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86" r:id="rId4"/>
    <p:sldId id="287" r:id="rId5"/>
    <p:sldId id="258" r:id="rId6"/>
    <p:sldId id="259" r:id="rId7"/>
    <p:sldId id="279" r:id="rId8"/>
    <p:sldId id="276" r:id="rId9"/>
    <p:sldId id="260" r:id="rId10"/>
    <p:sldId id="280" r:id="rId11"/>
    <p:sldId id="272" r:id="rId12"/>
    <p:sldId id="281" r:id="rId13"/>
    <p:sldId id="282" r:id="rId14"/>
    <p:sldId id="283" r:id="rId15"/>
    <p:sldId id="284" r:id="rId16"/>
    <p:sldId id="285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na1veritas/Students-Experiments" TargetMode="Externa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測定とデータの扱い方（２）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情報工学基礎実験</a:t>
            </a:r>
            <a:r>
              <a:rPr kumimoji="1" lang="en-US" altLang="ja-JP" dirty="0" smtClean="0"/>
              <a:t>Ⅰ No.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9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振り子による重力加速度の測定　の実験について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次のことを考えてみよう．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重力加速度は、直接測定値か、それとも間接測定値か？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実験での直接測定値を、すべてあげよ．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単振り子の公式から、どのようにして手引きの式（？？）が得られるのか、確認せよ．</a:t>
            </a:r>
          </a:p>
        </p:txBody>
      </p:sp>
    </p:spTree>
    <p:extLst>
      <p:ext uri="{BB962C8B-B14F-4D97-AF65-F5344CB8AC3E}">
        <p14:creationId xmlns:p14="http://schemas.microsoft.com/office/powerpoint/2010/main" val="35750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最小二乗法（なぜ必要？）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直接測定値の方程式の定数を求める場合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測定値の組が直線にのる</a:t>
            </a:r>
            <a:endParaRPr kumimoji="1" lang="ja-JP" altLang="en-US" dirty="0" smtClean="0"/>
          </a:p>
          <a:p>
            <a:r>
              <a:rPr kumimoji="1" lang="ja-JP" altLang="en-US" dirty="0" smtClean="0"/>
              <a:t>連立方程式「的」だが、誤差があるので一般には解がない</a:t>
            </a:r>
            <a:endParaRPr lang="ja-JP" altLang="en-US" dirty="0"/>
          </a:p>
          <a:p>
            <a:r>
              <a:rPr kumimoji="1" lang="ja-JP" altLang="en-US" dirty="0" smtClean="0"/>
              <a:t>例）　電流と電圧を測定し、オームの法則で抵抗値を求める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抵抗値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R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lang="ja-JP" altLang="en-US" dirty="0" smtClean="0"/>
              <a:t>（</a:t>
            </a:r>
            <a:r>
              <a:rPr lang="ja-JP" altLang="en-US" dirty="0"/>
              <a:t>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>
                <a:latin typeface="Euclid"/>
                <a:cs typeface="Euclid"/>
              </a:rPr>
              <a:t>I</a:t>
            </a:r>
            <a:r>
              <a:rPr lang="en-US" altLang="ja-JP" dirty="0"/>
              <a:t> </a:t>
            </a:r>
            <a:endParaRPr lang="ja-JP" altLang="en-US" i="1" dirty="0">
              <a:latin typeface="Euclid"/>
              <a:cs typeface="Euclid"/>
            </a:endParaRPr>
          </a:p>
          <a:p>
            <a:pPr marL="274320" lvl="1" indent="0">
              <a:buNone/>
            </a:pPr>
            <a:r>
              <a:rPr lang="en-US" altLang="ja-JP" dirty="0" smtClean="0"/>
              <a:t>※ </a:t>
            </a:r>
            <a:r>
              <a:rPr kumimoji="1" lang="ja-JP" altLang="en-US" dirty="0" smtClean="0"/>
              <a:t>電圧のずれは、測定器の</a:t>
            </a:r>
            <a:r>
              <a:rPr kumimoji="1" lang="en-US" altLang="ja-JP" dirty="0" smtClean="0"/>
              <a:t> 0 </a:t>
            </a:r>
            <a:r>
              <a:rPr kumimoji="1" lang="ja-JP" altLang="en-US" dirty="0" smtClean="0"/>
              <a:t>点ずれ、導線接合部での熱電効果など</a:t>
            </a:r>
          </a:p>
          <a:p>
            <a:pPr lvl="1"/>
            <a:r>
              <a:rPr lang="ja-JP" altLang="en-US" dirty="0" smtClean="0"/>
              <a:t>測定は、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の組を複数得る作業．</a:t>
            </a:r>
            <a:br>
              <a:rPr lang="ja-JP" altLang="en-US" dirty="0" smtClean="0"/>
            </a:br>
            <a:r>
              <a:rPr lang="ja-JP" altLang="en-US" dirty="0" smtClean="0"/>
              <a:t>測定点が３以上あるとき、直線上にならぶ　とは限らない．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直線をどのように引くのか？</a:t>
            </a:r>
            <a:br>
              <a:rPr lang="ja-JP" altLang="en-US" dirty="0" smtClean="0"/>
            </a:br>
            <a:r>
              <a:rPr lang="ja-JP" altLang="en-US" dirty="0" smtClean="0"/>
              <a:t>　　　たくさん測定するとよい結果がえられるのではなかったのか？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9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最小二乗法（考え方）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関係を表す関数の値と実測値の差（の二乗）の和を最小に</a:t>
            </a:r>
            <a:endParaRPr lang="ja-JP" altLang="en-US" dirty="0" smtClean="0"/>
          </a:p>
          <a:p>
            <a:pPr lvl="1"/>
            <a:r>
              <a:rPr kumimoji="1" lang="ja-JP" altLang="en-US" dirty="0" smtClean="0"/>
              <a:t>どの測定点</a:t>
            </a:r>
            <a:r>
              <a:rPr lang="ja-JP" altLang="en-US" dirty="0" smtClean="0"/>
              <a:t>も極端に</a:t>
            </a:r>
            <a:r>
              <a:rPr kumimoji="1" lang="ja-JP" altLang="en-US" dirty="0" smtClean="0"/>
              <a:t>直線からはなれない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誤差の二乗の和を最小にする</a:t>
            </a:r>
            <a:endParaRPr lang="en-US" altLang="ja-JP" dirty="0"/>
          </a:p>
          <a:p>
            <a:r>
              <a:rPr kumimoji="1" lang="ja-JP" altLang="en-US" dirty="0" smtClean="0"/>
              <a:t>測定値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の間には、本来関係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kumimoji="1" lang="en-US" altLang="ja-JP" i="1" dirty="0" smtClean="0">
                <a:latin typeface="Euclid"/>
                <a:cs typeface="Euclid"/>
              </a:rPr>
              <a:t>ax</a:t>
            </a:r>
            <a:r>
              <a:rPr kumimoji="1" lang="en-US" altLang="ja-JP" dirty="0" smtClean="0">
                <a:latin typeface="Euclid"/>
                <a:cs typeface="Euclid"/>
              </a:rPr>
              <a:t> + </a:t>
            </a:r>
            <a:r>
              <a:rPr kumimoji="1" lang="en-US" altLang="ja-JP" i="1" dirty="0" smtClean="0">
                <a:latin typeface="Euclid"/>
                <a:cs typeface="Euclid"/>
              </a:rPr>
              <a:t>by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が成り立つとする．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各測定値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について、差を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err="1" smtClean="0">
                <a:latin typeface="Euclid"/>
                <a:cs typeface="Euclid"/>
              </a:rPr>
              <a:t>r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とおき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と表すとすると．．．</a:t>
            </a:r>
            <a:endParaRPr lang="en-US" altLang="ja-JP" dirty="0"/>
          </a:p>
          <a:p>
            <a:endParaRPr kumimoji="1" lang="en-US" altLang="ja-JP" i="1" dirty="0" smtClean="0">
              <a:latin typeface="Euclid"/>
              <a:cs typeface="Euclid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65982"/>
              </p:ext>
            </p:extLst>
          </p:nvPr>
        </p:nvGraphicFramePr>
        <p:xfrm>
          <a:off x="3035300" y="4738688"/>
          <a:ext cx="2447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738688"/>
                        <a:ext cx="2447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3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最小二乗法（導出）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n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個の測定値について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とおく．この差の二乗和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を最小にする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a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と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b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が</a:t>
            </a:r>
            <a:r>
              <a:rPr kumimoji="1" lang="ja-JP" altLang="en-US" dirty="0" smtClean="0">
                <a:latin typeface="Euclid"/>
                <a:cs typeface="Euclid"/>
              </a:rPr>
              <a:t>、各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i="1" baseline="-25000" dirty="0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の値について平面（直線）と測定点の差を小さくする．</a:t>
            </a:r>
            <a:endParaRPr kumimoji="1" lang="en-US" altLang="ja-JP" dirty="0" smtClean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042389"/>
              </p:ext>
            </p:extLst>
          </p:nvPr>
        </p:nvGraphicFramePr>
        <p:xfrm>
          <a:off x="2932112" y="2133600"/>
          <a:ext cx="29479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270000" imgH="736600" progId="Equation.DSMT4">
                  <p:embed/>
                </p:oleObj>
              </mc:Choice>
              <mc:Fallback>
                <p:oleObj name="Equation" r:id="rId3" imgW="1270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2133600"/>
                        <a:ext cx="29479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19366"/>
              </p:ext>
            </p:extLst>
          </p:nvPr>
        </p:nvGraphicFramePr>
        <p:xfrm>
          <a:off x="3696311" y="4051544"/>
          <a:ext cx="8842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381000" imgH="495300" progId="Equation.DSMT4">
                  <p:embed/>
                </p:oleObj>
              </mc:Choice>
              <mc:Fallback>
                <p:oleObj name="Equation" r:id="rId5" imgW="38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311" y="4051544"/>
                        <a:ext cx="88423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3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最小二乗法（</a:t>
            </a:r>
            <a:r>
              <a:rPr lang="ja-JP" altLang="en-US" dirty="0" smtClean="0"/>
              <a:t>導出その２）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誤差の範囲で変化する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>
                <a:latin typeface="Euclid"/>
                <a:cs typeface="Euclid"/>
              </a:rPr>
              <a:t>a</a:t>
            </a:r>
            <a:r>
              <a:rPr lang="en-US" altLang="ja-JP" dirty="0">
                <a:latin typeface="Euclid"/>
                <a:cs typeface="Euclid"/>
              </a:rPr>
              <a:t>, </a:t>
            </a:r>
            <a:r>
              <a:rPr lang="en-US" altLang="ja-JP" i="1" dirty="0">
                <a:latin typeface="Euclid"/>
                <a:cs typeface="Euclid"/>
              </a:rPr>
              <a:t>b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が最小</a:t>
            </a:r>
            <a:r>
              <a:rPr lang="en-US" altLang="ja-JP" dirty="0" smtClean="0">
                <a:latin typeface="Euclid"/>
                <a:cs typeface="Euclid"/>
              </a:rPr>
              <a:t> ⇒ </a:t>
            </a:r>
            <a:r>
              <a:rPr lang="ja-JP" altLang="en-US" dirty="0" smtClean="0">
                <a:latin typeface="Euclid"/>
                <a:cs typeface="Euclid"/>
              </a:rPr>
              <a:t>偏</a:t>
            </a:r>
            <a:r>
              <a:rPr lang="ja-JP" altLang="en-US" dirty="0">
                <a:latin typeface="Euclid"/>
                <a:cs typeface="Euclid"/>
              </a:rPr>
              <a:t>微分が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en-US" altLang="ja-JP" dirty="0" smtClean="0">
                <a:latin typeface="Euclid"/>
                <a:cs typeface="Euclid"/>
              </a:rPr>
              <a:t>= 0 </a:t>
            </a:r>
            <a:r>
              <a:rPr lang="ja-JP" altLang="en-US" dirty="0">
                <a:latin typeface="Euclid"/>
                <a:cs typeface="Euclid"/>
              </a:rPr>
              <a:t>に</a:t>
            </a:r>
            <a:r>
              <a:rPr lang="ja-JP" altLang="en-US" dirty="0" smtClean="0">
                <a:latin typeface="Euclid"/>
                <a:cs typeface="Euclid"/>
              </a:rPr>
              <a:t>なると考え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とおくと、　　　　　　　　　　　　　だから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ただし</a:t>
            </a:r>
            <a:r>
              <a:rPr lang="en-US" altLang="ja-JP" dirty="0" smtClean="0"/>
              <a:t> </a:t>
            </a:r>
            <a:endParaRPr lang="en-US" altLang="ja-JP" dirty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05345"/>
              </p:ext>
            </p:extLst>
          </p:nvPr>
        </p:nvGraphicFramePr>
        <p:xfrm>
          <a:off x="2370993" y="2207114"/>
          <a:ext cx="345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1727200" imgH="495300" progId="Equation.DSMT4">
                  <p:embed/>
                </p:oleObj>
              </mc:Choice>
              <mc:Fallback>
                <p:oleObj name="Equation" r:id="rId3" imgW="1727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993" y="2207114"/>
                        <a:ext cx="3454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77335"/>
              </p:ext>
            </p:extLst>
          </p:nvPr>
        </p:nvGraphicFramePr>
        <p:xfrm>
          <a:off x="1924905" y="3197714"/>
          <a:ext cx="238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1193800" imgH="393700" progId="Equation.DSMT4">
                  <p:embed/>
                </p:oleObj>
              </mc:Choice>
              <mc:Fallback>
                <p:oleObj name="Equation" r:id="rId5" imgW="1193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905" y="3197714"/>
                        <a:ext cx="238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815160" y="4154908"/>
            <a:ext cx="3112074" cy="10177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05120" y="4154907"/>
            <a:ext cx="2987392" cy="10177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89813"/>
              </p:ext>
            </p:extLst>
          </p:nvPr>
        </p:nvGraphicFramePr>
        <p:xfrm>
          <a:off x="893311" y="4232889"/>
          <a:ext cx="629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3149600" imgH="469900" progId="Equation.DSMT4">
                  <p:embed/>
                </p:oleObj>
              </mc:Choice>
              <mc:Fallback>
                <p:oleObj name="Equation" r:id="rId7" imgW="314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311" y="4232889"/>
                        <a:ext cx="6299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47810"/>
              </p:ext>
            </p:extLst>
          </p:nvPr>
        </p:nvGraphicFramePr>
        <p:xfrm>
          <a:off x="1679334" y="5130068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2247900" imgH="495300" progId="Equation.DSMT4">
                  <p:embed/>
                </p:oleObj>
              </mc:Choice>
              <mc:Fallback>
                <p:oleObj name="Equation" r:id="rId9" imgW="2247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34" y="5130068"/>
                        <a:ext cx="449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5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あらかじめちょっと注意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測定で得られるのが２つの値の組である場合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/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例）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抵抗値</a:t>
            </a:r>
            <a:r>
              <a:rPr lang="en-US" altLang="ja-JP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R</a:t>
            </a:r>
            <a:r>
              <a:rPr lang="en-US" altLang="ja-JP" dirty="0">
                <a:latin typeface="Euclid"/>
                <a:cs typeface="Euclid"/>
              </a:rPr>
              <a:t> = </a:t>
            </a:r>
            <a:r>
              <a:rPr lang="ja-JP" altLang="en-US" dirty="0"/>
              <a:t>（電圧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/>
            </a:r>
            <a:br>
              <a:rPr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の場合、測定するのは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だけ．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b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baseline="-25000" dirty="0" smtClean="0">
                <a:latin typeface="Euclid"/>
                <a:cs typeface="Euclid"/>
              </a:rPr>
              <a:t>0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とすると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dirty="0" smtClean="0">
                <a:latin typeface="Euclid"/>
                <a:cs typeface="Euclid"/>
              </a:rPr>
              <a:t> = </a:t>
            </a:r>
            <a:r>
              <a:rPr lang="en-US" altLang="ja-JP" i="1" dirty="0" smtClean="0">
                <a:latin typeface="Euclid"/>
                <a:cs typeface="Euclid"/>
              </a:rPr>
              <a:t>ax</a:t>
            </a:r>
            <a:r>
              <a:rPr lang="en-US" altLang="ja-JP" dirty="0" smtClean="0">
                <a:latin typeface="Euclid"/>
                <a:cs typeface="Euclid"/>
              </a:rPr>
              <a:t> + </a:t>
            </a:r>
            <a:r>
              <a:rPr lang="en-US" altLang="ja-JP" i="1" dirty="0" smtClean="0">
                <a:latin typeface="Euclid"/>
                <a:cs typeface="Euclid"/>
              </a:rPr>
              <a:t>by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の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>
                <a:latin typeface="Euclid"/>
                <a:cs typeface="Euclid"/>
              </a:rPr>
              <a:t>がない．</a:t>
            </a:r>
            <a:br>
              <a:rPr lang="ja-JP" altLang="en-US" dirty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　　どうする？</a:t>
            </a:r>
            <a:endParaRPr lang="en-US" altLang="ja-JP" dirty="0">
              <a:latin typeface="Euclid"/>
              <a:cs typeface="Euclid"/>
            </a:endParaRPr>
          </a:p>
          <a:p>
            <a:r>
              <a:rPr lang="ja-JP" altLang="en-US" dirty="0" smtClean="0">
                <a:latin typeface="Euclid"/>
                <a:cs typeface="Euclid"/>
              </a:rPr>
              <a:t>より簡単なだけ．</a:t>
            </a:r>
            <a:r>
              <a:rPr lang="en-US" altLang="ja-JP" dirty="0" smtClean="0">
                <a:latin typeface="Euclid"/>
                <a:cs typeface="Euclid"/>
              </a:rPr>
              <a:t>y </a:t>
            </a:r>
            <a:r>
              <a:rPr lang="ja-JP" altLang="en-US" dirty="0" smtClean="0">
                <a:latin typeface="Euclid"/>
                <a:cs typeface="Euclid"/>
              </a:rPr>
              <a:t>は測定しなくても</a:t>
            </a:r>
            <a:r>
              <a:rPr lang="en-US" altLang="ja-JP" dirty="0" smtClean="0">
                <a:latin typeface="Euclid"/>
                <a:cs typeface="Euclid"/>
              </a:rPr>
              <a:t> = 1 </a:t>
            </a:r>
            <a:r>
              <a:rPr lang="ja-JP" altLang="en-US" dirty="0" smtClean="0">
                <a:latin typeface="Euclid"/>
                <a:cs typeface="Euclid"/>
              </a:rPr>
              <a:t>とわかっている、</a:t>
            </a:r>
            <a:br>
              <a:rPr lang="ja-JP" altLang="en-US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と考えよう．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27289"/>
              </p:ext>
            </p:extLst>
          </p:nvPr>
        </p:nvGraphicFramePr>
        <p:xfrm>
          <a:off x="2500313" y="5013569"/>
          <a:ext cx="373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866900" imgH="495300" progId="Equation.DSMT4">
                  <p:embed/>
                </p:oleObj>
              </mc:Choice>
              <mc:Fallback>
                <p:oleObj name="Equation" r:id="rId3" imgW="1866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013569"/>
                        <a:ext cx="373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7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演習問題を解きましょう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0-15 </a:t>
            </a:r>
            <a:r>
              <a:rPr lang="ja-JP" altLang="en-US" dirty="0" smtClean="0"/>
              <a:t>の問題２、</a:t>
            </a:r>
            <a:r>
              <a:rPr lang="en-US" altLang="ja-JP" dirty="0" smtClean="0"/>
              <a:t>0-16 </a:t>
            </a:r>
            <a:r>
              <a:rPr lang="ja-JP" altLang="en-US" dirty="0" smtClean="0"/>
              <a:t>の問題９をとけ．</a:t>
            </a:r>
          </a:p>
          <a:p>
            <a:r>
              <a:rPr lang="ja-JP" altLang="en-US" dirty="0" smtClean="0"/>
              <a:t>レポート課題とする．締め切りは来週火曜の</a:t>
            </a:r>
            <a:r>
              <a:rPr lang="en-US" altLang="ja-JP" dirty="0" smtClean="0"/>
              <a:t>13:00</a:t>
            </a:r>
            <a:r>
              <a:rPr lang="ja-JP" altLang="en-US" dirty="0" smtClean="0"/>
              <a:t>．</a:t>
            </a:r>
          </a:p>
          <a:p>
            <a:r>
              <a:rPr lang="ja-JP" altLang="en-US" dirty="0" smtClean="0"/>
              <a:t>提出は、基礎実験室（学生実験室）前のレポートボックス、</a:t>
            </a:r>
            <a:br>
              <a:rPr lang="ja-JP" altLang="en-US" dirty="0" smtClean="0"/>
            </a:br>
            <a:r>
              <a:rPr lang="en-US" altLang="ja-JP" dirty="0" smtClean="0"/>
              <a:t>No. 0 </a:t>
            </a:r>
            <a:r>
              <a:rPr lang="ja-JP" altLang="en-US" dirty="0" smtClean="0"/>
              <a:t>のポストへ．</a:t>
            </a:r>
          </a:p>
          <a:p>
            <a:r>
              <a:rPr lang="ja-JP" altLang="en-US" dirty="0" smtClean="0"/>
              <a:t>普通に</a:t>
            </a:r>
            <a:r>
              <a:rPr lang="en-US" altLang="ja-JP" dirty="0" smtClean="0"/>
              <a:t> A4 </a:t>
            </a:r>
            <a:r>
              <a:rPr lang="ja-JP" altLang="en-US" dirty="0" smtClean="0"/>
              <a:t>横書き、このレポートは特別な表紙は不要．</a:t>
            </a:r>
            <a:br>
              <a:rPr lang="ja-JP" altLang="en-US" dirty="0" smtClean="0"/>
            </a:br>
            <a:r>
              <a:rPr lang="ja-JP" altLang="en-US" dirty="0" smtClean="0"/>
              <a:t>番号、氏名を忘れず書くこと．</a:t>
            </a:r>
          </a:p>
          <a:p>
            <a:r>
              <a:rPr lang="ja-JP" altLang="en-US" dirty="0" smtClean="0"/>
              <a:t>締め切り厳守．再提出は、みとめない（機会をもうけない）．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7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この資料の置き場所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前回分とともに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/>
            </a:r>
            <a:br>
              <a:rPr kumimoji="1" lang="ja-JP" altLang="en-US" dirty="0" smtClean="0"/>
            </a:br>
            <a:r>
              <a:rPr lang="en-US" altLang="ja-JP" dirty="0">
                <a:hlinkClick r:id="rId2"/>
              </a:rPr>
              <a:t>https://github.com/una1veritas/Students-</a:t>
            </a:r>
            <a:r>
              <a:rPr lang="en-US" altLang="ja-JP" dirty="0" smtClean="0">
                <a:hlinkClick r:id="rId2"/>
              </a:rPr>
              <a:t>Experiments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>に置いてあります．</a:t>
            </a:r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69" y="3146670"/>
            <a:ext cx="3111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講義の目的、目標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前回</a:t>
            </a:r>
            <a:endParaRPr kumimoji="1" lang="ja-JP" altLang="en-US" dirty="0" smtClean="0"/>
          </a:p>
          <a:p>
            <a:r>
              <a:rPr kumimoji="1" lang="ja-JP" altLang="en-US" dirty="0" smtClean="0"/>
              <a:t>有効数字の桁数を自分で決められるようになる</a:t>
            </a:r>
            <a:endParaRPr kumimoji="1" lang="en-US" altLang="ja-JP" dirty="0" smtClean="0"/>
          </a:p>
          <a:p>
            <a:r>
              <a:rPr lang="ja-JP" altLang="en-US" dirty="0" smtClean="0"/>
              <a:t>測定結果を　最確値</a:t>
            </a:r>
            <a:r>
              <a:rPr lang="en-US" altLang="ja-JP" dirty="0" smtClean="0"/>
              <a:t> ± </a:t>
            </a:r>
            <a:r>
              <a:rPr lang="ja-JP" altLang="en-US" dirty="0" smtClean="0"/>
              <a:t>誤差　で書けるようになる</a:t>
            </a:r>
          </a:p>
          <a:p>
            <a:pPr marL="0" indent="0">
              <a:buNone/>
            </a:pPr>
            <a:r>
              <a:rPr lang="ja-JP" altLang="en-US" dirty="0" smtClean="0"/>
              <a:t>今回</a:t>
            </a:r>
            <a:endParaRPr lang="en-US" altLang="ja-JP" dirty="0" smtClean="0"/>
          </a:p>
          <a:p>
            <a:r>
              <a:rPr lang="ja-JP" altLang="en-US" dirty="0" smtClean="0"/>
              <a:t>理解度確認テスト</a:t>
            </a:r>
            <a:endParaRPr kumimoji="1" lang="ja-JP" altLang="en-US" dirty="0" smtClean="0"/>
          </a:p>
          <a:p>
            <a:r>
              <a:rPr kumimoji="1" lang="ja-JP" altLang="en-US" dirty="0" smtClean="0"/>
              <a:t>相対誤差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誤差伝搬の法則</a:t>
            </a:r>
          </a:p>
          <a:p>
            <a:r>
              <a:rPr kumimoji="1" lang="ja-JP" altLang="en-US" dirty="0" smtClean="0"/>
              <a:t>最小二乗法を使えるようになる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理解度確認テスト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4534877" cy="471830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メートル法が制定された当時の「１メートル」の基準はなに？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しんちゅう製ドーナツ型円盤の直径をノギスで測定し、右の測定値を得た．</a:t>
            </a:r>
            <a:br>
              <a:rPr lang="ja-JP" altLang="en-US" dirty="0" smtClean="0"/>
            </a:br>
            <a:r>
              <a:rPr lang="ja-JP" altLang="en-US" dirty="0" smtClean="0"/>
              <a:t>最確値と誤差（標準偏差）を求め、測定結果としてまとめよ．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091553"/>
              </p:ext>
            </p:extLst>
          </p:nvPr>
        </p:nvGraphicFramePr>
        <p:xfrm>
          <a:off x="4992077" y="1578220"/>
          <a:ext cx="3536461" cy="4356100"/>
        </p:xfrm>
        <a:graphic>
          <a:graphicData uri="http://schemas.openxmlformats.org/drawingml/2006/table">
            <a:tbl>
              <a:tblPr/>
              <a:tblGrid>
                <a:gridCol w="1016453"/>
                <a:gridCol w="2520008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回</a:t>
                      </a:r>
                      <a:endParaRPr lang="en-US" altLang="ja-JP" sz="4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直径</a:t>
                      </a:r>
                      <a:r>
                        <a:rPr lang="en-US" altLang="ja-JP" sz="4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(mm)</a:t>
                      </a:r>
                      <a:endParaRPr lang="en-US" altLang="ja-JP" sz="4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39.97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40.00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40.02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39.98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39.96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40.02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14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長さの単位「メートル」の進歩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163" t="-489" r="8568" b="52"/>
          <a:stretch/>
        </p:blipFill>
        <p:spPr>
          <a:xfrm>
            <a:off x="1463915" y="1722922"/>
            <a:ext cx="2013433" cy="1696481"/>
          </a:xfrm>
        </p:spPr>
      </p:pic>
      <p:sp>
        <p:nvSpPr>
          <p:cNvPr id="8" name="コンテンツ プレースホルダー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パリを通過する子午線（北極点</a:t>
            </a:r>
            <a:r>
              <a:rPr lang="en-US" altLang="ja-JP" dirty="0" smtClean="0"/>
              <a:t>↔</a:t>
            </a:r>
            <a:r>
              <a:rPr lang="ja-JP" altLang="en-US" dirty="0" smtClean="0"/>
              <a:t>南極点）の北極点から赤道までの距離の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千万分の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と定める</a:t>
            </a:r>
            <a:endParaRPr lang="en-US" altLang="ja-JP" dirty="0" smtClean="0"/>
          </a:p>
          <a:p>
            <a:r>
              <a:rPr kumimoji="1" lang="ja-JP" altLang="en-US" dirty="0" smtClean="0"/>
              <a:t>白金＋イリジウムのメートル原器を各国で保有</a:t>
            </a:r>
          </a:p>
          <a:p>
            <a:r>
              <a:rPr lang="ja-JP" altLang="en-US" dirty="0" smtClean="0"/>
              <a:t>光が１秒で伝わる距離の</a:t>
            </a:r>
            <a:r>
              <a:rPr lang="en-US" altLang="ja-JP" dirty="0" smtClean="0"/>
              <a:t> 299792458 </a:t>
            </a:r>
            <a:r>
              <a:rPr lang="ja-JP" altLang="en-US" dirty="0" smtClean="0"/>
              <a:t>分の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41" y="3590012"/>
            <a:ext cx="27940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相対誤差とは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測定値の　「最確値</a:t>
            </a:r>
            <a:r>
              <a:rPr kumimoji="1" lang="en-US" altLang="ja-JP" dirty="0" smtClean="0"/>
              <a:t> ± </a:t>
            </a:r>
            <a:r>
              <a:rPr kumimoji="1" lang="ja-JP" altLang="en-US" dirty="0" smtClean="0"/>
              <a:t>誤差　単位」　で使うのは絶対誤差</a:t>
            </a:r>
            <a:br>
              <a:rPr kumimoji="1" lang="ja-JP" altLang="en-US" dirty="0" smtClean="0"/>
            </a:br>
            <a:endParaRPr kumimoji="1" lang="ja-JP" altLang="en-US" dirty="0" smtClean="0"/>
          </a:p>
          <a:p>
            <a:r>
              <a:rPr kumimoji="1" lang="ja-JP" altLang="en-US" dirty="0" smtClean="0"/>
              <a:t>「誤差の大きさ／測定値の最確値」の比率を相対誤差という</a:t>
            </a:r>
            <a:br>
              <a:rPr kumimoji="1" lang="ja-JP" altLang="en-US" dirty="0" smtClean="0"/>
            </a:br>
            <a:r>
              <a:rPr lang="ja-JP" altLang="en-US" dirty="0" smtClean="0"/>
              <a:t>例）</a:t>
            </a:r>
            <a:r>
              <a:rPr lang="en-US" altLang="ja-JP" dirty="0" smtClean="0"/>
              <a:t>   </a:t>
            </a:r>
            <a:r>
              <a:rPr lang="ja-JP" altLang="en-US" dirty="0" smtClean="0"/>
              <a:t>誤差（の大きさ）／重力加速度</a:t>
            </a:r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直接測定できる量から関数によって値を得る測定（間接測定）の場合</a:t>
            </a:r>
            <a:r>
              <a:rPr kumimoji="1" lang="en-US" altLang="ja-JP" dirty="0" smtClean="0"/>
              <a:t>､</a:t>
            </a:r>
            <a:r>
              <a:rPr lang="ja-JP" altLang="en-US" dirty="0" smtClean="0"/>
              <a:t>便利なことも</a:t>
            </a:r>
          </a:p>
          <a:p>
            <a:pPr lvl="1"/>
            <a:r>
              <a:rPr kumimoji="1" lang="ja-JP" altLang="en-US" dirty="0" smtClean="0"/>
              <a:t>特に対数が出てくる場合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53705"/>
              </p:ext>
            </p:extLst>
          </p:nvPr>
        </p:nvGraphicFramePr>
        <p:xfrm>
          <a:off x="1417638" y="3404088"/>
          <a:ext cx="67865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781300" imgH="596900" progId="Equation.DSMT4">
                  <p:embed/>
                </p:oleObj>
              </mc:Choice>
              <mc:Fallback>
                <p:oleObj name="Equation" r:id="rId3" imgW="2781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404088"/>
                        <a:ext cx="67865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97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間接測定における誤差（誤差の伝搬）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が得られるなら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間接測定値は各直接測定量で微分可能</a:t>
            </a:r>
          </a:p>
          <a:p>
            <a:r>
              <a:rPr lang="ja-JP" altLang="en-US" dirty="0" smtClean="0"/>
              <a:t>直接測定量の誤差がそれぞれ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であるなら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誤差を微少な変化とみなして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誤差（の最大値）は　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の変化量</a:t>
            </a:r>
            <a:r>
              <a:rPr lang="en-US" altLang="ja-JP" dirty="0" smtClean="0"/>
              <a:t> ×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の傾き　の総和で得られる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19034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67088"/>
              </p:ext>
            </p:extLst>
          </p:nvPr>
        </p:nvGraphicFramePr>
        <p:xfrm>
          <a:off x="3124200" y="4047149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47149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7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を得る</a:t>
            </a:r>
            <a:r>
              <a:rPr lang="ja-JP" altLang="en-US" dirty="0"/>
              <a:t>場合</a:t>
            </a:r>
            <a:r>
              <a:rPr lang="ja-JP" altLang="en-US" dirty="0" smtClean="0"/>
              <a:t>、直接測定量それぞれ</a:t>
            </a:r>
            <a:r>
              <a:rPr lang="ja-JP" altLang="en-US" dirty="0"/>
              <a:t>の誤差</a:t>
            </a:r>
            <a:r>
              <a:rPr lang="ja-JP" altLang="en-US" dirty="0" smtClean="0"/>
              <a:t>が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なら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誤差（の最大値）は</a:t>
            </a:r>
            <a:br>
              <a:rPr lang="ja-JP" altLang="en-US" dirty="0" smtClean="0"/>
            </a:br>
            <a:endParaRPr kumimoji="1" lang="ja-JP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1511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58421"/>
              </p:ext>
            </p:extLst>
          </p:nvPr>
        </p:nvGraphicFramePr>
        <p:xfrm>
          <a:off x="3124200" y="3543300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43300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7154" y="4790103"/>
            <a:ext cx="840154" cy="4755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04168" y="5418015"/>
            <a:ext cx="1459523" cy="8659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1166"/>
              </p:ext>
            </p:extLst>
          </p:nvPr>
        </p:nvGraphicFramePr>
        <p:xfrm>
          <a:off x="1087438" y="4790103"/>
          <a:ext cx="6881812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7" imgW="3454400" imgH="749300" progId="Equation.DSMT4">
                  <p:embed/>
                </p:oleObj>
              </mc:Choice>
              <mc:Fallback>
                <p:oleObj name="Equation" r:id="rId7" imgW="3454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790103"/>
                        <a:ext cx="6881812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86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間接測定値の</a:t>
            </a:r>
            <a:r>
              <a:rPr kumimoji="1" lang="ja-JP" altLang="en-US" dirty="0" smtClean="0"/>
              <a:t>誤差についてのまとめ</a:t>
            </a:r>
            <a:endParaRPr kumimoji="1" lang="ja-JP" alt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間接測定値の絶対誤差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について</a:t>
            </a:r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間接測定値の相対誤差</a:t>
            </a:r>
            <a:r>
              <a:rPr kumimoji="1" lang="en-US" altLang="ja-JP" dirty="0" smtClean="0"/>
              <a:t> </a:t>
            </a:r>
            <a:r>
              <a:rPr lang="en-US" altLang="ja-JP" dirty="0">
                <a:latin typeface="Euclid"/>
                <a:cs typeface="Euclid"/>
              </a:rPr>
              <a:t>(</a:t>
            </a:r>
            <a:r>
              <a:rPr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dirty="0" smtClean="0">
                <a:latin typeface="Euclid"/>
                <a:cs typeface="Euclid"/>
              </a:rPr>
              <a:t>/Y</a:t>
            </a:r>
            <a:r>
              <a:rPr lang="en-US" altLang="ja-JP" dirty="0" smtClean="0">
                <a:latin typeface="Euclid"/>
                <a:cs typeface="Euclid"/>
              </a:rPr>
              <a:t>) </a:t>
            </a:r>
            <a:r>
              <a:rPr lang="ja-JP" altLang="en-US" dirty="0" smtClean="0">
                <a:latin typeface="Euclid"/>
                <a:cs typeface="Euclid"/>
              </a:rPr>
              <a:t>について</a:t>
            </a:r>
          </a:p>
          <a:p>
            <a:endParaRPr kumimoji="1" lang="ja-JP" altLang="en-US" dirty="0">
              <a:latin typeface="Euclid"/>
              <a:cs typeface="Euclid"/>
            </a:endParaRPr>
          </a:p>
          <a:p>
            <a:endParaRPr lang="ja-JP" altLang="en-US" dirty="0" smtClean="0">
              <a:latin typeface="Euclid"/>
              <a:cs typeface="Euclid"/>
            </a:endParaRPr>
          </a:p>
          <a:p>
            <a:endParaRPr kumimoji="1" lang="ja-JP" altLang="en-US" dirty="0">
              <a:latin typeface="Euclid"/>
              <a:cs typeface="Euclid"/>
            </a:endParaRPr>
          </a:p>
          <a:p>
            <a:pPr marL="0" indent="0">
              <a:buNone/>
            </a:pPr>
            <a:r>
              <a:rPr lang="en-US" altLang="ja-JP" dirty="0" smtClean="0">
                <a:latin typeface="Euclid"/>
                <a:cs typeface="Euclid"/>
              </a:rPr>
              <a:t>※</a:t>
            </a:r>
            <a:r>
              <a:rPr lang="ja-JP" altLang="en-US" dirty="0" smtClean="0">
                <a:latin typeface="Euclid"/>
                <a:cs typeface="Euclid"/>
              </a:rPr>
              <a:t>ただし各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は直接測定値</a:t>
            </a:r>
            <a:endParaRPr kumimoji="1" lang="ja-JP" altLang="en-US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75783"/>
              </p:ext>
            </p:extLst>
          </p:nvPr>
        </p:nvGraphicFramePr>
        <p:xfrm>
          <a:off x="2143125" y="4445000"/>
          <a:ext cx="38004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1701800" imgH="558800" progId="Equation.DSMT4">
                  <p:embed/>
                </p:oleObj>
              </mc:Choice>
              <mc:Fallback>
                <p:oleObj name="Equation" r:id="rId3" imgW="1701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45000"/>
                        <a:ext cx="38004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8853"/>
              </p:ext>
            </p:extLst>
          </p:nvPr>
        </p:nvGraphicFramePr>
        <p:xfrm>
          <a:off x="2532754" y="2283042"/>
          <a:ext cx="2781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数式" r:id="rId5" imgW="1206500" imgH="482600" progId="Equation.3">
                  <p:embed/>
                </p:oleObj>
              </mc:Choice>
              <mc:Fallback>
                <p:oleObj name="数式" r:id="rId5" imgW="120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54" y="2283042"/>
                        <a:ext cx="2781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2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誤差伝搬の法則：最確値と標準偏差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直接測定できる量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,…,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から間接測定値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を</a:t>
            </a:r>
            <a:r>
              <a:rPr lang="ja-JP" altLang="en-US" dirty="0" smtClean="0"/>
              <a:t>得るとする．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b="1" baseline="-25000" dirty="0" smtClean="0">
                <a:latin typeface="Times New Roman"/>
                <a:ea typeface="Times New Roman"/>
                <a:cs typeface="Times New Roman"/>
              </a:rPr>
              <a:t>  </a:t>
            </a:r>
            <a:r>
              <a:rPr lang="ja-JP" altLang="en-US" dirty="0" smtClean="0"/>
              <a:t>の最確値を</a:t>
            </a:r>
            <a:r>
              <a:rPr lang="en-US" altLang="ja-JP" dirty="0" smtClean="0"/>
              <a:t> </a:t>
            </a:r>
            <a:r>
              <a:rPr lang="en-US" altLang="ja-JP" i="1" dirty="0" err="1" smtClean="0">
                <a:latin typeface="Euclid"/>
                <a:cs typeface="Euclid"/>
              </a:rPr>
              <a:t>Z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とすると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Y</a:t>
            </a:r>
            <a:r>
              <a:rPr lang="en-US" altLang="ja-JP" dirty="0"/>
              <a:t> </a:t>
            </a:r>
            <a:r>
              <a:rPr lang="ja-JP" altLang="en-US" dirty="0" smtClean="0"/>
              <a:t>の最確値は</a:t>
            </a:r>
          </a:p>
          <a:p>
            <a:pPr marL="0" indent="0">
              <a:buNone/>
            </a:pPr>
            <a:endParaRPr lang="ja-JP" altLang="en-US" dirty="0" smtClean="0"/>
          </a:p>
          <a:p>
            <a:pPr marL="0" indent="0">
              <a:buNone/>
            </a:pPr>
            <a:endParaRPr lang="ja-JP" altLang="en-US" dirty="0" smtClean="0"/>
          </a:p>
          <a:p>
            <a:r>
              <a:rPr lang="ja-JP" altLang="en-US" dirty="0" smtClean="0"/>
              <a:t>各測定値の標準偏差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i="1" baseline="-25000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ja-JP" altLang="en-US" dirty="0" smtClean="0"/>
              <a:t>は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63500" y="4737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46876"/>
              </p:ext>
            </p:extLst>
          </p:nvPr>
        </p:nvGraphicFramePr>
        <p:xfrm>
          <a:off x="2795344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56371"/>
              </p:ext>
            </p:extLst>
          </p:nvPr>
        </p:nvGraphicFramePr>
        <p:xfrm>
          <a:off x="2795344" y="3485785"/>
          <a:ext cx="3124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3485785"/>
                        <a:ext cx="31242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47519"/>
              </p:ext>
            </p:extLst>
          </p:nvPr>
        </p:nvGraphicFramePr>
        <p:xfrm>
          <a:off x="2876550" y="5106987"/>
          <a:ext cx="27733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7" imgW="1244600" imgH="520700" progId="Equation.DSMT4">
                  <p:embed/>
                </p:oleObj>
              </mc:Choice>
              <mc:Fallback>
                <p:oleObj name="Equation" r:id="rId7" imgW="124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106987"/>
                        <a:ext cx="27733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919544" y="5480538"/>
            <a:ext cx="22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（誤差伝搬の法則）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33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933</TotalTime>
  <Words>483</Words>
  <Application>Microsoft Macintosh PowerPoint</Application>
  <PresentationFormat>画面に合わせる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クラリティ</vt:lpstr>
      <vt:lpstr>Equation</vt:lpstr>
      <vt:lpstr>数式</vt:lpstr>
      <vt:lpstr>測定とデータの扱い方（２）</vt:lpstr>
      <vt:lpstr>講義の目的、目標</vt:lpstr>
      <vt:lpstr>理解度確認テスト</vt:lpstr>
      <vt:lpstr>長さの単位「メートル」の進歩</vt:lpstr>
      <vt:lpstr>相対誤差とは</vt:lpstr>
      <vt:lpstr>間接測定における誤差（誤差の伝搬）</vt:lpstr>
      <vt:lpstr>間接測定における誤差（式）</vt:lpstr>
      <vt:lpstr>間接測定値の誤差についてのまとめ</vt:lpstr>
      <vt:lpstr>誤差伝搬の法則：最確値と標準偏差</vt:lpstr>
      <vt:lpstr>クイズ</vt:lpstr>
      <vt:lpstr>最小二乗法（なぜ必要？）</vt:lpstr>
      <vt:lpstr>最小二乗法（考え方）</vt:lpstr>
      <vt:lpstr>最小二乗法（導出）</vt:lpstr>
      <vt:lpstr>最小二乗法（導出その２）</vt:lpstr>
      <vt:lpstr>あらかじめちょっと注意</vt:lpstr>
      <vt:lpstr>演習問題を解きましょう</vt:lpstr>
      <vt:lpstr>この資料の置き場所</vt:lpstr>
    </vt:vector>
  </TitlesOfParts>
  <Company>九州工業大学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測定とデータの扱い方</dc:title>
  <dc:creator>下薗 真一</dc:creator>
  <cp:lastModifiedBy>下薗 真一</cp:lastModifiedBy>
  <cp:revision>71</cp:revision>
  <cp:lastPrinted>2014-10-07T03:39:38Z</cp:lastPrinted>
  <dcterms:created xsi:type="dcterms:W3CDTF">2014-09-28T15:13:31Z</dcterms:created>
  <dcterms:modified xsi:type="dcterms:W3CDTF">2014-10-07T03:42:46Z</dcterms:modified>
</cp:coreProperties>
</file>