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79" r:id="rId6"/>
    <p:sldId id="276" r:id="rId7"/>
    <p:sldId id="260" r:id="rId8"/>
    <p:sldId id="280" r:id="rId9"/>
    <p:sldId id="272" r:id="rId10"/>
    <p:sldId id="281" r:id="rId11"/>
    <p:sldId id="271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測定とデータの</a:t>
            </a:r>
            <a:r>
              <a:rPr kumimoji="1" lang="ja-JP" altLang="en-US" dirty="0" smtClean="0"/>
              <a:t>扱い方</a:t>
            </a:r>
            <a:r>
              <a:rPr kumimoji="1" lang="ja-JP" altLang="en-US" dirty="0" smtClean="0"/>
              <a:t>（２）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情報工学基礎実験</a:t>
            </a:r>
            <a:r>
              <a:rPr kumimoji="1" lang="en-US" altLang="ja-JP" dirty="0" smtClean="0"/>
              <a:t>Ⅰ No.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9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最小二乗法（考え方）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関係を表す関数の値と実測値の差（の二乗）の和を最小に</a:t>
            </a:r>
            <a:endParaRPr lang="ja-JP" altLang="en-US" dirty="0" smtClean="0"/>
          </a:p>
          <a:p>
            <a:pPr lvl="1"/>
            <a:r>
              <a:rPr kumimoji="1" lang="ja-JP" altLang="en-US" smtClean="0"/>
              <a:t>どの測定点についてもほどほどのずれで直線がとおる</a:t>
            </a:r>
          </a:p>
          <a:p>
            <a:endParaRPr kumimoji="1"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8443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参考書など</a:t>
            </a:r>
            <a:endParaRPr kumimoji="1" lang="ja-JP" altLang="en-US" dirty="0"/>
          </a:p>
        </p:txBody>
      </p:sp>
      <p:pic>
        <p:nvPicPr>
          <p:cNvPr id="6" name="コンテンツ プレースホルダー 5" descr="reference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" r="-768"/>
          <a:stretch/>
        </p:blipFill>
        <p:spPr>
          <a:xfrm>
            <a:off x="451338" y="1873738"/>
            <a:ext cx="8235462" cy="4343400"/>
          </a:xfrm>
        </p:spPr>
      </p:pic>
    </p:spTree>
    <p:extLst>
      <p:ext uri="{BB962C8B-B14F-4D97-AF65-F5344CB8AC3E}">
        <p14:creationId xmlns:p14="http://schemas.microsoft.com/office/powerpoint/2010/main" val="295128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演習問題をときましょう</a:t>
            </a:r>
            <a:endParaRPr kumimoji="1" lang="ja-JP" altLang="en-US" dirty="0"/>
          </a:p>
        </p:txBody>
      </p:sp>
      <p:pic>
        <p:nvPicPr>
          <p:cNvPr id="4" name="コンテンツ プレースホルダー 3" descr="problems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8" b="18134"/>
          <a:stretch/>
        </p:blipFill>
        <p:spPr>
          <a:xfrm>
            <a:off x="359507" y="1651001"/>
            <a:ext cx="8469630" cy="4777154"/>
          </a:xfrm>
        </p:spPr>
      </p:pic>
    </p:spTree>
    <p:extLst>
      <p:ext uri="{BB962C8B-B14F-4D97-AF65-F5344CB8AC3E}">
        <p14:creationId xmlns:p14="http://schemas.microsoft.com/office/powerpoint/2010/main" val="422917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講義の目的、目標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前回</a:t>
            </a:r>
            <a:endParaRPr kumimoji="1" lang="ja-JP" altLang="en-US" dirty="0" smtClean="0"/>
          </a:p>
          <a:p>
            <a:r>
              <a:rPr kumimoji="1" lang="ja-JP" altLang="en-US" dirty="0" smtClean="0"/>
              <a:t>有効数字の桁数を自分で決められるようになる</a:t>
            </a:r>
            <a:endParaRPr kumimoji="1" lang="en-US" altLang="ja-JP" dirty="0" smtClean="0"/>
          </a:p>
          <a:p>
            <a:r>
              <a:rPr lang="ja-JP" altLang="en-US" dirty="0" smtClean="0"/>
              <a:t>測定結果を　最確値</a:t>
            </a:r>
            <a:r>
              <a:rPr lang="en-US" altLang="ja-JP" dirty="0" smtClean="0"/>
              <a:t> ± </a:t>
            </a:r>
            <a:r>
              <a:rPr lang="ja-JP" altLang="en-US" dirty="0" smtClean="0"/>
              <a:t>誤差　で書けるようになる</a:t>
            </a:r>
          </a:p>
          <a:p>
            <a:pPr marL="0" indent="0">
              <a:buNone/>
            </a:pPr>
            <a:r>
              <a:rPr lang="ja-JP" altLang="en-US" dirty="0" smtClean="0"/>
              <a:t>今</a:t>
            </a:r>
            <a:r>
              <a:rPr lang="ja-JP" altLang="en-US" dirty="0" smtClean="0"/>
              <a:t>回</a:t>
            </a:r>
            <a:endParaRPr lang="en-US" altLang="ja-JP" dirty="0" smtClean="0"/>
          </a:p>
          <a:p>
            <a:r>
              <a:rPr lang="ja-JP" altLang="en-US" dirty="0" smtClean="0"/>
              <a:t>理解度確認テスト</a:t>
            </a:r>
            <a:endParaRPr kumimoji="1" lang="ja-JP" altLang="en-US" dirty="0" smtClean="0"/>
          </a:p>
          <a:p>
            <a:r>
              <a:rPr kumimoji="1" lang="ja-JP" altLang="en-US" dirty="0" smtClean="0"/>
              <a:t>相対</a:t>
            </a:r>
            <a:r>
              <a:rPr kumimoji="1" lang="ja-JP" altLang="en-US" dirty="0" smtClean="0"/>
              <a:t>誤差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誤差伝搬の法則</a:t>
            </a:r>
          </a:p>
          <a:p>
            <a:r>
              <a:rPr kumimoji="1" lang="ja-JP" altLang="en-US" dirty="0" smtClean="0"/>
              <a:t>最小二乗法を使えるようになる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相対誤差とは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測定値の　「最確値</a:t>
            </a:r>
            <a:r>
              <a:rPr kumimoji="1" lang="en-US" altLang="ja-JP" dirty="0" smtClean="0"/>
              <a:t> ± </a:t>
            </a:r>
            <a:r>
              <a:rPr kumimoji="1" lang="ja-JP" altLang="en-US" dirty="0" smtClean="0"/>
              <a:t>誤差　単位」　で使うのは絶対誤差</a:t>
            </a:r>
            <a:br>
              <a:rPr kumimoji="1" lang="ja-JP" altLang="en-US" dirty="0" smtClean="0"/>
            </a:br>
            <a:endParaRPr kumimoji="1" lang="ja-JP" altLang="en-US" dirty="0" smtClean="0"/>
          </a:p>
          <a:p>
            <a:r>
              <a:rPr kumimoji="1" lang="ja-JP" altLang="en-US" dirty="0" smtClean="0"/>
              <a:t>「誤差の大きさ／測定値の最確値」の比率を相対誤差という</a:t>
            </a:r>
            <a:br>
              <a:rPr kumimoji="1" lang="ja-JP" altLang="en-US" dirty="0" smtClean="0"/>
            </a:br>
            <a:r>
              <a:rPr lang="ja-JP" altLang="en-US" dirty="0" smtClean="0"/>
              <a:t>例）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誤差（の大きさ）／重力加速度</a:t>
            </a:r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直接測定できる量から関数によって値を得る測定（間接測定）の場合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便利なことも</a:t>
            </a:r>
          </a:p>
          <a:p>
            <a:pPr lvl="1"/>
            <a:r>
              <a:rPr kumimoji="1" lang="ja-JP" altLang="en-US" dirty="0" smtClean="0"/>
              <a:t>特に対数が出てくる場合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53705"/>
              </p:ext>
            </p:extLst>
          </p:nvPr>
        </p:nvGraphicFramePr>
        <p:xfrm>
          <a:off x="1417638" y="3404088"/>
          <a:ext cx="6786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781300" imgH="596900" progId="Equation.DSMT4">
                  <p:embed/>
                </p:oleObj>
              </mc:Choice>
              <mc:Fallback>
                <p:oleObj name="Equation" r:id="rId3" imgW="278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404088"/>
                        <a:ext cx="6786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9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間接測定における誤差（誤差の伝搬）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が得られる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間接測定値は各直接測定量で微分可能</a:t>
            </a:r>
          </a:p>
          <a:p>
            <a:r>
              <a:rPr lang="ja-JP" altLang="en-US" dirty="0" smtClean="0"/>
              <a:t>直接測定量の誤差がそれぞれ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であるなら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誤差を微少な変化とみなして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</a:t>
            </a:r>
            <a:r>
              <a:rPr lang="ja-JP" altLang="en-US" dirty="0" smtClean="0"/>
              <a:t>（の最大値）</a:t>
            </a:r>
            <a:r>
              <a:rPr lang="ja-JP" altLang="en-US" dirty="0" smtClean="0"/>
              <a:t>は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の変化量</a:t>
            </a:r>
            <a:r>
              <a:rPr lang="en-US" altLang="ja-JP" dirty="0" smtClean="0"/>
              <a:t> ×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の傾き　の総和で得られる</a:t>
            </a:r>
            <a:endParaRPr lang="ja-JP" altLang="en-US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19034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67088"/>
              </p:ext>
            </p:extLst>
          </p:nvPr>
        </p:nvGraphicFramePr>
        <p:xfrm>
          <a:off x="3124200" y="4047149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47149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6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を得る</a:t>
            </a:r>
            <a:r>
              <a:rPr lang="ja-JP" altLang="en-US" dirty="0"/>
              <a:t>場合</a:t>
            </a:r>
            <a:r>
              <a:rPr lang="ja-JP" altLang="en-US" dirty="0" smtClean="0"/>
              <a:t>、</a:t>
            </a:r>
            <a:r>
              <a:rPr lang="ja-JP" altLang="en-US" dirty="0" smtClean="0"/>
              <a:t>直接測定量</a:t>
            </a:r>
            <a:r>
              <a:rPr lang="ja-JP" altLang="en-US" dirty="0" smtClean="0"/>
              <a:t>それぞれ</a:t>
            </a:r>
            <a:r>
              <a:rPr lang="ja-JP" altLang="en-US" dirty="0"/>
              <a:t>の誤差</a:t>
            </a:r>
            <a:r>
              <a:rPr lang="ja-JP" altLang="en-US" dirty="0" smtClean="0"/>
              <a:t>が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なら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</a:t>
            </a:r>
            <a:r>
              <a:rPr lang="ja-JP" altLang="en-US" dirty="0" smtClean="0"/>
              <a:t>（の最大値）</a:t>
            </a:r>
            <a:r>
              <a:rPr lang="ja-JP" altLang="en-US" dirty="0" smtClean="0"/>
              <a:t>は</a:t>
            </a:r>
            <a:br>
              <a:rPr lang="ja-JP" altLang="en-US" dirty="0" smtClean="0"/>
            </a:br>
            <a:endParaRPr kumimoji="1" lang="ja-JP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1511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58421"/>
              </p:ext>
            </p:extLst>
          </p:nvPr>
        </p:nvGraphicFramePr>
        <p:xfrm>
          <a:off x="3124200" y="3543300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43300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7154" y="4790103"/>
            <a:ext cx="840154" cy="4755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04168" y="5418015"/>
            <a:ext cx="1459523" cy="8659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1166"/>
              </p:ext>
            </p:extLst>
          </p:nvPr>
        </p:nvGraphicFramePr>
        <p:xfrm>
          <a:off x="1087438" y="4790103"/>
          <a:ext cx="6881812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3454400" imgH="749300" progId="Equation.DSMT4">
                  <p:embed/>
                </p:oleObj>
              </mc:Choice>
              <mc:Fallback>
                <p:oleObj name="Equation" r:id="rId7" imgW="345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790103"/>
                        <a:ext cx="6881812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間接測定値の</a:t>
            </a:r>
            <a:r>
              <a:rPr kumimoji="1" lang="ja-JP" altLang="en-US" dirty="0" smtClean="0"/>
              <a:t>誤差についてのまとめ</a:t>
            </a:r>
            <a:endParaRPr kumimoji="1" lang="ja-JP" alt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間接測定値の絶対誤差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について</a:t>
            </a:r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間接測定値の相対誤差</a:t>
            </a:r>
            <a:r>
              <a:rPr kumimoji="1" lang="en-US" altLang="ja-JP" dirty="0" smtClean="0"/>
              <a:t> </a:t>
            </a:r>
            <a:r>
              <a:rPr lang="en-US" altLang="ja-JP" dirty="0">
                <a:latin typeface="Euclid"/>
                <a:cs typeface="Euclid"/>
              </a:rPr>
              <a:t>(</a:t>
            </a:r>
            <a:r>
              <a:rPr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dirty="0" smtClean="0">
                <a:latin typeface="Euclid"/>
                <a:cs typeface="Euclid"/>
              </a:rPr>
              <a:t>/Y</a:t>
            </a:r>
            <a:r>
              <a:rPr lang="en-US" altLang="ja-JP" dirty="0" smtClean="0">
                <a:latin typeface="Euclid"/>
                <a:cs typeface="Euclid"/>
              </a:rPr>
              <a:t>) </a:t>
            </a:r>
            <a:r>
              <a:rPr lang="ja-JP" altLang="en-US" dirty="0" smtClean="0">
                <a:latin typeface="Euclid"/>
                <a:cs typeface="Euclid"/>
              </a:rPr>
              <a:t>について</a:t>
            </a:r>
          </a:p>
          <a:p>
            <a:endParaRPr kumimoji="1" lang="ja-JP" altLang="en-US" dirty="0">
              <a:latin typeface="Euclid"/>
              <a:cs typeface="Euclid"/>
            </a:endParaRPr>
          </a:p>
          <a:p>
            <a:endParaRPr lang="ja-JP" altLang="en-US" dirty="0" smtClean="0">
              <a:latin typeface="Euclid"/>
              <a:cs typeface="Euclid"/>
            </a:endParaRPr>
          </a:p>
          <a:p>
            <a:endParaRPr kumimoji="1" lang="ja-JP" altLang="en-US" dirty="0">
              <a:latin typeface="Euclid"/>
              <a:cs typeface="Euclid"/>
            </a:endParaRPr>
          </a:p>
          <a:p>
            <a:pPr marL="0" indent="0">
              <a:buNone/>
            </a:pPr>
            <a:r>
              <a:rPr lang="en-US" altLang="ja-JP" dirty="0" smtClean="0">
                <a:latin typeface="Euclid"/>
                <a:cs typeface="Euclid"/>
              </a:rPr>
              <a:t>※</a:t>
            </a:r>
            <a:r>
              <a:rPr lang="ja-JP" altLang="en-US" dirty="0" smtClean="0">
                <a:latin typeface="Euclid"/>
                <a:cs typeface="Euclid"/>
              </a:rPr>
              <a:t>ただし各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は直接測定値</a:t>
            </a:r>
            <a:endParaRPr kumimoji="1" lang="ja-JP" alt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52428"/>
              </p:ext>
            </p:extLst>
          </p:nvPr>
        </p:nvGraphicFramePr>
        <p:xfrm>
          <a:off x="2523351" y="4530726"/>
          <a:ext cx="3035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数式" r:id="rId3" imgW="1358310" imgH="482391" progId="Equation.3">
                  <p:embed/>
                </p:oleObj>
              </mc:Choice>
              <mc:Fallback>
                <p:oleObj name="数式" r:id="rId3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351" y="4530726"/>
                        <a:ext cx="3035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8853"/>
              </p:ext>
            </p:extLst>
          </p:nvPr>
        </p:nvGraphicFramePr>
        <p:xfrm>
          <a:off x="2532754" y="2283042"/>
          <a:ext cx="2781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数式" r:id="rId5" imgW="1206500" imgH="482600" progId="Equation.3">
                  <p:embed/>
                </p:oleObj>
              </mc:Choice>
              <mc:Fallback>
                <p:oleObj name="数式" r:id="rId5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54" y="2283042"/>
                        <a:ext cx="2781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誤差伝搬の法則：最確値と標準偏差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直接測定できる量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,…,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r>
              <a:rPr lang="ja-JP" altLang="en-US" dirty="0" smtClean="0"/>
              <a:t>間接測定値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を</a:t>
            </a:r>
            <a:r>
              <a:rPr lang="ja-JP" altLang="en-US" dirty="0" smtClean="0"/>
              <a:t>得る</a:t>
            </a:r>
            <a:r>
              <a:rPr lang="ja-JP" altLang="en-US" dirty="0" smtClean="0"/>
              <a:t>とする．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b="1" baseline="-25000" dirty="0" smtClean="0">
                <a:latin typeface="Times New Roman"/>
                <a:ea typeface="Times New Roman"/>
                <a:cs typeface="Times New Roman"/>
              </a:rPr>
              <a:t>  </a:t>
            </a:r>
            <a:r>
              <a:rPr lang="ja-JP" altLang="en-US" dirty="0" smtClean="0"/>
              <a:t>の最確値を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Euclid"/>
                <a:cs typeface="Euclid"/>
              </a:rPr>
              <a:t>Z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とすると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Y</a:t>
            </a:r>
            <a:r>
              <a:rPr lang="en-US" altLang="ja-JP" dirty="0"/>
              <a:t> 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最確値は</a:t>
            </a:r>
          </a:p>
          <a:p>
            <a:pPr marL="0" indent="0">
              <a:buNone/>
            </a:pPr>
            <a:endParaRPr lang="ja-JP" altLang="en-US" dirty="0" smtClean="0"/>
          </a:p>
          <a:p>
            <a:pPr marL="0" indent="0">
              <a:buNone/>
            </a:pPr>
            <a:endParaRPr lang="ja-JP" altLang="en-US" dirty="0" smtClean="0"/>
          </a:p>
          <a:p>
            <a:r>
              <a:rPr lang="ja-JP" altLang="en-US" dirty="0" smtClean="0"/>
              <a:t>各測定値の</a:t>
            </a:r>
            <a:r>
              <a:rPr lang="ja-JP" altLang="en-US" dirty="0" smtClean="0"/>
              <a:t>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i="1" baseline="-25000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ja-JP" altLang="en-US" dirty="0" smtClean="0"/>
              <a:t>は</a:t>
            </a:r>
            <a:endParaRPr lang="ja-JP" altLang="en-US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63500" y="4737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46876"/>
              </p:ext>
            </p:extLst>
          </p:nvPr>
        </p:nvGraphicFramePr>
        <p:xfrm>
          <a:off x="2795344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56371"/>
              </p:ext>
            </p:extLst>
          </p:nvPr>
        </p:nvGraphicFramePr>
        <p:xfrm>
          <a:off x="2795344" y="3485785"/>
          <a:ext cx="3124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3485785"/>
                        <a:ext cx="31242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7519"/>
              </p:ext>
            </p:extLst>
          </p:nvPr>
        </p:nvGraphicFramePr>
        <p:xfrm>
          <a:off x="2876550" y="5106987"/>
          <a:ext cx="27733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244600" imgH="520700" progId="Equation.DSMT4">
                  <p:embed/>
                </p:oleObj>
              </mc:Choice>
              <mc:Fallback>
                <p:oleObj name="Equation" r:id="rId7" imgW="124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06987"/>
                        <a:ext cx="27733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919544" y="5480538"/>
            <a:ext cx="22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（誤差伝搬の法則）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振り子による重力加速度の測定　の実験について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次のことを考えてみよう．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重力加速度は、直接測定値か、それとも間接測定値か？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実験での直接測定値を、すべてあげよ．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単振り子の公式から、どのようにして手引きの式（？？）が得られるのか、確認せよ．</a:t>
            </a:r>
          </a:p>
        </p:txBody>
      </p:sp>
    </p:spTree>
    <p:extLst>
      <p:ext uri="{BB962C8B-B14F-4D97-AF65-F5344CB8AC3E}">
        <p14:creationId xmlns:p14="http://schemas.microsoft.com/office/powerpoint/2010/main" val="35750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最小二乗法（なぜ必要？）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測定値が直接測定値の間の方程式の定数である場合</a:t>
            </a:r>
          </a:p>
          <a:p>
            <a:r>
              <a:rPr kumimoji="1" lang="ja-JP" altLang="en-US" dirty="0" smtClean="0"/>
              <a:t>連立方程式「的」だが、誤差があるので一般には解がない</a:t>
            </a:r>
            <a:endParaRPr lang="ja-JP" altLang="en-US" dirty="0"/>
          </a:p>
          <a:p>
            <a:r>
              <a:rPr kumimoji="1" lang="ja-JP" altLang="en-US" dirty="0" smtClean="0"/>
              <a:t>例）　電流と電圧を測定し、オームの法則で抵抗値を求める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電圧</a:t>
            </a:r>
            <a:r>
              <a:rPr kumimoji="1" lang="en-US" altLang="ja-JP" dirty="0" smtClean="0"/>
              <a:t> V = </a:t>
            </a:r>
            <a:r>
              <a:rPr kumimoji="1" lang="ja-JP" altLang="en-US" dirty="0" smtClean="0"/>
              <a:t>抵抗値</a:t>
            </a:r>
            <a:r>
              <a:rPr kumimoji="1" lang="en-US" altLang="ja-JP" dirty="0" smtClean="0"/>
              <a:t> R x </a:t>
            </a:r>
            <a:r>
              <a:rPr kumimoji="1" lang="ja-JP" altLang="en-US" dirty="0" smtClean="0"/>
              <a:t>電流</a:t>
            </a:r>
            <a:r>
              <a:rPr kumimoji="1" lang="en-US" altLang="ja-JP" dirty="0" smtClean="0"/>
              <a:t> I + </a:t>
            </a:r>
            <a:r>
              <a:rPr kumimoji="1" lang="ja-JP" altLang="en-US" dirty="0" smtClean="0"/>
              <a:t>電圧のずれ</a:t>
            </a:r>
            <a:r>
              <a:rPr kumimoji="1" lang="en-US" altLang="ja-JP" dirty="0" smtClean="0"/>
              <a:t> V0</a:t>
            </a:r>
            <a:endParaRPr lang="ja-JP" altLang="en-US" dirty="0"/>
          </a:p>
          <a:p>
            <a:pPr marL="274320" lvl="1" indent="0">
              <a:buNone/>
            </a:pPr>
            <a:r>
              <a:rPr lang="en-US" altLang="ja-JP" dirty="0" smtClean="0"/>
              <a:t>※ </a:t>
            </a:r>
            <a:r>
              <a:rPr kumimoji="1" lang="ja-JP" altLang="en-US" dirty="0" smtClean="0"/>
              <a:t>電圧のずれは、測定器の</a:t>
            </a:r>
            <a:r>
              <a:rPr kumimoji="1" lang="en-US" altLang="ja-JP" dirty="0" smtClean="0"/>
              <a:t> 0 </a:t>
            </a:r>
            <a:r>
              <a:rPr kumimoji="1" lang="ja-JP" altLang="en-US" dirty="0" smtClean="0"/>
              <a:t>点ずれ、導線接合部での熱電効果（ゼーベック効果、熱電対の原理）による起電力など</a:t>
            </a:r>
          </a:p>
          <a:p>
            <a:pPr lvl="1"/>
            <a:r>
              <a:rPr lang="ja-JP" altLang="en-US" dirty="0" smtClean="0"/>
              <a:t>測定は、</a:t>
            </a:r>
            <a:r>
              <a:rPr lang="en-US" altLang="ja-JP" dirty="0" smtClean="0"/>
              <a:t>V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I </a:t>
            </a:r>
            <a:r>
              <a:rPr lang="ja-JP" altLang="en-US" dirty="0" smtClean="0"/>
              <a:t>の組を複数得る作業　になる．</a:t>
            </a:r>
            <a:br>
              <a:rPr lang="ja-JP" altLang="en-US" dirty="0" smtClean="0"/>
            </a:br>
            <a:r>
              <a:rPr lang="ja-JP" altLang="en-US" dirty="0" smtClean="0"/>
              <a:t>測定点が３以上あるとき、直線上にならぶ　とは限らない．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直線をどのように引くのか？</a:t>
            </a:r>
            <a:br>
              <a:rPr lang="ja-JP" altLang="en-US" dirty="0" smtClean="0"/>
            </a:br>
            <a:r>
              <a:rPr lang="ja-JP" altLang="en-US" dirty="0" smtClean="0"/>
              <a:t>　　　たくさん測定するとよい結果がえられるのではなかったのか？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9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640</TotalTime>
  <Words>239</Words>
  <Application>Microsoft Macintosh PowerPoint</Application>
  <PresentationFormat>画面に合わせる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クラリティ</vt:lpstr>
      <vt:lpstr>MathType 6.0 Equation</vt:lpstr>
      <vt:lpstr>Microsoft 数式 3.0</vt:lpstr>
      <vt:lpstr>測定とデータの扱い方（２）</vt:lpstr>
      <vt:lpstr>講義の目的、目標</vt:lpstr>
      <vt:lpstr>相対誤差とは</vt:lpstr>
      <vt:lpstr>間接測定における誤差（誤差の伝搬）</vt:lpstr>
      <vt:lpstr>間接測定における誤差（式）</vt:lpstr>
      <vt:lpstr>間接測定値の誤差についてのまとめ</vt:lpstr>
      <vt:lpstr>誤差伝搬の法則：最確値と標準偏差</vt:lpstr>
      <vt:lpstr>クイズ</vt:lpstr>
      <vt:lpstr>最小二乗法（なぜ必要？）</vt:lpstr>
      <vt:lpstr>最小二乗法（考え方）</vt:lpstr>
      <vt:lpstr>参考書など</vt:lpstr>
      <vt:lpstr>演習問題をときましょう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測定とデータの扱い方</dc:title>
  <dc:creator>下薗 真一</dc:creator>
  <cp:lastModifiedBy>下薗 真一</cp:lastModifiedBy>
  <cp:revision>50</cp:revision>
  <dcterms:created xsi:type="dcterms:W3CDTF">2014-09-28T15:13:31Z</dcterms:created>
  <dcterms:modified xsi:type="dcterms:W3CDTF">2014-10-06T07:04:17Z</dcterms:modified>
</cp:coreProperties>
</file>