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79" r:id="rId6"/>
    <p:sldId id="276" r:id="rId7"/>
    <p:sldId id="260" r:id="rId8"/>
    <p:sldId id="291" r:id="rId9"/>
    <p:sldId id="292" r:id="rId10"/>
    <p:sldId id="293" r:id="rId11"/>
    <p:sldId id="280" r:id="rId12"/>
    <p:sldId id="272" r:id="rId13"/>
    <p:sldId id="281" r:id="rId14"/>
    <p:sldId id="282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84"/>
    <p:restoredTop sz="94274" autoAdjust="0"/>
  </p:normalViewPr>
  <p:slideViewPr>
    <p:cSldViewPr snapToGrid="0" snapToObjects="1">
      <p:cViewPr varScale="1">
        <p:scale>
          <a:sx n="123" d="100"/>
          <a:sy n="123" d="100"/>
        </p:scale>
        <p:origin x="3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9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30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598228"/>
            <a:ext cx="7000875" cy="693142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725" y="1441865"/>
            <a:ext cx="7000875" cy="4024482"/>
          </a:xfrm>
        </p:spPr>
        <p:txBody>
          <a:bodyPr anchor="t"/>
          <a:lstStyle>
            <a:lvl1pPr>
              <a:defRPr sz="2400" baseline="0"/>
            </a:lvl1pPr>
            <a:lvl2pPr>
              <a:defRPr sz="1800" baseline="0"/>
            </a:lvl2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173202"/>
            <a:ext cx="2368292" cy="309201"/>
          </a:xfrm>
        </p:spPr>
        <p:txBody>
          <a:bodyPr/>
          <a:lstStyle/>
          <a:p>
            <a:fld id="{B01F9CA3-105E-4857-9057-6DB6197DA78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172140"/>
            <a:ext cx="403400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0557" y="639422"/>
            <a:ext cx="795746" cy="503578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28725" y="1292432"/>
            <a:ext cx="70008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4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16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9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0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01F9CA3-105E-4857-9057-6DB6197DA78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93372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933724" cy="3969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0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測定とデータの扱い方（２）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情報工学基礎実験</a:t>
            </a:r>
            <a:r>
              <a:rPr kumimoji="1" lang="en-US" altLang="ja-JP" dirty="0" smtClean="0"/>
              <a:t>Ⅰ No. 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698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有効数字の計算で</a:t>
            </a:r>
            <a:r>
              <a:rPr lang="ja-JP" altLang="en-US" dirty="0" smtClean="0"/>
              <a:t>の注意：丸め誤差と桁落ち</a:t>
            </a:r>
            <a:endParaRPr kumimoji="1" lang="ja-JP" altLang="en-US" dirty="0"/>
          </a:p>
        </p:txBody>
      </p:sp>
      <p:pic>
        <p:nvPicPr>
          <p:cNvPr id="4" name="コンテンツ プレースホルダー 3" descr="signum_drop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76"/>
          <a:stretch/>
        </p:blipFill>
        <p:spPr>
          <a:xfrm>
            <a:off x="539686" y="2026810"/>
            <a:ext cx="8147114" cy="3486785"/>
          </a:xfr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82644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振り子による重力加速度の測定　の実験について</a:t>
            </a:r>
            <a:r>
              <a:rPr lang="en-US" altLang="ja-JP" dirty="0" smtClean="0"/>
              <a:t>､</a:t>
            </a:r>
            <a:r>
              <a:rPr lang="ja-JP" altLang="en-US" dirty="0" smtClean="0"/>
              <a:t>次のことを考えてみよう．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sz="2000" dirty="0" smtClean="0"/>
              <a:t>重力加速度は、直接</a:t>
            </a:r>
            <a:r>
              <a:rPr lang="ja-JP" altLang="en-US" sz="2000" dirty="0" smtClean="0"/>
              <a:t>測定値</a:t>
            </a:r>
            <a:r>
              <a:rPr lang="ja-JP" altLang="en-US" sz="2000" dirty="0" smtClean="0"/>
              <a:t>？</a:t>
            </a:r>
            <a:r>
              <a:rPr lang="ja-JP" altLang="en-US" sz="2000" dirty="0" smtClean="0"/>
              <a:t>それ</a:t>
            </a:r>
            <a:r>
              <a:rPr lang="ja-JP" altLang="en-US" sz="2000" dirty="0" smtClean="0"/>
              <a:t>とも間接</a:t>
            </a:r>
            <a:r>
              <a:rPr lang="ja-JP" altLang="en-US" sz="2000" dirty="0" smtClean="0"/>
              <a:t>測定値？</a:t>
            </a:r>
            <a:endParaRPr lang="ja-JP" altLang="en-US" sz="2000" dirty="0" smtClean="0"/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sz="2000" dirty="0" smtClean="0"/>
              <a:t>実験での直接測定値を、すべてあげよ．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sz="2000" dirty="0" smtClean="0"/>
              <a:t>単振り子の公式から、どのようにして手引きの式（？？）が得られるのか、確認せよ．</a:t>
            </a:r>
          </a:p>
        </p:txBody>
      </p:sp>
    </p:spTree>
    <p:extLst>
      <p:ext uri="{BB962C8B-B14F-4D97-AF65-F5344CB8AC3E}">
        <p14:creationId xmlns:p14="http://schemas.microsoft.com/office/powerpoint/2010/main" val="357503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最小二乗法：なぜ必要？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8725" y="1441864"/>
            <a:ext cx="7000875" cy="4682357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直接測定値の方程式の定数を求める場合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測定値の組が直線にのる</a:t>
            </a:r>
            <a:endParaRPr kumimoji="1" lang="ja-JP" altLang="en-US" dirty="0" smtClean="0"/>
          </a:p>
          <a:p>
            <a:r>
              <a:rPr kumimoji="1" lang="ja-JP" altLang="en-US" dirty="0" smtClean="0"/>
              <a:t>連立方程式「的」だが、誤差があり一般に解がない</a:t>
            </a:r>
            <a:endParaRPr lang="ja-JP" altLang="en-US" dirty="0"/>
          </a:p>
          <a:p>
            <a:r>
              <a:rPr kumimoji="1" lang="ja-JP" altLang="en-US" dirty="0" smtClean="0"/>
              <a:t>例</a:t>
            </a:r>
            <a:r>
              <a:rPr kumimoji="1" lang="ja-JP" altLang="en-US" dirty="0" smtClean="0"/>
              <a:t>）電流</a:t>
            </a:r>
            <a:r>
              <a:rPr kumimoji="1" lang="ja-JP" altLang="en-US" dirty="0" smtClean="0"/>
              <a:t>と電圧を測定し、オームの法則で抵抗値を求める</a:t>
            </a:r>
            <a:endParaRPr lang="ja-JP" altLang="en-US" dirty="0"/>
          </a:p>
          <a:p>
            <a:pPr lvl="1"/>
            <a:r>
              <a:rPr kumimoji="1" lang="ja-JP" altLang="en-US" dirty="0" smtClean="0"/>
              <a:t>抵抗値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R</a:t>
            </a:r>
            <a:r>
              <a:rPr kumimoji="1" lang="en-US" altLang="ja-JP" dirty="0" smtClean="0">
                <a:latin typeface="Euclid"/>
                <a:cs typeface="Euclid"/>
              </a:rPr>
              <a:t> = </a:t>
            </a:r>
            <a:r>
              <a:rPr lang="ja-JP" altLang="en-US" dirty="0" smtClean="0"/>
              <a:t>（</a:t>
            </a:r>
            <a:r>
              <a:rPr lang="ja-JP" altLang="en-US" dirty="0"/>
              <a:t>電圧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dirty="0"/>
              <a:t> - </a:t>
            </a:r>
            <a:r>
              <a:rPr lang="ja-JP" altLang="en-US" dirty="0"/>
              <a:t>電圧のずれ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baseline="-25000" dirty="0">
                <a:latin typeface="Euclid"/>
                <a:cs typeface="Euclid"/>
              </a:rPr>
              <a:t>0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  <a:r>
              <a:rPr lang="en-US" altLang="ja-JP" dirty="0"/>
              <a:t>/ </a:t>
            </a:r>
            <a:r>
              <a:rPr lang="en-US" altLang="ja-JP" i="1" dirty="0">
                <a:latin typeface="Euclid"/>
                <a:cs typeface="Euclid"/>
              </a:rPr>
              <a:t>I</a:t>
            </a:r>
            <a:r>
              <a:rPr lang="en-US" altLang="ja-JP" dirty="0"/>
              <a:t> </a:t>
            </a:r>
            <a:endParaRPr lang="ja-JP" altLang="en-US" i="1" dirty="0">
              <a:latin typeface="Euclid"/>
              <a:cs typeface="Euclid"/>
            </a:endParaRPr>
          </a:p>
          <a:p>
            <a:pPr marL="274320" lvl="1" indent="0">
              <a:buNone/>
            </a:pPr>
            <a:r>
              <a:rPr lang="en-US" altLang="ja-JP" dirty="0" smtClean="0"/>
              <a:t>※ </a:t>
            </a:r>
            <a:r>
              <a:rPr kumimoji="1" lang="ja-JP" altLang="en-US" dirty="0" smtClean="0"/>
              <a:t>電圧のずれは、測定器の</a:t>
            </a:r>
            <a:r>
              <a:rPr kumimoji="1" lang="en-US" altLang="ja-JP" dirty="0" smtClean="0"/>
              <a:t> 0 </a:t>
            </a:r>
            <a:r>
              <a:rPr kumimoji="1" lang="ja-JP" altLang="en-US" dirty="0" smtClean="0"/>
              <a:t>点ずれ、導線接合部での熱電効果など</a:t>
            </a:r>
          </a:p>
          <a:p>
            <a:pPr lvl="1"/>
            <a:r>
              <a:rPr lang="ja-JP" altLang="en-US" dirty="0" smtClean="0"/>
              <a:t>測定は、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の組を複数得る作業．</a:t>
            </a:r>
            <a:br>
              <a:rPr lang="ja-JP" altLang="en-US" dirty="0" smtClean="0"/>
            </a:br>
            <a:r>
              <a:rPr lang="ja-JP" altLang="en-US" dirty="0" smtClean="0"/>
              <a:t>測定点が３以上あるとき、直線上にならぶ　とは限らない</a:t>
            </a:r>
            <a:r>
              <a:rPr lang="ja-JP" altLang="en-US" dirty="0" smtClean="0"/>
              <a:t>．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直線をどのように</a:t>
            </a:r>
            <a:r>
              <a:rPr lang="ja-JP" altLang="en-US" dirty="0" smtClean="0"/>
              <a:t>引けばよいの</a:t>
            </a:r>
            <a:r>
              <a:rPr lang="ja-JP" altLang="en-US" dirty="0" smtClean="0"/>
              <a:t>か？</a:t>
            </a:r>
            <a:br>
              <a:rPr lang="ja-JP" altLang="en-US" dirty="0" smtClean="0"/>
            </a:br>
            <a:r>
              <a:rPr lang="ja-JP" altLang="en-US" dirty="0" smtClean="0"/>
              <a:t>　　たくさん</a:t>
            </a:r>
            <a:r>
              <a:rPr lang="ja-JP" altLang="en-US" dirty="0" smtClean="0"/>
              <a:t>測定する</a:t>
            </a:r>
            <a:r>
              <a:rPr lang="ja-JP" altLang="en-US" dirty="0" smtClean="0"/>
              <a:t>とよりよい</a:t>
            </a:r>
            <a:r>
              <a:rPr lang="ja-JP" altLang="en-US" dirty="0" smtClean="0"/>
              <a:t>結果がえられるのでは</a:t>
            </a:r>
            <a:r>
              <a:rPr lang="ja-JP" altLang="en-US" dirty="0" smtClean="0"/>
              <a:t>なかったか</a:t>
            </a:r>
            <a:r>
              <a:rPr lang="ja-JP" altLang="en-US" dirty="0" smtClean="0"/>
              <a:t>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39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最小二乗法（考え方）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関係を表す関数の値と実測値の差（の二乗）の和を最小に</a:t>
            </a:r>
            <a:endParaRPr lang="ja-JP" altLang="en-US" dirty="0" smtClean="0"/>
          </a:p>
          <a:p>
            <a:pPr lvl="1"/>
            <a:r>
              <a:rPr kumimoji="1" lang="ja-JP" altLang="en-US" dirty="0" smtClean="0"/>
              <a:t>どの測定点</a:t>
            </a:r>
            <a:r>
              <a:rPr lang="ja-JP" altLang="en-US" dirty="0" smtClean="0"/>
              <a:t>も極端に</a:t>
            </a:r>
            <a:r>
              <a:rPr kumimoji="1" lang="ja-JP" altLang="en-US" dirty="0" smtClean="0"/>
              <a:t>直線からはなれない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誤差の二乗の和を最小にする</a:t>
            </a:r>
            <a:endParaRPr lang="en-US" altLang="ja-JP" dirty="0"/>
          </a:p>
          <a:p>
            <a:r>
              <a:rPr kumimoji="1" lang="ja-JP" altLang="en-US" dirty="0" smtClean="0"/>
              <a:t>測定値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P</a:t>
            </a:r>
            <a:r>
              <a:rPr kumimoji="1" lang="en-US" altLang="ja-JP" dirty="0" smtClean="0">
                <a:latin typeface="Euclid"/>
                <a:cs typeface="Euclid"/>
              </a:rPr>
              <a:t>, </a:t>
            </a:r>
            <a:r>
              <a:rPr kumimoji="1" lang="en-US" altLang="ja-JP" i="1" dirty="0" smtClean="0">
                <a:latin typeface="Euclid"/>
                <a:cs typeface="Euclid"/>
              </a:rPr>
              <a:t>x</a:t>
            </a:r>
            <a:r>
              <a:rPr kumimoji="1" lang="en-US" altLang="ja-JP" dirty="0" smtClean="0">
                <a:latin typeface="Euclid"/>
                <a:cs typeface="Euclid"/>
              </a:rPr>
              <a:t>, </a:t>
            </a:r>
            <a:r>
              <a:rPr kumimoji="1" lang="en-US" altLang="ja-JP" i="1" dirty="0" smtClean="0">
                <a:latin typeface="Euclid"/>
                <a:cs typeface="Euclid"/>
              </a:rPr>
              <a:t>y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の</a:t>
            </a:r>
            <a:r>
              <a:rPr lang="ja-JP" altLang="en-US" dirty="0" smtClean="0"/>
              <a:t>間</a:t>
            </a:r>
            <a:r>
              <a:rPr lang="ja-JP" altLang="en-US" dirty="0" smtClean="0"/>
              <a:t>に、関係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P</a:t>
            </a:r>
            <a:r>
              <a:rPr kumimoji="1" lang="en-US" altLang="ja-JP" dirty="0" smtClean="0">
                <a:latin typeface="Euclid"/>
                <a:cs typeface="Euclid"/>
              </a:rPr>
              <a:t> = </a:t>
            </a:r>
            <a:r>
              <a:rPr kumimoji="1" lang="en-US" altLang="ja-JP" i="1" dirty="0" smtClean="0">
                <a:latin typeface="Euclid"/>
                <a:cs typeface="Euclid"/>
              </a:rPr>
              <a:t>ax</a:t>
            </a:r>
            <a:r>
              <a:rPr kumimoji="1" lang="en-US" altLang="ja-JP" dirty="0" smtClean="0">
                <a:latin typeface="Euclid"/>
                <a:cs typeface="Euclid"/>
              </a:rPr>
              <a:t> + </a:t>
            </a:r>
            <a:r>
              <a:rPr kumimoji="1" lang="en-US" altLang="ja-JP" i="1" dirty="0" smtClean="0">
                <a:latin typeface="Euclid"/>
                <a:cs typeface="Euclid"/>
              </a:rPr>
              <a:t>by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が成り立つとする．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ja-JP" altLang="en-US" dirty="0" smtClean="0">
                <a:latin typeface="Euclid"/>
                <a:cs typeface="Euclid"/>
              </a:rPr>
              <a:t>各測定値</a:t>
            </a:r>
            <a:r>
              <a:rPr kumimoji="1" lang="en-US" altLang="ja-JP" dirty="0" smtClean="0">
                <a:latin typeface="Euclid"/>
                <a:cs typeface="Euclid"/>
              </a:rPr>
              <a:t> (</a:t>
            </a:r>
            <a:r>
              <a:rPr lang="en-US" altLang="ja-JP" i="1" dirty="0" smtClean="0">
                <a:latin typeface="Euclid"/>
                <a:cs typeface="Euclid"/>
              </a:rPr>
              <a:t>P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err="1" smtClean="0">
                <a:latin typeface="Euclid"/>
                <a:cs typeface="Euclid"/>
              </a:rPr>
              <a:t>y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) </a:t>
            </a:r>
            <a:r>
              <a:rPr kumimoji="1" lang="ja-JP" altLang="en-US" dirty="0" smtClean="0">
                <a:latin typeface="Euclid"/>
                <a:cs typeface="Euclid"/>
              </a:rPr>
              <a:t>について、差を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err="1" smtClean="0">
                <a:latin typeface="Euclid"/>
                <a:cs typeface="Euclid"/>
              </a:rPr>
              <a:t>r</a:t>
            </a:r>
            <a:r>
              <a:rPr kumimoji="1"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とおき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と表すとすると．．．</a:t>
            </a:r>
            <a:endParaRPr lang="en-US" altLang="ja-JP" dirty="0"/>
          </a:p>
          <a:p>
            <a:endParaRPr kumimoji="1" lang="en-US" altLang="ja-JP" i="1" dirty="0" smtClean="0">
              <a:latin typeface="Euclid"/>
              <a:cs typeface="Euclid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702414"/>
              </p:ext>
            </p:extLst>
          </p:nvPr>
        </p:nvGraphicFramePr>
        <p:xfrm>
          <a:off x="3035300" y="4385913"/>
          <a:ext cx="2447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1054100" imgH="203200" progId="Equation.DSMT4">
                  <p:embed/>
                </p:oleObj>
              </mc:Choice>
              <mc:Fallback>
                <p:oleObj name="Equation" r:id="rId3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385913"/>
                        <a:ext cx="24479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3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最小二乗法（導出）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8725" y="1441864"/>
            <a:ext cx="7000875" cy="452713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n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個の測定値について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ja-JP" altLang="en-US" dirty="0" smtClean="0">
                <a:latin typeface="Euclid"/>
                <a:cs typeface="Euclid"/>
              </a:rPr>
              <a:t>とおく．この差の二乗和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ja-JP" altLang="en-US" dirty="0" smtClean="0">
                <a:latin typeface="Euclid"/>
                <a:cs typeface="Euclid"/>
              </a:rPr>
              <a:t>を最小にする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a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と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b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は</a:t>
            </a:r>
            <a:r>
              <a:rPr kumimoji="1" lang="ja-JP" altLang="en-US" dirty="0" smtClean="0">
                <a:latin typeface="Euclid"/>
                <a:cs typeface="Euclid"/>
              </a:rPr>
              <a:t>、</a:t>
            </a:r>
            <a:r>
              <a:rPr kumimoji="1" lang="ja-JP" altLang="en-US" dirty="0" smtClean="0">
                <a:latin typeface="Euclid"/>
                <a:cs typeface="Euclid"/>
              </a:rPr>
              <a:t>各</a:t>
            </a:r>
            <a:r>
              <a:rPr kumimoji="1" lang="en-US" altLang="ja-JP" dirty="0" smtClean="0">
                <a:latin typeface="Euclid"/>
                <a:cs typeface="Euclid"/>
              </a:rPr>
              <a:t> (</a:t>
            </a:r>
            <a:r>
              <a:rPr kumimoji="1" lang="en-US" altLang="ja-JP" i="1" dirty="0" smtClean="0">
                <a:latin typeface="Euclid"/>
                <a:cs typeface="Euclid"/>
              </a:rPr>
              <a:t>x</a:t>
            </a:r>
            <a:r>
              <a:rPr kumimoji="1" lang="en-US" altLang="ja-JP" i="1" baseline="-25000" dirty="0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, </a:t>
            </a:r>
            <a:r>
              <a:rPr kumimoji="1" lang="en-US" altLang="ja-JP" i="1" dirty="0" err="1" smtClean="0">
                <a:latin typeface="Euclid"/>
                <a:cs typeface="Euclid"/>
              </a:rPr>
              <a:t>y</a:t>
            </a:r>
            <a:r>
              <a:rPr kumimoji="1"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) </a:t>
            </a:r>
            <a:r>
              <a:rPr kumimoji="1" lang="ja-JP" altLang="en-US" dirty="0" smtClean="0">
                <a:latin typeface="Euclid"/>
                <a:cs typeface="Euclid"/>
              </a:rPr>
              <a:t>の値について平面（直線）と測定点の差を小さくする．</a:t>
            </a:r>
            <a:endParaRPr kumimoji="1" lang="en-US" altLang="ja-JP" dirty="0" smtClean="0">
              <a:latin typeface="Euclid"/>
              <a:cs typeface="Euclid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745711"/>
              </p:ext>
            </p:extLst>
          </p:nvPr>
        </p:nvGraphicFramePr>
        <p:xfrm>
          <a:off x="2932112" y="1992490"/>
          <a:ext cx="2540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3" imgW="1270000" imgH="736600" progId="Equation.DSMT4">
                  <p:embed/>
                </p:oleObj>
              </mc:Choice>
              <mc:Fallback>
                <p:oleObj name="Equation" r:id="rId3" imgW="12700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2" y="1992490"/>
                        <a:ext cx="25400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252928"/>
              </p:ext>
            </p:extLst>
          </p:nvPr>
        </p:nvGraphicFramePr>
        <p:xfrm>
          <a:off x="3696311" y="4051544"/>
          <a:ext cx="76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5" imgW="381000" imgH="495300" progId="Equation.DSMT4">
                  <p:embed/>
                </p:oleObj>
              </mc:Choice>
              <mc:Fallback>
                <p:oleObj name="Equation" r:id="rId5" imgW="381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311" y="4051544"/>
                        <a:ext cx="762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83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最小二乗法（</a:t>
            </a:r>
            <a:r>
              <a:rPr lang="ja-JP" altLang="en-US" dirty="0" smtClean="0"/>
              <a:t>導出その２）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8725" y="1441864"/>
            <a:ext cx="7000875" cy="4371913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誤差の範囲で変化する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>
                <a:latin typeface="Euclid"/>
                <a:cs typeface="Euclid"/>
              </a:rPr>
              <a:t>a</a:t>
            </a:r>
            <a:r>
              <a:rPr lang="en-US" altLang="ja-JP" dirty="0">
                <a:latin typeface="Euclid"/>
                <a:cs typeface="Euclid"/>
              </a:rPr>
              <a:t>, </a:t>
            </a:r>
            <a:r>
              <a:rPr lang="en-US" altLang="ja-JP" i="1" dirty="0">
                <a:latin typeface="Euclid"/>
                <a:cs typeface="Euclid"/>
              </a:rPr>
              <a:t>b</a:t>
            </a:r>
            <a:r>
              <a:rPr lang="en-US" altLang="ja-JP" dirty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が最小</a:t>
            </a:r>
            <a:r>
              <a:rPr lang="en-US" altLang="ja-JP" dirty="0" smtClean="0">
                <a:latin typeface="Euclid"/>
                <a:cs typeface="Euclid"/>
              </a:rPr>
              <a:t> ⇒ </a:t>
            </a:r>
            <a:r>
              <a:rPr lang="ja-JP" altLang="en-US" dirty="0" smtClean="0">
                <a:latin typeface="Euclid"/>
                <a:cs typeface="Euclid"/>
              </a:rPr>
              <a:t>偏</a:t>
            </a:r>
            <a:r>
              <a:rPr lang="ja-JP" altLang="en-US" dirty="0">
                <a:latin typeface="Euclid"/>
                <a:cs typeface="Euclid"/>
              </a:rPr>
              <a:t>微分が</a:t>
            </a:r>
            <a:r>
              <a:rPr lang="en-US" altLang="ja-JP" dirty="0">
                <a:latin typeface="Euclid"/>
                <a:cs typeface="Euclid"/>
              </a:rPr>
              <a:t> </a:t>
            </a:r>
            <a:r>
              <a:rPr lang="en-US" altLang="ja-JP" dirty="0" smtClean="0">
                <a:latin typeface="Euclid"/>
                <a:cs typeface="Euclid"/>
              </a:rPr>
              <a:t>= 0 </a:t>
            </a:r>
            <a:r>
              <a:rPr lang="ja-JP" altLang="en-US" dirty="0">
                <a:latin typeface="Euclid"/>
                <a:cs typeface="Euclid"/>
              </a:rPr>
              <a:t>に</a:t>
            </a:r>
            <a:r>
              <a:rPr lang="ja-JP" altLang="en-US" dirty="0" smtClean="0">
                <a:latin typeface="Euclid"/>
                <a:cs typeface="Euclid"/>
              </a:rPr>
              <a:t>なると考えると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　　　　　　だから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ただし</a:t>
            </a:r>
            <a:r>
              <a:rPr lang="en-US" altLang="ja-JP" dirty="0" smtClean="0"/>
              <a:t> </a:t>
            </a:r>
            <a:endParaRPr lang="en-US" altLang="ja-JP" dirty="0">
              <a:latin typeface="Euclid"/>
              <a:cs typeface="Euclid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250653"/>
              </p:ext>
            </p:extLst>
          </p:nvPr>
        </p:nvGraphicFramePr>
        <p:xfrm>
          <a:off x="2794323" y="2150670"/>
          <a:ext cx="3454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Equation" r:id="rId3" imgW="1727200" imgH="495300" progId="Equation.DSMT4">
                  <p:embed/>
                </p:oleObj>
              </mc:Choice>
              <mc:Fallback>
                <p:oleObj name="Equation" r:id="rId3" imgW="1727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323" y="2150670"/>
                        <a:ext cx="3454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701202"/>
              </p:ext>
            </p:extLst>
          </p:nvPr>
        </p:nvGraphicFramePr>
        <p:xfrm>
          <a:off x="1539634" y="3141270"/>
          <a:ext cx="238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5" imgW="1193800" imgH="393700" progId="Equation.DSMT4">
                  <p:embed/>
                </p:oleObj>
              </mc:Choice>
              <mc:Fallback>
                <p:oleObj name="Equation" r:id="rId5" imgW="1193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634" y="3141270"/>
                        <a:ext cx="238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228725" y="4079165"/>
            <a:ext cx="3112074" cy="101778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18685" y="4079164"/>
            <a:ext cx="2987392" cy="10177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49306"/>
              </p:ext>
            </p:extLst>
          </p:nvPr>
        </p:nvGraphicFramePr>
        <p:xfrm>
          <a:off x="1306876" y="4157146"/>
          <a:ext cx="6299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7" imgW="3149600" imgH="469900" progId="Equation.DSMT4">
                  <p:embed/>
                </p:oleObj>
              </mc:Choice>
              <mc:Fallback>
                <p:oleObj name="Equation" r:id="rId7" imgW="3149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876" y="4157146"/>
                        <a:ext cx="6299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604247"/>
              </p:ext>
            </p:extLst>
          </p:nvPr>
        </p:nvGraphicFramePr>
        <p:xfrm>
          <a:off x="2469557" y="5172690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9" imgW="2247900" imgH="495300" progId="Equation.DSMT4">
                  <p:embed/>
                </p:oleObj>
              </mc:Choice>
              <mc:Fallback>
                <p:oleObj name="Equation" r:id="rId9" imgW="2247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557" y="5172690"/>
                        <a:ext cx="4495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53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あらかじめちょっと注意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測定で得られるのが２つの値の組である</a:t>
            </a:r>
            <a:r>
              <a:rPr lang="ja-JP" altLang="en-US" dirty="0" smtClean="0">
                <a:latin typeface="Euclid"/>
                <a:cs typeface="Euclid"/>
              </a:rPr>
              <a:t>場</a:t>
            </a:r>
            <a:r>
              <a:rPr lang="en-US" altLang="ja-JP" dirty="0" smtClean="0">
                <a:latin typeface="Euclid"/>
                <a:cs typeface="Euclid"/>
              </a:rPr>
              <a:t/>
            </a:r>
            <a:br>
              <a:rPr lang="en-US" altLang="ja-JP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例</a:t>
            </a:r>
            <a:r>
              <a:rPr lang="ja-JP" altLang="en-US" dirty="0" smtClean="0">
                <a:latin typeface="Euclid"/>
                <a:cs typeface="Euclid"/>
              </a:rPr>
              <a:t>）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/>
              <a:t>抵抗値</a:t>
            </a:r>
            <a:r>
              <a:rPr lang="en-US" altLang="ja-JP" dirty="0" smtClean="0"/>
              <a:t> </a:t>
            </a:r>
            <a:r>
              <a:rPr lang="en-US" altLang="ja-JP" i="1" dirty="0">
                <a:latin typeface="Euclid"/>
                <a:cs typeface="Euclid"/>
              </a:rPr>
              <a:t>R</a:t>
            </a:r>
            <a:r>
              <a:rPr lang="en-US" altLang="ja-JP" dirty="0">
                <a:latin typeface="Euclid"/>
                <a:cs typeface="Euclid"/>
              </a:rPr>
              <a:t> = </a:t>
            </a:r>
            <a:r>
              <a:rPr lang="ja-JP" altLang="en-US" dirty="0"/>
              <a:t>（電圧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dirty="0"/>
              <a:t> - </a:t>
            </a:r>
            <a:r>
              <a:rPr lang="ja-JP" altLang="en-US" dirty="0"/>
              <a:t>電圧のずれ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baseline="-25000" dirty="0">
                <a:latin typeface="Euclid"/>
                <a:cs typeface="Euclid"/>
              </a:rPr>
              <a:t>0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  <a:r>
              <a:rPr lang="en-US" altLang="ja-JP" dirty="0"/>
              <a:t>/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/>
            </a:r>
            <a:br>
              <a:rPr lang="en-US" altLang="ja-JP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測定</a:t>
            </a:r>
            <a:r>
              <a:rPr lang="ja-JP" altLang="en-US" dirty="0" smtClean="0">
                <a:latin typeface="Euclid"/>
                <a:cs typeface="Euclid"/>
              </a:rPr>
              <a:t>するのは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と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だけ．</a:t>
            </a:r>
            <a:br>
              <a:rPr lang="ja-JP" altLang="en-US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　　</a:t>
            </a:r>
            <a:r>
              <a:rPr lang="en-US" altLang="ja-JP" i="1" dirty="0" smtClean="0">
                <a:latin typeface="Euclid"/>
                <a:cs typeface="Euclid"/>
              </a:rPr>
              <a:t>P</a:t>
            </a:r>
            <a:r>
              <a:rPr lang="en-US" altLang="ja-JP" dirty="0" smtClean="0">
                <a:latin typeface="Euclid"/>
                <a:cs typeface="Euclid"/>
              </a:rPr>
              <a:t> = 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dirty="0" smtClean="0">
                <a:latin typeface="Euclid"/>
                <a:cs typeface="Euclid"/>
              </a:rPr>
              <a:t> =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smtClean="0">
                <a:latin typeface="Euclid"/>
                <a:cs typeface="Euclid"/>
              </a:rPr>
              <a:t>b</a:t>
            </a:r>
            <a:r>
              <a:rPr lang="en-US" altLang="ja-JP" dirty="0" smtClean="0">
                <a:latin typeface="Euclid"/>
                <a:cs typeface="Euclid"/>
              </a:rPr>
              <a:t> = 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baseline="-25000" dirty="0" smtClean="0">
                <a:latin typeface="Euclid"/>
                <a:cs typeface="Euclid"/>
              </a:rPr>
              <a:t>0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とすると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P</a:t>
            </a:r>
            <a:r>
              <a:rPr lang="en-US" altLang="ja-JP" dirty="0" smtClean="0">
                <a:latin typeface="Euclid"/>
                <a:cs typeface="Euclid"/>
              </a:rPr>
              <a:t> = </a:t>
            </a:r>
            <a:r>
              <a:rPr lang="en-US" altLang="ja-JP" i="1" dirty="0" smtClean="0">
                <a:latin typeface="Euclid"/>
                <a:cs typeface="Euclid"/>
              </a:rPr>
              <a:t>ax</a:t>
            </a:r>
            <a:r>
              <a:rPr lang="en-US" altLang="ja-JP" dirty="0" smtClean="0">
                <a:latin typeface="Euclid"/>
                <a:cs typeface="Euclid"/>
              </a:rPr>
              <a:t> + </a:t>
            </a:r>
            <a:r>
              <a:rPr lang="en-US" altLang="ja-JP" i="1" dirty="0" smtClean="0">
                <a:latin typeface="Euclid"/>
                <a:cs typeface="Euclid"/>
              </a:rPr>
              <a:t>by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の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y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>
                <a:latin typeface="Euclid"/>
                <a:cs typeface="Euclid"/>
              </a:rPr>
              <a:t>がない</a:t>
            </a:r>
            <a:r>
              <a:rPr lang="ja-JP" altLang="en-US" dirty="0" smtClean="0">
                <a:latin typeface="Euclid"/>
                <a:cs typeface="Euclid"/>
              </a:rPr>
              <a:t>．どうする</a:t>
            </a:r>
            <a:r>
              <a:rPr lang="ja-JP" altLang="en-US" dirty="0" smtClean="0">
                <a:latin typeface="Euclid"/>
                <a:cs typeface="Euclid"/>
              </a:rPr>
              <a:t>？</a:t>
            </a:r>
            <a:endParaRPr lang="en-US" altLang="ja-JP" dirty="0">
              <a:latin typeface="Euclid"/>
              <a:cs typeface="Euclid"/>
            </a:endParaRPr>
          </a:p>
          <a:p>
            <a:r>
              <a:rPr lang="ja-JP" altLang="en-US" dirty="0" smtClean="0">
                <a:latin typeface="Euclid"/>
                <a:cs typeface="Euclid"/>
              </a:rPr>
              <a:t>より簡単なだけ．</a:t>
            </a:r>
            <a:r>
              <a:rPr lang="en-US" altLang="ja-JP" dirty="0" smtClean="0">
                <a:latin typeface="Euclid"/>
                <a:cs typeface="Euclid"/>
              </a:rPr>
              <a:t>y </a:t>
            </a:r>
            <a:r>
              <a:rPr lang="ja-JP" altLang="en-US" dirty="0" smtClean="0">
                <a:latin typeface="Euclid"/>
                <a:cs typeface="Euclid"/>
              </a:rPr>
              <a:t>は測定しなくても</a:t>
            </a:r>
            <a:r>
              <a:rPr lang="en-US" altLang="ja-JP" dirty="0" smtClean="0">
                <a:latin typeface="Euclid"/>
                <a:cs typeface="Euclid"/>
              </a:rPr>
              <a:t> = 1 </a:t>
            </a:r>
            <a:r>
              <a:rPr lang="ja-JP" altLang="en-US" dirty="0" smtClean="0">
                <a:latin typeface="Euclid"/>
                <a:cs typeface="Euclid"/>
              </a:rPr>
              <a:t>とわかっている、と考えよう．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882682"/>
              </p:ext>
            </p:extLst>
          </p:nvPr>
        </p:nvGraphicFramePr>
        <p:xfrm>
          <a:off x="2641423" y="4824162"/>
          <a:ext cx="373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3" imgW="1866900" imgH="495300" progId="Equation.DSMT4">
                  <p:embed/>
                </p:oleObj>
              </mc:Choice>
              <mc:Fallback>
                <p:oleObj name="Equation" r:id="rId3" imgW="1866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23" y="4824162"/>
                        <a:ext cx="3733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75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ja-JP" altLang="en-US" dirty="0" smtClean="0"/>
              <a:t>問題</a:t>
            </a:r>
            <a:r>
              <a:rPr lang="ja-JP" altLang="en-US" dirty="0" smtClean="0"/>
              <a:t>とレポート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硬貨の直径の測定</a:t>
            </a:r>
            <a:r>
              <a:rPr lang="ja-JP" altLang="en-US" dirty="0" smtClean="0"/>
              <a:t>、</a:t>
            </a:r>
            <a:r>
              <a:rPr lang="en-US" altLang="ja-JP" dirty="0" smtClean="0"/>
              <a:t>0-16 </a:t>
            </a:r>
            <a:r>
              <a:rPr lang="ja-JP" altLang="en-US" dirty="0" smtClean="0"/>
              <a:t>の問題</a:t>
            </a:r>
            <a:r>
              <a:rPr lang="ja-JP" altLang="en-US" dirty="0" smtClean="0"/>
              <a:t>９（実験で得られた結果と思って）を報告</a:t>
            </a:r>
            <a:endParaRPr lang="ja-JP" altLang="en-US" dirty="0" smtClean="0"/>
          </a:p>
          <a:p>
            <a:r>
              <a:rPr lang="ja-JP" altLang="en-US" dirty="0" smtClean="0"/>
              <a:t>締め切り</a:t>
            </a:r>
            <a:r>
              <a:rPr lang="ja-JP" altLang="en-US" dirty="0" smtClean="0"/>
              <a:t>は来週火曜の</a:t>
            </a:r>
            <a:r>
              <a:rPr lang="en-US" altLang="ja-JP" dirty="0" smtClean="0"/>
              <a:t>13:00</a:t>
            </a:r>
            <a:r>
              <a:rPr lang="ja-JP" altLang="en-US" dirty="0" smtClean="0"/>
              <a:t> （実験の授業時間開始まえまで）．</a:t>
            </a:r>
            <a:endParaRPr lang="ja-JP" altLang="en-US" dirty="0" smtClean="0"/>
          </a:p>
          <a:p>
            <a:r>
              <a:rPr lang="ja-JP" altLang="en-US" dirty="0" smtClean="0"/>
              <a:t>提出は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C201 </a:t>
            </a:r>
            <a:r>
              <a:rPr lang="ja-JP" altLang="en-US" dirty="0" smtClean="0"/>
              <a:t>基礎</a:t>
            </a:r>
            <a:r>
              <a:rPr lang="ja-JP" altLang="en-US" dirty="0" smtClean="0"/>
              <a:t>実験室（学生実験室）前のレポートボックス</a:t>
            </a:r>
            <a:r>
              <a:rPr lang="ja-JP" altLang="en-US" dirty="0" smtClean="0"/>
              <a:t>、</a:t>
            </a:r>
            <a:r>
              <a:rPr lang="en-US" altLang="ja-JP" dirty="0" smtClean="0"/>
              <a:t>No</a:t>
            </a:r>
            <a:r>
              <a:rPr lang="en-US" altLang="ja-JP" dirty="0" smtClean="0"/>
              <a:t>. 0 </a:t>
            </a:r>
            <a:r>
              <a:rPr lang="ja-JP" altLang="en-US" dirty="0" smtClean="0"/>
              <a:t>のポストへ．</a:t>
            </a:r>
          </a:p>
          <a:p>
            <a:r>
              <a:rPr lang="en-US" altLang="ja-JP" dirty="0" smtClean="0"/>
              <a:t>A4 </a:t>
            </a:r>
            <a:r>
              <a:rPr lang="ja-JP" altLang="en-US" dirty="0" smtClean="0"/>
              <a:t>サイズ横書き、表紙には学生番号</a:t>
            </a:r>
            <a:r>
              <a:rPr lang="ja-JP" altLang="en-US" dirty="0" smtClean="0"/>
              <a:t>、氏名</a:t>
            </a:r>
            <a:r>
              <a:rPr lang="ja-JP" altLang="en-US" dirty="0" smtClean="0"/>
              <a:t>を課題名とともに忘れず書く．</a:t>
            </a:r>
            <a:endParaRPr lang="ja-JP" altLang="en-US" dirty="0" smtClean="0"/>
          </a:p>
          <a:p>
            <a:r>
              <a:rPr lang="ja-JP" altLang="en-US" dirty="0" smtClean="0"/>
              <a:t>締め切り厳守</a:t>
            </a:r>
            <a:r>
              <a:rPr lang="ja-JP" altLang="en-US" dirty="0" smtClean="0"/>
              <a:t>．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37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講義の目的、目標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前回</a:t>
            </a:r>
            <a:endParaRPr kumimoji="1" lang="ja-JP" altLang="en-US" dirty="0" smtClean="0"/>
          </a:p>
          <a:p>
            <a:r>
              <a:rPr lang="ja-JP" altLang="en-US" dirty="0"/>
              <a:t>有効数字の桁数を自分で決められるようになる</a:t>
            </a:r>
            <a:endParaRPr lang="en-US" altLang="ja-JP" dirty="0"/>
          </a:p>
          <a:p>
            <a:r>
              <a:rPr lang="ja-JP" altLang="en-US" dirty="0"/>
              <a:t>誤差値を計算できるようになる</a:t>
            </a:r>
            <a:endParaRPr lang="en-US" altLang="ja-JP" dirty="0"/>
          </a:p>
          <a:p>
            <a:r>
              <a:rPr lang="ja-JP" altLang="en-US" dirty="0"/>
              <a:t>測定結果を　「最確値</a:t>
            </a:r>
            <a:r>
              <a:rPr lang="en-US" altLang="ja-JP" dirty="0"/>
              <a:t> ± </a:t>
            </a:r>
            <a:r>
              <a:rPr lang="ja-JP" altLang="en-US" dirty="0"/>
              <a:t>誤差　単位」で書けるようになる</a:t>
            </a:r>
            <a:endParaRPr lang="ja-JP" altLang="en-US" dirty="0" smtClean="0"/>
          </a:p>
          <a:p>
            <a:pPr marL="0" indent="0">
              <a:buNone/>
            </a:pPr>
            <a:r>
              <a:rPr lang="ja-JP" altLang="en-US" dirty="0" smtClean="0"/>
              <a:t>今回</a:t>
            </a:r>
            <a:endParaRPr lang="en-US" altLang="ja-JP" dirty="0" smtClean="0"/>
          </a:p>
          <a:p>
            <a:r>
              <a:rPr lang="ja-JP" altLang="en-US" dirty="0"/>
              <a:t>絶対誤差</a:t>
            </a:r>
            <a:r>
              <a:rPr lang="en-US" altLang="ja-JP" dirty="0"/>
              <a:t>､</a:t>
            </a:r>
            <a:r>
              <a:rPr lang="ja-JP" altLang="en-US" dirty="0"/>
              <a:t>相対誤差</a:t>
            </a:r>
            <a:r>
              <a:rPr lang="en-US" altLang="ja-JP" dirty="0"/>
              <a:t>､</a:t>
            </a:r>
            <a:r>
              <a:rPr lang="ja-JP" altLang="en-US" dirty="0"/>
              <a:t>誤差伝搬の法則</a:t>
            </a:r>
          </a:p>
          <a:p>
            <a:r>
              <a:rPr kumimoji="1" lang="ja-JP" altLang="en-US" dirty="0" smtClean="0"/>
              <a:t>最小二乗法を使えるようになる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86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相対誤差とは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「誤差の大きさ／測定値の最確値」の比率</a:t>
            </a:r>
            <a:br>
              <a:rPr kumimoji="1" lang="ja-JP" altLang="en-US" dirty="0" smtClean="0"/>
            </a:br>
            <a:r>
              <a:rPr lang="ja-JP" altLang="en-US" dirty="0" smtClean="0"/>
              <a:t>例）</a:t>
            </a:r>
            <a:r>
              <a:rPr lang="en-US" altLang="ja-JP" dirty="0" smtClean="0"/>
              <a:t>   </a:t>
            </a:r>
            <a:r>
              <a:rPr lang="ja-JP" altLang="en-US" dirty="0" smtClean="0"/>
              <a:t>誤差（の大きさ）／重力加速度</a:t>
            </a:r>
            <a:endParaRPr kumimoji="1" lang="ja-JP" altLang="en-US" dirty="0" smtClean="0"/>
          </a:p>
          <a:p>
            <a:endParaRPr lang="ja-JP" altLang="en-US" dirty="0" smtClean="0"/>
          </a:p>
          <a:p>
            <a:endParaRPr lang="en-US" altLang="ja-JP" dirty="0" smtClean="0"/>
          </a:p>
          <a:p>
            <a:endParaRPr lang="ja-JP" altLang="en-US" dirty="0"/>
          </a:p>
          <a:p>
            <a:r>
              <a:rPr kumimoji="1" lang="ja-JP" altLang="en-US" dirty="0" smtClean="0"/>
              <a:t>直接測定できる量から関数によって値を得る測定（間接測定）の場合</a:t>
            </a:r>
            <a:r>
              <a:rPr kumimoji="1" lang="en-US" altLang="ja-JP" dirty="0" smtClean="0"/>
              <a:t>､</a:t>
            </a:r>
            <a:r>
              <a:rPr lang="ja-JP" altLang="en-US" dirty="0" smtClean="0"/>
              <a:t>便利なことも</a:t>
            </a:r>
          </a:p>
          <a:p>
            <a:pPr lvl="1"/>
            <a:r>
              <a:rPr kumimoji="1" lang="ja-JP" altLang="en-US" dirty="0" smtClean="0"/>
              <a:t>特に対数が出てくる場合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972094"/>
              </p:ext>
            </p:extLst>
          </p:nvPr>
        </p:nvGraphicFramePr>
        <p:xfrm>
          <a:off x="2137302" y="2430430"/>
          <a:ext cx="5562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2781300" imgH="596900" progId="Equation.DSMT4">
                  <p:embed/>
                </p:oleObj>
              </mc:Choice>
              <mc:Fallback>
                <p:oleObj name="Equation" r:id="rId3" imgW="2781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302" y="2430430"/>
                        <a:ext cx="5562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97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間接測定における誤差（誤差の伝搬）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 直接測定できる量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1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2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dirty="0"/>
              <a:t>・ ・ ・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 smtClean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i="1" baseline="-25000" dirty="0" smtClean="0"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ja-JP" dirty="0" smtClean="0"/>
              <a:t> </a:t>
            </a:r>
            <a:r>
              <a:rPr lang="ja-JP" altLang="en-US" dirty="0"/>
              <a:t>から得られる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なら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間接測定値は各直接測定量で微分可能</a:t>
            </a:r>
          </a:p>
          <a:p>
            <a:r>
              <a:rPr lang="ja-JP" altLang="en-US" dirty="0" smtClean="0"/>
              <a:t>直接測定量の（絶対）誤差がそれぞれ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なら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誤差を微少な変化とみなして</a:t>
            </a:r>
            <a:r>
              <a:rPr lang="en-US" altLang="ja-JP" dirty="0" smtClean="0"/>
              <a:t>､</a:t>
            </a:r>
            <a:r>
              <a:rPr lang="ja-JP" altLang="en-US" dirty="0" smtClean="0"/>
              <a:t> </a:t>
            </a:r>
            <a:r>
              <a:rPr lang="en-US" altLang="ja-JP" b="1" i="1" dirty="0">
                <a:latin typeface="Times"/>
                <a:cs typeface="Times"/>
              </a:rPr>
              <a:t>Y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ja-JP" altLang="en-US" dirty="0" smtClean="0"/>
              <a:t>誤差は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の変化量</a:t>
            </a:r>
            <a:r>
              <a:rPr lang="en-US" altLang="ja-JP" dirty="0" smtClean="0"/>
              <a:t> × </a:t>
            </a:r>
            <a:r>
              <a:rPr lang="en-US" altLang="ja-JP" i="1" dirty="0" smtClean="0">
                <a:latin typeface="Euclid"/>
                <a:cs typeface="Euclid"/>
              </a:rPr>
              <a:t>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の傾き　の総和でおさえられる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236816"/>
              </p:ext>
            </p:extLst>
          </p:nvPr>
        </p:nvGraphicFramePr>
        <p:xfrm>
          <a:off x="3001540" y="2023400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540" y="2023400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843588"/>
              </p:ext>
            </p:extLst>
          </p:nvPr>
        </p:nvGraphicFramePr>
        <p:xfrm>
          <a:off x="3392311" y="3727002"/>
          <a:ext cx="20002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5" imgW="1003300" imgH="203200" progId="Equation.DSMT4">
                  <p:embed/>
                </p:oleObj>
              </mc:Choice>
              <mc:Fallback>
                <p:oleObj name="Equation" r:id="rId5" imgW="1003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311" y="3727002"/>
                        <a:ext cx="20002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76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間接測定における誤差（式）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i="1" dirty="0" smtClean="0">
                <a:latin typeface="Times"/>
                <a:cs typeface="Times"/>
              </a:rPr>
              <a:t>Y</a:t>
            </a:r>
            <a:r>
              <a:rPr lang="en-US" altLang="ja-JP" dirty="0" smtClean="0"/>
              <a:t> </a:t>
            </a:r>
            <a:r>
              <a:rPr lang="ja-JP" altLang="en-US" dirty="0"/>
              <a:t>の</a:t>
            </a:r>
            <a:r>
              <a:rPr lang="ja-JP" altLang="en-US" dirty="0" smtClean="0"/>
              <a:t>誤差は</a:t>
            </a:r>
            <a:br>
              <a:rPr lang="ja-JP" altLang="en-US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でおさえられる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31334" y="2475880"/>
            <a:ext cx="741216" cy="4755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849708" y="3012070"/>
            <a:ext cx="1725967" cy="101665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69535"/>
              </p:ext>
            </p:extLst>
          </p:nvPr>
        </p:nvGraphicFramePr>
        <p:xfrm>
          <a:off x="1081088" y="2425700"/>
          <a:ext cx="7442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3" imgW="3721100" imgH="800100" progId="Equation.DSMT4">
                  <p:embed/>
                </p:oleObj>
              </mc:Choice>
              <mc:Fallback>
                <p:oleObj name="Equation" r:id="rId3" imgW="37211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425700"/>
                        <a:ext cx="7442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8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間接測定値の</a:t>
            </a:r>
            <a:r>
              <a:rPr kumimoji="1" lang="ja-JP" altLang="en-US" dirty="0" smtClean="0"/>
              <a:t>誤差についてのまとめ</a:t>
            </a:r>
            <a:endParaRPr kumimoji="1" lang="ja-JP" altLang="en-US" dirty="0"/>
          </a:p>
        </p:txBody>
      </p:sp>
      <p:sp>
        <p:nvSpPr>
          <p:cNvPr id="15" name="コンテンツ プレースホルダー 1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間接測定値の絶対誤差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latin typeface="Symbol" charset="2"/>
                <a:cs typeface="Symbol" charset="2"/>
              </a:rPr>
              <a:t>δ</a:t>
            </a:r>
            <a:r>
              <a:rPr kumimoji="1" lang="en-US" altLang="ja-JP" i="1" dirty="0" err="1" smtClean="0">
                <a:latin typeface="Euclid"/>
                <a:cs typeface="Euclid"/>
              </a:rPr>
              <a:t>Y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について</a:t>
            </a:r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r>
              <a:rPr kumimoji="1" lang="ja-JP" altLang="en-US" dirty="0" smtClean="0"/>
              <a:t>間接測定値の相対誤差</a:t>
            </a:r>
            <a:r>
              <a:rPr kumimoji="1" lang="en-US" altLang="ja-JP" dirty="0" smtClean="0"/>
              <a:t> </a:t>
            </a:r>
            <a:r>
              <a:rPr lang="en-US" altLang="ja-JP" dirty="0">
                <a:latin typeface="Euclid"/>
                <a:cs typeface="Euclid"/>
              </a:rPr>
              <a:t>(</a:t>
            </a:r>
            <a:r>
              <a:rPr lang="en-US" altLang="ja-JP" dirty="0" err="1" smtClean="0">
                <a:latin typeface="Symbol" charset="2"/>
                <a:cs typeface="Symbol" charset="2"/>
              </a:rPr>
              <a:t>δ</a:t>
            </a:r>
            <a:r>
              <a:rPr lang="en-US" altLang="ja-JP" i="1" dirty="0" err="1" smtClean="0">
                <a:latin typeface="Euclid"/>
                <a:cs typeface="Euclid"/>
              </a:rPr>
              <a:t>Y</a:t>
            </a:r>
            <a:r>
              <a:rPr lang="en-US" altLang="ja-JP" i="1" dirty="0" smtClean="0">
                <a:latin typeface="Euclid"/>
                <a:cs typeface="Euclid"/>
              </a:rPr>
              <a:t>/Y</a:t>
            </a:r>
            <a:r>
              <a:rPr lang="en-US" altLang="ja-JP" dirty="0" smtClean="0">
                <a:latin typeface="Euclid"/>
                <a:cs typeface="Euclid"/>
              </a:rPr>
              <a:t>) </a:t>
            </a:r>
            <a:r>
              <a:rPr lang="ja-JP" altLang="en-US" dirty="0" smtClean="0">
                <a:latin typeface="Euclid"/>
                <a:cs typeface="Euclid"/>
              </a:rPr>
              <a:t>について</a:t>
            </a:r>
          </a:p>
          <a:p>
            <a:endParaRPr kumimoji="1" lang="ja-JP" altLang="en-US" dirty="0">
              <a:latin typeface="Euclid"/>
              <a:cs typeface="Euclid"/>
            </a:endParaRPr>
          </a:p>
          <a:p>
            <a:endParaRPr lang="ja-JP" altLang="en-US" dirty="0" smtClean="0">
              <a:latin typeface="Euclid"/>
              <a:cs typeface="Euclid"/>
            </a:endParaRPr>
          </a:p>
          <a:p>
            <a:endParaRPr kumimoji="1" lang="ja-JP" altLang="en-US" dirty="0">
              <a:latin typeface="Euclid"/>
              <a:cs typeface="Euclid"/>
            </a:endParaRPr>
          </a:p>
          <a:p>
            <a:pPr marL="0" indent="0">
              <a:buNone/>
            </a:pPr>
            <a:r>
              <a:rPr lang="en-US" altLang="ja-JP" dirty="0" smtClean="0">
                <a:latin typeface="Euclid"/>
                <a:cs typeface="Euclid"/>
              </a:rPr>
              <a:t>※</a:t>
            </a:r>
            <a:r>
              <a:rPr lang="ja-JP" altLang="en-US" dirty="0" smtClean="0">
                <a:latin typeface="Euclid"/>
                <a:cs typeface="Euclid"/>
              </a:rPr>
              <a:t>ただし各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は直接測定値</a:t>
            </a:r>
            <a:endParaRPr kumimoji="1" lang="ja-JP" altLang="en-US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598999"/>
              </p:ext>
            </p:extLst>
          </p:nvPr>
        </p:nvGraphicFramePr>
        <p:xfrm>
          <a:off x="2566454" y="3527784"/>
          <a:ext cx="38004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3" imgW="1701800" imgH="558800" progId="Equation.DSMT4">
                  <p:embed/>
                </p:oleObj>
              </mc:Choice>
              <mc:Fallback>
                <p:oleObj name="Equation" r:id="rId3" imgW="17018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454" y="3527784"/>
                        <a:ext cx="38004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40164"/>
              </p:ext>
            </p:extLst>
          </p:nvPr>
        </p:nvGraphicFramePr>
        <p:xfrm>
          <a:off x="3054865" y="2014931"/>
          <a:ext cx="27813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数式" r:id="rId5" imgW="1206500" imgH="482600" progId="Equation.3">
                  <p:embed/>
                </p:oleObj>
              </mc:Choice>
              <mc:Fallback>
                <p:oleObj name="数式" r:id="rId5" imgW="1206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865" y="2014931"/>
                        <a:ext cx="27813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22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誤差伝搬の法則：最確値と標準偏差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直接測定できる量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,…,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から間接測定値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を得るとする．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b="1" baseline="-25000" dirty="0" smtClean="0">
                <a:latin typeface="Times New Roman"/>
                <a:ea typeface="Times New Roman"/>
                <a:cs typeface="Times New Roman"/>
              </a:rPr>
              <a:t>  </a:t>
            </a:r>
            <a:r>
              <a:rPr lang="ja-JP" altLang="en-US" dirty="0" smtClean="0"/>
              <a:t>の最確値を</a:t>
            </a:r>
            <a:r>
              <a:rPr lang="en-US" altLang="ja-JP" dirty="0" smtClean="0"/>
              <a:t> </a:t>
            </a:r>
            <a:r>
              <a:rPr lang="en-US" altLang="ja-JP" i="1" dirty="0" err="1" smtClean="0">
                <a:latin typeface="Euclid"/>
                <a:cs typeface="Euclid"/>
              </a:rPr>
              <a:t>Z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とすると</a:t>
            </a:r>
            <a:r>
              <a:rPr lang="en-US" altLang="ja-JP" dirty="0" smtClean="0"/>
              <a:t>､</a:t>
            </a:r>
            <a:r>
              <a:rPr lang="ja-JP" altLang="en-US" dirty="0" smtClean="0"/>
              <a:t> </a:t>
            </a:r>
            <a:r>
              <a:rPr lang="en-US" altLang="ja-JP" i="1" dirty="0">
                <a:latin typeface="Euclid"/>
                <a:cs typeface="Euclid"/>
              </a:rPr>
              <a:t>Y</a:t>
            </a:r>
            <a:r>
              <a:rPr lang="en-US" altLang="ja-JP" dirty="0"/>
              <a:t> </a:t>
            </a:r>
            <a:r>
              <a:rPr lang="ja-JP" altLang="en-US" dirty="0" smtClean="0"/>
              <a:t>の最確値は</a:t>
            </a:r>
          </a:p>
          <a:p>
            <a:pPr marL="0" indent="0">
              <a:buNone/>
            </a:pPr>
            <a:endParaRPr lang="ja-JP" altLang="en-US" dirty="0" smtClean="0"/>
          </a:p>
          <a:p>
            <a:r>
              <a:rPr lang="ja-JP" altLang="en-US" dirty="0" smtClean="0"/>
              <a:t>各測定値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 </a:t>
            </a:r>
            <a:r>
              <a:rPr lang="ja-JP" altLang="en-US" dirty="0" smtClean="0"/>
              <a:t>の標準偏差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Symbol" charset="2"/>
                <a:cs typeface="Symbol" charset="2"/>
              </a:rPr>
              <a:t>σ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lang="en-US" altLang="ja-JP" i="1" baseline="-25000" dirty="0" smtClean="0">
                <a:latin typeface="Euclid"/>
                <a:cs typeface="Euclid"/>
              </a:rPr>
              <a:t> 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間接測定値の標準偏差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Symbol" charset="2"/>
                <a:cs typeface="Symbol" charset="2"/>
              </a:rPr>
              <a:t>σ</a:t>
            </a:r>
            <a:r>
              <a:rPr lang="en-US" altLang="ja-JP" dirty="0" smtClean="0">
                <a:latin typeface="Symbol" charset="2"/>
                <a:cs typeface="Symbol" charset="2"/>
              </a:rPr>
              <a:t> </a:t>
            </a:r>
            <a:r>
              <a:rPr lang="ja-JP" altLang="en-US" dirty="0" smtClean="0"/>
              <a:t>は</a:t>
            </a:r>
            <a:endParaRPr lang="en-US" altLang="ja-JP" dirty="0"/>
          </a:p>
          <a:p>
            <a:r>
              <a:rPr lang="ja-JP" altLang="en-US" dirty="0" smtClean="0"/>
              <a:t>　</a:t>
            </a: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63500" y="4737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94818"/>
              </p:ext>
            </p:extLst>
          </p:nvPr>
        </p:nvGraphicFramePr>
        <p:xfrm>
          <a:off x="3053156" y="1986573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156" y="1986573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137190"/>
              </p:ext>
            </p:extLst>
          </p:nvPr>
        </p:nvGraphicFramePr>
        <p:xfrm>
          <a:off x="2809455" y="3233988"/>
          <a:ext cx="31242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5" imgW="1346200" imgH="241300" progId="Equation.DSMT4">
                  <p:embed/>
                </p:oleObj>
              </mc:Choice>
              <mc:Fallback>
                <p:oleObj name="Equation" r:id="rId5" imgW="1346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455" y="3233988"/>
                        <a:ext cx="31242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952661"/>
              </p:ext>
            </p:extLst>
          </p:nvPr>
        </p:nvGraphicFramePr>
        <p:xfrm>
          <a:off x="3059506" y="4605358"/>
          <a:ext cx="27733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7" imgW="1244600" imgH="520700" progId="Equation.DSMT4">
                  <p:embed/>
                </p:oleObj>
              </mc:Choice>
              <mc:Fallback>
                <p:oleObj name="Equation" r:id="rId7" imgW="1244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506" y="4605358"/>
                        <a:ext cx="27733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5933655" y="5268873"/>
            <a:ext cx="261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（誤差伝搬の法則）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93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signum_additi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9" y="3116074"/>
            <a:ext cx="7372985" cy="36163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例）振り子の支点からおもりの重心まで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鋼線の長さは巻き尺で</a:t>
            </a:r>
            <a:r>
              <a:rPr kumimoji="1" lang="en-US" altLang="ja-JP" dirty="0" smtClean="0"/>
              <a:t>､</a:t>
            </a:r>
            <a:r>
              <a:rPr lang="ja-JP" altLang="en-US" dirty="0" smtClean="0"/>
              <a:t>金属球の直径はノギスで</a:t>
            </a:r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有効数字の</a:t>
            </a:r>
            <a:r>
              <a:rPr lang="ja-JP" altLang="en-US" dirty="0" smtClean="0"/>
              <a:t>扱い：加減算</a:t>
            </a:r>
            <a:r>
              <a:rPr kumimoji="1" lang="ja-JP" altLang="en-US" dirty="0" smtClean="0"/>
              <a:t>での誤差伝搬</a:t>
            </a:r>
            <a:endParaRPr kumimoji="1" lang="ja-JP" alt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36185"/>
              </p:ext>
            </p:extLst>
          </p:nvPr>
        </p:nvGraphicFramePr>
        <p:xfrm>
          <a:off x="1729847" y="2427893"/>
          <a:ext cx="55562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4" imgW="2400300" imgH="406400" progId="Equation.DSMT4">
                  <p:embed/>
                </p:oleObj>
              </mc:Choice>
              <mc:Fallback>
                <p:oleObj name="Equation" r:id="rId4" imgW="2400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847" y="2427893"/>
                        <a:ext cx="55562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63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signum_muldiv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3261785"/>
            <a:ext cx="7815580" cy="32492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有効数字の扱い：</a:t>
            </a:r>
            <a:r>
              <a:rPr lang="ja-JP" altLang="en-US" dirty="0" smtClean="0"/>
              <a:t>剰余算</a:t>
            </a:r>
            <a:r>
              <a:rPr lang="ja-JP" altLang="en-US" dirty="0"/>
              <a:t>での誤差伝搬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例）円盤の体積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直径</a:t>
            </a:r>
            <a:r>
              <a:rPr lang="en-US" altLang="ja-JP" dirty="0" smtClean="0"/>
              <a:t>､</a:t>
            </a:r>
            <a:r>
              <a:rPr lang="ja-JP" altLang="en-US" dirty="0" smtClean="0"/>
              <a:t>厚み　ともにものさしではかれるが．．．</a:t>
            </a:r>
            <a:endParaRPr kumimoji="1" lang="ja-JP" altLang="en-US" dirty="0" smtClean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90310"/>
              </p:ext>
            </p:extLst>
          </p:nvPr>
        </p:nvGraphicFramePr>
        <p:xfrm>
          <a:off x="955675" y="2395363"/>
          <a:ext cx="7645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3822700" imgH="482600" progId="Equation.DSMT4">
                  <p:embed/>
                </p:oleObj>
              </mc:Choice>
              <mc:Fallback>
                <p:oleObj name="Equation" r:id="rId4" imgW="3822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395363"/>
                        <a:ext cx="7645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04743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測定とデータの扱い方_1.pptx</Template>
  <TotalTime>1156</TotalTime>
  <Words>507</Words>
  <Application>Microsoft Macintosh PowerPoint</Application>
  <PresentationFormat>画面に合わせる (4:3)</PresentationFormat>
  <Paragraphs>74</Paragraphs>
  <Slides>17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7" baseType="lpstr">
      <vt:lpstr>Calibri</vt:lpstr>
      <vt:lpstr>Euclid</vt:lpstr>
      <vt:lpstr>Symbol</vt:lpstr>
      <vt:lpstr>Times</vt:lpstr>
      <vt:lpstr>Times New Roman</vt:lpstr>
      <vt:lpstr>メイリオ</vt:lpstr>
      <vt:lpstr>Arial</vt:lpstr>
      <vt:lpstr>ギャラリー</vt:lpstr>
      <vt:lpstr>Equation</vt:lpstr>
      <vt:lpstr>数式</vt:lpstr>
      <vt:lpstr>測定とデータの扱い方（２）</vt:lpstr>
      <vt:lpstr>講義の目的、目標</vt:lpstr>
      <vt:lpstr>相対誤差とは</vt:lpstr>
      <vt:lpstr>間接測定における誤差（誤差の伝搬）</vt:lpstr>
      <vt:lpstr>間接測定における誤差（式）</vt:lpstr>
      <vt:lpstr>間接測定値の誤差についてのまとめ</vt:lpstr>
      <vt:lpstr>誤差伝搬の法則：最確値と標準偏差</vt:lpstr>
      <vt:lpstr>有効数字の扱い：加減算での誤差伝搬</vt:lpstr>
      <vt:lpstr>有効数字の扱い：剰余算での誤差伝搬</vt:lpstr>
      <vt:lpstr>有効数字の計算での注意：丸め誤差と桁落ち</vt:lpstr>
      <vt:lpstr>クイズ</vt:lpstr>
      <vt:lpstr>最小二乗法：なぜ必要？</vt:lpstr>
      <vt:lpstr>最小二乗法（考え方）</vt:lpstr>
      <vt:lpstr>最小二乗法（導出）</vt:lpstr>
      <vt:lpstr>最小二乗法（導出その２）</vt:lpstr>
      <vt:lpstr>あらかじめちょっと注意</vt:lpstr>
      <vt:lpstr>演習問題とレポート</vt:lpstr>
    </vt:vector>
  </TitlesOfParts>
  <Company>九州工業大学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測定とデータの扱い方</dc:title>
  <dc:creator>下薗 真一</dc:creator>
  <cp:lastModifiedBy>Sin Shimozono</cp:lastModifiedBy>
  <cp:revision>87</cp:revision>
  <cp:lastPrinted>2014-10-07T03:39:38Z</cp:lastPrinted>
  <dcterms:created xsi:type="dcterms:W3CDTF">2014-09-28T15:13:31Z</dcterms:created>
  <dcterms:modified xsi:type="dcterms:W3CDTF">2016-10-04T03:52:36Z</dcterms:modified>
</cp:coreProperties>
</file>