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79" r:id="rId6"/>
    <p:sldId id="276" r:id="rId7"/>
    <p:sldId id="260" r:id="rId8"/>
    <p:sldId id="280" r:id="rId9"/>
    <p:sldId id="272" r:id="rId10"/>
    <p:sldId id="281" r:id="rId11"/>
    <p:sldId id="282" r:id="rId12"/>
    <p:sldId id="271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2014/10/06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900"/>
        </a:spcBef>
        <a:buClr>
          <a:schemeClr val="accent1"/>
        </a:buClr>
        <a:buSzPct val="100000"/>
        <a:buFont typeface="Wingdings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4000"/>
        </a:lnSpc>
        <a:spcBef>
          <a:spcPts val="900"/>
        </a:spcBef>
        <a:buClr>
          <a:schemeClr val="accent1"/>
        </a:buClr>
        <a:buSzPct val="100000"/>
        <a:buFont typeface="Wingdings" charset="2"/>
        <a:buChar char="Ø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4000"/>
        </a:lnSpc>
        <a:spcBef>
          <a:spcPts val="900"/>
        </a:spcBef>
        <a:buClr>
          <a:schemeClr val="accent1"/>
        </a:buClr>
        <a:buSzPct val="100000"/>
        <a:buFont typeface="Wingdings" charset="2"/>
        <a:buChar char="Ø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4000"/>
        </a:lnSpc>
        <a:spcBef>
          <a:spcPts val="900"/>
        </a:spcBef>
        <a:buClr>
          <a:schemeClr val="accent1"/>
        </a:buClr>
        <a:buSzPct val="100000"/>
        <a:buFont typeface="Wingdings" charset="2"/>
        <a:buChar char="Ø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lnSpc>
          <a:spcPct val="114000"/>
        </a:lnSpc>
        <a:spcBef>
          <a:spcPts val="900"/>
        </a:spcBef>
        <a:buClr>
          <a:schemeClr val="accent1"/>
        </a:buClr>
        <a:buSzPct val="100000"/>
        <a:buFont typeface="Wingdings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測定とデータの扱い方（２）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情報工学基礎実験</a:t>
            </a:r>
            <a:r>
              <a:rPr kumimoji="1" lang="en-US" altLang="ja-JP" dirty="0" smtClean="0"/>
              <a:t>Ⅰ No. 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698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最小二乗法（考え方）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関係を表す関数の値と実測値の差（の二乗）の和を最小に</a:t>
            </a:r>
            <a:endParaRPr lang="ja-JP" altLang="en-US" dirty="0" smtClean="0"/>
          </a:p>
          <a:p>
            <a:pPr lvl="1"/>
            <a:r>
              <a:rPr kumimoji="1" lang="ja-JP" altLang="en-US" dirty="0" smtClean="0"/>
              <a:t>どの</a:t>
            </a:r>
            <a:r>
              <a:rPr kumimoji="1" lang="ja-JP" altLang="en-US" dirty="0" smtClean="0"/>
              <a:t>測定点</a:t>
            </a:r>
            <a:r>
              <a:rPr lang="ja-JP" altLang="en-US" dirty="0" smtClean="0"/>
              <a:t>も極端に</a:t>
            </a:r>
            <a:r>
              <a:rPr kumimoji="1" lang="ja-JP" altLang="en-US" dirty="0" smtClean="0"/>
              <a:t>直線</a:t>
            </a:r>
            <a:r>
              <a:rPr kumimoji="1" lang="ja-JP" altLang="en-US" dirty="0" smtClean="0"/>
              <a:t>からはなれない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誤差の二乗の和を最小にする</a:t>
            </a:r>
            <a:endParaRPr lang="en-US" altLang="ja-JP" dirty="0"/>
          </a:p>
          <a:p>
            <a:r>
              <a:rPr kumimoji="1" lang="ja-JP" altLang="en-US" dirty="0" smtClean="0"/>
              <a:t>測定値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P</a:t>
            </a:r>
            <a:r>
              <a:rPr kumimoji="1" lang="en-US" altLang="ja-JP" dirty="0" smtClean="0">
                <a:latin typeface="Euclid"/>
                <a:cs typeface="Euclid"/>
              </a:rPr>
              <a:t>, </a:t>
            </a:r>
            <a:r>
              <a:rPr kumimoji="1" lang="en-US" altLang="ja-JP" i="1" dirty="0" smtClean="0">
                <a:latin typeface="Euclid"/>
                <a:cs typeface="Euclid"/>
              </a:rPr>
              <a:t>x</a:t>
            </a:r>
            <a:r>
              <a:rPr kumimoji="1" lang="en-US" altLang="ja-JP" dirty="0" smtClean="0">
                <a:latin typeface="Euclid"/>
                <a:cs typeface="Euclid"/>
              </a:rPr>
              <a:t>, </a:t>
            </a:r>
            <a:r>
              <a:rPr kumimoji="1" lang="en-US" altLang="ja-JP" i="1" dirty="0" smtClean="0">
                <a:latin typeface="Euclid"/>
                <a:cs typeface="Euclid"/>
              </a:rPr>
              <a:t>y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の間には、本来関係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P</a:t>
            </a:r>
            <a:r>
              <a:rPr kumimoji="1" lang="en-US" altLang="ja-JP" dirty="0" smtClean="0">
                <a:latin typeface="Euclid"/>
                <a:cs typeface="Euclid"/>
              </a:rPr>
              <a:t> = </a:t>
            </a:r>
            <a:r>
              <a:rPr kumimoji="1" lang="en-US" altLang="ja-JP" i="1" dirty="0" smtClean="0">
                <a:latin typeface="Euclid"/>
                <a:cs typeface="Euclid"/>
              </a:rPr>
              <a:t>ax</a:t>
            </a:r>
            <a:r>
              <a:rPr kumimoji="1" lang="en-US" altLang="ja-JP" dirty="0" smtClean="0">
                <a:latin typeface="Euclid"/>
                <a:cs typeface="Euclid"/>
              </a:rPr>
              <a:t> + </a:t>
            </a:r>
            <a:r>
              <a:rPr kumimoji="1" lang="en-US" altLang="ja-JP" i="1" dirty="0" smtClean="0">
                <a:latin typeface="Euclid"/>
                <a:cs typeface="Euclid"/>
              </a:rPr>
              <a:t>by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ja-JP" altLang="en-US" dirty="0" smtClean="0">
                <a:latin typeface="Euclid"/>
                <a:cs typeface="Euclid"/>
              </a:rPr>
              <a:t>が成り立つとする．</a:t>
            </a: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ja-JP" altLang="en-US" dirty="0" smtClean="0">
                <a:latin typeface="Euclid"/>
                <a:cs typeface="Euclid"/>
              </a:rPr>
              <a:t>各測定値</a:t>
            </a:r>
            <a:r>
              <a:rPr kumimoji="1" lang="en-US" altLang="ja-JP" dirty="0" smtClean="0">
                <a:latin typeface="Euclid"/>
                <a:cs typeface="Euclid"/>
              </a:rPr>
              <a:t> (</a:t>
            </a:r>
            <a:r>
              <a:rPr lang="en-US" altLang="ja-JP" i="1" dirty="0" smtClean="0">
                <a:latin typeface="Euclid"/>
                <a:cs typeface="Euclid"/>
              </a:rPr>
              <a:t>P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,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, </a:t>
            </a:r>
            <a:r>
              <a:rPr lang="en-US" altLang="ja-JP" i="1" dirty="0" err="1" smtClean="0">
                <a:latin typeface="Euclid"/>
                <a:cs typeface="Euclid"/>
              </a:rPr>
              <a:t>y</a:t>
            </a:r>
            <a:r>
              <a:rPr lang="en-US" altLang="ja-JP" i="1" baseline="-25000" dirty="0" err="1" smtClean="0">
                <a:latin typeface="Euclid"/>
                <a:cs typeface="Euclid"/>
              </a:rPr>
              <a:t>i</a:t>
            </a:r>
            <a:r>
              <a:rPr kumimoji="1" lang="en-US" altLang="ja-JP" dirty="0" smtClean="0">
                <a:latin typeface="Euclid"/>
                <a:cs typeface="Euclid"/>
              </a:rPr>
              <a:t>) </a:t>
            </a:r>
            <a:r>
              <a:rPr kumimoji="1" lang="ja-JP" altLang="en-US" dirty="0" smtClean="0">
                <a:latin typeface="Euclid"/>
                <a:cs typeface="Euclid"/>
              </a:rPr>
              <a:t>について、差を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en-US" altLang="ja-JP" i="1" dirty="0" err="1" smtClean="0">
                <a:latin typeface="Euclid"/>
                <a:cs typeface="Euclid"/>
              </a:rPr>
              <a:t>r</a:t>
            </a:r>
            <a:r>
              <a:rPr kumimoji="1" lang="en-US" altLang="ja-JP" i="1" baseline="-25000" dirty="0" err="1" smtClean="0">
                <a:latin typeface="Euclid"/>
                <a:cs typeface="Euclid"/>
              </a:rPr>
              <a:t>i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とおき</a:t>
            </a: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lang="ja-JP" altLang="en-US" dirty="0" smtClean="0">
                <a:latin typeface="Euclid"/>
                <a:cs typeface="Euclid"/>
              </a:rPr>
              <a:t>と表すとすると．．．</a:t>
            </a:r>
            <a:endParaRPr lang="en-US" altLang="ja-JP" dirty="0"/>
          </a:p>
          <a:p>
            <a:endParaRPr kumimoji="1" lang="en-US" altLang="ja-JP" i="1" dirty="0" smtClean="0">
              <a:latin typeface="Euclid"/>
              <a:cs typeface="Euclid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665982"/>
              </p:ext>
            </p:extLst>
          </p:nvPr>
        </p:nvGraphicFramePr>
        <p:xfrm>
          <a:off x="3035300" y="4738688"/>
          <a:ext cx="24479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054100" imgH="203200" progId="Equation.DSMT4">
                  <p:embed/>
                </p:oleObj>
              </mc:Choice>
              <mc:Fallback>
                <p:oleObj name="Equation" r:id="rId3" imgW="1054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4738688"/>
                        <a:ext cx="24479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439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最小二乗法</a:t>
            </a:r>
            <a:r>
              <a:rPr kumimoji="1" lang="ja-JP" altLang="en-US" dirty="0" smtClean="0"/>
              <a:t>（</a:t>
            </a:r>
            <a:r>
              <a:rPr kumimoji="1" lang="ja-JP" altLang="en-US" dirty="0" smtClean="0"/>
              <a:t>導出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n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ja-JP" altLang="en-US" dirty="0" smtClean="0">
                <a:latin typeface="Euclid"/>
                <a:cs typeface="Euclid"/>
              </a:rPr>
              <a:t>個の測定値について</a:t>
            </a: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ja-JP" altLang="en-US" dirty="0" smtClean="0">
                <a:latin typeface="Euclid"/>
                <a:cs typeface="Euclid"/>
              </a:rPr>
              <a:t>だから、差の二乗和</a:t>
            </a: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en-US" altLang="ja-JP" dirty="0" smtClean="0">
                <a:latin typeface="Euclid"/>
                <a:cs typeface="Euclid"/>
              </a:rPr>
              <a:t/>
            </a:r>
            <a:br>
              <a:rPr kumimoji="1" lang="en-US" altLang="ja-JP" dirty="0" smtClean="0">
                <a:latin typeface="Euclid"/>
                <a:cs typeface="Euclid"/>
              </a:rPr>
            </a:br>
            <a:r>
              <a:rPr kumimoji="1" lang="ja-JP" altLang="en-US" dirty="0" smtClean="0">
                <a:latin typeface="Euclid"/>
                <a:cs typeface="Euclid"/>
              </a:rPr>
              <a:t>を最小にする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a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ja-JP" altLang="en-US" dirty="0" smtClean="0">
                <a:latin typeface="Euclid"/>
                <a:cs typeface="Euclid"/>
              </a:rPr>
              <a:t>と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b</a:t>
            </a:r>
            <a:r>
              <a:rPr kumimoji="1" lang="en-US" altLang="ja-JP" dirty="0" smtClean="0">
                <a:latin typeface="Euclid"/>
                <a:cs typeface="Euclid"/>
              </a:rPr>
              <a:t> </a:t>
            </a:r>
            <a:r>
              <a:rPr kumimoji="1" lang="ja-JP" altLang="en-US" dirty="0" smtClean="0">
                <a:latin typeface="Euclid"/>
                <a:cs typeface="Euclid"/>
              </a:rPr>
              <a:t>は、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en-US" altLang="ja-JP" i="1" dirty="0" smtClean="0">
                <a:latin typeface="Euclid"/>
                <a:cs typeface="Euclid"/>
              </a:rPr>
              <a:t>a</a:t>
            </a:r>
            <a:r>
              <a:rPr lang="en-US" altLang="ja-JP" dirty="0" smtClean="0">
                <a:latin typeface="Euclid"/>
                <a:cs typeface="Euclid"/>
              </a:rPr>
              <a:t>, </a:t>
            </a:r>
            <a:r>
              <a:rPr lang="en-US" altLang="ja-JP" i="1" dirty="0">
                <a:latin typeface="Euclid"/>
                <a:cs typeface="Euclid"/>
              </a:rPr>
              <a:t>b</a:t>
            </a:r>
            <a:r>
              <a:rPr lang="en-US" altLang="ja-JP" dirty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それぞれについての偏微分が</a:t>
            </a:r>
            <a:r>
              <a:rPr lang="en-US" altLang="ja-JP" dirty="0" smtClean="0">
                <a:latin typeface="Euclid"/>
                <a:cs typeface="Euclid"/>
              </a:rPr>
              <a:t> =0 </a:t>
            </a:r>
            <a:r>
              <a:rPr lang="ja-JP" altLang="en-US" dirty="0" smtClean="0">
                <a:latin typeface="Euclid"/>
                <a:cs typeface="Euclid"/>
              </a:rPr>
              <a:t>になるものと考えられ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endParaRPr kumimoji="1" lang="en-US" altLang="ja-JP" dirty="0" smtClean="0">
              <a:latin typeface="Euclid"/>
              <a:cs typeface="Euclid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042389"/>
              </p:ext>
            </p:extLst>
          </p:nvPr>
        </p:nvGraphicFramePr>
        <p:xfrm>
          <a:off x="2932112" y="2133600"/>
          <a:ext cx="2947988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1270000" imgH="736600" progId="Equation.DSMT4">
                  <p:embed/>
                </p:oleObj>
              </mc:Choice>
              <mc:Fallback>
                <p:oleObj name="Equation" r:id="rId3" imgW="12700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2" y="2133600"/>
                        <a:ext cx="2947988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583242"/>
              </p:ext>
            </p:extLst>
          </p:nvPr>
        </p:nvGraphicFramePr>
        <p:xfrm>
          <a:off x="3862388" y="4295775"/>
          <a:ext cx="88423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5" imgW="381000" imgH="495300" progId="Equation.DSMT4">
                  <p:embed/>
                </p:oleObj>
              </mc:Choice>
              <mc:Fallback>
                <p:oleObj name="Equation" r:id="rId5" imgW="3810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4295775"/>
                        <a:ext cx="884237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983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参考書など</a:t>
            </a:r>
            <a:endParaRPr kumimoji="1" lang="ja-JP" altLang="en-US" dirty="0"/>
          </a:p>
        </p:txBody>
      </p:sp>
      <p:pic>
        <p:nvPicPr>
          <p:cNvPr id="6" name="コンテンツ プレースホルダー 5" descr="reference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2" r="-768"/>
          <a:stretch/>
        </p:blipFill>
        <p:spPr>
          <a:xfrm>
            <a:off x="451338" y="1873738"/>
            <a:ext cx="8235462" cy="4343400"/>
          </a:xfrm>
        </p:spPr>
      </p:pic>
    </p:spTree>
    <p:extLst>
      <p:ext uri="{BB962C8B-B14F-4D97-AF65-F5344CB8AC3E}">
        <p14:creationId xmlns:p14="http://schemas.microsoft.com/office/powerpoint/2010/main" val="295128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演習問題をときましょう</a:t>
            </a:r>
            <a:endParaRPr kumimoji="1" lang="ja-JP" altLang="en-US" dirty="0"/>
          </a:p>
        </p:txBody>
      </p:sp>
      <p:pic>
        <p:nvPicPr>
          <p:cNvPr id="4" name="コンテンツ プレースホルダー 3" descr="problems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8" b="18134"/>
          <a:stretch/>
        </p:blipFill>
        <p:spPr>
          <a:xfrm>
            <a:off x="359507" y="1651001"/>
            <a:ext cx="8469630" cy="4777154"/>
          </a:xfrm>
        </p:spPr>
      </p:pic>
    </p:spTree>
    <p:extLst>
      <p:ext uri="{BB962C8B-B14F-4D97-AF65-F5344CB8AC3E}">
        <p14:creationId xmlns:p14="http://schemas.microsoft.com/office/powerpoint/2010/main" val="422917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講義の目的、目標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前回</a:t>
            </a:r>
            <a:endParaRPr kumimoji="1" lang="ja-JP" altLang="en-US" dirty="0" smtClean="0"/>
          </a:p>
          <a:p>
            <a:r>
              <a:rPr kumimoji="1" lang="ja-JP" altLang="en-US" dirty="0" smtClean="0"/>
              <a:t>有効数字の桁数を自分で決められるようになる</a:t>
            </a:r>
            <a:endParaRPr kumimoji="1" lang="en-US" altLang="ja-JP" dirty="0" smtClean="0"/>
          </a:p>
          <a:p>
            <a:r>
              <a:rPr lang="ja-JP" altLang="en-US" dirty="0" smtClean="0"/>
              <a:t>測定結果を　最確値</a:t>
            </a:r>
            <a:r>
              <a:rPr lang="en-US" altLang="ja-JP" dirty="0" smtClean="0"/>
              <a:t> ± </a:t>
            </a:r>
            <a:r>
              <a:rPr lang="ja-JP" altLang="en-US" dirty="0" smtClean="0"/>
              <a:t>誤差　で書けるようになる</a:t>
            </a:r>
          </a:p>
          <a:p>
            <a:pPr marL="0" indent="0">
              <a:buNone/>
            </a:pPr>
            <a:r>
              <a:rPr lang="ja-JP" altLang="en-US" dirty="0" smtClean="0"/>
              <a:t>今回</a:t>
            </a:r>
            <a:endParaRPr lang="en-US" altLang="ja-JP" dirty="0" smtClean="0"/>
          </a:p>
          <a:p>
            <a:r>
              <a:rPr lang="ja-JP" altLang="en-US" dirty="0" smtClean="0"/>
              <a:t>理解度確認テスト</a:t>
            </a:r>
            <a:endParaRPr kumimoji="1" lang="ja-JP" altLang="en-US" dirty="0" smtClean="0"/>
          </a:p>
          <a:p>
            <a:r>
              <a:rPr kumimoji="1" lang="ja-JP" altLang="en-US" dirty="0" smtClean="0"/>
              <a:t>相対誤差</a:t>
            </a:r>
            <a:r>
              <a:rPr kumimoji="1" lang="en-US" altLang="ja-JP" dirty="0" smtClean="0"/>
              <a:t>､</a:t>
            </a:r>
            <a:r>
              <a:rPr kumimoji="1" lang="ja-JP" altLang="en-US" dirty="0" smtClean="0"/>
              <a:t>誤差伝搬の法則</a:t>
            </a:r>
          </a:p>
          <a:p>
            <a:r>
              <a:rPr kumimoji="1" lang="ja-JP" altLang="en-US" dirty="0" smtClean="0"/>
              <a:t>最小二乗法を使えるようになる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186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相対誤差とは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測定値の　「最確値</a:t>
            </a:r>
            <a:r>
              <a:rPr kumimoji="1" lang="en-US" altLang="ja-JP" dirty="0" smtClean="0"/>
              <a:t> ± </a:t>
            </a:r>
            <a:r>
              <a:rPr kumimoji="1" lang="ja-JP" altLang="en-US" dirty="0" smtClean="0"/>
              <a:t>誤差　単位」　で使うのは絶対誤差</a:t>
            </a:r>
            <a:br>
              <a:rPr kumimoji="1" lang="ja-JP" altLang="en-US" dirty="0" smtClean="0"/>
            </a:br>
            <a:endParaRPr kumimoji="1" lang="ja-JP" altLang="en-US" dirty="0" smtClean="0"/>
          </a:p>
          <a:p>
            <a:r>
              <a:rPr kumimoji="1" lang="ja-JP" altLang="en-US" dirty="0" smtClean="0"/>
              <a:t>「誤差の大きさ／測定値の最確値」の比率を相対誤差という</a:t>
            </a:r>
            <a:br>
              <a:rPr kumimoji="1" lang="ja-JP" altLang="en-US" dirty="0" smtClean="0"/>
            </a:br>
            <a:r>
              <a:rPr lang="ja-JP" altLang="en-US" dirty="0" smtClean="0"/>
              <a:t>例）</a:t>
            </a:r>
            <a:r>
              <a:rPr lang="en-US" altLang="ja-JP" dirty="0" smtClean="0"/>
              <a:t>   </a:t>
            </a:r>
            <a:r>
              <a:rPr lang="ja-JP" altLang="en-US" dirty="0" smtClean="0"/>
              <a:t>誤差（の大きさ）／重力加速度</a:t>
            </a:r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 smtClean="0"/>
          </a:p>
          <a:p>
            <a:endParaRPr lang="ja-JP" altLang="en-US" dirty="0"/>
          </a:p>
          <a:p>
            <a:r>
              <a:rPr kumimoji="1" lang="ja-JP" altLang="en-US" dirty="0" smtClean="0"/>
              <a:t>直接測定できる量から関数によって値を得る測定（間接測定）の場合</a:t>
            </a:r>
            <a:r>
              <a:rPr kumimoji="1" lang="en-US" altLang="ja-JP" dirty="0" smtClean="0"/>
              <a:t>､</a:t>
            </a:r>
            <a:r>
              <a:rPr lang="ja-JP" altLang="en-US" dirty="0" smtClean="0"/>
              <a:t>便利なことも</a:t>
            </a:r>
          </a:p>
          <a:p>
            <a:pPr lvl="1"/>
            <a:r>
              <a:rPr kumimoji="1" lang="ja-JP" altLang="en-US" dirty="0" smtClean="0"/>
              <a:t>特に対数が出てくる場合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753705"/>
              </p:ext>
            </p:extLst>
          </p:nvPr>
        </p:nvGraphicFramePr>
        <p:xfrm>
          <a:off x="1417638" y="3404088"/>
          <a:ext cx="6786562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2781300" imgH="596900" progId="Equation.DSMT4">
                  <p:embed/>
                </p:oleObj>
              </mc:Choice>
              <mc:Fallback>
                <p:oleObj name="Equation" r:id="rId3" imgW="27813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3404088"/>
                        <a:ext cx="6786562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97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間接測定における誤差（誤差の伝搬）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 直接測定できる量 </a:t>
            </a:r>
            <a:r>
              <a:rPr lang="ja-JP" altLang="en-US" b="1" i="1" dirty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baseline="-25000" dirty="0">
                <a:latin typeface="Times New Roman"/>
                <a:ea typeface="Times New Roman"/>
                <a:cs typeface="Times New Roman"/>
              </a:rPr>
              <a:t>1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i="1" dirty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baseline="-25000" dirty="0">
                <a:latin typeface="Times New Roman"/>
                <a:ea typeface="Times New Roman"/>
                <a:cs typeface="Times New Roman"/>
              </a:rPr>
              <a:t>2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dirty="0"/>
              <a:t>・ ・ ・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i="1" dirty="0" smtClean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i="1" baseline="-25000" dirty="0" smtClean="0">
                <a:latin typeface="Times New Roman"/>
                <a:ea typeface="Times New Roman"/>
                <a:cs typeface="Times New Roman"/>
              </a:rPr>
              <a:t>n</a:t>
            </a:r>
            <a:r>
              <a:rPr lang="en-US" altLang="ja-JP" dirty="0" smtClean="0"/>
              <a:t> </a:t>
            </a:r>
            <a:r>
              <a:rPr lang="ja-JP" altLang="en-US" dirty="0" smtClean="0"/>
              <a:t>から</a:t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が得られるなら</a:t>
            </a:r>
            <a:r>
              <a:rPr lang="en-US" altLang="ja-JP" dirty="0" smtClean="0"/>
              <a:t>､</a:t>
            </a:r>
            <a:r>
              <a:rPr lang="ja-JP" altLang="en-US" dirty="0" smtClean="0"/>
              <a:t>間接測定値は各直接測定量で微分可能</a:t>
            </a:r>
          </a:p>
          <a:p>
            <a:r>
              <a:rPr lang="ja-JP" altLang="en-US" dirty="0" smtClean="0"/>
              <a:t>直接測定量の誤差がそれぞれ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であるなら</a:t>
            </a:r>
            <a:r>
              <a:rPr lang="en-US" altLang="ja-JP" dirty="0" smtClean="0"/>
              <a:t>､</a:t>
            </a:r>
            <a:r>
              <a:rPr lang="ja-JP" altLang="en-US" dirty="0" smtClean="0"/>
              <a:t>誤差を微少な変化とみなして</a:t>
            </a:r>
            <a:r>
              <a:rPr lang="en-US" altLang="ja-JP" dirty="0" smtClean="0"/>
              <a:t>､</a:t>
            </a:r>
            <a:r>
              <a:rPr lang="ja-JP" altLang="en-US" dirty="0" smtClean="0"/>
              <a:t> </a:t>
            </a:r>
            <a:r>
              <a:rPr lang="en-US" altLang="ja-JP" b="1" i="1" dirty="0">
                <a:latin typeface="Times"/>
                <a:cs typeface="Times"/>
              </a:rPr>
              <a:t>Y</a:t>
            </a:r>
            <a:r>
              <a:rPr lang="en-US" altLang="ja-JP" dirty="0"/>
              <a:t> </a:t>
            </a:r>
            <a:r>
              <a:rPr lang="ja-JP" altLang="en-US" dirty="0"/>
              <a:t>の</a:t>
            </a:r>
            <a:r>
              <a:rPr lang="ja-JP" altLang="en-US" dirty="0" smtClean="0"/>
              <a:t>誤差（の最大値）は　</a:t>
            </a:r>
            <a:r>
              <a:rPr lang="en-US" altLang="ja-JP" dirty="0" smtClean="0"/>
              <a:t>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の変化量</a:t>
            </a:r>
            <a:r>
              <a:rPr lang="en-US" altLang="ja-JP" dirty="0" smtClean="0"/>
              <a:t> × </a:t>
            </a:r>
            <a:r>
              <a:rPr lang="en-US" altLang="ja-JP" i="1" dirty="0" smtClean="0">
                <a:latin typeface="Euclid"/>
                <a:cs typeface="Euclid"/>
              </a:rPr>
              <a:t>Y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の傾き　の総和で得られる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219034"/>
              </p:ext>
            </p:extLst>
          </p:nvPr>
        </p:nvGraphicFramePr>
        <p:xfrm>
          <a:off x="2733431" y="2263287"/>
          <a:ext cx="27797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3" imgW="1219200" imgH="203200" progId="Equation.DSMT4">
                  <p:embed/>
                </p:oleObj>
              </mc:Choice>
              <mc:Fallback>
                <p:oleObj name="Equation" r:id="rId3" imgW="1219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431" y="2263287"/>
                        <a:ext cx="27797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267088"/>
              </p:ext>
            </p:extLst>
          </p:nvPr>
        </p:nvGraphicFramePr>
        <p:xfrm>
          <a:off x="3124200" y="4047149"/>
          <a:ext cx="20002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5" imgW="1003300" imgH="203200" progId="Equation.DSMT4">
                  <p:embed/>
                </p:oleObj>
              </mc:Choice>
              <mc:Fallback>
                <p:oleObj name="Equation" r:id="rId5" imgW="1003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47149"/>
                        <a:ext cx="20002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76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間接測定における誤差（式）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 直接測定できる量 </a:t>
            </a:r>
            <a:r>
              <a:rPr lang="ja-JP" altLang="en-US" b="1" i="1" dirty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baseline="-25000" dirty="0">
                <a:latin typeface="Times New Roman"/>
                <a:ea typeface="Times New Roman"/>
                <a:cs typeface="Times New Roman"/>
              </a:rPr>
              <a:t>1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i="1" dirty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baseline="-25000" dirty="0">
                <a:latin typeface="Times New Roman"/>
                <a:ea typeface="Times New Roman"/>
                <a:cs typeface="Times New Roman"/>
              </a:rPr>
              <a:t>2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dirty="0"/>
              <a:t>・ ・ ・</a:t>
            </a:r>
            <a:r>
              <a:rPr lang="ja-JP" altLang="en-US" b="1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ja-JP" altLang="en-US" b="1" i="1" dirty="0" smtClean="0">
                <a:latin typeface="Times New Roman"/>
                <a:ea typeface="Times New Roman"/>
                <a:cs typeface="Times New Roman"/>
              </a:rPr>
              <a:t>x</a:t>
            </a:r>
            <a:r>
              <a:rPr lang="ja-JP" altLang="en-US" b="1" i="1" baseline="-25000" dirty="0" smtClean="0">
                <a:latin typeface="Times New Roman"/>
                <a:ea typeface="Times New Roman"/>
                <a:cs typeface="Times New Roman"/>
              </a:rPr>
              <a:t>n</a:t>
            </a:r>
            <a:r>
              <a:rPr lang="en-US" altLang="ja-JP" dirty="0" smtClean="0"/>
              <a:t> </a:t>
            </a:r>
            <a:r>
              <a:rPr lang="ja-JP" altLang="en-US" dirty="0" smtClean="0"/>
              <a:t>から</a:t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を得る</a:t>
            </a:r>
            <a:r>
              <a:rPr lang="ja-JP" altLang="en-US" dirty="0"/>
              <a:t>場合</a:t>
            </a:r>
            <a:r>
              <a:rPr lang="ja-JP" altLang="en-US" dirty="0" smtClean="0"/>
              <a:t>、直接測定量それぞれ</a:t>
            </a:r>
            <a:r>
              <a:rPr lang="ja-JP" altLang="en-US" dirty="0"/>
              <a:t>の誤差</a:t>
            </a:r>
            <a:r>
              <a:rPr lang="ja-JP" altLang="en-US" dirty="0" smtClean="0"/>
              <a:t>が</a:t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なら </a:t>
            </a:r>
            <a:r>
              <a:rPr lang="en-US" altLang="ja-JP" b="1" i="1" dirty="0">
                <a:latin typeface="Times"/>
                <a:cs typeface="Times"/>
              </a:rPr>
              <a:t>Y</a:t>
            </a:r>
            <a:r>
              <a:rPr lang="en-US" altLang="ja-JP" dirty="0"/>
              <a:t> </a:t>
            </a:r>
            <a:r>
              <a:rPr lang="ja-JP" altLang="en-US" dirty="0"/>
              <a:t>の</a:t>
            </a:r>
            <a:r>
              <a:rPr lang="ja-JP" altLang="en-US" dirty="0" smtClean="0"/>
              <a:t>誤差（の最大値）は</a:t>
            </a:r>
            <a:br>
              <a:rPr lang="ja-JP" altLang="en-US" dirty="0" smtClean="0"/>
            </a:br>
            <a:endParaRPr kumimoji="1" lang="ja-JP" alt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11511"/>
              </p:ext>
            </p:extLst>
          </p:nvPr>
        </p:nvGraphicFramePr>
        <p:xfrm>
          <a:off x="2733431" y="2263287"/>
          <a:ext cx="27797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3" imgW="1219200" imgH="203200" progId="Equation.DSMT4">
                  <p:embed/>
                </p:oleObj>
              </mc:Choice>
              <mc:Fallback>
                <p:oleObj name="Equation" r:id="rId3" imgW="1219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431" y="2263287"/>
                        <a:ext cx="27797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058421"/>
              </p:ext>
            </p:extLst>
          </p:nvPr>
        </p:nvGraphicFramePr>
        <p:xfrm>
          <a:off x="3124200" y="3543300"/>
          <a:ext cx="20002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5" imgW="1003300" imgH="203200" progId="Equation.DSMT4">
                  <p:embed/>
                </p:oleObj>
              </mc:Choice>
              <mc:Fallback>
                <p:oleObj name="Equation" r:id="rId5" imgW="1003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43300"/>
                        <a:ext cx="20002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967154" y="4790103"/>
            <a:ext cx="840154" cy="4755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004168" y="5418015"/>
            <a:ext cx="1459523" cy="86592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871166"/>
              </p:ext>
            </p:extLst>
          </p:nvPr>
        </p:nvGraphicFramePr>
        <p:xfrm>
          <a:off x="1087438" y="4790103"/>
          <a:ext cx="6881812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7" imgW="3454400" imgH="749300" progId="Equation.DSMT4">
                  <p:embed/>
                </p:oleObj>
              </mc:Choice>
              <mc:Fallback>
                <p:oleObj name="Equation" r:id="rId7" imgW="34544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4790103"/>
                        <a:ext cx="6881812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986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間接測定値の</a:t>
            </a:r>
            <a:r>
              <a:rPr kumimoji="1" lang="ja-JP" altLang="en-US" dirty="0" smtClean="0"/>
              <a:t>誤差についてのまとめ</a:t>
            </a:r>
            <a:endParaRPr kumimoji="1" lang="ja-JP" altLang="en-US" dirty="0"/>
          </a:p>
        </p:txBody>
      </p:sp>
      <p:sp>
        <p:nvSpPr>
          <p:cNvPr id="15" name="コンテンツ プレースホルダー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間接測定値の絶対誤差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>
                <a:latin typeface="Symbol" charset="2"/>
                <a:cs typeface="Symbol" charset="2"/>
              </a:rPr>
              <a:t>δ</a:t>
            </a:r>
            <a:r>
              <a:rPr kumimoji="1" lang="en-US" altLang="ja-JP" i="1" dirty="0" err="1" smtClean="0">
                <a:latin typeface="Euclid"/>
                <a:cs typeface="Euclid"/>
              </a:rPr>
              <a:t>Y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について</a:t>
            </a:r>
          </a:p>
          <a:p>
            <a:endParaRPr lang="ja-JP" altLang="en-US" dirty="0"/>
          </a:p>
          <a:p>
            <a:endParaRPr kumimoji="1" lang="ja-JP" altLang="en-US" dirty="0" smtClean="0"/>
          </a:p>
          <a:p>
            <a:endParaRPr lang="ja-JP" altLang="en-US" dirty="0"/>
          </a:p>
          <a:p>
            <a:r>
              <a:rPr kumimoji="1" lang="ja-JP" altLang="en-US" dirty="0" smtClean="0"/>
              <a:t>間接測定値の相対誤差</a:t>
            </a:r>
            <a:r>
              <a:rPr kumimoji="1" lang="en-US" altLang="ja-JP" dirty="0" smtClean="0"/>
              <a:t> </a:t>
            </a:r>
            <a:r>
              <a:rPr lang="en-US" altLang="ja-JP" dirty="0">
                <a:latin typeface="Euclid"/>
                <a:cs typeface="Euclid"/>
              </a:rPr>
              <a:t>(</a:t>
            </a:r>
            <a:r>
              <a:rPr lang="en-US" altLang="ja-JP" dirty="0" err="1" smtClean="0">
                <a:latin typeface="Symbol" charset="2"/>
                <a:cs typeface="Symbol" charset="2"/>
              </a:rPr>
              <a:t>δ</a:t>
            </a:r>
            <a:r>
              <a:rPr lang="en-US" altLang="ja-JP" i="1" dirty="0" err="1" smtClean="0">
                <a:latin typeface="Euclid"/>
                <a:cs typeface="Euclid"/>
              </a:rPr>
              <a:t>Y</a:t>
            </a:r>
            <a:r>
              <a:rPr lang="en-US" altLang="ja-JP" i="1" dirty="0" smtClean="0">
                <a:latin typeface="Euclid"/>
                <a:cs typeface="Euclid"/>
              </a:rPr>
              <a:t>/Y</a:t>
            </a:r>
            <a:r>
              <a:rPr lang="en-US" altLang="ja-JP" dirty="0" smtClean="0">
                <a:latin typeface="Euclid"/>
                <a:cs typeface="Euclid"/>
              </a:rPr>
              <a:t>) </a:t>
            </a:r>
            <a:r>
              <a:rPr lang="ja-JP" altLang="en-US" dirty="0" smtClean="0">
                <a:latin typeface="Euclid"/>
                <a:cs typeface="Euclid"/>
              </a:rPr>
              <a:t>について</a:t>
            </a:r>
          </a:p>
          <a:p>
            <a:endParaRPr kumimoji="1" lang="ja-JP" altLang="en-US" dirty="0">
              <a:latin typeface="Euclid"/>
              <a:cs typeface="Euclid"/>
            </a:endParaRPr>
          </a:p>
          <a:p>
            <a:endParaRPr lang="ja-JP" altLang="en-US" dirty="0" smtClean="0">
              <a:latin typeface="Euclid"/>
              <a:cs typeface="Euclid"/>
            </a:endParaRPr>
          </a:p>
          <a:p>
            <a:endParaRPr kumimoji="1" lang="ja-JP" altLang="en-US" dirty="0">
              <a:latin typeface="Euclid"/>
              <a:cs typeface="Euclid"/>
            </a:endParaRPr>
          </a:p>
          <a:p>
            <a:pPr marL="0" indent="0">
              <a:buNone/>
            </a:pPr>
            <a:r>
              <a:rPr lang="en-US" altLang="ja-JP" dirty="0" smtClean="0">
                <a:latin typeface="Euclid"/>
                <a:cs typeface="Euclid"/>
              </a:rPr>
              <a:t>※</a:t>
            </a:r>
            <a:r>
              <a:rPr lang="ja-JP" altLang="en-US" dirty="0" smtClean="0">
                <a:latin typeface="Euclid"/>
                <a:cs typeface="Euclid"/>
              </a:rPr>
              <a:t>ただし各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 </a:t>
            </a:r>
            <a:r>
              <a:rPr lang="ja-JP" altLang="en-US" dirty="0" smtClean="0">
                <a:latin typeface="Euclid"/>
                <a:cs typeface="Euclid"/>
              </a:rPr>
              <a:t>は直接測定値</a:t>
            </a:r>
            <a:endParaRPr kumimoji="1" lang="ja-JP" altLang="en-US" dirty="0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075783"/>
              </p:ext>
            </p:extLst>
          </p:nvPr>
        </p:nvGraphicFramePr>
        <p:xfrm>
          <a:off x="2143125" y="4445000"/>
          <a:ext cx="380047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3" imgW="1701800" imgH="558800" progId="Equation.DSMT4">
                  <p:embed/>
                </p:oleObj>
              </mc:Choice>
              <mc:Fallback>
                <p:oleObj name="Equation" r:id="rId3" imgW="17018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445000"/>
                        <a:ext cx="3800475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128853"/>
              </p:ext>
            </p:extLst>
          </p:nvPr>
        </p:nvGraphicFramePr>
        <p:xfrm>
          <a:off x="2532754" y="2283042"/>
          <a:ext cx="27813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数式" r:id="rId5" imgW="1206500" imgH="482600" progId="Equation.3">
                  <p:embed/>
                </p:oleObj>
              </mc:Choice>
              <mc:Fallback>
                <p:oleObj name="数式" r:id="rId5" imgW="1206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754" y="2283042"/>
                        <a:ext cx="27813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22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誤差伝搬の法則：最確値と標準偏差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直接測定できる量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>
                <a:latin typeface="Euclid"/>
                <a:cs typeface="Euclid"/>
              </a:rPr>
              <a:t>,…,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から間接測定値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/>
              <a:t>を</a:t>
            </a:r>
            <a:r>
              <a:rPr lang="ja-JP" altLang="en-US" dirty="0" smtClean="0"/>
              <a:t>得るとする．</a:t>
            </a:r>
            <a:r>
              <a:rPr lang="en-US" altLang="ja-JP" dirty="0" smtClean="0"/>
              <a:t> </a:t>
            </a:r>
            <a:r>
              <a:rPr lang="en-US" altLang="ja-JP" i="1" dirty="0" smtClean="0">
                <a:latin typeface="Euclid"/>
                <a:cs typeface="Euclid"/>
              </a:rPr>
              <a:t>x</a:t>
            </a:r>
            <a:r>
              <a:rPr lang="en-US" altLang="ja-JP" i="1" baseline="-25000" dirty="0" smtClean="0">
                <a:latin typeface="Euclid"/>
                <a:cs typeface="Euclid"/>
              </a:rPr>
              <a:t>i</a:t>
            </a:r>
            <a:r>
              <a:rPr lang="en-US" altLang="ja-JP" b="1" baseline="-25000" dirty="0" smtClean="0">
                <a:latin typeface="Times New Roman"/>
                <a:ea typeface="Times New Roman"/>
                <a:cs typeface="Times New Roman"/>
              </a:rPr>
              <a:t>  </a:t>
            </a:r>
            <a:r>
              <a:rPr lang="ja-JP" altLang="en-US" dirty="0" smtClean="0"/>
              <a:t>の最確値を</a:t>
            </a:r>
            <a:r>
              <a:rPr lang="en-US" altLang="ja-JP" dirty="0" smtClean="0"/>
              <a:t> </a:t>
            </a:r>
            <a:r>
              <a:rPr lang="en-US" altLang="ja-JP" i="1" dirty="0" err="1" smtClean="0">
                <a:latin typeface="Euclid"/>
                <a:cs typeface="Euclid"/>
              </a:rPr>
              <a:t>Z</a:t>
            </a:r>
            <a:r>
              <a:rPr lang="en-US" altLang="ja-JP" i="1" baseline="-25000" dirty="0" err="1" smtClean="0">
                <a:latin typeface="Euclid"/>
                <a:cs typeface="Euclid"/>
              </a:rPr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とすると</a:t>
            </a:r>
            <a:r>
              <a:rPr lang="en-US" altLang="ja-JP" dirty="0" smtClean="0"/>
              <a:t>､</a:t>
            </a:r>
            <a:r>
              <a:rPr lang="ja-JP" altLang="en-US" dirty="0" smtClean="0"/>
              <a:t> </a:t>
            </a:r>
            <a:r>
              <a:rPr lang="en-US" altLang="ja-JP" i="1" dirty="0">
                <a:latin typeface="Euclid"/>
                <a:cs typeface="Euclid"/>
              </a:rPr>
              <a:t>Y</a:t>
            </a:r>
            <a:r>
              <a:rPr lang="en-US" altLang="ja-JP" dirty="0"/>
              <a:t> </a:t>
            </a:r>
            <a:r>
              <a:rPr lang="ja-JP" altLang="en-US" dirty="0" smtClean="0"/>
              <a:t>の最確値は</a:t>
            </a:r>
          </a:p>
          <a:p>
            <a:pPr marL="0" indent="0">
              <a:buNone/>
            </a:pPr>
            <a:endParaRPr lang="ja-JP" altLang="en-US" dirty="0" smtClean="0"/>
          </a:p>
          <a:p>
            <a:pPr marL="0" indent="0">
              <a:buNone/>
            </a:pPr>
            <a:endParaRPr lang="ja-JP" altLang="en-US" dirty="0" smtClean="0"/>
          </a:p>
          <a:p>
            <a:r>
              <a:rPr lang="ja-JP" altLang="en-US" dirty="0" smtClean="0"/>
              <a:t>各測定値の標準偏差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Symbol" charset="2"/>
                <a:cs typeface="Symbol" charset="2"/>
              </a:rPr>
              <a:t>σ</a:t>
            </a:r>
            <a:r>
              <a:rPr lang="en-US" altLang="ja-JP" i="1" baseline="-25000" dirty="0" err="1" smtClean="0">
                <a:latin typeface="Euclid"/>
                <a:cs typeface="Euclid"/>
              </a:rPr>
              <a:t>i</a:t>
            </a:r>
            <a:r>
              <a:rPr lang="en-US" altLang="ja-JP" i="1" baseline="-25000" dirty="0" smtClean="0">
                <a:latin typeface="Euclid"/>
                <a:cs typeface="Euclid"/>
              </a:rPr>
              <a:t> 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､</a:t>
            </a:r>
            <a:r>
              <a:rPr lang="ja-JP" altLang="en-US" dirty="0" smtClean="0"/>
              <a:t>間接測定値の標準偏差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Symbol" charset="2"/>
                <a:cs typeface="Symbol" charset="2"/>
              </a:rPr>
              <a:t>σ</a:t>
            </a:r>
            <a:r>
              <a:rPr lang="en-US" altLang="ja-JP" dirty="0" smtClean="0">
                <a:latin typeface="Symbol" charset="2"/>
                <a:cs typeface="Symbol" charset="2"/>
              </a:rPr>
              <a:t> </a:t>
            </a:r>
            <a:r>
              <a:rPr lang="ja-JP" altLang="en-US" dirty="0" smtClean="0"/>
              <a:t>は</a:t>
            </a:r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63500" y="4737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846876"/>
              </p:ext>
            </p:extLst>
          </p:nvPr>
        </p:nvGraphicFramePr>
        <p:xfrm>
          <a:off x="2795344" y="2263287"/>
          <a:ext cx="27797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3" imgW="1219200" imgH="203200" progId="Equation.DSMT4">
                  <p:embed/>
                </p:oleObj>
              </mc:Choice>
              <mc:Fallback>
                <p:oleObj name="Equation" r:id="rId3" imgW="1219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344" y="2263287"/>
                        <a:ext cx="27797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456371"/>
              </p:ext>
            </p:extLst>
          </p:nvPr>
        </p:nvGraphicFramePr>
        <p:xfrm>
          <a:off x="2795344" y="3485785"/>
          <a:ext cx="31242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5" imgW="1346200" imgH="241300" progId="Equation.DSMT4">
                  <p:embed/>
                </p:oleObj>
              </mc:Choice>
              <mc:Fallback>
                <p:oleObj name="Equation" r:id="rId5" imgW="1346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344" y="3485785"/>
                        <a:ext cx="31242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947519"/>
              </p:ext>
            </p:extLst>
          </p:nvPr>
        </p:nvGraphicFramePr>
        <p:xfrm>
          <a:off x="2876550" y="5106987"/>
          <a:ext cx="277336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7" imgW="1244600" imgH="520700" progId="Equation.DSMT4">
                  <p:embed/>
                </p:oleObj>
              </mc:Choice>
              <mc:Fallback>
                <p:oleObj name="Equation" r:id="rId7" imgW="12446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5106987"/>
                        <a:ext cx="2773363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5919544" y="5480538"/>
            <a:ext cx="224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（誤差伝搬の法則）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933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クイズ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振り子による重力加速度の測定　の実験について</a:t>
            </a:r>
            <a:r>
              <a:rPr lang="en-US" altLang="ja-JP" dirty="0" smtClean="0"/>
              <a:t>､</a:t>
            </a:r>
            <a:r>
              <a:rPr lang="ja-JP" altLang="en-US" dirty="0" smtClean="0"/>
              <a:t>次のことを考えてみよう．</a:t>
            </a:r>
          </a:p>
          <a:p>
            <a:pPr marL="731520" lvl="1" indent="-457200">
              <a:buClrTx/>
              <a:buFont typeface="+mj-lt"/>
              <a:buAutoNum type="arabicPeriod"/>
            </a:pPr>
            <a:r>
              <a:rPr lang="ja-JP" altLang="en-US" dirty="0" smtClean="0"/>
              <a:t>重力加速度は、直接測定値か、それとも間接測定値か？</a:t>
            </a:r>
          </a:p>
          <a:p>
            <a:pPr marL="731520" lvl="1" indent="-457200">
              <a:buClrTx/>
              <a:buFont typeface="+mj-lt"/>
              <a:buAutoNum type="arabicPeriod"/>
            </a:pPr>
            <a:r>
              <a:rPr lang="ja-JP" altLang="en-US" dirty="0" smtClean="0"/>
              <a:t>実験での直接測定値を、すべてあげよ．</a:t>
            </a:r>
          </a:p>
          <a:p>
            <a:pPr marL="731520" lvl="1" indent="-457200">
              <a:buClrTx/>
              <a:buFont typeface="+mj-lt"/>
              <a:buAutoNum type="arabicPeriod"/>
            </a:pPr>
            <a:r>
              <a:rPr lang="ja-JP" altLang="en-US" dirty="0" smtClean="0"/>
              <a:t>単振り子の公式から、どのようにして手引きの式（？？）が得られるのか、確認せよ．</a:t>
            </a:r>
          </a:p>
        </p:txBody>
      </p:sp>
    </p:spTree>
    <p:extLst>
      <p:ext uri="{BB962C8B-B14F-4D97-AF65-F5344CB8AC3E}">
        <p14:creationId xmlns:p14="http://schemas.microsoft.com/office/powerpoint/2010/main" val="357503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最小二乗法（なぜ必要？）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直接測定値の方程式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定数</a:t>
            </a:r>
            <a:r>
              <a:rPr kumimoji="1" lang="ja-JP" altLang="en-US" dirty="0" smtClean="0"/>
              <a:t>を求める</a:t>
            </a:r>
            <a:r>
              <a:rPr kumimoji="1" lang="ja-JP" altLang="en-US" dirty="0" smtClean="0"/>
              <a:t>場合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測定値の組が直線にのる</a:t>
            </a:r>
            <a:endParaRPr kumimoji="1" lang="ja-JP" altLang="en-US" dirty="0" smtClean="0"/>
          </a:p>
          <a:p>
            <a:r>
              <a:rPr kumimoji="1" lang="ja-JP" altLang="en-US" dirty="0" smtClean="0"/>
              <a:t>連立方程式「的」だが、誤差があるので一般には解がない</a:t>
            </a:r>
            <a:endParaRPr lang="ja-JP" altLang="en-US" dirty="0"/>
          </a:p>
          <a:p>
            <a:r>
              <a:rPr kumimoji="1" lang="ja-JP" altLang="en-US" dirty="0" smtClean="0"/>
              <a:t>例）　電流と電圧を測定し、オームの法則で抵抗値を求める</a:t>
            </a:r>
            <a:endParaRPr lang="ja-JP" altLang="en-US" dirty="0"/>
          </a:p>
          <a:p>
            <a:pPr lvl="1"/>
            <a:r>
              <a:rPr kumimoji="1" lang="ja-JP" altLang="en-US" dirty="0" smtClean="0"/>
              <a:t>抵抗値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Euclid"/>
                <a:cs typeface="Euclid"/>
              </a:rPr>
              <a:t>R</a:t>
            </a:r>
            <a:r>
              <a:rPr kumimoji="1" lang="en-US" altLang="ja-JP" dirty="0" smtClean="0">
                <a:latin typeface="Euclid"/>
                <a:cs typeface="Euclid"/>
              </a:rPr>
              <a:t> = </a:t>
            </a:r>
            <a:r>
              <a:rPr lang="ja-JP" altLang="en-US" dirty="0" smtClean="0"/>
              <a:t>（</a:t>
            </a:r>
            <a:r>
              <a:rPr lang="ja-JP" altLang="en-US" dirty="0"/>
              <a:t>電圧</a:t>
            </a:r>
            <a:r>
              <a:rPr lang="en-US" altLang="ja-JP" dirty="0"/>
              <a:t> </a:t>
            </a:r>
            <a:r>
              <a:rPr lang="en-US" altLang="ja-JP" i="1" dirty="0">
                <a:latin typeface="Euclid"/>
                <a:cs typeface="Euclid"/>
              </a:rPr>
              <a:t>V</a:t>
            </a:r>
            <a:r>
              <a:rPr lang="en-US" altLang="ja-JP" dirty="0"/>
              <a:t> - </a:t>
            </a:r>
            <a:r>
              <a:rPr lang="ja-JP" altLang="en-US" dirty="0"/>
              <a:t>電圧のずれ</a:t>
            </a:r>
            <a:r>
              <a:rPr lang="en-US" altLang="ja-JP" dirty="0"/>
              <a:t> </a:t>
            </a:r>
            <a:r>
              <a:rPr lang="en-US" altLang="ja-JP" i="1" dirty="0">
                <a:latin typeface="Euclid"/>
                <a:cs typeface="Euclid"/>
              </a:rPr>
              <a:t>V</a:t>
            </a:r>
            <a:r>
              <a:rPr lang="en-US" altLang="ja-JP" baseline="-25000" dirty="0">
                <a:latin typeface="Euclid"/>
                <a:cs typeface="Euclid"/>
              </a:rPr>
              <a:t>0</a:t>
            </a:r>
            <a:r>
              <a:rPr lang="en-US" altLang="ja-JP" dirty="0"/>
              <a:t> </a:t>
            </a:r>
            <a:r>
              <a:rPr lang="ja-JP" altLang="en-US" dirty="0"/>
              <a:t>）</a:t>
            </a:r>
            <a:r>
              <a:rPr lang="en-US" altLang="ja-JP" dirty="0"/>
              <a:t>/ </a:t>
            </a:r>
            <a:r>
              <a:rPr lang="en-US" altLang="ja-JP" i="1" dirty="0">
                <a:latin typeface="Euclid"/>
                <a:cs typeface="Euclid"/>
              </a:rPr>
              <a:t>I</a:t>
            </a:r>
            <a:r>
              <a:rPr lang="en-US" altLang="ja-JP" dirty="0"/>
              <a:t> </a:t>
            </a:r>
            <a:endParaRPr lang="ja-JP" altLang="en-US" i="1" dirty="0">
              <a:latin typeface="Euclid"/>
              <a:cs typeface="Euclid"/>
            </a:endParaRPr>
          </a:p>
          <a:p>
            <a:pPr marL="274320" lvl="1" indent="0">
              <a:buNone/>
            </a:pPr>
            <a:r>
              <a:rPr lang="en-US" altLang="ja-JP" dirty="0" smtClean="0"/>
              <a:t>※ </a:t>
            </a:r>
            <a:r>
              <a:rPr kumimoji="1" lang="ja-JP" altLang="en-US" dirty="0" smtClean="0"/>
              <a:t>電圧のずれは、測定器の</a:t>
            </a:r>
            <a:r>
              <a:rPr kumimoji="1" lang="en-US" altLang="ja-JP" dirty="0" smtClean="0"/>
              <a:t> 0 </a:t>
            </a:r>
            <a:r>
              <a:rPr kumimoji="1" lang="ja-JP" altLang="en-US" dirty="0" smtClean="0"/>
              <a:t>点ずれ、導線接合部での熱電</a:t>
            </a:r>
            <a:r>
              <a:rPr kumimoji="1" lang="ja-JP" altLang="en-US" dirty="0" smtClean="0"/>
              <a:t>効果など</a:t>
            </a:r>
            <a:endParaRPr kumimoji="1" lang="ja-JP" altLang="en-US" dirty="0" smtClean="0"/>
          </a:p>
          <a:p>
            <a:pPr lvl="1"/>
            <a:r>
              <a:rPr lang="ja-JP" altLang="en-US" dirty="0" smtClean="0"/>
              <a:t>測定は、</a:t>
            </a:r>
            <a:r>
              <a:rPr lang="en-US" altLang="ja-JP" i="1" dirty="0" smtClean="0">
                <a:latin typeface="Euclid"/>
                <a:cs typeface="Euclid"/>
              </a:rPr>
              <a:t>V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</a:t>
            </a:r>
            <a:r>
              <a:rPr lang="en-US" altLang="ja-JP" dirty="0" smtClean="0"/>
              <a:t> </a:t>
            </a:r>
            <a:r>
              <a:rPr lang="en-US" altLang="ja-JP" i="1" dirty="0" smtClean="0">
                <a:latin typeface="Euclid"/>
                <a:cs typeface="Euclid"/>
              </a:rPr>
              <a:t>I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の組を複数得る</a:t>
            </a:r>
            <a:r>
              <a:rPr lang="ja-JP" altLang="en-US" dirty="0" smtClean="0"/>
              <a:t>作業</a:t>
            </a:r>
            <a:r>
              <a:rPr lang="ja-JP" altLang="en-US" dirty="0" smtClean="0"/>
              <a:t>．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測定点が３以上あるとき、直線上にならぶ　とは限らない．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en-US" altLang="ja-JP" dirty="0" smtClean="0"/>
              <a:t>→</a:t>
            </a:r>
            <a:r>
              <a:rPr lang="ja-JP" altLang="en-US" dirty="0" smtClean="0"/>
              <a:t>　</a:t>
            </a:r>
            <a:r>
              <a:rPr lang="en-US" altLang="ja-JP" dirty="0" smtClean="0"/>
              <a:t> </a:t>
            </a:r>
            <a:r>
              <a:rPr lang="ja-JP" altLang="en-US" dirty="0" smtClean="0"/>
              <a:t>直線をどのように引くのか？</a:t>
            </a:r>
            <a:br>
              <a:rPr lang="ja-JP" altLang="en-US" dirty="0" smtClean="0"/>
            </a:br>
            <a:r>
              <a:rPr lang="ja-JP" altLang="en-US" dirty="0" smtClean="0"/>
              <a:t>　　　たくさん測定するとよい結果がえられるのではなかったのか？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2394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ラリティ">
  <a:themeElements>
    <a:clrScheme name="クラリティ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クラリティ.thmx</Template>
  <TotalTime>865</TotalTime>
  <Words>282</Words>
  <Application>Microsoft Macintosh PowerPoint</Application>
  <PresentationFormat>画面に合わせる (4:3)</PresentationFormat>
  <Paragraphs>61</Paragraphs>
  <Slides>13</Slides>
  <Notes>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3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クラリティ</vt:lpstr>
      <vt:lpstr>Equation</vt:lpstr>
      <vt:lpstr>MathType 6.0 Equation</vt:lpstr>
      <vt:lpstr>数式</vt:lpstr>
      <vt:lpstr>測定とデータの扱い方（２）</vt:lpstr>
      <vt:lpstr>講義の目的、目標</vt:lpstr>
      <vt:lpstr>相対誤差とは</vt:lpstr>
      <vt:lpstr>間接測定における誤差（誤差の伝搬）</vt:lpstr>
      <vt:lpstr>間接測定における誤差（式）</vt:lpstr>
      <vt:lpstr>間接測定値の誤差についてのまとめ</vt:lpstr>
      <vt:lpstr>誤差伝搬の法則：最確値と標準偏差</vt:lpstr>
      <vt:lpstr>クイズ</vt:lpstr>
      <vt:lpstr>最小二乗法（なぜ必要？）</vt:lpstr>
      <vt:lpstr>最小二乗法（考え方）</vt:lpstr>
      <vt:lpstr>最小二乗法（導出）</vt:lpstr>
      <vt:lpstr>参考書など</vt:lpstr>
      <vt:lpstr>演習問題をときましょう</vt:lpstr>
    </vt:vector>
  </TitlesOfParts>
  <Company>九州工業大学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測定とデータの扱い方</dc:title>
  <dc:creator>下薗 真一</dc:creator>
  <cp:lastModifiedBy>下薗 真一</cp:lastModifiedBy>
  <cp:revision>60</cp:revision>
  <dcterms:created xsi:type="dcterms:W3CDTF">2014-09-28T15:13:31Z</dcterms:created>
  <dcterms:modified xsi:type="dcterms:W3CDTF">2014-10-06T15:20:20Z</dcterms:modified>
</cp:coreProperties>
</file>