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C2550D-37C2-4A58-99AE-20FF8AB73372}">
  <a:tblStyle styleName="Table_0" styleId="{CFC2550D-37C2-4A58-99AE-20FF8AB7337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ja"/>
              <a:t>境界矩形拡張列の格子配置による</a:t>
            </a:r>
          </a:p>
          <a:p>
            <a:pPr>
              <a:buNone/>
            </a:pPr>
            <a:r>
              <a:rPr sz="3000" lang="ja"/>
              <a:t>グリッドグラフ描画アルゴリズム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ja"/>
              <a:t>下園研究室　  09231006 石井 　　祥悟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3728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ja"/>
              <a:t>はじめに</a:t>
            </a:r>
          </a:p>
        </p:txBody>
      </p:sp>
      <p:grpSp>
        <p:nvGrpSpPr>
          <p:cNvPr id="30" name="Shape 30"/>
          <p:cNvGrpSpPr/>
          <p:nvPr/>
        </p:nvGrpSpPr>
        <p:grpSpPr>
          <a:xfrm>
            <a:off y="1652364" x="772350"/>
            <a:ext cy="4697100" cx="7384800"/>
            <a:chOff y="1652364" x="772350"/>
            <a:chExt cy="4697100" cx="7384800"/>
          </a:xfrm>
        </p:grpSpPr>
        <p:sp>
          <p:nvSpPr>
            <p:cNvPr id="31" name="Shape 31"/>
            <p:cNvSpPr/>
            <p:nvPr/>
          </p:nvSpPr>
          <p:spPr>
            <a:xfrm>
              <a:off y="1652364" x="772350"/>
              <a:ext cy="4697100" cx="7384800"/>
            </a:xfrm>
            <a:prstGeom prst="rect">
              <a:avLst/>
            </a:prstGeom>
            <a:solidFill>
              <a:schemeClr val="lt1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021064" x="4306962"/>
              <a:ext cy="437699" cx="16430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3351939" x="5129087"/>
              <a:ext cy="437699" cx="16430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3048939" x="3950987"/>
              <a:ext cy="437699" cx="16430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3737114" x="4058737"/>
              <a:ext cy="437699" cx="16430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2201214" x="2663862"/>
              <a:ext cy="437699" cx="16430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362914" x="2157312"/>
              <a:ext cy="437699" cx="16430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38" name="Shape 38"/>
            <p:cNvCxnSpPr>
              <a:stCxn id="36" idx="2"/>
              <a:endCxn id="37" idx="0"/>
            </p:cNvCxnSpPr>
            <p:nvPr/>
          </p:nvCxnSpPr>
          <p:spPr>
            <a:xfrm flipH="1">
              <a:off y="2638914" x="2978862"/>
              <a:ext cy="2724000" cx="50655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39" name="Shape 39"/>
            <p:cNvCxnSpPr>
              <a:stCxn id="37" idx="3"/>
              <a:endCxn id="32" idx="2"/>
            </p:cNvCxnSpPr>
            <p:nvPr/>
          </p:nvCxnSpPr>
          <p:spPr>
            <a:xfrm rot="10800000" flipH="1">
              <a:off y="4458764" x="3800412"/>
              <a:ext cy="1123000" cx="13281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40" name="Shape 40"/>
            <p:cNvCxnSpPr>
              <a:stCxn id="36" idx="3"/>
              <a:endCxn id="34" idx="0"/>
            </p:cNvCxnSpPr>
            <p:nvPr/>
          </p:nvCxnSpPr>
          <p:spPr>
            <a:xfrm>
              <a:off y="2420064" x="4306962"/>
              <a:ext cy="628875" cx="465575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41" name="Shape 41"/>
            <p:cNvCxnSpPr>
              <a:stCxn id="34" idx="2"/>
              <a:endCxn id="35" idx="0"/>
            </p:cNvCxnSpPr>
            <p:nvPr/>
          </p:nvCxnSpPr>
          <p:spPr>
            <a:xfrm>
              <a:off y="3486639" x="4772537"/>
              <a:ext cy="250475" cx="10775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42" name="Shape 42"/>
            <p:cNvCxnSpPr>
              <a:stCxn id="34" idx="3"/>
              <a:endCxn id="33" idx="0"/>
            </p:cNvCxnSpPr>
            <p:nvPr/>
          </p:nvCxnSpPr>
          <p:spPr>
            <a:xfrm>
              <a:off y="3267789" x="5594087"/>
              <a:ext cy="84150" cx="35655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43" name="Shape 43"/>
            <p:cNvCxnSpPr>
              <a:stCxn id="33" idx="2"/>
              <a:endCxn id="32" idx="3"/>
            </p:cNvCxnSpPr>
            <p:nvPr/>
          </p:nvCxnSpPr>
          <p:spPr>
            <a:xfrm flipH="1">
              <a:off y="3789639" x="5950062"/>
              <a:ext cy="450275" cx="575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44" name="Shape 44"/>
            <p:cNvSpPr txBox="1"/>
            <p:nvPr/>
          </p:nvSpPr>
          <p:spPr>
            <a:xfrm>
              <a:off y="5841525" x="2635950"/>
              <a:ext cy="457200" cx="36576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>
                <a:buNone/>
              </a:pPr>
              <a:r>
                <a:rPr sz="1800" lang="ja"/>
                <a:t>ノード情報(ラベル)付グラフ描画 </a:t>
              </a:r>
            </a:p>
          </p:txBody>
        </p:sp>
      </p:grpSp>
      <p:sp>
        <p:nvSpPr>
          <p:cNvPr id="45" name="Shape 45"/>
          <p:cNvSpPr/>
          <p:nvPr/>
        </p:nvSpPr>
        <p:spPr>
          <a:xfrm>
            <a:off y="2223039" x="3643900"/>
            <a:ext cy="3169499" cx="3384300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46" name="Shape 46"/>
          <p:cNvGrpSpPr/>
          <p:nvPr/>
        </p:nvGrpSpPr>
        <p:grpSpPr>
          <a:xfrm>
            <a:off y="1777464" x="-62550"/>
            <a:ext cy="4446900" cx="9269099"/>
            <a:chOff y="1598414" x="-53575"/>
            <a:chExt cy="4446900" cx="9269099"/>
          </a:xfrm>
        </p:grpSpPr>
        <p:sp>
          <p:nvSpPr>
            <p:cNvPr id="47" name="Shape 47"/>
            <p:cNvSpPr/>
            <p:nvPr/>
          </p:nvSpPr>
          <p:spPr>
            <a:xfrm>
              <a:off y="1598414" x="-53575"/>
              <a:ext cy="4446900" cx="92690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48" name="Shape 48"/>
            <p:cNvGrpSpPr/>
            <p:nvPr/>
          </p:nvGrpSpPr>
          <p:grpSpPr>
            <a:xfrm>
              <a:off y="2422380" x="937629"/>
              <a:ext cy="2830799" cx="2848799"/>
              <a:chOff y="2407985" x="1223379"/>
              <a:chExt cy="2830799" cx="2848799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y="2407985" x="1223379"/>
                <a:ext cy="2830799" cx="2848799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lt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0" name="Shape 50"/>
              <p:cNvSpPr/>
              <p:nvPr/>
            </p:nvSpPr>
            <p:spPr>
              <a:xfrm>
                <a:off y="3098600" x="3098600"/>
                <a:ext cy="125100" cx="11609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1" name="Shape 51"/>
              <p:cNvSpPr/>
              <p:nvPr/>
            </p:nvSpPr>
            <p:spPr>
              <a:xfrm>
                <a:off y="3483175" x="1956200"/>
                <a:ext cy="125100" cx="11609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2" name="Shape 52"/>
              <p:cNvSpPr/>
              <p:nvPr/>
            </p:nvSpPr>
            <p:spPr>
              <a:xfrm>
                <a:off y="4064200" x="2689025"/>
                <a:ext cy="125100" cx="11609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3" name="Shape 53"/>
              <p:cNvSpPr/>
              <p:nvPr/>
            </p:nvSpPr>
            <p:spPr>
              <a:xfrm>
                <a:off y="4654150" x="3395050"/>
                <a:ext cy="125100" cx="11609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4" name="Shape 54"/>
              <p:cNvSpPr/>
              <p:nvPr/>
            </p:nvSpPr>
            <p:spPr>
              <a:xfrm>
                <a:off y="4529050" x="1645425"/>
                <a:ext cy="125100" cx="11609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55" name="Shape 55"/>
            <p:cNvGrpSpPr/>
            <p:nvPr/>
          </p:nvGrpSpPr>
          <p:grpSpPr>
            <a:xfrm>
              <a:off y="2404530" x="5224421"/>
              <a:ext cy="2866500" cx="2777400"/>
              <a:chOff y="2404530" x="4822621"/>
              <a:chExt cy="2866500" cx="2777400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y="2404530" x="4822621"/>
                <a:ext cy="2866500" cx="2777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lt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cxnSp>
            <p:nvCxnSpPr>
              <p:cNvPr id="57" name="Shape 57"/>
              <p:cNvCxnSpPr>
                <a:stCxn id="58" idx="2"/>
                <a:endCxn id="59" idx="0"/>
              </p:cNvCxnSpPr>
              <p:nvPr/>
            </p:nvCxnSpPr>
            <p:spPr>
              <a:xfrm>
                <a:off y="2541399" x="4924649"/>
                <a:ext cy="255625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60" name="Shape 60"/>
              <p:cNvCxnSpPr>
                <a:stCxn id="58" idx="3"/>
                <a:endCxn id="61" idx="1"/>
              </p:cNvCxnSpPr>
              <p:nvPr/>
            </p:nvCxnSpPr>
            <p:spPr>
              <a:xfrm>
                <a:off y="2483349" x="4973699"/>
                <a:ext cy="0" cx="2471925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62" name="Shape 62"/>
              <p:cNvCxnSpPr>
                <a:stCxn id="61" idx="2"/>
                <a:endCxn id="63" idx="0"/>
              </p:cNvCxnSpPr>
              <p:nvPr/>
            </p:nvCxnSpPr>
            <p:spPr>
              <a:xfrm>
                <a:off y="2541399" x="7494674"/>
                <a:ext cy="255625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64" name="Shape 64"/>
              <p:cNvCxnSpPr>
                <a:stCxn id="59" idx="3"/>
                <a:endCxn id="63" idx="1"/>
              </p:cNvCxnSpPr>
              <p:nvPr/>
            </p:nvCxnSpPr>
            <p:spPr>
              <a:xfrm>
                <a:off y="5155699" x="4973699"/>
                <a:ext cy="0" cx="2471925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65" name="Shape 65"/>
              <p:cNvCxnSpPr>
                <a:stCxn id="66" idx="3"/>
                <a:endCxn id="67" idx="1"/>
              </p:cNvCxnSpPr>
              <p:nvPr/>
            </p:nvCxnSpPr>
            <p:spPr>
              <a:xfrm>
                <a:off y="3165574" x="4973699"/>
                <a:ext cy="0" cx="2471925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68" name="Shape 68"/>
              <p:cNvCxnSpPr>
                <a:stCxn id="69" idx="3"/>
                <a:endCxn id="70" idx="1"/>
              </p:cNvCxnSpPr>
              <p:nvPr/>
            </p:nvCxnSpPr>
            <p:spPr>
              <a:xfrm rot="10800000" flipH="1">
                <a:off y="3814414" x="4973699"/>
                <a:ext cy="7450" cx="2471925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71" name="Shape 71"/>
              <p:cNvCxnSpPr>
                <a:stCxn id="72" idx="3"/>
                <a:endCxn id="73" idx="1"/>
              </p:cNvCxnSpPr>
              <p:nvPr/>
            </p:nvCxnSpPr>
            <p:spPr>
              <a:xfrm>
                <a:off y="4508599" x="4973699"/>
                <a:ext cy="0" cx="2471925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74" name="Shape 74"/>
              <p:cNvCxnSpPr>
                <a:stCxn id="75" idx="2"/>
                <a:endCxn id="76" idx="0"/>
              </p:cNvCxnSpPr>
              <p:nvPr/>
            </p:nvCxnSpPr>
            <p:spPr>
              <a:xfrm>
                <a:off y="2541399" x="5567599"/>
                <a:ext cy="255625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77" name="Shape 77"/>
              <p:cNvCxnSpPr>
                <a:stCxn id="78" idx="2"/>
                <a:endCxn id="79" idx="0"/>
              </p:cNvCxnSpPr>
              <p:nvPr/>
            </p:nvCxnSpPr>
            <p:spPr>
              <a:xfrm>
                <a:off y="2541399" x="6224024"/>
                <a:ext cy="255625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80" name="Shape 80"/>
              <p:cNvCxnSpPr>
                <a:stCxn id="81" idx="2"/>
                <a:endCxn id="82" idx="0"/>
              </p:cNvCxnSpPr>
              <p:nvPr/>
            </p:nvCxnSpPr>
            <p:spPr>
              <a:xfrm>
                <a:off y="2541399" x="6872524"/>
                <a:ext cy="255625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sp>
            <p:nvSpPr>
              <p:cNvPr id="83" name="Shape 83"/>
              <p:cNvSpPr/>
              <p:nvPr/>
            </p:nvSpPr>
            <p:spPr>
              <a:xfrm>
                <a:off y="3107525" x="551855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4" name="Shape 84"/>
              <p:cNvSpPr/>
              <p:nvPr/>
            </p:nvSpPr>
            <p:spPr>
              <a:xfrm>
                <a:off y="3107525" x="61749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5" name="Shape 85"/>
              <p:cNvSpPr/>
              <p:nvPr/>
            </p:nvSpPr>
            <p:spPr>
              <a:xfrm>
                <a:off y="3103100" x="68234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6" name="Shape 86"/>
              <p:cNvSpPr/>
              <p:nvPr/>
            </p:nvSpPr>
            <p:spPr>
              <a:xfrm>
                <a:off y="3756364" x="551855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7" name="Shape 87"/>
              <p:cNvSpPr/>
              <p:nvPr/>
            </p:nvSpPr>
            <p:spPr>
              <a:xfrm>
                <a:off y="3756364" x="61749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8" name="Shape 88"/>
              <p:cNvSpPr/>
              <p:nvPr/>
            </p:nvSpPr>
            <p:spPr>
              <a:xfrm>
                <a:off y="3770787" x="68234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9" name="Shape 89"/>
              <p:cNvSpPr/>
              <p:nvPr/>
            </p:nvSpPr>
            <p:spPr>
              <a:xfrm>
                <a:off y="4450550" x="551855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90" name="Shape 90"/>
              <p:cNvSpPr/>
              <p:nvPr/>
            </p:nvSpPr>
            <p:spPr>
              <a:xfrm>
                <a:off y="4450550" x="61749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91" name="Shape 91"/>
              <p:cNvSpPr/>
              <p:nvPr/>
            </p:nvSpPr>
            <p:spPr>
              <a:xfrm>
                <a:off y="4450550" x="68234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75" name="Shape 75"/>
              <p:cNvSpPr/>
              <p:nvPr/>
            </p:nvSpPr>
            <p:spPr>
              <a:xfrm>
                <a:off y="2425300" x="551855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78" name="Shape 78"/>
              <p:cNvSpPr/>
              <p:nvPr/>
            </p:nvSpPr>
            <p:spPr>
              <a:xfrm>
                <a:off y="2425300" x="61749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1" name="Shape 81"/>
              <p:cNvSpPr/>
              <p:nvPr/>
            </p:nvSpPr>
            <p:spPr>
              <a:xfrm>
                <a:off y="2425300" x="68234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2" name="Shape 82"/>
              <p:cNvSpPr/>
              <p:nvPr/>
            </p:nvSpPr>
            <p:spPr>
              <a:xfrm>
                <a:off y="5097650" x="68234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79" name="Shape 79"/>
              <p:cNvSpPr/>
              <p:nvPr/>
            </p:nvSpPr>
            <p:spPr>
              <a:xfrm>
                <a:off y="5097650" x="617497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76" name="Shape 76"/>
              <p:cNvSpPr/>
              <p:nvPr/>
            </p:nvSpPr>
            <p:spPr>
              <a:xfrm>
                <a:off y="5097650" x="551855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8" name="Shape 58"/>
              <p:cNvSpPr/>
              <p:nvPr/>
            </p:nvSpPr>
            <p:spPr>
              <a:xfrm>
                <a:off y="2425300" x="487560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1" name="Shape 61"/>
              <p:cNvSpPr/>
              <p:nvPr/>
            </p:nvSpPr>
            <p:spPr>
              <a:xfrm>
                <a:off y="2425300" x="744562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7" name="Shape 67"/>
              <p:cNvSpPr/>
              <p:nvPr/>
            </p:nvSpPr>
            <p:spPr>
              <a:xfrm>
                <a:off y="3107525" x="744562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70" name="Shape 70"/>
              <p:cNvSpPr/>
              <p:nvPr/>
            </p:nvSpPr>
            <p:spPr>
              <a:xfrm>
                <a:off y="3756364" x="744562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73" name="Shape 73"/>
              <p:cNvSpPr/>
              <p:nvPr/>
            </p:nvSpPr>
            <p:spPr>
              <a:xfrm>
                <a:off y="4450550" x="744562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3" name="Shape 63"/>
              <p:cNvSpPr/>
              <p:nvPr/>
            </p:nvSpPr>
            <p:spPr>
              <a:xfrm>
                <a:off y="5097650" x="7445625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59" name="Shape 59"/>
              <p:cNvSpPr/>
              <p:nvPr/>
            </p:nvSpPr>
            <p:spPr>
              <a:xfrm>
                <a:off y="5097650" x="487560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6" name="Shape 66"/>
              <p:cNvSpPr/>
              <p:nvPr/>
            </p:nvSpPr>
            <p:spPr>
              <a:xfrm>
                <a:off y="3107525" x="487560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69" name="Shape 69"/>
              <p:cNvSpPr/>
              <p:nvPr/>
            </p:nvSpPr>
            <p:spPr>
              <a:xfrm>
                <a:off y="3763814" x="487560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72" name="Shape 72"/>
              <p:cNvSpPr/>
              <p:nvPr/>
            </p:nvSpPr>
            <p:spPr>
              <a:xfrm>
                <a:off y="4450550" x="4875600"/>
                <a:ext cy="116099" cx="9809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92" name="Shape 92"/>
            <p:cNvSpPr/>
            <p:nvPr/>
          </p:nvSpPr>
          <p:spPr>
            <a:xfrm>
              <a:off y="3074280" x="3893375"/>
              <a:ext cy="1527000" cx="12143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400" lang="ja"/>
                <a:t>照合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y="1780575" x="1251950"/>
              <a:ext cy="457200" cx="36576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/>
          </p:txBody>
        </p:sp>
        <p:sp>
          <p:nvSpPr>
            <p:cNvPr id="94" name="Shape 94"/>
            <p:cNvSpPr txBox="1"/>
            <p:nvPr/>
          </p:nvSpPr>
          <p:spPr>
            <a:xfrm>
              <a:off y="1780575" x="1042200"/>
              <a:ext cy="457200" cx="70595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>
                <a:buNone/>
              </a:pPr>
              <a:r>
                <a:rPr sz="2400" lang="ja">
                  <a:solidFill>
                    <a:schemeClr val="lt1"/>
                  </a:solidFill>
                </a:rPr>
                <a:t>二次元点集合照合によるグラフの格子配置[1]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y="5411775" x="3029675"/>
              <a:ext cy="457200" cx="31025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2400" lang="ja">
                  <a:solidFill>
                    <a:schemeClr val="lt1"/>
                  </a:solidFill>
                </a:rPr>
                <a:t>時間計算量がO(n</a:t>
              </a:r>
              <a:r>
                <a:rPr baseline="30000" sz="2400" lang="ja">
                  <a:solidFill>
                    <a:schemeClr val="lt1"/>
                  </a:solidFill>
                </a:rPr>
                <a:t>2</a:t>
              </a:r>
              <a:r>
                <a:rPr sz="2400" lang="ja">
                  <a:solidFill>
                    <a:schemeClr val="lt1"/>
                  </a:solidFill>
                </a:rPr>
                <a:t>m</a:t>
              </a:r>
              <a:r>
                <a:rPr baseline="30000" sz="2400" lang="ja">
                  <a:solidFill>
                    <a:schemeClr val="lt1"/>
                  </a:solidFill>
                </a:rPr>
                <a:t>4</a:t>
              </a:r>
              <a:r>
                <a:rPr sz="2400" lang="ja">
                  <a:solidFill>
                    <a:schemeClr val="lt1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ja"/>
              <a:t>境界矩形拡張・列の定義</a:t>
            </a:r>
          </a:p>
        </p:txBody>
      </p:sp>
      <p:sp>
        <p:nvSpPr>
          <p:cNvPr id="101" name="Shape 101"/>
          <p:cNvSpPr/>
          <p:nvPr/>
        </p:nvSpPr>
        <p:spPr>
          <a:xfrm>
            <a:off y="2920283" x="920785"/>
            <a:ext cy="3146399" cx="2918999"/>
          </a:xfrm>
          <a:prstGeom prst="rect">
            <a:avLst/>
          </a:prstGeom>
          <a:solidFill>
            <a:srgbClr val="0000FF">
              <a:alpha val="53850"/>
            </a:srgbClr>
          </a:solidFill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/>
        </p:nvSpPr>
        <p:spPr>
          <a:xfrm>
            <a:off y="2999756" x="985281"/>
            <a:ext cy="3003599" cx="1935600"/>
          </a:xfrm>
          <a:prstGeom prst="rect">
            <a:avLst/>
          </a:prstGeom>
          <a:solidFill>
            <a:srgbClr val="F4CCCC">
              <a:alpha val="53080"/>
            </a:srgbClr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103" name="Shape 103"/>
          <p:cNvGrpSpPr/>
          <p:nvPr/>
        </p:nvGrpSpPr>
        <p:grpSpPr>
          <a:xfrm>
            <a:off y="2206176" x="1050952"/>
            <a:ext cy="3719634" cx="3617341"/>
            <a:chOff y="2187774" x="3080750"/>
            <a:chExt cy="2089800" cx="2002625"/>
          </a:xfrm>
        </p:grpSpPr>
        <p:cxnSp>
          <p:nvCxnSpPr>
            <p:cNvPr id="104" name="Shape 104"/>
            <p:cNvCxnSpPr/>
            <p:nvPr/>
          </p:nvCxnSpPr>
          <p:spPr>
            <a:xfrm>
              <a:off y="2187774" x="3080750"/>
              <a:ext cy="20807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y="2187774" x="3581425"/>
              <a:ext cy="20807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y="2187774" x="4082075"/>
              <a:ext cy="20807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y="2187774" x="4572000"/>
              <a:ext cy="20807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y="2187774" x="5083375"/>
              <a:ext cy="2080799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y="2187774" x="3080750"/>
              <a:ext cy="9000" cx="2000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y="4268574" x="3080750"/>
              <a:ext cy="9000" cx="2000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y="2680099" x="3081875"/>
              <a:ext cy="9000" cx="2000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y="3179000" x="3081875"/>
              <a:ext cy="9000" cx="2000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y="3726049" x="3081875"/>
              <a:ext cy="9000" cx="2000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14" name="Shape 114"/>
          <p:cNvGrpSpPr/>
          <p:nvPr/>
        </p:nvGrpSpPr>
        <p:grpSpPr>
          <a:xfrm>
            <a:off y="2914311" x="929376"/>
            <a:ext cy="3150174" cx="2998879"/>
            <a:chOff y="2981367" x="2345443"/>
            <a:chExt cy="3150174" cx="2998879"/>
          </a:xfrm>
        </p:grpSpPr>
        <p:sp>
          <p:nvSpPr>
            <p:cNvPr id="115" name="Shape 115"/>
            <p:cNvSpPr/>
            <p:nvPr/>
          </p:nvSpPr>
          <p:spPr>
            <a:xfrm>
              <a:off y="2981367" x="3219300"/>
              <a:ext cy="302076" cx="306075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6" name="Shape 116"/>
            <p:cNvSpPr/>
            <p:nvPr/>
          </p:nvSpPr>
          <p:spPr>
            <a:xfrm>
              <a:off y="3873481" x="2345443"/>
              <a:ext cy="302076" cx="306075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7" name="Shape 117"/>
            <p:cNvSpPr/>
            <p:nvPr/>
          </p:nvSpPr>
          <p:spPr>
            <a:xfrm>
              <a:off y="5829465" x="3219300"/>
              <a:ext cy="302076" cx="306075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8" name="Shape 118"/>
            <p:cNvSpPr/>
            <p:nvPr/>
          </p:nvSpPr>
          <p:spPr>
            <a:xfrm>
              <a:off y="3873481" x="4122530"/>
              <a:ext cy="302076" cx="306075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9" name="Shape 119"/>
            <p:cNvSpPr/>
            <p:nvPr/>
          </p:nvSpPr>
          <p:spPr>
            <a:xfrm>
              <a:off y="3873481" x="5038247"/>
              <a:ext cy="302076" cx="306075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20" name="Shape 120"/>
          <p:cNvGrpSpPr/>
          <p:nvPr/>
        </p:nvGrpSpPr>
        <p:grpSpPr>
          <a:xfrm>
            <a:off y="1417638" x="457200"/>
            <a:ext cy="5215677" cx="5173454"/>
            <a:chOff y="1960032" x="5375506"/>
            <a:chExt cy="3464875" cx="3322493"/>
          </a:xfrm>
        </p:grpSpPr>
        <p:grpSp>
          <p:nvGrpSpPr>
            <p:cNvPr id="121" name="Shape 121"/>
            <p:cNvGrpSpPr/>
            <p:nvPr/>
          </p:nvGrpSpPr>
          <p:grpSpPr>
            <a:xfrm>
              <a:off y="1960032" x="5375506"/>
              <a:ext cy="3464875" cx="3101991"/>
              <a:chOff y="2495399" x="5375675"/>
              <a:chExt cy="2930375" cx="2673900"/>
            </a:xfrm>
          </p:grpSpPr>
          <p:cxnSp>
            <p:nvCxnSpPr>
              <p:cNvPr id="122" name="Shape 122"/>
              <p:cNvCxnSpPr/>
              <p:nvPr/>
            </p:nvCxnSpPr>
            <p:spPr>
              <a:xfrm>
                <a:off y="2495399" x="5635225"/>
                <a:ext cy="27999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w="lg" len="lg" type="none"/>
                <a:tailEnd w="lg" len="lg" type="triangle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>
                <a:off y="5071475" x="5375675"/>
                <a:ext cy="0" cx="2673900"/>
              </a:xfrm>
              <a:prstGeom prst="straightConnector1">
                <a:avLst/>
              </a:prstGeom>
              <a:noFill/>
              <a:ln w="19050" cap="flat">
                <a:solidFill>
                  <a:schemeClr val="dk1"/>
                </a:solidFill>
                <a:prstDash val="solid"/>
                <a:round/>
                <a:headEnd w="lg" len="lg" type="none"/>
                <a:tailEnd w="lg" len="lg" type="triangle"/>
              </a:ln>
            </p:spPr>
          </p:cxnSp>
          <p:sp>
            <p:nvSpPr>
              <p:cNvPr id="124" name="Shape 124"/>
              <p:cNvSpPr txBox="1"/>
              <p:nvPr/>
            </p:nvSpPr>
            <p:spPr>
              <a:xfrm>
                <a:off y="4995275" x="5420425"/>
                <a:ext cy="430500" cx="291000"/>
              </a:xfrm>
              <a:prstGeom prst="rect">
                <a:avLst/>
              </a:prstGeom>
              <a:noFill/>
            </p:spPr>
            <p:txBody>
              <a:bodyPr bIns="91425" rIns="91425" lIns="91425" tIns="91425" anchor="t" anchorCtr="0">
                <a:noAutofit/>
              </a:bodyPr>
              <a:lstStyle/>
              <a:p>
                <a:pPr>
                  <a:buNone/>
                </a:pPr>
                <a:r>
                  <a:rPr lang="ja"/>
                  <a:t>0</a:t>
                </a:r>
              </a:p>
            </p:txBody>
          </p:sp>
        </p:grpSp>
        <p:sp>
          <p:nvSpPr>
            <p:cNvPr id="125" name="Shape 125"/>
            <p:cNvSpPr/>
            <p:nvPr/>
          </p:nvSpPr>
          <p:spPr>
            <a:xfrm>
              <a:off y="1969538" x="6253056"/>
              <a:ext cy="654899" cx="1419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6" name="Shape 126"/>
            <p:cNvSpPr/>
            <p:nvPr/>
          </p:nvSpPr>
          <p:spPr>
            <a:xfrm>
              <a:off y="2932907" x="8024500"/>
              <a:ext cy="1615500" cx="67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27" name="Shape 127"/>
          <p:cNvGrpSpPr/>
          <p:nvPr/>
        </p:nvGrpSpPr>
        <p:grpSpPr>
          <a:xfrm>
            <a:off y="3784274" x="3631220"/>
            <a:ext cy="777189" cx="612150"/>
            <a:chOff y="3784274" x="3631220"/>
            <a:chExt cy="777189" cx="612150"/>
          </a:xfrm>
        </p:grpSpPr>
        <p:sp>
          <p:nvSpPr>
            <p:cNvPr id="128" name="Shape 128"/>
            <p:cNvSpPr/>
            <p:nvPr/>
          </p:nvSpPr>
          <p:spPr>
            <a:xfrm>
              <a:off y="4259387" x="3937295"/>
              <a:ext cy="302076" cx="306075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29" name="Shape 129"/>
            <p:cNvCxnSpPr>
              <a:stCxn id="128" idx="1"/>
            </p:cNvCxnSpPr>
            <p:nvPr/>
          </p:nvCxnSpPr>
          <p:spPr>
            <a:xfrm rot="10800000">
              <a:off y="4041898" x="3833080"/>
              <a:ext cy="261727" cx="14903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30" name="Shape 130"/>
            <p:cNvSpPr/>
            <p:nvPr/>
          </p:nvSpPr>
          <p:spPr>
            <a:xfrm>
              <a:off y="3784274" x="3631220"/>
              <a:ext cy="302099" cx="305999"/>
            </a:xfrm>
            <a:prstGeom prst="ellipse">
              <a:avLst/>
            </a:prstGeom>
            <a:solidFill>
              <a:srgbClr val="0000FF"/>
            </a:solidFill>
            <a:ln w="19050" cap="flat">
              <a:solidFill>
                <a:srgbClr val="07376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31" name="Shape 131"/>
          <p:cNvSpPr txBox="1"/>
          <p:nvPr/>
        </p:nvSpPr>
        <p:spPr>
          <a:xfrm>
            <a:off y="1642413" x="5916275"/>
            <a:ext cy="4585799" cx="2711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ja"/>
              <a:t>境界矩形</a:t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ja"/>
              <a:t>格子配置</a:t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ja"/>
              <a:t>境界矩形拡張</a:t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ja"/>
              <a:t>編集距離</a:t>
            </a:r>
          </a:p>
          <a:p>
            <a:pPr rtl="0" lvl="0" indent="-317500" marL="457200">
              <a:buClr>
                <a:srgbClr val="000000"/>
              </a:buClr>
              <a:buSzPct val="97222"/>
              <a:buFont typeface="Arial"/>
              <a:buChar char="•"/>
            </a:pPr>
            <a:r>
              <a:rPr sz="2400" lang="ja"/>
              <a:t>右上拡張列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動的計画法による格子配置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y="2197256" x="392875"/>
            <a:ext cy="3955884" cx="4014234"/>
            <a:chOff y="2322256" x="232150"/>
            <a:chExt cy="3955884" cx="4014234"/>
          </a:xfrm>
        </p:grpSpPr>
        <p:grpSp>
          <p:nvGrpSpPr>
            <p:cNvPr id="138" name="Shape 138"/>
            <p:cNvGrpSpPr/>
            <p:nvPr/>
          </p:nvGrpSpPr>
          <p:grpSpPr>
            <a:xfrm>
              <a:off y="2322256" x="232150"/>
              <a:ext cy="3321218" cx="473400"/>
              <a:chOff y="2322256" x="232150"/>
              <a:chExt cy="3321218" cx="4734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y="5161375" x="232150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0" name="Shape 140"/>
              <p:cNvSpPr/>
              <p:nvPr/>
            </p:nvSpPr>
            <p:spPr>
              <a:xfrm>
                <a:off y="4679275" x="232150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1" name="Shape 141"/>
              <p:cNvSpPr/>
              <p:nvPr/>
            </p:nvSpPr>
            <p:spPr>
              <a:xfrm>
                <a:off y="4197175" x="232150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2" name="Shape 142"/>
              <p:cNvSpPr/>
              <p:nvPr/>
            </p:nvSpPr>
            <p:spPr>
              <a:xfrm>
                <a:off y="3715075" x="232150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3" name="Shape 143"/>
              <p:cNvSpPr/>
              <p:nvPr/>
            </p:nvSpPr>
            <p:spPr>
              <a:xfrm>
                <a:off y="3232975" x="232150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4" name="Shape 144"/>
              <p:cNvSpPr/>
              <p:nvPr/>
            </p:nvSpPr>
            <p:spPr>
              <a:xfrm>
                <a:off y="2322256" x="232150"/>
                <a:ext cy="910800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145" name="Shape 145"/>
            <p:cNvGrpSpPr/>
            <p:nvPr/>
          </p:nvGrpSpPr>
          <p:grpSpPr>
            <a:xfrm>
              <a:off y="5804740" x="925165"/>
              <a:ext cy="473400" cx="3321218"/>
              <a:chOff y="5880940" x="925165"/>
              <a:chExt cy="473400" cx="3321218"/>
            </a:xfrm>
          </p:grpSpPr>
          <p:sp>
            <p:nvSpPr>
              <p:cNvPr id="146" name="Shape 146"/>
              <p:cNvSpPr/>
              <p:nvPr/>
            </p:nvSpPr>
            <p:spPr>
              <a:xfrm rot="5400000">
                <a:off y="5876590" x="9295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7" name="Shape 147"/>
              <p:cNvSpPr/>
              <p:nvPr/>
            </p:nvSpPr>
            <p:spPr>
              <a:xfrm rot="5400000">
                <a:off y="5876590" x="14116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8" name="Shape 148"/>
              <p:cNvSpPr/>
              <p:nvPr/>
            </p:nvSpPr>
            <p:spPr>
              <a:xfrm rot="5400000">
                <a:off y="5876590" x="18937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49" name="Shape 149"/>
              <p:cNvSpPr/>
              <p:nvPr/>
            </p:nvSpPr>
            <p:spPr>
              <a:xfrm rot="5400000">
                <a:off y="5876590" x="23758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0" name="Shape 150"/>
              <p:cNvSpPr/>
              <p:nvPr/>
            </p:nvSpPr>
            <p:spPr>
              <a:xfrm rot="5400000">
                <a:off y="5876590" x="28579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1" name="Shape 151"/>
              <p:cNvSpPr/>
              <p:nvPr/>
            </p:nvSpPr>
            <p:spPr>
              <a:xfrm rot="5400000">
                <a:off y="5662240" x="3554284"/>
                <a:ext cy="910800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152" name="Shape 152"/>
            <p:cNvGrpSpPr/>
            <p:nvPr/>
          </p:nvGrpSpPr>
          <p:grpSpPr>
            <a:xfrm>
              <a:off y="2335026" x="925079"/>
              <a:ext cy="3304098" cx="3312900"/>
              <a:chOff y="2335026" x="925079"/>
              <a:chExt cy="3304098" cx="3312900"/>
            </a:xfrm>
          </p:grpSpPr>
          <p:sp>
            <p:nvSpPr>
              <p:cNvPr id="153" name="Shape 153"/>
              <p:cNvSpPr/>
              <p:nvPr/>
            </p:nvSpPr>
            <p:spPr>
              <a:xfrm rot="5400000">
                <a:off y="2330526" x="929579"/>
                <a:ext cy="3312900" cx="33039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4" name="Shape 154"/>
              <p:cNvSpPr/>
              <p:nvPr/>
            </p:nvSpPr>
            <p:spPr>
              <a:xfrm rot="5400000">
                <a:off y="5161375" x="9295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5" name="Shape 155"/>
              <p:cNvSpPr/>
              <p:nvPr/>
            </p:nvSpPr>
            <p:spPr>
              <a:xfrm rot="5400000">
                <a:off y="5161375" x="14116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6" name="Shape 156"/>
              <p:cNvSpPr/>
              <p:nvPr/>
            </p:nvSpPr>
            <p:spPr>
              <a:xfrm rot="5400000">
                <a:off y="5161375" x="18937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7" name="Shape 157"/>
              <p:cNvSpPr/>
              <p:nvPr/>
            </p:nvSpPr>
            <p:spPr>
              <a:xfrm rot="5400000">
                <a:off y="5161375" x="23758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8" name="Shape 158"/>
              <p:cNvSpPr/>
              <p:nvPr/>
            </p:nvSpPr>
            <p:spPr>
              <a:xfrm rot="5400000">
                <a:off y="5161375" x="28579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59" name="Shape 159"/>
              <p:cNvSpPr/>
              <p:nvPr/>
            </p:nvSpPr>
            <p:spPr>
              <a:xfrm rot="5400000">
                <a:off y="4679275" x="9295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0" name="Shape 160"/>
              <p:cNvSpPr/>
              <p:nvPr/>
            </p:nvSpPr>
            <p:spPr>
              <a:xfrm rot="5400000">
                <a:off y="4679275" x="14116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1" name="Shape 161"/>
              <p:cNvSpPr/>
              <p:nvPr/>
            </p:nvSpPr>
            <p:spPr>
              <a:xfrm rot="5400000">
                <a:off y="4679275" x="18937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2" name="Shape 162"/>
              <p:cNvSpPr/>
              <p:nvPr/>
            </p:nvSpPr>
            <p:spPr>
              <a:xfrm rot="5400000">
                <a:off y="4679275" x="23758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3" name="Shape 163"/>
              <p:cNvSpPr/>
              <p:nvPr/>
            </p:nvSpPr>
            <p:spPr>
              <a:xfrm rot="5400000">
                <a:off y="4679275" x="28579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4" name="Shape 164"/>
              <p:cNvSpPr/>
              <p:nvPr/>
            </p:nvSpPr>
            <p:spPr>
              <a:xfrm rot="5400000">
                <a:off y="4197175" x="9295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5" name="Shape 165"/>
              <p:cNvSpPr/>
              <p:nvPr/>
            </p:nvSpPr>
            <p:spPr>
              <a:xfrm rot="5400000">
                <a:off y="4197175" x="14116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6" name="Shape 166"/>
              <p:cNvSpPr/>
              <p:nvPr/>
            </p:nvSpPr>
            <p:spPr>
              <a:xfrm rot="5400000">
                <a:off y="4197175" x="18937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7" name="Shape 167"/>
              <p:cNvSpPr/>
              <p:nvPr/>
            </p:nvSpPr>
            <p:spPr>
              <a:xfrm rot="5400000">
                <a:off y="4197175" x="23758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8" name="Shape 168"/>
              <p:cNvSpPr/>
              <p:nvPr/>
            </p:nvSpPr>
            <p:spPr>
              <a:xfrm rot="5400000">
                <a:off y="4197175" x="28579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69" name="Shape 169"/>
              <p:cNvSpPr/>
              <p:nvPr/>
            </p:nvSpPr>
            <p:spPr>
              <a:xfrm rot="5400000">
                <a:off y="3715075" x="9295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0" name="Shape 170"/>
              <p:cNvSpPr/>
              <p:nvPr/>
            </p:nvSpPr>
            <p:spPr>
              <a:xfrm rot="5400000">
                <a:off y="3715075" x="14116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1" name="Shape 171"/>
              <p:cNvSpPr/>
              <p:nvPr/>
            </p:nvSpPr>
            <p:spPr>
              <a:xfrm rot="5400000">
                <a:off y="3715075" x="18937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2" name="Shape 172"/>
              <p:cNvSpPr/>
              <p:nvPr/>
            </p:nvSpPr>
            <p:spPr>
              <a:xfrm rot="5400000">
                <a:off y="3715075" x="23758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3" name="Shape 173"/>
              <p:cNvSpPr/>
              <p:nvPr/>
            </p:nvSpPr>
            <p:spPr>
              <a:xfrm rot="5400000">
                <a:off y="3715075" x="28579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4" name="Shape 174"/>
              <p:cNvSpPr/>
              <p:nvPr/>
            </p:nvSpPr>
            <p:spPr>
              <a:xfrm rot="5400000">
                <a:off y="3232975" x="9295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5" name="Shape 175"/>
              <p:cNvSpPr/>
              <p:nvPr/>
            </p:nvSpPr>
            <p:spPr>
              <a:xfrm rot="5400000">
                <a:off y="3232975" x="14116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6" name="Shape 176"/>
              <p:cNvSpPr/>
              <p:nvPr/>
            </p:nvSpPr>
            <p:spPr>
              <a:xfrm rot="5400000">
                <a:off y="3232975" x="18937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7" name="Shape 177"/>
              <p:cNvSpPr/>
              <p:nvPr/>
            </p:nvSpPr>
            <p:spPr>
              <a:xfrm rot="5400000">
                <a:off y="3232975" x="23758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78" name="Shape 178"/>
              <p:cNvSpPr/>
              <p:nvPr/>
            </p:nvSpPr>
            <p:spPr>
              <a:xfrm rot="5400000">
                <a:off y="3232975" x="2857915"/>
                <a:ext cy="482099" cx="473400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</p:grpSp>
      <p:sp>
        <p:nvSpPr>
          <p:cNvPr id="179" name="Shape 179"/>
          <p:cNvSpPr txBox="1"/>
          <p:nvPr/>
        </p:nvSpPr>
        <p:spPr>
          <a:xfrm>
            <a:off y="1811481" x="242900"/>
            <a:ext cy="457200" cx="746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1800" lang="ja"/>
              <a:t>sortY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5695940" x="4359525"/>
            <a:ext cy="457200" cx="746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ja"/>
              <a:t>sortX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1811481" x="989300"/>
            <a:ext cy="457200" cx="338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ja"/>
              <a:t>境界矩形編集距離テーブル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y="5861990" x="3714750"/>
            <a:ext cy="125100" cx="528074"/>
            <a:chOff y="3420075" x="5723925"/>
            <a:chExt cy="125100" cx="528074"/>
          </a:xfrm>
        </p:grpSpPr>
        <p:sp>
          <p:nvSpPr>
            <p:cNvPr id="183" name="Shape 183"/>
            <p:cNvSpPr/>
            <p:nvPr/>
          </p:nvSpPr>
          <p:spPr>
            <a:xfrm>
              <a:off y="3420075" x="5723925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4" name="Shape 184"/>
            <p:cNvSpPr/>
            <p:nvPr/>
          </p:nvSpPr>
          <p:spPr>
            <a:xfrm>
              <a:off y="3420075" x="5938825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5" name="Shape 185"/>
            <p:cNvSpPr/>
            <p:nvPr/>
          </p:nvSpPr>
          <p:spPr>
            <a:xfrm>
              <a:off y="3420075" x="6135900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86" name="Shape 186"/>
          <p:cNvGrpSpPr/>
          <p:nvPr/>
        </p:nvGrpSpPr>
        <p:grpSpPr>
          <a:xfrm rot="-2700000">
            <a:off y="2647883" x="3608113"/>
            <a:ext cy="125098" cx="528069"/>
            <a:chOff y="3420075" x="5723925"/>
            <a:chExt cy="125100" cx="528074"/>
          </a:xfrm>
        </p:grpSpPr>
        <p:sp>
          <p:nvSpPr>
            <p:cNvPr id="187" name="Shape 187"/>
            <p:cNvSpPr/>
            <p:nvPr/>
          </p:nvSpPr>
          <p:spPr>
            <a:xfrm>
              <a:off y="3420075" x="5723925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8" name="Shape 188"/>
            <p:cNvSpPr/>
            <p:nvPr/>
          </p:nvSpPr>
          <p:spPr>
            <a:xfrm>
              <a:off y="3420075" x="5938825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9" name="Shape 189"/>
            <p:cNvSpPr/>
            <p:nvPr/>
          </p:nvSpPr>
          <p:spPr>
            <a:xfrm>
              <a:off y="3420075" x="6135900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190" name="Shape 190"/>
          <p:cNvGrpSpPr/>
          <p:nvPr/>
        </p:nvGrpSpPr>
        <p:grpSpPr>
          <a:xfrm rot="-5400000">
            <a:off y="2567507" x="352062"/>
            <a:ext cy="125100" cx="528074"/>
            <a:chOff y="3420075" x="5723925"/>
            <a:chExt cy="125100" cx="528074"/>
          </a:xfrm>
        </p:grpSpPr>
        <p:sp>
          <p:nvSpPr>
            <p:cNvPr id="191" name="Shape 191"/>
            <p:cNvSpPr/>
            <p:nvPr/>
          </p:nvSpPr>
          <p:spPr>
            <a:xfrm>
              <a:off y="3420075" x="5723925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2" name="Shape 192"/>
            <p:cNvSpPr/>
            <p:nvPr/>
          </p:nvSpPr>
          <p:spPr>
            <a:xfrm>
              <a:off y="3420075" x="5938825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3" name="Shape 193"/>
            <p:cNvSpPr/>
            <p:nvPr/>
          </p:nvSpPr>
          <p:spPr>
            <a:xfrm>
              <a:off y="3420075" x="6135900"/>
              <a:ext cy="125100" cx="116099"/>
            </a:xfrm>
            <a:prstGeom prst="ellipse">
              <a:avLst/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94" name="Shape 194"/>
          <p:cNvSpPr/>
          <p:nvPr/>
        </p:nvSpPr>
        <p:spPr>
          <a:xfrm>
            <a:off y="3962800" x="1963650"/>
            <a:ext cy="733499" cx="650700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95" name="Shape 195"/>
          <p:cNvCxnSpPr>
            <a:stCxn id="194" idx="6"/>
            <a:endCxn id="196" idx="1"/>
          </p:cNvCxnSpPr>
          <p:nvPr/>
        </p:nvCxnSpPr>
        <p:spPr>
          <a:xfrm rot="10800000" flipH="1">
            <a:off y="4023220" x="2614350"/>
            <a:ext cy="306329" cx="2853504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7" name="Shape 197"/>
          <p:cNvSpPr/>
          <p:nvPr/>
        </p:nvSpPr>
        <p:spPr>
          <a:xfrm rot="2700000">
            <a:off y="1986359" x="2073684"/>
            <a:ext cy="3632973" cx="1366130"/>
          </a:xfrm>
          <a:prstGeom prst="downArrow">
            <a:avLst>
              <a:gd fmla="val 50000" name="adj1"/>
              <a:gd fmla="val 64459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98" name="Shape 198"/>
          <p:cNvCxnSpPr>
            <a:stCxn id="143" idx="3"/>
            <a:endCxn id="174" idx="2"/>
          </p:cNvCxnSpPr>
          <p:nvPr/>
        </p:nvCxnSpPr>
        <p:spPr>
          <a:xfrm>
            <a:off y="3349024" x="866275"/>
            <a:ext cy="0" cx="21961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9" name="Shape 199"/>
          <p:cNvCxnSpPr>
            <a:stCxn id="142" idx="3"/>
            <a:endCxn id="169" idx="2"/>
          </p:cNvCxnSpPr>
          <p:nvPr/>
        </p:nvCxnSpPr>
        <p:spPr>
          <a:xfrm>
            <a:off y="3831124" x="866275"/>
            <a:ext cy="0" cx="21961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0" name="Shape 200"/>
          <p:cNvCxnSpPr>
            <a:stCxn id="141" idx="3"/>
            <a:endCxn id="164" idx="2"/>
          </p:cNvCxnSpPr>
          <p:nvPr/>
        </p:nvCxnSpPr>
        <p:spPr>
          <a:xfrm>
            <a:off y="4313224" x="866275"/>
            <a:ext cy="0" cx="21961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1" name="Shape 201"/>
          <p:cNvCxnSpPr>
            <a:stCxn id="140" idx="3"/>
            <a:endCxn id="159" idx="2"/>
          </p:cNvCxnSpPr>
          <p:nvPr/>
        </p:nvCxnSpPr>
        <p:spPr>
          <a:xfrm>
            <a:off y="4795324" x="866275"/>
            <a:ext cy="0" cx="21961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2" name="Shape 202"/>
          <p:cNvCxnSpPr>
            <a:stCxn id="139" idx="3"/>
            <a:endCxn id="154" idx="2"/>
          </p:cNvCxnSpPr>
          <p:nvPr/>
        </p:nvCxnSpPr>
        <p:spPr>
          <a:xfrm>
            <a:off y="5277424" x="866275"/>
            <a:ext cy="0" cx="21961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3" name="Shape 203"/>
          <p:cNvCxnSpPr>
            <a:stCxn id="154" idx="3"/>
            <a:endCxn id="146" idx="1"/>
          </p:cNvCxnSpPr>
          <p:nvPr/>
        </p:nvCxnSpPr>
        <p:spPr>
          <a:xfrm>
            <a:off y="5514125" x="1326940"/>
            <a:ext cy="16561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4" name="Shape 204"/>
          <p:cNvCxnSpPr>
            <a:stCxn id="155" idx="3"/>
            <a:endCxn id="147" idx="1"/>
          </p:cNvCxnSpPr>
          <p:nvPr/>
        </p:nvCxnSpPr>
        <p:spPr>
          <a:xfrm>
            <a:off y="5514125" x="1809040"/>
            <a:ext cy="16561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5" name="Shape 205"/>
          <p:cNvCxnSpPr>
            <a:stCxn id="156" idx="3"/>
            <a:endCxn id="148" idx="1"/>
          </p:cNvCxnSpPr>
          <p:nvPr/>
        </p:nvCxnSpPr>
        <p:spPr>
          <a:xfrm>
            <a:off y="5514125" x="2291140"/>
            <a:ext cy="16561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6" name="Shape 206"/>
          <p:cNvCxnSpPr>
            <a:stCxn id="157" idx="3"/>
            <a:endCxn id="149" idx="1"/>
          </p:cNvCxnSpPr>
          <p:nvPr/>
        </p:nvCxnSpPr>
        <p:spPr>
          <a:xfrm>
            <a:off y="5514125" x="2773240"/>
            <a:ext cy="16561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7" name="Shape 207"/>
          <p:cNvCxnSpPr>
            <a:stCxn id="158" idx="3"/>
            <a:endCxn id="158" idx="3"/>
          </p:cNvCxnSpPr>
          <p:nvPr/>
        </p:nvCxnSpPr>
        <p:spPr>
          <a:xfrm>
            <a:off y="5514125" x="3255340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8" name="Shape 208"/>
          <p:cNvCxnSpPr>
            <a:stCxn id="158" idx="3"/>
            <a:endCxn id="150" idx="1"/>
          </p:cNvCxnSpPr>
          <p:nvPr/>
        </p:nvCxnSpPr>
        <p:spPr>
          <a:xfrm>
            <a:off y="5514125" x="3255340"/>
            <a:ext cy="16561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209" name="Shape 209"/>
          <p:cNvGrpSpPr/>
          <p:nvPr/>
        </p:nvGrpSpPr>
        <p:grpSpPr>
          <a:xfrm>
            <a:off y="1513729" x="5467854"/>
            <a:ext cy="5018982" cx="3189203"/>
            <a:chOff y="1513729" x="5467854"/>
            <a:chExt cy="5018982" cx="3189203"/>
          </a:xfrm>
        </p:grpSpPr>
        <p:sp>
          <p:nvSpPr>
            <p:cNvPr id="196" name="Shape 196"/>
            <p:cNvSpPr/>
            <p:nvPr/>
          </p:nvSpPr>
          <p:spPr>
            <a:xfrm>
              <a:off y="1513729" x="5467854"/>
              <a:ext cy="5018982" cx="3189203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210" name="Shape 210"/>
            <p:cNvGrpSpPr/>
            <p:nvPr/>
          </p:nvGrpSpPr>
          <p:grpSpPr>
            <a:xfrm>
              <a:off y="1993589" x="5871965"/>
              <a:ext cy="1832886" cx="2296425"/>
              <a:chOff y="2268681" x="6107925"/>
              <a:chExt cy="1545000" cx="1643099"/>
            </a:xfrm>
          </p:grpSpPr>
          <p:sp>
            <p:nvSpPr>
              <p:cNvPr id="211" name="Shape 211"/>
              <p:cNvSpPr/>
              <p:nvPr/>
            </p:nvSpPr>
            <p:spPr>
              <a:xfrm>
                <a:off y="2268681" x="6107925"/>
                <a:ext cy="1544999" cx="1643099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cxnSp>
            <p:nvCxnSpPr>
              <p:cNvPr id="212" name="Shape 212"/>
              <p:cNvCxnSpPr/>
              <p:nvPr/>
            </p:nvCxnSpPr>
            <p:spPr>
              <a:xfrm>
                <a:off y="2706787" x="6107925"/>
                <a:ext cy="0" cx="12233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13" name="Shape 213"/>
              <p:cNvCxnSpPr/>
              <p:nvPr/>
            </p:nvCxnSpPr>
            <p:spPr>
              <a:xfrm>
                <a:off y="2697381" x="7331300"/>
                <a:ext cy="11162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sp>
            <p:nvSpPr>
              <p:cNvPr id="214" name="Shape 214"/>
              <p:cNvSpPr/>
              <p:nvPr/>
            </p:nvSpPr>
            <p:spPr>
              <a:xfrm>
                <a:off y="2630887" x="6643725"/>
                <a:ext cy="151799" cx="1517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215" name="Shape 215"/>
              <p:cNvSpPr/>
              <p:nvPr/>
            </p:nvSpPr>
            <p:spPr>
              <a:xfrm>
                <a:off y="3179631" x="7255400"/>
                <a:ext cy="151799" cx="1517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grpSp>
          <p:nvGrpSpPr>
            <p:cNvPr id="216" name="Shape 216"/>
            <p:cNvGrpSpPr/>
            <p:nvPr/>
          </p:nvGrpSpPr>
          <p:grpSpPr>
            <a:xfrm>
              <a:off y="4174565" x="5863007"/>
              <a:ext cy="1847393" cx="2314341"/>
              <a:chOff y="4037356" x="6107925"/>
              <a:chExt cy="1545000" cx="1643099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y="4037356" x="6107925"/>
                <a:ext cy="1544999" cx="1643099"/>
              </a:xfrm>
              <a:prstGeom prst="rect">
                <a:avLst/>
              </a:prstGeom>
              <a:solidFill>
                <a:schemeClr val="lt1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cxnSp>
            <p:nvCxnSpPr>
              <p:cNvPr id="218" name="Shape 218"/>
              <p:cNvCxnSpPr/>
              <p:nvPr/>
            </p:nvCxnSpPr>
            <p:spPr>
              <a:xfrm>
                <a:off y="4475462" x="6107925"/>
                <a:ext cy="0" cx="12233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19" name="Shape 219"/>
              <p:cNvCxnSpPr/>
              <p:nvPr/>
            </p:nvCxnSpPr>
            <p:spPr>
              <a:xfrm>
                <a:off y="4466056" x="7331300"/>
                <a:ext cy="11162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sp>
            <p:nvSpPr>
              <p:cNvPr id="220" name="Shape 220"/>
              <p:cNvSpPr/>
              <p:nvPr/>
            </p:nvSpPr>
            <p:spPr>
              <a:xfrm>
                <a:off y="4399562" x="7219675"/>
                <a:ext cy="151799" cx="1517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221" name="Shape 221"/>
            <p:cNvSpPr/>
            <p:nvPr/>
          </p:nvSpPr>
          <p:spPr>
            <a:xfrm>
              <a:off y="2566975" x="6151200"/>
              <a:ext cy="449400" cx="8279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2" name="Shape 222"/>
            <p:cNvSpPr/>
            <p:nvPr/>
          </p:nvSpPr>
          <p:spPr>
            <a:xfrm>
              <a:off y="2940875" x="7046075"/>
              <a:ext cy="816300" cx="47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3" name="Shape 223"/>
            <p:cNvSpPr/>
            <p:nvPr/>
          </p:nvSpPr>
          <p:spPr>
            <a:xfrm rot="2700000">
              <a:off y="4780488" x="6813256"/>
              <a:ext cy="635547" cx="77894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重複点の矩形展開と畳み込み</a:t>
            </a:r>
          </a:p>
        </p:txBody>
      </p:sp>
      <p:sp>
        <p:nvSpPr>
          <p:cNvPr id="229" name="Shape 229"/>
          <p:cNvSpPr/>
          <p:nvPr/>
        </p:nvSpPr>
        <p:spPr>
          <a:xfrm>
            <a:off y="5609896" x="1566920"/>
            <a:ext cy="661200" cx="638999"/>
          </a:xfrm>
          <a:prstGeom prst="wedgeRectCallout">
            <a:avLst>
              <a:gd fmla="val -32459" name="adj1"/>
              <a:gd fmla="val -66667" name="adj2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000" lang="ja"/>
              <a:t>5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y="2145029" x="1490335"/>
            <a:ext cy="305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1" name="Shape 231"/>
          <p:cNvCxnSpPr/>
          <p:nvPr/>
        </p:nvCxnSpPr>
        <p:spPr>
          <a:xfrm rot="10800000">
            <a:off y="5188173" x="1490356"/>
            <a:ext cy="0" cx="30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y="4519365" x="1490356"/>
            <a:ext cy="0" cx="30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y="3859140" x="1490356"/>
            <a:ext cy="0" cx="30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y="3183938" x="1490356"/>
            <a:ext cy="0" cx="30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5" name="Shape 235"/>
          <p:cNvSpPr/>
          <p:nvPr/>
        </p:nvSpPr>
        <p:spPr>
          <a:xfrm>
            <a:off y="2109199" x="5499606"/>
            <a:ext cy="3141000" cx="15761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36" name="Shape 236"/>
          <p:cNvCxnSpPr/>
          <p:nvPr/>
        </p:nvCxnSpPr>
        <p:spPr>
          <a:xfrm>
            <a:off y="2145029" x="2205991"/>
            <a:ext cy="305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7" name="Shape 237"/>
          <p:cNvCxnSpPr/>
          <p:nvPr/>
        </p:nvCxnSpPr>
        <p:spPr>
          <a:xfrm>
            <a:off y="2145029" x="2936887"/>
            <a:ext cy="305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8" name="Shape 238"/>
          <p:cNvCxnSpPr/>
          <p:nvPr/>
        </p:nvCxnSpPr>
        <p:spPr>
          <a:xfrm>
            <a:off y="2145029" x="3652586"/>
            <a:ext cy="3050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239" name="Shape 239"/>
          <p:cNvGrpSpPr/>
          <p:nvPr/>
        </p:nvGrpSpPr>
        <p:grpSpPr>
          <a:xfrm>
            <a:off y="4346452" x="1315369"/>
            <a:ext cy="1014707" cx="1796352"/>
            <a:chOff y="4346452" x="1315369"/>
            <a:chExt cy="1014707" cx="1796352"/>
          </a:xfrm>
        </p:grpSpPr>
        <p:sp>
          <p:nvSpPr>
            <p:cNvPr id="240" name="Shape 240"/>
            <p:cNvSpPr/>
            <p:nvPr/>
          </p:nvSpPr>
          <p:spPr>
            <a:xfrm>
              <a:off y="4399159" x="1420817"/>
              <a:ext cy="887100" cx="1627200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1" name="Shape 241"/>
            <p:cNvSpPr/>
            <p:nvPr/>
          </p:nvSpPr>
          <p:spPr>
            <a:xfrm>
              <a:off y="5015260" x="2031025"/>
              <a:ext cy="345899" cx="3497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2" name="Shape 242"/>
            <p:cNvSpPr/>
            <p:nvPr/>
          </p:nvSpPr>
          <p:spPr>
            <a:xfrm>
              <a:off y="4346452" x="1315369"/>
              <a:ext cy="345899" cx="3497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3" name="Shape 243"/>
            <p:cNvSpPr/>
            <p:nvPr/>
          </p:nvSpPr>
          <p:spPr>
            <a:xfrm>
              <a:off y="4346452" x="2031025"/>
              <a:ext cy="345899" cx="3497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4" name="Shape 244"/>
            <p:cNvSpPr/>
            <p:nvPr/>
          </p:nvSpPr>
          <p:spPr>
            <a:xfrm>
              <a:off y="5015260" x="2761922"/>
              <a:ext cy="345899" cx="3497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245" name="Shape 245"/>
          <p:cNvCxnSpPr/>
          <p:nvPr/>
        </p:nvCxnSpPr>
        <p:spPr>
          <a:xfrm>
            <a:off y="2146743" x="4538000"/>
            <a:ext cy="3065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46" name="Shape 246"/>
          <p:cNvSpPr/>
          <p:nvPr/>
        </p:nvSpPr>
        <p:spPr>
          <a:xfrm>
            <a:off y="5015260" x="1315369"/>
            <a:ext cy="345899" cx="3497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47" name="Shape 247"/>
          <p:cNvCxnSpPr/>
          <p:nvPr/>
        </p:nvCxnSpPr>
        <p:spPr>
          <a:xfrm rot="10800000">
            <a:off y="5204970" x="4537930"/>
            <a:ext cy="0" cx="329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y="4532848" x="4537930"/>
            <a:ext cy="0" cx="329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9" name="Shape 249"/>
          <p:cNvCxnSpPr/>
          <p:nvPr/>
        </p:nvCxnSpPr>
        <p:spPr>
          <a:xfrm rot="10800000">
            <a:off y="3869350" x="4537930"/>
            <a:ext cy="0" cx="329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y="3190801" x="4537930"/>
            <a:ext cy="0" cx="329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1" name="Shape 251"/>
          <p:cNvCxnSpPr/>
          <p:nvPr/>
        </p:nvCxnSpPr>
        <p:spPr>
          <a:xfrm>
            <a:off y="2146743" x="5310695"/>
            <a:ext cy="3065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52" name="Shape 252"/>
          <p:cNvSpPr/>
          <p:nvPr/>
        </p:nvSpPr>
        <p:spPr>
          <a:xfrm>
            <a:off y="4359078" x="5121785"/>
            <a:ext cy="347700" cx="378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53" name="Shape 253"/>
          <p:cNvCxnSpPr/>
          <p:nvPr/>
        </p:nvCxnSpPr>
        <p:spPr>
          <a:xfrm>
            <a:off y="2146743" x="6099845"/>
            <a:ext cy="3065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4" name="Shape 254"/>
          <p:cNvCxnSpPr/>
          <p:nvPr/>
        </p:nvCxnSpPr>
        <p:spPr>
          <a:xfrm>
            <a:off y="2146743" x="6872586"/>
            <a:ext cy="3065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255" name="Shape 255"/>
          <p:cNvGrpSpPr/>
          <p:nvPr/>
        </p:nvGrpSpPr>
        <p:grpSpPr>
          <a:xfrm>
            <a:off y="3017031" x="5910935"/>
            <a:ext cy="1026249" cx="1150740"/>
            <a:chOff y="3017031" x="5910935"/>
            <a:chExt cy="1026249" cx="1150740"/>
          </a:xfrm>
        </p:grpSpPr>
        <p:sp>
          <p:nvSpPr>
            <p:cNvPr id="256" name="Shape 256"/>
            <p:cNvSpPr/>
            <p:nvPr/>
          </p:nvSpPr>
          <p:spPr>
            <a:xfrm>
              <a:off y="3017031" x="6683675"/>
              <a:ext cy="347700" cx="3780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57" name="Shape 257"/>
            <p:cNvSpPr/>
            <p:nvPr/>
          </p:nvSpPr>
          <p:spPr>
            <a:xfrm>
              <a:off y="3695580" x="5910935"/>
              <a:ext cy="347700" cx="3780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258" name="Shape 258"/>
          <p:cNvGrpSpPr/>
          <p:nvPr/>
        </p:nvGrpSpPr>
        <p:grpSpPr>
          <a:xfrm>
            <a:off y="3017031" x="5121785"/>
            <a:ext cy="1026249" cx="378000"/>
            <a:chOff y="3017031" x="5121785"/>
            <a:chExt cy="1026249" cx="378000"/>
          </a:xfrm>
        </p:grpSpPr>
        <p:sp>
          <p:nvSpPr>
            <p:cNvPr id="259" name="Shape 259"/>
            <p:cNvSpPr/>
            <p:nvPr/>
          </p:nvSpPr>
          <p:spPr>
            <a:xfrm>
              <a:off y="3695580" x="5121785"/>
              <a:ext cy="347700" cx="3780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60" name="Shape 260"/>
            <p:cNvSpPr/>
            <p:nvPr/>
          </p:nvSpPr>
          <p:spPr>
            <a:xfrm>
              <a:off y="3017031" x="5121785"/>
              <a:ext cy="347700" cx="3780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実行結果</a:t>
            </a:r>
          </a:p>
        </p:txBody>
      </p:sp>
      <p:sp>
        <p:nvSpPr>
          <p:cNvPr id="266" name="Shape 266"/>
          <p:cNvSpPr/>
          <p:nvPr/>
        </p:nvSpPr>
        <p:spPr>
          <a:xfrm>
            <a:off y="1417637" x="637225"/>
            <a:ext cy="2479452" cx="34705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7" name="Shape 267"/>
          <p:cNvSpPr/>
          <p:nvPr/>
        </p:nvSpPr>
        <p:spPr>
          <a:xfrm>
            <a:off y="4144425" x="646473"/>
            <a:ext cy="2465499" cx="34521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graphicFrame>
        <p:nvGraphicFramePr>
          <p:cNvPr id="268" name="Shape 268"/>
          <p:cNvGraphicFramePr/>
          <p:nvPr/>
        </p:nvGraphicFramePr>
        <p:xfrm>
          <a:off y="1990757" x="4602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{CFC2550D-37C2-4A58-99AE-20FF8AB73372}</a:tableStyleId>
              </a:tblPr>
              <a:tblGrid>
                <a:gridCol w="2042175"/>
                <a:gridCol w="2042175"/>
              </a:tblGrid>
              <a:tr h="3926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ja"/>
                        <a:t>サイズ(点)</a:t>
                      </a:r>
                    </a:p>
                  </a:txBody>
                  <a:tcPr marR="91425" marB="91425" marT="91425" marL="91425">
                    <a:lnB w="381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ja"/>
                        <a:t>実行時間(sec)</a:t>
                      </a:r>
                    </a:p>
                  </a:txBody>
                  <a:tcPr marR="91425" marB="91425" marT="91425" marL="91425">
                    <a:lnB w="381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1000</a:t>
                      </a:r>
                    </a:p>
                  </a:txBody>
                  <a:tcPr marR="91425" marB="91425" marT="91425" marL="91425">
                    <a:lnT w="381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0.093</a:t>
                      </a:r>
                    </a:p>
                  </a:txBody>
                  <a:tcPr marR="91425" marB="91425" marT="91425" marL="91425">
                    <a:lnT w="381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2000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0.343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3000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0.765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4000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1.435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5000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2.231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6000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3.260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7000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4.571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8000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6.035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9000~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ja"/>
                        <a:t>program halt. (bad_allocate)</a:t>
                      </a:r>
                    </a:p>
                  </a:txBody>
                  <a:tcPr marR="91425" marB="91425" marT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おわりに</a:t>
            </a:r>
          </a:p>
        </p:txBody>
      </p:sp>
      <p:grpSp>
        <p:nvGrpSpPr>
          <p:cNvPr id="274" name="Shape 274"/>
          <p:cNvGrpSpPr/>
          <p:nvPr/>
        </p:nvGrpSpPr>
        <p:grpSpPr>
          <a:xfrm>
            <a:off y="2929700" x="1546446"/>
            <a:ext cy="2042999" cx="2136653"/>
            <a:chOff y="1969155" x="526174"/>
            <a:chExt cy="2042999" cx="2136653"/>
          </a:xfrm>
        </p:grpSpPr>
        <p:grpSp>
          <p:nvGrpSpPr>
            <p:cNvPr id="275" name="Shape 275"/>
            <p:cNvGrpSpPr/>
            <p:nvPr/>
          </p:nvGrpSpPr>
          <p:grpSpPr>
            <a:xfrm>
              <a:off y="1969155" x="526174"/>
              <a:ext cy="2042999" cx="2136653"/>
              <a:chOff y="2201330" x="695849"/>
              <a:chExt cy="2042999" cx="2136653"/>
            </a:xfrm>
          </p:grpSpPr>
          <p:cxnSp>
            <p:nvCxnSpPr>
              <p:cNvPr id="276" name="Shape 276"/>
              <p:cNvCxnSpPr/>
              <p:nvPr/>
            </p:nvCxnSpPr>
            <p:spPr>
              <a:xfrm>
                <a:off y="2201396" x="696064"/>
                <a:ext cy="0" cx="21348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y="2857106" x="696064"/>
                <a:ext cy="0" cx="21348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y="3525020" x="696064"/>
                <a:ext cy="0" cx="21348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y="4244330" x="696064"/>
                <a:ext cy="0" cx="21348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y="2201330" x="695849"/>
                <a:ext cy="20429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y="2201330" x="1412107"/>
                <a:ext cy="20429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y="2201330" x="2091971"/>
                <a:ext cy="20429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83" name="Shape 283"/>
              <p:cNvCxnSpPr/>
              <p:nvPr/>
            </p:nvCxnSpPr>
            <p:spPr>
              <a:xfrm>
                <a:off y="2201330" x="2832503"/>
                <a:ext cy="20429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  <p:sp>
          <p:nvSpPr>
            <p:cNvPr id="284" name="Shape 284"/>
            <p:cNvSpPr/>
            <p:nvPr/>
          </p:nvSpPr>
          <p:spPr>
            <a:xfrm>
              <a:off y="2286000" x="1626875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85" name="Shape 285"/>
            <p:cNvSpPr/>
            <p:nvPr/>
          </p:nvSpPr>
          <p:spPr>
            <a:xfrm>
              <a:off y="2795600" x="1545425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86" name="Shape 286"/>
            <p:cNvSpPr/>
            <p:nvPr/>
          </p:nvSpPr>
          <p:spPr>
            <a:xfrm>
              <a:off y="3367675" x="86735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87" name="Shape 287"/>
            <p:cNvSpPr/>
            <p:nvPr/>
          </p:nvSpPr>
          <p:spPr>
            <a:xfrm>
              <a:off y="3581875" x="1832375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88" name="Shape 288"/>
            <p:cNvSpPr/>
            <p:nvPr/>
          </p:nvSpPr>
          <p:spPr>
            <a:xfrm>
              <a:off y="2243700" x="209190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289" name="Shape 289"/>
          <p:cNvGrpSpPr/>
          <p:nvPr/>
        </p:nvGrpSpPr>
        <p:grpSpPr>
          <a:xfrm>
            <a:off y="738376" x="4792420"/>
            <a:ext cy="3510900" cx="3510900"/>
            <a:chOff y="3347099" x="2370050"/>
            <a:chExt cy="3510900" cx="3510900"/>
          </a:xfrm>
        </p:grpSpPr>
        <p:sp>
          <p:nvSpPr>
            <p:cNvPr id="290" name="Shape 290"/>
            <p:cNvSpPr/>
            <p:nvPr/>
          </p:nvSpPr>
          <p:spPr>
            <a:xfrm rot="-2700000">
              <a:off y="4245324" x="2500144"/>
              <a:ext cy="1714451" cx="325071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E599"/>
            </a:solidFill>
            <a:ln w="19050" cap="flat">
              <a:solidFill>
                <a:srgbClr val="F1C23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291" name="Shape 291"/>
            <p:cNvGrpSpPr/>
            <p:nvPr/>
          </p:nvGrpSpPr>
          <p:grpSpPr>
            <a:xfrm>
              <a:off y="3842305" x="2651695"/>
              <a:ext cy="2638545" cx="2858309"/>
              <a:chOff y="3250380" x="3196953"/>
              <a:chExt cy="2638545" cx="2858309"/>
            </a:xfrm>
          </p:grpSpPr>
          <p:cxnSp>
            <p:nvCxnSpPr>
              <p:cNvPr id="292" name="Shape 292"/>
              <p:cNvCxnSpPr/>
              <p:nvPr/>
            </p:nvCxnSpPr>
            <p:spPr>
              <a:xfrm>
                <a:off y="3845046" x="3206121"/>
                <a:ext cy="0" cx="2820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y="4500756" x="3206162"/>
                <a:ext cy="0" cx="28490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y="5168670" x="3206162"/>
                <a:ext cy="0" cx="28490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y="5887980" x="3206121"/>
                <a:ext cy="0" cx="28391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y="3250380" x="3205674"/>
                <a:ext cy="26375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y="3263626" x="3921932"/>
                <a:ext cy="26253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98" name="Shape 298"/>
              <p:cNvCxnSpPr/>
              <p:nvPr/>
            </p:nvCxnSpPr>
            <p:spPr>
              <a:xfrm>
                <a:off y="3263626" x="4601796"/>
                <a:ext cy="26253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>
                <a:off y="3259380" x="5342328"/>
                <a:ext cy="2628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00" name="Shape 300"/>
              <p:cNvCxnSpPr/>
              <p:nvPr/>
            </p:nvCxnSpPr>
            <p:spPr>
              <a:xfrm>
                <a:off y="3263626" x="3196953"/>
                <a:ext cy="0" cx="2820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01" name="Shape 301"/>
              <p:cNvCxnSpPr/>
              <p:nvPr/>
            </p:nvCxnSpPr>
            <p:spPr>
              <a:xfrm>
                <a:off y="3254880" x="6028579"/>
                <a:ext cy="2628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  <p:sp>
          <p:nvSpPr>
            <p:cNvPr id="302" name="Shape 302"/>
            <p:cNvSpPr/>
            <p:nvPr/>
          </p:nvSpPr>
          <p:spPr>
            <a:xfrm>
              <a:off y="4340425" x="397810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03" name="Shape 303"/>
            <p:cNvSpPr/>
            <p:nvPr/>
          </p:nvSpPr>
          <p:spPr>
            <a:xfrm>
              <a:off y="4995450" x="397810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04" name="Shape 304"/>
            <p:cNvSpPr/>
            <p:nvPr/>
          </p:nvSpPr>
          <p:spPr>
            <a:xfrm>
              <a:off y="5665775" x="3269975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05" name="Shape 305"/>
            <p:cNvSpPr/>
            <p:nvPr/>
          </p:nvSpPr>
          <p:spPr>
            <a:xfrm>
              <a:off y="5665775" x="397810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06" name="Shape 306"/>
            <p:cNvSpPr/>
            <p:nvPr/>
          </p:nvSpPr>
          <p:spPr>
            <a:xfrm>
              <a:off y="4340425" x="468210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307" name="Shape 307"/>
          <p:cNvGrpSpPr/>
          <p:nvPr/>
        </p:nvGrpSpPr>
        <p:grpSpPr>
          <a:xfrm>
            <a:off y="4053980" x="5059565"/>
            <a:ext cy="2638545" cx="2858309"/>
            <a:chOff y="884605" x="5517395"/>
            <a:chExt cy="2638545" cx="2858309"/>
          </a:xfrm>
        </p:grpSpPr>
        <p:grpSp>
          <p:nvGrpSpPr>
            <p:cNvPr id="308" name="Shape 308"/>
            <p:cNvGrpSpPr/>
            <p:nvPr/>
          </p:nvGrpSpPr>
          <p:grpSpPr>
            <a:xfrm>
              <a:off y="884605" x="5517395"/>
              <a:ext cy="2638545" cx="2858309"/>
              <a:chOff y="3250380" x="3196953"/>
              <a:chExt cy="2638545" cx="2858309"/>
            </a:xfrm>
          </p:grpSpPr>
          <p:cxnSp>
            <p:nvCxnSpPr>
              <p:cNvPr id="309" name="Shape 309"/>
              <p:cNvCxnSpPr/>
              <p:nvPr/>
            </p:nvCxnSpPr>
            <p:spPr>
              <a:xfrm>
                <a:off y="3845046" x="3206121"/>
                <a:ext cy="0" cx="2820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0" name="Shape 310"/>
              <p:cNvCxnSpPr/>
              <p:nvPr/>
            </p:nvCxnSpPr>
            <p:spPr>
              <a:xfrm>
                <a:off y="4500756" x="3206162"/>
                <a:ext cy="0" cx="28490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1" name="Shape 311"/>
              <p:cNvCxnSpPr/>
              <p:nvPr/>
            </p:nvCxnSpPr>
            <p:spPr>
              <a:xfrm>
                <a:off y="5168670" x="3206162"/>
                <a:ext cy="0" cx="28490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2" name="Shape 312"/>
              <p:cNvCxnSpPr/>
              <p:nvPr/>
            </p:nvCxnSpPr>
            <p:spPr>
              <a:xfrm>
                <a:off y="5887980" x="3206121"/>
                <a:ext cy="0" cx="28391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3" name="Shape 313"/>
              <p:cNvCxnSpPr/>
              <p:nvPr/>
            </p:nvCxnSpPr>
            <p:spPr>
              <a:xfrm>
                <a:off y="3250380" x="3205674"/>
                <a:ext cy="26375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4" name="Shape 314"/>
              <p:cNvCxnSpPr/>
              <p:nvPr/>
            </p:nvCxnSpPr>
            <p:spPr>
              <a:xfrm>
                <a:off y="3263626" x="3921932"/>
                <a:ext cy="26253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5" name="Shape 315"/>
              <p:cNvCxnSpPr/>
              <p:nvPr/>
            </p:nvCxnSpPr>
            <p:spPr>
              <a:xfrm>
                <a:off y="3263626" x="4601796"/>
                <a:ext cy="26253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6" name="Shape 316"/>
              <p:cNvCxnSpPr/>
              <p:nvPr/>
            </p:nvCxnSpPr>
            <p:spPr>
              <a:xfrm>
                <a:off y="3259380" x="5342328"/>
                <a:ext cy="2628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>
                <a:off y="3263626" x="3196953"/>
                <a:ext cy="0" cx="28205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y="3254880" x="6028579"/>
                <a:ext cy="26286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  <p:sp>
          <p:nvSpPr>
            <p:cNvPr id="319" name="Shape 319"/>
            <p:cNvSpPr/>
            <p:nvPr/>
          </p:nvSpPr>
          <p:spPr>
            <a:xfrm>
              <a:off y="2029500" x="684380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0" name="Shape 320"/>
            <p:cNvSpPr/>
            <p:nvPr/>
          </p:nvSpPr>
          <p:spPr>
            <a:xfrm>
              <a:off y="2029500" x="6135167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1" name="Shape 321"/>
            <p:cNvSpPr/>
            <p:nvPr/>
          </p:nvSpPr>
          <p:spPr>
            <a:xfrm>
              <a:off y="2708075" x="6135167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2" name="Shape 322"/>
            <p:cNvSpPr/>
            <p:nvPr/>
          </p:nvSpPr>
          <p:spPr>
            <a:xfrm>
              <a:off y="2708075" x="6843800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3" name="Shape 323"/>
            <p:cNvSpPr/>
            <p:nvPr/>
          </p:nvSpPr>
          <p:spPr>
            <a:xfrm>
              <a:off y="2029500" x="7556192"/>
              <a:ext cy="214200" cx="205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参考文献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ja"/>
              <a:t>[1] 吉田英聡, 二次元点集合近似照合によるグラフの格子配置アルゴリズム, 電子情報通信学会総合大会講演論文集　 2008年 情報・システム(1), "S-17"-"S-18", 2008-03-05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