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73" r:id="rId4"/>
    <p:sldId id="259" r:id="rId5"/>
    <p:sldId id="266" r:id="rId6"/>
    <p:sldId id="264" r:id="rId7"/>
    <p:sldId id="265" r:id="rId8"/>
    <p:sldId id="274" r:id="rId9"/>
    <p:sldId id="277" r:id="rId10"/>
    <p:sldId id="270" r:id="rId11"/>
    <p:sldId id="278" r:id="rId12"/>
    <p:sldId id="269" r:id="rId13"/>
    <p:sldId id="275" r:id="rId14"/>
    <p:sldId id="276" r:id="rId1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DFF"/>
    <a:srgbClr val="FF7979"/>
    <a:srgbClr val="37CBFF"/>
    <a:srgbClr val="009AD0"/>
    <a:srgbClr val="83C5D7"/>
    <a:srgbClr val="FF7575"/>
    <a:srgbClr val="09BFFF"/>
    <a:srgbClr val="FF2D2D"/>
    <a:srgbClr val="64B7CE"/>
    <a:srgbClr val="42D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2646" y="4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2E0A7C17-98A5-4E45-A571-A94D305406E5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166"/>
            <a:ext cx="2946400" cy="4968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91" y="9428166"/>
            <a:ext cx="2946400" cy="4968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552064D0-323C-4D46-88D1-254C98EA7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62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46DDE321-AD5E-436F-8423-9C18E055C6D6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8"/>
            <a:ext cx="5438775" cy="4467225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6"/>
            <a:ext cx="2946400" cy="4968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91" y="9428166"/>
            <a:ext cx="2946400" cy="4968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DE2351C6-61D6-4704-A471-4D57F60D0D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71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95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5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実際の使用例がこの図になります。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対象としたプログラムは、</a:t>
            </a:r>
            <a:endParaRPr lang="en-US" altLang="ja-JP" sz="1400" dirty="0"/>
          </a:p>
          <a:p>
            <a:r>
              <a:rPr lang="ja-JP" altLang="en-US" sz="1400" dirty="0"/>
              <a:t>単純な配列操作を行うプログラム、及びそのプログラムに対して変数名・関数名・宣言の順番・処理の関数分割を行ったプログラム。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また、</a:t>
            </a:r>
            <a:endParaRPr lang="en-US" altLang="ja-JP" sz="1400" dirty="0"/>
          </a:p>
          <a:p>
            <a:r>
              <a:rPr lang="ja-JP" altLang="en-US" sz="1400" dirty="0"/>
              <a:t>同じく配列操作を行うものとして、文字列マッチングのアルゴリズム別のプログラム。</a:t>
            </a:r>
            <a:endParaRPr lang="en-US" altLang="ja-JP" sz="1400" dirty="0"/>
          </a:p>
          <a:p>
            <a:r>
              <a:rPr lang="ja-JP" altLang="en-US" sz="1400"/>
              <a:t>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89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実際の使用例がこの図になります。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対象としたプログラムは、</a:t>
            </a:r>
            <a:endParaRPr lang="en-US" altLang="ja-JP" sz="1400" dirty="0"/>
          </a:p>
          <a:p>
            <a:r>
              <a:rPr lang="ja-JP" altLang="en-US" sz="1400" dirty="0"/>
              <a:t>単純な配列操作を行うプログラム、及びそのプログラムに対して変数名・関数名・宣言の順番・処理の関数分割を行ったプログラム。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また、</a:t>
            </a:r>
            <a:endParaRPr lang="en-US" altLang="ja-JP" sz="1400" dirty="0"/>
          </a:p>
          <a:p>
            <a:r>
              <a:rPr lang="ja-JP" altLang="en-US" sz="1400" dirty="0"/>
              <a:t>同じく配列操作を行うものとして、文字列マッチングのアルゴリズム別のプログラム。</a:t>
            </a:r>
            <a:endParaRPr lang="en-US" altLang="ja-JP" sz="1400" dirty="0"/>
          </a:p>
          <a:p>
            <a:r>
              <a:rPr lang="ja-JP" altLang="en-US" sz="1400"/>
              <a:t>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8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本研究の</a:t>
            </a:r>
            <a:r>
              <a:rPr lang="en-US" altLang="ja-JP" dirty="0" smtClean="0"/>
              <a:t>『</a:t>
            </a:r>
            <a:r>
              <a:rPr lang="ja-JP" altLang="en-US" dirty="0"/>
              <a:t>目的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r>
              <a:rPr lang="ja-JP" altLang="en-US" dirty="0"/>
              <a:t>プログラム間</a:t>
            </a:r>
            <a:r>
              <a:rPr lang="ja-JP" altLang="en-US" dirty="0" smtClean="0"/>
              <a:t>の近似度を容易に比較したい。</a:t>
            </a:r>
            <a:endParaRPr lang="en-US" altLang="ja-JP" dirty="0" smtClean="0"/>
          </a:p>
          <a:p>
            <a:r>
              <a:rPr lang="ja-JP" altLang="en-US" dirty="0"/>
              <a:t>という</a:t>
            </a:r>
            <a:r>
              <a:rPr lang="ja-JP" altLang="en-US" dirty="0" smtClean="0"/>
              <a:t>ことです。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これは、</a:t>
            </a:r>
            <a:endParaRPr lang="en-US" altLang="ja-JP" dirty="0" smtClean="0"/>
          </a:p>
          <a:p>
            <a:r>
              <a:rPr lang="ja-JP" altLang="en-US" dirty="0" smtClean="0"/>
              <a:t>例えば</a:t>
            </a:r>
            <a:endParaRPr lang="en-US" altLang="ja-JP" dirty="0"/>
          </a:p>
          <a:p>
            <a:r>
              <a:rPr lang="ja-JP" altLang="en-US" dirty="0"/>
              <a:t>プログラミング</a:t>
            </a:r>
            <a:r>
              <a:rPr lang="ja-JP" altLang="en-US" dirty="0" smtClean="0"/>
              <a:t>学習者のプログラムを評価する際に、一般的には文字列比較が行われますが。</a:t>
            </a:r>
            <a:endParaRPr lang="en-US" altLang="ja-JP" dirty="0" smtClean="0"/>
          </a:p>
          <a:p>
            <a:r>
              <a:rPr lang="ja-JP" altLang="en-US" dirty="0"/>
              <a:t>これで</a:t>
            </a:r>
            <a:r>
              <a:rPr lang="ja-JP" altLang="en-US" dirty="0" smtClean="0"/>
              <a:t>はプログラムの表面的な違いが大きく反映されてしまい、</a:t>
            </a:r>
            <a:endParaRPr lang="en-US" altLang="ja-JP" dirty="0" smtClean="0"/>
          </a:p>
          <a:p>
            <a:r>
              <a:rPr lang="ja-JP" altLang="en-US" dirty="0" smtClean="0"/>
              <a:t>実際の挙動の違いが取りにくい。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このため、</a:t>
            </a:r>
            <a:endParaRPr lang="en-US" altLang="ja-JP" dirty="0" smtClean="0"/>
          </a:p>
          <a:p>
            <a:r>
              <a:rPr lang="ja-JP" altLang="en-US" dirty="0" smtClean="0"/>
              <a:t>挙動を踏まえた上で評価するには時間・労力がかかってしまう。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このこと</a:t>
            </a:r>
            <a:r>
              <a:rPr lang="ja-JP" altLang="en-US" dirty="0" smtClean="0"/>
              <a:t>から、</a:t>
            </a:r>
            <a:endParaRPr lang="en-US" altLang="ja-JP" dirty="0" smtClean="0"/>
          </a:p>
          <a:p>
            <a:r>
              <a:rPr lang="ja-JP" altLang="en-US" dirty="0" smtClean="0"/>
              <a:t>プログラムの挙動を踏まえた上で、近似度を容易に取得するための方法として、</a:t>
            </a:r>
            <a:endParaRPr lang="en-US" altLang="ja-JP" dirty="0" smtClean="0"/>
          </a:p>
          <a:p>
            <a:r>
              <a:rPr lang="ja-JP" altLang="en-US" dirty="0"/>
              <a:t>可視化</a:t>
            </a:r>
            <a:r>
              <a:rPr lang="ja-JP" altLang="en-US" dirty="0" smtClean="0"/>
              <a:t>を試みる。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本研究では、</a:t>
            </a:r>
            <a:endParaRPr lang="en-US" altLang="ja-JP" dirty="0" smtClean="0"/>
          </a:p>
          <a:p>
            <a:r>
              <a:rPr lang="ja-JP" altLang="en-US" dirty="0" smtClean="0"/>
              <a:t>この可視化において、</a:t>
            </a:r>
            <a:endParaRPr lang="en-US" altLang="ja-JP" dirty="0" smtClean="0"/>
          </a:p>
          <a:p>
            <a:r>
              <a:rPr lang="ja-JP" altLang="en-US" dirty="0"/>
              <a:t>プログラムの持つ</a:t>
            </a:r>
            <a:r>
              <a:rPr lang="ja-JP" altLang="en-US" dirty="0" smtClean="0"/>
              <a:t>データに対しどのような方法でグラフ化するかの手法を考える。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5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実際にどのようにプログラムの可視化を行うかについて、</a:t>
            </a:r>
            <a:r>
              <a:rPr lang="ja-JP" altLang="en-US" dirty="0"/>
              <a:t>おおまかに</a:t>
            </a:r>
            <a:r>
              <a:rPr kumimoji="1" lang="ja-JP" altLang="en-US" dirty="0" smtClean="0"/>
              <a:t>説明します。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今回、</a:t>
            </a:r>
            <a:endParaRPr kumimoji="1" lang="en-US" altLang="ja-JP" dirty="0" smtClean="0"/>
          </a:p>
          <a:p>
            <a:r>
              <a:rPr lang="ja-JP" altLang="en-US" dirty="0"/>
              <a:t>可視化</a:t>
            </a:r>
            <a:r>
              <a:rPr lang="ja-JP" altLang="en-US" dirty="0" smtClean="0"/>
              <a:t>を行うデータは、プログラムの実際の動作が記述されるメソッドに関するデータをあつかうものとし。</a:t>
            </a:r>
            <a:endParaRPr lang="en-US" altLang="ja-JP" dirty="0" smtClean="0"/>
          </a:p>
          <a:p>
            <a:r>
              <a:rPr kumimoji="1" lang="ja-JP" altLang="en-US" dirty="0"/>
              <a:t>これ</a:t>
            </a:r>
            <a:r>
              <a:rPr kumimoji="1" lang="ja-JP" altLang="en-US" dirty="0" smtClean="0"/>
              <a:t>を、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言語のコンパイル済みバイナリデータから取得します。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取得したデータを、</a:t>
            </a:r>
            <a:endParaRPr kumimoji="1" lang="en-US" altLang="ja-JP" dirty="0" smtClean="0"/>
          </a:p>
          <a:p>
            <a:r>
              <a:rPr lang="ja-JP" altLang="en-US" dirty="0" smtClean="0"/>
              <a:t>ノード、ノードを結ぶ辺、及びノードの装飾を用いて、</a:t>
            </a:r>
            <a:endParaRPr lang="en-US" altLang="ja-JP" dirty="0" smtClean="0"/>
          </a:p>
          <a:p>
            <a:r>
              <a:rPr kumimoji="1" lang="ja-JP" altLang="en-US" dirty="0"/>
              <a:t>近似度</a:t>
            </a:r>
            <a:r>
              <a:rPr kumimoji="1" lang="ja-JP" altLang="en-US" dirty="0" smtClean="0"/>
              <a:t>の可視化を試みます。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以降、</a:t>
            </a:r>
            <a:endParaRPr kumimoji="1" lang="en-US" altLang="ja-JP" dirty="0" smtClean="0"/>
          </a:p>
          <a:p>
            <a:r>
              <a:rPr lang="ja-JP" altLang="en-US" dirty="0"/>
              <a:t>４つ</a:t>
            </a:r>
            <a:r>
              <a:rPr lang="ja-JP" altLang="en-US" dirty="0" smtClean="0"/>
              <a:t>の手法について説明を行います。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3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対象とするデータは、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『</a:t>
            </a:r>
            <a:r>
              <a:rPr lang="ja-JP" altLang="en-US" sz="1600" dirty="0"/>
              <a:t>命令バイト列</a:t>
            </a:r>
            <a:r>
              <a:rPr lang="en-US" altLang="ja-JP" sz="1600" dirty="0"/>
              <a:t>』</a:t>
            </a:r>
          </a:p>
          <a:p>
            <a:r>
              <a:rPr lang="ja-JP" altLang="en-US" sz="1600" dirty="0"/>
              <a:t>及びその列から求められる　</a:t>
            </a:r>
            <a:r>
              <a:rPr lang="en-US" altLang="ja-JP" sz="1600" dirty="0"/>
              <a:t>『</a:t>
            </a:r>
            <a:r>
              <a:rPr lang="ja-JP" altLang="en-US" sz="1600" dirty="0"/>
              <a:t>ループ構造</a:t>
            </a:r>
            <a:r>
              <a:rPr lang="en-US" altLang="ja-JP" sz="1600" dirty="0"/>
              <a:t>』</a:t>
            </a:r>
          </a:p>
          <a:p>
            <a:r>
              <a:rPr lang="ja-JP" altLang="en-US" sz="1600" dirty="0"/>
              <a:t>とします。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まず、メソッドをグラフノードとする。</a:t>
            </a:r>
            <a:endParaRPr lang="en-US" altLang="ja-JP" sz="1600" dirty="0"/>
          </a:p>
          <a:p>
            <a:r>
              <a:rPr lang="ja-JP" altLang="en-US" sz="1600" dirty="0"/>
              <a:t>そして、</a:t>
            </a:r>
            <a:endParaRPr lang="en-US" altLang="ja-JP" sz="1600" dirty="0"/>
          </a:p>
          <a:p>
            <a:r>
              <a:rPr lang="ja-JP" altLang="en-US" sz="1600" dirty="0"/>
              <a:t>メソッドの持つ命令バイト列の編集距離（レーベンシュタイン距離）、</a:t>
            </a:r>
            <a:endParaRPr lang="en-US" altLang="ja-JP" sz="1600" dirty="0"/>
          </a:p>
          <a:p>
            <a:r>
              <a:rPr lang="ja-JP" altLang="en-US" sz="1600" dirty="0"/>
              <a:t>　＋</a:t>
            </a:r>
            <a:endParaRPr lang="en-US" altLang="ja-JP" sz="1600" dirty="0"/>
          </a:p>
          <a:p>
            <a:r>
              <a:rPr lang="ja-JP" altLang="en-US" sz="1600" dirty="0"/>
              <a:t>重み（ループの重なりの数毎）をもたせたループ構造の差</a:t>
            </a:r>
            <a:endParaRPr lang="en-US" altLang="ja-JP" sz="1600" dirty="0"/>
          </a:p>
          <a:p>
            <a:r>
              <a:rPr lang="ja-JP" altLang="en-US" sz="1600" dirty="0"/>
              <a:t>をメソッド間の距離とし、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主座標分析を用い２次元座標上にマッピングする。</a:t>
            </a:r>
            <a:endParaRPr lang="en-US" altLang="ja-JP" sz="1600" dirty="0"/>
          </a:p>
          <a:p>
            <a:r>
              <a:rPr lang="ja-JP" altLang="en-US" sz="1600" dirty="0"/>
              <a:t>その位置関係から、近似判定を行えるようにする。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17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対象とするデータは、</a:t>
            </a:r>
            <a:endParaRPr lang="en-US" altLang="ja-JP" sz="1400" dirty="0"/>
          </a:p>
          <a:p>
            <a:r>
              <a:rPr lang="ja-JP" altLang="en-US" sz="1400" dirty="0"/>
              <a:t>　メソッドで使用される最大深さ</a:t>
            </a:r>
            <a:r>
              <a:rPr lang="en-US" altLang="ja-JP" sz="1400" dirty="0"/>
              <a:t>『</a:t>
            </a:r>
            <a:r>
              <a:rPr lang="ja-JP" altLang="en-US" sz="1400" dirty="0"/>
              <a:t>スタックサイズ</a:t>
            </a:r>
            <a:r>
              <a:rPr lang="en-US" altLang="ja-JP" sz="1400" dirty="0"/>
              <a:t>』</a:t>
            </a:r>
          </a:p>
          <a:p>
            <a:r>
              <a:rPr lang="ja-JP" altLang="en-US" sz="1400" dirty="0"/>
              <a:t>　メソッド起動時に割り当てられる</a:t>
            </a:r>
            <a:r>
              <a:rPr lang="en-US" altLang="ja-JP" sz="1400" dirty="0"/>
              <a:t>『</a:t>
            </a:r>
            <a:r>
              <a:rPr lang="ja-JP" altLang="en-US" sz="1400" dirty="0"/>
              <a:t>ローカル変数の数</a:t>
            </a:r>
            <a:r>
              <a:rPr lang="en-US" altLang="ja-JP" sz="1400" dirty="0"/>
              <a:t>』</a:t>
            </a:r>
          </a:p>
          <a:p>
            <a:r>
              <a:rPr lang="ja-JP" altLang="en-US" sz="1400" dirty="0"/>
              <a:t>とします。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『</a:t>
            </a:r>
            <a:r>
              <a:rPr lang="ja-JP" altLang="en-US" sz="1400" dirty="0"/>
              <a:t>スタックサイズ</a:t>
            </a:r>
            <a:r>
              <a:rPr lang="en-US" altLang="ja-JP" sz="1400" dirty="0"/>
              <a:t>』</a:t>
            </a:r>
            <a:r>
              <a:rPr lang="ja-JP" altLang="en-US" sz="1400" dirty="0"/>
              <a:t>　＋　</a:t>
            </a:r>
            <a:r>
              <a:rPr lang="en-US" altLang="ja-JP" sz="1400" dirty="0"/>
              <a:t>『</a:t>
            </a:r>
            <a:r>
              <a:rPr lang="ja-JP" altLang="en-US" sz="1400" dirty="0"/>
              <a:t>ローカル変数の数</a:t>
            </a:r>
            <a:r>
              <a:rPr lang="en-US" altLang="ja-JP" sz="1400" dirty="0"/>
              <a:t>』</a:t>
            </a:r>
          </a:p>
          <a:p>
            <a:r>
              <a:rPr lang="ja-JP" altLang="en-US" sz="1400" dirty="0"/>
              <a:t>を、</a:t>
            </a:r>
            <a:endParaRPr lang="en-US" altLang="ja-JP" sz="1400" dirty="0"/>
          </a:p>
          <a:p>
            <a:r>
              <a:rPr lang="ja-JP" altLang="en-US" sz="1400" dirty="0"/>
              <a:t>ノードを装飾する円の大きさに反映。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メモリサイズの可視化をおこなう。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/*****************</a:t>
            </a:r>
            <a:r>
              <a:rPr lang="ja-JP" altLang="en-US" sz="1400" dirty="0"/>
              <a:t>余談</a:t>
            </a:r>
            <a:r>
              <a:rPr lang="en-US" altLang="ja-JP" sz="1400" dirty="0"/>
              <a:t>******************</a:t>
            </a:r>
          </a:p>
          <a:p>
            <a:r>
              <a:rPr lang="ja-JP" altLang="en-US" sz="1400" dirty="0"/>
              <a:t>メモリサイズは量（大きい小さい）に意味があるため、</a:t>
            </a:r>
            <a:endParaRPr lang="en-US" altLang="ja-JP" sz="1400" dirty="0"/>
          </a:p>
          <a:p>
            <a:r>
              <a:rPr lang="ja-JP" altLang="en-US" sz="1400" dirty="0"/>
              <a:t>その量がわかるような可視化。</a:t>
            </a:r>
            <a:endParaRPr lang="en-US" altLang="ja-JP" sz="1400" dirty="0"/>
          </a:p>
          <a:p>
            <a:r>
              <a:rPr lang="ja-JP" altLang="en-US" sz="1400" dirty="0"/>
              <a:t>　↓</a:t>
            </a:r>
            <a:endParaRPr lang="en-US" altLang="ja-JP" sz="1400" dirty="0"/>
          </a:p>
          <a:p>
            <a:r>
              <a:rPr lang="ja-JP" altLang="en-US" sz="1400" dirty="0"/>
              <a:t>円の大きさに反映。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1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対象とするデータは、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『</a:t>
            </a:r>
            <a:r>
              <a:rPr lang="ja-JP" altLang="en-US" sz="1400" dirty="0"/>
              <a:t>メソッドの呼び出し関係</a:t>
            </a:r>
            <a:r>
              <a:rPr lang="en-US" altLang="ja-JP" sz="1400" dirty="0"/>
              <a:t>』</a:t>
            </a:r>
          </a:p>
          <a:p>
            <a:r>
              <a:rPr lang="ja-JP" altLang="en-US" sz="1400" dirty="0"/>
              <a:t>とします。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呼び出し元から先に対し、</a:t>
            </a:r>
            <a:endParaRPr lang="en-US" altLang="ja-JP" sz="1400" dirty="0"/>
          </a:p>
          <a:p>
            <a:r>
              <a:rPr lang="ja-JP" altLang="en-US" sz="1400" dirty="0"/>
              <a:t>矢印付きの線を表示する。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メソッド間のフローチャートを表現する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9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対象とするデータは、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『</a:t>
            </a:r>
            <a:r>
              <a:rPr lang="ja-JP" altLang="en-US" sz="1400" dirty="0"/>
              <a:t>命令バイト列</a:t>
            </a:r>
            <a:r>
              <a:rPr lang="en-US" altLang="ja-JP" sz="1400" dirty="0"/>
              <a:t>』</a:t>
            </a:r>
          </a:p>
          <a:p>
            <a:r>
              <a:rPr lang="ja-JP" altLang="en-US" sz="1400" dirty="0"/>
              <a:t>及びその列から求められる　</a:t>
            </a:r>
            <a:r>
              <a:rPr lang="en-US" altLang="ja-JP" sz="1400" dirty="0"/>
              <a:t> 『</a:t>
            </a:r>
            <a:r>
              <a:rPr lang="ja-JP" altLang="en-US" sz="1400" dirty="0"/>
              <a:t>分岐構造</a:t>
            </a:r>
            <a:r>
              <a:rPr lang="en-US" altLang="ja-JP" sz="1400" dirty="0"/>
              <a:t>』 </a:t>
            </a:r>
            <a:r>
              <a:rPr lang="ja-JP" altLang="en-US" sz="1400" dirty="0"/>
              <a:t>　</a:t>
            </a:r>
            <a:r>
              <a:rPr lang="en-US" altLang="ja-JP" sz="1400" dirty="0"/>
              <a:t>『</a:t>
            </a:r>
            <a:r>
              <a:rPr lang="ja-JP" altLang="en-US" sz="1400" dirty="0"/>
              <a:t>ループ構造</a:t>
            </a:r>
            <a:r>
              <a:rPr lang="en-US" altLang="ja-JP" sz="1400" dirty="0"/>
              <a:t>』</a:t>
            </a:r>
          </a:p>
          <a:p>
            <a:r>
              <a:rPr lang="ja-JP" altLang="en-US" sz="1400" dirty="0"/>
              <a:t>とします。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命令バイトコードを縦方向にプロット。</a:t>
            </a:r>
            <a:endParaRPr lang="en-US" altLang="ja-JP" sz="1400" dirty="0"/>
          </a:p>
          <a:p>
            <a:r>
              <a:rPr lang="ja-JP" altLang="en-US" sz="1400" dirty="0"/>
              <a:t>条件付きジャンプ命令に対し、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（後ろにジャンプするものを）</a:t>
            </a:r>
            <a:endParaRPr lang="en-US" altLang="ja-JP" sz="1400" dirty="0"/>
          </a:p>
          <a:p>
            <a:r>
              <a:rPr lang="ja-JP" altLang="en-US" sz="1400" dirty="0"/>
              <a:t>条件分岐を（プロット右ずらし）で、</a:t>
            </a:r>
            <a:endParaRPr lang="en-US" altLang="ja-JP" sz="1400" dirty="0"/>
          </a:p>
          <a:p>
            <a:r>
              <a:rPr lang="ja-JP" altLang="en-US" sz="1400" dirty="0"/>
              <a:t>（前にジャンプするものを）</a:t>
            </a:r>
            <a:endParaRPr lang="en-US" altLang="ja-JP" sz="1400" dirty="0"/>
          </a:p>
          <a:p>
            <a:r>
              <a:rPr lang="ja-JP" altLang="en-US" sz="1400" dirty="0"/>
              <a:t>ループを（戻り先への線）で表現する。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メソッド内でのフローチャートを表現する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56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実際の使用例がこの図になります。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対象としたプログラムは、</a:t>
            </a:r>
            <a:endParaRPr lang="en-US" altLang="ja-JP" sz="1400" dirty="0"/>
          </a:p>
          <a:p>
            <a:r>
              <a:rPr lang="ja-JP" altLang="en-US" sz="1400" dirty="0"/>
              <a:t>単純な配列操作を行うプログラム、及びそのプログラムに対して変数名・関数名・宣言の順番・処理の関数分割を行ったプログラム。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また、</a:t>
            </a:r>
            <a:endParaRPr lang="en-US" altLang="ja-JP" sz="1400" dirty="0"/>
          </a:p>
          <a:p>
            <a:r>
              <a:rPr lang="ja-JP" altLang="en-US" sz="1400" dirty="0"/>
              <a:t>同じく配列操作を行うものとして、文字列マッチングのアルゴリズム別のプログラム。</a:t>
            </a:r>
            <a:endParaRPr lang="en-US" altLang="ja-JP" sz="1400" dirty="0"/>
          </a:p>
          <a:p>
            <a:r>
              <a:rPr lang="ja-JP" altLang="en-US" sz="1400"/>
              <a:t>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8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dirty="0"/>
              <a:t>実際の使用例がこの図になります。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対象としたプログラムは、</a:t>
            </a:r>
            <a:endParaRPr lang="en-US" altLang="ja-JP" sz="1400" dirty="0"/>
          </a:p>
          <a:p>
            <a:r>
              <a:rPr lang="ja-JP" altLang="en-US" sz="1400" dirty="0"/>
              <a:t>単純な配列操作を行うプログラム、及びそのプログラムに対して変数名・関数名・宣言の順番・処理の関数分割を行ったプログラム。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また、</a:t>
            </a:r>
            <a:endParaRPr lang="en-US" altLang="ja-JP" sz="1400" dirty="0"/>
          </a:p>
          <a:p>
            <a:r>
              <a:rPr lang="ja-JP" altLang="en-US" sz="1400" dirty="0"/>
              <a:t>同じく配列操作を行うものとして、文字列マッチングのアルゴリズム別のプログラム。</a:t>
            </a:r>
            <a:endParaRPr lang="en-US" altLang="ja-JP" sz="1400" dirty="0"/>
          </a:p>
          <a:p>
            <a:r>
              <a:rPr lang="ja-JP" altLang="en-US" sz="1400"/>
              <a:t>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51C6-61D6-4704-A471-4D57F60D0D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8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ukushimbo\Documents\Processing\srideTemp\outpu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54" y="0"/>
            <a:ext cx="91726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>
            <a:lvl1pPr>
              <a:defRPr>
                <a:latin typeface="HGP創英角ﾎﾟｯﾌﾟ体" pitchFamily="50" charset="-128"/>
                <a:ea typeface="HGP創英角ﾎﾟｯﾌﾟ体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GP平成角ｺﾞｼｯｸ体W9" pitchFamily="50" charset="-128"/>
                <a:ea typeface="HGP平成角ｺﾞｼｯｸ体W9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80528" y="-171400"/>
            <a:ext cx="9505056" cy="7128792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1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5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5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9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6983-E98F-4F03-966B-A1A4FF9AC0AE}" type="datetimeFigureOut">
              <a:rPr kumimoji="1" lang="ja-JP" altLang="en-US" smtClean="0"/>
              <a:t>2013/2/16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4DFE-610B-4270-9034-588693E9EC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卒論発表（仮作り）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Java</a:t>
            </a:r>
            <a:r>
              <a:rPr lang="ja-JP" altLang="en-US" dirty="0"/>
              <a:t>言語メソッド間の</a:t>
            </a:r>
            <a:r>
              <a:rPr lang="ja-JP" altLang="en-US" dirty="0" smtClean="0"/>
              <a:t>近似度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可視化</a:t>
            </a:r>
            <a:r>
              <a:rPr lang="ja-JP" altLang="en-US" dirty="0"/>
              <a:t>手法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64896" cy="1752600"/>
          </a:xfrm>
        </p:spPr>
        <p:txBody>
          <a:bodyPr>
            <a:noAutofit/>
          </a:bodyPr>
          <a:lstStyle/>
          <a:p>
            <a:pPr algn="r"/>
            <a:r>
              <a:rPr lang="ja-JP" altLang="en-US" sz="2400" dirty="0" smtClean="0"/>
              <a:t>下薗研究室</a:t>
            </a:r>
            <a:endParaRPr lang="en-US" altLang="ja-JP" sz="2400" dirty="0" smtClean="0"/>
          </a:p>
          <a:p>
            <a:pPr algn="r"/>
            <a:r>
              <a:rPr lang="ja-JP" altLang="en-US" sz="2400" dirty="0" smtClean="0"/>
              <a:t>０８２３１０２５</a:t>
            </a:r>
            <a:endParaRPr lang="en-US" altLang="ja-JP" sz="2400" dirty="0" smtClean="0"/>
          </a:p>
          <a:p>
            <a:pPr algn="r"/>
            <a:r>
              <a:rPr lang="ja-JP" altLang="en-US" sz="2400" dirty="0" smtClean="0"/>
              <a:t>喜多　修</a:t>
            </a:r>
            <a:r>
              <a:rPr lang="ja-JP" altLang="en-US" sz="2400" dirty="0"/>
              <a:t>平</a:t>
            </a:r>
          </a:p>
        </p:txBody>
      </p:sp>
    </p:spTree>
    <p:extLst>
      <p:ext uri="{BB962C8B-B14F-4D97-AF65-F5344CB8AC3E}">
        <p14:creationId xmlns:p14="http://schemas.microsoft.com/office/powerpoint/2010/main" val="27900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プログラムの実際の挙動の違いを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容易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に比較することができた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indent="0">
              <a:buNone/>
            </a:pPr>
            <a:r>
              <a:rPr kumimoji="1" lang="ja-JP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今後の課題</a:t>
            </a:r>
            <a:endParaRPr kumimoji="1" lang="en-US" altLang="ja-JP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の継承などクラス間での関係を含んだ可視化手法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59632" y="3140968"/>
            <a:ext cx="6192688" cy="0"/>
          </a:xfrm>
          <a:prstGeom prst="line">
            <a:avLst/>
          </a:prstGeom>
          <a:ln w="1270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2713" y="2924944"/>
            <a:ext cx="8776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ご静聴ありがとうございました</a:t>
            </a:r>
            <a:endParaRPr lang="ja-JP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6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ボツ集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ukushimbo\Documents\Processing\binaryFlow6\data\example_sor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92830"/>
            <a:ext cx="7164288" cy="4773149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実行例</a:t>
            </a:r>
            <a:endParaRPr kumimoji="1" lang="ja-JP" altLang="en-US" dirty="0"/>
          </a:p>
        </p:txBody>
      </p:sp>
      <p:pic>
        <p:nvPicPr>
          <p:cNvPr id="4" name="Picture 3" descr="C:\Users\tukushimbo\Documents\Processing\binaryFlow6\data\example_sor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1508787"/>
            <a:ext cx="6369674" cy="4817664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ukushimbo\Documents\Processing\binaryFlow6\data\example_sor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8608"/>
            <a:ext cx="7164288" cy="4773149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ublic\Documents\ゼミ発\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02" y="2468895"/>
            <a:ext cx="6599955" cy="4173541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実行例</a:t>
            </a:r>
            <a:endParaRPr kumimoji="1" lang="ja-JP" altLang="en-US" dirty="0"/>
          </a:p>
        </p:txBody>
      </p:sp>
      <p:pic>
        <p:nvPicPr>
          <p:cNvPr id="1026" name="Picture 2" descr="C:\Users\Public\Documents\ゼミ発\exampl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" y="1366662"/>
            <a:ext cx="6563635" cy="4150575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ublic\Documents\ゼミ発\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01" y="2468894"/>
            <a:ext cx="6599956" cy="4173540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7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pic>
        <p:nvPicPr>
          <p:cNvPr id="1026" name="Picture 2" descr="C:\Users\Public\Documents\ゼミ発\tex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1" y="3070707"/>
            <a:ext cx="2736304" cy="3343660"/>
          </a:xfrm>
          <a:prstGeom prst="rect">
            <a:avLst/>
          </a:prstGeom>
          <a:noFill/>
          <a:ln w="38100">
            <a:solidFill>
              <a:schemeClr val="bg1">
                <a:lumMod val="65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Documents\ゼミ発\tex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3" y="3378530"/>
            <a:ext cx="2664296" cy="3373873"/>
          </a:xfrm>
          <a:prstGeom prst="rect">
            <a:avLst/>
          </a:prstGeom>
          <a:noFill/>
          <a:ln w="38100">
            <a:solidFill>
              <a:schemeClr val="bg1">
                <a:lumMod val="65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7874" y="2811319"/>
            <a:ext cx="2491388" cy="4308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学習者のプログラム</a:t>
            </a:r>
            <a:endParaRPr kumimoji="1" lang="ja-JP" altLang="en-US" sz="2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2213" y="3328637"/>
            <a:ext cx="2512226" cy="4308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模範解答プログラム</a:t>
            </a:r>
            <a:endParaRPr kumimoji="1" lang="ja-JP" altLang="en-US" sz="2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41518" y="3406739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プログラムの持つデータ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6420873" y="4149928"/>
            <a:ext cx="1010871" cy="537037"/>
          </a:xfrm>
          <a:prstGeom prst="downArrow">
            <a:avLst/>
          </a:prstGeom>
          <a:solidFill>
            <a:srgbClr val="7D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48294" y="4622857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グラフ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178019" y="2926056"/>
            <a:ext cx="3817071" cy="2519947"/>
          </a:xfrm>
          <a:prstGeom prst="roundRect">
            <a:avLst/>
          </a:prstGeom>
          <a:noFill/>
          <a:ln w="76200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0608" y="2296160"/>
            <a:ext cx="3504486" cy="461665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プログラムを評価する場合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98114" y="2541333"/>
            <a:ext cx="172354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可視化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171240" y="3361425"/>
            <a:ext cx="1224136" cy="1966843"/>
          </a:xfrm>
          <a:prstGeom prst="rightArrow">
            <a:avLst/>
          </a:prstGeom>
          <a:solidFill>
            <a:schemeClr val="bg1"/>
          </a:solidFill>
          <a:ln w="88900">
            <a:solidFill>
              <a:srgbClr val="37CB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0864" y="3103754"/>
            <a:ext cx="3703974" cy="1686332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37CB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プログラムの実際の挙動の違いが取りにくい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8004" y="2736106"/>
            <a:ext cx="3855543" cy="553998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000" dirty="0" smtClean="0">
                <a:latin typeface="HGP創英角ｺﾞｼｯｸUB" pitchFamily="50" charset="-128"/>
                <a:ea typeface="HGP創英角ｺﾞｼｯｸUB" pitchFamily="50" charset="-128"/>
              </a:rPr>
              <a:t>ソースコードを見て比較</a:t>
            </a:r>
            <a:endParaRPr kumimoji="1" lang="ja-JP" altLang="en-US" sz="3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星 8 7"/>
          <p:cNvSpPr/>
          <p:nvPr/>
        </p:nvSpPr>
        <p:spPr>
          <a:xfrm>
            <a:off x="260623" y="4418447"/>
            <a:ext cx="4104456" cy="2232248"/>
          </a:xfrm>
          <a:prstGeom prst="star8">
            <a:avLst/>
          </a:prstGeom>
          <a:solidFill>
            <a:srgbClr val="FF7979"/>
          </a:solidFill>
          <a:ln w="76200">
            <a:solidFill>
              <a:srgbClr val="FF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4284" y="4980573"/>
            <a:ext cx="2702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ソースコードの</a:t>
            </a:r>
            <a:endParaRPr kumimoji="1" lang="en-US" altLang="ja-JP" sz="2400" dirty="0" smtClean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文字列比較では</a:t>
            </a:r>
            <a:endParaRPr kumimoji="1" lang="en-US" altLang="ja-JP" sz="2400" dirty="0" smtClean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時間・労力がかかる</a:t>
            </a:r>
            <a:endParaRPr kumimoji="1" lang="ja-JP" altLang="en-US" sz="24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24362" y="5388446"/>
            <a:ext cx="4270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P創英角ｺﾞｼｯｸUB" pitchFamily="50" charset="-128"/>
                <a:ea typeface="HGP創英角ｺﾞｼｯｸUB" pitchFamily="50" charset="-128"/>
              </a:rPr>
              <a:t>この手法を考える</a:t>
            </a:r>
            <a:endParaRPr kumimoji="1" lang="ja-JP" altLang="en-US" sz="4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510438" y="2179737"/>
            <a:ext cx="8096456" cy="0"/>
          </a:xfrm>
          <a:prstGeom prst="line">
            <a:avLst/>
          </a:prstGeom>
          <a:ln w="63500">
            <a:solidFill>
              <a:srgbClr val="FF7979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258724" y="1095831"/>
            <a:ext cx="659988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プログラム間の似てる・似てない</a:t>
            </a:r>
            <a:r>
              <a:rPr kumimoji="1" lang="ja-JP" alt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を</a:t>
            </a:r>
            <a:endParaRPr kumimoji="1" lang="en-US" altLang="ja-JP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簡単に見分けたい</a:t>
            </a:r>
            <a:endParaRPr kumimoji="1" lang="ja-JP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4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  <p:bldP spid="15" grpId="0" animBg="1"/>
      <p:bldP spid="10" grpId="0" animBg="1"/>
      <p:bldP spid="9" grpId="0" animBg="1"/>
      <p:bldP spid="12" grpId="0" animBg="1"/>
      <p:bldP spid="3" grpId="0" animBg="1"/>
      <p:bldP spid="8" grpId="0" animBg="1"/>
      <p:bldP spid="7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プログラムメソッドの可視化</a:t>
            </a:r>
            <a:endParaRPr kumimoji="1" lang="ja-JP" altLang="en-US" dirty="0"/>
          </a:p>
        </p:txBody>
      </p:sp>
      <p:pic>
        <p:nvPicPr>
          <p:cNvPr id="1026" name="Picture 2" descr="C:\Users\Public\Documents\ゼミ発\out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91" y="1469537"/>
            <a:ext cx="4537389" cy="38429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  <a:alpha val="41000"/>
              </a:schemeClr>
            </a:solidFill>
          </a:ln>
          <a:extLst/>
        </p:spPr>
      </p:pic>
      <p:pic>
        <p:nvPicPr>
          <p:cNvPr id="5" name="Picture 3" descr="C:\Users\Public\Documents\ゼミ発\バイナリ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53" y="2186672"/>
            <a:ext cx="2815922" cy="3286449"/>
          </a:xfrm>
          <a:prstGeom prst="rect">
            <a:avLst/>
          </a:prstGeom>
          <a:noFill/>
          <a:ln w="38100">
            <a:solidFill>
              <a:schemeClr val="bg1">
                <a:lumMod val="65000"/>
                <a:alpha val="41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Public\Documents\ゼミ発\text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7" y="1316766"/>
            <a:ext cx="2871973" cy="3143881"/>
          </a:xfrm>
          <a:prstGeom prst="rect">
            <a:avLst/>
          </a:prstGeom>
          <a:noFill/>
          <a:ln w="38100">
            <a:solidFill>
              <a:schemeClr val="bg1">
                <a:lumMod val="65000"/>
                <a:alpha val="41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968773" y="5002230"/>
            <a:ext cx="39966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ノード、辺、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及びノードの装飾などの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表現方法を用いて可視化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5238493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プログラムから</a:t>
            </a:r>
            <a:endParaRPr kumimoji="1" lang="en-US" altLang="ja-JP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kumimoji="1" lang="ja-JP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メソッドに関するデータ取得</a:t>
            </a:r>
            <a:endParaRPr kumimoji="1" lang="ja-JP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3620891" y="1725434"/>
            <a:ext cx="1399368" cy="3969294"/>
          </a:xfrm>
          <a:prstGeom prst="rightArrow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0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ublic\Documents\ゼミ発\1w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44" y="2277989"/>
            <a:ext cx="7174635" cy="43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角丸四角形 28"/>
          <p:cNvSpPr/>
          <p:nvPr/>
        </p:nvSpPr>
        <p:spPr>
          <a:xfrm>
            <a:off x="251527" y="1922676"/>
            <a:ext cx="3034805" cy="1938373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メソッドの処理の近似度可視化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3671900" y="2708646"/>
            <a:ext cx="684076" cy="3317055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6" idx="2"/>
          </p:cNvCxnSpPr>
          <p:nvPr/>
        </p:nvCxnSpPr>
        <p:spPr>
          <a:xfrm flipV="1">
            <a:off x="4013938" y="3510079"/>
            <a:ext cx="2514986" cy="495012"/>
          </a:xfrm>
          <a:prstGeom prst="line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085946" y="2432861"/>
            <a:ext cx="4885956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>命令バイト列</a:t>
            </a:r>
            <a:r>
              <a:rPr kumimoji="1" lang="en-US" altLang="ja-JP" sz="3200" dirty="0" smtClean="0">
                <a:latin typeface="HGP創英角ｺﾞｼｯｸUB" pitchFamily="50" charset="-128"/>
                <a:ea typeface="HGP創英角ｺﾞｼｯｸUB" pitchFamily="50" charset="-128"/>
              </a:rPr>
              <a:t>,</a:t>
            </a:r>
            <a:r>
              <a:rPr kumimoji="1"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>ループ構造の距離</a:t>
            </a:r>
            <a:endParaRPr kumimoji="1" lang="ja-JP" altLang="en-US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048" name="直線コネクタ 2047"/>
          <p:cNvCxnSpPr>
            <a:stCxn id="2054" idx="2"/>
          </p:cNvCxnSpPr>
          <p:nvPr/>
        </p:nvCxnSpPr>
        <p:spPr>
          <a:xfrm>
            <a:off x="2395015" y="4998638"/>
            <a:ext cx="79242" cy="1112322"/>
          </a:xfrm>
          <a:prstGeom prst="line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テキスト ボックス 2053"/>
          <p:cNvSpPr txBox="1"/>
          <p:nvPr/>
        </p:nvSpPr>
        <p:spPr>
          <a:xfrm>
            <a:off x="1524424" y="4290752"/>
            <a:ext cx="1741182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メソッド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1476" y="1630294"/>
            <a:ext cx="123944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522" y="2222225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命令バイト列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1528" y="2775870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ループ</a:t>
            </a:r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構造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052" name="直線コネクタ 2051"/>
          <p:cNvCxnSpPr/>
          <p:nvPr/>
        </p:nvCxnSpPr>
        <p:spPr>
          <a:xfrm>
            <a:off x="3419880" y="1990575"/>
            <a:ext cx="5400599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テキスト ボックス 2048"/>
          <p:cNvSpPr txBox="1"/>
          <p:nvPr/>
        </p:nvSpPr>
        <p:spPr>
          <a:xfrm>
            <a:off x="4751477" y="1698193"/>
            <a:ext cx="122020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グラフ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8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使用</a:t>
            </a:r>
            <a:r>
              <a:rPr lang="ja-JP" altLang="en-US" dirty="0"/>
              <a:t>メモリ領域</a:t>
            </a:r>
            <a:r>
              <a:rPr lang="ja-JP" altLang="en-US" dirty="0" smtClean="0"/>
              <a:t>可視化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2148" y="2204870"/>
            <a:ext cx="7238324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/>
        </p:nvCxnSpPr>
        <p:spPr>
          <a:xfrm flipH="1">
            <a:off x="4644014" y="3295284"/>
            <a:ext cx="432047" cy="452007"/>
          </a:xfrm>
          <a:prstGeom prst="line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965740" y="2475151"/>
            <a:ext cx="4081567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スタックサイズ </a:t>
            </a:r>
            <a:endParaRPr lang="en-US" altLang="ja-JP" sz="28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en-US" altLang="ja-JP" sz="2800" dirty="0">
                <a:latin typeface="HGP創英角ｺﾞｼｯｸUB" pitchFamily="50" charset="-128"/>
                <a:ea typeface="HGP創英角ｺﾞｼｯｸUB" pitchFamily="50" charset="-128"/>
              </a:rPr>
              <a:t>	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+ 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ローカル変数の数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51525" y="1922676"/>
            <a:ext cx="3096339" cy="1938373"/>
          </a:xfrm>
          <a:prstGeom prst="round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1476" y="1630294"/>
            <a:ext cx="123944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1520" y="2222225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スタックサイズ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1528" y="2775870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ローカル変数の数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3635897" y="1990575"/>
            <a:ext cx="5184575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751477" y="1698193"/>
            <a:ext cx="122020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グラフ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メソッド間の呼び出し関係可視化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1581" y="2132856"/>
            <a:ext cx="7357565" cy="438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>
            <a:stCxn id="7" idx="2"/>
          </p:cNvCxnSpPr>
          <p:nvPr/>
        </p:nvCxnSpPr>
        <p:spPr>
          <a:xfrm flipH="1">
            <a:off x="6312780" y="3298058"/>
            <a:ext cx="90977" cy="1427089"/>
          </a:xfrm>
          <a:prstGeom prst="line">
            <a:avLst/>
          </a:prstGeom>
          <a:ln w="698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932040" y="2713283"/>
            <a:ext cx="294343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>メソッド呼び出し</a:t>
            </a:r>
            <a:endParaRPr kumimoji="1" lang="ja-JP" altLang="en-US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51519" y="1922676"/>
            <a:ext cx="3305714" cy="1290301"/>
          </a:xfrm>
          <a:prstGeom prst="round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1476" y="1630294"/>
            <a:ext cx="123944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1" y="2222225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メソッド呼び出し関係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1926" y="1990575"/>
            <a:ext cx="4968551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51477" y="1698193"/>
            <a:ext cx="122020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グラフ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ublic\Documents\ゼミ発\4way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3" y="2144708"/>
            <a:ext cx="56864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メソッドの処理</a:t>
            </a:r>
            <a:r>
              <a:rPr lang="ja-JP" altLang="en-US" dirty="0"/>
              <a:t>の流れ</a:t>
            </a:r>
            <a:r>
              <a:rPr lang="ja-JP" altLang="en-US" dirty="0" smtClean="0"/>
              <a:t>可視化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3286332" y="3441912"/>
            <a:ext cx="576064" cy="2191887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414437" y="4648998"/>
            <a:ext cx="530757" cy="1037555"/>
          </a:xfrm>
          <a:prstGeom prst="roundRect">
            <a:avLst/>
          </a:prstGeom>
          <a:noFill/>
          <a:ln w="63500">
            <a:solidFill>
              <a:schemeClr val="tx2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0" idx="3"/>
            <a:endCxn id="7" idx="2"/>
          </p:cNvCxnSpPr>
          <p:nvPr/>
        </p:nvCxnSpPr>
        <p:spPr>
          <a:xfrm flipV="1">
            <a:off x="2629096" y="4537856"/>
            <a:ext cx="657236" cy="590281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51522" y="4835749"/>
            <a:ext cx="237757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>命令バイト列</a:t>
            </a:r>
            <a:endParaRPr kumimoji="1" lang="ja-JP" altLang="en-US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6694268" y="3987475"/>
            <a:ext cx="76982" cy="661523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752942" y="3402700"/>
            <a:ext cx="1931379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>条件分岐</a:t>
            </a:r>
            <a:endParaRPr kumimoji="1" lang="ja-JP" altLang="en-US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7956392" y="3181984"/>
            <a:ext cx="288016" cy="75799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20633" y="2597215"/>
            <a:ext cx="127150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創英角ｺﾞｼｯｸUB" pitchFamily="50" charset="-128"/>
                <a:ea typeface="HGP創英角ｺﾞｼｯｸUB" pitchFamily="50" charset="-128"/>
              </a:rPr>
              <a:t>ループ</a:t>
            </a:r>
            <a:endParaRPr kumimoji="1" lang="ja-JP" altLang="en-US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51527" y="1922679"/>
            <a:ext cx="3034805" cy="2342804"/>
          </a:xfrm>
          <a:prstGeom prst="roundRect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76" y="1630294"/>
            <a:ext cx="123944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1522" y="2222225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命令バイト列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528" y="27758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分岐構造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528" y="3351485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ループ</a:t>
            </a:r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構造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80" y="1990575"/>
            <a:ext cx="5400599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751477" y="1698193"/>
            <a:ext cx="122020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グラフ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Public\Documents\ゼミ発\example_grap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16832"/>
            <a:ext cx="4896544" cy="4680520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似ているプログラムの実行例</a:t>
            </a:r>
            <a:endParaRPr kumimoji="1" lang="ja-JP" altLang="en-US" dirty="0"/>
          </a:p>
        </p:txBody>
      </p:sp>
      <p:pic>
        <p:nvPicPr>
          <p:cNvPr id="3" name="Picture 2" descr="C:\Users\Public\Documents\ゼミ発\example_graph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878281" cy="4660200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ublic\Documents\ゼミ発\example_grap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06604"/>
            <a:ext cx="4896544" cy="4680520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9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似ていないプログラムの実行例</a:t>
            </a:r>
            <a:endParaRPr kumimoji="1" lang="ja-JP" altLang="en-US" dirty="0"/>
          </a:p>
        </p:txBody>
      </p:sp>
      <p:pic>
        <p:nvPicPr>
          <p:cNvPr id="2053" name="Picture 5" descr="C:\Users\Public\Documents\ゼミ発\example_grap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44824"/>
            <a:ext cx="4968551" cy="4752528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ublic\Documents\ゼミ発\example_graph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68760"/>
            <a:ext cx="4968551" cy="4752528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Public\Documents\ゼミ発\example_grap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68" y="1844824"/>
            <a:ext cx="4968551" cy="4752528"/>
          </a:xfrm>
          <a:prstGeom prst="rect">
            <a:avLst/>
          </a:prstGeom>
          <a:noFill/>
          <a:ln w="63500">
            <a:solidFill>
              <a:schemeClr val="bg1">
                <a:lumMod val="75000"/>
                <a:alpha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743</Words>
  <Application>Microsoft Office PowerPoint</Application>
  <PresentationFormat>画面に合わせる (4:3)</PresentationFormat>
  <Paragraphs>198</Paragraphs>
  <Slides>14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卒論発表（仮作り） Java言語メソッド間の近似度 可視化手法 </vt:lpstr>
      <vt:lpstr>目的</vt:lpstr>
      <vt:lpstr>プログラムメソッドの可視化</vt:lpstr>
      <vt:lpstr>メソッドの処理の近似度可視化</vt:lpstr>
      <vt:lpstr>使用メモリ領域可視化</vt:lpstr>
      <vt:lpstr>メソッド間の呼び出し関係可視化</vt:lpstr>
      <vt:lpstr>メソッドの処理の流れ可視化</vt:lpstr>
      <vt:lpstr>似ているプログラムの実行例</vt:lpstr>
      <vt:lpstr>似ていないプログラムの実行例</vt:lpstr>
      <vt:lpstr>まとめ</vt:lpstr>
      <vt:lpstr>PowerPoint プレゼンテーション</vt:lpstr>
      <vt:lpstr>ボツ集</vt:lpstr>
      <vt:lpstr>実行例</vt:lpstr>
      <vt:lpstr>実行例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tukushimbo</dc:creator>
  <cp:lastModifiedBy>tukushimbo</cp:lastModifiedBy>
  <cp:revision>165</cp:revision>
  <cp:lastPrinted>2013-02-16T05:38:29Z</cp:lastPrinted>
  <dcterms:created xsi:type="dcterms:W3CDTF">2013-02-06T07:42:20Z</dcterms:created>
  <dcterms:modified xsi:type="dcterms:W3CDTF">2013-02-16T07:46:22Z</dcterms:modified>
</cp:coreProperties>
</file>