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62" r:id="rId5"/>
    <p:sldId id="260" r:id="rId6"/>
    <p:sldId id="261" r:id="rId7"/>
    <p:sldId id="263" r:id="rId8"/>
    <p:sldId id="264" r:id="rId9"/>
    <p:sldId id="283" r:id="rId10"/>
    <p:sldId id="259" r:id="rId11"/>
    <p:sldId id="265" r:id="rId12"/>
    <p:sldId id="266" r:id="rId13"/>
    <p:sldId id="267" r:id="rId14"/>
    <p:sldId id="268" r:id="rId15"/>
    <p:sldId id="269" r:id="rId16"/>
    <p:sldId id="270" r:id="rId17"/>
    <p:sldId id="288" r:id="rId18"/>
    <p:sldId id="271" r:id="rId19"/>
    <p:sldId id="272" r:id="rId20"/>
    <p:sldId id="273" r:id="rId21"/>
    <p:sldId id="274" r:id="rId22"/>
    <p:sldId id="275" r:id="rId23"/>
    <p:sldId id="280" r:id="rId24"/>
    <p:sldId id="276" r:id="rId25"/>
    <p:sldId id="277" r:id="rId26"/>
    <p:sldId id="290" r:id="rId27"/>
    <p:sldId id="278" r:id="rId28"/>
    <p:sldId id="284" r:id="rId29"/>
    <p:sldId id="279" r:id="rId30"/>
    <p:sldId id="281" r:id="rId31"/>
    <p:sldId id="282" r:id="rId32"/>
    <p:sldId id="285" r:id="rId33"/>
    <p:sldId id="286" r:id="rId34"/>
    <p:sldId id="287"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309" autoAdjust="0"/>
    <p:restoredTop sz="94660"/>
  </p:normalViewPr>
  <p:slideViewPr>
    <p:cSldViewPr>
      <p:cViewPr>
        <p:scale>
          <a:sx n="102" d="100"/>
          <a:sy n="102" d="100"/>
        </p:scale>
        <p:origin x="1234" y="-4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76546-6BD4-4A17-A410-E480175BC8E6}" type="datetimeFigureOut">
              <a:rPr lang="en-IN" smtClean="0"/>
              <a:t>26-10-2021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7ACF4-3E04-44F4-B916-246B4D45EC24}" type="slidenum">
              <a:rPr lang="en-IN" smtClean="0"/>
              <a:t>‹#›</a:t>
            </a:fld>
            <a:endParaRPr lang="en-IN"/>
          </a:p>
        </p:txBody>
      </p:sp>
    </p:spTree>
    <p:extLst>
      <p:ext uri="{BB962C8B-B14F-4D97-AF65-F5344CB8AC3E}">
        <p14:creationId xmlns:p14="http://schemas.microsoft.com/office/powerpoint/2010/main" val="331710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D7ACF4-3E04-44F4-B916-246B4D45EC24}" type="slidenum">
              <a:rPr lang="en-IN" smtClean="0"/>
              <a:t>14</a:t>
            </a:fld>
            <a:endParaRPr lang="en-IN"/>
          </a:p>
        </p:txBody>
      </p:sp>
    </p:spTree>
    <p:extLst>
      <p:ext uri="{BB962C8B-B14F-4D97-AF65-F5344CB8AC3E}">
        <p14:creationId xmlns:p14="http://schemas.microsoft.com/office/powerpoint/2010/main" val="3079883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Topics:</a:t>
            </a:r>
          </a:p>
        </p:txBody>
      </p:sp>
      <p:sp>
        <p:nvSpPr>
          <p:cNvPr id="3" name="Content Placeholder 2"/>
          <p:cNvSpPr>
            <a:spLocks noGrp="1"/>
          </p:cNvSpPr>
          <p:nvPr>
            <p:ph idx="1"/>
          </p:nvPr>
        </p:nvSpPr>
        <p:spPr/>
        <p:txBody>
          <a:bodyPr/>
          <a:lstStyle/>
          <a:p>
            <a:r>
              <a:rPr lang="en-US" dirty="0" err="1"/>
              <a:t>Vertica</a:t>
            </a:r>
            <a:r>
              <a:rPr lang="en-US" dirty="0"/>
              <a:t> cluster management</a:t>
            </a:r>
          </a:p>
          <a:p>
            <a:r>
              <a:rPr lang="en-US" dirty="0" err="1"/>
              <a:t>Hadoop</a:t>
            </a:r>
            <a:r>
              <a:rPr lang="en-US" dirty="0"/>
              <a:t> Hands on sessions</a:t>
            </a:r>
          </a:p>
          <a:p>
            <a:r>
              <a:rPr lang="en-US" dirty="0"/>
              <a:t>SQOOP Hands on sessions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err="1"/>
              <a:t>Hadoop</a:t>
            </a:r>
            <a:r>
              <a:rPr lang="en-US" b="1" dirty="0"/>
              <a:t> Hands on sessions</a:t>
            </a:r>
            <a:br>
              <a:rPr lang="en-US" dirty="0"/>
            </a:br>
            <a:endParaRPr lang="en-US" dirty="0"/>
          </a:p>
        </p:txBody>
      </p:sp>
      <p:sp>
        <p:nvSpPr>
          <p:cNvPr id="3" name="Content Placeholder 2"/>
          <p:cNvSpPr>
            <a:spLocks noGrp="1"/>
          </p:cNvSpPr>
          <p:nvPr>
            <p:ph idx="1"/>
          </p:nvPr>
        </p:nvSpPr>
        <p:spPr>
          <a:xfrm>
            <a:off x="228600" y="838200"/>
            <a:ext cx="8686800" cy="5791200"/>
          </a:xfrm>
        </p:spPr>
        <p:txBody>
          <a:bodyPr/>
          <a:lstStyle/>
          <a:p>
            <a:pPr marL="514350" lvl="0" indent="-514350">
              <a:buAutoNum type="arabicPeriod"/>
            </a:pPr>
            <a:r>
              <a:rPr lang="en-US" dirty="0"/>
              <a:t>Checking </a:t>
            </a:r>
            <a:r>
              <a:rPr lang="en-US" dirty="0" err="1"/>
              <a:t>hadoop</a:t>
            </a:r>
            <a:r>
              <a:rPr lang="en-US" dirty="0"/>
              <a:t> configuration files.</a:t>
            </a:r>
          </a:p>
          <a:p>
            <a:pPr marL="514350" lvl="0" indent="-514350">
              <a:buNone/>
            </a:pPr>
            <a:r>
              <a:rPr lang="en-US" dirty="0"/>
              <a:t> </a:t>
            </a:r>
          </a:p>
          <a:p>
            <a:pPr marL="514350" lvl="0" indent="-514350">
              <a:buNone/>
            </a:pPr>
            <a:r>
              <a:rPr lang="en-US" dirty="0"/>
              <a:t>(a) To verify that all </a:t>
            </a:r>
            <a:r>
              <a:rPr lang="en-US" dirty="0" err="1"/>
              <a:t>softwares</a:t>
            </a:r>
            <a:r>
              <a:rPr lang="en-US" dirty="0"/>
              <a:t> are in good health or not</a:t>
            </a:r>
          </a:p>
          <a:p>
            <a:pPr marL="514350" lvl="0" indent="-514350">
              <a:buNone/>
            </a:pPr>
            <a:r>
              <a:rPr lang="en-US" dirty="0"/>
              <a:t>      - go to browser</a:t>
            </a:r>
          </a:p>
          <a:p>
            <a:pPr marL="514350" lvl="0" indent="-514350">
              <a:buNone/>
            </a:pPr>
            <a:r>
              <a:rPr lang="en-US" dirty="0"/>
              <a:t>      - click on “Cloud Manager”</a:t>
            </a:r>
          </a:p>
          <a:p>
            <a:pPr marL="514350" lvl="0" indent="-514350">
              <a:buNone/>
            </a:pPr>
            <a:r>
              <a:rPr lang="en-US" dirty="0"/>
              <a:t>      - enter Username: </a:t>
            </a:r>
            <a:r>
              <a:rPr lang="en-US" dirty="0" err="1"/>
              <a:t>cloudera</a:t>
            </a:r>
            <a:endParaRPr lang="en-US" dirty="0"/>
          </a:p>
          <a:p>
            <a:pPr marL="514350" lvl="0" indent="-514350">
              <a:buNone/>
            </a:pPr>
            <a:r>
              <a:rPr lang="en-US" dirty="0"/>
              <a:t>                   Password: </a:t>
            </a:r>
            <a:r>
              <a:rPr lang="en-US" dirty="0" err="1"/>
              <a:t>cloudera</a:t>
            </a:r>
            <a:endParaRPr lang="en-US" dirty="0"/>
          </a:p>
          <a:p>
            <a:pPr marL="514350" lvl="0" indent="-514350">
              <a:buNone/>
            </a:pPr>
            <a:r>
              <a:rPr lang="en-US" dirty="0"/>
              <a:t>      - click on “login”</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lnSpcReduction="10000"/>
          </a:bodyPr>
          <a:lstStyle/>
          <a:p>
            <a:pPr>
              <a:buNone/>
            </a:pPr>
            <a:r>
              <a:rPr lang="en-US" sz="2800" dirty="0"/>
              <a:t>(b) To check java path</a:t>
            </a:r>
          </a:p>
          <a:p>
            <a:pPr>
              <a:buNone/>
            </a:pPr>
            <a:r>
              <a:rPr lang="en-US" sz="2800" dirty="0"/>
              <a:t>      - open the terminal</a:t>
            </a:r>
          </a:p>
          <a:p>
            <a:pPr>
              <a:buNone/>
            </a:pPr>
            <a:r>
              <a:rPr lang="en-US" sz="2800" dirty="0"/>
              <a:t>      - </a:t>
            </a:r>
            <a:r>
              <a:rPr lang="en-US" sz="2800" dirty="0" err="1"/>
              <a:t>cd</a:t>
            </a:r>
            <a:r>
              <a:rPr lang="en-US" sz="2800" dirty="0"/>
              <a:t> /</a:t>
            </a:r>
            <a:r>
              <a:rPr lang="en-US" sz="2800" dirty="0" err="1"/>
              <a:t>usr</a:t>
            </a:r>
            <a:r>
              <a:rPr lang="en-US" sz="2800" dirty="0"/>
              <a:t>/lib/</a:t>
            </a:r>
            <a:r>
              <a:rPr lang="en-US" sz="2800" dirty="0" err="1"/>
              <a:t>jvm</a:t>
            </a:r>
            <a:endParaRPr lang="en-US" sz="2800" dirty="0"/>
          </a:p>
          <a:p>
            <a:pPr>
              <a:buNone/>
            </a:pPr>
            <a:r>
              <a:rPr lang="en-US" sz="2800" dirty="0"/>
              <a:t>      - </a:t>
            </a:r>
            <a:r>
              <a:rPr lang="en-US" sz="2800" dirty="0" err="1"/>
              <a:t>ls</a:t>
            </a:r>
            <a:endParaRPr lang="en-US" sz="2800" dirty="0"/>
          </a:p>
          <a:p>
            <a:pPr>
              <a:buNone/>
            </a:pPr>
            <a:endParaRPr lang="en-US" sz="2800" dirty="0"/>
          </a:p>
          <a:p>
            <a:pPr>
              <a:buNone/>
            </a:pPr>
            <a:r>
              <a:rPr lang="en-US" sz="2800" dirty="0"/>
              <a:t>(c) To check </a:t>
            </a:r>
            <a:r>
              <a:rPr lang="en-US" sz="2800" dirty="0" err="1"/>
              <a:t>hadoop</a:t>
            </a:r>
            <a:r>
              <a:rPr lang="en-US" sz="2800" dirty="0"/>
              <a:t> location</a:t>
            </a:r>
          </a:p>
          <a:p>
            <a:pPr>
              <a:buNone/>
            </a:pPr>
            <a:r>
              <a:rPr lang="en-US" sz="2800" dirty="0"/>
              <a:t>      - </a:t>
            </a:r>
            <a:r>
              <a:rPr lang="en-US" sz="2800" dirty="0" err="1"/>
              <a:t>cd</a:t>
            </a:r>
            <a:r>
              <a:rPr lang="en-US" sz="2800" dirty="0"/>
              <a:t> /</a:t>
            </a:r>
            <a:r>
              <a:rPr lang="en-US" sz="2800" dirty="0" err="1"/>
              <a:t>usr</a:t>
            </a:r>
            <a:r>
              <a:rPr lang="en-US" sz="2800" dirty="0"/>
              <a:t>/lib/hadoop-0.20-mapreduce/</a:t>
            </a:r>
          </a:p>
          <a:p>
            <a:pPr>
              <a:buNone/>
            </a:pPr>
            <a:r>
              <a:rPr lang="en-US" sz="2800" dirty="0"/>
              <a:t>      - </a:t>
            </a:r>
            <a:r>
              <a:rPr lang="en-US" sz="2800" dirty="0" err="1"/>
              <a:t>ls</a:t>
            </a:r>
            <a:endParaRPr lang="en-US" sz="2800" dirty="0"/>
          </a:p>
          <a:p>
            <a:pPr>
              <a:buNone/>
            </a:pPr>
            <a:endParaRPr lang="en-US" sz="2800" dirty="0"/>
          </a:p>
          <a:p>
            <a:pPr>
              <a:buNone/>
            </a:pPr>
            <a:r>
              <a:rPr lang="en-US" sz="2800" dirty="0"/>
              <a:t>(d) To verify </a:t>
            </a:r>
            <a:r>
              <a:rPr lang="en-US" sz="2800" dirty="0" err="1"/>
              <a:t>hadoop</a:t>
            </a:r>
            <a:r>
              <a:rPr lang="en-US" sz="2800" dirty="0"/>
              <a:t> installation files</a:t>
            </a:r>
          </a:p>
          <a:p>
            <a:pPr>
              <a:buNone/>
            </a:pPr>
            <a:r>
              <a:rPr lang="en-US" sz="2800" dirty="0"/>
              <a:t>     - </a:t>
            </a:r>
            <a:r>
              <a:rPr lang="en-US" sz="2800" dirty="0" err="1"/>
              <a:t>cd</a:t>
            </a:r>
            <a:r>
              <a:rPr lang="en-US" sz="2800" dirty="0"/>
              <a:t> conf</a:t>
            </a:r>
          </a:p>
          <a:p>
            <a:pPr>
              <a:buNone/>
            </a:pPr>
            <a:r>
              <a:rPr lang="en-US" sz="2800" dirty="0"/>
              <a:t>     - </a:t>
            </a:r>
            <a:r>
              <a:rPr lang="en-US" sz="2800" dirty="0" err="1"/>
              <a:t>ls</a:t>
            </a:r>
            <a:endParaRPr lang="en-US" sz="2800" dirty="0"/>
          </a:p>
          <a:p>
            <a:pPr>
              <a:buNone/>
            </a:pPr>
            <a:r>
              <a:rPr lang="en-US" sz="2800" dirty="0"/>
              <a:t>     - </a:t>
            </a:r>
            <a:r>
              <a:rPr lang="en-US" sz="2800" dirty="0" err="1"/>
              <a:t>gedit</a:t>
            </a:r>
            <a:r>
              <a:rPr lang="en-US" sz="2800" dirty="0"/>
              <a:t> core-site.xml (similarly we can open other files)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553200"/>
          </a:xfrm>
        </p:spPr>
        <p:txBody>
          <a:bodyPr>
            <a:normAutofit lnSpcReduction="10000"/>
          </a:bodyPr>
          <a:lstStyle/>
          <a:p>
            <a:pPr lvl="0">
              <a:buNone/>
            </a:pPr>
            <a:r>
              <a:rPr lang="en-US" dirty="0"/>
              <a:t>2. Loading a file from local file system to </a:t>
            </a:r>
            <a:r>
              <a:rPr lang="en-US" dirty="0" err="1"/>
              <a:t>hadoop</a:t>
            </a:r>
            <a:r>
              <a:rPr lang="en-US" dirty="0"/>
              <a:t> file system.</a:t>
            </a:r>
          </a:p>
          <a:p>
            <a:pPr lvl="0">
              <a:buNone/>
            </a:pPr>
            <a:r>
              <a:rPr lang="en-US" dirty="0"/>
              <a:t>    </a:t>
            </a:r>
          </a:p>
          <a:p>
            <a:pPr lvl="0">
              <a:buNone/>
            </a:pPr>
            <a:r>
              <a:rPr lang="en-US" dirty="0"/>
              <a:t>   - open the terminal </a:t>
            </a:r>
          </a:p>
          <a:p>
            <a:pPr lvl="0">
              <a:buNone/>
            </a:pPr>
            <a:r>
              <a:rPr lang="en-US" dirty="0"/>
              <a:t>    - to verify whether all daemons are running or not</a:t>
            </a:r>
          </a:p>
          <a:p>
            <a:pPr lvl="0">
              <a:buNone/>
            </a:pPr>
            <a:r>
              <a:rPr lang="en-US" dirty="0"/>
              <a:t>      </a:t>
            </a:r>
            <a:r>
              <a:rPr lang="en-US" dirty="0" err="1"/>
              <a:t>sudo</a:t>
            </a:r>
            <a:r>
              <a:rPr lang="en-US" dirty="0"/>
              <a:t> </a:t>
            </a:r>
            <a:r>
              <a:rPr lang="en-US" dirty="0" err="1"/>
              <a:t>jps</a:t>
            </a:r>
            <a:endParaRPr lang="en-US" dirty="0"/>
          </a:p>
          <a:p>
            <a:pPr lvl="0">
              <a:buNone/>
            </a:pPr>
            <a:r>
              <a:rPr lang="en-US" dirty="0"/>
              <a:t>- To create a file in local file system</a:t>
            </a:r>
          </a:p>
          <a:p>
            <a:pPr lvl="0">
              <a:buNone/>
            </a:pPr>
            <a:r>
              <a:rPr lang="en-US" dirty="0"/>
              <a:t>       </a:t>
            </a:r>
            <a:r>
              <a:rPr lang="en-US" dirty="0" err="1"/>
              <a:t>gedit</a:t>
            </a:r>
            <a:r>
              <a:rPr lang="en-US" dirty="0"/>
              <a:t> test </a:t>
            </a:r>
          </a:p>
          <a:p>
            <a:pPr lvl="0">
              <a:buNone/>
            </a:pPr>
            <a:r>
              <a:rPr lang="en-US" dirty="0"/>
              <a:t>       enter some sample data in it and then save &amp; close</a:t>
            </a:r>
          </a:p>
          <a:p>
            <a:pPr lvl="0">
              <a:buNone/>
            </a:pPr>
            <a:r>
              <a:rPr lang="en-US" dirty="0"/>
              <a:t>    - To verify whether or not the file is created</a:t>
            </a:r>
          </a:p>
          <a:p>
            <a:pPr lvl="0">
              <a:buNone/>
            </a:pPr>
            <a:r>
              <a:rPr lang="en-US" dirty="0"/>
              <a:t>       </a:t>
            </a:r>
            <a:r>
              <a:rPr lang="en-US" dirty="0" err="1"/>
              <a:t>ls</a:t>
            </a:r>
            <a:endParaRPr lang="en-US" dirty="0"/>
          </a:p>
          <a:p>
            <a:pPr lvl="0">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86800" cy="6400800"/>
          </a:xfrm>
        </p:spPr>
        <p:txBody>
          <a:bodyPr/>
          <a:lstStyle/>
          <a:p>
            <a:pPr>
              <a:buFontTx/>
              <a:buChar char="-"/>
            </a:pPr>
            <a:r>
              <a:rPr lang="en-US" dirty="0"/>
              <a:t>To put the local file into </a:t>
            </a:r>
            <a:r>
              <a:rPr lang="en-US" dirty="0" err="1"/>
              <a:t>hadoop</a:t>
            </a:r>
            <a:r>
              <a:rPr lang="en-US" dirty="0"/>
              <a:t> file system</a:t>
            </a:r>
          </a:p>
          <a:p>
            <a:pPr>
              <a:buNone/>
            </a:pPr>
            <a:r>
              <a:rPr lang="en-US" dirty="0"/>
              <a:t>    </a:t>
            </a:r>
            <a:r>
              <a:rPr lang="en-US" dirty="0" err="1"/>
              <a:t>hadoop</a:t>
            </a:r>
            <a:r>
              <a:rPr lang="en-US" dirty="0"/>
              <a:t> </a:t>
            </a:r>
            <a:r>
              <a:rPr lang="en-US" dirty="0" err="1"/>
              <a:t>fs</a:t>
            </a:r>
            <a:r>
              <a:rPr lang="en-US" dirty="0"/>
              <a:t> –put test  /user/</a:t>
            </a:r>
            <a:r>
              <a:rPr lang="en-US" dirty="0" err="1"/>
              <a:t>cloudera</a:t>
            </a:r>
            <a:endParaRPr lang="en-US" dirty="0"/>
          </a:p>
          <a:p>
            <a:pPr>
              <a:buFontTx/>
              <a:buChar char="-"/>
            </a:pPr>
            <a:r>
              <a:rPr lang="en-US" dirty="0"/>
              <a:t>To verify whether or not the local file is loaded into </a:t>
            </a:r>
            <a:r>
              <a:rPr lang="en-US" dirty="0" err="1"/>
              <a:t>hadoop</a:t>
            </a:r>
            <a:r>
              <a:rPr lang="en-US" dirty="0"/>
              <a:t> file system</a:t>
            </a:r>
          </a:p>
          <a:p>
            <a:pPr>
              <a:buNone/>
            </a:pPr>
            <a:r>
              <a:rPr lang="en-US" dirty="0"/>
              <a:t>    </a:t>
            </a:r>
            <a:r>
              <a:rPr lang="en-US" dirty="0" err="1"/>
              <a:t>hadoop</a:t>
            </a:r>
            <a:r>
              <a:rPr lang="en-US" dirty="0"/>
              <a:t> </a:t>
            </a:r>
            <a:r>
              <a:rPr lang="en-US" dirty="0" err="1"/>
              <a:t>fs</a:t>
            </a:r>
            <a:r>
              <a:rPr lang="en-US" dirty="0"/>
              <a:t> –</a:t>
            </a:r>
            <a:r>
              <a:rPr lang="en-US" dirty="0" err="1"/>
              <a:t>ls</a:t>
            </a:r>
            <a:r>
              <a:rPr lang="en-US" dirty="0"/>
              <a:t> /user/</a:t>
            </a:r>
            <a:r>
              <a:rPr lang="en-US" dirty="0" err="1"/>
              <a:t>cloudera</a:t>
            </a:r>
            <a:endParaRPr lang="en-US" dirty="0"/>
          </a:p>
          <a:p>
            <a:pPr>
              <a:buFontTx/>
              <a:buChar char="-"/>
            </a:pPr>
            <a:r>
              <a:rPr lang="en-US" dirty="0"/>
              <a:t>To check the content of loaded file</a:t>
            </a:r>
          </a:p>
          <a:p>
            <a:pPr>
              <a:buNone/>
            </a:pPr>
            <a:r>
              <a:rPr lang="en-US" dirty="0"/>
              <a:t>    </a:t>
            </a:r>
            <a:r>
              <a:rPr lang="en-US" dirty="0" err="1"/>
              <a:t>hadoop</a:t>
            </a:r>
            <a:r>
              <a:rPr lang="en-US" dirty="0"/>
              <a:t> </a:t>
            </a:r>
            <a:r>
              <a:rPr lang="en-US" dirty="0" err="1"/>
              <a:t>fs</a:t>
            </a:r>
            <a:r>
              <a:rPr lang="en-US" dirty="0"/>
              <a:t> –cat /user/</a:t>
            </a:r>
            <a:r>
              <a:rPr lang="en-US" dirty="0" err="1"/>
              <a:t>cloudera</a:t>
            </a:r>
            <a:r>
              <a:rPr lang="en-US" dirty="0"/>
              <a:t>/test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lstStyle/>
          <a:p>
            <a:pPr lvl="0">
              <a:buNone/>
            </a:pPr>
            <a:r>
              <a:rPr lang="en-US" dirty="0"/>
              <a:t>3. Perform analysis on loaded files using </a:t>
            </a:r>
            <a:r>
              <a:rPr lang="en-US" dirty="0" err="1"/>
              <a:t>hadoop</a:t>
            </a:r>
            <a:r>
              <a:rPr lang="en-US" dirty="0"/>
              <a:t> </a:t>
            </a:r>
            <a:r>
              <a:rPr lang="en-US" dirty="0" err="1"/>
              <a:t>mapreduce</a:t>
            </a:r>
            <a:r>
              <a:rPr lang="en-US" dirty="0"/>
              <a:t> programs and verify the output using </a:t>
            </a:r>
            <a:r>
              <a:rPr lang="en-US" dirty="0" err="1"/>
              <a:t>hadoop</a:t>
            </a:r>
            <a:r>
              <a:rPr lang="en-US" dirty="0"/>
              <a:t> commands as well as browser.</a:t>
            </a:r>
            <a:endParaRPr lang="en-US" sz="2800" dirty="0"/>
          </a:p>
          <a:p>
            <a:pPr marL="971550" lvl="1" indent="-514350">
              <a:buAutoNum type="alphaLcParenBoth"/>
            </a:pPr>
            <a:r>
              <a:rPr lang="en-US" dirty="0"/>
              <a:t>Count   </a:t>
            </a:r>
          </a:p>
          <a:p>
            <a:pPr marL="971550" lvl="1" indent="-514350">
              <a:buAutoNum type="alphaLcParenBoth"/>
            </a:pPr>
            <a:r>
              <a:rPr lang="en-US" dirty="0" err="1"/>
              <a:t>Grep</a:t>
            </a:r>
            <a:endParaRPr lang="en-US" dirty="0"/>
          </a:p>
          <a:p>
            <a:pPr marL="971550" lvl="1" indent="-514350">
              <a:buNone/>
            </a:pPr>
            <a:endParaRPr lang="en-US" dirty="0"/>
          </a:p>
          <a:p>
            <a:pPr lvl="1">
              <a:buNone/>
            </a:pPr>
            <a:r>
              <a:rPr lang="en-US" sz="2400" dirty="0"/>
              <a:t>-  To see the list of jar files available in </a:t>
            </a:r>
            <a:r>
              <a:rPr lang="en-US" sz="2400" dirty="0" err="1"/>
              <a:t>hadoop</a:t>
            </a:r>
            <a:endParaRPr lang="en-US" sz="2400" dirty="0"/>
          </a:p>
          <a:p>
            <a:pPr lvl="1">
              <a:buNone/>
            </a:pPr>
            <a:r>
              <a:rPr lang="en-US" sz="2400" dirty="0"/>
              <a:t>         </a:t>
            </a:r>
            <a:r>
              <a:rPr lang="en-US" sz="2400" dirty="0" err="1"/>
              <a:t>cd</a:t>
            </a:r>
            <a:r>
              <a:rPr lang="en-US" sz="2400" dirty="0"/>
              <a:t> /</a:t>
            </a:r>
            <a:r>
              <a:rPr lang="en-US" sz="2400" dirty="0" err="1"/>
              <a:t>usr</a:t>
            </a:r>
            <a:r>
              <a:rPr lang="en-US" sz="2400" dirty="0"/>
              <a:t>/lib/hadoop-0.20-mapreduce/</a:t>
            </a:r>
          </a:p>
          <a:p>
            <a:pPr lvl="1">
              <a:buNone/>
            </a:pPr>
            <a:r>
              <a:rPr lang="en-US" sz="2400" dirty="0"/>
              <a:t>         </a:t>
            </a:r>
            <a:r>
              <a:rPr lang="en-US" sz="2400" dirty="0" err="1"/>
              <a:t>ls</a:t>
            </a:r>
            <a:endParaRPr lang="en-US" sz="2400" dirty="0"/>
          </a:p>
          <a:p>
            <a:pPr lvl="1">
              <a:buNone/>
            </a:pPr>
            <a:endParaRPr lang="en-US" sz="2400" dirty="0"/>
          </a:p>
          <a:p>
            <a:pPr lvl="1">
              <a:buFontTx/>
              <a:buChar char="-"/>
            </a:pPr>
            <a:r>
              <a:rPr lang="en-US" sz="2400" dirty="0"/>
              <a:t>To see the content of jar file</a:t>
            </a:r>
          </a:p>
          <a:p>
            <a:pPr lvl="1">
              <a:buNone/>
            </a:pPr>
            <a:r>
              <a:rPr lang="en-US" sz="2400" dirty="0"/>
              <a:t>         </a:t>
            </a:r>
            <a:r>
              <a:rPr lang="en-US" sz="2400" dirty="0" err="1"/>
              <a:t>hadoop</a:t>
            </a:r>
            <a:r>
              <a:rPr lang="en-US" sz="2400" dirty="0"/>
              <a:t> jar /</a:t>
            </a:r>
            <a:r>
              <a:rPr lang="en-US" sz="2400" dirty="0" err="1"/>
              <a:t>usr</a:t>
            </a:r>
            <a:r>
              <a:rPr lang="en-US" sz="2400" dirty="0"/>
              <a:t>/lib/hadoop-0.20-mapreduce/</a:t>
            </a:r>
            <a:r>
              <a:rPr lang="en-US" sz="2400" dirty="0" err="1"/>
              <a:t>hadoop</a:t>
            </a:r>
            <a:r>
              <a:rPr lang="en-US" sz="2400" dirty="0"/>
              <a:t>-   examples-2.0.0-mr1-cdh4.4.0.jar</a:t>
            </a:r>
          </a:p>
          <a:p>
            <a:pPr lvl="1">
              <a:buNone/>
            </a:pPr>
            <a:r>
              <a:rPr lang="en-US" sz="2400" dirty="0"/>
              <a:t>    </a:t>
            </a:r>
          </a:p>
          <a:p>
            <a:pPr lvl="1">
              <a:buNone/>
            </a:pPr>
            <a:endParaRPr lang="en-US" sz="2400" dirty="0"/>
          </a:p>
          <a:p>
            <a:pPr lvl="1">
              <a:buNone/>
            </a:pPr>
            <a:endParaRPr lang="en-US" sz="2400"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a:buNone/>
            </a:pPr>
            <a:r>
              <a:rPr lang="en-US" sz="2400" dirty="0"/>
              <a:t>-   To run word count program on loaded file and creating output file path. </a:t>
            </a:r>
          </a:p>
          <a:p>
            <a:pPr>
              <a:buNone/>
            </a:pPr>
            <a:r>
              <a:rPr lang="en-US" sz="2400" dirty="0"/>
              <a:t>        </a:t>
            </a:r>
            <a:r>
              <a:rPr lang="en-US" sz="2400" dirty="0" err="1"/>
              <a:t>hadoop jar /usr</a:t>
            </a:r>
            <a:r>
              <a:rPr lang="en-US" sz="2400" dirty="0"/>
              <a:t>/lib/hadoop-0.20-mapreduce/</a:t>
            </a:r>
            <a:r>
              <a:rPr lang="en-US" sz="2400" dirty="0" err="1"/>
              <a:t>hadoop</a:t>
            </a:r>
            <a:r>
              <a:rPr lang="en-US" sz="2400" dirty="0"/>
              <a:t>-   examples-2.0.0-mr1-cdh4.4.0.jar  </a:t>
            </a:r>
            <a:r>
              <a:rPr lang="en-US" sz="2400" dirty="0" err="1"/>
              <a:t>wordcount</a:t>
            </a:r>
            <a:r>
              <a:rPr lang="en-US" sz="2400" dirty="0"/>
              <a:t>  /user/</a:t>
            </a:r>
            <a:r>
              <a:rPr lang="en-US" sz="2400" dirty="0" err="1"/>
              <a:t>cloudera</a:t>
            </a:r>
            <a:r>
              <a:rPr lang="en-US" sz="2400" dirty="0"/>
              <a:t>/nh001/test  /user/</a:t>
            </a:r>
            <a:r>
              <a:rPr lang="en-US" sz="2400" dirty="0" err="1"/>
              <a:t>cloudera</a:t>
            </a:r>
            <a:r>
              <a:rPr lang="en-US" sz="2400" dirty="0"/>
              <a:t>/nh001/output1</a:t>
            </a:r>
          </a:p>
          <a:p>
            <a:pPr>
              <a:buNone/>
            </a:pPr>
            <a:endParaRPr lang="en-US" sz="2400" dirty="0"/>
          </a:p>
          <a:p>
            <a:pPr>
              <a:buNone/>
            </a:pPr>
            <a:r>
              <a:rPr lang="en-US" sz="2400" dirty="0"/>
              <a:t>-  To verify output files</a:t>
            </a:r>
          </a:p>
          <a:p>
            <a:pPr>
              <a:buNone/>
            </a:pPr>
            <a:r>
              <a:rPr lang="en-US" sz="2400"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r>
              <a:rPr lang="en-US" sz="2400" dirty="0"/>
              <a:t>/nh001</a:t>
            </a:r>
          </a:p>
          <a:p>
            <a:pPr>
              <a:buNone/>
            </a:pPr>
            <a:r>
              <a:rPr lang="en-US" sz="2400"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r>
              <a:rPr lang="en-US" sz="2400" dirty="0"/>
              <a:t>/nh001/output1</a:t>
            </a:r>
          </a:p>
          <a:p>
            <a:pPr>
              <a:buNone/>
            </a:pPr>
            <a:endParaRPr lang="en-US" sz="2400" dirty="0"/>
          </a:p>
          <a:p>
            <a:pPr>
              <a:buNone/>
            </a:pPr>
            <a:r>
              <a:rPr lang="en-US" sz="2400" dirty="0"/>
              <a:t>-   To see the content of output file</a:t>
            </a:r>
          </a:p>
          <a:p>
            <a:pPr>
              <a:buNone/>
            </a:pPr>
            <a:r>
              <a:rPr lang="en-US" sz="2400" dirty="0"/>
              <a:t>      </a:t>
            </a:r>
            <a:r>
              <a:rPr lang="en-US" sz="2400" dirty="0" err="1"/>
              <a:t>hadoop</a:t>
            </a:r>
            <a:r>
              <a:rPr lang="en-US" sz="2400" dirty="0"/>
              <a:t> </a:t>
            </a:r>
            <a:r>
              <a:rPr lang="en-US" sz="2400" dirty="0" err="1"/>
              <a:t>fs</a:t>
            </a:r>
            <a:r>
              <a:rPr lang="en-US" sz="2400" dirty="0"/>
              <a:t> –cat /user/</a:t>
            </a:r>
            <a:r>
              <a:rPr lang="en-US" sz="2400" dirty="0" err="1"/>
              <a:t>cloudera</a:t>
            </a:r>
            <a:r>
              <a:rPr lang="en-US" sz="2400" dirty="0"/>
              <a:t>/nh001/output1/part-r-00000</a:t>
            </a:r>
          </a:p>
          <a:p>
            <a:pPr>
              <a:buFontTx/>
              <a:buChar char="-"/>
            </a:pPr>
            <a:r>
              <a:rPr lang="en-US" sz="2400" dirty="0"/>
              <a:t>To see the output through browser</a:t>
            </a:r>
          </a:p>
          <a:p>
            <a:pPr>
              <a:buNone/>
            </a:pPr>
            <a:r>
              <a:rPr lang="en-US" sz="2400" dirty="0"/>
              <a:t>    click on “HDFS </a:t>
            </a:r>
            <a:r>
              <a:rPr lang="en-US" sz="2400" dirty="0" err="1"/>
              <a:t>Namenode</a:t>
            </a:r>
            <a:r>
              <a:rPr lang="en-US" sz="2400" dirty="0"/>
              <a:t>”</a:t>
            </a:r>
            <a:r>
              <a:rPr lang="en-US" sz="2400" dirty="0">
                <a:sym typeface="Wingdings" pitchFamily="2" charset="2"/>
              </a:rPr>
              <a:t>Browse the file </a:t>
            </a:r>
            <a:r>
              <a:rPr lang="en-US" sz="2400" dirty="0" err="1">
                <a:sym typeface="Wingdings" pitchFamily="2" charset="2"/>
              </a:rPr>
              <a:t>systemusercloudera</a:t>
            </a:r>
            <a:r>
              <a:rPr lang="en-US" sz="2400" dirty="0">
                <a:sym typeface="Wingdings" pitchFamily="2" charset="2"/>
              </a:rPr>
              <a:t> nh001 output1  </a:t>
            </a:r>
            <a:r>
              <a:rPr lang="en-US" sz="2400" dirty="0"/>
              <a:t>part-r-00000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lstStyle/>
          <a:p>
            <a:pPr>
              <a:buNone/>
            </a:pPr>
            <a:r>
              <a:rPr lang="en-US" dirty="0"/>
              <a:t>(b) </a:t>
            </a:r>
            <a:r>
              <a:rPr lang="en-US" dirty="0" err="1"/>
              <a:t>Grep</a:t>
            </a:r>
            <a:endParaRPr lang="en-US" dirty="0"/>
          </a:p>
          <a:p>
            <a:pPr>
              <a:buNone/>
            </a:pPr>
            <a:r>
              <a:rPr lang="en-US" dirty="0"/>
              <a:t>   - To run </a:t>
            </a:r>
            <a:r>
              <a:rPr lang="en-US" dirty="0" err="1"/>
              <a:t>Grep</a:t>
            </a:r>
            <a:r>
              <a:rPr lang="en-US" dirty="0"/>
              <a:t> program on loaded file and    creating output file path. </a:t>
            </a:r>
          </a:p>
          <a:p>
            <a:pPr>
              <a:buNone/>
            </a:pPr>
            <a:r>
              <a:rPr lang="en-US" dirty="0"/>
              <a:t>        </a:t>
            </a:r>
            <a:r>
              <a:rPr lang="en-US" dirty="0" err="1"/>
              <a:t>hadoop</a:t>
            </a:r>
            <a:r>
              <a:rPr lang="en-US" dirty="0"/>
              <a:t> jar /</a:t>
            </a:r>
            <a:r>
              <a:rPr lang="en-US" dirty="0" err="1"/>
              <a:t>usr</a:t>
            </a:r>
            <a:r>
              <a:rPr lang="en-US" dirty="0"/>
              <a:t>/lib/hadoop-0.20-mapreduce/hadoop-examples-2.0.0-mr1-cdh4.4.0.jar  </a:t>
            </a:r>
            <a:r>
              <a:rPr lang="en-US" dirty="0" err="1"/>
              <a:t>grep</a:t>
            </a:r>
            <a:r>
              <a:rPr lang="en-US" dirty="0"/>
              <a:t>  /user/</a:t>
            </a:r>
            <a:r>
              <a:rPr lang="en-US" dirty="0" err="1"/>
              <a:t>cloudera</a:t>
            </a:r>
            <a:r>
              <a:rPr lang="en-US" dirty="0"/>
              <a:t>/test  /user/</a:t>
            </a:r>
            <a:r>
              <a:rPr lang="en-US" dirty="0" err="1"/>
              <a:t>cloudera</a:t>
            </a:r>
            <a:r>
              <a:rPr lang="en-US" dirty="0"/>
              <a:t>/output2 </a:t>
            </a:r>
            <a:r>
              <a:rPr lang="en-US" dirty="0" err="1"/>
              <a:t>key_word</a:t>
            </a:r>
            <a:endParaRPr lang="en-US" dirty="0"/>
          </a:p>
          <a:p>
            <a:pPr>
              <a:buNone/>
            </a:pPr>
            <a:endParaRPr lang="en-US" dirty="0"/>
          </a:p>
          <a:p>
            <a:pPr>
              <a:buNone/>
            </a:pPr>
            <a:r>
              <a:rPr lang="en-US" dirty="0"/>
              <a:t>  -  Remaining steps as before</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install </a:t>
            </a:r>
            <a:r>
              <a:rPr lang="en-IN" dirty="0" err="1"/>
              <a:t>mysql</a:t>
            </a:r>
            <a:endParaRPr lang="en-IN" dirty="0"/>
          </a:p>
        </p:txBody>
      </p:sp>
      <p:sp>
        <p:nvSpPr>
          <p:cNvPr id="3" name="Content Placeholder 2"/>
          <p:cNvSpPr>
            <a:spLocks noGrp="1"/>
          </p:cNvSpPr>
          <p:nvPr>
            <p:ph idx="1"/>
          </p:nvPr>
        </p:nvSpPr>
        <p:spPr/>
        <p:txBody>
          <a:bodyPr/>
          <a:lstStyle/>
          <a:p>
            <a:pPr marL="0" indent="0">
              <a:buNone/>
            </a:pPr>
            <a:r>
              <a:rPr lang="en-IN" dirty="0"/>
              <a:t>Open terminal and type</a:t>
            </a:r>
          </a:p>
          <a:p>
            <a:pPr marL="0" indent="0">
              <a:buNone/>
            </a:pPr>
            <a:r>
              <a:rPr lang="en-IN" dirty="0" err="1"/>
              <a:t>Sudo</a:t>
            </a:r>
            <a:r>
              <a:rPr lang="en-IN" dirty="0"/>
              <a:t> yum –y install </a:t>
            </a:r>
            <a:r>
              <a:rPr lang="en-IN" dirty="0" err="1"/>
              <a:t>mysql</a:t>
            </a:r>
            <a:r>
              <a:rPr lang="en-IN" dirty="0"/>
              <a:t>-server</a:t>
            </a:r>
          </a:p>
          <a:p>
            <a:pPr marL="0" indent="0">
              <a:buNone/>
            </a:pPr>
            <a:r>
              <a:rPr lang="en-IN" dirty="0" err="1"/>
              <a:t>Sudo</a:t>
            </a:r>
            <a:r>
              <a:rPr lang="en-IN" dirty="0"/>
              <a:t> yum –y install </a:t>
            </a:r>
            <a:r>
              <a:rPr lang="en-IN" dirty="0" err="1"/>
              <a:t>mysql</a:t>
            </a:r>
            <a:r>
              <a:rPr lang="en-IN" dirty="0"/>
              <a:t>-connector-java</a:t>
            </a:r>
          </a:p>
          <a:p>
            <a:pPr marL="0" indent="0">
              <a:buNone/>
            </a:pPr>
            <a:r>
              <a:rPr lang="en-IN" dirty="0" err="1"/>
              <a:t>Sqoop</a:t>
            </a:r>
            <a:r>
              <a:rPr lang="en-IN" dirty="0"/>
              <a:t> help (display </a:t>
            </a:r>
            <a:r>
              <a:rPr lang="en-IN"/>
              <a:t>all commands)</a:t>
            </a:r>
            <a:endParaRPr lang="en-IN" dirty="0"/>
          </a:p>
        </p:txBody>
      </p:sp>
    </p:spTree>
    <p:extLst>
      <p:ext uri="{BB962C8B-B14F-4D97-AF65-F5344CB8AC3E}">
        <p14:creationId xmlns:p14="http://schemas.microsoft.com/office/powerpoint/2010/main" val="15128601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381000"/>
          </a:xfrm>
        </p:spPr>
        <p:txBody>
          <a:bodyPr>
            <a:normAutofit fontScale="90000"/>
          </a:bodyPr>
          <a:lstStyle/>
          <a:p>
            <a:r>
              <a:rPr lang="en-US" b="1" dirty="0"/>
              <a:t>SQOOP Hands on sessions</a:t>
            </a:r>
            <a:br>
              <a:rPr lang="en-US" dirty="0"/>
            </a:br>
            <a:endParaRPr lang="en-US" dirty="0"/>
          </a:p>
        </p:txBody>
      </p:sp>
      <p:sp>
        <p:nvSpPr>
          <p:cNvPr id="3" name="Content Placeholder 2"/>
          <p:cNvSpPr>
            <a:spLocks noGrp="1"/>
          </p:cNvSpPr>
          <p:nvPr>
            <p:ph idx="1"/>
          </p:nvPr>
        </p:nvSpPr>
        <p:spPr>
          <a:xfrm>
            <a:off x="152400" y="838200"/>
            <a:ext cx="8763000" cy="5791200"/>
          </a:xfrm>
        </p:spPr>
        <p:txBody>
          <a:bodyPr>
            <a:normAutofit fontScale="62500" lnSpcReduction="20000"/>
          </a:bodyPr>
          <a:lstStyle/>
          <a:p>
            <a:pPr marL="514350" lvl="0" indent="-514350">
              <a:buAutoNum type="arabicPeriod"/>
            </a:pPr>
            <a:r>
              <a:rPr lang="en-US" sz="5100" dirty="0"/>
              <a:t>Verifying  </a:t>
            </a:r>
            <a:r>
              <a:rPr lang="en-US" sz="5100" dirty="0" err="1"/>
              <a:t>Sqoop</a:t>
            </a:r>
            <a:r>
              <a:rPr lang="en-US" sz="5100" dirty="0"/>
              <a:t> status through </a:t>
            </a:r>
            <a:r>
              <a:rPr lang="en-US" sz="5100" dirty="0" err="1"/>
              <a:t>cloudera</a:t>
            </a:r>
            <a:r>
              <a:rPr lang="en-US" sz="5100" dirty="0"/>
              <a:t> manager</a:t>
            </a:r>
          </a:p>
          <a:p>
            <a:pPr marL="514350" lvl="0" indent="-514350">
              <a:buAutoNum type="arabicPeriod"/>
            </a:pPr>
            <a:endParaRPr lang="en-US" sz="3800" dirty="0"/>
          </a:p>
          <a:p>
            <a:pPr marL="514350" lvl="0" indent="-514350">
              <a:buNone/>
            </a:pPr>
            <a:r>
              <a:rPr lang="en-US" sz="3800" dirty="0"/>
              <a:t>     -  open the terminal</a:t>
            </a:r>
          </a:p>
          <a:p>
            <a:pPr marL="514350" lvl="0" indent="-514350">
              <a:buNone/>
            </a:pPr>
            <a:r>
              <a:rPr lang="en-US" sz="3800" dirty="0"/>
              <a:t>     -  To start </a:t>
            </a:r>
            <a:r>
              <a:rPr lang="en-US" sz="3800" dirty="0" err="1"/>
              <a:t>mysql</a:t>
            </a:r>
            <a:r>
              <a:rPr lang="en-US" sz="3800" dirty="0"/>
              <a:t> services</a:t>
            </a:r>
          </a:p>
          <a:p>
            <a:pPr marL="514350" lvl="0" indent="-514350">
              <a:buNone/>
            </a:pPr>
            <a:r>
              <a:rPr lang="en-US" sz="3800" dirty="0"/>
              <a:t>              </a:t>
            </a:r>
            <a:r>
              <a:rPr lang="en-US" sz="3800" dirty="0" err="1"/>
              <a:t>sudo</a:t>
            </a:r>
            <a:r>
              <a:rPr lang="en-US" sz="3800" dirty="0"/>
              <a:t> service </a:t>
            </a:r>
            <a:r>
              <a:rPr lang="en-US" sz="3800" dirty="0" err="1"/>
              <a:t>mysqld</a:t>
            </a:r>
            <a:r>
              <a:rPr lang="en-US" sz="3800" dirty="0"/>
              <a:t> start</a:t>
            </a:r>
          </a:p>
          <a:p>
            <a:pPr marL="514350" lvl="0" indent="-514350">
              <a:buNone/>
            </a:pPr>
            <a:r>
              <a:rPr lang="en-US" sz="3800" dirty="0"/>
              <a:t>     -  To connect to </a:t>
            </a:r>
            <a:r>
              <a:rPr lang="en-US" sz="3800" dirty="0" err="1"/>
              <a:t>mysql</a:t>
            </a:r>
            <a:endParaRPr lang="en-US" sz="3800" dirty="0"/>
          </a:p>
          <a:p>
            <a:pPr marL="514350" lvl="0" indent="-514350">
              <a:buNone/>
            </a:pPr>
            <a:r>
              <a:rPr lang="en-US" sz="3800" dirty="0"/>
              <a:t>        	    </a:t>
            </a:r>
            <a:r>
              <a:rPr lang="en-US" sz="3800" dirty="0" err="1"/>
              <a:t>mysql</a:t>
            </a:r>
            <a:r>
              <a:rPr lang="en-US" sz="3800" dirty="0"/>
              <a:t> –u root </a:t>
            </a:r>
          </a:p>
          <a:p>
            <a:pPr marL="514350" lvl="0" indent="-514350">
              <a:buNone/>
            </a:pPr>
            <a:r>
              <a:rPr lang="en-US" sz="3800" dirty="0"/>
              <a:t>     -  To create Database</a:t>
            </a:r>
          </a:p>
          <a:p>
            <a:pPr marL="514350" lvl="0" indent="-514350">
              <a:buNone/>
            </a:pPr>
            <a:r>
              <a:rPr lang="en-US" sz="3800" dirty="0"/>
              <a:t>        	    create database </a:t>
            </a:r>
            <a:r>
              <a:rPr lang="en-US" sz="3800" dirty="0" err="1"/>
              <a:t>sampledb</a:t>
            </a:r>
            <a:r>
              <a:rPr lang="en-US" sz="3800" dirty="0"/>
              <a:t>;</a:t>
            </a:r>
          </a:p>
          <a:p>
            <a:pPr marL="514350" lvl="0" indent="-514350">
              <a:buNone/>
            </a:pPr>
            <a:r>
              <a:rPr lang="en-US" sz="3800" dirty="0"/>
              <a:t>     -  To show the existing data bases</a:t>
            </a:r>
          </a:p>
          <a:p>
            <a:pPr>
              <a:buNone/>
            </a:pPr>
            <a:r>
              <a:rPr lang="en-US" sz="3800" dirty="0"/>
              <a:t>	        show databases;</a:t>
            </a:r>
          </a:p>
          <a:p>
            <a:pPr>
              <a:buNone/>
            </a:pPr>
            <a:r>
              <a:rPr lang="en-US" sz="3800" dirty="0"/>
              <a:t>	- To drop database</a:t>
            </a:r>
          </a:p>
          <a:p>
            <a:pPr>
              <a:buNone/>
            </a:pPr>
            <a:r>
              <a:rPr lang="en-US" sz="3800" dirty="0"/>
              <a:t>		drop database </a:t>
            </a:r>
            <a:r>
              <a:rPr lang="en-US" sz="3800" dirty="0" err="1"/>
              <a:t>databasename</a:t>
            </a:r>
            <a:r>
              <a:rPr lang="en-US" sz="3800" dirty="0"/>
              <a:t>;</a:t>
            </a:r>
          </a:p>
          <a:p>
            <a:pPr>
              <a:buNone/>
            </a:pPr>
            <a:r>
              <a:rPr lang="en-US" sz="3800" dirty="0"/>
              <a:t>     -  Exit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85000" lnSpcReduction="10000"/>
          </a:bodyPr>
          <a:lstStyle/>
          <a:p>
            <a:pPr>
              <a:buFontTx/>
              <a:buChar char="-"/>
            </a:pPr>
            <a:r>
              <a:rPr lang="en-US" dirty="0"/>
              <a:t>To verify the database names</a:t>
            </a:r>
          </a:p>
          <a:p>
            <a:pPr>
              <a:buNone/>
            </a:pPr>
            <a:r>
              <a:rPr lang="en-US" dirty="0"/>
              <a:t>      	show databases;</a:t>
            </a:r>
          </a:p>
          <a:p>
            <a:pPr>
              <a:buNone/>
            </a:pPr>
            <a:r>
              <a:rPr lang="en-US" dirty="0"/>
              <a:t>-    To choose the database you want to use</a:t>
            </a:r>
          </a:p>
          <a:p>
            <a:pPr>
              <a:buNone/>
            </a:pPr>
            <a:r>
              <a:rPr lang="en-US" dirty="0"/>
              <a:t>    		use </a:t>
            </a:r>
            <a:r>
              <a:rPr lang="en-US" dirty="0" err="1"/>
              <a:t>sampledb</a:t>
            </a:r>
            <a:r>
              <a:rPr lang="en-US" dirty="0"/>
              <a:t>;</a:t>
            </a:r>
          </a:p>
          <a:p>
            <a:pPr>
              <a:buFontTx/>
              <a:buChar char="-"/>
            </a:pPr>
            <a:r>
              <a:rPr lang="en-US" dirty="0"/>
              <a:t>To create tables</a:t>
            </a:r>
          </a:p>
          <a:p>
            <a:pPr>
              <a:buNone/>
            </a:pPr>
            <a:r>
              <a:rPr lang="en-US" dirty="0"/>
              <a:t>     	create table std(</a:t>
            </a:r>
            <a:r>
              <a:rPr lang="en-US" dirty="0" err="1"/>
              <a:t>rno</a:t>
            </a:r>
            <a:r>
              <a:rPr lang="en-US" dirty="0"/>
              <a:t> </a:t>
            </a:r>
            <a:r>
              <a:rPr lang="en-US" dirty="0" err="1"/>
              <a:t>int</a:t>
            </a:r>
            <a:r>
              <a:rPr lang="en-US" dirty="0"/>
              <a:t>);</a:t>
            </a:r>
          </a:p>
          <a:p>
            <a:pPr>
              <a:buNone/>
            </a:pPr>
            <a:r>
              <a:rPr lang="en-US" dirty="0"/>
              <a:t>     	create table </a:t>
            </a:r>
            <a:r>
              <a:rPr lang="en-US" dirty="0" err="1"/>
              <a:t>emp</a:t>
            </a:r>
            <a:r>
              <a:rPr lang="en-US" dirty="0"/>
              <a:t>(id </a:t>
            </a:r>
            <a:r>
              <a:rPr lang="en-US" dirty="0" err="1"/>
              <a:t>int</a:t>
            </a:r>
            <a:r>
              <a:rPr lang="en-US" dirty="0"/>
              <a:t>, name char);</a:t>
            </a:r>
          </a:p>
          <a:p>
            <a:pPr>
              <a:buFontTx/>
              <a:buChar char="-"/>
            </a:pPr>
            <a:r>
              <a:rPr lang="en-US" dirty="0"/>
              <a:t>To insert records into the tables</a:t>
            </a:r>
          </a:p>
          <a:p>
            <a:pPr>
              <a:buNone/>
            </a:pPr>
            <a:r>
              <a:rPr lang="en-US" dirty="0"/>
              <a:t>             insert into stud values (101), (102), (103), (104), (105);</a:t>
            </a:r>
          </a:p>
          <a:p>
            <a:pPr>
              <a:buNone/>
            </a:pPr>
            <a:r>
              <a:rPr lang="en-US" dirty="0"/>
              <a:t>             insert into </a:t>
            </a:r>
            <a:r>
              <a:rPr lang="en-US" dirty="0" err="1"/>
              <a:t>emp</a:t>
            </a:r>
            <a:r>
              <a:rPr lang="en-US" dirty="0"/>
              <a:t> values (1,’a’), (2,’b’), (3,’c’), (4,’d’), (5,’e’);</a:t>
            </a:r>
          </a:p>
          <a:p>
            <a:pPr>
              <a:buFontTx/>
              <a:buChar char="-"/>
            </a:pPr>
            <a:r>
              <a:rPr lang="en-US" dirty="0"/>
              <a:t>Exit </a:t>
            </a:r>
          </a:p>
          <a:p>
            <a:pPr>
              <a:buFontTx/>
              <a:buChar char="-"/>
            </a:pPr>
            <a:r>
              <a:rPr lang="en-US" dirty="0"/>
              <a:t>Open the browser and select “</a:t>
            </a:r>
            <a:r>
              <a:rPr lang="en-US" dirty="0" err="1"/>
              <a:t>Cloudera</a:t>
            </a:r>
            <a:r>
              <a:rPr lang="en-US" dirty="0"/>
              <a:t> Manager”</a:t>
            </a:r>
          </a:p>
          <a:p>
            <a:pPr>
              <a:buFontTx/>
              <a:buChar char="-"/>
            </a:pPr>
            <a:r>
              <a:rPr lang="en-US" dirty="0"/>
              <a:t>Check whether or not SQOOP is in good </a:t>
            </a:r>
            <a:r>
              <a:rPr lang="en-US" dirty="0" err="1"/>
              <a:t>helath</a:t>
            </a:r>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IN" sz="4000" b="1" u="sng" dirty="0" err="1"/>
              <a:t>Vertica</a:t>
            </a:r>
            <a:r>
              <a:rPr lang="en-IN" sz="4000" b="1" u="sng" dirty="0"/>
              <a:t> Cluster Management</a:t>
            </a:r>
            <a:endParaRPr lang="en-US" sz="4000" dirty="0"/>
          </a:p>
        </p:txBody>
      </p:sp>
      <p:sp>
        <p:nvSpPr>
          <p:cNvPr id="3" name="Content Placeholder 2"/>
          <p:cNvSpPr>
            <a:spLocks noGrp="1"/>
          </p:cNvSpPr>
          <p:nvPr>
            <p:ph idx="1"/>
          </p:nvPr>
        </p:nvSpPr>
        <p:spPr/>
        <p:txBody>
          <a:bodyPr/>
          <a:lstStyle/>
          <a:p>
            <a:r>
              <a:rPr lang="en-IN" dirty="0"/>
              <a:t>Adding nodes to an existing cluster</a:t>
            </a:r>
          </a:p>
          <a:p>
            <a:r>
              <a:rPr lang="en-IN" dirty="0"/>
              <a:t>Removing nodes from a cluster</a:t>
            </a:r>
          </a:p>
          <a:p>
            <a:r>
              <a:rPr lang="en-IN" dirty="0"/>
              <a:t>Replacing nodes</a:t>
            </a:r>
          </a:p>
          <a:p>
            <a:r>
              <a:rPr lang="en-IN" dirty="0"/>
              <a:t>Rebalancing data across nodes</a:t>
            </a: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a:bodyPr>
          <a:lstStyle/>
          <a:p>
            <a:pPr lvl="0">
              <a:buNone/>
            </a:pPr>
            <a:r>
              <a:rPr lang="en-US" dirty="0"/>
              <a:t>2. Hand-on Practice on various </a:t>
            </a:r>
            <a:r>
              <a:rPr lang="en-US" dirty="0" err="1"/>
              <a:t>Sqoop</a:t>
            </a:r>
            <a:r>
              <a:rPr lang="en-US" dirty="0"/>
              <a:t> basic commands </a:t>
            </a:r>
          </a:p>
          <a:p>
            <a:pPr lvl="0">
              <a:buNone/>
            </a:pPr>
            <a:r>
              <a:rPr lang="en-US" dirty="0"/>
              <a:t>    (a) List-database        (b) List-table         (c) </a:t>
            </a:r>
            <a:r>
              <a:rPr lang="en-US" dirty="0" err="1"/>
              <a:t>Eval</a:t>
            </a:r>
            <a:endParaRPr lang="en-US" dirty="0"/>
          </a:p>
          <a:p>
            <a:pPr lvl="0">
              <a:buNone/>
            </a:pPr>
            <a:endParaRPr lang="en-US" sz="2400" dirty="0"/>
          </a:p>
          <a:p>
            <a:pPr>
              <a:buFontTx/>
              <a:buChar char="-"/>
            </a:pPr>
            <a:r>
              <a:rPr lang="en-US" dirty="0"/>
              <a:t>(a) To list the databases</a:t>
            </a:r>
          </a:p>
          <a:p>
            <a:pPr>
              <a:buNone/>
            </a:pPr>
            <a:r>
              <a:rPr lang="en-US" dirty="0"/>
              <a:t>          </a:t>
            </a:r>
            <a:r>
              <a:rPr lang="en-US" sz="2400" dirty="0" err="1"/>
              <a:t>sqoop</a:t>
            </a:r>
            <a:r>
              <a:rPr lang="en-US" sz="2400" dirty="0"/>
              <a:t> list-databases  --connect  “</a:t>
            </a:r>
            <a:r>
              <a:rPr lang="en-US" sz="2400" dirty="0" err="1"/>
              <a:t>jdbc:mysql</a:t>
            </a:r>
            <a:r>
              <a:rPr lang="en-US" sz="2400" dirty="0"/>
              <a:t>://</a:t>
            </a:r>
            <a:r>
              <a:rPr lang="en-US" sz="2400" dirty="0" err="1"/>
              <a:t>localhost</a:t>
            </a:r>
            <a:r>
              <a:rPr lang="en-US" sz="2400" dirty="0"/>
              <a:t>”</a:t>
            </a:r>
          </a:p>
          <a:p>
            <a:pPr>
              <a:buNone/>
            </a:pPr>
            <a:r>
              <a:rPr lang="en-US" sz="2400" dirty="0"/>
              <a:t>                    --username  root  --password  root</a:t>
            </a:r>
            <a:endParaRPr lang="en-US" dirty="0"/>
          </a:p>
          <a:p>
            <a:pPr>
              <a:buFontTx/>
              <a:buChar char="-"/>
            </a:pPr>
            <a:r>
              <a:rPr lang="en-US" dirty="0"/>
              <a:t>(b) To list the tables</a:t>
            </a:r>
          </a:p>
          <a:p>
            <a:pPr>
              <a:buNone/>
            </a:pPr>
            <a:r>
              <a:rPr lang="en-US" dirty="0"/>
              <a:t>          </a:t>
            </a:r>
            <a:r>
              <a:rPr lang="en-US" sz="2400" dirty="0" err="1"/>
              <a:t>sqoop</a:t>
            </a:r>
            <a:r>
              <a:rPr lang="en-US" sz="2400" dirty="0"/>
              <a:t> list-tables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a:t>
            </a:r>
          </a:p>
          <a:p>
            <a:pPr>
              <a:buNone/>
            </a:pPr>
            <a:endParaRPr lang="en-US" sz="2400" dirty="0"/>
          </a:p>
          <a:p>
            <a:pPr>
              <a:buNone/>
            </a:pP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fontScale="92500" lnSpcReduction="10000"/>
          </a:bodyPr>
          <a:lstStyle/>
          <a:p>
            <a:pPr>
              <a:buFontTx/>
              <a:buChar char="-"/>
            </a:pPr>
            <a:r>
              <a:rPr lang="en-US" dirty="0"/>
              <a:t>(c) To run </a:t>
            </a:r>
            <a:r>
              <a:rPr lang="en-US" dirty="0" err="1"/>
              <a:t>sql</a:t>
            </a:r>
            <a:r>
              <a:rPr lang="en-US" dirty="0"/>
              <a:t> queries from </a:t>
            </a:r>
            <a:r>
              <a:rPr lang="en-US" dirty="0" err="1"/>
              <a:t>hadoop</a:t>
            </a:r>
            <a:r>
              <a:rPr lang="en-US" dirty="0"/>
              <a:t> using </a:t>
            </a:r>
            <a:r>
              <a:rPr lang="en-US" dirty="0" err="1"/>
              <a:t>eval</a:t>
            </a:r>
            <a:endParaRPr lang="en-US" dirty="0"/>
          </a:p>
          <a:p>
            <a:pPr>
              <a:buNone/>
            </a:pPr>
            <a:r>
              <a:rPr lang="en-US"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a:t>
            </a:r>
          </a:p>
          <a:p>
            <a:pPr>
              <a:buNone/>
            </a:pPr>
            <a:r>
              <a:rPr lang="en-US" sz="2400" dirty="0"/>
              <a:t>                       --query "select * from </a:t>
            </a:r>
            <a:r>
              <a:rPr lang="en-US" sz="2400" dirty="0" err="1"/>
              <a:t>emp</a:t>
            </a:r>
            <a:r>
              <a:rPr lang="en-US" sz="2400" dirty="0"/>
              <a:t>“</a:t>
            </a:r>
          </a:p>
          <a:p>
            <a:pPr>
              <a:buNone/>
            </a:pPr>
            <a:endParaRPr lang="en-US" sz="2400" dirty="0"/>
          </a:p>
          <a:p>
            <a:pPr>
              <a:buNone/>
            </a:pPr>
            <a:r>
              <a:rPr lang="en-US" sz="2400"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a:t>
            </a:r>
          </a:p>
          <a:p>
            <a:pPr>
              <a:buNone/>
            </a:pPr>
            <a:r>
              <a:rPr lang="en-US" sz="2400" dirty="0"/>
              <a:t>                       --query "select count(*) from stud“</a:t>
            </a:r>
          </a:p>
          <a:p>
            <a:pPr>
              <a:buNone/>
            </a:pPr>
            <a:endParaRPr lang="en-US" sz="2400" dirty="0"/>
          </a:p>
          <a:p>
            <a:pPr>
              <a:buNone/>
            </a:pPr>
            <a:r>
              <a:rPr lang="en-US" sz="2400"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a:t>
            </a:r>
          </a:p>
          <a:p>
            <a:pPr>
              <a:buNone/>
            </a:pPr>
            <a:r>
              <a:rPr lang="en-US" sz="2400" dirty="0"/>
              <a:t>                       --query "select * from </a:t>
            </a:r>
            <a:r>
              <a:rPr lang="en-US" sz="2400" dirty="0" err="1"/>
              <a:t>emp</a:t>
            </a:r>
            <a:r>
              <a:rPr lang="en-US" sz="2400" dirty="0"/>
              <a:t> where id&gt;2"</a:t>
            </a:r>
          </a:p>
          <a:p>
            <a:pPr>
              <a:buNone/>
            </a:pPr>
            <a:r>
              <a:rPr lang="en-US" sz="2400" dirty="0"/>
              <a:t> </a:t>
            </a:r>
            <a:endParaRPr lang="en-US" dirty="0"/>
          </a:p>
          <a:p>
            <a:pPr>
              <a:buNone/>
            </a:pPr>
            <a:r>
              <a:rPr lang="en-US" dirty="0"/>
              <a:t> 		 </a:t>
            </a:r>
            <a:r>
              <a:rPr lang="en-US" sz="2400" dirty="0" err="1"/>
              <a:t>sqoop</a:t>
            </a:r>
            <a:r>
              <a:rPr lang="en-US" sz="2400" dirty="0"/>
              <a:t> eval --connect "</a:t>
            </a:r>
            <a:r>
              <a:rPr lang="en-US" sz="2400" dirty="0" err="1"/>
              <a:t>jdbc:mysql</a:t>
            </a:r>
            <a:r>
              <a:rPr lang="en-US" sz="2400" dirty="0"/>
              <a:t>://localhost/</a:t>
            </a:r>
            <a:r>
              <a:rPr lang="en-US" sz="2400" dirty="0" err="1"/>
              <a:t>sampledb</a:t>
            </a:r>
            <a:r>
              <a:rPr lang="en-US" sz="2400" dirty="0"/>
              <a:t>" </a:t>
            </a:r>
          </a:p>
          <a:p>
            <a:pPr>
              <a:buNone/>
            </a:pPr>
            <a:r>
              <a:rPr lang="en-US" sz="2400" dirty="0"/>
              <a:t>                     --username root --password root </a:t>
            </a:r>
          </a:p>
          <a:p>
            <a:pPr>
              <a:buNone/>
            </a:pPr>
            <a:r>
              <a:rPr lang="en-US" sz="2400" dirty="0"/>
              <a:t>                       --query “insert into </a:t>
            </a:r>
            <a:r>
              <a:rPr lang="en-US" sz="2400" dirty="0" err="1"/>
              <a:t>emp</a:t>
            </a:r>
            <a:r>
              <a:rPr lang="en-US" sz="2400" dirty="0"/>
              <a:t> values(5,’y’)”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00800"/>
          </a:xfrm>
        </p:spPr>
        <p:txBody>
          <a:bodyPr>
            <a:normAutofit fontScale="85000" lnSpcReduction="20000"/>
          </a:bodyPr>
          <a:lstStyle/>
          <a:p>
            <a:pPr lvl="0">
              <a:buNone/>
            </a:pPr>
            <a:r>
              <a:rPr lang="en-US" dirty="0"/>
              <a:t>3. </a:t>
            </a:r>
            <a:r>
              <a:rPr lang="en-US" sz="2800" dirty="0"/>
              <a:t>Import of tables from </a:t>
            </a:r>
            <a:r>
              <a:rPr lang="en-US" sz="2800" dirty="0" err="1"/>
              <a:t>Mysql</a:t>
            </a:r>
            <a:r>
              <a:rPr lang="en-US" sz="2800" dirty="0"/>
              <a:t> database to </a:t>
            </a:r>
            <a:r>
              <a:rPr lang="en-US" sz="2800" dirty="0" err="1"/>
              <a:t>hdfs</a:t>
            </a:r>
            <a:endParaRPr lang="en-US" sz="2800" dirty="0"/>
          </a:p>
          <a:p>
            <a:pPr>
              <a:buNone/>
            </a:pPr>
            <a:r>
              <a:rPr lang="en-US" sz="2800" dirty="0"/>
              <a:t>    (a) Import of all tables</a:t>
            </a:r>
          </a:p>
          <a:p>
            <a:pPr marL="342900" lvl="1" indent="-342900">
              <a:buNone/>
            </a:pPr>
            <a:r>
              <a:rPr lang="en-US" sz="2400" dirty="0"/>
              <a:t>     (</a:t>
            </a:r>
            <a:r>
              <a:rPr lang="en-US" dirty="0"/>
              <a:t>b) Import of specific tables to default directory /target   </a:t>
            </a:r>
          </a:p>
          <a:p>
            <a:pPr marL="342900" lvl="1" indent="-342900">
              <a:buNone/>
            </a:pPr>
            <a:r>
              <a:rPr lang="en-US" dirty="0"/>
              <a:t>         directory</a:t>
            </a:r>
          </a:p>
          <a:p>
            <a:pPr marL="342900" lvl="1" indent="-342900">
              <a:buNone/>
            </a:pPr>
            <a:r>
              <a:rPr lang="en-US" dirty="0"/>
              <a:t>    (c) Import of subset of tables using ‘where’ clause </a:t>
            </a:r>
          </a:p>
          <a:p>
            <a:pPr marL="342900" lvl="1" indent="-342900">
              <a:buNone/>
            </a:pPr>
            <a:r>
              <a:rPr lang="en-US" dirty="0"/>
              <a:t>    (d) Incremental import</a:t>
            </a:r>
          </a:p>
          <a:p>
            <a:pPr marL="342900" lvl="1" indent="-342900">
              <a:buNone/>
            </a:pPr>
            <a:endParaRPr lang="en-US" dirty="0"/>
          </a:p>
          <a:p>
            <a:pPr marL="342900" lvl="1" indent="-342900">
              <a:buNone/>
            </a:pPr>
            <a:r>
              <a:rPr lang="en-US" dirty="0"/>
              <a:t>(a) Import of all tables:</a:t>
            </a:r>
          </a:p>
          <a:p>
            <a:pPr marL="342900" lvl="1" indent="-342900">
              <a:buNone/>
            </a:pPr>
            <a:r>
              <a:rPr lang="en-US" sz="2400" dirty="0"/>
              <a:t>         </a:t>
            </a:r>
            <a:r>
              <a:rPr lang="en-US" sz="2400" dirty="0" err="1"/>
              <a:t>sqoop</a:t>
            </a:r>
            <a:r>
              <a:rPr lang="en-US" sz="2400" dirty="0"/>
              <a:t>  import-all-tables  --connect   </a:t>
            </a:r>
          </a:p>
          <a:p>
            <a:pPr marL="342900" lvl="1" indent="-342900">
              <a:buNone/>
            </a:pPr>
            <a:r>
              <a:rPr lang="en-US" sz="2400" dirty="0"/>
              <a:t>              "</a:t>
            </a:r>
            <a:r>
              <a:rPr lang="en-US" sz="2400" dirty="0" err="1"/>
              <a:t>jdbc:mysql</a:t>
            </a:r>
            <a:r>
              <a:rPr lang="en-US" sz="2400" dirty="0"/>
              <a:t>://</a:t>
            </a:r>
            <a:r>
              <a:rPr lang="en-US" sz="2400" dirty="0" err="1"/>
              <a:t>localhost</a:t>
            </a:r>
            <a:r>
              <a:rPr lang="en-US" sz="2400" dirty="0"/>
              <a:t>/</a:t>
            </a:r>
            <a:r>
              <a:rPr lang="en-US" sz="2400" dirty="0" err="1"/>
              <a:t>sampledb</a:t>
            </a:r>
            <a:r>
              <a:rPr lang="en-US" sz="2400" dirty="0"/>
              <a:t>“</a:t>
            </a:r>
          </a:p>
          <a:p>
            <a:pPr marL="342900" lvl="1" indent="-342900">
              <a:buNone/>
            </a:pPr>
            <a:r>
              <a:rPr lang="en-US" sz="2400" dirty="0"/>
              <a:t>                  --username  root  --password  root  -m  1</a:t>
            </a:r>
          </a:p>
          <a:p>
            <a:pPr marL="342900" lvl="1" indent="-342900">
              <a:buNone/>
            </a:pPr>
            <a:r>
              <a:rPr lang="en-US" dirty="0"/>
              <a:t>       To check whether or not tables are imported</a:t>
            </a:r>
          </a:p>
          <a:p>
            <a:pPr marL="342900" lvl="1" indent="-342900">
              <a:buNone/>
            </a:pPr>
            <a:r>
              <a:rPr lang="en-US"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endParaRPr lang="en-US" sz="2400" dirty="0"/>
          </a:p>
          <a:p>
            <a:pPr marL="342900" lvl="1" indent="-342900">
              <a:buNone/>
            </a:pPr>
            <a:r>
              <a:rPr lang="en-US" sz="2400" dirty="0"/>
              <a:t>        </a:t>
            </a:r>
            <a:r>
              <a:rPr lang="en-US" dirty="0"/>
              <a:t>To check for a particular table</a:t>
            </a:r>
          </a:p>
          <a:p>
            <a:pPr marL="342900" lvl="1" indent="-342900">
              <a:buNone/>
            </a:pPr>
            <a:r>
              <a:rPr lang="en-US" sz="2400"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r>
              <a:rPr lang="en-US" sz="2400" dirty="0"/>
              <a:t>/stud</a:t>
            </a:r>
          </a:p>
          <a:p>
            <a:pPr marL="342900" lvl="1" indent="-342900">
              <a:buNone/>
            </a:pPr>
            <a:r>
              <a:rPr lang="en-US" sz="2800" dirty="0"/>
              <a:t>       </a:t>
            </a:r>
            <a:r>
              <a:rPr lang="en-US" dirty="0"/>
              <a:t>To see the records in a table</a:t>
            </a:r>
          </a:p>
          <a:p>
            <a:pPr marL="342900" lvl="1" indent="-342900">
              <a:buNone/>
            </a:pPr>
            <a:r>
              <a:rPr lang="en-US" dirty="0"/>
              <a:t>               </a:t>
            </a:r>
            <a:r>
              <a:rPr lang="en-US" sz="2400" dirty="0" err="1"/>
              <a:t>hadoop</a:t>
            </a:r>
            <a:r>
              <a:rPr lang="en-US" sz="2400" dirty="0"/>
              <a:t>  </a:t>
            </a:r>
            <a:r>
              <a:rPr lang="en-US" sz="2400" dirty="0" err="1"/>
              <a:t>fs</a:t>
            </a:r>
            <a:r>
              <a:rPr lang="en-US" sz="2400" dirty="0"/>
              <a:t>  -cat  /user/</a:t>
            </a:r>
            <a:r>
              <a:rPr lang="en-US" sz="2400" dirty="0" err="1"/>
              <a:t>cloudera</a:t>
            </a:r>
            <a:r>
              <a:rPr lang="en-US" sz="2400" dirty="0"/>
              <a:t>/stud/part-m-00000</a:t>
            </a:r>
          </a:p>
          <a:p>
            <a:pPr marL="342900" lvl="1" indent="-342900">
              <a:buNone/>
            </a:pPr>
            <a:r>
              <a:rPr lang="en-US" sz="2400" dirty="0"/>
              <a:t>Note: if name node is in safe mode import wont work</a:t>
            </a:r>
          </a:p>
          <a:p>
            <a:pPr marL="342900" lvl="1" indent="-342900">
              <a:buNone/>
            </a:pPr>
            <a:endParaRPr lang="en-US" sz="2400" dirty="0"/>
          </a:p>
          <a:p>
            <a:pPr marL="342900" lvl="1" indent="-342900">
              <a:buNone/>
            </a:pPr>
            <a:endParaRPr lang="en-US" sz="2400" dirty="0"/>
          </a:p>
          <a:p>
            <a:pPr>
              <a:buNone/>
            </a:pPr>
            <a:endParaRPr lang="en-US" dirty="0"/>
          </a:p>
          <a:p>
            <a:pPr lvl="0">
              <a:buNone/>
            </a:pPr>
            <a:endParaRPr lang="en-US"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sz="3600" dirty="0"/>
              <a:t>To remove the directory</a:t>
            </a:r>
          </a:p>
          <a:p>
            <a:pPr>
              <a:buNone/>
            </a:pPr>
            <a:r>
              <a:rPr lang="en-US" sz="3600" dirty="0"/>
              <a:t>           </a:t>
            </a:r>
            <a:r>
              <a:rPr lang="en-US" dirty="0" err="1"/>
              <a:t>hadoop</a:t>
            </a:r>
            <a:r>
              <a:rPr lang="en-US" dirty="0"/>
              <a:t>  </a:t>
            </a:r>
            <a:r>
              <a:rPr lang="en-US" dirty="0" err="1"/>
              <a:t>fs</a:t>
            </a:r>
            <a:r>
              <a:rPr lang="en-US" dirty="0"/>
              <a:t>  -</a:t>
            </a:r>
            <a:r>
              <a:rPr lang="en-US" dirty="0" err="1"/>
              <a:t>rm</a:t>
            </a:r>
            <a:r>
              <a:rPr lang="en-US" dirty="0"/>
              <a:t>  -R  /user/</a:t>
            </a:r>
            <a:r>
              <a:rPr lang="en-US" dirty="0" err="1"/>
              <a:t>cloudera</a:t>
            </a:r>
            <a:r>
              <a:rPr lang="en-US" dirty="0"/>
              <a:t>/stud</a:t>
            </a:r>
          </a:p>
          <a:p>
            <a:pPr>
              <a:buNone/>
            </a:pPr>
            <a:r>
              <a:rPr lang="en-US" dirty="0"/>
              <a:t>             </a:t>
            </a:r>
            <a:r>
              <a:rPr lang="en-US" dirty="0" err="1"/>
              <a:t>hadoop</a:t>
            </a:r>
            <a:r>
              <a:rPr lang="en-US" dirty="0"/>
              <a:t>  </a:t>
            </a:r>
            <a:r>
              <a:rPr lang="en-US" dirty="0" err="1"/>
              <a:t>fs</a:t>
            </a:r>
            <a:r>
              <a:rPr lang="en-US" dirty="0"/>
              <a:t>  -</a:t>
            </a:r>
            <a:r>
              <a:rPr lang="en-US" dirty="0" err="1"/>
              <a:t>rm</a:t>
            </a:r>
            <a:r>
              <a:rPr lang="en-US" dirty="0"/>
              <a:t>  -R  /user/</a:t>
            </a:r>
            <a:r>
              <a:rPr lang="en-US" dirty="0" err="1"/>
              <a:t>cloudera</a:t>
            </a:r>
            <a:r>
              <a:rPr lang="en-US" dirty="0"/>
              <a:t>/</a:t>
            </a:r>
            <a:r>
              <a:rPr lang="en-US" dirty="0" err="1"/>
              <a:t>emp</a:t>
            </a:r>
            <a:endParaRPr lang="en-US" sz="3600" dirty="0"/>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a:bodyPr>
          <a:lstStyle/>
          <a:p>
            <a:pPr>
              <a:buNone/>
            </a:pPr>
            <a:r>
              <a:rPr lang="en-US" sz="2800" dirty="0"/>
              <a:t> </a:t>
            </a:r>
            <a:r>
              <a:rPr lang="en-US" sz="2000" dirty="0"/>
              <a:t> (</a:t>
            </a:r>
            <a:r>
              <a:rPr lang="en-US" sz="2800" dirty="0"/>
              <a:t>b) Import of specific tables to default directory /target    </a:t>
            </a:r>
          </a:p>
          <a:p>
            <a:pPr>
              <a:buNone/>
            </a:pPr>
            <a:r>
              <a:rPr lang="en-US" sz="2800" dirty="0"/>
              <a:t>       directory</a:t>
            </a:r>
          </a:p>
          <a:p>
            <a:pPr>
              <a:buNone/>
            </a:pPr>
            <a:r>
              <a:rPr lang="en-US" sz="2800" dirty="0"/>
              <a:t> </a:t>
            </a:r>
          </a:p>
          <a:p>
            <a:pPr>
              <a:buNone/>
            </a:pPr>
            <a:r>
              <a:rPr lang="en-US" sz="2800" dirty="0"/>
              <a:t>       To import specific table to the default directory</a:t>
            </a:r>
          </a:p>
          <a:p>
            <a:pPr>
              <a:buNone/>
            </a:pPr>
            <a:r>
              <a:rPr lang="en-US" sz="2400" dirty="0"/>
              <a:t>         </a:t>
            </a:r>
            <a:r>
              <a:rPr lang="en-US" sz="2400" dirty="0" err="1"/>
              <a:t>sqoop</a:t>
            </a:r>
            <a:r>
              <a:rPr lang="en-US" sz="2400" dirty="0"/>
              <a:t> import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a:t>
            </a:r>
          </a:p>
          <a:p>
            <a:pPr>
              <a:buNone/>
            </a:pPr>
            <a:r>
              <a:rPr lang="en-US" sz="2400" dirty="0"/>
              <a:t>            --username root  --password root  --table </a:t>
            </a:r>
            <a:r>
              <a:rPr lang="en-US" sz="2400" dirty="0" err="1"/>
              <a:t>emp</a:t>
            </a:r>
            <a:r>
              <a:rPr lang="en-US" sz="2400" dirty="0"/>
              <a:t>  -m 1</a:t>
            </a:r>
          </a:p>
          <a:p>
            <a:pPr>
              <a:buNone/>
            </a:pPr>
            <a:endParaRPr lang="en-US" sz="2400" dirty="0"/>
          </a:p>
          <a:p>
            <a:pPr>
              <a:buNone/>
            </a:pPr>
            <a:r>
              <a:rPr lang="en-US" sz="2400" dirty="0"/>
              <a:t>       To check the imported table in the default directory</a:t>
            </a:r>
          </a:p>
          <a:p>
            <a:pPr>
              <a:buNone/>
            </a:pPr>
            <a:r>
              <a:rPr lang="en-US" sz="2800"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r>
              <a:rPr lang="en-US" sz="2400" dirty="0"/>
              <a:t>/</a:t>
            </a:r>
          </a:p>
          <a:p>
            <a:pPr>
              <a:buNone/>
            </a:pPr>
            <a:r>
              <a:rPr lang="en-US" sz="2400" dirty="0"/>
              <a:t>             </a:t>
            </a:r>
            <a:r>
              <a:rPr lang="en-US" sz="2400" dirty="0" err="1"/>
              <a:t>hadoop</a:t>
            </a:r>
            <a:r>
              <a:rPr lang="en-US" sz="2400" dirty="0"/>
              <a:t> </a:t>
            </a:r>
            <a:r>
              <a:rPr lang="en-US" sz="2400" dirty="0" err="1"/>
              <a:t>fs</a:t>
            </a:r>
            <a:r>
              <a:rPr lang="en-US" sz="2400" dirty="0"/>
              <a:t>  -</a:t>
            </a:r>
            <a:r>
              <a:rPr lang="en-US" sz="2400" dirty="0" err="1"/>
              <a:t>ls</a:t>
            </a:r>
            <a:r>
              <a:rPr lang="en-US" sz="2400" dirty="0"/>
              <a:t>  /user/</a:t>
            </a:r>
            <a:r>
              <a:rPr lang="en-US" sz="2400" dirty="0" err="1"/>
              <a:t>cloudera</a:t>
            </a:r>
            <a:r>
              <a:rPr lang="en-US" sz="2400" dirty="0"/>
              <a:t>/</a:t>
            </a:r>
            <a:r>
              <a:rPr lang="en-US" sz="2400" dirty="0" err="1"/>
              <a:t>emp</a:t>
            </a:r>
            <a:endParaRPr lang="en-US" sz="2400" dirty="0"/>
          </a:p>
          <a:p>
            <a:pPr>
              <a:buNone/>
            </a:pPr>
            <a:r>
              <a:rPr lang="en-US" sz="2400" dirty="0"/>
              <a:t>             </a:t>
            </a:r>
            <a:r>
              <a:rPr lang="en-US" sz="2400" dirty="0" err="1"/>
              <a:t>hadoop</a:t>
            </a:r>
            <a:r>
              <a:rPr lang="en-US" sz="2400" dirty="0"/>
              <a:t> </a:t>
            </a:r>
            <a:r>
              <a:rPr lang="en-US" sz="2400" dirty="0" err="1"/>
              <a:t>fs</a:t>
            </a:r>
            <a:r>
              <a:rPr lang="en-US" sz="2400" dirty="0"/>
              <a:t> -cat /user/</a:t>
            </a:r>
            <a:r>
              <a:rPr lang="en-US" sz="2400" dirty="0" err="1"/>
              <a:t>cloudera</a:t>
            </a:r>
            <a:r>
              <a:rPr lang="en-US" sz="2400" dirty="0"/>
              <a:t>/</a:t>
            </a:r>
            <a:r>
              <a:rPr lang="en-US" sz="2400" dirty="0" err="1"/>
              <a:t>emp</a:t>
            </a:r>
            <a:r>
              <a:rPr lang="en-US" sz="2400" dirty="0"/>
              <a:t>/part-m-00000</a:t>
            </a:r>
          </a:p>
          <a:p>
            <a:pPr>
              <a:buNone/>
            </a:pP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92500" lnSpcReduction="10000"/>
          </a:bodyPr>
          <a:lstStyle/>
          <a:p>
            <a:pPr>
              <a:buNone/>
            </a:pPr>
            <a:r>
              <a:rPr lang="en-US" dirty="0"/>
              <a:t>To make a new directory</a:t>
            </a:r>
          </a:p>
          <a:p>
            <a:pPr>
              <a:buNone/>
            </a:pPr>
            <a:r>
              <a:rPr lang="en-US" dirty="0"/>
              <a:t>           </a:t>
            </a:r>
            <a:r>
              <a:rPr lang="en-US" sz="2800" dirty="0" err="1"/>
              <a:t>hadoop</a:t>
            </a:r>
            <a:r>
              <a:rPr lang="en-US" sz="2800" dirty="0"/>
              <a:t> </a:t>
            </a:r>
            <a:r>
              <a:rPr lang="en-US" sz="2800" dirty="0" err="1"/>
              <a:t>fs</a:t>
            </a:r>
            <a:r>
              <a:rPr lang="en-US" sz="2800" dirty="0"/>
              <a:t> -</a:t>
            </a:r>
            <a:r>
              <a:rPr lang="en-US" sz="2800" dirty="0" err="1"/>
              <a:t>mkdir</a:t>
            </a:r>
            <a:r>
              <a:rPr lang="en-US" sz="2800" dirty="0"/>
              <a:t> /user/</a:t>
            </a:r>
            <a:r>
              <a:rPr lang="en-US" sz="2800" dirty="0" err="1"/>
              <a:t>cloudera</a:t>
            </a:r>
            <a:r>
              <a:rPr lang="en-US" sz="2800" dirty="0"/>
              <a:t>/hp2</a:t>
            </a:r>
          </a:p>
          <a:p>
            <a:pPr>
              <a:buNone/>
            </a:pPr>
            <a:r>
              <a:rPr lang="en-US" sz="2800" dirty="0"/>
              <a:t>             </a:t>
            </a:r>
          </a:p>
          <a:p>
            <a:pPr>
              <a:buNone/>
            </a:pPr>
            <a:endParaRPr lang="en-US" sz="2800" dirty="0"/>
          </a:p>
          <a:p>
            <a:pPr>
              <a:buNone/>
            </a:pPr>
            <a:r>
              <a:rPr lang="en-US" dirty="0"/>
              <a:t>To import specific table to the target directory</a:t>
            </a:r>
          </a:p>
          <a:p>
            <a:pPr>
              <a:buNone/>
            </a:pPr>
            <a:r>
              <a:rPr lang="en-US" sz="2800" dirty="0"/>
              <a:t>     </a:t>
            </a:r>
            <a:r>
              <a:rPr lang="en-US" sz="2800" dirty="0" err="1"/>
              <a:t>sqoop</a:t>
            </a:r>
            <a:r>
              <a:rPr lang="en-US" sz="2800" dirty="0"/>
              <a:t>  import  --connect "</a:t>
            </a:r>
            <a:r>
              <a:rPr lang="en-US" sz="2800" dirty="0" err="1"/>
              <a:t>jdbc:mysql</a:t>
            </a:r>
            <a:r>
              <a:rPr lang="en-US" sz="2800" dirty="0"/>
              <a:t>://</a:t>
            </a:r>
            <a:r>
              <a:rPr lang="en-US" sz="2800" dirty="0" err="1"/>
              <a:t>localhost</a:t>
            </a:r>
            <a:r>
              <a:rPr lang="en-US" sz="2800" dirty="0"/>
              <a:t>/</a:t>
            </a:r>
            <a:r>
              <a:rPr lang="en-US" sz="2800" dirty="0" err="1"/>
              <a:t>sampledb</a:t>
            </a:r>
            <a:r>
              <a:rPr lang="en-US" sz="2800" dirty="0"/>
              <a:t>" </a:t>
            </a:r>
          </a:p>
          <a:p>
            <a:pPr>
              <a:buNone/>
            </a:pPr>
            <a:r>
              <a:rPr lang="en-US" sz="2800" dirty="0"/>
              <a:t>     --username root --password root --table </a:t>
            </a:r>
            <a:r>
              <a:rPr lang="en-US" sz="2800" dirty="0" err="1"/>
              <a:t>emp</a:t>
            </a:r>
            <a:endParaRPr lang="en-US" sz="2800" dirty="0"/>
          </a:p>
          <a:p>
            <a:pPr>
              <a:buNone/>
            </a:pPr>
            <a:r>
              <a:rPr lang="en-US" sz="2800" dirty="0"/>
              <a:t>     --target-dir  /user/</a:t>
            </a:r>
            <a:r>
              <a:rPr lang="en-US" sz="2800" dirty="0" err="1"/>
              <a:t>cloudera</a:t>
            </a:r>
            <a:r>
              <a:rPr lang="en-US" sz="2800" dirty="0"/>
              <a:t>/hp2/sqooplab1 –m 1</a:t>
            </a:r>
          </a:p>
          <a:p>
            <a:pPr>
              <a:buNone/>
            </a:pPr>
            <a:endParaRPr lang="en-US" sz="2800" dirty="0"/>
          </a:p>
          <a:p>
            <a:pPr>
              <a:buNone/>
            </a:pPr>
            <a:r>
              <a:rPr lang="en-US" dirty="0"/>
              <a:t>To check the imported table in the target directory</a:t>
            </a:r>
          </a:p>
          <a:p>
            <a:pPr>
              <a:buNone/>
            </a:pPr>
            <a:r>
              <a:rPr lang="en-US" sz="2800" dirty="0"/>
              <a:t>             </a:t>
            </a:r>
            <a:r>
              <a:rPr lang="en-US" sz="2800" dirty="0" err="1"/>
              <a:t>hadoop</a:t>
            </a:r>
            <a:r>
              <a:rPr lang="en-US" sz="2800" dirty="0"/>
              <a:t>  </a:t>
            </a:r>
            <a:r>
              <a:rPr lang="en-US" sz="2800" dirty="0" err="1"/>
              <a:t>fs</a:t>
            </a:r>
            <a:r>
              <a:rPr lang="en-US" sz="2800" dirty="0"/>
              <a:t>  -</a:t>
            </a:r>
            <a:r>
              <a:rPr lang="en-US" sz="2800" dirty="0" err="1"/>
              <a:t>ls</a:t>
            </a:r>
            <a:r>
              <a:rPr lang="en-US" sz="2800" dirty="0"/>
              <a:t>  /user/</a:t>
            </a:r>
            <a:r>
              <a:rPr lang="en-US" sz="2800" dirty="0" err="1"/>
              <a:t>cloudera</a:t>
            </a:r>
            <a:r>
              <a:rPr lang="en-US" sz="2800" dirty="0"/>
              <a:t>/hp2</a:t>
            </a:r>
          </a:p>
          <a:p>
            <a:pPr>
              <a:buNone/>
            </a:pPr>
            <a:r>
              <a:rPr lang="en-US" sz="2800" dirty="0"/>
              <a:t>             </a:t>
            </a:r>
            <a:r>
              <a:rPr lang="en-US" sz="2800" dirty="0" err="1"/>
              <a:t>hadoop</a:t>
            </a:r>
            <a:r>
              <a:rPr lang="en-US" sz="2800" dirty="0"/>
              <a:t> </a:t>
            </a:r>
            <a:r>
              <a:rPr lang="en-US" sz="2800" dirty="0" err="1"/>
              <a:t>fs</a:t>
            </a:r>
            <a:r>
              <a:rPr lang="en-US" sz="2800" dirty="0"/>
              <a:t>  -</a:t>
            </a:r>
            <a:r>
              <a:rPr lang="en-US" sz="2800" dirty="0" err="1"/>
              <a:t>ls</a:t>
            </a:r>
            <a:r>
              <a:rPr lang="en-US" sz="2800" dirty="0"/>
              <a:t>  /user/</a:t>
            </a:r>
            <a:r>
              <a:rPr lang="en-US" sz="2800" dirty="0" err="1"/>
              <a:t>cloudera</a:t>
            </a:r>
            <a:r>
              <a:rPr lang="en-US" sz="2800" dirty="0"/>
              <a:t>/hp2/sqooplab1</a:t>
            </a:r>
          </a:p>
          <a:p>
            <a:pPr>
              <a:buNone/>
            </a:pPr>
            <a:r>
              <a:rPr lang="en-US" sz="2800" dirty="0"/>
              <a:t>             </a:t>
            </a:r>
            <a:r>
              <a:rPr lang="en-US" sz="2800" dirty="0" err="1"/>
              <a:t>hadoop</a:t>
            </a:r>
            <a:r>
              <a:rPr lang="en-US" sz="2800" dirty="0"/>
              <a:t> </a:t>
            </a:r>
            <a:r>
              <a:rPr lang="en-US" sz="2800" dirty="0" err="1"/>
              <a:t>fs</a:t>
            </a:r>
            <a:r>
              <a:rPr lang="en-US" sz="2800" dirty="0"/>
              <a:t> -cat /user/</a:t>
            </a:r>
            <a:r>
              <a:rPr lang="en-US" sz="2800" dirty="0" err="1"/>
              <a:t>cloudera</a:t>
            </a:r>
            <a:r>
              <a:rPr lang="en-US" sz="2800" dirty="0"/>
              <a:t>/hp2/sqooplab1/part*</a:t>
            </a:r>
          </a:p>
          <a:p>
            <a:pPr>
              <a:buNone/>
            </a:pPr>
            <a:endParaRPr lang="en-US" sz="2800"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Importing single or multiple tables to specific directory</a:t>
            </a:r>
          </a:p>
        </p:txBody>
      </p:sp>
      <p:sp>
        <p:nvSpPr>
          <p:cNvPr id="3" name="Content Placeholder 2"/>
          <p:cNvSpPr>
            <a:spLocks noGrp="1"/>
          </p:cNvSpPr>
          <p:nvPr>
            <p:ph idx="1"/>
          </p:nvPr>
        </p:nvSpPr>
        <p:spPr/>
        <p:txBody>
          <a:bodyPr>
            <a:normAutofit fontScale="77500" lnSpcReduction="20000"/>
          </a:bodyPr>
          <a:lstStyle/>
          <a:p>
            <a:pPr>
              <a:buNone/>
            </a:pPr>
            <a:r>
              <a:rPr lang="en-US" dirty="0" err="1"/>
              <a:t>sqoop</a:t>
            </a:r>
            <a:r>
              <a:rPr lang="en-US" dirty="0"/>
              <a:t>  import-all-tables  --connect "</a:t>
            </a:r>
            <a:r>
              <a:rPr lang="en-US" dirty="0" err="1"/>
              <a:t>jdbc:mysql</a:t>
            </a:r>
            <a:r>
              <a:rPr lang="en-US" dirty="0"/>
              <a:t>://</a:t>
            </a:r>
            <a:r>
              <a:rPr lang="en-US" dirty="0" err="1"/>
              <a:t>localhost</a:t>
            </a:r>
            <a:r>
              <a:rPr lang="en-US" dirty="0"/>
              <a:t>/</a:t>
            </a:r>
            <a:r>
              <a:rPr lang="en-US" dirty="0" err="1"/>
              <a:t>sampledb</a:t>
            </a:r>
            <a:r>
              <a:rPr lang="en-US" dirty="0"/>
              <a:t>" </a:t>
            </a:r>
          </a:p>
          <a:p>
            <a:pPr>
              <a:buNone/>
            </a:pPr>
            <a:r>
              <a:rPr lang="en-US" dirty="0"/>
              <a:t>     --username root --password root </a:t>
            </a:r>
          </a:p>
          <a:p>
            <a:pPr>
              <a:buNone/>
            </a:pPr>
            <a:r>
              <a:rPr lang="en-US" dirty="0"/>
              <a:t>	     --warehouse-</a:t>
            </a:r>
            <a:r>
              <a:rPr lang="en-US" dirty="0" err="1"/>
              <a:t>dir</a:t>
            </a:r>
            <a:r>
              <a:rPr lang="en-US" dirty="0"/>
              <a:t>  /user/</a:t>
            </a:r>
            <a:r>
              <a:rPr lang="en-US" dirty="0" err="1"/>
              <a:t>cloudera</a:t>
            </a:r>
            <a:r>
              <a:rPr lang="en-US" dirty="0"/>
              <a:t>/hp2  –m 1</a:t>
            </a:r>
          </a:p>
          <a:p>
            <a:pPr>
              <a:buNone/>
            </a:pPr>
            <a:endParaRPr lang="en-US" dirty="0"/>
          </a:p>
          <a:p>
            <a:pPr>
              <a:buNone/>
            </a:pPr>
            <a:endParaRPr lang="en-US" dirty="0"/>
          </a:p>
          <a:p>
            <a:pPr>
              <a:buNone/>
            </a:pPr>
            <a:endParaRPr lang="en-US" dirty="0"/>
          </a:p>
          <a:p>
            <a:pPr>
              <a:buNone/>
            </a:pPr>
            <a:endParaRPr lang="en-US" dirty="0"/>
          </a:p>
          <a:p>
            <a:pPr>
              <a:buNone/>
            </a:pPr>
            <a:r>
              <a:rPr lang="en-US" dirty="0" err="1"/>
              <a:t>sqoop</a:t>
            </a:r>
            <a:r>
              <a:rPr lang="en-US" dirty="0"/>
              <a:t>  import  --connect "</a:t>
            </a:r>
            <a:r>
              <a:rPr lang="en-US" dirty="0" err="1"/>
              <a:t>jdbc:mysql</a:t>
            </a:r>
            <a:r>
              <a:rPr lang="en-US" dirty="0"/>
              <a:t>://</a:t>
            </a:r>
            <a:r>
              <a:rPr lang="en-US" dirty="0" err="1"/>
              <a:t>localhost</a:t>
            </a:r>
            <a:r>
              <a:rPr lang="en-US" dirty="0"/>
              <a:t>/</a:t>
            </a:r>
            <a:r>
              <a:rPr lang="en-US" dirty="0" err="1"/>
              <a:t>sampledb</a:t>
            </a:r>
            <a:r>
              <a:rPr lang="en-US" dirty="0"/>
              <a:t>" </a:t>
            </a:r>
          </a:p>
          <a:p>
            <a:pPr>
              <a:buNone/>
            </a:pPr>
            <a:r>
              <a:rPr lang="en-US" dirty="0"/>
              <a:t>     --username root --password root </a:t>
            </a:r>
          </a:p>
          <a:p>
            <a:pPr>
              <a:buNone/>
            </a:pPr>
            <a:r>
              <a:rPr lang="en-US" dirty="0"/>
              <a:t>	--table </a:t>
            </a:r>
            <a:r>
              <a:rPr lang="en-US" dirty="0" err="1"/>
              <a:t>emp</a:t>
            </a:r>
            <a:endParaRPr lang="en-US" dirty="0"/>
          </a:p>
          <a:p>
            <a:pPr>
              <a:buNone/>
            </a:pPr>
            <a:r>
              <a:rPr lang="en-US" dirty="0"/>
              <a:t>     --warehouse-</a:t>
            </a:r>
            <a:r>
              <a:rPr lang="en-US" dirty="0" err="1"/>
              <a:t>dir</a:t>
            </a:r>
            <a:r>
              <a:rPr lang="en-US" dirty="0"/>
              <a:t>  /user/</a:t>
            </a:r>
            <a:r>
              <a:rPr lang="en-US" dirty="0" err="1"/>
              <a:t>cloudera</a:t>
            </a:r>
            <a:r>
              <a:rPr lang="en-US" dirty="0"/>
              <a:t>/hp2  –m 1</a:t>
            </a:r>
          </a:p>
          <a:p>
            <a:endParaRPr lang="en-IN" dirty="0"/>
          </a:p>
        </p:txBody>
      </p:sp>
    </p:spTree>
    <p:extLst>
      <p:ext uri="{BB962C8B-B14F-4D97-AF65-F5344CB8AC3E}">
        <p14:creationId xmlns:p14="http://schemas.microsoft.com/office/powerpoint/2010/main" val="203105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77000"/>
          </a:xfrm>
        </p:spPr>
        <p:txBody>
          <a:bodyPr>
            <a:normAutofit/>
          </a:bodyPr>
          <a:lstStyle/>
          <a:p>
            <a:pPr>
              <a:buNone/>
            </a:pPr>
            <a:r>
              <a:rPr lang="en-US" dirty="0"/>
              <a:t>(c) Import of subset of tables using ‘where’ clause </a:t>
            </a:r>
          </a:p>
          <a:p>
            <a:pPr>
              <a:buNone/>
            </a:pPr>
            <a:endParaRPr lang="en-US" sz="2800" dirty="0"/>
          </a:p>
          <a:p>
            <a:pPr>
              <a:buNone/>
            </a:pPr>
            <a:r>
              <a:rPr lang="en-US" sz="2800" dirty="0"/>
              <a:t> To import subset of data </a:t>
            </a:r>
          </a:p>
          <a:p>
            <a:pPr>
              <a:buNone/>
            </a:pPr>
            <a:r>
              <a:rPr lang="en-US" sz="2800" dirty="0"/>
              <a:t>     </a:t>
            </a:r>
            <a:r>
              <a:rPr lang="en-US" sz="2400" dirty="0" err="1"/>
              <a:t>sqoop</a:t>
            </a:r>
            <a:r>
              <a:rPr lang="en-US" sz="2400" dirty="0"/>
              <a:t>  import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a:t>
            </a:r>
          </a:p>
          <a:p>
            <a:pPr>
              <a:buNone/>
            </a:pPr>
            <a:r>
              <a:rPr lang="en-US" sz="2400" dirty="0"/>
              <a:t>           --table </a:t>
            </a:r>
            <a:r>
              <a:rPr lang="en-US" sz="2400" dirty="0" err="1"/>
              <a:t>emp</a:t>
            </a:r>
            <a:r>
              <a:rPr lang="en-US" sz="2400" dirty="0"/>
              <a:t>  --where “id&gt;‘2'" </a:t>
            </a:r>
          </a:p>
          <a:p>
            <a:pPr>
              <a:buNone/>
            </a:pPr>
            <a:r>
              <a:rPr lang="en-US" sz="2400" dirty="0"/>
              <a:t>          --target-dir  /user/</a:t>
            </a:r>
            <a:r>
              <a:rPr lang="en-US" sz="2400" dirty="0" err="1"/>
              <a:t>cloudera</a:t>
            </a:r>
            <a:r>
              <a:rPr lang="en-US" sz="2400" dirty="0"/>
              <a:t>/hp2/sqooplab2 –m 1</a:t>
            </a:r>
          </a:p>
          <a:p>
            <a:pPr>
              <a:buNone/>
            </a:pPr>
            <a:endParaRPr lang="en-US" sz="2400" dirty="0"/>
          </a:p>
          <a:p>
            <a:pPr>
              <a:buNone/>
            </a:pPr>
            <a:r>
              <a:rPr lang="en-US" sz="2600" dirty="0"/>
              <a:t>To check the imported table in the target directory</a:t>
            </a:r>
          </a:p>
          <a:p>
            <a:pPr>
              <a:buNone/>
            </a:pPr>
            <a:r>
              <a:rPr lang="en-US" sz="2600" dirty="0"/>
              <a:t>             </a:t>
            </a:r>
            <a:r>
              <a:rPr lang="en-US" sz="2600" dirty="0" err="1"/>
              <a:t>hadoop</a:t>
            </a:r>
            <a:r>
              <a:rPr lang="en-US" sz="2600" dirty="0"/>
              <a:t>  </a:t>
            </a:r>
            <a:r>
              <a:rPr lang="en-US" sz="2600" dirty="0" err="1"/>
              <a:t>fs</a:t>
            </a:r>
            <a:r>
              <a:rPr lang="en-US" sz="2600" dirty="0"/>
              <a:t>  -</a:t>
            </a:r>
            <a:r>
              <a:rPr lang="en-US" sz="2600" dirty="0" err="1"/>
              <a:t>ls</a:t>
            </a:r>
            <a:r>
              <a:rPr lang="en-US" sz="2600" dirty="0"/>
              <a:t>  /user/</a:t>
            </a:r>
            <a:r>
              <a:rPr lang="en-US" sz="2600" dirty="0" err="1"/>
              <a:t>cloudera</a:t>
            </a:r>
            <a:r>
              <a:rPr lang="en-US" sz="2600" dirty="0"/>
              <a:t>/hp2</a:t>
            </a:r>
          </a:p>
          <a:p>
            <a:pPr>
              <a:buNone/>
            </a:pPr>
            <a:r>
              <a:rPr lang="en-US" sz="2600" dirty="0"/>
              <a:t>             </a:t>
            </a:r>
            <a:r>
              <a:rPr lang="en-US" sz="2600" dirty="0" err="1"/>
              <a:t>hadoop</a:t>
            </a:r>
            <a:r>
              <a:rPr lang="en-US" sz="2600" dirty="0"/>
              <a:t> </a:t>
            </a:r>
            <a:r>
              <a:rPr lang="en-US" sz="2600" dirty="0" err="1"/>
              <a:t>fs</a:t>
            </a:r>
            <a:r>
              <a:rPr lang="en-US" sz="2600" dirty="0"/>
              <a:t>  -</a:t>
            </a:r>
            <a:r>
              <a:rPr lang="en-US" sz="2600" dirty="0" err="1"/>
              <a:t>ls</a:t>
            </a:r>
            <a:r>
              <a:rPr lang="en-US" sz="2600" dirty="0"/>
              <a:t>  /user/</a:t>
            </a:r>
            <a:r>
              <a:rPr lang="en-US" sz="2600" dirty="0" err="1"/>
              <a:t>cloudera</a:t>
            </a:r>
            <a:r>
              <a:rPr lang="en-US" sz="2600" dirty="0"/>
              <a:t>/hp2/sqooplab2</a:t>
            </a:r>
          </a:p>
          <a:p>
            <a:pPr>
              <a:buNone/>
            </a:pPr>
            <a:r>
              <a:rPr lang="en-US" sz="2600" dirty="0"/>
              <a:t>             </a:t>
            </a:r>
            <a:r>
              <a:rPr lang="en-US" sz="2600" dirty="0" err="1"/>
              <a:t>hadoop</a:t>
            </a:r>
            <a:r>
              <a:rPr lang="en-US" sz="2600" dirty="0"/>
              <a:t> </a:t>
            </a:r>
            <a:r>
              <a:rPr lang="en-US" sz="2600" dirty="0" err="1"/>
              <a:t>fs</a:t>
            </a:r>
            <a:r>
              <a:rPr lang="en-US" sz="2600" dirty="0"/>
              <a:t> -cat /user/</a:t>
            </a:r>
            <a:r>
              <a:rPr lang="en-US" sz="2600" dirty="0" err="1"/>
              <a:t>cloudera</a:t>
            </a:r>
            <a:r>
              <a:rPr lang="en-US" sz="2600" dirty="0"/>
              <a:t>/hp2/sqooplab2/part*</a:t>
            </a:r>
          </a:p>
          <a:p>
            <a:pPr>
              <a:buNone/>
            </a:pPr>
            <a:endParaRPr lang="en-US" dirty="0"/>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Import of subset of tables using ‘where’ clause and columns</a:t>
            </a:r>
            <a:endParaRPr lang="en-IN" dirty="0"/>
          </a:p>
        </p:txBody>
      </p:sp>
      <p:sp>
        <p:nvSpPr>
          <p:cNvPr id="3" name="Content Placeholder 2"/>
          <p:cNvSpPr>
            <a:spLocks noGrp="1"/>
          </p:cNvSpPr>
          <p:nvPr>
            <p:ph idx="1"/>
          </p:nvPr>
        </p:nvSpPr>
        <p:spPr/>
        <p:txBody>
          <a:bodyPr/>
          <a:lstStyle/>
          <a:p>
            <a:pPr>
              <a:buNone/>
            </a:pPr>
            <a:r>
              <a:rPr lang="en-US" dirty="0" err="1"/>
              <a:t>sqoop</a:t>
            </a:r>
            <a:r>
              <a:rPr lang="en-US" dirty="0"/>
              <a:t>  import --connect  “</a:t>
            </a:r>
            <a:r>
              <a:rPr lang="en-US" dirty="0" err="1"/>
              <a:t>jdbc:mysql</a:t>
            </a:r>
            <a:r>
              <a:rPr lang="en-US" dirty="0"/>
              <a:t>://</a:t>
            </a:r>
            <a:r>
              <a:rPr lang="en-US" dirty="0" err="1"/>
              <a:t>localhost</a:t>
            </a:r>
            <a:r>
              <a:rPr lang="en-US" dirty="0"/>
              <a:t>/</a:t>
            </a:r>
            <a:r>
              <a:rPr lang="en-US" dirty="0" err="1"/>
              <a:t>sampledb</a:t>
            </a:r>
            <a:r>
              <a:rPr lang="en-US" dirty="0"/>
              <a:t>" </a:t>
            </a:r>
          </a:p>
          <a:p>
            <a:pPr>
              <a:buNone/>
            </a:pPr>
            <a:r>
              <a:rPr lang="en-US" dirty="0"/>
              <a:t>         --username root   --password root </a:t>
            </a:r>
          </a:p>
          <a:p>
            <a:pPr>
              <a:buNone/>
            </a:pPr>
            <a:r>
              <a:rPr lang="en-US" dirty="0"/>
              <a:t>           --table </a:t>
            </a:r>
            <a:r>
              <a:rPr lang="en-US" dirty="0" err="1"/>
              <a:t>emp</a:t>
            </a:r>
            <a:r>
              <a:rPr lang="en-US" dirty="0"/>
              <a:t>  --columns “col1,col2”</a:t>
            </a:r>
          </a:p>
          <a:p>
            <a:pPr>
              <a:buNone/>
            </a:pPr>
            <a:r>
              <a:rPr lang="en-US" dirty="0"/>
              <a:t>		--where “id&gt;‘2'" </a:t>
            </a:r>
          </a:p>
          <a:p>
            <a:pPr>
              <a:buNone/>
            </a:pPr>
            <a:r>
              <a:rPr lang="en-US" dirty="0"/>
              <a:t>		 --target-</a:t>
            </a:r>
            <a:r>
              <a:rPr lang="en-US" dirty="0" err="1"/>
              <a:t>dir</a:t>
            </a:r>
            <a:r>
              <a:rPr lang="en-US" dirty="0"/>
              <a:t>  /user/</a:t>
            </a:r>
            <a:r>
              <a:rPr lang="en-US" dirty="0" err="1"/>
              <a:t>cloudera</a:t>
            </a:r>
            <a:r>
              <a:rPr lang="en-US" dirty="0"/>
              <a:t>/hp2/sqooplab3 –m 1</a:t>
            </a:r>
          </a:p>
          <a:p>
            <a:pPr marL="0" indent="0">
              <a:buNone/>
            </a:pPr>
            <a:endParaRPr lang="en-IN" dirty="0"/>
          </a:p>
        </p:txBody>
      </p:sp>
    </p:spTree>
    <p:extLst>
      <p:ext uri="{BB962C8B-B14F-4D97-AF65-F5344CB8AC3E}">
        <p14:creationId xmlns:p14="http://schemas.microsoft.com/office/powerpoint/2010/main" val="40951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553200"/>
          </a:xfrm>
        </p:spPr>
        <p:txBody>
          <a:bodyPr>
            <a:normAutofit/>
          </a:bodyPr>
          <a:lstStyle/>
          <a:p>
            <a:pPr>
              <a:buNone/>
            </a:pPr>
            <a:r>
              <a:rPr lang="en-US" dirty="0"/>
              <a:t>(d) Incremental import</a:t>
            </a:r>
          </a:p>
          <a:p>
            <a:pPr>
              <a:buNone/>
            </a:pPr>
            <a:endParaRPr lang="en-US" dirty="0"/>
          </a:p>
          <a:p>
            <a:pPr>
              <a:buNone/>
            </a:pPr>
            <a:r>
              <a:rPr lang="en-US" sz="2400" dirty="0"/>
              <a:t>- To insert new records into the table</a:t>
            </a:r>
          </a:p>
          <a:p>
            <a:pPr>
              <a:buNone/>
            </a:pPr>
            <a:r>
              <a:rPr lang="en-US" sz="2400"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a:t>
            </a:r>
          </a:p>
          <a:p>
            <a:pPr>
              <a:buNone/>
            </a:pPr>
            <a:r>
              <a:rPr lang="en-US" sz="2400" dirty="0"/>
              <a:t>                       --query “insert into stud values (106),(107)“</a:t>
            </a:r>
          </a:p>
          <a:p>
            <a:pPr>
              <a:buNone/>
            </a:pPr>
            <a:endParaRPr lang="en-US" sz="2400" dirty="0"/>
          </a:p>
          <a:p>
            <a:pPr>
              <a:buNone/>
            </a:pPr>
            <a:r>
              <a:rPr lang="en-US" sz="2400" dirty="0"/>
              <a:t>- To import new records into </a:t>
            </a:r>
            <a:r>
              <a:rPr lang="en-US" sz="2400" dirty="0" err="1"/>
              <a:t>hadoop</a:t>
            </a:r>
            <a:endParaRPr lang="en-US" sz="2400" dirty="0"/>
          </a:p>
          <a:p>
            <a:pPr>
              <a:buNone/>
            </a:pPr>
            <a:r>
              <a:rPr lang="en-US" sz="2400" dirty="0"/>
              <a:t>   </a:t>
            </a:r>
            <a:r>
              <a:rPr lang="en-US" sz="2400" dirty="0" err="1"/>
              <a:t>sqoop</a:t>
            </a:r>
            <a:r>
              <a:rPr lang="en-US" sz="2400" dirty="0"/>
              <a:t> import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--password root  --table stud </a:t>
            </a:r>
          </a:p>
          <a:p>
            <a:pPr>
              <a:buNone/>
            </a:pPr>
            <a:r>
              <a:rPr lang="en-US" sz="2400" dirty="0"/>
              <a:t>     --target-dir  /user/</a:t>
            </a:r>
            <a:r>
              <a:rPr lang="en-US" sz="2400" dirty="0" err="1"/>
              <a:t>cloudera</a:t>
            </a:r>
            <a:r>
              <a:rPr lang="en-US" sz="2400" dirty="0"/>
              <a:t>/hp2/sqooplab1</a:t>
            </a:r>
          </a:p>
          <a:p>
            <a:pPr>
              <a:buNone/>
            </a:pPr>
            <a:r>
              <a:rPr lang="en-US" sz="2400" dirty="0"/>
              <a:t>        --incremental append   --check-column </a:t>
            </a:r>
            <a:r>
              <a:rPr lang="en-US" sz="2400" dirty="0" err="1"/>
              <a:t>rno</a:t>
            </a:r>
            <a:r>
              <a:rPr lang="en-US" sz="2400" dirty="0"/>
              <a:t> </a:t>
            </a:r>
          </a:p>
          <a:p>
            <a:pPr>
              <a:buNone/>
            </a:pPr>
            <a:r>
              <a:rPr lang="en-US" sz="2400" dirty="0"/>
              <a:t>               --last-value 105 –m 1</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pPr algn="l"/>
            <a:r>
              <a:rPr lang="en-IN" dirty="0"/>
              <a:t>Adding nodes to an existing cluster:</a:t>
            </a:r>
            <a:br>
              <a:rPr lang="en-IN" dirty="0"/>
            </a:br>
            <a:endParaRPr lang="en-US" dirty="0"/>
          </a:p>
        </p:txBody>
      </p:sp>
      <p:sp>
        <p:nvSpPr>
          <p:cNvPr id="3" name="Content Placeholder 2"/>
          <p:cNvSpPr>
            <a:spLocks noGrp="1"/>
          </p:cNvSpPr>
          <p:nvPr>
            <p:ph idx="1"/>
          </p:nvPr>
        </p:nvSpPr>
        <p:spPr>
          <a:xfrm>
            <a:off x="304800" y="1143000"/>
            <a:ext cx="8610600" cy="5410200"/>
          </a:xfrm>
        </p:spPr>
        <p:txBody>
          <a:bodyPr>
            <a:normAutofit fontScale="92500" lnSpcReduction="10000"/>
          </a:bodyPr>
          <a:lstStyle/>
          <a:p>
            <a:r>
              <a:rPr lang="en-US" sz="2600" dirty="0"/>
              <a:t>There are many reasons for adding one or more nodes to an installation of </a:t>
            </a:r>
            <a:r>
              <a:rPr lang="en-US" sz="2600" dirty="0" err="1"/>
              <a:t>Vertica</a:t>
            </a:r>
            <a:r>
              <a:rPr lang="en-US" sz="2600" dirty="0"/>
              <a:t>:</a:t>
            </a:r>
          </a:p>
          <a:p>
            <a:pPr>
              <a:buNone/>
            </a:pPr>
            <a:r>
              <a:rPr lang="en-US" sz="2600" dirty="0"/>
              <a:t>1. </a:t>
            </a:r>
            <a:r>
              <a:rPr lang="en-US" sz="2600" b="1" dirty="0"/>
              <a:t>Increase system performance:</a:t>
            </a:r>
          </a:p>
          <a:p>
            <a:pPr>
              <a:buNone/>
            </a:pPr>
            <a:r>
              <a:rPr lang="en-US" sz="2600" b="1" dirty="0"/>
              <a:t>    </a:t>
            </a:r>
            <a:r>
              <a:rPr lang="en-US" sz="2600" dirty="0"/>
              <a:t>Add additional nodes due to a high query load or increase disk space without adding storage locations to existing nodes.</a:t>
            </a:r>
          </a:p>
          <a:p>
            <a:pPr>
              <a:buNone/>
            </a:pPr>
            <a:r>
              <a:rPr lang="en-US" sz="2600" dirty="0"/>
              <a:t>2. </a:t>
            </a:r>
            <a:r>
              <a:rPr lang="en-US" sz="2600" b="1" dirty="0"/>
              <a:t>Make the database K-safe &gt; 1</a:t>
            </a:r>
          </a:p>
          <a:p>
            <a:pPr>
              <a:buNone/>
            </a:pPr>
            <a:r>
              <a:rPr lang="en-US" sz="2600" dirty="0"/>
              <a:t>3.</a:t>
            </a:r>
            <a:r>
              <a:rPr lang="en-US" sz="2600" b="1" dirty="0"/>
              <a:t> Swap a node for maintenance.</a:t>
            </a:r>
            <a:r>
              <a:rPr lang="en-US" sz="2600" dirty="0"/>
              <a:t> Use a spare machine to temporarily take over the activities of an existing node that needs maintenance. The node that requires maintenance is known ahead of time so that when it is temporarily removed from service, the cluster is not vulnerable to additional node failures.</a:t>
            </a:r>
          </a:p>
          <a:p>
            <a:pPr>
              <a:buNone/>
            </a:pPr>
            <a:r>
              <a:rPr lang="en-US" sz="2600" b="1" dirty="0"/>
              <a:t>4. Replace a node.</a:t>
            </a:r>
            <a:r>
              <a:rPr lang="en-US" sz="2600" dirty="0"/>
              <a:t> Permanently add a node to remove obsolete or malfunctioning hardware.</a:t>
            </a:r>
          </a:p>
          <a:p>
            <a:pPr>
              <a:buNone/>
            </a:pPr>
            <a:endParaRPr lang="en-US" dirty="0"/>
          </a:p>
          <a:p>
            <a:pPr>
              <a:buNone/>
            </a:pPr>
            <a:endParaRPr lang="en-US" dirty="0"/>
          </a:p>
          <a:p>
            <a:pPr>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248400"/>
          </a:xfrm>
        </p:spPr>
        <p:txBody>
          <a:bodyPr>
            <a:normAutofit fontScale="70000" lnSpcReduction="20000"/>
          </a:bodyPr>
          <a:lstStyle/>
          <a:p>
            <a:pPr>
              <a:buNone/>
            </a:pPr>
            <a:r>
              <a:rPr lang="en-US" sz="5100" dirty="0"/>
              <a:t>4. Export files from </a:t>
            </a:r>
            <a:r>
              <a:rPr lang="en-US" sz="5100" dirty="0" err="1"/>
              <a:t>hdfs</a:t>
            </a:r>
            <a:r>
              <a:rPr lang="en-US" sz="5100" dirty="0"/>
              <a:t> to </a:t>
            </a:r>
            <a:r>
              <a:rPr lang="en-US" sz="5100" dirty="0" err="1"/>
              <a:t>mysql</a:t>
            </a:r>
            <a:r>
              <a:rPr lang="en-US" sz="5100" dirty="0"/>
              <a:t> database</a:t>
            </a:r>
          </a:p>
          <a:p>
            <a:pPr lvl="0">
              <a:buNone/>
            </a:pPr>
            <a:r>
              <a:rPr lang="en-US" dirty="0"/>
              <a:t>- To create a file in local file system</a:t>
            </a:r>
          </a:p>
          <a:p>
            <a:pPr lvl="0">
              <a:buNone/>
            </a:pPr>
            <a:r>
              <a:rPr lang="en-US" dirty="0"/>
              <a:t>       </a:t>
            </a:r>
            <a:r>
              <a:rPr lang="en-US" dirty="0" err="1"/>
              <a:t>gedit</a:t>
            </a:r>
            <a:r>
              <a:rPr lang="en-US" dirty="0"/>
              <a:t> test </a:t>
            </a:r>
          </a:p>
          <a:p>
            <a:pPr lvl="0">
              <a:buNone/>
            </a:pPr>
            <a:r>
              <a:rPr lang="en-US" dirty="0"/>
              <a:t>       1,a</a:t>
            </a:r>
          </a:p>
          <a:p>
            <a:pPr lvl="0">
              <a:buNone/>
            </a:pPr>
            <a:r>
              <a:rPr lang="en-US" dirty="0"/>
              <a:t>       2,b</a:t>
            </a:r>
          </a:p>
          <a:p>
            <a:pPr lvl="0">
              <a:buNone/>
            </a:pPr>
            <a:r>
              <a:rPr lang="en-US" dirty="0"/>
              <a:t>       3,c</a:t>
            </a:r>
          </a:p>
          <a:p>
            <a:pPr lvl="0">
              <a:buNone/>
            </a:pPr>
            <a:r>
              <a:rPr lang="en-US" dirty="0"/>
              <a:t>    save &amp; exit</a:t>
            </a:r>
          </a:p>
          <a:p>
            <a:pPr lvl="0">
              <a:buNone/>
            </a:pPr>
            <a:r>
              <a:rPr lang="en-US" dirty="0"/>
              <a:t>     </a:t>
            </a:r>
          </a:p>
          <a:p>
            <a:pPr>
              <a:buFontTx/>
              <a:buChar char="-"/>
            </a:pPr>
            <a:r>
              <a:rPr lang="en-US" dirty="0"/>
              <a:t>To put the local file into </a:t>
            </a:r>
            <a:r>
              <a:rPr lang="en-US" dirty="0" err="1"/>
              <a:t>hadoop</a:t>
            </a:r>
            <a:r>
              <a:rPr lang="en-US" dirty="0"/>
              <a:t> file system</a:t>
            </a:r>
          </a:p>
          <a:p>
            <a:pPr>
              <a:buNone/>
            </a:pPr>
            <a:r>
              <a:rPr lang="en-US" dirty="0"/>
              <a:t>    </a:t>
            </a:r>
            <a:r>
              <a:rPr lang="en-US" dirty="0" err="1"/>
              <a:t>hadoop</a:t>
            </a:r>
            <a:r>
              <a:rPr lang="en-US" dirty="0"/>
              <a:t> </a:t>
            </a:r>
            <a:r>
              <a:rPr lang="en-US" dirty="0" err="1"/>
              <a:t>fs</a:t>
            </a:r>
            <a:r>
              <a:rPr lang="en-US" dirty="0"/>
              <a:t> –put test  /user/</a:t>
            </a:r>
            <a:r>
              <a:rPr lang="en-US" dirty="0" err="1"/>
              <a:t>cloudera</a:t>
            </a:r>
            <a:r>
              <a:rPr lang="en-US" dirty="0"/>
              <a:t>/</a:t>
            </a:r>
          </a:p>
          <a:p>
            <a:pPr>
              <a:buNone/>
            </a:pPr>
            <a:endParaRPr lang="en-US" dirty="0"/>
          </a:p>
          <a:p>
            <a:pPr>
              <a:buFontTx/>
              <a:buChar char="-"/>
            </a:pPr>
            <a:r>
              <a:rPr lang="en-US" dirty="0"/>
              <a:t>To verify whether or not the local file is loaded into </a:t>
            </a:r>
            <a:r>
              <a:rPr lang="en-US" dirty="0" err="1"/>
              <a:t>hadoop</a:t>
            </a:r>
            <a:r>
              <a:rPr lang="en-US" dirty="0"/>
              <a:t> file system</a:t>
            </a:r>
          </a:p>
          <a:p>
            <a:pPr>
              <a:buNone/>
            </a:pPr>
            <a:r>
              <a:rPr lang="en-US" dirty="0"/>
              <a:t>    </a:t>
            </a:r>
            <a:r>
              <a:rPr lang="en-US" dirty="0" err="1"/>
              <a:t>hadoop</a:t>
            </a:r>
            <a:r>
              <a:rPr lang="en-US" dirty="0"/>
              <a:t> </a:t>
            </a:r>
            <a:r>
              <a:rPr lang="en-US" dirty="0" err="1"/>
              <a:t>fs</a:t>
            </a:r>
            <a:r>
              <a:rPr lang="en-US" dirty="0"/>
              <a:t> –</a:t>
            </a:r>
            <a:r>
              <a:rPr lang="en-US" dirty="0" err="1"/>
              <a:t>ls</a:t>
            </a:r>
            <a:r>
              <a:rPr lang="en-US" dirty="0"/>
              <a:t> /user/</a:t>
            </a:r>
            <a:r>
              <a:rPr lang="en-US" dirty="0" err="1"/>
              <a:t>cloudera</a:t>
            </a:r>
            <a:r>
              <a:rPr lang="en-US" dirty="0"/>
              <a:t>/</a:t>
            </a:r>
          </a:p>
          <a:p>
            <a:pPr>
              <a:buNone/>
            </a:pPr>
            <a:endParaRPr lang="en-US" dirty="0"/>
          </a:p>
          <a:p>
            <a:pPr>
              <a:buFontTx/>
              <a:buChar char="-"/>
            </a:pPr>
            <a:r>
              <a:rPr lang="en-US" dirty="0"/>
              <a:t>To check the content of loaded file</a:t>
            </a:r>
          </a:p>
          <a:p>
            <a:pPr>
              <a:buNone/>
            </a:pPr>
            <a:r>
              <a:rPr lang="en-US" dirty="0"/>
              <a:t>    </a:t>
            </a:r>
            <a:r>
              <a:rPr lang="en-US" dirty="0" err="1"/>
              <a:t>hadoop</a:t>
            </a:r>
            <a:r>
              <a:rPr lang="en-US" dirty="0"/>
              <a:t> </a:t>
            </a:r>
            <a:r>
              <a:rPr lang="en-US" dirty="0" err="1"/>
              <a:t>fs</a:t>
            </a:r>
            <a:r>
              <a:rPr lang="en-US" dirty="0"/>
              <a:t> –cat /user/</a:t>
            </a:r>
            <a:r>
              <a:rPr lang="en-US" dirty="0" err="1"/>
              <a:t>cloudera</a:t>
            </a:r>
            <a:r>
              <a:rPr lang="en-US" dirty="0"/>
              <a:t>/test</a:t>
            </a:r>
          </a:p>
          <a:p>
            <a:pPr lvl="0">
              <a:buNone/>
            </a:pPr>
            <a:endParaRPr lang="en-US" dirty="0"/>
          </a:p>
          <a:p>
            <a:pPr lvl="0">
              <a:buNone/>
            </a:pP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pPr>
              <a:buFontTx/>
              <a:buChar char="-"/>
            </a:pPr>
            <a:r>
              <a:rPr lang="en-US" sz="2400" dirty="0"/>
              <a:t>To create a table structure in </a:t>
            </a:r>
            <a:r>
              <a:rPr lang="en-US" sz="2400" dirty="0" err="1"/>
              <a:t>mysql</a:t>
            </a:r>
            <a:endParaRPr lang="en-US" sz="2400" dirty="0"/>
          </a:p>
          <a:p>
            <a:pPr>
              <a:buNone/>
            </a:pPr>
            <a:r>
              <a:rPr lang="en-US" sz="2400"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a:t>
            </a:r>
          </a:p>
          <a:p>
            <a:pPr>
              <a:buNone/>
            </a:pPr>
            <a:r>
              <a:rPr lang="en-US" sz="2400" dirty="0"/>
              <a:t>                    --query “create table </a:t>
            </a:r>
            <a:r>
              <a:rPr lang="en-US" sz="2400" dirty="0" err="1"/>
              <a:t>test_table</a:t>
            </a:r>
            <a:r>
              <a:rPr lang="en-US" sz="2400" dirty="0"/>
              <a:t>(a </a:t>
            </a:r>
            <a:r>
              <a:rPr lang="en-US" sz="2400" dirty="0" err="1"/>
              <a:t>int,b</a:t>
            </a:r>
            <a:r>
              <a:rPr lang="en-US" sz="2400" dirty="0"/>
              <a:t> char)“</a:t>
            </a:r>
          </a:p>
          <a:p>
            <a:pPr>
              <a:buNone/>
            </a:pPr>
            <a:endParaRPr lang="en-US" sz="2400" dirty="0"/>
          </a:p>
          <a:p>
            <a:pPr>
              <a:buFontTx/>
              <a:buChar char="-"/>
            </a:pPr>
            <a:r>
              <a:rPr lang="en-US" sz="2400" dirty="0"/>
              <a:t>To export the file from </a:t>
            </a:r>
            <a:r>
              <a:rPr lang="en-US" sz="2400" dirty="0" err="1"/>
              <a:t>hadoop</a:t>
            </a:r>
            <a:r>
              <a:rPr lang="en-US" sz="2400" dirty="0"/>
              <a:t> to </a:t>
            </a:r>
            <a:r>
              <a:rPr lang="en-US" sz="2400" dirty="0" err="1"/>
              <a:t>mysql</a:t>
            </a:r>
            <a:endParaRPr lang="en-US" sz="2400" dirty="0"/>
          </a:p>
          <a:p>
            <a:pPr>
              <a:buNone/>
            </a:pPr>
            <a:r>
              <a:rPr lang="en-US" sz="2400" dirty="0"/>
              <a:t>    </a:t>
            </a:r>
            <a:r>
              <a:rPr lang="en-US" sz="2400" dirty="0" err="1"/>
              <a:t>sqoop</a:t>
            </a:r>
            <a:r>
              <a:rPr lang="en-US" sz="2400" dirty="0"/>
              <a:t> export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--table </a:t>
            </a:r>
            <a:r>
              <a:rPr lang="en-US" sz="2400" dirty="0" err="1"/>
              <a:t>test_table</a:t>
            </a:r>
            <a:endParaRPr lang="en-US" sz="2400" dirty="0"/>
          </a:p>
          <a:p>
            <a:pPr>
              <a:buNone/>
            </a:pPr>
            <a:r>
              <a:rPr lang="en-US" sz="2400" dirty="0"/>
              <a:t>     --export-dir  /user/</a:t>
            </a:r>
            <a:r>
              <a:rPr lang="en-US" sz="2400" dirty="0" err="1"/>
              <a:t>cloudera</a:t>
            </a:r>
            <a:r>
              <a:rPr lang="en-US" sz="2400" dirty="0"/>
              <a:t>/test</a:t>
            </a:r>
          </a:p>
          <a:p>
            <a:pPr>
              <a:buNone/>
            </a:pPr>
            <a:endParaRPr lang="en-US" sz="2400" dirty="0"/>
          </a:p>
          <a:p>
            <a:pPr>
              <a:buFontTx/>
              <a:buChar char="-"/>
            </a:pPr>
            <a:r>
              <a:rPr lang="en-US" sz="2400" dirty="0"/>
              <a:t>To check the table data in </a:t>
            </a:r>
            <a:r>
              <a:rPr lang="en-US" sz="2400" dirty="0" err="1"/>
              <a:t>mysql</a:t>
            </a:r>
            <a:endParaRPr lang="en-US" sz="2400" dirty="0"/>
          </a:p>
          <a:p>
            <a:pPr>
              <a:buNone/>
            </a:pPr>
            <a:r>
              <a:rPr lang="en-US" sz="2400" dirty="0"/>
              <a:t>  </a:t>
            </a:r>
            <a:r>
              <a:rPr lang="en-US" sz="2400" dirty="0" err="1"/>
              <a:t>sqoop</a:t>
            </a:r>
            <a:r>
              <a:rPr lang="en-US" sz="2400" dirty="0"/>
              <a:t> </a:t>
            </a:r>
            <a:r>
              <a:rPr lang="en-US" sz="2400" dirty="0" err="1"/>
              <a:t>eval</a:t>
            </a:r>
            <a:r>
              <a:rPr lang="en-US" sz="2400" dirty="0"/>
              <a:t> --connect "</a:t>
            </a:r>
            <a:r>
              <a:rPr lang="en-US" sz="2400" dirty="0" err="1"/>
              <a:t>jdbc:mysql</a:t>
            </a:r>
            <a:r>
              <a:rPr lang="en-US" sz="2400" dirty="0"/>
              <a:t>://</a:t>
            </a:r>
            <a:r>
              <a:rPr lang="en-US" sz="2400" dirty="0" err="1"/>
              <a:t>localhost</a:t>
            </a:r>
            <a:r>
              <a:rPr lang="en-US" sz="2400" dirty="0"/>
              <a:t>/</a:t>
            </a:r>
            <a:r>
              <a:rPr lang="en-US" sz="2400" dirty="0" err="1"/>
              <a:t>sampledb</a:t>
            </a:r>
            <a:r>
              <a:rPr lang="en-US" sz="2400" dirty="0"/>
              <a:t>" </a:t>
            </a:r>
          </a:p>
          <a:p>
            <a:pPr>
              <a:buNone/>
            </a:pPr>
            <a:r>
              <a:rPr lang="en-US" sz="2400" dirty="0"/>
              <a:t>                     --username root  </a:t>
            </a:r>
          </a:p>
          <a:p>
            <a:pPr>
              <a:buNone/>
            </a:pPr>
            <a:r>
              <a:rPr lang="en-US" sz="2400" dirty="0"/>
              <a:t>                     --query “select * from  </a:t>
            </a:r>
            <a:r>
              <a:rPr lang="en-US" sz="2400" dirty="0" err="1"/>
              <a:t>test_table</a:t>
            </a:r>
            <a:r>
              <a:rPr lang="en-US" sz="2400" dirty="0"/>
              <a:t>“</a:t>
            </a:r>
          </a:p>
          <a:p>
            <a:pPr>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Importing single or multiple tables to specific directory</a:t>
            </a:r>
          </a:p>
        </p:txBody>
      </p:sp>
      <p:sp>
        <p:nvSpPr>
          <p:cNvPr id="3" name="Content Placeholder 2"/>
          <p:cNvSpPr>
            <a:spLocks noGrp="1"/>
          </p:cNvSpPr>
          <p:nvPr>
            <p:ph idx="1"/>
          </p:nvPr>
        </p:nvSpPr>
        <p:spPr/>
        <p:txBody>
          <a:bodyPr/>
          <a:lstStyle/>
          <a:p>
            <a:pPr>
              <a:buNone/>
            </a:pPr>
            <a:r>
              <a:rPr lang="en-US" dirty="0" err="1"/>
              <a:t>sqoop</a:t>
            </a:r>
            <a:r>
              <a:rPr lang="en-US" dirty="0"/>
              <a:t>  import  --connect "</a:t>
            </a:r>
            <a:r>
              <a:rPr lang="en-US" dirty="0" err="1"/>
              <a:t>jdbc:mysql</a:t>
            </a:r>
            <a:r>
              <a:rPr lang="en-US" dirty="0"/>
              <a:t>://</a:t>
            </a:r>
            <a:r>
              <a:rPr lang="en-US" dirty="0" err="1"/>
              <a:t>localhost</a:t>
            </a:r>
            <a:r>
              <a:rPr lang="en-US" dirty="0"/>
              <a:t>/</a:t>
            </a:r>
            <a:r>
              <a:rPr lang="en-US" dirty="0" err="1"/>
              <a:t>sampledb</a:t>
            </a:r>
            <a:r>
              <a:rPr lang="en-US" dirty="0"/>
              <a:t>" </a:t>
            </a:r>
          </a:p>
          <a:p>
            <a:pPr>
              <a:buNone/>
            </a:pPr>
            <a:r>
              <a:rPr lang="en-US" dirty="0"/>
              <a:t>     --username root --password root </a:t>
            </a:r>
          </a:p>
          <a:p>
            <a:pPr>
              <a:buNone/>
            </a:pPr>
            <a:r>
              <a:rPr lang="en-US" dirty="0"/>
              <a:t>	--table </a:t>
            </a:r>
            <a:r>
              <a:rPr lang="en-US" dirty="0" err="1"/>
              <a:t>emp</a:t>
            </a:r>
            <a:endParaRPr lang="en-US" dirty="0"/>
          </a:p>
          <a:p>
            <a:pPr>
              <a:buNone/>
            </a:pPr>
            <a:r>
              <a:rPr lang="en-US" dirty="0"/>
              <a:t>     --warehouse-</a:t>
            </a:r>
            <a:r>
              <a:rPr lang="en-US" dirty="0" err="1"/>
              <a:t>dir</a:t>
            </a:r>
            <a:r>
              <a:rPr lang="en-US" dirty="0"/>
              <a:t>  /user/</a:t>
            </a:r>
            <a:r>
              <a:rPr lang="en-US" dirty="0" err="1"/>
              <a:t>cloudera</a:t>
            </a:r>
            <a:r>
              <a:rPr lang="en-US" dirty="0"/>
              <a:t>/hp2 –m 1</a:t>
            </a:r>
          </a:p>
          <a:p>
            <a:endParaRPr lang="en-IN" dirty="0"/>
          </a:p>
        </p:txBody>
      </p:sp>
    </p:spTree>
    <p:extLst>
      <p:ext uri="{BB962C8B-B14F-4D97-AF65-F5344CB8AC3E}">
        <p14:creationId xmlns:p14="http://schemas.microsoft.com/office/powerpoint/2010/main" val="365237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r>
              <a:rPr lang="en-US" dirty="0" err="1"/>
              <a:t>sqoop</a:t>
            </a:r>
            <a:r>
              <a:rPr lang="en-US" dirty="0"/>
              <a:t>  import-all-tables  --connect "</a:t>
            </a:r>
            <a:r>
              <a:rPr lang="en-US" dirty="0" err="1"/>
              <a:t>jdbc:mysql</a:t>
            </a:r>
            <a:r>
              <a:rPr lang="en-US" dirty="0"/>
              <a:t>://</a:t>
            </a:r>
            <a:r>
              <a:rPr lang="en-US" dirty="0" err="1"/>
              <a:t>localhost</a:t>
            </a:r>
            <a:r>
              <a:rPr lang="en-US" dirty="0"/>
              <a:t>/</a:t>
            </a:r>
            <a:r>
              <a:rPr lang="en-US" dirty="0" err="1"/>
              <a:t>sampledb</a:t>
            </a:r>
            <a:r>
              <a:rPr lang="en-US" dirty="0"/>
              <a:t>" </a:t>
            </a:r>
          </a:p>
          <a:p>
            <a:pPr>
              <a:buNone/>
            </a:pPr>
            <a:r>
              <a:rPr lang="en-US" dirty="0"/>
              <a:t>     --username root --password root </a:t>
            </a:r>
          </a:p>
          <a:p>
            <a:pPr>
              <a:buNone/>
            </a:pPr>
            <a:r>
              <a:rPr lang="en-US" dirty="0"/>
              <a:t>     --warehouse-</a:t>
            </a:r>
            <a:r>
              <a:rPr lang="en-US" dirty="0" err="1"/>
              <a:t>dir</a:t>
            </a:r>
            <a:r>
              <a:rPr lang="en-US" dirty="0"/>
              <a:t>  /user/</a:t>
            </a:r>
            <a:r>
              <a:rPr lang="en-US" dirty="0" err="1"/>
              <a:t>cloudera</a:t>
            </a:r>
            <a:r>
              <a:rPr lang="en-US" dirty="0"/>
              <a:t>/hp2 –m 1</a:t>
            </a:r>
          </a:p>
          <a:p>
            <a:endParaRPr lang="en-IN" dirty="0"/>
          </a:p>
        </p:txBody>
      </p:sp>
    </p:spTree>
    <p:extLst>
      <p:ext uri="{BB962C8B-B14F-4D97-AF65-F5344CB8AC3E}">
        <p14:creationId xmlns:p14="http://schemas.microsoft.com/office/powerpoint/2010/main" val="1610643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Note:</a:t>
            </a:r>
          </a:p>
        </p:txBody>
      </p:sp>
      <p:sp>
        <p:nvSpPr>
          <p:cNvPr id="3" name="Content Placeholder 2"/>
          <p:cNvSpPr>
            <a:spLocks noGrp="1"/>
          </p:cNvSpPr>
          <p:nvPr>
            <p:ph idx="1"/>
          </p:nvPr>
        </p:nvSpPr>
        <p:spPr/>
        <p:txBody>
          <a:bodyPr>
            <a:normAutofit lnSpcReduction="10000"/>
          </a:bodyPr>
          <a:lstStyle/>
          <a:p>
            <a:r>
              <a:rPr lang="en-IN" dirty="0"/>
              <a:t>-m 1 option is necessary when there is no primary key to the table</a:t>
            </a:r>
          </a:p>
          <a:p>
            <a:r>
              <a:rPr lang="en-IN" dirty="0"/>
              <a:t>-m n you can increase the mappers if you have primary key to the table</a:t>
            </a:r>
          </a:p>
          <a:p>
            <a:r>
              <a:rPr lang="en-IN" dirty="0"/>
              <a:t>--target-</a:t>
            </a:r>
            <a:r>
              <a:rPr lang="en-IN" dirty="0" err="1"/>
              <a:t>dir</a:t>
            </a:r>
            <a:r>
              <a:rPr lang="en-IN" dirty="0"/>
              <a:t> will not work on importing all the tables.(you are given choice to mention the directory name where as in warehouse-</a:t>
            </a:r>
            <a:r>
              <a:rPr lang="en-IN" dirty="0" err="1"/>
              <a:t>dir</a:t>
            </a:r>
            <a:r>
              <a:rPr lang="en-IN" dirty="0"/>
              <a:t> directories are created with same name as </a:t>
            </a:r>
            <a:r>
              <a:rPr lang="en-IN" dirty="0" err="1"/>
              <a:t>mysql</a:t>
            </a:r>
            <a:r>
              <a:rPr lang="en-IN" dirty="0"/>
              <a:t> table.</a:t>
            </a:r>
          </a:p>
        </p:txBody>
      </p:sp>
    </p:spTree>
    <p:extLst>
      <p:ext uri="{BB962C8B-B14F-4D97-AF65-F5344CB8AC3E}">
        <p14:creationId xmlns:p14="http://schemas.microsoft.com/office/powerpoint/2010/main" val="2340024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 turn off </a:t>
            </a:r>
            <a:r>
              <a:rPr lang="en-IN" dirty="0" err="1"/>
              <a:t>safemode</a:t>
            </a:r>
            <a:endParaRPr lang="en-IN" dirty="0"/>
          </a:p>
        </p:txBody>
      </p:sp>
      <p:sp>
        <p:nvSpPr>
          <p:cNvPr id="3" name="Content Placeholder 2"/>
          <p:cNvSpPr>
            <a:spLocks noGrp="1"/>
          </p:cNvSpPr>
          <p:nvPr>
            <p:ph idx="1"/>
          </p:nvPr>
        </p:nvSpPr>
        <p:spPr/>
        <p:txBody>
          <a:bodyPr/>
          <a:lstStyle/>
          <a:p>
            <a:r>
              <a:rPr lang="en-IN" dirty="0" err="1"/>
              <a:t>sudo</a:t>
            </a:r>
            <a:r>
              <a:rPr lang="en-IN" dirty="0"/>
              <a:t> –u </a:t>
            </a:r>
            <a:r>
              <a:rPr lang="en-IN" dirty="0" err="1"/>
              <a:t>hdfs</a:t>
            </a:r>
            <a:r>
              <a:rPr lang="en-IN" dirty="0"/>
              <a:t> </a:t>
            </a:r>
            <a:r>
              <a:rPr lang="en-IN" dirty="0" err="1"/>
              <a:t>hdfs</a:t>
            </a:r>
            <a:r>
              <a:rPr lang="en-IN" dirty="0"/>
              <a:t> </a:t>
            </a:r>
            <a:r>
              <a:rPr lang="en-IN" dirty="0" err="1"/>
              <a:t>dfsadmin</a:t>
            </a:r>
            <a:r>
              <a:rPr lang="en-IN" dirty="0"/>
              <a:t> –</a:t>
            </a:r>
            <a:r>
              <a:rPr lang="en-IN" dirty="0" err="1"/>
              <a:t>safemode</a:t>
            </a:r>
            <a:r>
              <a:rPr lang="en-IN" dirty="0"/>
              <a:t> leave</a:t>
            </a:r>
          </a:p>
        </p:txBody>
      </p:sp>
    </p:spTree>
    <p:extLst>
      <p:ext uri="{BB962C8B-B14F-4D97-AF65-F5344CB8AC3E}">
        <p14:creationId xmlns:p14="http://schemas.microsoft.com/office/powerpoint/2010/main" val="1101058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839200" cy="6324600"/>
          </a:xfrm>
        </p:spPr>
        <p:txBody>
          <a:bodyPr>
            <a:noAutofit/>
          </a:bodyPr>
          <a:lstStyle/>
          <a:p>
            <a:pPr>
              <a:buNone/>
            </a:pPr>
            <a:r>
              <a:rPr lang="en-US" sz="2000" dirty="0"/>
              <a:t>Adding nodes consists of the following general tasks:</a:t>
            </a:r>
          </a:p>
          <a:p>
            <a:pPr>
              <a:buNone/>
            </a:pPr>
            <a:r>
              <a:rPr lang="en-US" sz="2000" dirty="0"/>
              <a:t>1. Back up the database</a:t>
            </a:r>
          </a:p>
          <a:p>
            <a:pPr>
              <a:buNone/>
            </a:pPr>
            <a:r>
              <a:rPr lang="en-US" sz="2000" dirty="0"/>
              <a:t>      HPE strongly recommends that you back up the database before you perform this significant operation because it entails creating new projections, refreshing them, and then deleting the old projections. </a:t>
            </a:r>
          </a:p>
          <a:p>
            <a:pPr>
              <a:buNone/>
            </a:pPr>
            <a:r>
              <a:rPr lang="en-US" sz="2000" dirty="0"/>
              <a:t>2. Configure the hosts you want to add to the cluster.</a:t>
            </a:r>
          </a:p>
          <a:p>
            <a:pPr>
              <a:buNone/>
            </a:pPr>
            <a:r>
              <a:rPr lang="en-US" sz="2000" dirty="0"/>
              <a:t>    You will also need to edit the hosts configuration file on all of the existing nodes in the cluster to ensure they can resolve the new host.</a:t>
            </a:r>
          </a:p>
          <a:p>
            <a:pPr>
              <a:buNone/>
            </a:pPr>
            <a:r>
              <a:rPr lang="en-US" sz="2000" dirty="0"/>
              <a:t>3. Add one or more hosts to the cluster</a:t>
            </a:r>
          </a:p>
          <a:p>
            <a:pPr>
              <a:buNone/>
            </a:pPr>
            <a:r>
              <a:rPr lang="en-US" sz="2000" dirty="0"/>
              <a:t>    After you have backed up the database and configured the hosts you want to add to the cluster</a:t>
            </a:r>
          </a:p>
          <a:p>
            <a:pPr>
              <a:buNone/>
            </a:pPr>
            <a:r>
              <a:rPr lang="en-US" sz="2000" dirty="0"/>
              <a:t>4. Add the hosts you added to the cluster (in step 3) to the database.</a:t>
            </a:r>
          </a:p>
          <a:p>
            <a:r>
              <a:rPr lang="en-US" sz="2000" dirty="0"/>
              <a:t>Once you have added one or more hosts to the cluster, you can add them as nodes to the database.</a:t>
            </a:r>
          </a:p>
          <a:p>
            <a:pPr>
              <a:buNone/>
            </a:pPr>
            <a:r>
              <a:rPr lang="en-US" sz="2000" dirty="0"/>
              <a:t> </a:t>
            </a:r>
            <a:r>
              <a:rPr lang="en-US" sz="2000" u="sng" dirty="0"/>
              <a:t>Note</a:t>
            </a:r>
            <a:r>
              <a:rPr lang="en-US" sz="2000" dirty="0"/>
              <a:t>: When you add a "host" to the database, it becomes a "node." You can add nodes to your database using either the Administration Tools or the Management Console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gn="l"/>
            <a:r>
              <a:rPr lang="en-IN" dirty="0"/>
              <a:t>Removing nodes from a cluster:</a:t>
            </a:r>
            <a:br>
              <a:rPr lang="en-IN" dirty="0"/>
            </a:br>
            <a:endParaRPr lang="en-US" dirty="0"/>
          </a:p>
        </p:txBody>
      </p:sp>
      <p:sp>
        <p:nvSpPr>
          <p:cNvPr id="3" name="Content Placeholder 2"/>
          <p:cNvSpPr>
            <a:spLocks noGrp="1"/>
          </p:cNvSpPr>
          <p:nvPr>
            <p:ph idx="1"/>
          </p:nvPr>
        </p:nvSpPr>
        <p:spPr>
          <a:xfrm>
            <a:off x="304800" y="990600"/>
            <a:ext cx="8610600" cy="5486400"/>
          </a:xfrm>
        </p:spPr>
        <p:txBody>
          <a:bodyPr/>
          <a:lstStyle/>
          <a:p>
            <a:r>
              <a:rPr lang="en-US" sz="2800" dirty="0"/>
              <a:t>Although less common than adding a node, permanently removing a node is useful if the host system is obsolete or over-provisioned.</a:t>
            </a:r>
          </a:p>
          <a:p>
            <a:r>
              <a:rPr lang="en-US" sz="2800" dirty="0"/>
              <a:t>You cannot remove nodes if your cluster would not have the minimum number of nodes required to maintain your database's current K-safety.</a:t>
            </a:r>
          </a:p>
          <a:p>
            <a:r>
              <a:rPr lang="en-US" sz="2800" dirty="0"/>
              <a:t>If you really wish to remove the node or nodes from the database, you first must reduce the K-safety level of your database</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00800"/>
          </a:xfrm>
        </p:spPr>
        <p:txBody>
          <a:bodyPr>
            <a:normAutofit/>
          </a:bodyPr>
          <a:lstStyle/>
          <a:p>
            <a:r>
              <a:rPr lang="en-US" sz="2400" dirty="0"/>
              <a:t>Removing one or more nodes consists of the following general steps:</a:t>
            </a:r>
          </a:p>
          <a:p>
            <a:pPr>
              <a:buNone/>
            </a:pPr>
            <a:r>
              <a:rPr lang="en-US" sz="2400" dirty="0"/>
              <a:t>1. Back up the database</a:t>
            </a:r>
          </a:p>
          <a:p>
            <a:pPr>
              <a:buNone/>
            </a:pPr>
            <a:r>
              <a:rPr lang="en-US" sz="2400" dirty="0"/>
              <a:t>   HPE recommends that you back up the database before performing this significant operation because it entails creating new projections, deleting old projections, and reloading data.</a:t>
            </a:r>
          </a:p>
          <a:p>
            <a:pPr>
              <a:buNone/>
            </a:pPr>
            <a:r>
              <a:rPr lang="en-US" sz="2400" dirty="0"/>
              <a:t>2. Lower the K-safety of your database</a:t>
            </a:r>
          </a:p>
          <a:p>
            <a:pPr>
              <a:buNone/>
            </a:pPr>
            <a:r>
              <a:rPr lang="en-US" sz="2400" dirty="0"/>
              <a:t>    if the cluster will not be large enough to support its current level of K-safety after you remove nodes.</a:t>
            </a:r>
          </a:p>
          <a:p>
            <a:pPr>
              <a:buNone/>
            </a:pPr>
            <a:r>
              <a:rPr lang="en-US" sz="2400" dirty="0"/>
              <a:t>3. Remove the nodes from the database.</a:t>
            </a:r>
          </a:p>
          <a:p>
            <a:pPr>
              <a:buNone/>
            </a:pPr>
            <a:r>
              <a:rPr lang="en-US" sz="2400" dirty="0"/>
              <a:t>4. Remove the hosts from the cluster</a:t>
            </a:r>
          </a:p>
          <a:p>
            <a:pPr>
              <a:buNone/>
            </a:pPr>
            <a:r>
              <a:rPr lang="en-US" sz="2400" dirty="0"/>
              <a:t>     if they are not used by any other databases.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IN" dirty="0"/>
              <a:t>Replacing nodes:</a:t>
            </a:r>
            <a:br>
              <a:rPr lang="en-IN" dirty="0"/>
            </a:br>
            <a:endParaRPr lang="en-US" dirty="0"/>
          </a:p>
        </p:txBody>
      </p:sp>
      <p:sp>
        <p:nvSpPr>
          <p:cNvPr id="3" name="Content Placeholder 2"/>
          <p:cNvSpPr>
            <a:spLocks noGrp="1"/>
          </p:cNvSpPr>
          <p:nvPr>
            <p:ph idx="1"/>
          </p:nvPr>
        </p:nvSpPr>
        <p:spPr>
          <a:xfrm>
            <a:off x="228600" y="1066800"/>
            <a:ext cx="8610600" cy="5410200"/>
          </a:xfrm>
        </p:spPr>
        <p:txBody>
          <a:bodyPr>
            <a:normAutofit fontScale="77500" lnSpcReduction="20000"/>
          </a:bodyPr>
          <a:lstStyle/>
          <a:p>
            <a:r>
              <a:rPr lang="en-US" dirty="0"/>
              <a:t>If you have a K-Safe database, you can replace nodes, as necessary, without bringing the system down. </a:t>
            </a:r>
          </a:p>
          <a:p>
            <a:r>
              <a:rPr lang="en-US" dirty="0"/>
              <a:t>For example, you might want to replace an existing node if you:</a:t>
            </a:r>
          </a:p>
          <a:p>
            <a:pPr lvl="1"/>
            <a:r>
              <a:rPr lang="en-US" dirty="0"/>
              <a:t>Need to repair an existing host system that no longer functions and restore it to the cluster</a:t>
            </a:r>
          </a:p>
          <a:p>
            <a:pPr lvl="1"/>
            <a:r>
              <a:rPr lang="en-US" dirty="0"/>
              <a:t>Want to exchange an existing host system for another more powerful system</a:t>
            </a:r>
          </a:p>
          <a:p>
            <a:pPr lvl="1">
              <a:buNone/>
            </a:pPr>
            <a:endParaRPr lang="en-US" dirty="0"/>
          </a:p>
          <a:p>
            <a:pPr>
              <a:buNone/>
            </a:pPr>
            <a:r>
              <a:rPr lang="en-US" b="1" dirty="0"/>
              <a:t>Note: </a:t>
            </a:r>
            <a:r>
              <a:rPr lang="en-US" dirty="0" err="1"/>
              <a:t>Vertica</a:t>
            </a:r>
            <a:r>
              <a:rPr lang="en-US" dirty="0"/>
              <a:t> does not support replacing a node on a K-safe=0 database.</a:t>
            </a:r>
          </a:p>
          <a:p>
            <a:pPr>
              <a:buNone/>
            </a:pPr>
            <a:endParaRPr lang="en-US" dirty="0"/>
          </a:p>
          <a:p>
            <a:r>
              <a:rPr lang="en-US" dirty="0"/>
              <a:t>The process you use to replace a node depends on whether you are replacing the node with:</a:t>
            </a:r>
          </a:p>
          <a:p>
            <a:pPr lvl="1"/>
            <a:r>
              <a:rPr lang="en-US" dirty="0"/>
              <a:t>A host that uses the same name and IP address</a:t>
            </a:r>
          </a:p>
          <a:p>
            <a:pPr lvl="1"/>
            <a:r>
              <a:rPr lang="en-US" dirty="0"/>
              <a:t>A host that uses a different name and IP address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pPr algn="l"/>
            <a:r>
              <a:rPr lang="en-IN" dirty="0"/>
              <a:t>Rebalancing data across nodes:</a:t>
            </a:r>
            <a:br>
              <a:rPr lang="en-US" dirty="0"/>
            </a:br>
            <a:endParaRPr lang="en-US" dirty="0"/>
          </a:p>
        </p:txBody>
      </p:sp>
      <p:sp>
        <p:nvSpPr>
          <p:cNvPr id="3" name="Content Placeholder 2"/>
          <p:cNvSpPr>
            <a:spLocks noGrp="1"/>
          </p:cNvSpPr>
          <p:nvPr>
            <p:ph idx="1"/>
          </p:nvPr>
        </p:nvSpPr>
        <p:spPr>
          <a:xfrm>
            <a:off x="304800" y="1143000"/>
            <a:ext cx="8610600" cy="5486400"/>
          </a:xfrm>
        </p:spPr>
        <p:txBody>
          <a:bodyPr>
            <a:normAutofit fontScale="70000" lnSpcReduction="20000"/>
          </a:bodyPr>
          <a:lstStyle/>
          <a:p>
            <a:r>
              <a:rPr lang="en-US" dirty="0" err="1"/>
              <a:t>Vertica</a:t>
            </a:r>
            <a:r>
              <a:rPr lang="en-US" dirty="0"/>
              <a:t> can rebalance your database when you add or remove nodes. Manually trigger a rebalance by using Administration Tools, SQL functions, or using Management Console.</a:t>
            </a:r>
          </a:p>
          <a:p>
            <a:r>
              <a:rPr lang="en-US" dirty="0"/>
              <a:t>For segmented projections, </a:t>
            </a:r>
            <a:r>
              <a:rPr lang="en-US" dirty="0" err="1"/>
              <a:t>Vertica</a:t>
            </a:r>
            <a:r>
              <a:rPr lang="en-US" dirty="0"/>
              <a:t> creates new (renamed), segmented projections that are identical in structure to the existing projections, but which have their data distributed across all nodes. </a:t>
            </a:r>
          </a:p>
          <a:p>
            <a:r>
              <a:rPr lang="en-US" dirty="0"/>
              <a:t>The rebalance process then refreshes all new projections, and drops all of the old segmented projections.</a:t>
            </a:r>
          </a:p>
          <a:p>
            <a:r>
              <a:rPr lang="en-US" dirty="0"/>
              <a:t>All new buddy projections have the same base name so they can be identified as a group.</a:t>
            </a:r>
          </a:p>
          <a:p>
            <a:r>
              <a:rPr lang="en-US" dirty="0"/>
              <a:t>For </a:t>
            </a:r>
            <a:r>
              <a:rPr lang="en-US" dirty="0" err="1"/>
              <a:t>unsegmented</a:t>
            </a:r>
            <a:r>
              <a:rPr lang="en-US" dirty="0"/>
              <a:t> projections, leaves existing projections unmodified, creates new projections on the new nodes, and refreshes them.</a:t>
            </a:r>
          </a:p>
          <a:p>
            <a:r>
              <a:rPr lang="en-US" dirty="0"/>
              <a:t>After the data has been rebalanced, </a:t>
            </a:r>
            <a:r>
              <a:rPr lang="en-US" dirty="0" err="1"/>
              <a:t>Vertica</a:t>
            </a:r>
            <a:r>
              <a:rPr lang="en-US" dirty="0"/>
              <a:t> drops:</a:t>
            </a:r>
          </a:p>
          <a:p>
            <a:pPr lvl="1"/>
            <a:r>
              <a:rPr lang="en-US" dirty="0"/>
              <a:t>Duplicate buddy projections with the same offset</a:t>
            </a:r>
          </a:p>
          <a:p>
            <a:pPr lvl="1"/>
            <a:r>
              <a:rPr lang="en-US" dirty="0"/>
              <a:t>Duplicate replicated projections on the same node</a:t>
            </a:r>
          </a:p>
          <a:p>
            <a:r>
              <a:rPr lang="en-US" dirty="0"/>
              <a:t>Before data rebalancing completes, </a:t>
            </a:r>
            <a:r>
              <a:rPr lang="en-US" dirty="0" err="1"/>
              <a:t>Vertica</a:t>
            </a:r>
            <a:r>
              <a:rPr lang="en-US" dirty="0"/>
              <a:t> operates with the existing K-safe value. After rebalancing completes, </a:t>
            </a:r>
            <a:r>
              <a:rPr lang="en-US" dirty="0" err="1"/>
              <a:t>Vertica</a:t>
            </a:r>
            <a:r>
              <a:rPr lang="en-US" dirty="0"/>
              <a:t> operates with the K-safe value specified during the rebalance operation.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a:t>List of </a:t>
            </a:r>
            <a:r>
              <a:rPr lang="en-US" b="1" dirty="0" err="1"/>
              <a:t>Hadoop</a:t>
            </a:r>
            <a:r>
              <a:rPr lang="en-US" b="1" dirty="0"/>
              <a:t> &amp; </a:t>
            </a:r>
            <a:r>
              <a:rPr lang="en-US" b="1" dirty="0" err="1"/>
              <a:t>Sqoop</a:t>
            </a:r>
            <a:r>
              <a:rPr lang="en-US" b="1" dirty="0"/>
              <a:t> programs</a:t>
            </a:r>
          </a:p>
        </p:txBody>
      </p:sp>
      <p:sp>
        <p:nvSpPr>
          <p:cNvPr id="3" name="Content Placeholder 2"/>
          <p:cNvSpPr>
            <a:spLocks noGrp="1"/>
          </p:cNvSpPr>
          <p:nvPr>
            <p:ph idx="1"/>
          </p:nvPr>
        </p:nvSpPr>
        <p:spPr>
          <a:xfrm>
            <a:off x="228600" y="990600"/>
            <a:ext cx="8763000" cy="5715000"/>
          </a:xfrm>
        </p:spPr>
        <p:txBody>
          <a:bodyPr>
            <a:normAutofit fontScale="85000" lnSpcReduction="10000"/>
          </a:bodyPr>
          <a:lstStyle/>
          <a:p>
            <a:pPr marL="514350" lvl="0" indent="-514350">
              <a:buFont typeface="+mj-lt"/>
              <a:buAutoNum type="arabicPeriod"/>
            </a:pPr>
            <a:r>
              <a:rPr lang="en-US" sz="2600" dirty="0"/>
              <a:t>Checking </a:t>
            </a:r>
            <a:r>
              <a:rPr lang="en-US" sz="2600" dirty="0" err="1"/>
              <a:t>hadoop</a:t>
            </a:r>
            <a:r>
              <a:rPr lang="en-US" sz="2600" dirty="0"/>
              <a:t> configuration files.</a:t>
            </a:r>
          </a:p>
          <a:p>
            <a:pPr marL="514350" indent="-514350">
              <a:buFont typeface="+mj-lt"/>
              <a:buAutoNum type="arabicPeriod"/>
            </a:pPr>
            <a:r>
              <a:rPr lang="en-US" sz="2600" dirty="0"/>
              <a:t>Loading a file from local file system to </a:t>
            </a:r>
            <a:r>
              <a:rPr lang="en-US" sz="2600" dirty="0" err="1"/>
              <a:t>hadoop</a:t>
            </a:r>
            <a:r>
              <a:rPr lang="en-US" sz="2600" dirty="0"/>
              <a:t> file system.</a:t>
            </a:r>
          </a:p>
          <a:p>
            <a:pPr marL="514350" indent="-514350">
              <a:buFont typeface="+mj-lt"/>
              <a:buAutoNum type="arabicPeriod"/>
            </a:pPr>
            <a:r>
              <a:rPr lang="en-US" sz="2600" dirty="0"/>
              <a:t>Perform analysis on loaded files using </a:t>
            </a:r>
            <a:r>
              <a:rPr lang="en-US" sz="2600" dirty="0" err="1"/>
              <a:t>hadoop</a:t>
            </a:r>
            <a:r>
              <a:rPr lang="en-US" sz="2600" dirty="0"/>
              <a:t> </a:t>
            </a:r>
            <a:r>
              <a:rPr lang="en-US" sz="2600" dirty="0" err="1"/>
              <a:t>mapreduce</a:t>
            </a:r>
            <a:r>
              <a:rPr lang="en-US" sz="2600" dirty="0"/>
              <a:t> programs and verify the output using </a:t>
            </a:r>
            <a:r>
              <a:rPr lang="en-US" sz="2600" dirty="0" err="1"/>
              <a:t>hadoop</a:t>
            </a:r>
            <a:r>
              <a:rPr lang="en-US" sz="2600" dirty="0"/>
              <a:t> commands as well as browser.</a:t>
            </a:r>
          </a:p>
          <a:p>
            <a:pPr marL="971550" lvl="1" indent="-514350">
              <a:buNone/>
            </a:pPr>
            <a:r>
              <a:rPr lang="en-US" sz="2600" dirty="0"/>
              <a:t>  (a) Count   (b) </a:t>
            </a:r>
            <a:r>
              <a:rPr lang="en-US" sz="2600" dirty="0" err="1"/>
              <a:t>Grep</a:t>
            </a:r>
            <a:endParaRPr lang="en-US" sz="2600" dirty="0"/>
          </a:p>
          <a:p>
            <a:pPr marL="514350" lvl="1" indent="-514350">
              <a:buNone/>
            </a:pPr>
            <a:r>
              <a:rPr lang="en-US" sz="2600" dirty="0"/>
              <a:t>4. Verifying  </a:t>
            </a:r>
            <a:r>
              <a:rPr lang="en-US" sz="2600" dirty="0" err="1"/>
              <a:t>Sqoop</a:t>
            </a:r>
            <a:r>
              <a:rPr lang="en-US" sz="2600" dirty="0"/>
              <a:t> status through </a:t>
            </a:r>
            <a:r>
              <a:rPr lang="en-US" sz="2600" dirty="0" err="1"/>
              <a:t>cloudera</a:t>
            </a:r>
            <a:r>
              <a:rPr lang="en-US" sz="2600" dirty="0"/>
              <a:t> manager</a:t>
            </a:r>
          </a:p>
          <a:p>
            <a:pPr marL="514350" indent="-514350">
              <a:buNone/>
            </a:pPr>
            <a:r>
              <a:rPr lang="en-US" sz="2600" dirty="0"/>
              <a:t>5. Hand-on Practice on various </a:t>
            </a:r>
            <a:r>
              <a:rPr lang="en-US" sz="2600" dirty="0" err="1"/>
              <a:t>Sqoop</a:t>
            </a:r>
            <a:r>
              <a:rPr lang="en-US" sz="2600" dirty="0"/>
              <a:t> basic commands </a:t>
            </a:r>
          </a:p>
          <a:p>
            <a:pPr marL="514350" lvl="0" indent="-514350">
              <a:buNone/>
            </a:pPr>
            <a:r>
              <a:rPr lang="en-US" sz="2600" dirty="0"/>
              <a:t>    (a) List-database        (b) List-table         (c) </a:t>
            </a:r>
            <a:r>
              <a:rPr lang="en-US" sz="2600" dirty="0" err="1"/>
              <a:t>Eval</a:t>
            </a:r>
            <a:endParaRPr lang="en-US" sz="2600" dirty="0"/>
          </a:p>
          <a:p>
            <a:pPr marL="514350" indent="-514350">
              <a:buNone/>
            </a:pPr>
            <a:r>
              <a:rPr lang="en-US" sz="2600" dirty="0"/>
              <a:t>6. Import of tables from </a:t>
            </a:r>
            <a:r>
              <a:rPr lang="en-US" sz="2600" dirty="0" err="1"/>
              <a:t>Mysql</a:t>
            </a:r>
            <a:r>
              <a:rPr lang="en-US" sz="2600" dirty="0"/>
              <a:t> database to </a:t>
            </a:r>
            <a:r>
              <a:rPr lang="en-US" sz="2600" dirty="0" err="1"/>
              <a:t>hdfs</a:t>
            </a:r>
            <a:endParaRPr lang="en-US" sz="2600" dirty="0"/>
          </a:p>
          <a:p>
            <a:pPr marL="514350" indent="-514350">
              <a:buNone/>
            </a:pPr>
            <a:r>
              <a:rPr lang="en-US" sz="2600" dirty="0"/>
              <a:t>    (a) Import of all tables</a:t>
            </a:r>
          </a:p>
          <a:p>
            <a:pPr marL="514350" lvl="1" indent="-514350">
              <a:buNone/>
            </a:pPr>
            <a:r>
              <a:rPr lang="en-US" sz="2600" dirty="0"/>
              <a:t>    (b) Import of specific tables to default directory /target </a:t>
            </a:r>
          </a:p>
          <a:p>
            <a:pPr marL="514350" lvl="1" indent="-514350">
              <a:buNone/>
            </a:pPr>
            <a:r>
              <a:rPr lang="en-US" sz="2600" dirty="0"/>
              <a:t>         directory</a:t>
            </a:r>
          </a:p>
          <a:p>
            <a:pPr marL="514350" lvl="1" indent="-514350">
              <a:buNone/>
            </a:pPr>
            <a:r>
              <a:rPr lang="en-US" sz="2600" dirty="0"/>
              <a:t>    (c) Import of subset of tables using ‘where’ clause </a:t>
            </a:r>
          </a:p>
          <a:p>
            <a:pPr marL="514350" lvl="1" indent="-514350">
              <a:buNone/>
            </a:pPr>
            <a:r>
              <a:rPr lang="en-US" sz="2600" dirty="0"/>
              <a:t>    (d) Incremental import</a:t>
            </a:r>
          </a:p>
          <a:p>
            <a:pPr marL="514350" lvl="1" indent="-514350">
              <a:buNone/>
            </a:pPr>
            <a:r>
              <a:rPr lang="en-US" sz="2600" dirty="0"/>
              <a:t>7. Export files from </a:t>
            </a:r>
            <a:r>
              <a:rPr lang="en-US" sz="2600" dirty="0" err="1"/>
              <a:t>hdfs</a:t>
            </a:r>
            <a:r>
              <a:rPr lang="en-US" sz="2600" dirty="0"/>
              <a:t> to </a:t>
            </a:r>
            <a:r>
              <a:rPr lang="en-US" sz="2600" dirty="0" err="1"/>
              <a:t>mysql</a:t>
            </a:r>
            <a:r>
              <a:rPr lang="en-US" sz="2600" dirty="0"/>
              <a:t> database</a:t>
            </a:r>
          </a:p>
          <a:p>
            <a:pPr marL="342900" lvl="1" indent="-342900">
              <a:buNone/>
            </a:pPr>
            <a:endParaRPr lang="en-US" dirty="0"/>
          </a:p>
          <a:p>
            <a:pPr marL="342900" lvl="1" indent="-342900">
              <a:buNone/>
            </a:pPr>
            <a:endParaRPr lang="en-US" dirty="0"/>
          </a:p>
          <a:p>
            <a:pPr lvl="0">
              <a:buNone/>
            </a:pPr>
            <a:endParaRPr lang="en-US" dirty="0"/>
          </a:p>
          <a:p>
            <a:pPr lvl="0">
              <a:buNone/>
            </a:pPr>
            <a:endParaRPr lang="en-US" dirty="0"/>
          </a:p>
          <a:p>
            <a:pPr marL="342900" lvl="1" indent="-342900">
              <a:buFont typeface="Arial" pitchFamily="34" charset="0"/>
              <a:buChar char="•"/>
            </a:pPr>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3527</TotalTime>
  <Words>3076</Words>
  <Application>Microsoft Office PowerPoint</Application>
  <PresentationFormat>On-screen Show (4:3)</PresentationFormat>
  <Paragraphs>345</Paragraphs>
  <Slides>35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35</vt:i4>
      </vt:variant>
    </vt:vector>
  </HeadingPairs>
  <TitlesOfParts>
    <vt:vector size="38" baseType="lpstr">
      <vt:lpstr>Arial</vt:lpstr>
      <vt:lpstr>Calibri</vt:lpstr>
      <vt:lpstr>Office Theme</vt:lpstr>
      <vt:lpstr>Topics:</vt:lpstr>
      <vt:lpstr>Vertica Cluster Management</vt:lpstr>
      <vt:lpstr>Adding nodes to an existing cluster: </vt:lpstr>
      <vt:lpstr>PowerPoint Presentation</vt:lpstr>
      <vt:lpstr>Removing nodes from a cluster: </vt:lpstr>
      <vt:lpstr>PowerPoint Presentation</vt:lpstr>
      <vt:lpstr>Replacing nodes: </vt:lpstr>
      <vt:lpstr>Rebalancing data across nodes: </vt:lpstr>
      <vt:lpstr>List of Hadoop &amp; Sqoop programs</vt:lpstr>
      <vt:lpstr>Hadoop Hands on sessions </vt:lpstr>
      <vt:lpstr>PowerPoint Presentation</vt:lpstr>
      <vt:lpstr>PowerPoint Presentation</vt:lpstr>
      <vt:lpstr>PowerPoint Presentation</vt:lpstr>
      <vt:lpstr>PowerPoint Presentation</vt:lpstr>
      <vt:lpstr>PowerPoint Presentation</vt:lpstr>
      <vt:lpstr>PowerPoint Presentation</vt:lpstr>
      <vt:lpstr>To install mysql</vt:lpstr>
      <vt:lpstr>SQOOP Hands on sessions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Importing single or multiple tables to specific directory</vt:lpstr>
      <vt:lpstr>PowerPoint Presentation</vt:lpstr>
      <vt:lpstr>Import of subset of tables using ‘where’ clause and columns</vt:lpstr>
      <vt:lpstr>PowerPoint Presentation</vt:lpstr>
      <vt:lpstr>PowerPoint Presentation</vt:lpstr>
      <vt:lpstr>PowerPoint Presentation</vt:lpstr>
      <vt:lpstr>Importing single or multiple tables to specific directory</vt:lpstr>
      <vt:lpstr>PowerPoint Presentation</vt:lpstr>
      <vt:lpstr>Note:</vt:lpstr>
      <vt:lpstr>To turn off safemode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Anil</dc:creator>
  <cp:lastModifiedBy>DINESH G</cp:lastModifiedBy>
  <cp:revision>132</cp:revision>
  <dcterms:created xsi:type="dcterms:W3CDTF">2006-08-16T00:00:00Z</dcterms:created>
  <dcterms:modified xsi:type="dcterms:W3CDTF">2021-10-26T06:32:31Z</dcterms:modified>
</cp:coreProperties>
</file>