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67" r:id="rId3"/>
    <p:sldId id="269" r:id="rId4"/>
    <p:sldId id="274" r:id="rId5"/>
    <p:sldId id="275" r:id="rId6"/>
    <p:sldId id="278" r:id="rId7"/>
    <p:sldId id="279" r:id="rId8"/>
    <p:sldId id="276" r:id="rId9"/>
    <p:sldId id="277" r:id="rId10"/>
    <p:sldId id="281" r:id="rId11"/>
    <p:sldId id="272" r:id="rId12"/>
    <p:sldId id="282" r:id="rId13"/>
    <p:sldId id="283" r:id="rId14"/>
    <p:sldId id="284" r:id="rId15"/>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0" d="100"/>
          <a:sy n="90" d="100"/>
        </p:scale>
        <p:origin x="81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5" name="Rectangle 5"/>
          <p:cNvSpPr>
            <a:spLocks noGrp="1" noChangeArrowheads="1"/>
          </p:cNvSpPr>
          <p:nvPr>
            <p:ph type="ftr" sz="quarter" idx="11"/>
          </p:nvPr>
        </p:nvSpPr>
        <p:spPr>
          <a:ln/>
        </p:spPr>
        <p:txBody>
          <a:bodyPr/>
          <a:lstStyle>
            <a:lvl1pPr>
              <a:defRPr/>
            </a:lvl1pPr>
          </a:lstStyle>
          <a:p>
            <a:endParaRPr lang="es-SV"/>
          </a:p>
        </p:txBody>
      </p:sp>
      <p:sp>
        <p:nvSpPr>
          <p:cNvPr id="6"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132702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5" name="Rectangle 5"/>
          <p:cNvSpPr>
            <a:spLocks noGrp="1" noChangeArrowheads="1"/>
          </p:cNvSpPr>
          <p:nvPr>
            <p:ph type="ftr" sz="quarter" idx="11"/>
          </p:nvPr>
        </p:nvSpPr>
        <p:spPr>
          <a:ln/>
        </p:spPr>
        <p:txBody>
          <a:bodyPr/>
          <a:lstStyle>
            <a:lvl1pPr>
              <a:defRPr/>
            </a:lvl1pPr>
          </a:lstStyle>
          <a:p>
            <a:endParaRPr lang="es-SV"/>
          </a:p>
        </p:txBody>
      </p:sp>
      <p:sp>
        <p:nvSpPr>
          <p:cNvPr id="6"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66424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69139" y="-17463"/>
            <a:ext cx="2203450" cy="5851526"/>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7463"/>
            <a:ext cx="6459538" cy="5851526"/>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5" name="Rectangle 5"/>
          <p:cNvSpPr>
            <a:spLocks noGrp="1" noChangeArrowheads="1"/>
          </p:cNvSpPr>
          <p:nvPr>
            <p:ph type="ftr" sz="quarter" idx="11"/>
          </p:nvPr>
        </p:nvSpPr>
        <p:spPr>
          <a:ln/>
        </p:spPr>
        <p:txBody>
          <a:bodyPr/>
          <a:lstStyle>
            <a:lvl1pPr>
              <a:defRPr/>
            </a:lvl1pPr>
          </a:lstStyle>
          <a:p>
            <a:endParaRPr lang="es-SV"/>
          </a:p>
        </p:txBody>
      </p:sp>
      <p:sp>
        <p:nvSpPr>
          <p:cNvPr id="6"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17641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5" name="Rectangle 5"/>
          <p:cNvSpPr>
            <a:spLocks noGrp="1" noChangeArrowheads="1"/>
          </p:cNvSpPr>
          <p:nvPr>
            <p:ph type="ftr" sz="quarter" idx="11"/>
          </p:nvPr>
        </p:nvSpPr>
        <p:spPr>
          <a:ln/>
        </p:spPr>
        <p:txBody>
          <a:bodyPr/>
          <a:lstStyle>
            <a:lvl1pPr>
              <a:defRPr/>
            </a:lvl1pPr>
          </a:lstStyle>
          <a:p>
            <a:endParaRPr lang="es-SV"/>
          </a:p>
        </p:txBody>
      </p:sp>
      <p:sp>
        <p:nvSpPr>
          <p:cNvPr id="6"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8411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3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5" name="Rectangle 5"/>
          <p:cNvSpPr>
            <a:spLocks noGrp="1" noChangeArrowheads="1"/>
          </p:cNvSpPr>
          <p:nvPr>
            <p:ph type="ftr" sz="quarter" idx="11"/>
          </p:nvPr>
        </p:nvSpPr>
        <p:spPr>
          <a:ln/>
        </p:spPr>
        <p:txBody>
          <a:bodyPr/>
          <a:lstStyle>
            <a:lvl1pPr>
              <a:defRPr/>
            </a:lvl1pPr>
          </a:lstStyle>
          <a:p>
            <a:endParaRPr lang="es-SV"/>
          </a:p>
        </p:txBody>
      </p:sp>
      <p:sp>
        <p:nvSpPr>
          <p:cNvPr id="6"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228183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557338"/>
            <a:ext cx="4038600" cy="4276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557338"/>
            <a:ext cx="4038600" cy="4276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6" name="Rectangle 5"/>
          <p:cNvSpPr>
            <a:spLocks noGrp="1" noChangeArrowheads="1"/>
          </p:cNvSpPr>
          <p:nvPr>
            <p:ph type="ftr" sz="quarter" idx="11"/>
          </p:nvPr>
        </p:nvSpPr>
        <p:spPr>
          <a:ln/>
        </p:spPr>
        <p:txBody>
          <a:bodyPr/>
          <a:lstStyle>
            <a:lvl1pPr>
              <a:defRPr/>
            </a:lvl1pPr>
          </a:lstStyle>
          <a:p>
            <a:endParaRPr lang="es-SV"/>
          </a:p>
        </p:txBody>
      </p:sp>
      <p:sp>
        <p:nvSpPr>
          <p:cNvPr id="7"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299666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8" name="Rectangle 5"/>
          <p:cNvSpPr>
            <a:spLocks noGrp="1" noChangeArrowheads="1"/>
          </p:cNvSpPr>
          <p:nvPr>
            <p:ph type="ftr" sz="quarter" idx="11"/>
          </p:nvPr>
        </p:nvSpPr>
        <p:spPr>
          <a:ln/>
        </p:spPr>
        <p:txBody>
          <a:bodyPr/>
          <a:lstStyle>
            <a:lvl1pPr>
              <a:defRPr/>
            </a:lvl1pPr>
          </a:lstStyle>
          <a:p>
            <a:endParaRPr lang="es-SV"/>
          </a:p>
        </p:txBody>
      </p:sp>
      <p:sp>
        <p:nvSpPr>
          <p:cNvPr id="9"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16677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4" name="Rectangle 5"/>
          <p:cNvSpPr>
            <a:spLocks noGrp="1" noChangeArrowheads="1"/>
          </p:cNvSpPr>
          <p:nvPr>
            <p:ph type="ftr" sz="quarter" idx="11"/>
          </p:nvPr>
        </p:nvSpPr>
        <p:spPr>
          <a:ln/>
        </p:spPr>
        <p:txBody>
          <a:bodyPr/>
          <a:lstStyle>
            <a:lvl1pPr>
              <a:defRPr/>
            </a:lvl1pPr>
          </a:lstStyle>
          <a:p>
            <a:endParaRPr lang="es-SV"/>
          </a:p>
        </p:txBody>
      </p:sp>
      <p:sp>
        <p:nvSpPr>
          <p:cNvPr id="5"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393677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3" name="Rectangle 5"/>
          <p:cNvSpPr>
            <a:spLocks noGrp="1" noChangeArrowheads="1"/>
          </p:cNvSpPr>
          <p:nvPr>
            <p:ph type="ftr" sz="quarter" idx="11"/>
          </p:nvPr>
        </p:nvSpPr>
        <p:spPr>
          <a:ln/>
        </p:spPr>
        <p:txBody>
          <a:bodyPr/>
          <a:lstStyle>
            <a:lvl1pPr>
              <a:defRPr/>
            </a:lvl1pPr>
          </a:lstStyle>
          <a:p>
            <a:endParaRPr lang="es-SV"/>
          </a:p>
        </p:txBody>
      </p:sp>
      <p:sp>
        <p:nvSpPr>
          <p:cNvPr id="4"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658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1500" b="1"/>
            </a:lvl1pPr>
          </a:lstStyle>
          <a:p>
            <a:r>
              <a:rPr lang="es-ES"/>
              <a:t>Haga clic para modificar el estilo de título del patrón</a:t>
            </a:r>
          </a:p>
        </p:txBody>
      </p:sp>
      <p:sp>
        <p:nvSpPr>
          <p:cNvPr id="3" name="2 Marcador de contenido"/>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6" name="Rectangle 5"/>
          <p:cNvSpPr>
            <a:spLocks noGrp="1" noChangeArrowheads="1"/>
          </p:cNvSpPr>
          <p:nvPr>
            <p:ph type="ftr" sz="quarter" idx="11"/>
          </p:nvPr>
        </p:nvSpPr>
        <p:spPr>
          <a:ln/>
        </p:spPr>
        <p:txBody>
          <a:bodyPr/>
          <a:lstStyle>
            <a:lvl1pPr>
              <a:defRPr/>
            </a:lvl1pPr>
          </a:lstStyle>
          <a:p>
            <a:endParaRPr lang="es-SV"/>
          </a:p>
        </p:txBody>
      </p:sp>
      <p:sp>
        <p:nvSpPr>
          <p:cNvPr id="7"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359481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15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fld id="{6CBAF736-BDBB-4AF6-BCCD-9DD7758A1444}" type="datetimeFigureOut">
              <a:rPr lang="es-SV" smtClean="0"/>
              <a:t>3/12/2019</a:t>
            </a:fld>
            <a:endParaRPr lang="es-SV"/>
          </a:p>
        </p:txBody>
      </p:sp>
      <p:sp>
        <p:nvSpPr>
          <p:cNvPr id="6" name="Rectangle 5"/>
          <p:cNvSpPr>
            <a:spLocks noGrp="1" noChangeArrowheads="1"/>
          </p:cNvSpPr>
          <p:nvPr>
            <p:ph type="ftr" sz="quarter" idx="11"/>
          </p:nvPr>
        </p:nvSpPr>
        <p:spPr>
          <a:ln/>
        </p:spPr>
        <p:txBody>
          <a:bodyPr/>
          <a:lstStyle>
            <a:lvl1pPr>
              <a:defRPr/>
            </a:lvl1pPr>
          </a:lstStyle>
          <a:p>
            <a:endParaRPr lang="es-SV"/>
          </a:p>
        </p:txBody>
      </p:sp>
      <p:sp>
        <p:nvSpPr>
          <p:cNvPr id="7" name="Rectangle 6"/>
          <p:cNvSpPr>
            <a:spLocks noGrp="1" noChangeArrowheads="1"/>
          </p:cNvSpPr>
          <p:nvPr>
            <p:ph type="sldNum" sz="quarter" idx="12"/>
          </p:nvPr>
        </p:nvSpPr>
        <p:spPr>
          <a:ln/>
        </p:spPr>
        <p:txBody>
          <a:bodyPr/>
          <a:lstStyle>
            <a:lvl1pPr>
              <a:defRPr/>
            </a:lvl1pPr>
          </a:lstStyle>
          <a:p>
            <a:fld id="{4F582D92-18EE-469B-8B37-8FE1FE3D447A}" type="slidenum">
              <a:rPr lang="es-SV" smtClean="0"/>
              <a:t>‹Nº›</a:t>
            </a:fld>
            <a:endParaRPr lang="es-SV"/>
          </a:p>
        </p:txBody>
      </p:sp>
    </p:spTree>
    <p:extLst>
      <p:ext uri="{BB962C8B-B14F-4D97-AF65-F5344CB8AC3E}">
        <p14:creationId xmlns:p14="http://schemas.microsoft.com/office/powerpoint/2010/main" val="161590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bwMode="auto">
          <a:xfrm>
            <a:off x="1042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557338"/>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smtClean="0">
                <a:latin typeface="Arial" charset="0"/>
              </a:defRPr>
            </a:lvl1pPr>
          </a:lstStyle>
          <a:p>
            <a:fld id="{6CBAF736-BDBB-4AF6-BCCD-9DD7758A1444}" type="datetimeFigureOut">
              <a:rPr lang="es-SV" smtClean="0"/>
              <a:t>3/12/2019</a:t>
            </a:fld>
            <a:endParaRPr lang="es-SV"/>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smtClean="0">
                <a:latin typeface="Arial" charset="0"/>
              </a:defRPr>
            </a:lvl1pPr>
          </a:lstStyle>
          <a:p>
            <a:endParaRPr lang="es-SV"/>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4F582D92-18EE-469B-8B37-8FE1FE3D447A}" type="slidenum">
              <a:rPr lang="es-SV" smtClean="0"/>
              <a:t>‹Nº›</a:t>
            </a:fld>
            <a:endParaRPr lang="es-SV"/>
          </a:p>
        </p:txBody>
      </p:sp>
    </p:spTree>
    <p:extLst>
      <p:ext uri="{BB962C8B-B14F-4D97-AF65-F5344CB8AC3E}">
        <p14:creationId xmlns:p14="http://schemas.microsoft.com/office/powerpoint/2010/main" val="20485684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stCondLst>
                                            <p:cond delay="0"/>
                                          </p:stCondLst>
                                        </p:cTn>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500">
                                          <p:stCondLst>
                                            <p:cond delay="0"/>
                                          </p:stCondLst>
                                        </p:cTn>
                                        <p:tgtEl>
                                          <p:spTgt spid="1027">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500">
                                          <p:stCondLst>
                                            <p:cond delay="0"/>
                                          </p:stCondLst>
                                        </p:cTn>
                                        <p:tgtEl>
                                          <p:spTgt spid="1027">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500">
                                          <p:stCondLst>
                                            <p:cond delay="0"/>
                                          </p:stCondLst>
                                        </p:cTn>
                                        <p:tgtEl>
                                          <p:spTgt spid="1027">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500">
                                          <p:stCondLst>
                                            <p:cond delay="0"/>
                                          </p:stCondLst>
                                        </p:cTn>
                                        <p:tgtEl>
                                          <p:spTgt spid="1027">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27">
                                            <p:txEl>
                                              <p:pRg st="4" end="4"/>
                                            </p:txEl>
                                          </p:spTgt>
                                        </p:tgtEl>
                                        <p:attrNameLst>
                                          <p:attrName>style.visibility</p:attrName>
                                        </p:attrNameLst>
                                      </p:cBhvr>
                                      <p:to>
                                        <p:strVal val="visible"/>
                                      </p:to>
                                    </p:set>
                                    <p:animEffect transition="in" filter="fade">
                                      <p:cBhvr>
                                        <p:cTn id="24" dur="500">
                                          <p:stCondLst>
                                            <p:cond delay="0"/>
                                          </p:stCondLst>
                                        </p:cTn>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7"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Lst>
      </p:bldP>
    </p:bldLst>
  </p:timing>
  <p:txStyles>
    <p:titleStyle>
      <a:lvl1pPr algn="ctr" rtl="0" eaLnBrk="1" fontAlgn="base" hangingPunct="1">
        <a:spcBef>
          <a:spcPct val="0"/>
        </a:spcBef>
        <a:spcAft>
          <a:spcPct val="0"/>
        </a:spcAft>
        <a:defRPr sz="2400">
          <a:solidFill>
            <a:schemeClr val="tx2"/>
          </a:solidFill>
          <a:latin typeface="+mj-lt"/>
          <a:ea typeface="+mj-ea"/>
          <a:cs typeface="+mj-cs"/>
        </a:defRPr>
      </a:lvl1pPr>
      <a:lvl2pPr algn="ctr" rtl="0" eaLnBrk="1" fontAlgn="base" hangingPunct="1">
        <a:spcBef>
          <a:spcPct val="0"/>
        </a:spcBef>
        <a:spcAft>
          <a:spcPct val="0"/>
        </a:spcAft>
        <a:defRPr sz="2400">
          <a:solidFill>
            <a:schemeClr val="tx2"/>
          </a:solidFill>
          <a:latin typeface="Arial" charset="0"/>
        </a:defRPr>
      </a:lvl2pPr>
      <a:lvl3pPr algn="ctr" rtl="0" eaLnBrk="1" fontAlgn="base" hangingPunct="1">
        <a:spcBef>
          <a:spcPct val="0"/>
        </a:spcBef>
        <a:spcAft>
          <a:spcPct val="0"/>
        </a:spcAft>
        <a:defRPr sz="2400">
          <a:solidFill>
            <a:schemeClr val="tx2"/>
          </a:solidFill>
          <a:latin typeface="Arial" charset="0"/>
        </a:defRPr>
      </a:lvl3pPr>
      <a:lvl4pPr algn="ctr" rtl="0" eaLnBrk="1" fontAlgn="base" hangingPunct="1">
        <a:spcBef>
          <a:spcPct val="0"/>
        </a:spcBef>
        <a:spcAft>
          <a:spcPct val="0"/>
        </a:spcAft>
        <a:defRPr sz="2400">
          <a:solidFill>
            <a:schemeClr val="tx2"/>
          </a:solidFill>
          <a:latin typeface="Arial" charset="0"/>
        </a:defRPr>
      </a:lvl4pPr>
      <a:lvl5pPr algn="ctr" rtl="0" eaLnBrk="1" fontAlgn="base" hangingPunct="1">
        <a:spcBef>
          <a:spcPct val="0"/>
        </a:spcBef>
        <a:spcAft>
          <a:spcPct val="0"/>
        </a:spcAft>
        <a:defRPr sz="2400">
          <a:solidFill>
            <a:schemeClr val="tx2"/>
          </a:solidFill>
          <a:latin typeface="Arial" charset="0"/>
        </a:defRPr>
      </a:lvl5pPr>
      <a:lvl6pPr marL="342900" algn="ctr" rtl="0" eaLnBrk="1" fontAlgn="base" hangingPunct="1">
        <a:spcBef>
          <a:spcPct val="0"/>
        </a:spcBef>
        <a:spcAft>
          <a:spcPct val="0"/>
        </a:spcAft>
        <a:defRPr sz="2400">
          <a:solidFill>
            <a:schemeClr val="tx2"/>
          </a:solidFill>
          <a:latin typeface="Arial" charset="0"/>
        </a:defRPr>
      </a:lvl6pPr>
      <a:lvl7pPr marL="685800" algn="ctr" rtl="0" eaLnBrk="1" fontAlgn="base" hangingPunct="1">
        <a:spcBef>
          <a:spcPct val="0"/>
        </a:spcBef>
        <a:spcAft>
          <a:spcPct val="0"/>
        </a:spcAft>
        <a:defRPr sz="2400">
          <a:solidFill>
            <a:schemeClr val="tx2"/>
          </a:solidFill>
          <a:latin typeface="Arial" charset="0"/>
        </a:defRPr>
      </a:lvl7pPr>
      <a:lvl8pPr marL="1028700" algn="ctr" rtl="0" eaLnBrk="1" fontAlgn="base" hangingPunct="1">
        <a:spcBef>
          <a:spcPct val="0"/>
        </a:spcBef>
        <a:spcAft>
          <a:spcPct val="0"/>
        </a:spcAft>
        <a:defRPr sz="2400">
          <a:solidFill>
            <a:schemeClr val="tx2"/>
          </a:solidFill>
          <a:latin typeface="Arial" charset="0"/>
        </a:defRPr>
      </a:lvl8pPr>
      <a:lvl9pPr marL="1371600" algn="ctr" rtl="0" eaLnBrk="1" fontAlgn="base" hangingPunct="1">
        <a:spcBef>
          <a:spcPct val="0"/>
        </a:spcBef>
        <a:spcAft>
          <a:spcPct val="0"/>
        </a:spcAft>
        <a:defRPr sz="24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USAID">
            <a:extLst>
              <a:ext uri="{FF2B5EF4-FFF2-40B4-BE49-F238E27FC236}">
                <a16:creationId xmlns:a16="http://schemas.microsoft.com/office/drawing/2014/main" id="{B19E162B-7DF5-4968-8BE4-63BCDDAEB7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2762" y="142546"/>
            <a:ext cx="2323030" cy="6936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F19A4F4F-184E-4F19-9950-AC95EE12CB44}"/>
              </a:ext>
            </a:extLst>
          </p:cNvPr>
          <p:cNvSpPr/>
          <p:nvPr/>
        </p:nvSpPr>
        <p:spPr>
          <a:xfrm>
            <a:off x="567559" y="1536174"/>
            <a:ext cx="8008882" cy="3785652"/>
          </a:xfrm>
          <a:prstGeom prst="rect">
            <a:avLst/>
          </a:prstGeom>
          <a:noFill/>
        </p:spPr>
        <p:txBody>
          <a:bodyPr wrap="square" lIns="91440" tIns="45720" rIns="91440" bIns="45720">
            <a:spAutoFit/>
          </a:bodyPr>
          <a:lstStyle/>
          <a:p>
            <a:pPr algn="ctr"/>
            <a:r>
              <a:rPr lang="es-ES" sz="8000" b="1" dirty="0">
                <a:ln w="9525">
                  <a:solidFill>
                    <a:schemeClr val="bg1"/>
                  </a:solidFill>
                  <a:prstDash val="solid"/>
                </a:ln>
                <a:solidFill>
                  <a:srgbClr val="0070C0"/>
                </a:solidFill>
                <a:effectLst>
                  <a:outerShdw blurRad="12700" dist="38100" dir="2700000" algn="tl" rotWithShape="0">
                    <a:schemeClr val="bg1">
                      <a:lumMod val="50000"/>
                    </a:schemeClr>
                  </a:outerShdw>
                </a:effectLst>
              </a:rPr>
              <a:t>METODOLOGIA</a:t>
            </a:r>
          </a:p>
          <a:p>
            <a:pPr algn="ctr"/>
            <a:endParaRPr lang="es-ES" sz="8000" b="1" dirty="0">
              <a:ln w="9525">
                <a:solidFill>
                  <a:schemeClr val="bg1"/>
                </a:solidFill>
                <a:prstDash val="solid"/>
              </a:ln>
              <a:solidFill>
                <a:srgbClr val="0070C0"/>
              </a:solidFill>
              <a:effectLst>
                <a:outerShdw blurRad="12700" dist="38100" dir="2700000" algn="tl" rotWithShape="0">
                  <a:schemeClr val="bg1">
                    <a:lumMod val="50000"/>
                  </a:schemeClr>
                </a:outerShdw>
              </a:effectLst>
            </a:endParaRPr>
          </a:p>
          <a:p>
            <a:pPr algn="ctr"/>
            <a:r>
              <a:rPr lang="es-ES" sz="8000" b="1" dirty="0">
                <a:ln w="9525">
                  <a:solidFill>
                    <a:schemeClr val="bg1"/>
                  </a:solidFill>
                  <a:prstDash val="solid"/>
                </a:ln>
                <a:solidFill>
                  <a:srgbClr val="0070C0"/>
                </a:solidFill>
                <a:effectLst>
                  <a:outerShdw blurRad="12700" dist="38100" dir="2700000" algn="tl" rotWithShape="0">
                    <a:schemeClr val="bg1">
                      <a:lumMod val="50000"/>
                    </a:schemeClr>
                  </a:outerShdw>
                </a:effectLst>
              </a:rPr>
              <a:t>SCRUM</a:t>
            </a:r>
          </a:p>
        </p:txBody>
      </p:sp>
    </p:spTree>
    <p:extLst>
      <p:ext uri="{BB962C8B-B14F-4D97-AF65-F5344CB8AC3E}">
        <p14:creationId xmlns:p14="http://schemas.microsoft.com/office/powerpoint/2010/main" val="261223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6F40D812-FECC-4149-871D-9175970B7BD6}"/>
              </a:ext>
            </a:extLst>
          </p:cNvPr>
          <p:cNvSpPr/>
          <p:nvPr/>
        </p:nvSpPr>
        <p:spPr>
          <a:xfrm>
            <a:off x="1240220" y="127002"/>
            <a:ext cx="7651531"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PROCESO EN SCRUM</a:t>
            </a:r>
          </a:p>
        </p:txBody>
      </p:sp>
      <p:sp>
        <p:nvSpPr>
          <p:cNvPr id="3" name="Marcador de contenido 2">
            <a:extLst>
              <a:ext uri="{FF2B5EF4-FFF2-40B4-BE49-F238E27FC236}">
                <a16:creationId xmlns:a16="http://schemas.microsoft.com/office/drawing/2014/main" id="{09DA9903-5B6A-43DC-B348-F185D261C423}"/>
              </a:ext>
            </a:extLst>
          </p:cNvPr>
          <p:cNvSpPr>
            <a:spLocks noGrp="1"/>
          </p:cNvSpPr>
          <p:nvPr>
            <p:ph idx="1"/>
          </p:nvPr>
        </p:nvSpPr>
        <p:spPr/>
        <p:txBody>
          <a:bodyPr/>
          <a:lstStyle/>
          <a:p>
            <a:endParaRPr lang="es-SV"/>
          </a:p>
        </p:txBody>
      </p:sp>
      <p:pic>
        <p:nvPicPr>
          <p:cNvPr id="4" name="Imagen 3">
            <a:extLst>
              <a:ext uri="{FF2B5EF4-FFF2-40B4-BE49-F238E27FC236}">
                <a16:creationId xmlns:a16="http://schemas.microsoft.com/office/drawing/2014/main" id="{2B4EE314-D927-47AE-ABA2-C7BA14D402FD}"/>
              </a:ext>
            </a:extLst>
          </p:cNvPr>
          <p:cNvPicPr>
            <a:picLocks noChangeAspect="1"/>
          </p:cNvPicPr>
          <p:nvPr/>
        </p:nvPicPr>
        <p:blipFill>
          <a:blip r:embed="rId2"/>
          <a:stretch>
            <a:fillRect/>
          </a:stretch>
        </p:blipFill>
        <p:spPr>
          <a:xfrm>
            <a:off x="0" y="1023936"/>
            <a:ext cx="9144000" cy="5834063"/>
          </a:xfrm>
          <a:prstGeom prst="rect">
            <a:avLst/>
          </a:prstGeom>
        </p:spPr>
      </p:pic>
      <p:grpSp>
        <p:nvGrpSpPr>
          <p:cNvPr id="12" name="Grupo 11">
            <a:extLst>
              <a:ext uri="{FF2B5EF4-FFF2-40B4-BE49-F238E27FC236}">
                <a16:creationId xmlns:a16="http://schemas.microsoft.com/office/drawing/2014/main" id="{8C267399-DFA4-4AB3-B67E-DF93E623ADF4}"/>
              </a:ext>
            </a:extLst>
          </p:cNvPr>
          <p:cNvGrpSpPr/>
          <p:nvPr/>
        </p:nvGrpSpPr>
        <p:grpSpPr>
          <a:xfrm>
            <a:off x="1201477" y="148693"/>
            <a:ext cx="5794745" cy="4752916"/>
            <a:chOff x="1201477" y="148693"/>
            <a:chExt cx="5794745" cy="4752916"/>
          </a:xfrm>
        </p:grpSpPr>
        <p:sp>
          <p:nvSpPr>
            <p:cNvPr id="2" name="Rectángulo: esquinas redondeadas 1">
              <a:extLst>
                <a:ext uri="{FF2B5EF4-FFF2-40B4-BE49-F238E27FC236}">
                  <a16:creationId xmlns:a16="http://schemas.microsoft.com/office/drawing/2014/main" id="{C171DE79-1000-4C46-85E7-D028A2424E87}"/>
                </a:ext>
              </a:extLst>
            </p:cNvPr>
            <p:cNvSpPr/>
            <p:nvPr/>
          </p:nvSpPr>
          <p:spPr>
            <a:xfrm>
              <a:off x="2892055" y="148693"/>
              <a:ext cx="4104167" cy="2424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El product </a:t>
              </a:r>
              <a:r>
                <a:rPr lang="es-SV" dirty="0" err="1">
                  <a:solidFill>
                    <a:schemeClr val="tx1"/>
                  </a:solidFill>
                </a:rPr>
                <a:t>Owner</a:t>
              </a:r>
              <a:r>
                <a:rPr lang="es-SV" dirty="0">
                  <a:solidFill>
                    <a:schemeClr val="tx1"/>
                  </a:solidFill>
                </a:rPr>
                <a:t> define un documento con una lista completa de necesidades del cliente, este documento se llama product Backlog</a:t>
              </a:r>
            </a:p>
          </p:txBody>
        </p:sp>
        <p:grpSp>
          <p:nvGrpSpPr>
            <p:cNvPr id="11" name="Grupo 10">
              <a:extLst>
                <a:ext uri="{FF2B5EF4-FFF2-40B4-BE49-F238E27FC236}">
                  <a16:creationId xmlns:a16="http://schemas.microsoft.com/office/drawing/2014/main" id="{46493742-583D-49E7-B478-64C26EAA6CA8}"/>
                </a:ext>
              </a:extLst>
            </p:cNvPr>
            <p:cNvGrpSpPr/>
            <p:nvPr/>
          </p:nvGrpSpPr>
          <p:grpSpPr>
            <a:xfrm>
              <a:off x="1201477" y="1903228"/>
              <a:ext cx="2488022" cy="2998381"/>
              <a:chOff x="1201477" y="1903228"/>
              <a:chExt cx="2488022" cy="2998381"/>
            </a:xfrm>
          </p:grpSpPr>
          <p:cxnSp>
            <p:nvCxnSpPr>
              <p:cNvPr id="6" name="Conector recto de flecha 5">
                <a:extLst>
                  <a:ext uri="{FF2B5EF4-FFF2-40B4-BE49-F238E27FC236}">
                    <a16:creationId xmlns:a16="http://schemas.microsoft.com/office/drawing/2014/main" id="{1DB9A1D8-F459-4844-B54E-DDC121D82A69}"/>
                  </a:ext>
                </a:extLst>
              </p:cNvPr>
              <p:cNvCxnSpPr>
                <a:cxnSpLocks/>
              </p:cNvCxnSpPr>
              <p:nvPr/>
            </p:nvCxnSpPr>
            <p:spPr>
              <a:xfrm flipH="1">
                <a:off x="1201477" y="1903228"/>
                <a:ext cx="2488022" cy="2037739"/>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cxnSp>
            <p:nvCxnSpPr>
              <p:cNvPr id="8" name="Conector recto de flecha 7">
                <a:extLst>
                  <a:ext uri="{FF2B5EF4-FFF2-40B4-BE49-F238E27FC236}">
                    <a16:creationId xmlns:a16="http://schemas.microsoft.com/office/drawing/2014/main" id="{C6755CA8-8567-491E-8075-B0695F576CC9}"/>
                  </a:ext>
                </a:extLst>
              </p:cNvPr>
              <p:cNvCxnSpPr>
                <a:cxnSpLocks/>
              </p:cNvCxnSpPr>
              <p:nvPr/>
            </p:nvCxnSpPr>
            <p:spPr>
              <a:xfrm flipH="1">
                <a:off x="1495644" y="1903228"/>
                <a:ext cx="2193855" cy="2998381"/>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grpSp>
      </p:grpSp>
      <p:grpSp>
        <p:nvGrpSpPr>
          <p:cNvPr id="13" name="Grupo 12">
            <a:extLst>
              <a:ext uri="{FF2B5EF4-FFF2-40B4-BE49-F238E27FC236}">
                <a16:creationId xmlns:a16="http://schemas.microsoft.com/office/drawing/2014/main" id="{67522C1F-F00A-4E2C-9761-00BAFB16B0AF}"/>
              </a:ext>
            </a:extLst>
          </p:cNvPr>
          <p:cNvGrpSpPr/>
          <p:nvPr/>
        </p:nvGrpSpPr>
        <p:grpSpPr>
          <a:xfrm>
            <a:off x="3099392" y="422312"/>
            <a:ext cx="4394789" cy="4999569"/>
            <a:chOff x="2601433" y="148693"/>
            <a:chExt cx="4394789" cy="4999569"/>
          </a:xfrm>
        </p:grpSpPr>
        <p:sp>
          <p:nvSpPr>
            <p:cNvPr id="14" name="Rectángulo: esquinas redondeadas 13">
              <a:extLst>
                <a:ext uri="{FF2B5EF4-FFF2-40B4-BE49-F238E27FC236}">
                  <a16:creationId xmlns:a16="http://schemas.microsoft.com/office/drawing/2014/main" id="{9286E1D3-F925-46EF-8D3D-0DAF79A59068}"/>
                </a:ext>
              </a:extLst>
            </p:cNvPr>
            <p:cNvSpPr/>
            <p:nvPr/>
          </p:nvSpPr>
          <p:spPr>
            <a:xfrm>
              <a:off x="2892055" y="148693"/>
              <a:ext cx="4104167" cy="2424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En una reunión llamada Sprint </a:t>
              </a:r>
              <a:r>
                <a:rPr lang="es-SV" dirty="0" err="1">
                  <a:solidFill>
                    <a:schemeClr val="tx1"/>
                  </a:solidFill>
                </a:rPr>
                <a:t>Planning</a:t>
              </a:r>
              <a:r>
                <a:rPr lang="es-SV" dirty="0">
                  <a:solidFill>
                    <a:schemeClr val="tx1"/>
                  </a:solidFill>
                </a:rPr>
                <a:t> Meeting, el </a:t>
              </a:r>
              <a:r>
                <a:rPr lang="es-SV" dirty="0">
                  <a:solidFill>
                    <a:srgbClr val="C00000"/>
                  </a:solidFill>
                </a:rPr>
                <a:t>product </a:t>
              </a:r>
              <a:r>
                <a:rPr lang="es-SV" dirty="0" err="1">
                  <a:solidFill>
                    <a:srgbClr val="C00000"/>
                  </a:solidFill>
                </a:rPr>
                <a:t>Owner</a:t>
              </a:r>
              <a:r>
                <a:rPr lang="es-SV" dirty="0">
                  <a:solidFill>
                    <a:srgbClr val="C00000"/>
                  </a:solidFill>
                </a:rPr>
                <a:t> </a:t>
              </a:r>
              <a:r>
                <a:rPr lang="es-SV" dirty="0">
                  <a:solidFill>
                    <a:schemeClr val="tx1"/>
                  </a:solidFill>
                </a:rPr>
                <a:t>va a manifestar las necesidades al </a:t>
              </a:r>
              <a:r>
                <a:rPr lang="es-SV" dirty="0" err="1">
                  <a:solidFill>
                    <a:srgbClr val="C00000"/>
                  </a:solidFill>
                </a:rPr>
                <a:t>Development</a:t>
              </a:r>
              <a:r>
                <a:rPr lang="es-SV" dirty="0">
                  <a:solidFill>
                    <a:srgbClr val="C00000"/>
                  </a:solidFill>
                </a:rPr>
                <a:t> </a:t>
              </a:r>
              <a:r>
                <a:rPr lang="es-SV" dirty="0" err="1">
                  <a:solidFill>
                    <a:srgbClr val="C00000"/>
                  </a:solidFill>
                </a:rPr>
                <a:t>Team</a:t>
              </a:r>
              <a:r>
                <a:rPr lang="es-SV" dirty="0">
                  <a:solidFill>
                    <a:srgbClr val="C00000"/>
                  </a:solidFill>
                </a:rPr>
                <a:t> </a:t>
              </a:r>
              <a:r>
                <a:rPr lang="es-SV" dirty="0">
                  <a:solidFill>
                    <a:schemeClr val="tx1"/>
                  </a:solidFill>
                </a:rPr>
                <a:t>(equipo de desarrollo) y al </a:t>
              </a:r>
              <a:r>
                <a:rPr lang="es-SV" dirty="0">
                  <a:solidFill>
                    <a:srgbClr val="C00000"/>
                  </a:solidFill>
                </a:rPr>
                <a:t>scrum master</a:t>
              </a:r>
            </a:p>
          </p:txBody>
        </p:sp>
        <p:cxnSp>
          <p:nvCxnSpPr>
            <p:cNvPr id="16" name="Conector recto de flecha 15">
              <a:extLst>
                <a:ext uri="{FF2B5EF4-FFF2-40B4-BE49-F238E27FC236}">
                  <a16:creationId xmlns:a16="http://schemas.microsoft.com/office/drawing/2014/main" id="{C03962A2-AC94-4911-9F36-735A122A3E10}"/>
                </a:ext>
              </a:extLst>
            </p:cNvPr>
            <p:cNvCxnSpPr>
              <a:cxnSpLocks/>
            </p:cNvCxnSpPr>
            <p:nvPr/>
          </p:nvCxnSpPr>
          <p:spPr>
            <a:xfrm flipH="1">
              <a:off x="2601433" y="2170626"/>
              <a:ext cx="1187299" cy="2977636"/>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grpSp>
      <p:grpSp>
        <p:nvGrpSpPr>
          <p:cNvPr id="19" name="Grupo 18">
            <a:extLst>
              <a:ext uri="{FF2B5EF4-FFF2-40B4-BE49-F238E27FC236}">
                <a16:creationId xmlns:a16="http://schemas.microsoft.com/office/drawing/2014/main" id="{AC1FD7E7-73D7-46E7-B9A0-9DE2F566A9A8}"/>
              </a:ext>
            </a:extLst>
          </p:cNvPr>
          <p:cNvGrpSpPr/>
          <p:nvPr/>
        </p:nvGrpSpPr>
        <p:grpSpPr>
          <a:xfrm>
            <a:off x="212653" y="446487"/>
            <a:ext cx="4104167" cy="4678488"/>
            <a:chOff x="3069266" y="2453937"/>
            <a:chExt cx="4104167" cy="4678488"/>
          </a:xfrm>
        </p:grpSpPr>
        <p:sp>
          <p:nvSpPr>
            <p:cNvPr id="20" name="Rectángulo: esquinas redondeadas 19">
              <a:extLst>
                <a:ext uri="{FF2B5EF4-FFF2-40B4-BE49-F238E27FC236}">
                  <a16:creationId xmlns:a16="http://schemas.microsoft.com/office/drawing/2014/main" id="{6EFA9FEC-6A16-4FD4-A074-CBF637340414}"/>
                </a:ext>
              </a:extLst>
            </p:cNvPr>
            <p:cNvSpPr/>
            <p:nvPr/>
          </p:nvSpPr>
          <p:spPr>
            <a:xfrm>
              <a:off x="3069266" y="2453937"/>
              <a:ext cx="4104167" cy="2576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De esta reunión se tendrá una lista de funcionalidades, esta lista se llama Sprint Backlog.</a:t>
              </a:r>
            </a:p>
            <a:p>
              <a:pPr algn="ctr"/>
              <a:endParaRPr lang="es-SV" dirty="0">
                <a:solidFill>
                  <a:schemeClr val="tx1"/>
                </a:solidFill>
              </a:endParaRPr>
            </a:p>
            <a:p>
              <a:pPr algn="ctr"/>
              <a:r>
                <a:rPr lang="es-SV" dirty="0">
                  <a:solidFill>
                    <a:schemeClr val="tx1"/>
                  </a:solidFill>
                </a:rPr>
                <a:t>Las funcionalidades serán tomadas del Product </a:t>
              </a:r>
              <a:r>
                <a:rPr lang="es-SV" dirty="0" err="1">
                  <a:solidFill>
                    <a:schemeClr val="tx1"/>
                  </a:solidFill>
                </a:rPr>
                <a:t>BackLog</a:t>
              </a:r>
              <a:r>
                <a:rPr lang="es-SV" dirty="0">
                  <a:solidFill>
                    <a:schemeClr val="tx1"/>
                  </a:solidFill>
                </a:rPr>
                <a:t> y consiste en el conjunto de requisitos que se deben cumplir de 2 a 4 semanas</a:t>
              </a:r>
            </a:p>
            <a:p>
              <a:pPr algn="ctr"/>
              <a:r>
                <a:rPr lang="es-SV" dirty="0">
                  <a:solidFill>
                    <a:schemeClr val="tx1"/>
                  </a:solidFill>
                </a:rPr>
                <a:t>(</a:t>
              </a:r>
              <a:r>
                <a:rPr lang="es-SV" b="1" dirty="0">
                  <a:solidFill>
                    <a:schemeClr val="tx1"/>
                  </a:solidFill>
                </a:rPr>
                <a:t>Ese tiempo se llama SPRINT</a:t>
              </a:r>
              <a:r>
                <a:rPr lang="es-SV" dirty="0">
                  <a:solidFill>
                    <a:schemeClr val="tx1"/>
                  </a:solidFill>
                </a:rPr>
                <a:t>)</a:t>
              </a:r>
              <a:endParaRPr lang="es-SV" dirty="0">
                <a:solidFill>
                  <a:srgbClr val="C00000"/>
                </a:solidFill>
              </a:endParaRPr>
            </a:p>
          </p:txBody>
        </p:sp>
        <p:cxnSp>
          <p:nvCxnSpPr>
            <p:cNvPr id="21" name="Conector recto de flecha 20">
              <a:extLst>
                <a:ext uri="{FF2B5EF4-FFF2-40B4-BE49-F238E27FC236}">
                  <a16:creationId xmlns:a16="http://schemas.microsoft.com/office/drawing/2014/main" id="{73668A9F-DF39-4194-9ADE-7ED11585CAF7}"/>
                </a:ext>
              </a:extLst>
            </p:cNvPr>
            <p:cNvCxnSpPr>
              <a:cxnSpLocks/>
              <a:stCxn id="20" idx="2"/>
            </p:cNvCxnSpPr>
            <p:nvPr/>
          </p:nvCxnSpPr>
          <p:spPr>
            <a:xfrm>
              <a:off x="5121350" y="5030723"/>
              <a:ext cx="1346793" cy="2101702"/>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42159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A1F1D9-B178-4BF5-8D06-9005E7E3BA27}"/>
              </a:ext>
            </a:extLst>
          </p:cNvPr>
          <p:cNvSpPr/>
          <p:nvPr/>
        </p:nvSpPr>
        <p:spPr>
          <a:xfrm>
            <a:off x="1240220" y="127002"/>
            <a:ext cx="7651531"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PROCESO EN SCRUM</a:t>
            </a:r>
          </a:p>
        </p:txBody>
      </p:sp>
      <p:sp>
        <p:nvSpPr>
          <p:cNvPr id="3" name="Marcador de contenido 2">
            <a:extLst>
              <a:ext uri="{FF2B5EF4-FFF2-40B4-BE49-F238E27FC236}">
                <a16:creationId xmlns:a16="http://schemas.microsoft.com/office/drawing/2014/main" id="{09DA9903-5B6A-43DC-B348-F185D261C423}"/>
              </a:ext>
            </a:extLst>
          </p:cNvPr>
          <p:cNvSpPr>
            <a:spLocks noGrp="1"/>
          </p:cNvSpPr>
          <p:nvPr>
            <p:ph idx="1"/>
          </p:nvPr>
        </p:nvSpPr>
        <p:spPr/>
        <p:txBody>
          <a:bodyPr/>
          <a:lstStyle/>
          <a:p>
            <a:endParaRPr lang="es-SV"/>
          </a:p>
        </p:txBody>
      </p:sp>
      <p:pic>
        <p:nvPicPr>
          <p:cNvPr id="4" name="Imagen 3">
            <a:extLst>
              <a:ext uri="{FF2B5EF4-FFF2-40B4-BE49-F238E27FC236}">
                <a16:creationId xmlns:a16="http://schemas.microsoft.com/office/drawing/2014/main" id="{2B4EE314-D927-47AE-ABA2-C7BA14D402FD}"/>
              </a:ext>
            </a:extLst>
          </p:cNvPr>
          <p:cNvPicPr>
            <a:picLocks noChangeAspect="1"/>
          </p:cNvPicPr>
          <p:nvPr/>
        </p:nvPicPr>
        <p:blipFill>
          <a:blip r:embed="rId2"/>
          <a:stretch>
            <a:fillRect/>
          </a:stretch>
        </p:blipFill>
        <p:spPr>
          <a:xfrm>
            <a:off x="0" y="1023936"/>
            <a:ext cx="9144000" cy="5834063"/>
          </a:xfrm>
          <a:prstGeom prst="rect">
            <a:avLst/>
          </a:prstGeom>
        </p:spPr>
      </p:pic>
      <p:grpSp>
        <p:nvGrpSpPr>
          <p:cNvPr id="12" name="Grupo 11">
            <a:extLst>
              <a:ext uri="{FF2B5EF4-FFF2-40B4-BE49-F238E27FC236}">
                <a16:creationId xmlns:a16="http://schemas.microsoft.com/office/drawing/2014/main" id="{8C267399-DFA4-4AB3-B67E-DF93E623ADF4}"/>
              </a:ext>
            </a:extLst>
          </p:cNvPr>
          <p:cNvGrpSpPr/>
          <p:nvPr/>
        </p:nvGrpSpPr>
        <p:grpSpPr>
          <a:xfrm>
            <a:off x="0" y="3795823"/>
            <a:ext cx="5039835" cy="2784206"/>
            <a:chOff x="0" y="3795823"/>
            <a:chExt cx="5039835" cy="2784206"/>
          </a:xfrm>
        </p:grpSpPr>
        <p:cxnSp>
          <p:nvCxnSpPr>
            <p:cNvPr id="6" name="Conector recto de flecha 5">
              <a:extLst>
                <a:ext uri="{FF2B5EF4-FFF2-40B4-BE49-F238E27FC236}">
                  <a16:creationId xmlns:a16="http://schemas.microsoft.com/office/drawing/2014/main" id="{1DB9A1D8-F459-4844-B54E-DDC121D82A69}"/>
                </a:ext>
              </a:extLst>
            </p:cNvPr>
            <p:cNvCxnSpPr>
              <a:cxnSpLocks/>
            </p:cNvCxnSpPr>
            <p:nvPr/>
          </p:nvCxnSpPr>
          <p:spPr>
            <a:xfrm flipV="1">
              <a:off x="2030820" y="3795823"/>
              <a:ext cx="3009015" cy="1212112"/>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sp>
          <p:nvSpPr>
            <p:cNvPr id="2" name="Rectángulo: esquinas redondeadas 1">
              <a:extLst>
                <a:ext uri="{FF2B5EF4-FFF2-40B4-BE49-F238E27FC236}">
                  <a16:creationId xmlns:a16="http://schemas.microsoft.com/office/drawing/2014/main" id="{C171DE79-1000-4C46-85E7-D028A2424E87}"/>
                </a:ext>
              </a:extLst>
            </p:cNvPr>
            <p:cNvSpPr/>
            <p:nvPr/>
          </p:nvSpPr>
          <p:spPr>
            <a:xfrm>
              <a:off x="0" y="4859079"/>
              <a:ext cx="4104167" cy="17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En el Sprint intervienen el Scrum Master y el </a:t>
              </a:r>
              <a:r>
                <a:rPr lang="es-SV" dirty="0" err="1">
                  <a:solidFill>
                    <a:schemeClr val="tx1"/>
                  </a:solidFill>
                </a:rPr>
                <a:t>Development</a:t>
              </a:r>
              <a:r>
                <a:rPr lang="es-SV" dirty="0">
                  <a:solidFill>
                    <a:schemeClr val="tx1"/>
                  </a:solidFill>
                </a:rPr>
                <a:t> </a:t>
              </a:r>
              <a:r>
                <a:rPr lang="es-SV" dirty="0" err="1">
                  <a:solidFill>
                    <a:schemeClr val="tx1"/>
                  </a:solidFill>
                </a:rPr>
                <a:t>Team</a:t>
              </a:r>
              <a:r>
                <a:rPr lang="es-SV" dirty="0">
                  <a:solidFill>
                    <a:schemeClr val="tx1"/>
                  </a:solidFill>
                </a:rPr>
                <a:t> y es una reunión que se lleva a cabo 2 a 4 semanas para verificar los avances del Product </a:t>
              </a:r>
              <a:r>
                <a:rPr lang="es-SV" dirty="0" err="1">
                  <a:solidFill>
                    <a:schemeClr val="tx1"/>
                  </a:solidFill>
                </a:rPr>
                <a:t>BackLog</a:t>
              </a:r>
              <a:endParaRPr lang="es-SV" dirty="0">
                <a:solidFill>
                  <a:schemeClr val="tx1"/>
                </a:solidFill>
              </a:endParaRPr>
            </a:p>
          </p:txBody>
        </p:sp>
      </p:grpSp>
      <p:grpSp>
        <p:nvGrpSpPr>
          <p:cNvPr id="30" name="Grupo 29">
            <a:extLst>
              <a:ext uri="{FF2B5EF4-FFF2-40B4-BE49-F238E27FC236}">
                <a16:creationId xmlns:a16="http://schemas.microsoft.com/office/drawing/2014/main" id="{4A2F42A1-331C-41E6-99DE-C1AAE34D7F2F}"/>
              </a:ext>
            </a:extLst>
          </p:cNvPr>
          <p:cNvGrpSpPr/>
          <p:nvPr/>
        </p:nvGrpSpPr>
        <p:grpSpPr>
          <a:xfrm>
            <a:off x="148856" y="267291"/>
            <a:ext cx="5560828" cy="3326132"/>
            <a:chOff x="148856" y="4008093"/>
            <a:chExt cx="5560828" cy="3326132"/>
          </a:xfrm>
        </p:grpSpPr>
        <p:cxnSp>
          <p:nvCxnSpPr>
            <p:cNvPr id="32" name="Conector recto de flecha 31">
              <a:extLst>
                <a:ext uri="{FF2B5EF4-FFF2-40B4-BE49-F238E27FC236}">
                  <a16:creationId xmlns:a16="http://schemas.microsoft.com/office/drawing/2014/main" id="{3DFF78FF-829C-49A1-B7FC-F0EEEE0CF816}"/>
                </a:ext>
              </a:extLst>
            </p:cNvPr>
            <p:cNvCxnSpPr>
              <a:cxnSpLocks/>
            </p:cNvCxnSpPr>
            <p:nvPr/>
          </p:nvCxnSpPr>
          <p:spPr>
            <a:xfrm>
              <a:off x="3944679" y="5622765"/>
              <a:ext cx="1765005" cy="212651"/>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sp>
          <p:nvSpPr>
            <p:cNvPr id="31" name="Rectángulo: esquinas redondeadas 30">
              <a:extLst>
                <a:ext uri="{FF2B5EF4-FFF2-40B4-BE49-F238E27FC236}">
                  <a16:creationId xmlns:a16="http://schemas.microsoft.com/office/drawing/2014/main" id="{D00398F8-7E3A-46A5-A1DE-382D748298B2}"/>
                </a:ext>
              </a:extLst>
            </p:cNvPr>
            <p:cNvSpPr/>
            <p:nvPr/>
          </p:nvSpPr>
          <p:spPr>
            <a:xfrm>
              <a:off x="148856" y="4008093"/>
              <a:ext cx="4104167" cy="3326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El </a:t>
              </a:r>
              <a:r>
                <a:rPr lang="es-SV" dirty="0" err="1">
                  <a:solidFill>
                    <a:schemeClr val="tx1"/>
                  </a:solidFill>
                </a:rPr>
                <a:t>Daily</a:t>
              </a:r>
              <a:r>
                <a:rPr lang="es-SV" dirty="0">
                  <a:solidFill>
                    <a:schemeClr val="tx1"/>
                  </a:solidFill>
                </a:rPr>
                <a:t> Scrum es la reunión diaria (no mayor a 15 min) que se realiza para dar seguimiento a los procesos que tengamos dentro del Sprint.</a:t>
              </a:r>
            </a:p>
            <a:p>
              <a:pPr algn="ctr"/>
              <a:endParaRPr lang="es-SV" dirty="0">
                <a:solidFill>
                  <a:schemeClr val="tx1"/>
                </a:solidFill>
              </a:endParaRPr>
            </a:p>
            <a:p>
              <a:pPr algn="ctr"/>
              <a:r>
                <a:rPr lang="es-SV" dirty="0">
                  <a:solidFill>
                    <a:schemeClr val="tx1"/>
                  </a:solidFill>
                </a:rPr>
                <a:t>Se harán 4 preguntas clave:</a:t>
              </a:r>
            </a:p>
            <a:p>
              <a:pPr algn="ctr"/>
              <a:r>
                <a:rPr lang="es-SV" dirty="0">
                  <a:solidFill>
                    <a:schemeClr val="tx1"/>
                  </a:solidFill>
                </a:rPr>
                <a:t>Que se hizo ayer?</a:t>
              </a:r>
            </a:p>
            <a:p>
              <a:pPr algn="ctr"/>
              <a:r>
                <a:rPr lang="es-SV" dirty="0">
                  <a:solidFill>
                    <a:schemeClr val="tx1"/>
                  </a:solidFill>
                </a:rPr>
                <a:t>Que se hizo hoy?</a:t>
              </a:r>
            </a:p>
            <a:p>
              <a:pPr algn="ctr"/>
              <a:r>
                <a:rPr lang="es-SV" dirty="0">
                  <a:solidFill>
                    <a:schemeClr val="tx1"/>
                  </a:solidFill>
                </a:rPr>
                <a:t>Que se hará mañana?</a:t>
              </a:r>
            </a:p>
            <a:p>
              <a:pPr algn="ctr"/>
              <a:r>
                <a:rPr lang="es-SV" dirty="0">
                  <a:solidFill>
                    <a:schemeClr val="tx1"/>
                  </a:solidFill>
                </a:rPr>
                <a:t>Y que problemas encontró?</a:t>
              </a:r>
            </a:p>
          </p:txBody>
        </p:sp>
      </p:grpSp>
      <p:grpSp>
        <p:nvGrpSpPr>
          <p:cNvPr id="11" name="Grupo 10">
            <a:extLst>
              <a:ext uri="{FF2B5EF4-FFF2-40B4-BE49-F238E27FC236}">
                <a16:creationId xmlns:a16="http://schemas.microsoft.com/office/drawing/2014/main" id="{5F570660-AF34-4EE7-BF5E-65884E4F63E2}"/>
              </a:ext>
            </a:extLst>
          </p:cNvPr>
          <p:cNvGrpSpPr/>
          <p:nvPr/>
        </p:nvGrpSpPr>
        <p:grpSpPr>
          <a:xfrm>
            <a:off x="4486082" y="75364"/>
            <a:ext cx="4104167" cy="4232231"/>
            <a:chOff x="148856" y="4008093"/>
            <a:chExt cx="4104167" cy="4232231"/>
          </a:xfrm>
        </p:grpSpPr>
        <p:cxnSp>
          <p:nvCxnSpPr>
            <p:cNvPr id="13" name="Conector recto de flecha 12">
              <a:extLst>
                <a:ext uri="{FF2B5EF4-FFF2-40B4-BE49-F238E27FC236}">
                  <a16:creationId xmlns:a16="http://schemas.microsoft.com/office/drawing/2014/main" id="{7FCEF03F-EE9C-4EFC-979C-31C0204D7059}"/>
                </a:ext>
              </a:extLst>
            </p:cNvPr>
            <p:cNvCxnSpPr>
              <a:cxnSpLocks/>
            </p:cNvCxnSpPr>
            <p:nvPr/>
          </p:nvCxnSpPr>
          <p:spPr>
            <a:xfrm>
              <a:off x="2515266" y="6841182"/>
              <a:ext cx="646393" cy="1399142"/>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sp>
          <p:nvSpPr>
            <p:cNvPr id="14" name="Rectángulo: esquinas redondeadas 13">
              <a:extLst>
                <a:ext uri="{FF2B5EF4-FFF2-40B4-BE49-F238E27FC236}">
                  <a16:creationId xmlns:a16="http://schemas.microsoft.com/office/drawing/2014/main" id="{D82F625E-88BB-4DD0-8E71-0C0E0134BB3F}"/>
                </a:ext>
              </a:extLst>
            </p:cNvPr>
            <p:cNvSpPr/>
            <p:nvPr/>
          </p:nvSpPr>
          <p:spPr>
            <a:xfrm>
              <a:off x="148856" y="4008093"/>
              <a:ext cx="4104167" cy="3326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Se realiza una reunión llamada Sprint </a:t>
              </a:r>
              <a:r>
                <a:rPr lang="es-SV" dirty="0" err="1">
                  <a:solidFill>
                    <a:schemeClr val="tx1"/>
                  </a:solidFill>
                </a:rPr>
                <a:t>Review</a:t>
              </a:r>
              <a:r>
                <a:rPr lang="es-SV" dirty="0">
                  <a:solidFill>
                    <a:schemeClr val="tx1"/>
                  </a:solidFill>
                </a:rPr>
                <a:t> en la que se involucran el Scrum Master, </a:t>
              </a:r>
              <a:r>
                <a:rPr lang="es-SV" dirty="0" err="1">
                  <a:solidFill>
                    <a:schemeClr val="tx1"/>
                  </a:solidFill>
                </a:rPr>
                <a:t>Product</a:t>
              </a:r>
              <a:r>
                <a:rPr lang="es-SV" dirty="0">
                  <a:solidFill>
                    <a:schemeClr val="tx1"/>
                  </a:solidFill>
                </a:rPr>
                <a:t> </a:t>
              </a:r>
              <a:r>
                <a:rPr lang="es-SV" dirty="0" err="1">
                  <a:solidFill>
                    <a:schemeClr val="tx1"/>
                  </a:solidFill>
                </a:rPr>
                <a:t>Owner</a:t>
              </a:r>
              <a:r>
                <a:rPr lang="es-SV" dirty="0">
                  <a:solidFill>
                    <a:schemeClr val="tx1"/>
                  </a:solidFill>
                </a:rPr>
                <a:t> y Equipo de desarrollo, para verificar el cumplimiento de las metas y objetivos del Sprint en cuestión.</a:t>
              </a:r>
            </a:p>
          </p:txBody>
        </p:sp>
      </p:grpSp>
      <p:grpSp>
        <p:nvGrpSpPr>
          <p:cNvPr id="17" name="Grupo 16">
            <a:extLst>
              <a:ext uri="{FF2B5EF4-FFF2-40B4-BE49-F238E27FC236}">
                <a16:creationId xmlns:a16="http://schemas.microsoft.com/office/drawing/2014/main" id="{2460810C-BE55-47AA-8FE1-2C656B616C26}"/>
              </a:ext>
            </a:extLst>
          </p:cNvPr>
          <p:cNvGrpSpPr/>
          <p:nvPr/>
        </p:nvGrpSpPr>
        <p:grpSpPr>
          <a:xfrm>
            <a:off x="89884" y="2935729"/>
            <a:ext cx="7369284" cy="3411227"/>
            <a:chOff x="0" y="4859079"/>
            <a:chExt cx="7369284" cy="3411227"/>
          </a:xfrm>
        </p:grpSpPr>
        <p:cxnSp>
          <p:nvCxnSpPr>
            <p:cNvPr id="18" name="Conector recto de flecha 17">
              <a:extLst>
                <a:ext uri="{FF2B5EF4-FFF2-40B4-BE49-F238E27FC236}">
                  <a16:creationId xmlns:a16="http://schemas.microsoft.com/office/drawing/2014/main" id="{7820A512-FDAB-4CD2-A6C0-83033F93B0BE}"/>
                </a:ext>
              </a:extLst>
            </p:cNvPr>
            <p:cNvCxnSpPr>
              <a:cxnSpLocks/>
            </p:cNvCxnSpPr>
            <p:nvPr/>
          </p:nvCxnSpPr>
          <p:spPr>
            <a:xfrm>
              <a:off x="2030820" y="5007935"/>
              <a:ext cx="5338464" cy="3262371"/>
            </a:xfrm>
            <a:prstGeom prst="straightConnector1">
              <a:avLst/>
            </a:prstGeom>
            <a:ln>
              <a:solidFill>
                <a:srgbClr val="C00000"/>
              </a:solidFill>
              <a:tailEnd type="triangle"/>
            </a:ln>
          </p:spPr>
          <p:style>
            <a:lnRef idx="3">
              <a:schemeClr val="accent6"/>
            </a:lnRef>
            <a:fillRef idx="0">
              <a:schemeClr val="accent6"/>
            </a:fillRef>
            <a:effectRef idx="2">
              <a:schemeClr val="accent6"/>
            </a:effectRef>
            <a:fontRef idx="minor">
              <a:schemeClr val="tx1"/>
            </a:fontRef>
          </p:style>
        </p:cxnSp>
        <p:sp>
          <p:nvSpPr>
            <p:cNvPr id="19" name="Rectángulo: esquinas redondeadas 18">
              <a:extLst>
                <a:ext uri="{FF2B5EF4-FFF2-40B4-BE49-F238E27FC236}">
                  <a16:creationId xmlns:a16="http://schemas.microsoft.com/office/drawing/2014/main" id="{1692D322-A877-41FD-A651-73BDA1E5133C}"/>
                </a:ext>
              </a:extLst>
            </p:cNvPr>
            <p:cNvSpPr/>
            <p:nvPr/>
          </p:nvSpPr>
          <p:spPr>
            <a:xfrm>
              <a:off x="0" y="4859079"/>
              <a:ext cx="4104167" cy="17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a:solidFill>
                    <a:schemeClr val="tx1"/>
                  </a:solidFill>
                </a:rPr>
                <a:t>Posteriormente se realiza una nueva reunión llamada Sprint </a:t>
              </a:r>
              <a:r>
                <a:rPr lang="es-SV" dirty="0" err="1">
                  <a:solidFill>
                    <a:schemeClr val="tx1"/>
                  </a:solidFill>
                </a:rPr>
                <a:t>Retrospective</a:t>
              </a:r>
              <a:r>
                <a:rPr lang="es-SV" dirty="0">
                  <a:solidFill>
                    <a:schemeClr val="tx1"/>
                  </a:solidFill>
                </a:rPr>
                <a:t>, donde se busca analizar los resultados del Sprint anterior y encontrar problemáticas o mejoras para iniciar el nuevo Sprint.</a:t>
              </a:r>
            </a:p>
          </p:txBody>
        </p:sp>
      </p:grpSp>
    </p:spTree>
    <p:extLst>
      <p:ext uri="{BB962C8B-B14F-4D97-AF65-F5344CB8AC3E}">
        <p14:creationId xmlns:p14="http://schemas.microsoft.com/office/powerpoint/2010/main" val="93878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13D441C-1CC7-4CEA-AD02-AF99D9FB1AEF}"/>
              </a:ext>
            </a:extLst>
          </p:cNvPr>
          <p:cNvGraphicFramePr>
            <a:graphicFrameLocks noGrp="1"/>
          </p:cNvGraphicFramePr>
          <p:nvPr>
            <p:extLst>
              <p:ext uri="{D42A27DB-BD31-4B8C-83A1-F6EECF244321}">
                <p14:modId xmlns:p14="http://schemas.microsoft.com/office/powerpoint/2010/main" val="3134865199"/>
              </p:ext>
            </p:extLst>
          </p:nvPr>
        </p:nvGraphicFramePr>
        <p:xfrm>
          <a:off x="382773" y="1007373"/>
          <a:ext cx="8282760" cy="4843254"/>
        </p:xfrm>
        <a:graphic>
          <a:graphicData uri="http://schemas.openxmlformats.org/drawingml/2006/table">
            <a:tbl>
              <a:tblPr firstRow="1" bandRow="1">
                <a:tableStyleId>{5C22544A-7EE6-4342-B048-85BDC9FD1C3A}</a:tableStyleId>
              </a:tblPr>
              <a:tblGrid>
                <a:gridCol w="1598767">
                  <a:extLst>
                    <a:ext uri="{9D8B030D-6E8A-4147-A177-3AD203B41FA5}">
                      <a16:colId xmlns:a16="http://schemas.microsoft.com/office/drawing/2014/main" val="928754775"/>
                    </a:ext>
                  </a:extLst>
                </a:gridCol>
                <a:gridCol w="908149">
                  <a:extLst>
                    <a:ext uri="{9D8B030D-6E8A-4147-A177-3AD203B41FA5}">
                      <a16:colId xmlns:a16="http://schemas.microsoft.com/office/drawing/2014/main" val="298259985"/>
                    </a:ext>
                  </a:extLst>
                </a:gridCol>
                <a:gridCol w="1042840">
                  <a:extLst>
                    <a:ext uri="{9D8B030D-6E8A-4147-A177-3AD203B41FA5}">
                      <a16:colId xmlns:a16="http://schemas.microsoft.com/office/drawing/2014/main" val="1192426342"/>
                    </a:ext>
                  </a:extLst>
                </a:gridCol>
                <a:gridCol w="1183251">
                  <a:extLst>
                    <a:ext uri="{9D8B030D-6E8A-4147-A177-3AD203B41FA5}">
                      <a16:colId xmlns:a16="http://schemas.microsoft.com/office/drawing/2014/main" val="2375316049"/>
                    </a:ext>
                  </a:extLst>
                </a:gridCol>
                <a:gridCol w="1183251">
                  <a:extLst>
                    <a:ext uri="{9D8B030D-6E8A-4147-A177-3AD203B41FA5}">
                      <a16:colId xmlns:a16="http://schemas.microsoft.com/office/drawing/2014/main" val="2434201278"/>
                    </a:ext>
                  </a:extLst>
                </a:gridCol>
                <a:gridCol w="1183251">
                  <a:extLst>
                    <a:ext uri="{9D8B030D-6E8A-4147-A177-3AD203B41FA5}">
                      <a16:colId xmlns:a16="http://schemas.microsoft.com/office/drawing/2014/main" val="3999069592"/>
                    </a:ext>
                  </a:extLst>
                </a:gridCol>
                <a:gridCol w="1183251">
                  <a:extLst>
                    <a:ext uri="{9D8B030D-6E8A-4147-A177-3AD203B41FA5}">
                      <a16:colId xmlns:a16="http://schemas.microsoft.com/office/drawing/2014/main" val="755803402"/>
                    </a:ext>
                  </a:extLst>
                </a:gridCol>
              </a:tblGrid>
              <a:tr h="734310">
                <a:tc gridSpan="2">
                  <a:txBody>
                    <a:bodyPr/>
                    <a:lstStyle/>
                    <a:p>
                      <a:pPr algn="l"/>
                      <a:r>
                        <a:rPr lang="es-SV" sz="1600" dirty="0">
                          <a:solidFill>
                            <a:schemeClr val="tx1"/>
                          </a:solidFill>
                          <a:effectLst>
                            <a:outerShdw blurRad="38100" dist="38100" dir="2700000" algn="tl">
                              <a:srgbClr val="000000">
                                <a:alpha val="43137"/>
                              </a:srgbClr>
                            </a:outerShdw>
                          </a:effectLst>
                        </a:rPr>
                        <a:t>Historia de usuario </a:t>
                      </a:r>
                      <a:r>
                        <a:rPr lang="es-SV" sz="1600" dirty="0" err="1">
                          <a:solidFill>
                            <a:schemeClr val="tx1"/>
                          </a:solidFill>
                          <a:effectLst>
                            <a:outerShdw blurRad="38100" dist="38100" dir="2700000" algn="tl">
                              <a:srgbClr val="000000">
                                <a:alpha val="43137"/>
                              </a:srgbClr>
                            </a:outerShdw>
                          </a:effectLst>
                        </a:rPr>
                        <a:t>Nro</a:t>
                      </a:r>
                      <a:r>
                        <a:rPr lang="es-SV" sz="1600" dirty="0">
                          <a:solidFill>
                            <a:schemeClr val="tx1"/>
                          </a:solidFill>
                          <a:effectLst>
                            <a:outerShdw blurRad="38100" dist="38100" dir="2700000" algn="tl">
                              <a:srgbClr val="000000">
                                <a:alpha val="43137"/>
                              </a:srgbClr>
                            </a:outerShdw>
                          </a:effectLst>
                        </a:rPr>
                        <a:t>:</a:t>
                      </a:r>
                    </a:p>
                  </a:txBody>
                  <a:tcPr anchor="ctr"/>
                </a:tc>
                <a:tc hMerge="1">
                  <a:txBody>
                    <a:bodyPr/>
                    <a:lstStyle/>
                    <a:p>
                      <a:endParaRPr lang="es-SV" dirty="0"/>
                    </a:p>
                  </a:txBody>
                  <a:tcPr/>
                </a:tc>
                <a:tc>
                  <a:txBody>
                    <a:bodyPr/>
                    <a:lstStyle/>
                    <a:p>
                      <a:r>
                        <a:rPr lang="es-SV" dirty="0"/>
                        <a:t>2</a:t>
                      </a:r>
                    </a:p>
                  </a:txBody>
                  <a:tcPr anchor="ctr"/>
                </a:tc>
                <a:tc>
                  <a:txBody>
                    <a:bodyPr/>
                    <a:lstStyle/>
                    <a:p>
                      <a:r>
                        <a:rPr lang="es-SV" sz="1600" dirty="0">
                          <a:solidFill>
                            <a:schemeClr val="tx1"/>
                          </a:solidFill>
                          <a:effectLst>
                            <a:outerShdw blurRad="38100" dist="38100" dir="2700000" algn="tl">
                              <a:srgbClr val="000000">
                                <a:alpha val="43137"/>
                              </a:srgbClr>
                            </a:outerShdw>
                          </a:effectLst>
                        </a:rPr>
                        <a:t>Titulo:</a:t>
                      </a:r>
                    </a:p>
                  </a:txBody>
                  <a:tcPr anchor="ctr"/>
                </a:tc>
                <a:tc gridSpan="3">
                  <a:txBody>
                    <a:bodyPr/>
                    <a:lstStyle/>
                    <a:p>
                      <a:r>
                        <a:rPr lang="es-SV" sz="1400" dirty="0"/>
                        <a:t>Consultar datos generales de clientes</a:t>
                      </a:r>
                    </a:p>
                  </a:txBody>
                  <a:tcPr anchor="ctr"/>
                </a:tc>
                <a:tc hMerge="1">
                  <a:txBody>
                    <a:bodyPr/>
                    <a:lstStyle/>
                    <a:p>
                      <a:endParaRPr lang="es-SV"/>
                    </a:p>
                  </a:txBody>
                  <a:tcPr anchor="ctr"/>
                </a:tc>
                <a:tc hMerge="1">
                  <a:txBody>
                    <a:bodyPr/>
                    <a:lstStyle/>
                    <a:p>
                      <a:endParaRPr lang="es-SV" dirty="0"/>
                    </a:p>
                  </a:txBody>
                  <a:tcPr anchor="ctr"/>
                </a:tc>
                <a:extLst>
                  <a:ext uri="{0D108BD9-81ED-4DB2-BD59-A6C34878D82A}">
                    <a16:rowId xmlns:a16="http://schemas.microsoft.com/office/drawing/2014/main" val="2218434527"/>
                  </a:ext>
                </a:extLst>
              </a:tr>
              <a:tr h="541461">
                <a:tc>
                  <a:txBody>
                    <a:bodyPr/>
                    <a:lstStyle/>
                    <a:p>
                      <a:r>
                        <a:rPr lang="es-SV" sz="1600" b="1" dirty="0">
                          <a:effectLst>
                            <a:outerShdw blurRad="38100" dist="38100" dir="2700000" algn="tl">
                              <a:srgbClr val="000000">
                                <a:alpha val="43137"/>
                              </a:srgbClr>
                            </a:outerShdw>
                          </a:effectLst>
                        </a:rPr>
                        <a:t>Programador:</a:t>
                      </a:r>
                    </a:p>
                  </a:txBody>
                  <a:tcPr anchor="ctr"/>
                </a:tc>
                <a:tc gridSpan="2">
                  <a:txBody>
                    <a:bodyPr/>
                    <a:lstStyle/>
                    <a:p>
                      <a:r>
                        <a:rPr lang="es-SV" dirty="0"/>
                        <a:t>Javier Henriquez</a:t>
                      </a:r>
                    </a:p>
                  </a:txBody>
                  <a:tcPr anchor="ctr"/>
                </a:tc>
                <a:tc hMerge="1">
                  <a:txBody>
                    <a:bodyPr/>
                    <a:lstStyle/>
                    <a:p>
                      <a:endParaRPr lang="es-SV" dirty="0"/>
                    </a:p>
                  </a:txBody>
                  <a:tcPr anchor="ctr"/>
                </a:tc>
                <a:tc>
                  <a:txBody>
                    <a:bodyPr/>
                    <a:lstStyle/>
                    <a:p>
                      <a:r>
                        <a:rPr lang="es-SV" sz="1600" b="1" dirty="0">
                          <a:effectLst>
                            <a:outerShdw blurRad="38100" dist="38100" dir="2700000" algn="tl">
                              <a:srgbClr val="000000">
                                <a:alpha val="43137"/>
                              </a:srgbClr>
                            </a:outerShdw>
                          </a:effectLst>
                        </a:rPr>
                        <a:t>Usuario:</a:t>
                      </a:r>
                    </a:p>
                  </a:txBody>
                  <a:tcPr anchor="ctr"/>
                </a:tc>
                <a:tc>
                  <a:txBody>
                    <a:bodyPr/>
                    <a:lstStyle/>
                    <a:p>
                      <a:r>
                        <a:rPr lang="es-SV" sz="1100" dirty="0"/>
                        <a:t>Administración</a:t>
                      </a:r>
                    </a:p>
                  </a:txBody>
                  <a:tcPr anchor="ctr"/>
                </a:tc>
                <a:tc>
                  <a:txBody>
                    <a:bodyPr/>
                    <a:lstStyle/>
                    <a:p>
                      <a:r>
                        <a:rPr lang="es-SV" sz="1600" b="1" dirty="0">
                          <a:effectLst>
                            <a:outerShdw blurRad="38100" dist="38100" dir="2700000" algn="tl">
                              <a:srgbClr val="000000">
                                <a:alpha val="43137"/>
                              </a:srgbClr>
                            </a:outerShdw>
                          </a:effectLst>
                        </a:rPr>
                        <a:t>Sprint:</a:t>
                      </a:r>
                    </a:p>
                  </a:txBody>
                  <a:tcPr anchor="ctr"/>
                </a:tc>
                <a:tc>
                  <a:txBody>
                    <a:bodyPr/>
                    <a:lstStyle/>
                    <a:p>
                      <a:r>
                        <a:rPr lang="es-SV" dirty="0"/>
                        <a:t>1</a:t>
                      </a:r>
                    </a:p>
                  </a:txBody>
                  <a:tcPr anchor="ctr"/>
                </a:tc>
                <a:extLst>
                  <a:ext uri="{0D108BD9-81ED-4DB2-BD59-A6C34878D82A}">
                    <a16:rowId xmlns:a16="http://schemas.microsoft.com/office/drawing/2014/main" val="2071808869"/>
                  </a:ext>
                </a:extLst>
              </a:tr>
              <a:tr h="541461">
                <a:tc rowSpan="3">
                  <a:txBody>
                    <a:bodyPr/>
                    <a:lstStyle/>
                    <a:p>
                      <a:r>
                        <a:rPr lang="es-SV" sz="1600" b="1" dirty="0">
                          <a:effectLst>
                            <a:outerShdw blurRad="38100" dist="38100" dir="2700000" algn="tl">
                              <a:srgbClr val="000000">
                                <a:alpha val="43137"/>
                              </a:srgbClr>
                            </a:outerShdw>
                          </a:effectLst>
                        </a:rPr>
                        <a:t>Descripción:</a:t>
                      </a:r>
                    </a:p>
                  </a:txBody>
                  <a:tcPr anchor="ctr"/>
                </a:tc>
                <a:tc>
                  <a:txBody>
                    <a:bodyPr/>
                    <a:lstStyle/>
                    <a:p>
                      <a:r>
                        <a:rPr lang="es-SV" dirty="0">
                          <a:solidFill>
                            <a:srgbClr val="00B0F0"/>
                          </a:solidFill>
                        </a:rPr>
                        <a:t>COMO</a:t>
                      </a:r>
                    </a:p>
                  </a:txBody>
                  <a:tcPr anchor="ctr"/>
                </a:tc>
                <a:tc gridSpan="5">
                  <a:txBody>
                    <a:bodyPr/>
                    <a:lstStyle/>
                    <a:p>
                      <a:pPr algn="l"/>
                      <a:r>
                        <a:rPr lang="es-SV" dirty="0"/>
                        <a:t>Auxiliar administrativo</a:t>
                      </a:r>
                    </a:p>
                  </a:txBody>
                  <a:tcPr anchor="ctr"/>
                </a:tc>
                <a:tc hMerge="1">
                  <a:txBody>
                    <a:bodyPr/>
                    <a:lstStyle/>
                    <a:p>
                      <a:endParaRPr lang="es-SV" dirty="0"/>
                    </a:p>
                  </a:txBody>
                  <a:tcPr/>
                </a:tc>
                <a:tc hMerge="1">
                  <a:txBody>
                    <a:bodyPr/>
                    <a:lstStyle/>
                    <a:p>
                      <a:endParaRPr lang="es-SV" dirty="0"/>
                    </a:p>
                  </a:txBody>
                  <a:tcPr/>
                </a:tc>
                <a:tc hMerge="1">
                  <a:txBody>
                    <a:bodyPr/>
                    <a:lstStyle/>
                    <a:p>
                      <a:endParaRPr lang="es-SV" dirty="0"/>
                    </a:p>
                  </a:txBody>
                  <a:tcPr/>
                </a:tc>
                <a:tc hMerge="1">
                  <a:txBody>
                    <a:bodyPr/>
                    <a:lstStyle/>
                    <a:p>
                      <a:endParaRPr lang="es-SV" dirty="0"/>
                    </a:p>
                  </a:txBody>
                  <a:tcPr/>
                </a:tc>
                <a:extLst>
                  <a:ext uri="{0D108BD9-81ED-4DB2-BD59-A6C34878D82A}">
                    <a16:rowId xmlns:a16="http://schemas.microsoft.com/office/drawing/2014/main" val="1196632256"/>
                  </a:ext>
                </a:extLst>
              </a:tr>
              <a:tr h="541461">
                <a:tc vMerge="1">
                  <a:txBody>
                    <a:bodyPr/>
                    <a:lstStyle/>
                    <a:p>
                      <a:endParaRPr lang="es-SV" dirty="0"/>
                    </a:p>
                  </a:txBody>
                  <a:tcPr/>
                </a:tc>
                <a:tc>
                  <a:txBody>
                    <a:bodyPr/>
                    <a:lstStyle/>
                    <a:p>
                      <a:r>
                        <a:rPr lang="es-SV" dirty="0">
                          <a:solidFill>
                            <a:srgbClr val="00B0F0"/>
                          </a:solidFill>
                        </a:rPr>
                        <a:t>QUIERO</a:t>
                      </a:r>
                    </a:p>
                  </a:txBody>
                  <a:tcPr anchor="ctr"/>
                </a:tc>
                <a:tc gridSpan="5">
                  <a:txBody>
                    <a:bodyPr/>
                    <a:lstStyle/>
                    <a:p>
                      <a:r>
                        <a:rPr lang="es-SV" dirty="0"/>
                        <a:t>Poder consultar en pantalla los datos de los clientes bien por código, bien por nombre, bien por apellidos</a:t>
                      </a:r>
                    </a:p>
                  </a:txBody>
                  <a:tcPr anchor="ctr"/>
                </a:tc>
                <a:tc hMerge="1">
                  <a:txBody>
                    <a:bodyPr/>
                    <a:lstStyle/>
                    <a:p>
                      <a:endParaRPr lang="es-SV" dirty="0"/>
                    </a:p>
                  </a:txBody>
                  <a:tcPr/>
                </a:tc>
                <a:tc hMerge="1">
                  <a:txBody>
                    <a:bodyPr/>
                    <a:lstStyle/>
                    <a:p>
                      <a:endParaRPr lang="es-SV" dirty="0"/>
                    </a:p>
                  </a:txBody>
                  <a:tcPr/>
                </a:tc>
                <a:tc hMerge="1">
                  <a:txBody>
                    <a:bodyPr/>
                    <a:lstStyle/>
                    <a:p>
                      <a:endParaRPr lang="es-SV" dirty="0"/>
                    </a:p>
                  </a:txBody>
                  <a:tcPr/>
                </a:tc>
                <a:tc hMerge="1">
                  <a:txBody>
                    <a:bodyPr/>
                    <a:lstStyle/>
                    <a:p>
                      <a:endParaRPr lang="es-SV" dirty="0"/>
                    </a:p>
                  </a:txBody>
                  <a:tcPr/>
                </a:tc>
                <a:extLst>
                  <a:ext uri="{0D108BD9-81ED-4DB2-BD59-A6C34878D82A}">
                    <a16:rowId xmlns:a16="http://schemas.microsoft.com/office/drawing/2014/main" val="2960781684"/>
                  </a:ext>
                </a:extLst>
              </a:tr>
              <a:tr h="541461">
                <a:tc vMerge="1">
                  <a:txBody>
                    <a:bodyPr/>
                    <a:lstStyle/>
                    <a:p>
                      <a:endParaRPr lang="es-SV" dirty="0"/>
                    </a:p>
                  </a:txBody>
                  <a:tcPr/>
                </a:tc>
                <a:tc>
                  <a:txBody>
                    <a:bodyPr/>
                    <a:lstStyle/>
                    <a:p>
                      <a:r>
                        <a:rPr lang="es-SV" dirty="0">
                          <a:solidFill>
                            <a:srgbClr val="00B0F0"/>
                          </a:solidFill>
                        </a:rPr>
                        <a:t>PARA</a:t>
                      </a:r>
                    </a:p>
                  </a:txBody>
                  <a:tcPr anchor="ctr"/>
                </a:tc>
                <a:tc gridSpan="5">
                  <a:txBody>
                    <a:bodyPr/>
                    <a:lstStyle/>
                    <a:p>
                      <a:r>
                        <a:rPr lang="es-SV" dirty="0"/>
                        <a:t>Optimizar el tiempo de búsqueda ante consultas o gestiones así como para evitar errores y duplicidades</a:t>
                      </a:r>
                    </a:p>
                  </a:txBody>
                  <a:tcPr anchor="ctr"/>
                </a:tc>
                <a:tc hMerge="1">
                  <a:txBody>
                    <a:bodyPr/>
                    <a:lstStyle/>
                    <a:p>
                      <a:endParaRPr lang="es-SV" dirty="0"/>
                    </a:p>
                  </a:txBody>
                  <a:tcPr/>
                </a:tc>
                <a:tc hMerge="1">
                  <a:txBody>
                    <a:bodyPr/>
                    <a:lstStyle/>
                    <a:p>
                      <a:endParaRPr lang="es-SV" dirty="0"/>
                    </a:p>
                  </a:txBody>
                  <a:tcPr/>
                </a:tc>
                <a:tc hMerge="1">
                  <a:txBody>
                    <a:bodyPr/>
                    <a:lstStyle/>
                    <a:p>
                      <a:endParaRPr lang="es-SV" dirty="0"/>
                    </a:p>
                  </a:txBody>
                  <a:tcPr/>
                </a:tc>
                <a:tc hMerge="1">
                  <a:txBody>
                    <a:bodyPr/>
                    <a:lstStyle/>
                    <a:p>
                      <a:endParaRPr lang="es-SV" dirty="0"/>
                    </a:p>
                  </a:txBody>
                  <a:tcPr/>
                </a:tc>
                <a:extLst>
                  <a:ext uri="{0D108BD9-81ED-4DB2-BD59-A6C34878D82A}">
                    <a16:rowId xmlns:a16="http://schemas.microsoft.com/office/drawing/2014/main" val="2590266810"/>
                  </a:ext>
                </a:extLst>
              </a:tr>
              <a:tr h="541461">
                <a:tc rowSpan="3">
                  <a:txBody>
                    <a:bodyPr/>
                    <a:lstStyle/>
                    <a:p>
                      <a:r>
                        <a:rPr lang="es-SV" sz="1600" b="1" kern="1200" dirty="0">
                          <a:solidFill>
                            <a:schemeClr val="dk1"/>
                          </a:solidFill>
                          <a:effectLst>
                            <a:outerShdw blurRad="38100" dist="38100" dir="2700000" algn="tl">
                              <a:srgbClr val="000000">
                                <a:alpha val="43137"/>
                              </a:srgbClr>
                            </a:outerShdw>
                          </a:effectLst>
                          <a:latin typeface="+mn-lt"/>
                          <a:ea typeface="+mn-ea"/>
                          <a:cs typeface="+mn-cs"/>
                        </a:rPr>
                        <a:t>Criterios de validación:</a:t>
                      </a:r>
                    </a:p>
                  </a:txBody>
                  <a:tcPr anchor="ctr"/>
                </a:tc>
                <a:tc rowSpan="3" gridSpan="4">
                  <a:txBody>
                    <a:bodyPr/>
                    <a:lstStyle/>
                    <a:p>
                      <a:r>
                        <a:rPr lang="es-SV" dirty="0"/>
                        <a:t>Comprobar que se visualizan en pantalla los datos del cliente (nombre, apellidos, dirección, teléfono, email) al poner el código del cliente. En caso de no existir comprobar que da mensaje de error (“cliente inexistente”).</a:t>
                      </a:r>
                    </a:p>
                    <a:p>
                      <a:r>
                        <a:rPr lang="es-SV" dirty="0"/>
                        <a:t>Comprobar que se muestra el listado de todos los clientes si no se indica criterio de búsqueda.</a:t>
                      </a:r>
                    </a:p>
                    <a:p>
                      <a:r>
                        <a:rPr lang="es-SV" dirty="0"/>
                        <a:t>Comprobar que se puede entrar en un cliente del listado pulsando sobre la fila.</a:t>
                      </a:r>
                    </a:p>
                  </a:txBody>
                  <a:tcPr/>
                </a:tc>
                <a:tc rowSpan="3" hMerge="1">
                  <a:txBody>
                    <a:bodyPr/>
                    <a:lstStyle/>
                    <a:p>
                      <a:endParaRPr lang="es-SV" dirty="0"/>
                    </a:p>
                  </a:txBody>
                  <a:tcPr anchor="ctr"/>
                </a:tc>
                <a:tc rowSpan="3" hMerge="1">
                  <a:txBody>
                    <a:bodyPr/>
                    <a:lstStyle/>
                    <a:p>
                      <a:endParaRPr lang="es-SV" dirty="0"/>
                    </a:p>
                  </a:txBody>
                  <a:tcPr anchor="ctr"/>
                </a:tc>
                <a:tc rowSpan="3" hMerge="1">
                  <a:txBody>
                    <a:bodyPr/>
                    <a:lstStyle/>
                    <a:p>
                      <a:endParaRPr lang="es-SV" dirty="0"/>
                    </a:p>
                  </a:txBody>
                  <a:tcPr anchor="ctr"/>
                </a:tc>
                <a:tc>
                  <a:txBody>
                    <a:bodyPr/>
                    <a:lstStyle/>
                    <a:p>
                      <a:endParaRPr lang="es-SV" dirty="0"/>
                    </a:p>
                  </a:txBody>
                  <a:tcPr anchor="ctr"/>
                </a:tc>
                <a:tc>
                  <a:txBody>
                    <a:bodyPr/>
                    <a:lstStyle/>
                    <a:p>
                      <a:endParaRPr lang="es-SV" dirty="0"/>
                    </a:p>
                  </a:txBody>
                  <a:tcPr anchor="ctr"/>
                </a:tc>
                <a:extLst>
                  <a:ext uri="{0D108BD9-81ED-4DB2-BD59-A6C34878D82A}">
                    <a16:rowId xmlns:a16="http://schemas.microsoft.com/office/drawing/2014/main" val="841330777"/>
                  </a:ext>
                </a:extLst>
              </a:tr>
              <a:tr h="541461">
                <a:tc vMerge="1">
                  <a:txBody>
                    <a:bodyPr/>
                    <a:lstStyle/>
                    <a:p>
                      <a:endParaRPr lang="es-SV" dirty="0"/>
                    </a:p>
                  </a:txBody>
                  <a:tcPr anchor="ctr"/>
                </a:tc>
                <a:tc gridSpan="4" vMerge="1">
                  <a:txBody>
                    <a:bodyPr/>
                    <a:lstStyle/>
                    <a:p>
                      <a:endParaRPr lang="es-SV" dirty="0"/>
                    </a:p>
                  </a:txBody>
                  <a:tcPr anchor="ctr"/>
                </a:tc>
                <a:tc hMerge="1" vMerge="1">
                  <a:txBody>
                    <a:bodyPr/>
                    <a:lstStyle/>
                    <a:p>
                      <a:endParaRPr lang="es-SV"/>
                    </a:p>
                  </a:txBody>
                  <a:tcPr anchor="ctr"/>
                </a:tc>
                <a:tc hMerge="1" vMerge="1">
                  <a:txBody>
                    <a:bodyPr/>
                    <a:lstStyle/>
                    <a:p>
                      <a:endParaRPr lang="es-SV" dirty="0"/>
                    </a:p>
                  </a:txBody>
                  <a:tcPr anchor="ctr"/>
                </a:tc>
                <a:tc hMerge="1" vMerge="1">
                  <a:txBody>
                    <a:bodyPr/>
                    <a:lstStyle/>
                    <a:p>
                      <a:endParaRPr lang="es-SV" dirty="0"/>
                    </a:p>
                  </a:txBody>
                  <a:tcPr anchor="ctr"/>
                </a:tc>
                <a:tc>
                  <a:txBody>
                    <a:bodyPr/>
                    <a:lstStyle/>
                    <a:p>
                      <a:r>
                        <a:rPr lang="es-SV" dirty="0"/>
                        <a:t>puntos</a:t>
                      </a:r>
                    </a:p>
                  </a:txBody>
                  <a:tcPr anchor="ctr"/>
                </a:tc>
                <a:tc>
                  <a:txBody>
                    <a:bodyPr/>
                    <a:lstStyle/>
                    <a:p>
                      <a:r>
                        <a:rPr lang="es-SV"/>
                        <a:t>1</a:t>
                      </a:r>
                      <a:endParaRPr lang="es-SV" dirty="0"/>
                    </a:p>
                  </a:txBody>
                  <a:tcPr anchor="ctr"/>
                </a:tc>
                <a:extLst>
                  <a:ext uri="{0D108BD9-81ED-4DB2-BD59-A6C34878D82A}">
                    <a16:rowId xmlns:a16="http://schemas.microsoft.com/office/drawing/2014/main" val="2977856790"/>
                  </a:ext>
                </a:extLst>
              </a:tr>
              <a:tr h="541461">
                <a:tc vMerge="1">
                  <a:txBody>
                    <a:bodyPr/>
                    <a:lstStyle/>
                    <a:p>
                      <a:endParaRPr lang="es-SV" dirty="0"/>
                    </a:p>
                  </a:txBody>
                  <a:tcPr anchor="ctr"/>
                </a:tc>
                <a:tc gridSpan="4" vMerge="1">
                  <a:txBody>
                    <a:bodyPr/>
                    <a:lstStyle/>
                    <a:p>
                      <a:endParaRPr lang="es-SV"/>
                    </a:p>
                  </a:txBody>
                  <a:tcPr anchor="ctr"/>
                </a:tc>
                <a:tc hMerge="1" vMerge="1">
                  <a:txBody>
                    <a:bodyPr/>
                    <a:lstStyle/>
                    <a:p>
                      <a:endParaRPr lang="es-SV"/>
                    </a:p>
                  </a:txBody>
                  <a:tcPr anchor="ctr"/>
                </a:tc>
                <a:tc hMerge="1" vMerge="1">
                  <a:txBody>
                    <a:bodyPr/>
                    <a:lstStyle/>
                    <a:p>
                      <a:endParaRPr lang="es-SV"/>
                    </a:p>
                  </a:txBody>
                  <a:tcPr anchor="ctr"/>
                </a:tc>
                <a:tc hMerge="1" vMerge="1">
                  <a:txBody>
                    <a:bodyPr/>
                    <a:lstStyle/>
                    <a:p>
                      <a:endParaRPr lang="es-SV" dirty="0"/>
                    </a:p>
                  </a:txBody>
                  <a:tcPr anchor="ctr"/>
                </a:tc>
                <a:tc>
                  <a:txBody>
                    <a:bodyPr/>
                    <a:lstStyle/>
                    <a:p>
                      <a:endParaRPr lang="es-SV" dirty="0"/>
                    </a:p>
                  </a:txBody>
                  <a:tcPr anchor="ctr"/>
                </a:tc>
                <a:tc>
                  <a:txBody>
                    <a:bodyPr/>
                    <a:lstStyle/>
                    <a:p>
                      <a:endParaRPr lang="es-SV" dirty="0"/>
                    </a:p>
                  </a:txBody>
                  <a:tcPr anchor="ctr"/>
                </a:tc>
                <a:extLst>
                  <a:ext uri="{0D108BD9-81ED-4DB2-BD59-A6C34878D82A}">
                    <a16:rowId xmlns:a16="http://schemas.microsoft.com/office/drawing/2014/main" val="728848337"/>
                  </a:ext>
                </a:extLst>
              </a:tr>
            </a:tbl>
          </a:graphicData>
        </a:graphic>
      </p:graphicFrame>
    </p:spTree>
    <p:extLst>
      <p:ext uri="{BB962C8B-B14F-4D97-AF65-F5344CB8AC3E}">
        <p14:creationId xmlns:p14="http://schemas.microsoft.com/office/powerpoint/2010/main" val="393105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630D6E78-608B-44C3-BE2C-A3A569691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34" y="1137684"/>
            <a:ext cx="7757514" cy="484844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128CB1B-260E-427C-98E7-1077FD747B85}"/>
              </a:ext>
            </a:extLst>
          </p:cNvPr>
          <p:cNvSpPr/>
          <p:nvPr/>
        </p:nvSpPr>
        <p:spPr>
          <a:xfrm>
            <a:off x="1240220" y="127002"/>
            <a:ext cx="7202031" cy="1015663"/>
          </a:xfrm>
          <a:prstGeom prst="rect">
            <a:avLst/>
          </a:prstGeom>
          <a:noFill/>
        </p:spPr>
        <p:txBody>
          <a:bodyPr wrap="square" lIns="91440" tIns="45720" rIns="91440" bIns="45720">
            <a:spAutoFit/>
          </a:bodyPr>
          <a:lstStyle/>
          <a:p>
            <a:pPr algn="ctr"/>
            <a:r>
              <a:rPr lang="es-ES" sz="4000" b="1" dirty="0">
                <a:ln w="9525">
                  <a:solidFill>
                    <a:schemeClr val="bg1"/>
                  </a:solidFill>
                  <a:prstDash val="solid"/>
                </a:ln>
                <a:solidFill>
                  <a:srgbClr val="0070C0"/>
                </a:solidFill>
                <a:effectLst>
                  <a:outerShdw blurRad="12700" dist="38100" dir="2700000" algn="tl" rotWithShape="0">
                    <a:schemeClr val="bg1">
                      <a:lumMod val="50000"/>
                    </a:schemeClr>
                  </a:outerShdw>
                </a:effectLst>
              </a:rPr>
              <a:t>SCRUM TASK BOARD</a:t>
            </a:r>
          </a:p>
          <a:p>
            <a:pPr algn="ctr"/>
            <a:r>
              <a:rPr lang="es-ES" sz="2000" b="1" dirty="0">
                <a:ln w="9525">
                  <a:solidFill>
                    <a:schemeClr val="bg1"/>
                  </a:solidFill>
                  <a:prstDash val="solid"/>
                </a:ln>
                <a:solidFill>
                  <a:srgbClr val="C00000"/>
                </a:solidFill>
                <a:effectLst>
                  <a:outerShdw blurRad="12700" dist="38100" dir="2700000" algn="tl" rotWithShape="0">
                    <a:schemeClr val="bg1">
                      <a:lumMod val="50000"/>
                    </a:schemeClr>
                  </a:outerShdw>
                </a:effectLst>
              </a:rPr>
              <a:t>(Tablero de tareas SCRUM)</a:t>
            </a:r>
          </a:p>
        </p:txBody>
      </p:sp>
    </p:spTree>
    <p:extLst>
      <p:ext uri="{BB962C8B-B14F-4D97-AF65-F5344CB8AC3E}">
        <p14:creationId xmlns:p14="http://schemas.microsoft.com/office/powerpoint/2010/main" val="408614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46D749-B1BF-4428-A924-8A6184AB654E}"/>
              </a:ext>
            </a:extLst>
          </p:cNvPr>
          <p:cNvSpPr/>
          <p:nvPr/>
        </p:nvSpPr>
        <p:spPr>
          <a:xfrm>
            <a:off x="1240220" y="127002"/>
            <a:ext cx="6085613"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ACTIVIDAD</a:t>
            </a:r>
          </a:p>
        </p:txBody>
      </p:sp>
      <p:sp>
        <p:nvSpPr>
          <p:cNvPr id="5" name="Rectángulo 4">
            <a:extLst>
              <a:ext uri="{FF2B5EF4-FFF2-40B4-BE49-F238E27FC236}">
                <a16:creationId xmlns:a16="http://schemas.microsoft.com/office/drawing/2014/main" id="{577E1EF6-2111-4512-9239-D73C78F4888D}"/>
              </a:ext>
            </a:extLst>
          </p:cNvPr>
          <p:cNvSpPr/>
          <p:nvPr/>
        </p:nvSpPr>
        <p:spPr>
          <a:xfrm>
            <a:off x="169877" y="1064324"/>
            <a:ext cx="8091622" cy="4832092"/>
          </a:xfrm>
          <a:prstGeom prst="rect">
            <a:avLst/>
          </a:prstGeom>
          <a:noFill/>
        </p:spPr>
        <p:txBody>
          <a:bodyPr wrap="square" lIns="91440" tIns="45720" rIns="91440" bIns="45720">
            <a:spAutoFit/>
          </a:bodyPr>
          <a:lstStyle/>
          <a:p>
            <a:r>
              <a:rPr lang="es-ES" sz="4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EN </a:t>
            </a:r>
            <a:r>
              <a:rPr lang="es-ES" sz="4400" b="1" dirty="0">
                <a:ln w="9525">
                  <a:solidFill>
                    <a:schemeClr val="bg1"/>
                  </a:solidFill>
                  <a:prstDash val="solid"/>
                </a:ln>
                <a:solidFill>
                  <a:srgbClr val="00B050"/>
                </a:solidFill>
                <a:effectLst>
                  <a:outerShdw blurRad="12700" dist="38100" dir="2700000" algn="tl" rotWithShape="0">
                    <a:schemeClr val="bg1">
                      <a:lumMod val="50000"/>
                    </a:schemeClr>
                  </a:outerShdw>
                </a:effectLst>
              </a:rPr>
              <a:t>GRUPOS DE 3 PERSONAS</a:t>
            </a:r>
            <a:r>
              <a:rPr lang="es-ES" sz="4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REALIZAR </a:t>
            </a:r>
            <a:r>
              <a:rPr lang="es-ES" sz="4400" b="1" dirty="0">
                <a:ln w="9525">
                  <a:solidFill>
                    <a:schemeClr val="bg1"/>
                  </a:solidFill>
                  <a:prstDash val="solid"/>
                </a:ln>
                <a:solidFill>
                  <a:srgbClr val="0070C0"/>
                </a:solidFill>
                <a:effectLst>
                  <a:outerShdw blurRad="12700" dist="38100" dir="2700000" algn="tl" rotWithShape="0">
                    <a:schemeClr val="bg1">
                      <a:lumMod val="50000"/>
                    </a:schemeClr>
                  </a:outerShdw>
                </a:effectLst>
              </a:rPr>
              <a:t>15 HISTORIAS DE USUARIO </a:t>
            </a:r>
            <a:r>
              <a:rPr lang="es-ES" sz="4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DE UN SISTEMA DE UNIVERSIDAD EN LOS MODULOS DE </a:t>
            </a:r>
            <a:r>
              <a:rPr lang="es-ES" sz="4400" b="1" dirty="0">
                <a:ln w="9525">
                  <a:solidFill>
                    <a:schemeClr val="bg1"/>
                  </a:solidFill>
                  <a:prstDash val="solid"/>
                </a:ln>
                <a:solidFill>
                  <a:srgbClr val="00B0F0"/>
                </a:solidFill>
                <a:effectLst>
                  <a:outerShdw blurRad="12700" dist="38100" dir="2700000" algn="tl" rotWithShape="0">
                    <a:schemeClr val="bg1">
                      <a:lumMod val="50000"/>
                    </a:schemeClr>
                  </a:outerShdw>
                </a:effectLst>
              </a:rPr>
              <a:t>ALUMNOS </a:t>
            </a:r>
            <a:r>
              <a:rPr lang="es-ES" sz="4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E</a:t>
            </a:r>
            <a:r>
              <a:rPr lang="es-ES" sz="4400" b="1" dirty="0">
                <a:ln w="9525">
                  <a:solidFill>
                    <a:schemeClr val="bg1"/>
                  </a:solidFill>
                  <a:prstDash val="solid"/>
                </a:ln>
                <a:solidFill>
                  <a:srgbClr val="00B0F0"/>
                </a:solidFill>
                <a:effectLst>
                  <a:outerShdw blurRad="12700" dist="38100" dir="2700000" algn="tl" rotWithShape="0">
                    <a:schemeClr val="bg1">
                      <a:lumMod val="50000"/>
                    </a:schemeClr>
                  </a:outerShdw>
                </a:effectLst>
              </a:rPr>
              <a:t> INSCRIPCION DE MATERIAS</a:t>
            </a:r>
          </a:p>
        </p:txBody>
      </p:sp>
    </p:spTree>
    <p:extLst>
      <p:ext uri="{BB962C8B-B14F-4D97-AF65-F5344CB8AC3E}">
        <p14:creationId xmlns:p14="http://schemas.microsoft.com/office/powerpoint/2010/main" val="285959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72EEAB0-0339-4855-9F6A-EA6AF311DAC9}"/>
              </a:ext>
            </a:extLst>
          </p:cNvPr>
          <p:cNvSpPr/>
          <p:nvPr/>
        </p:nvSpPr>
        <p:spPr>
          <a:xfrm>
            <a:off x="1240220" y="127002"/>
            <a:ext cx="7651531"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QUÉ ES SCRUM?</a:t>
            </a:r>
          </a:p>
        </p:txBody>
      </p:sp>
      <p:sp>
        <p:nvSpPr>
          <p:cNvPr id="2" name="Rectángulo 1">
            <a:extLst>
              <a:ext uri="{FF2B5EF4-FFF2-40B4-BE49-F238E27FC236}">
                <a16:creationId xmlns:a16="http://schemas.microsoft.com/office/drawing/2014/main" id="{DB22ABED-34BB-44F0-AE20-3F1471E66DE2}"/>
              </a:ext>
            </a:extLst>
          </p:cNvPr>
          <p:cNvSpPr/>
          <p:nvPr/>
        </p:nvSpPr>
        <p:spPr>
          <a:xfrm>
            <a:off x="4986670" y="1846222"/>
            <a:ext cx="3905081" cy="3139321"/>
          </a:xfrm>
          <a:prstGeom prst="rect">
            <a:avLst/>
          </a:prstGeom>
        </p:spPr>
        <p:txBody>
          <a:bodyPr wrap="square">
            <a:spAutoFit/>
          </a:bodyPr>
          <a:lstStyle/>
          <a:p>
            <a:r>
              <a:rPr lang="es-ES" dirty="0"/>
              <a:t>Scrum es un proceso en el que se aplican de manera regular un conjunto de buenas prácticas para trabajar colaborativamente, en equipo, y obtener el mejor resultado posible de un proyecto. </a:t>
            </a:r>
          </a:p>
          <a:p>
            <a:endParaRPr lang="es-ES" dirty="0"/>
          </a:p>
          <a:p>
            <a:r>
              <a:rPr lang="es-ES" dirty="0"/>
              <a:t>Estas prácticas se apoyan unas a otras y su selección tiene origen en un estudio de la manera de trabajar de equipos altamente productivos.</a:t>
            </a:r>
          </a:p>
        </p:txBody>
      </p:sp>
      <p:pic>
        <p:nvPicPr>
          <p:cNvPr id="1026" name="Picture 2" descr="Resultado de imagen para scrum">
            <a:extLst>
              <a:ext uri="{FF2B5EF4-FFF2-40B4-BE49-F238E27FC236}">
                <a16:creationId xmlns:a16="http://schemas.microsoft.com/office/drawing/2014/main" id="{3D60F54A-1F14-45D7-8E16-BDC2249B7B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449" y="1682500"/>
            <a:ext cx="4220979" cy="316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25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72EEAB0-0339-4855-9F6A-EA6AF311DAC9}"/>
              </a:ext>
            </a:extLst>
          </p:cNvPr>
          <p:cNvSpPr/>
          <p:nvPr/>
        </p:nvSpPr>
        <p:spPr>
          <a:xfrm>
            <a:off x="1240220" y="127002"/>
            <a:ext cx="7651531"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QUÉ ES SCRUM?</a:t>
            </a:r>
          </a:p>
        </p:txBody>
      </p:sp>
      <p:sp>
        <p:nvSpPr>
          <p:cNvPr id="2" name="Rectángulo 1">
            <a:extLst>
              <a:ext uri="{FF2B5EF4-FFF2-40B4-BE49-F238E27FC236}">
                <a16:creationId xmlns:a16="http://schemas.microsoft.com/office/drawing/2014/main" id="{DB22ABED-34BB-44F0-AE20-3F1471E66DE2}"/>
              </a:ext>
            </a:extLst>
          </p:cNvPr>
          <p:cNvSpPr/>
          <p:nvPr/>
        </p:nvSpPr>
        <p:spPr>
          <a:xfrm>
            <a:off x="552892" y="1805901"/>
            <a:ext cx="4253024" cy="3416320"/>
          </a:xfrm>
          <a:prstGeom prst="rect">
            <a:avLst/>
          </a:prstGeom>
        </p:spPr>
        <p:txBody>
          <a:bodyPr wrap="square">
            <a:spAutoFit/>
          </a:bodyPr>
          <a:lstStyle/>
          <a:p>
            <a:r>
              <a:rPr lang="es-ES" dirty="0"/>
              <a:t>En Scrum se realizan entregas parciales y regulares del producto final, priorizadas por el beneficio que aportan al receptor del proyecto. Por ello, Scrum está especialmente indicado para proyectos en entornos complejos, donde se necesita obtener resultados pronto, donde los requisitos son cambiantes o poco definidos, donde la innovación, la competitividad, la flexibilidad y la productividad son fundamentales.</a:t>
            </a:r>
            <a:endParaRPr lang="es-SV" dirty="0"/>
          </a:p>
        </p:txBody>
      </p:sp>
      <p:pic>
        <p:nvPicPr>
          <p:cNvPr id="2050" name="Picture 2" descr="Resultado de imagen para scrum">
            <a:extLst>
              <a:ext uri="{FF2B5EF4-FFF2-40B4-BE49-F238E27FC236}">
                <a16:creationId xmlns:a16="http://schemas.microsoft.com/office/drawing/2014/main" id="{68223550-4E1C-4583-9391-5F3E6B1223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27" r="17877"/>
          <a:stretch/>
        </p:blipFill>
        <p:spPr bwMode="auto">
          <a:xfrm>
            <a:off x="5065985" y="2009994"/>
            <a:ext cx="3952635" cy="283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7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72EEAB0-0339-4855-9F6A-EA6AF311DAC9}"/>
              </a:ext>
            </a:extLst>
          </p:cNvPr>
          <p:cNvSpPr/>
          <p:nvPr/>
        </p:nvSpPr>
        <p:spPr>
          <a:xfrm>
            <a:off x="1240220" y="127002"/>
            <a:ext cx="7651531" cy="830997"/>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ROLES PRINCIPALES</a:t>
            </a:r>
          </a:p>
        </p:txBody>
      </p:sp>
      <p:pic>
        <p:nvPicPr>
          <p:cNvPr id="3" name="Imagen 2">
            <a:extLst>
              <a:ext uri="{FF2B5EF4-FFF2-40B4-BE49-F238E27FC236}">
                <a16:creationId xmlns:a16="http://schemas.microsoft.com/office/drawing/2014/main" id="{06B9D0F1-B951-41FF-A837-EB4573FB47BD}"/>
              </a:ext>
            </a:extLst>
          </p:cNvPr>
          <p:cNvPicPr>
            <a:picLocks noChangeAspect="1"/>
          </p:cNvPicPr>
          <p:nvPr/>
        </p:nvPicPr>
        <p:blipFill>
          <a:blip r:embed="rId2"/>
          <a:stretch>
            <a:fillRect/>
          </a:stretch>
        </p:blipFill>
        <p:spPr>
          <a:xfrm>
            <a:off x="388198" y="1551356"/>
            <a:ext cx="6219825" cy="3457575"/>
          </a:xfrm>
          <a:prstGeom prst="rect">
            <a:avLst/>
          </a:prstGeom>
        </p:spPr>
      </p:pic>
    </p:spTree>
    <p:extLst>
      <p:ext uri="{BB962C8B-B14F-4D97-AF65-F5344CB8AC3E}">
        <p14:creationId xmlns:p14="http://schemas.microsoft.com/office/powerpoint/2010/main" val="13688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6E6035E-3426-41A1-8C62-A60024611A80}"/>
              </a:ext>
            </a:extLst>
          </p:cNvPr>
          <p:cNvPicPr>
            <a:picLocks noChangeAspect="1"/>
          </p:cNvPicPr>
          <p:nvPr/>
        </p:nvPicPr>
        <p:blipFill>
          <a:blip r:embed="rId2"/>
          <a:stretch>
            <a:fillRect/>
          </a:stretch>
        </p:blipFill>
        <p:spPr>
          <a:xfrm>
            <a:off x="255180" y="1133474"/>
            <a:ext cx="6411433" cy="4773109"/>
          </a:xfrm>
          <a:prstGeom prst="rect">
            <a:avLst/>
          </a:prstGeom>
        </p:spPr>
      </p:pic>
    </p:spTree>
    <p:extLst>
      <p:ext uri="{BB962C8B-B14F-4D97-AF65-F5344CB8AC3E}">
        <p14:creationId xmlns:p14="http://schemas.microsoft.com/office/powerpoint/2010/main" val="141856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C19964-79FB-4252-A39D-C4749ECCA5AF}"/>
              </a:ext>
            </a:extLst>
          </p:cNvPr>
          <p:cNvPicPr>
            <a:picLocks noChangeAspect="1"/>
          </p:cNvPicPr>
          <p:nvPr/>
        </p:nvPicPr>
        <p:blipFill>
          <a:blip r:embed="rId2"/>
          <a:stretch>
            <a:fillRect/>
          </a:stretch>
        </p:blipFill>
        <p:spPr>
          <a:xfrm>
            <a:off x="590550" y="1176337"/>
            <a:ext cx="6134100" cy="4505325"/>
          </a:xfrm>
          <a:prstGeom prst="rect">
            <a:avLst/>
          </a:prstGeom>
        </p:spPr>
      </p:pic>
    </p:spTree>
    <p:extLst>
      <p:ext uri="{BB962C8B-B14F-4D97-AF65-F5344CB8AC3E}">
        <p14:creationId xmlns:p14="http://schemas.microsoft.com/office/powerpoint/2010/main" val="356847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B44D02-7687-4A02-BEA4-3A6798C61EDE}"/>
              </a:ext>
            </a:extLst>
          </p:cNvPr>
          <p:cNvPicPr>
            <a:picLocks noChangeAspect="1"/>
          </p:cNvPicPr>
          <p:nvPr/>
        </p:nvPicPr>
        <p:blipFill>
          <a:blip r:embed="rId2"/>
          <a:stretch>
            <a:fillRect/>
          </a:stretch>
        </p:blipFill>
        <p:spPr>
          <a:xfrm>
            <a:off x="401379" y="1073889"/>
            <a:ext cx="6172200" cy="4401878"/>
          </a:xfrm>
          <a:prstGeom prst="rect">
            <a:avLst/>
          </a:prstGeom>
        </p:spPr>
      </p:pic>
    </p:spTree>
    <p:extLst>
      <p:ext uri="{BB962C8B-B14F-4D97-AF65-F5344CB8AC3E}">
        <p14:creationId xmlns:p14="http://schemas.microsoft.com/office/powerpoint/2010/main" val="88764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72EEAB0-0339-4855-9F6A-EA6AF311DAC9}"/>
              </a:ext>
            </a:extLst>
          </p:cNvPr>
          <p:cNvSpPr/>
          <p:nvPr/>
        </p:nvSpPr>
        <p:spPr>
          <a:xfrm>
            <a:off x="1240220" y="127002"/>
            <a:ext cx="7651531" cy="1569660"/>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QUE ES PRODUCT BACKLOG</a:t>
            </a:r>
          </a:p>
        </p:txBody>
      </p:sp>
      <p:sp>
        <p:nvSpPr>
          <p:cNvPr id="2" name="Rectángulo 1">
            <a:extLst>
              <a:ext uri="{FF2B5EF4-FFF2-40B4-BE49-F238E27FC236}">
                <a16:creationId xmlns:a16="http://schemas.microsoft.com/office/drawing/2014/main" id="{4DAC2088-4AF2-49C9-9B72-D323DF6B0B9E}"/>
              </a:ext>
            </a:extLst>
          </p:cNvPr>
          <p:cNvSpPr/>
          <p:nvPr/>
        </p:nvSpPr>
        <p:spPr>
          <a:xfrm>
            <a:off x="584790" y="2307840"/>
            <a:ext cx="6092456" cy="2862322"/>
          </a:xfrm>
          <a:prstGeom prst="rect">
            <a:avLst/>
          </a:prstGeom>
        </p:spPr>
        <p:txBody>
          <a:bodyPr wrap="square">
            <a:spAutoFit/>
          </a:bodyPr>
          <a:lstStyle/>
          <a:p>
            <a:r>
              <a:rPr lang="es-ES" dirty="0">
                <a:solidFill>
                  <a:srgbClr val="292B2C"/>
                </a:solidFill>
                <a:latin typeface="Roboto"/>
              </a:rPr>
              <a:t>El </a:t>
            </a:r>
            <a:r>
              <a:rPr lang="es-ES" dirty="0" err="1">
                <a:solidFill>
                  <a:srgbClr val="292B2C"/>
                </a:solidFill>
                <a:latin typeface="Roboto"/>
              </a:rPr>
              <a:t>product</a:t>
            </a:r>
            <a:r>
              <a:rPr lang="es-ES" dirty="0">
                <a:solidFill>
                  <a:srgbClr val="292B2C"/>
                </a:solidFill>
                <a:latin typeface="Roboto"/>
              </a:rPr>
              <a:t> backlog (o pila de producto) es un listado de todas las tareas que se pretenden hacer durante el desarrollo de un proyecto.</a:t>
            </a:r>
          </a:p>
          <a:p>
            <a:endParaRPr lang="es-ES" dirty="0">
              <a:solidFill>
                <a:srgbClr val="292B2C"/>
              </a:solidFill>
              <a:latin typeface="Roboto"/>
            </a:endParaRPr>
          </a:p>
          <a:p>
            <a:endParaRPr lang="es-ES" dirty="0">
              <a:solidFill>
                <a:srgbClr val="292B2C"/>
              </a:solidFill>
              <a:latin typeface="Roboto"/>
            </a:endParaRPr>
          </a:p>
          <a:p>
            <a:r>
              <a:rPr lang="es-ES" dirty="0"/>
              <a:t>El </a:t>
            </a:r>
            <a:r>
              <a:rPr lang="es-ES" dirty="0" err="1"/>
              <a:t>product</a:t>
            </a:r>
            <a:r>
              <a:rPr lang="es-ES" dirty="0"/>
              <a:t> backlog en Scrum es una lista de características que han sido priorizadas, y contiene descripciones breves sobre todo lo que se desea para el producto que se va a desarrollar.</a:t>
            </a:r>
          </a:p>
          <a:p>
            <a:endParaRPr lang="es-SV" dirty="0"/>
          </a:p>
        </p:txBody>
      </p:sp>
    </p:spTree>
    <p:extLst>
      <p:ext uri="{BB962C8B-B14F-4D97-AF65-F5344CB8AC3E}">
        <p14:creationId xmlns:p14="http://schemas.microsoft.com/office/powerpoint/2010/main" val="191019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72EEAB0-0339-4855-9F6A-EA6AF311DAC9}"/>
              </a:ext>
            </a:extLst>
          </p:cNvPr>
          <p:cNvSpPr/>
          <p:nvPr/>
        </p:nvSpPr>
        <p:spPr>
          <a:xfrm>
            <a:off x="1240220" y="127002"/>
            <a:ext cx="7651531" cy="1569660"/>
          </a:xfrm>
          <a:prstGeom prst="rect">
            <a:avLst/>
          </a:prstGeom>
          <a:noFill/>
        </p:spPr>
        <p:txBody>
          <a:bodyPr wrap="square" lIns="91440" tIns="45720" rIns="91440" bIns="45720">
            <a:spAutoFit/>
          </a:bodyPr>
          <a:lstStyle/>
          <a:p>
            <a:pPr algn="ctr"/>
            <a:r>
              <a:rPr lang="es-ES" sz="4800" b="1" dirty="0">
                <a:ln w="9525">
                  <a:solidFill>
                    <a:schemeClr val="bg1"/>
                  </a:solidFill>
                  <a:prstDash val="solid"/>
                </a:ln>
                <a:solidFill>
                  <a:srgbClr val="0070C0"/>
                </a:solidFill>
                <a:effectLst>
                  <a:outerShdw blurRad="12700" dist="38100" dir="2700000" algn="tl" rotWithShape="0">
                    <a:schemeClr val="bg1">
                      <a:lumMod val="50000"/>
                    </a:schemeClr>
                  </a:outerShdw>
                </a:effectLst>
              </a:rPr>
              <a:t>QUE ES PRODUCT BACKLOG</a:t>
            </a:r>
          </a:p>
        </p:txBody>
      </p:sp>
      <p:sp>
        <p:nvSpPr>
          <p:cNvPr id="5" name="Rectángulo 4">
            <a:extLst>
              <a:ext uri="{FF2B5EF4-FFF2-40B4-BE49-F238E27FC236}">
                <a16:creationId xmlns:a16="http://schemas.microsoft.com/office/drawing/2014/main" id="{1C2F71E3-D79B-4DBD-A0E8-9CDB6B7FAB38}"/>
              </a:ext>
            </a:extLst>
          </p:cNvPr>
          <p:cNvSpPr/>
          <p:nvPr/>
        </p:nvSpPr>
        <p:spPr>
          <a:xfrm>
            <a:off x="297713" y="2016343"/>
            <a:ext cx="6305106" cy="2585323"/>
          </a:xfrm>
          <a:prstGeom prst="rect">
            <a:avLst/>
          </a:prstGeom>
        </p:spPr>
        <p:txBody>
          <a:bodyPr wrap="square">
            <a:spAutoFit/>
          </a:bodyPr>
          <a:lstStyle/>
          <a:p>
            <a:r>
              <a:rPr lang="es-ES" dirty="0"/>
              <a:t>Cuando aplicamos Scrum, no es necesario definir todos los requisitos al inicio de un proyecto. Típicamente, el </a:t>
            </a:r>
            <a:r>
              <a:rPr lang="es-ES" dirty="0" err="1"/>
              <a:t>product</a:t>
            </a:r>
            <a:r>
              <a:rPr lang="es-ES" dirty="0"/>
              <a:t> </a:t>
            </a:r>
            <a:r>
              <a:rPr lang="es-ES" dirty="0" err="1"/>
              <a:t>owner</a:t>
            </a:r>
            <a:r>
              <a:rPr lang="es-ES" dirty="0"/>
              <a:t> en conjunto con el equipo empiezan escribiendo todo lo que consideran importante en el </a:t>
            </a:r>
            <a:r>
              <a:rPr lang="es-ES" dirty="0" err="1"/>
              <a:t>product</a:t>
            </a:r>
            <a:r>
              <a:rPr lang="es-ES" dirty="0"/>
              <a:t> backlog.</a:t>
            </a:r>
          </a:p>
          <a:p>
            <a:endParaRPr lang="es-ES" dirty="0"/>
          </a:p>
          <a:p>
            <a:r>
              <a:rPr lang="es-ES" dirty="0"/>
              <a:t>Este </a:t>
            </a:r>
            <a:r>
              <a:rPr lang="es-ES" dirty="0" err="1"/>
              <a:t>product</a:t>
            </a:r>
            <a:r>
              <a:rPr lang="es-ES" dirty="0"/>
              <a:t> backlog es casi siempre suficiente para iniciar con el primer sprint. Y este </a:t>
            </a:r>
            <a:r>
              <a:rPr lang="es-ES" dirty="0" err="1"/>
              <a:t>product</a:t>
            </a:r>
            <a:r>
              <a:rPr lang="es-ES" dirty="0"/>
              <a:t> backlog tiene permitido crecer y cambiar tanto como sea necesario, en función a lo que se va aprendiendo sobre el producto y los clientes.</a:t>
            </a:r>
            <a:endParaRPr lang="es-SV" dirty="0"/>
          </a:p>
        </p:txBody>
      </p:sp>
    </p:spTree>
    <p:extLst>
      <p:ext uri="{BB962C8B-B14F-4D97-AF65-F5344CB8AC3E}">
        <p14:creationId xmlns:p14="http://schemas.microsoft.com/office/powerpoint/2010/main" val="1513715699"/>
      </p:ext>
    </p:extLst>
  </p:cSld>
  <p:clrMapOvr>
    <a:masterClrMapping/>
  </p:clrMapOvr>
</p:sld>
</file>

<file path=ppt/theme/theme1.xml><?xml version="1.0" encoding="utf-8"?>
<a:theme xmlns:a="http://schemas.openxmlformats.org/drawingml/2006/main" name="plantilla usam 1">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antilla usam 1" id="{AD6FA960-F8CA-4489-8B70-174CDCD22D51}" vid="{4063E613-AD8A-4607-91C6-B772BF5ABA82}"/>
    </a:ext>
  </a:extLst>
</a:theme>
</file>

<file path=docProps/app.xml><?xml version="1.0" encoding="utf-8"?>
<Properties xmlns="http://schemas.openxmlformats.org/officeDocument/2006/extended-properties" xmlns:vt="http://schemas.openxmlformats.org/officeDocument/2006/docPropsVTypes">
  <Template>plantilla usam 1</Template>
  <TotalTime>873</TotalTime>
  <Words>726</Words>
  <Application>Microsoft Office PowerPoint</Application>
  <PresentationFormat>Presentación en pantalla (4:3)</PresentationFormat>
  <Paragraphs>64</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Roboto</vt:lpstr>
      <vt:lpstr>plantilla usam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APLICACIÓN</dc:title>
  <dc:creator>academia192</dc:creator>
  <cp:lastModifiedBy>Javier Henriquez</cp:lastModifiedBy>
  <cp:revision>53</cp:revision>
  <dcterms:created xsi:type="dcterms:W3CDTF">2017-06-26T21:12:19Z</dcterms:created>
  <dcterms:modified xsi:type="dcterms:W3CDTF">2019-12-03T14:12:18Z</dcterms:modified>
</cp:coreProperties>
</file>