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70" r:id="rId5"/>
    <p:sldId id="271" r:id="rId6"/>
    <p:sldId id="272" r:id="rId7"/>
    <p:sldId id="262" r:id="rId8"/>
    <p:sldId id="260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BFE"/>
    <a:srgbClr val="489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9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5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7E01AA-A34B-E4E7-0F7A-B81E0F0CAF92}"/>
              </a:ext>
            </a:extLst>
          </p:cNvPr>
          <p:cNvGrpSpPr/>
          <p:nvPr/>
        </p:nvGrpSpPr>
        <p:grpSpPr>
          <a:xfrm>
            <a:off x="2849498" y="2960371"/>
            <a:ext cx="7413507" cy="535304"/>
            <a:chOff x="2982849" y="2760346"/>
            <a:chExt cx="6226302" cy="4495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3ADB386-F0D5-993F-044E-1B07F5773986}"/>
                </a:ext>
              </a:extLst>
            </p:cNvPr>
            <p:cNvSpPr/>
            <p:nvPr/>
          </p:nvSpPr>
          <p:spPr>
            <a:xfrm>
              <a:off x="2982849" y="2760346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srgbClr val="489BF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팔찌 데이터를 이용한 불량 검출</a:t>
              </a:r>
              <a:r>
                <a:rPr lang="en-US" altLang="ko-KR" sz="900" b="1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202176019 </a:t>
              </a:r>
              <a:r>
                <a:rPr lang="ko-KR" altLang="en-US" sz="900" b="1" i="1" kern="0" dirty="0" err="1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윤혜주</a:t>
              </a:r>
              <a:endParaRPr lang="ko-KR" altLang="en-US" sz="2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09D59A-6BE9-8697-72C2-877E4AF288EE}"/>
                </a:ext>
              </a:extLst>
            </p:cNvPr>
            <p:cNvGrpSpPr/>
            <p:nvPr/>
          </p:nvGrpSpPr>
          <p:grpSpPr>
            <a:xfrm>
              <a:off x="8785289" y="2809875"/>
              <a:ext cx="346234" cy="346234"/>
              <a:chOff x="3379542" y="471487"/>
              <a:chExt cx="192333" cy="19233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9120449-707B-3686-B4ED-79F0C2522AC9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489BFB"/>
              </a:solidFill>
              <a:ln w="28575" cmpd="dbl">
                <a:solidFill>
                  <a:srgbClr val="489BFB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10">
                <a:extLst>
                  <a:ext uri="{FF2B5EF4-FFF2-40B4-BE49-F238E27FC236}">
                    <a16:creationId xmlns:a16="http://schemas.microsoft.com/office/drawing/2014/main" id="{F700FCF9-9830-EF47-3B37-1E6141A3FC38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2404FD-81D2-BCC3-B16C-6064DEC529F0}"/>
              </a:ext>
            </a:extLst>
          </p:cNvPr>
          <p:cNvGrpSpPr/>
          <p:nvPr/>
        </p:nvGrpSpPr>
        <p:grpSpPr>
          <a:xfrm>
            <a:off x="2060209" y="2960371"/>
            <a:ext cx="535304" cy="535304"/>
            <a:chOff x="1734193" y="2846724"/>
            <a:chExt cx="429876" cy="4298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DE97000-B367-E9ED-6339-B3F22DB99DBA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22229BA-D05B-CB8F-B9D8-685EF3B22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2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74DCA4-51CA-C493-4D41-8E67577128A7}"/>
              </a:ext>
            </a:extLst>
          </p:cNvPr>
          <p:cNvGrpSpPr/>
          <p:nvPr/>
        </p:nvGrpSpPr>
        <p:grpSpPr>
          <a:xfrm>
            <a:off x="8511176" y="2730818"/>
            <a:ext cx="2009869" cy="2009869"/>
            <a:chOff x="3848989" y="2549153"/>
            <a:chExt cx="2009869" cy="2009869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876B3D29-CB6A-06D4-892B-FFA259EF2D11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489BFB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676B0F5-ABE6-018E-968E-2D59E35398CB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결론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ED536D-6D6A-1D0C-B3E4-9AF8F3C10DCA}"/>
              </a:ext>
            </a:extLst>
          </p:cNvPr>
          <p:cNvGrpSpPr/>
          <p:nvPr/>
        </p:nvGrpSpPr>
        <p:grpSpPr>
          <a:xfrm>
            <a:off x="6571383" y="2730818"/>
            <a:ext cx="2009869" cy="2009869"/>
            <a:chOff x="3848989" y="2549153"/>
            <a:chExt cx="2009869" cy="2009869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id="{817DE3DC-C036-2C1D-48A4-6FB401E8FBC8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F2371D-7B69-EEC6-012C-2B0691A33ED3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분석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93459B-B4A3-6735-BD64-4A564960E858}"/>
              </a:ext>
            </a:extLst>
          </p:cNvPr>
          <p:cNvGrpSpPr/>
          <p:nvPr/>
        </p:nvGrpSpPr>
        <p:grpSpPr>
          <a:xfrm>
            <a:off x="4656990" y="2741041"/>
            <a:ext cx="2009869" cy="2009869"/>
            <a:chOff x="3848989" y="2549153"/>
            <a:chExt cx="2009869" cy="2009869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id="{604BFA64-8A98-3922-AC01-9D47D44CF3EB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71667F2-046B-998F-2BDE-BA43E6A2EB47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ko-KR" altLang="en-US" sz="1200" b="1" dirty="0" err="1">
                  <a:solidFill>
                    <a:srgbClr val="4E5D70"/>
                  </a:solidFill>
                </a:rPr>
                <a:t>허프변환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9DDC95-961D-211E-4F4C-050E860C2644}"/>
              </a:ext>
            </a:extLst>
          </p:cNvPr>
          <p:cNvGrpSpPr/>
          <p:nvPr/>
        </p:nvGrpSpPr>
        <p:grpSpPr>
          <a:xfrm>
            <a:off x="2721048" y="2760656"/>
            <a:ext cx="2009869" cy="2009869"/>
            <a:chOff x="3848989" y="2549153"/>
            <a:chExt cx="2009869" cy="2009869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3E288950-F4CC-E2C3-A6B8-C29B3F53DDB5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7A15343-4466-97AF-EECA-F3F8BDFC6495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이진화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FC4072-8207-4697-A3C7-126F4EC6A0A1}"/>
              </a:ext>
            </a:extLst>
          </p:cNvPr>
          <p:cNvGrpSpPr/>
          <p:nvPr/>
        </p:nvGrpSpPr>
        <p:grpSpPr>
          <a:xfrm>
            <a:off x="782886" y="2760655"/>
            <a:ext cx="2009869" cy="2009869"/>
            <a:chOff x="1910827" y="2549152"/>
            <a:chExt cx="2009869" cy="2009869"/>
          </a:xfrm>
        </p:grpSpPr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id="{339669BF-7A57-6104-A0CF-33520FB103FB}"/>
                </a:ext>
              </a:extLst>
            </p:cNvPr>
            <p:cNvSpPr/>
            <p:nvPr/>
          </p:nvSpPr>
          <p:spPr>
            <a:xfrm rot="2700000">
              <a:off x="1910827" y="2549152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B4A5FFC-397F-9736-2D3F-DAEEF3BE7352}"/>
                </a:ext>
              </a:extLst>
            </p:cNvPr>
            <p:cNvSpPr/>
            <p:nvPr/>
          </p:nvSpPr>
          <p:spPr>
            <a:xfrm>
              <a:off x="2148461" y="2786786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데이터 설명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2E262B1-658E-52C4-0844-8AFD20E9DD7A}"/>
              </a:ext>
            </a:extLst>
          </p:cNvPr>
          <p:cNvSpPr/>
          <p:nvPr/>
        </p:nvSpPr>
        <p:spPr>
          <a:xfrm>
            <a:off x="974129" y="2951898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1C47318-716A-8A78-2447-791E6D6BF29F}"/>
              </a:ext>
            </a:extLst>
          </p:cNvPr>
          <p:cNvSpPr/>
          <p:nvPr/>
        </p:nvSpPr>
        <p:spPr>
          <a:xfrm>
            <a:off x="2912291" y="2951899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9E64FF6-7BC7-C7AA-701A-14195BE422C4}"/>
              </a:ext>
            </a:extLst>
          </p:cNvPr>
          <p:cNvSpPr/>
          <p:nvPr/>
        </p:nvSpPr>
        <p:spPr>
          <a:xfrm>
            <a:off x="4848233" y="2932284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1A1C11-CB32-FD0D-D814-2522FF80B920}"/>
              </a:ext>
            </a:extLst>
          </p:cNvPr>
          <p:cNvSpPr/>
          <p:nvPr/>
        </p:nvSpPr>
        <p:spPr>
          <a:xfrm>
            <a:off x="6762626" y="292206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F4F5EA3-0FB0-2ED3-41C8-A399AC6A5A00}"/>
              </a:ext>
            </a:extLst>
          </p:cNvPr>
          <p:cNvSpPr/>
          <p:nvPr/>
        </p:nvSpPr>
        <p:spPr>
          <a:xfrm>
            <a:off x="8702419" y="292206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42" name="Group 28">
            <a:extLst>
              <a:ext uri="{FF2B5EF4-FFF2-40B4-BE49-F238E27FC236}">
                <a16:creationId xmlns:a16="http://schemas.microsoft.com/office/drawing/2014/main" id="{A31AB9BC-4A7E-97F4-B041-45D3982CBD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716" y="3265852"/>
            <a:ext cx="440398" cy="385435"/>
            <a:chOff x="496" y="4251"/>
            <a:chExt cx="641" cy="561"/>
          </a:xfrm>
          <a:solidFill>
            <a:srgbClr val="489BFB"/>
          </a:solidFill>
        </p:grpSpPr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CC193E63-6926-5319-58AA-D0987E92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490A346E-084B-7D06-2ADC-8FB3C37B0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</p:grp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6F28C3D-6EB9-268C-2F81-8B5159A336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5303" y="3274971"/>
            <a:ext cx="317639" cy="269434"/>
            <a:chOff x="3669" y="3943"/>
            <a:chExt cx="626" cy="531"/>
          </a:xfrm>
          <a:solidFill>
            <a:srgbClr val="489BFB"/>
          </a:solidFill>
        </p:grpSpPr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047ABA68-E412-8E3D-9B86-56636B823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6B8B3EE3-79A0-BEEB-00B8-08DE9AEDA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4622511-F60E-FC08-3AB6-2E5B4055482C}"/>
              </a:ext>
            </a:extLst>
          </p:cNvPr>
          <p:cNvGrpSpPr/>
          <p:nvPr/>
        </p:nvGrpSpPr>
        <p:grpSpPr>
          <a:xfrm>
            <a:off x="5547621" y="3223017"/>
            <a:ext cx="284952" cy="315836"/>
            <a:chOff x="4006850" y="1601788"/>
            <a:chExt cx="322263" cy="357188"/>
          </a:xfrm>
          <a:solidFill>
            <a:srgbClr val="489BFB"/>
          </a:solidFill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A66C803-1A94-D5C2-C1E2-15D7E7E9D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7074205-6CCF-7F08-EAA8-884D0CB41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159752D-B034-0A48-B3F6-576B4B1E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BD49438-1DBC-0240-F832-86E7FD7E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79D4B294-F056-C711-5B93-F2DCECD4A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39">
            <a:extLst>
              <a:ext uri="{FF2B5EF4-FFF2-40B4-BE49-F238E27FC236}">
                <a16:creationId xmlns:a16="http://schemas.microsoft.com/office/drawing/2014/main" id="{57F2CBEB-1C9A-3A14-BFBD-3CEB3D6A6A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9678" y="3273936"/>
            <a:ext cx="302018" cy="244224"/>
            <a:chOff x="5919" y="4283"/>
            <a:chExt cx="324" cy="262"/>
          </a:xfrm>
          <a:solidFill>
            <a:srgbClr val="489BFB"/>
          </a:solidFill>
        </p:grpSpPr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439C8E85-B741-C9DB-12A3-C5D06466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D06AA0D-F288-C80E-C107-0D016D9A9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50ED10D5-91D5-59F6-8283-653D41387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11">
            <a:extLst>
              <a:ext uri="{FF2B5EF4-FFF2-40B4-BE49-F238E27FC236}">
                <a16:creationId xmlns:a16="http://schemas.microsoft.com/office/drawing/2014/main" id="{A1F8847A-02DB-5A0A-48E6-1AD89D85573A}"/>
              </a:ext>
            </a:extLst>
          </p:cNvPr>
          <p:cNvSpPr>
            <a:spLocks noEditPoints="1"/>
          </p:cNvSpPr>
          <p:nvPr/>
        </p:nvSpPr>
        <p:spPr bwMode="auto">
          <a:xfrm>
            <a:off x="9445668" y="3223017"/>
            <a:ext cx="287849" cy="35339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89BF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B292BF-3B44-EB8D-931F-8E53716340ED}"/>
              </a:ext>
            </a:extLst>
          </p:cNvPr>
          <p:cNvGrpSpPr/>
          <p:nvPr/>
        </p:nvGrpSpPr>
        <p:grpSpPr>
          <a:xfrm>
            <a:off x="11175132" y="3518160"/>
            <a:ext cx="481626" cy="481626"/>
            <a:chOff x="8060346" y="1488344"/>
            <a:chExt cx="257859" cy="2578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57F7E34-8FC3-8A38-4A2A-BD4AE2BAB2B3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D7EBFE"/>
            </a:solidFill>
            <a:ln w="3175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1D51B8E-F131-7094-273B-F22B01BC2386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3175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11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ea typeface="Tmon몬소리 Black" panose="02000A03000000000000" pitchFamily="2" charset="-127"/>
              </a:rPr>
              <a:t>데이터 설명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p02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20B570-C4F5-A486-792F-FAE33ADDED43}"/>
              </a:ext>
            </a:extLst>
          </p:cNvPr>
          <p:cNvSpPr/>
          <p:nvPr/>
        </p:nvSpPr>
        <p:spPr>
          <a:xfrm>
            <a:off x="7307667" y="1523502"/>
            <a:ext cx="4272459" cy="1604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유리 팔찌 데이터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위의 데이터는 올바른 팔찌 모양을 갖춘 데이터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아래의 데이터는 부러지고 깨진 불량 팔찌 데이터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불량인 것과 불량이 아닌 것을 구분하는 것이 목적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그림 13" descr="원이(가) 표시된 사진&#10;&#10;자동 생성된 설명">
            <a:extLst>
              <a:ext uri="{FF2B5EF4-FFF2-40B4-BE49-F238E27FC236}">
                <a16:creationId xmlns:a16="http://schemas.microsoft.com/office/drawing/2014/main" id="{A8E44B6C-1129-66A0-D37C-0FDDF0807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56" y="1177962"/>
            <a:ext cx="2411292" cy="2411292"/>
          </a:xfrm>
          <a:prstGeom prst="rect">
            <a:avLst/>
          </a:prstGeom>
        </p:spPr>
      </p:pic>
      <p:pic>
        <p:nvPicPr>
          <p:cNvPr id="16" name="그림 15" descr="원, 블루이(가) 표시된 사진">
            <a:extLst>
              <a:ext uri="{FF2B5EF4-FFF2-40B4-BE49-F238E27FC236}">
                <a16:creationId xmlns:a16="http://schemas.microsoft.com/office/drawing/2014/main" id="{17C1A90D-A718-CF9C-B7A5-CFD0C6475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90" y="1177962"/>
            <a:ext cx="2411292" cy="2411292"/>
          </a:xfrm>
          <a:prstGeom prst="rect">
            <a:avLst/>
          </a:prstGeom>
        </p:spPr>
      </p:pic>
      <p:pic>
        <p:nvPicPr>
          <p:cNvPr id="18" name="그림 17" descr="메탈웨어, 훅이(가) 표시된 사진&#10;&#10;자동 생성된 설명">
            <a:extLst>
              <a:ext uri="{FF2B5EF4-FFF2-40B4-BE49-F238E27FC236}">
                <a16:creationId xmlns:a16="http://schemas.microsoft.com/office/drawing/2014/main" id="{9834D783-A8D0-BCE2-E0CB-6112C8946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90" y="3774878"/>
            <a:ext cx="2411292" cy="2411292"/>
          </a:xfrm>
          <a:prstGeom prst="rect">
            <a:avLst/>
          </a:prstGeom>
        </p:spPr>
      </p:pic>
      <p:pic>
        <p:nvPicPr>
          <p:cNvPr id="20" name="그림 19" descr="노랑이(가) 표시된 사진&#10;&#10;자동 생성된 설명">
            <a:extLst>
              <a:ext uri="{FF2B5EF4-FFF2-40B4-BE49-F238E27FC236}">
                <a16:creationId xmlns:a16="http://schemas.microsoft.com/office/drawing/2014/main" id="{13F3DC4E-01AB-1E7E-9761-29C8255BC0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56" y="3774878"/>
            <a:ext cx="2421042" cy="24112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4AAD2E-7077-A877-9E22-385846F91F12}"/>
              </a:ext>
            </a:extLst>
          </p:cNvPr>
          <p:cNvSpPr/>
          <p:nvPr/>
        </p:nvSpPr>
        <p:spPr>
          <a:xfrm>
            <a:off x="7217617" y="4413435"/>
            <a:ext cx="4272459" cy="136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불량을 구분하기 위한 방법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 이진화 및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가우시안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블러링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허프변환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0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맑은 고딕" panose="020F0502020204030204"/>
                <a:ea typeface="Tmon몬소리 Black" panose="02000A03000000000000" pitchFamily="2" charset="-127"/>
              </a:rPr>
              <a:t>이진화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p03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4AAD2E-7077-A877-9E22-385846F91F12}"/>
              </a:ext>
            </a:extLst>
          </p:cNvPr>
          <p:cNvSpPr/>
          <p:nvPr/>
        </p:nvSpPr>
        <p:spPr>
          <a:xfrm>
            <a:off x="1000796" y="3685827"/>
            <a:ext cx="2193209" cy="1574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퍼지 이진화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잡음에 민감하여 어둡고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대비가 약한 영상에 효과적인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알고리즘이라 본 문제에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효과적이지 못함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A9F287-7F04-F8E2-3256-7D8E4A410273}"/>
              </a:ext>
            </a:extLst>
          </p:cNvPr>
          <p:cNvSpPr/>
          <p:nvPr/>
        </p:nvSpPr>
        <p:spPr>
          <a:xfrm>
            <a:off x="701924" y="1065279"/>
            <a:ext cx="2546101" cy="2363721"/>
          </a:xfrm>
          <a:prstGeom prst="rect">
            <a:avLst/>
          </a:prstGeom>
          <a:solidFill>
            <a:srgbClr val="D7E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림, 스케치, 그래픽, 흑백이(가) 표시된 사진&#10;&#10;자동 생성된 설명">
            <a:extLst>
              <a:ext uri="{FF2B5EF4-FFF2-40B4-BE49-F238E27FC236}">
                <a16:creationId xmlns:a16="http://schemas.microsoft.com/office/drawing/2014/main" id="{128A4DCB-D085-ECF3-F54E-E5799D0AB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4" y="1164180"/>
            <a:ext cx="2358931" cy="214662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47C107-625E-EE6E-2EBF-E28EAD29E5F5}"/>
              </a:ext>
            </a:extLst>
          </p:cNvPr>
          <p:cNvSpPr/>
          <p:nvPr/>
        </p:nvSpPr>
        <p:spPr>
          <a:xfrm>
            <a:off x="6959542" y="3685827"/>
            <a:ext cx="2095643" cy="219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오츠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이진화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히스토그램 분포를 이용해서 피크 값을 찾아내고 그 값을 임계치로 활용해 이진화를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퍼지 이진화나 평균 이진화에 비해 영상의 잡음이 작음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2502FA-084E-C3CE-2EDC-2EF4C69AE305}"/>
              </a:ext>
            </a:extLst>
          </p:cNvPr>
          <p:cNvSpPr/>
          <p:nvPr/>
        </p:nvSpPr>
        <p:spPr>
          <a:xfrm>
            <a:off x="6654145" y="1065279"/>
            <a:ext cx="2546101" cy="2363721"/>
          </a:xfrm>
          <a:prstGeom prst="rect">
            <a:avLst/>
          </a:prstGeom>
          <a:solidFill>
            <a:srgbClr val="D7E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EBC37D-C350-BA58-CAF0-F251E102D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385" y="1196786"/>
            <a:ext cx="2163800" cy="21466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3FD7AF-9804-0F8A-DF76-A9F5C8EB291F}"/>
              </a:ext>
            </a:extLst>
          </p:cNvPr>
          <p:cNvSpPr/>
          <p:nvPr/>
        </p:nvSpPr>
        <p:spPr>
          <a:xfrm>
            <a:off x="3701239" y="1094736"/>
            <a:ext cx="2546101" cy="2363721"/>
          </a:xfrm>
          <a:prstGeom prst="rect">
            <a:avLst/>
          </a:prstGeom>
          <a:solidFill>
            <a:srgbClr val="D7E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C1CE0B6-F2D4-AC72-F8FD-DA124C8E1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488" y="1164180"/>
            <a:ext cx="2231512" cy="22241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BD79AA-D9B8-D175-F546-26B62162DCFB}"/>
              </a:ext>
            </a:extLst>
          </p:cNvPr>
          <p:cNvSpPr/>
          <p:nvPr/>
        </p:nvSpPr>
        <p:spPr>
          <a:xfrm>
            <a:off x="3960546" y="3685828"/>
            <a:ext cx="2027485" cy="114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평균 이진화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하얀 배경이다 보니 평균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임계값이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높게 잡혀서 잡음이 심해진다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82AE69-FA7F-82D9-F1F8-CE60071BDD93}"/>
              </a:ext>
            </a:extLst>
          </p:cNvPr>
          <p:cNvSpPr/>
          <p:nvPr/>
        </p:nvSpPr>
        <p:spPr>
          <a:xfrm>
            <a:off x="9486499" y="1067612"/>
            <a:ext cx="2546101" cy="2363721"/>
          </a:xfrm>
          <a:prstGeom prst="rect">
            <a:avLst/>
          </a:prstGeom>
          <a:solidFill>
            <a:srgbClr val="D7E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735AB16-D5A1-1C70-5C35-52F312DC7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2326" y="1204813"/>
            <a:ext cx="2146627" cy="213523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950EB6-DE5F-888F-A3E9-BCF396F8C308}"/>
              </a:ext>
            </a:extLst>
          </p:cNvPr>
          <p:cNvSpPr/>
          <p:nvPr/>
        </p:nvSpPr>
        <p:spPr>
          <a:xfrm>
            <a:off x="9750079" y="3685828"/>
            <a:ext cx="2027485" cy="138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블러링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이진화 영상에서 잡음을 제거해준다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 err="1">
                <a:ln w="15875">
                  <a:noFill/>
                </a:ln>
                <a:solidFill>
                  <a:srgbClr val="489BFB"/>
                </a:solidFill>
                <a:latin typeface="맑은 고딕" panose="020F0502020204030204"/>
                <a:ea typeface="Tmon몬소리 Black" panose="02000A03000000000000" pitchFamily="2" charset="-127"/>
              </a:rPr>
              <a:t>허프변환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p04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31" name="그림 30" descr="스크린샷, 원, 디자인이(가) 표시된 사진&#10;&#10;자동 생성된 설명">
            <a:extLst>
              <a:ext uri="{FF2B5EF4-FFF2-40B4-BE49-F238E27FC236}">
                <a16:creationId xmlns:a16="http://schemas.microsoft.com/office/drawing/2014/main" id="{3FC38FB3-CB2A-8FDC-ABC0-B3387EA96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" r="5160" b="4408"/>
          <a:stretch/>
        </p:blipFill>
        <p:spPr>
          <a:xfrm>
            <a:off x="468285" y="1065278"/>
            <a:ext cx="8410576" cy="2479189"/>
          </a:xfrm>
          <a:prstGeom prst="rect">
            <a:avLst/>
          </a:prstGeom>
        </p:spPr>
      </p:pic>
      <p:pic>
        <p:nvPicPr>
          <p:cNvPr id="33" name="그림 32" descr="스크린샷, 원, 멀티미디어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48B9BF43-D910-812B-07FE-D44935EFB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r="5735" b="1807"/>
          <a:stretch/>
        </p:blipFill>
        <p:spPr>
          <a:xfrm>
            <a:off x="468284" y="3918912"/>
            <a:ext cx="8410575" cy="23872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44EBE2-082B-9F1F-DAB0-AE0772E7AFD8}"/>
              </a:ext>
            </a:extLst>
          </p:cNvPr>
          <p:cNvSpPr/>
          <p:nvPr/>
        </p:nvSpPr>
        <p:spPr>
          <a:xfrm>
            <a:off x="9255067" y="1065278"/>
            <a:ext cx="2800084" cy="195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허프변환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원이 검출된다면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정품입니다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”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MessageBox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보여주고 불량이면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불량입니다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띄워줌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4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ko-KR" altLang="en-US" sz="2400" b="1" i="1" u="none" strike="noStrike" kern="0" cap="none" spc="0" normalizeH="0" baseline="0" noProof="0" dirty="0">
                <a:ln w="15875">
                  <a:noFill/>
                </a:ln>
                <a:solidFill>
                  <a:srgbClr val="489BFB"/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p05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44EBE2-082B-9F1F-DAB0-AE0772E7AFD8}"/>
              </a:ext>
            </a:extLst>
          </p:cNvPr>
          <p:cNvSpPr/>
          <p:nvPr/>
        </p:nvSpPr>
        <p:spPr>
          <a:xfrm>
            <a:off x="9178867" y="1485899"/>
            <a:ext cx="2775389" cy="2336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정품인데 불량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불량인데 정품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위의 사진은 올바른 팔찌 모양이기에 정품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아래 사진은 불량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하지만 원이 검출됨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 descr="스크린샷이(가) 표시된 사진">
            <a:extLst>
              <a:ext uri="{FF2B5EF4-FFF2-40B4-BE49-F238E27FC236}">
                <a16:creationId xmlns:a16="http://schemas.microsoft.com/office/drawing/2014/main" id="{BBCD71D7-8654-667C-1E75-8A572338C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8" r="6181"/>
          <a:stretch/>
        </p:blipFill>
        <p:spPr>
          <a:xfrm>
            <a:off x="468285" y="1457325"/>
            <a:ext cx="8070206" cy="2203190"/>
          </a:xfrm>
          <a:prstGeom prst="rect">
            <a:avLst/>
          </a:prstGeom>
        </p:spPr>
      </p:pic>
      <p:pic>
        <p:nvPicPr>
          <p:cNvPr id="5" name="그림 4" descr="스크린샷, 원이(가) 표시된 사진">
            <a:extLst>
              <a:ext uri="{FF2B5EF4-FFF2-40B4-BE49-F238E27FC236}">
                <a16:creationId xmlns:a16="http://schemas.microsoft.com/office/drawing/2014/main" id="{1B0A4453-2484-97EB-A10F-4CC7550D7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079"/>
          <a:stretch/>
        </p:blipFill>
        <p:spPr>
          <a:xfrm>
            <a:off x="468285" y="3822440"/>
            <a:ext cx="8070206" cy="21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분석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p06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FC8156-3E94-944D-D908-709EDA742E4C}"/>
              </a:ext>
            </a:extLst>
          </p:cNvPr>
          <p:cNvGrpSpPr/>
          <p:nvPr/>
        </p:nvGrpSpPr>
        <p:grpSpPr>
          <a:xfrm>
            <a:off x="2519659" y="1326979"/>
            <a:ext cx="3081940" cy="3087340"/>
            <a:chOff x="1348916" y="3770660"/>
            <a:chExt cx="3081940" cy="3087340"/>
          </a:xfrm>
        </p:grpSpPr>
        <p:sp>
          <p:nvSpPr>
            <p:cNvPr id="5" name="막힌 원호 4">
              <a:extLst>
                <a:ext uri="{FF2B5EF4-FFF2-40B4-BE49-F238E27FC236}">
                  <a16:creationId xmlns:a16="http://schemas.microsoft.com/office/drawing/2014/main" id="{719BF98B-F4A9-6421-ABFB-71114493523B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D7EB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AA298060-515B-7085-3AE5-6C86A0346308}"/>
                </a:ext>
              </a:extLst>
            </p:cNvPr>
            <p:cNvSpPr/>
            <p:nvPr/>
          </p:nvSpPr>
          <p:spPr>
            <a:xfrm>
              <a:off x="1348916" y="3785584"/>
              <a:ext cx="3072416" cy="3072416"/>
            </a:xfrm>
            <a:prstGeom prst="blockArc">
              <a:avLst>
                <a:gd name="adj1" fmla="val 10815888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265D9903-1204-AF1D-5886-A15A00636B07}"/>
              </a:ext>
            </a:extLst>
          </p:cNvPr>
          <p:cNvSpPr/>
          <p:nvPr/>
        </p:nvSpPr>
        <p:spPr>
          <a:xfrm>
            <a:off x="2727993" y="1508416"/>
            <a:ext cx="2664000" cy="2664000"/>
          </a:xfrm>
          <a:prstGeom prst="arc">
            <a:avLst>
              <a:gd name="adj1" fmla="val 11273554"/>
              <a:gd name="adj2" fmla="val 19520305"/>
            </a:avLst>
          </a:prstGeom>
          <a:noFill/>
          <a:ln w="393700" cap="rnd">
            <a:solidFill>
              <a:srgbClr val="489BFB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6A4E4-833A-4888-8756-9EFF95CCA6FD}"/>
              </a:ext>
            </a:extLst>
          </p:cNvPr>
          <p:cNvSpPr txBox="1"/>
          <p:nvPr/>
        </p:nvSpPr>
        <p:spPr>
          <a:xfrm>
            <a:off x="3306039" y="2130101"/>
            <a:ext cx="152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89.47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940AD2-44FD-9039-8784-2993EC6E76BD}"/>
              </a:ext>
            </a:extLst>
          </p:cNvPr>
          <p:cNvSpPr/>
          <p:nvPr/>
        </p:nvSpPr>
        <p:spPr>
          <a:xfrm>
            <a:off x="1143000" y="1269621"/>
            <a:ext cx="614799" cy="614799"/>
          </a:xfrm>
          <a:prstGeom prst="ellipse">
            <a:avLst/>
          </a:prstGeom>
          <a:solidFill>
            <a:srgbClr val="489BF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2D5C88-D40F-97AF-F770-16DF1D74B836}"/>
              </a:ext>
            </a:extLst>
          </p:cNvPr>
          <p:cNvGrpSpPr/>
          <p:nvPr/>
        </p:nvGrpSpPr>
        <p:grpSpPr>
          <a:xfrm>
            <a:off x="1288461" y="1393543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F041A6A-BCEB-7D98-DAA8-876F7BB8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C8C80E5-E6AA-ED1E-7CBD-5662E2E3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1B55AFD-44B2-9598-4FB0-CF69E62A3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B25BA16-F0C6-881F-A149-356D3515F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032C8462-010C-0BB9-195C-F1B88D570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47D4CF1D-6E02-CD89-DF54-0FABBC3C7A51}"/>
              </a:ext>
            </a:extLst>
          </p:cNvPr>
          <p:cNvSpPr/>
          <p:nvPr/>
        </p:nvSpPr>
        <p:spPr>
          <a:xfrm>
            <a:off x="1100720" y="4162732"/>
            <a:ext cx="614799" cy="614799"/>
          </a:xfrm>
          <a:prstGeom prst="ellipse">
            <a:avLst/>
          </a:prstGeom>
          <a:solidFill>
            <a:srgbClr val="1FC0C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910C7D-D147-7408-FE87-9F3A7DC2C66D}"/>
              </a:ext>
            </a:extLst>
          </p:cNvPr>
          <p:cNvSpPr/>
          <p:nvPr/>
        </p:nvSpPr>
        <p:spPr>
          <a:xfrm>
            <a:off x="162166" y="2216696"/>
            <a:ext cx="2622734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ACC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정확도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7CBB767-BE85-7C90-3FAA-90B44B6556E1}"/>
              </a:ext>
            </a:extLst>
          </p:cNvPr>
          <p:cNvGrpSpPr/>
          <p:nvPr/>
        </p:nvGrpSpPr>
        <p:grpSpPr>
          <a:xfrm>
            <a:off x="2482698" y="4082964"/>
            <a:ext cx="3077814" cy="3087340"/>
            <a:chOff x="1353042" y="3770660"/>
            <a:chExt cx="3077814" cy="3087340"/>
          </a:xfrm>
        </p:grpSpPr>
        <p:sp>
          <p:nvSpPr>
            <p:cNvPr id="69" name="막힌 원호 68">
              <a:extLst>
                <a:ext uri="{FF2B5EF4-FFF2-40B4-BE49-F238E27FC236}">
                  <a16:creationId xmlns:a16="http://schemas.microsoft.com/office/drawing/2014/main" id="{31D23C36-3524-7FA4-229E-5D352706C053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1FC0CA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막힌 원호 69">
              <a:extLst>
                <a:ext uri="{FF2B5EF4-FFF2-40B4-BE49-F238E27FC236}">
                  <a16:creationId xmlns:a16="http://schemas.microsoft.com/office/drawing/2014/main" id="{09A6361E-2DA2-787E-BA91-D146A3A1E419}"/>
                </a:ext>
              </a:extLst>
            </p:cNvPr>
            <p:cNvSpPr/>
            <p:nvPr/>
          </p:nvSpPr>
          <p:spPr>
            <a:xfrm>
              <a:off x="1358440" y="3785584"/>
              <a:ext cx="3072416" cy="3072416"/>
            </a:xfrm>
            <a:prstGeom prst="blockArc">
              <a:avLst>
                <a:gd name="adj1" fmla="val 10800000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1" name="원호 70">
            <a:extLst>
              <a:ext uri="{FF2B5EF4-FFF2-40B4-BE49-F238E27FC236}">
                <a16:creationId xmlns:a16="http://schemas.microsoft.com/office/drawing/2014/main" id="{8FD169F7-B014-38CF-82FC-F123D6296DEE}"/>
              </a:ext>
            </a:extLst>
          </p:cNvPr>
          <p:cNvSpPr/>
          <p:nvPr/>
        </p:nvSpPr>
        <p:spPr>
          <a:xfrm>
            <a:off x="2686906" y="4264401"/>
            <a:ext cx="2664000" cy="2664000"/>
          </a:xfrm>
          <a:prstGeom prst="arc">
            <a:avLst>
              <a:gd name="adj1" fmla="val 11273554"/>
              <a:gd name="adj2" fmla="val 20288070"/>
            </a:avLst>
          </a:prstGeom>
          <a:noFill/>
          <a:ln w="393700" cap="rnd">
            <a:solidFill>
              <a:srgbClr val="1FC0CA"/>
            </a:solidFill>
          </a:ln>
          <a:effectLst>
            <a:outerShdw blurRad="190500" dist="38100" dir="2700000" algn="tl" rotWithShape="0">
              <a:srgbClr val="1FC0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9AC67B-504B-D250-AB2A-A5D3C4199BD4}"/>
              </a:ext>
            </a:extLst>
          </p:cNvPr>
          <p:cNvSpPr txBox="1"/>
          <p:nvPr/>
        </p:nvSpPr>
        <p:spPr>
          <a:xfrm>
            <a:off x="3291551" y="4810273"/>
            <a:ext cx="151856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94.81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CCB62C-5BF6-DFF0-47CE-83B5B1FBE326}"/>
              </a:ext>
            </a:extLst>
          </p:cNvPr>
          <p:cNvSpPr/>
          <p:nvPr/>
        </p:nvSpPr>
        <p:spPr>
          <a:xfrm>
            <a:off x="152084" y="5050467"/>
            <a:ext cx="2622734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Sensitivity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민감도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BE0BD1-07FD-827E-2FB4-E25A76269E20}"/>
              </a:ext>
            </a:extLst>
          </p:cNvPr>
          <p:cNvCxnSpPr/>
          <p:nvPr/>
        </p:nvCxnSpPr>
        <p:spPr>
          <a:xfrm>
            <a:off x="6361792" y="1796053"/>
            <a:ext cx="0" cy="399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58E86F9-6BF8-9E34-2943-3B04B984F09F}"/>
              </a:ext>
            </a:extLst>
          </p:cNvPr>
          <p:cNvGrpSpPr/>
          <p:nvPr/>
        </p:nvGrpSpPr>
        <p:grpSpPr>
          <a:xfrm>
            <a:off x="8627135" y="1185864"/>
            <a:ext cx="3081940" cy="3087340"/>
            <a:chOff x="1348916" y="3770660"/>
            <a:chExt cx="3081940" cy="3087340"/>
          </a:xfrm>
          <a:solidFill>
            <a:srgbClr val="D7EBFE"/>
          </a:solidFill>
        </p:grpSpPr>
        <p:sp>
          <p:nvSpPr>
            <p:cNvPr id="36" name="막힌 원호 35">
              <a:extLst>
                <a:ext uri="{FF2B5EF4-FFF2-40B4-BE49-F238E27FC236}">
                  <a16:creationId xmlns:a16="http://schemas.microsoft.com/office/drawing/2014/main" id="{12B15CBF-1BFB-EA0A-E3E1-97A9A3E2D626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grpFill/>
            <a:ln>
              <a:solidFill>
                <a:srgbClr val="D7EB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:a16="http://schemas.microsoft.com/office/drawing/2014/main" id="{5737868C-B3A9-6BE6-39BD-575998E3A9E9}"/>
                </a:ext>
              </a:extLst>
            </p:cNvPr>
            <p:cNvSpPr/>
            <p:nvPr/>
          </p:nvSpPr>
          <p:spPr>
            <a:xfrm>
              <a:off x="1348916" y="3785584"/>
              <a:ext cx="3072416" cy="3072416"/>
            </a:xfrm>
            <a:prstGeom prst="blockArc">
              <a:avLst>
                <a:gd name="adj1" fmla="val 10815888"/>
                <a:gd name="adj2" fmla="val 11297960"/>
                <a:gd name="adj3" fmla="val 12772"/>
              </a:avLst>
            </a:prstGeom>
            <a:grpFill/>
            <a:ln>
              <a:solidFill>
                <a:srgbClr val="D7EB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원호 37">
            <a:extLst>
              <a:ext uri="{FF2B5EF4-FFF2-40B4-BE49-F238E27FC236}">
                <a16:creationId xmlns:a16="http://schemas.microsoft.com/office/drawing/2014/main" id="{DE26114E-EF94-93F9-3416-E7A0C340B378}"/>
              </a:ext>
            </a:extLst>
          </p:cNvPr>
          <p:cNvSpPr/>
          <p:nvPr/>
        </p:nvSpPr>
        <p:spPr>
          <a:xfrm>
            <a:off x="8835469" y="1367301"/>
            <a:ext cx="2664000" cy="2664000"/>
          </a:xfrm>
          <a:prstGeom prst="arc">
            <a:avLst>
              <a:gd name="adj1" fmla="val 11273554"/>
              <a:gd name="adj2" fmla="val 19520305"/>
            </a:avLst>
          </a:prstGeom>
          <a:noFill/>
          <a:ln w="393700" cap="rnd">
            <a:solidFill>
              <a:srgbClr val="489BFB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946B1-D07B-0B66-1A88-CBCF8DDAF69A}"/>
              </a:ext>
            </a:extLst>
          </p:cNvPr>
          <p:cNvSpPr txBox="1"/>
          <p:nvPr/>
        </p:nvSpPr>
        <p:spPr>
          <a:xfrm>
            <a:off x="9413515" y="1988986"/>
            <a:ext cx="152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88.99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EBEBCD7-0214-EE72-4A14-531AAE8065E7}"/>
              </a:ext>
            </a:extLst>
          </p:cNvPr>
          <p:cNvSpPr/>
          <p:nvPr/>
        </p:nvSpPr>
        <p:spPr>
          <a:xfrm>
            <a:off x="7307667" y="1374187"/>
            <a:ext cx="614799" cy="614799"/>
          </a:xfrm>
          <a:prstGeom prst="ellipse">
            <a:avLst/>
          </a:prstGeom>
          <a:solidFill>
            <a:srgbClr val="489BF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03F5274-A24B-57BE-5755-1687D4370597}"/>
              </a:ext>
            </a:extLst>
          </p:cNvPr>
          <p:cNvGrpSpPr/>
          <p:nvPr/>
        </p:nvGrpSpPr>
        <p:grpSpPr>
          <a:xfrm>
            <a:off x="7453128" y="1498109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73AD8E03-43A6-E19D-1CD6-5F915CA2F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396EDBB-3E75-B818-835D-7227F6CE8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1359D50C-308E-EB3B-36CE-A54A14548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268A7149-C69F-E030-2299-C1A59A4D3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66260C47-5327-B2FD-89BB-C10A17D9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81730C-CA2F-C2BE-DE1E-B8B7A3808956}"/>
              </a:ext>
            </a:extLst>
          </p:cNvPr>
          <p:cNvSpPr/>
          <p:nvPr/>
        </p:nvSpPr>
        <p:spPr>
          <a:xfrm>
            <a:off x="6326833" y="2321262"/>
            <a:ext cx="2622734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Precision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정밀도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D25CF4-077A-EA69-73C4-F54813BCD351}"/>
              </a:ext>
            </a:extLst>
          </p:cNvPr>
          <p:cNvSpPr/>
          <p:nvPr/>
        </p:nvSpPr>
        <p:spPr>
          <a:xfrm>
            <a:off x="6548195" y="3489488"/>
            <a:ext cx="262273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F1 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02DD05-4D30-3B5B-C69F-4CF2B2417809}"/>
              </a:ext>
            </a:extLst>
          </p:cNvPr>
          <p:cNvSpPr txBox="1"/>
          <p:nvPr/>
        </p:nvSpPr>
        <p:spPr>
          <a:xfrm>
            <a:off x="7436653" y="4697635"/>
            <a:ext cx="130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91.81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DF7213-0013-E3ED-E0DB-7C66F7063FC0}"/>
              </a:ext>
            </a:extLst>
          </p:cNvPr>
          <p:cNvSpPr/>
          <p:nvPr/>
        </p:nvSpPr>
        <p:spPr>
          <a:xfrm>
            <a:off x="7110088" y="4140003"/>
            <a:ext cx="1780542" cy="1780542"/>
          </a:xfrm>
          <a:prstGeom prst="ellipse">
            <a:avLst/>
          </a:prstGeom>
          <a:ln w="60325" cap="rnd">
            <a:solidFill>
              <a:srgbClr val="D7EBF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0A2A5B97-196C-9896-223E-6C277C87F8F9}"/>
              </a:ext>
            </a:extLst>
          </p:cNvPr>
          <p:cNvSpPr/>
          <p:nvPr/>
        </p:nvSpPr>
        <p:spPr>
          <a:xfrm>
            <a:off x="7130232" y="4140218"/>
            <a:ext cx="1780542" cy="1780542"/>
          </a:xfrm>
          <a:prstGeom prst="arc">
            <a:avLst>
              <a:gd name="adj1" fmla="val 16200000"/>
              <a:gd name="adj2" fmla="val 15072716"/>
            </a:avLst>
          </a:prstGeom>
          <a:ln w="88900" cap="rnd">
            <a:solidFill>
              <a:srgbClr val="489BF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C27563E-7E27-F391-EE05-5F10601E4EE5}"/>
              </a:ext>
            </a:extLst>
          </p:cNvPr>
          <p:cNvGrpSpPr/>
          <p:nvPr/>
        </p:nvGrpSpPr>
        <p:grpSpPr>
          <a:xfrm>
            <a:off x="1244585" y="4292256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21FBD1E-127E-1DAD-4D7F-E8A4F59C0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3D8696F-39B5-2620-35D8-36BED8394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342C8112-BA4C-E3C7-25C2-AF71F9481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9FD9974-7EBC-1CC9-B09A-C1F05A449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E959236-239D-01B6-EA9B-AEAB881D3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B030B663-96A6-65D1-9816-B268CE548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42776"/>
              </p:ext>
            </p:extLst>
          </p:nvPr>
        </p:nvGraphicFramePr>
        <p:xfrm>
          <a:off x="9276639" y="4321636"/>
          <a:ext cx="2549496" cy="822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37374">
                  <a:extLst>
                    <a:ext uri="{9D8B030D-6E8A-4147-A177-3AD203B41FA5}">
                      <a16:colId xmlns:a16="http://schemas.microsoft.com/office/drawing/2014/main" val="647383571"/>
                    </a:ext>
                  </a:extLst>
                </a:gridCol>
                <a:gridCol w="637374">
                  <a:extLst>
                    <a:ext uri="{9D8B030D-6E8A-4147-A177-3AD203B41FA5}">
                      <a16:colId xmlns:a16="http://schemas.microsoft.com/office/drawing/2014/main" val="732457156"/>
                    </a:ext>
                  </a:extLst>
                </a:gridCol>
                <a:gridCol w="637374">
                  <a:extLst>
                    <a:ext uri="{9D8B030D-6E8A-4147-A177-3AD203B41FA5}">
                      <a16:colId xmlns:a16="http://schemas.microsoft.com/office/drawing/2014/main" val="2792786075"/>
                    </a:ext>
                  </a:extLst>
                </a:gridCol>
                <a:gridCol w="637374">
                  <a:extLst>
                    <a:ext uri="{9D8B030D-6E8A-4147-A177-3AD203B41FA5}">
                      <a16:colId xmlns:a16="http://schemas.microsoft.com/office/drawing/2014/main" val="1253101014"/>
                    </a:ext>
                  </a:extLst>
                </a:gridCol>
              </a:tblGrid>
              <a:tr h="24288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정품 </a:t>
                      </a:r>
                      <a:r>
                        <a:rPr lang="en-US" altLang="ko-KR" sz="1200" dirty="0"/>
                        <a:t>520, </a:t>
                      </a:r>
                      <a:r>
                        <a:rPr lang="ko-KR" altLang="en-US" sz="1200" dirty="0"/>
                        <a:t>불량 </a:t>
                      </a:r>
                      <a:r>
                        <a:rPr lang="en-US" altLang="ko-KR" sz="1200" dirty="0"/>
                        <a:t>316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7200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</a:t>
                      </a:r>
                      <a:endParaRPr lang="ko-KR" altLang="en-US" sz="1200" dirty="0"/>
                    </a:p>
                  </a:txBody>
                  <a:tcPr>
                    <a:solidFill>
                      <a:srgbClr val="D7EB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FP</a:t>
                      </a:r>
                      <a:endParaRPr lang="ko-KR" altLang="en-US" sz="1200" dirty="0"/>
                    </a:p>
                  </a:txBody>
                  <a:tcPr>
                    <a:solidFill>
                      <a:srgbClr val="D7EB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TN</a:t>
                      </a:r>
                      <a:endParaRPr lang="ko-KR" altLang="en-US" sz="1200" dirty="0"/>
                    </a:p>
                  </a:txBody>
                  <a:tcPr>
                    <a:solidFill>
                      <a:srgbClr val="D7EB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FN</a:t>
                      </a:r>
                      <a:endParaRPr lang="ko-KR" altLang="en-US" sz="1200" dirty="0"/>
                    </a:p>
                  </a:txBody>
                  <a:tcPr>
                    <a:solidFill>
                      <a:srgbClr val="D7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69032"/>
                  </a:ext>
                </a:extLst>
              </a:tr>
              <a:tr h="242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0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3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결론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p07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C15CAC83-A91C-FF80-E001-1F35BB868BBF}"/>
              </a:ext>
            </a:extLst>
          </p:cNvPr>
          <p:cNvSpPr/>
          <p:nvPr/>
        </p:nvSpPr>
        <p:spPr>
          <a:xfrm>
            <a:off x="2179665" y="2463951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이진화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DF227F-B1C6-3EF3-47D7-2572C89257D1}"/>
              </a:ext>
            </a:extLst>
          </p:cNvPr>
          <p:cNvSpPr/>
          <p:nvPr/>
        </p:nvSpPr>
        <p:spPr>
          <a:xfrm>
            <a:off x="3637826" y="2353753"/>
            <a:ext cx="5062355" cy="799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상황에 따른 기법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영상마다 요구되는 사항과 고려해야 하는 사항이 다름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이진화 같은 전처리도 영상마다 고려해서 적절하게 사용해야 함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32D8A2-5E08-AF9D-4DEF-43AF11548F0B}"/>
              </a:ext>
            </a:extLst>
          </p:cNvPr>
          <p:cNvSpPr/>
          <p:nvPr/>
        </p:nvSpPr>
        <p:spPr>
          <a:xfrm>
            <a:off x="5835555" y="537553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OpenCV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아닌 구현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OpenCV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아닌 직접 구현을 추후에 목표로 함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7">
            <a:extLst>
              <a:ext uri="{FF2B5EF4-FFF2-40B4-BE49-F238E27FC236}">
                <a16:creationId xmlns:a16="http://schemas.microsoft.com/office/drawing/2014/main" id="{CCC27C1E-1C8A-5B40-DAF5-F7AD08CD8506}"/>
              </a:ext>
            </a:extLst>
          </p:cNvPr>
          <p:cNvSpPr/>
          <p:nvPr/>
        </p:nvSpPr>
        <p:spPr>
          <a:xfrm>
            <a:off x="2544499" y="1360206"/>
            <a:ext cx="3589774" cy="70428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42">
            <a:extLst>
              <a:ext uri="{FF2B5EF4-FFF2-40B4-BE49-F238E27FC236}">
                <a16:creationId xmlns:a16="http://schemas.microsoft.com/office/drawing/2014/main" id="{57BBB784-57B4-E610-D0C9-41DAA34CFC61}"/>
              </a:ext>
            </a:extLst>
          </p:cNvPr>
          <p:cNvSpPr/>
          <p:nvPr/>
        </p:nvSpPr>
        <p:spPr>
          <a:xfrm>
            <a:off x="5964557" y="1837033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89BFB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8F89E28-7CD9-C9D7-74D6-40D50C9ED7CD}"/>
              </a:ext>
            </a:extLst>
          </p:cNvPr>
          <p:cNvSpPr/>
          <p:nvPr/>
        </p:nvSpPr>
        <p:spPr>
          <a:xfrm>
            <a:off x="4468315" y="5518891"/>
            <a:ext cx="1262107" cy="374587"/>
          </a:xfrm>
          <a:prstGeom prst="roundRect">
            <a:avLst>
              <a:gd name="adj" fmla="val 50000"/>
            </a:avLst>
          </a:prstGeom>
          <a:solidFill>
            <a:srgbClr val="D7EBFE"/>
          </a:solidFill>
          <a:ln w="15875">
            <a:solidFill>
              <a:srgbClr val="489BFB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 err="1">
                <a:solidFill>
                  <a:srgbClr val="489BFB"/>
                </a:solidFill>
              </a:rPr>
              <a:t>허프변환</a:t>
            </a:r>
            <a:endParaRPr lang="ko-KR" altLang="en-US" sz="1600" b="1" dirty="0">
              <a:solidFill>
                <a:srgbClr val="489BFB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5F8F244-7832-80A5-1198-2AF987C164E5}"/>
              </a:ext>
            </a:extLst>
          </p:cNvPr>
          <p:cNvGrpSpPr/>
          <p:nvPr/>
        </p:nvGrpSpPr>
        <p:grpSpPr>
          <a:xfrm>
            <a:off x="4300002" y="1552901"/>
            <a:ext cx="257859" cy="257859"/>
            <a:chOff x="8060346" y="1488344"/>
            <a:chExt cx="257859" cy="25785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E9618F7-B051-80EB-292B-02A493B49CA8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ED8B0C2-ACA3-6650-CAB6-AF32C6F26B0F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F754E3-C238-D902-51C7-06A0AB653483}"/>
              </a:ext>
            </a:extLst>
          </p:cNvPr>
          <p:cNvGrpSpPr/>
          <p:nvPr/>
        </p:nvGrpSpPr>
        <p:grpSpPr>
          <a:xfrm>
            <a:off x="8442322" y="2777446"/>
            <a:ext cx="257859" cy="257859"/>
            <a:chOff x="8060346" y="1488344"/>
            <a:chExt cx="257859" cy="2578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1F01FA-372C-A349-CF4B-DD262D535E8A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A56E1C4-968C-2596-1B8B-617B85148475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468EEE-C999-1118-B917-7F087A771629}"/>
              </a:ext>
            </a:extLst>
          </p:cNvPr>
          <p:cNvSpPr txBox="1"/>
          <p:nvPr/>
        </p:nvSpPr>
        <p:spPr>
          <a:xfrm>
            <a:off x="8700181" y="4340702"/>
            <a:ext cx="18357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일정 중 중요 이슈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E8A2E293-84E8-546A-CAA6-6012595FE457}"/>
              </a:ext>
            </a:extLst>
          </p:cNvPr>
          <p:cNvSpPr/>
          <p:nvPr/>
        </p:nvSpPr>
        <p:spPr>
          <a:xfrm>
            <a:off x="3430286" y="3607272"/>
            <a:ext cx="1250621" cy="360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검출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E09CCE-EFC2-20E8-B7E0-6C12BC21BBC4}"/>
              </a:ext>
            </a:extLst>
          </p:cNvPr>
          <p:cNvSpPr/>
          <p:nvPr/>
        </p:nvSpPr>
        <p:spPr>
          <a:xfrm>
            <a:off x="4888447" y="3497073"/>
            <a:ext cx="4572794" cy="1522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오류 검출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정품 영상에서 그림자나 빛 반사가 있는 영상에서는 정품 팔찌의 검출이 발생하지 않음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불량 영상에서 부채꼴 형태에서 원에 가까운 형태일수록 원이 있다는 판별이 일어나서 정품이라는 잘못된 판정이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일어남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683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2CDA6A-0CAD-07E3-825C-934589C1F90C}"/>
              </a:ext>
            </a:extLst>
          </p:cNvPr>
          <p:cNvSpPr/>
          <p:nvPr/>
        </p:nvSpPr>
        <p:spPr>
          <a:xfrm>
            <a:off x="1950098" y="3160652"/>
            <a:ext cx="8942865" cy="7211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ctr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ea typeface="Tmon몬소리 Black" panose="02000A03000000000000" pitchFamily="2" charset="-127"/>
              </a:rPr>
              <a:t>감사합니다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55591-3998-456E-B0EB-5B800E5AD6D1}"/>
              </a:ext>
            </a:extLst>
          </p:cNvPr>
          <p:cNvGrpSpPr/>
          <p:nvPr/>
        </p:nvGrpSpPr>
        <p:grpSpPr>
          <a:xfrm>
            <a:off x="10158261" y="3243535"/>
            <a:ext cx="497297" cy="555358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B85A706-1CAC-8ABD-6A6F-44D2B4B58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01" y="3321706"/>
            <a:ext cx="398164" cy="3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586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251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혜주 윤</cp:lastModifiedBy>
  <cp:revision>14</cp:revision>
  <dcterms:created xsi:type="dcterms:W3CDTF">2023-05-03T07:39:44Z</dcterms:created>
  <dcterms:modified xsi:type="dcterms:W3CDTF">2023-06-22T01:42:27Z</dcterms:modified>
</cp:coreProperties>
</file>