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510z1vYbBEZYUHUF1QNl72cdX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-180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Tasa de empleo</a:t>
            </a:r>
          </a:p>
          <a:p>
            <a:pPr>
              <a:defRPr/>
            </a:pP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8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25-420E-8808-816285515FB3}"/>
            </c:ext>
          </c:extLst>
        </c:ser>
        <c:ser>
          <c:idx val="9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025-420E-8808-816285515FB3}"/>
            </c:ext>
          </c:extLst>
        </c:ser>
        <c:ser>
          <c:idx val="10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025-420E-8808-816285515FB3}"/>
            </c:ext>
          </c:extLst>
        </c:ser>
        <c:ser>
          <c:idx val="11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025-420E-8808-816285515FB3}"/>
            </c:ext>
          </c:extLst>
        </c:ser>
        <c:ser>
          <c:idx val="1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025-420E-8808-816285515FB3}"/>
            </c:ext>
          </c:extLst>
        </c:ser>
        <c:ser>
          <c:idx val="1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025-420E-8808-816285515FB3}"/>
            </c:ext>
          </c:extLst>
        </c:ser>
        <c:ser>
          <c:idx val="14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025-420E-8808-816285515FB3}"/>
            </c:ext>
          </c:extLst>
        </c:ser>
        <c:ser>
          <c:idx val="15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025-420E-8808-816285515FB3}"/>
            </c:ext>
          </c:extLst>
        </c:ser>
        <c:ser>
          <c:idx val="4"/>
          <c:order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025-420E-8808-816285515FB3}"/>
            </c:ext>
          </c:extLst>
        </c:ser>
        <c:ser>
          <c:idx val="5"/>
          <c:order val="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025-420E-8808-816285515FB3}"/>
            </c:ext>
          </c:extLst>
        </c:ser>
        <c:ser>
          <c:idx val="6"/>
          <c:order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025-420E-8808-816285515FB3}"/>
            </c:ext>
          </c:extLst>
        </c:ser>
        <c:ser>
          <c:idx val="7"/>
          <c:order val="1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8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A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025-420E-8808-816285515FB3}"/>
            </c:ext>
          </c:extLst>
        </c:ser>
        <c:ser>
          <c:idx val="2"/>
          <c:order val="1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025-420E-8808-816285515FB3}"/>
            </c:ext>
          </c:extLst>
        </c:ser>
        <c:ser>
          <c:idx val="3"/>
          <c:order val="1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2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4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025-420E-8808-816285515FB3}"/>
            </c:ext>
          </c:extLst>
        </c:ser>
        <c:ser>
          <c:idx val="1"/>
          <c:order val="1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0025-420E-8808-816285515F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025-420E-8808-816285515FB3}"/>
            </c:ext>
          </c:extLst>
        </c:ser>
        <c:ser>
          <c:idx val="0"/>
          <c:order val="1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0025-420E-8808-816285515F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0025-420E-8808-816285515FB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Hoja1!$A$3:$A$4</c:f>
              <c:strCache>
                <c:ptCount val="2"/>
                <c:pt idx="0">
                  <c:v>Empleados</c:v>
                </c:pt>
                <c:pt idx="1">
                  <c:v>Desempleados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025-420E-8808-816285515FB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19797921968439"/>
          <c:y val="0.90071705322548967"/>
          <c:w val="0.64407494968836088"/>
          <c:h val="8.881246986983770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aseline="0"/>
              <a:t>Mejoras futuras</a:t>
            </a: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AB-42B3-A06D-E927A211A0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AB-42B3-A06D-E927A211A0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AB-42B3-A06D-E927A211A0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Hoja1!$AC$3:$AC$6</c:f>
              <c:numCache>
                <c:formatCode>General</c:formatCode>
                <c:ptCount val="4"/>
                <c:pt idx="0">
                  <c:v>32.799999999999997</c:v>
                </c:pt>
                <c:pt idx="1">
                  <c:v>29.8</c:v>
                </c:pt>
                <c:pt idx="2">
                  <c:v>20.8</c:v>
                </c:pt>
                <c:pt idx="3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AB-42B3-A06D-E927A211A0FC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95AB-42B3-A06D-E927A211A0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5AB-42B3-A06D-E927A211A0FC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AB-42B3-A06D-E927A211A0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5AB-42B3-A06D-E927A211A0FC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95AB-42B3-A06D-E927A211A0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5AB-42B3-A06D-E927A211A0FC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95AB-42B3-A06D-E927A211A0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95AB-42B3-A06D-E927A211A0FC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95AB-42B3-A06D-E927A211A0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95AB-42B3-A06D-E927A211A0FC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95AB-42B3-A06D-E927A211A0F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95AB-42B3-A06D-E927A211A0FC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95AB-42B3-A06D-E927A211A0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95AB-42B3-A06D-E927A211A0F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Hoja1!$AB$3:$AB$6</c:f>
              <c:strCache>
                <c:ptCount val="4"/>
                <c:pt idx="0">
                  <c:v>Proveer equipamiento</c:v>
                </c:pt>
                <c:pt idx="1">
                  <c:v>Digitalización archivos</c:v>
                </c:pt>
                <c:pt idx="2">
                  <c:v>Asesorar buenos hábitos</c:v>
                </c:pt>
                <c:pt idx="3">
                  <c:v>Agilidad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95AB-42B3-A06D-E927A211A0F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87804131626403847"/>
          <c:w val="0.99471519237352835"/>
          <c:h val="0.121958683735961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aseline="0"/>
              <a:t>Motivos de rechazo</a:t>
            </a: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E26-4CBF-ACBA-A1A9D92C17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E26-4CBF-ACBA-A1A9D92C17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E26-4CBF-ACBA-A1A9D92C174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Hoja1!$AF$3:$AF$6</c:f>
              <c:numCache>
                <c:formatCode>General</c:formatCode>
                <c:ptCount val="4"/>
                <c:pt idx="0">
                  <c:v>52.3</c:v>
                </c:pt>
                <c:pt idx="1">
                  <c:v>26.3</c:v>
                </c:pt>
                <c:pt idx="2">
                  <c:v>15.3</c:v>
                </c:pt>
                <c:pt idx="3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26-4CBF-ACBA-A1A9D92C1744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6E26-4CBF-ACBA-A1A9D92C174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E26-4CBF-ACBA-A1A9D92C1744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E26-4CBF-ACBA-A1A9D92C174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E26-4CBF-ACBA-A1A9D92C1744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6E26-4CBF-ACBA-A1A9D92C174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6E26-4CBF-ACBA-A1A9D92C1744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E26-4CBF-ACBA-A1A9D92C174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E26-4CBF-ACBA-A1A9D92C1744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6E26-4CBF-ACBA-A1A9D92C174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6E26-4CBF-ACBA-A1A9D92C1744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6E26-4CBF-ACBA-A1A9D92C1744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6E26-4CBF-ACBA-A1A9D92C1744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6E26-4CBF-ACBA-A1A9D92C17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6E26-4CBF-ACBA-A1A9D92C174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Hoja1!$AE$3:$AE$6</c:f>
              <c:strCache>
                <c:ptCount val="4"/>
                <c:pt idx="0">
                  <c:v>Comunicación</c:v>
                </c:pt>
                <c:pt idx="1">
                  <c:v>Extrañan compañeros</c:v>
                </c:pt>
                <c:pt idx="2">
                  <c:v>Disfrutan salir de casa</c:v>
                </c:pt>
                <c:pt idx="3">
                  <c:v>Prefieren ambiente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6E26-4CBF-ACBA-A1A9D92C174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87804131626403847"/>
          <c:w val="0.99471519237352835"/>
          <c:h val="0.121958683735961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Forma de trabajo</a:t>
            </a:r>
          </a:p>
          <a:p>
            <a:pPr>
              <a:defRPr/>
            </a:pP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B08-42B3-A179-B8181C4E76D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Hoja1!$E$3:$E$4</c:f>
              <c:numCache>
                <c:formatCode>General</c:formatCode>
                <c:ptCount val="2"/>
                <c:pt idx="0">
                  <c:v>78.2</c:v>
                </c:pt>
                <c:pt idx="1">
                  <c:v>21.8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08-42B3-A179-B8181C4E76DE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B08-42B3-A179-B8181C4E76D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B08-42B3-A179-B8181C4E76DE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B08-42B3-A179-B8181C4E76D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B08-42B3-A179-B8181C4E76DE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9B08-42B3-A179-B8181C4E76D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B08-42B3-A179-B8181C4E76DE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9B08-42B3-A179-B8181C4E76D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B08-42B3-A179-B8181C4E76DE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9B08-42B3-A179-B8181C4E76D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9B08-42B3-A179-B8181C4E76DE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9B08-42B3-A179-B8181C4E76D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9B08-42B3-A179-B8181C4E76DE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9B08-42B3-A179-B8181C4E76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9B08-42B3-A179-B8181C4E76D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Hoja1!$D$3:$D$4</c:f>
              <c:strCache>
                <c:ptCount val="2"/>
                <c:pt idx="0">
                  <c:v>Relación de dependencia</c:v>
                </c:pt>
                <c:pt idx="1">
                  <c:v>Independiente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9B08-42B3-A179-B8181C4E76D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90071705322548967"/>
          <c:w val="0.99471519237352835"/>
          <c:h val="8.881246986983770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Teletrabajo actual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30-42C4-B6B3-F9C714372F2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Hoja1!$H$3:$H$4</c:f>
              <c:numCache>
                <c:formatCode>General</c:formatCode>
                <c:ptCount val="2"/>
                <c:pt idx="0">
                  <c:v>36.5</c:v>
                </c:pt>
                <c:pt idx="1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30-42C4-B6B3-F9C714372F26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330-42C4-B6B3-F9C714372F2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330-42C4-B6B3-F9C714372F26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30-42C4-B6B3-F9C714372F2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330-42C4-B6B3-F9C714372F26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0330-42C4-B6B3-F9C714372F2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330-42C4-B6B3-F9C714372F26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0330-42C4-B6B3-F9C714372F2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330-42C4-B6B3-F9C714372F26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0330-42C4-B6B3-F9C714372F2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330-42C4-B6B3-F9C714372F26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0330-42C4-B6B3-F9C714372F2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330-42C4-B6B3-F9C714372F26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0330-42C4-B6B3-F9C714372F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0330-42C4-B6B3-F9C714372F2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Hoja1!$G$3:$G$4</c:f>
              <c:strCache>
                <c:ptCount val="2"/>
                <c:pt idx="0">
                  <c:v>Realiza teletrabjo</c:v>
                </c:pt>
                <c:pt idx="1">
                  <c:v>No realiza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330-42C4-B6B3-F9C714372F2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90071705322548967"/>
          <c:w val="0.99471519237352835"/>
          <c:h val="8.881246986983770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dirty="0"/>
              <a:t>Teletrabajo pre</a:t>
            </a:r>
            <a:r>
              <a:rPr lang="es-AR" sz="1600" baseline="0" dirty="0"/>
              <a:t> COVID</a:t>
            </a:r>
            <a:endParaRPr lang="es-A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F0-4BEB-B811-D972D932035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Hoja1!$K$3:$K$4</c:f>
              <c:numCache>
                <c:formatCode>General</c:formatCode>
                <c:ptCount val="2"/>
                <c:pt idx="0">
                  <c:v>67.099999999999994</c:v>
                </c:pt>
                <c:pt idx="1">
                  <c:v>32.9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F0-4BEB-B811-D972D932035C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74F0-4BEB-B811-D972D932035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F0-4BEB-B811-D972D932035C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4F0-4BEB-B811-D972D932035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4F0-4BEB-B811-D972D932035C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74F0-4BEB-B811-D972D932035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4F0-4BEB-B811-D972D932035C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74F0-4BEB-B811-D972D932035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4F0-4BEB-B811-D972D932035C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74F0-4BEB-B811-D972D932035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4F0-4BEB-B811-D972D932035C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74F0-4BEB-B811-D972D932035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74F0-4BEB-B811-D972D932035C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74F0-4BEB-B811-D972D93203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74F0-4BEB-B811-D972D932035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Hoja1!$J$3:$J$4</c:f>
              <c:strCache>
                <c:ptCount val="2"/>
                <c:pt idx="0">
                  <c:v>Sin teletrabajo</c:v>
                </c:pt>
                <c:pt idx="1">
                  <c:v>Con teletrabajo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74F0-4BEB-B811-D972D93203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90071705322548967"/>
          <c:w val="0.99471519237352835"/>
          <c:h val="8.881246986983770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Productividad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71A-44E0-B6F6-6FCEB81D697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Hoja1!$N$3:$N$4</c:f>
              <c:numCache>
                <c:formatCode>General</c:formatCode>
                <c:ptCount val="2"/>
                <c:pt idx="0">
                  <c:v>67.099999999999994</c:v>
                </c:pt>
                <c:pt idx="1">
                  <c:v>32.9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1A-44E0-B6F6-6FCEB81D697B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71A-44E0-B6F6-6FCEB81D697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71A-44E0-B6F6-6FCEB81D697B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71A-44E0-B6F6-6FCEB81D697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71A-44E0-B6F6-6FCEB81D697B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A71A-44E0-B6F6-6FCEB81D697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71A-44E0-B6F6-6FCEB81D697B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A71A-44E0-B6F6-6FCEB81D697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71A-44E0-B6F6-6FCEB81D697B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A71A-44E0-B6F6-6FCEB81D697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71A-44E0-B6F6-6FCEB81D697B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A71A-44E0-B6F6-6FCEB81D697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A71A-44E0-B6F6-6FCEB81D697B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A71A-44E0-B6F6-6FCEB81D69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A71A-44E0-B6F6-6FCEB81D697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Hoja1!$M$3:$M$4</c:f>
              <c:strCache>
                <c:ptCount val="2"/>
                <c:pt idx="0">
                  <c:v>Mas productivo en casa</c:v>
                </c:pt>
                <c:pt idx="1">
                  <c:v>Mas productivo en oficina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A71A-44E0-B6F6-6FCEB81D697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90071705322548967"/>
          <c:w val="0.99471519237352835"/>
          <c:h val="8.881246986983770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dirty="0"/>
              <a:t>Beneficios</a:t>
            </a:r>
            <a:r>
              <a:rPr lang="es-AR" sz="1600" baseline="0" dirty="0"/>
              <a:t> teletrabajo</a:t>
            </a:r>
            <a:endParaRPr lang="es-A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8D-4AF5-8851-EA6906BC0E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8D-4AF5-8851-EA6906BC0E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8D-4AF5-8851-EA6906BC0E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8D-4AF5-8851-EA6906BC0E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08D-4AF5-8851-EA6906BC0E6A}"/>
              </c:ext>
            </c:extLst>
          </c:dPt>
          <c:dLbls>
            <c:dLbl>
              <c:idx val="1"/>
              <c:layout>
                <c:manualLayout>
                  <c:x val="0.13487337494184465"/>
                  <c:y val="-0.1433835056332244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8D-4AF5-8851-EA6906BC0E6A}"/>
                </c:ext>
              </c:extLst>
            </c:dLbl>
            <c:dLbl>
              <c:idx val="2"/>
              <c:layout>
                <c:manualLayout>
                  <c:x val="0.15243041108155797"/>
                  <c:y val="-2.04238755869801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8D-4AF5-8851-EA6906BC0E6A}"/>
                </c:ext>
              </c:extLst>
            </c:dLbl>
            <c:dLbl>
              <c:idx val="3"/>
              <c:layout>
                <c:manualLayout>
                  <c:x val="0.10121647837498574"/>
                  <c:y val="0.1071548199332225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08D-4AF5-8851-EA6906BC0E6A}"/>
                </c:ext>
              </c:extLst>
            </c:dLbl>
            <c:dLbl>
              <c:idx val="4"/>
              <c:layout>
                <c:manualLayout>
                  <c:x val="6.0466120664682758E-2"/>
                  <c:y val="0.127820808113271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08D-4AF5-8851-EA6906BC0E6A}"/>
                </c:ext>
              </c:extLst>
            </c:dLbl>
            <c:dLbl>
              <c:idx val="5"/>
              <c:layout>
                <c:manualLayout>
                  <c:x val="1.9697504367137974E-2"/>
                  <c:y val="0.1074683521702644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08D-4AF5-8851-EA6906BC0E6A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Hoja1!$Q$3:$Q$8</c:f>
              <c:numCache>
                <c:formatCode>General</c:formatCode>
                <c:ptCount val="6"/>
                <c:pt idx="0">
                  <c:v>54.7</c:v>
                </c:pt>
                <c:pt idx="1">
                  <c:v>13.2</c:v>
                </c:pt>
                <c:pt idx="2">
                  <c:v>12.6</c:v>
                </c:pt>
                <c:pt idx="3">
                  <c:v>10.6</c:v>
                </c:pt>
                <c:pt idx="4">
                  <c:v>6.5</c:v>
                </c:pt>
                <c:pt idx="5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08D-4AF5-8851-EA6906BC0E6A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C08D-4AF5-8851-EA6906BC0E6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08D-4AF5-8851-EA6906BC0E6A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08D-4AF5-8851-EA6906BC0E6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08D-4AF5-8851-EA6906BC0E6A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C08D-4AF5-8851-EA6906BC0E6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C08D-4AF5-8851-EA6906BC0E6A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C08D-4AF5-8851-EA6906BC0E6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C08D-4AF5-8851-EA6906BC0E6A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C08D-4AF5-8851-EA6906BC0E6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C08D-4AF5-8851-EA6906BC0E6A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C08D-4AF5-8851-EA6906BC0E6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C08D-4AF5-8851-EA6906BC0E6A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C08D-4AF5-8851-EA6906BC0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C08D-4AF5-8851-EA6906BC0E6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Hoja1!$P$3:$P$8</c:f>
              <c:strCache>
                <c:ptCount val="6"/>
                <c:pt idx="0">
                  <c:v>Ahorro en viaje</c:v>
                </c:pt>
                <c:pt idx="1">
                  <c:v>Más concentración</c:v>
                </c:pt>
                <c:pt idx="2">
                  <c:v>Mas tranquilidad</c:v>
                </c:pt>
                <c:pt idx="3">
                  <c:v>Disfrutar seres queridos</c:v>
                </c:pt>
                <c:pt idx="4">
                  <c:v>Pasar tiempo en casa</c:v>
                </c:pt>
                <c:pt idx="5">
                  <c:v>Poder cocinar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C08D-4AF5-8851-EA6906BC0E6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85536557930258739"/>
          <c:w val="0.99471519237352835"/>
          <c:h val="0.1446344206974128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aseline="0"/>
              <a:t>Teletrabajo futuro</a:t>
            </a: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831-4AA2-910E-05E4EFD7B85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Hoja1!$W$3:$W$4</c:f>
              <c:numCache>
                <c:formatCode>General</c:formatCode>
                <c:ptCount val="2"/>
                <c:pt idx="0">
                  <c:v>78.599999999999994</c:v>
                </c:pt>
                <c:pt idx="1">
                  <c:v>21.4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31-4AA2-910E-05E4EFD7B859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831-4AA2-910E-05E4EFD7B85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831-4AA2-910E-05E4EFD7B859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831-4AA2-910E-05E4EFD7B85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31-4AA2-910E-05E4EFD7B859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5831-4AA2-910E-05E4EFD7B85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5831-4AA2-910E-05E4EFD7B859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831-4AA2-910E-05E4EFD7B85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831-4AA2-910E-05E4EFD7B859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5831-4AA2-910E-05E4EFD7B85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5831-4AA2-910E-05E4EFD7B859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5831-4AA2-910E-05E4EFD7B85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5831-4AA2-910E-05E4EFD7B859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5831-4AA2-910E-05E4EFD7B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5831-4AA2-910E-05E4EFD7B85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Hoja1!$V$3:$V$4</c:f>
              <c:strCache>
                <c:ptCount val="2"/>
                <c:pt idx="0">
                  <c:v>Se usará en todas las empresas</c:v>
                </c:pt>
                <c:pt idx="1">
                  <c:v>No se usará en todas las empresas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5831-4AA2-910E-05E4EFD7B85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87350616887174815"/>
          <c:w val="0.99471519237352835"/>
          <c:h val="0.126493831128251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Desventajas del teletrabajo</a:t>
            </a:r>
          </a:p>
          <a:p>
            <a:pPr>
              <a:defRPr/>
            </a:pPr>
            <a:endParaRPr lang="es-AR"/>
          </a:p>
        </c:rich>
      </c:tx>
      <c:layout>
        <c:manualLayout>
          <c:xMode val="edge"/>
          <c:yMode val="edge"/>
          <c:x val="0.19005014028418862"/>
          <c:y val="1.192146291686873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1.193616315201979E-2"/>
          <c:y val="0.13930972914100023"/>
          <c:w val="0.55776969258153075"/>
          <c:h val="0.82527148392165262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EE-4144-8B95-3AD75B7FDE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EE-4144-8B95-3AD75B7FDE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8EE-4144-8B95-3AD75B7FDE9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8EE-4144-8B95-3AD75B7FDE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8EE-4144-8B95-3AD75B7FDE9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8EE-4144-8B95-3AD75B7FDE9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8EE-4144-8B95-3AD75B7FDE9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8EE-4144-8B95-3AD75B7FDE9E}"/>
              </c:ext>
            </c:extLst>
          </c:dPt>
          <c:dLbls>
            <c:dLbl>
              <c:idx val="0"/>
              <c:layout>
                <c:manualLayout>
                  <c:x val="-7.7275811987521467E-2"/>
                  <c:y val="0.156925571373486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EE-4144-8B95-3AD75B7FDE9E}"/>
                </c:ext>
              </c:extLst>
            </c:dLbl>
            <c:dLbl>
              <c:idx val="1"/>
              <c:layout>
                <c:manualLayout>
                  <c:x val="-8.2845847742977541E-2"/>
                  <c:y val="-0.107576146632990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EE-4144-8B95-3AD75B7FDE9E}"/>
                </c:ext>
              </c:extLst>
            </c:dLbl>
            <c:dLbl>
              <c:idx val="2"/>
              <c:layout>
                <c:manualLayout>
                  <c:x val="6.5605595826576268E-2"/>
                  <c:y val="-8.69995731820950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EE-4144-8B95-3AD75B7FDE9E}"/>
                </c:ext>
              </c:extLst>
            </c:dLbl>
            <c:dLbl>
              <c:idx val="3"/>
              <c:layout>
                <c:manualLayout>
                  <c:x val="8.5262369499097976E-2"/>
                  <c:y val="-0.1036746702896092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8EE-4144-8B95-3AD75B7FDE9E}"/>
                </c:ext>
              </c:extLst>
            </c:dLbl>
            <c:dLbl>
              <c:idx val="4"/>
              <c:layout>
                <c:manualLayout>
                  <c:x val="9.461792462046463E-2"/>
                  <c:y val="-1.749481077023885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EE-4144-8B95-3AD75B7FDE9E}"/>
                </c:ext>
              </c:extLst>
            </c:dLbl>
            <c:dLbl>
              <c:idx val="5"/>
              <c:layout>
                <c:manualLayout>
                  <c:x val="8.9120572087297997E-2"/>
                  <c:y val="9.685159532853379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8EE-4144-8B95-3AD75B7FDE9E}"/>
                </c:ext>
              </c:extLst>
            </c:dLbl>
            <c:dLbl>
              <c:idx val="6"/>
              <c:layout>
                <c:manualLayout>
                  <c:x val="3.7967995935991872E-2"/>
                  <c:y val="9.53667499405288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8EE-4144-8B95-3AD75B7FDE9E}"/>
                </c:ext>
              </c:extLst>
            </c:dLbl>
            <c:dLbl>
              <c:idx val="7"/>
              <c:layout>
                <c:manualLayout>
                  <c:x val="2.2193018976076267E-2"/>
                  <c:y val="8.510436195475565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8EE-4144-8B95-3AD75B7FDE9E}"/>
                </c:ext>
              </c:extLst>
            </c:dLbl>
            <c:dLbl>
              <c:idx val="8"/>
              <c:layout>
                <c:manualLayout>
                  <c:x val="1.7172778960942537E-2"/>
                  <c:y val="0.1186403488055539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8EE-4144-8B95-3AD75B7FDE9E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Hoja1!$T$3:$T$11</c:f>
              <c:numCache>
                <c:formatCode>General</c:formatCode>
                <c:ptCount val="9"/>
                <c:pt idx="0">
                  <c:v>28.4</c:v>
                </c:pt>
                <c:pt idx="1">
                  <c:v>19.8</c:v>
                </c:pt>
                <c:pt idx="2">
                  <c:v>11.8</c:v>
                </c:pt>
                <c:pt idx="3">
                  <c:v>9.6999999999999993</c:v>
                </c:pt>
                <c:pt idx="4">
                  <c:v>9.1</c:v>
                </c:pt>
                <c:pt idx="5">
                  <c:v>9.6</c:v>
                </c:pt>
                <c:pt idx="6">
                  <c:v>4.8</c:v>
                </c:pt>
                <c:pt idx="7">
                  <c:v>4.4000000000000004</c:v>
                </c:pt>
                <c:pt idx="8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8EE-4144-8B95-3AD75B7FDE9E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98EE-4144-8B95-3AD75B7FDE9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8EE-4144-8B95-3AD75B7FDE9E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98EE-4144-8B95-3AD75B7FDE9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Hoja1!$E$3:$E$4</c:f>
              <c:numCache>
                <c:formatCode>General</c:formatCode>
                <c:ptCount val="2"/>
                <c:pt idx="0">
                  <c:v>78.2</c:v>
                </c:pt>
                <c:pt idx="1">
                  <c:v>21.8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98EE-4144-8B95-3AD75B7FDE9E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98EE-4144-8B95-3AD75B7FDE9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98EE-4144-8B95-3AD75B7FDE9E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98EE-4144-8B95-3AD75B7FDE9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Hoja1!$H$3:$H$4</c:f>
              <c:numCache>
                <c:formatCode>General</c:formatCode>
                <c:ptCount val="2"/>
                <c:pt idx="0">
                  <c:v>36.5</c:v>
                </c:pt>
                <c:pt idx="1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98EE-4144-8B95-3AD75B7FDE9E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98EE-4144-8B95-3AD75B7FDE9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98EE-4144-8B95-3AD75B7FDE9E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98EE-4144-8B95-3AD75B7FDE9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Hoja1!$E$3:$E$4</c:f>
              <c:numCache>
                <c:formatCode>General</c:formatCode>
                <c:ptCount val="2"/>
                <c:pt idx="0">
                  <c:v>78.2</c:v>
                </c:pt>
                <c:pt idx="1">
                  <c:v>21.8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98EE-4144-8B95-3AD75B7FDE9E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2-98EE-4144-8B95-3AD75B7FD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4-98EE-4144-8B95-3AD75B7FDE9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Hoja1!$S$3:$S$11</c:f>
              <c:strCache>
                <c:ptCount val="9"/>
                <c:pt idx="0">
                  <c:v>Trabaja fuera de horario</c:v>
                </c:pt>
                <c:pt idx="1">
                  <c:v>Dificil desconexiòn</c:v>
                </c:pt>
                <c:pt idx="2">
                  <c:v>Falta de equipamiento</c:v>
                </c:pt>
                <c:pt idx="3">
                  <c:v>Falta de descanso</c:v>
                </c:pt>
                <c:pt idx="4">
                  <c:v>Falta de comunicación con equipo</c:v>
                </c:pt>
                <c:pt idx="5">
                  <c:v>Falta de materiales</c:v>
                </c:pt>
                <c:pt idx="6">
                  <c:v>Saltea comidas</c:v>
                </c:pt>
                <c:pt idx="7">
                  <c:v>Falta de apoyo del lider</c:v>
                </c:pt>
                <c:pt idx="8">
                  <c:v>No tiene accede a intranet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98EE-4144-8B95-3AD75B7FDE9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012851841795643"/>
          <c:y val="0.15326557057031787"/>
          <c:w val="0.41987148158204363"/>
          <c:h val="0.8467344294296819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aseline="0"/>
              <a:t>Reglamentaciones</a:t>
            </a: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0862952465735758"/>
          <c:y val="0.14305783205670719"/>
          <c:w val="0.78076664768777315"/>
          <c:h val="0.70906386701662305"/>
        </c:manualLayout>
      </c:layout>
      <c:pieChart>
        <c:varyColors val="1"/>
        <c:ser>
          <c:idx val="4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03-4354-9728-53A0F9B1BEC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Hoja1!$Z$3:$Z$4</c:f>
              <c:numCache>
                <c:formatCode>General</c:formatCode>
                <c:ptCount val="2"/>
                <c:pt idx="0">
                  <c:v>87.6</c:v>
                </c:pt>
                <c:pt idx="1">
                  <c:v>12.4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03-4354-9728-53A0F9B1BECF}"/>
            </c:ext>
          </c:extLst>
        </c:ser>
        <c:ser>
          <c:idx val="5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303-4354-9728-53A0F9B1BEC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03-4354-9728-53A0F9B1BECF}"/>
            </c:ext>
          </c:extLst>
        </c:ser>
        <c:ser>
          <c:idx val="6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303-4354-9728-53A0F9B1BEC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303-4354-9728-53A0F9B1BECF}"/>
            </c:ext>
          </c:extLst>
        </c:ser>
        <c:ser>
          <c:idx val="7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2303-4354-9728-53A0F9B1BEC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303-4354-9728-53A0F9B1BECF}"/>
            </c:ext>
          </c:extLst>
        </c:ser>
        <c:ser>
          <c:idx val="2"/>
          <c:order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2303-4354-9728-53A0F9B1BEC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303-4354-9728-53A0F9B1BECF}"/>
            </c:ext>
          </c:extLst>
        </c:ser>
        <c:ser>
          <c:idx val="3"/>
          <c:order val="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2303-4354-9728-53A0F9B1BEC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2303-4354-9728-53A0F9B1BECF}"/>
            </c:ext>
          </c:extLst>
        </c:ser>
        <c:ser>
          <c:idx val="1"/>
          <c:order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2303-4354-9728-53A0F9B1BEC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303-4354-9728-53A0F9B1BECF}"/>
            </c:ext>
          </c:extLst>
        </c:ser>
        <c:ser>
          <c:idx val="0"/>
          <c:order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2303-4354-9728-53A0F9B1BE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2303-4354-9728-53A0F9B1BEC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Hoja1!$Y$3:$Y$4</c:f>
              <c:strCache>
                <c:ptCount val="2"/>
                <c:pt idx="0">
                  <c:v>Nuevas reglamentaciones</c:v>
                </c:pt>
                <c:pt idx="1">
                  <c:v>No se modificarán</c:v>
                </c:pt>
              </c:strCache>
            </c:strRef>
          </c:cat>
          <c:val>
            <c:numRef>
              <c:f>Hoja1!$B$3:$B$4</c:f>
              <c:numCache>
                <c:formatCode>General</c:formatCode>
                <c:ptCount val="2"/>
                <c:pt idx="0">
                  <c:v>52.6</c:v>
                </c:pt>
                <c:pt idx="1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2303-4354-9728-53A0F9B1BEC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848076264714284E-3"/>
          <c:y val="0.92339279018694087"/>
          <c:w val="0.99471519237352835"/>
          <c:h val="7.6607209813059088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5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601670" y="1350111"/>
            <a:ext cx="7024430" cy="1832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  <a:defRPr sz="3600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601670" y="433880"/>
            <a:ext cx="7164342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35E5F7"/>
              </a:buClr>
              <a:buSzPts val="2800"/>
              <a:buNone/>
              <a:defRPr sz="2800" b="0" i="0">
                <a:solidFill>
                  <a:srgbClr val="35E5F7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91" name="Google Shape;91;p34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  <a:defRPr sz="3600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66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  <a:defRPr sz="3600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2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4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7024430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ts val="3600"/>
              <a:buFont typeface="Calibri"/>
              <a:buNone/>
              <a:defRPr sz="3600">
                <a:solidFill>
                  <a:srgbClr val="35E5F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448965" y="1044700"/>
            <a:ext cx="7024430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7024430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ts val="3600"/>
              <a:buFont typeface="Calibri"/>
              <a:buNone/>
              <a:defRPr sz="3600">
                <a:solidFill>
                  <a:srgbClr val="35E5F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48965" y="1044700"/>
            <a:ext cx="7024430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  <a:defRPr sz="3600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66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  <a:defRPr sz="3600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3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4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5" name="Google Shape;15;p18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98" name="Google Shape;98;p22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ctrTitle"/>
          </p:nvPr>
        </p:nvSpPr>
        <p:spPr>
          <a:xfrm>
            <a:off x="143555" y="1044699"/>
            <a:ext cx="5260622" cy="18324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</a:pPr>
            <a:r>
              <a:rPr lang="es-AR" dirty="0"/>
              <a:t>Desarrollo de aplicaciones</a:t>
            </a:r>
            <a:endParaRPr dirty="0"/>
          </a:p>
        </p:txBody>
      </p:sp>
      <p:sp>
        <p:nvSpPr>
          <p:cNvPr id="125" name="Google Shape;125;p1"/>
          <p:cNvSpPr txBox="1">
            <a:spLocks noGrp="1"/>
          </p:cNvSpPr>
          <p:nvPr>
            <p:ph type="subTitle" idx="1"/>
          </p:nvPr>
        </p:nvSpPr>
        <p:spPr>
          <a:xfrm>
            <a:off x="143555" y="739289"/>
            <a:ext cx="7164342" cy="6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ts val="2800"/>
              <a:buNone/>
            </a:pPr>
            <a:r>
              <a:rPr lang="es-AR" dirty="0"/>
              <a:t>Gestión de proyectos informáticos</a:t>
            </a:r>
            <a:endParaRPr dirty="0"/>
          </a:p>
        </p:txBody>
      </p:sp>
      <p:sp>
        <p:nvSpPr>
          <p:cNvPr id="126" name="Google Shape;126;p1"/>
          <p:cNvSpPr txBox="1"/>
          <p:nvPr/>
        </p:nvSpPr>
        <p:spPr>
          <a:xfrm>
            <a:off x="0" y="3883379"/>
            <a:ext cx="2167467" cy="126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ts val="2800"/>
              <a:buFont typeface="Arial"/>
              <a:buNone/>
            </a:pPr>
            <a:r>
              <a:rPr lang="es-AR" sz="2800" b="0" i="0" dirty="0">
                <a:solidFill>
                  <a:srgbClr val="35E5F7"/>
                </a:solidFill>
                <a:latin typeface="Calibri"/>
                <a:ea typeface="Calibri"/>
                <a:cs typeface="Calibri"/>
                <a:sym typeface="Calibri"/>
              </a:rPr>
              <a:t>Universidad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ts val="2800"/>
              <a:buFont typeface="Arial"/>
              <a:buNone/>
            </a:pPr>
            <a:r>
              <a:rPr lang="es-AR" sz="2800" b="0" i="0" dirty="0">
                <a:solidFill>
                  <a:srgbClr val="35E5F7"/>
                </a:solidFill>
                <a:latin typeface="Calibri"/>
                <a:ea typeface="Calibri"/>
                <a:cs typeface="Calibri"/>
                <a:sym typeface="Calibri"/>
              </a:rPr>
              <a:t>Nacional de Hurlingham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6BE006-AA55-42D1-8396-C3B74F45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4" y="2305523"/>
            <a:ext cx="2447085" cy="6224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8246070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ct val="100000"/>
              <a:buFont typeface="Calibri"/>
              <a:buNone/>
            </a:pPr>
            <a:r>
              <a:rPr lang="es-AR"/>
              <a:t>Desafíos de las áreas de sistemas en pandemia</a:t>
            </a:r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body" idx="1"/>
          </p:nvPr>
        </p:nvSpPr>
        <p:spPr>
          <a:xfrm>
            <a:off x="448965" y="1044700"/>
            <a:ext cx="7024430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dirty="0"/>
              <a:t>Transformación digital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dirty="0"/>
              <a:t>Transformación de procesos empresariales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dirty="0"/>
              <a:t>Un nuevo trabajo “a distancia”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dirty="0"/>
              <a:t>La formación del empleado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dirty="0"/>
              <a:t>El </a:t>
            </a:r>
            <a:r>
              <a:rPr lang="es-AR" dirty="0" err="1"/>
              <a:t>Help</a:t>
            </a:r>
            <a:r>
              <a:rPr lang="es-AR" dirty="0"/>
              <a:t> </a:t>
            </a:r>
            <a:r>
              <a:rPr lang="es-AR" dirty="0" err="1"/>
              <a:t>Desk</a:t>
            </a:r>
            <a:r>
              <a:rPr lang="es-AR" dirty="0"/>
              <a:t> ya no es lo que era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dirty="0"/>
              <a:t>Nuevos planes de continuidad de negocio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 dirty="0"/>
              <a:t>Trabajo remoto</a:t>
            </a:r>
            <a:endParaRPr dirty="0"/>
          </a:p>
        </p:txBody>
      </p:sp>
      <p:sp>
        <p:nvSpPr>
          <p:cNvPr id="254" name="Google Shape;254;p10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52;p3">
            <a:extLst>
              <a:ext uri="{FF2B5EF4-FFF2-40B4-BE49-F238E27FC236}">
                <a16:creationId xmlns:a16="http://schemas.microsoft.com/office/drawing/2014/main" id="{AD26039B-D7C1-4B21-9E07-B2A0602A8E8E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A1DBDE-10C9-405F-8E41-0E2684809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1" b="1"/>
          <a:stretch/>
        </p:blipFill>
        <p:spPr>
          <a:xfrm>
            <a:off x="20" y="0"/>
            <a:ext cx="9143980" cy="4876800"/>
          </a:xfrm>
          <a:prstGeom prst="rect">
            <a:avLst/>
          </a:prstGeom>
        </p:spPr>
      </p:pic>
      <p:sp>
        <p:nvSpPr>
          <p:cNvPr id="19" name="Google Shape;255;p10">
            <a:extLst>
              <a:ext uri="{FF2B5EF4-FFF2-40B4-BE49-F238E27FC236}">
                <a16:creationId xmlns:a16="http://schemas.microsoft.com/office/drawing/2014/main" id="{78B214D7-461C-4343-B7C6-62DF7A53762B}"/>
              </a:ext>
            </a:extLst>
          </p:cNvPr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52;p3">
            <a:extLst>
              <a:ext uri="{FF2B5EF4-FFF2-40B4-BE49-F238E27FC236}">
                <a16:creationId xmlns:a16="http://schemas.microsoft.com/office/drawing/2014/main" id="{DE0E9BE6-EB24-4DD5-9D0C-D1D8417D997E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65;p11">
            <a:extLst>
              <a:ext uri="{FF2B5EF4-FFF2-40B4-BE49-F238E27FC236}">
                <a16:creationId xmlns:a16="http://schemas.microsoft.com/office/drawing/2014/main" id="{5A6095D2-8E7C-4169-B0E5-4E686418A224}"/>
              </a:ext>
            </a:extLst>
          </p:cNvPr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40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</a:pPr>
            <a:r>
              <a:rPr lang="es-AR"/>
              <a:t>Teletrabajo - Estadísticas</a:t>
            </a:r>
            <a:endParaRPr/>
          </a:p>
        </p:txBody>
      </p:sp>
      <p:graphicFrame>
        <p:nvGraphicFramePr>
          <p:cNvPr id="261" name="Google Shape;261;p11"/>
          <p:cNvGraphicFramePr/>
          <p:nvPr/>
        </p:nvGraphicFramePr>
        <p:xfrm>
          <a:off x="0" y="1808225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2" name="Google Shape;262;p11"/>
          <p:cNvGraphicFramePr/>
          <p:nvPr/>
        </p:nvGraphicFramePr>
        <p:xfrm>
          <a:off x="3148012" y="1807938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3" name="Google Shape;263;p11"/>
          <p:cNvGraphicFramePr/>
          <p:nvPr/>
        </p:nvGraphicFramePr>
        <p:xfrm>
          <a:off x="6296024" y="1807938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5" name="Google Shape;265;p11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8693905" y="4852192"/>
            <a:ext cx="4132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2;p3">
            <a:extLst>
              <a:ext uri="{FF2B5EF4-FFF2-40B4-BE49-F238E27FC236}">
                <a16:creationId xmlns:a16="http://schemas.microsoft.com/office/drawing/2014/main" id="{D9CC139E-B42F-4D59-A939-7D72429F7BCD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</a:pPr>
            <a:r>
              <a:rPr lang="es-AR"/>
              <a:t>Teletrabajo - Estadísticas</a:t>
            </a:r>
            <a:endParaRPr/>
          </a:p>
        </p:txBody>
      </p:sp>
      <p:graphicFrame>
        <p:nvGraphicFramePr>
          <p:cNvPr id="272" name="Google Shape;272;p12"/>
          <p:cNvGraphicFramePr/>
          <p:nvPr>
            <p:extLst>
              <p:ext uri="{D42A27DB-BD31-4B8C-83A1-F6EECF244321}">
                <p14:modId xmlns:p14="http://schemas.microsoft.com/office/powerpoint/2010/main" val="515708484"/>
              </p:ext>
            </p:extLst>
          </p:nvPr>
        </p:nvGraphicFramePr>
        <p:xfrm>
          <a:off x="0" y="1807938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3" name="Google Shape;273;p12"/>
          <p:cNvGraphicFramePr/>
          <p:nvPr/>
        </p:nvGraphicFramePr>
        <p:xfrm>
          <a:off x="3148012" y="1807938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4" name="Google Shape;274;p12"/>
          <p:cNvGraphicFramePr/>
          <p:nvPr>
            <p:extLst>
              <p:ext uri="{D42A27DB-BD31-4B8C-83A1-F6EECF244321}">
                <p14:modId xmlns:p14="http://schemas.microsoft.com/office/powerpoint/2010/main" val="3148069474"/>
              </p:ext>
            </p:extLst>
          </p:nvPr>
        </p:nvGraphicFramePr>
        <p:xfrm>
          <a:off x="6296024" y="1807938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6" name="Google Shape;276;p12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8693905" y="4852192"/>
            <a:ext cx="4132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2;p3">
            <a:extLst>
              <a:ext uri="{FF2B5EF4-FFF2-40B4-BE49-F238E27FC236}">
                <a16:creationId xmlns:a16="http://schemas.microsoft.com/office/drawing/2014/main" id="{7BDE2BA3-3A9D-42ED-944C-1F4EF0E59FD3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</a:pPr>
            <a:r>
              <a:rPr lang="es-AR"/>
              <a:t>Teletrabajo - Estadísticas</a:t>
            </a:r>
            <a:endParaRPr/>
          </a:p>
        </p:txBody>
      </p:sp>
      <p:graphicFrame>
        <p:nvGraphicFramePr>
          <p:cNvPr id="283" name="Google Shape;283;p13"/>
          <p:cNvGraphicFramePr/>
          <p:nvPr/>
        </p:nvGraphicFramePr>
        <p:xfrm>
          <a:off x="5640935" y="1832232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4" name="Google Shape;284;p13"/>
          <p:cNvGraphicFramePr/>
          <p:nvPr/>
        </p:nvGraphicFramePr>
        <p:xfrm>
          <a:off x="288658" y="1832232"/>
          <a:ext cx="41433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6" name="Google Shape;286;p13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8693905" y="4852192"/>
            <a:ext cx="4132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2;p3">
            <a:extLst>
              <a:ext uri="{FF2B5EF4-FFF2-40B4-BE49-F238E27FC236}">
                <a16:creationId xmlns:a16="http://schemas.microsoft.com/office/drawing/2014/main" id="{42BA8F8E-BAB6-4D87-8C98-7C93D10882C7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</a:pPr>
            <a:r>
              <a:rPr lang="es-AR"/>
              <a:t>Teletrabajo - Estadísticas</a:t>
            </a:r>
            <a:endParaRPr/>
          </a:p>
        </p:txBody>
      </p:sp>
      <p:graphicFrame>
        <p:nvGraphicFramePr>
          <p:cNvPr id="293" name="Google Shape;293;p14"/>
          <p:cNvGraphicFramePr/>
          <p:nvPr/>
        </p:nvGraphicFramePr>
        <p:xfrm>
          <a:off x="0" y="1807938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4" name="Google Shape;294;p14"/>
          <p:cNvGraphicFramePr/>
          <p:nvPr/>
        </p:nvGraphicFramePr>
        <p:xfrm>
          <a:off x="3148012" y="1802922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5" name="Google Shape;295;p14"/>
          <p:cNvGraphicFramePr/>
          <p:nvPr/>
        </p:nvGraphicFramePr>
        <p:xfrm>
          <a:off x="6296025" y="1802922"/>
          <a:ext cx="2847975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7" name="Google Shape;297;p14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2;p3">
            <a:extLst>
              <a:ext uri="{FF2B5EF4-FFF2-40B4-BE49-F238E27FC236}">
                <a16:creationId xmlns:a16="http://schemas.microsoft.com/office/drawing/2014/main" id="{7461B88D-0214-4DA8-80F1-8CB92402BBE4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5"/>
          <p:cNvPicPr preferRelativeResize="0"/>
          <p:nvPr/>
        </p:nvPicPr>
        <p:blipFill rotWithShape="1">
          <a:blip r:embed="rId3">
            <a:alphaModFix/>
          </a:blip>
          <a:srcRect t="5907" r="38731" b="3184"/>
          <a:stretch/>
        </p:blipFill>
        <p:spPr>
          <a:xfrm>
            <a:off x="1922044" y="10"/>
            <a:ext cx="7221956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5"/>
          <p:cNvSpPr/>
          <p:nvPr/>
        </p:nvSpPr>
        <p:spPr>
          <a:xfrm>
            <a:off x="0" y="-358"/>
            <a:ext cx="5115696" cy="5143858"/>
          </a:xfrm>
          <a:custGeom>
            <a:avLst/>
            <a:gdLst/>
            <a:ahLst/>
            <a:cxnLst/>
            <a:rect l="l" t="t" r="r" b="b"/>
            <a:pathLst>
              <a:path w="6754318" h="6858478" extrusionOk="0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0" y="-358"/>
            <a:ext cx="4509372" cy="5143858"/>
          </a:xfrm>
          <a:custGeom>
            <a:avLst/>
            <a:gdLst/>
            <a:ahLst/>
            <a:cxnLst/>
            <a:rect l="l" t="t" r="r" b="b"/>
            <a:pathLst>
              <a:path w="5953780" h="6858478" extrusionOk="0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>
            <a:spLocks noGrp="1"/>
          </p:cNvSpPr>
          <p:nvPr>
            <p:ph type="title"/>
          </p:nvPr>
        </p:nvSpPr>
        <p:spPr>
          <a:xfrm>
            <a:off x="296261" y="3031959"/>
            <a:ext cx="3512214" cy="106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s-AR" sz="3500" dirty="0">
                <a:solidFill>
                  <a:schemeClr val="lt1"/>
                </a:solidFill>
              </a:rPr>
              <a:t>Conclusiones y desafíos futuros</a:t>
            </a:r>
            <a:endParaRPr dirty="0"/>
          </a:p>
        </p:txBody>
      </p:sp>
      <p:sp>
        <p:nvSpPr>
          <p:cNvPr id="308" name="Google Shape;308;p15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2;p3">
            <a:extLst>
              <a:ext uri="{FF2B5EF4-FFF2-40B4-BE49-F238E27FC236}">
                <a16:creationId xmlns:a16="http://schemas.microsoft.com/office/drawing/2014/main" id="{11EF2503-F80F-4A35-8F43-0F8F36194EA9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</a:t>
            </a: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esarrollo </a:t>
            </a: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 a</a:t>
            </a: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6" descr="Resultado de imagen para reloj png"/>
          <p:cNvPicPr preferRelativeResize="0"/>
          <p:nvPr/>
        </p:nvPicPr>
        <p:blipFill rotWithShape="1">
          <a:blip r:embed="rId3">
            <a:alphaModFix/>
          </a:blip>
          <a:srcRect t="15865" r="9091" b="12214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/>
          <p:nvPr/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AR">
                <a:solidFill>
                  <a:schemeClr val="lt1"/>
                </a:solidFill>
              </a:rPr>
              <a:t>Gracias</a:t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2;p3">
            <a:extLst>
              <a:ext uri="{FF2B5EF4-FFF2-40B4-BE49-F238E27FC236}">
                <a16:creationId xmlns:a16="http://schemas.microsoft.com/office/drawing/2014/main" id="{10CDE8A3-AD4D-44D4-AA7D-2A11BA437D3F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 rotWithShape="1">
          <a:blip r:embed="rId3">
            <a:alphaModFix amt="50000"/>
          </a:blip>
          <a:srcRect b="2173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217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s-AR" sz="6000">
                <a:solidFill>
                  <a:srgbClr val="FFFFFF"/>
                </a:solidFill>
              </a:rPr>
              <a:t>Consultas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8693905" y="4852192"/>
            <a:ext cx="4132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2912533" y="4153491"/>
            <a:ext cx="3318934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cristian.schiffino@gmail.com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cristian.schiffino@unahur.edu.ar</a:t>
            </a:r>
            <a:endParaRPr dirty="0"/>
          </a:p>
        </p:txBody>
      </p:sp>
      <p:sp>
        <p:nvSpPr>
          <p:cNvPr id="10" name="Google Shape;152;p3">
            <a:extLst>
              <a:ext uri="{FF2B5EF4-FFF2-40B4-BE49-F238E27FC236}">
                <a16:creationId xmlns:a16="http://schemas.microsoft.com/office/drawing/2014/main" id="{3BBDCA66-DD7A-4F3E-869E-604CA668E969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508980" y="-173700"/>
            <a:ext cx="3840085" cy="126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600"/>
              <a:buFont typeface="Calibri"/>
              <a:buNone/>
            </a:pPr>
            <a:r>
              <a:rPr lang="es-AR" dirty="0"/>
              <a:t>Agenda</a:t>
            </a:r>
            <a:endParaRPr dirty="0"/>
          </a:p>
        </p:txBody>
      </p:sp>
      <p:cxnSp>
        <p:nvCxnSpPr>
          <p:cNvPr id="149" name="Google Shape;149;p3"/>
          <p:cNvCxnSpPr/>
          <p:nvPr/>
        </p:nvCxnSpPr>
        <p:spPr>
          <a:xfrm>
            <a:off x="491490" y="811671"/>
            <a:ext cx="3429000" cy="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3"/>
          <p:cNvSpPr txBox="1">
            <a:spLocks noGrp="1"/>
          </p:cNvSpPr>
          <p:nvPr>
            <p:ph type="body" idx="1"/>
          </p:nvPr>
        </p:nvSpPr>
        <p:spPr>
          <a:xfrm>
            <a:off x="143555" y="960428"/>
            <a:ext cx="5038045" cy="373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400"/>
              </a:spcBef>
              <a:buSzPts val="2000"/>
            </a:pPr>
            <a:r>
              <a:rPr lang="es-AR" sz="1600" dirty="0"/>
              <a:t>Proyectos informáticos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s-ES" sz="1600" dirty="0"/>
              <a:t>Tipos de proyectos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s-ES" sz="1600" dirty="0"/>
              <a:t>Éxito de proyectos</a:t>
            </a:r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s-ES" sz="1600" dirty="0"/>
              <a:t>Indicadores</a:t>
            </a:r>
            <a:endParaRPr sz="1600" dirty="0"/>
          </a:p>
          <a:p>
            <a:pPr marL="342900" indent="-342900">
              <a:spcBef>
                <a:spcPts val="400"/>
              </a:spcBef>
              <a:buSzPts val="2000"/>
            </a:pPr>
            <a:r>
              <a:rPr lang="es-AR" sz="1600" dirty="0"/>
              <a:t>Trabajo en equipo</a:t>
            </a:r>
            <a:endParaRPr sz="1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600" dirty="0"/>
              <a:t>Liderazgo</a:t>
            </a:r>
            <a:endParaRPr sz="1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600" dirty="0"/>
              <a:t>Desafíos de las áreas de informática durante la pandemia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1600" dirty="0"/>
              <a:t>Metodología scrum</a:t>
            </a:r>
            <a:endParaRPr sz="1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600" dirty="0"/>
              <a:t>Trabajo remoto</a:t>
            </a:r>
            <a:endParaRPr sz="1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600" dirty="0"/>
              <a:t>Conclusiones y Desafíos futuros</a:t>
            </a:r>
            <a:endParaRPr sz="1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600" dirty="0"/>
              <a:t>Agradecimientos</a:t>
            </a:r>
            <a:endParaRPr sz="1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1600" dirty="0"/>
              <a:t>Consultas</a:t>
            </a:r>
            <a:endParaRPr sz="1600" dirty="0"/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l="3860" r="4084"/>
          <a:stretch/>
        </p:blipFill>
        <p:spPr>
          <a:xfrm>
            <a:off x="4409136" y="10"/>
            <a:ext cx="4734863" cy="5143487"/>
          </a:xfrm>
          <a:custGeom>
            <a:avLst/>
            <a:gdLst/>
            <a:ahLst/>
            <a:cxnLst/>
            <a:rect l="l" t="t" r="r" b="b"/>
            <a:pathLst>
              <a:path w="6313150" h="6857997" extrusionOk="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rgbClr val="3998A5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s-AR" dirty="0">
                <a:solidFill>
                  <a:srgbClr val="FFFFFF"/>
                </a:solidFill>
              </a:rPr>
              <a:t>Proyectos informáticos</a:t>
            </a:r>
            <a:endParaRPr dirty="0"/>
          </a:p>
        </p:txBody>
      </p:sp>
      <p:pic>
        <p:nvPicPr>
          <p:cNvPr id="161" name="Google Shape;161;p4" descr="Según la encuesta realizada, el  36,5% de los argentinos están haciendo trabajo remoto (Shutterstock)"/>
          <p:cNvPicPr preferRelativeResize="0"/>
          <p:nvPr/>
        </p:nvPicPr>
        <p:blipFill rotWithShape="1">
          <a:blip r:embed="rId3">
            <a:alphaModFix/>
          </a:blip>
          <a:srcRect l="2303" r="1031" b="-2"/>
          <a:stretch/>
        </p:blipFill>
        <p:spPr>
          <a:xfrm>
            <a:off x="245660" y="241299"/>
            <a:ext cx="5293729" cy="308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/>
          <p:nvPr/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5686922" y="688293"/>
            <a:ext cx="3211418" cy="363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Proyectos de tecnología de información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Fecha inicio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Fecha fin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Hitos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Objetivos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2;p3">
            <a:extLst>
              <a:ext uri="{FF2B5EF4-FFF2-40B4-BE49-F238E27FC236}">
                <a16:creationId xmlns:a16="http://schemas.microsoft.com/office/drawing/2014/main" id="{128B49E1-EB56-4363-9F08-81BBD74E6BDD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rgbClr val="80636D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s-AR" dirty="0">
                <a:solidFill>
                  <a:srgbClr val="FFFFFF"/>
                </a:solidFill>
              </a:rPr>
              <a:t>Tipos de proyectos informáticos</a:t>
            </a:r>
            <a:endParaRPr dirty="0"/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t="2436" r="-2" b="6634"/>
          <a:stretch/>
        </p:blipFill>
        <p:spPr>
          <a:xfrm>
            <a:off x="245660" y="241299"/>
            <a:ext cx="5293729" cy="308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>
            <a:spLocks noGrp="1"/>
          </p:cNvSpPr>
          <p:nvPr>
            <p:ph type="body" idx="1"/>
          </p:nvPr>
        </p:nvSpPr>
        <p:spPr>
          <a:xfrm>
            <a:off x="5686922" y="688293"/>
            <a:ext cx="3211417" cy="363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Software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Hardware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Comunicaciones y redes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Auditorías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Seguridad informática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>
                <a:solidFill>
                  <a:srgbClr val="FFFFFF"/>
                </a:solidFill>
              </a:rPr>
              <a:t>Reingeniería de proyectos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52;p3">
            <a:extLst>
              <a:ext uri="{FF2B5EF4-FFF2-40B4-BE49-F238E27FC236}">
                <a16:creationId xmlns:a16="http://schemas.microsoft.com/office/drawing/2014/main" id="{798191C4-2614-4FF3-9599-62C91A9C6487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135563" y="3516043"/>
            <a:ext cx="4945641" cy="12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s-AR" dirty="0">
                <a:solidFill>
                  <a:srgbClr val="FFFFFF"/>
                </a:solidFill>
              </a:rPr>
              <a:t>Éxito de proyectos</a:t>
            </a:r>
            <a:endParaRPr dirty="0"/>
          </a:p>
        </p:txBody>
      </p:sp>
      <p:sp>
        <p:nvSpPr>
          <p:cNvPr id="162" name="Google Shape;162;p4"/>
          <p:cNvSpPr/>
          <p:nvPr/>
        </p:nvSpPr>
        <p:spPr>
          <a:xfrm>
            <a:off x="5122985" y="241299"/>
            <a:ext cx="3779716" cy="4660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5163494" y="688293"/>
            <a:ext cx="3734846" cy="363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ES" sz="2000" dirty="0">
                <a:solidFill>
                  <a:srgbClr val="FFFFFF"/>
                </a:solidFill>
              </a:rPr>
              <a:t>Objetivos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Comunicación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Equilibrio y agilidad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Solución de conflictos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Confianza, seguridad y control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Certeza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Planificación adecuada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Detección de riesgos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Control del proyecto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AR" sz="2000" dirty="0">
                <a:solidFill>
                  <a:srgbClr val="FFFFFF"/>
                </a:solidFill>
              </a:rPr>
              <a:t>Profesionalismo</a:t>
            </a:r>
            <a:endParaRPr dirty="0"/>
          </a:p>
        </p:txBody>
      </p:sp>
      <p:sp>
        <p:nvSpPr>
          <p:cNvPr id="165" name="Google Shape;165;p4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exito">
            <a:extLst>
              <a:ext uri="{FF2B5EF4-FFF2-40B4-BE49-F238E27FC236}">
                <a16:creationId xmlns:a16="http://schemas.microsoft.com/office/drawing/2014/main" id="{F62CD09F-6F37-4DB4-A939-1BC5EF77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9" y="235243"/>
            <a:ext cx="3927231" cy="29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59;p4">
            <a:extLst>
              <a:ext uri="{FF2B5EF4-FFF2-40B4-BE49-F238E27FC236}">
                <a16:creationId xmlns:a16="http://schemas.microsoft.com/office/drawing/2014/main" id="{381CBCB7-AC25-44AC-A690-D0F2CEE7F7F1}"/>
              </a:ext>
            </a:extLst>
          </p:cNvPr>
          <p:cNvSpPr/>
          <p:nvPr/>
        </p:nvSpPr>
        <p:spPr>
          <a:xfrm>
            <a:off x="245659" y="3429000"/>
            <a:ext cx="4560803" cy="1473199"/>
          </a:xfrm>
          <a:prstGeom prst="rect">
            <a:avLst/>
          </a:prstGeom>
          <a:solidFill>
            <a:srgbClr val="3998A5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0;p4">
            <a:extLst>
              <a:ext uri="{FF2B5EF4-FFF2-40B4-BE49-F238E27FC236}">
                <a16:creationId xmlns:a16="http://schemas.microsoft.com/office/drawing/2014/main" id="{B15A0F36-47B9-4133-9673-0876B6D39170}"/>
              </a:ext>
            </a:extLst>
          </p:cNvPr>
          <p:cNvSpPr txBox="1">
            <a:spLocks/>
          </p:cNvSpPr>
          <p:nvPr/>
        </p:nvSpPr>
        <p:spPr>
          <a:xfrm>
            <a:off x="53239" y="3556145"/>
            <a:ext cx="4945641" cy="12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5E5F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s-AR" dirty="0">
                <a:solidFill>
                  <a:srgbClr val="FFFFFF"/>
                </a:solidFill>
              </a:rPr>
              <a:t>Éxito de proyectos</a:t>
            </a:r>
            <a:endParaRPr lang="es-AR" dirty="0"/>
          </a:p>
        </p:txBody>
      </p:sp>
      <p:sp>
        <p:nvSpPr>
          <p:cNvPr id="14" name="Google Shape;152;p3">
            <a:extLst>
              <a:ext uri="{FF2B5EF4-FFF2-40B4-BE49-F238E27FC236}">
                <a16:creationId xmlns:a16="http://schemas.microsoft.com/office/drawing/2014/main" id="{2DFA6A9F-5BF0-4E30-8F55-03B6E5F57C1B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7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7024430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ct val="100000"/>
              <a:buFont typeface="Calibri"/>
              <a:buNone/>
            </a:pPr>
            <a:r>
              <a:rPr lang="es-AR"/>
              <a:t>Indicadores para evaluar un proyecto</a:t>
            </a:r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body" idx="1"/>
          </p:nvPr>
        </p:nvSpPr>
        <p:spPr>
          <a:xfrm>
            <a:off x="448965" y="1044700"/>
            <a:ext cx="7024430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/>
              <a:t>Alcance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/>
              <a:t>Calendario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/>
              <a:t>Presupuesto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/>
              <a:t>Logros de los objetivos de negocio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/>
              <a:t>Satisfacción del cliente</a:t>
            </a:r>
            <a:endParaRPr/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525" y="350055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2;p3">
            <a:extLst>
              <a:ext uri="{FF2B5EF4-FFF2-40B4-BE49-F238E27FC236}">
                <a16:creationId xmlns:a16="http://schemas.microsoft.com/office/drawing/2014/main" id="{678EB2B8-5B73-48FC-8E44-4BD70309A60F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571500" y="128470"/>
            <a:ext cx="3985902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E5F7"/>
              </a:buClr>
              <a:buSzPts val="3200"/>
              <a:buFont typeface="Calibri"/>
              <a:buNone/>
            </a:pPr>
            <a:r>
              <a:rPr lang="es-AR" sz="3200">
                <a:solidFill>
                  <a:srgbClr val="35E5F7"/>
                </a:solidFill>
                <a:latin typeface="Calibri"/>
                <a:ea typeface="Calibri"/>
                <a:cs typeface="Calibri"/>
                <a:sym typeface="Calibri"/>
              </a:rPr>
              <a:t>Trabajo en equipo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143556" y="1122644"/>
            <a:ext cx="5039264" cy="389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Construir confianza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Establecer objetivos comunes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Crear un sentido de pertenecía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Involucrar al equipo en las decisiones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Hacer que haya un entendimiento entre las partes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Mostrar responsabilidad y compromiso mutuo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Impulsar la comunicación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Aprovechar la diversidad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Celebrar éxitos grupales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/>
              <a:t>Ser un líder</a:t>
            </a:r>
            <a:endParaRPr dirty="0"/>
          </a:p>
        </p:txBody>
      </p:sp>
      <p:sp>
        <p:nvSpPr>
          <p:cNvPr id="195" name="Google Shape;195;p7"/>
          <p:cNvSpPr/>
          <p:nvPr/>
        </p:nvSpPr>
        <p:spPr>
          <a:xfrm flipH="1">
            <a:off x="4937085" y="-1506"/>
            <a:ext cx="4206915" cy="4380208"/>
          </a:xfrm>
          <a:custGeom>
            <a:avLst/>
            <a:gdLst/>
            <a:ahLst/>
            <a:cxnLst/>
            <a:rect l="l" t="t" r="r" b="b"/>
            <a:pathLst>
              <a:path w="5609220" h="5840278" extrusionOk="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5062605" y="-1"/>
            <a:ext cx="4081395" cy="4241204"/>
          </a:xfrm>
          <a:custGeom>
            <a:avLst/>
            <a:gdLst/>
            <a:ahLst/>
            <a:cxnLst/>
            <a:rect l="l" t="t" r="r" b="b"/>
            <a:pathLst>
              <a:path w="5441859" h="5654940" extrusionOk="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7" descr="Apretón de man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042" y="482251"/>
            <a:ext cx="2847593" cy="28475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52;p3">
            <a:extLst>
              <a:ext uri="{FF2B5EF4-FFF2-40B4-BE49-F238E27FC236}">
                <a16:creationId xmlns:a16="http://schemas.microsoft.com/office/drawing/2014/main" id="{372F6EB6-E7F2-4655-BCFF-C7A5C9F55CEA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informáticos – Desarrollo de aplicaciones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rgbClr val="807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 descr="https://assets.entrepreneur.com/images/misc/1506355799_lider.jpg"/>
          <p:cNvPicPr preferRelativeResize="0"/>
          <p:nvPr/>
        </p:nvPicPr>
        <p:blipFill rotWithShape="1">
          <a:blip r:embed="rId3">
            <a:alphaModFix/>
          </a:blip>
          <a:srcRect r="2136" b="-3"/>
          <a:stretch/>
        </p:blipFill>
        <p:spPr>
          <a:xfrm>
            <a:off x="4572000" y="480060"/>
            <a:ext cx="4094602" cy="418411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0" y="-1"/>
            <a:ext cx="4266591" cy="516773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543301" y="480060"/>
            <a:ext cx="3168968" cy="418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 sz="4400">
                <a:solidFill>
                  <a:srgbClr val="FFFFFF"/>
                </a:solidFill>
              </a:rPr>
              <a:t>Liderazgo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52;p3">
            <a:extLst>
              <a:ext uri="{FF2B5EF4-FFF2-40B4-BE49-F238E27FC236}">
                <a16:creationId xmlns:a16="http://schemas.microsoft.com/office/drawing/2014/main" id="{F4E5A7E0-0536-462D-968B-CE8D41BD23EE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infor</a:t>
            </a: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t="15826" r="-1" b="5266"/>
          <a:stretch/>
        </p:blipFill>
        <p:spPr>
          <a:xfrm>
            <a:off x="452753" y="10"/>
            <a:ext cx="8691247" cy="514348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/>
          <p:nvPr/>
        </p:nvSpPr>
        <p:spPr>
          <a:xfrm>
            <a:off x="0" y="0"/>
            <a:ext cx="4064924" cy="5143500"/>
          </a:xfrm>
          <a:prstGeom prst="rect">
            <a:avLst/>
          </a:prstGeom>
          <a:solidFill>
            <a:schemeClr val="dk1">
              <a:alpha val="5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491243" y="541353"/>
            <a:ext cx="3573681" cy="16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AR">
                <a:solidFill>
                  <a:schemeClr val="lt1"/>
                </a:solidFill>
              </a:rPr>
              <a:t>Tipos de liderazgo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0" y="0"/>
            <a:ext cx="455228" cy="24254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9"/>
          <p:cNvGrpSpPr/>
          <p:nvPr/>
        </p:nvGrpSpPr>
        <p:grpSpPr>
          <a:xfrm>
            <a:off x="891540" y="54864"/>
            <a:ext cx="884223" cy="174721"/>
            <a:chOff x="1188720" y="73152"/>
            <a:chExt cx="1178966" cy="232963"/>
          </a:xfrm>
        </p:grpSpPr>
        <p:sp>
          <p:nvSpPr>
            <p:cNvPr id="222" name="Google Shape;222;p9"/>
            <p:cNvSpPr/>
            <p:nvPr/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9"/>
          <p:cNvSpPr/>
          <p:nvPr/>
        </p:nvSpPr>
        <p:spPr>
          <a:xfrm>
            <a:off x="0" y="2425488"/>
            <a:ext cx="455228" cy="2718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1"/>
          </p:nvPr>
        </p:nvSpPr>
        <p:spPr>
          <a:xfrm>
            <a:off x="601670" y="2151994"/>
            <a:ext cx="3359510" cy="277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>
                <a:solidFill>
                  <a:schemeClr val="lt1"/>
                </a:solidFill>
              </a:rPr>
              <a:t>Líder carismático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>
                <a:solidFill>
                  <a:schemeClr val="lt1"/>
                </a:solidFill>
              </a:rPr>
              <a:t>Líder democrático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>
                <a:solidFill>
                  <a:schemeClr val="lt1"/>
                </a:solidFill>
              </a:rPr>
              <a:t>Líder “que deja hacer”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>
                <a:solidFill>
                  <a:schemeClr val="lt1"/>
                </a:solidFill>
              </a:rPr>
              <a:t>Orientado hacia el equipo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>
                <a:solidFill>
                  <a:schemeClr val="lt1"/>
                </a:solidFill>
              </a:rPr>
              <a:t>Orientado hacia el proyecto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>
                <a:solidFill>
                  <a:schemeClr val="lt1"/>
                </a:solidFill>
              </a:rPr>
              <a:t>Líder gestor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AR" sz="1800" dirty="0">
                <a:solidFill>
                  <a:schemeClr val="lt1"/>
                </a:solidFill>
              </a:rPr>
              <a:t>Liderazgo transformador</a:t>
            </a:r>
            <a:endParaRPr dirty="0"/>
          </a:p>
        </p:txBody>
      </p:sp>
      <p:sp>
        <p:nvSpPr>
          <p:cNvPr id="245" name="Google Shape;245;p9"/>
          <p:cNvSpPr txBox="1"/>
          <p:nvPr/>
        </p:nvSpPr>
        <p:spPr>
          <a:xfrm>
            <a:off x="0" y="4859958"/>
            <a:ext cx="1823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Cristian Schiffino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8693905" y="4852192"/>
            <a:ext cx="4132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52;p3">
            <a:extLst>
              <a:ext uri="{FF2B5EF4-FFF2-40B4-BE49-F238E27FC236}">
                <a16:creationId xmlns:a16="http://schemas.microsoft.com/office/drawing/2014/main" id="{13C525B6-B009-4B2A-93E0-F085E0BC2DEA}"/>
              </a:ext>
            </a:extLst>
          </p:cNvPr>
          <p:cNvSpPr txBox="1"/>
          <p:nvPr/>
        </p:nvSpPr>
        <p:spPr>
          <a:xfrm>
            <a:off x="2144888" y="4859958"/>
            <a:ext cx="48542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Gestión de proyectos inf</a:t>
            </a:r>
            <a:r>
              <a:rPr lang="es-A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ormáticos – Desarrollo de aplicaciones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524</Words>
  <Application>Microsoft Office PowerPoint</Application>
  <PresentationFormat>Presentación en pantalla (16:9)</PresentationFormat>
  <Paragraphs>161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Office Theme</vt:lpstr>
      <vt:lpstr>Desarrollo de aplicaciones</vt:lpstr>
      <vt:lpstr>Agenda</vt:lpstr>
      <vt:lpstr>Proyectos informáticos</vt:lpstr>
      <vt:lpstr>Tipos de proyectos informáticos</vt:lpstr>
      <vt:lpstr>Éxito de proyectos</vt:lpstr>
      <vt:lpstr>Indicadores para evaluar un proyecto</vt:lpstr>
      <vt:lpstr>Trabajo en equipo</vt:lpstr>
      <vt:lpstr>Liderazgo</vt:lpstr>
      <vt:lpstr>Tipos de liderazgo</vt:lpstr>
      <vt:lpstr>Desafíos de las áreas de sistemas en pandemia</vt:lpstr>
      <vt:lpstr>Presentación de PowerPoint</vt:lpstr>
      <vt:lpstr>Teletrabajo - Estadísticas</vt:lpstr>
      <vt:lpstr>Teletrabajo - Estadísticas</vt:lpstr>
      <vt:lpstr>Teletrabajo - Estadísticas</vt:lpstr>
      <vt:lpstr>Teletrabajo - Estadísticas</vt:lpstr>
      <vt:lpstr>Conclusiones y desafíos futuros</vt:lpstr>
      <vt:lpstr>Gracias</vt:lpstr>
      <vt:lpstr>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Desafíos 2021</dc:title>
  <cp:lastModifiedBy>Cristian Schiffino</cp:lastModifiedBy>
  <cp:revision>23</cp:revision>
  <dcterms:created xsi:type="dcterms:W3CDTF">2017-08-01T15:40:51Z</dcterms:created>
  <dcterms:modified xsi:type="dcterms:W3CDTF">2022-04-16T00:20:21Z</dcterms:modified>
</cp:coreProperties>
</file>