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4" r:id="rId4"/>
    <p:sldId id="300" r:id="rId5"/>
    <p:sldId id="285" r:id="rId6"/>
    <p:sldId id="301" r:id="rId7"/>
    <p:sldId id="302" r:id="rId8"/>
    <p:sldId id="289" r:id="rId9"/>
    <p:sldId id="303" r:id="rId10"/>
    <p:sldId id="280" r:id="rId11"/>
    <p:sldId id="304" r:id="rId12"/>
    <p:sldId id="282" r:id="rId13"/>
    <p:sldId id="284" r:id="rId14"/>
    <p:sldId id="305" r:id="rId15"/>
    <p:sldId id="306" r:id="rId16"/>
    <p:sldId id="307" r:id="rId17"/>
    <p:sldId id="283" r:id="rId18"/>
    <p:sldId id="279" r:id="rId19"/>
    <p:sldId id="262"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DBF591D3-00E5-4C91-A312-DA8759983CAD}"/>
    <pc:docChg chg="addSld modSld">
      <pc:chgData name="" userId="" providerId="" clId="Web-{DBF591D3-00E5-4C91-A312-DA8759983CAD}" dt="2019-01-18T18:46:17.916" v="6" actId="14100"/>
      <pc:docMkLst>
        <pc:docMk/>
      </pc:docMkLst>
      <pc:sldChg chg="addSp delSp modSp add replId">
        <pc:chgData name="" userId="" providerId="" clId="Web-{DBF591D3-00E5-4C91-A312-DA8759983CAD}" dt="2019-01-18T18:46:17.916" v="6" actId="14100"/>
        <pc:sldMkLst>
          <pc:docMk/>
          <pc:sldMk cId="452519076" sldId="305"/>
        </pc:sldMkLst>
        <pc:spChg chg="del">
          <ac:chgData name="" userId="" providerId="" clId="Web-{DBF591D3-00E5-4C91-A312-DA8759983CAD}" dt="2019-01-18T18:45:52.604" v="1"/>
          <ac:spMkLst>
            <pc:docMk/>
            <pc:sldMk cId="452519076" sldId="305"/>
            <ac:spMk id="2" creationId="{BDB1E94C-521E-4BFE-AE46-0181A77CE599}"/>
          </ac:spMkLst>
        </pc:spChg>
        <pc:spChg chg="del">
          <ac:chgData name="" userId="" providerId="" clId="Web-{DBF591D3-00E5-4C91-A312-DA8759983CAD}" dt="2019-01-18T18:45:53.776" v="2"/>
          <ac:spMkLst>
            <pc:docMk/>
            <pc:sldMk cId="452519076" sldId="305"/>
            <ac:spMk id="3" creationId="{FB21D40C-B884-4F4D-9C06-E69D28A99F0D}"/>
          </ac:spMkLst>
        </pc:spChg>
        <pc:spChg chg="add del mod">
          <ac:chgData name="" userId="" providerId="" clId="Web-{DBF591D3-00E5-4C91-A312-DA8759983CAD}" dt="2019-01-18T18:45:55.041" v="3"/>
          <ac:spMkLst>
            <pc:docMk/>
            <pc:sldMk cId="452519076" sldId="305"/>
            <ac:spMk id="5" creationId="{33F00B2E-55E2-4709-9E25-7BF034BD7F45}"/>
          </ac:spMkLst>
        </pc:spChg>
        <pc:picChg chg="add mod">
          <ac:chgData name="" userId="" providerId="" clId="Web-{DBF591D3-00E5-4C91-A312-DA8759983CAD}" dt="2019-01-18T18:46:17.916" v="6" actId="14100"/>
          <ac:picMkLst>
            <pc:docMk/>
            <pc:sldMk cId="452519076" sldId="305"/>
            <ac:picMk id="6" creationId="{9F765D49-7192-45B1-8913-EF10BC12B403}"/>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CC3F59C9-5BE1-4604-ACC5-EE7E8C6016B8}"/>
    <pc:docChg chg="modSld">
      <pc:chgData name="" userId="" providerId="" clId="Web-{CC3F59C9-5BE1-4604-ACC5-EE7E8C6016B8}" dt="2019-01-13T18:33:35.047" v="2" actId="1076"/>
      <pc:docMkLst>
        <pc:docMk/>
      </pc:docMkLst>
      <pc:sldChg chg="addSp delSp modSp">
        <pc:chgData name="" userId="" providerId="" clId="Web-{CC3F59C9-5BE1-4604-ACC5-EE7E8C6016B8}" dt="2019-01-13T18:33:35.047" v="2" actId="1076"/>
        <pc:sldMkLst>
          <pc:docMk/>
          <pc:sldMk cId="0" sldId="256"/>
        </pc:sldMkLst>
        <pc:picChg chg="add mod">
          <ac:chgData name="" userId="" providerId="" clId="Web-{CC3F59C9-5BE1-4604-ACC5-EE7E8C6016B8}" dt="2019-01-13T18:33:35.047" v="2" actId="1076"/>
          <ac:picMkLst>
            <pc:docMk/>
            <pc:sldMk cId="0" sldId="256"/>
            <ac:picMk id="3" creationId="{6F6F0D1B-4EE6-49C5-BE78-E4F63BB503A0}"/>
          </ac:picMkLst>
        </pc:picChg>
        <pc:picChg chg="del">
          <ac:chgData name="" userId="" providerId="" clId="Web-{CC3F59C9-5BE1-4604-ACC5-EE7E8C6016B8}" dt="2019-01-13T18:33:32.032" v="1"/>
          <ac:picMkLst>
            <pc:docMk/>
            <pc:sldMk cId="0" sldId="256"/>
            <ac:picMk id="4" creationId="{273055E1-8B67-4A3A-8917-0C30A7CB926B}"/>
          </ac:picMkLst>
        </pc:pic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2BABB661-5FB2-4257-8FE6-F5A2119BA46C}"/>
    <pc:docChg chg="sldOrd">
      <pc:chgData name="" userId="" providerId="" clId="Web-{2BABB661-5FB2-4257-8FE6-F5A2119BA46C}" dt="2019-01-25T20:25:37.972" v="0"/>
      <pc:docMkLst>
        <pc:docMk/>
      </pc:docMkLst>
      <pc:sldChg chg="ord">
        <pc:chgData name="" userId="" providerId="" clId="Web-{2BABB661-5FB2-4257-8FE6-F5A2119BA46C}" dt="2019-01-25T20:25:37.972" v="0"/>
        <pc:sldMkLst>
          <pc:docMk/>
          <pc:sldMk cId="452519076" sldId="305"/>
        </pc:sldMkLst>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30/01/2019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8</a:t>
            </a:fld>
            <a:endParaRPr lang="es-ES"/>
          </a:p>
        </p:txBody>
      </p:sp>
    </p:spTree>
    <p:extLst>
      <p:ext uri="{BB962C8B-B14F-4D97-AF65-F5344CB8AC3E}">
        <p14:creationId xmlns:p14="http://schemas.microsoft.com/office/powerpoint/2010/main" val="3204806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17</a:t>
            </a:fld>
            <a:endParaRPr lang="es-ES"/>
          </a:p>
        </p:txBody>
      </p:sp>
    </p:spTree>
    <p:extLst>
      <p:ext uri="{BB962C8B-B14F-4D97-AF65-F5344CB8AC3E}">
        <p14:creationId xmlns:p14="http://schemas.microsoft.com/office/powerpoint/2010/main" val="346919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9</a:t>
            </a:fld>
            <a:endParaRPr lang="es-ES"/>
          </a:p>
        </p:txBody>
      </p:sp>
    </p:spTree>
    <p:extLst>
      <p:ext uri="{BB962C8B-B14F-4D97-AF65-F5344CB8AC3E}">
        <p14:creationId xmlns:p14="http://schemas.microsoft.com/office/powerpoint/2010/main" val="60431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10</a:t>
            </a:fld>
            <a:endParaRPr lang="es-ES"/>
          </a:p>
        </p:txBody>
      </p:sp>
    </p:spTree>
    <p:extLst>
      <p:ext uri="{BB962C8B-B14F-4D97-AF65-F5344CB8AC3E}">
        <p14:creationId xmlns:p14="http://schemas.microsoft.com/office/powerpoint/2010/main" val="598360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11</a:t>
            </a:fld>
            <a:endParaRPr lang="es-ES"/>
          </a:p>
        </p:txBody>
      </p:sp>
    </p:spTree>
    <p:extLst>
      <p:ext uri="{BB962C8B-B14F-4D97-AF65-F5344CB8AC3E}">
        <p14:creationId xmlns:p14="http://schemas.microsoft.com/office/powerpoint/2010/main" val="236400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12</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13</a:t>
            </a:fld>
            <a:endParaRPr lang="es-ES"/>
          </a:p>
        </p:txBody>
      </p:sp>
    </p:spTree>
    <p:extLst>
      <p:ext uri="{BB962C8B-B14F-4D97-AF65-F5344CB8AC3E}">
        <p14:creationId xmlns:p14="http://schemas.microsoft.com/office/powerpoint/2010/main" val="184856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14</a:t>
            </a:fld>
            <a:endParaRPr lang="es-ES"/>
          </a:p>
        </p:txBody>
      </p:sp>
    </p:spTree>
    <p:extLst>
      <p:ext uri="{BB962C8B-B14F-4D97-AF65-F5344CB8AC3E}">
        <p14:creationId xmlns:p14="http://schemas.microsoft.com/office/powerpoint/2010/main" val="3439555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15</a:t>
            </a:fld>
            <a:endParaRPr lang="es-ES"/>
          </a:p>
        </p:txBody>
      </p:sp>
    </p:spTree>
    <p:extLst>
      <p:ext uri="{BB962C8B-B14F-4D97-AF65-F5344CB8AC3E}">
        <p14:creationId xmlns:p14="http://schemas.microsoft.com/office/powerpoint/2010/main" val="229009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16</a:t>
            </a:fld>
            <a:endParaRPr lang="es-ES"/>
          </a:p>
        </p:txBody>
      </p:sp>
    </p:spTree>
    <p:extLst>
      <p:ext uri="{BB962C8B-B14F-4D97-AF65-F5344CB8AC3E}">
        <p14:creationId xmlns:p14="http://schemas.microsoft.com/office/powerpoint/2010/main" val="2177336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Computación </a:t>
            </a:r>
            <a:r>
              <a:rPr lang="es-ES" dirty="0" err="1">
                <a:cs typeface="Calibri Light"/>
              </a:rPr>
              <a:t>serverless</a:t>
            </a:r>
            <a:r>
              <a:rPr lang="es-ES" dirty="0">
                <a:cs typeface="Calibri Light"/>
              </a:rPr>
              <a:t> en AWS (Lambda)</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3" name="Imagen 5" descr="Imagen que contiene imágenes prediseñadas&#10;&#10;Descripción generada con confianza alta">
            <a:extLst>
              <a:ext uri="{FF2B5EF4-FFF2-40B4-BE49-F238E27FC236}">
                <a16:creationId xmlns:a16="http://schemas.microsoft.com/office/drawing/2014/main" id="{6F6F0D1B-4EE6-49C5-BE78-E4F63BB503A0}"/>
              </a:ext>
            </a:extLst>
          </p:cNvPr>
          <p:cNvPicPr>
            <a:picLocks noChangeAspect="1"/>
          </p:cNvPicPr>
          <p:nvPr/>
        </p:nvPicPr>
        <p:blipFill rotWithShape="1">
          <a:blip r:embed="rId3"/>
          <a:srcRect l="13240" t="4167" r="11847" b="521"/>
          <a:stretch/>
        </p:blipFill>
        <p:spPr>
          <a:xfrm>
            <a:off x="3293948" y="455119"/>
            <a:ext cx="2055015" cy="17430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Costes de AWS Lambda</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fontScale="92500"/>
          </a:bodyPr>
          <a:lstStyle/>
          <a:p>
            <a:r>
              <a:rPr lang="es-ES" dirty="0"/>
              <a:t>Número de peticiones</a:t>
            </a:r>
            <a:endParaRPr lang="es-ES" dirty="0">
              <a:cs typeface="Calibri"/>
            </a:endParaRPr>
          </a:p>
          <a:p>
            <a:pPr lvl="1">
              <a:lnSpc>
                <a:spcPct val="150000"/>
              </a:lnSpc>
            </a:pPr>
            <a:r>
              <a:rPr lang="es-ES" dirty="0"/>
              <a:t>El primer millón de peticiones es gratuito. A partir de ahí el precio es de $0.20 por millón de peticiones</a:t>
            </a:r>
            <a:endParaRPr lang="es-ES" dirty="0">
              <a:cs typeface="Calibri"/>
            </a:endParaRPr>
          </a:p>
          <a:p>
            <a:pPr>
              <a:lnSpc>
                <a:spcPct val="150000"/>
              </a:lnSpc>
            </a:pPr>
            <a:r>
              <a:rPr lang="es-ES" dirty="0">
                <a:cs typeface="Calibri"/>
              </a:rPr>
              <a:t>Duración</a:t>
            </a:r>
          </a:p>
          <a:p>
            <a:pPr lvl="1">
              <a:lnSpc>
                <a:spcPct val="150000"/>
              </a:lnSpc>
            </a:pPr>
            <a:r>
              <a:rPr lang="es-ES" dirty="0">
                <a:cs typeface="Calibri"/>
              </a:rPr>
              <a:t>La duración se calcula como el tiempo desde que nuestro código empieza a ejecutarse hasta que responsa o termine, redondeando a los 100ms más cercanos. Este precio depende de la cantidad de memoria reservada para nuestra función. El coste es de $0.00001667 por cada BG-segundo utilizado</a:t>
            </a:r>
          </a:p>
          <a:p>
            <a:pPr marL="0" indent="0">
              <a:buNone/>
            </a:pPr>
            <a:endParaRPr lang="es-ES" dirty="0">
              <a:cs typeface="Calibri"/>
            </a:endParaRPr>
          </a:p>
        </p:txBody>
      </p:sp>
    </p:spTree>
    <p:extLst>
      <p:ext uri="{BB962C8B-B14F-4D97-AF65-F5344CB8AC3E}">
        <p14:creationId xmlns:p14="http://schemas.microsoft.com/office/powerpoint/2010/main" val="78791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¿Por qué es Lambda tan interesante?</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1813621"/>
          </a:xfrm>
        </p:spPr>
        <p:txBody>
          <a:bodyPr>
            <a:normAutofit/>
          </a:bodyPr>
          <a:lstStyle/>
          <a:p>
            <a:r>
              <a:rPr lang="es-ES" dirty="0"/>
              <a:t>No hay que preocuparse más por los servidores!</a:t>
            </a:r>
          </a:p>
          <a:p>
            <a:r>
              <a:rPr lang="es-ES" dirty="0">
                <a:cs typeface="Calibri"/>
              </a:rPr>
              <a:t>Escalado continuo</a:t>
            </a:r>
          </a:p>
          <a:p>
            <a:r>
              <a:rPr lang="es-ES" dirty="0">
                <a:cs typeface="Calibri"/>
              </a:rPr>
              <a:t>Es muy muy muy barato!</a:t>
            </a:r>
          </a:p>
          <a:p>
            <a:pPr marL="0" indent="0">
              <a:buNone/>
            </a:pPr>
            <a:endParaRPr lang="es-ES" dirty="0">
              <a:cs typeface="Calibri"/>
            </a:endParaRPr>
          </a:p>
        </p:txBody>
      </p:sp>
    </p:spTree>
    <p:extLst>
      <p:ext uri="{BB962C8B-B14F-4D97-AF65-F5344CB8AC3E}">
        <p14:creationId xmlns:p14="http://schemas.microsoft.com/office/powerpoint/2010/main" val="346857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a:xfrm>
            <a:off x="628650" y="365129"/>
            <a:ext cx="8397530" cy="510088"/>
          </a:xfrm>
        </p:spPr>
        <p:txBody>
          <a:bodyPr/>
          <a:lstStyle/>
          <a:p>
            <a:r>
              <a:rPr lang="es-ES" dirty="0">
                <a:cs typeface="Calibri Light"/>
              </a:rPr>
              <a:t>¿Cuál es la mejor manera de aprender sobre AWS Lambda?</a:t>
            </a:r>
            <a:endParaRPr lang="es-ES" dirty="0"/>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AWS Lambda</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Cómo crear una función Lambda</a:t>
            </a:r>
            <a:endParaRPr lang="es-ES" sz="1800" dirty="0">
              <a:cs typeface="Calibri"/>
            </a:endParaRPr>
          </a:p>
          <a:p>
            <a:pPr lvl="1">
              <a:lnSpc>
                <a:spcPct val="150000"/>
              </a:lnSpc>
            </a:pPr>
            <a:r>
              <a:rPr lang="es-ES" sz="1800" dirty="0">
                <a:cs typeface="Calibri"/>
              </a:rPr>
              <a:t>Cómo seleccionar el lenguaje en el que queremos desarrollar nuestra Lambda</a:t>
            </a:r>
          </a:p>
          <a:p>
            <a:pPr lvl="1">
              <a:lnSpc>
                <a:spcPct val="150000"/>
              </a:lnSpc>
            </a:pPr>
            <a:r>
              <a:rPr lang="es-ES" sz="1800" dirty="0">
                <a:cs typeface="Calibri"/>
              </a:rPr>
              <a:t>Cómo seleccionar y configurar los </a:t>
            </a:r>
            <a:r>
              <a:rPr lang="es-ES" sz="1800" dirty="0" err="1">
                <a:cs typeface="Calibri"/>
              </a:rPr>
              <a:t>triggers</a:t>
            </a:r>
            <a:r>
              <a:rPr lang="es-ES" sz="1800" dirty="0">
                <a:cs typeface="Calibri"/>
              </a:rPr>
              <a:t> que queremos que llamen a nuestra función Lambda</a:t>
            </a:r>
          </a:p>
          <a:p>
            <a:pPr lvl="1">
              <a:lnSpc>
                <a:spcPct val="150000"/>
              </a:lnSpc>
            </a:pPr>
            <a:r>
              <a:rPr lang="es-ES" sz="1800" dirty="0">
                <a:cs typeface="Calibri"/>
              </a:rPr>
              <a:t>Cómo configurar nuestra API Gateway para integrarla con la función Lambda</a:t>
            </a:r>
          </a:p>
          <a:p>
            <a:pPr lvl="1">
              <a:lnSpc>
                <a:spcPct val="150000"/>
              </a:lnSpc>
            </a:pPr>
            <a:r>
              <a:rPr lang="es-ES" sz="1800" dirty="0">
                <a:cs typeface="Calibri"/>
              </a:rPr>
              <a:t>Cómo desplegar una web que llame a funciones Lambda</a:t>
            </a:r>
          </a:p>
          <a:p>
            <a:pPr lvl="1">
              <a:lnSpc>
                <a:spcPct val="150000"/>
              </a:lnSpc>
            </a:pPr>
            <a:r>
              <a:rPr lang="es-ES" sz="1800" dirty="0">
                <a:cs typeface="Calibri"/>
              </a:rPr>
              <a:t>Cómo se gestionan los permisos de las funciones Lambda</a:t>
            </a:r>
          </a:p>
          <a:p>
            <a:pPr marL="0" indent="0">
              <a:buNone/>
            </a:pPr>
            <a:endParaRPr lang="es-ES" dirty="0">
              <a:cs typeface="Calibri"/>
            </a:endParaRPr>
          </a:p>
        </p:txBody>
      </p:sp>
    </p:spTree>
    <p:extLst>
      <p:ext uri="{BB962C8B-B14F-4D97-AF65-F5344CB8AC3E}">
        <p14:creationId xmlns:p14="http://schemas.microsoft.com/office/powerpoint/2010/main" val="641523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6" descr="Imagen que contiene captura de pantalla&#10;&#10;Descripción generada con confianza muy alta">
            <a:extLst>
              <a:ext uri="{FF2B5EF4-FFF2-40B4-BE49-F238E27FC236}">
                <a16:creationId xmlns:a16="http://schemas.microsoft.com/office/drawing/2014/main" id="{9F765D49-7192-45B1-8913-EF10BC12B403}"/>
              </a:ext>
            </a:extLst>
          </p:cNvPr>
          <p:cNvPicPr>
            <a:picLocks noChangeAspect="1"/>
          </p:cNvPicPr>
          <p:nvPr/>
        </p:nvPicPr>
        <p:blipFill>
          <a:blip r:embed="rId3"/>
          <a:stretch>
            <a:fillRect/>
          </a:stretch>
        </p:blipFill>
        <p:spPr>
          <a:xfrm>
            <a:off x="-40511" y="-56358"/>
            <a:ext cx="9215377" cy="7038234"/>
          </a:xfrm>
          <a:prstGeom prst="rect">
            <a:avLst/>
          </a:prstGeom>
        </p:spPr>
      </p:pic>
    </p:spTree>
    <p:extLst>
      <p:ext uri="{BB962C8B-B14F-4D97-AF65-F5344CB8AC3E}">
        <p14:creationId xmlns:p14="http://schemas.microsoft.com/office/powerpoint/2010/main" val="45251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Lambda</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Cambiar la memoria disponible afecta a la CPU disponible</a:t>
            </a:r>
          </a:p>
          <a:p>
            <a:pPr lvl="1">
              <a:lnSpc>
                <a:spcPct val="150000"/>
              </a:lnSpc>
            </a:pPr>
            <a:r>
              <a:rPr lang="es-ES" sz="1800" dirty="0"/>
              <a:t>AWS no te asegura la reutilización de contenedores para lambdas secuenciales</a:t>
            </a:r>
          </a:p>
          <a:p>
            <a:pPr lvl="1">
              <a:lnSpc>
                <a:spcPct val="150000"/>
              </a:lnSpc>
            </a:pPr>
            <a:r>
              <a:rPr lang="es-ES" sz="1800" dirty="0"/>
              <a:t>Es importante el </a:t>
            </a:r>
            <a:r>
              <a:rPr lang="es-ES" sz="1800" dirty="0" err="1"/>
              <a:t>logging</a:t>
            </a:r>
            <a:r>
              <a:rPr lang="es-ES" sz="1800" dirty="0"/>
              <a:t> a través de </a:t>
            </a:r>
            <a:r>
              <a:rPr lang="es-ES" sz="1800" dirty="0" err="1"/>
              <a:t>Cloudwatch</a:t>
            </a:r>
            <a:endParaRPr lang="es-ES" sz="1800" dirty="0"/>
          </a:p>
          <a:p>
            <a:pPr lvl="1">
              <a:lnSpc>
                <a:spcPct val="150000"/>
              </a:lnSpc>
            </a:pPr>
            <a:r>
              <a:rPr lang="es-ES" sz="1800" dirty="0"/>
              <a:t>Podemos integrarlo fácilmente con SQS para gestionar eventos</a:t>
            </a:r>
            <a:endParaRPr lang="es-ES" dirty="0">
              <a:cs typeface="Calibri"/>
            </a:endParaRPr>
          </a:p>
        </p:txBody>
      </p:sp>
    </p:spTree>
    <p:extLst>
      <p:ext uri="{BB962C8B-B14F-4D97-AF65-F5344CB8AC3E}">
        <p14:creationId xmlns:p14="http://schemas.microsoft.com/office/powerpoint/2010/main" val="374419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Lambda</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El testeo local y remoto es complicado</a:t>
            </a:r>
          </a:p>
          <a:p>
            <a:pPr lvl="1">
              <a:lnSpc>
                <a:spcPct val="150000"/>
              </a:lnSpc>
            </a:pPr>
            <a:r>
              <a:rPr lang="es-ES" sz="1800" dirty="0"/>
              <a:t>La tecnología no está del todo madura</a:t>
            </a:r>
          </a:p>
          <a:p>
            <a:pPr lvl="1">
              <a:lnSpc>
                <a:spcPct val="150000"/>
              </a:lnSpc>
            </a:pPr>
            <a:r>
              <a:rPr lang="es-ES" sz="1800" dirty="0"/>
              <a:t>Puede haber errores recurrentes con </a:t>
            </a:r>
            <a:r>
              <a:rPr lang="es-ES" sz="1800" dirty="0" err="1"/>
              <a:t>DynamoDB</a:t>
            </a:r>
            <a:r>
              <a:rPr lang="es-ES" sz="1800" dirty="0"/>
              <a:t> como </a:t>
            </a:r>
            <a:r>
              <a:rPr lang="es-ES" sz="1800" dirty="0" err="1"/>
              <a:t>trigger</a:t>
            </a:r>
            <a:r>
              <a:rPr lang="es-ES" sz="1800" dirty="0"/>
              <a:t>. En esos casos lo mejor es recrear la Lambda</a:t>
            </a:r>
          </a:p>
          <a:p>
            <a:pPr lvl="1">
              <a:lnSpc>
                <a:spcPct val="150000"/>
              </a:lnSpc>
            </a:pPr>
            <a:r>
              <a:rPr lang="es-ES" sz="1800"/>
              <a:t>Hay </a:t>
            </a:r>
            <a:r>
              <a:rPr lang="es-ES" sz="1800" dirty="0"/>
              <a:t>que tener en cuanta los límites en los artefactos</a:t>
            </a:r>
            <a:endParaRPr lang="es-ES" dirty="0">
              <a:cs typeface="Calibri"/>
            </a:endParaRPr>
          </a:p>
        </p:txBody>
      </p:sp>
    </p:spTree>
    <p:extLst>
      <p:ext uri="{BB962C8B-B14F-4D97-AF65-F5344CB8AC3E}">
        <p14:creationId xmlns:p14="http://schemas.microsoft.com/office/powerpoint/2010/main" val="7208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qué es AWS Lambda y para qué utilizarlo</a:t>
            </a:r>
          </a:p>
          <a:p>
            <a:pPr lvl="1">
              <a:lnSpc>
                <a:spcPct val="150000"/>
              </a:lnSpc>
            </a:pPr>
            <a:r>
              <a:rPr lang="es-ES" dirty="0">
                <a:cs typeface="Calibri"/>
              </a:rPr>
              <a:t>Conocer las características de AWS Lambda</a:t>
            </a:r>
          </a:p>
          <a:p>
            <a:pPr lvl="1">
              <a:lnSpc>
                <a:spcPct val="150000"/>
              </a:lnSpc>
            </a:pPr>
            <a:r>
              <a:rPr lang="es-ES" dirty="0">
                <a:cs typeface="Calibri"/>
              </a:rPr>
              <a:t>Conocer los tipos de </a:t>
            </a:r>
            <a:r>
              <a:rPr lang="es-ES" dirty="0" err="1">
                <a:cs typeface="Calibri"/>
              </a:rPr>
              <a:t>triggers</a:t>
            </a:r>
            <a:r>
              <a:rPr lang="es-ES" dirty="0">
                <a:cs typeface="Calibri"/>
              </a:rPr>
              <a:t> para AWS Lambda</a:t>
            </a:r>
          </a:p>
          <a:p>
            <a:pPr lvl="1">
              <a:lnSpc>
                <a:spcPct val="150000"/>
              </a:lnSpc>
            </a:pPr>
            <a:r>
              <a:rPr lang="es-ES" dirty="0">
                <a:cs typeface="Calibri"/>
              </a:rPr>
              <a:t>Conocer los lenguajes en los que podemos implementar las funciones de AWS Lambda</a:t>
            </a:r>
          </a:p>
          <a:p>
            <a:pPr lvl="1">
              <a:lnSpc>
                <a:spcPct val="150000"/>
              </a:lnSpc>
            </a:pPr>
            <a:r>
              <a:rPr lang="es-ES" dirty="0">
                <a:cs typeface="Calibri"/>
              </a:rPr>
              <a:t>Conocer los costes de AWS Lambda</a:t>
            </a:r>
          </a:p>
          <a:p>
            <a:pPr lvl="1">
              <a:lnSpc>
                <a:spcPct val="150000"/>
              </a:lnSpc>
            </a:pPr>
            <a:r>
              <a:rPr lang="es-ES" dirty="0">
                <a:cs typeface="Calibri"/>
              </a:rPr>
              <a:t>Aprender a usar el servicio de AWS Lambda de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¿Qué es AWS Lambda?</a:t>
            </a:r>
            <a:endParaRPr lang="es-ES" dirty="0">
              <a:cs typeface="Calibri"/>
            </a:endParaRPr>
          </a:p>
          <a:p>
            <a:r>
              <a:rPr lang="es-ES" dirty="0">
                <a:cs typeface="Calibri"/>
              </a:rPr>
              <a:t>AWS Lambda </a:t>
            </a:r>
            <a:r>
              <a:rPr lang="es-ES" dirty="0" err="1">
                <a:cs typeface="Calibri"/>
              </a:rPr>
              <a:t>Triggers</a:t>
            </a:r>
          </a:p>
          <a:p>
            <a:r>
              <a:rPr lang="es-ES" dirty="0">
                <a:cs typeface="Calibri"/>
              </a:rPr>
              <a:t>Lenguajes en AWS Lambda</a:t>
            </a:r>
            <a:endParaRPr lang="es-ES" dirty="0"/>
          </a:p>
          <a:p>
            <a:r>
              <a:rPr lang="es-ES" dirty="0">
                <a:cs typeface="Calibri"/>
              </a:rPr>
              <a:t>Costes en AWS Lambda</a:t>
            </a:r>
          </a:p>
          <a:p>
            <a:r>
              <a:rPr lang="es-ES" dirty="0" err="1">
                <a:cs typeface="Calibri"/>
              </a:rPr>
              <a:t>Lab</a:t>
            </a:r>
            <a:r>
              <a:rPr lang="es-ES" dirty="0">
                <a:cs typeface="Calibri"/>
              </a:rPr>
              <a:t> - AWS Lambda</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Un poco de historia de Cloud...</a:t>
            </a:r>
          </a:p>
        </p:txBody>
      </p:sp>
      <p:pic>
        <p:nvPicPr>
          <p:cNvPr id="7" name="Imagen 7">
            <a:extLst>
              <a:ext uri="{FF2B5EF4-FFF2-40B4-BE49-F238E27FC236}">
                <a16:creationId xmlns:a16="http://schemas.microsoft.com/office/drawing/2014/main" id="{45441961-78F5-4FAA-8CBA-43B356F37E6B}"/>
              </a:ext>
            </a:extLst>
          </p:cNvPr>
          <p:cNvPicPr>
            <a:picLocks noGrp="1" noChangeAspect="1"/>
          </p:cNvPicPr>
          <p:nvPr>
            <p:ph idx="1"/>
          </p:nvPr>
        </p:nvPicPr>
        <p:blipFill>
          <a:blip r:embed="rId2"/>
          <a:stretch>
            <a:fillRect/>
          </a:stretch>
        </p:blipFill>
        <p:spPr>
          <a:xfrm>
            <a:off x="2237317" y="1458177"/>
            <a:ext cx="4642315" cy="4136081"/>
          </a:xfrm>
          <a:prstGeom prst="rect">
            <a:avLst/>
          </a:prstGeom>
        </p:spPr>
      </p:pic>
    </p:spTree>
    <p:extLst>
      <p:ext uri="{BB962C8B-B14F-4D97-AF65-F5344CB8AC3E}">
        <p14:creationId xmlns:p14="http://schemas.microsoft.com/office/powerpoint/2010/main" val="36998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Lambda?</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5786364" cy="3882367"/>
          </a:xfrm>
        </p:spPr>
        <p:txBody>
          <a:bodyPr>
            <a:normAutofit/>
          </a:bodyPr>
          <a:lstStyle/>
          <a:p>
            <a:r>
              <a:rPr lang="es-ES" dirty="0">
                <a:cs typeface="Calibri"/>
              </a:rPr>
              <a:t>AWS Lambda es un servicio de computación donde podemos subir nuestro código para crear una función Lambda</a:t>
            </a:r>
            <a:endParaRPr lang="es-ES" dirty="0"/>
          </a:p>
          <a:p>
            <a:pPr marL="0" indent="0">
              <a:buNone/>
            </a:pPr>
            <a:endParaRPr lang="es-ES" dirty="0">
              <a:cs typeface="Calibri"/>
            </a:endParaRPr>
          </a:p>
          <a:p>
            <a:r>
              <a:rPr lang="es-ES" dirty="0">
                <a:cs typeface="Calibri"/>
              </a:rPr>
              <a:t>AWS Lambda se preocupa del aprovisionamiento y gestión de los servidores necesarios para ejecutar nuestro código</a:t>
            </a:r>
          </a:p>
          <a:p>
            <a:pPr marL="0" indent="0">
              <a:buNone/>
            </a:pPr>
            <a:endParaRPr lang="es-ES" dirty="0">
              <a:cs typeface="Calibri"/>
            </a:endParaRPr>
          </a:p>
        </p:txBody>
      </p:sp>
      <p:pic>
        <p:nvPicPr>
          <p:cNvPr id="5" name="Imagen 5">
            <a:extLst>
              <a:ext uri="{FF2B5EF4-FFF2-40B4-BE49-F238E27FC236}">
                <a16:creationId xmlns:a16="http://schemas.microsoft.com/office/drawing/2014/main" id="{7DDDB0B7-AD48-4D99-BC2A-71C82F6FE7F4}"/>
              </a:ext>
            </a:extLst>
          </p:cNvPr>
          <p:cNvPicPr>
            <a:picLocks noChangeAspect="1"/>
          </p:cNvPicPr>
          <p:nvPr/>
        </p:nvPicPr>
        <p:blipFill rotWithShape="1">
          <a:blip r:embed="rId2"/>
          <a:srcRect l="13240" t="4167" r="11847" b="521"/>
          <a:stretch/>
        </p:blipFill>
        <p:spPr>
          <a:xfrm>
            <a:off x="6691571" y="2552860"/>
            <a:ext cx="2055015" cy="1743078"/>
          </a:xfrm>
          <a:prstGeom prst="rect">
            <a:avLst/>
          </a:prstGeom>
        </p:spPr>
      </p:pic>
    </p:spTree>
    <p:extLst>
      <p:ext uri="{BB962C8B-B14F-4D97-AF65-F5344CB8AC3E}">
        <p14:creationId xmlns:p14="http://schemas.microsoft.com/office/powerpoint/2010/main" val="260543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Lambda?</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810382" y="2817098"/>
            <a:ext cx="7584556" cy="3384995"/>
          </a:xfrm>
        </p:spPr>
        <p:txBody>
          <a:bodyPr>
            <a:normAutofit fontScale="92500" lnSpcReduction="20000"/>
          </a:bodyPr>
          <a:lstStyle/>
          <a:p>
            <a:pPr marL="0" indent="0">
              <a:buNone/>
            </a:pPr>
            <a:r>
              <a:rPr lang="es-ES" sz="2400" dirty="0">
                <a:cs typeface="Calibri"/>
              </a:rPr>
              <a:t>Podemos utilizar Lambda de las siguientes formas:</a:t>
            </a:r>
          </a:p>
          <a:p>
            <a:pPr marL="0" indent="0">
              <a:buNone/>
            </a:pPr>
            <a:endParaRPr lang="es-ES" sz="2400" dirty="0">
              <a:cs typeface="Calibri"/>
            </a:endParaRPr>
          </a:p>
          <a:p>
            <a:r>
              <a:rPr lang="es-ES" sz="2400" dirty="0">
                <a:cs typeface="Calibri"/>
              </a:rPr>
              <a:t>Como un servicio de computación dirigido por eventos donde AWS </a:t>
            </a:r>
            <a:r>
              <a:rPr lang="es-ES" sz="2400" dirty="0" err="1">
                <a:cs typeface="Calibri"/>
              </a:rPr>
              <a:t>Lamdba</a:t>
            </a:r>
            <a:r>
              <a:rPr lang="es-ES" sz="2400" dirty="0">
                <a:cs typeface="Calibri"/>
              </a:rPr>
              <a:t> ejecuta nuestro código como respuesta a dichos eventos. Estos eventos podrían ser por ejemplo cambios de datos en un </a:t>
            </a:r>
            <a:r>
              <a:rPr lang="es-ES" sz="2400" dirty="0" err="1">
                <a:cs typeface="Calibri"/>
              </a:rPr>
              <a:t>Bucket</a:t>
            </a:r>
            <a:r>
              <a:rPr lang="es-ES" sz="2400" dirty="0">
                <a:cs typeface="Calibri"/>
              </a:rPr>
              <a:t> de AWS S3 o en una tabla </a:t>
            </a:r>
            <a:r>
              <a:rPr lang="es-ES" sz="2400" dirty="0" err="1">
                <a:cs typeface="Calibri"/>
              </a:rPr>
              <a:t>DynamoDB</a:t>
            </a:r>
            <a:r>
              <a:rPr lang="es-ES" sz="2400" dirty="0">
                <a:cs typeface="Calibri"/>
              </a:rPr>
              <a:t> de AWS</a:t>
            </a:r>
          </a:p>
          <a:p>
            <a:endParaRPr lang="es-ES" sz="2400" dirty="0">
              <a:cs typeface="Calibri"/>
            </a:endParaRPr>
          </a:p>
          <a:p>
            <a:r>
              <a:rPr lang="es-ES" sz="2400" dirty="0">
                <a:cs typeface="Calibri"/>
              </a:rPr>
              <a:t>Como un servicio de computación que ejecute nuestro código como respuesta a peticiones HTTP utilizando el API Gateway de AWS o llamadas a la API que implementa los </a:t>
            </a:r>
            <a:r>
              <a:rPr lang="es-ES" sz="2400" dirty="0" err="1">
                <a:cs typeface="Calibri"/>
              </a:rPr>
              <a:t>SDKs</a:t>
            </a:r>
            <a:r>
              <a:rPr lang="es-ES" sz="2400" dirty="0">
                <a:cs typeface="Calibri"/>
              </a:rPr>
              <a:t> de AWS</a:t>
            </a:r>
          </a:p>
          <a:p>
            <a:endParaRPr lang="es-ES" dirty="0">
              <a:cs typeface="Calibri"/>
            </a:endParaRPr>
          </a:p>
          <a:p>
            <a:pPr marL="0" indent="0">
              <a:buNone/>
            </a:pPr>
            <a:endParaRPr lang="es-ES" dirty="0">
              <a:cs typeface="Calibri"/>
            </a:endParaRPr>
          </a:p>
        </p:txBody>
      </p:sp>
      <p:pic>
        <p:nvPicPr>
          <p:cNvPr id="6" name="Imagen 5" descr="Imagen que contiene imágenes prediseñadas&#10;&#10;Descripción generada con confianza alta">
            <a:extLst>
              <a:ext uri="{FF2B5EF4-FFF2-40B4-BE49-F238E27FC236}">
                <a16:creationId xmlns:a16="http://schemas.microsoft.com/office/drawing/2014/main" id="{9E58D5E9-9618-4F54-A884-BE62B8B7D648}"/>
              </a:ext>
            </a:extLst>
          </p:cNvPr>
          <p:cNvPicPr>
            <a:picLocks noChangeAspect="1"/>
          </p:cNvPicPr>
          <p:nvPr/>
        </p:nvPicPr>
        <p:blipFill rotWithShape="1">
          <a:blip r:embed="rId2"/>
          <a:srcRect l="13240" t="4167" r="11847" b="521"/>
          <a:stretch/>
        </p:blipFill>
        <p:spPr>
          <a:xfrm>
            <a:off x="3582994" y="879011"/>
            <a:ext cx="2055015" cy="1743078"/>
          </a:xfrm>
          <a:prstGeom prst="rect">
            <a:avLst/>
          </a:prstGeom>
        </p:spPr>
      </p:pic>
    </p:spTree>
    <p:extLst>
      <p:ext uri="{BB962C8B-B14F-4D97-AF65-F5344CB8AC3E}">
        <p14:creationId xmlns:p14="http://schemas.microsoft.com/office/powerpoint/2010/main" val="390892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Lambda?</a:t>
            </a:r>
            <a:endParaRPr lang="es-ES" dirty="0"/>
          </a:p>
        </p:txBody>
      </p:sp>
      <p:pic>
        <p:nvPicPr>
          <p:cNvPr id="9" name="Imagen 9" descr="Imagen que contiene texto, mapa&#10;&#10;Descripción generada con confianza alta">
            <a:extLst>
              <a:ext uri="{FF2B5EF4-FFF2-40B4-BE49-F238E27FC236}">
                <a16:creationId xmlns:a16="http://schemas.microsoft.com/office/drawing/2014/main" id="{1397A2D4-7FBE-4EF9-8808-2E61C23D7BC6}"/>
              </a:ext>
            </a:extLst>
          </p:cNvPr>
          <p:cNvPicPr>
            <a:picLocks noChangeAspect="1"/>
          </p:cNvPicPr>
          <p:nvPr/>
        </p:nvPicPr>
        <p:blipFill>
          <a:blip r:embed="rId2"/>
          <a:stretch>
            <a:fillRect/>
          </a:stretch>
        </p:blipFill>
        <p:spPr>
          <a:xfrm>
            <a:off x="627455" y="1286283"/>
            <a:ext cx="7678663" cy="2324641"/>
          </a:xfrm>
          <a:prstGeom prst="rect">
            <a:avLst/>
          </a:prstGeom>
        </p:spPr>
      </p:pic>
      <p:pic>
        <p:nvPicPr>
          <p:cNvPr id="11" name="Imagen 11">
            <a:extLst>
              <a:ext uri="{FF2B5EF4-FFF2-40B4-BE49-F238E27FC236}">
                <a16:creationId xmlns:a16="http://schemas.microsoft.com/office/drawing/2014/main" id="{B9DC58CF-9762-471C-9BF1-E8C30F3FF81F}"/>
              </a:ext>
            </a:extLst>
          </p:cNvPr>
          <p:cNvPicPr>
            <a:picLocks noChangeAspect="1"/>
          </p:cNvPicPr>
          <p:nvPr/>
        </p:nvPicPr>
        <p:blipFill>
          <a:blip r:embed="rId3"/>
          <a:stretch>
            <a:fillRect/>
          </a:stretch>
        </p:blipFill>
        <p:spPr>
          <a:xfrm>
            <a:off x="943094" y="3859227"/>
            <a:ext cx="7640404" cy="2315076"/>
          </a:xfrm>
          <a:prstGeom prst="rect">
            <a:avLst/>
          </a:prstGeom>
        </p:spPr>
      </p:pic>
    </p:spTree>
    <p:extLst>
      <p:ext uri="{BB962C8B-B14F-4D97-AF65-F5344CB8AC3E}">
        <p14:creationId xmlns:p14="http://schemas.microsoft.com/office/powerpoint/2010/main" val="224247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Lambda?</a:t>
            </a:r>
            <a:endParaRPr lang="es-ES" dirty="0"/>
          </a:p>
        </p:txBody>
      </p:sp>
      <p:pic>
        <p:nvPicPr>
          <p:cNvPr id="3" name="Imagen 3">
            <a:extLst>
              <a:ext uri="{FF2B5EF4-FFF2-40B4-BE49-F238E27FC236}">
                <a16:creationId xmlns:a16="http://schemas.microsoft.com/office/drawing/2014/main" id="{43D4F249-DB6A-4634-8883-F369CB4196AA}"/>
              </a:ext>
            </a:extLst>
          </p:cNvPr>
          <p:cNvPicPr>
            <a:picLocks noChangeAspect="1"/>
          </p:cNvPicPr>
          <p:nvPr/>
        </p:nvPicPr>
        <p:blipFill>
          <a:blip r:embed="rId2"/>
          <a:stretch>
            <a:fillRect/>
          </a:stretch>
        </p:blipFill>
        <p:spPr>
          <a:xfrm>
            <a:off x="1479177" y="1010201"/>
            <a:ext cx="5755341" cy="1646165"/>
          </a:xfrm>
          <a:prstGeom prst="rect">
            <a:avLst/>
          </a:prstGeom>
        </p:spPr>
      </p:pic>
      <p:pic>
        <p:nvPicPr>
          <p:cNvPr id="10" name="Imagen 3">
            <a:extLst>
              <a:ext uri="{FF2B5EF4-FFF2-40B4-BE49-F238E27FC236}">
                <a16:creationId xmlns:a16="http://schemas.microsoft.com/office/drawing/2014/main" id="{C151B9C9-D8C0-48E9-975D-6CA63A4C5C47}"/>
              </a:ext>
            </a:extLst>
          </p:cNvPr>
          <p:cNvPicPr>
            <a:picLocks noChangeAspect="1"/>
          </p:cNvPicPr>
          <p:nvPr/>
        </p:nvPicPr>
        <p:blipFill>
          <a:blip r:embed="rId2"/>
          <a:stretch>
            <a:fillRect/>
          </a:stretch>
        </p:blipFill>
        <p:spPr>
          <a:xfrm>
            <a:off x="1479178" y="4685731"/>
            <a:ext cx="5755341" cy="1646165"/>
          </a:xfrm>
          <a:prstGeom prst="rect">
            <a:avLst/>
          </a:prstGeom>
        </p:spPr>
      </p:pic>
      <p:pic>
        <p:nvPicPr>
          <p:cNvPr id="12" name="Imagen 3">
            <a:extLst>
              <a:ext uri="{FF2B5EF4-FFF2-40B4-BE49-F238E27FC236}">
                <a16:creationId xmlns:a16="http://schemas.microsoft.com/office/drawing/2014/main" id="{8442E090-B2D8-4C2F-B912-4753CD7E15A1}"/>
              </a:ext>
            </a:extLst>
          </p:cNvPr>
          <p:cNvPicPr>
            <a:picLocks noChangeAspect="1"/>
          </p:cNvPicPr>
          <p:nvPr/>
        </p:nvPicPr>
        <p:blipFill>
          <a:blip r:embed="rId2"/>
          <a:stretch>
            <a:fillRect/>
          </a:stretch>
        </p:blipFill>
        <p:spPr>
          <a:xfrm>
            <a:off x="1479177" y="2847966"/>
            <a:ext cx="5755341" cy="1646165"/>
          </a:xfrm>
          <a:prstGeom prst="rect">
            <a:avLst/>
          </a:prstGeom>
        </p:spPr>
      </p:pic>
    </p:spTree>
    <p:extLst>
      <p:ext uri="{BB962C8B-B14F-4D97-AF65-F5344CB8AC3E}">
        <p14:creationId xmlns:p14="http://schemas.microsoft.com/office/powerpoint/2010/main" val="151300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AWS Lambda </a:t>
            </a:r>
            <a:r>
              <a:rPr lang="es-ES" dirty="0" err="1">
                <a:cs typeface="Calibri Light"/>
              </a:rPr>
              <a:t>Triggers</a:t>
            </a:r>
          </a:p>
        </p:txBody>
      </p:sp>
      <p:pic>
        <p:nvPicPr>
          <p:cNvPr id="8" name="Imagen 8" descr="Imagen que contiene captura de pantalla&#10;&#10;Descripción generada con confianza muy alta">
            <a:extLst>
              <a:ext uri="{FF2B5EF4-FFF2-40B4-BE49-F238E27FC236}">
                <a16:creationId xmlns:a16="http://schemas.microsoft.com/office/drawing/2014/main" id="{548DCA38-3CAE-4BDE-BFA5-5766C44595E7}"/>
              </a:ext>
            </a:extLst>
          </p:cNvPr>
          <p:cNvPicPr>
            <a:picLocks noChangeAspect="1"/>
          </p:cNvPicPr>
          <p:nvPr/>
        </p:nvPicPr>
        <p:blipFill>
          <a:blip r:embed="rId3"/>
          <a:stretch>
            <a:fillRect/>
          </a:stretch>
        </p:blipFill>
        <p:spPr>
          <a:xfrm>
            <a:off x="627530" y="1357437"/>
            <a:ext cx="5029200" cy="4546536"/>
          </a:xfrm>
          <a:prstGeom prst="rect">
            <a:avLst/>
          </a:prstGeom>
        </p:spPr>
      </p:pic>
      <p:pic>
        <p:nvPicPr>
          <p:cNvPr id="10" name="Imagen 10" descr="Imagen que contiene captura de pantalla&#10;&#10;Descripción generada con confianza muy alta">
            <a:extLst>
              <a:ext uri="{FF2B5EF4-FFF2-40B4-BE49-F238E27FC236}">
                <a16:creationId xmlns:a16="http://schemas.microsoft.com/office/drawing/2014/main" id="{5CC63A16-CF28-4400-9452-F84E49ACF1D4}"/>
              </a:ext>
            </a:extLst>
          </p:cNvPr>
          <p:cNvPicPr>
            <a:picLocks noChangeAspect="1"/>
          </p:cNvPicPr>
          <p:nvPr/>
        </p:nvPicPr>
        <p:blipFill>
          <a:blip r:embed="rId4"/>
          <a:stretch>
            <a:fillRect/>
          </a:stretch>
        </p:blipFill>
        <p:spPr>
          <a:xfrm>
            <a:off x="5821176" y="1653988"/>
            <a:ext cx="2486025" cy="3962400"/>
          </a:xfrm>
          <a:prstGeom prst="rect">
            <a:avLst/>
          </a:prstGeom>
        </p:spPr>
      </p:pic>
    </p:spTree>
    <p:extLst>
      <p:ext uri="{BB962C8B-B14F-4D97-AF65-F5344CB8AC3E}">
        <p14:creationId xmlns:p14="http://schemas.microsoft.com/office/powerpoint/2010/main" val="170049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Lenguajes en AWS Lambda</a:t>
            </a:r>
            <a:endParaRPr lang="es-ES" dirty="0"/>
          </a:p>
        </p:txBody>
      </p:sp>
      <p:sp>
        <p:nvSpPr>
          <p:cNvPr id="3" name="Marcador de contenido 2">
            <a:extLst>
              <a:ext uri="{FF2B5EF4-FFF2-40B4-BE49-F238E27FC236}">
                <a16:creationId xmlns:a16="http://schemas.microsoft.com/office/drawing/2014/main" id="{D11E155A-5429-4C89-85B7-8FC362604B1A}"/>
              </a:ext>
            </a:extLst>
          </p:cNvPr>
          <p:cNvSpPr>
            <a:spLocks noGrp="1"/>
          </p:cNvSpPr>
          <p:nvPr>
            <p:ph idx="1"/>
          </p:nvPr>
        </p:nvSpPr>
        <p:spPr>
          <a:xfrm>
            <a:off x="695567" y="1246062"/>
            <a:ext cx="2965445" cy="3131433"/>
          </a:xfrm>
        </p:spPr>
        <p:txBody>
          <a:bodyPr>
            <a:normAutofit/>
          </a:bodyPr>
          <a:lstStyle/>
          <a:p>
            <a:pPr marL="457200" indent="-457200"/>
            <a:r>
              <a:rPr lang="es-ES" dirty="0"/>
              <a:t>Node.js</a:t>
            </a:r>
          </a:p>
          <a:p>
            <a:pPr marL="457200" indent="-457200"/>
            <a:r>
              <a:rPr lang="es-ES" dirty="0">
                <a:cs typeface="Calibri"/>
              </a:rPr>
              <a:t>Java</a:t>
            </a:r>
          </a:p>
          <a:p>
            <a:pPr marL="457200" indent="-457200"/>
            <a:r>
              <a:rPr lang="es-ES" dirty="0">
                <a:cs typeface="Calibri"/>
              </a:rPr>
              <a:t>Python</a:t>
            </a:r>
          </a:p>
          <a:p>
            <a:pPr marL="457200" indent="-457200"/>
            <a:r>
              <a:rPr lang="es-ES" dirty="0">
                <a:cs typeface="Calibri"/>
              </a:rPr>
              <a:t>C#</a:t>
            </a:r>
          </a:p>
          <a:p>
            <a:pPr marL="457200" indent="-457200"/>
            <a:r>
              <a:rPr lang="es-ES" dirty="0" err="1">
                <a:cs typeface="Calibri"/>
              </a:rPr>
              <a:t>Go</a:t>
            </a:r>
          </a:p>
          <a:p>
            <a:pPr marL="457200" indent="-457200"/>
            <a:r>
              <a:rPr lang="es-ES" dirty="0">
                <a:cs typeface="Calibri"/>
              </a:rPr>
              <a:t>Ruby</a:t>
            </a:r>
          </a:p>
        </p:txBody>
      </p:sp>
      <p:pic>
        <p:nvPicPr>
          <p:cNvPr id="4" name="Imagen 5" descr="Imagen que contiene captura de pantalla&#10;&#10;Descripción generada con confianza muy alta">
            <a:extLst>
              <a:ext uri="{FF2B5EF4-FFF2-40B4-BE49-F238E27FC236}">
                <a16:creationId xmlns:a16="http://schemas.microsoft.com/office/drawing/2014/main" id="{11C81F14-CE3F-4DB3-9F6E-95DAF0CF320E}"/>
              </a:ext>
            </a:extLst>
          </p:cNvPr>
          <p:cNvPicPr>
            <a:picLocks noChangeAspect="1"/>
          </p:cNvPicPr>
          <p:nvPr/>
        </p:nvPicPr>
        <p:blipFill rotWithShape="1">
          <a:blip r:embed="rId3"/>
          <a:srcRect t="1029" b="206"/>
          <a:stretch/>
        </p:blipFill>
        <p:spPr>
          <a:xfrm>
            <a:off x="4616824" y="1143777"/>
            <a:ext cx="3666564" cy="4301528"/>
          </a:xfrm>
          <a:prstGeom prst="rect">
            <a:avLst/>
          </a:prstGeom>
        </p:spPr>
      </p:pic>
    </p:spTree>
    <p:extLst>
      <p:ext uri="{BB962C8B-B14F-4D97-AF65-F5344CB8AC3E}">
        <p14:creationId xmlns:p14="http://schemas.microsoft.com/office/powerpoint/2010/main" val="9424375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261</TotalTime>
  <Words>497</Words>
  <Application>Microsoft Office PowerPoint</Application>
  <PresentationFormat>On-screen Show (4:3)</PresentationFormat>
  <Paragraphs>82</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Helvetica Light</vt:lpstr>
      <vt:lpstr>Tema de Office</vt:lpstr>
      <vt:lpstr>Computación serverless en AWS (Lambda)</vt:lpstr>
      <vt:lpstr>Índice</vt:lpstr>
      <vt:lpstr>Un poco de historia de Cloud...</vt:lpstr>
      <vt:lpstr>¿Qué es AWS Lambda?</vt:lpstr>
      <vt:lpstr>¿Qué es AWS Lambda?</vt:lpstr>
      <vt:lpstr>¿Qué es AWS Lambda?</vt:lpstr>
      <vt:lpstr>¿Qué es AWS Lambda?</vt:lpstr>
      <vt:lpstr>AWS Lambda Triggers</vt:lpstr>
      <vt:lpstr>Lenguajes en AWS Lambda</vt:lpstr>
      <vt:lpstr>Costes de AWS Lambda</vt:lpstr>
      <vt:lpstr>¿Por qué es Lambda tan interesante?</vt:lpstr>
      <vt:lpstr>¿Cuál es la mejor manera de aprender sobre AWS Lambda?</vt:lpstr>
      <vt:lpstr>Lab  - AWS Lambda</vt:lpstr>
      <vt:lpstr>PowerPoint Presentation</vt:lpstr>
      <vt:lpstr>Consejos  - Lambda</vt:lpstr>
      <vt:lpstr>Importante  - Lambda</vt:lpstr>
      <vt:lpstr>Resumen</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1029</cp:revision>
  <dcterms:created xsi:type="dcterms:W3CDTF">2017-01-02T18:31:04Z</dcterms:created>
  <dcterms:modified xsi:type="dcterms:W3CDTF">2019-01-30T16:44:37Z</dcterms:modified>
</cp:coreProperties>
</file>