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7" r:id="rId5"/>
    <p:sldId id="256" r:id="rId6"/>
  </p:sldIdLst>
  <p:sldSz cx="10058400" cy="77724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108" y="-123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AA7F96A5-B40C-4591-A94D-05A85DE82A47}" type="datetimeFigureOut">
              <a:rPr lang="es-ES"/>
              <a:t>14/04/2021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8AE55127-CA2D-4BC4-8CFE-F19148CDFE65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564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A27FC828-8F12-4CF0-9AF3-FA4FDDB6EB28}" type="datetimeFigureOut">
              <a:rPr lang="es-ES"/>
              <a:t>14/04/2021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1252538"/>
            <a:ext cx="43735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746B6C3F-CB80-4F8D-9D19-17AA7E3C7BE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0461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x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703322" y="457199"/>
            <a:ext cx="2377440" cy="6583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7240" y="665530"/>
            <a:ext cx="1737360" cy="151741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77240" y="2302840"/>
            <a:ext cx="1737360" cy="44179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800"/>
              </a:spcBef>
              <a:buNone/>
              <a:defRPr sz="1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03322" y="7178040"/>
            <a:ext cx="237744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7124700" y="7086600"/>
            <a:ext cx="246888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124700" y="457200"/>
            <a:ext cx="2468880" cy="176346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124700" y="2740819"/>
            <a:ext cx="2468563" cy="420862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124700" y="2266383"/>
            <a:ext cx="2468880" cy="34600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800" b="0">
                <a:solidFill>
                  <a:schemeClr val="accent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3" name="Instructional Text"/>
          <p:cNvSpPr/>
          <p:nvPr/>
        </p:nvSpPr>
        <p:spPr>
          <a:xfrm>
            <a:off x="10287000" y="0"/>
            <a:ext cx="1676400" cy="7767851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spcBef>
                <a:spcPts val="1200"/>
              </a:spcBef>
              <a:buNone/>
            </a:pPr>
            <a:r>
              <a:rPr lang="es-ES" sz="1100" b="1" i="1" baseline="0" noProof="0" dirty="0">
                <a:latin typeface="Arial"/>
                <a:ea typeface="+mn-ea"/>
                <a:cs typeface="Arial"/>
              </a:rPr>
              <a:t>Nota: 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es-ES" sz="1100" b="1" i="1" baseline="0" noProof="0" dirty="0">
                <a:latin typeface="Arial"/>
                <a:ea typeface="+mn-ea"/>
                <a:cs typeface="Arial"/>
              </a:rPr>
              <a:t>Este folleto </a:t>
            </a:r>
            <a:r>
              <a:rPr lang="es-ES" sz="1100" b="1" i="1" noProof="0" dirty="0">
                <a:latin typeface="Arial"/>
                <a:ea typeface="+mn-ea"/>
                <a:cs typeface="Arial"/>
              </a:rPr>
              <a:t>está diseñado para ser impreso. </a:t>
            </a:r>
            <a:r>
              <a:rPr lang="es-ES" sz="1100" b="1" i="1" baseline="0" noProof="0" dirty="0">
                <a:latin typeface="Arial"/>
                <a:ea typeface="+mn-ea"/>
                <a:cs typeface="Arial"/>
              </a:rPr>
              <a:t>Antes de imprimirlo en papel grueso, realice una prueba en papel normal para asegurarse</a:t>
            </a:r>
            <a:r>
              <a:rPr lang="es-ES" sz="1100" b="1" i="1" noProof="0" dirty="0">
                <a:latin typeface="Arial"/>
                <a:ea typeface="+mn-ea"/>
                <a:cs typeface="Arial"/>
              </a:rPr>
              <a:t> de que la disposición del texto es correcta.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es-ES" sz="1100" b="1" i="1" baseline="0" noProof="0" dirty="0">
                <a:latin typeface="Arial"/>
                <a:ea typeface="+mn-ea"/>
                <a:cs typeface="Arial"/>
              </a:rPr>
              <a:t>Es posible que deba desactivar la opción Ajustar al tamaño del papel en el cuadro de diálogo Imprimir (en la lista desplegable Diapositivas de página completa).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es-ES" sz="1100" b="1" i="1" noProof="0" dirty="0">
                <a:latin typeface="Arial"/>
                <a:ea typeface="+mn-ea"/>
                <a:cs typeface="Arial"/>
              </a:rPr>
              <a:t>Consulte las instrucciones de la impresora para imprimir páginas a doble cara.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es-ES" sz="1100" b="1" i="1" baseline="0" noProof="0" dirty="0">
                <a:latin typeface="Arial"/>
                <a:ea typeface="+mn-ea"/>
                <a:cs typeface="Arial"/>
              </a:rPr>
              <a:t>Para cambiar imágenes de esta dispositiva, seleccione una imagen y elimínela. A continuación haga clic en el icono Imágenes del marcador de posición e inserte su imagen.</a:t>
            </a:r>
          </a:p>
        </p:txBody>
      </p:sp>
    </p:spTree>
    <p:extLst>
      <p:ext uri="{BB962C8B-B14F-4D97-AF65-F5344CB8AC3E}">
        <p14:creationId xmlns:p14="http://schemas.microsoft.com/office/powerpoint/2010/main" val="658768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0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pos="288">
          <p15:clr>
            <a:srgbClr val="FBAE40"/>
          </p15:clr>
        </p15:guide>
        <p15:guide id="4" pos="6048">
          <p15:clr>
            <a:srgbClr val="FBAE40"/>
          </p15:clr>
        </p15:guide>
        <p15:guide id="5" pos="2064">
          <p15:clr>
            <a:srgbClr val="A4A3A4"/>
          </p15:clr>
        </p15:guide>
        <p15:guide id="6" pos="4200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3314607"/>
            <a:ext cx="2834641" cy="23769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Click to edit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199" y="3624067"/>
            <a:ext cx="2834640" cy="85572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7178040"/>
            <a:ext cx="9144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19"/>
          </p:nvPr>
        </p:nvSpPr>
        <p:spPr>
          <a:xfrm>
            <a:off x="457199" y="457200"/>
            <a:ext cx="2834640" cy="26060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57199" y="4549821"/>
            <a:ext cx="2834640" cy="145811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57199" y="4722992"/>
            <a:ext cx="2834640" cy="214391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3665820" y="3624068"/>
            <a:ext cx="2834640" cy="142523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3665820" y="5433870"/>
            <a:ext cx="2834640" cy="143304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3665820" y="5122740"/>
            <a:ext cx="2834641" cy="23769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Click to edit text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7028349" y="548640"/>
            <a:ext cx="2572851" cy="145811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7028349" y="728054"/>
            <a:ext cx="2572851" cy="110735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0" name="Text Placeholder 9"/>
          <p:cNvSpPr>
            <a:spLocks noGrp="1"/>
          </p:cNvSpPr>
          <p:nvPr>
            <p:ph type="body" sz="quarter" idx="28"/>
          </p:nvPr>
        </p:nvSpPr>
        <p:spPr>
          <a:xfrm>
            <a:off x="7028349" y="2056588"/>
            <a:ext cx="2572851" cy="145811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9"/>
          </p:nvPr>
        </p:nvSpPr>
        <p:spPr>
          <a:xfrm>
            <a:off x="7028349" y="2236002"/>
            <a:ext cx="2572851" cy="27752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7028349" y="3470172"/>
            <a:ext cx="2572852" cy="23769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Click to edit text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31"/>
          </p:nvPr>
        </p:nvSpPr>
        <p:spPr>
          <a:xfrm>
            <a:off x="7028349" y="2613794"/>
            <a:ext cx="2572851" cy="813816"/>
          </a:xfrm>
        </p:spPr>
        <p:txBody>
          <a:bodyPr lIns="0" tIns="0" rIns="0" bIns="0" anchor="t">
            <a:noAutofit/>
          </a:bodyPr>
          <a:lstStyle>
            <a:lvl1pPr marL="137160" indent="-137160">
              <a:lnSpc>
                <a:spcPct val="114000"/>
              </a:lnSpc>
              <a:spcBef>
                <a:spcPts val="600"/>
              </a:spcBef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4" name="Instructional Text"/>
          <p:cNvSpPr/>
          <p:nvPr/>
        </p:nvSpPr>
        <p:spPr>
          <a:xfrm>
            <a:off x="10287000" y="0"/>
            <a:ext cx="1676400" cy="7767851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spcBef>
                <a:spcPts val="1200"/>
              </a:spcBef>
              <a:buNone/>
            </a:pPr>
            <a:r>
              <a:rPr sz="1100" b="1" i="1" baseline="0">
                <a:latin typeface="Arial"/>
                <a:ea typeface="+mn-ea"/>
                <a:cs typeface="Arial"/>
              </a:rPr>
              <a:t>Nota: 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sz="1100" b="1" i="1" baseline="0">
                <a:latin typeface="Arial"/>
                <a:ea typeface="+mn-ea"/>
                <a:cs typeface="Arial"/>
              </a:rPr>
              <a:t>Este folleto </a:t>
            </a:r>
            <a:r>
              <a:rPr sz="1100" b="1" i="1">
                <a:latin typeface="Arial"/>
                <a:ea typeface="+mn-ea"/>
                <a:cs typeface="Arial"/>
              </a:rPr>
              <a:t>está diseñado para ser impreso. </a:t>
            </a:r>
            <a:r>
              <a:rPr sz="1100" b="1" i="1" baseline="0">
                <a:latin typeface="Arial"/>
                <a:ea typeface="+mn-ea"/>
                <a:cs typeface="Arial"/>
              </a:rPr>
              <a:t>Antes de imprimirlo en papel grueso, realice una prueba en papel normal para asegurarse</a:t>
            </a:r>
            <a:r>
              <a:rPr sz="1100" b="1" i="1">
                <a:latin typeface="Arial"/>
                <a:ea typeface="+mn-ea"/>
                <a:cs typeface="Arial"/>
              </a:rPr>
              <a:t> de que la disposición del texto es correcta.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sz="1100" b="1" i="1" baseline="0">
                <a:latin typeface="Arial"/>
                <a:ea typeface="+mn-ea"/>
                <a:cs typeface="Arial"/>
              </a:rPr>
              <a:t>Es posible que deba desactivar la opción Ajustar al tamaño del papel en el cuadro de diálogo Imprimir (en la lista desplegable Diapositivas de página completa).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sz="1100" b="1" i="1">
                <a:latin typeface="Arial"/>
                <a:ea typeface="+mn-ea"/>
                <a:cs typeface="Arial"/>
              </a:rPr>
              <a:t>Consulte las instrucciones de la impresora para imprimir páginas a doble cara.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sz="1100" b="1" i="1" baseline="0">
                <a:latin typeface="Arial"/>
                <a:ea typeface="+mn-ea"/>
                <a:cs typeface="Arial"/>
              </a:rPr>
              <a:t>Para cambiar imágenes de esta dispositiva, seleccione una imagen y elimínela. A continuación haga clic en el icono Imágenes del marcador de posición e inserte su imagen.</a:t>
            </a:r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7028349" y="3763880"/>
            <a:ext cx="2572851" cy="13716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[Company Name]</a:t>
            </a:r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7028349" y="3908567"/>
            <a:ext cx="2572851" cy="13716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[Street Address]</a:t>
            </a:r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7028349" y="4053254"/>
            <a:ext cx="2572851" cy="13716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[City, ST  ZIP Code]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35" hasCustomPrompt="1"/>
          </p:nvPr>
        </p:nvSpPr>
        <p:spPr>
          <a:xfrm>
            <a:off x="7028349" y="4197941"/>
            <a:ext cx="2572851" cy="13716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[Telephone]</a:t>
            </a:r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36" hasCustomPrompt="1"/>
          </p:nvPr>
        </p:nvSpPr>
        <p:spPr>
          <a:xfrm>
            <a:off x="7028349" y="4342627"/>
            <a:ext cx="2572851" cy="13716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[Email Address]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37" hasCustomPrompt="1"/>
          </p:nvPr>
        </p:nvSpPr>
        <p:spPr>
          <a:xfrm>
            <a:off x="7028349" y="4553060"/>
            <a:ext cx="2572851" cy="13716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[Web Address]</a:t>
            </a:r>
          </a:p>
        </p:txBody>
      </p:sp>
      <p:sp>
        <p:nvSpPr>
          <p:cNvPr id="26" name="Picture Placeholder 21">
            <a:extLst>
              <a:ext uri="{FF2B5EF4-FFF2-40B4-BE49-F238E27FC236}">
                <a16:creationId xmlns:a16="http://schemas.microsoft.com/office/drawing/2014/main" id="{F643A28B-7917-479F-AA3E-2AE905F4042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665820" y="445833"/>
            <a:ext cx="2834640" cy="26060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431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08">
          <p15:clr>
            <a:srgbClr val="FBAE40"/>
          </p15:clr>
        </p15:guide>
        <p15:guide id="2" orient="horz" pos="288">
          <p15:clr>
            <a:srgbClr val="FBAE40"/>
          </p15:clr>
        </p15:guide>
        <p15:guide id="0" pos="288">
          <p15:clr>
            <a:srgbClr val="FBAE40"/>
          </p15:clr>
        </p15:guide>
        <p15:guide id="3" pos="6048">
          <p15:clr>
            <a:srgbClr val="FBAE40"/>
          </p15:clr>
        </p15:guide>
        <p15:guide id="4" pos="2136">
          <p15:clr>
            <a:srgbClr val="A4A3A4"/>
          </p15:clr>
        </p15:guide>
        <p15:guide id="5" pos="4272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7E35-61C9-471C-870E-2CE47EA24035}" type="datetimeFigureOut">
              <a:rPr lang="es-ES"/>
              <a:t>14/04/2021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6ED2-EF9B-4B9B-9B58-09E1C1CBDE0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346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mercial@tasiva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tel:94831650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exto 1"/>
          <p:cNvSpPr>
            <a:spLocks noGrp="1"/>
          </p:cNvSpPr>
          <p:nvPr>
            <p:ph type="body" sz="quarter" idx="10"/>
          </p:nvPr>
        </p:nvSpPr>
        <p:spPr>
          <a:xfrm>
            <a:off x="777239" y="665530"/>
            <a:ext cx="1932311" cy="1517413"/>
          </a:xfrm>
        </p:spPr>
        <p:txBody>
          <a:bodyPr/>
          <a:lstStyle/>
          <a:p>
            <a:pPr marL="0" indent="0" algn="l" defTabSz="1005840">
              <a:lnSpc>
                <a:spcPct val="100000"/>
              </a:lnSpc>
              <a:buNone/>
            </a:pPr>
            <a:r>
              <a:rPr lang="es-ES" dirty="0"/>
              <a:t>Este es un lugar ideal para una declaración de objetivos fundamentales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1"/>
          </p:nvPr>
        </p:nvSpPr>
        <p:spPr>
          <a:xfrm>
            <a:off x="777240" y="2302840"/>
            <a:ext cx="1932310" cy="4417999"/>
          </a:xfrm>
        </p:spPr>
        <p:txBody>
          <a:bodyPr/>
          <a:lstStyle/>
          <a:p>
            <a:pPr marL="0" indent="0" algn="l" defTabSz="1005840">
              <a:lnSpc>
                <a:spcPct val="105000"/>
              </a:lnSpc>
              <a:spcBef>
                <a:spcPts val="1100"/>
              </a:spcBef>
              <a:buNone/>
            </a:pPr>
            <a:r>
              <a:rPr lang="es-ES" dirty="0"/>
              <a:t>Puede usar este atractivo folleto profesional tal como está o personalizarlo.</a:t>
            </a:r>
          </a:p>
          <a:p>
            <a:pPr marL="0" indent="0" algn="l" defTabSz="1005840">
              <a:lnSpc>
                <a:spcPct val="105000"/>
              </a:lnSpc>
              <a:spcBef>
                <a:spcPts val="1100"/>
              </a:spcBef>
              <a:buNone/>
            </a:pPr>
            <a:r>
              <a:rPr lang="es-ES" dirty="0"/>
              <a:t>En la página siguiente hemos agregado varias sugerencias (como esta) que le ayudarán a comenzar.</a:t>
            </a:r>
          </a:p>
          <a:p>
            <a:pPr marL="0" indent="0" algn="l" defTabSz="1005840">
              <a:lnSpc>
                <a:spcPct val="105000"/>
              </a:lnSpc>
              <a:spcBef>
                <a:spcPts val="1100"/>
              </a:spcBef>
              <a:buNone/>
            </a:pPr>
            <a:r>
              <a:rPr lang="es-ES" dirty="0"/>
              <a:t>(Por cierto, para reemplazar fotos en el folleto, seleccione una imagen y elimínela. A continuación haga clic en el icono Insertar imagen del marcador de posición para insertar su propia fotografía.)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quarter" idx="12"/>
          </p:nvPr>
        </p:nvSpPr>
        <p:spPr>
          <a:xfrm>
            <a:off x="7124383" y="1421108"/>
            <a:ext cx="2468880" cy="1763463"/>
          </a:xfrm>
        </p:spPr>
        <p:txBody>
          <a:bodyPr/>
          <a:lstStyle/>
          <a:p>
            <a:pPr lvl="0"/>
            <a:endParaRPr lang="es-ES" sz="3200" dirty="0">
              <a:solidFill>
                <a:srgbClr val="595959"/>
              </a:solidFill>
            </a:endParaRPr>
          </a:p>
          <a:p>
            <a:pPr lvl="0"/>
            <a:r>
              <a:rPr lang="es-ES" sz="2500" dirty="0">
                <a:solidFill>
                  <a:srgbClr val="595959"/>
                </a:solidFill>
              </a:rPr>
              <a:t>Realidad Virtual, Aumentada y Mixta</a:t>
            </a:r>
          </a:p>
          <a:p>
            <a:pPr lvl="0"/>
            <a:endParaRPr lang="es-ES" sz="2500" dirty="0">
              <a:solidFill>
                <a:srgbClr val="595959"/>
              </a:solidFill>
            </a:endParaRPr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quarter" idx="14"/>
          </p:nvPr>
        </p:nvSpPr>
        <p:spPr>
          <a:xfrm>
            <a:off x="7124700" y="2885354"/>
            <a:ext cx="2468880" cy="346007"/>
          </a:xfrm>
        </p:spPr>
        <p:txBody>
          <a:bodyPr/>
          <a:lstStyle/>
          <a:p>
            <a:pPr lvl="0"/>
            <a:r>
              <a:rPr lang="es-ES" b="1" dirty="0"/>
              <a:t>Expertos en tecnologías 4.0</a:t>
            </a:r>
          </a:p>
          <a:p>
            <a:pPr lvl="0"/>
            <a:r>
              <a:rPr lang="es-ES" b="1" dirty="0"/>
              <a:t>Realidad Aumentada, Realidad virtual, Realidad mixta.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859F5582-7C9C-451A-95B5-F08778C6D219}"/>
              </a:ext>
            </a:extLst>
          </p:cNvPr>
          <p:cNvSpPr/>
          <p:nvPr/>
        </p:nvSpPr>
        <p:spPr>
          <a:xfrm>
            <a:off x="7531135" y="328772"/>
            <a:ext cx="1655685" cy="979980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Verdana"/>
            </a:endParaRPr>
          </a:p>
        </p:txBody>
      </p:sp>
      <p:sp>
        <p:nvSpPr>
          <p:cNvPr id="12" name="Marcador de posición de texto 1">
            <a:extLst>
              <a:ext uri="{FF2B5EF4-FFF2-40B4-BE49-F238E27FC236}">
                <a16:creationId xmlns:a16="http://schemas.microsoft.com/office/drawing/2014/main" id="{75C095C5-3063-415C-B35E-40305248AB07}"/>
              </a:ext>
            </a:extLst>
          </p:cNvPr>
          <p:cNvSpPr txBox="1">
            <a:spLocks/>
          </p:cNvSpPr>
          <p:nvPr/>
        </p:nvSpPr>
        <p:spPr>
          <a:xfrm>
            <a:off x="3898669" y="665530"/>
            <a:ext cx="1932310" cy="87418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800" dirty="0">
                <a:solidFill>
                  <a:schemeClr val="bg1"/>
                </a:solidFill>
              </a:rPr>
              <a:t>Realidad Virtual, Aumentada y mixta</a:t>
            </a:r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AD8AB02F-FA81-4CDE-BE0F-662BA01C2010}"/>
              </a:ext>
            </a:extLst>
          </p:cNvPr>
          <p:cNvSpPr txBox="1">
            <a:spLocks/>
          </p:cNvSpPr>
          <p:nvPr/>
        </p:nvSpPr>
        <p:spPr>
          <a:xfrm>
            <a:off x="3898669" y="2098335"/>
            <a:ext cx="1932310" cy="21972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s-ES" sz="1000" dirty="0">
                <a:solidFill>
                  <a:schemeClr val="bg1"/>
                </a:solidFill>
              </a:rPr>
              <a:t>Creamos aplicaciones a medida, con la mejor tecnología para cada proyecto.</a:t>
            </a:r>
          </a:p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s-ES" sz="1000" dirty="0">
                <a:solidFill>
                  <a:schemeClr val="bg1"/>
                </a:solidFill>
              </a:rPr>
              <a:t>Desarrollamos soluciones y contenido digital con tecnologías inmersivas, en el sector industrial, AEC, cultural, marketing.</a:t>
            </a:r>
          </a:p>
        </p:txBody>
      </p:sp>
      <p:sp>
        <p:nvSpPr>
          <p:cNvPr id="15" name="Marcador de posición de texto 6">
            <a:extLst>
              <a:ext uri="{FF2B5EF4-FFF2-40B4-BE49-F238E27FC236}">
                <a16:creationId xmlns:a16="http://schemas.microsoft.com/office/drawing/2014/main" id="{0F6A8841-BF3A-42B1-AB61-04BFE67E8D85}"/>
              </a:ext>
            </a:extLst>
          </p:cNvPr>
          <p:cNvSpPr txBox="1">
            <a:spLocks/>
          </p:cNvSpPr>
          <p:nvPr/>
        </p:nvSpPr>
        <p:spPr>
          <a:xfrm>
            <a:off x="3858984" y="4372501"/>
            <a:ext cx="2011680" cy="171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1200" b="1">
                <a:solidFill>
                  <a:schemeClr val="bg1"/>
                </a:solidFill>
              </a:rPr>
              <a:t>Tasiva Vision S.L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6" name="Marcador de posición de texto 7">
            <a:extLst>
              <a:ext uri="{FF2B5EF4-FFF2-40B4-BE49-F238E27FC236}">
                <a16:creationId xmlns:a16="http://schemas.microsoft.com/office/drawing/2014/main" id="{FE5AB01E-F6F9-4090-92F9-0BF70C83580D}"/>
              </a:ext>
            </a:extLst>
          </p:cNvPr>
          <p:cNvSpPr txBox="1">
            <a:spLocks/>
          </p:cNvSpPr>
          <p:nvPr/>
        </p:nvSpPr>
        <p:spPr>
          <a:xfrm>
            <a:off x="3858984" y="4765886"/>
            <a:ext cx="2181008" cy="562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900">
                <a:solidFill>
                  <a:schemeClr val="bg1"/>
                </a:solidFill>
              </a:rPr>
              <a:t>[</a:t>
            </a:r>
            <a:r>
              <a:rPr lang="pt-BR" sz="900">
                <a:solidFill>
                  <a:schemeClr val="bg1"/>
                </a:solidFill>
              </a:rPr>
              <a:t>Polígono Industrial Noáin Esquíroz | Calle H Nº 2 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7" name="Marcador de posición de texto 8">
            <a:extLst>
              <a:ext uri="{FF2B5EF4-FFF2-40B4-BE49-F238E27FC236}">
                <a16:creationId xmlns:a16="http://schemas.microsoft.com/office/drawing/2014/main" id="{6479BD7B-9F40-4971-8776-00CBE49853FE}"/>
              </a:ext>
            </a:extLst>
          </p:cNvPr>
          <p:cNvSpPr txBox="1">
            <a:spLocks/>
          </p:cNvSpPr>
          <p:nvPr/>
        </p:nvSpPr>
        <p:spPr>
          <a:xfrm>
            <a:off x="3858985" y="5327950"/>
            <a:ext cx="2158202" cy="181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900">
                <a:solidFill>
                  <a:schemeClr val="bg1"/>
                </a:solidFill>
              </a:rPr>
              <a:t>P003 31191 Esquíroz de Galar / Navarra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8" name="Marcador de posición de texto 8">
            <a:extLst>
              <a:ext uri="{FF2B5EF4-FFF2-40B4-BE49-F238E27FC236}">
                <a16:creationId xmlns:a16="http://schemas.microsoft.com/office/drawing/2014/main" id="{AEDCA020-AD09-4829-8DD2-EAF9D62E7032}"/>
              </a:ext>
            </a:extLst>
          </p:cNvPr>
          <p:cNvSpPr txBox="1">
            <a:spLocks/>
          </p:cNvSpPr>
          <p:nvPr/>
        </p:nvSpPr>
        <p:spPr>
          <a:xfrm>
            <a:off x="3858984" y="5979756"/>
            <a:ext cx="2158202" cy="5836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9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comercial@tasiva.com</a:t>
            </a:r>
            <a:endParaRPr lang="pt-BR" sz="90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900">
                <a:solidFill>
                  <a:schemeClr val="bg1"/>
                </a:solidFill>
              </a:rPr>
              <a:t>948 316 506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25" name="Marcador de posición de texto 5">
            <a:extLst>
              <a:ext uri="{FF2B5EF4-FFF2-40B4-BE49-F238E27FC236}">
                <a16:creationId xmlns:a16="http://schemas.microsoft.com/office/drawing/2014/main" id="{C0871584-C5CB-4DBE-BF5C-271CBD881D55}"/>
              </a:ext>
            </a:extLst>
          </p:cNvPr>
          <p:cNvSpPr txBox="1">
            <a:spLocks/>
          </p:cNvSpPr>
          <p:nvPr/>
        </p:nvSpPr>
        <p:spPr>
          <a:xfrm>
            <a:off x="318054" y="5715209"/>
            <a:ext cx="2615646" cy="464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0584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/>
              <a:t>Expertos en desarrollo de realidad virtual, aumentada y mixta. </a:t>
            </a:r>
          </a:p>
          <a:p>
            <a:pPr algn="just"/>
            <a:r>
              <a:rPr lang="es-ES" b="1" dirty="0"/>
              <a:t>Aplicaciones y experiencias virtuales a medida 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D078109C-442D-47D7-8BFB-14E2F851A19C}"/>
              </a:ext>
            </a:extLst>
          </p:cNvPr>
          <p:cNvSpPr/>
          <p:nvPr/>
        </p:nvSpPr>
        <p:spPr>
          <a:xfrm>
            <a:off x="1169175" y="6407510"/>
            <a:ext cx="913401" cy="540631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Verdana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474406-AF7B-475C-9BAF-C8E882DA0A7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" r="3163"/>
          <a:stretch/>
        </p:blipFill>
        <p:spPr>
          <a:xfrm>
            <a:off x="7124066" y="3394167"/>
            <a:ext cx="2468880" cy="35539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79B91EA-01AC-4C94-8694-7858F4C929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99" t="2907" r="4481"/>
          <a:stretch/>
        </p:blipFill>
        <p:spPr>
          <a:xfrm>
            <a:off x="318051" y="474133"/>
            <a:ext cx="2615648" cy="48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8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texto 11"/>
          <p:cNvSpPr>
            <a:spLocks noGrp="1"/>
          </p:cNvSpPr>
          <p:nvPr>
            <p:ph type="body" sz="quarter" idx="4294967295"/>
          </p:nvPr>
        </p:nvSpPr>
        <p:spPr>
          <a:xfrm>
            <a:off x="3977637" y="777239"/>
            <a:ext cx="2194564" cy="1963580"/>
          </a:xfrm>
        </p:spPr>
        <p:txBody>
          <a:bodyPr/>
          <a:lstStyle/>
          <a:p>
            <a:pPr marL="0" indent="0" algn="l" defTabSz="1005840">
              <a:lnSpc>
                <a:spcPct val="114000"/>
              </a:lnSpc>
              <a:spcBef>
                <a:spcPts val="1100"/>
              </a:spcBef>
              <a:buNone/>
            </a:pPr>
            <a:r>
              <a:rPr lang="es-ES" sz="1100" b="0" i="0" dirty="0">
                <a:solidFill>
                  <a:schemeClr val="bg1"/>
                </a:solidFill>
                <a:latin typeface="Verdana"/>
                <a:ea typeface="+mn-ea"/>
                <a:cs typeface="+mn-cs"/>
              </a:rPr>
              <a:t>“¡No sea tímido! ¡Muestre lo mejor de usted! Este es el lugar perfecto para rendirse un buen homenaje.”</a:t>
            </a:r>
          </a:p>
          <a:p>
            <a:pPr marL="0" indent="0" algn="l" defTabSz="1005840">
              <a:lnSpc>
                <a:spcPct val="114000"/>
              </a:lnSpc>
              <a:spcBef>
                <a:spcPts val="1100"/>
              </a:spcBef>
              <a:buNone/>
            </a:pPr>
            <a:r>
              <a:rPr lang="es-ES" sz="1100" b="1" i="0" dirty="0">
                <a:solidFill>
                  <a:schemeClr val="bg1"/>
                </a:solidFill>
                <a:latin typeface="Verdana"/>
                <a:ea typeface="+mn-ea"/>
                <a:cs typeface="+mn-cs"/>
              </a:rPr>
              <a:t>- </a:t>
            </a:r>
            <a:r>
              <a:rPr lang="es-ES" sz="1100" b="1" i="0" noProof="1">
                <a:solidFill>
                  <a:schemeClr val="bg1"/>
                </a:solidFill>
                <a:latin typeface="Verdana"/>
                <a:ea typeface="+mn-ea"/>
                <a:cs typeface="+mn-cs"/>
              </a:rPr>
              <a:t>Annie</a:t>
            </a:r>
            <a:r>
              <a:rPr lang="es-ES" sz="1100" b="1" i="0" dirty="0">
                <a:solidFill>
                  <a:schemeClr val="bg1"/>
                </a:solidFill>
                <a:latin typeface="Verdana"/>
                <a:ea typeface="+mn-ea"/>
                <a:cs typeface="+mn-cs"/>
              </a:rPr>
              <a:t> D., Charlotte, NC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6399A47-1FD8-4BE0-BA3F-8A963494F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3035645"/>
            <a:ext cx="2834641" cy="237696"/>
          </a:xfrm>
        </p:spPr>
        <p:txBody>
          <a:bodyPr/>
          <a:lstStyle/>
          <a:p>
            <a:r>
              <a:rPr lang="es-ES" dirty="0"/>
              <a:t>Aplicaciones personalizadas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6463200A-556F-490E-8B12-1FBBE34FF5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028349" y="4478227"/>
            <a:ext cx="2572852" cy="237696"/>
          </a:xfrm>
        </p:spPr>
        <p:txBody>
          <a:bodyPr/>
          <a:lstStyle/>
          <a:p>
            <a:r>
              <a:rPr lang="es-ES" dirty="0"/>
              <a:t>Póngase en contacto con nosotros</a:t>
            </a:r>
          </a:p>
        </p:txBody>
      </p:sp>
      <p:sp>
        <p:nvSpPr>
          <p:cNvPr id="84" name="Marcador de posición de texto 14">
            <a:extLst>
              <a:ext uri="{FF2B5EF4-FFF2-40B4-BE49-F238E27FC236}">
                <a16:creationId xmlns:a16="http://schemas.microsoft.com/office/drawing/2014/main" id="{27DB1726-2254-4D61-AF6E-33C4C2BAE717}"/>
              </a:ext>
            </a:extLst>
          </p:cNvPr>
          <p:cNvSpPr txBox="1">
            <a:spLocks/>
          </p:cNvSpPr>
          <p:nvPr/>
        </p:nvSpPr>
        <p:spPr>
          <a:xfrm>
            <a:off x="457200" y="4212527"/>
            <a:ext cx="2834640" cy="10248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dirty="0">
                <a:solidFill>
                  <a:srgbClr val="595959"/>
                </a:solidFill>
              </a:rPr>
              <a:t>Creamos escenarios y aplicaciones inmersivas, para aislarte de la realidad, y sumergirte en un entorno virtual pero con formato realista. Ya que usamos la última tecnología de </a:t>
            </a:r>
            <a:r>
              <a:rPr lang="es-ES" sz="800" dirty="0"/>
              <a:t>digitalizado</a:t>
            </a:r>
            <a:r>
              <a:rPr lang="es-ES" sz="800" dirty="0">
                <a:solidFill>
                  <a:srgbClr val="595959"/>
                </a:solidFill>
              </a:rPr>
              <a:t> 3d.</a:t>
            </a:r>
          </a:p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dirty="0">
                <a:solidFill>
                  <a:srgbClr val="595959"/>
                </a:solidFill>
              </a:rPr>
              <a:t>Proyectos de desarrollo de Realidad Virtual, para industria, </a:t>
            </a:r>
            <a:r>
              <a:rPr lang="es-ES" sz="800" dirty="0"/>
              <a:t>procesos</a:t>
            </a:r>
            <a:r>
              <a:rPr lang="es-ES" sz="800" dirty="0">
                <a:solidFill>
                  <a:srgbClr val="595959"/>
                </a:solidFill>
              </a:rPr>
              <a:t> productivos, uso eficiente de maquinaria, prevención de riesgos laborales. Se consigue reducción de accidentes y a muy corto plazo, incremento de beneficios.</a:t>
            </a:r>
          </a:p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endParaRPr lang="es-ES" sz="800" dirty="0">
              <a:solidFill>
                <a:srgbClr val="595959"/>
              </a:solidFill>
            </a:endParaRPr>
          </a:p>
        </p:txBody>
      </p:sp>
      <p:sp>
        <p:nvSpPr>
          <p:cNvPr id="85" name="Marcador de posición de texto 16">
            <a:extLst>
              <a:ext uri="{FF2B5EF4-FFF2-40B4-BE49-F238E27FC236}">
                <a16:creationId xmlns:a16="http://schemas.microsoft.com/office/drawing/2014/main" id="{BAD362F2-60A1-4167-959D-7FA0B22C6A8D}"/>
              </a:ext>
            </a:extLst>
          </p:cNvPr>
          <p:cNvSpPr txBox="1">
            <a:spLocks/>
          </p:cNvSpPr>
          <p:nvPr/>
        </p:nvSpPr>
        <p:spPr>
          <a:xfrm>
            <a:off x="3611880" y="3337481"/>
            <a:ext cx="2834640" cy="1030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b="1" dirty="0"/>
              <a:t>Realidad</a:t>
            </a:r>
            <a:r>
              <a:rPr lang="es-ES" sz="800" b="1" dirty="0">
                <a:solidFill>
                  <a:srgbClr val="595959"/>
                </a:solidFill>
              </a:rPr>
              <a:t> Aumentada</a:t>
            </a:r>
          </a:p>
        </p:txBody>
      </p:sp>
      <p:sp>
        <p:nvSpPr>
          <p:cNvPr id="86" name="Marcador de posición de texto 17">
            <a:extLst>
              <a:ext uri="{FF2B5EF4-FFF2-40B4-BE49-F238E27FC236}">
                <a16:creationId xmlns:a16="http://schemas.microsoft.com/office/drawing/2014/main" id="{476DF21B-C915-49B9-BC63-F4E857F53EE6}"/>
              </a:ext>
            </a:extLst>
          </p:cNvPr>
          <p:cNvSpPr txBox="1">
            <a:spLocks/>
          </p:cNvSpPr>
          <p:nvPr/>
        </p:nvSpPr>
        <p:spPr>
          <a:xfrm>
            <a:off x="3611880" y="3604444"/>
            <a:ext cx="2834640" cy="9998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spc="-30" dirty="0"/>
              <a:t>Con la realidad aumentada combinamos elementos físicos tangibles con elementos virtuales. En nuestras aplicaciones enriquecemos con información útil el mundo real. Información aplicada a objetos, espacios, lugares… </a:t>
            </a:r>
          </a:p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spc="-30" dirty="0"/>
              <a:t>Permite optimizar y ahorrar tiempo en tareas diarias a trabajadores, que con novedosos dispositivos permite actuar con manos libres, siendo también accesibles y usables desde cualquier plataforma móvil </a:t>
            </a:r>
          </a:p>
        </p:txBody>
      </p:sp>
      <p:sp>
        <p:nvSpPr>
          <p:cNvPr id="87" name="Marcador de posición de texto 18">
            <a:extLst>
              <a:ext uri="{FF2B5EF4-FFF2-40B4-BE49-F238E27FC236}">
                <a16:creationId xmlns:a16="http://schemas.microsoft.com/office/drawing/2014/main" id="{7C107042-1BAD-49B2-A345-D95D9A37FCB0}"/>
              </a:ext>
            </a:extLst>
          </p:cNvPr>
          <p:cNvSpPr txBox="1">
            <a:spLocks/>
          </p:cNvSpPr>
          <p:nvPr/>
        </p:nvSpPr>
        <p:spPr>
          <a:xfrm>
            <a:off x="7028343" y="473962"/>
            <a:ext cx="2533235" cy="19234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b="1" spc="-30" dirty="0">
                <a:solidFill>
                  <a:srgbClr val="595959"/>
                </a:solidFill>
              </a:rPr>
              <a:t>Ventajas de AR/VR/MR</a:t>
            </a:r>
          </a:p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spc="-30" dirty="0">
                <a:solidFill>
                  <a:srgbClr val="595959"/>
                </a:solidFill>
              </a:rPr>
              <a:t>Una de las principales ventajas es la formación de trabajadores, y la gran escalabilidad de estos sistemas, siendo de gran utilidad para formaciones de espacios confinados o de difícil acceso. </a:t>
            </a:r>
          </a:p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spc="-30" dirty="0">
                <a:solidFill>
                  <a:srgbClr val="595959"/>
                </a:solidFill>
              </a:rPr>
              <a:t>Nos permite recrear lugares, empresas, talleres, productos e interactuar con ellos antes de que se fabriquen o se construyan. </a:t>
            </a:r>
          </a:p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spc="-30" dirty="0">
                <a:solidFill>
                  <a:srgbClr val="595959"/>
                </a:solidFill>
              </a:rPr>
              <a:t>Asistencia remota para labores de mantenimiento, evitando desplazamientos de personal</a:t>
            </a:r>
          </a:p>
        </p:txBody>
      </p:sp>
      <p:sp>
        <p:nvSpPr>
          <p:cNvPr id="93" name="Marcador de posición de texto 32">
            <a:extLst>
              <a:ext uri="{FF2B5EF4-FFF2-40B4-BE49-F238E27FC236}">
                <a16:creationId xmlns:a16="http://schemas.microsoft.com/office/drawing/2014/main" id="{18E4AC88-0BA4-4049-84BA-760035230CA6}"/>
              </a:ext>
            </a:extLst>
          </p:cNvPr>
          <p:cNvSpPr txBox="1">
            <a:spLocks/>
          </p:cNvSpPr>
          <p:nvPr/>
        </p:nvSpPr>
        <p:spPr>
          <a:xfrm>
            <a:off x="7028352" y="5022591"/>
            <a:ext cx="2572847" cy="137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s-ES" sz="800" b="1">
                <a:solidFill>
                  <a:srgbClr val="595959"/>
                </a:solidFill>
              </a:rPr>
              <a:t>TASIVA S.L</a:t>
            </a:r>
          </a:p>
        </p:txBody>
      </p:sp>
      <p:sp>
        <p:nvSpPr>
          <p:cNvPr id="94" name="Marcador de posición de texto 33">
            <a:extLst>
              <a:ext uri="{FF2B5EF4-FFF2-40B4-BE49-F238E27FC236}">
                <a16:creationId xmlns:a16="http://schemas.microsoft.com/office/drawing/2014/main" id="{A40573BE-7578-4BFB-8061-E69CC1C7CF02}"/>
              </a:ext>
            </a:extLst>
          </p:cNvPr>
          <p:cNvSpPr txBox="1">
            <a:spLocks/>
          </p:cNvSpPr>
          <p:nvPr/>
        </p:nvSpPr>
        <p:spPr>
          <a:xfrm>
            <a:off x="7028352" y="5167276"/>
            <a:ext cx="2572847" cy="137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800" dirty="0"/>
              <a:t>Polígono Industrial </a:t>
            </a:r>
            <a:r>
              <a:rPr lang="pt-BR" sz="800" dirty="0" err="1"/>
              <a:t>Noáin</a:t>
            </a:r>
            <a:r>
              <a:rPr lang="pt-BR" sz="800" dirty="0"/>
              <a:t> </a:t>
            </a:r>
            <a:r>
              <a:rPr lang="pt-BR" sz="800" dirty="0" err="1"/>
              <a:t>Esquíroz</a:t>
            </a:r>
            <a:r>
              <a:rPr lang="pt-BR" sz="800" dirty="0"/>
              <a:t> | C/H Nº 2 216</a:t>
            </a:r>
            <a:endParaRPr lang="es-ES" sz="800" dirty="0">
              <a:solidFill>
                <a:srgbClr val="595959"/>
              </a:solidFill>
            </a:endParaRPr>
          </a:p>
        </p:txBody>
      </p:sp>
      <p:sp>
        <p:nvSpPr>
          <p:cNvPr id="95" name="Marcador de posición de texto 34">
            <a:extLst>
              <a:ext uri="{FF2B5EF4-FFF2-40B4-BE49-F238E27FC236}">
                <a16:creationId xmlns:a16="http://schemas.microsoft.com/office/drawing/2014/main" id="{FB2E76AA-EC09-4B5A-AA82-C414FA16EA9B}"/>
              </a:ext>
            </a:extLst>
          </p:cNvPr>
          <p:cNvSpPr txBox="1">
            <a:spLocks/>
          </p:cNvSpPr>
          <p:nvPr/>
        </p:nvSpPr>
        <p:spPr>
          <a:xfrm>
            <a:off x="7028352" y="5311962"/>
            <a:ext cx="2572847" cy="137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800"/>
              <a:t>31191 Esquíroz de Galar / Navarra</a:t>
            </a:r>
            <a:endParaRPr lang="es-ES" sz="800">
              <a:solidFill>
                <a:srgbClr val="595959"/>
              </a:solidFill>
            </a:endParaRPr>
          </a:p>
        </p:txBody>
      </p:sp>
      <p:sp>
        <p:nvSpPr>
          <p:cNvPr id="96" name="Marcador de posición de texto 35">
            <a:extLst>
              <a:ext uri="{FF2B5EF4-FFF2-40B4-BE49-F238E27FC236}">
                <a16:creationId xmlns:a16="http://schemas.microsoft.com/office/drawing/2014/main" id="{2FA52034-4713-4ACD-B933-EFBA75038B97}"/>
              </a:ext>
            </a:extLst>
          </p:cNvPr>
          <p:cNvSpPr txBox="1">
            <a:spLocks/>
          </p:cNvSpPr>
          <p:nvPr/>
        </p:nvSpPr>
        <p:spPr>
          <a:xfrm>
            <a:off x="7028352" y="5456647"/>
            <a:ext cx="2572847" cy="137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>
                <a:hlinkClick r:id="rId2"/>
              </a:rPr>
              <a:t>948 316 506</a:t>
            </a:r>
            <a:endParaRPr lang="es-ES" sz="800">
              <a:solidFill>
                <a:srgbClr val="595959"/>
              </a:solidFill>
            </a:endParaRPr>
          </a:p>
        </p:txBody>
      </p:sp>
      <p:sp>
        <p:nvSpPr>
          <p:cNvPr id="97" name="Marcador de posición de texto 36">
            <a:extLst>
              <a:ext uri="{FF2B5EF4-FFF2-40B4-BE49-F238E27FC236}">
                <a16:creationId xmlns:a16="http://schemas.microsoft.com/office/drawing/2014/main" id="{D72DCF4A-8503-475D-B04F-FEE208C97FD8}"/>
              </a:ext>
            </a:extLst>
          </p:cNvPr>
          <p:cNvSpPr txBox="1">
            <a:spLocks/>
          </p:cNvSpPr>
          <p:nvPr/>
        </p:nvSpPr>
        <p:spPr>
          <a:xfrm>
            <a:off x="7028352" y="5601342"/>
            <a:ext cx="2572847" cy="137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>
                <a:solidFill>
                  <a:srgbClr val="595959"/>
                </a:solidFill>
              </a:rPr>
              <a:t>info@tasiva.com</a:t>
            </a:r>
          </a:p>
        </p:txBody>
      </p:sp>
      <p:sp>
        <p:nvSpPr>
          <p:cNvPr id="98" name="Marcador de posición de texto 37">
            <a:extLst>
              <a:ext uri="{FF2B5EF4-FFF2-40B4-BE49-F238E27FC236}">
                <a16:creationId xmlns:a16="http://schemas.microsoft.com/office/drawing/2014/main" id="{1A59530C-7639-437A-A9BD-F04B095CA6FF}"/>
              </a:ext>
            </a:extLst>
          </p:cNvPr>
          <p:cNvSpPr txBox="1">
            <a:spLocks/>
          </p:cNvSpPr>
          <p:nvPr/>
        </p:nvSpPr>
        <p:spPr>
          <a:xfrm>
            <a:off x="7028352" y="5811773"/>
            <a:ext cx="2572847" cy="137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dirty="0">
                <a:solidFill>
                  <a:schemeClr val="accent6"/>
                </a:solidFill>
              </a:rPr>
              <a:t>www.tasiva.com</a:t>
            </a:r>
          </a:p>
        </p:txBody>
      </p:sp>
      <p:sp>
        <p:nvSpPr>
          <p:cNvPr id="103" name="Marcador de posición de texto 18">
            <a:extLst>
              <a:ext uri="{FF2B5EF4-FFF2-40B4-BE49-F238E27FC236}">
                <a16:creationId xmlns:a16="http://schemas.microsoft.com/office/drawing/2014/main" id="{B7E0933B-E156-46D1-9CA7-086E322BE5EA}"/>
              </a:ext>
            </a:extLst>
          </p:cNvPr>
          <p:cNvSpPr txBox="1">
            <a:spLocks/>
          </p:cNvSpPr>
          <p:nvPr/>
        </p:nvSpPr>
        <p:spPr>
          <a:xfrm>
            <a:off x="457198" y="5732521"/>
            <a:ext cx="2931530" cy="1425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s-ES" sz="800" b="1" spc="-30" dirty="0"/>
              <a:t>Realidad Mixta</a:t>
            </a:r>
          </a:p>
          <a:p>
            <a:pPr marL="0" indent="0" algn="just">
              <a:lnSpc>
                <a:spcPct val="114000"/>
              </a:lnSpc>
              <a:buNone/>
            </a:pPr>
            <a:r>
              <a:rPr lang="es-ES" sz="800" spc="-30" dirty="0"/>
              <a:t>Es un espacio donde se mezclan la interactividad de la realidad virtual y el poder de la realidad aumentada. Permite colocar elementos en los lugares exactos gracias al escaneado del entorno. Aúna las mejores características de las dos realidades. Interactúan tanto objetos y/o personas reales como virtuales.</a:t>
            </a:r>
          </a:p>
          <a:p>
            <a:pPr marL="0" indent="0" algn="just">
              <a:lnSpc>
                <a:spcPct val="114000"/>
              </a:lnSpc>
              <a:buNone/>
            </a:pPr>
            <a:endParaRPr lang="es-ES" sz="800" spc="-30" dirty="0">
              <a:solidFill>
                <a:srgbClr val="FF0000"/>
              </a:solidFill>
            </a:endParaRPr>
          </a:p>
        </p:txBody>
      </p:sp>
      <p:sp>
        <p:nvSpPr>
          <p:cNvPr id="22" name="Marcador de posición de texto 16">
            <a:extLst>
              <a:ext uri="{FF2B5EF4-FFF2-40B4-BE49-F238E27FC236}">
                <a16:creationId xmlns:a16="http://schemas.microsoft.com/office/drawing/2014/main" id="{060A83DE-2EF4-47CB-BAFC-295FC2E8E3E3}"/>
              </a:ext>
            </a:extLst>
          </p:cNvPr>
          <p:cNvSpPr txBox="1">
            <a:spLocks/>
          </p:cNvSpPr>
          <p:nvPr/>
        </p:nvSpPr>
        <p:spPr>
          <a:xfrm>
            <a:off x="457199" y="3946064"/>
            <a:ext cx="2834640" cy="1030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b="1" dirty="0">
                <a:solidFill>
                  <a:srgbClr val="595959"/>
                </a:solidFill>
              </a:rPr>
              <a:t>Realidad Virtual</a:t>
            </a:r>
          </a:p>
        </p:txBody>
      </p:sp>
      <p:sp>
        <p:nvSpPr>
          <p:cNvPr id="24" name="Marcador de posición de texto 18">
            <a:extLst>
              <a:ext uri="{FF2B5EF4-FFF2-40B4-BE49-F238E27FC236}">
                <a16:creationId xmlns:a16="http://schemas.microsoft.com/office/drawing/2014/main" id="{F0221F94-7073-4CCF-9A72-41D6BAF4F2EC}"/>
              </a:ext>
            </a:extLst>
          </p:cNvPr>
          <p:cNvSpPr txBox="1">
            <a:spLocks/>
          </p:cNvSpPr>
          <p:nvPr/>
        </p:nvSpPr>
        <p:spPr>
          <a:xfrm>
            <a:off x="457198" y="3336481"/>
            <a:ext cx="2834640" cy="4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None/>
            </a:pPr>
            <a:r>
              <a:rPr lang="es-ES" sz="800" spc="-30" dirty="0"/>
              <a:t>Realizamos aplicaciones a medida para todos los sectores, desde la fase inicial conceptual, el desarrollo, implantación y puesta en marcha del sistema.</a:t>
            </a:r>
          </a:p>
          <a:p>
            <a:pPr marL="0" indent="0" algn="just">
              <a:lnSpc>
                <a:spcPct val="114000"/>
              </a:lnSpc>
              <a:buNone/>
            </a:pPr>
            <a:endParaRPr lang="es-ES" sz="800" spc="-30" dirty="0">
              <a:solidFill>
                <a:srgbClr val="FF0000"/>
              </a:solidFill>
            </a:endParaRPr>
          </a:p>
        </p:txBody>
      </p:sp>
      <p:pic>
        <p:nvPicPr>
          <p:cNvPr id="5" name="Imagen 4" descr="Imagen que contiene edificio, persona, hombre, vistiendo&#10;&#10;Descripción generada automáticamente">
            <a:extLst>
              <a:ext uri="{FF2B5EF4-FFF2-40B4-BE49-F238E27FC236}">
                <a16:creationId xmlns:a16="http://schemas.microsoft.com/office/drawing/2014/main" id="{10E7FE8C-FB29-4A57-BCE4-80E6172AD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5"/>
          <a:stretch/>
        </p:blipFill>
        <p:spPr>
          <a:xfrm>
            <a:off x="3568930" y="476039"/>
            <a:ext cx="2931531" cy="22952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EF90D56-0C15-4CA6-A4E8-2F3FFEE45F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3" t="1344" r="13232" b="-1344"/>
          <a:stretch/>
        </p:blipFill>
        <p:spPr>
          <a:xfrm>
            <a:off x="424590" y="473963"/>
            <a:ext cx="2867247" cy="23311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7596322-DE82-48E1-8823-310D5E3E0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154" y="5221163"/>
            <a:ext cx="2939591" cy="1501370"/>
          </a:xfrm>
          <a:prstGeom prst="rect">
            <a:avLst/>
          </a:prstGeom>
        </p:spPr>
      </p:pic>
      <p:pic>
        <p:nvPicPr>
          <p:cNvPr id="11" name="Imagen 10" descr="Imagen que contiene persona, sostener, hombre, parado&#10;&#10;Descripción generada automáticamente">
            <a:extLst>
              <a:ext uri="{FF2B5EF4-FFF2-40B4-BE49-F238E27FC236}">
                <a16:creationId xmlns:a16="http://schemas.microsoft.com/office/drawing/2014/main" id="{9569D133-E83F-4FD3-9074-7AF75AFDA3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8"/>
          <a:stretch/>
        </p:blipFill>
        <p:spPr>
          <a:xfrm>
            <a:off x="6988726" y="2470655"/>
            <a:ext cx="2572852" cy="17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15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chure_Blueglass_Trifold_TP103417195" id="{1363CEA3-A3CA-4A9C-AD60-1966BFAD8A1B}" vid="{B34EBBC0-8645-4DB4-93B2-234BEAE49B7E}"/>
    </a:ext>
  </a:extLst>
</a:theme>
</file>

<file path=ppt/theme/theme2.xml><?xml version="1.0" encoding="utf-8"?>
<a:theme xmlns:a="http://schemas.openxmlformats.org/drawingml/2006/main" name="Office Theme">
  <a:themeElements>
    <a:clrScheme name="Brochure">
      <a:dk1>
        <a:sysClr val="windowText" lastClr="000000"/>
      </a:dk1>
      <a:lt1>
        <a:sysClr val="window" lastClr="FFFFFF"/>
      </a:lt1>
      <a:dk2>
        <a:srgbClr val="323232"/>
      </a:dk2>
      <a:lt2>
        <a:srgbClr val="E6E6E6"/>
      </a:lt2>
      <a:accent1>
        <a:srgbClr val="74CBC8"/>
      </a:accent1>
      <a:accent2>
        <a:srgbClr val="EDC765"/>
      </a:accent2>
      <a:accent3>
        <a:srgbClr val="8AC867"/>
      </a:accent3>
      <a:accent4>
        <a:srgbClr val="F0924C"/>
      </a:accent4>
      <a:accent5>
        <a:srgbClr val="907CB3"/>
      </a:accent5>
      <a:accent6>
        <a:srgbClr val="E87C8D"/>
      </a:accent6>
      <a:hlink>
        <a:srgbClr val="74CBC8"/>
      </a:hlink>
      <a:folHlink>
        <a:srgbClr val="907CB3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rochure">
      <a:dk1>
        <a:sysClr val="windowText" lastClr="000000"/>
      </a:dk1>
      <a:lt1>
        <a:sysClr val="window" lastClr="FFFFFF"/>
      </a:lt1>
      <a:dk2>
        <a:srgbClr val="323232"/>
      </a:dk2>
      <a:lt2>
        <a:srgbClr val="E6E6E6"/>
      </a:lt2>
      <a:accent1>
        <a:srgbClr val="74CBC8"/>
      </a:accent1>
      <a:accent2>
        <a:srgbClr val="EDC765"/>
      </a:accent2>
      <a:accent3>
        <a:srgbClr val="8AC867"/>
      </a:accent3>
      <a:accent4>
        <a:srgbClr val="F0924C"/>
      </a:accent4>
      <a:accent5>
        <a:srgbClr val="907CB3"/>
      </a:accent5>
      <a:accent6>
        <a:srgbClr val="E87C8D"/>
      </a:accent6>
      <a:hlink>
        <a:srgbClr val="74CBC8"/>
      </a:hlink>
      <a:folHlink>
        <a:srgbClr val="907CB3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2958f784-0ef9-4616-b22d-512a8cad1f0d">english</DirectSourceMarket>
    <ApprovalStatus xmlns="2958f784-0ef9-4616-b22d-512a8cad1f0d">InProgress</ApprovalStatus>
    <MarketSpecific xmlns="2958f784-0ef9-4616-b22d-512a8cad1f0d">false</MarketSpecific>
    <LocComments xmlns="2958f784-0ef9-4616-b22d-512a8cad1f0d" xsi:nil="true"/>
    <ThumbnailAssetId xmlns="2958f784-0ef9-4616-b22d-512a8cad1f0d" xsi:nil="true"/>
    <PrimaryImageGen xmlns="2958f784-0ef9-4616-b22d-512a8cad1f0d">true</PrimaryImageGen>
    <LegacyData xmlns="2958f784-0ef9-4616-b22d-512a8cad1f0d" xsi:nil="true"/>
    <LocRecommendedHandoff xmlns="2958f784-0ef9-4616-b22d-512a8cad1f0d" xsi:nil="true"/>
    <BusinessGroup xmlns="2958f784-0ef9-4616-b22d-512a8cad1f0d" xsi:nil="true"/>
    <BlockPublish xmlns="2958f784-0ef9-4616-b22d-512a8cad1f0d">false</BlockPublish>
    <TPFriendlyName xmlns="2958f784-0ef9-4616-b22d-512a8cad1f0d" xsi:nil="true"/>
    <NumericId xmlns="2958f784-0ef9-4616-b22d-512a8cad1f0d" xsi:nil="true"/>
    <APEditor xmlns="2958f784-0ef9-4616-b22d-512a8cad1f0d">
      <UserInfo>
        <DisplayName/>
        <AccountId xsi:nil="true"/>
        <AccountType/>
      </UserInfo>
    </APEditor>
    <SourceTitle xmlns="2958f784-0ef9-4616-b22d-512a8cad1f0d" xsi:nil="true"/>
    <OpenTemplate xmlns="2958f784-0ef9-4616-b22d-512a8cad1f0d">true</OpenTemplate>
    <UALocComments xmlns="2958f784-0ef9-4616-b22d-512a8cad1f0d" xsi:nil="true"/>
    <ParentAssetId xmlns="2958f784-0ef9-4616-b22d-512a8cad1f0d" xsi:nil="true"/>
    <IntlLangReviewDate xmlns="2958f784-0ef9-4616-b22d-512a8cad1f0d" xsi:nil="true"/>
    <FeatureTagsTaxHTField0 xmlns="2958f784-0ef9-4616-b22d-512a8cad1f0d">
      <Terms xmlns="http://schemas.microsoft.com/office/infopath/2007/PartnerControls"/>
    </FeatureTagsTaxHTField0>
    <PublishStatusLookup xmlns="2958f784-0ef9-4616-b22d-512a8cad1f0d">
      <Value>684355</Value>
    </PublishStatusLookup>
    <Providers xmlns="2958f784-0ef9-4616-b22d-512a8cad1f0d" xsi:nil="true"/>
    <MachineTranslated xmlns="2958f784-0ef9-4616-b22d-512a8cad1f0d">false</MachineTranslated>
    <OriginalSourceMarket xmlns="2958f784-0ef9-4616-b22d-512a8cad1f0d">english</OriginalSourceMarket>
    <APDescription xmlns="2958f784-0ef9-4616-b22d-512a8cad1f0d" xsi:nil="true"/>
    <ClipArtFilename xmlns="2958f784-0ef9-4616-b22d-512a8cad1f0d" xsi:nil="true"/>
    <ContentItem xmlns="2958f784-0ef9-4616-b22d-512a8cad1f0d" xsi:nil="true"/>
    <TPInstallLocation xmlns="2958f784-0ef9-4616-b22d-512a8cad1f0d" xsi:nil="true"/>
    <PublishTargets xmlns="2958f784-0ef9-4616-b22d-512a8cad1f0d">OfficeOnlineVNext</PublishTargets>
    <TimesCloned xmlns="2958f784-0ef9-4616-b22d-512a8cad1f0d" xsi:nil="true"/>
    <AssetStart xmlns="2958f784-0ef9-4616-b22d-512a8cad1f0d">2012-08-29T21:10:00+00:00</AssetStart>
    <Provider xmlns="2958f784-0ef9-4616-b22d-512a8cad1f0d" xsi:nil="true"/>
    <AcquiredFrom xmlns="2958f784-0ef9-4616-b22d-512a8cad1f0d">Internal MS</AcquiredFrom>
    <FriendlyTitle xmlns="2958f784-0ef9-4616-b22d-512a8cad1f0d" xsi:nil="true"/>
    <LastHandOff xmlns="2958f784-0ef9-4616-b22d-512a8cad1f0d" xsi:nil="true"/>
    <TPClientViewer xmlns="2958f784-0ef9-4616-b22d-512a8cad1f0d" xsi:nil="true"/>
    <UACurrentWords xmlns="2958f784-0ef9-4616-b22d-512a8cad1f0d" xsi:nil="true"/>
    <ArtSampleDocs xmlns="2958f784-0ef9-4616-b22d-512a8cad1f0d" xsi:nil="true"/>
    <UALocRecommendation xmlns="2958f784-0ef9-4616-b22d-512a8cad1f0d">Localize</UALocRecommendation>
    <Manager xmlns="2958f784-0ef9-4616-b22d-512a8cad1f0d" xsi:nil="true"/>
    <ShowIn xmlns="2958f784-0ef9-4616-b22d-512a8cad1f0d">Show everywhere</ShowIn>
    <UANotes xmlns="2958f784-0ef9-4616-b22d-512a8cad1f0d" xsi:nil="true"/>
    <TemplateStatus xmlns="2958f784-0ef9-4616-b22d-512a8cad1f0d">Complete</TemplateStatus>
    <InternalTagsTaxHTField0 xmlns="2958f784-0ef9-4616-b22d-512a8cad1f0d">
      <Terms xmlns="http://schemas.microsoft.com/office/infopath/2007/PartnerControls"/>
    </InternalTagsTaxHTField0>
    <CSXHash xmlns="2958f784-0ef9-4616-b22d-512a8cad1f0d" xsi:nil="true"/>
    <Downloads xmlns="2958f784-0ef9-4616-b22d-512a8cad1f0d">0</Downloads>
    <VoteCount xmlns="2958f784-0ef9-4616-b22d-512a8cad1f0d" xsi:nil="true"/>
    <OOCacheId xmlns="2958f784-0ef9-4616-b22d-512a8cad1f0d" xsi:nil="true"/>
    <IsDeleted xmlns="2958f784-0ef9-4616-b22d-512a8cad1f0d">false</IsDeleted>
    <AssetExpire xmlns="2958f784-0ef9-4616-b22d-512a8cad1f0d">2029-01-01T08:00:00+00:00</AssetExpire>
    <DSATActionTaken xmlns="2958f784-0ef9-4616-b22d-512a8cad1f0d" xsi:nil="true"/>
    <CSXSubmissionMarket xmlns="2958f784-0ef9-4616-b22d-512a8cad1f0d" xsi:nil="true"/>
    <TPExecutable xmlns="2958f784-0ef9-4616-b22d-512a8cad1f0d" xsi:nil="true"/>
    <SubmitterId xmlns="2958f784-0ef9-4616-b22d-512a8cad1f0d" xsi:nil="true"/>
    <EditorialTags xmlns="2958f784-0ef9-4616-b22d-512a8cad1f0d" xsi:nil="true"/>
    <AssetType xmlns="2958f784-0ef9-4616-b22d-512a8cad1f0d">TP</AssetType>
    <BugNumber xmlns="2958f784-0ef9-4616-b22d-512a8cad1f0d" xsi:nil="true"/>
    <CSXSubmissionDate xmlns="2958f784-0ef9-4616-b22d-512a8cad1f0d" xsi:nil="true"/>
    <CSXUpdate xmlns="2958f784-0ef9-4616-b22d-512a8cad1f0d">false</CSXUpdate>
    <ApprovalLog xmlns="2958f784-0ef9-4616-b22d-512a8cad1f0d" xsi:nil="true"/>
    <Milestone xmlns="2958f784-0ef9-4616-b22d-512a8cad1f0d" xsi:nil="true"/>
    <RecommendationsModifier xmlns="2958f784-0ef9-4616-b22d-512a8cad1f0d" xsi:nil="true"/>
    <OriginAsset xmlns="2958f784-0ef9-4616-b22d-512a8cad1f0d" xsi:nil="true"/>
    <TPComponent xmlns="2958f784-0ef9-4616-b22d-512a8cad1f0d" xsi:nil="true"/>
    <AssetId xmlns="2958f784-0ef9-4616-b22d-512a8cad1f0d">TP103417195</AssetId>
    <IntlLocPriority xmlns="2958f784-0ef9-4616-b22d-512a8cad1f0d" xsi:nil="true"/>
    <PolicheckWords xmlns="2958f784-0ef9-4616-b22d-512a8cad1f0d" xsi:nil="true"/>
    <TPLaunchHelpLink xmlns="2958f784-0ef9-4616-b22d-512a8cad1f0d" xsi:nil="true"/>
    <TPApplication xmlns="2958f784-0ef9-4616-b22d-512a8cad1f0d" xsi:nil="true"/>
    <CrawlForDependencies xmlns="2958f784-0ef9-4616-b22d-512a8cad1f0d">false</CrawlForDependencies>
    <HandoffToMSDN xmlns="2958f784-0ef9-4616-b22d-512a8cad1f0d" xsi:nil="true"/>
    <PlannedPubDate xmlns="2958f784-0ef9-4616-b22d-512a8cad1f0d" xsi:nil="true"/>
    <IntlLangReviewer xmlns="2958f784-0ef9-4616-b22d-512a8cad1f0d" xsi:nil="true"/>
    <TrustLevel xmlns="2958f784-0ef9-4616-b22d-512a8cad1f0d">1 Microsoft Managed Content</TrustLevel>
    <LocLastLocAttemptVersionLookup xmlns="2958f784-0ef9-4616-b22d-512a8cad1f0d">854408</LocLastLocAttemptVersionLookup>
    <IsSearchable xmlns="2958f784-0ef9-4616-b22d-512a8cad1f0d">true</IsSearchable>
    <TemplateTemplateType xmlns="2958f784-0ef9-4616-b22d-512a8cad1f0d">PowerPoint Presentation Template</TemplateTemplateType>
    <CampaignTagsTaxHTField0 xmlns="2958f784-0ef9-4616-b22d-512a8cad1f0d">
      <Terms xmlns="http://schemas.microsoft.com/office/infopath/2007/PartnerControls"/>
    </CampaignTagsTaxHTField0>
    <TPNamespace xmlns="2958f784-0ef9-4616-b22d-512a8cad1f0d" xsi:nil="true"/>
    <TaxCatchAll xmlns="2958f784-0ef9-4616-b22d-512a8cad1f0d"/>
    <Markets xmlns="2958f784-0ef9-4616-b22d-512a8cad1f0d"/>
    <UAProjectedTotalWords xmlns="2958f784-0ef9-4616-b22d-512a8cad1f0d" xsi:nil="true"/>
    <LocMarketGroupTiers2 xmlns="2958f784-0ef9-4616-b22d-512a8cad1f0d" xsi:nil="true"/>
    <IntlLangReview xmlns="2958f784-0ef9-4616-b22d-512a8cad1f0d">false</IntlLangReview>
    <OutputCachingOn xmlns="2958f784-0ef9-4616-b22d-512a8cad1f0d">false</OutputCachingOn>
    <AverageRating xmlns="2958f784-0ef9-4616-b22d-512a8cad1f0d" xsi:nil="true"/>
    <APAuthor xmlns="2958f784-0ef9-4616-b22d-512a8cad1f0d">
      <UserInfo>
        <DisplayName>REDMOND\kristaa</DisplayName>
        <AccountId>136</AccountId>
        <AccountType/>
      </UserInfo>
    </APAuthor>
    <LocManualTestRequired xmlns="2958f784-0ef9-4616-b22d-512a8cad1f0d">false</LocManualTestRequired>
    <TPCommandLine xmlns="2958f784-0ef9-4616-b22d-512a8cad1f0d" xsi:nil="true"/>
    <TPAppVersion xmlns="2958f784-0ef9-4616-b22d-512a8cad1f0d" xsi:nil="true"/>
    <EditorialStatus xmlns="2958f784-0ef9-4616-b22d-512a8cad1f0d">Complete</EditorialStatus>
    <LastModifiedDateTime xmlns="2958f784-0ef9-4616-b22d-512a8cad1f0d" xsi:nil="true"/>
    <ScenarioTagsTaxHTField0 xmlns="2958f784-0ef9-4616-b22d-512a8cad1f0d">
      <Terms xmlns="http://schemas.microsoft.com/office/infopath/2007/PartnerControls"/>
    </ScenarioTagsTaxHTField0>
    <OriginalRelease xmlns="2958f784-0ef9-4616-b22d-512a8cad1f0d">15</OriginalRelease>
    <TPLaunchHelpLinkType xmlns="2958f784-0ef9-4616-b22d-512a8cad1f0d">Template</TPLaunchHelpLinkType>
    <LocalizationTagsTaxHTField0 xmlns="2958f784-0ef9-4616-b22d-512a8cad1f0d">
      <Terms xmlns="http://schemas.microsoft.com/office/infopath/2007/PartnerControls"/>
    </LocalizationTagsTaxHTField0>
    <Description0 xmlns="fb5acd76-e9f3-4601-9d69-91f53ab96ae6" xsi:nil="true"/>
    <Component xmlns="fb5acd76-e9f3-4601-9d69-91f53ab96ae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55" ma:contentTypeDescription="Create a new document." ma:contentTypeScope="" ma:versionID="3c98c83416931a21d43ed007fda5e4dd">
  <xsd:schema xmlns:xsd="http://www.w3.org/2001/XMLSchema" xmlns:xs="http://www.w3.org/2001/XMLSchema" xmlns:p="http://schemas.microsoft.com/office/2006/metadata/properties" xmlns:ns2="2958f784-0ef9-4616-b22d-512a8cad1f0d" xmlns:ns3="fb5acd76-e9f3-4601-9d69-91f53ab96ae6" targetNamespace="http://schemas.microsoft.com/office/2006/metadata/properties" ma:root="true" ma:fieldsID="938018c4f46d99993d20879d4e9ddff8" ns2:_="" ns3:_="">
    <xsd:import namespace="2958f784-0ef9-4616-b22d-512a8cad1f0d"/>
    <xsd:import namespace="fb5acd76-e9f3-4601-9d69-91f53ab96ae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8f784-0ef9-4616-b22d-512a8cad1f0d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ca69c71e-a029-4733-aca1-cabc27411b0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D80075B-F8CE-48D6-9BD2-D195F7E115A9}" ma:internalName="CSXSubmissionMarket" ma:readOnly="false" ma:showField="MarketName" ma:web="2958f784-0ef9-4616-b22d-512a8cad1f0d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9327d1a0-1a14-4b12-a74c-0f320f972977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1F044C38-11A0-4051-9DF8-A3AFA85E16DC}" ma:internalName="InProjectListLookup" ma:readOnly="true" ma:showField="InProjectLis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3b364bcb-a06e-4da1-8475-f5243c3236b2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1F044C38-11A0-4051-9DF8-A3AFA85E16DC}" ma:internalName="LastCompleteVersionLookup" ma:readOnly="true" ma:showField="LastComplete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1F044C38-11A0-4051-9DF8-A3AFA85E16DC}" ma:internalName="LastPreviewErrorLookup" ma:readOnly="true" ma:showField="LastPreview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1F044C38-11A0-4051-9DF8-A3AFA85E16DC}" ma:internalName="LastPreviewResultLookup" ma:readOnly="true" ma:showField="LastPreview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1F044C38-11A0-4051-9DF8-A3AFA85E16DC}" ma:internalName="LastPreviewAttemptDateLookup" ma:readOnly="true" ma:showField="LastPreview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1F044C38-11A0-4051-9DF8-A3AFA85E16DC}" ma:internalName="LastPreviewedByLookup" ma:readOnly="true" ma:showField="LastPreview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1F044C38-11A0-4051-9DF8-A3AFA85E16DC}" ma:internalName="LastPreviewTimeLookup" ma:readOnly="true" ma:showField="LastPreview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1F044C38-11A0-4051-9DF8-A3AFA85E16DC}" ma:internalName="LastPreviewVersionLookup" ma:readOnly="true" ma:showField="LastPreview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1F044C38-11A0-4051-9DF8-A3AFA85E16DC}" ma:internalName="LastPublishErrorLookup" ma:readOnly="true" ma:showField="LastPublish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1F044C38-11A0-4051-9DF8-A3AFA85E16DC}" ma:internalName="LastPublishResultLookup" ma:readOnly="true" ma:showField="LastPublish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1F044C38-11A0-4051-9DF8-A3AFA85E16DC}" ma:internalName="LastPublishAttemptDateLookup" ma:readOnly="true" ma:showField="LastPublish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1F044C38-11A0-4051-9DF8-A3AFA85E16DC}" ma:internalName="LastPublishedByLookup" ma:readOnly="true" ma:showField="LastPublish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1F044C38-11A0-4051-9DF8-A3AFA85E16DC}" ma:internalName="LastPublishTimeLookup" ma:readOnly="true" ma:showField="LastPublish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1F044C38-11A0-4051-9DF8-A3AFA85E16DC}" ma:internalName="LastPublishVersionLookup" ma:readOnly="true" ma:showField="LastPublish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AC64899A-88C0-4725-BCFC-902FA402DE74}" ma:internalName="LocLastLocAttemptVersionLookup" ma:readOnly="false" ma:showField="LastLocAttemptVersion" ma:web="2958f784-0ef9-4616-b22d-512a8cad1f0d">
      <xsd:simpleType>
        <xsd:restriction base="dms:Lookup"/>
      </xsd:simpleType>
    </xsd:element>
    <xsd:element name="LocLastLocAttemptVersionTypeLookup" ma:index="72" nillable="true" ma:displayName="Loc Last Loc Attempt Version Type" ma:default="" ma:list="{AC64899A-88C0-4725-BCFC-902FA402DE74}" ma:internalName="LocLastLocAttemptVersionTypeLookup" ma:readOnly="true" ma:showField="LastLocAttemptVersionType" ma:web="2958f784-0ef9-4616-b22d-512a8cad1f0d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AC64899A-88C0-4725-BCFC-902FA402DE74}" ma:internalName="LocNewPublishedVersionLookup" ma:readOnly="true" ma:showField="NewPublishedVersion" ma:web="2958f784-0ef9-4616-b22d-512a8cad1f0d">
      <xsd:simpleType>
        <xsd:restriction base="dms:Lookup"/>
      </xsd:simpleType>
    </xsd:element>
    <xsd:element name="LocOverallHandbackStatusLookup" ma:index="76" nillable="true" ma:displayName="Loc Overall Handback Status" ma:default="" ma:list="{AC64899A-88C0-4725-BCFC-902FA402DE74}" ma:internalName="LocOverallHandbackStatusLookup" ma:readOnly="true" ma:showField="OverallHandbackStatus" ma:web="2958f784-0ef9-4616-b22d-512a8cad1f0d">
      <xsd:simpleType>
        <xsd:restriction base="dms:Lookup"/>
      </xsd:simpleType>
    </xsd:element>
    <xsd:element name="LocOverallLocStatusLookup" ma:index="77" nillable="true" ma:displayName="Loc Overall Localize Status" ma:default="" ma:list="{AC64899A-88C0-4725-BCFC-902FA402DE74}" ma:internalName="LocOverallLocStatusLookup" ma:readOnly="true" ma:showField="OverallLocStatus" ma:web="2958f784-0ef9-4616-b22d-512a8cad1f0d">
      <xsd:simpleType>
        <xsd:restriction base="dms:Lookup"/>
      </xsd:simpleType>
    </xsd:element>
    <xsd:element name="LocOverallPreviewStatusLookup" ma:index="78" nillable="true" ma:displayName="Loc Overall Preview Status" ma:default="" ma:list="{AC64899A-88C0-4725-BCFC-902FA402DE74}" ma:internalName="LocOverallPreviewStatusLookup" ma:readOnly="true" ma:showField="OverallPreviewStatus" ma:web="2958f784-0ef9-4616-b22d-512a8cad1f0d">
      <xsd:simpleType>
        <xsd:restriction base="dms:Lookup"/>
      </xsd:simpleType>
    </xsd:element>
    <xsd:element name="LocOverallPublishStatusLookup" ma:index="79" nillable="true" ma:displayName="Loc Overall Publish Status" ma:default="" ma:list="{AC64899A-88C0-4725-BCFC-902FA402DE74}" ma:internalName="LocOverallPublishStatusLookup" ma:readOnly="true" ma:showField="OverallPublishStatus" ma:web="2958f784-0ef9-4616-b22d-512a8cad1f0d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AC64899A-88C0-4725-BCFC-902FA402DE74}" ma:internalName="LocProcessedForHandoffsLookup" ma:readOnly="true" ma:showField="ProcessedForHandoffs" ma:web="2958f784-0ef9-4616-b22d-512a8cad1f0d">
      <xsd:simpleType>
        <xsd:restriction base="dms:Lookup"/>
      </xsd:simpleType>
    </xsd:element>
    <xsd:element name="LocProcessedForMarketsLookup" ma:index="82" nillable="true" ma:displayName="Loc Processed For Markets" ma:default="" ma:list="{AC64899A-88C0-4725-BCFC-902FA402DE74}" ma:internalName="LocProcessedForMarketsLookup" ma:readOnly="true" ma:showField="ProcessedForMarkets" ma:web="2958f784-0ef9-4616-b22d-512a8cad1f0d">
      <xsd:simpleType>
        <xsd:restriction base="dms:Lookup"/>
      </xsd:simpleType>
    </xsd:element>
    <xsd:element name="LocPublishedDependentAssetsLookup" ma:index="83" nillable="true" ma:displayName="Loc Published Dependent Assets" ma:default="" ma:list="{AC64899A-88C0-4725-BCFC-902FA402DE74}" ma:internalName="LocPublishedDependentAssetsLookup" ma:readOnly="true" ma:showField="PublishedDependentAssets" ma:web="2958f784-0ef9-4616-b22d-512a8cad1f0d">
      <xsd:simpleType>
        <xsd:restriction base="dms:Lookup"/>
      </xsd:simpleType>
    </xsd:element>
    <xsd:element name="LocPublishedLinkedAssetsLookup" ma:index="84" nillable="true" ma:displayName="Loc Published Linked Assets" ma:default="" ma:list="{AC64899A-88C0-4725-BCFC-902FA402DE74}" ma:internalName="LocPublishedLinkedAssetsLookup" ma:readOnly="true" ma:showField="PublishedLinkedAssets" ma:web="2958f784-0ef9-4616-b22d-512a8cad1f0d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251ee2d3-c117-4524-b3f1-1010c3cab2a3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D80075B-F8CE-48D6-9BD2-D195F7E115A9}" ma:internalName="Markets" ma:readOnly="false" ma:showField="MarketNa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1F044C38-11A0-4051-9DF8-A3AFA85E16DC}" ma:internalName="NumOfRatingsLookup" ma:readOnly="true" ma:showField="NumOfRating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1F044C38-11A0-4051-9DF8-A3AFA85E16DC}" ma:internalName="PublishStatusLookup" ma:readOnly="false" ma:showField="PublishStatu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54e2ea7-8c43-4b3c-9db4-bd71f7cfe4f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33f01220-6030-4880-975f-b9ea0de09f53}" ma:internalName="TaxCatchAll" ma:showField="CatchAllData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33f01220-6030-4880-975f-b9ea0de09f53}" ma:internalName="TaxCatchAllLabel" ma:readOnly="true" ma:showField="CatchAllDataLabel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acd76-e9f3-4601-9d69-91f53ab96ae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1B58DB-4786-47F4-9D10-169C63441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341F41-647A-43BF-B6CC-90888A493BBA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fb5acd76-e9f3-4601-9d69-91f53ab96ae6"/>
    <ds:schemaRef ds:uri="http://purl.org/dc/terms/"/>
    <ds:schemaRef ds:uri="2958f784-0ef9-4616-b22d-512a8cad1f0d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ACA699D-AAD8-4AE8-990F-8599E94705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58f784-0ef9-4616-b22d-512a8cad1f0d"/>
    <ds:schemaRef ds:uri="fb5acd76-e9f3-4601-9d69-91f53ab96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Folleto (empresa)</Template>
  <TotalTime>2980</TotalTime>
  <Words>545</Words>
  <Application>Microsoft Office PowerPoint</Application>
  <PresentationFormat>Personalizado</PresentationFormat>
  <Paragraphs>41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Verdana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Josetxo Casas</dc:creator>
  <cp:lastModifiedBy>Josetxo Casas</cp:lastModifiedBy>
  <cp:revision>29</cp:revision>
  <cp:lastPrinted>2021-03-23T11:30:59Z</cp:lastPrinted>
  <dcterms:created xsi:type="dcterms:W3CDTF">2021-03-23T09:24:59Z</dcterms:created>
  <dcterms:modified xsi:type="dcterms:W3CDTF">2021-04-14T11:14:26Z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0x010100DE95A0C693CEB341887D38A4A2B58B45040072C752107C5A7B47AA91A1EE638E6F1F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CategoryTagsTaxHTField0">
    <vt:lpwstr/>
  </property>
  <property fmtid="{D5CDD505-2E9C-101B-9397-08002B2CF9AE}" pid="11" name="HiddenCategoryTagsTaxHTField0">
    <vt:lpwstr/>
  </property>
</Properties>
</file>