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2" r:id="rId2"/>
    <p:sldId id="263" r:id="rId3"/>
    <p:sldId id="268" r:id="rId4"/>
    <p:sldId id="264" r:id="rId5"/>
    <p:sldId id="265" r:id="rId6"/>
    <p:sldId id="269"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4972" autoAdjust="0"/>
    <p:restoredTop sz="91765" autoAdjust="0"/>
  </p:normalViewPr>
  <p:slideViewPr>
    <p:cSldViewPr snapToGrid="0">
      <p:cViewPr varScale="1">
        <p:scale>
          <a:sx n="51" d="100"/>
          <a:sy n="51" d="100"/>
        </p:scale>
        <p:origin x="67" y="7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677EC-01AD-4DDA-A1D3-AEBD89FA35E2}" type="datetimeFigureOut">
              <a:rPr lang="en-GB" smtClean="0"/>
              <a:t>15/01/2025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A98FB-DF2B-483F-B46D-7D26EA9B61C6}" type="slidenum">
              <a:rPr lang="en-GB" smtClean="0"/>
              <a:t>‹#›</a:t>
            </a:fld>
            <a:endParaRPr lang="en-GB"/>
          </a:p>
        </p:txBody>
      </p:sp>
    </p:spTree>
    <p:extLst>
      <p:ext uri="{BB962C8B-B14F-4D97-AF65-F5344CB8AC3E}">
        <p14:creationId xmlns:p14="http://schemas.microsoft.com/office/powerpoint/2010/main" val="287400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6672B2-74BB-48B5-8F90-DC40153E267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5551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92868-5C10-9B2C-E371-19BAFFDC18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46E025-C655-AA80-19C2-A164574BA3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F24E68-7402-DF57-0DBA-E06D7492AE0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EEB851A-09D5-E325-F138-1EAEC2AB6EA1}"/>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B6672B2-74BB-48B5-8F90-DC40153E267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26144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6B43329-BAC8-4DEC-A4C6-3AA61CD9AD2A}" type="datetimeFigureOut">
              <a:rPr lang="en-GB" smtClean="0"/>
              <a:t>15/01/2025</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254763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43329-BAC8-4DEC-A4C6-3AA61CD9AD2A}"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338266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B43329-BAC8-4DEC-A4C6-3AA61CD9AD2A}"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3687551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B43329-BAC8-4DEC-A4C6-3AA61CD9AD2A}"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20973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43329-BAC8-4DEC-A4C6-3AA61CD9AD2A}"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22750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B43329-BAC8-4DEC-A4C6-3AA61CD9AD2A}" type="datetimeFigureOut">
              <a:rPr lang="en-GB" smtClean="0"/>
              <a:t>15/01/2025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1692987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B43329-BAC8-4DEC-A4C6-3AA61CD9AD2A}" type="datetimeFigureOut">
              <a:rPr lang="en-GB" smtClean="0"/>
              <a:t>15/01/2025</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401298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6B43329-BAC8-4DEC-A4C6-3AA61CD9AD2A}"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3324891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6B43329-BAC8-4DEC-A4C6-3AA61CD9AD2A}"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6050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43329-BAC8-4DEC-A4C6-3AA61CD9AD2A}"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98075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43329-BAC8-4DEC-A4C6-3AA61CD9AD2A}"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298764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B43329-BAC8-4DEC-A4C6-3AA61CD9AD2A}"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369312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43329-BAC8-4DEC-A4C6-3AA61CD9AD2A}" type="datetimeFigureOut">
              <a:rPr lang="en-GB" smtClean="0"/>
              <a:t>15/01/2025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151500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43329-BAC8-4DEC-A4C6-3AA61CD9AD2A}" type="datetimeFigureOut">
              <a:rPr lang="en-GB" smtClean="0"/>
              <a:t>15/01/2025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2000195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43329-BAC8-4DEC-A4C6-3AA61CD9AD2A}" type="datetimeFigureOut">
              <a:rPr lang="en-GB" smtClean="0"/>
              <a:t>15/01/2025</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91007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43329-BAC8-4DEC-A4C6-3AA61CD9AD2A}"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389075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43329-BAC8-4DEC-A4C6-3AA61CD9AD2A}"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0C5E26-FA40-4646-89A3-86D13670B05C}" type="slidenum">
              <a:rPr lang="en-GB" smtClean="0"/>
              <a:t>‹#›</a:t>
            </a:fld>
            <a:endParaRPr lang="en-GB"/>
          </a:p>
        </p:txBody>
      </p:sp>
    </p:spTree>
    <p:extLst>
      <p:ext uri="{BB962C8B-B14F-4D97-AF65-F5344CB8AC3E}">
        <p14:creationId xmlns:p14="http://schemas.microsoft.com/office/powerpoint/2010/main" val="150183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6B43329-BAC8-4DEC-A4C6-3AA61CD9AD2A}" type="datetimeFigureOut">
              <a:rPr lang="en-GB" smtClean="0"/>
              <a:t>15/01/2025</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80C5E26-FA40-4646-89A3-86D13670B05C}" type="slidenum">
              <a:rPr lang="en-GB" smtClean="0"/>
              <a:t>‹#›</a:t>
            </a:fld>
            <a:endParaRPr lang="en-GB"/>
          </a:p>
        </p:txBody>
      </p:sp>
    </p:spTree>
    <p:extLst>
      <p:ext uri="{BB962C8B-B14F-4D97-AF65-F5344CB8AC3E}">
        <p14:creationId xmlns:p14="http://schemas.microsoft.com/office/powerpoint/2010/main" val="3747932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9983-52C6-DD44-1F6B-B7B4D4153D58}"/>
              </a:ext>
            </a:extLst>
          </p:cNvPr>
          <p:cNvSpPr>
            <a:spLocks noGrp="1"/>
          </p:cNvSpPr>
          <p:nvPr>
            <p:ph type="ctrTitle"/>
          </p:nvPr>
        </p:nvSpPr>
        <p:spPr/>
        <p:txBody>
          <a:bodyPr>
            <a:normAutofit/>
          </a:bodyPr>
          <a:lstStyle/>
          <a:p>
            <a:r>
              <a:rPr lang="en-GB" dirty="0"/>
              <a:t>Penetration Testing for Beginners (mid review)</a:t>
            </a:r>
          </a:p>
        </p:txBody>
      </p:sp>
      <p:sp>
        <p:nvSpPr>
          <p:cNvPr id="3" name="Subtitle 2">
            <a:extLst>
              <a:ext uri="{FF2B5EF4-FFF2-40B4-BE49-F238E27FC236}">
                <a16:creationId xmlns:a16="http://schemas.microsoft.com/office/drawing/2014/main" id="{808151F6-26F4-AC9B-B234-C3DDB238D637}"/>
              </a:ext>
            </a:extLst>
          </p:cNvPr>
          <p:cNvSpPr>
            <a:spLocks noGrp="1"/>
          </p:cNvSpPr>
          <p:nvPr>
            <p:ph type="subTitle" idx="1"/>
          </p:nvPr>
        </p:nvSpPr>
        <p:spPr/>
        <p:txBody>
          <a:bodyPr/>
          <a:lstStyle/>
          <a:p>
            <a:r>
              <a:rPr lang="en-GB" dirty="0"/>
              <a:t>Final Year Project by Unais Qureshi</a:t>
            </a:r>
          </a:p>
        </p:txBody>
      </p:sp>
    </p:spTree>
    <p:extLst>
      <p:ext uri="{BB962C8B-B14F-4D97-AF65-F5344CB8AC3E}">
        <p14:creationId xmlns:p14="http://schemas.microsoft.com/office/powerpoint/2010/main" val="413423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8D48-FCDD-06D2-584D-C357213F17E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F48A9F14-4ADC-947B-4A58-77214E372DBC}"/>
              </a:ext>
            </a:extLst>
          </p:cNvPr>
          <p:cNvSpPr>
            <a:spLocks noGrp="1"/>
          </p:cNvSpPr>
          <p:nvPr>
            <p:ph idx="1"/>
          </p:nvPr>
        </p:nvSpPr>
        <p:spPr>
          <a:xfrm>
            <a:off x="0" y="2323474"/>
            <a:ext cx="12192000" cy="4534526"/>
          </a:xfrm>
        </p:spPr>
        <p:txBody>
          <a:bodyPr>
            <a:normAutofit fontScale="92500" lnSpcReduction="10000"/>
          </a:bodyPr>
          <a:lstStyle/>
          <a:p>
            <a:r>
              <a:rPr lang="en-GB" dirty="0"/>
              <a:t>In summary…</a:t>
            </a:r>
          </a:p>
          <a:p>
            <a:pPr lvl="1"/>
            <a:r>
              <a:rPr lang="en-GB" b="1" dirty="0"/>
              <a:t>Problem</a:t>
            </a:r>
            <a:r>
              <a:rPr lang="en-GB" dirty="0"/>
              <a:t>: Millions of websites across the internet are compromised. Web developers can struggle to find solutions to their vulnerabilities. Penetration tests are a method of finding vulnerabilities but can be confusing for beginner developers. Users / website users are also affected by this if their sensitive data is given to the websites they use, especially when attackers launch attacks that exploit the website.</a:t>
            </a:r>
          </a:p>
          <a:p>
            <a:pPr lvl="1"/>
            <a:r>
              <a:rPr lang="en-GB" b="1" dirty="0"/>
              <a:t>Aims</a:t>
            </a:r>
            <a:r>
              <a:rPr lang="en-GB" dirty="0"/>
              <a:t>: Simplify penetration testing, teach fundamentals of cybersecurity, improve upon chosen penetration testing tool (Zed Attack Proxy), and produce a unique add-on for the pen tester tool.</a:t>
            </a:r>
          </a:p>
          <a:p>
            <a:pPr lvl="1"/>
            <a:r>
              <a:rPr lang="en-GB" b="1" dirty="0"/>
              <a:t>Objectives</a:t>
            </a:r>
            <a:r>
              <a:rPr lang="en-GB" dirty="0"/>
              <a:t>: Research penetration testing, note common vulnerabilities in applications, note existing issues with ZAP (Zed Attack Proxy) and develop and implement solutions to these, compare add-on with other existing add-ons, produce and finalise the add-on, and report development and research.</a:t>
            </a:r>
          </a:p>
          <a:p>
            <a:pPr lvl="1"/>
            <a:r>
              <a:rPr lang="en-GB" b="1" dirty="0"/>
              <a:t>Legal</a:t>
            </a:r>
            <a:r>
              <a:rPr lang="en-GB" dirty="0"/>
              <a:t>: A consideration would be the Computer Misuse Act of 1990, where gaining unauthorised access to computer systems or causing damage to data is illegal.</a:t>
            </a:r>
          </a:p>
          <a:p>
            <a:pPr lvl="1"/>
            <a:r>
              <a:rPr lang="en-GB" b="1" dirty="0"/>
              <a:t>Social</a:t>
            </a:r>
            <a:r>
              <a:rPr lang="en-GB" dirty="0"/>
              <a:t>: A consideration would be the thoughts of users who use the tested applications, as they may not consent to these practices.</a:t>
            </a:r>
          </a:p>
          <a:p>
            <a:pPr lvl="1"/>
            <a:r>
              <a:rPr lang="en-GB" b="1" dirty="0"/>
              <a:t>Ethical</a:t>
            </a:r>
            <a:r>
              <a:rPr lang="en-GB" dirty="0"/>
              <a:t>: One consideration would be gaining consent from developers and users before conducting pen tests. Another consideration would be minimising harm to the systems and devices tested.</a:t>
            </a:r>
          </a:p>
        </p:txBody>
      </p:sp>
    </p:spTree>
    <p:extLst>
      <p:ext uri="{BB962C8B-B14F-4D97-AF65-F5344CB8AC3E}">
        <p14:creationId xmlns:p14="http://schemas.microsoft.com/office/powerpoint/2010/main" val="109745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B767F-BD0D-1C59-7B32-3759F7BD01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10458-ECDC-EC83-32A9-6B70AA1819D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2B24D338-A403-5E14-3020-C3797DB2B98E}"/>
              </a:ext>
            </a:extLst>
          </p:cNvPr>
          <p:cNvSpPr>
            <a:spLocks noGrp="1"/>
          </p:cNvSpPr>
          <p:nvPr>
            <p:ph idx="1"/>
          </p:nvPr>
        </p:nvSpPr>
        <p:spPr>
          <a:xfrm>
            <a:off x="0" y="2323474"/>
            <a:ext cx="12192000" cy="4534526"/>
          </a:xfrm>
        </p:spPr>
        <p:txBody>
          <a:bodyPr>
            <a:normAutofit/>
          </a:bodyPr>
          <a:lstStyle/>
          <a:p>
            <a:r>
              <a:rPr lang="en-GB" dirty="0"/>
              <a:t>In summary…</a:t>
            </a:r>
          </a:p>
          <a:p>
            <a:pPr lvl="1"/>
            <a:r>
              <a:rPr lang="en-GB" b="1" dirty="0"/>
              <a:t>Background</a:t>
            </a:r>
            <a:r>
              <a:rPr lang="en-GB" dirty="0"/>
              <a:t>: Website vulnerabilities would negatively affect businesses, as they can act as the main storefront for many businesses. If an attack were to occur, this would be greatly detrimental to the business’s reputation as well as affect the business’s various stakeholders (consumers, shareholders, employees, suppliers, etc).</a:t>
            </a:r>
          </a:p>
        </p:txBody>
      </p:sp>
    </p:spTree>
    <p:extLst>
      <p:ext uri="{BB962C8B-B14F-4D97-AF65-F5344CB8AC3E}">
        <p14:creationId xmlns:p14="http://schemas.microsoft.com/office/powerpoint/2010/main" val="111987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DE6C-BB0A-DD41-43E3-54E7807FAFAF}"/>
              </a:ext>
            </a:extLst>
          </p:cNvPr>
          <p:cNvSpPr>
            <a:spLocks noGrp="1"/>
          </p:cNvSpPr>
          <p:nvPr>
            <p:ph type="title"/>
          </p:nvPr>
        </p:nvSpPr>
        <p:spPr/>
        <p:txBody>
          <a:bodyPr/>
          <a:lstStyle/>
          <a:p>
            <a:r>
              <a:rPr lang="en-GB" dirty="0"/>
              <a:t>Literature and Technologies</a:t>
            </a:r>
          </a:p>
        </p:txBody>
      </p:sp>
      <p:sp>
        <p:nvSpPr>
          <p:cNvPr id="3" name="Content Placeholder 2">
            <a:extLst>
              <a:ext uri="{FF2B5EF4-FFF2-40B4-BE49-F238E27FC236}">
                <a16:creationId xmlns:a16="http://schemas.microsoft.com/office/drawing/2014/main" id="{9932FA44-4F34-5B45-D4A1-204636645482}"/>
              </a:ext>
            </a:extLst>
          </p:cNvPr>
          <p:cNvSpPr>
            <a:spLocks noGrp="1"/>
          </p:cNvSpPr>
          <p:nvPr>
            <p:ph idx="1"/>
          </p:nvPr>
        </p:nvSpPr>
        <p:spPr>
          <a:xfrm>
            <a:off x="0" y="2528548"/>
            <a:ext cx="12192000" cy="3917221"/>
          </a:xfrm>
        </p:spPr>
        <p:txBody>
          <a:bodyPr>
            <a:normAutofit fontScale="92500" lnSpcReduction="10000"/>
          </a:bodyPr>
          <a:lstStyle/>
          <a:p>
            <a:r>
              <a:rPr lang="en-GB" dirty="0"/>
              <a:t>In summary…</a:t>
            </a:r>
          </a:p>
          <a:p>
            <a:pPr lvl="1"/>
            <a:r>
              <a:rPr lang="en-GB" dirty="0"/>
              <a:t>Literature:</a:t>
            </a:r>
          </a:p>
          <a:p>
            <a:pPr lvl="2"/>
            <a:r>
              <a:rPr lang="en-GB" dirty="0"/>
              <a:t>Penetration testing is a security test that launches mock cyber attacks to discover vulnerabilities in systems.</a:t>
            </a:r>
          </a:p>
          <a:p>
            <a:pPr lvl="2"/>
            <a:r>
              <a:rPr lang="en-GB" dirty="0"/>
              <a:t>Advantages of penetration tests: users are provided with advice on how to mitigate vulnerabilities through reports, and understanding the serious impact that small weaknesses can have as a vulnerability in a system.</a:t>
            </a:r>
          </a:p>
          <a:p>
            <a:pPr lvl="2"/>
            <a:r>
              <a:rPr lang="en-GB" dirty="0"/>
              <a:t>Disadvantages of penetration tests: penetration test botches can seriously damage components of a system, and larger scale systems are likely to have unrealistic test conditions leading to inaccurate results.</a:t>
            </a:r>
          </a:p>
          <a:p>
            <a:pPr lvl="1"/>
            <a:r>
              <a:rPr lang="en-GB" dirty="0"/>
              <a:t>Technologies:</a:t>
            </a:r>
          </a:p>
          <a:p>
            <a:pPr lvl="2"/>
            <a:r>
              <a:rPr lang="en-GB" b="1" dirty="0"/>
              <a:t>Penetration Testing Tool</a:t>
            </a:r>
            <a:r>
              <a:rPr lang="en-GB" dirty="0"/>
              <a:t>: Zed Attack Proxy (ZAP)</a:t>
            </a:r>
          </a:p>
          <a:p>
            <a:pPr lvl="2"/>
            <a:r>
              <a:rPr lang="en-GB" b="1" dirty="0"/>
              <a:t>Tool to upload the Add-On</a:t>
            </a:r>
            <a:r>
              <a:rPr lang="en-GB" dirty="0"/>
              <a:t>: Gradle (guide on ZAP’s website)</a:t>
            </a:r>
          </a:p>
          <a:p>
            <a:pPr lvl="2"/>
            <a:r>
              <a:rPr lang="en-GB" b="1" dirty="0"/>
              <a:t>Tool to develop the Add-On</a:t>
            </a:r>
            <a:r>
              <a:rPr lang="en-GB" dirty="0"/>
              <a:t>: Visual Studio 2022</a:t>
            </a:r>
          </a:p>
          <a:p>
            <a:pPr lvl="2"/>
            <a:r>
              <a:rPr lang="en-GB" dirty="0"/>
              <a:t>Private network to run penetration tests</a:t>
            </a:r>
          </a:p>
          <a:p>
            <a:pPr lvl="2"/>
            <a:r>
              <a:rPr lang="en-GB" dirty="0"/>
              <a:t>2 provided web applications to run penetration tests on</a:t>
            </a:r>
          </a:p>
          <a:p>
            <a:pPr lvl="2"/>
            <a:endParaRPr lang="en-GB" dirty="0"/>
          </a:p>
        </p:txBody>
      </p:sp>
    </p:spTree>
    <p:extLst>
      <p:ext uri="{BB962C8B-B14F-4D97-AF65-F5344CB8AC3E}">
        <p14:creationId xmlns:p14="http://schemas.microsoft.com/office/powerpoint/2010/main" val="199262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B62E-E26F-7E5F-E947-B1234F40C7D0}"/>
              </a:ext>
            </a:extLst>
          </p:cNvPr>
          <p:cNvSpPr>
            <a:spLocks noGrp="1"/>
          </p:cNvSpPr>
          <p:nvPr>
            <p:ph type="title"/>
          </p:nvPr>
        </p:nvSpPr>
        <p:spPr/>
        <p:txBody>
          <a:bodyPr/>
          <a:lstStyle/>
          <a:p>
            <a:r>
              <a:rPr lang="en-GB" dirty="0"/>
              <a:t>Methodologies</a:t>
            </a:r>
          </a:p>
        </p:txBody>
      </p:sp>
      <p:sp>
        <p:nvSpPr>
          <p:cNvPr id="3" name="Content Placeholder 2">
            <a:extLst>
              <a:ext uri="{FF2B5EF4-FFF2-40B4-BE49-F238E27FC236}">
                <a16:creationId xmlns:a16="http://schemas.microsoft.com/office/drawing/2014/main" id="{59C09332-5FAF-B374-4BE9-26129838727A}"/>
              </a:ext>
            </a:extLst>
          </p:cNvPr>
          <p:cNvSpPr>
            <a:spLocks noGrp="1"/>
          </p:cNvSpPr>
          <p:nvPr>
            <p:ph idx="1"/>
          </p:nvPr>
        </p:nvSpPr>
        <p:spPr>
          <a:xfrm>
            <a:off x="0" y="2338466"/>
            <a:ext cx="12192000" cy="4519534"/>
          </a:xfrm>
        </p:spPr>
        <p:txBody>
          <a:bodyPr>
            <a:normAutofit/>
          </a:bodyPr>
          <a:lstStyle/>
          <a:p>
            <a:r>
              <a:rPr lang="en-GB" dirty="0"/>
              <a:t>In summary…</a:t>
            </a:r>
          </a:p>
          <a:p>
            <a:pPr lvl="1"/>
            <a:r>
              <a:rPr lang="en-GB" dirty="0"/>
              <a:t>Design:</a:t>
            </a:r>
          </a:p>
          <a:p>
            <a:pPr lvl="2"/>
            <a:r>
              <a:rPr lang="en-GB" dirty="0"/>
              <a:t>Issues to be solved will be gathered from Issues section from ZAP’s GitHub repository (functional requirement).</a:t>
            </a:r>
          </a:p>
          <a:p>
            <a:pPr lvl="2"/>
            <a:r>
              <a:rPr lang="en-GB" dirty="0"/>
              <a:t>The add-on must teach users how to use the program through popup tips and tricks (functional requirement).</a:t>
            </a:r>
          </a:p>
          <a:p>
            <a:pPr lvl="2"/>
            <a:r>
              <a:rPr lang="en-GB" dirty="0"/>
              <a:t>The add-on should not slow down the program (non-functional requirement).</a:t>
            </a:r>
          </a:p>
          <a:p>
            <a:pPr lvl="2"/>
            <a:r>
              <a:rPr lang="en-GB" dirty="0"/>
              <a:t>The add-on’s tips and tricks functionality should not be invasive of the user’s interface experience (non-functional requirement).</a:t>
            </a:r>
          </a:p>
          <a:p>
            <a:pPr lvl="1"/>
            <a:r>
              <a:rPr lang="en-GB" dirty="0"/>
              <a:t>Testing and Evaluation:</a:t>
            </a:r>
          </a:p>
          <a:p>
            <a:pPr lvl="2"/>
            <a:r>
              <a:rPr lang="en-GB" dirty="0"/>
              <a:t>Unit tests will be carried out through testing methods in different files and investigating their output.</a:t>
            </a:r>
          </a:p>
          <a:p>
            <a:pPr lvl="2"/>
            <a:r>
              <a:rPr lang="en-GB" dirty="0"/>
              <a:t>Integration tests will be carried out through running the program in its current state after each sprint.</a:t>
            </a:r>
          </a:p>
          <a:p>
            <a:pPr lvl="2"/>
            <a:r>
              <a:rPr lang="en-GB" dirty="0"/>
              <a:t>System tests will be carried out through running the program in its current state after 2 sprints or after the final sprint.</a:t>
            </a:r>
          </a:p>
          <a:p>
            <a:pPr lvl="2"/>
            <a:r>
              <a:rPr lang="en-GB" dirty="0"/>
              <a:t>User acceptance tests will be carried out through having different users run the program with the add-on and recording their thoughts.</a:t>
            </a:r>
          </a:p>
        </p:txBody>
      </p:sp>
    </p:spTree>
    <p:extLst>
      <p:ext uri="{BB962C8B-B14F-4D97-AF65-F5344CB8AC3E}">
        <p14:creationId xmlns:p14="http://schemas.microsoft.com/office/powerpoint/2010/main" val="259269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0C6B8-6FDD-E3AC-CF89-832456BDC2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BA8465-C377-89DA-8664-2CE4DD78642B}"/>
              </a:ext>
            </a:extLst>
          </p:cNvPr>
          <p:cNvSpPr>
            <a:spLocks noGrp="1"/>
          </p:cNvSpPr>
          <p:nvPr>
            <p:ph type="title"/>
          </p:nvPr>
        </p:nvSpPr>
        <p:spPr/>
        <p:txBody>
          <a:bodyPr/>
          <a:lstStyle/>
          <a:p>
            <a:r>
              <a:rPr lang="en-GB" dirty="0"/>
              <a:t>Methodologies</a:t>
            </a:r>
          </a:p>
        </p:txBody>
      </p:sp>
      <p:sp>
        <p:nvSpPr>
          <p:cNvPr id="3" name="Content Placeholder 2">
            <a:extLst>
              <a:ext uri="{FF2B5EF4-FFF2-40B4-BE49-F238E27FC236}">
                <a16:creationId xmlns:a16="http://schemas.microsoft.com/office/drawing/2014/main" id="{C3815BEA-5660-F02B-6702-EBA7FB65E014}"/>
              </a:ext>
            </a:extLst>
          </p:cNvPr>
          <p:cNvSpPr>
            <a:spLocks noGrp="1"/>
          </p:cNvSpPr>
          <p:nvPr>
            <p:ph idx="1"/>
          </p:nvPr>
        </p:nvSpPr>
        <p:spPr>
          <a:xfrm>
            <a:off x="0" y="2338466"/>
            <a:ext cx="12192000" cy="4519534"/>
          </a:xfrm>
        </p:spPr>
        <p:txBody>
          <a:bodyPr>
            <a:normAutofit/>
          </a:bodyPr>
          <a:lstStyle/>
          <a:p>
            <a:r>
              <a:rPr lang="en-GB" dirty="0"/>
              <a:t>In summary…</a:t>
            </a:r>
          </a:p>
          <a:p>
            <a:pPr lvl="1"/>
            <a:r>
              <a:rPr lang="en-GB" dirty="0"/>
              <a:t>Project Management:</a:t>
            </a:r>
          </a:p>
          <a:p>
            <a:pPr lvl="2"/>
            <a:r>
              <a:rPr lang="en-GB" dirty="0"/>
              <a:t>For this project, the Scrum Methodology will be used to structure the timeline and progress of the add-on’s development. The project will be divided into 4 sprints to be completed on different deadlines.</a:t>
            </a:r>
          </a:p>
          <a:p>
            <a:pPr lvl="1"/>
            <a:r>
              <a:rPr lang="en-GB" dirty="0"/>
              <a:t>Technologies and Processes:</a:t>
            </a:r>
          </a:p>
          <a:p>
            <a:pPr lvl="2"/>
            <a:r>
              <a:rPr lang="en-GB" dirty="0"/>
              <a:t>Similar to the Technology Review</a:t>
            </a:r>
          </a:p>
          <a:p>
            <a:pPr lvl="2"/>
            <a:r>
              <a:rPr lang="en-GB" dirty="0"/>
              <a:t>ZAP will be the chosen pen testing tool for the add-on.</a:t>
            </a:r>
          </a:p>
          <a:p>
            <a:pPr lvl="2"/>
            <a:r>
              <a:rPr lang="en-GB" dirty="0"/>
              <a:t>Gradle will be used to deploy the add-on to ZAP’s GitHub and to also retrieve the repositories.</a:t>
            </a:r>
          </a:p>
          <a:p>
            <a:pPr lvl="2"/>
            <a:r>
              <a:rPr lang="en-GB" dirty="0"/>
              <a:t>Visual Studio will be used to develop and code the add-on.</a:t>
            </a:r>
          </a:p>
          <a:p>
            <a:pPr lvl="2"/>
            <a:r>
              <a:rPr lang="en-GB" dirty="0"/>
              <a:t>A private network, such as a separate router or a mobile phone, will be used to isolate pen tests.</a:t>
            </a:r>
          </a:p>
          <a:p>
            <a:pPr lvl="2"/>
            <a:r>
              <a:rPr lang="en-GB" dirty="0"/>
              <a:t>Kali Linux will be used as an extra layer of security for conducting the pen tests.</a:t>
            </a:r>
          </a:p>
          <a:p>
            <a:pPr lvl="2"/>
            <a:r>
              <a:rPr lang="en-GB" dirty="0"/>
              <a:t>2 provided web applications with little security will be tested on.</a:t>
            </a:r>
          </a:p>
        </p:txBody>
      </p:sp>
    </p:spTree>
    <p:extLst>
      <p:ext uri="{BB962C8B-B14F-4D97-AF65-F5344CB8AC3E}">
        <p14:creationId xmlns:p14="http://schemas.microsoft.com/office/powerpoint/2010/main" val="10123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89D-5047-5C6C-80BF-70E946A299FB}"/>
              </a:ext>
            </a:extLst>
          </p:cNvPr>
          <p:cNvSpPr>
            <a:spLocks noGrp="1"/>
          </p:cNvSpPr>
          <p:nvPr>
            <p:ph type="title"/>
          </p:nvPr>
        </p:nvSpPr>
        <p:spPr>
          <a:xfrm>
            <a:off x="1244895" y="628893"/>
            <a:ext cx="8761413" cy="706964"/>
          </a:xfrm>
        </p:spPr>
        <p:txBody>
          <a:bodyPr>
            <a:normAutofit fontScale="90000"/>
          </a:bodyPr>
          <a:lstStyle/>
          <a:p>
            <a:r>
              <a:rPr lang="en-GB" dirty="0"/>
              <a:t>Project Timeline (from milestone 1)</a:t>
            </a:r>
            <a:br>
              <a:rPr lang="en-GB" dirty="0"/>
            </a:br>
            <a:endParaRPr lang="en-GB" dirty="0"/>
          </a:p>
        </p:txBody>
      </p:sp>
      <p:graphicFrame>
        <p:nvGraphicFramePr>
          <p:cNvPr id="4" name="Table 3">
            <a:extLst>
              <a:ext uri="{FF2B5EF4-FFF2-40B4-BE49-F238E27FC236}">
                <a16:creationId xmlns:a16="http://schemas.microsoft.com/office/drawing/2014/main" id="{168EF4DB-7CBD-2E53-FA36-6190718B0B26}"/>
              </a:ext>
            </a:extLst>
          </p:cNvPr>
          <p:cNvGraphicFramePr>
            <a:graphicFrameLocks noGrp="1"/>
          </p:cNvGraphicFramePr>
          <p:nvPr/>
        </p:nvGraphicFramePr>
        <p:xfrm>
          <a:off x="0" y="1088481"/>
          <a:ext cx="12192000" cy="5698631"/>
        </p:xfrm>
        <a:graphic>
          <a:graphicData uri="http://schemas.openxmlformats.org/drawingml/2006/table">
            <a:tbl>
              <a:tblPr firstRow="1" bandRow="1">
                <a:tableStyleId>{5C22544A-7EE6-4342-B048-85BDC9FD1C3A}</a:tableStyleId>
              </a:tblPr>
              <a:tblGrid>
                <a:gridCol w="2660501">
                  <a:extLst>
                    <a:ext uri="{9D8B030D-6E8A-4147-A177-3AD203B41FA5}">
                      <a16:colId xmlns:a16="http://schemas.microsoft.com/office/drawing/2014/main" val="14179592"/>
                    </a:ext>
                  </a:extLst>
                </a:gridCol>
                <a:gridCol w="1426903">
                  <a:extLst>
                    <a:ext uri="{9D8B030D-6E8A-4147-A177-3AD203B41FA5}">
                      <a16:colId xmlns:a16="http://schemas.microsoft.com/office/drawing/2014/main" val="429647082"/>
                    </a:ext>
                  </a:extLst>
                </a:gridCol>
                <a:gridCol w="1506112">
                  <a:extLst>
                    <a:ext uri="{9D8B030D-6E8A-4147-A177-3AD203B41FA5}">
                      <a16:colId xmlns:a16="http://schemas.microsoft.com/office/drawing/2014/main" val="2516024381"/>
                    </a:ext>
                  </a:extLst>
                </a:gridCol>
                <a:gridCol w="1529860">
                  <a:extLst>
                    <a:ext uri="{9D8B030D-6E8A-4147-A177-3AD203B41FA5}">
                      <a16:colId xmlns:a16="http://schemas.microsoft.com/office/drawing/2014/main" val="3927035848"/>
                    </a:ext>
                  </a:extLst>
                </a:gridCol>
                <a:gridCol w="791431">
                  <a:extLst>
                    <a:ext uri="{9D8B030D-6E8A-4147-A177-3AD203B41FA5}">
                      <a16:colId xmlns:a16="http://schemas.microsoft.com/office/drawing/2014/main" val="2569707903"/>
                    </a:ext>
                  </a:extLst>
                </a:gridCol>
                <a:gridCol w="1154242">
                  <a:extLst>
                    <a:ext uri="{9D8B030D-6E8A-4147-A177-3AD203B41FA5}">
                      <a16:colId xmlns:a16="http://schemas.microsoft.com/office/drawing/2014/main" val="2979621746"/>
                    </a:ext>
                  </a:extLst>
                </a:gridCol>
                <a:gridCol w="1577641">
                  <a:extLst>
                    <a:ext uri="{9D8B030D-6E8A-4147-A177-3AD203B41FA5}">
                      <a16:colId xmlns:a16="http://schemas.microsoft.com/office/drawing/2014/main" val="2516036938"/>
                    </a:ext>
                  </a:extLst>
                </a:gridCol>
                <a:gridCol w="1545310">
                  <a:extLst>
                    <a:ext uri="{9D8B030D-6E8A-4147-A177-3AD203B41FA5}">
                      <a16:colId xmlns:a16="http://schemas.microsoft.com/office/drawing/2014/main" val="234284651"/>
                    </a:ext>
                  </a:extLst>
                </a:gridCol>
              </a:tblGrid>
              <a:tr h="743793">
                <a:tc>
                  <a:txBody>
                    <a:bodyPr/>
                    <a:lstStyle/>
                    <a:p>
                      <a:r>
                        <a:rPr lang="en-GB" dirty="0"/>
                        <a:t>Tasks</a:t>
                      </a:r>
                    </a:p>
                  </a:txBody>
                  <a:tcPr/>
                </a:tc>
                <a:tc>
                  <a:txBody>
                    <a:bodyPr/>
                    <a:lstStyle/>
                    <a:p>
                      <a:r>
                        <a:rPr lang="en-GB" dirty="0"/>
                        <a:t>October</a:t>
                      </a:r>
                    </a:p>
                  </a:txBody>
                  <a:tcPr/>
                </a:tc>
                <a:tc>
                  <a:txBody>
                    <a:bodyPr/>
                    <a:lstStyle/>
                    <a:p>
                      <a:r>
                        <a:rPr lang="en-GB" dirty="0"/>
                        <a:t>November</a:t>
                      </a:r>
                    </a:p>
                  </a:txBody>
                  <a:tcPr/>
                </a:tc>
                <a:tc>
                  <a:txBody>
                    <a:bodyPr/>
                    <a:lstStyle/>
                    <a:p>
                      <a:r>
                        <a:rPr lang="en-GB" dirty="0"/>
                        <a:t>December</a:t>
                      </a:r>
                    </a:p>
                  </a:txBody>
                  <a:tcPr/>
                </a:tc>
                <a:tc>
                  <a:txBody>
                    <a:bodyPr/>
                    <a:lstStyle/>
                    <a:p>
                      <a:r>
                        <a:rPr lang="en-GB" dirty="0"/>
                        <a:t>January</a:t>
                      </a:r>
                    </a:p>
                  </a:txBody>
                  <a:tcPr/>
                </a:tc>
                <a:tc>
                  <a:txBody>
                    <a:bodyPr/>
                    <a:lstStyle/>
                    <a:p>
                      <a:r>
                        <a:rPr lang="en-GB" dirty="0"/>
                        <a:t>February</a:t>
                      </a:r>
                    </a:p>
                  </a:txBody>
                  <a:tcPr/>
                </a:tc>
                <a:tc>
                  <a:txBody>
                    <a:bodyPr/>
                    <a:lstStyle/>
                    <a:p>
                      <a:r>
                        <a:rPr lang="en-GB" dirty="0"/>
                        <a:t>March</a:t>
                      </a:r>
                    </a:p>
                  </a:txBody>
                  <a:tcPr/>
                </a:tc>
                <a:tc>
                  <a:txBody>
                    <a:bodyPr/>
                    <a:lstStyle/>
                    <a:p>
                      <a:r>
                        <a:rPr lang="en-GB" dirty="0"/>
                        <a:t>April</a:t>
                      </a:r>
                    </a:p>
                  </a:txBody>
                  <a:tcPr/>
                </a:tc>
                <a:extLst>
                  <a:ext uri="{0D108BD9-81ED-4DB2-BD59-A6C34878D82A}">
                    <a16:rowId xmlns:a16="http://schemas.microsoft.com/office/drawing/2014/main" val="2861944967"/>
                  </a:ext>
                </a:extLst>
              </a:tr>
              <a:tr h="743793">
                <a:tc>
                  <a:txBody>
                    <a:bodyPr/>
                    <a:lstStyle/>
                    <a:p>
                      <a:r>
                        <a:rPr lang="en-GB" dirty="0"/>
                        <a:t>Research</a:t>
                      </a:r>
                    </a:p>
                  </a:txBody>
                  <a:tcPr/>
                </a:tc>
                <a:tc>
                  <a:txBody>
                    <a:bodyPr/>
                    <a:lstStyle/>
                    <a:p>
                      <a:endParaRPr lang="en-GB" dirty="0"/>
                    </a:p>
                  </a:txBody>
                  <a:tcPr>
                    <a:solidFill>
                      <a:srgbClr val="FFFF00"/>
                    </a:solidFill>
                  </a:tcPr>
                </a:tc>
                <a:tc>
                  <a:txBody>
                    <a:bodyPr/>
                    <a:lstStyle/>
                    <a:p>
                      <a:endParaRPr lang="en-GB" dirty="0"/>
                    </a:p>
                  </a:txBody>
                  <a:tcPr>
                    <a:solidFill>
                      <a:srgbClr val="FFFF00"/>
                    </a:solidFill>
                  </a:tcPr>
                </a:tc>
                <a:tc>
                  <a:txBody>
                    <a:bodyPr/>
                    <a:lstStyle/>
                    <a:p>
                      <a:r>
                        <a:rPr lang="en-GB" dirty="0"/>
                        <a:t>28/12/24 – Finalising research</a:t>
                      </a:r>
                    </a:p>
                  </a:txBody>
                  <a:tcPr>
                    <a:solidFill>
                      <a:srgbClr val="FFFF00"/>
                    </a:solidFill>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645774151"/>
                  </a:ext>
                </a:extLst>
              </a:tr>
              <a:tr h="743793">
                <a:tc>
                  <a:txBody>
                    <a:bodyPr/>
                    <a:lstStyle/>
                    <a:p>
                      <a:r>
                        <a:rPr lang="en-GB" dirty="0"/>
                        <a:t>Development</a:t>
                      </a:r>
                    </a:p>
                  </a:txBody>
                  <a:tcPr/>
                </a:tc>
                <a:tc>
                  <a:txBody>
                    <a:bodyPr/>
                    <a:lstStyle/>
                    <a:p>
                      <a:endParaRPr lang="en-GB"/>
                    </a:p>
                  </a:txBody>
                  <a:tcPr/>
                </a:tc>
                <a:tc>
                  <a:txBody>
                    <a:bodyPr/>
                    <a:lstStyle/>
                    <a:p>
                      <a:endParaRPr lang="en-GB"/>
                    </a:p>
                  </a:txBody>
                  <a:tcPr/>
                </a:tc>
                <a:tc>
                  <a:txBody>
                    <a:bodyPr/>
                    <a:lstStyle/>
                    <a:p>
                      <a:endParaRPr lang="en-GB" dirty="0"/>
                    </a:p>
                  </a:txBody>
                  <a:tcPr>
                    <a:solidFill>
                      <a:srgbClr val="92D050"/>
                    </a:solidFill>
                  </a:tcPr>
                </a:tc>
                <a:tc>
                  <a:txBody>
                    <a:bodyPr/>
                    <a:lstStyle/>
                    <a:p>
                      <a:endParaRPr lang="en-GB" dirty="0"/>
                    </a:p>
                  </a:txBody>
                  <a:tcPr>
                    <a:solidFill>
                      <a:srgbClr val="92D050"/>
                    </a:solidFill>
                  </a:tcPr>
                </a:tc>
                <a:tc>
                  <a:txBody>
                    <a:bodyPr/>
                    <a:lstStyle/>
                    <a:p>
                      <a:endParaRPr lang="en-GB" dirty="0"/>
                    </a:p>
                  </a:txBody>
                  <a:tcPr>
                    <a:solidFill>
                      <a:srgbClr val="92D050"/>
                    </a:solidFill>
                  </a:tcPr>
                </a:tc>
                <a:tc>
                  <a:txBody>
                    <a:bodyPr/>
                    <a:lstStyle/>
                    <a:p>
                      <a:endParaRPr lang="en-GB" dirty="0"/>
                    </a:p>
                  </a:txBody>
                  <a:tcPr>
                    <a:solidFill>
                      <a:srgbClr val="92D050"/>
                    </a:solidFill>
                  </a:tcPr>
                </a:tc>
                <a:tc>
                  <a:txBody>
                    <a:bodyPr/>
                    <a:lstStyle/>
                    <a:p>
                      <a:endParaRPr lang="en-GB" dirty="0"/>
                    </a:p>
                  </a:txBody>
                  <a:tcPr/>
                </a:tc>
                <a:extLst>
                  <a:ext uri="{0D108BD9-81ED-4DB2-BD59-A6C34878D82A}">
                    <a16:rowId xmlns:a16="http://schemas.microsoft.com/office/drawing/2014/main" val="1447781423"/>
                  </a:ext>
                </a:extLst>
              </a:tr>
              <a:tr h="743793">
                <a:tc>
                  <a:txBody>
                    <a:bodyPr/>
                    <a:lstStyle/>
                    <a:p>
                      <a:r>
                        <a:rPr lang="en-GB" dirty="0"/>
                        <a:t>Implementation</a:t>
                      </a:r>
                    </a:p>
                  </a:txBody>
                  <a:tcPr/>
                </a:tc>
                <a:tc>
                  <a:txBody>
                    <a:bodyPr/>
                    <a:lstStyle/>
                    <a:p>
                      <a:endParaRPr lang="en-GB" dirty="0"/>
                    </a:p>
                  </a:txBody>
                  <a:tcPr/>
                </a:tc>
                <a:tc>
                  <a:txBody>
                    <a:bodyPr/>
                    <a:lstStyle/>
                    <a:p>
                      <a:endParaRPr lang="en-GB"/>
                    </a:p>
                  </a:txBody>
                  <a:tcPr/>
                </a:tc>
                <a:tc>
                  <a:txBody>
                    <a:bodyPr/>
                    <a:lstStyle/>
                    <a:p>
                      <a:endParaRPr lang="en-GB" dirty="0"/>
                    </a:p>
                  </a:txBody>
                  <a:tcPr>
                    <a:solidFill>
                      <a:srgbClr val="FF0000"/>
                    </a:solidFill>
                  </a:tcPr>
                </a:tc>
                <a:tc>
                  <a:txBody>
                    <a:bodyPr/>
                    <a:lstStyle/>
                    <a:p>
                      <a:endParaRPr lang="en-GB" dirty="0"/>
                    </a:p>
                  </a:txBody>
                  <a:tcPr>
                    <a:solidFill>
                      <a:srgbClr val="FF0000"/>
                    </a:solidFill>
                  </a:tcPr>
                </a:tc>
                <a:tc>
                  <a:txBody>
                    <a:bodyPr/>
                    <a:lstStyle/>
                    <a:p>
                      <a:endParaRPr lang="en-GB" dirty="0"/>
                    </a:p>
                  </a:txBody>
                  <a:tcPr>
                    <a:solidFill>
                      <a:srgbClr val="FF0000"/>
                    </a:solidFill>
                  </a:tcPr>
                </a:tc>
                <a:tc>
                  <a:txBody>
                    <a:bodyPr/>
                    <a:lstStyle/>
                    <a:p>
                      <a:endParaRPr lang="en-GB" dirty="0"/>
                    </a:p>
                  </a:txBody>
                  <a:tcPr>
                    <a:solidFill>
                      <a:srgbClr val="FF0000"/>
                    </a:solidFill>
                  </a:tcPr>
                </a:tc>
                <a:tc>
                  <a:txBody>
                    <a:bodyPr/>
                    <a:lstStyle/>
                    <a:p>
                      <a:endParaRPr lang="en-GB" dirty="0"/>
                    </a:p>
                  </a:txBody>
                  <a:tcPr/>
                </a:tc>
                <a:extLst>
                  <a:ext uri="{0D108BD9-81ED-4DB2-BD59-A6C34878D82A}">
                    <a16:rowId xmlns:a16="http://schemas.microsoft.com/office/drawing/2014/main" val="335842138"/>
                  </a:ext>
                </a:extLst>
              </a:tr>
              <a:tr h="1089812">
                <a:tc>
                  <a:txBody>
                    <a:bodyPr/>
                    <a:lstStyle/>
                    <a:p>
                      <a:r>
                        <a:rPr lang="en-GB" dirty="0"/>
                        <a:t>Testing and debugging</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solidFill>
                      <a:srgbClr val="00B0F0"/>
                    </a:solidFill>
                  </a:tcPr>
                </a:tc>
                <a:tc>
                  <a:txBody>
                    <a:bodyPr/>
                    <a:lstStyle/>
                    <a:p>
                      <a:endParaRPr lang="en-GB" dirty="0"/>
                    </a:p>
                  </a:txBody>
                  <a:tcPr>
                    <a:solidFill>
                      <a:srgbClr val="00B0F0"/>
                    </a:solidFill>
                  </a:tcPr>
                </a:tc>
                <a:tc>
                  <a:txBody>
                    <a:bodyPr/>
                    <a:lstStyle/>
                    <a:p>
                      <a:endParaRPr lang="en-GB" dirty="0"/>
                    </a:p>
                  </a:txBody>
                  <a:tcPr>
                    <a:solidFill>
                      <a:srgbClr val="00B0F0"/>
                    </a:solidFill>
                  </a:tcPr>
                </a:tc>
                <a:tc>
                  <a:txBody>
                    <a:bodyPr/>
                    <a:lstStyle/>
                    <a:p>
                      <a:endParaRPr lang="en-GB" dirty="0"/>
                    </a:p>
                  </a:txBody>
                  <a:tcPr/>
                </a:tc>
                <a:extLst>
                  <a:ext uri="{0D108BD9-81ED-4DB2-BD59-A6C34878D82A}">
                    <a16:rowId xmlns:a16="http://schemas.microsoft.com/office/drawing/2014/main" val="2588661690"/>
                  </a:ext>
                </a:extLst>
              </a:tr>
              <a:tr h="1331514">
                <a:tc>
                  <a:txBody>
                    <a:bodyPr/>
                    <a:lstStyle/>
                    <a:p>
                      <a:r>
                        <a:rPr lang="en-GB" dirty="0"/>
                        <a:t>Report</a:t>
                      </a:r>
                    </a:p>
                  </a:txBody>
                  <a:tcPr/>
                </a:tc>
                <a:tc>
                  <a:txBody>
                    <a:bodyPr/>
                    <a:lstStyle/>
                    <a:p>
                      <a:endParaRPr lang="en-GB" dirty="0"/>
                    </a:p>
                  </a:txBody>
                  <a:tcPr>
                    <a:solidFill>
                      <a:schemeClr val="accent5">
                        <a:lumMod val="75000"/>
                      </a:schemeClr>
                    </a:solidFill>
                  </a:tcPr>
                </a:tc>
                <a:tc>
                  <a:txBody>
                    <a:bodyPr/>
                    <a:lstStyle/>
                    <a:p>
                      <a:endParaRPr lang="en-GB" dirty="0"/>
                    </a:p>
                  </a:txBody>
                  <a:tcPr>
                    <a:solidFill>
                      <a:schemeClr val="accent5">
                        <a:lumMod val="75000"/>
                      </a:schemeClr>
                    </a:solidFill>
                  </a:tcPr>
                </a:tc>
                <a:tc>
                  <a:txBody>
                    <a:bodyPr/>
                    <a:lstStyle/>
                    <a:p>
                      <a:r>
                        <a:rPr lang="en-GB" dirty="0">
                          <a:solidFill>
                            <a:schemeClr val="bg1"/>
                          </a:solidFill>
                        </a:rPr>
                        <a:t>Mid-Project Review</a:t>
                      </a:r>
                    </a:p>
                  </a:txBody>
                  <a:tcPr>
                    <a:solidFill>
                      <a:schemeClr val="accent5">
                        <a:lumMod val="75000"/>
                      </a:schemeClr>
                    </a:solidFill>
                  </a:tcPr>
                </a:tc>
                <a:tc>
                  <a:txBody>
                    <a:bodyPr/>
                    <a:lstStyle/>
                    <a:p>
                      <a:endParaRPr lang="en-GB" dirty="0"/>
                    </a:p>
                  </a:txBody>
                  <a:tcPr>
                    <a:solidFill>
                      <a:schemeClr val="accent5">
                        <a:lumMod val="75000"/>
                      </a:schemeClr>
                    </a:solidFill>
                  </a:tcPr>
                </a:tc>
                <a:tc>
                  <a:txBody>
                    <a:bodyPr/>
                    <a:lstStyle/>
                    <a:p>
                      <a:endParaRPr lang="en-GB" dirty="0"/>
                    </a:p>
                  </a:txBody>
                  <a:tcPr>
                    <a:solidFill>
                      <a:schemeClr val="accent5">
                        <a:lumMod val="75000"/>
                      </a:schemeClr>
                    </a:solidFill>
                  </a:tcPr>
                </a:tc>
                <a:tc>
                  <a:txBody>
                    <a:bodyPr/>
                    <a:lstStyle/>
                    <a:p>
                      <a:r>
                        <a:rPr lang="en-GB" dirty="0">
                          <a:solidFill>
                            <a:schemeClr val="bg1"/>
                          </a:solidFill>
                        </a:rPr>
                        <a:t>Artefact Demonstration / Final Report Submission</a:t>
                      </a:r>
                    </a:p>
                  </a:txBody>
                  <a:tcPr>
                    <a:solidFill>
                      <a:schemeClr val="accent5">
                        <a:lumMod val="75000"/>
                      </a:schemeClr>
                    </a:solidFill>
                  </a:tcPr>
                </a:tc>
                <a:tc>
                  <a:txBody>
                    <a:bodyPr/>
                    <a:lstStyle/>
                    <a:p>
                      <a:r>
                        <a:rPr lang="en-GB" dirty="0"/>
                        <a:t>Screen</a:t>
                      </a:r>
                    </a:p>
                    <a:p>
                      <a:r>
                        <a:rPr lang="en-GB" dirty="0"/>
                        <a:t>cast</a:t>
                      </a:r>
                    </a:p>
                  </a:txBody>
                  <a:tcPr/>
                </a:tc>
                <a:extLst>
                  <a:ext uri="{0D108BD9-81ED-4DB2-BD59-A6C34878D82A}">
                    <a16:rowId xmlns:a16="http://schemas.microsoft.com/office/drawing/2014/main" val="2260967868"/>
                  </a:ext>
                </a:extLst>
              </a:tr>
            </a:tbl>
          </a:graphicData>
        </a:graphic>
      </p:graphicFrame>
    </p:spTree>
    <p:extLst>
      <p:ext uri="{BB962C8B-B14F-4D97-AF65-F5344CB8AC3E}">
        <p14:creationId xmlns:p14="http://schemas.microsoft.com/office/powerpoint/2010/main" val="146315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C5FF7-79EC-4D89-AFF4-1BEB42BA74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BAF17-F907-355D-ED86-96D56DB9AFF9}"/>
              </a:ext>
            </a:extLst>
          </p:cNvPr>
          <p:cNvSpPr>
            <a:spLocks noGrp="1"/>
          </p:cNvSpPr>
          <p:nvPr>
            <p:ph type="title"/>
          </p:nvPr>
        </p:nvSpPr>
        <p:spPr>
          <a:xfrm>
            <a:off x="1244895" y="628893"/>
            <a:ext cx="8761413" cy="706964"/>
          </a:xfrm>
        </p:spPr>
        <p:txBody>
          <a:bodyPr>
            <a:normAutofit fontScale="90000"/>
          </a:bodyPr>
          <a:lstStyle/>
          <a:p>
            <a:r>
              <a:rPr lang="en-GB" dirty="0"/>
              <a:t>Project Timeline (from milestone 2)</a:t>
            </a:r>
            <a:br>
              <a:rPr lang="en-GB" dirty="0"/>
            </a:br>
            <a:endParaRPr lang="en-GB" dirty="0"/>
          </a:p>
        </p:txBody>
      </p:sp>
      <p:graphicFrame>
        <p:nvGraphicFramePr>
          <p:cNvPr id="4" name="Table 3">
            <a:extLst>
              <a:ext uri="{FF2B5EF4-FFF2-40B4-BE49-F238E27FC236}">
                <a16:creationId xmlns:a16="http://schemas.microsoft.com/office/drawing/2014/main" id="{61E47854-C3D4-55D0-3E46-9AAE03F84EE1}"/>
              </a:ext>
            </a:extLst>
          </p:cNvPr>
          <p:cNvGraphicFramePr>
            <a:graphicFrameLocks noGrp="1"/>
          </p:cNvGraphicFramePr>
          <p:nvPr>
            <p:extLst>
              <p:ext uri="{D42A27DB-BD31-4B8C-83A1-F6EECF244321}">
                <p14:modId xmlns:p14="http://schemas.microsoft.com/office/powerpoint/2010/main" val="3030900327"/>
              </p:ext>
            </p:extLst>
          </p:nvPr>
        </p:nvGraphicFramePr>
        <p:xfrm>
          <a:off x="0" y="1088481"/>
          <a:ext cx="12192000" cy="5972951"/>
        </p:xfrm>
        <a:graphic>
          <a:graphicData uri="http://schemas.openxmlformats.org/drawingml/2006/table">
            <a:tbl>
              <a:tblPr firstRow="1" bandRow="1">
                <a:tableStyleId>{5C22544A-7EE6-4342-B048-85BDC9FD1C3A}</a:tableStyleId>
              </a:tblPr>
              <a:tblGrid>
                <a:gridCol w="3496610">
                  <a:extLst>
                    <a:ext uri="{9D8B030D-6E8A-4147-A177-3AD203B41FA5}">
                      <a16:colId xmlns:a16="http://schemas.microsoft.com/office/drawing/2014/main" val="14179592"/>
                    </a:ext>
                  </a:extLst>
                </a:gridCol>
                <a:gridCol w="1363625">
                  <a:extLst>
                    <a:ext uri="{9D8B030D-6E8A-4147-A177-3AD203B41FA5}">
                      <a16:colId xmlns:a16="http://schemas.microsoft.com/office/drawing/2014/main" val="2569707903"/>
                    </a:ext>
                  </a:extLst>
                </a:gridCol>
                <a:gridCol w="1272208">
                  <a:extLst>
                    <a:ext uri="{9D8B030D-6E8A-4147-A177-3AD203B41FA5}">
                      <a16:colId xmlns:a16="http://schemas.microsoft.com/office/drawing/2014/main" val="2979621746"/>
                    </a:ext>
                  </a:extLst>
                </a:gridCol>
                <a:gridCol w="2266122">
                  <a:extLst>
                    <a:ext uri="{9D8B030D-6E8A-4147-A177-3AD203B41FA5}">
                      <a16:colId xmlns:a16="http://schemas.microsoft.com/office/drawing/2014/main" val="2516036938"/>
                    </a:ext>
                  </a:extLst>
                </a:gridCol>
                <a:gridCol w="3793435">
                  <a:extLst>
                    <a:ext uri="{9D8B030D-6E8A-4147-A177-3AD203B41FA5}">
                      <a16:colId xmlns:a16="http://schemas.microsoft.com/office/drawing/2014/main" val="234284651"/>
                    </a:ext>
                  </a:extLst>
                </a:gridCol>
              </a:tblGrid>
              <a:tr h="743793">
                <a:tc>
                  <a:txBody>
                    <a:bodyPr/>
                    <a:lstStyle/>
                    <a:p>
                      <a:r>
                        <a:rPr lang="en-GB" dirty="0"/>
                        <a:t>Tasks</a:t>
                      </a:r>
                    </a:p>
                  </a:txBody>
                  <a:tcPr/>
                </a:tc>
                <a:tc>
                  <a:txBody>
                    <a:bodyPr/>
                    <a:lstStyle/>
                    <a:p>
                      <a:r>
                        <a:rPr lang="en-GB" dirty="0"/>
                        <a:t>January</a:t>
                      </a:r>
                    </a:p>
                  </a:txBody>
                  <a:tcPr/>
                </a:tc>
                <a:tc>
                  <a:txBody>
                    <a:bodyPr/>
                    <a:lstStyle/>
                    <a:p>
                      <a:r>
                        <a:rPr lang="en-GB" dirty="0"/>
                        <a:t>February</a:t>
                      </a:r>
                    </a:p>
                  </a:txBody>
                  <a:tcPr/>
                </a:tc>
                <a:tc>
                  <a:txBody>
                    <a:bodyPr/>
                    <a:lstStyle/>
                    <a:p>
                      <a:r>
                        <a:rPr lang="en-GB" dirty="0"/>
                        <a:t>March</a:t>
                      </a:r>
                    </a:p>
                  </a:txBody>
                  <a:tcPr/>
                </a:tc>
                <a:tc>
                  <a:txBody>
                    <a:bodyPr/>
                    <a:lstStyle/>
                    <a:p>
                      <a:r>
                        <a:rPr lang="en-GB" dirty="0"/>
                        <a:t>April</a:t>
                      </a:r>
                    </a:p>
                  </a:txBody>
                  <a:tcPr/>
                </a:tc>
                <a:extLst>
                  <a:ext uri="{0D108BD9-81ED-4DB2-BD59-A6C34878D82A}">
                    <a16:rowId xmlns:a16="http://schemas.microsoft.com/office/drawing/2014/main" val="2861944967"/>
                  </a:ext>
                </a:extLst>
              </a:tr>
              <a:tr h="743793">
                <a:tc>
                  <a:txBody>
                    <a:bodyPr/>
                    <a:lstStyle/>
                    <a:p>
                      <a:r>
                        <a:rPr lang="en-GB" dirty="0"/>
                        <a:t>Research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15/01/25 – Finalising research</a:t>
                      </a:r>
                    </a:p>
                    <a:p>
                      <a:endParaRPr lang="en-GB" sz="1800" kern="1200" dirty="0">
                        <a:solidFill>
                          <a:schemeClr val="dk1"/>
                        </a:solidFill>
                        <a:latin typeface="+mn-lt"/>
                        <a:ea typeface="+mn-ea"/>
                        <a:cs typeface="+mn-cs"/>
                      </a:endParaRPr>
                    </a:p>
                  </a:txBody>
                  <a:tcPr>
                    <a:solidFill>
                      <a:srgbClr val="FFFF00"/>
                    </a:solidFill>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645774151"/>
                  </a:ext>
                </a:extLst>
              </a:tr>
              <a:tr h="743793">
                <a:tc>
                  <a:txBody>
                    <a:bodyPr/>
                    <a:lstStyle/>
                    <a:p>
                      <a:r>
                        <a:rPr lang="en-GB" dirty="0"/>
                        <a:t>Development</a:t>
                      </a:r>
                    </a:p>
                  </a:txBody>
                  <a:tcPr/>
                </a:tc>
                <a:tc>
                  <a:txBody>
                    <a:bodyPr/>
                    <a:lstStyle/>
                    <a:p>
                      <a:endParaRPr lang="en-GB" dirty="0"/>
                    </a:p>
                  </a:txBody>
                  <a:tcPr>
                    <a:solidFill>
                      <a:srgbClr val="92D050"/>
                    </a:solidFill>
                  </a:tcPr>
                </a:tc>
                <a:tc>
                  <a:txBody>
                    <a:bodyPr/>
                    <a:lstStyle/>
                    <a:p>
                      <a:endParaRPr lang="en-GB" dirty="0"/>
                    </a:p>
                  </a:txBody>
                  <a:tcPr>
                    <a:solidFill>
                      <a:srgbClr val="92D050"/>
                    </a:solidFill>
                  </a:tcPr>
                </a:tc>
                <a:tc>
                  <a:txBody>
                    <a:bodyPr/>
                    <a:lstStyle/>
                    <a:p>
                      <a:endParaRPr lang="en-GB" dirty="0"/>
                    </a:p>
                  </a:txBody>
                  <a:tcPr>
                    <a:solidFill>
                      <a:srgbClr val="92D050"/>
                    </a:solidFill>
                  </a:tcPr>
                </a:tc>
                <a:tc>
                  <a:txBody>
                    <a:bodyPr/>
                    <a:lstStyle/>
                    <a:p>
                      <a:endParaRPr lang="en-GB" dirty="0"/>
                    </a:p>
                  </a:txBody>
                  <a:tcPr/>
                </a:tc>
                <a:extLst>
                  <a:ext uri="{0D108BD9-81ED-4DB2-BD59-A6C34878D82A}">
                    <a16:rowId xmlns:a16="http://schemas.microsoft.com/office/drawing/2014/main" val="1447781423"/>
                  </a:ext>
                </a:extLst>
              </a:tr>
              <a:tr h="743793">
                <a:tc>
                  <a:txBody>
                    <a:bodyPr/>
                    <a:lstStyle/>
                    <a:p>
                      <a:r>
                        <a:rPr lang="en-GB" dirty="0"/>
                        <a:t>Implementation</a:t>
                      </a:r>
                    </a:p>
                  </a:txBody>
                  <a:tcPr/>
                </a:tc>
                <a:tc>
                  <a:txBody>
                    <a:bodyPr/>
                    <a:lstStyle/>
                    <a:p>
                      <a:endParaRPr lang="en-GB" dirty="0"/>
                    </a:p>
                  </a:txBody>
                  <a:tcPr>
                    <a:solidFill>
                      <a:srgbClr val="FF0000"/>
                    </a:solidFill>
                  </a:tcPr>
                </a:tc>
                <a:tc>
                  <a:txBody>
                    <a:bodyPr/>
                    <a:lstStyle/>
                    <a:p>
                      <a:endParaRPr lang="en-GB" dirty="0"/>
                    </a:p>
                  </a:txBody>
                  <a:tcPr>
                    <a:solidFill>
                      <a:srgbClr val="FF0000"/>
                    </a:solidFill>
                  </a:tcPr>
                </a:tc>
                <a:tc>
                  <a:txBody>
                    <a:bodyPr/>
                    <a:lstStyle/>
                    <a:p>
                      <a:endParaRPr lang="en-GB" dirty="0"/>
                    </a:p>
                  </a:txBody>
                  <a:tcPr>
                    <a:solidFill>
                      <a:srgbClr val="FF0000"/>
                    </a:solidFill>
                  </a:tcPr>
                </a:tc>
                <a:tc>
                  <a:txBody>
                    <a:bodyPr/>
                    <a:lstStyle/>
                    <a:p>
                      <a:endParaRPr lang="en-GB" dirty="0"/>
                    </a:p>
                  </a:txBody>
                  <a:tcPr/>
                </a:tc>
                <a:extLst>
                  <a:ext uri="{0D108BD9-81ED-4DB2-BD59-A6C34878D82A}">
                    <a16:rowId xmlns:a16="http://schemas.microsoft.com/office/drawing/2014/main" val="335842138"/>
                  </a:ext>
                </a:extLst>
              </a:tr>
              <a:tr h="1089812">
                <a:tc>
                  <a:txBody>
                    <a:bodyPr/>
                    <a:lstStyle/>
                    <a:p>
                      <a:r>
                        <a:rPr lang="en-GB" dirty="0"/>
                        <a:t>Testing and debugging</a:t>
                      </a:r>
                    </a:p>
                  </a:txBody>
                  <a:tcPr/>
                </a:tc>
                <a:tc>
                  <a:txBody>
                    <a:bodyPr/>
                    <a:lstStyle/>
                    <a:p>
                      <a:endParaRPr lang="en-GB" dirty="0"/>
                    </a:p>
                  </a:txBody>
                  <a:tcPr>
                    <a:solidFill>
                      <a:srgbClr val="00B0F0"/>
                    </a:solidFill>
                  </a:tcPr>
                </a:tc>
                <a:tc>
                  <a:txBody>
                    <a:bodyPr/>
                    <a:lstStyle/>
                    <a:p>
                      <a:endParaRPr lang="en-GB" dirty="0"/>
                    </a:p>
                  </a:txBody>
                  <a:tcPr>
                    <a:solidFill>
                      <a:srgbClr val="00B0F0"/>
                    </a:solidFill>
                  </a:tcPr>
                </a:tc>
                <a:tc>
                  <a:txBody>
                    <a:bodyPr/>
                    <a:lstStyle/>
                    <a:p>
                      <a:endParaRPr lang="en-GB" dirty="0"/>
                    </a:p>
                  </a:txBody>
                  <a:tcPr>
                    <a:solidFill>
                      <a:srgbClr val="00B0F0"/>
                    </a:solidFill>
                  </a:tcPr>
                </a:tc>
                <a:tc>
                  <a:txBody>
                    <a:bodyPr/>
                    <a:lstStyle/>
                    <a:p>
                      <a:endParaRPr lang="en-GB" dirty="0"/>
                    </a:p>
                  </a:txBody>
                  <a:tcPr/>
                </a:tc>
                <a:extLst>
                  <a:ext uri="{0D108BD9-81ED-4DB2-BD59-A6C34878D82A}">
                    <a16:rowId xmlns:a16="http://schemas.microsoft.com/office/drawing/2014/main" val="2588661690"/>
                  </a:ext>
                </a:extLst>
              </a:tr>
              <a:tr h="1331514">
                <a:tc>
                  <a:txBody>
                    <a:bodyPr/>
                    <a:lstStyle/>
                    <a:p>
                      <a:r>
                        <a:rPr lang="en-GB" dirty="0"/>
                        <a:t>Report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solidFill>
                            <a:schemeClr val="bg1"/>
                          </a:solidFill>
                        </a:rPr>
                        <a:t>17/01/25 - Mid-Project Review</a:t>
                      </a:r>
                    </a:p>
                    <a:p>
                      <a:endParaRPr lang="en-GB" dirty="0"/>
                    </a:p>
                  </a:txBody>
                  <a:tcPr>
                    <a:solidFill>
                      <a:schemeClr val="accent5">
                        <a:lumMod val="75000"/>
                      </a:schemeClr>
                    </a:solidFill>
                  </a:tcPr>
                </a:tc>
                <a:tc>
                  <a:txBody>
                    <a:bodyPr/>
                    <a:lstStyle/>
                    <a:p>
                      <a:endParaRPr lang="en-GB" dirty="0"/>
                    </a:p>
                  </a:txBody>
                  <a:tcPr>
                    <a:solidFill>
                      <a:schemeClr val="accent5">
                        <a:lumMod val="75000"/>
                      </a:schemeClr>
                    </a:solidFill>
                  </a:tcPr>
                </a:tc>
                <a:tc>
                  <a:txBody>
                    <a:bodyPr/>
                    <a:lstStyle/>
                    <a:p>
                      <a:r>
                        <a:rPr lang="en-GB" dirty="0">
                          <a:solidFill>
                            <a:schemeClr val="bg1"/>
                          </a:solidFill>
                        </a:rPr>
                        <a:t>24/03/25 - Artefact Demonstration </a:t>
                      </a:r>
                    </a:p>
                    <a:p>
                      <a:r>
                        <a:rPr lang="en-GB" dirty="0">
                          <a:solidFill>
                            <a:schemeClr val="bg1"/>
                          </a:solidFill>
                        </a:rPr>
                        <a:t>31/03/25 - Final Report Submission</a:t>
                      </a:r>
                    </a:p>
                  </a:txBody>
                  <a:tcPr>
                    <a:solidFill>
                      <a:schemeClr val="accent5">
                        <a:lumMod val="75000"/>
                      </a:schemeClr>
                    </a:solidFill>
                  </a:tcPr>
                </a:tc>
                <a:tc>
                  <a:txBody>
                    <a:bodyPr/>
                    <a:lstStyle/>
                    <a:p>
                      <a:r>
                        <a:rPr lang="en-GB" dirty="0"/>
                        <a:t>07/04/25 – Viva and Final Demonstration</a:t>
                      </a:r>
                    </a:p>
                    <a:p>
                      <a:r>
                        <a:rPr lang="en-GB" dirty="0"/>
                        <a:t>14/04/25 - Screen</a:t>
                      </a:r>
                    </a:p>
                    <a:p>
                      <a:r>
                        <a:rPr lang="en-GB" dirty="0"/>
                        <a:t>Cast</a:t>
                      </a:r>
                    </a:p>
                  </a:txBody>
                  <a:tcPr/>
                </a:tc>
                <a:extLst>
                  <a:ext uri="{0D108BD9-81ED-4DB2-BD59-A6C34878D82A}">
                    <a16:rowId xmlns:a16="http://schemas.microsoft.com/office/drawing/2014/main" val="2260967868"/>
                  </a:ext>
                </a:extLst>
              </a:tr>
            </a:tbl>
          </a:graphicData>
        </a:graphic>
      </p:graphicFrame>
    </p:spTree>
    <p:extLst>
      <p:ext uri="{BB962C8B-B14F-4D97-AF65-F5344CB8AC3E}">
        <p14:creationId xmlns:p14="http://schemas.microsoft.com/office/powerpoint/2010/main" val="3595904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Final Year Project PowerPoint.potx" id="{1C21692D-D416-4990-88F2-15DCD0023695}" vid="{7BC94C18-2C74-4075-82ED-774B54295B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11221</TotalTime>
  <Words>842</Words>
  <Application>Microsoft Office PowerPoint</Application>
  <PresentationFormat>Widescreen</PresentationFormat>
  <Paragraphs>88</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Century Gothic</vt:lpstr>
      <vt:lpstr>Wingdings 3</vt:lpstr>
      <vt:lpstr>Ion Boardroom</vt:lpstr>
      <vt:lpstr>Penetration Testing for Beginners (mid review)</vt:lpstr>
      <vt:lpstr>Introduction</vt:lpstr>
      <vt:lpstr>Introduction</vt:lpstr>
      <vt:lpstr>Literature and Technologies</vt:lpstr>
      <vt:lpstr>Methodologies</vt:lpstr>
      <vt:lpstr>Methodologies</vt:lpstr>
      <vt:lpstr>Project Timeline (from milestone 1) </vt:lpstr>
      <vt:lpstr>Project Timeline (from milestone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Unais Qureshi</dc:creator>
  <cp:lastModifiedBy>Unais Qureshi</cp:lastModifiedBy>
  <cp:revision>27</cp:revision>
  <dcterms:created xsi:type="dcterms:W3CDTF">2025-01-08T05:16:09Z</dcterms:created>
  <dcterms:modified xsi:type="dcterms:W3CDTF">2025-01-16T14:15:15Z</dcterms:modified>
</cp:coreProperties>
</file>