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82438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376EA-CFBC-4261-AAD6-880672F48902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672B2-74BB-48B5-8F90-DC40153E2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8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Common Website Security Vulnerabilities - </a:t>
            </a:r>
            <a:r>
              <a:rPr lang="en-GB" dirty="0" err="1"/>
              <a:t>Flowmatters</a:t>
            </a:r>
            <a:r>
              <a:rPr lang="en-GB" dirty="0"/>
              <a:t>: https://www.flowmatters.com/blog/common-website-security-vulnerabilities/#:~:text=According%20to%20Sitelock%20and%20their,to%2050%20attacks%20per%20day.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672B2-74BB-48B5-8F90-DC40153E26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1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24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93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50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5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1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4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9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61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6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8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7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B43329-BAC8-4DEC-A4C6-3AA61CD9AD2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0C5E26-FA40-4646-89A3-86D13670B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5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9983-52C6-DD44-1F6B-B7B4D4153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Penetration Testing for Beginners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51F6-26F4-AC9B-B234-C3DDB238D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Final Year Project by Unais Qureshi</a:t>
            </a:r>
          </a:p>
        </p:txBody>
      </p:sp>
    </p:spTree>
    <p:extLst>
      <p:ext uri="{BB962C8B-B14F-4D97-AF65-F5344CB8AC3E}">
        <p14:creationId xmlns:p14="http://schemas.microsoft.com/office/powerpoint/2010/main" val="17273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8D48-FCDD-06D2-584D-C357213F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Millions of websites across the Internet are compromised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9F14-4ADC-947B-4A58-77214E37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214" y="2513559"/>
            <a:ext cx="10237571" cy="4022152"/>
          </a:xfrm>
        </p:spPr>
        <p:txBody>
          <a:bodyPr>
            <a:normAutofit/>
          </a:bodyPr>
          <a:lstStyle/>
          <a:p>
            <a:r>
              <a:rPr lang="en-GB" dirty="0"/>
              <a:t>113 million websites contain security vulnerabilities. The average website can suffer up to 50 attacks per day. [1]</a:t>
            </a:r>
          </a:p>
          <a:p>
            <a:r>
              <a:rPr lang="en-GB" dirty="0"/>
              <a:t>This can happen due to a lack of security measures coded in place to prevent attackers from exploiting an application.</a:t>
            </a:r>
          </a:p>
          <a:p>
            <a:r>
              <a:rPr lang="en-GB" dirty="0"/>
              <a:t>A lack of security measures can commonly occur amongst newer web developers with a lack of cybersecurity knowledge.</a:t>
            </a:r>
          </a:p>
          <a:p>
            <a:r>
              <a:rPr lang="en-GB" dirty="0"/>
              <a:t>Seeking out web security solution can be time consuming as a developer will have to parse through many different solutions, they are unfamiliar with, before implementing them into their application to reduce attacks. </a:t>
            </a:r>
          </a:p>
          <a:p>
            <a:r>
              <a:rPr lang="en-GB" dirty="0"/>
              <a:t>One measure of preventing attacks is to perform Penetration Tests to seek solutions, which can be confusing if you don’t know where to start.</a:t>
            </a:r>
          </a:p>
        </p:txBody>
      </p:sp>
    </p:spTree>
    <p:extLst>
      <p:ext uri="{BB962C8B-B14F-4D97-AF65-F5344CB8AC3E}">
        <p14:creationId xmlns:p14="http://schemas.microsoft.com/office/powerpoint/2010/main" val="400642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DE6C-BB0A-DD41-43E3-54E7807F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FA44-4F34-5B45-D4A1-20463664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690" y="2528548"/>
            <a:ext cx="10162620" cy="391722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Aims:</a:t>
            </a:r>
          </a:p>
          <a:p>
            <a:pPr lvl="1"/>
            <a:r>
              <a:rPr lang="en-GB" dirty="0"/>
              <a:t>One of my aims is to simplify penetration testing for beginner web developers, so that vulnerabilities can be reduced across many websites as they can easily understand their vulnerabilities.</a:t>
            </a:r>
          </a:p>
          <a:p>
            <a:pPr lvl="1"/>
            <a:r>
              <a:rPr lang="en-GB" dirty="0"/>
              <a:t>Another aim is to teach users certain fundamentals of cybersecurity through repeated use of my software solution, so that they can apply their knowledge across other projects.</a:t>
            </a:r>
          </a:p>
          <a:p>
            <a:pPr lvl="1"/>
            <a:r>
              <a:rPr lang="en-GB" dirty="0"/>
              <a:t>Another aim is to improve upon existing open-source penetration testing tools (such as Zed Attack Proxy) to improve the user’s experience.</a:t>
            </a:r>
          </a:p>
          <a:p>
            <a:r>
              <a:rPr lang="en-GB" dirty="0"/>
              <a:t>Objectives:</a:t>
            </a:r>
          </a:p>
          <a:p>
            <a:pPr lvl="1"/>
            <a:r>
              <a:rPr lang="en-GB" dirty="0"/>
              <a:t>Research Penetration Testing and choose an open-source testing tool to explore potential issues and note any solutions I can develop for my chosen testing tool.</a:t>
            </a:r>
          </a:p>
          <a:p>
            <a:pPr lvl="1"/>
            <a:r>
              <a:rPr lang="en-GB" dirty="0"/>
              <a:t>Develop and implement these solutions, based on the findings of my report, to provide a functional prototype.</a:t>
            </a:r>
          </a:p>
          <a:p>
            <a:pPr lvl="1"/>
            <a:r>
              <a:rPr lang="en-GB" dirty="0"/>
              <a:t>Produce a working product based on previous prototypes and research.</a:t>
            </a:r>
          </a:p>
          <a:p>
            <a:pPr lvl="1"/>
            <a:r>
              <a:rPr lang="en-GB" dirty="0"/>
              <a:t>Write a final report documenting the process of development and research.</a:t>
            </a:r>
          </a:p>
        </p:txBody>
      </p:sp>
    </p:spTree>
    <p:extLst>
      <p:ext uri="{BB962C8B-B14F-4D97-AF65-F5344CB8AC3E}">
        <p14:creationId xmlns:p14="http://schemas.microsoft.com/office/powerpoint/2010/main" val="42456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B62E-E26F-7E5F-E947-B1234F4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and Technologies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9332-5FAF-B374-4BE9-26129838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8466"/>
            <a:ext cx="9697925" cy="451953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Human Resources</a:t>
            </a:r>
          </a:p>
          <a:p>
            <a:pPr lvl="1"/>
            <a:r>
              <a:rPr lang="en-GB" dirty="0"/>
              <a:t>Web application developer to guide my project and development.</a:t>
            </a:r>
          </a:p>
          <a:p>
            <a:pPr lvl="1"/>
            <a:r>
              <a:rPr lang="en-GB" dirty="0"/>
              <a:t>Security expert to consult on my project.</a:t>
            </a:r>
          </a:p>
          <a:p>
            <a:r>
              <a:rPr lang="en-GB" dirty="0"/>
              <a:t>Technological Resources</a:t>
            </a:r>
          </a:p>
          <a:p>
            <a:pPr lvl="1"/>
            <a:r>
              <a:rPr lang="en-GB" dirty="0"/>
              <a:t>Penetration Testing platform(s) (i.e. Zed Attack Proxy).</a:t>
            </a:r>
          </a:p>
          <a:p>
            <a:pPr lvl="1"/>
            <a:r>
              <a:rPr lang="en-GB" dirty="0"/>
              <a:t>A Web Application with little security to run tests on.</a:t>
            </a:r>
          </a:p>
          <a:p>
            <a:pPr lvl="1"/>
            <a:r>
              <a:rPr lang="en-GB" dirty="0"/>
              <a:t>Private network to isolate tests.</a:t>
            </a:r>
          </a:p>
          <a:p>
            <a:r>
              <a:rPr lang="en-GB" dirty="0"/>
              <a:t>Financial Resources</a:t>
            </a:r>
          </a:p>
          <a:p>
            <a:pPr lvl="1"/>
            <a:r>
              <a:rPr lang="en-GB" dirty="0"/>
              <a:t>Zed Attack Proxy (free tool, £0).</a:t>
            </a:r>
          </a:p>
          <a:p>
            <a:pPr lvl="1"/>
            <a:r>
              <a:rPr lang="en-GB" dirty="0"/>
              <a:t>Web application (developed beforehand, £0).</a:t>
            </a:r>
          </a:p>
          <a:p>
            <a:r>
              <a:rPr lang="en-GB" dirty="0"/>
              <a:t>Physical Resources</a:t>
            </a:r>
          </a:p>
          <a:p>
            <a:pPr lvl="1"/>
            <a:r>
              <a:rPr lang="en-GB" dirty="0"/>
              <a:t>A laptop or PC to run penetration tests and the web application to be tested.</a:t>
            </a:r>
          </a:p>
          <a:p>
            <a:pPr lvl="1"/>
            <a:r>
              <a:rPr lang="en-GB" dirty="0"/>
              <a:t>Cybersecurity documentation to refer to.</a:t>
            </a:r>
          </a:p>
        </p:txBody>
      </p:sp>
    </p:spTree>
    <p:extLst>
      <p:ext uri="{BB962C8B-B14F-4D97-AF65-F5344CB8AC3E}">
        <p14:creationId xmlns:p14="http://schemas.microsoft.com/office/powerpoint/2010/main" val="345957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789D-5047-5C6C-80BF-70E946A2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895" y="628893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Timeline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8EF4DB-7CBD-2E53-FA36-6190718B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1192"/>
              </p:ext>
            </p:extLst>
          </p:nvPr>
        </p:nvGraphicFramePr>
        <p:xfrm>
          <a:off x="0" y="1088481"/>
          <a:ext cx="12192000" cy="569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501">
                  <a:extLst>
                    <a:ext uri="{9D8B030D-6E8A-4147-A177-3AD203B41FA5}">
                      <a16:colId xmlns:a16="http://schemas.microsoft.com/office/drawing/2014/main" val="14179592"/>
                    </a:ext>
                  </a:extLst>
                </a:gridCol>
                <a:gridCol w="1426903">
                  <a:extLst>
                    <a:ext uri="{9D8B030D-6E8A-4147-A177-3AD203B41FA5}">
                      <a16:colId xmlns:a16="http://schemas.microsoft.com/office/drawing/2014/main" val="429647082"/>
                    </a:ext>
                  </a:extLst>
                </a:gridCol>
                <a:gridCol w="1506112">
                  <a:extLst>
                    <a:ext uri="{9D8B030D-6E8A-4147-A177-3AD203B41FA5}">
                      <a16:colId xmlns:a16="http://schemas.microsoft.com/office/drawing/2014/main" val="2516024381"/>
                    </a:ext>
                  </a:extLst>
                </a:gridCol>
                <a:gridCol w="1529860">
                  <a:extLst>
                    <a:ext uri="{9D8B030D-6E8A-4147-A177-3AD203B41FA5}">
                      <a16:colId xmlns:a16="http://schemas.microsoft.com/office/drawing/2014/main" val="3927035848"/>
                    </a:ext>
                  </a:extLst>
                </a:gridCol>
                <a:gridCol w="791431">
                  <a:extLst>
                    <a:ext uri="{9D8B030D-6E8A-4147-A177-3AD203B41FA5}">
                      <a16:colId xmlns:a16="http://schemas.microsoft.com/office/drawing/2014/main" val="2569707903"/>
                    </a:ext>
                  </a:extLst>
                </a:gridCol>
                <a:gridCol w="1154242">
                  <a:extLst>
                    <a:ext uri="{9D8B030D-6E8A-4147-A177-3AD203B41FA5}">
                      <a16:colId xmlns:a16="http://schemas.microsoft.com/office/drawing/2014/main" val="2979621746"/>
                    </a:ext>
                  </a:extLst>
                </a:gridCol>
                <a:gridCol w="1577641">
                  <a:extLst>
                    <a:ext uri="{9D8B030D-6E8A-4147-A177-3AD203B41FA5}">
                      <a16:colId xmlns:a16="http://schemas.microsoft.com/office/drawing/2014/main" val="2516036938"/>
                    </a:ext>
                  </a:extLst>
                </a:gridCol>
                <a:gridCol w="1545310">
                  <a:extLst>
                    <a:ext uri="{9D8B030D-6E8A-4147-A177-3AD203B41FA5}">
                      <a16:colId xmlns:a16="http://schemas.microsoft.com/office/drawing/2014/main" val="234284651"/>
                    </a:ext>
                  </a:extLst>
                </a:gridCol>
              </a:tblGrid>
              <a:tr h="743793">
                <a:tc>
                  <a:txBody>
                    <a:bodyPr/>
                    <a:lstStyle/>
                    <a:p>
                      <a:r>
                        <a:rPr lang="en-GB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44967"/>
                  </a:ext>
                </a:extLst>
              </a:tr>
              <a:tr h="743793">
                <a:tc>
                  <a:txBody>
                    <a:bodyPr/>
                    <a:lstStyle/>
                    <a:p>
                      <a:r>
                        <a:rPr lang="en-GB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28/12/24 – Finalising research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4151"/>
                  </a:ext>
                </a:extLst>
              </a:tr>
              <a:tr h="743793">
                <a:tc>
                  <a:txBody>
                    <a:bodyPr/>
                    <a:lstStyle/>
                    <a:p>
                      <a:r>
                        <a:rPr lang="en-GB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1423"/>
                  </a:ext>
                </a:extLst>
              </a:tr>
              <a:tr h="743793">
                <a:tc>
                  <a:txBody>
                    <a:bodyPr/>
                    <a:lstStyle/>
                    <a:p>
                      <a:r>
                        <a:rPr lang="en-GB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2138"/>
                  </a:ext>
                </a:extLst>
              </a:tr>
              <a:tr h="1089812">
                <a:tc>
                  <a:txBody>
                    <a:bodyPr/>
                    <a:lstStyle/>
                    <a:p>
                      <a:r>
                        <a:rPr lang="en-GB" dirty="0"/>
                        <a:t>Testing and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61690"/>
                  </a:ext>
                </a:extLst>
              </a:tr>
              <a:tr h="1331514">
                <a:tc>
                  <a:txBody>
                    <a:bodyPr/>
                    <a:lstStyle/>
                    <a:p>
                      <a:r>
                        <a:rPr lang="en-GB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Mid-Project Review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Artefact Demonstration / Final Report Submission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Screen</a:t>
                      </a:r>
                    </a:p>
                    <a:p>
                      <a:r>
                        <a:rPr lang="en-GB" dirty="0"/>
                        <a:t>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08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 Year Project PowerPoint.potx" id="{1C21692D-D416-4990-88F2-15DCD0023695}" vid="{7BC94C18-2C74-4075-82ED-774B54295B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Year Project PowerPoint</Template>
  <TotalTime>1589</TotalTime>
  <Words>481</Words>
  <Application>Microsoft Office PowerPoint</Application>
  <PresentationFormat>Widescreen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Century Gothic</vt:lpstr>
      <vt:lpstr>Wingdings 3</vt:lpstr>
      <vt:lpstr>Ion Boardroom</vt:lpstr>
      <vt:lpstr>Penetration Testing for Beginners </vt:lpstr>
      <vt:lpstr>Millions of websites across the Internet are compromised</vt:lpstr>
      <vt:lpstr>Project Aims and Objectives</vt:lpstr>
      <vt:lpstr>Resources and Technologies required</vt:lpstr>
      <vt:lpstr>Project Timeline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Unais Qureshi</dc:creator>
  <cp:lastModifiedBy>Unais Qureshi</cp:lastModifiedBy>
  <cp:revision>1</cp:revision>
  <dcterms:created xsi:type="dcterms:W3CDTF">2024-10-28T01:30:43Z</dcterms:created>
  <dcterms:modified xsi:type="dcterms:W3CDTF">2024-10-29T04:00:03Z</dcterms:modified>
</cp:coreProperties>
</file>