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9.wmf" ContentType="image/x-wmf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defRPr>
            </a:pPr>
            <a:r>
              <a:rPr b="0" sz="1862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Accuracy Value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481008242117657"/>
          <c:y val="0.0936640921586595"/>
          <c:w val="0.934673585975317"/>
          <c:h val="0.7782432255530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Accuracy Value</c:v>
                </c:pt>
              </c:strCache>
            </c:strRef>
          </c:tx>
          <c:spPr>
            <a:solidFill>
              <a:srgbClr val="052f61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SVM</c:v>
                </c:pt>
                <c:pt idx="1">
                  <c:v>Random Forest</c:v>
                </c:pt>
                <c:pt idx="2">
                  <c:v>Gradient Boosting</c:v>
                </c:pt>
                <c:pt idx="3">
                  <c:v>Naïve Bayes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80</c:v>
                </c:pt>
                <c:pt idx="1">
                  <c:v>79.8780487804878</c:v>
                </c:pt>
                <c:pt idx="2">
                  <c:v>51.25</c:v>
                </c:pt>
                <c:pt idx="3">
                  <c:v>51.1335</c:v>
                </c:pt>
              </c:numCache>
            </c:numRef>
          </c:val>
        </c:ser>
        <c:gapWidth val="219"/>
        <c:overlap val="-27"/>
        <c:axId val="57636886"/>
        <c:axId val="50594463"/>
      </c:barChart>
      <c:catAx>
        <c:axId val="57636886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txPr>
          <a:bodyPr/>
          <a:p>
            <a:pPr>
              <a:defRPr b="0" sz="1197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defRPr>
            </a:pPr>
          </a:p>
        </c:txPr>
        <c:crossAx val="50594463"/>
        <c:crosses val="autoZero"/>
        <c:auto val="1"/>
        <c:lblAlgn val="ctr"/>
        <c:lblOffset val="100"/>
      </c:catAx>
      <c:valAx>
        <c:axId val="50594463"/>
        <c:scaling>
          <c:orientation val="minMax"/>
        </c:scaling>
        <c:delete val="0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p>
            <a:pPr>
              <a:defRPr b="0" sz="1197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defRPr>
            </a:pPr>
          </a:p>
        </c:txPr>
        <c:crossAx val="57636886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21444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887760" y="685440"/>
            <a:ext cx="4530240" cy="36147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887760" y="685440"/>
            <a:ext cx="4530240" cy="3614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21444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321444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887760" y="685440"/>
            <a:ext cx="4530240" cy="36147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887760" y="685440"/>
            <a:ext cx="4530240" cy="3614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21444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21444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887760" y="685440"/>
            <a:ext cx="4530240" cy="36147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887760" y="685440"/>
            <a:ext cx="4530240" cy="3614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21444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321444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887760" y="685440"/>
            <a:ext cx="4530240" cy="361476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887760" y="685440"/>
            <a:ext cx="4530240" cy="3614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321444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321444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887760" y="685440"/>
            <a:ext cx="4530240" cy="361476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887760" y="685440"/>
            <a:ext cx="4530240" cy="3614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3614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214440" y="25740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14440" y="685800"/>
            <a:ext cx="240912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937400" cy="1724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996CE52-8D68-40BD-8E7B-B5D82636DE93}" type="slidenum">
              <a:rPr b="0" lang="en-US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PlaceHolder 6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4A156A4-F777-4D4D-91D0-18B4D7435CEB}" type="slidenum">
              <a:rPr b="0" lang="en-US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PlaceHolder 6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84360" y="685800"/>
            <a:ext cx="4937400" cy="36147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body"/>
          </p:nvPr>
        </p:nvSpPr>
        <p:spPr>
          <a:xfrm>
            <a:off x="5808240" y="685800"/>
            <a:ext cx="4934160" cy="36147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83C7B76-F803-42BA-80EC-F0696AF8B565}" type="slidenum">
              <a:rPr b="0" lang="en-US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PlaceHolder 6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ABFA15C-D8A6-4BB4-98C1-28352ADD6F21}" type="slidenum">
              <a:rPr b="0" lang="en-US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4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PlaceHolder 6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972000" y="685800"/>
            <a:ext cx="4649400" cy="57600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9" name="PlaceHolder 8"/>
          <p:cNvSpPr>
            <a:spLocks noGrp="1"/>
          </p:cNvSpPr>
          <p:nvPr>
            <p:ph type="body"/>
          </p:nvPr>
        </p:nvSpPr>
        <p:spPr>
          <a:xfrm>
            <a:off x="684360" y="1270440"/>
            <a:ext cx="4937400" cy="3030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0" name="PlaceHolder 9"/>
          <p:cNvSpPr>
            <a:spLocks noGrp="1"/>
          </p:cNvSpPr>
          <p:nvPr>
            <p:ph type="body"/>
          </p:nvPr>
        </p:nvSpPr>
        <p:spPr>
          <a:xfrm>
            <a:off x="6078960" y="685800"/>
            <a:ext cx="4664880" cy="57600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8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10"/>
          <p:cNvSpPr>
            <a:spLocks noGrp="1"/>
          </p:cNvSpPr>
          <p:nvPr>
            <p:ph type="body"/>
          </p:nvPr>
        </p:nvSpPr>
        <p:spPr>
          <a:xfrm>
            <a:off x="5806440" y="1262160"/>
            <a:ext cx="4928760" cy="3030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000" spc="-1" strike="noStrike">
              <a:solidFill>
                <a:srgbClr val="0f496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11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12/18/19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PlaceHolder 12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PlaceHolder 13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ED61A6E-6D81-444F-B30A-5A69C10FF819}" type="slidenum">
              <a:rPr b="0" lang="en-US" sz="3200" spc="-1" strike="noStrike">
                <a:solidFill>
                  <a:srgbClr val="0a304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consortium.ri.cmu.edu/data/ck/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wmf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3" descr=""/>
          <p:cNvPicPr/>
          <p:nvPr/>
        </p:nvPicPr>
        <p:blipFill>
          <a:blip r:embed="rId1"/>
          <a:stretch/>
        </p:blipFill>
        <p:spPr>
          <a:xfrm>
            <a:off x="0" y="-80280"/>
            <a:ext cx="12334680" cy="69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371600" y="552600"/>
            <a:ext cx="99723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4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Dataset</a:t>
            </a: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graphicFrame>
        <p:nvGraphicFramePr>
          <p:cNvPr id="231" name="Table 2"/>
          <p:cNvGraphicFramePr/>
          <p:nvPr/>
        </p:nvGraphicFramePr>
        <p:xfrm>
          <a:off x="3084840" y="2286000"/>
          <a:ext cx="1021320" cy="3580920"/>
        </p:xfrm>
        <a:graphic>
          <a:graphicData uri="http://schemas.openxmlformats.org/drawingml/2006/table">
            <a:tbl>
              <a:tblPr/>
              <a:tblGrid>
                <a:gridCol w="78480"/>
                <a:gridCol w="942840"/>
              </a:tblGrid>
              <a:tr h="2370600">
                <a:tc>
                  <a:txBody>
                    <a:bodyPr lIns="15480" rIns="15480" tIns="11160" bIns="11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neutral </a:t>
                      </a:r>
                      <a:r>
                        <a:rPr b="0" lang="en-US" sz="400" spc="-1" strike="noStrike">
                          <a:solidFill>
                            <a:srgbClr val="d73a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=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 {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'code'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 0.0000000e+00'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,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'name'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'neutral'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22320" marR="22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152280">
                <a:tc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480" rIns="15480" tIns="11160" bIns="11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anger </a:t>
                      </a:r>
                      <a:r>
                        <a:rPr b="0" lang="en-US" sz="400" spc="-1" strike="noStrike">
                          <a:solidFill>
                            <a:srgbClr val="d73a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=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 {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'code'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 1.0000000e+00'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,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'name'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'anger'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0880">
                <a:tc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480" rIns="15480" tIns="11160" bIns="11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contempt </a:t>
                      </a:r>
                      <a:r>
                        <a:rPr b="0" lang="en-US" sz="400" spc="-1" strike="noStrike">
                          <a:solidFill>
                            <a:srgbClr val="d73a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=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 {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'code'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 2.0000000e+00'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,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'name'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'contempt'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52280">
                <a:tc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480" rIns="15480" tIns="11160" bIns="11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disgust </a:t>
                      </a:r>
                      <a:r>
                        <a:rPr b="0" lang="en-US" sz="400" spc="-1" strike="noStrike">
                          <a:solidFill>
                            <a:srgbClr val="d73a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=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 {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'code'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 3.0000000e+00'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,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'name'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'disgust'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52280">
                <a:tc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480" rIns="15480" tIns="11160" bIns="11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fear </a:t>
                      </a:r>
                      <a:r>
                        <a:rPr b="0" lang="en-US" sz="400" spc="-1" strike="noStrike">
                          <a:solidFill>
                            <a:srgbClr val="d73a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=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 {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'code'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 4.0000000e+00'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,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'name'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'fear'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52280">
                <a:tc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480" rIns="15480" tIns="11160" bIns="11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happy </a:t>
                      </a:r>
                      <a:r>
                        <a:rPr b="0" lang="en-US" sz="400" spc="-1" strike="noStrike">
                          <a:solidFill>
                            <a:srgbClr val="d73a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=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 {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'code'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 5.0000000e+00'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,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'name'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'happy'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0880">
                <a:tc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480" rIns="15480" tIns="11160" bIns="11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sadness </a:t>
                      </a:r>
                      <a:r>
                        <a:rPr b="0" lang="en-US" sz="400" spc="-1" strike="noStrike">
                          <a:solidFill>
                            <a:srgbClr val="d73a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=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 {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'code'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 6.0000000e+00'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,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'name'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'sadness'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0880">
                <a:tc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5480" rIns="15480" tIns="11160" bIns="11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surprise </a:t>
                      </a:r>
                      <a:r>
                        <a:rPr b="0" lang="en-US" sz="400" spc="-1" strike="noStrike">
                          <a:solidFill>
                            <a:srgbClr val="d73a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=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 {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'code'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 7.0000000e+00'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,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'name'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: </a:t>
                      </a:r>
                      <a:r>
                        <a:rPr b="0" lang="en-US" sz="400" spc="-1" strike="noStrike">
                          <a:solidFill>
                            <a:srgbClr val="032f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'surprise'</a:t>
                      </a:r>
                      <a:r>
                        <a:rPr b="0" lang="en-US" sz="400" spc="-1" strike="noStrike">
                          <a:solidFill>
                            <a:srgbClr val="24292e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FMono-Regular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32" name="Content Placeholder 8" descr=""/>
          <p:cNvPicPr/>
          <p:nvPr/>
        </p:nvPicPr>
        <p:blipFill>
          <a:blip r:embed="rId1"/>
          <a:stretch/>
        </p:blipFill>
        <p:spPr>
          <a:xfrm>
            <a:off x="6410160" y="1971000"/>
            <a:ext cx="4933440" cy="3829320"/>
          </a:xfrm>
          <a:prstGeom prst="rect">
            <a:avLst/>
          </a:prstGeom>
          <a:ln>
            <a:noFill/>
          </a:ln>
        </p:spPr>
      </p:pic>
      <p:pic>
        <p:nvPicPr>
          <p:cNvPr id="233" name="Picture 7" descr=""/>
          <p:cNvPicPr/>
          <p:nvPr/>
        </p:nvPicPr>
        <p:blipFill>
          <a:blip r:embed="rId2"/>
          <a:stretch/>
        </p:blipFill>
        <p:spPr>
          <a:xfrm>
            <a:off x="672840" y="2037600"/>
            <a:ext cx="5005440" cy="382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195360" y="182880"/>
            <a:ext cx="5400000" cy="65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Dataset</a:t>
            </a:r>
            <a:r>
              <a:rPr b="0" lang="en-US" sz="3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1515960" y="727920"/>
            <a:ext cx="8359560" cy="1923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600" spc="-1" strike="noStrike" u="sng">
                <a:solidFill>
                  <a:srgbClr val="0d2e46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1"/>
              </a:rPr>
              <a:t>http://www.consortium.ri.cmu.edu/data/ck/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398 image files - etiketli data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Content Placeholder 4" descr=""/>
          <p:cNvPicPr/>
          <p:nvPr/>
        </p:nvPicPr>
        <p:blipFill>
          <a:blip r:embed="rId2"/>
          <a:stretch/>
        </p:blipFill>
        <p:spPr>
          <a:xfrm>
            <a:off x="1515960" y="1892160"/>
            <a:ext cx="8249760" cy="368568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1554480" y="5573160"/>
            <a:ext cx="84124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90600" y="1419120"/>
            <a:ext cx="6924600" cy="434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Vggface tool is used in order to extract the landmarks from the image pictures.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VECTORIZING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40" name="Content Placeholder 4" descr=""/>
          <p:cNvPicPr/>
          <p:nvPr/>
        </p:nvPicPr>
        <p:blipFill>
          <a:blip r:embed="rId1"/>
          <a:stretch/>
        </p:blipFill>
        <p:spPr>
          <a:xfrm>
            <a:off x="730440" y="685800"/>
            <a:ext cx="4844520" cy="3614400"/>
          </a:xfrm>
          <a:prstGeom prst="rect">
            <a:avLst/>
          </a:prstGeom>
          <a:ln>
            <a:noFill/>
          </a:ln>
        </p:spPr>
      </p:pic>
      <p:pic>
        <p:nvPicPr>
          <p:cNvPr id="241" name="Content Placeholder 5" descr=""/>
          <p:cNvPicPr/>
          <p:nvPr/>
        </p:nvPicPr>
        <p:blipFill>
          <a:blip r:embed="rId2"/>
          <a:stretch/>
        </p:blipFill>
        <p:spPr>
          <a:xfrm>
            <a:off x="5865840" y="685800"/>
            <a:ext cx="4819320" cy="36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752400" y="4487400"/>
            <a:ext cx="95907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(math.atan2(y, x)*360)/(2*math.pi)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43" name="Content Placeholder 8" descr=""/>
          <p:cNvPicPr/>
          <p:nvPr/>
        </p:nvPicPr>
        <p:blipFill>
          <a:blip r:embed="rId1"/>
          <a:stretch/>
        </p:blipFill>
        <p:spPr>
          <a:xfrm>
            <a:off x="932760" y="453240"/>
            <a:ext cx="9045360" cy="383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Chart 8"/>
          <p:cNvGraphicFramePr/>
          <p:nvPr/>
        </p:nvGraphicFramePr>
        <p:xfrm>
          <a:off x="2011680" y="1083960"/>
          <a:ext cx="8254800" cy="549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45" name="TextShape 1"/>
          <p:cNvSpPr txBox="1"/>
          <p:nvPr/>
        </p:nvSpPr>
        <p:spPr>
          <a:xfrm>
            <a:off x="1188720" y="321840"/>
            <a:ext cx="9301680" cy="68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Machine Learning Techniques &amp; Scores</a:t>
            </a:r>
            <a:endParaRPr b="0" lang="en-US" sz="2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Content Placeholder 4" descr=""/>
          <p:cNvPicPr/>
          <p:nvPr/>
        </p:nvPicPr>
        <p:blipFill>
          <a:blip r:embed="rId1"/>
          <a:stretch/>
        </p:blipFill>
        <p:spPr>
          <a:xfrm>
            <a:off x="182880" y="3016800"/>
            <a:ext cx="5230440" cy="1738080"/>
          </a:xfrm>
          <a:prstGeom prst="rect">
            <a:avLst/>
          </a:prstGeom>
          <a:ln>
            <a:noFill/>
          </a:ln>
        </p:spPr>
      </p:pic>
      <p:pic>
        <p:nvPicPr>
          <p:cNvPr id="247" name="Content Placeholder 5" descr=""/>
          <p:cNvPicPr/>
          <p:nvPr/>
        </p:nvPicPr>
        <p:blipFill>
          <a:blip r:embed="rId2"/>
          <a:stretch/>
        </p:blipFill>
        <p:spPr>
          <a:xfrm>
            <a:off x="5614560" y="1828800"/>
            <a:ext cx="6272640" cy="4280400"/>
          </a:xfrm>
          <a:prstGeom prst="rect">
            <a:avLst/>
          </a:prstGeom>
          <a:ln>
            <a:noFill/>
          </a:ln>
        </p:spPr>
      </p:pic>
      <p:sp>
        <p:nvSpPr>
          <p:cNvPr id="248" name="TextShape 1"/>
          <p:cNvSpPr txBox="1"/>
          <p:nvPr/>
        </p:nvSpPr>
        <p:spPr>
          <a:xfrm>
            <a:off x="1188720" y="321840"/>
            <a:ext cx="9301680" cy="68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Machine Learning Techniques &amp; Scores</a:t>
            </a:r>
            <a:endParaRPr b="0" lang="en-US" sz="2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1683</TotalTime>
  <Application>LibreOffice/5.1.6.2$Linux_X86_64 LibreOffice_project/10m0$Build-2</Application>
  <Words>262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2019-10-03T16:15:55Z</dcterms:created>
  <dc:creator>İrem Şahin</dc:creator>
  <dc:description/>
  <dc:language>en-US</dc:language>
  <cp:lastModifiedBy/>
  <dcterms:modified xsi:type="dcterms:W3CDTF">2019-12-18T15:59:17Z</dcterms:modified>
  <cp:revision>20</cp:revision>
  <dc:subject/>
  <dc:title>mImıCS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