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DM Sans" charset="1" panose="00000000000000000000"/>
      <p:regular r:id="rId29"/>
    </p:embeddedFont>
    <p:embeddedFont>
      <p:font typeface="Poppins Bold" charset="1" panose="00000800000000000000"/>
      <p:regular r:id="rId30"/>
    </p:embeddedFont>
    <p:embeddedFont>
      <p:font typeface="DM Sans Bold" charset="1" panose="00000000000000000000"/>
      <p:regular r:id="rId31"/>
    </p:embeddedFont>
    <p:embeddedFont>
      <p:font typeface="Poppins" charset="1" panose="00000500000000000000"/>
      <p:regular r:id="rId32"/>
    </p:embeddedFont>
    <p:embeddedFont>
      <p:font typeface="Poppins Semi-Bold" charset="1" panose="000007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6333617"/>
            <a:ext cx="10442877" cy="2924683"/>
          </a:xfrm>
          <a:prstGeom prst="rect">
            <a:avLst/>
          </a:prstGeom>
        </p:spPr>
        <p:txBody>
          <a:bodyPr anchor="t" rtlCol="false" tIns="0" lIns="0" bIns="0" rIns="0">
            <a:spAutoFit/>
          </a:bodyPr>
          <a:lstStyle/>
          <a:p>
            <a:pPr algn="just" marL="0" indent="0" lvl="0">
              <a:lnSpc>
                <a:spcPts val="4697"/>
              </a:lnSpc>
              <a:spcBef>
                <a:spcPct val="0"/>
              </a:spcBef>
            </a:pPr>
            <a:r>
              <a:rPr lang="en-US" sz="3355">
                <a:solidFill>
                  <a:srgbClr val="FFFFFF"/>
                </a:solidFill>
                <a:latin typeface="DM Sans"/>
                <a:ea typeface="DM Sans"/>
                <a:cs typeface="DM Sans"/>
                <a:sym typeface="DM Sans"/>
              </a:rPr>
              <a:t>This paper advances research on detecting novel objects in new domains with minimal labeled data, pushing models to generalize effectively across significant domain shifts using diverse datasets and evaluation protocols.</a:t>
            </a:r>
          </a:p>
        </p:txBody>
      </p:sp>
      <p:sp>
        <p:nvSpPr>
          <p:cNvPr name="TextBox 3" id="3"/>
          <p:cNvSpPr txBox="true"/>
          <p:nvPr/>
        </p:nvSpPr>
        <p:spPr>
          <a:xfrm rot="0">
            <a:off x="1028700" y="952500"/>
            <a:ext cx="16230600" cy="3676650"/>
          </a:xfrm>
          <a:prstGeom prst="rect">
            <a:avLst/>
          </a:prstGeom>
        </p:spPr>
        <p:txBody>
          <a:bodyPr anchor="t" rtlCol="false" tIns="0" lIns="0" bIns="0" rIns="0">
            <a:spAutoFit/>
          </a:bodyPr>
          <a:lstStyle/>
          <a:p>
            <a:pPr algn="l" marL="0" indent="0" lvl="0">
              <a:lnSpc>
                <a:spcPts val="9515"/>
              </a:lnSpc>
            </a:pPr>
            <a:r>
              <a:rPr lang="en-US" b="true" sz="7929">
                <a:solidFill>
                  <a:srgbClr val="FFFFFF"/>
                </a:solidFill>
                <a:latin typeface="Poppins Bold"/>
                <a:ea typeface="Poppins Bold"/>
                <a:cs typeface="Poppins Bold"/>
                <a:sym typeface="Poppins Bold"/>
              </a:rPr>
              <a:t>NTIRE2025 Challenge on Cross-Domain Few-Shot Object Detection : Methods &amp; Results</a:t>
            </a:r>
          </a:p>
        </p:txBody>
      </p:sp>
      <p:sp>
        <p:nvSpPr>
          <p:cNvPr name="AutoShape 4" id="4"/>
          <p:cNvSpPr/>
          <p:nvPr/>
        </p:nvSpPr>
        <p:spPr>
          <a:xfrm rot="-2230017">
            <a:off x="10684067" y="5418866"/>
            <a:ext cx="16230600" cy="8229600"/>
          </a:xfrm>
          <a:prstGeom prst="rect">
            <a:avLst/>
          </a:prstGeom>
          <a:solidFill>
            <a:srgbClr val="FFFFFF"/>
          </a:solid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3639166" y="914400"/>
            <a:ext cx="11009668"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Team 2: AI4EarthLab</a:t>
            </a:r>
          </a:p>
        </p:txBody>
      </p:sp>
      <p:sp>
        <p:nvSpPr>
          <p:cNvPr name="TextBox 6" id="6"/>
          <p:cNvSpPr txBox="true"/>
          <p:nvPr/>
        </p:nvSpPr>
        <p:spPr>
          <a:xfrm rot="0">
            <a:off x="1028700" y="2798169"/>
            <a:ext cx="16423149" cy="6476961"/>
          </a:xfrm>
          <a:prstGeom prst="rect">
            <a:avLst/>
          </a:prstGeom>
        </p:spPr>
        <p:txBody>
          <a:bodyPr anchor="t" rtlCol="false" tIns="0" lIns="0" bIns="0" rIns="0">
            <a:spAutoFit/>
          </a:bodyPr>
          <a:lstStyle/>
          <a:p>
            <a:pPr algn="just" marL="725424" indent="-362712" lvl="1">
              <a:lnSpc>
                <a:spcPts val="4703"/>
              </a:lnSpc>
              <a:buFont typeface="Arial"/>
              <a:buChar char="•"/>
            </a:pPr>
            <a:r>
              <a:rPr lang="en-US" sz="3359">
                <a:solidFill>
                  <a:srgbClr val="0B4B49"/>
                </a:solidFill>
                <a:latin typeface="DM Sans"/>
                <a:ea typeface="DM Sans"/>
                <a:cs typeface="DM Sans"/>
                <a:sym typeface="DM Sans"/>
              </a:rPr>
              <a:t>Leveraged foundation model Grounding DINO (Swin-B) pretrained on diverse large-scale datasets.</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Built a composite augmentation pipeline:</a:t>
            </a:r>
          </a:p>
          <a:p>
            <a:pPr algn="just">
              <a:lnSpc>
                <a:spcPts val="4703"/>
              </a:lnSpc>
            </a:pPr>
            <a:r>
              <a:rPr lang="en-US" sz="3359">
                <a:solidFill>
                  <a:srgbClr val="0B4B49"/>
                </a:solidFill>
                <a:latin typeface="DM Sans"/>
                <a:ea typeface="DM Sans"/>
                <a:cs typeface="DM Sans"/>
                <a:sym typeface="DM Sans"/>
              </a:rPr>
              <a:t>               1. CachedMosaic</a:t>
            </a:r>
          </a:p>
          <a:p>
            <a:pPr algn="just">
              <a:lnSpc>
                <a:spcPts val="4703"/>
              </a:lnSpc>
            </a:pPr>
            <a:r>
              <a:rPr lang="en-US" sz="3359">
                <a:solidFill>
                  <a:srgbClr val="0B4B49"/>
                </a:solidFill>
                <a:latin typeface="DM Sans"/>
                <a:ea typeface="DM Sans"/>
                <a:cs typeface="DM Sans"/>
                <a:sym typeface="DM Sans"/>
              </a:rPr>
              <a:t>               2. YOLOXHSVRAug</a:t>
            </a:r>
          </a:p>
          <a:p>
            <a:pPr algn="just">
              <a:lnSpc>
                <a:spcPts val="4703"/>
              </a:lnSpc>
            </a:pPr>
            <a:r>
              <a:rPr lang="en-US" sz="3359">
                <a:solidFill>
                  <a:srgbClr val="0B4B49"/>
                </a:solidFill>
                <a:latin typeface="DM Sans"/>
                <a:ea typeface="DM Sans"/>
                <a:cs typeface="DM Sans"/>
                <a:sym typeface="DM Sans"/>
              </a:rPr>
              <a:t>               3. RandomFlip</a:t>
            </a:r>
          </a:p>
          <a:p>
            <a:pPr algn="just">
              <a:lnSpc>
                <a:spcPts val="4703"/>
              </a:lnSpc>
            </a:pPr>
            <a:r>
              <a:rPr lang="en-US" sz="3359">
                <a:solidFill>
                  <a:srgbClr val="0B4B49"/>
                </a:solidFill>
                <a:latin typeface="DM Sans"/>
                <a:ea typeface="DM Sans"/>
                <a:cs typeface="DM Sans"/>
                <a:sym typeface="DM Sans"/>
              </a:rPr>
              <a:t>               4. CachedMixUp</a:t>
            </a:r>
          </a:p>
          <a:p>
            <a:pPr algn="just">
              <a:lnSpc>
                <a:spcPts val="4703"/>
              </a:lnSpc>
            </a:pPr>
            <a:r>
              <a:rPr lang="en-US" sz="3359">
                <a:solidFill>
                  <a:srgbClr val="0B4B49"/>
                </a:solidFill>
                <a:latin typeface="DM Sans"/>
                <a:ea typeface="DM Sans"/>
                <a:cs typeface="DM Sans"/>
                <a:sym typeface="DM Sans"/>
              </a:rPr>
              <a:t>               5. RandomSize</a:t>
            </a:r>
          </a:p>
          <a:p>
            <a:pPr algn="just">
              <a:lnSpc>
                <a:spcPts val="4703"/>
              </a:lnSpc>
            </a:pPr>
            <a:r>
              <a:rPr lang="en-US" sz="3359">
                <a:solidFill>
                  <a:srgbClr val="0B4B49"/>
                </a:solidFill>
                <a:latin typeface="DM Sans"/>
                <a:ea typeface="DM Sans"/>
                <a:cs typeface="DM Sans"/>
                <a:sym typeface="DM Sans"/>
              </a:rPr>
              <a:t>               6. CachedCrop</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Used coarse grain validation sets for hyperparameter tuning.</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Achieved improved robustness and adaptability in CD-FSOD.</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6609211" y="1225299"/>
            <a:ext cx="5069579" cy="798449"/>
          </a:xfrm>
          <a:prstGeom prst="rect">
            <a:avLst/>
          </a:prstGeom>
        </p:spPr>
        <p:txBody>
          <a:bodyPr anchor="t" rtlCol="false" tIns="0" lIns="0" bIns="0" rIns="0">
            <a:spAutoFit/>
          </a:bodyPr>
          <a:lstStyle/>
          <a:p>
            <a:pPr algn="l">
              <a:lnSpc>
                <a:spcPts val="5950"/>
              </a:lnSpc>
            </a:pPr>
            <a:r>
              <a:rPr lang="en-US" sz="4760" b="true">
                <a:solidFill>
                  <a:srgbClr val="0B4B49"/>
                </a:solidFill>
                <a:latin typeface="Poppins Bold"/>
                <a:ea typeface="Poppins Bold"/>
                <a:cs typeface="Poppins Bold"/>
                <a:sym typeface="Poppins Bold"/>
              </a:rPr>
              <a:t>Training Details </a:t>
            </a:r>
          </a:p>
        </p:txBody>
      </p:sp>
      <p:sp>
        <p:nvSpPr>
          <p:cNvPr name="TextBox 6" id="6"/>
          <p:cNvSpPr txBox="true"/>
          <p:nvPr/>
        </p:nvSpPr>
        <p:spPr>
          <a:xfrm rot="0">
            <a:off x="1447304" y="2584135"/>
            <a:ext cx="15393392" cy="6476961"/>
          </a:xfrm>
          <a:prstGeom prst="rect">
            <a:avLst/>
          </a:prstGeom>
        </p:spPr>
        <p:txBody>
          <a:bodyPr anchor="t" rtlCol="false" tIns="0" lIns="0" bIns="0" rIns="0">
            <a:spAutoFit/>
          </a:bodyPr>
          <a:lstStyle/>
          <a:p>
            <a:pPr algn="just" marL="725424" indent="-362712" lvl="1">
              <a:lnSpc>
                <a:spcPts val="4703"/>
              </a:lnSpc>
              <a:buFont typeface="Arial"/>
              <a:buChar char="•"/>
            </a:pPr>
            <a:r>
              <a:rPr lang="en-US" sz="3359">
                <a:solidFill>
                  <a:srgbClr val="0B4B49"/>
                </a:solidFill>
                <a:latin typeface="DM Sans"/>
                <a:ea typeface="DM Sans"/>
                <a:cs typeface="DM Sans"/>
                <a:sym typeface="DM Sans"/>
              </a:rPr>
              <a:t>Conducted experiments on NVIDIA A100 GPUs, with 8 × 50 experiment groups per round.</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Selected optimal step sizes based on historical performance.</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Applied milestone-based learning rate scheduling (1, 5, 9 epochs).</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Used 900 detection queries and a maximum text token length of 256.</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Employed a BERT-based text encoder with BPE tokenization.</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Network composed of 6-layer feature enhancer and 6-layer cross-modality decoder.</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Loss function combined classification loss.  L1 box, and GIoU losses.</a:t>
            </a:r>
          </a:p>
          <a:p>
            <a:pPr algn="just" marL="725424" indent="-362712" lvl="1">
              <a:lnSpc>
                <a:spcPts val="4703"/>
              </a:lnSpc>
              <a:buFont typeface="Arial"/>
              <a:buChar char="•"/>
            </a:pPr>
            <a:r>
              <a:rPr lang="en-US" sz="3359">
                <a:solidFill>
                  <a:srgbClr val="0B4B49"/>
                </a:solidFill>
                <a:latin typeface="DM Sans"/>
                <a:ea typeface="DM Sans"/>
                <a:cs typeface="DM Sans"/>
                <a:sym typeface="DM Sans"/>
              </a:rPr>
              <a:t>Used Hungarian matching weights: 2.0 (classification), 5.0 (L1), 2.0 (GIoU); final loss weights: 1.0, 5.0, 2.0.</a:t>
            </a:r>
          </a:p>
        </p:txBody>
      </p:sp>
    </p:spTree>
  </p:cSld>
  <p:clrMapOvr>
    <a:masterClrMapping/>
  </p:clrMapOvr>
  <p:transition spd="slow">
    <p:push dir="u"/>
  </p:transition>
</p:sld>
</file>

<file path=ppt/slides/slide12.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5407582" y="914400"/>
            <a:ext cx="7472836"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Team 3: IDCFS</a:t>
            </a:r>
          </a:p>
        </p:txBody>
      </p:sp>
      <p:sp>
        <p:nvSpPr>
          <p:cNvPr name="TextBox 6" id="6"/>
          <p:cNvSpPr txBox="true"/>
          <p:nvPr/>
        </p:nvSpPr>
        <p:spPr>
          <a:xfrm rot="0">
            <a:off x="1028700" y="2780923"/>
            <a:ext cx="16230600" cy="7067927"/>
          </a:xfrm>
          <a:prstGeom prst="rect">
            <a:avLst/>
          </a:prstGeom>
        </p:spPr>
        <p:txBody>
          <a:bodyPr anchor="t" rtlCol="false" tIns="0" lIns="0" bIns="0" rIns="0">
            <a:spAutoFit/>
          </a:bodyPr>
          <a:lstStyle/>
          <a:p>
            <a:pPr algn="just" marL="725458" indent="-362729" lvl="1">
              <a:lnSpc>
                <a:spcPts val="4704"/>
              </a:lnSpc>
              <a:buFont typeface="Arial"/>
              <a:buChar char="•"/>
            </a:pPr>
            <a:r>
              <a:rPr lang="en-US" sz="3360">
                <a:solidFill>
                  <a:srgbClr val="0B4B49"/>
                </a:solidFill>
                <a:latin typeface="DM Sans"/>
                <a:ea typeface="DM Sans"/>
                <a:cs typeface="DM Sans"/>
                <a:sym typeface="DM Sans"/>
              </a:rPr>
              <a:t>Pseudo-Label Driven Vision-Language Grounding</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Combines GLIP (Grounded Language-Image Pretraining) and Grounding DINO for Cross-Domain Few-Shot Object Detection (CD-FSOD).</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Iterative Pseudo-Labeling:</a:t>
            </a:r>
          </a:p>
          <a:p>
            <a:pPr algn="just" marL="1450916" indent="-483639" lvl="2">
              <a:lnSpc>
                <a:spcPts val="4704"/>
              </a:lnSpc>
              <a:buFont typeface="Arial"/>
              <a:buChar char="⚬"/>
            </a:pPr>
            <a:r>
              <a:rPr lang="en-US" sz="3360">
                <a:solidFill>
                  <a:srgbClr val="0B4B49"/>
                </a:solidFill>
                <a:latin typeface="DM Sans"/>
                <a:ea typeface="DM Sans"/>
                <a:cs typeface="DM Sans"/>
                <a:sym typeface="DM Sans"/>
              </a:rPr>
              <a:t>Generates high-confidence pseudo-labels during fine-tuning.</a:t>
            </a:r>
          </a:p>
          <a:p>
            <a:pPr algn="just" marL="1450916" indent="-483639" lvl="2">
              <a:lnSpc>
                <a:spcPts val="4704"/>
              </a:lnSpc>
              <a:buFont typeface="Arial"/>
              <a:buChar char="⚬"/>
            </a:pPr>
            <a:r>
              <a:rPr lang="en-US" sz="3360">
                <a:solidFill>
                  <a:srgbClr val="0B4B49"/>
                </a:solidFill>
                <a:latin typeface="DM Sans"/>
                <a:ea typeface="DM Sans"/>
                <a:cs typeface="DM Sans"/>
                <a:sym typeface="DM Sans"/>
              </a:rPr>
              <a:t>Iteratively refines model understanding with these pseudo-labeled samples.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Model Ensemble with Confidence-Reweighted NMS:</a:t>
            </a:r>
          </a:p>
          <a:p>
            <a:pPr algn="just" marL="1450916" indent="-483639" lvl="2">
              <a:lnSpc>
                <a:spcPts val="4704"/>
              </a:lnSpc>
              <a:buFont typeface="Arial"/>
              <a:buChar char="⚬"/>
            </a:pPr>
            <a:r>
              <a:rPr lang="en-US" sz="3360">
                <a:solidFill>
                  <a:srgbClr val="0B4B49"/>
                </a:solidFill>
                <a:latin typeface="DM Sans"/>
                <a:ea typeface="DM Sans"/>
                <a:cs typeface="DM Sans"/>
                <a:sym typeface="DM Sans"/>
              </a:rPr>
              <a:t>Combines GLIP and Grounding DINO outputs.</a:t>
            </a:r>
          </a:p>
          <a:p>
            <a:pPr algn="just" marL="1450916" indent="-483639" lvl="2">
              <a:lnSpc>
                <a:spcPts val="4704"/>
              </a:lnSpc>
              <a:buFont typeface="Arial"/>
              <a:buChar char="⚬"/>
            </a:pPr>
            <a:r>
              <a:rPr lang="en-US" sz="3360">
                <a:solidFill>
                  <a:srgbClr val="0B4B49"/>
                </a:solidFill>
                <a:latin typeface="DM Sans"/>
                <a:ea typeface="DM Sans"/>
                <a:cs typeface="DM Sans"/>
                <a:sym typeface="DM Sans"/>
              </a:rPr>
              <a:t>Confidence scores are reweighted, and Non-Maximum Suppression (NMS) is applied to filter overlaps.</a:t>
            </a:r>
          </a:p>
          <a:p>
            <a:pPr algn="just">
              <a:lnSpc>
                <a:spcPts val="4704"/>
              </a:lnSpc>
            </a:pP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6609211" y="1451112"/>
            <a:ext cx="5069579" cy="798449"/>
          </a:xfrm>
          <a:prstGeom prst="rect">
            <a:avLst/>
          </a:prstGeom>
        </p:spPr>
        <p:txBody>
          <a:bodyPr anchor="t" rtlCol="false" tIns="0" lIns="0" bIns="0" rIns="0">
            <a:spAutoFit/>
          </a:bodyPr>
          <a:lstStyle/>
          <a:p>
            <a:pPr algn="l">
              <a:lnSpc>
                <a:spcPts val="5950"/>
              </a:lnSpc>
            </a:pPr>
            <a:r>
              <a:rPr lang="en-US" sz="4760" b="true">
                <a:solidFill>
                  <a:srgbClr val="0B4B49"/>
                </a:solidFill>
                <a:latin typeface="Poppins Bold"/>
                <a:ea typeface="Poppins Bold"/>
                <a:cs typeface="Poppins Bold"/>
                <a:sym typeface="Poppins Bold"/>
              </a:rPr>
              <a:t>Training Details </a:t>
            </a:r>
          </a:p>
        </p:txBody>
      </p:sp>
      <p:sp>
        <p:nvSpPr>
          <p:cNvPr name="TextBox 6" id="6"/>
          <p:cNvSpPr txBox="true"/>
          <p:nvPr/>
        </p:nvSpPr>
        <p:spPr>
          <a:xfrm rot="0">
            <a:off x="1028700" y="2819280"/>
            <a:ext cx="16230600" cy="7067927"/>
          </a:xfrm>
          <a:prstGeom prst="rect">
            <a:avLst/>
          </a:prstGeom>
        </p:spPr>
        <p:txBody>
          <a:bodyPr anchor="t" rtlCol="false" tIns="0" lIns="0" bIns="0" rIns="0">
            <a:spAutoFit/>
          </a:bodyPr>
          <a:lstStyle/>
          <a:p>
            <a:pPr algn="just" marL="725458" indent="-362729" lvl="1">
              <a:lnSpc>
                <a:spcPts val="4704"/>
              </a:lnSpc>
              <a:buAutoNum type="arabicPeriod" startAt="1"/>
            </a:pPr>
            <a:r>
              <a:rPr lang="en-US" sz="3360" strike="noStrike" u="none">
                <a:solidFill>
                  <a:srgbClr val="0B4B49"/>
                </a:solidFill>
                <a:latin typeface="DM Sans"/>
                <a:ea typeface="DM Sans"/>
                <a:cs typeface="DM Sans"/>
                <a:sym typeface="DM Sans"/>
              </a:rPr>
              <a:t>GLIP Fine-Tuning:</a:t>
            </a:r>
          </a:p>
          <a:p>
            <a:pPr algn="just" marL="1450916" indent="-483639" lvl="2">
              <a:lnSpc>
                <a:spcPts val="4704"/>
              </a:lnSpc>
              <a:spcBef>
                <a:spcPct val="0"/>
              </a:spcBef>
              <a:buFont typeface="Arial"/>
              <a:buChar char="⚬"/>
            </a:pPr>
            <a:r>
              <a:rPr lang="en-US" sz="3360" strike="noStrike" u="none">
                <a:solidFill>
                  <a:srgbClr val="0B4B49"/>
                </a:solidFill>
                <a:latin typeface="DM Sans"/>
                <a:ea typeface="DM Sans"/>
                <a:cs typeface="DM Sans"/>
                <a:sym typeface="DM Sans"/>
              </a:rPr>
              <a:t>Full model fine-tuned with a learning rate of 2e-5 for better cross-domain detection.</a:t>
            </a:r>
          </a:p>
          <a:p>
            <a:pPr algn="just" marL="725458" indent="-362729" lvl="1">
              <a:lnSpc>
                <a:spcPts val="4704"/>
              </a:lnSpc>
              <a:buAutoNum type="arabicPeriod" startAt="1"/>
            </a:pPr>
            <a:r>
              <a:rPr lang="en-US" sz="3360" strike="noStrike" u="none">
                <a:solidFill>
                  <a:srgbClr val="0B4B49"/>
                </a:solidFill>
                <a:latin typeface="DM Sans"/>
                <a:ea typeface="DM Sans"/>
                <a:cs typeface="DM Sans"/>
                <a:sym typeface="DM Sans"/>
              </a:rPr>
              <a:t>Iterative Pseudo-Labeling Cycle:</a:t>
            </a:r>
          </a:p>
          <a:p>
            <a:pPr algn="just" marL="1450916" indent="-483639" lvl="2">
              <a:lnSpc>
                <a:spcPts val="4704"/>
              </a:lnSpc>
              <a:spcBef>
                <a:spcPct val="0"/>
              </a:spcBef>
              <a:buFont typeface="Arial"/>
              <a:buChar char="⚬"/>
            </a:pPr>
            <a:r>
              <a:rPr lang="en-US" sz="3360" strike="noStrike" u="none">
                <a:solidFill>
                  <a:srgbClr val="0B4B49"/>
                </a:solidFill>
                <a:latin typeface="DM Sans"/>
                <a:ea typeface="DM Sans"/>
                <a:cs typeface="DM Sans"/>
                <a:sym typeface="DM Sans"/>
              </a:rPr>
              <a:t>Predict → Generate Pseudo-Labels → Retrain → Repeat.</a:t>
            </a:r>
          </a:p>
          <a:p>
            <a:pPr algn="just" marL="1450916" indent="-483639" lvl="2">
              <a:lnSpc>
                <a:spcPts val="4704"/>
              </a:lnSpc>
              <a:spcBef>
                <a:spcPct val="0"/>
              </a:spcBef>
              <a:buFont typeface="Arial"/>
              <a:buChar char="⚬"/>
            </a:pPr>
            <a:r>
              <a:rPr lang="en-US" sz="3360" strike="noStrike" u="none">
                <a:solidFill>
                  <a:srgbClr val="0B4B49"/>
                </a:solidFill>
                <a:latin typeface="DM Sans"/>
                <a:ea typeface="DM Sans"/>
                <a:cs typeface="DM Sans"/>
                <a:sym typeface="DM Sans"/>
              </a:rPr>
              <a:t>Enhances model understanding with minimal labeled data.</a:t>
            </a:r>
          </a:p>
          <a:p>
            <a:pPr algn="just" marL="725458" indent="-362729" lvl="1">
              <a:lnSpc>
                <a:spcPts val="4704"/>
              </a:lnSpc>
              <a:buAutoNum type="arabicPeriod" startAt="1"/>
            </a:pPr>
            <a:r>
              <a:rPr lang="en-US" sz="3360" strike="noStrike" u="none">
                <a:solidFill>
                  <a:srgbClr val="0B4B49"/>
                </a:solidFill>
                <a:latin typeface="DM Sans"/>
                <a:ea typeface="DM Sans"/>
                <a:cs typeface="DM Sans"/>
                <a:sym typeface="DM Sans"/>
              </a:rPr>
              <a:t>LoRA-based DINO Fine-Tuning:</a:t>
            </a:r>
          </a:p>
          <a:p>
            <a:pPr algn="just" marL="1450916" indent="-483639" lvl="2">
              <a:lnSpc>
                <a:spcPts val="4704"/>
              </a:lnSpc>
              <a:spcBef>
                <a:spcPct val="0"/>
              </a:spcBef>
              <a:buFont typeface="Arial"/>
              <a:buChar char="⚬"/>
            </a:pPr>
            <a:r>
              <a:rPr lang="en-US" sz="3360" strike="noStrike" u="none">
                <a:solidFill>
                  <a:srgbClr val="0B4B49"/>
                </a:solidFill>
                <a:latin typeface="DM Sans"/>
                <a:ea typeface="DM Sans"/>
                <a:cs typeface="DM Sans"/>
                <a:sym typeface="DM Sans"/>
              </a:rPr>
              <a:t>Efficiently adapted for new domains using low-memory updates.</a:t>
            </a:r>
          </a:p>
          <a:p>
            <a:pPr algn="just" marL="725458" indent="-362729" lvl="1">
              <a:lnSpc>
                <a:spcPts val="4704"/>
              </a:lnSpc>
              <a:buAutoNum type="arabicPeriod" startAt="1"/>
            </a:pPr>
            <a:r>
              <a:rPr lang="en-US" sz="3360" strike="noStrike" u="none">
                <a:solidFill>
                  <a:srgbClr val="0B4B49"/>
                </a:solidFill>
                <a:latin typeface="DM Sans"/>
                <a:ea typeface="DM Sans"/>
                <a:cs typeface="DM Sans"/>
                <a:sym typeface="DM Sans"/>
              </a:rPr>
              <a:t>Model Ensemble:</a:t>
            </a:r>
          </a:p>
          <a:p>
            <a:pPr algn="just" marL="1450916" indent="-483639" lvl="2">
              <a:lnSpc>
                <a:spcPts val="4704"/>
              </a:lnSpc>
              <a:spcBef>
                <a:spcPct val="0"/>
              </a:spcBef>
              <a:buFont typeface="Arial"/>
              <a:buChar char="⚬"/>
            </a:pPr>
            <a:r>
              <a:rPr lang="en-US" sz="3360" strike="noStrike" u="none">
                <a:solidFill>
                  <a:srgbClr val="0B4B49"/>
                </a:solidFill>
                <a:latin typeface="DM Sans"/>
                <a:ea typeface="DM Sans"/>
                <a:cs typeface="DM Sans"/>
                <a:sym typeface="DM Sans"/>
              </a:rPr>
              <a:t>Combines GLIP + DINO predictions with confidence-weighted NMS for higher accuracy.</a:t>
            </a:r>
          </a:p>
          <a:p>
            <a:pPr algn="just">
              <a:lnSpc>
                <a:spcPts val="4704"/>
              </a:lnSpc>
              <a:spcBef>
                <a:spcPct val="0"/>
              </a:spcBef>
            </a:pPr>
          </a:p>
        </p:txBody>
      </p:sp>
    </p:spTree>
  </p:cSld>
  <p:clrMapOvr>
    <a:masterClrMapping/>
  </p:clrMapOvr>
  <p:transition spd="slow">
    <p:push dir="u"/>
  </p:transition>
</p:sld>
</file>

<file path=ppt/slides/slide14.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663244" y="1599319"/>
            <a:ext cx="7730062" cy="6224231"/>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Specialized Close-Source Track Method</a:t>
            </a:r>
          </a:p>
        </p:txBody>
      </p:sp>
      <p:sp>
        <p:nvSpPr>
          <p:cNvPr name="TextBox 12" id="12"/>
          <p:cNvSpPr txBox="true"/>
          <p:nvPr/>
        </p:nvSpPr>
        <p:spPr>
          <a:xfrm rot="0">
            <a:off x="11956039" y="3730924"/>
            <a:ext cx="5223298" cy="1109097"/>
          </a:xfrm>
          <a:prstGeom prst="rect">
            <a:avLst/>
          </a:prstGeom>
        </p:spPr>
        <p:txBody>
          <a:bodyPr anchor="t" rtlCol="false" tIns="0" lIns="0" bIns="0" rIns="0">
            <a:spAutoFit/>
          </a:bodyPr>
          <a:lstStyle/>
          <a:p>
            <a:pPr algn="just" marL="1101074" indent="-550537" lvl="1">
              <a:lnSpc>
                <a:spcPts val="9536"/>
              </a:lnSpc>
              <a:buAutoNum type="arabicPeriod" startAt="1"/>
            </a:pPr>
            <a:r>
              <a:rPr lang="en-US" sz="5099">
                <a:solidFill>
                  <a:srgbClr val="0B4B49"/>
                </a:solidFill>
                <a:latin typeface="DM Sans"/>
                <a:ea typeface="DM Sans"/>
                <a:cs typeface="DM Sans"/>
                <a:sym typeface="DM Sans"/>
              </a:rPr>
              <a:t> X-Few</a:t>
            </a:r>
          </a:p>
        </p:txBody>
      </p:sp>
    </p:spTree>
  </p:cSld>
  <p:clrMapOvr>
    <a:masterClrMapping/>
  </p:clrMapOvr>
  <p:transition spd="fast">
    <p:fade/>
  </p:transition>
</p:sld>
</file>

<file path=ppt/slides/slide15.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4427784" y="914400"/>
            <a:ext cx="9432432"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Team 1: X-Few</a:t>
            </a:r>
          </a:p>
        </p:txBody>
      </p:sp>
      <p:sp>
        <p:nvSpPr>
          <p:cNvPr name="TextBox 6" id="6"/>
          <p:cNvSpPr txBox="true"/>
          <p:nvPr/>
        </p:nvSpPr>
        <p:spPr>
          <a:xfrm rot="0">
            <a:off x="2360251" y="3052574"/>
            <a:ext cx="12864970" cy="4115177"/>
          </a:xfrm>
          <a:prstGeom prst="rect">
            <a:avLst/>
          </a:prstGeom>
        </p:spPr>
        <p:txBody>
          <a:bodyPr anchor="t" rtlCol="false" tIns="0" lIns="0" bIns="0" rIns="0">
            <a:spAutoFit/>
          </a:bodyPr>
          <a:lstStyle/>
          <a:p>
            <a:pPr algn="just" marL="725458" indent="-362729" lvl="1">
              <a:lnSpc>
                <a:spcPts val="4704"/>
              </a:lnSpc>
              <a:buFont typeface="Arial"/>
              <a:buChar char="•"/>
            </a:pPr>
            <a:r>
              <a:rPr lang="en-US" sz="3360">
                <a:solidFill>
                  <a:srgbClr val="0B4B49"/>
                </a:solidFill>
                <a:latin typeface="DM Sans"/>
                <a:ea typeface="DM Sans"/>
                <a:cs typeface="DM Sans"/>
                <a:sym typeface="DM Sans"/>
              </a:rPr>
              <a:t>Introduced Instance Feature Caching (IFC) to store support features.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Used feature matching for better classification and localization.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Applied contrastive alignment to reduce domain gap.</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Built on CD-ViTO with lightweight, adaptive modules.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Enhanced generalization in few-shot, cross-domain settings.</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28575"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6609211" y="1451112"/>
            <a:ext cx="5069579" cy="798449"/>
          </a:xfrm>
          <a:prstGeom prst="rect">
            <a:avLst/>
          </a:prstGeom>
        </p:spPr>
        <p:txBody>
          <a:bodyPr anchor="t" rtlCol="false" tIns="0" lIns="0" bIns="0" rIns="0">
            <a:spAutoFit/>
          </a:bodyPr>
          <a:lstStyle/>
          <a:p>
            <a:pPr algn="l">
              <a:lnSpc>
                <a:spcPts val="5950"/>
              </a:lnSpc>
            </a:pPr>
            <a:r>
              <a:rPr lang="en-US" sz="4760" b="true">
                <a:solidFill>
                  <a:srgbClr val="0B4B49"/>
                </a:solidFill>
                <a:latin typeface="Poppins Bold"/>
                <a:ea typeface="Poppins Bold"/>
                <a:cs typeface="Poppins Bold"/>
                <a:sym typeface="Poppins Bold"/>
              </a:rPr>
              <a:t>Training Details </a:t>
            </a:r>
          </a:p>
        </p:txBody>
      </p:sp>
      <p:sp>
        <p:nvSpPr>
          <p:cNvPr name="TextBox 6" id="6"/>
          <p:cNvSpPr txBox="true"/>
          <p:nvPr/>
        </p:nvSpPr>
        <p:spPr>
          <a:xfrm rot="0">
            <a:off x="3203374" y="3560061"/>
            <a:ext cx="11881252" cy="3524627"/>
          </a:xfrm>
          <a:prstGeom prst="rect">
            <a:avLst/>
          </a:prstGeom>
        </p:spPr>
        <p:txBody>
          <a:bodyPr anchor="t" rtlCol="false" tIns="0" lIns="0" bIns="0" rIns="0">
            <a:spAutoFit/>
          </a:bodyPr>
          <a:lstStyle/>
          <a:p>
            <a:pPr algn="just" marL="725458" indent="-362729" lvl="1">
              <a:lnSpc>
                <a:spcPts val="4704"/>
              </a:lnSpc>
              <a:buFont typeface="Arial"/>
              <a:buChar char="•"/>
            </a:pPr>
            <a:r>
              <a:rPr lang="en-US" sz="3360">
                <a:solidFill>
                  <a:srgbClr val="0B4B49"/>
                </a:solidFill>
                <a:latin typeface="DM Sans"/>
                <a:ea typeface="DM Sans"/>
                <a:cs typeface="DM Sans"/>
                <a:sym typeface="DM Sans"/>
              </a:rPr>
              <a:t>Trained on MS-COCO (closed-source), using 1, 5, 10-shot settings.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Used RTX A800 GPU, batch size 16, lr: 1e-3 / 1e-4.</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Fine-tuned for 40–200 epochs based on dataset.</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Best mAP scores: 50.98 (D1), 28.00 (D2), 33.00 (D3).</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 Final Score: 125.90 – Ranked 1st in closed-source track.</a:t>
            </a:r>
          </a:p>
        </p:txBody>
      </p:sp>
    </p:spTree>
  </p:cSld>
  <p:clrMapOvr>
    <a:masterClrMapping/>
  </p:clrMapOvr>
  <p:transition spd="slow">
    <p:push dir="u"/>
  </p:transition>
</p:sld>
</file>

<file path=ppt/slides/slide17.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6330166"/>
            <a:ext cx="7440623" cy="2046486"/>
            <a:chOff x="0" y="0"/>
            <a:chExt cx="1959670" cy="538992"/>
          </a:xfrm>
        </p:grpSpPr>
        <p:sp>
          <p:nvSpPr>
            <p:cNvPr name="Freeform 6" id="6"/>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7" id="7"/>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1623273" y="3450036"/>
            <a:ext cx="15041453" cy="3129752"/>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Our Implementation Approach</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2711515" y="3028662"/>
            <a:ext cx="12864970" cy="5886827"/>
          </a:xfrm>
          <a:prstGeom prst="rect">
            <a:avLst/>
          </a:prstGeom>
        </p:spPr>
        <p:txBody>
          <a:bodyPr anchor="t" rtlCol="false" tIns="0" lIns="0" bIns="0" rIns="0">
            <a:spAutoFit/>
          </a:bodyPr>
          <a:lstStyle/>
          <a:p>
            <a:pPr algn="just">
              <a:lnSpc>
                <a:spcPts val="4704"/>
              </a:lnSpc>
            </a:pPr>
            <a:r>
              <a:rPr lang="en-US" sz="3360" b="true">
                <a:solidFill>
                  <a:srgbClr val="0B4B49"/>
                </a:solidFill>
                <a:latin typeface="DM Sans Bold"/>
                <a:ea typeface="DM Sans Bold"/>
                <a:cs typeface="DM Sans Bold"/>
                <a:sym typeface="DM Sans Bold"/>
              </a:rPr>
              <a:t>Dataset Preparation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Cloned ETS GitHub repository</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Downloaded COCO 2017 annotations &amp; validation images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Extracted files and organized dataset directories</a:t>
            </a:r>
          </a:p>
          <a:p>
            <a:pPr algn="just">
              <a:lnSpc>
                <a:spcPts val="4704"/>
              </a:lnSpc>
            </a:pPr>
          </a:p>
          <a:p>
            <a:pPr algn="just">
              <a:lnSpc>
                <a:spcPts val="4704"/>
              </a:lnSpc>
            </a:pPr>
            <a:r>
              <a:rPr lang="en-US" sz="3360" b="true">
                <a:solidFill>
                  <a:srgbClr val="0B4B49"/>
                </a:solidFill>
                <a:latin typeface="DM Sans Bold"/>
                <a:ea typeface="DM Sans Bold"/>
                <a:cs typeface="DM Sans Bold"/>
                <a:sym typeface="DM Sans Bold"/>
              </a:rPr>
              <a:t>Few-Shot Subset Creation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Created a 5-shot dataset using pycocotools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Selected 5 annotated images per category</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Ensured unique images with corresponding annotations</a:t>
            </a:r>
          </a:p>
          <a:p>
            <a:pPr algn="just">
              <a:lnSpc>
                <a:spcPts val="4704"/>
              </a:lnSpc>
            </a:pPr>
          </a:p>
        </p:txBody>
      </p:sp>
      <p:sp>
        <p:nvSpPr>
          <p:cNvPr name="TextBox 6" id="6"/>
          <p:cNvSpPr txBox="true"/>
          <p:nvPr/>
        </p:nvSpPr>
        <p:spPr>
          <a:xfrm rot="0">
            <a:off x="6446469" y="1385059"/>
            <a:ext cx="5395063" cy="707238"/>
          </a:xfrm>
          <a:prstGeom prst="rect">
            <a:avLst/>
          </a:prstGeom>
        </p:spPr>
        <p:txBody>
          <a:bodyPr anchor="t" rtlCol="false" tIns="0" lIns="0" bIns="0" rIns="0">
            <a:spAutoFit/>
          </a:bodyPr>
          <a:lstStyle/>
          <a:p>
            <a:pPr algn="ctr">
              <a:lnSpc>
                <a:spcPts val="5093"/>
              </a:lnSpc>
              <a:spcBef>
                <a:spcPct val="0"/>
              </a:spcBef>
            </a:pPr>
            <a:r>
              <a:rPr lang="en-US" b="true" sz="4760">
                <a:solidFill>
                  <a:srgbClr val="0B4B49"/>
                </a:solidFill>
                <a:latin typeface="Poppins Semi-Bold"/>
                <a:ea typeface="Poppins Semi-Bold"/>
                <a:cs typeface="Poppins Semi-Bold"/>
                <a:sym typeface="Poppins Semi-Bold"/>
              </a:rPr>
              <a:t>Proposed Method</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2711515" y="2408453"/>
            <a:ext cx="12864970" cy="6477377"/>
          </a:xfrm>
          <a:prstGeom prst="rect">
            <a:avLst/>
          </a:prstGeom>
        </p:spPr>
        <p:txBody>
          <a:bodyPr anchor="t" rtlCol="false" tIns="0" lIns="0" bIns="0" rIns="0">
            <a:spAutoFit/>
          </a:bodyPr>
          <a:lstStyle/>
          <a:p>
            <a:pPr algn="just">
              <a:lnSpc>
                <a:spcPts val="4704"/>
              </a:lnSpc>
            </a:pPr>
            <a:r>
              <a:rPr lang="en-US" sz="3360" b="true">
                <a:solidFill>
                  <a:srgbClr val="0B4B49"/>
                </a:solidFill>
                <a:latin typeface="DM Sans Bold"/>
                <a:ea typeface="DM Sans Bold"/>
                <a:cs typeface="DM Sans Bold"/>
                <a:sym typeface="DM Sans Bold"/>
              </a:rPr>
              <a:t>Data Visualization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L</a:t>
            </a:r>
            <a:r>
              <a:rPr lang="en-US" sz="3360">
                <a:solidFill>
                  <a:srgbClr val="0B4B49"/>
                </a:solidFill>
                <a:latin typeface="DM Sans"/>
                <a:ea typeface="DM Sans"/>
                <a:cs typeface="DM Sans"/>
                <a:sym typeface="DM Sans"/>
              </a:rPr>
              <a:t>oaded few-shot annotations using COCO API</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Displayed random sample images </a:t>
            </a:r>
            <a:r>
              <a:rPr lang="en-US" sz="3360">
                <a:solidFill>
                  <a:srgbClr val="0B4B49"/>
                </a:solidFill>
                <a:latin typeface="DM Sans"/>
                <a:ea typeface="DM Sans"/>
                <a:cs typeface="DM Sans"/>
                <a:sym typeface="DM Sans"/>
              </a:rPr>
              <a:t>with bounding boxes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V</a:t>
            </a:r>
            <a:r>
              <a:rPr lang="en-US" sz="3360">
                <a:solidFill>
                  <a:srgbClr val="0B4B49"/>
                </a:solidFill>
                <a:latin typeface="DM Sans"/>
                <a:ea typeface="DM Sans"/>
                <a:cs typeface="DM Sans"/>
                <a:sym typeface="DM Sans"/>
              </a:rPr>
              <a:t>erified annotations with category names</a:t>
            </a:r>
          </a:p>
          <a:p>
            <a:pPr algn="just">
              <a:lnSpc>
                <a:spcPts val="4704"/>
              </a:lnSpc>
            </a:pPr>
          </a:p>
          <a:p>
            <a:pPr algn="just">
              <a:lnSpc>
                <a:spcPts val="4704"/>
              </a:lnSpc>
            </a:pPr>
            <a:r>
              <a:rPr lang="en-US" sz="3360" b="true">
                <a:solidFill>
                  <a:srgbClr val="0B4B49"/>
                </a:solidFill>
                <a:latin typeface="DM Sans Bold"/>
                <a:ea typeface="DM Sans Bold"/>
                <a:cs typeface="DM Sans Bold"/>
                <a:sym typeface="DM Sans Bold"/>
              </a:rPr>
              <a:t>Model Setup</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Installed transformers &amp; timm</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Loaded pre-trained DETR (facebook/detr-resnet-50)</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Used DetrImageProcessor for pre/post-processing</a:t>
            </a:r>
          </a:p>
          <a:p>
            <a:pPr algn="just">
              <a:lnSpc>
                <a:spcPts val="4704"/>
              </a:lnSpc>
            </a:pPr>
          </a:p>
          <a:p>
            <a:pPr algn="just">
              <a:lnSpc>
                <a:spcPts val="4704"/>
              </a:lnSpc>
            </a:pPr>
          </a:p>
        </p:txBody>
      </p:sp>
    </p:spTree>
  </p:cSld>
  <p:clrMapOvr>
    <a:masterClrMapping/>
  </p:clrMapOvr>
  <p:transition spd="slow">
    <p:push dir="u"/>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406633" y="394691"/>
            <a:ext cx="15474734" cy="9497618"/>
          </a:xfrm>
          <a:custGeom>
            <a:avLst/>
            <a:gdLst/>
            <a:ahLst/>
            <a:cxnLst/>
            <a:rect r="r" b="b" t="t" l="l"/>
            <a:pathLst>
              <a:path h="9497618" w="15474734">
                <a:moveTo>
                  <a:pt x="0" y="0"/>
                </a:moveTo>
                <a:lnTo>
                  <a:pt x="15474734" y="0"/>
                </a:lnTo>
                <a:lnTo>
                  <a:pt x="15474734" y="9497618"/>
                </a:lnTo>
                <a:lnTo>
                  <a:pt x="0" y="9497618"/>
                </a:lnTo>
                <a:lnTo>
                  <a:pt x="0" y="0"/>
                </a:lnTo>
                <a:close/>
              </a:path>
            </a:pathLst>
          </a:custGeom>
          <a:blipFill>
            <a:blip r:embed="rId2">
              <a:alphaModFix amt="90000"/>
            </a:blip>
            <a:stretch>
              <a:fillRect l="0" t="0" r="0" b="0"/>
            </a:stretch>
          </a:blipFill>
        </p:spPr>
      </p:sp>
    </p:spTree>
  </p:cSld>
  <p:clrMapOvr>
    <a:masterClrMapping/>
  </p:clrMapOvr>
  <p:transition spd="med">
    <p:fade/>
  </p:transition>
</p:sld>
</file>

<file path=ppt/slides/slide20.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2711515" y="2408453"/>
            <a:ext cx="12864970" cy="6477377"/>
          </a:xfrm>
          <a:prstGeom prst="rect">
            <a:avLst/>
          </a:prstGeom>
        </p:spPr>
        <p:txBody>
          <a:bodyPr anchor="t" rtlCol="false" tIns="0" lIns="0" bIns="0" rIns="0">
            <a:spAutoFit/>
          </a:bodyPr>
          <a:lstStyle/>
          <a:p>
            <a:pPr algn="just">
              <a:lnSpc>
                <a:spcPts val="4704"/>
              </a:lnSpc>
            </a:pPr>
            <a:r>
              <a:rPr lang="en-US" sz="3360" b="true">
                <a:solidFill>
                  <a:srgbClr val="0B4B49"/>
                </a:solidFill>
                <a:latin typeface="DM Sans Bold"/>
                <a:ea typeface="DM Sans Bold"/>
                <a:cs typeface="DM Sans Bold"/>
                <a:sym typeface="DM Sans Bold"/>
              </a:rPr>
              <a:t>Inference &amp; Detection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S</a:t>
            </a:r>
            <a:r>
              <a:rPr lang="en-US" sz="3360">
                <a:solidFill>
                  <a:srgbClr val="0B4B49"/>
                </a:solidFill>
                <a:latin typeface="DM Sans"/>
                <a:ea typeface="DM Sans"/>
                <a:cs typeface="DM Sans"/>
                <a:sym typeface="DM Sans"/>
              </a:rPr>
              <a:t>elected an image from val2017</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Prepr</a:t>
            </a:r>
            <a:r>
              <a:rPr lang="en-US" sz="3360">
                <a:solidFill>
                  <a:srgbClr val="0B4B49"/>
                </a:solidFill>
                <a:latin typeface="DM Sans"/>
                <a:ea typeface="DM Sans"/>
                <a:cs typeface="DM Sans"/>
                <a:sym typeface="DM Sans"/>
              </a:rPr>
              <a:t>ocessed &amp; passed it through DETR model</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Extracted predictions: labels, scores, bounding boxes</a:t>
            </a:r>
          </a:p>
          <a:p>
            <a:pPr algn="just">
              <a:lnSpc>
                <a:spcPts val="4704"/>
              </a:lnSpc>
            </a:pPr>
          </a:p>
          <a:p>
            <a:pPr algn="just">
              <a:lnSpc>
                <a:spcPts val="4704"/>
              </a:lnSpc>
            </a:pPr>
            <a:r>
              <a:rPr lang="en-US" sz="3360" b="true">
                <a:solidFill>
                  <a:srgbClr val="0B4B49"/>
                </a:solidFill>
                <a:latin typeface="DM Sans Bold"/>
                <a:ea typeface="DM Sans Bold"/>
                <a:cs typeface="DM Sans Bold"/>
                <a:sym typeface="DM Sans Bold"/>
              </a:rPr>
              <a:t>Result Visualization</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Drew detection boxes on the image using matplotlib</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Displayed class names and confidence scores</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Confirmed object detection accuracy visually</a:t>
            </a:r>
          </a:p>
          <a:p>
            <a:pPr algn="just">
              <a:lnSpc>
                <a:spcPts val="4704"/>
              </a:lnSpc>
            </a:pPr>
          </a:p>
          <a:p>
            <a:pPr algn="just">
              <a:lnSpc>
                <a:spcPts val="4704"/>
              </a:lnSpc>
            </a:pPr>
          </a:p>
        </p:txBody>
      </p:sp>
    </p:spTree>
  </p:cSld>
  <p:clrMapOvr>
    <a:masterClrMapping/>
  </p:clrMapOvr>
  <p:transition spd="slow">
    <p:push dir="u"/>
  </p:transition>
</p:sld>
</file>

<file path=ppt/slides/slide21.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28575"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6599686" y="1451112"/>
            <a:ext cx="5069579" cy="798449"/>
          </a:xfrm>
          <a:prstGeom prst="rect">
            <a:avLst/>
          </a:prstGeom>
        </p:spPr>
        <p:txBody>
          <a:bodyPr anchor="t" rtlCol="false" tIns="0" lIns="0" bIns="0" rIns="0">
            <a:spAutoFit/>
          </a:bodyPr>
          <a:lstStyle/>
          <a:p>
            <a:pPr algn="l">
              <a:lnSpc>
                <a:spcPts val="5950"/>
              </a:lnSpc>
            </a:pPr>
            <a:r>
              <a:rPr lang="en-US" sz="4760" b="true">
                <a:solidFill>
                  <a:srgbClr val="0B4B49"/>
                </a:solidFill>
                <a:latin typeface="Poppins Bold"/>
                <a:ea typeface="Poppins Bold"/>
                <a:cs typeface="Poppins Bold"/>
                <a:sym typeface="Poppins Bold"/>
              </a:rPr>
              <a:t>Training Details </a:t>
            </a:r>
          </a:p>
        </p:txBody>
      </p:sp>
      <p:sp>
        <p:nvSpPr>
          <p:cNvPr name="TextBox 6" id="6"/>
          <p:cNvSpPr txBox="true"/>
          <p:nvPr/>
        </p:nvSpPr>
        <p:spPr>
          <a:xfrm rot="0">
            <a:off x="3203374" y="3560061"/>
            <a:ext cx="11881252" cy="4705727"/>
          </a:xfrm>
          <a:prstGeom prst="rect">
            <a:avLst/>
          </a:prstGeom>
        </p:spPr>
        <p:txBody>
          <a:bodyPr anchor="t" rtlCol="false" tIns="0" lIns="0" bIns="0" rIns="0">
            <a:spAutoFit/>
          </a:bodyPr>
          <a:lstStyle/>
          <a:p>
            <a:pPr algn="just" marL="725458" indent="-362729" lvl="1">
              <a:lnSpc>
                <a:spcPts val="4704"/>
              </a:lnSpc>
              <a:buFont typeface="Arial"/>
              <a:buChar char="•"/>
            </a:pPr>
            <a:r>
              <a:rPr lang="en-US" sz="3360">
                <a:solidFill>
                  <a:srgbClr val="0B4B49"/>
                </a:solidFill>
                <a:latin typeface="DM Sans"/>
                <a:ea typeface="DM Sans"/>
                <a:cs typeface="DM Sans"/>
                <a:sym typeface="DM Sans"/>
              </a:rPr>
              <a:t>Model Used: facebook/detr-resnet-50</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Pre-training Dataset: COCO</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The model was used in evaluation/inference mode without any additional training or fine-tuning.</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DetrImageProcessor from HuggingFace was used to handle image pre-processing and post-processing.</a:t>
            </a:r>
          </a:p>
          <a:p>
            <a:pPr algn="just" marL="725458" indent="-362729" lvl="1">
              <a:lnSpc>
                <a:spcPts val="4704"/>
              </a:lnSpc>
              <a:buFont typeface="Arial"/>
              <a:buChar char="•"/>
            </a:pPr>
            <a:r>
              <a:rPr lang="en-US" sz="3360">
                <a:solidFill>
                  <a:srgbClr val="0B4B49"/>
                </a:solidFill>
                <a:latin typeface="DM Sans"/>
                <a:ea typeface="DM Sans"/>
                <a:cs typeface="DM Sans"/>
                <a:sym typeface="DM Sans"/>
              </a:rPr>
              <a:t>No fine-tuning or training of the model was done in this project. The DETR model used was pre-trained.</a:t>
            </a:r>
          </a:p>
        </p:txBody>
      </p:sp>
    </p:spTree>
  </p:cSld>
  <p:clrMapOvr>
    <a:masterClrMapping/>
  </p:clrMapOvr>
  <p:transition spd="slow">
    <p:push dir="u"/>
  </p:transition>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rot="0">
            <a:off x="0" y="2626834"/>
            <a:ext cx="18288000" cy="1532033"/>
          </a:xfrm>
          <a:prstGeom prst="rect">
            <a:avLst/>
          </a:prstGeom>
          <a:solidFill>
            <a:srgbClr val="18645E"/>
          </a:solidFill>
        </p:spPr>
      </p:sp>
      <p:sp>
        <p:nvSpPr>
          <p:cNvPr name="AutoShape 3" id="3"/>
          <p:cNvSpPr/>
          <p:nvPr/>
        </p:nvSpPr>
        <p:spPr>
          <a:xfrm rot="0">
            <a:off x="0" y="4158867"/>
            <a:ext cx="18288000" cy="1532033"/>
          </a:xfrm>
          <a:prstGeom prst="rect">
            <a:avLst/>
          </a:prstGeom>
          <a:solidFill>
            <a:srgbClr val="0E4945"/>
          </a:solidFill>
        </p:spPr>
      </p:sp>
      <p:sp>
        <p:nvSpPr>
          <p:cNvPr name="AutoShape 4" id="4"/>
          <p:cNvSpPr/>
          <p:nvPr/>
        </p:nvSpPr>
        <p:spPr>
          <a:xfrm rot="0">
            <a:off x="0" y="5690901"/>
            <a:ext cx="18288000" cy="1532033"/>
          </a:xfrm>
          <a:prstGeom prst="rect">
            <a:avLst/>
          </a:prstGeom>
          <a:solidFill>
            <a:srgbClr val="18645E"/>
          </a:solidFill>
        </p:spPr>
      </p:sp>
      <p:sp>
        <p:nvSpPr>
          <p:cNvPr name="AutoShape 5" id="5"/>
          <p:cNvSpPr/>
          <p:nvPr/>
        </p:nvSpPr>
        <p:spPr>
          <a:xfrm rot="0">
            <a:off x="0" y="7222934"/>
            <a:ext cx="18288000" cy="1532033"/>
          </a:xfrm>
          <a:prstGeom prst="rect">
            <a:avLst/>
          </a:prstGeom>
          <a:solidFill>
            <a:srgbClr val="207872"/>
          </a:solidFill>
        </p:spPr>
      </p:sp>
      <p:sp>
        <p:nvSpPr>
          <p:cNvPr name="AutoShape 6" id="6"/>
          <p:cNvSpPr/>
          <p:nvPr/>
        </p:nvSpPr>
        <p:spPr>
          <a:xfrm rot="0">
            <a:off x="0" y="8754967"/>
            <a:ext cx="18288000" cy="1532033"/>
          </a:xfrm>
          <a:prstGeom prst="rect">
            <a:avLst/>
          </a:prstGeom>
          <a:solidFill>
            <a:srgbClr val="0E4945"/>
          </a:solidFill>
        </p:spPr>
      </p:sp>
      <p:sp>
        <p:nvSpPr>
          <p:cNvPr name="Freeform 7" id="7"/>
          <p:cNvSpPr/>
          <p:nvPr/>
        </p:nvSpPr>
        <p:spPr>
          <a:xfrm flipH="false" flipV="false" rot="0">
            <a:off x="1028700" y="2892272"/>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745956"/>
            <a:ext cx="16230600" cy="1114425"/>
          </a:xfrm>
          <a:prstGeom prst="rect">
            <a:avLst/>
          </a:prstGeom>
        </p:spPr>
        <p:txBody>
          <a:bodyPr anchor="t" rtlCol="false" tIns="0" lIns="0" bIns="0" rIns="0">
            <a:spAutoFit/>
          </a:bodyPr>
          <a:lstStyle/>
          <a:p>
            <a:pPr algn="ctr" marL="0" indent="0" lvl="0">
              <a:lnSpc>
                <a:spcPts val="8399"/>
              </a:lnSpc>
            </a:pPr>
            <a:r>
              <a:rPr lang="en-US" b="true" sz="6999">
                <a:solidFill>
                  <a:srgbClr val="FFFFFF"/>
                </a:solidFill>
                <a:latin typeface="Poppins Bold"/>
                <a:ea typeface="Poppins Bold"/>
                <a:cs typeface="Poppins Bold"/>
                <a:sym typeface="Poppins Bold"/>
              </a:rPr>
              <a:t>Group Members</a:t>
            </a:r>
          </a:p>
        </p:txBody>
      </p:sp>
      <p:sp>
        <p:nvSpPr>
          <p:cNvPr name="TextBox 9" id="9"/>
          <p:cNvSpPr txBox="true"/>
          <p:nvPr/>
        </p:nvSpPr>
        <p:spPr>
          <a:xfrm rot="0">
            <a:off x="3319510" y="3148376"/>
            <a:ext cx="11492801" cy="431800"/>
          </a:xfrm>
          <a:prstGeom prst="rect">
            <a:avLst/>
          </a:prstGeom>
        </p:spPr>
        <p:txBody>
          <a:bodyPr anchor="t" rtlCol="false" tIns="0" lIns="0" bIns="0" rIns="0">
            <a:spAutoFit/>
          </a:bodyPr>
          <a:lstStyle/>
          <a:p>
            <a:pPr algn="l" marL="0" indent="0" lvl="0">
              <a:lnSpc>
                <a:spcPts val="3500"/>
              </a:lnSpc>
              <a:spcBef>
                <a:spcPct val="0"/>
              </a:spcBef>
            </a:pPr>
            <a:r>
              <a:rPr lang="en-US" sz="2500" u="none">
                <a:solidFill>
                  <a:srgbClr val="FFFFFF"/>
                </a:solidFill>
                <a:latin typeface="DM Sans"/>
                <a:ea typeface="DM Sans"/>
                <a:cs typeface="DM Sans"/>
                <a:sym typeface="DM Sans"/>
              </a:rPr>
              <a:t>Nigarish Rehman Sarmad 22K-8723</a:t>
            </a:r>
          </a:p>
        </p:txBody>
      </p:sp>
      <p:sp>
        <p:nvSpPr>
          <p:cNvPr name="TextBox 10" id="10"/>
          <p:cNvSpPr txBox="true"/>
          <p:nvPr/>
        </p:nvSpPr>
        <p:spPr>
          <a:xfrm rot="0">
            <a:off x="1290982" y="3097576"/>
            <a:ext cx="476593" cy="552450"/>
          </a:xfrm>
          <a:prstGeom prst="rect">
            <a:avLst/>
          </a:prstGeom>
        </p:spPr>
        <p:txBody>
          <a:bodyPr anchor="t" rtlCol="false" tIns="0" lIns="0" bIns="0" rIns="0">
            <a:spAutoFit/>
          </a:bodyPr>
          <a:lstStyle/>
          <a:p>
            <a:pPr algn="ctr">
              <a:lnSpc>
                <a:spcPts val="4079"/>
              </a:lnSpc>
            </a:pPr>
            <a:r>
              <a:rPr lang="en-US" b="true" sz="3399">
                <a:solidFill>
                  <a:srgbClr val="FFFFFF"/>
                </a:solidFill>
                <a:latin typeface="Poppins Bold"/>
                <a:ea typeface="Poppins Bold"/>
                <a:cs typeface="Poppins Bold"/>
                <a:sym typeface="Poppins Bold"/>
              </a:rPr>
              <a:t>1</a:t>
            </a:r>
          </a:p>
        </p:txBody>
      </p:sp>
      <p:sp>
        <p:nvSpPr>
          <p:cNvPr name="TextBox 11" id="11"/>
          <p:cNvSpPr txBox="true"/>
          <p:nvPr/>
        </p:nvSpPr>
        <p:spPr>
          <a:xfrm rot="0">
            <a:off x="3319510" y="4680409"/>
            <a:ext cx="11492801" cy="431800"/>
          </a:xfrm>
          <a:prstGeom prst="rect">
            <a:avLst/>
          </a:prstGeom>
        </p:spPr>
        <p:txBody>
          <a:bodyPr anchor="t" rtlCol="false" tIns="0" lIns="0" bIns="0" rIns="0">
            <a:spAutoFit/>
          </a:bodyPr>
          <a:lstStyle/>
          <a:p>
            <a:pPr algn="l" marL="0" indent="0" lvl="0">
              <a:lnSpc>
                <a:spcPts val="3500"/>
              </a:lnSpc>
              <a:spcBef>
                <a:spcPct val="0"/>
              </a:spcBef>
            </a:pPr>
            <a:r>
              <a:rPr lang="en-US" sz="2500" u="none">
                <a:solidFill>
                  <a:srgbClr val="FFFFFF"/>
                </a:solidFill>
                <a:latin typeface="DM Sans"/>
                <a:ea typeface="DM Sans"/>
                <a:cs typeface="DM Sans"/>
                <a:sym typeface="DM Sans"/>
              </a:rPr>
              <a:t>Unaiza Ahmed Khan 22K-4121</a:t>
            </a:r>
          </a:p>
        </p:txBody>
      </p:sp>
      <p:sp>
        <p:nvSpPr>
          <p:cNvPr name="Freeform 12" id="12"/>
          <p:cNvSpPr/>
          <p:nvPr/>
        </p:nvSpPr>
        <p:spPr>
          <a:xfrm flipH="false" flipV="false" rot="0">
            <a:off x="1028700" y="4424305"/>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277739" y="4629609"/>
            <a:ext cx="476593" cy="552450"/>
          </a:xfrm>
          <a:prstGeom prst="rect">
            <a:avLst/>
          </a:prstGeom>
        </p:spPr>
        <p:txBody>
          <a:bodyPr anchor="t" rtlCol="false" tIns="0" lIns="0" bIns="0" rIns="0">
            <a:spAutoFit/>
          </a:bodyPr>
          <a:lstStyle/>
          <a:p>
            <a:pPr algn="ctr">
              <a:lnSpc>
                <a:spcPts val="4079"/>
              </a:lnSpc>
            </a:pPr>
            <a:r>
              <a:rPr lang="en-US" b="true" sz="3399">
                <a:solidFill>
                  <a:srgbClr val="FFFFFF"/>
                </a:solidFill>
                <a:latin typeface="Poppins Bold"/>
                <a:ea typeface="Poppins Bold"/>
                <a:cs typeface="Poppins Bold"/>
                <a:sym typeface="Poppins Bold"/>
              </a:rPr>
              <a:t>2</a:t>
            </a:r>
          </a:p>
        </p:txBody>
      </p:sp>
      <p:sp>
        <p:nvSpPr>
          <p:cNvPr name="TextBox 14" id="14"/>
          <p:cNvSpPr txBox="true"/>
          <p:nvPr/>
        </p:nvSpPr>
        <p:spPr>
          <a:xfrm rot="0">
            <a:off x="3319510" y="6212442"/>
            <a:ext cx="11492801" cy="431800"/>
          </a:xfrm>
          <a:prstGeom prst="rect">
            <a:avLst/>
          </a:prstGeom>
        </p:spPr>
        <p:txBody>
          <a:bodyPr anchor="t" rtlCol="false" tIns="0" lIns="0" bIns="0" rIns="0">
            <a:spAutoFit/>
          </a:bodyPr>
          <a:lstStyle/>
          <a:p>
            <a:pPr algn="l" marL="0" indent="0" lvl="0">
              <a:lnSpc>
                <a:spcPts val="3500"/>
              </a:lnSpc>
              <a:spcBef>
                <a:spcPct val="0"/>
              </a:spcBef>
            </a:pPr>
            <a:r>
              <a:rPr lang="en-US" sz="2500" u="none">
                <a:solidFill>
                  <a:srgbClr val="FFFFFF"/>
                </a:solidFill>
                <a:latin typeface="DM Sans"/>
                <a:ea typeface="DM Sans"/>
                <a:cs typeface="DM Sans"/>
                <a:sym typeface="DM Sans"/>
              </a:rPr>
              <a:t>Khoula Adil 22K-8733</a:t>
            </a:r>
          </a:p>
        </p:txBody>
      </p:sp>
      <p:sp>
        <p:nvSpPr>
          <p:cNvPr name="Freeform 15" id="15"/>
          <p:cNvSpPr/>
          <p:nvPr/>
        </p:nvSpPr>
        <p:spPr>
          <a:xfrm flipH="false" flipV="false" rot="0">
            <a:off x="1015456" y="5956338"/>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277739" y="6161642"/>
            <a:ext cx="476593" cy="552450"/>
          </a:xfrm>
          <a:prstGeom prst="rect">
            <a:avLst/>
          </a:prstGeom>
        </p:spPr>
        <p:txBody>
          <a:bodyPr anchor="t" rtlCol="false" tIns="0" lIns="0" bIns="0" rIns="0">
            <a:spAutoFit/>
          </a:bodyPr>
          <a:lstStyle/>
          <a:p>
            <a:pPr algn="ctr">
              <a:lnSpc>
                <a:spcPts val="4079"/>
              </a:lnSpc>
            </a:pPr>
            <a:r>
              <a:rPr lang="en-US" b="true" sz="3399">
                <a:solidFill>
                  <a:srgbClr val="FFFFFF"/>
                </a:solidFill>
                <a:latin typeface="Poppins Bold"/>
                <a:ea typeface="Poppins Bold"/>
                <a:cs typeface="Poppins Bold"/>
                <a:sym typeface="Poppins Bold"/>
              </a:rPr>
              <a:t>3</a:t>
            </a:r>
          </a:p>
        </p:txBody>
      </p:sp>
      <p:sp>
        <p:nvSpPr>
          <p:cNvPr name="TextBox 17" id="17"/>
          <p:cNvSpPr txBox="true"/>
          <p:nvPr/>
        </p:nvSpPr>
        <p:spPr>
          <a:xfrm rot="0">
            <a:off x="3319510" y="7744475"/>
            <a:ext cx="11492801" cy="431800"/>
          </a:xfrm>
          <a:prstGeom prst="rect">
            <a:avLst/>
          </a:prstGeom>
        </p:spPr>
        <p:txBody>
          <a:bodyPr anchor="t" rtlCol="false" tIns="0" lIns="0" bIns="0" rIns="0">
            <a:spAutoFit/>
          </a:bodyPr>
          <a:lstStyle/>
          <a:p>
            <a:pPr algn="l" marL="0" indent="0" lvl="0">
              <a:lnSpc>
                <a:spcPts val="3500"/>
              </a:lnSpc>
              <a:spcBef>
                <a:spcPct val="0"/>
              </a:spcBef>
            </a:pPr>
            <a:r>
              <a:rPr lang="en-US" sz="2500" u="none">
                <a:solidFill>
                  <a:srgbClr val="FFFFFF"/>
                </a:solidFill>
                <a:latin typeface="DM Sans"/>
                <a:ea typeface="DM Sans"/>
                <a:cs typeface="DM Sans"/>
                <a:sym typeface="DM Sans"/>
              </a:rPr>
              <a:t>Farheen Fatima 22K-4045</a:t>
            </a:r>
          </a:p>
        </p:txBody>
      </p:sp>
      <p:sp>
        <p:nvSpPr>
          <p:cNvPr name="Freeform 18" id="18"/>
          <p:cNvSpPr/>
          <p:nvPr/>
        </p:nvSpPr>
        <p:spPr>
          <a:xfrm flipH="false" flipV="false" rot="0">
            <a:off x="1028700" y="7488371"/>
            <a:ext cx="1001158" cy="1001158"/>
          </a:xfrm>
          <a:custGeom>
            <a:avLst/>
            <a:gdLst/>
            <a:ahLst/>
            <a:cxnLst/>
            <a:rect r="r" b="b" t="t" l="l"/>
            <a:pathLst>
              <a:path h="1001158" w="1001158">
                <a:moveTo>
                  <a:pt x="0" y="0"/>
                </a:moveTo>
                <a:lnTo>
                  <a:pt x="1001158" y="0"/>
                </a:lnTo>
                <a:lnTo>
                  <a:pt x="1001158" y="1001158"/>
                </a:lnTo>
                <a:lnTo>
                  <a:pt x="0" y="10011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1277739" y="7693675"/>
            <a:ext cx="476593" cy="552450"/>
          </a:xfrm>
          <a:prstGeom prst="rect">
            <a:avLst/>
          </a:prstGeom>
        </p:spPr>
        <p:txBody>
          <a:bodyPr anchor="t" rtlCol="false" tIns="0" lIns="0" bIns="0" rIns="0">
            <a:spAutoFit/>
          </a:bodyPr>
          <a:lstStyle/>
          <a:p>
            <a:pPr algn="ctr">
              <a:lnSpc>
                <a:spcPts val="4079"/>
              </a:lnSpc>
            </a:pPr>
            <a:r>
              <a:rPr lang="en-US" b="true" sz="3399">
                <a:solidFill>
                  <a:srgbClr val="FFFFFF"/>
                </a:solidFill>
                <a:latin typeface="Poppins Bold"/>
                <a:ea typeface="Poppins Bold"/>
                <a:cs typeface="Poppins Bold"/>
                <a:sym typeface="Poppins Bold"/>
              </a:rPr>
              <a:t>4</a:t>
            </a:r>
          </a:p>
        </p:txBody>
      </p:sp>
      <p:sp>
        <p:nvSpPr>
          <p:cNvPr name="TextBox 20" id="20"/>
          <p:cNvSpPr txBox="true"/>
          <p:nvPr/>
        </p:nvSpPr>
        <p:spPr>
          <a:xfrm rot="0">
            <a:off x="3319510" y="9276509"/>
            <a:ext cx="11492801" cy="431800"/>
          </a:xfrm>
          <a:prstGeom prst="rect">
            <a:avLst/>
          </a:prstGeom>
        </p:spPr>
        <p:txBody>
          <a:bodyPr anchor="t" rtlCol="false" tIns="0" lIns="0" bIns="0" rIns="0">
            <a:spAutoFit/>
          </a:bodyPr>
          <a:lstStyle/>
          <a:p>
            <a:pPr algn="l" marL="0" indent="0" lvl="0">
              <a:lnSpc>
                <a:spcPts val="3500"/>
              </a:lnSpc>
              <a:spcBef>
                <a:spcPct val="0"/>
              </a:spcBef>
            </a:pPr>
            <a:r>
              <a:rPr lang="en-US" sz="2500" u="none">
                <a:solidFill>
                  <a:srgbClr val="FFFFFF"/>
                </a:solidFill>
                <a:latin typeface="DM Sans"/>
                <a:ea typeface="DM Sans"/>
                <a:cs typeface="DM Sans"/>
                <a:sym typeface="DM Sans"/>
              </a:rPr>
              <a:t>Uroosha Zehra Abidi 22K-4048</a:t>
            </a:r>
          </a:p>
        </p:txBody>
      </p:sp>
      <p:sp>
        <p:nvSpPr>
          <p:cNvPr name="Freeform 21" id="21"/>
          <p:cNvSpPr/>
          <p:nvPr/>
        </p:nvSpPr>
        <p:spPr>
          <a:xfrm flipH="false" flipV="false" rot="0">
            <a:off x="1028700" y="9020405"/>
            <a:ext cx="1001158" cy="1001158"/>
          </a:xfrm>
          <a:custGeom>
            <a:avLst/>
            <a:gdLst/>
            <a:ahLst/>
            <a:cxnLst/>
            <a:rect r="r" b="b" t="t" l="l"/>
            <a:pathLst>
              <a:path h="1001158" w="1001158">
                <a:moveTo>
                  <a:pt x="0" y="0"/>
                </a:moveTo>
                <a:lnTo>
                  <a:pt x="1001158" y="0"/>
                </a:lnTo>
                <a:lnTo>
                  <a:pt x="1001158" y="1001157"/>
                </a:lnTo>
                <a:lnTo>
                  <a:pt x="0" y="10011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1277739" y="9225708"/>
            <a:ext cx="476593" cy="552450"/>
          </a:xfrm>
          <a:prstGeom prst="rect">
            <a:avLst/>
          </a:prstGeom>
        </p:spPr>
        <p:txBody>
          <a:bodyPr anchor="t" rtlCol="false" tIns="0" lIns="0" bIns="0" rIns="0">
            <a:spAutoFit/>
          </a:bodyPr>
          <a:lstStyle/>
          <a:p>
            <a:pPr algn="ctr">
              <a:lnSpc>
                <a:spcPts val="4079"/>
              </a:lnSpc>
            </a:pPr>
            <a:r>
              <a:rPr lang="en-US" b="true" sz="3399">
                <a:solidFill>
                  <a:srgbClr val="FFFFFF"/>
                </a:solidFill>
                <a:latin typeface="Poppins Bold"/>
                <a:ea typeface="Poppins Bold"/>
                <a:cs typeface="Poppins Bold"/>
                <a:sym typeface="Poppins Bold"/>
              </a:rPr>
              <a:t>5</a:t>
            </a:r>
          </a:p>
        </p:txBody>
      </p:sp>
    </p:spTree>
  </p:cSld>
  <p:clrMapOvr>
    <a:masterClrMapping/>
  </p:clrMapOvr>
  <p:transition spd="fast">
    <p:fade/>
  </p:transition>
</p:sld>
</file>

<file path=ppt/slides/slide23.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4352925"/>
            <a:ext cx="16230600" cy="1485900"/>
          </a:xfrm>
          <a:prstGeom prst="rect">
            <a:avLst/>
          </a:prstGeom>
        </p:spPr>
        <p:txBody>
          <a:bodyPr anchor="t" rtlCol="false" tIns="0" lIns="0" bIns="0" rIns="0">
            <a:spAutoFit/>
          </a:bodyPr>
          <a:lstStyle/>
          <a:p>
            <a:pPr algn="ctr" marL="0" indent="0" lvl="0">
              <a:lnSpc>
                <a:spcPts val="10955"/>
              </a:lnSpc>
            </a:pPr>
            <a:r>
              <a:rPr lang="en-US" b="true" sz="9129">
                <a:solidFill>
                  <a:srgbClr val="FFFFFF"/>
                </a:solidFill>
                <a:latin typeface="Poppins Bold"/>
                <a:ea typeface="Poppins Bold"/>
                <a:cs typeface="Poppins Bold"/>
                <a:sym typeface="Poppins Bold"/>
              </a:rPr>
              <a:t>THANK YOU</a:t>
            </a:r>
          </a:p>
        </p:txBody>
      </p:sp>
      <p:sp>
        <p:nvSpPr>
          <p:cNvPr name="AutoShape 3" id="3"/>
          <p:cNvSpPr/>
          <p:nvPr/>
        </p:nvSpPr>
        <p:spPr>
          <a:xfrm rot="-2230017">
            <a:off x="10684067" y="5418866"/>
            <a:ext cx="16230600" cy="8229600"/>
          </a:xfrm>
          <a:prstGeom prst="rect">
            <a:avLst/>
          </a:prstGeom>
          <a:solidFill>
            <a:srgbClr val="FFFFFF"/>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7823561" y="0"/>
            <a:ext cx="979210" cy="10287000"/>
            <a:chOff x="0" y="0"/>
            <a:chExt cx="257899" cy="2709333"/>
          </a:xfrm>
        </p:grpSpPr>
        <p:sp>
          <p:nvSpPr>
            <p:cNvPr name="Freeform 3" id="3"/>
            <p:cNvSpPr/>
            <p:nvPr/>
          </p:nvSpPr>
          <p:spPr>
            <a:xfrm flipH="false" flipV="false" rot="0">
              <a:off x="0" y="0"/>
              <a:ext cx="257899" cy="2709333"/>
            </a:xfrm>
            <a:custGeom>
              <a:avLst/>
              <a:gdLst/>
              <a:ahLst/>
              <a:cxnLst/>
              <a:rect r="r" b="b" t="t" l="l"/>
              <a:pathLst>
                <a:path h="2709333" w="257899">
                  <a:moveTo>
                    <a:pt x="0" y="0"/>
                  </a:moveTo>
                  <a:lnTo>
                    <a:pt x="257899" y="0"/>
                  </a:lnTo>
                  <a:lnTo>
                    <a:pt x="257899"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257899"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2212704" y="1406235"/>
            <a:ext cx="13862592" cy="1304925"/>
          </a:xfrm>
          <a:prstGeom prst="rect">
            <a:avLst/>
          </a:prstGeom>
        </p:spPr>
        <p:txBody>
          <a:bodyPr anchor="t" rtlCol="false" tIns="0" lIns="0" bIns="0" rIns="0">
            <a:spAutoFit/>
          </a:bodyPr>
          <a:lstStyle/>
          <a:p>
            <a:pPr algn="ctr" marL="0" indent="0" lvl="0">
              <a:lnSpc>
                <a:spcPts val="9600"/>
              </a:lnSpc>
            </a:pPr>
            <a:r>
              <a:rPr lang="en-US" b="true" sz="8000" strike="noStrike" u="none">
                <a:solidFill>
                  <a:srgbClr val="0B4B49"/>
                </a:solidFill>
                <a:latin typeface="Poppins Bold"/>
                <a:ea typeface="Poppins Bold"/>
                <a:cs typeface="Poppins Bold"/>
                <a:sym typeface="Poppins Bold"/>
              </a:rPr>
              <a:t>Background</a:t>
            </a:r>
          </a:p>
        </p:txBody>
      </p:sp>
      <p:sp>
        <p:nvSpPr>
          <p:cNvPr name="Freeform 6" id="6"/>
          <p:cNvSpPr/>
          <p:nvPr/>
        </p:nvSpPr>
        <p:spPr>
          <a:xfrm flipH="false" flipV="false" rot="0">
            <a:off x="1703184" y="3812380"/>
            <a:ext cx="509520" cy="870298"/>
          </a:xfrm>
          <a:custGeom>
            <a:avLst/>
            <a:gdLst/>
            <a:ahLst/>
            <a:cxnLst/>
            <a:rect r="r" b="b" t="t" l="l"/>
            <a:pathLst>
              <a:path h="870298" w="509520">
                <a:moveTo>
                  <a:pt x="0" y="0"/>
                </a:moveTo>
                <a:lnTo>
                  <a:pt x="509520" y="0"/>
                </a:lnTo>
                <a:lnTo>
                  <a:pt x="509520"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610077" y="5203651"/>
            <a:ext cx="5274182" cy="4483617"/>
          </a:xfrm>
          <a:prstGeom prst="rect">
            <a:avLst/>
          </a:prstGeom>
        </p:spPr>
        <p:txBody>
          <a:bodyPr anchor="t" rtlCol="false" tIns="0" lIns="0" bIns="0" rIns="0">
            <a:spAutoFit/>
          </a:bodyPr>
          <a:lstStyle/>
          <a:p>
            <a:pPr algn="just" marL="0" indent="0" lvl="0">
              <a:lnSpc>
                <a:spcPts val="3296"/>
              </a:lnSpc>
              <a:spcBef>
                <a:spcPct val="0"/>
              </a:spcBef>
            </a:pPr>
            <a:r>
              <a:rPr lang="en-US" sz="2354" strike="noStrike">
                <a:solidFill>
                  <a:srgbClr val="0B4B49"/>
                </a:solidFill>
                <a:latin typeface="DM Sans"/>
                <a:ea typeface="DM Sans"/>
                <a:cs typeface="DM Sans"/>
                <a:sym typeface="DM Sans"/>
              </a:rPr>
              <a:t>Most existing FSOD methods assume that the training (source) and testing (target) data come from the same domain (e.g., both are natural images). However, in real-world scenarios, this is rarely the case. For example, a detector trained on natural images (like MS-COCO) may perform poorly when applied to very different domains such as remote sensing or medical imagery.</a:t>
            </a:r>
          </a:p>
        </p:txBody>
      </p:sp>
      <p:sp>
        <p:nvSpPr>
          <p:cNvPr name="TextBox 8" id="8"/>
          <p:cNvSpPr txBox="true"/>
          <p:nvPr/>
        </p:nvSpPr>
        <p:spPr>
          <a:xfrm rot="0">
            <a:off x="2610077" y="3812380"/>
            <a:ext cx="5274182" cy="952500"/>
          </a:xfrm>
          <a:prstGeom prst="rect">
            <a:avLst/>
          </a:prstGeom>
        </p:spPr>
        <p:txBody>
          <a:bodyPr anchor="t" rtlCol="false" tIns="0" lIns="0" bIns="0" rIns="0">
            <a:spAutoFit/>
          </a:bodyPr>
          <a:lstStyle/>
          <a:p>
            <a:pPr algn="l" marL="0" indent="0" lvl="0">
              <a:lnSpc>
                <a:spcPts val="3779"/>
              </a:lnSpc>
            </a:pPr>
            <a:r>
              <a:rPr lang="en-US" b="true" sz="3150" strike="noStrike">
                <a:solidFill>
                  <a:srgbClr val="0B4B49"/>
                </a:solidFill>
                <a:latin typeface="DM Sans Bold"/>
                <a:ea typeface="DM Sans Bold"/>
                <a:cs typeface="DM Sans Bold"/>
                <a:sym typeface="DM Sans Bold"/>
              </a:rPr>
              <a:t>The Cross-Domain Challenge</a:t>
            </a:r>
          </a:p>
        </p:txBody>
      </p:sp>
      <p:sp>
        <p:nvSpPr>
          <p:cNvPr name="Freeform 9" id="9"/>
          <p:cNvSpPr/>
          <p:nvPr/>
        </p:nvSpPr>
        <p:spPr>
          <a:xfrm flipH="false" flipV="false" rot="0">
            <a:off x="8889240" y="3894582"/>
            <a:ext cx="509520" cy="870298"/>
          </a:xfrm>
          <a:custGeom>
            <a:avLst/>
            <a:gdLst/>
            <a:ahLst/>
            <a:cxnLst/>
            <a:rect r="r" b="b" t="t" l="l"/>
            <a:pathLst>
              <a:path h="870298" w="509520">
                <a:moveTo>
                  <a:pt x="0" y="0"/>
                </a:moveTo>
                <a:lnTo>
                  <a:pt x="509520" y="0"/>
                </a:lnTo>
                <a:lnTo>
                  <a:pt x="509520" y="870298"/>
                </a:lnTo>
                <a:lnTo>
                  <a:pt x="0" y="870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9427889" y="5099541"/>
            <a:ext cx="6250034" cy="4483735"/>
          </a:xfrm>
          <a:prstGeom prst="rect">
            <a:avLst/>
          </a:prstGeom>
        </p:spPr>
        <p:txBody>
          <a:bodyPr anchor="t" rtlCol="false" tIns="0" lIns="0" bIns="0" rIns="0">
            <a:spAutoFit/>
          </a:bodyPr>
          <a:lstStyle/>
          <a:p>
            <a:pPr algn="just" marL="507364" indent="-253682" lvl="1">
              <a:lnSpc>
                <a:spcPts val="3289"/>
              </a:lnSpc>
              <a:spcBef>
                <a:spcPct val="0"/>
              </a:spcBef>
              <a:buFont typeface="Arial"/>
              <a:buChar char="•"/>
            </a:pPr>
            <a:r>
              <a:rPr lang="en-US" b="true" sz="2349" strike="noStrike">
                <a:solidFill>
                  <a:srgbClr val="0B4B49"/>
                </a:solidFill>
                <a:latin typeface="DM Sans Bold"/>
                <a:ea typeface="DM Sans Bold"/>
                <a:cs typeface="DM Sans Bold"/>
                <a:sym typeface="DM Sans Bold"/>
              </a:rPr>
              <a:t>Domain Shift</a:t>
            </a:r>
            <a:r>
              <a:rPr lang="en-US" sz="2349" strike="noStrike">
                <a:solidFill>
                  <a:srgbClr val="0B4B49"/>
                </a:solidFill>
                <a:latin typeface="DM Sans"/>
                <a:ea typeface="DM Sans"/>
                <a:cs typeface="DM Sans"/>
                <a:sym typeface="DM Sans"/>
              </a:rPr>
              <a:t>: Differences in style, image characteristics, and object boundaries between domains make generalization difficult.</a:t>
            </a:r>
          </a:p>
          <a:p>
            <a:pPr algn="just" marL="507364" indent="-253682" lvl="1">
              <a:lnSpc>
                <a:spcPts val="3289"/>
              </a:lnSpc>
              <a:spcBef>
                <a:spcPct val="0"/>
              </a:spcBef>
              <a:buFont typeface="Arial"/>
              <a:buChar char="•"/>
            </a:pPr>
            <a:r>
              <a:rPr lang="en-US" b="true" sz="2349" strike="noStrike">
                <a:solidFill>
                  <a:srgbClr val="0B4B49"/>
                </a:solidFill>
                <a:latin typeface="DM Sans Bold"/>
                <a:ea typeface="DM Sans Bold"/>
                <a:cs typeface="DM Sans Bold"/>
                <a:sym typeface="DM Sans Bold"/>
              </a:rPr>
              <a:t>Limited Data</a:t>
            </a:r>
            <a:r>
              <a:rPr lang="en-US" sz="2349" strike="noStrike">
                <a:solidFill>
                  <a:srgbClr val="0B4B49"/>
                </a:solidFill>
                <a:latin typeface="DM Sans"/>
                <a:ea typeface="DM Sans"/>
                <a:cs typeface="DM Sans"/>
                <a:sym typeface="DM Sans"/>
              </a:rPr>
              <a:t>: Only a few labeled examples are available for each new class in the target domain.</a:t>
            </a:r>
          </a:p>
          <a:p>
            <a:pPr algn="just" marL="507364" indent="-253682" lvl="1">
              <a:lnSpc>
                <a:spcPts val="3289"/>
              </a:lnSpc>
              <a:spcBef>
                <a:spcPct val="0"/>
              </a:spcBef>
              <a:buFont typeface="Arial"/>
              <a:buChar char="•"/>
            </a:pPr>
            <a:r>
              <a:rPr lang="en-US" b="true" sz="2349" strike="noStrike">
                <a:solidFill>
                  <a:srgbClr val="0B4B49"/>
                </a:solidFill>
                <a:latin typeface="DM Sans Bold"/>
                <a:ea typeface="DM Sans Bold"/>
                <a:cs typeface="DM Sans Bold"/>
                <a:sym typeface="DM Sans Bold"/>
              </a:rPr>
              <a:t>Real-World Relevance:</a:t>
            </a:r>
            <a:r>
              <a:rPr lang="en-US" sz="2349" strike="noStrike">
                <a:solidFill>
                  <a:srgbClr val="0B4B49"/>
                </a:solidFill>
                <a:latin typeface="DM Sans"/>
                <a:ea typeface="DM Sans"/>
                <a:cs typeface="DM Sans"/>
                <a:sym typeface="DM Sans"/>
              </a:rPr>
              <a:t> Addressing domain shift is essential for deploying robust object detectors in varied, unseen environments</a:t>
            </a:r>
          </a:p>
        </p:txBody>
      </p:sp>
      <p:sp>
        <p:nvSpPr>
          <p:cNvPr name="TextBox 11" id="11"/>
          <p:cNvSpPr txBox="true"/>
          <p:nvPr/>
        </p:nvSpPr>
        <p:spPr>
          <a:xfrm rot="0">
            <a:off x="9798810" y="3853481"/>
            <a:ext cx="5879113" cy="952500"/>
          </a:xfrm>
          <a:prstGeom prst="rect">
            <a:avLst/>
          </a:prstGeom>
        </p:spPr>
        <p:txBody>
          <a:bodyPr anchor="t" rtlCol="false" tIns="0" lIns="0" bIns="0" rIns="0">
            <a:spAutoFit/>
          </a:bodyPr>
          <a:lstStyle/>
          <a:p>
            <a:pPr algn="just" marL="0" indent="0" lvl="0">
              <a:lnSpc>
                <a:spcPts val="3779"/>
              </a:lnSpc>
            </a:pPr>
            <a:r>
              <a:rPr lang="en-US" b="true" sz="3150" strike="noStrike">
                <a:solidFill>
                  <a:srgbClr val="0B4B49"/>
                </a:solidFill>
                <a:latin typeface="DM Sans Bold"/>
                <a:ea typeface="DM Sans Bold"/>
                <a:cs typeface="DM Sans Bold"/>
                <a:sym typeface="DM Sans Bold"/>
              </a:rPr>
              <a:t>Why is Cross-Domain FSOD Hard?</a:t>
            </a:r>
          </a:p>
        </p:txBody>
      </p:sp>
      <p:sp>
        <p:nvSpPr>
          <p:cNvPr name="AutoShape 12" id="12"/>
          <p:cNvSpPr/>
          <p:nvPr/>
        </p:nvSpPr>
        <p:spPr>
          <a:xfrm>
            <a:off x="2610077" y="3316459"/>
            <a:ext cx="13067846" cy="0"/>
          </a:xfrm>
          <a:prstGeom prst="line">
            <a:avLst/>
          </a:prstGeom>
          <a:ln cap="flat" w="38100">
            <a:solidFill>
              <a:srgbClr val="000000"/>
            </a:solidFill>
            <a:prstDash val="solid"/>
            <a:headEnd type="none" len="sm" w="sm"/>
            <a:tailEnd type="none" len="sm" w="sm"/>
          </a:ln>
        </p:spPr>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5400000">
            <a:off x="-765645" y="3509075"/>
            <a:ext cx="7704047" cy="3307368"/>
          </a:xfrm>
          <a:prstGeom prst="rect">
            <a:avLst/>
          </a:prstGeom>
        </p:spPr>
        <p:txBody>
          <a:bodyPr anchor="t" rtlCol="false" tIns="0" lIns="0" bIns="0" rIns="0">
            <a:spAutoFit/>
          </a:bodyPr>
          <a:lstStyle/>
          <a:p>
            <a:pPr algn="l">
              <a:lnSpc>
                <a:spcPts val="8336"/>
              </a:lnSpc>
            </a:pPr>
            <a:r>
              <a:rPr lang="en-US" sz="8336" b="true">
                <a:solidFill>
                  <a:srgbClr val="0B4B49"/>
                </a:solidFill>
                <a:latin typeface="Poppins Bold"/>
                <a:ea typeface="Poppins Bold"/>
                <a:cs typeface="Poppins Bold"/>
                <a:sym typeface="Poppins Bold"/>
              </a:rPr>
              <a:t>Problem Statement &amp; Challenge</a:t>
            </a:r>
          </a:p>
        </p:txBody>
      </p:sp>
      <p:sp>
        <p:nvSpPr>
          <p:cNvPr name="TextBox 9" id="9"/>
          <p:cNvSpPr txBox="true"/>
          <p:nvPr/>
        </p:nvSpPr>
        <p:spPr>
          <a:xfrm rot="0">
            <a:off x="6308172" y="1701338"/>
            <a:ext cx="11452282" cy="1493203"/>
          </a:xfrm>
          <a:prstGeom prst="rect">
            <a:avLst/>
          </a:prstGeom>
        </p:spPr>
        <p:txBody>
          <a:bodyPr anchor="t" rtlCol="false" tIns="0" lIns="0" bIns="0" rIns="0">
            <a:spAutoFit/>
          </a:bodyPr>
          <a:lstStyle/>
          <a:p>
            <a:pPr algn="just">
              <a:lnSpc>
                <a:spcPts val="2942"/>
              </a:lnSpc>
              <a:spcBef>
                <a:spcPct val="0"/>
              </a:spcBef>
            </a:pPr>
            <a:r>
              <a:rPr lang="en-US" sz="2750">
                <a:solidFill>
                  <a:srgbClr val="0B4B49"/>
                </a:solidFill>
                <a:latin typeface="DM Sans"/>
                <a:ea typeface="DM Sans"/>
                <a:cs typeface="DM Sans"/>
                <a:sym typeface="DM Sans"/>
              </a:rPr>
              <a:t>The NTIRE 2025 CD-FSOD Challenge was launched to push the boundaries of object detection under domain shifts and limited labeled data. The goal is to develop models that can generalize to entirely new domains with only a few labeled examples per class.</a:t>
            </a:r>
          </a:p>
        </p:txBody>
      </p:sp>
      <p:sp>
        <p:nvSpPr>
          <p:cNvPr name="TextBox 10" id="10"/>
          <p:cNvSpPr txBox="true"/>
          <p:nvPr/>
        </p:nvSpPr>
        <p:spPr>
          <a:xfrm rot="0">
            <a:off x="6308172" y="664306"/>
            <a:ext cx="11452282" cy="646429"/>
          </a:xfrm>
          <a:prstGeom prst="rect">
            <a:avLst/>
          </a:prstGeom>
        </p:spPr>
        <p:txBody>
          <a:bodyPr anchor="t" rtlCol="false" tIns="0" lIns="0" bIns="0" rIns="0">
            <a:spAutoFit/>
          </a:bodyPr>
          <a:lstStyle/>
          <a:p>
            <a:pPr algn="l">
              <a:lnSpc>
                <a:spcPts val="5320"/>
              </a:lnSpc>
            </a:pPr>
            <a:r>
              <a:rPr lang="en-US" sz="3800" b="true">
                <a:solidFill>
                  <a:srgbClr val="0B4B49"/>
                </a:solidFill>
                <a:latin typeface="DM Sans Bold"/>
                <a:ea typeface="DM Sans Bold"/>
                <a:cs typeface="DM Sans Bold"/>
                <a:sym typeface="DM Sans Bold"/>
              </a:rPr>
              <a:t>Challenge Objective</a:t>
            </a:r>
          </a:p>
        </p:txBody>
      </p:sp>
      <p:sp>
        <p:nvSpPr>
          <p:cNvPr name="TextBox 11" id="11"/>
          <p:cNvSpPr txBox="true"/>
          <p:nvPr/>
        </p:nvSpPr>
        <p:spPr>
          <a:xfrm rot="0">
            <a:off x="6255239" y="3480157"/>
            <a:ext cx="10063503" cy="613409"/>
          </a:xfrm>
          <a:prstGeom prst="rect">
            <a:avLst/>
          </a:prstGeom>
        </p:spPr>
        <p:txBody>
          <a:bodyPr anchor="t" rtlCol="false" tIns="0" lIns="0" bIns="0" rIns="0">
            <a:spAutoFit/>
          </a:bodyPr>
          <a:lstStyle/>
          <a:p>
            <a:pPr algn="l">
              <a:lnSpc>
                <a:spcPts val="5040"/>
              </a:lnSpc>
            </a:pPr>
            <a:r>
              <a:rPr lang="en-US" sz="3600" b="true">
                <a:solidFill>
                  <a:srgbClr val="0B4B49"/>
                </a:solidFill>
                <a:latin typeface="DM Sans Bold"/>
                <a:ea typeface="DM Sans Bold"/>
                <a:cs typeface="DM Sans Bold"/>
                <a:sym typeface="DM Sans Bold"/>
              </a:rPr>
              <a:t>Two Tracks: Closed-Source and Open-Source</a:t>
            </a:r>
          </a:p>
        </p:txBody>
      </p:sp>
      <p:sp>
        <p:nvSpPr>
          <p:cNvPr name="TextBox 12" id="12"/>
          <p:cNvSpPr txBox="true"/>
          <p:nvPr/>
        </p:nvSpPr>
        <p:spPr>
          <a:xfrm rot="0">
            <a:off x="6189492" y="4296458"/>
            <a:ext cx="5552905" cy="530859"/>
          </a:xfrm>
          <a:prstGeom prst="rect">
            <a:avLst/>
          </a:prstGeom>
        </p:spPr>
        <p:txBody>
          <a:bodyPr anchor="t" rtlCol="false" tIns="0" lIns="0" bIns="0" rIns="0">
            <a:spAutoFit/>
          </a:bodyPr>
          <a:lstStyle/>
          <a:p>
            <a:pPr algn="ctr" marL="669301" indent="-334650" lvl="1">
              <a:lnSpc>
                <a:spcPts val="4340"/>
              </a:lnSpc>
              <a:buFont typeface="Arial"/>
              <a:buChar char="•"/>
            </a:pPr>
            <a:r>
              <a:rPr lang="en-US" b="true" sz="3100">
                <a:solidFill>
                  <a:srgbClr val="0B4B49"/>
                </a:solidFill>
                <a:latin typeface="DM Sans Bold"/>
                <a:ea typeface="DM Sans Bold"/>
                <a:cs typeface="DM Sans Bold"/>
                <a:sym typeface="DM Sans Bold"/>
              </a:rPr>
              <a:t>Closed-Source CD-FSOD:</a:t>
            </a:r>
          </a:p>
        </p:txBody>
      </p:sp>
      <p:sp>
        <p:nvSpPr>
          <p:cNvPr name="TextBox 13" id="13"/>
          <p:cNvSpPr txBox="true"/>
          <p:nvPr/>
        </p:nvSpPr>
        <p:spPr>
          <a:xfrm rot="0">
            <a:off x="6650526" y="4772707"/>
            <a:ext cx="11056994" cy="2406650"/>
          </a:xfrm>
          <a:prstGeom prst="rect">
            <a:avLst/>
          </a:prstGeom>
        </p:spPr>
        <p:txBody>
          <a:bodyPr anchor="t" rtlCol="false" tIns="0" lIns="0" bIns="0" rIns="0">
            <a:spAutoFit/>
          </a:bodyPr>
          <a:lstStyle/>
          <a:p>
            <a:pPr algn="just" marL="593726" indent="-296863" lvl="1">
              <a:lnSpc>
                <a:spcPts val="3850"/>
              </a:lnSpc>
              <a:buFont typeface="Arial"/>
              <a:buChar char="•"/>
            </a:pPr>
            <a:r>
              <a:rPr lang="en-US" sz="2750">
                <a:solidFill>
                  <a:srgbClr val="0B4B49"/>
                </a:solidFill>
                <a:latin typeface="DM Sans"/>
                <a:ea typeface="DM Sans"/>
                <a:cs typeface="DM Sans"/>
                <a:sym typeface="DM Sans"/>
              </a:rPr>
              <a:t>Training is limited to a single source dataset (MS-COCO).</a:t>
            </a:r>
          </a:p>
          <a:p>
            <a:pPr algn="just" marL="593726" indent="-296863" lvl="1">
              <a:lnSpc>
                <a:spcPts val="3850"/>
              </a:lnSpc>
              <a:buFont typeface="Arial"/>
              <a:buChar char="•"/>
            </a:pPr>
            <a:r>
              <a:rPr lang="en-US" sz="2750">
                <a:solidFill>
                  <a:srgbClr val="0B4B49"/>
                </a:solidFill>
                <a:latin typeface="DM Sans"/>
                <a:ea typeface="DM Sans"/>
                <a:cs typeface="DM Sans"/>
                <a:sym typeface="DM Sans"/>
              </a:rPr>
              <a:t>The classes in the source and target domains are completely disjoint.</a:t>
            </a:r>
          </a:p>
          <a:p>
            <a:pPr algn="just" marL="593726" indent="-296863" lvl="1">
              <a:lnSpc>
                <a:spcPts val="3850"/>
              </a:lnSpc>
              <a:buFont typeface="Arial"/>
              <a:buChar char="•"/>
            </a:pPr>
            <a:r>
              <a:rPr lang="en-US" sz="2750">
                <a:solidFill>
                  <a:srgbClr val="0B4B49"/>
                </a:solidFill>
                <a:latin typeface="DM Sans"/>
                <a:ea typeface="DM Sans"/>
                <a:cs typeface="DM Sans"/>
                <a:sym typeface="DM Sans"/>
              </a:rPr>
              <a:t>Participants must train on the source and adapt to novel target domains with only a few labeled samples per class.</a:t>
            </a:r>
          </a:p>
        </p:txBody>
      </p:sp>
      <p:sp>
        <p:nvSpPr>
          <p:cNvPr name="TextBox 14" id="14"/>
          <p:cNvSpPr txBox="true"/>
          <p:nvPr/>
        </p:nvSpPr>
        <p:spPr>
          <a:xfrm rot="0">
            <a:off x="6141895" y="7425736"/>
            <a:ext cx="5266305" cy="530859"/>
          </a:xfrm>
          <a:prstGeom prst="rect">
            <a:avLst/>
          </a:prstGeom>
        </p:spPr>
        <p:txBody>
          <a:bodyPr anchor="t" rtlCol="false" tIns="0" lIns="0" bIns="0" rIns="0">
            <a:spAutoFit/>
          </a:bodyPr>
          <a:lstStyle/>
          <a:p>
            <a:pPr algn="ctr" marL="669301" indent="-334650" lvl="1">
              <a:lnSpc>
                <a:spcPts val="4340"/>
              </a:lnSpc>
              <a:buFont typeface="Arial"/>
              <a:buChar char="•"/>
            </a:pPr>
            <a:r>
              <a:rPr lang="en-US" b="true" sz="3100">
                <a:solidFill>
                  <a:srgbClr val="0B4B49"/>
                </a:solidFill>
                <a:latin typeface="DM Sans Bold"/>
                <a:ea typeface="DM Sans Bold"/>
                <a:cs typeface="DM Sans Bold"/>
                <a:sym typeface="DM Sans Bold"/>
              </a:rPr>
              <a:t>Open-Source CD-FSOD:</a:t>
            </a:r>
          </a:p>
        </p:txBody>
      </p:sp>
      <p:sp>
        <p:nvSpPr>
          <p:cNvPr name="TextBox 15" id="15"/>
          <p:cNvSpPr txBox="true"/>
          <p:nvPr/>
        </p:nvSpPr>
        <p:spPr>
          <a:xfrm rot="0">
            <a:off x="6650526" y="8168685"/>
            <a:ext cx="11109927" cy="1435036"/>
          </a:xfrm>
          <a:prstGeom prst="rect">
            <a:avLst/>
          </a:prstGeom>
        </p:spPr>
        <p:txBody>
          <a:bodyPr anchor="t" rtlCol="false" tIns="0" lIns="0" bIns="0" rIns="0">
            <a:spAutoFit/>
          </a:bodyPr>
          <a:lstStyle/>
          <a:p>
            <a:pPr algn="just" marL="594270" indent="-297135" lvl="1">
              <a:lnSpc>
                <a:spcPts val="3853"/>
              </a:lnSpc>
              <a:buFont typeface="Arial"/>
              <a:buChar char="•"/>
            </a:pPr>
            <a:r>
              <a:rPr lang="en-US" sz="2752">
                <a:solidFill>
                  <a:srgbClr val="0B4B49"/>
                </a:solidFill>
                <a:latin typeface="DM Sans"/>
                <a:ea typeface="DM Sans"/>
                <a:cs typeface="DM Sans"/>
                <a:sym typeface="DM Sans"/>
              </a:rPr>
              <a:t>Participants can use any datasets and large pre-trained models.</a:t>
            </a:r>
          </a:p>
          <a:p>
            <a:pPr algn="just" marL="594270" indent="-297135" lvl="1">
              <a:lnSpc>
                <a:spcPts val="3853"/>
              </a:lnSpc>
              <a:buFont typeface="Arial"/>
              <a:buChar char="•"/>
            </a:pPr>
            <a:r>
              <a:rPr lang="en-US" sz="2752">
                <a:solidFill>
                  <a:srgbClr val="0B4B49"/>
                </a:solidFill>
                <a:latin typeface="DM Sans"/>
                <a:ea typeface="DM Sans"/>
                <a:cs typeface="DM Sans"/>
                <a:sym typeface="DM Sans"/>
              </a:rPr>
              <a:t>This track explores the upper bound of model generalization, leveraging foundation models and diverse data.</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7823561" y="0"/>
            <a:ext cx="979210" cy="10287000"/>
            <a:chOff x="0" y="0"/>
            <a:chExt cx="257899" cy="2709333"/>
          </a:xfrm>
        </p:grpSpPr>
        <p:sp>
          <p:nvSpPr>
            <p:cNvPr name="Freeform 3" id="3"/>
            <p:cNvSpPr/>
            <p:nvPr/>
          </p:nvSpPr>
          <p:spPr>
            <a:xfrm flipH="false" flipV="false" rot="0">
              <a:off x="0" y="0"/>
              <a:ext cx="257899" cy="2709333"/>
            </a:xfrm>
            <a:custGeom>
              <a:avLst/>
              <a:gdLst/>
              <a:ahLst/>
              <a:cxnLst/>
              <a:rect r="r" b="b" t="t" l="l"/>
              <a:pathLst>
                <a:path h="2709333" w="257899">
                  <a:moveTo>
                    <a:pt x="0" y="0"/>
                  </a:moveTo>
                  <a:lnTo>
                    <a:pt x="257899" y="0"/>
                  </a:lnTo>
                  <a:lnTo>
                    <a:pt x="257899"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257899"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1893341" y="1677924"/>
            <a:ext cx="14501319" cy="1160445"/>
          </a:xfrm>
          <a:prstGeom prst="rect">
            <a:avLst/>
          </a:prstGeom>
        </p:spPr>
        <p:txBody>
          <a:bodyPr anchor="t" rtlCol="false" tIns="0" lIns="0" bIns="0" rIns="0">
            <a:spAutoFit/>
          </a:bodyPr>
          <a:lstStyle/>
          <a:p>
            <a:pPr algn="ctr" marL="0" indent="0" lvl="0">
              <a:lnSpc>
                <a:spcPts val="8311"/>
              </a:lnSpc>
            </a:pPr>
            <a:r>
              <a:rPr lang="en-US" b="true" sz="7915">
                <a:solidFill>
                  <a:srgbClr val="0B4B49"/>
                </a:solidFill>
                <a:latin typeface="Poppins Bold"/>
                <a:ea typeface="Poppins Bold"/>
                <a:cs typeface="Poppins Bold"/>
                <a:sym typeface="Poppins Bold"/>
              </a:rPr>
              <a:t>Challenge Setup &amp; Datasets</a:t>
            </a:r>
          </a:p>
        </p:txBody>
      </p:sp>
      <p:sp>
        <p:nvSpPr>
          <p:cNvPr name="TextBox 6" id="6"/>
          <p:cNvSpPr txBox="true"/>
          <p:nvPr/>
        </p:nvSpPr>
        <p:spPr>
          <a:xfrm rot="0">
            <a:off x="1893341" y="4182071"/>
            <a:ext cx="7003034" cy="5321459"/>
          </a:xfrm>
          <a:prstGeom prst="rect">
            <a:avLst/>
          </a:prstGeom>
        </p:spPr>
        <p:txBody>
          <a:bodyPr anchor="t" rtlCol="false" tIns="0" lIns="0" bIns="0" rIns="0">
            <a:spAutoFit/>
          </a:bodyPr>
          <a:lstStyle/>
          <a:p>
            <a:pPr algn="just" marL="0" indent="0" lvl="0">
              <a:lnSpc>
                <a:spcPts val="3841"/>
              </a:lnSpc>
            </a:pPr>
            <a:r>
              <a:rPr lang="en-US" sz="2743">
                <a:solidFill>
                  <a:srgbClr val="0B4B49"/>
                </a:solidFill>
                <a:latin typeface="DM Sans"/>
                <a:ea typeface="DM Sans"/>
                <a:cs typeface="DM Sans"/>
                <a:sym typeface="DM Sans"/>
              </a:rPr>
              <a:t>The challenge uses an N-way K-shot evaluation protocol, where for each novel class in the target domain, only K labeled examples are provided to assist detection. During development, six diverse target datasets with different styles and object characteristics were used for validation. For the final testing phase, three new unseen datasets-DeepFruits, Carpk, and CarDD-were introduced to evaluate model generalization.</a:t>
            </a:r>
          </a:p>
        </p:txBody>
      </p:sp>
      <p:sp>
        <p:nvSpPr>
          <p:cNvPr name="TextBox 7" id="7"/>
          <p:cNvSpPr txBox="true"/>
          <p:nvPr/>
        </p:nvSpPr>
        <p:spPr>
          <a:xfrm rot="0">
            <a:off x="9954215" y="4182071"/>
            <a:ext cx="6449970" cy="4835684"/>
          </a:xfrm>
          <a:prstGeom prst="rect">
            <a:avLst/>
          </a:prstGeom>
        </p:spPr>
        <p:txBody>
          <a:bodyPr anchor="t" rtlCol="false" tIns="0" lIns="0" bIns="0" rIns="0">
            <a:spAutoFit/>
          </a:bodyPr>
          <a:lstStyle/>
          <a:p>
            <a:pPr algn="just" marL="0" indent="0" lvl="0">
              <a:lnSpc>
                <a:spcPts val="3841"/>
              </a:lnSpc>
            </a:pPr>
            <a:r>
              <a:rPr lang="en-US" sz="2743">
                <a:solidFill>
                  <a:srgbClr val="0B4B49"/>
                </a:solidFill>
                <a:latin typeface="DM Sans"/>
                <a:ea typeface="DM Sans"/>
                <a:cs typeface="DM Sans"/>
                <a:sym typeface="DM Sans"/>
              </a:rPr>
              <a:t>The closed-source track restricts training to the MS-COCO dataset only, while the open-source track allows the use of any source data or pretrained foundation models. The primary evaluation metric is Mean Average Precision (mAP), with a weighted emphasis on 1-shot performance to encourage robustness in extremely low-data scenarios.</a:t>
            </a:r>
          </a:p>
        </p:txBody>
      </p:sp>
      <p:sp>
        <p:nvSpPr>
          <p:cNvPr name="AutoShape 8" id="8"/>
          <p:cNvSpPr/>
          <p:nvPr/>
        </p:nvSpPr>
        <p:spPr>
          <a:xfrm>
            <a:off x="1893341" y="3534371"/>
            <a:ext cx="14501319" cy="0"/>
          </a:xfrm>
          <a:prstGeom prst="line">
            <a:avLst/>
          </a:prstGeom>
          <a:ln cap="flat" w="38100">
            <a:solidFill>
              <a:srgbClr val="0A3F3A"/>
            </a:solidFill>
            <a:prstDash val="solid"/>
            <a:headEnd type="none" len="sm" w="sm"/>
            <a:tailEnd type="none" len="sm" w="sm"/>
          </a:ln>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413938" y="2373080"/>
            <a:ext cx="8178382" cy="4676992"/>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Main Open-Source Track Methods</a:t>
            </a:r>
          </a:p>
        </p:txBody>
      </p:sp>
      <p:sp>
        <p:nvSpPr>
          <p:cNvPr name="TextBox 12" id="12"/>
          <p:cNvSpPr txBox="true"/>
          <p:nvPr/>
        </p:nvSpPr>
        <p:spPr>
          <a:xfrm rot="0">
            <a:off x="11956039" y="2296880"/>
            <a:ext cx="5223298" cy="3528448"/>
          </a:xfrm>
          <a:prstGeom prst="rect">
            <a:avLst/>
          </a:prstGeom>
        </p:spPr>
        <p:txBody>
          <a:bodyPr anchor="t" rtlCol="false" tIns="0" lIns="0" bIns="0" rIns="0">
            <a:spAutoFit/>
          </a:bodyPr>
          <a:lstStyle/>
          <a:p>
            <a:pPr algn="just" marL="1101074" indent="-550537" lvl="1">
              <a:lnSpc>
                <a:spcPts val="9536"/>
              </a:lnSpc>
              <a:buAutoNum type="arabicPeriod" startAt="1"/>
            </a:pPr>
            <a:r>
              <a:rPr lang="en-US" sz="5099">
                <a:solidFill>
                  <a:srgbClr val="0B4B49"/>
                </a:solidFill>
                <a:latin typeface="DM Sans"/>
                <a:ea typeface="DM Sans"/>
                <a:cs typeface="DM Sans"/>
                <a:sym typeface="DM Sans"/>
              </a:rPr>
              <a:t> MoveFree</a:t>
            </a:r>
          </a:p>
          <a:p>
            <a:pPr algn="just" marL="1101074" indent="-550537" lvl="1">
              <a:lnSpc>
                <a:spcPts val="9536"/>
              </a:lnSpc>
              <a:buAutoNum type="arabicPeriod" startAt="1"/>
            </a:pPr>
            <a:r>
              <a:rPr lang="en-US" sz="5099">
                <a:solidFill>
                  <a:srgbClr val="0B4B49"/>
                </a:solidFill>
                <a:latin typeface="DM Sans"/>
                <a:ea typeface="DM Sans"/>
                <a:cs typeface="DM Sans"/>
                <a:sym typeface="DM Sans"/>
              </a:rPr>
              <a:t> AI4EarthLab</a:t>
            </a:r>
          </a:p>
          <a:p>
            <a:pPr algn="just" marL="1101074" indent="-550537" lvl="1">
              <a:lnSpc>
                <a:spcPts val="9536"/>
              </a:lnSpc>
              <a:buAutoNum type="arabicPeriod" startAt="1"/>
            </a:pPr>
            <a:r>
              <a:rPr lang="en-US" sz="5099">
                <a:solidFill>
                  <a:srgbClr val="0B4B49"/>
                </a:solidFill>
                <a:latin typeface="DM Sans"/>
                <a:ea typeface="DM Sans"/>
                <a:cs typeface="DM Sans"/>
                <a:sym typeface="DM Sans"/>
              </a:rPr>
              <a:t> IDCFS</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4427784" y="914400"/>
            <a:ext cx="9432432" cy="1348277"/>
          </a:xfrm>
          <a:prstGeom prst="rect">
            <a:avLst/>
          </a:prstGeom>
        </p:spPr>
        <p:txBody>
          <a:bodyPr anchor="t" rtlCol="false" tIns="0" lIns="0" bIns="0" rIns="0">
            <a:spAutoFit/>
          </a:bodyPr>
          <a:lstStyle/>
          <a:p>
            <a:pPr algn="l">
              <a:lnSpc>
                <a:spcPts val="10156"/>
              </a:lnSpc>
            </a:pPr>
            <a:r>
              <a:rPr lang="en-US" sz="8125" b="true">
                <a:solidFill>
                  <a:srgbClr val="0B4B49"/>
                </a:solidFill>
                <a:latin typeface="Poppins Bold"/>
                <a:ea typeface="Poppins Bold"/>
                <a:cs typeface="Poppins Bold"/>
                <a:sym typeface="Poppins Bold"/>
              </a:rPr>
              <a:t>Team 1: MoveFree</a:t>
            </a:r>
          </a:p>
        </p:txBody>
      </p:sp>
      <p:sp>
        <p:nvSpPr>
          <p:cNvPr name="TextBox 6" id="6"/>
          <p:cNvSpPr txBox="true"/>
          <p:nvPr/>
        </p:nvSpPr>
        <p:spPr>
          <a:xfrm rot="0">
            <a:off x="1028700" y="2742823"/>
            <a:ext cx="16230600" cy="6515477"/>
          </a:xfrm>
          <a:prstGeom prst="rect">
            <a:avLst/>
          </a:prstGeom>
        </p:spPr>
        <p:txBody>
          <a:bodyPr anchor="t" rtlCol="false" tIns="0" lIns="0" bIns="0" rIns="0">
            <a:spAutoFit/>
          </a:bodyPr>
          <a:lstStyle/>
          <a:p>
            <a:pPr algn="just" marL="725458" indent="-362729" lvl="1">
              <a:lnSpc>
                <a:spcPts val="4704"/>
              </a:lnSpc>
              <a:buFont typeface="Arial"/>
              <a:buChar char="•"/>
            </a:pPr>
            <a:r>
              <a:rPr lang="en-US" sz="3360">
                <a:solidFill>
                  <a:srgbClr val="0B4B49"/>
                </a:solidFill>
                <a:latin typeface="Poppins"/>
                <a:ea typeface="Poppins"/>
                <a:cs typeface="Poppins"/>
                <a:sym typeface="Poppins"/>
              </a:rPr>
              <a:t>Open set object detector used (Grounding DINO)</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Zero Shot detection possible due to open set object detectors</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“Shot” detection (zero-shot, one-shot, few-shot, many-shot)</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zero-shot, one-shot, few-shot powerful </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Problem 1 : Missing labels can degrade model performance</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Solution 1 : Self-training (with each cycle, model gets better at making accurate predictions; more reliable and complete labels)</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Problem 2 : Very little data to learn from, and learning and testing environments are different (cross-domain)</a:t>
            </a:r>
          </a:p>
          <a:p>
            <a:pPr algn="just" marL="725458" indent="-362729" lvl="1">
              <a:lnSpc>
                <a:spcPts val="4704"/>
              </a:lnSpc>
              <a:buFont typeface="Arial"/>
              <a:buChar char="•"/>
            </a:pPr>
            <a:r>
              <a:rPr lang="en-US" sz="3360">
                <a:solidFill>
                  <a:srgbClr val="0B4B49"/>
                </a:solidFill>
                <a:latin typeface="Poppins"/>
                <a:ea typeface="Poppins"/>
                <a:cs typeface="Poppins"/>
                <a:sym typeface="Poppins"/>
              </a:rPr>
              <a:t>Solution 2 : MoE (Mixture of Experts) (System picks the best expert for each task, depending on what the input looks like)</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6609211" y="1451112"/>
            <a:ext cx="5069579" cy="798449"/>
          </a:xfrm>
          <a:prstGeom prst="rect">
            <a:avLst/>
          </a:prstGeom>
        </p:spPr>
        <p:txBody>
          <a:bodyPr anchor="t" rtlCol="false" tIns="0" lIns="0" bIns="0" rIns="0">
            <a:spAutoFit/>
          </a:bodyPr>
          <a:lstStyle/>
          <a:p>
            <a:pPr algn="l">
              <a:lnSpc>
                <a:spcPts val="5950"/>
              </a:lnSpc>
            </a:pPr>
            <a:r>
              <a:rPr lang="en-US" sz="4760" b="true">
                <a:solidFill>
                  <a:srgbClr val="0B4B49"/>
                </a:solidFill>
                <a:latin typeface="Poppins Bold"/>
                <a:ea typeface="Poppins Bold"/>
                <a:cs typeface="Poppins Bold"/>
                <a:sym typeface="Poppins Bold"/>
              </a:rPr>
              <a:t>Training Details </a:t>
            </a:r>
          </a:p>
        </p:txBody>
      </p:sp>
      <p:sp>
        <p:nvSpPr>
          <p:cNvPr name="TextBox 6" id="6"/>
          <p:cNvSpPr txBox="true"/>
          <p:nvPr/>
        </p:nvSpPr>
        <p:spPr>
          <a:xfrm rot="0">
            <a:off x="1028700" y="3321086"/>
            <a:ext cx="16230600" cy="4705727"/>
          </a:xfrm>
          <a:prstGeom prst="rect">
            <a:avLst/>
          </a:prstGeom>
        </p:spPr>
        <p:txBody>
          <a:bodyPr anchor="t" rtlCol="false" tIns="0" lIns="0" bIns="0" rIns="0">
            <a:spAutoFit/>
          </a:bodyPr>
          <a:lstStyle/>
          <a:p>
            <a:pPr algn="just">
              <a:lnSpc>
                <a:spcPts val="4704"/>
              </a:lnSpc>
            </a:pPr>
            <a:r>
              <a:rPr lang="en-US" sz="3360" b="true">
                <a:solidFill>
                  <a:srgbClr val="0B4B49"/>
                </a:solidFill>
                <a:latin typeface="DM Sans Bold"/>
                <a:ea typeface="DM Sans Bold"/>
                <a:cs typeface="DM Sans Bold"/>
                <a:sym typeface="DM Sans Bold"/>
              </a:rPr>
              <a:t>Two-Stage Fine-Tuning</a:t>
            </a:r>
          </a:p>
          <a:p>
            <a:pPr algn="just">
              <a:lnSpc>
                <a:spcPts val="4704"/>
              </a:lnSpc>
            </a:pPr>
          </a:p>
          <a:p>
            <a:pPr algn="just" marL="725458" indent="-362729" lvl="1">
              <a:lnSpc>
                <a:spcPts val="4704"/>
              </a:lnSpc>
              <a:buFont typeface="Arial"/>
              <a:buChar char="•"/>
            </a:pPr>
            <a:r>
              <a:rPr lang="en-US" b="true" sz="3360">
                <a:solidFill>
                  <a:srgbClr val="0B4B49"/>
                </a:solidFill>
                <a:latin typeface="DM Sans Bold"/>
                <a:ea typeface="DM Sans Bold"/>
                <a:cs typeface="DM Sans Bold"/>
                <a:sym typeface="DM Sans Bold"/>
              </a:rPr>
              <a:t>Stage 1</a:t>
            </a:r>
            <a:r>
              <a:rPr lang="en-US" sz="3360">
                <a:solidFill>
                  <a:srgbClr val="0B4B49"/>
                </a:solidFill>
                <a:latin typeface="DM Sans"/>
                <a:ea typeface="DM Sans"/>
                <a:cs typeface="DM Sans"/>
                <a:sym typeface="DM Sans"/>
              </a:rPr>
              <a:t>: Fine-tune the pre-trained model with all parameters trainable, except for the language encoder (kept frozen because it was already working well so there was no need to retrain it). </a:t>
            </a:r>
          </a:p>
          <a:p>
            <a:pPr algn="just" marL="725458" indent="-362729" lvl="1">
              <a:lnSpc>
                <a:spcPts val="4704"/>
              </a:lnSpc>
              <a:buFont typeface="Arial"/>
              <a:buChar char="•"/>
            </a:pPr>
            <a:r>
              <a:rPr lang="en-US" b="true" sz="3360">
                <a:solidFill>
                  <a:srgbClr val="0B4B49"/>
                </a:solidFill>
                <a:latin typeface="DM Sans Bold"/>
                <a:ea typeface="DM Sans Bold"/>
                <a:cs typeface="DM Sans Bold"/>
                <a:sym typeface="DM Sans Bold"/>
              </a:rPr>
              <a:t>Stage 2</a:t>
            </a:r>
            <a:r>
              <a:rPr lang="en-US" sz="3360">
                <a:solidFill>
                  <a:srgbClr val="0B4B49"/>
                </a:solidFill>
                <a:latin typeface="DM Sans"/>
                <a:ea typeface="DM Sans"/>
                <a:cs typeface="DM Sans"/>
                <a:sym typeface="DM Sans"/>
              </a:rPr>
              <a:t>: Introduce MoE architecture in decoder layer, fine-tuning only the MoE components and detection head. All other parts of the model that were fine tuned in stage 1 are now frozen.</a:t>
            </a:r>
          </a:p>
        </p:txBody>
      </p:sp>
    </p:spTree>
  </p:cSld>
  <p:clrMapOvr>
    <a:masterClrMapping/>
  </p:clrMapOvr>
  <p:transition spd="slow">
    <p:push dir="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solidFill>
          </p:spPr>
        </p:sp>
        <p:sp>
          <p:nvSpPr>
            <p:cNvPr name="TextBox 4" id="4"/>
            <p:cNvSpPr txBox="true"/>
            <p:nvPr/>
          </p:nvSpPr>
          <p:spPr>
            <a:xfrm>
              <a:off x="0" y="0"/>
              <a:ext cx="4816593" cy="2709333"/>
            </a:xfrm>
            <a:prstGeom prst="rect">
              <a:avLst/>
            </a:prstGeom>
          </p:spPr>
          <p:txBody>
            <a:bodyPr anchor="ctr" rtlCol="false" tIns="50800" lIns="50800" bIns="50800" rIns="50800"/>
            <a:lstStyle/>
            <a:p>
              <a:pPr algn="ctr">
                <a:lnSpc>
                  <a:spcPts val="2729"/>
                </a:lnSpc>
              </a:pPr>
            </a:p>
          </p:txBody>
        </p:sp>
      </p:grpSp>
      <p:sp>
        <p:nvSpPr>
          <p:cNvPr name="Freeform 5" id="5"/>
          <p:cNvSpPr/>
          <p:nvPr/>
        </p:nvSpPr>
        <p:spPr>
          <a:xfrm flipH="false" flipV="false" rot="0">
            <a:off x="1486818" y="2424364"/>
            <a:ext cx="6593175" cy="5438273"/>
          </a:xfrm>
          <a:custGeom>
            <a:avLst/>
            <a:gdLst/>
            <a:ahLst/>
            <a:cxnLst/>
            <a:rect r="r" b="b" t="t" l="l"/>
            <a:pathLst>
              <a:path h="5438273" w="6593175">
                <a:moveTo>
                  <a:pt x="0" y="0"/>
                </a:moveTo>
                <a:lnTo>
                  <a:pt x="6593175" y="0"/>
                </a:lnTo>
                <a:lnTo>
                  <a:pt x="6593175" y="5438272"/>
                </a:lnTo>
                <a:lnTo>
                  <a:pt x="0" y="5438272"/>
                </a:lnTo>
                <a:lnTo>
                  <a:pt x="0" y="0"/>
                </a:lnTo>
                <a:close/>
              </a:path>
            </a:pathLst>
          </a:custGeom>
          <a:blipFill>
            <a:blip r:embed="rId2"/>
            <a:stretch>
              <a:fillRect l="0" t="0" r="0" b="0"/>
            </a:stretch>
          </a:blipFill>
        </p:spPr>
      </p:sp>
      <p:sp>
        <p:nvSpPr>
          <p:cNvPr name="Freeform 6" id="6"/>
          <p:cNvSpPr/>
          <p:nvPr/>
        </p:nvSpPr>
        <p:spPr>
          <a:xfrm flipH="false" flipV="false" rot="0">
            <a:off x="9544463" y="2424364"/>
            <a:ext cx="7455768" cy="5313870"/>
          </a:xfrm>
          <a:custGeom>
            <a:avLst/>
            <a:gdLst/>
            <a:ahLst/>
            <a:cxnLst/>
            <a:rect r="r" b="b" t="t" l="l"/>
            <a:pathLst>
              <a:path h="5313870" w="7455768">
                <a:moveTo>
                  <a:pt x="0" y="0"/>
                </a:moveTo>
                <a:lnTo>
                  <a:pt x="7455768" y="0"/>
                </a:lnTo>
                <a:lnTo>
                  <a:pt x="7455768" y="5313869"/>
                </a:lnTo>
                <a:lnTo>
                  <a:pt x="0" y="5313869"/>
                </a:lnTo>
                <a:lnTo>
                  <a:pt x="0" y="0"/>
                </a:lnTo>
                <a:close/>
              </a:path>
            </a:pathLst>
          </a:custGeom>
          <a:blipFill>
            <a:blip r:embed="rId3"/>
            <a:stretch>
              <a:fillRect l="0" t="0" r="0" b="0"/>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DAGnIWzeJhI</dc:identifier>
  <dcterms:modified xsi:type="dcterms:W3CDTF">2011-08-01T06:04:30Z</dcterms:modified>
  <cp:revision>1</cp:revision>
  <dc:title>NTIRE2025 Challenge on Cross-Domain Few-Shot Object Detection : Methods &amp; Results</dc:title>
</cp:coreProperties>
</file>