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411" r:id="rId5"/>
    <p:sldId id="406" r:id="rId6"/>
    <p:sldId id="412" r:id="rId7"/>
    <p:sldId id="400" r:id="rId8"/>
    <p:sldId id="398" r:id="rId9"/>
    <p:sldId id="409" r:id="rId10"/>
    <p:sldId id="410" r:id="rId11"/>
  </p:sldIdLst>
  <p:sldSz cx="12192000" cy="6858000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Tw Cen MT" panose="020B0602020104020603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35-Thin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D0FF"/>
    <a:srgbClr val="0C002A"/>
    <a:srgbClr val="43536D"/>
    <a:srgbClr val="130042"/>
    <a:srgbClr val="26034D"/>
    <a:srgbClr val="01DBFF"/>
    <a:srgbClr val="00DBFF"/>
    <a:srgbClr val="12003E"/>
    <a:srgbClr val="172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81481" autoAdjust="0"/>
  </p:normalViewPr>
  <p:slideViewPr>
    <p:cSldViewPr snapToGrid="0">
      <p:cViewPr varScale="1">
        <p:scale>
          <a:sx n="124" d="100"/>
          <a:sy n="124" d="100"/>
        </p:scale>
        <p:origin x="108" y="192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22/01/2017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B2E5-D305-412D-A528-E39D5186B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0C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rculo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463" y="-548640"/>
            <a:ext cx="8136000" cy="8859201"/>
          </a:xfrm>
          <a:prstGeom prst="rect">
            <a:avLst/>
          </a:prstGeom>
        </p:spPr>
      </p:pic>
      <p:sp>
        <p:nvSpPr>
          <p:cNvPr id="25" name="color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C002A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976182" y="5067842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976181" y="4226055"/>
            <a:ext cx="4640867" cy="987107"/>
          </a:xfrm>
        </p:spPr>
        <p:txBody>
          <a:bodyPr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102" y="306180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1110052" y="4191072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709401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4276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‹#›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587527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680211"/>
            <a:ext cx="19294" cy="1497578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699000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ain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8"/>
          <a:stretch/>
        </p:blipFill>
        <p:spPr>
          <a:xfrm>
            <a:off x="-121920" y="-77598"/>
            <a:ext cx="12435840" cy="693559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121920" y="-77597"/>
            <a:ext cx="12435840" cy="699516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‹#›</a:t>
            </a:fld>
            <a:endParaRPr lang="es-E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102143" y="2037297"/>
            <a:ext cx="2190471" cy="2818306"/>
            <a:chOff x="1102143" y="2192745"/>
            <a:chExt cx="2190471" cy="281830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512735" y="3749167"/>
              <a:ext cx="1369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0" dirty="0">
                  <a:solidFill>
                    <a:srgbClr val="01DBFF"/>
                  </a:solidFill>
                </a:rPr>
                <a:t>MADRID</a:t>
              </a:r>
            </a:p>
          </p:txBody>
        </p:sp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4940" y="2192745"/>
              <a:ext cx="904875" cy="1485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102143" y="4272387"/>
              <a:ext cx="21904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Paseo de la Castellana 163</a:t>
              </a:r>
            </a:p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28046 Madrid. España</a:t>
              </a:r>
            </a:p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T. (+34) 91 5346 836</a:t>
              </a: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5165388" y="753526"/>
            <a:ext cx="20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dirty="0">
                <a:solidFill>
                  <a:schemeClr val="bg1"/>
                </a:solidFill>
              </a:rPr>
              <a:t>SPAIN OFFICES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254605" y="2037297"/>
            <a:ext cx="2190471" cy="2818306"/>
            <a:chOff x="6254605" y="2192745"/>
            <a:chExt cx="2190471" cy="2818306"/>
          </a:xfrm>
        </p:grpSpPr>
        <p:sp>
          <p:nvSpPr>
            <p:cNvPr id="27" name="TextBox 26"/>
            <p:cNvSpPr txBox="1"/>
            <p:nvPr userDrawn="1"/>
          </p:nvSpPr>
          <p:spPr>
            <a:xfrm>
              <a:off x="6733676" y="3749167"/>
              <a:ext cx="1232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0" dirty="0">
                  <a:solidFill>
                    <a:srgbClr val="01DBFF"/>
                  </a:solidFill>
                </a:rPr>
                <a:t>BILBAO</a:t>
              </a:r>
            </a:p>
          </p:txBody>
        </p:sp>
        <p:pic>
          <p:nvPicPr>
            <p:cNvPr id="28" name="Graphic 27"/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7402" y="2192745"/>
              <a:ext cx="904875" cy="14859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6254605" y="4272387"/>
              <a:ext cx="21904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Paseo de la Castellana 163</a:t>
              </a:r>
            </a:p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28046 Madrid. España</a:t>
              </a:r>
            </a:p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T. (+34) 91 5346 836</a:t>
              </a: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9249030" y="3593719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0" dirty="0">
                <a:solidFill>
                  <a:srgbClr val="01DBFF"/>
                </a:solidFill>
              </a:rPr>
              <a:t>SEVILLA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8807982" y="4116939"/>
            <a:ext cx="2190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01228" y="2018247"/>
            <a:ext cx="2190471" cy="2837356"/>
            <a:chOff x="3701228" y="2018247"/>
            <a:chExt cx="2190471" cy="2837356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3795219" y="3593719"/>
              <a:ext cx="19933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0" dirty="0">
                  <a:solidFill>
                    <a:srgbClr val="01DBFF"/>
                  </a:solidFill>
                </a:rPr>
                <a:t>BARCELONA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3701228" y="4116939"/>
              <a:ext cx="21904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Paseo de la Castellana 163</a:t>
              </a:r>
            </a:p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28046 Madrid. España</a:t>
              </a:r>
            </a:p>
            <a:p>
              <a:pPr algn="ctr"/>
              <a:r>
                <a:rPr lang="es-ES" sz="14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T. (+34) 91 5346 836</a:t>
              </a:r>
            </a:p>
          </p:txBody>
        </p:sp>
        <p:pic>
          <p:nvPicPr>
            <p:cNvPr id="33" name="Graphic 32"/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48977" y="2018247"/>
              <a:ext cx="1085850" cy="1504950"/>
            </a:xfrm>
            <a:prstGeom prst="rect">
              <a:avLst/>
            </a:prstGeom>
          </p:spPr>
        </p:pic>
      </p:grp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8716" y="1828800"/>
            <a:ext cx="658932" cy="1694397"/>
          </a:xfrm>
          <a:prstGeom prst="rect">
            <a:avLst/>
          </a:prstGeom>
        </p:spPr>
      </p:pic>
      <p:sp>
        <p:nvSpPr>
          <p:cNvPr id="22" name="TextBox 4"/>
          <p:cNvSpPr txBox="1"/>
          <p:nvPr userDrawn="1"/>
        </p:nvSpPr>
        <p:spPr>
          <a:xfrm>
            <a:off x="3047999" y="5743148"/>
            <a:ext cx="16498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DBFF"/>
                </a:solidFill>
              </a:rPr>
              <a:t>@</a:t>
            </a:r>
            <a:r>
              <a:rPr lang="es-ES" dirty="0" err="1">
                <a:solidFill>
                  <a:srgbClr val="01DBFF"/>
                </a:solidFill>
              </a:rPr>
              <a:t>plainconcepts</a:t>
            </a:r>
            <a:endParaRPr lang="es-ES" dirty="0">
              <a:solidFill>
                <a:srgbClr val="01DBFF"/>
              </a:solidFill>
            </a:endParaRPr>
          </a:p>
        </p:txBody>
      </p:sp>
      <p:sp>
        <p:nvSpPr>
          <p:cNvPr id="25" name="TextBox 6"/>
          <p:cNvSpPr txBox="1"/>
          <p:nvPr userDrawn="1"/>
        </p:nvSpPr>
        <p:spPr>
          <a:xfrm>
            <a:off x="7162799" y="5743148"/>
            <a:ext cx="23214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DBFF"/>
                </a:solidFill>
              </a:rPr>
              <a:t>www.plainconcepts.com</a:t>
            </a:r>
          </a:p>
        </p:txBody>
      </p:sp>
    </p:spTree>
    <p:extLst>
      <p:ext uri="{BB962C8B-B14F-4D97-AF65-F5344CB8AC3E}">
        <p14:creationId xmlns:p14="http://schemas.microsoft.com/office/powerpoint/2010/main" val="381347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reing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8"/>
          <a:stretch/>
        </p:blipFill>
        <p:spPr>
          <a:xfrm>
            <a:off x="-121920" y="-77598"/>
            <a:ext cx="12435840" cy="693559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-121920" y="-77597"/>
            <a:ext cx="12435840" cy="699516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912528" y="3593719"/>
            <a:ext cx="108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0" dirty="0">
                <a:solidFill>
                  <a:srgbClr val="01DBFF"/>
                </a:solidFill>
              </a:rPr>
              <a:t>DUBAI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59686" y="4116939"/>
            <a:ext cx="2190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8695" y="2089800"/>
            <a:ext cx="552450" cy="1438275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851909" y="753526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0" dirty="0">
                <a:solidFill>
                  <a:schemeClr val="bg1"/>
                </a:solidFill>
              </a:rPr>
              <a:t>FOREING OFFICES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5270136" y="3593719"/>
            <a:ext cx="156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0" dirty="0">
                <a:solidFill>
                  <a:srgbClr val="01DBFF"/>
                </a:solidFill>
              </a:rPr>
              <a:t>LONDON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958771" y="4116939"/>
            <a:ext cx="2190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7942905" y="3593719"/>
            <a:ext cx="132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0" dirty="0">
                <a:solidFill>
                  <a:srgbClr val="01DBFF"/>
                </a:solidFill>
              </a:rPr>
              <a:t>SEATTLE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7512148" y="4116939"/>
            <a:ext cx="2190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5366" y="1880250"/>
            <a:ext cx="1057275" cy="1647825"/>
          </a:xfrm>
          <a:prstGeom prst="rect">
            <a:avLst/>
          </a:prstGeom>
        </p:spPr>
      </p:pic>
      <p:pic>
        <p:nvPicPr>
          <p:cNvPr id="17" name="Graphic 16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9355" y="1934884"/>
            <a:ext cx="1229033" cy="1593191"/>
          </a:xfrm>
          <a:prstGeom prst="rect">
            <a:avLst/>
          </a:prstGeom>
        </p:spPr>
      </p:pic>
      <p:sp>
        <p:nvSpPr>
          <p:cNvPr id="16" name="TextBox 4"/>
          <p:cNvSpPr txBox="1"/>
          <p:nvPr userDrawn="1"/>
        </p:nvSpPr>
        <p:spPr>
          <a:xfrm>
            <a:off x="3047999" y="5743148"/>
            <a:ext cx="16498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DBFF"/>
                </a:solidFill>
              </a:rPr>
              <a:t>@</a:t>
            </a:r>
            <a:r>
              <a:rPr lang="es-ES" dirty="0" err="1">
                <a:solidFill>
                  <a:srgbClr val="01DBFF"/>
                </a:solidFill>
              </a:rPr>
              <a:t>plainconcepts</a:t>
            </a:r>
            <a:endParaRPr lang="es-ES" dirty="0">
              <a:solidFill>
                <a:srgbClr val="01DBFF"/>
              </a:solidFill>
            </a:endParaRPr>
          </a:p>
        </p:txBody>
      </p:sp>
      <p:sp>
        <p:nvSpPr>
          <p:cNvPr id="18" name="TextBox 6"/>
          <p:cNvSpPr txBox="1"/>
          <p:nvPr userDrawn="1"/>
        </p:nvSpPr>
        <p:spPr>
          <a:xfrm>
            <a:off x="7162799" y="5743148"/>
            <a:ext cx="23214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1DBFF"/>
                </a:solidFill>
              </a:rPr>
              <a:t>www.plainconcepts.com</a:t>
            </a:r>
          </a:p>
        </p:txBody>
      </p:sp>
    </p:spTree>
    <p:extLst>
      <p:ext uri="{BB962C8B-B14F-4D97-AF65-F5344CB8AC3E}">
        <p14:creationId xmlns:p14="http://schemas.microsoft.com/office/powerpoint/2010/main" val="6254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4945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4055458"/>
            <a:ext cx="4640867" cy="987107"/>
          </a:xfrm>
        </p:spPr>
        <p:txBody>
          <a:bodyPr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6784" y="2938971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404777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946672"/>
            <a:ext cx="5646752" cy="570009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pic>
        <p:nvPicPr>
          <p:cNvPr id="21" name="Graphic 2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19" y="6469290"/>
            <a:ext cx="1044000" cy="177480"/>
          </a:xfrm>
          <a:prstGeom prst="rect">
            <a:avLst/>
          </a:prstGeom>
        </p:spPr>
      </p:pic>
      <p:sp>
        <p:nvSpPr>
          <p:cNvPr id="13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0" y="567328"/>
            <a:ext cx="0" cy="5690731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9856" y="401611"/>
            <a:ext cx="1869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>
                <a:solidFill>
                  <a:srgbClr val="00D0FF"/>
                </a:solidFill>
              </a:rPr>
              <a:t>Agenda</a:t>
            </a:r>
            <a:endParaRPr lang="es-ES" b="1" dirty="0">
              <a:solidFill>
                <a:srgbClr val="00D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19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43536D"/>
                </a:solidFill>
              </a:rPr>
              <a:t>UX DESIGNER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653022" y="2613749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43536D"/>
                </a:solidFill>
              </a:rPr>
              <a:t>UX DESIGNER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2"/>
          <p:cNvSpPr txBox="1"/>
          <p:nvPr userDrawn="1"/>
        </p:nvSpPr>
        <p:spPr>
          <a:xfrm>
            <a:off x="2640608" y="2620514"/>
            <a:ext cx="1141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43536D"/>
                </a:solidFill>
              </a:rPr>
              <a:t>DEVELOPER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55" r:id="rId2"/>
    <p:sldLayoutId id="2147483745" r:id="rId3"/>
    <p:sldLayoutId id="2147483746" r:id="rId4"/>
    <p:sldLayoutId id="2147483747" r:id="rId5"/>
    <p:sldLayoutId id="2147483679" r:id="rId6"/>
    <p:sldLayoutId id="2147483748" r:id="rId7"/>
    <p:sldLayoutId id="2147483749" r:id="rId8"/>
    <p:sldLayoutId id="2147483750" r:id="rId9"/>
    <p:sldLayoutId id="2147483751" r:id="rId10"/>
    <p:sldLayoutId id="2147483697" r:id="rId11"/>
    <p:sldLayoutId id="2147483754" r:id="rId12"/>
    <p:sldLayoutId id="2147483752" r:id="rId13"/>
    <p:sldLayoutId id="2147483753" r:id="rId14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nai@plainconcpt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24.01.2017</a:t>
            </a:r>
            <a:endParaRPr lang="es-ES" dirty="0"/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.NET Core</a:t>
            </a:r>
            <a:endParaRPr lang="es-ES" dirty="0"/>
          </a:p>
        </p:txBody>
      </p:sp>
      <p:sp>
        <p:nvSpPr>
          <p:cNvPr id="5" name="Marcador de texto 15"/>
          <p:cNvSpPr txBox="1">
            <a:spLocks/>
          </p:cNvSpPr>
          <p:nvPr/>
        </p:nvSpPr>
        <p:spPr>
          <a:xfrm>
            <a:off x="227822" y="2910494"/>
            <a:ext cx="4267338" cy="615950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Unai Zorrilla Castro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Dev Lead, Plain Concepts</a:t>
            </a:r>
          </a:p>
          <a:p>
            <a:r>
              <a:rPr lang="es-ES" dirty="0">
                <a:solidFill>
                  <a:srgbClr val="FFFFFF"/>
                </a:solidFill>
              </a:rPr>
              <a:t>MVP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@_</a:t>
            </a:r>
            <a:r>
              <a:rPr lang="es-ES" dirty="0" err="1">
                <a:solidFill>
                  <a:srgbClr val="FFFFFF"/>
                </a:solidFill>
              </a:rPr>
              <a:t>unaizc</a:t>
            </a:r>
            <a:r>
              <a:rPr lang="es-ES" dirty="0">
                <a:solidFill>
                  <a:srgbClr val="FFFFFF"/>
                </a:solidFill>
              </a:rPr>
              <a:t>_</a:t>
            </a:r>
          </a:p>
          <a:p>
            <a:r>
              <a:rPr lang="es-ES" dirty="0">
                <a:solidFill>
                  <a:srgbClr val="FFFFFF"/>
                </a:solidFill>
                <a:hlinkClick r:id="rId2"/>
              </a:rPr>
              <a:t>unai@plainconcpts.com</a:t>
            </a: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http://geeks.ms/blogs/unai</a:t>
            </a:r>
          </a:p>
        </p:txBody>
      </p:sp>
    </p:spTree>
    <p:extLst>
      <p:ext uri="{BB962C8B-B14F-4D97-AF65-F5344CB8AC3E}">
        <p14:creationId xmlns:p14="http://schemas.microsoft.com/office/powerpoint/2010/main" val="26144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49129" y="2038998"/>
            <a:ext cx="9385681" cy="34389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EF CORE != EF 6 ++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EF Core </a:t>
            </a:r>
            <a:r>
              <a:rPr lang="en-US" sz="3400" dirty="0" err="1"/>
              <a:t>es</a:t>
            </a:r>
            <a:r>
              <a:rPr lang="en-US" sz="3400" dirty="0"/>
              <a:t> </a:t>
            </a:r>
            <a:r>
              <a:rPr lang="en-US" sz="3400" b="1" dirty="0"/>
              <a:t>un breaking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err="1"/>
              <a:t>Construído</a:t>
            </a:r>
            <a:r>
              <a:rPr lang="en-US" sz="3400" dirty="0"/>
              <a:t> “from scratch”</a:t>
            </a:r>
          </a:p>
          <a:p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 Core 1.1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#NETCore2017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60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49129" y="2038998"/>
            <a:ext cx="9385681" cy="343893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 err="1"/>
              <a:t>Multiplataforma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Multiples </a:t>
            </a:r>
            <a:r>
              <a:rPr lang="en-US" sz="3400" dirty="0" err="1"/>
              <a:t>proveedores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No </a:t>
            </a:r>
            <a:r>
              <a:rPr lang="en-US" sz="3400" dirty="0" err="1"/>
              <a:t>solamente</a:t>
            </a:r>
            <a:r>
              <a:rPr lang="en-US" sz="3400" dirty="0"/>
              <a:t> </a:t>
            </a:r>
            <a:r>
              <a:rPr lang="en-US" sz="3400" dirty="0" err="1"/>
              <a:t>relacional</a:t>
            </a:r>
            <a:endParaRPr lang="en-US" sz="3400" dirty="0"/>
          </a:p>
          <a:p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 Core 1.1</a:t>
            </a:r>
            <a:endParaRPr lang="es-ES" dirty="0">
              <a:solidFill>
                <a:srgbClr val="00D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#NETCore2017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65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01111" y="1839696"/>
            <a:ext cx="5642610" cy="248663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Talk is cheap …show me the code!</a:t>
            </a:r>
            <a:br>
              <a:rPr lang="en-US" dirty="0"/>
            </a:br>
            <a:br>
              <a:rPr lang="en-US" dirty="0"/>
            </a:br>
            <a:endParaRPr lang="es-E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#NETCore2017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22" name="Marcador de posición de imagen 2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3" r="14827"/>
          <a:stretch/>
        </p:blipFill>
        <p:spPr>
          <a:xfrm>
            <a:off x="7150100" y="0"/>
            <a:ext cx="5041900" cy="6858000"/>
          </a:xfrm>
        </p:spPr>
      </p:pic>
    </p:spTree>
    <p:extLst>
      <p:ext uri="{BB962C8B-B14F-4D97-AF65-F5344CB8AC3E}">
        <p14:creationId xmlns:p14="http://schemas.microsoft.com/office/powerpoint/2010/main" val="17424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364584" y="2241746"/>
            <a:ext cx="4791189" cy="1111473"/>
          </a:xfrm>
        </p:spPr>
        <p:txBody>
          <a:bodyPr>
            <a:normAutofit fontScale="90000"/>
          </a:bodyPr>
          <a:lstStyle/>
          <a:p>
            <a:r>
              <a:rPr lang="es-ES" dirty="0"/>
              <a:t>Q&amp;A </a:t>
            </a:r>
            <a:br>
              <a:rPr lang="es-ES" dirty="0"/>
            </a:br>
            <a:r>
              <a:rPr lang="es-ES" dirty="0"/>
              <a:t>¡GRACIAS!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/>
          </p:nvPr>
        </p:nvSpPr>
        <p:spPr>
          <a:xfrm>
            <a:off x="6364583" y="3967941"/>
            <a:ext cx="4791189" cy="556127"/>
          </a:xfrm>
        </p:spPr>
        <p:txBody>
          <a:bodyPr/>
          <a:lstStyle/>
          <a:p>
            <a:r>
              <a:rPr lang="es-ES" dirty="0"/>
              <a:t>@_</a:t>
            </a:r>
            <a:r>
              <a:rPr lang="es-ES" dirty="0" err="1"/>
              <a:t>unaizc</a:t>
            </a:r>
            <a:r>
              <a:rPr lang="es-E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14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564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7C9E3-1B06-46F1-B79D-4B433ADBAE5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cc60d69-a5f6-4f8f-8194-a79b51c73eb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17066</TotalTime>
  <Words>87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Tw Cen MT</vt:lpstr>
      <vt:lpstr>Calibri</vt:lpstr>
      <vt:lpstr>Arial</vt:lpstr>
      <vt:lpstr>Helvetica35-Thin</vt:lpstr>
      <vt:lpstr>ThemeLight</vt:lpstr>
      <vt:lpstr>.NET Core</vt:lpstr>
      <vt:lpstr>EF Core 1.1</vt:lpstr>
      <vt:lpstr>EF Core 1.1</vt:lpstr>
      <vt:lpstr>Talk is cheap …show me the code!  </vt:lpstr>
      <vt:lpstr>Q&amp;A  ¡GRACIAS!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Unai Zorrilla Castro</cp:lastModifiedBy>
  <cp:revision>830</cp:revision>
  <dcterms:created xsi:type="dcterms:W3CDTF">2015-09-03T07:07:39Z</dcterms:created>
  <dcterms:modified xsi:type="dcterms:W3CDTF">2017-01-22T12:08:12Z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