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media/image20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2"/>
  </p:notesMasterIdLst>
  <p:sldIdLst>
    <p:sldId id="256" r:id="rId3"/>
    <p:sldId id="259" r:id="rId4"/>
    <p:sldId id="297" r:id="rId5"/>
    <p:sldId id="296" r:id="rId6"/>
    <p:sldId id="264" r:id="rId7"/>
    <p:sldId id="300" r:id="rId8"/>
    <p:sldId id="301" r:id="rId9"/>
    <p:sldId id="29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94" r:id="rId28"/>
    <p:sldId id="263" r:id="rId29"/>
    <p:sldId id="295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20E"/>
    <a:srgbClr val="2DC8FF"/>
    <a:srgbClr val="0088B8"/>
    <a:srgbClr val="0091C4"/>
    <a:srgbClr val="D2B4A6"/>
    <a:srgbClr val="734F29"/>
    <a:srgbClr val="D2472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280" autoAdjust="0"/>
  </p:normalViewPr>
  <p:slideViewPr>
    <p:cSldViewPr snapToGrid="0">
      <p:cViewPr varScale="1">
        <p:scale>
          <a:sx n="117" d="100"/>
          <a:sy n="117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11.2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9B9B76C-46BE-4BAD-A2CA-70BF24081DEE}" emma:medium="tactile" emma:mode="ink">
          <msink:context xmlns:msink="http://schemas.microsoft.com/ink/2010/main" type="inkDrawing" rotatedBoundingBox="6350,9238 14900,8167 14924,8357 6373,9428" shapeName="None"/>
        </emma:interpretation>
      </emma:emma>
    </inkml:annotationXML>
    <inkml:trace contextRef="#ctx0" brushRef="#br0">0 946 0,'49'25'47,"76"0"-47,74-25 16,75 0-1,25 0-15,99-25 16,125-50-16,50-24 15,25-26-15,99 50 16,25-49-16,0-1 16,0 26-16,-24 49 15,-126-25-15,-198 26 16,-25 24-16,-100 0 16,-25 0-16,-125 25 0,-24 0 15,-50 0 1,-25 25 93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12.1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15B113F-CEDF-40D5-900C-6A980F700EDB}" emma:medium="tactile" emma:mode="ink">
          <msink:context xmlns:msink="http://schemas.microsoft.com/ink/2010/main" type="inkDrawing" rotatedBoundingBox="7935,10644 14402,9404 14431,9558 7965,10798" shapeName="None"/>
        </emma:interpretation>
      </emma:emma>
    </inkml:annotationXML>
    <inkml:trace contextRef="#ctx0" brushRef="#br0">0 1170 0,'0'25'47,"25"-25"-47,50 0 15,25 0-15,149-25 0,49-24 16,101 24-16,149-100 16,49-24-16,1-1 15,74-49-15,51 75 16,-126 24-16,-99 25 16,-99 1-16,-101 24 31,-73 25-31,-126 25 0,-49 0 15,-25 0-15,-25-25 63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12.8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BF3F27-282A-4D8F-9175-77DF0B50589D}" emma:medium="tactile" emma:mode="ink">
          <msink:context xmlns:msink="http://schemas.microsoft.com/ink/2010/main" type="inkDrawing" rotatedBoundingBox="7794,11803 13658,10478 13678,10564 7813,11888" shapeName="None"/>
        </emma:interpretation>
      </emma:emma>
    </inkml:annotationXML>
    <inkml:trace contextRef="#ctx0" brushRef="#br0">0 1270 0,'25'0'0,"50"0"15,74-25 1,50 0-16,50-25 0,50 1 16,124-51-16,100 0 15,25-49-15,50 0 16,-1-1-16,1 51 0,-125-51 16,-74 50-16,-101 26 15,-98 49-15,-51 0 16,-99 25-16,-25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13.5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521DC0-1E21-448F-8189-989F7805F695}" emma:medium="tactile" emma:mode="ink">
          <msink:context xmlns:msink="http://schemas.microsoft.com/ink/2010/main" type="inkDrawing" rotatedBoundingBox="8088,12625 14183,11423 14212,11571 8117,12773" shapeName="None"/>
        </emma:interpretation>
      </emma:emma>
    </inkml:annotationXML>
    <inkml:trace contextRef="#ctx0" brushRef="#br0">0 1171 0,'0'25'31,"25"-25"-15,149 0-16,125-50 16,149-25-16,274-49 15,-25-1-15,100 1 16,-149-1-16,-150-49 15,-25 49-15,0 26 16,-99 49 0,-100-25-16,-150 50 15,-49 25-15,-100-25 203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2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6.2963" units="1/cm"/>
          <inkml:channelProperty channel="Y" name="resolution" value="37.06564" units="1/cm"/>
          <inkml:channelProperty channel="T" name="resolution" value="1" units="1/dev"/>
        </inkml:channelProperties>
      </inkml:inkSource>
      <inkml:timestamp xml:id="ts0" timeString="2016-04-12T08:22:23.7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F707F2-3C43-47EB-92FF-AD37890BF99C}" emma:medium="tactile" emma:mode="ink">
          <msink:context xmlns:msink="http://schemas.microsoft.com/ink/2010/main" type="writingRegion" rotatedBoundingBox="5478,13583 15834,13419 15862,15167 5506,15332"/>
        </emma:interpretation>
      </emma:emma>
    </inkml:annotationXML>
    <inkml:traceGroup>
      <inkml:annotationXML>
        <emma:emma xmlns:emma="http://www.w3.org/2003/04/emma" version="1.0">
          <emma:interpretation id="{3EB8BB8E-E839-4184-AE56-69B82D84DC4A}" emma:medium="tactile" emma:mode="ink">
            <msink:context xmlns:msink="http://schemas.microsoft.com/ink/2010/main" type="paragraph" rotatedBoundingBox="5478,13583 15834,13419 15862,15167 5506,15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1B4E0B-2DC2-4A55-9201-C4CC1DAFB7A6}" emma:medium="tactile" emma:mode="ink">
              <msink:context xmlns:msink="http://schemas.microsoft.com/ink/2010/main" type="line" rotatedBoundingBox="5478,13583 15834,13419 15862,15167 5506,15332"/>
            </emma:interpretation>
          </emma:emma>
        </inkml:annotationXML>
        <inkml:traceGroup>
          <inkml:annotationXML>
            <emma:emma xmlns:emma="http://www.w3.org/2003/04/emma" version="1.0">
              <emma:interpretation id="{FF43AC87-4FEC-4D6B-A759-165413904B20}" emma:medium="tactile" emma:mode="ink">
                <msink:context xmlns:msink="http://schemas.microsoft.com/ink/2010/main" type="inkWord" rotatedBoundingBox="7379,13553 15834,13419 15862,15167 7407,15302"/>
              </emma:interpretation>
              <emma:one-of disjunction-type="recognition" id="oneOf0">
                <emma:interpretation id="interp0" emma:lang="es-ES" emma:confidence="0">
                  <emma:literal>Data</emma:literal>
                </emma:interpretation>
                <emma:interpretation id="interp1" emma:lang="es-ES" emma:confidence="0">
                  <emma:literal>sita</emma:literal>
                </emma:interpretation>
                <emma:interpretation id="interp2" emma:lang="es-ES" emma:confidence="0">
                  <emma:literal>Jeta</emma:literal>
                </emma:interpretation>
                <emma:interpretation id="interp3" emma:lang="es-ES" emma:confidence="0">
                  <emma:literal>Dota</emma:literal>
                </emma:interpretation>
                <emma:interpretation id="interp4" emma:lang="es-ES" emma:confidence="0">
                  <emma:literal>Dita</emma:literal>
                </emma:interpretation>
              </emma:one-of>
            </emma:emma>
          </inkml:annotationXML>
          <inkml:trace contextRef="#ctx0" brushRef="#br0">1121 323 0,'0'25'47,"0"0"-32,24 0-15,1-25 16,-25 25 0,25-25-16,-25 25 15,25 0 1,0 0 0,0 0-1,0-1 1,0-24-1,0 0 126,0 0-78</inkml:trace>
          <inkml:trace contextRef="#ctx0" brushRef="#br0" timeOffset="631.4715">1220-399 0,'25'75'16,"25"0"0,-25-1-16,49 26 15,-24-25-15,-25-1 16,25 26-16,-25-25 0,0-1 15,0-24 1,0 25-16,-25-25 16,24-1-1,1-24-15,0 25 16,-25-25 0,25-25-16,-25-25 109,0-25-93</inkml:trace>
          <inkml:trace contextRef="#ctx0" brushRef="#br0" timeOffset="1168.4064">1394 249 0,'75'0'62,"-25"0"-62,25 0 16,-1 0-16,-24-25 16,0 0-16,0 0 15,0 25-15,-1-25 16,-24 0-16,0 25 15,0-25 95</inkml:trace>
          <inkml:trace contextRef="#ctx0" brushRef="#br0" timeOffset="2793.3369">2067 199 0,'-25'0'15,"0"0"1,25 25-16,-25 0 15,0-1-15,0 1 16,25 0-16,-25 0 16,25 0-16,-25 0 0,25 0 31,0 0-15,0 0-1,25-25 1,-25 25-16,25-25 15,0 0 1,-25 25-16,25-25 16,0 0-16,0 0 15,0-50 48,-25 25-48,25-25 173,0 50-188,-25-25 16,0 0-1,0 0 95,0 0-110,0 0 15,0 1 1,0-1-1,0 0 1,0 50 187,0 0-172,25-1-31,-1 1 0,1 25 16,25-25-16,-25 25 16,25 25-16,-25-26 15,25 1-15,-26 0 16,26 25-16,-50-25 16,50-26-16,-50 26 15,25-50-15,0 25 16,-25-50 218,50-25-234,-25 1 16,24-1-16</inkml:trace>
          <inkml:trace contextRef="#ctx0" brushRef="#br0" timeOffset="-3166.3107">0 0 0,'0'24'31,"0"26"0,25 25-31,25-25 0,-25-25 16</inkml:trace>
          <inkml:trace contextRef="#ctx0" brushRef="#br0" timeOffset="-2468.5135">-398-249 0,'74'0'16,"-24"24"-16,25 1 15,-1-25-15,1 0 16,0 25-16,0 0 16,-1 0-16,1-25 15,-25 25-15,-25 0 0,0 0 16,-1-25-16,1 25 16,-25 24-16,50-24 15,-50 25-15,25 25 0,0-25 16,0-1-1,-25-24-15,0 25 16,0 0 0,-25-25-16,0 25 15,-25 0-15,-49-1 16,24-24-16,0 25 16,-74-25-16,49 25 15,-49-25-15,-25 24 16,24 1-16,50-25 15,26 0-15,49 0 0,0-25 79,75-50-48</inkml:trace>
        </inkml:traceGroup>
        <inkml:traceGroup>
          <inkml:annotationXML>
            <emma:emma xmlns:emma="http://www.w3.org/2003/04/emma" version="1.0">
              <emma:interpretation id="{9A5356C2-1F7B-421C-9631-6278DB2B17F0}" emma:medium="tactile" emma:mode="ink">
                <msink:context xmlns:msink="http://schemas.microsoft.com/ink/2010/main" type="inkWord" rotatedBoundingBox="9339,13405 15837,13422 15832,15194 9335,15177"/>
              </emma:interpretation>
              <emma:one-of disjunction-type="recognition" id="oneOf1">
                <emma:interpretation id="interp5" emma:lang="es-ES" emma:confidence="0">
                  <emma:literal>Streqmingr</emma:literal>
                </emma:interpretation>
                <emma:interpretation id="interp6" emma:lang="es-ES" emma:confidence="0">
                  <emma:literal>5treqmingr</emma:literal>
                </emma:interpretation>
                <emma:interpretation id="interp7" emma:lang="es-ES" emma:confidence="0">
                  <emma:literal>*trasminar</emma:literal>
                </emma:interpretation>
                <emma:interpretation id="interp8" emma:lang="es-ES" emma:confidence="0">
                  <emma:literal>*tiaminas</emma:literal>
                </emma:interpretation>
                <emma:interpretation id="interp9" emma:lang="es-ES" emma:confidence="0">
                  <emma:literal>"tiamina</emma:literal>
                </emma:interpretation>
              </emma:one-of>
            </emma:emma>
          </inkml:annotationXML>
          <inkml:trace contextRef="#ctx0" brushRef="#br0" timeOffset="3828.7173">3661-498 0,'-75'24'0,"-25"51"15,-24-25-15,-26 25 16,76-1-16,24-24 15,25 0-15,25-25 16,0 0-16,0 0 16,25 24-1,49-49-15,1 25 16,25-25-16,-1 0 16,1-25-16,-50 25 15,-25 0-15,-25 25 63,0 50-63,0 0 15,-25-1-15,0 1 16,-25 0-16,0 25 16,1-51-16,49-24 15,-25 0-15,0-25 16,0 0 46,0 0-46,0 0 0,0 0 15,0 0-31,0 0 47</inkml:trace>
          <inkml:trace contextRef="#ctx0" brushRef="#br0" timeOffset="4515.5584">4034-523 0,'0'25'16,"0"24"-1,0 1-15,0 0 16,0 25-1,25-1-15,-25 1 16,0 0-16,0-1 16,0-24-16,25 25 15,-25-25-15,25 0 16,0-1-16,0 1 16,-25-25-16,0 0 15,0 0-15,0-50 110,24-25-95,-24 0-15</inkml:trace>
          <inkml:trace contextRef="#ctx0" brushRef="#br0" timeOffset="5105.7482">3910 24 0,'49'25'16,"1"-25"0,0 25-16,0 0 31,0-25-31,-1 0 0,1 0 16,-25 0-16,25 0 15,-25 0 1,0 0-16,0 0 0,-1-25 15,26 0 1,-50 0-16,25 25 141</inkml:trace>
          <inkml:trace contextRef="#ctx0" brushRef="#br0" timeOffset="6048.562">4408 224 0,'0'-25'16,"0"0"-16,0-25 0,49 50 16,-24-25 15,0 25 16,0 50-32,0 0-15,0-25 16,0 24 0,0-24-1,-25 0 1,0 0-16,0 0 15,0 0 1,0 0 0,25-25 46,-25 25-46,49-25-16,-49 25 15,25-25-15,-25 25 16,25 0-16,0-25 16,-25-25 156,25 25-157,-25-25-15,25 0 16,-25 0-1,50 0-15</inkml:trace>
          <inkml:trace contextRef="#ctx0" brushRef="#br0" timeOffset="7260.7629">4980 174 0,'-25'0'16,"25"25"31,0-50 15,0 0-46,25 0-16,-25 0 16,0 0-1,0 0 1,0 0-16,-25 25 16,25-24-16,-24 24 31,-1 0-31,0 0 15,-25 24-15,25 1 16,-25 0-16,25 0 16,0-25-1,25 25-15,-24 0 16,24 0 0,0 0-16,0 25 15,24-50-15,-24 24 16,25 26-16,0-25 15,0 0 1,0 0-16,0-25 16,-25 25-16,25 0 15,0-25 1,0 0-16,-25 25 16,25-25 140,-1 0-141,1 0 1,0 0 0,0 0-16,-25-25 140,0 0-124,0-50-16,25 50 16</inkml:trace>
          <inkml:trace contextRef="#ctx0" brushRef="#br0" timeOffset="9923.3581">5354-75 0,'0'25'16,"-50"25"-16,25-26 16,25 1-16,-25 25 0,25-25 15,-25-25 1,25 25-16,0 0 16,0 0-1,0 0-15,25-25 16,-25 25-16,25-25 15,-25 24-15,50-24 16,-50 25-16,25-25 16,-25-25 62,0-24-78,0 24 15,0 0 1,0 0 0,0 0-1,0-25-15,0 25 16,0 0 15,25 25 110,0 50-141,0 0 15,24 0-15,-49 0 16,25-25-16,0 49 16,-25-49-16,50 25 15,-25 0-15,-25 25 16,50-51-16,-50 1 16,0-50 46,25-49-46,-1 49-16,-24-25 15,0-25 17,25 25-32,-25 1 0,25-1 15,-25 25-15,0-25 16,0 25-1,25 50 64,0-25-79,-25 25 15,25 0-15,0 0 16,-25 0-1,25 0 1,0 0 0,-25-1-16,0 1 15,25 0-15,-25 0 16,25 0-16,-25-75 62,0-24-62,0-26 16,0 50-16,0 25 16,0 50 31,24-25-32,-24 25-15,25-25 0,0 25 16,-25 0-16,25 25 15,0-25-15,-25-1 16,25 1-16,-25 0 78,25-124-47,0 99 1,0 0-1,-25 25-31,25-25 16,-25 24-16,24-24 15,1 25-15,0 0 16,-25 0-1,25-25-15,-25 25 16,25-25 0,0 25-16,0-25 15,-25 25 1,25-25-16,0 0 31,0-50-31,-25-25 16,24 26-16,1 49 78,0 0-47,-25 24-31,25 1 16,0-25-16,-25 25 15,0-75 95,0 1-110,0 24 15,0 0-15</inkml:trace>
          <inkml:trace contextRef="#ctx0" brushRef="#br0" timeOffset="10308.0518">6400-175 0,'0'25'16,"0"0"-1,0 0 64,25-25-64,-25 25 1,25-25-16,-1 0 15</inkml:trace>
          <inkml:trace contextRef="#ctx0" brushRef="#br0" timeOffset="11277.2526">6997 74 0,'0'25'15,"0"25"-15,0 0 16,25 0 0,-25-1-16,25 26 0,-25-25 15,0 0 1,0-25 0,0 0-16,0-100 93,0 0-61,0 0-32,0 50 0,0 1 15,0-1 1,25 25 46,25 25-62,0-25 16,-50 24-16,25-24 16,0 25-16,-1 0 15,1 0 79,0 0-78,0-25 77,25-75-77,25 26-16,-75-1 16,25 25-16,-25-25 15</inkml:trace>
          <inkml:trace contextRef="#ctx0" brushRef="#br0" timeOffset="12209.7318">7894-75 0,'-25'0'32,"0"0"30,0 25-46,-25 25-16,25-1 15,-24 1-15,49 0 16,-25 0-16,25 0 16,0-1-1,25-24-15,24 0 16,1 0-1,0 0-15,0-25 16,0 50-16,-1-50 16,-49 25-16,50 0 15,0 49-15,0-24 32,25 0-32,-26 0 0,-24 0 15,0-1-15,-25-24 16,0 50-16,0-50 15,-75 0-15,26 0 16,24-25-16,0 0 16,-25 0-16,25 0 15,-25 0-15,1-25 0,-1-25 16,0-25-16,0 75 16,0-50-16,25 1 15,25-26-15,0-50 16,50-49-1,50 0-15,49-1 16,1 26 0,24 0-16,50-1 15,100 26-15,-75-1 16,-125 51-16,-24 49 16,-50 25-16,-25 0 15,0 0-15,-1 0 16,-24 25-1,0 24-15,25 1 0,0-25 16,-25 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42200" cy="6858000"/>
          </a:xfrm>
          <a:prstGeom prst="diagStripe">
            <a:avLst>
              <a:gd name="adj" fmla="val 36214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9400" y="1955800"/>
            <a:ext cx="8318500" cy="2443208"/>
          </a:xfrm>
          <a:prstGeom prst="parallelogram">
            <a:avLst>
              <a:gd name="adj" fmla="val 104515"/>
            </a:avLst>
          </a:prstGeom>
        </p:spPr>
        <p:txBody>
          <a:bodyPr anchor="b">
            <a:normAutofit/>
          </a:bodyPr>
          <a:lstStyle>
            <a:lvl1pPr algn="l">
              <a:defRPr sz="4400" baseline="0">
                <a:solidFill>
                  <a:srgbClr val="2DC8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9400" y="4484627"/>
            <a:ext cx="7858174" cy="454791"/>
          </a:xfrm>
        </p:spPr>
        <p:txBody>
          <a:bodyPr/>
          <a:lstStyle>
            <a:lvl1pPr marL="0" indent="0" algn="l">
              <a:buNone/>
              <a:defRPr sz="2400" b="1" baseline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 </a:t>
            </a:r>
            <a:r>
              <a:rPr lang="es-ES" dirty="0" err="1"/>
              <a:t>Name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39094" y="5541264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Company /</a:t>
            </a:r>
            <a:r>
              <a:rPr lang="es-ES" dirty="0" err="1"/>
              <a:t>Community</a:t>
            </a:r>
            <a:r>
              <a:rPr lang="es-ES" dirty="0"/>
              <a:t> Logo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8140407" y="5541264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Company /</a:t>
            </a:r>
            <a:r>
              <a:rPr lang="es-ES" dirty="0" err="1"/>
              <a:t>Community</a:t>
            </a:r>
            <a:r>
              <a:rPr lang="es-ES" dirty="0"/>
              <a:t> Logo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089400" y="5015618"/>
            <a:ext cx="7858174" cy="44161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9475568" y="215258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dirty="0"/>
              <a:t>#</a:t>
            </a:r>
            <a:r>
              <a:rPr lang="es-ES" sz="3200" dirty="0" err="1"/>
              <a:t>GlobalAzure</a:t>
            </a:r>
            <a:endParaRPr lang="en-US" sz="3200" dirty="0"/>
          </a:p>
        </p:txBody>
      </p:sp>
      <p:pic>
        <p:nvPicPr>
          <p:cNvPr id="14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 rot="19043988">
            <a:off x="0" y="279400"/>
            <a:ext cx="1539914" cy="1121196"/>
          </a:xfrm>
          <a:prstGeom prst="rect">
            <a:avLst/>
          </a:prstGeom>
        </p:spPr>
      </p:pic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41720" y="5541264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Company /</a:t>
            </a:r>
            <a:r>
              <a:rPr lang="es-ES" dirty="0" err="1"/>
              <a:t>Community</a:t>
            </a:r>
            <a:r>
              <a:rPr lang="es-ES" dirty="0"/>
              <a:t>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bel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5025065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2825" y="4261018"/>
            <a:ext cx="5583104" cy="1084784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583" kern="1200" spc="-71" baseline="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4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2825" y="995433"/>
            <a:ext cx="5583104" cy="2861937"/>
          </a:xfrm>
        </p:spPr>
        <p:txBody>
          <a:bodyPr wrap="square" anchor="b">
            <a:spAutoFit/>
          </a:bodyPr>
          <a:lstStyle>
            <a:lvl1pPr marL="0" indent="0">
              <a:buNone/>
              <a:defRPr sz="6666" spc="-15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1" y="5831222"/>
            <a:ext cx="1239076" cy="8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9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8133692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 sz="13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Thanks!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1" y="5831222"/>
            <a:ext cx="1239076" cy="8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Global sponsors</a:t>
            </a:r>
          </a:p>
        </p:txBody>
      </p:sp>
      <p:sp>
        <p:nvSpPr>
          <p:cNvPr id="30" name="Rectangle 29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824"/>
            <a:ext cx="2857500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317686"/>
            <a:ext cx="2857500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0" y="1621834"/>
            <a:ext cx="2578100" cy="173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" y="3646835"/>
            <a:ext cx="1987550" cy="1245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3804111"/>
            <a:ext cx="2362200" cy="757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699" y="3160318"/>
            <a:ext cx="2044700" cy="2044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5417499"/>
            <a:ext cx="2159000" cy="780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5396048"/>
            <a:ext cx="2343150" cy="6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0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92215"/>
            <a:ext cx="85852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5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11151916" cy="4067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0214" y="1692656"/>
            <a:ext cx="9078666" cy="1131079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Clr>
                <a:srgbClr val="00B0F0"/>
              </a:buClr>
              <a:buFont typeface="Wingdings" panose="05000000000000000000" pitchFamily="2" charset="2"/>
              <a:buChar char="ü"/>
              <a:defRPr lang="en-US" sz="4000" spc="-10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Clr>
                <a:srgbClr val="00B0F0"/>
              </a:buClr>
              <a:buFont typeface="Wingdings" panose="05000000000000000000" pitchFamily="2" charset="2"/>
              <a:buChar char="ü"/>
              <a:defRPr lang="en-US" sz="2000" spc="-5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Click to edit Master text styles</a:t>
            </a:r>
          </a:p>
          <a:p>
            <a:pPr marL="3175" lvl="1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Freeform 105"/>
          <p:cNvSpPr>
            <a:spLocks/>
          </p:cNvSpPr>
          <p:nvPr userDrawn="1"/>
        </p:nvSpPr>
        <p:spPr bwMode="black">
          <a:xfrm rot="20565484" flipH="1">
            <a:off x="863642" y="1107755"/>
            <a:ext cx="850859" cy="193372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4286 w 10000"/>
              <a:gd name="connsiteY12" fmla="*/ 2907 h 10000"/>
              <a:gd name="connsiteX13" fmla="*/ 2619 w 10000"/>
              <a:gd name="connsiteY13" fmla="*/ 2907 h 10000"/>
              <a:gd name="connsiteX14" fmla="*/ 2619 w 10000"/>
              <a:gd name="connsiteY14" fmla="*/ 6279 h 10000"/>
              <a:gd name="connsiteX15" fmla="*/ 5238 w 10000"/>
              <a:gd name="connsiteY15" fmla="*/ 7558 h 10000"/>
              <a:gd name="connsiteX16" fmla="*/ 7619 w 10000"/>
              <a:gd name="connsiteY16" fmla="*/ 6279 h 10000"/>
              <a:gd name="connsiteX17" fmla="*/ 7619 w 10000"/>
              <a:gd name="connsiteY17" fmla="*/ 1860 h 10000"/>
              <a:gd name="connsiteX18" fmla="*/ 7619 w 10000"/>
              <a:gd name="connsiteY18" fmla="*/ 1860 h 10000"/>
              <a:gd name="connsiteX19" fmla="*/ 3810 w 10000"/>
              <a:gd name="connsiteY19" fmla="*/ 0 h 10000"/>
              <a:gd name="connsiteX20" fmla="*/ 0 w 10000"/>
              <a:gd name="connsiteY20" fmla="*/ 1860 h 10000"/>
              <a:gd name="connsiteX21" fmla="*/ 0 w 10000"/>
              <a:gd name="connsiteY21" fmla="*/ 7558 h 10000"/>
              <a:gd name="connsiteX22" fmla="*/ 5000 w 10000"/>
              <a:gd name="connsiteY22" fmla="*/ 10000 h 10000"/>
              <a:gd name="connsiteX23" fmla="*/ 10000 w 10000"/>
              <a:gd name="connsiteY23" fmla="*/ 7558 h 10000"/>
              <a:gd name="connsiteX24" fmla="*/ 10000 w 10000"/>
              <a:gd name="connsiteY24" fmla="*/ 7558 h 10000"/>
              <a:gd name="connsiteX25" fmla="*/ 10000 w 10000"/>
              <a:gd name="connsiteY25" fmla="*/ 3140 h 10000"/>
              <a:gd name="connsiteX26" fmla="*/ 9048 w 10000"/>
              <a:gd name="connsiteY26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2907 h 10000"/>
              <a:gd name="connsiteX13" fmla="*/ 2619 w 10000"/>
              <a:gd name="connsiteY13" fmla="*/ 6279 h 10000"/>
              <a:gd name="connsiteX14" fmla="*/ 5238 w 10000"/>
              <a:gd name="connsiteY14" fmla="*/ 7558 h 10000"/>
              <a:gd name="connsiteX15" fmla="*/ 7619 w 10000"/>
              <a:gd name="connsiteY15" fmla="*/ 6279 h 10000"/>
              <a:gd name="connsiteX16" fmla="*/ 7619 w 10000"/>
              <a:gd name="connsiteY16" fmla="*/ 1860 h 10000"/>
              <a:gd name="connsiteX17" fmla="*/ 7619 w 10000"/>
              <a:gd name="connsiteY17" fmla="*/ 1860 h 10000"/>
              <a:gd name="connsiteX18" fmla="*/ 3810 w 10000"/>
              <a:gd name="connsiteY18" fmla="*/ 0 h 10000"/>
              <a:gd name="connsiteX19" fmla="*/ 0 w 10000"/>
              <a:gd name="connsiteY19" fmla="*/ 1860 h 10000"/>
              <a:gd name="connsiteX20" fmla="*/ 0 w 10000"/>
              <a:gd name="connsiteY20" fmla="*/ 7558 h 10000"/>
              <a:gd name="connsiteX21" fmla="*/ 5000 w 10000"/>
              <a:gd name="connsiteY21" fmla="*/ 10000 h 10000"/>
              <a:gd name="connsiteX22" fmla="*/ 10000 w 10000"/>
              <a:gd name="connsiteY22" fmla="*/ 7558 h 10000"/>
              <a:gd name="connsiteX23" fmla="*/ 10000 w 10000"/>
              <a:gd name="connsiteY23" fmla="*/ 7558 h 10000"/>
              <a:gd name="connsiteX24" fmla="*/ 10000 w 10000"/>
              <a:gd name="connsiteY24" fmla="*/ 3140 h 10000"/>
              <a:gd name="connsiteX25" fmla="*/ 9048 w 10000"/>
              <a:gd name="connsiteY25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6279 h 10000"/>
              <a:gd name="connsiteX13" fmla="*/ 5238 w 10000"/>
              <a:gd name="connsiteY13" fmla="*/ 7558 h 10000"/>
              <a:gd name="connsiteX14" fmla="*/ 7619 w 10000"/>
              <a:gd name="connsiteY14" fmla="*/ 6279 h 10000"/>
              <a:gd name="connsiteX15" fmla="*/ 7619 w 10000"/>
              <a:gd name="connsiteY15" fmla="*/ 1860 h 10000"/>
              <a:gd name="connsiteX16" fmla="*/ 7619 w 10000"/>
              <a:gd name="connsiteY16" fmla="*/ 1860 h 10000"/>
              <a:gd name="connsiteX17" fmla="*/ 3810 w 10000"/>
              <a:gd name="connsiteY17" fmla="*/ 0 h 10000"/>
              <a:gd name="connsiteX18" fmla="*/ 0 w 10000"/>
              <a:gd name="connsiteY18" fmla="*/ 1860 h 10000"/>
              <a:gd name="connsiteX19" fmla="*/ 0 w 10000"/>
              <a:gd name="connsiteY19" fmla="*/ 7558 h 10000"/>
              <a:gd name="connsiteX20" fmla="*/ 5000 w 10000"/>
              <a:gd name="connsiteY20" fmla="*/ 10000 h 10000"/>
              <a:gd name="connsiteX21" fmla="*/ 10000 w 10000"/>
              <a:gd name="connsiteY21" fmla="*/ 7558 h 10000"/>
              <a:gd name="connsiteX22" fmla="*/ 10000 w 10000"/>
              <a:gd name="connsiteY22" fmla="*/ 7558 h 10000"/>
              <a:gd name="connsiteX23" fmla="*/ 10000 w 10000"/>
              <a:gd name="connsiteY23" fmla="*/ 3140 h 10000"/>
              <a:gd name="connsiteX24" fmla="*/ 9048 w 10000"/>
              <a:gd name="connsiteY24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2619 w 10000"/>
              <a:gd name="connsiteY11" fmla="*/ 6279 h 10000"/>
              <a:gd name="connsiteX12" fmla="*/ 5238 w 10000"/>
              <a:gd name="connsiteY12" fmla="*/ 7558 h 10000"/>
              <a:gd name="connsiteX13" fmla="*/ 7619 w 10000"/>
              <a:gd name="connsiteY13" fmla="*/ 6279 h 10000"/>
              <a:gd name="connsiteX14" fmla="*/ 7619 w 10000"/>
              <a:gd name="connsiteY14" fmla="*/ 1860 h 10000"/>
              <a:gd name="connsiteX15" fmla="*/ 7619 w 10000"/>
              <a:gd name="connsiteY15" fmla="*/ 1860 h 10000"/>
              <a:gd name="connsiteX16" fmla="*/ 3810 w 10000"/>
              <a:gd name="connsiteY16" fmla="*/ 0 h 10000"/>
              <a:gd name="connsiteX17" fmla="*/ 0 w 10000"/>
              <a:gd name="connsiteY17" fmla="*/ 1860 h 10000"/>
              <a:gd name="connsiteX18" fmla="*/ 0 w 10000"/>
              <a:gd name="connsiteY18" fmla="*/ 7558 h 10000"/>
              <a:gd name="connsiteX19" fmla="*/ 5000 w 10000"/>
              <a:gd name="connsiteY19" fmla="*/ 10000 h 10000"/>
              <a:gd name="connsiteX20" fmla="*/ 10000 w 10000"/>
              <a:gd name="connsiteY20" fmla="*/ 7558 h 10000"/>
              <a:gd name="connsiteX21" fmla="*/ 10000 w 10000"/>
              <a:gd name="connsiteY21" fmla="*/ 7558 h 10000"/>
              <a:gd name="connsiteX22" fmla="*/ 10000 w 10000"/>
              <a:gd name="connsiteY22" fmla="*/ 3140 h 10000"/>
              <a:gd name="connsiteX23" fmla="*/ 9048 w 10000"/>
              <a:gd name="connsiteY23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5238 w 10000"/>
              <a:gd name="connsiteY11" fmla="*/ 7558 h 10000"/>
              <a:gd name="connsiteX12" fmla="*/ 7619 w 10000"/>
              <a:gd name="connsiteY12" fmla="*/ 6279 h 10000"/>
              <a:gd name="connsiteX13" fmla="*/ 7619 w 10000"/>
              <a:gd name="connsiteY13" fmla="*/ 1860 h 10000"/>
              <a:gd name="connsiteX14" fmla="*/ 7619 w 10000"/>
              <a:gd name="connsiteY14" fmla="*/ 1860 h 10000"/>
              <a:gd name="connsiteX15" fmla="*/ 3810 w 10000"/>
              <a:gd name="connsiteY15" fmla="*/ 0 h 10000"/>
              <a:gd name="connsiteX16" fmla="*/ 0 w 10000"/>
              <a:gd name="connsiteY16" fmla="*/ 1860 h 10000"/>
              <a:gd name="connsiteX17" fmla="*/ 0 w 10000"/>
              <a:gd name="connsiteY17" fmla="*/ 7558 h 10000"/>
              <a:gd name="connsiteX18" fmla="*/ 5000 w 10000"/>
              <a:gd name="connsiteY18" fmla="*/ 10000 h 10000"/>
              <a:gd name="connsiteX19" fmla="*/ 10000 w 10000"/>
              <a:gd name="connsiteY19" fmla="*/ 7558 h 10000"/>
              <a:gd name="connsiteX20" fmla="*/ 10000 w 10000"/>
              <a:gd name="connsiteY20" fmla="*/ 7558 h 10000"/>
              <a:gd name="connsiteX21" fmla="*/ 10000 w 10000"/>
              <a:gd name="connsiteY21" fmla="*/ 3140 h 10000"/>
              <a:gd name="connsiteX22" fmla="*/ 9048 w 10000"/>
              <a:gd name="connsiteY22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7558 h 10000"/>
              <a:gd name="connsiteX11" fmla="*/ 7619 w 10000"/>
              <a:gd name="connsiteY11" fmla="*/ 6279 h 10000"/>
              <a:gd name="connsiteX12" fmla="*/ 7619 w 10000"/>
              <a:gd name="connsiteY12" fmla="*/ 1860 h 10000"/>
              <a:gd name="connsiteX13" fmla="*/ 7619 w 10000"/>
              <a:gd name="connsiteY13" fmla="*/ 1860 h 10000"/>
              <a:gd name="connsiteX14" fmla="*/ 3810 w 10000"/>
              <a:gd name="connsiteY14" fmla="*/ 0 h 10000"/>
              <a:gd name="connsiteX15" fmla="*/ 0 w 10000"/>
              <a:gd name="connsiteY15" fmla="*/ 1860 h 10000"/>
              <a:gd name="connsiteX16" fmla="*/ 0 w 10000"/>
              <a:gd name="connsiteY16" fmla="*/ 7558 h 10000"/>
              <a:gd name="connsiteX17" fmla="*/ 5000 w 10000"/>
              <a:gd name="connsiteY17" fmla="*/ 10000 h 10000"/>
              <a:gd name="connsiteX18" fmla="*/ 10000 w 10000"/>
              <a:gd name="connsiteY18" fmla="*/ 7558 h 10000"/>
              <a:gd name="connsiteX19" fmla="*/ 10000 w 10000"/>
              <a:gd name="connsiteY19" fmla="*/ 7558 h 10000"/>
              <a:gd name="connsiteX20" fmla="*/ 10000 w 10000"/>
              <a:gd name="connsiteY20" fmla="*/ 3140 h 10000"/>
              <a:gd name="connsiteX21" fmla="*/ 9048 w 10000"/>
              <a:gd name="connsiteY21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6279 h 10000"/>
              <a:gd name="connsiteX11" fmla="*/ 7619 w 10000"/>
              <a:gd name="connsiteY11" fmla="*/ 1860 h 10000"/>
              <a:gd name="connsiteX12" fmla="*/ 7619 w 10000"/>
              <a:gd name="connsiteY12" fmla="*/ 1860 h 10000"/>
              <a:gd name="connsiteX13" fmla="*/ 3810 w 10000"/>
              <a:gd name="connsiteY13" fmla="*/ 0 h 10000"/>
              <a:gd name="connsiteX14" fmla="*/ 0 w 10000"/>
              <a:gd name="connsiteY14" fmla="*/ 1860 h 10000"/>
              <a:gd name="connsiteX15" fmla="*/ 0 w 10000"/>
              <a:gd name="connsiteY15" fmla="*/ 7558 h 10000"/>
              <a:gd name="connsiteX16" fmla="*/ 5000 w 10000"/>
              <a:gd name="connsiteY16" fmla="*/ 10000 h 10000"/>
              <a:gd name="connsiteX17" fmla="*/ 10000 w 10000"/>
              <a:gd name="connsiteY17" fmla="*/ 7558 h 10000"/>
              <a:gd name="connsiteX18" fmla="*/ 10000 w 10000"/>
              <a:gd name="connsiteY18" fmla="*/ 7558 h 10000"/>
              <a:gd name="connsiteX19" fmla="*/ 10000 w 10000"/>
              <a:gd name="connsiteY19" fmla="*/ 3140 h 10000"/>
              <a:gd name="connsiteX20" fmla="*/ 9048 w 10000"/>
              <a:gd name="connsiteY20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7619 w 10000"/>
              <a:gd name="connsiteY9" fmla="*/ 1860 h 10000"/>
              <a:gd name="connsiteX10" fmla="*/ 7619 w 10000"/>
              <a:gd name="connsiteY10" fmla="*/ 1860 h 10000"/>
              <a:gd name="connsiteX11" fmla="*/ 3810 w 10000"/>
              <a:gd name="connsiteY11" fmla="*/ 0 h 10000"/>
              <a:gd name="connsiteX12" fmla="*/ 0 w 10000"/>
              <a:gd name="connsiteY12" fmla="*/ 1860 h 10000"/>
              <a:gd name="connsiteX13" fmla="*/ 0 w 10000"/>
              <a:gd name="connsiteY13" fmla="*/ 7558 h 10000"/>
              <a:gd name="connsiteX14" fmla="*/ 5000 w 10000"/>
              <a:gd name="connsiteY14" fmla="*/ 10000 h 10000"/>
              <a:gd name="connsiteX15" fmla="*/ 10000 w 10000"/>
              <a:gd name="connsiteY15" fmla="*/ 7558 h 10000"/>
              <a:gd name="connsiteX16" fmla="*/ 10000 w 10000"/>
              <a:gd name="connsiteY16" fmla="*/ 7558 h 10000"/>
              <a:gd name="connsiteX17" fmla="*/ 10000 w 10000"/>
              <a:gd name="connsiteY17" fmla="*/ 3140 h 10000"/>
              <a:gd name="connsiteX18" fmla="*/ 9048 w 10000"/>
              <a:gd name="connsiteY18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335 w 10000"/>
              <a:gd name="connsiteY9" fmla="*/ 185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37 w 10000"/>
              <a:gd name="connsiteY9" fmla="*/ 2160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0 w 10000"/>
              <a:gd name="connsiteY9" fmla="*/ 214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9 w 10000"/>
              <a:gd name="connsiteY9" fmla="*/ 2157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03 w 10000"/>
              <a:gd name="connsiteY9" fmla="*/ 2112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64 w 10000"/>
              <a:gd name="connsiteY9" fmla="*/ 2096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0">
                <a:moveTo>
                  <a:pt x="9048" y="2674"/>
                </a:moveTo>
                <a:cubicBezTo>
                  <a:pt x="8571" y="2674"/>
                  <a:pt x="8333" y="2907"/>
                  <a:pt x="8333" y="3140"/>
                </a:cubicBezTo>
                <a:lnTo>
                  <a:pt x="8333" y="7558"/>
                </a:lnTo>
                <a:cubicBezTo>
                  <a:pt x="8333" y="8488"/>
                  <a:pt x="6905" y="9186"/>
                  <a:pt x="5000" y="9186"/>
                </a:cubicBezTo>
                <a:cubicBezTo>
                  <a:pt x="3095" y="9186"/>
                  <a:pt x="1667" y="8488"/>
                  <a:pt x="1667" y="7558"/>
                </a:cubicBezTo>
                <a:lnTo>
                  <a:pt x="1667" y="1860"/>
                </a:lnTo>
                <a:cubicBezTo>
                  <a:pt x="1667" y="1279"/>
                  <a:pt x="2619" y="814"/>
                  <a:pt x="3810" y="814"/>
                </a:cubicBezTo>
                <a:cubicBezTo>
                  <a:pt x="5000" y="814"/>
                  <a:pt x="5952" y="1279"/>
                  <a:pt x="5952" y="1860"/>
                </a:cubicBezTo>
                <a:lnTo>
                  <a:pt x="5952" y="1860"/>
                </a:lnTo>
                <a:cubicBezTo>
                  <a:pt x="5954" y="1899"/>
                  <a:pt x="5936" y="1996"/>
                  <a:pt x="5964" y="2096"/>
                </a:cubicBezTo>
                <a:lnTo>
                  <a:pt x="7619" y="1860"/>
                </a:lnTo>
                <a:lnTo>
                  <a:pt x="7619" y="1860"/>
                </a:lnTo>
                <a:cubicBezTo>
                  <a:pt x="7619" y="814"/>
                  <a:pt x="5952" y="0"/>
                  <a:pt x="3810" y="0"/>
                </a:cubicBezTo>
                <a:cubicBezTo>
                  <a:pt x="1667" y="0"/>
                  <a:pt x="0" y="814"/>
                  <a:pt x="0" y="1860"/>
                </a:cubicBezTo>
                <a:lnTo>
                  <a:pt x="0" y="7558"/>
                </a:lnTo>
                <a:cubicBezTo>
                  <a:pt x="0" y="8953"/>
                  <a:pt x="2381" y="10000"/>
                  <a:pt x="5000" y="10000"/>
                </a:cubicBezTo>
                <a:cubicBezTo>
                  <a:pt x="7857" y="10000"/>
                  <a:pt x="10000" y="8953"/>
                  <a:pt x="10000" y="7558"/>
                </a:cubicBezTo>
                <a:lnTo>
                  <a:pt x="10000" y="7558"/>
                </a:lnTo>
                <a:lnTo>
                  <a:pt x="10000" y="3140"/>
                </a:lnTo>
                <a:cubicBezTo>
                  <a:pt x="10000" y="2907"/>
                  <a:pt x="9524" y="2674"/>
                  <a:pt x="9048" y="267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lvl="0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8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About me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background</a:t>
            </a:r>
            <a:r>
              <a:rPr lang="es-ES" dirty="0"/>
              <a:t> &amp; </a:t>
            </a:r>
            <a:r>
              <a:rPr lang="es-ES" dirty="0" err="1"/>
              <a:t>contact</a:t>
            </a:r>
            <a:endParaRPr lang="en-US" dirty="0"/>
          </a:p>
        </p:txBody>
      </p:sp>
      <p:pic>
        <p:nvPicPr>
          <p:cNvPr id="9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80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Questions?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contact</a:t>
            </a:r>
            <a:endParaRPr lang="en-US" dirty="0"/>
          </a:p>
        </p:txBody>
      </p:sp>
      <p:pic>
        <p:nvPicPr>
          <p:cNvPr id="8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3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4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8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77" y="1900963"/>
            <a:ext cx="2629354" cy="26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C Slide">
    <p:bg bwMode="gray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rgbClr val="0091C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  <a:solidFill>
            <a:srgbClr val="00B0F0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1" y="5831222"/>
            <a:ext cx="1239076" cy="8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8" y="744537"/>
            <a:ext cx="762106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3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vent Worl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spain.windowsazurebootcamp.org/image/GWAB/World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t="16196" r="16596" b="14033"/>
          <a:stretch/>
        </p:blipFill>
        <p:spPr bwMode="auto">
          <a:xfrm>
            <a:off x="613458" y="104173"/>
            <a:ext cx="10936780" cy="659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562582" y="581966"/>
            <a:ext cx="99696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6600" b="1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MAYOR EVENTO DE COMUNIDAD SOBRE MICROSOFT AZURE</a:t>
            </a:r>
            <a:endParaRPr lang="es-ES_tradnl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208612" y="3777496"/>
            <a:ext cx="6323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4800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196 LOCALIZACIONES</a:t>
            </a:r>
            <a:endParaRPr lang="es-ES_tradnl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es-ES_tradnl" sz="4800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 PAISES</a:t>
            </a:r>
          </a:p>
          <a:p>
            <a:pPr algn="r"/>
            <a:r>
              <a:rPr lang="es-ES_tradnl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+10000 PARTICIPANTES</a:t>
            </a:r>
          </a:p>
        </p:txBody>
      </p:sp>
    </p:spTree>
    <p:extLst>
      <p:ext uri="{BB962C8B-B14F-4D97-AF65-F5344CB8AC3E}">
        <p14:creationId xmlns:p14="http://schemas.microsoft.com/office/powerpoint/2010/main" val="409936738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title</a:t>
            </a: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274640" y="1825625"/>
            <a:ext cx="11079159" cy="3926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25478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979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5988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772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Summary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568154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30143" y="2124074"/>
            <a:ext cx="3568154" cy="3334723"/>
          </a:xfrm>
          <a:solidFill>
            <a:srgbClr val="00B0F0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785645" y="2124074"/>
            <a:ext cx="3609838" cy="3334723"/>
          </a:xfrm>
          <a:solidFill>
            <a:srgbClr val="2DC8FF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l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5304356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34084" y="2116324"/>
            <a:ext cx="5619716" cy="3334723"/>
          </a:xfrm>
          <a:solidFill>
            <a:srgbClr val="00B0F0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9891" y="2122133"/>
            <a:ext cx="7183909" cy="329481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913632" cy="3292877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20"/>
          <a:stretch>
            <a:fillRect/>
          </a:stretch>
        </p:blipFill>
        <p:spPr>
          <a:xfrm>
            <a:off x="10730042" y="5722811"/>
            <a:ext cx="1247516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9" r:id="rId2"/>
    <p:sldLayoutId id="2147483727" r:id="rId3"/>
    <p:sldLayoutId id="2147483721" r:id="rId4"/>
    <p:sldLayoutId id="2147483728" r:id="rId5"/>
    <p:sldLayoutId id="2147483725" r:id="rId6"/>
    <p:sldLayoutId id="2147483720" r:id="rId7"/>
    <p:sldLayoutId id="2147483722" r:id="rId8"/>
    <p:sldLayoutId id="2147483723" r:id="rId9"/>
    <p:sldLayoutId id="2147483726" r:id="rId10"/>
    <p:sldLayoutId id="2147483729" r:id="rId11"/>
    <p:sldLayoutId id="2147483676" r:id="rId12"/>
    <p:sldLayoutId id="2147483679" r:id="rId13"/>
    <p:sldLayoutId id="2147483711" r:id="rId14"/>
    <p:sldLayoutId id="2147483716" r:id="rId15"/>
    <p:sldLayoutId id="2147483732" r:id="rId16"/>
    <p:sldLayoutId id="2147483713" r:id="rId17"/>
    <p:sldLayoutId id="2147483718" r:id="rId18"/>
    <p:sldLayoutId id="2147483717" r:id="rId19"/>
    <p:sldLayoutId id="2147483677" r:id="rId20"/>
    <p:sldLayoutId id="214748368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storm.apach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oogle.es/url?sa=i&amp;rct=j&amp;q=&amp;esrc=s&amp;source=images&amp;cd=&amp;cad=rja&amp;uact=8&amp;ved=0ahUKEwiEy5z5iOjLAhUDQBoKHew8B6UQjRwIBw&amp;url=http://www.funnyjunk.com/comment/anonymous/content/4442711/-5/1/parent_id/20/5&amp;bvm=bv.117868183,d.d24&amp;psig=AFQjCNHEFhb7EFEwZfUx1V3TQCMLgSk_5Q&amp;ust=1459415599675832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oogle.es/url?sa=i&amp;rct=j&amp;q=&amp;esrc=s&amp;source=images&amp;cd=&amp;cad=rja&amp;uact=8&amp;ved=0ahUKEwiEy5z5iOjLAhUDQBoKHew8B6UQjRwIBw&amp;url=http://www.funnyjunk.com/comment/anonymous/content/4442711/-5/1/parent_id/20/5&amp;bvm=bv.117868183,d.d24&amp;psig=AFQjCNHEFhb7EFEwZfUx1V3TQCMLgSk_5Q&amp;ust=1459415599675832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Apache Storm </a:t>
            </a:r>
            <a:br>
              <a:rPr lang="es-ES" dirty="0"/>
            </a:br>
            <a:r>
              <a:rPr lang="es-ES" dirty="0" err="1"/>
              <a:t>HDInsight</a:t>
            </a:r>
            <a:endParaRPr lang="es-E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Unai Zorrilla Castro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89400" y="5015617"/>
            <a:ext cx="7858174" cy="9600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Dev Team Lead at Plain Concepts</a:t>
            </a:r>
          </a:p>
          <a:p>
            <a:pPr marL="0" indent="0">
              <a:buNone/>
            </a:pPr>
            <a:r>
              <a:rPr lang="es-ES" dirty="0"/>
              <a:t>@_</a:t>
            </a:r>
            <a:r>
              <a:rPr lang="es-ES" dirty="0" err="1"/>
              <a:t>unaizc</a:t>
            </a:r>
            <a:r>
              <a:rPr lang="es-ES" dirty="0"/>
              <a:t>_</a:t>
            </a:r>
          </a:p>
          <a:p>
            <a:pPr marL="0" indent="0">
              <a:buNone/>
            </a:pPr>
            <a:r>
              <a:rPr lang="es-ES" dirty="0"/>
              <a:t>unai@plainconcepts.com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62" y="5975655"/>
            <a:ext cx="3810000" cy="647700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Processing</a:t>
            </a:r>
            <a:endParaRPr lang="es-ES" dirty="0"/>
          </a:p>
          <a:p>
            <a:pPr lvl="1"/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vs </a:t>
            </a:r>
            <a:r>
              <a:rPr lang="es-ES" dirty="0" err="1"/>
              <a:t>Batch</a:t>
            </a:r>
            <a:endParaRPr lang="es-ES" dirty="0"/>
          </a:p>
          <a:p>
            <a:pPr lvl="2"/>
            <a:r>
              <a:rPr lang="es-ES" dirty="0"/>
              <a:t>Procesamos los datos según van entrando, no necesitamos hacer </a:t>
            </a:r>
            <a:r>
              <a:rPr lang="es-ES" dirty="0" err="1"/>
              <a:t>batch</a:t>
            </a:r>
            <a:r>
              <a:rPr lang="es-ES" dirty="0"/>
              <a:t> de grandes cantidades.</a:t>
            </a:r>
          </a:p>
          <a:p>
            <a:pPr lvl="1"/>
            <a:r>
              <a:rPr lang="es-ES" dirty="0"/>
              <a:t>Procesamiento por puntos de tiempo	</a:t>
            </a:r>
          </a:p>
          <a:p>
            <a:pPr lvl="2"/>
            <a:r>
              <a:rPr lang="es-ES" dirty="0" err="1"/>
              <a:t>Threholds</a:t>
            </a:r>
            <a:endParaRPr lang="es-ES" dirty="0"/>
          </a:p>
          <a:p>
            <a:pPr lvl="2"/>
            <a:r>
              <a:rPr lang="es-ES" dirty="0"/>
              <a:t>Sensores</a:t>
            </a:r>
          </a:p>
          <a:p>
            <a:pPr lvl="1"/>
            <a:r>
              <a:rPr lang="es-ES" dirty="0"/>
              <a:t>Procesamiento por ventanas de tiempo</a:t>
            </a:r>
          </a:p>
          <a:p>
            <a:pPr lvl="2"/>
            <a:r>
              <a:rPr lang="es-ES" dirty="0" err="1"/>
              <a:t>Trending</a:t>
            </a:r>
            <a:endParaRPr lang="es-ES" dirty="0"/>
          </a:p>
          <a:p>
            <a:pPr lvl="2"/>
            <a:r>
              <a:rPr lang="es-ES" dirty="0"/>
              <a:t>Alarmas</a:t>
            </a:r>
          </a:p>
          <a:p>
            <a:pPr lvl="2"/>
            <a:r>
              <a:rPr lang="es-ES" dirty="0"/>
              <a:t>Agregados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65" y="3203845"/>
            <a:ext cx="4623098" cy="26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¿Qué es Apache Storm?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4117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Apache Storm</a:t>
            </a:r>
          </a:p>
          <a:p>
            <a:pPr lvl="1"/>
            <a:r>
              <a:rPr lang="es-ES" dirty="0"/>
              <a:t> Sistema distribuido de procesado de eventos</a:t>
            </a:r>
          </a:p>
          <a:p>
            <a:pPr lvl="1"/>
            <a:r>
              <a:rPr lang="es-ES" dirty="0"/>
              <a:t> Disponible en </a:t>
            </a:r>
            <a:r>
              <a:rPr lang="es-ES" dirty="0" err="1"/>
              <a:t>Azure</a:t>
            </a:r>
            <a:r>
              <a:rPr lang="es-ES" dirty="0"/>
              <a:t> bajo la marca </a:t>
            </a:r>
            <a:r>
              <a:rPr lang="es-ES" b="1" dirty="0" err="1"/>
              <a:t>HDInsight</a:t>
            </a:r>
            <a:endParaRPr lang="es-ES" b="1" dirty="0"/>
          </a:p>
          <a:p>
            <a:pPr lvl="1"/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en </a:t>
            </a:r>
            <a:r>
              <a:rPr lang="es-ES" b="1" dirty="0"/>
              <a:t>Windows</a:t>
            </a:r>
            <a:r>
              <a:rPr lang="es-ES" dirty="0"/>
              <a:t> o </a:t>
            </a:r>
            <a:r>
              <a:rPr lang="es-ES" b="1" dirty="0"/>
              <a:t>Linux</a:t>
            </a:r>
          </a:p>
          <a:p>
            <a:pPr lvl="1"/>
            <a:r>
              <a:rPr lang="es-ES" dirty="0">
                <a:hlinkClick r:id="rId2"/>
              </a:rPr>
              <a:t> http://storm.apache.org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Apache Storm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707" y="1825625"/>
            <a:ext cx="4541520" cy="26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1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1" y="1825625"/>
            <a:ext cx="10348535" cy="4351338"/>
          </a:xfrm>
        </p:spPr>
        <p:txBody>
          <a:bodyPr/>
          <a:lstStyle/>
          <a:p>
            <a:r>
              <a:rPr lang="es-ES" dirty="0"/>
              <a:t> Apache Storm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Zookeeper</a:t>
            </a:r>
            <a:endParaRPr lang="es-ES" dirty="0"/>
          </a:p>
          <a:p>
            <a:pPr lvl="2"/>
            <a:r>
              <a:rPr lang="es-ES" dirty="0"/>
              <a:t>Como en cualquier otro clúster, para coordinación de los diferentes nodos.</a:t>
            </a:r>
          </a:p>
          <a:p>
            <a:pPr lvl="2"/>
            <a:r>
              <a:rPr lang="es-ES" dirty="0"/>
              <a:t>Si queremos </a:t>
            </a:r>
            <a:r>
              <a:rPr lang="es-ES" dirty="0" err="1"/>
              <a:t>failover</a:t>
            </a:r>
            <a:r>
              <a:rPr lang="es-ES" dirty="0"/>
              <a:t> debemos disponer de varios nodos de </a:t>
            </a:r>
            <a:r>
              <a:rPr lang="es-ES" dirty="0" err="1"/>
              <a:t>Zookeeper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Nimbus</a:t>
            </a:r>
            <a:endParaRPr lang="es-ES" dirty="0"/>
          </a:p>
          <a:p>
            <a:pPr lvl="2"/>
            <a:r>
              <a:rPr lang="es-ES" dirty="0"/>
              <a:t>Master </a:t>
            </a:r>
            <a:r>
              <a:rPr lang="es-ES" dirty="0" err="1"/>
              <a:t>Node</a:t>
            </a:r>
            <a:endParaRPr lang="es-ES" dirty="0"/>
          </a:p>
          <a:p>
            <a:pPr lvl="3"/>
            <a:r>
              <a:rPr lang="es-ES" dirty="0"/>
              <a:t>“Ejecuta” nuestras topologías (1)</a:t>
            </a:r>
          </a:p>
          <a:p>
            <a:pPr lvl="4"/>
            <a:r>
              <a:rPr lang="es-ES" dirty="0"/>
              <a:t>Analiza y divide en tareas</a:t>
            </a:r>
          </a:p>
          <a:p>
            <a:pPr lvl="4"/>
            <a:r>
              <a:rPr lang="es-ES" dirty="0"/>
              <a:t>Asigna tareas a “Supervisor(s)”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Apache Storm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641" y="6176963"/>
            <a:ext cx="807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(1) – Más adelante veremos que es una topología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38094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1" y="1825625"/>
            <a:ext cx="10348535" cy="4351338"/>
          </a:xfrm>
        </p:spPr>
        <p:txBody>
          <a:bodyPr/>
          <a:lstStyle/>
          <a:p>
            <a:r>
              <a:rPr lang="es-ES" dirty="0"/>
              <a:t> Apache Storm</a:t>
            </a:r>
          </a:p>
          <a:p>
            <a:pPr lvl="1"/>
            <a:r>
              <a:rPr lang="es-ES" dirty="0"/>
              <a:t> Supervisor</a:t>
            </a:r>
          </a:p>
          <a:p>
            <a:pPr lvl="2"/>
            <a:r>
              <a:rPr lang="es-ES" dirty="0"/>
              <a:t>Sigue las instrucciones del </a:t>
            </a:r>
            <a:r>
              <a:rPr lang="es-ES" dirty="0" err="1"/>
              <a:t>Nimbus</a:t>
            </a:r>
            <a:endParaRPr lang="es-ES" dirty="0"/>
          </a:p>
          <a:p>
            <a:pPr lvl="2"/>
            <a:r>
              <a:rPr lang="es-ES" dirty="0"/>
              <a:t>Dispone de múltiples “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”</a:t>
            </a:r>
          </a:p>
          <a:p>
            <a:pPr lvl="2"/>
            <a:r>
              <a:rPr lang="es-ES" dirty="0"/>
              <a:t>Gobierna cada “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”</a:t>
            </a:r>
          </a:p>
          <a:p>
            <a:pPr lvl="1"/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ES" dirty="0"/>
          </a:p>
          <a:p>
            <a:pPr lvl="2"/>
            <a:r>
              <a:rPr lang="es-ES" dirty="0"/>
              <a:t>Ejecuta tareas de una topología dentro de hilos llamados “</a:t>
            </a:r>
            <a:r>
              <a:rPr lang="es-ES" dirty="0" err="1"/>
              <a:t>Executors</a:t>
            </a:r>
            <a:r>
              <a:rPr lang="es-ES" dirty="0"/>
              <a:t>”</a:t>
            </a:r>
          </a:p>
          <a:p>
            <a:pPr lvl="2"/>
            <a:r>
              <a:rPr lang="es-ES" dirty="0"/>
              <a:t>Un “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” tiene potencialmente muchos “</a:t>
            </a:r>
            <a:r>
              <a:rPr lang="es-ES" dirty="0" err="1"/>
              <a:t>Executors</a:t>
            </a:r>
            <a:r>
              <a:rPr lang="es-ES" dirty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1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Apache Storm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1598810"/>
            <a:ext cx="8050306" cy="47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2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86216" y="2467744"/>
            <a:ext cx="8829923" cy="1495794"/>
          </a:xfrm>
        </p:spPr>
        <p:txBody>
          <a:bodyPr/>
          <a:lstStyle/>
          <a:p>
            <a:r>
              <a:rPr lang="es-ES" dirty="0"/>
              <a:t>Conceptos básicos sobre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6304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355194" cy="4351338"/>
          </a:xfrm>
        </p:spPr>
        <p:txBody>
          <a:bodyPr/>
          <a:lstStyle/>
          <a:p>
            <a:r>
              <a:rPr lang="es-ES" dirty="0"/>
              <a:t> Topología</a:t>
            </a:r>
          </a:p>
          <a:p>
            <a:pPr lvl="1"/>
            <a:r>
              <a:rPr lang="es-ES" dirty="0"/>
              <a:t> Un </a:t>
            </a:r>
            <a:r>
              <a:rPr lang="es-ES" dirty="0" err="1"/>
              <a:t>workflow</a:t>
            </a:r>
            <a:r>
              <a:rPr lang="es-ES" dirty="0"/>
              <a:t> que marca el procesamiento de nuestros </a:t>
            </a:r>
            <a:r>
              <a:rPr lang="es-ES" dirty="0" err="1"/>
              <a:t>Streams</a:t>
            </a:r>
            <a:endParaRPr lang="es-ES" dirty="0"/>
          </a:p>
          <a:p>
            <a:pPr lvl="1"/>
            <a:r>
              <a:rPr lang="es-ES" dirty="0"/>
              <a:t> Básicamente, una topología es una grafo dirigido donde los vértices son elementos de computación y las aristas son los </a:t>
            </a:r>
            <a:r>
              <a:rPr lang="es-ES" dirty="0" err="1"/>
              <a:t>stream</a:t>
            </a:r>
            <a:r>
              <a:rPr lang="es-ES" dirty="0"/>
              <a:t> de datos.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2420471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7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black">
          <a:xfrm>
            <a:off x="5925670" y="3325673"/>
            <a:ext cx="842682" cy="762466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355194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Spout</a:t>
            </a:r>
            <a:endParaRPr lang="es-ES" dirty="0"/>
          </a:p>
          <a:p>
            <a:pPr lvl="1"/>
            <a:r>
              <a:rPr lang="es-ES" dirty="0"/>
              <a:t> El origen de los datos.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ISpout</a:t>
            </a:r>
            <a:endParaRPr lang="es-ES" dirty="0"/>
          </a:p>
          <a:p>
            <a:pPr lvl="2"/>
            <a:r>
              <a:rPr lang="es-ES" dirty="0"/>
              <a:t> Kafka</a:t>
            </a:r>
          </a:p>
          <a:p>
            <a:pPr lvl="2"/>
            <a:r>
              <a:rPr lang="es-ES" dirty="0"/>
              <a:t> </a:t>
            </a:r>
            <a:r>
              <a:rPr lang="es-ES" dirty="0" err="1"/>
              <a:t>Kestrel</a:t>
            </a:r>
            <a:endParaRPr lang="es-ES" dirty="0"/>
          </a:p>
          <a:p>
            <a:pPr lvl="2"/>
            <a:r>
              <a:rPr lang="es-ES" dirty="0" err="1"/>
              <a:t>EventHub</a:t>
            </a:r>
            <a:endParaRPr lang="es-ES" dirty="0"/>
          </a:p>
          <a:p>
            <a:pPr lvl="2"/>
            <a:r>
              <a:rPr lang="es-ES" dirty="0"/>
              <a:t>…</a:t>
            </a:r>
          </a:p>
          <a:p>
            <a:pPr lvl="1"/>
            <a:r>
              <a:rPr lang="es-ES" dirty="0"/>
              <a:t>Proporciona </a:t>
            </a:r>
            <a:r>
              <a:rPr lang="es-ES" b="1" dirty="0" err="1"/>
              <a:t>tuplas</a:t>
            </a:r>
            <a:r>
              <a:rPr lang="es-ES" dirty="0"/>
              <a:t> a la topología</a:t>
            </a:r>
          </a:p>
          <a:p>
            <a:pPr lvl="2"/>
            <a:r>
              <a:rPr lang="es-ES" dirty="0"/>
              <a:t>Las </a:t>
            </a:r>
            <a:r>
              <a:rPr lang="es-ES" dirty="0" err="1"/>
              <a:t>tuplas</a:t>
            </a:r>
            <a:r>
              <a:rPr lang="es-ES" dirty="0"/>
              <a:t> son las estructura de datos básica. </a:t>
            </a:r>
          </a:p>
          <a:p>
            <a:pPr lvl="2"/>
            <a:r>
              <a:rPr lang="es-ES" dirty="0"/>
              <a:t>Una lista de elementos ordenados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2420471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black">
          <a:xfrm>
            <a:off x="6642846" y="2510118"/>
            <a:ext cx="1712260" cy="1183574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2420471"/>
            <a:ext cx="6174886" cy="257287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355194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pPr lvl="1"/>
            <a:r>
              <a:rPr lang="es-ES" dirty="0"/>
              <a:t> Una secuencia no ordenada de </a:t>
            </a:r>
            <a:r>
              <a:rPr lang="es-ES" dirty="0" err="1"/>
              <a:t>tuplas</a:t>
            </a:r>
            <a:r>
              <a:rPr lang="es-ES" dirty="0"/>
              <a:t> que salen de cada vértice.</a:t>
            </a:r>
          </a:p>
          <a:p>
            <a:pPr lvl="1"/>
            <a:r>
              <a:rPr lang="es-ES" dirty="0"/>
              <a:t> Pueden estar seriadas en diferentes formatos.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Json</a:t>
            </a:r>
            <a:r>
              <a:rPr lang="es-ES" dirty="0"/>
              <a:t> es habitual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3256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black">
          <a:xfrm>
            <a:off x="8444752" y="2420471"/>
            <a:ext cx="788895" cy="60063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355194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Bolts</a:t>
            </a:r>
            <a:endParaRPr lang="es-ES" dirty="0"/>
          </a:p>
          <a:p>
            <a:pPr lvl="1"/>
            <a:r>
              <a:rPr lang="es-ES" dirty="0"/>
              <a:t> Unidades de procesamiento.</a:t>
            </a:r>
          </a:p>
          <a:p>
            <a:pPr lvl="1"/>
            <a:r>
              <a:rPr lang="es-ES" dirty="0"/>
              <a:t> Pueden hacer operaciones simples o más complejas</a:t>
            </a:r>
          </a:p>
          <a:p>
            <a:pPr lvl="2"/>
            <a:r>
              <a:rPr lang="es-ES" dirty="0"/>
              <a:t> Filtros, Agregaciones, uniones..</a:t>
            </a:r>
          </a:p>
          <a:p>
            <a:pPr lvl="2"/>
            <a:r>
              <a:rPr lang="es-ES" dirty="0"/>
              <a:t> Interactuar con datos referenciales como ficheros, bases de datos etc.</a:t>
            </a:r>
          </a:p>
          <a:p>
            <a:pPr lvl="1"/>
            <a:r>
              <a:rPr lang="es-ES" dirty="0" err="1"/>
              <a:t>IBolt</a:t>
            </a:r>
            <a:endParaRPr lang="es-ES" dirty="0"/>
          </a:p>
          <a:p>
            <a:pPr lvl="2"/>
            <a:r>
              <a:rPr lang="es-ES" dirty="0"/>
              <a:t>Lo habitual es desarrollar estas piezas aunque hay elementos reusables.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6" y="2420471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8564558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Los diferentes </a:t>
            </a:r>
            <a:r>
              <a:rPr lang="es-ES" dirty="0" err="1"/>
              <a:t>streams</a:t>
            </a:r>
            <a:r>
              <a:rPr lang="es-ES" dirty="0"/>
              <a:t> de datos se pueden mover de un </a:t>
            </a:r>
            <a:r>
              <a:rPr lang="es-ES" dirty="0" err="1"/>
              <a:t>bolt</a:t>
            </a:r>
            <a:r>
              <a:rPr lang="es-ES" dirty="0"/>
              <a:t> a otro.</a:t>
            </a:r>
          </a:p>
          <a:p>
            <a:pPr lvl="1"/>
            <a:r>
              <a:rPr lang="es-ES" dirty="0"/>
              <a:t> Podemos agrupar estas </a:t>
            </a:r>
            <a:r>
              <a:rPr lang="es-ES" dirty="0" err="1"/>
              <a:t>tuplas</a:t>
            </a:r>
            <a:r>
              <a:rPr lang="es-ES" dirty="0"/>
              <a:t>, según lo necesitemos, de varias formas diferentes:</a:t>
            </a:r>
          </a:p>
          <a:p>
            <a:pPr lvl="2"/>
            <a:r>
              <a:rPr lang="es-ES" dirty="0" err="1"/>
              <a:t>Shuffle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Field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Global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1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black">
          <a:xfrm>
            <a:off x="8333302" y="2931460"/>
            <a:ext cx="788895" cy="1721223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830323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</a:t>
            </a:r>
            <a:r>
              <a:rPr lang="es-ES" dirty="0" err="1"/>
              <a:t>Shuffle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Las </a:t>
            </a:r>
            <a:r>
              <a:rPr lang="es-ES" dirty="0" err="1"/>
              <a:t>tuplas</a:t>
            </a:r>
            <a:r>
              <a:rPr lang="es-ES" dirty="0"/>
              <a:t> se dividen de forma aleatoria entre los diferentes </a:t>
            </a:r>
            <a:r>
              <a:rPr lang="es-ES" dirty="0" err="1"/>
              <a:t>bolts</a:t>
            </a:r>
            <a:r>
              <a:rPr lang="es-ES" dirty="0"/>
              <a:t> de destino.</a:t>
            </a:r>
          </a:p>
          <a:p>
            <a:pPr lvl="2"/>
            <a:r>
              <a:rPr lang="es-ES" dirty="0"/>
              <a:t>El numero de </a:t>
            </a:r>
            <a:r>
              <a:rPr lang="es-ES" dirty="0" err="1"/>
              <a:t>bolts</a:t>
            </a:r>
            <a:r>
              <a:rPr lang="es-ES" dirty="0"/>
              <a:t> para cada tarea es configurable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5" y="2931460"/>
            <a:ext cx="6174886" cy="25728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black">
          <a:xfrm>
            <a:off x="10345269" y="1927412"/>
            <a:ext cx="788895" cy="60063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4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black">
          <a:xfrm>
            <a:off x="8342183" y="3944705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6" name="Oval 5"/>
          <p:cNvSpPr/>
          <p:nvPr/>
        </p:nvSpPr>
        <p:spPr bwMode="black">
          <a:xfrm>
            <a:off x="8333302" y="2931460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830323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Field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La distribución depende de algún valor de los elementos de cada </a:t>
            </a:r>
            <a:r>
              <a:rPr lang="es-ES" dirty="0" err="1"/>
              <a:t>tupla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077139">
            <a:off x="6262549" y="3517595"/>
            <a:ext cx="2354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/>
              <a:t>{ </a:t>
            </a:r>
            <a:r>
              <a:rPr lang="es-ES" sz="1050" i="1" dirty="0" err="1"/>
              <a:t>SomeFiled:SomeValue,</a:t>
            </a:r>
            <a:r>
              <a:rPr lang="es-ES" sz="1050" i="1" dirty="0" err="1">
                <a:solidFill>
                  <a:srgbClr val="FF0000"/>
                </a:solidFill>
              </a:rPr>
              <a:t>SomeClass:A</a:t>
            </a:r>
            <a:r>
              <a:rPr lang="es-ES" sz="1050" i="1" dirty="0"/>
              <a:t>}</a:t>
            </a:r>
            <a:endParaRPr lang="en-US" sz="105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371529" y="4120052"/>
            <a:ext cx="2354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/>
              <a:t>{ </a:t>
            </a:r>
            <a:r>
              <a:rPr lang="es-ES" sz="1050" i="1" dirty="0" err="1"/>
              <a:t>SomeFiled:SomeValue,</a:t>
            </a:r>
            <a:r>
              <a:rPr lang="es-ES" sz="1050" i="1" dirty="0" err="1">
                <a:solidFill>
                  <a:srgbClr val="FF0000"/>
                </a:solidFill>
              </a:rPr>
              <a:t>SomeClass:B</a:t>
            </a:r>
            <a:r>
              <a:rPr lang="es-ES" sz="1050" i="1" dirty="0"/>
              <a:t>}</a:t>
            </a:r>
            <a:endParaRPr lang="en-US" sz="105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5" y="3025588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8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black">
          <a:xfrm>
            <a:off x="10677573" y="3443216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5" y="3025588"/>
            <a:ext cx="6174886" cy="257287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830323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Global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Todos los </a:t>
            </a:r>
            <a:r>
              <a:rPr lang="es-ES" dirty="0" err="1"/>
              <a:t>streams</a:t>
            </a:r>
            <a:r>
              <a:rPr lang="es-ES" dirty="0"/>
              <a:t> son agrupados en un único </a:t>
            </a:r>
            <a:r>
              <a:rPr lang="es-ES" dirty="0" err="1"/>
              <a:t>bolt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13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642" y="1825625"/>
            <a:ext cx="5830323" cy="435133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1"/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Grouping</a:t>
            </a:r>
            <a:endParaRPr lang="es-ES" dirty="0"/>
          </a:p>
          <a:p>
            <a:pPr lvl="2"/>
            <a:r>
              <a:rPr lang="es-ES" dirty="0"/>
              <a:t>Capa </a:t>
            </a:r>
            <a:r>
              <a:rPr lang="es-ES" dirty="0" err="1"/>
              <a:t>tupla</a:t>
            </a:r>
            <a:r>
              <a:rPr lang="es-ES" dirty="0"/>
              <a:t> es copiada y enviada a cada </a:t>
            </a:r>
            <a:r>
              <a:rPr lang="es-ES" dirty="0" err="1"/>
              <a:t>bolt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Apache Storm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black">
          <a:xfrm>
            <a:off x="8355714" y="3025588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8" name="Oval 7"/>
          <p:cNvSpPr/>
          <p:nvPr/>
        </p:nvSpPr>
        <p:spPr bwMode="black">
          <a:xfrm>
            <a:off x="8355714" y="3864558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9" name="Oval 8"/>
          <p:cNvSpPr/>
          <p:nvPr/>
        </p:nvSpPr>
        <p:spPr bwMode="black">
          <a:xfrm>
            <a:off x="8355713" y="4915285"/>
            <a:ext cx="676227" cy="73510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5" y="3025588"/>
            <a:ext cx="6174886" cy="25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08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Unai Zorrilla Castro</a:t>
            </a:r>
            <a:endParaRPr lang="es-E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76701" y="2510034"/>
            <a:ext cx="7049316" cy="119930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Development</a:t>
            </a:r>
            <a:r>
              <a:rPr lang="es-ES" dirty="0"/>
              <a:t> Team Leader</a:t>
            </a:r>
          </a:p>
          <a:p>
            <a:pPr marL="0" indent="0">
              <a:buNone/>
            </a:pPr>
            <a:r>
              <a:rPr lang="es-ES" dirty="0"/>
              <a:t>Plain Concepts</a:t>
            </a:r>
          </a:p>
        </p:txBody>
      </p:sp>
      <p:pic>
        <p:nvPicPr>
          <p:cNvPr id="2050" name="Picture 2" descr="http://static1.fjcdn.com/comments/8+10+would+crush+rebel+scum+for+_3fe8ffe20894ebb949c15abf49575484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1" y="4790705"/>
            <a:ext cx="1724396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31" y="5811532"/>
            <a:ext cx="3810000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7329" y="3880689"/>
            <a:ext cx="575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https://github.com/unaizorrilla/GlobalAzureBootcamp2016</a:t>
            </a:r>
          </a:p>
        </p:txBody>
      </p:sp>
    </p:spTree>
    <p:extLst>
      <p:ext uri="{BB962C8B-B14F-4D97-AF65-F5344CB8AC3E}">
        <p14:creationId xmlns:p14="http://schemas.microsoft.com/office/powerpoint/2010/main" val="2635301041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1061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Unai Zorrilla Castro</a:t>
            </a:r>
            <a:endParaRPr lang="es-E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HDInsight</a:t>
            </a:r>
            <a:r>
              <a:rPr lang="es-ES" dirty="0"/>
              <a:t> – Apache Storm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6701" y="2433134"/>
            <a:ext cx="7049316" cy="119930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Development</a:t>
            </a:r>
            <a:r>
              <a:rPr lang="es-ES" dirty="0"/>
              <a:t> Team Leader</a:t>
            </a:r>
          </a:p>
          <a:p>
            <a:pPr marL="0" indent="0">
              <a:buNone/>
            </a:pPr>
            <a:r>
              <a:rPr lang="es-ES" dirty="0"/>
              <a:t>Plain Concepts</a:t>
            </a:r>
          </a:p>
        </p:txBody>
      </p:sp>
      <p:pic>
        <p:nvPicPr>
          <p:cNvPr id="2050" name="Picture 2" descr="http://static1.fjcdn.com/comments/8+10+would+crush+rebel+scum+for+_3fe8ffe20894ebb949c15abf49575484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1" y="4790705"/>
            <a:ext cx="1724396" cy="17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68746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Introducción</a:t>
            </a:r>
          </a:p>
          <a:p>
            <a:r>
              <a:rPr lang="es-ES" dirty="0"/>
              <a:t> ¿Qué es Apache Storm?</a:t>
            </a:r>
          </a:p>
          <a:p>
            <a:r>
              <a:rPr lang="es-ES" dirty="0"/>
              <a:t> Conceptos básicos sobre Apache Storm</a:t>
            </a:r>
          </a:p>
          <a:p>
            <a:r>
              <a:rPr lang="es-ES" dirty="0"/>
              <a:t> Demo Apache Storm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4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7546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¿Cómo trabajamos con los datos?</a:t>
            </a:r>
          </a:p>
          <a:p>
            <a:pPr lvl="1"/>
            <a:r>
              <a:rPr lang="es-ES" dirty="0"/>
              <a:t> Data Transfer</a:t>
            </a:r>
          </a:p>
          <a:p>
            <a:pPr lvl="2"/>
            <a:r>
              <a:rPr lang="es-ES" dirty="0"/>
              <a:t>Permiten obtener y proporcionar datos a herramientas de procesamiento o bien entre diferentes sistemas.</a:t>
            </a:r>
          </a:p>
          <a:p>
            <a:pPr lvl="3"/>
            <a:r>
              <a:rPr lang="es-ES" dirty="0"/>
              <a:t>Kafka, </a:t>
            </a:r>
            <a:r>
              <a:rPr lang="es-ES" dirty="0" err="1"/>
              <a:t>Rabbit</a:t>
            </a:r>
            <a:r>
              <a:rPr lang="es-ES" dirty="0"/>
              <a:t>, </a:t>
            </a:r>
            <a:r>
              <a:rPr lang="es-ES" dirty="0" err="1"/>
              <a:t>Message</a:t>
            </a:r>
            <a:r>
              <a:rPr lang="es-ES" dirty="0"/>
              <a:t> Bus, </a:t>
            </a:r>
            <a:r>
              <a:rPr lang="es-ES" dirty="0" err="1"/>
              <a:t>Flume</a:t>
            </a:r>
            <a:r>
              <a:rPr lang="es-ES" dirty="0"/>
              <a:t> (1)</a:t>
            </a:r>
          </a:p>
          <a:p>
            <a:pPr lvl="4"/>
            <a:r>
              <a:rPr lang="es-ES" dirty="0"/>
              <a:t>Sistemas de colas</a:t>
            </a:r>
          </a:p>
          <a:p>
            <a:pPr lvl="3"/>
            <a:r>
              <a:rPr lang="es-ES" dirty="0" err="1"/>
              <a:t>Hub</a:t>
            </a:r>
            <a:endParaRPr lang="es-ES" dirty="0"/>
          </a:p>
          <a:p>
            <a:pPr lvl="4"/>
            <a:r>
              <a:rPr lang="es-ES" dirty="0" err="1"/>
              <a:t>EventHub</a:t>
            </a:r>
            <a:r>
              <a:rPr lang="es-ES" dirty="0"/>
              <a:t> </a:t>
            </a:r>
          </a:p>
          <a:p>
            <a:pPr lvl="3"/>
            <a:r>
              <a:rPr lang="es-ES" dirty="0" err="1"/>
              <a:t>Legacy</a:t>
            </a:r>
            <a:endParaRPr lang="es-ES" dirty="0"/>
          </a:p>
          <a:p>
            <a:pPr lvl="4"/>
            <a:r>
              <a:rPr lang="es-ES" dirty="0"/>
              <a:t>Online </a:t>
            </a:r>
            <a:r>
              <a:rPr lang="es-ES" dirty="0" err="1"/>
              <a:t>services</a:t>
            </a:r>
            <a:endParaRPr lang="es-ES" dirty="0"/>
          </a:p>
          <a:p>
            <a:pPr lvl="4"/>
            <a:r>
              <a:rPr lang="es-ES" dirty="0"/>
              <a:t>File Transfer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641" y="6176963"/>
            <a:ext cx="807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(1) – </a:t>
            </a:r>
            <a:r>
              <a:rPr lang="es-ES" sz="1200" i="1" dirty="0" err="1"/>
              <a:t>Flume</a:t>
            </a:r>
            <a:r>
              <a:rPr lang="es-ES" sz="1200" i="1" dirty="0"/>
              <a:t> es más que un sistema de colas, en realidad es un sistema completo para analíticas online</a:t>
            </a:r>
            <a:endParaRPr lang="en-US" sz="1200" i="1" dirty="0"/>
          </a:p>
        </p:txBody>
      </p:sp>
      <p:sp>
        <p:nvSpPr>
          <p:cNvPr id="5" name="Flowchart: Multidocument 4"/>
          <p:cNvSpPr/>
          <p:nvPr/>
        </p:nvSpPr>
        <p:spPr bwMode="black">
          <a:xfrm>
            <a:off x="10956875" y="1633233"/>
            <a:ext cx="992554" cy="731936"/>
          </a:xfrm>
          <a:prstGeom prst="flowChartMultidocument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0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¿Cómo trabajamos con los datos?</a:t>
            </a:r>
          </a:p>
          <a:p>
            <a:pPr lvl="1"/>
            <a:r>
              <a:rPr lang="es-ES" dirty="0"/>
              <a:t> Data Storage</a:t>
            </a:r>
          </a:p>
          <a:p>
            <a:pPr lvl="2"/>
            <a:r>
              <a:rPr lang="es-ES" dirty="0"/>
              <a:t>Nos permiten almacenar la información entre diferentes estados de procesamiento</a:t>
            </a:r>
          </a:p>
          <a:p>
            <a:pPr lvl="3"/>
            <a:r>
              <a:rPr lang="es-ES" dirty="0" err="1"/>
              <a:t>NoSQL</a:t>
            </a:r>
            <a:endParaRPr lang="es-ES" dirty="0"/>
          </a:p>
          <a:p>
            <a:pPr lvl="4"/>
            <a:r>
              <a:rPr lang="es-ES" dirty="0"/>
              <a:t>HIVE</a:t>
            </a:r>
          </a:p>
          <a:p>
            <a:pPr lvl="4"/>
            <a:r>
              <a:rPr lang="es-ES" dirty="0"/>
              <a:t>HBASE</a:t>
            </a:r>
          </a:p>
          <a:p>
            <a:pPr lvl="4"/>
            <a:r>
              <a:rPr lang="es-ES" dirty="0" err="1"/>
              <a:t>MongoDB</a:t>
            </a:r>
            <a:r>
              <a:rPr lang="es-ES" dirty="0"/>
              <a:t> / </a:t>
            </a:r>
            <a:r>
              <a:rPr lang="es-ES" dirty="0" err="1"/>
              <a:t>Redis</a:t>
            </a:r>
            <a:r>
              <a:rPr lang="es-ES" dirty="0"/>
              <a:t> / </a:t>
            </a:r>
            <a:r>
              <a:rPr lang="es-ES" dirty="0" err="1"/>
              <a:t>CouchDB</a:t>
            </a:r>
            <a:r>
              <a:rPr lang="es-ES" dirty="0"/>
              <a:t> ..</a:t>
            </a:r>
          </a:p>
          <a:p>
            <a:pPr lvl="3"/>
            <a:r>
              <a:rPr lang="es-ES" dirty="0"/>
              <a:t>SQL</a:t>
            </a:r>
          </a:p>
          <a:p>
            <a:pPr lvl="4"/>
            <a:r>
              <a:rPr lang="es-ES" dirty="0"/>
              <a:t>SQL Server / </a:t>
            </a:r>
            <a:r>
              <a:rPr lang="es-ES" dirty="0" err="1"/>
              <a:t>PostgresSQL</a:t>
            </a:r>
            <a:r>
              <a:rPr lang="es-ES" dirty="0"/>
              <a:t>  / Oracle ..</a:t>
            </a:r>
          </a:p>
          <a:p>
            <a:pPr lvl="3"/>
            <a:r>
              <a:rPr lang="es-ES" dirty="0"/>
              <a:t>Files</a:t>
            </a:r>
          </a:p>
          <a:p>
            <a:pPr lvl="4"/>
            <a:r>
              <a:rPr lang="es-ES" dirty="0"/>
              <a:t>HDFS</a:t>
            </a:r>
          </a:p>
          <a:p>
            <a:pPr lvl="4"/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 bwMode="black">
          <a:xfrm>
            <a:off x="10620830" y="1690688"/>
            <a:ext cx="1305169" cy="515815"/>
          </a:xfrm>
          <a:prstGeom prst="flowChartMagneticDisk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s-ES" sz="1600" dirty="0">
                <a:solidFill>
                  <a:schemeClr val="bg1"/>
                </a:solidFill>
              </a:rPr>
              <a:t>Storage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0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¿Cómo trabajamos con los datos?</a:t>
            </a:r>
          </a:p>
          <a:p>
            <a:pPr lvl="1"/>
            <a:r>
              <a:rPr lang="es-ES" dirty="0"/>
              <a:t> Data </a:t>
            </a:r>
            <a:r>
              <a:rPr lang="es-ES" dirty="0" err="1"/>
              <a:t>Processing</a:t>
            </a:r>
            <a:endParaRPr lang="es-ES" dirty="0"/>
          </a:p>
          <a:p>
            <a:pPr lvl="2"/>
            <a:r>
              <a:rPr lang="es-ES" dirty="0"/>
              <a:t>Realizamos diversos cálculos que intentan extraer información, nueva inteligencia de negocio o simplemente nuevas visualizaciones de los mismos.</a:t>
            </a:r>
          </a:p>
          <a:p>
            <a:pPr lvl="3"/>
            <a:r>
              <a:rPr lang="es-ES" dirty="0" err="1"/>
              <a:t>Hadoop</a:t>
            </a:r>
            <a:endParaRPr lang="es-ES" dirty="0"/>
          </a:p>
          <a:p>
            <a:pPr lvl="4"/>
            <a:r>
              <a:rPr lang="es-ES" dirty="0"/>
              <a:t>Tez / MR / para realizar procesos sobre grandes cantidades de datos</a:t>
            </a:r>
          </a:p>
          <a:p>
            <a:pPr lvl="3"/>
            <a:r>
              <a:rPr lang="es-ES" dirty="0" err="1"/>
              <a:t>Spark</a:t>
            </a:r>
            <a:endParaRPr lang="es-ES" dirty="0"/>
          </a:p>
          <a:p>
            <a:pPr lvl="4"/>
            <a:r>
              <a:rPr lang="es-ES" dirty="0"/>
              <a:t>Opciones de visualización sobre un conjunto de datos, aprendizaje automático o procesamiento son algunas de las opciones de </a:t>
            </a:r>
            <a:r>
              <a:rPr lang="es-ES" dirty="0" err="1"/>
              <a:t>Spark</a:t>
            </a:r>
            <a:r>
              <a:rPr lang="es-ES" dirty="0"/>
              <a:t>.</a:t>
            </a:r>
          </a:p>
          <a:p>
            <a:pPr lvl="4"/>
            <a:r>
              <a:rPr lang="es-ES" dirty="0" err="1"/>
              <a:t>Spark</a:t>
            </a:r>
            <a:r>
              <a:rPr lang="es-ES" dirty="0"/>
              <a:t> SQL / </a:t>
            </a:r>
            <a:r>
              <a:rPr lang="es-ES" dirty="0" err="1"/>
              <a:t>Mlib</a:t>
            </a:r>
            <a:r>
              <a:rPr lang="es-ES" dirty="0"/>
              <a:t> / </a:t>
            </a:r>
            <a:r>
              <a:rPr lang="es-ES" dirty="0" err="1"/>
              <a:t>GraphX</a:t>
            </a:r>
            <a:r>
              <a:rPr lang="es-ES" dirty="0"/>
              <a:t>.</a:t>
            </a:r>
          </a:p>
          <a:p>
            <a:pPr lvl="3"/>
            <a:r>
              <a:rPr lang="es-ES" dirty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37" y="1438031"/>
            <a:ext cx="1491326" cy="14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3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226" y="1718857"/>
            <a:ext cx="11079159" cy="4351338"/>
          </a:xfrm>
        </p:spPr>
        <p:txBody>
          <a:bodyPr/>
          <a:lstStyle/>
          <a:p>
            <a:r>
              <a:rPr lang="es-ES" dirty="0"/>
              <a:t> ¿Qué nos falta?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749" y="2848802"/>
            <a:ext cx="1875134" cy="1789168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 bwMode="black">
          <a:xfrm>
            <a:off x="3522617" y="3595701"/>
            <a:ext cx="750277" cy="352612"/>
          </a:xfrm>
          <a:prstGeom prst="stripedRightArrow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 bwMode="black">
          <a:xfrm>
            <a:off x="5927929" y="3514100"/>
            <a:ext cx="1305169" cy="515815"/>
          </a:xfrm>
          <a:prstGeom prst="flowChartMagneticDisk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s-ES" sz="1600" dirty="0">
                <a:solidFill>
                  <a:schemeClr val="bg1"/>
                </a:solidFill>
              </a:rPr>
              <a:t>Storage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 bwMode="black">
          <a:xfrm>
            <a:off x="875029" y="3430589"/>
            <a:ext cx="992554" cy="731936"/>
          </a:xfrm>
          <a:prstGeom prst="flowChartMultidocument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 bwMode="black">
          <a:xfrm rot="10800000">
            <a:off x="7510093" y="3567080"/>
            <a:ext cx="750277" cy="352612"/>
          </a:xfrm>
          <a:prstGeom prst="stripedRightArrow">
            <a:avLst/>
          </a:prstGeom>
          <a:solidFill>
            <a:srgbClr val="EF520E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/>
              <p14:cNvContentPartPr/>
              <p14:nvPr/>
            </p14:nvContentPartPr>
            <p14:xfrm>
              <a:off x="2286127" y="2985318"/>
              <a:ext cx="3084120" cy="3589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4247" y="2973438"/>
                <a:ext cx="31078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/>
              <p14:cNvContentPartPr/>
              <p14:nvPr/>
            </p14:nvContentPartPr>
            <p14:xfrm>
              <a:off x="2859607" y="3415518"/>
              <a:ext cx="2331360" cy="4305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7727" y="3403638"/>
                <a:ext cx="23551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/>
              <p14:cNvContentPartPr/>
              <p14:nvPr/>
            </p14:nvContentPartPr>
            <p14:xfrm>
              <a:off x="2805967" y="3792078"/>
              <a:ext cx="2116080" cy="4575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94087" y="3780198"/>
                <a:ext cx="21398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/>
              <p14:cNvContentPartPr/>
              <p14:nvPr/>
            </p14:nvContentPartPr>
            <p14:xfrm>
              <a:off x="2913607" y="4123638"/>
              <a:ext cx="2187720" cy="421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1727" y="4111758"/>
                <a:ext cx="2211480" cy="44568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Oval 53"/>
          <p:cNvSpPr/>
          <p:nvPr/>
        </p:nvSpPr>
        <p:spPr>
          <a:xfrm>
            <a:off x="2571480" y="5199480"/>
            <a:ext cx="66240" cy="120240"/>
          </a:xfrm>
          <a:prstGeom prst="ellipse">
            <a:avLst/>
          </a:prstGeom>
          <a:solidFill>
            <a:srgbClr val="3165BB">
              <a:alpha val="25000"/>
            </a:srgbClr>
          </a:solidFill>
          <a:ln w="24000">
            <a:solidFill>
              <a:srgbClr val="3165BB"/>
            </a:solidFill>
          </a:ln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3165B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4" name="Ink 73"/>
              <p14:cNvContentPartPr/>
              <p14:nvPr/>
            </p14:nvContentPartPr>
            <p14:xfrm>
              <a:off x="1980487" y="4830678"/>
              <a:ext cx="3721320" cy="6397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607" y="4818798"/>
                <a:ext cx="3745080" cy="6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1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black">
        <a:solidFill>
          <a:schemeClr val="accent2"/>
        </a:solidFill>
        <a:ln>
          <a:noFill/>
        </a:ln>
        <a:extLst/>
      </a:spPr>
      <a:bodyPr vert="horz" wrap="square" lIns="82305" tIns="41153" rIns="82305" bIns="41153" numCol="1" anchor="t" anchorCtr="0" compatLnSpc="1">
        <a:prstTxWarp prst="textNoShape">
          <a:avLst/>
        </a:prstTxWarp>
      </a:bodyPr>
      <a:lstStyle>
        <a:defPPr defTabSz="1218987">
          <a:defRPr sz="1600">
            <a:solidFill>
              <a:srgbClr val="292929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771</Words>
  <Application>Microsoft Office PowerPoint</Application>
  <PresentationFormat>Widescreen</PresentationFormat>
  <Paragraphs>156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Apache Storm  HDInsight</vt:lpstr>
      <vt:lpstr>PowerPoint Presentation</vt:lpstr>
      <vt:lpstr>PowerPoint Presentation</vt:lpstr>
      <vt:lpstr>Agenda</vt:lpstr>
      <vt:lpstr>PowerPoint Presentation</vt:lpstr>
      <vt:lpstr>Introducción</vt:lpstr>
      <vt:lpstr>Introducción</vt:lpstr>
      <vt:lpstr>Introducción</vt:lpstr>
      <vt:lpstr>Introducción</vt:lpstr>
      <vt:lpstr>Introducción</vt:lpstr>
      <vt:lpstr>PowerPoint Presentation</vt:lpstr>
      <vt:lpstr>¿Qué es Apache Storm</vt:lpstr>
      <vt:lpstr>¿Qué es Apache Storm</vt:lpstr>
      <vt:lpstr>¿Qué es Apache Storm</vt:lpstr>
      <vt:lpstr>¿Qué es Apache Storm</vt:lpstr>
      <vt:lpstr>PowerPoint Presentation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Conceptos básicos de Apache Storm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Global Windows Azure Bootcamp</dc:title>
  <dc:creator/>
  <cp:keywords/>
  <cp:lastModifiedBy/>
  <cp:revision>2</cp:revision>
  <dcterms:created xsi:type="dcterms:W3CDTF">2014-03-08T16:44:29Z</dcterms:created>
  <dcterms:modified xsi:type="dcterms:W3CDTF">2016-04-15T10:59:18Z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