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50"/>
  </p:notesMasterIdLst>
  <p:sldIdLst>
    <p:sldId id="278" r:id="rId2"/>
    <p:sldId id="279" r:id="rId3"/>
    <p:sldId id="280" r:id="rId4"/>
    <p:sldId id="308" r:id="rId5"/>
    <p:sldId id="309" r:id="rId6"/>
    <p:sldId id="349" r:id="rId7"/>
    <p:sldId id="350" r:id="rId8"/>
    <p:sldId id="310" r:id="rId9"/>
    <p:sldId id="311" r:id="rId10"/>
    <p:sldId id="312" r:id="rId11"/>
    <p:sldId id="313" r:id="rId12"/>
    <p:sldId id="381" r:id="rId13"/>
    <p:sldId id="316" r:id="rId14"/>
    <p:sldId id="318" r:id="rId15"/>
    <p:sldId id="319" r:id="rId16"/>
    <p:sldId id="320" r:id="rId17"/>
    <p:sldId id="321" r:id="rId18"/>
    <p:sldId id="322" r:id="rId19"/>
    <p:sldId id="323" r:id="rId20"/>
    <p:sldId id="327" r:id="rId21"/>
    <p:sldId id="328" r:id="rId22"/>
    <p:sldId id="330" r:id="rId23"/>
    <p:sldId id="331" r:id="rId24"/>
    <p:sldId id="341" r:id="rId25"/>
    <p:sldId id="342" r:id="rId26"/>
    <p:sldId id="337" r:id="rId27"/>
    <p:sldId id="343" r:id="rId28"/>
    <p:sldId id="335" r:id="rId29"/>
    <p:sldId id="351" r:id="rId30"/>
    <p:sldId id="295" r:id="rId31"/>
    <p:sldId id="352" r:id="rId32"/>
    <p:sldId id="353" r:id="rId33"/>
    <p:sldId id="354" r:id="rId34"/>
    <p:sldId id="357" r:id="rId35"/>
    <p:sldId id="358" r:id="rId36"/>
    <p:sldId id="355" r:id="rId37"/>
    <p:sldId id="363" r:id="rId38"/>
    <p:sldId id="364" r:id="rId39"/>
    <p:sldId id="361" r:id="rId40"/>
    <p:sldId id="356" r:id="rId41"/>
    <p:sldId id="373" r:id="rId42"/>
    <p:sldId id="374" r:id="rId43"/>
    <p:sldId id="366" r:id="rId44"/>
    <p:sldId id="367" r:id="rId45"/>
    <p:sldId id="371" r:id="rId46"/>
    <p:sldId id="383" r:id="rId47"/>
    <p:sldId id="292" r:id="rId48"/>
    <p:sldId id="293" r:id="rId4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5" d="100"/>
          <a:sy n="85" d="100"/>
        </p:scale>
        <p:origin x="590" y="6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transition spd="slow">
    <p:push dir="u"/>
  </p:transition>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736724" y="1093694"/>
            <a:ext cx="4718552" cy="2307336"/>
          </a:xfrm>
        </p:spPr>
        <p:txBody>
          <a:bodyPr/>
          <a:lstStyle/>
          <a:p>
            <a:pPr marR="0" lvl="0" rtl="0">
              <a:lnSpc>
                <a:spcPct val="150000"/>
              </a:lnSpc>
              <a:spcBef>
                <a:spcPts val="0"/>
              </a:spcBef>
              <a:spcAft>
                <a:spcPts val="800"/>
              </a:spcAft>
            </a:pPr>
            <a:r>
              <a:rPr lang="en-US" sz="2800" dirty="0">
                <a:effectLst/>
                <a:latin typeface="Calibri" panose="020F0502020204030204" pitchFamily="34" charset="0"/>
                <a:ea typeface="Calibri" panose="020F0502020204030204" pitchFamily="34" charset="0"/>
                <a:cs typeface="Arial" panose="020B0604020202020204" pitchFamily="34" charset="0"/>
              </a:rPr>
              <a:t>A fuzzy expert system for setting Brazilian highway speed limits</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Najmieh Sadat Safarabadi</a:t>
            </a:r>
          </a:p>
          <a:p>
            <a:r>
              <a:rPr lang="en-US" dirty="0"/>
              <a:t>Fall 2022</a:t>
            </a:r>
          </a:p>
        </p:txBody>
      </p:sp>
    </p:spTree>
    <p:extLst>
      <p:ext uri="{BB962C8B-B14F-4D97-AF65-F5344CB8AC3E}">
        <p14:creationId xmlns:p14="http://schemas.microsoft.com/office/powerpoint/2010/main" val="213156849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12" name="TextBox 11">
            <a:extLst>
              <a:ext uri="{FF2B5EF4-FFF2-40B4-BE49-F238E27FC236}">
                <a16:creationId xmlns:a16="http://schemas.microsoft.com/office/drawing/2014/main" id="{5A7F9711-F903-4A51-94A5-C764D1A0F977}"/>
              </a:ext>
            </a:extLst>
          </p:cNvPr>
          <p:cNvSpPr txBox="1"/>
          <p:nvPr/>
        </p:nvSpPr>
        <p:spPr>
          <a:xfrm>
            <a:off x="3316940" y="773408"/>
            <a:ext cx="7871191" cy="5035353"/>
          </a:xfrm>
          <a:prstGeom prst="rect">
            <a:avLst/>
          </a:prstGeom>
          <a:noFill/>
        </p:spPr>
        <p:txBody>
          <a:bodyPr wrap="square" rtlCol="0">
            <a:spAutoFit/>
          </a:bodyPr>
          <a:lstStyle/>
          <a:p>
            <a:pPr marL="342900" marR="0" lvl="0" indent="-342900" algn="just" rtl="0">
              <a:lnSpc>
                <a:spcPct val="150000"/>
              </a:lnSpc>
              <a:spcBef>
                <a:spcPts val="0"/>
              </a:spcBef>
              <a:spcAft>
                <a:spcPts val="0"/>
              </a:spcAft>
              <a:buFont typeface="Arial" panose="020B0604020202020204" pitchFamily="34" charset="0"/>
              <a:buChar char="•"/>
            </a:pP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For example, the fuzzy logic can deal with these shortcomings as it considers membership functions to measure the belonging to a category </a:t>
            </a:r>
          </a:p>
          <a:p>
            <a:pPr marL="285750" marR="0" lvl="0" indent="-285750" algn="just" rtl="0">
              <a:lnSpc>
                <a:spcPct val="150000"/>
              </a:lnSpc>
              <a:spcBef>
                <a:spcPts val="0"/>
              </a:spcBef>
              <a:spcAft>
                <a:spcPts val="0"/>
              </a:spcAft>
              <a:buFont typeface="Arial" panose="020B0604020202020204" pitchFamily="34" charset="0"/>
              <a:buChar char="•"/>
            </a:pPr>
            <a:endPar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Therefore, the fuzzy logic can be used to design expert systems and incorporate various degrees of uncertainty. </a:t>
            </a:r>
          </a:p>
          <a:p>
            <a:pPr marL="285750" marR="0" lvl="0" indent="-285750" algn="just">
              <a:lnSpc>
                <a:spcPct val="150000"/>
              </a:lnSpc>
              <a:spcBef>
                <a:spcPts val="0"/>
              </a:spcBef>
              <a:spcAft>
                <a:spcPts val="0"/>
              </a:spcAft>
              <a:buFont typeface="Arial" panose="020B0604020202020204" pitchFamily="34" charset="0"/>
              <a:buChar char="•"/>
            </a:pPr>
            <a:endPar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A fuzzy expert system considers a set of inputs, a set of rules, and an output. </a:t>
            </a:r>
          </a:p>
          <a:p>
            <a:pPr marL="285750" marR="0" lvl="0" indent="-285750" algn="just">
              <a:lnSpc>
                <a:spcPct val="150000"/>
              </a:lnSpc>
              <a:spcBef>
                <a:spcPts val="0"/>
              </a:spcBef>
              <a:spcAft>
                <a:spcPts val="0"/>
              </a:spcAft>
              <a:buFont typeface="Arial" panose="020B0604020202020204" pitchFamily="34" charset="0"/>
              <a:buChar char="•"/>
            </a:pPr>
            <a:endPar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Both the inputs and the output are expressed in terms of linguistics variables. </a:t>
            </a:r>
          </a:p>
          <a:p>
            <a:pPr marL="285750" marR="0" lvl="0" indent="-285750" algn="just">
              <a:lnSpc>
                <a:spcPct val="150000"/>
              </a:lnSpc>
              <a:spcBef>
                <a:spcPts val="0"/>
              </a:spcBef>
              <a:spcAft>
                <a:spcPts val="0"/>
              </a:spcAft>
              <a:buFont typeface="Arial" panose="020B0604020202020204" pitchFamily="34" charset="0"/>
              <a:buChar char="•"/>
            </a:pPr>
            <a:endPar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800"/>
              </a:spcAft>
              <a:buFont typeface="Arial" panose="020B0604020202020204" pitchFamily="34" charset="0"/>
              <a:buChar char="•"/>
            </a:pP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In addition, the input and output variables are described by values in pre-specific ranges for example percent of land use occupation from 0 to 100%</a:t>
            </a:r>
          </a:p>
        </p:txBody>
      </p:sp>
    </p:spTree>
    <p:extLst>
      <p:ext uri="{BB962C8B-B14F-4D97-AF65-F5344CB8AC3E}">
        <p14:creationId xmlns:p14="http://schemas.microsoft.com/office/powerpoint/2010/main" val="181767748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12" name="TextBox 11">
            <a:extLst>
              <a:ext uri="{FF2B5EF4-FFF2-40B4-BE49-F238E27FC236}">
                <a16:creationId xmlns:a16="http://schemas.microsoft.com/office/drawing/2014/main" id="{5A7F9711-F903-4A51-94A5-C764D1A0F977}"/>
              </a:ext>
            </a:extLst>
          </p:cNvPr>
          <p:cNvSpPr txBox="1"/>
          <p:nvPr/>
        </p:nvSpPr>
        <p:spPr>
          <a:xfrm>
            <a:off x="2841811" y="594360"/>
            <a:ext cx="8758697" cy="4619854"/>
          </a:xfrm>
          <a:prstGeom prst="rect">
            <a:avLst/>
          </a:prstGeom>
          <a:noFill/>
        </p:spPr>
        <p:txBody>
          <a:bodyPr wrap="square" rtlCol="0">
            <a:spAutoFit/>
          </a:bodyPr>
          <a:lstStyle/>
          <a:p>
            <a:pPr marL="342900" marR="0" lvl="0" indent="-342900" algn="just" rtl="0">
              <a:lnSpc>
                <a:spcPct val="150000"/>
              </a:lnSpc>
              <a:spcBef>
                <a:spcPts val="0"/>
              </a:spcBef>
              <a:spcAft>
                <a:spcPts val="0"/>
              </a:spcAft>
              <a:buFont typeface="Arial" panose="020B0604020202020204" pitchFamily="34" charset="0"/>
              <a:buChar char="•"/>
            </a:pP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Unlike the traditional rule-based systems where these values have a deterministic nature, the fuzzy logic expert systems consider that these values have a degree of membership category.</a:t>
            </a:r>
          </a:p>
          <a:p>
            <a:pPr marL="285750" marR="0" lvl="0" indent="-285750" algn="just" rtl="0">
              <a:lnSpc>
                <a:spcPct val="150000"/>
              </a:lnSpc>
              <a:spcBef>
                <a:spcPts val="0"/>
              </a:spcBef>
              <a:spcAft>
                <a:spcPts val="0"/>
              </a:spcAft>
              <a:buFont typeface="Arial" panose="020B0604020202020204" pitchFamily="34" charset="0"/>
              <a:buChar char="•"/>
            </a:pPr>
            <a:endPar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This is especially useful to model systems whose variables can be described in an uncertain classification setting such as selecting highways speed limits. </a:t>
            </a:r>
          </a:p>
          <a:p>
            <a:pPr marL="285750" marR="0" lvl="0" indent="-285750" algn="just">
              <a:lnSpc>
                <a:spcPct val="150000"/>
              </a:lnSpc>
              <a:spcBef>
                <a:spcPts val="0"/>
              </a:spcBef>
              <a:spcAft>
                <a:spcPts val="0"/>
              </a:spcAft>
              <a:buFont typeface="Arial" panose="020B0604020202020204" pitchFamily="34" charset="0"/>
              <a:buChar char="•"/>
            </a:pPr>
            <a:endPar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Six variables were considered as inputs of the fuzzy system. </a:t>
            </a:r>
          </a:p>
          <a:p>
            <a:pPr marL="285750" marR="0" lvl="0" indent="-285750" algn="just">
              <a:lnSpc>
                <a:spcPct val="150000"/>
              </a:lnSpc>
              <a:spcBef>
                <a:spcPts val="0"/>
              </a:spcBef>
              <a:spcAft>
                <a:spcPts val="0"/>
              </a:spcAft>
              <a:buFont typeface="Arial" panose="020B0604020202020204" pitchFamily="34" charset="0"/>
              <a:buChar char="•"/>
            </a:pPr>
            <a:endPar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800"/>
              </a:spcAft>
              <a:buFont typeface="Arial" panose="020B0604020202020204" pitchFamily="34" charset="0"/>
              <a:buChar char="•"/>
            </a:pP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The system was built based on the knowledge of various experts with experience in speed limits. </a:t>
            </a:r>
          </a:p>
        </p:txBody>
      </p:sp>
    </p:spTree>
    <p:extLst>
      <p:ext uri="{BB962C8B-B14F-4D97-AF65-F5344CB8AC3E}">
        <p14:creationId xmlns:p14="http://schemas.microsoft.com/office/powerpoint/2010/main" val="15387857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2" name="TextBox 1">
            <a:extLst>
              <a:ext uri="{FF2B5EF4-FFF2-40B4-BE49-F238E27FC236}">
                <a16:creationId xmlns:a16="http://schemas.microsoft.com/office/drawing/2014/main" id="{7FA1A262-42EF-40B3-A8D5-A4341033C7FC}"/>
              </a:ext>
            </a:extLst>
          </p:cNvPr>
          <p:cNvSpPr txBox="1"/>
          <p:nvPr/>
        </p:nvSpPr>
        <p:spPr>
          <a:xfrm>
            <a:off x="3370729" y="986117"/>
            <a:ext cx="7826189" cy="4626908"/>
          </a:xfrm>
          <a:prstGeom prst="rect">
            <a:avLst/>
          </a:prstGeom>
          <a:noFill/>
        </p:spPr>
        <p:txBody>
          <a:bodyPr wrap="square" rtlCol="0">
            <a:spAutoFit/>
          </a:bodyPr>
          <a:lstStyle/>
          <a:p>
            <a:pPr marL="457200" marR="0" algn="just">
              <a:lnSpc>
                <a:spcPct val="150000"/>
              </a:lnSpc>
              <a:spcBef>
                <a:spcPts val="0"/>
              </a:spcBef>
              <a:spcAft>
                <a:spcPts val="0"/>
              </a:spcAft>
            </a:pPr>
            <a:r>
              <a:rPr lang="en-US" sz="1800" b="1" dirty="0">
                <a:effectLst/>
                <a:latin typeface="Calibri" panose="020F0502020204030204" pitchFamily="34" charset="0"/>
                <a:ea typeface="Calibri" panose="020F0502020204030204" pitchFamily="34" charset="0"/>
                <a:cs typeface="Arial" panose="020B0604020202020204" pitchFamily="34" charset="0"/>
              </a:rPr>
              <a:t>The case studied in this paper: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Two 1-km highway segments were considered to validate the fuzzy controller. </a:t>
            </a:r>
          </a:p>
          <a:p>
            <a:pPr marL="342900" marR="0" lvl="0" indent="-342900" algn="just">
              <a:lnSpc>
                <a:spcPct val="150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The case studied were located in different parts of Brazil and possess different characteristics.</a:t>
            </a:r>
          </a:p>
          <a:p>
            <a:pPr marL="342900" marR="0" lvl="0" indent="-342900" algn="just">
              <a:lnSpc>
                <a:spcPct val="150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The first case study is a multilane highway in BR-040 Santos Dumont</a:t>
            </a:r>
          </a:p>
          <a:p>
            <a:pPr marL="342900" marR="0" lvl="0" indent="-342900" algn="just">
              <a:lnSpc>
                <a:spcPct val="150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The first case study is mostly rural with limited roadside occupation</a:t>
            </a:r>
          </a:p>
          <a:p>
            <a:pPr marL="342900" marR="0" lvl="0" indent="-342900" algn="just">
              <a:lnSpc>
                <a:spcPct val="150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Plus, the terrain is relatively flat</a:t>
            </a:r>
          </a:p>
          <a:p>
            <a:pPr marL="342900" marR="0" lvl="0" indent="-342900" algn="just">
              <a:lnSpc>
                <a:spcPct val="150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And the segment is mainly composed of tangents with limited horizonal curves. </a:t>
            </a:r>
          </a:p>
          <a:p>
            <a:pPr marL="342900" marR="0" lvl="0" indent="-342900" algn="just">
              <a:lnSpc>
                <a:spcPct val="150000"/>
              </a:lnSpc>
              <a:spcBef>
                <a:spcPts val="0"/>
              </a:spcBef>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The second case study is a two-way highway in BR-116 Sao Marcos</a:t>
            </a:r>
          </a:p>
          <a:p>
            <a:endParaRPr lang="en-US" dirty="0"/>
          </a:p>
        </p:txBody>
      </p:sp>
    </p:spTree>
    <p:extLst>
      <p:ext uri="{BB962C8B-B14F-4D97-AF65-F5344CB8AC3E}">
        <p14:creationId xmlns:p14="http://schemas.microsoft.com/office/powerpoint/2010/main" val="125537135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12" name="TextBox 11">
            <a:extLst>
              <a:ext uri="{FF2B5EF4-FFF2-40B4-BE49-F238E27FC236}">
                <a16:creationId xmlns:a16="http://schemas.microsoft.com/office/drawing/2014/main" id="{5A7F9711-F903-4A51-94A5-C764D1A0F977}"/>
              </a:ext>
            </a:extLst>
          </p:cNvPr>
          <p:cNvSpPr txBox="1"/>
          <p:nvPr/>
        </p:nvSpPr>
        <p:spPr>
          <a:xfrm>
            <a:off x="3021106" y="457200"/>
            <a:ext cx="8104094" cy="6487032"/>
          </a:xfrm>
          <a:prstGeom prst="rect">
            <a:avLst/>
          </a:prstGeom>
          <a:noFill/>
        </p:spPr>
        <p:txBody>
          <a:bodyPr wrap="square" rtlCol="0">
            <a:spAutoFit/>
          </a:bodyPr>
          <a:lstStyle/>
          <a:p>
            <a:pPr marL="342900" marR="0" lvl="0" indent="-342900" algn="just" rtl="0">
              <a:lnSpc>
                <a:spcPct val="150000"/>
              </a:lnSpc>
              <a:spcBef>
                <a:spcPts val="0"/>
              </a:spcBef>
              <a:spcAft>
                <a:spcPts val="0"/>
              </a:spcAft>
              <a:buFont typeface="+mj-lt"/>
              <a:buAutoNum type="arabicPeriod"/>
            </a:pPr>
            <a:r>
              <a:rPr lang="en-US" sz="1800" b="1" dirty="0">
                <a:solidFill>
                  <a:srgbClr val="202C8F"/>
                </a:solidFill>
                <a:effectLst/>
                <a:latin typeface="Calibri" panose="020F0502020204030204" pitchFamily="34" charset="0"/>
                <a:ea typeface="Calibri" panose="020F0502020204030204" pitchFamily="34" charset="0"/>
                <a:cs typeface="Arial" panose="020B0604020202020204" pitchFamily="34" charset="0"/>
              </a:rPr>
              <a:t>But </a:t>
            </a: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there are guide lines and influencing factors which do not present a clear methodology to define speed limits. </a:t>
            </a:r>
          </a:p>
          <a:p>
            <a:pPr marL="342900" marR="0" lvl="0" indent="-342900" algn="just">
              <a:lnSpc>
                <a:spcPct val="150000"/>
              </a:lnSpc>
              <a:spcBef>
                <a:spcPts val="0"/>
              </a:spcBef>
              <a:spcAft>
                <a:spcPts val="0"/>
              </a:spcAft>
              <a:buFont typeface="+mj-lt"/>
              <a:buAutoNum type="arabicPeriod"/>
            </a:pPr>
            <a:r>
              <a:rPr lang="en-US" sz="1800" b="1" dirty="0">
                <a:solidFill>
                  <a:srgbClr val="202C8F"/>
                </a:solidFill>
                <a:effectLst/>
                <a:latin typeface="Calibri" panose="020F0502020204030204" pitchFamily="34" charset="0"/>
                <a:ea typeface="Calibri" panose="020F0502020204030204" pitchFamily="34" charset="0"/>
                <a:cs typeface="Arial" panose="020B0604020202020204" pitchFamily="34" charset="0"/>
              </a:rPr>
              <a:t>Six major approaches may be considered to set speed limits and these are: </a:t>
            </a:r>
            <a:endPar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statuary limits, </a:t>
            </a:r>
          </a:p>
          <a:p>
            <a:pPr marL="342900" marR="0" lvl="0" indent="-342900" algn="just">
              <a:lnSpc>
                <a:spcPct val="150000"/>
              </a:lnSpc>
              <a:spcBef>
                <a:spcPts val="0"/>
              </a:spcBef>
              <a:spcAft>
                <a:spcPts val="0"/>
              </a:spcAft>
              <a:buFont typeface="Symbol" panose="05050102010706020507" pitchFamily="18" charset="2"/>
              <a:buChar char=""/>
            </a:pP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optimal limits, </a:t>
            </a:r>
          </a:p>
          <a:p>
            <a:pPr marL="342900" marR="0" lvl="0" indent="-342900" algn="just">
              <a:lnSpc>
                <a:spcPct val="150000"/>
              </a:lnSpc>
              <a:spcBef>
                <a:spcPts val="0"/>
              </a:spcBef>
              <a:spcAft>
                <a:spcPts val="0"/>
              </a:spcAft>
              <a:buFont typeface="Symbol" panose="05050102010706020507" pitchFamily="18" charset="2"/>
              <a:buChar char=""/>
            </a:pP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engineering based limits,</a:t>
            </a:r>
          </a:p>
          <a:p>
            <a:pPr marL="342900" marR="0" lvl="0" indent="-342900" algn="just">
              <a:lnSpc>
                <a:spcPct val="150000"/>
              </a:lnSpc>
              <a:spcBef>
                <a:spcPts val="0"/>
              </a:spcBef>
              <a:spcAft>
                <a:spcPts val="0"/>
              </a:spcAft>
              <a:buFont typeface="Symbol" panose="05050102010706020507" pitchFamily="18" charset="2"/>
              <a:buChar char=""/>
            </a:pP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 expert system, </a:t>
            </a:r>
          </a:p>
          <a:p>
            <a:pPr marL="342900" marR="0" lvl="0" indent="-342900" algn="just">
              <a:lnSpc>
                <a:spcPct val="150000"/>
              </a:lnSpc>
              <a:spcBef>
                <a:spcPts val="0"/>
              </a:spcBef>
              <a:spcAft>
                <a:spcPts val="0"/>
              </a:spcAft>
              <a:buFont typeface="Symbol" panose="05050102010706020507" pitchFamily="18" charset="2"/>
              <a:buChar char=""/>
            </a:pP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harm minimization, </a:t>
            </a:r>
          </a:p>
          <a:p>
            <a:pPr marL="342900" marR="0" lvl="0" indent="-342900" algn="just">
              <a:lnSpc>
                <a:spcPct val="150000"/>
              </a:lnSpc>
              <a:spcBef>
                <a:spcPts val="0"/>
              </a:spcBef>
              <a:spcAft>
                <a:spcPts val="800"/>
              </a:spcAft>
              <a:buFont typeface="Symbol" panose="05050102010706020507" pitchFamily="18" charset="2"/>
              <a:buChar char=""/>
            </a:pP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and variable speed limits. </a:t>
            </a:r>
            <a:r>
              <a:rPr lang="en-US" sz="1800" b="1" dirty="0">
                <a:solidFill>
                  <a:srgbClr val="202C8F"/>
                </a:solidFill>
                <a:effectLst/>
                <a:latin typeface="Calibri" panose="020F0502020204030204" pitchFamily="34" charset="0"/>
                <a:ea typeface="Calibri" panose="020F0502020204030204" pitchFamily="34" charset="0"/>
                <a:cs typeface="Arial" panose="020B0604020202020204" pitchFamily="34" charset="0"/>
              </a:rPr>
              <a:t> </a:t>
            </a:r>
          </a:p>
          <a:p>
            <a:pPr marL="342900" marR="0" lvl="0" indent="-342900" algn="just" rtl="0">
              <a:lnSpc>
                <a:spcPct val="150000"/>
              </a:lnSpc>
              <a:spcBef>
                <a:spcPts val="0"/>
              </a:spcBef>
              <a:spcAft>
                <a:spcPts val="0"/>
              </a:spcAft>
              <a:buFont typeface="+mj-lt"/>
              <a:buAutoNum type="arabicPeriod"/>
            </a:pPr>
            <a:r>
              <a:rPr lang="en-US" sz="1800" b="1" dirty="0">
                <a:solidFill>
                  <a:srgbClr val="202C8F"/>
                </a:solidFill>
                <a:effectLst/>
                <a:latin typeface="Calibri" panose="020F0502020204030204" pitchFamily="34" charset="0"/>
                <a:ea typeface="Calibri" panose="020F0502020204030204" pitchFamily="34" charset="0"/>
                <a:cs typeface="Arial" panose="020B0604020202020204" pitchFamily="34" charset="0"/>
              </a:rPr>
              <a:t>For example</a:t>
            </a: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 statuary limits are imposed by traffic regulations and may be arbitrary as they do not contemplate geographical variations and different conditions. </a:t>
            </a:r>
          </a:p>
          <a:p>
            <a:pPr marL="342900" marR="0" lvl="0" indent="-342900" algn="just">
              <a:lnSpc>
                <a:spcPct val="150000"/>
              </a:lnSpc>
              <a:spcBef>
                <a:spcPts val="0"/>
              </a:spcBef>
              <a:spcAft>
                <a:spcPts val="800"/>
              </a:spcAft>
              <a:buFont typeface="+mj-lt"/>
              <a:buAutoNum type="arabicPeriod"/>
            </a:pP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These speed limits should be complemented by more specific speed limits to account for adverse conditions. </a:t>
            </a:r>
            <a:endParaRPr lang="en-US" sz="1800" b="1" dirty="0">
              <a:solidFill>
                <a:srgbClr val="202C8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800"/>
              </a:spcAft>
              <a:buFont typeface="Symbol" panose="05050102010706020507" pitchFamily="18" charset="2"/>
              <a:buChar char=""/>
            </a:pPr>
            <a:endPar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62983316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12" name="TextBox 11">
            <a:extLst>
              <a:ext uri="{FF2B5EF4-FFF2-40B4-BE49-F238E27FC236}">
                <a16:creationId xmlns:a16="http://schemas.microsoft.com/office/drawing/2014/main" id="{5A7F9711-F903-4A51-94A5-C764D1A0F977}"/>
              </a:ext>
            </a:extLst>
          </p:cNvPr>
          <p:cNvSpPr txBox="1"/>
          <p:nvPr/>
        </p:nvSpPr>
        <p:spPr>
          <a:xfrm>
            <a:off x="2707341" y="531607"/>
            <a:ext cx="8704730" cy="5553443"/>
          </a:xfrm>
          <a:prstGeom prst="rect">
            <a:avLst/>
          </a:prstGeom>
          <a:noFill/>
        </p:spPr>
        <p:txBody>
          <a:bodyPr wrap="square" rtlCol="0">
            <a:spAutoFit/>
          </a:bodyPr>
          <a:lstStyle/>
          <a:p>
            <a:pPr marL="0" marR="0" algn="just">
              <a:lnSpc>
                <a:spcPct val="150000"/>
              </a:lnSpc>
              <a:spcBef>
                <a:spcPts val="0"/>
              </a:spcBef>
              <a:spcAft>
                <a:spcPts val="800"/>
              </a:spcAft>
            </a:pPr>
            <a:r>
              <a:rPr lang="en-US" sz="1800" b="1" dirty="0">
                <a:solidFill>
                  <a:srgbClr val="202C8F"/>
                </a:solidFill>
                <a:effectLst/>
                <a:latin typeface="Calibri" panose="020F0502020204030204" pitchFamily="34" charset="0"/>
                <a:ea typeface="Calibri" panose="020F0502020204030204" pitchFamily="34" charset="0"/>
                <a:cs typeface="Arial" panose="020B0604020202020204" pitchFamily="34" charset="0"/>
              </a:rPr>
              <a:t>Important definition for the variable:</a:t>
            </a:r>
            <a:endPar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b="1" dirty="0">
                <a:solidFill>
                  <a:srgbClr val="202C8F"/>
                </a:solidFill>
                <a:effectLst/>
                <a:latin typeface="Calibri" panose="020F0502020204030204" pitchFamily="34" charset="0"/>
                <a:ea typeface="Calibri" panose="020F0502020204030204" pitchFamily="34" charset="0"/>
                <a:cs typeface="Arial" panose="020B0604020202020204" pitchFamily="34" charset="0"/>
              </a:rPr>
              <a:t>Statuary limits</a:t>
            </a: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 imposed by traffic codes based on the type of road. </a:t>
            </a:r>
          </a:p>
          <a:p>
            <a:pPr marL="342900" marR="0" lvl="0" indent="-342900" algn="just">
              <a:lnSpc>
                <a:spcPct val="150000"/>
              </a:lnSpc>
              <a:spcBef>
                <a:spcPts val="0"/>
              </a:spcBef>
              <a:spcAft>
                <a:spcPts val="0"/>
              </a:spcAft>
              <a:buFont typeface="Symbol" panose="05050102010706020507" pitchFamily="18" charset="2"/>
              <a:buChar char=""/>
            </a:pPr>
            <a:r>
              <a:rPr lang="en-US" sz="1800" b="1" dirty="0">
                <a:solidFill>
                  <a:srgbClr val="202C8F"/>
                </a:solidFill>
                <a:effectLst/>
                <a:latin typeface="Calibri" panose="020F0502020204030204" pitchFamily="34" charset="0"/>
                <a:ea typeface="Calibri" panose="020F0502020204030204" pitchFamily="34" charset="0"/>
                <a:cs typeface="Arial" panose="020B0604020202020204" pitchFamily="34" charset="0"/>
              </a:rPr>
              <a:t>The advantage of statuary limits </a:t>
            </a: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is that it is simple to implement </a:t>
            </a:r>
          </a:p>
          <a:p>
            <a:pPr marL="342900" marR="0" lvl="0" indent="-342900" algn="just">
              <a:lnSpc>
                <a:spcPct val="150000"/>
              </a:lnSpc>
              <a:spcBef>
                <a:spcPts val="0"/>
              </a:spcBef>
              <a:spcAft>
                <a:spcPts val="0"/>
              </a:spcAft>
              <a:buFont typeface="Symbol" panose="05050102010706020507" pitchFamily="18" charset="2"/>
              <a:buChar char=""/>
            </a:pPr>
            <a:r>
              <a:rPr lang="en-US" sz="1800" b="1" dirty="0">
                <a:solidFill>
                  <a:srgbClr val="202C8F"/>
                </a:solidFill>
                <a:effectLst/>
                <a:latin typeface="Calibri" panose="020F0502020204030204" pitchFamily="34" charset="0"/>
                <a:ea typeface="Calibri" panose="020F0502020204030204" pitchFamily="34" charset="0"/>
                <a:cs typeface="Arial" panose="020B0604020202020204" pitchFamily="34" charset="0"/>
              </a:rPr>
              <a:t>The disadvantage of the statuary limits </a:t>
            </a: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is that it is it does not contemplate      geographical differences. It does not contemplate geometrical characteristics. </a:t>
            </a:r>
          </a:p>
          <a:p>
            <a:pPr marR="0" lvl="0" algn="just">
              <a:lnSpc>
                <a:spcPct val="150000"/>
              </a:lnSpc>
              <a:spcBef>
                <a:spcPts val="0"/>
              </a:spcBef>
              <a:spcAft>
                <a:spcPts val="0"/>
              </a:spcAft>
            </a:pPr>
            <a:endPar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b="1" dirty="0">
                <a:solidFill>
                  <a:srgbClr val="202C8F"/>
                </a:solidFill>
                <a:effectLst/>
                <a:latin typeface="Calibri" panose="020F0502020204030204" pitchFamily="34" charset="0"/>
                <a:ea typeface="Calibri" panose="020F0502020204030204" pitchFamily="34" charset="0"/>
                <a:cs typeface="Arial" panose="020B0604020202020204" pitchFamily="34" charset="0"/>
              </a:rPr>
              <a:t>Optimal speed limits</a:t>
            </a: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 it simultaneously minimizes several variables such as crashes, noises, emissions and travel time by the use of an objective function. </a:t>
            </a:r>
          </a:p>
          <a:p>
            <a:pPr marL="342900" marR="0" lvl="0" indent="-342900" algn="just">
              <a:lnSpc>
                <a:spcPct val="150000"/>
              </a:lnSpc>
              <a:spcBef>
                <a:spcPts val="0"/>
              </a:spcBef>
              <a:spcAft>
                <a:spcPts val="0"/>
              </a:spcAft>
              <a:buFont typeface="Symbol" panose="05050102010706020507" pitchFamily="18" charset="2"/>
              <a:buChar char=""/>
            </a:pPr>
            <a:r>
              <a:rPr lang="en-US" sz="1800" b="1" dirty="0">
                <a:solidFill>
                  <a:srgbClr val="202C8F"/>
                </a:solidFill>
                <a:effectLst/>
                <a:latin typeface="Calibri" panose="020F0502020204030204" pitchFamily="34" charset="0"/>
                <a:ea typeface="Calibri" panose="020F0502020204030204" pitchFamily="34" charset="0"/>
                <a:cs typeface="Arial" panose="020B0604020202020204" pitchFamily="34" charset="0"/>
              </a:rPr>
              <a:t>The advantage of optimal speed limits </a:t>
            </a: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is that it is based on various criteria and it has a clear methodology. </a:t>
            </a:r>
          </a:p>
          <a:p>
            <a:pPr marL="342900" marR="0" lvl="0" indent="-342900" algn="just">
              <a:lnSpc>
                <a:spcPct val="150000"/>
              </a:lnSpc>
              <a:spcBef>
                <a:spcPts val="0"/>
              </a:spcBef>
              <a:spcAft>
                <a:spcPts val="800"/>
              </a:spcAft>
              <a:buFont typeface="Symbol" panose="05050102010706020507" pitchFamily="18" charset="2"/>
              <a:buChar char=""/>
            </a:pPr>
            <a:r>
              <a:rPr lang="en-US" sz="1800" b="1" dirty="0">
                <a:solidFill>
                  <a:srgbClr val="202C8F"/>
                </a:solidFill>
                <a:effectLst/>
                <a:latin typeface="Calibri" panose="020F0502020204030204" pitchFamily="34" charset="0"/>
                <a:ea typeface="Calibri" panose="020F0502020204030204" pitchFamily="34" charset="0"/>
                <a:cs typeface="Arial" panose="020B0604020202020204" pitchFamily="34" charset="0"/>
              </a:rPr>
              <a:t>The disadvantage of optimal speed limits </a:t>
            </a: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is that variables may be difficult to measure. And it lacks the trust from decision makers and from the population.</a:t>
            </a:r>
            <a:r>
              <a:rPr lang="en-US" sz="1800" b="1" dirty="0">
                <a:solidFill>
                  <a:srgbClr val="202C8F"/>
                </a:solidFill>
                <a:effectLst/>
                <a:latin typeface="Calibri" panose="020F0502020204030204" pitchFamily="34" charset="0"/>
                <a:ea typeface="Calibri" panose="020F0502020204030204" pitchFamily="34" charset="0"/>
                <a:cs typeface="Arial" panose="020B0604020202020204" pitchFamily="34" charset="0"/>
              </a:rPr>
              <a:t> </a:t>
            </a: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Also limits tend to be lower than the usual speeds. </a:t>
            </a:r>
          </a:p>
        </p:txBody>
      </p:sp>
    </p:spTree>
    <p:extLst>
      <p:ext uri="{BB962C8B-B14F-4D97-AF65-F5344CB8AC3E}">
        <p14:creationId xmlns:p14="http://schemas.microsoft.com/office/powerpoint/2010/main" val="890085031"/>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15</a:t>
            </a:fld>
            <a:endParaRPr lang="en-US" dirty="0"/>
          </a:p>
        </p:txBody>
      </p:sp>
      <p:sp>
        <p:nvSpPr>
          <p:cNvPr id="12" name="TextBox 11">
            <a:extLst>
              <a:ext uri="{FF2B5EF4-FFF2-40B4-BE49-F238E27FC236}">
                <a16:creationId xmlns:a16="http://schemas.microsoft.com/office/drawing/2014/main" id="{5A7F9711-F903-4A51-94A5-C764D1A0F977}"/>
              </a:ext>
            </a:extLst>
          </p:cNvPr>
          <p:cNvSpPr txBox="1"/>
          <p:nvPr/>
        </p:nvSpPr>
        <p:spPr>
          <a:xfrm>
            <a:off x="2770093" y="829885"/>
            <a:ext cx="8758697" cy="5450851"/>
          </a:xfrm>
          <a:prstGeom prst="rect">
            <a:avLst/>
          </a:prstGeom>
          <a:noFill/>
        </p:spPr>
        <p:txBody>
          <a:bodyPr wrap="square" rtlCol="0">
            <a:spAutoFit/>
          </a:bodyPr>
          <a:lstStyle/>
          <a:p>
            <a:pPr marL="342900" marR="0" lvl="0" indent="-342900" algn="just" rtl="0">
              <a:lnSpc>
                <a:spcPct val="150000"/>
              </a:lnSpc>
              <a:spcBef>
                <a:spcPts val="0"/>
              </a:spcBef>
              <a:spcAft>
                <a:spcPts val="0"/>
              </a:spcAft>
              <a:buFont typeface="Symbol" panose="05050102010706020507" pitchFamily="18" charset="2"/>
              <a:buChar char=""/>
            </a:pPr>
            <a:r>
              <a:rPr lang="en-US" sz="1800" b="1" dirty="0">
                <a:solidFill>
                  <a:srgbClr val="202C8F"/>
                </a:solidFill>
                <a:effectLst/>
                <a:latin typeface="Calibri" panose="020F0502020204030204" pitchFamily="34" charset="0"/>
                <a:ea typeface="Calibri" panose="020F0502020204030204" pitchFamily="34" charset="0"/>
                <a:cs typeface="Arial" panose="020B0604020202020204" pitchFamily="34" charset="0"/>
              </a:rPr>
              <a:t>Engineering based limits</a:t>
            </a: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 Based on technical studies to propose consistent speed limits. Generally lower than the statuary speed limits. </a:t>
            </a:r>
          </a:p>
          <a:p>
            <a:pPr marL="342900" marR="0" lvl="0" indent="-342900" algn="just">
              <a:lnSpc>
                <a:spcPct val="150000"/>
              </a:lnSpc>
              <a:spcBef>
                <a:spcPts val="0"/>
              </a:spcBef>
              <a:spcAft>
                <a:spcPts val="0"/>
              </a:spcAft>
              <a:buFont typeface="Symbol" panose="05050102010706020507" pitchFamily="18" charset="2"/>
              <a:buChar char=""/>
            </a:pPr>
            <a:r>
              <a:rPr lang="en-US" sz="1800" b="1" dirty="0">
                <a:solidFill>
                  <a:srgbClr val="202C8F"/>
                </a:solidFill>
                <a:effectLst/>
                <a:latin typeface="Calibri" panose="020F0502020204030204" pitchFamily="34" charset="0"/>
                <a:ea typeface="Calibri" panose="020F0502020204030204" pitchFamily="34" charset="0"/>
                <a:cs typeface="Arial" panose="020B0604020202020204" pitchFamily="34" charset="0"/>
              </a:rPr>
              <a:t>The advantage of Engineering based limits</a:t>
            </a: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 is that it is based on actual data like number of crashes or V85 rule. </a:t>
            </a:r>
          </a:p>
          <a:p>
            <a:pPr marL="342900" marR="0" lvl="0" indent="-342900" algn="just">
              <a:lnSpc>
                <a:spcPct val="150000"/>
              </a:lnSpc>
              <a:spcBef>
                <a:spcPts val="0"/>
              </a:spcBef>
              <a:spcAft>
                <a:spcPts val="0"/>
              </a:spcAft>
              <a:buFont typeface="Symbol" panose="05050102010706020507" pitchFamily="18" charset="2"/>
              <a:buChar char=""/>
            </a:pPr>
            <a:r>
              <a:rPr lang="en-US" sz="1800" b="1" dirty="0">
                <a:solidFill>
                  <a:srgbClr val="202C8F"/>
                </a:solidFill>
                <a:effectLst/>
                <a:latin typeface="Calibri" panose="020F0502020204030204" pitchFamily="34" charset="0"/>
                <a:ea typeface="Calibri" panose="020F0502020204030204" pitchFamily="34" charset="0"/>
                <a:cs typeface="Arial" panose="020B0604020202020204" pitchFamily="34" charset="0"/>
              </a:rPr>
              <a:t>The disadvantage of Engineering based limits</a:t>
            </a: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 is that there is no clear association between the variables and it is subject to uncertainty. </a:t>
            </a:r>
          </a:p>
          <a:p>
            <a:pPr marL="342900" marR="0" lvl="0" indent="-342900" algn="just">
              <a:lnSpc>
                <a:spcPct val="150000"/>
              </a:lnSpc>
              <a:spcBef>
                <a:spcPts val="0"/>
              </a:spcBef>
              <a:spcAft>
                <a:spcPts val="0"/>
              </a:spcAft>
              <a:buFont typeface="Symbol" panose="05050102010706020507" pitchFamily="18" charset="2"/>
              <a:buChar char=""/>
            </a:pPr>
            <a:r>
              <a:rPr lang="en-US" sz="1800" b="1" dirty="0">
                <a:solidFill>
                  <a:srgbClr val="202C8F"/>
                </a:solidFill>
                <a:effectLst/>
                <a:latin typeface="Calibri" panose="020F0502020204030204" pitchFamily="34" charset="0"/>
                <a:ea typeface="Calibri" panose="020F0502020204030204" pitchFamily="34" charset="0"/>
                <a:cs typeface="Arial" panose="020B0604020202020204" pitchFamily="34" charset="0"/>
              </a:rPr>
              <a:t>Expert systems: </a:t>
            </a: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Computer tools for setting speed limits. It uses users input data and the output is a speed limit. And it is generally conceived using expert judgment. </a:t>
            </a:r>
          </a:p>
          <a:p>
            <a:pPr marL="342900" marR="0" lvl="0" indent="-342900" algn="just">
              <a:lnSpc>
                <a:spcPct val="150000"/>
              </a:lnSpc>
              <a:spcBef>
                <a:spcPts val="0"/>
              </a:spcBef>
              <a:spcAft>
                <a:spcPts val="0"/>
              </a:spcAft>
              <a:buFont typeface="Symbol" panose="05050102010706020507" pitchFamily="18" charset="2"/>
              <a:buChar char=""/>
            </a:pPr>
            <a:r>
              <a:rPr lang="en-US" sz="1800" b="1" dirty="0">
                <a:solidFill>
                  <a:srgbClr val="202C8F"/>
                </a:solidFill>
                <a:effectLst/>
                <a:latin typeface="Calibri" panose="020F0502020204030204" pitchFamily="34" charset="0"/>
                <a:ea typeface="Calibri" panose="020F0502020204030204" pitchFamily="34" charset="0"/>
                <a:cs typeface="Arial" panose="020B0604020202020204" pitchFamily="34" charset="0"/>
              </a:rPr>
              <a:t>The advantage of expert systems </a:t>
            </a: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is that it</a:t>
            </a:r>
            <a:r>
              <a:rPr lang="en-US" sz="1800" b="1" dirty="0">
                <a:solidFill>
                  <a:srgbClr val="202C8F"/>
                </a:solidFill>
                <a:effectLst/>
                <a:latin typeface="Calibri" panose="020F0502020204030204" pitchFamily="34" charset="0"/>
                <a:ea typeface="Calibri" panose="020F0502020204030204" pitchFamily="34" charset="0"/>
                <a:cs typeface="Arial" panose="020B0604020202020204" pitchFamily="34" charset="0"/>
              </a:rPr>
              <a:t> </a:t>
            </a: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reduces subjectivity by providing a decision-making tool.</a:t>
            </a:r>
          </a:p>
          <a:p>
            <a:pPr marL="342900" marR="0" lvl="0" indent="-342900" algn="just">
              <a:lnSpc>
                <a:spcPct val="150000"/>
              </a:lnSpc>
              <a:spcBef>
                <a:spcPts val="0"/>
              </a:spcBef>
              <a:spcAft>
                <a:spcPts val="0"/>
              </a:spcAft>
              <a:buFont typeface="Symbol" panose="05050102010706020507" pitchFamily="18" charset="2"/>
              <a:buChar char=""/>
            </a:pPr>
            <a:r>
              <a:rPr lang="en-US" sz="1800" b="1" dirty="0">
                <a:solidFill>
                  <a:srgbClr val="202C8F"/>
                </a:solidFill>
                <a:effectLst/>
                <a:latin typeface="Calibri" panose="020F0502020204030204" pitchFamily="34" charset="0"/>
                <a:ea typeface="Calibri" panose="020F0502020204030204" pitchFamily="34" charset="0"/>
                <a:cs typeface="Arial" panose="020B0604020202020204" pitchFamily="34" charset="0"/>
              </a:rPr>
              <a:t>The disadvantage of expert systems is </a:t>
            </a: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that it is very context-specific. It needs to be calibrated and transferability of it is limited.  </a:t>
            </a:r>
          </a:p>
          <a:p>
            <a:pPr marL="342900" marR="0" lvl="0" indent="-342900" algn="just">
              <a:lnSpc>
                <a:spcPct val="150000"/>
              </a:lnSpc>
              <a:spcBef>
                <a:spcPts val="0"/>
              </a:spcBef>
              <a:spcAft>
                <a:spcPts val="0"/>
              </a:spcAft>
              <a:buFont typeface="Symbol" panose="05050102010706020507" pitchFamily="18" charset="2"/>
              <a:buChar char=""/>
            </a:pPr>
            <a:endPar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7017021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16</a:t>
            </a:fld>
            <a:endParaRPr lang="en-US" dirty="0"/>
          </a:p>
        </p:txBody>
      </p:sp>
      <p:sp>
        <p:nvSpPr>
          <p:cNvPr id="12" name="TextBox 11">
            <a:extLst>
              <a:ext uri="{FF2B5EF4-FFF2-40B4-BE49-F238E27FC236}">
                <a16:creationId xmlns:a16="http://schemas.microsoft.com/office/drawing/2014/main" id="{5A7F9711-F903-4A51-94A5-C764D1A0F977}"/>
              </a:ext>
            </a:extLst>
          </p:cNvPr>
          <p:cNvSpPr txBox="1"/>
          <p:nvPr/>
        </p:nvSpPr>
        <p:spPr>
          <a:xfrm>
            <a:off x="2940423" y="1430521"/>
            <a:ext cx="8758697" cy="3788858"/>
          </a:xfrm>
          <a:prstGeom prst="rect">
            <a:avLst/>
          </a:prstGeom>
          <a:noFill/>
        </p:spPr>
        <p:txBody>
          <a:bodyPr wrap="square" rtlCol="0">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1800" b="1" dirty="0">
                <a:solidFill>
                  <a:srgbClr val="202C8F"/>
                </a:solidFill>
                <a:effectLst/>
                <a:latin typeface="Calibri" panose="020F0502020204030204" pitchFamily="34" charset="0"/>
                <a:ea typeface="Calibri" panose="020F0502020204030204" pitchFamily="34" charset="0"/>
                <a:cs typeface="Arial" panose="020B0604020202020204" pitchFamily="34" charset="0"/>
              </a:rPr>
              <a:t>Harm minimization</a:t>
            </a: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 it is based on the tolerance of the human body to the crash. </a:t>
            </a:r>
          </a:p>
          <a:p>
            <a:pPr marL="342900" marR="0" lvl="0" indent="-342900" algn="just">
              <a:lnSpc>
                <a:spcPct val="150000"/>
              </a:lnSpc>
              <a:spcBef>
                <a:spcPts val="0"/>
              </a:spcBef>
              <a:spcAft>
                <a:spcPts val="0"/>
              </a:spcAft>
              <a:buFont typeface="Symbol" panose="05050102010706020507" pitchFamily="18" charset="2"/>
              <a:buChar char=""/>
            </a:pPr>
            <a:r>
              <a:rPr lang="en-US" sz="1800" b="1" dirty="0">
                <a:solidFill>
                  <a:srgbClr val="202C8F"/>
                </a:solidFill>
                <a:effectLst/>
                <a:latin typeface="Calibri" panose="020F0502020204030204" pitchFamily="34" charset="0"/>
                <a:ea typeface="Calibri" panose="020F0502020204030204" pitchFamily="34" charset="0"/>
                <a:cs typeface="Arial" panose="020B0604020202020204" pitchFamily="34" charset="0"/>
              </a:rPr>
              <a:t>The advantage of harm minimization </a:t>
            </a: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it aims to reduce the crash severity. </a:t>
            </a:r>
          </a:p>
          <a:p>
            <a:pPr marL="342900" marR="0" lvl="0" indent="-342900" algn="just">
              <a:lnSpc>
                <a:spcPct val="150000"/>
              </a:lnSpc>
              <a:spcBef>
                <a:spcPts val="0"/>
              </a:spcBef>
              <a:spcAft>
                <a:spcPts val="0"/>
              </a:spcAft>
              <a:buFont typeface="Symbol" panose="05050102010706020507" pitchFamily="18" charset="2"/>
              <a:buChar char=""/>
            </a:pPr>
            <a:r>
              <a:rPr lang="en-US" sz="1800" b="1" dirty="0">
                <a:solidFill>
                  <a:srgbClr val="202C8F"/>
                </a:solidFill>
                <a:effectLst/>
                <a:latin typeface="Calibri" panose="020F0502020204030204" pitchFamily="34" charset="0"/>
                <a:ea typeface="Calibri" panose="020F0502020204030204" pitchFamily="34" charset="0"/>
                <a:cs typeface="Arial" panose="020B0604020202020204" pitchFamily="34" charset="0"/>
              </a:rPr>
              <a:t>The disadvantage of harm minimization is </a:t>
            </a: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that it has limited speed variability. </a:t>
            </a:r>
          </a:p>
          <a:p>
            <a:pPr marL="342900" marR="0" lvl="0" indent="-342900" algn="just">
              <a:lnSpc>
                <a:spcPct val="150000"/>
              </a:lnSpc>
              <a:spcBef>
                <a:spcPts val="0"/>
              </a:spcBef>
              <a:spcAft>
                <a:spcPts val="0"/>
              </a:spcAft>
              <a:buFont typeface="Symbol" panose="05050102010706020507" pitchFamily="18" charset="2"/>
              <a:buChar char=""/>
            </a:pPr>
            <a:r>
              <a:rPr lang="en-US" sz="1800" b="1" dirty="0">
                <a:solidFill>
                  <a:srgbClr val="202C8F"/>
                </a:solidFill>
                <a:effectLst/>
                <a:latin typeface="Calibri" panose="020F0502020204030204" pitchFamily="34" charset="0"/>
                <a:ea typeface="Calibri" panose="020F0502020204030204" pitchFamily="34" charset="0"/>
                <a:cs typeface="Arial" panose="020B0604020202020204" pitchFamily="34" charset="0"/>
              </a:rPr>
              <a:t>Variable speed limits</a:t>
            </a: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 it is based on the current road condition like weather or the traffic. </a:t>
            </a:r>
          </a:p>
          <a:p>
            <a:pPr marL="342900" marR="0" lvl="0" indent="-342900" algn="just">
              <a:lnSpc>
                <a:spcPct val="150000"/>
              </a:lnSpc>
              <a:spcBef>
                <a:spcPts val="0"/>
              </a:spcBef>
              <a:spcAft>
                <a:spcPts val="0"/>
              </a:spcAft>
              <a:buFont typeface="Symbol" panose="05050102010706020507" pitchFamily="18" charset="2"/>
              <a:buChar char=""/>
            </a:pPr>
            <a:r>
              <a:rPr lang="en-US" sz="1800" b="1" dirty="0">
                <a:solidFill>
                  <a:srgbClr val="202C8F"/>
                </a:solidFill>
                <a:effectLst/>
                <a:latin typeface="Calibri" panose="020F0502020204030204" pitchFamily="34" charset="0"/>
                <a:ea typeface="Calibri" panose="020F0502020204030204" pitchFamily="34" charset="0"/>
                <a:cs typeface="Arial" panose="020B0604020202020204" pitchFamily="34" charset="0"/>
              </a:rPr>
              <a:t>The advantage of variable speed limits</a:t>
            </a: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 it has real-rime changes. And it provides benefits in terms of traffic flow. </a:t>
            </a:r>
          </a:p>
          <a:p>
            <a:pPr marL="342900" marR="0" lvl="0" indent="-342900" algn="just">
              <a:lnSpc>
                <a:spcPct val="150000"/>
              </a:lnSpc>
              <a:spcBef>
                <a:spcPts val="0"/>
              </a:spcBef>
              <a:spcAft>
                <a:spcPts val="800"/>
              </a:spcAft>
              <a:buFont typeface="Symbol" panose="05050102010706020507" pitchFamily="18" charset="2"/>
              <a:buChar char=""/>
            </a:pPr>
            <a:r>
              <a:rPr lang="en-US" sz="1800" b="1" dirty="0">
                <a:solidFill>
                  <a:srgbClr val="202C8F"/>
                </a:solidFill>
                <a:effectLst/>
                <a:latin typeface="Calibri" panose="020F0502020204030204" pitchFamily="34" charset="0"/>
                <a:ea typeface="Calibri" panose="020F0502020204030204" pitchFamily="34" charset="0"/>
                <a:cs typeface="Arial" panose="020B0604020202020204" pitchFamily="34" charset="0"/>
              </a:rPr>
              <a:t>The disadvantage of variable speed limits is </a:t>
            </a: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that it has no explicit safety consideration and it can be confusing to the users. </a:t>
            </a:r>
          </a:p>
        </p:txBody>
      </p:sp>
    </p:spTree>
    <p:extLst>
      <p:ext uri="{BB962C8B-B14F-4D97-AF65-F5344CB8AC3E}">
        <p14:creationId xmlns:p14="http://schemas.microsoft.com/office/powerpoint/2010/main" val="168772558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17</a:t>
            </a:fld>
            <a:endParaRPr lang="en-US" dirty="0"/>
          </a:p>
        </p:txBody>
      </p:sp>
      <p:sp>
        <p:nvSpPr>
          <p:cNvPr id="12" name="TextBox 11">
            <a:extLst>
              <a:ext uri="{FF2B5EF4-FFF2-40B4-BE49-F238E27FC236}">
                <a16:creationId xmlns:a16="http://schemas.microsoft.com/office/drawing/2014/main" id="{5A7F9711-F903-4A51-94A5-C764D1A0F977}"/>
              </a:ext>
            </a:extLst>
          </p:cNvPr>
          <p:cNvSpPr txBox="1"/>
          <p:nvPr/>
        </p:nvSpPr>
        <p:spPr>
          <a:xfrm>
            <a:off x="2761129" y="1643866"/>
            <a:ext cx="8758697" cy="2542363"/>
          </a:xfrm>
          <a:prstGeom prst="rect">
            <a:avLst/>
          </a:prstGeom>
          <a:noFill/>
        </p:spPr>
        <p:txBody>
          <a:bodyPr wrap="square" rtlCol="0">
            <a:spAutoFit/>
          </a:bodyPr>
          <a:lstStyle/>
          <a:p>
            <a:pPr marL="342900" marR="0" lvl="0" indent="-342900" algn="just" rtl="0">
              <a:lnSpc>
                <a:spcPct val="150000"/>
              </a:lnSpc>
              <a:spcBef>
                <a:spcPts val="0"/>
              </a:spcBef>
              <a:spcAft>
                <a:spcPts val="0"/>
              </a:spcAft>
              <a:buFont typeface="+mj-lt"/>
              <a:buAutoNum type="arabicPeriod"/>
            </a:pP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Optimal speed limits attempt to minimize societal costs, including time, crashes, noise, pollution and fuel consumption. These variables are integrated into a cost function that is minimized to find the optimal speed limit. </a:t>
            </a:r>
            <a:r>
              <a:rPr lang="en-US" sz="1800" b="1" dirty="0">
                <a:solidFill>
                  <a:srgbClr val="202C8F"/>
                </a:solidFill>
                <a:effectLst/>
                <a:latin typeface="Calibri" panose="020F0502020204030204" pitchFamily="34" charset="0"/>
                <a:ea typeface="Calibri" panose="020F0502020204030204" pitchFamily="34" charset="0"/>
                <a:cs typeface="Arial" panose="020B0604020202020204" pitchFamily="34" charset="0"/>
              </a:rPr>
              <a:t>But this approach suffers from several shortcomings because:</a:t>
            </a:r>
            <a:endPar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b="1" dirty="0">
                <a:solidFill>
                  <a:srgbClr val="202C8F"/>
                </a:solidFill>
                <a:effectLst/>
                <a:latin typeface="Calibri" panose="020F0502020204030204" pitchFamily="34" charset="0"/>
                <a:ea typeface="Calibri" panose="020F0502020204030204" pitchFamily="34" charset="0"/>
                <a:cs typeface="Arial" panose="020B0604020202020204" pitchFamily="34" charset="0"/>
              </a:rPr>
              <a:t>The optimal speed limits tend to be lower than the values that are usually adopted </a:t>
            </a:r>
            <a:endPar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b="1" dirty="0">
                <a:solidFill>
                  <a:srgbClr val="202C8F"/>
                </a:solidFill>
                <a:effectLst/>
                <a:latin typeface="Calibri" panose="020F0502020204030204" pitchFamily="34" charset="0"/>
                <a:ea typeface="Calibri" panose="020F0502020204030204" pitchFamily="34" charset="0"/>
                <a:cs typeface="Arial" panose="020B0604020202020204" pitchFamily="34" charset="0"/>
              </a:rPr>
              <a:t>And there is great uncertainty in the cost calculation. </a:t>
            </a:r>
            <a:endPar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30560366"/>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18</a:t>
            </a:fld>
            <a:endParaRPr lang="en-US" dirty="0"/>
          </a:p>
        </p:txBody>
      </p:sp>
      <p:sp>
        <p:nvSpPr>
          <p:cNvPr id="12" name="TextBox 11">
            <a:extLst>
              <a:ext uri="{FF2B5EF4-FFF2-40B4-BE49-F238E27FC236}">
                <a16:creationId xmlns:a16="http://schemas.microsoft.com/office/drawing/2014/main" id="{5A7F9711-F903-4A51-94A5-C764D1A0F977}"/>
              </a:ext>
            </a:extLst>
          </p:cNvPr>
          <p:cNvSpPr txBox="1"/>
          <p:nvPr/>
        </p:nvSpPr>
        <p:spPr>
          <a:xfrm>
            <a:off x="2761129" y="1326822"/>
            <a:ext cx="8758697" cy="3373359"/>
          </a:xfrm>
          <a:prstGeom prst="rect">
            <a:avLst/>
          </a:prstGeom>
          <a:noFill/>
        </p:spPr>
        <p:txBody>
          <a:bodyPr wrap="square" rtlCol="0">
            <a:spAutoFit/>
          </a:bodyPr>
          <a:lstStyle/>
          <a:p>
            <a:pPr marL="342900" marR="0" lvl="0" indent="-342900" algn="just" rtl="0">
              <a:lnSpc>
                <a:spcPct val="150000"/>
              </a:lnSpc>
              <a:spcBef>
                <a:spcPts val="0"/>
              </a:spcBef>
              <a:spcAft>
                <a:spcPts val="0"/>
              </a:spcAft>
              <a:buFont typeface="+mj-lt"/>
              <a:buAutoNum type="arabicPeriod"/>
            </a:pP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Speed limits can also be set using expert systems. </a:t>
            </a:r>
          </a:p>
          <a:p>
            <a:pPr marL="342900" marR="0" lvl="0" indent="-342900" algn="just">
              <a:lnSpc>
                <a:spcPct val="150000"/>
              </a:lnSpc>
              <a:spcBef>
                <a:spcPts val="0"/>
              </a:spcBef>
              <a:spcAft>
                <a:spcPts val="0"/>
              </a:spcAft>
              <a:buFont typeface="+mj-lt"/>
              <a:buAutoNum type="arabicPeriod"/>
            </a:pP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This approach has been utilized in the US and in Australia including the systems USLIMITS2 and XLIMITS2 </a:t>
            </a:r>
          </a:p>
          <a:p>
            <a:pPr marL="342900" marR="0" lvl="0" indent="-342900" algn="just">
              <a:lnSpc>
                <a:spcPct val="150000"/>
              </a:lnSpc>
              <a:spcBef>
                <a:spcPts val="0"/>
              </a:spcBef>
              <a:spcAft>
                <a:spcPts val="0"/>
              </a:spcAft>
              <a:buFont typeface="+mj-lt"/>
              <a:buAutoNum type="arabicPeriod"/>
            </a:pPr>
            <a:r>
              <a:rPr lang="en-US" sz="1800" b="1" dirty="0">
                <a:solidFill>
                  <a:srgbClr val="202C8F"/>
                </a:solidFill>
                <a:effectLst/>
                <a:latin typeface="Calibri" panose="020F0502020204030204" pitchFamily="34" charset="0"/>
                <a:ea typeface="Calibri" panose="020F0502020204030204" pitchFamily="34" charset="0"/>
                <a:cs typeface="Arial" panose="020B0604020202020204" pitchFamily="34" charset="0"/>
              </a:rPr>
              <a:t>But these systems suffer from</a:t>
            </a: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 limited transferability because they have been developed for base jurisdictions and other locations might not have easy access to the systems’ input data. </a:t>
            </a:r>
          </a:p>
          <a:p>
            <a:pPr marL="342900" marR="0" lvl="0" indent="-342900" algn="just">
              <a:lnSpc>
                <a:spcPct val="150000"/>
              </a:lnSpc>
              <a:spcBef>
                <a:spcPts val="0"/>
              </a:spcBef>
              <a:spcAft>
                <a:spcPts val="0"/>
              </a:spcAft>
              <a:buFont typeface="+mj-lt"/>
              <a:buAutoNum type="arabicPeriod"/>
            </a:pPr>
            <a:r>
              <a:rPr lang="en-US" sz="1800" b="1" dirty="0">
                <a:solidFill>
                  <a:srgbClr val="202C8F"/>
                </a:solidFill>
                <a:effectLst/>
                <a:latin typeface="Calibri" panose="020F0502020204030204" pitchFamily="34" charset="0"/>
                <a:ea typeface="Calibri" panose="020F0502020204030204" pitchFamily="34" charset="0"/>
                <a:cs typeface="Arial" panose="020B0604020202020204" pitchFamily="34" charset="0"/>
              </a:rPr>
              <a:t>Some </a:t>
            </a: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studies investigate how these</a:t>
            </a:r>
            <a:r>
              <a:rPr lang="en-US" sz="1800" b="1" dirty="0">
                <a:solidFill>
                  <a:srgbClr val="202C8F"/>
                </a:solidFill>
                <a:effectLst/>
                <a:latin typeface="Calibri" panose="020F0502020204030204" pitchFamily="34" charset="0"/>
                <a:ea typeface="Calibri" panose="020F0502020204030204" pitchFamily="34" charset="0"/>
                <a:cs typeface="Arial" panose="020B0604020202020204" pitchFamily="34" charset="0"/>
              </a:rPr>
              <a:t> </a:t>
            </a: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systems can be transferred to other countries.</a:t>
            </a:r>
            <a:r>
              <a:rPr lang="en-US" sz="1800" b="1" dirty="0">
                <a:solidFill>
                  <a:srgbClr val="202C8F"/>
                </a:solidFill>
                <a:effectLst/>
                <a:latin typeface="Calibri" panose="020F0502020204030204" pitchFamily="34" charset="0"/>
                <a:ea typeface="Calibri" panose="020F0502020204030204" pitchFamily="34" charset="0"/>
                <a:cs typeface="Arial" panose="020B0604020202020204" pitchFamily="34" charset="0"/>
              </a:rPr>
              <a:t> For example, USLIMITS2 </a:t>
            </a: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has been calibrated to highways in the</a:t>
            </a:r>
            <a:r>
              <a:rPr lang="en-US" sz="1800" b="1" dirty="0">
                <a:solidFill>
                  <a:srgbClr val="202C8F"/>
                </a:solidFill>
                <a:effectLst/>
                <a:latin typeface="Calibri" panose="020F0502020204030204" pitchFamily="34" charset="0"/>
                <a:ea typeface="Calibri" panose="020F0502020204030204" pitchFamily="34" charset="0"/>
                <a:cs typeface="Arial" panose="020B0604020202020204" pitchFamily="34" charset="0"/>
              </a:rPr>
              <a:t> United Arab Emirates. </a:t>
            </a:r>
            <a:endPar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9677319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19</a:t>
            </a:fld>
            <a:endParaRPr lang="en-US" dirty="0"/>
          </a:p>
        </p:txBody>
      </p:sp>
      <p:sp>
        <p:nvSpPr>
          <p:cNvPr id="12" name="TextBox 11">
            <a:extLst>
              <a:ext uri="{FF2B5EF4-FFF2-40B4-BE49-F238E27FC236}">
                <a16:creationId xmlns:a16="http://schemas.microsoft.com/office/drawing/2014/main" id="{5A7F9711-F903-4A51-94A5-C764D1A0F977}"/>
              </a:ext>
            </a:extLst>
          </p:cNvPr>
          <p:cNvSpPr txBox="1"/>
          <p:nvPr/>
        </p:nvSpPr>
        <p:spPr>
          <a:xfrm>
            <a:off x="3281083" y="911323"/>
            <a:ext cx="7216767" cy="5035353"/>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The </a:t>
            </a:r>
            <a:r>
              <a:rPr lang="en-US" sz="1800" b="1" dirty="0">
                <a:solidFill>
                  <a:srgbClr val="202C8F"/>
                </a:solidFill>
                <a:effectLst/>
                <a:latin typeface="Calibri" panose="020F0502020204030204" pitchFamily="34" charset="0"/>
                <a:ea typeface="Calibri" panose="020F0502020204030204" pitchFamily="34" charset="0"/>
                <a:cs typeface="Arial" panose="020B0604020202020204" pitchFamily="34" charset="0"/>
              </a:rPr>
              <a:t>harm minimization methodology </a:t>
            </a: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considers the tolerance of the human body during a crash. It proposes speed limits that lead to the least possible injury. </a:t>
            </a:r>
          </a:p>
          <a:p>
            <a:pPr marL="342900" marR="0" lvl="0" indent="-342900" algn="just">
              <a:lnSpc>
                <a:spcPct val="150000"/>
              </a:lnSpc>
              <a:spcBef>
                <a:spcPts val="0"/>
              </a:spcBef>
              <a:spcAft>
                <a:spcPts val="0"/>
              </a:spcAft>
              <a:buFont typeface="Arial" panose="020B0604020202020204" pitchFamily="34" charset="0"/>
              <a:buChar char="•"/>
            </a:pP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And consider the well-known safety-orientated vision zero and sustainable safety approaches. </a:t>
            </a:r>
          </a:p>
          <a:p>
            <a:pPr marL="342900" marR="0" lvl="0" indent="-342900" algn="just">
              <a:lnSpc>
                <a:spcPct val="150000"/>
              </a:lnSpc>
              <a:spcBef>
                <a:spcPts val="0"/>
              </a:spcBef>
              <a:spcAft>
                <a:spcPts val="0"/>
              </a:spcAft>
              <a:buFont typeface="Arial" panose="020B0604020202020204" pitchFamily="34" charset="0"/>
              <a:buChar char="•"/>
            </a:pP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Finally variable speed limits have been used to adjust speed limits based on real-time information such as crash occurrence and weather. </a:t>
            </a:r>
          </a:p>
          <a:p>
            <a:pPr marL="342900" marR="0" lvl="0" indent="-342900" algn="just">
              <a:lnSpc>
                <a:spcPct val="150000"/>
              </a:lnSpc>
              <a:spcBef>
                <a:spcPts val="0"/>
              </a:spcBef>
              <a:spcAft>
                <a:spcPts val="0"/>
              </a:spcAft>
              <a:buFont typeface="Arial" panose="020B0604020202020204" pitchFamily="34" charset="0"/>
              <a:buChar char="•"/>
            </a:pP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And this methodology also brings safety benefits for example research have found an 18% crash reduction after introducing variable speed limits. </a:t>
            </a:r>
          </a:p>
          <a:p>
            <a:pPr marL="342900" marR="0" lvl="0" indent="-342900" algn="just">
              <a:lnSpc>
                <a:spcPct val="150000"/>
              </a:lnSpc>
              <a:spcBef>
                <a:spcPts val="0"/>
              </a:spcBef>
              <a:spcAft>
                <a:spcPts val="800"/>
              </a:spcAft>
              <a:buFont typeface="Arial" panose="020B0604020202020204" pitchFamily="34" charset="0"/>
              <a:buChar char="•"/>
            </a:pP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Other studies investigate various speed limits and did not account for the crash risk. </a:t>
            </a:r>
          </a:p>
        </p:txBody>
      </p:sp>
    </p:spTree>
    <p:extLst>
      <p:ext uri="{BB962C8B-B14F-4D97-AF65-F5344CB8AC3E}">
        <p14:creationId xmlns:p14="http://schemas.microsoft.com/office/powerpoint/2010/main" val="145477242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​Areas of research</a:t>
            </a:r>
          </a:p>
          <a:p>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20</a:t>
            </a:fld>
            <a:endParaRPr lang="en-US" dirty="0"/>
          </a:p>
        </p:txBody>
      </p:sp>
      <p:sp>
        <p:nvSpPr>
          <p:cNvPr id="2" name="TextBox 1">
            <a:extLst>
              <a:ext uri="{FF2B5EF4-FFF2-40B4-BE49-F238E27FC236}">
                <a16:creationId xmlns:a16="http://schemas.microsoft.com/office/drawing/2014/main" id="{81071647-37EA-4378-AC1B-D0AE4C6638A4}"/>
              </a:ext>
            </a:extLst>
          </p:cNvPr>
          <p:cNvSpPr txBox="1"/>
          <p:nvPr/>
        </p:nvSpPr>
        <p:spPr>
          <a:xfrm>
            <a:off x="3307439" y="731520"/>
            <a:ext cx="7637929" cy="5144998"/>
          </a:xfrm>
          <a:prstGeom prst="rect">
            <a:avLst/>
          </a:prstGeom>
          <a:noFill/>
        </p:spPr>
        <p:txBody>
          <a:bodyPr wrap="square" rtlCol="0">
            <a:spAutoFit/>
          </a:bodyPr>
          <a:lstStyle/>
          <a:p>
            <a:pPr marR="0" algn="just">
              <a:lnSpc>
                <a:spcPct val="150000"/>
              </a:lnSpc>
              <a:spcBef>
                <a:spcPts val="0"/>
              </a:spcBef>
              <a:spcAft>
                <a:spcPts val="800"/>
              </a:spcAft>
            </a:pPr>
            <a:r>
              <a:rPr lang="en-US" sz="1800" b="1" dirty="0">
                <a:solidFill>
                  <a:srgbClr val="202C8F"/>
                </a:solidFill>
                <a:effectLst/>
                <a:latin typeface="Calibri" panose="020F0502020204030204" pitchFamily="34" charset="0"/>
                <a:ea typeface="Calibri" panose="020F0502020204030204" pitchFamily="34" charset="0"/>
                <a:cs typeface="Arial" panose="020B0604020202020204" pitchFamily="34" charset="0"/>
              </a:rPr>
              <a:t>The fuzzy logic section of this paper: </a:t>
            </a:r>
            <a:endPar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First of all, the fuzzy logic emerged as an attempt to introduce uncertainty in standard classification problems. Instead of providing a binary outcome such as true or false the fuzzy logic allows the consideration of intermediate values in the categories. </a:t>
            </a:r>
          </a:p>
          <a:p>
            <a:pPr marL="285750" marR="0" lvl="0" indent="-285750" algn="just">
              <a:lnSpc>
                <a:spcPct val="150000"/>
              </a:lnSpc>
              <a:spcBef>
                <a:spcPts val="0"/>
              </a:spcBef>
              <a:spcAft>
                <a:spcPts val="0"/>
              </a:spcAft>
              <a:buFont typeface="Arial" panose="020B0604020202020204" pitchFamily="34" charset="0"/>
              <a:buChar char="•"/>
            </a:pPr>
            <a:endPar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This is useful in problem that do not have a clear classification and are subject to degrees of uncertainty and inaccuracy. </a:t>
            </a:r>
          </a:p>
          <a:p>
            <a:pPr marL="285750" marR="0" lvl="0" indent="-285750" algn="just">
              <a:lnSpc>
                <a:spcPct val="150000"/>
              </a:lnSpc>
              <a:spcBef>
                <a:spcPts val="0"/>
              </a:spcBef>
              <a:spcAft>
                <a:spcPts val="0"/>
              </a:spcAft>
              <a:buFont typeface="Arial" panose="020B0604020202020204" pitchFamily="34" charset="0"/>
              <a:buChar char="•"/>
            </a:pPr>
            <a:endPar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800"/>
              </a:spcAft>
              <a:buFont typeface="Arial" panose="020B0604020202020204" pitchFamily="34" charset="0"/>
              <a:buChar char="•"/>
            </a:pP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For example, a highway terrain condition can be classified as into level, rolling or mountainous.</a:t>
            </a:r>
          </a:p>
          <a:p>
            <a:pPr marL="285750" indent="-285750">
              <a:buFont typeface="Arial" panose="020B0604020202020204" pitchFamily="34" charset="0"/>
              <a:buChar char="•"/>
            </a:pPr>
            <a:endParaRPr lang="en-US" dirty="0">
              <a:solidFill>
                <a:srgbClr val="202C8F"/>
              </a:solidFill>
            </a:endParaRPr>
          </a:p>
        </p:txBody>
      </p:sp>
    </p:spTree>
    <p:extLst>
      <p:ext uri="{BB962C8B-B14F-4D97-AF65-F5344CB8AC3E}">
        <p14:creationId xmlns:p14="http://schemas.microsoft.com/office/powerpoint/2010/main" val="303334512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21</a:t>
            </a:fld>
            <a:endParaRPr lang="en-US" dirty="0"/>
          </a:p>
        </p:txBody>
      </p:sp>
      <p:sp>
        <p:nvSpPr>
          <p:cNvPr id="3" name="TextBox 2">
            <a:extLst>
              <a:ext uri="{FF2B5EF4-FFF2-40B4-BE49-F238E27FC236}">
                <a16:creationId xmlns:a16="http://schemas.microsoft.com/office/drawing/2014/main" id="{47ADB644-A69E-47DF-A6BA-FC3333CBBF01}"/>
              </a:ext>
            </a:extLst>
          </p:cNvPr>
          <p:cNvSpPr txBox="1"/>
          <p:nvPr/>
        </p:nvSpPr>
        <p:spPr>
          <a:xfrm>
            <a:off x="2957814" y="878542"/>
            <a:ext cx="7987554" cy="5355312"/>
          </a:xfrm>
          <a:prstGeom prst="rect">
            <a:avLst/>
          </a:prstGeom>
          <a:noFill/>
        </p:spPr>
        <p:txBody>
          <a:bodyPr wrap="square" rtlCol="0">
            <a:spAutoFit/>
          </a:bodyPr>
          <a:lstStyle/>
          <a:p>
            <a:pPr marL="342900" marR="0" lvl="0" indent="-342900" algn="just" rtl="0">
              <a:lnSpc>
                <a:spcPct val="150000"/>
              </a:lnSpc>
              <a:spcBef>
                <a:spcPts val="0"/>
              </a:spcBef>
              <a:spcAft>
                <a:spcPts val="0"/>
              </a:spcAft>
              <a:buFont typeface="Arial" panose="020B0604020202020204" pitchFamily="34" charset="0"/>
              <a:buChar char="•"/>
            </a:pP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But there are no clear and uniform boundaries between these categories and highway designers must rely on common sense and o experience to classify highway terrain.</a:t>
            </a:r>
          </a:p>
          <a:p>
            <a:pPr marL="285750" marR="0" lvl="0" indent="-285750" algn="just" rtl="0">
              <a:lnSpc>
                <a:spcPct val="150000"/>
              </a:lnSpc>
              <a:spcBef>
                <a:spcPts val="0"/>
              </a:spcBef>
              <a:spcAft>
                <a:spcPts val="0"/>
              </a:spcAft>
              <a:buFont typeface="Arial" panose="020B0604020202020204" pitchFamily="34" charset="0"/>
              <a:buChar char="•"/>
            </a:pPr>
            <a:endPar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In fact, humans are more used to transmitting information through vague definition when compared to transmitting information through precise numeric values.</a:t>
            </a:r>
          </a:p>
          <a:p>
            <a:pPr marL="285750" marR="0" lvl="0" indent="-285750" algn="just">
              <a:lnSpc>
                <a:spcPct val="150000"/>
              </a:lnSpc>
              <a:spcBef>
                <a:spcPts val="0"/>
              </a:spcBef>
              <a:spcAft>
                <a:spcPts val="0"/>
              </a:spcAft>
              <a:buFont typeface="Arial" panose="020B0604020202020204" pitchFamily="34" charset="0"/>
              <a:buChar char="•"/>
            </a:pPr>
            <a:endPar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n-US" sz="1800" u="sng" dirty="0">
                <a:solidFill>
                  <a:srgbClr val="202C8F"/>
                </a:solidFill>
                <a:effectLst/>
                <a:latin typeface="Calibri" panose="020F0502020204030204" pitchFamily="34" charset="0"/>
                <a:ea typeface="Calibri" panose="020F0502020204030204" pitchFamily="34" charset="0"/>
                <a:cs typeface="Arial" panose="020B0604020202020204" pitchFamily="34" charset="0"/>
              </a:rPr>
              <a:t>In the example of the terrain classification, although one may define the terrain condition using the average slope, it is more common to refer to the terrain using the standard categories.</a:t>
            </a:r>
          </a:p>
          <a:p>
            <a:pPr marL="285750" marR="0" lvl="0" indent="-285750" algn="just">
              <a:lnSpc>
                <a:spcPct val="150000"/>
              </a:lnSpc>
              <a:spcBef>
                <a:spcPts val="0"/>
              </a:spcBef>
              <a:spcAft>
                <a:spcPts val="0"/>
              </a:spcAft>
              <a:buFont typeface="Arial" panose="020B0604020202020204" pitchFamily="34" charset="0"/>
              <a:buChar char="•"/>
            </a:pPr>
            <a:endPar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endParaRPr lang="en-US" dirty="0">
              <a:solidFill>
                <a:srgbClr val="202C8F"/>
              </a:solidFill>
            </a:endParaRPr>
          </a:p>
        </p:txBody>
      </p:sp>
    </p:spTree>
    <p:extLst>
      <p:ext uri="{BB962C8B-B14F-4D97-AF65-F5344CB8AC3E}">
        <p14:creationId xmlns:p14="http://schemas.microsoft.com/office/powerpoint/2010/main" val="1821245911"/>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22</a:t>
            </a:fld>
            <a:endParaRPr lang="en-US" dirty="0"/>
          </a:p>
        </p:txBody>
      </p:sp>
      <p:sp>
        <p:nvSpPr>
          <p:cNvPr id="2" name="TextBox 1">
            <a:extLst>
              <a:ext uri="{FF2B5EF4-FFF2-40B4-BE49-F238E27FC236}">
                <a16:creationId xmlns:a16="http://schemas.microsoft.com/office/drawing/2014/main" id="{76044752-80AA-4E1C-89F2-E1A871BA36C1}"/>
              </a:ext>
            </a:extLst>
          </p:cNvPr>
          <p:cNvSpPr txBox="1"/>
          <p:nvPr/>
        </p:nvSpPr>
        <p:spPr>
          <a:xfrm>
            <a:off x="3334871" y="869576"/>
            <a:ext cx="7422777" cy="5042406"/>
          </a:xfrm>
          <a:prstGeom prst="rect">
            <a:avLst/>
          </a:prstGeom>
          <a:noFill/>
        </p:spPr>
        <p:txBody>
          <a:bodyPr wrap="square" rtlCol="0">
            <a:spAutoFit/>
          </a:bodyPr>
          <a:lstStyle/>
          <a:p>
            <a:pPr marL="285750" marR="0" lvl="0" indent="-285750" algn="just" rtl="0">
              <a:lnSpc>
                <a:spcPct val="150000"/>
              </a:lnSpc>
              <a:spcBef>
                <a:spcPts val="0"/>
              </a:spcBef>
              <a:spcAft>
                <a:spcPts val="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The system has inputs which are numerical values for the variables. </a:t>
            </a:r>
          </a:p>
          <a:p>
            <a:pPr marL="285750" marR="0" lvl="0" indent="-285750" algn="just">
              <a:lnSpc>
                <a:spcPct val="150000"/>
              </a:lnSpc>
              <a:spcBef>
                <a:spcPts val="0"/>
              </a:spcBef>
              <a:spcAft>
                <a:spcPts val="0"/>
              </a:spcAft>
              <a:buFont typeface="Arial" panose="020B0604020202020204" pitchFamily="34" charset="0"/>
              <a:buChar char="•"/>
            </a:pPr>
            <a:r>
              <a:rPr lang="en-US" sz="1800" b="1" dirty="0">
                <a:effectLst/>
                <a:latin typeface="Calibri" panose="020F0502020204030204" pitchFamily="34" charset="0"/>
                <a:ea typeface="Calibri" panose="020F0502020204030204" pitchFamily="34" charset="0"/>
                <a:cs typeface="Arial" panose="020B0604020202020204" pitchFamily="34" charset="0"/>
              </a:rPr>
              <a:t>The inputs are then fuzzified meaning that they are converted in fuzzy sets and they have some degree of membership to each category. </a:t>
            </a:r>
          </a:p>
          <a:p>
            <a:pPr marL="285750" marR="0" lvl="0" indent="-285750" algn="just">
              <a:lnSpc>
                <a:spcPct val="150000"/>
              </a:lnSpc>
              <a:spcBef>
                <a:spcPts val="0"/>
              </a:spcBef>
              <a:spcAft>
                <a:spcPts val="0"/>
              </a:spcAft>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marR="0" lvl="0" indent="-285750" algn="just">
              <a:lnSpc>
                <a:spcPct val="150000"/>
              </a:lnSpc>
              <a:spcBef>
                <a:spcPts val="0"/>
              </a:spcBef>
              <a:spcAft>
                <a:spcPts val="0"/>
              </a:spcAft>
              <a:buFont typeface="Arial" panose="020B0604020202020204" pitchFamily="34" charset="0"/>
              <a:buChar char="•"/>
            </a:pPr>
            <a:r>
              <a:rPr lang="en-US" sz="1800" b="1" u="sng" dirty="0">
                <a:solidFill>
                  <a:srgbClr val="202C8F"/>
                </a:solidFill>
                <a:effectLst/>
                <a:latin typeface="Calibri" panose="020F0502020204030204" pitchFamily="34" charset="0"/>
                <a:ea typeface="Calibri" panose="020F0502020204030204" pitchFamily="34" charset="0"/>
                <a:cs typeface="Arial" panose="020B0604020202020204" pitchFamily="34" charset="0"/>
              </a:rPr>
              <a:t>The linguistic variables can be used to create if-then rules such as IF condition THEN consequences.  </a:t>
            </a:r>
          </a:p>
          <a:p>
            <a:pPr marL="285750" marR="0" lvl="0" indent="-285750" algn="just">
              <a:lnSpc>
                <a:spcPct val="150000"/>
              </a:lnSpc>
              <a:spcBef>
                <a:spcPts val="0"/>
              </a:spcBef>
              <a:spcAft>
                <a:spcPts val="0"/>
              </a:spcAft>
              <a:buFont typeface="Arial" panose="020B0604020202020204" pitchFamily="34" charset="0"/>
              <a:buChar char="•"/>
            </a:pPr>
            <a:endParaRPr lang="en-US" sz="1800" u="sng" dirty="0">
              <a:solidFill>
                <a:srgbClr val="202C8F"/>
              </a:solidFill>
              <a:effectLst/>
              <a:latin typeface="Calibri" panose="020F0502020204030204" pitchFamily="34" charset="0"/>
              <a:ea typeface="Calibri" panose="020F0502020204030204" pitchFamily="34" charset="0"/>
              <a:cs typeface="Arial" panose="020B0604020202020204" pitchFamily="34" charset="0"/>
            </a:endParaRPr>
          </a:p>
          <a:p>
            <a:pPr marL="285750" marR="0" lvl="0" indent="-285750" algn="just">
              <a:lnSpc>
                <a:spcPct val="150000"/>
              </a:lnSpc>
              <a:spcBef>
                <a:spcPts val="0"/>
              </a:spcBef>
              <a:spcAft>
                <a:spcPts val="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The rules are considered as the knowledge base which can be used to make inference about the inputs. </a:t>
            </a:r>
          </a:p>
          <a:p>
            <a:pPr marL="285750" marR="0" lvl="0" indent="-285750" algn="just">
              <a:lnSpc>
                <a:spcPct val="150000"/>
              </a:lnSpc>
              <a:spcBef>
                <a:spcPts val="0"/>
              </a:spcBef>
              <a:spcAft>
                <a:spcPts val="800"/>
              </a:spcAft>
              <a:buFont typeface="Arial" panose="020B0604020202020204" pitchFamily="34" charset="0"/>
              <a:buChar char="•"/>
            </a:pPr>
            <a:r>
              <a:rPr lang="en-US" sz="1800" b="1" u="sng" dirty="0">
                <a:solidFill>
                  <a:srgbClr val="202C8F"/>
                </a:solidFill>
                <a:effectLst/>
                <a:latin typeface="Calibri" panose="020F0502020204030204" pitchFamily="34" charset="0"/>
                <a:ea typeface="Calibri" panose="020F0502020204030204" pitchFamily="34" charset="0"/>
                <a:cs typeface="Arial" panose="020B0604020202020204" pitchFamily="34" charset="0"/>
              </a:rPr>
              <a:t>The inference process results in a final output that should be converted to a numerical value in a process called defuzzification.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591493319"/>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23</a:t>
            </a:fld>
            <a:endParaRPr lang="en-US" dirty="0"/>
          </a:p>
        </p:txBody>
      </p:sp>
      <p:sp>
        <p:nvSpPr>
          <p:cNvPr id="2" name="TextBox 1">
            <a:extLst>
              <a:ext uri="{FF2B5EF4-FFF2-40B4-BE49-F238E27FC236}">
                <a16:creationId xmlns:a16="http://schemas.microsoft.com/office/drawing/2014/main" id="{E26CE528-0D65-458F-9F8E-DE6B759A1EFF}"/>
              </a:ext>
            </a:extLst>
          </p:cNvPr>
          <p:cNvSpPr txBox="1"/>
          <p:nvPr/>
        </p:nvSpPr>
        <p:spPr>
          <a:xfrm>
            <a:off x="2877671" y="457200"/>
            <a:ext cx="8471647" cy="5873403"/>
          </a:xfrm>
          <a:prstGeom prst="rect">
            <a:avLst/>
          </a:prstGeom>
          <a:noFill/>
        </p:spPr>
        <p:txBody>
          <a:bodyPr wrap="square" rtlCol="0">
            <a:spAutoFit/>
          </a:bodyPr>
          <a:lstStyle/>
          <a:p>
            <a:pPr marL="285750" marR="0" lvl="0" indent="-285750" algn="just" rtl="0">
              <a:lnSpc>
                <a:spcPct val="150000"/>
              </a:lnSpc>
              <a:spcBef>
                <a:spcPts val="0"/>
              </a:spcBef>
              <a:spcAft>
                <a:spcPts val="0"/>
              </a:spcAft>
              <a:buFont typeface="Arial" panose="020B0604020202020204" pitchFamily="34" charset="0"/>
              <a:buChar char="•"/>
            </a:pP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For defuzzification many methods can be considered. </a:t>
            </a:r>
          </a:p>
          <a:p>
            <a:pPr marL="285750" marR="0" lvl="0" indent="-285750" algn="just">
              <a:lnSpc>
                <a:spcPct val="150000"/>
              </a:lnSpc>
              <a:spcBef>
                <a:spcPts val="0"/>
              </a:spcBef>
              <a:spcAft>
                <a:spcPts val="0"/>
              </a:spcAft>
              <a:buFont typeface="Arial" panose="020B0604020202020204" pitchFamily="34" charset="0"/>
              <a:buChar char="•"/>
            </a:pP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The most usual approach is the centroid method which considers the output’s fuzzy set </a:t>
            </a:r>
            <a:r>
              <a:rPr lang="en-US" sz="1800" b="1" dirty="0">
                <a:solidFill>
                  <a:srgbClr val="202C8F"/>
                </a:solidFill>
                <a:effectLst/>
                <a:latin typeface="Calibri" panose="020F0502020204030204" pitchFamily="34" charset="0"/>
                <a:ea typeface="Calibri" panose="020F0502020204030204" pitchFamily="34" charset="0"/>
                <a:cs typeface="Arial" panose="020B0604020202020204" pitchFamily="34" charset="0"/>
              </a:rPr>
              <a:t>as a polygon and calculated the centroid</a:t>
            </a: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 And this structure has been adopted in this study </a:t>
            </a:r>
          </a:p>
          <a:p>
            <a:pPr marR="0" lvl="0" algn="just">
              <a:lnSpc>
                <a:spcPct val="150000"/>
              </a:lnSpc>
              <a:spcBef>
                <a:spcPts val="0"/>
              </a:spcBef>
              <a:spcAft>
                <a:spcPts val="0"/>
              </a:spcAft>
            </a:pPr>
            <a:endPar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endParaRPr>
          </a:p>
          <a:p>
            <a:pPr marL="285750" marR="0" lvl="0" indent="-285750" algn="just">
              <a:lnSpc>
                <a:spcPct val="150000"/>
              </a:lnSpc>
              <a:spcBef>
                <a:spcPts val="0"/>
              </a:spcBef>
              <a:spcAft>
                <a:spcPts val="0"/>
              </a:spcAft>
              <a:buFont typeface="Arial" panose="020B0604020202020204" pitchFamily="34" charset="0"/>
              <a:buChar char="•"/>
            </a:pP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Fuzzy expert systems are ideal modeling framework when the input and out-put variables are subjective and empirical. </a:t>
            </a:r>
          </a:p>
          <a:p>
            <a:pPr marR="0" lvl="0" algn="just">
              <a:lnSpc>
                <a:spcPct val="150000"/>
              </a:lnSpc>
              <a:spcBef>
                <a:spcPts val="0"/>
              </a:spcBef>
              <a:spcAft>
                <a:spcPts val="0"/>
              </a:spcAft>
            </a:pPr>
            <a:endPar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endParaRPr>
          </a:p>
          <a:p>
            <a:pPr marL="285750" marR="0" lvl="0" indent="-285750" algn="just">
              <a:lnSpc>
                <a:spcPct val="150000"/>
              </a:lnSpc>
              <a:spcBef>
                <a:spcPts val="0"/>
              </a:spcBef>
              <a:spcAft>
                <a:spcPts val="0"/>
              </a:spcAft>
              <a:buFont typeface="Arial" panose="020B0604020202020204" pitchFamily="34" charset="0"/>
              <a:buChar char="•"/>
            </a:pP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Under these circumstances a set of rules can be created to accommodate the uncertain nature of these variables. </a:t>
            </a:r>
          </a:p>
          <a:p>
            <a:pPr marR="0" lvl="0" algn="just">
              <a:lnSpc>
                <a:spcPct val="150000"/>
              </a:lnSpc>
              <a:spcBef>
                <a:spcPts val="0"/>
              </a:spcBef>
              <a:spcAft>
                <a:spcPts val="0"/>
              </a:spcAft>
            </a:pPr>
            <a:endPar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endParaRPr>
          </a:p>
          <a:p>
            <a:pPr marL="285750" marR="0" lvl="0" indent="-285750" algn="just">
              <a:lnSpc>
                <a:spcPct val="150000"/>
              </a:lnSpc>
              <a:spcBef>
                <a:spcPts val="0"/>
              </a:spcBef>
              <a:spcAft>
                <a:spcPts val="800"/>
              </a:spcAft>
              <a:buFont typeface="Arial" panose="020B0604020202020204" pitchFamily="34" charset="0"/>
              <a:buChar char="•"/>
            </a:pP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In addition to the variable speed limit studies also fuzzy controllers have been implemented for traffic control in urban environments. </a:t>
            </a:r>
          </a:p>
          <a:p>
            <a:pPr marL="285750" indent="-285750">
              <a:buFont typeface="Arial" panose="020B0604020202020204" pitchFamily="34" charset="0"/>
              <a:buChar char="•"/>
            </a:pPr>
            <a:endParaRPr lang="en-US" dirty="0">
              <a:solidFill>
                <a:srgbClr val="202C8F"/>
              </a:solidFill>
            </a:endParaRPr>
          </a:p>
        </p:txBody>
      </p:sp>
    </p:spTree>
    <p:extLst>
      <p:ext uri="{BB962C8B-B14F-4D97-AF65-F5344CB8AC3E}">
        <p14:creationId xmlns:p14="http://schemas.microsoft.com/office/powerpoint/2010/main" val="3575737981"/>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24</a:t>
            </a:fld>
            <a:endParaRPr lang="en-US" dirty="0"/>
          </a:p>
        </p:txBody>
      </p:sp>
      <p:sp>
        <p:nvSpPr>
          <p:cNvPr id="2" name="TextBox 1">
            <a:extLst>
              <a:ext uri="{FF2B5EF4-FFF2-40B4-BE49-F238E27FC236}">
                <a16:creationId xmlns:a16="http://schemas.microsoft.com/office/drawing/2014/main" id="{58E17BD6-3F3F-4033-8BE5-BE9742D371D8}"/>
              </a:ext>
            </a:extLst>
          </p:cNvPr>
          <p:cNvSpPr txBox="1"/>
          <p:nvPr/>
        </p:nvSpPr>
        <p:spPr>
          <a:xfrm>
            <a:off x="3648635" y="663388"/>
            <a:ext cx="6409765" cy="4061012"/>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9F9A7F02-A010-43DD-B3C1-117CF49B7014}"/>
              </a:ext>
            </a:extLst>
          </p:cNvPr>
          <p:cNvSpPr txBox="1"/>
          <p:nvPr/>
        </p:nvSpPr>
        <p:spPr>
          <a:xfrm>
            <a:off x="3079107" y="833417"/>
            <a:ext cx="7714399" cy="5221942"/>
          </a:xfrm>
          <a:prstGeom prst="rect">
            <a:avLst/>
          </a:prstGeom>
          <a:noFill/>
        </p:spPr>
        <p:txBody>
          <a:bodyPr wrap="square" rtlCol="0">
            <a:spAutoFit/>
          </a:bodyPr>
          <a:lstStyle/>
          <a:p>
            <a:pPr marL="0" marR="0" algn="just">
              <a:lnSpc>
                <a:spcPct val="150000"/>
              </a:lnSpc>
              <a:spcBef>
                <a:spcPts val="0"/>
              </a:spcBef>
              <a:spcAft>
                <a:spcPts val="800"/>
              </a:spcAft>
            </a:pPr>
            <a:r>
              <a:rPr lang="en-US" sz="2000" b="1" u="sng" dirty="0">
                <a:effectLst/>
                <a:latin typeface="Calibri" panose="020F0502020204030204" pitchFamily="34" charset="0"/>
                <a:ea typeface="Calibri" panose="020F0502020204030204" pitchFamily="34" charset="0"/>
                <a:cs typeface="Arial" panose="020B0604020202020204" pitchFamily="34" charset="0"/>
              </a:rPr>
              <a:t>The methodology used in this </a:t>
            </a:r>
            <a:r>
              <a:rPr lang="en-US" sz="2000" b="1" u="sng" dirty="0">
                <a:latin typeface="Calibri" panose="020F0502020204030204" pitchFamily="34" charset="0"/>
                <a:ea typeface="Calibri" panose="020F0502020204030204" pitchFamily="34" charset="0"/>
                <a:cs typeface="Arial" panose="020B0604020202020204" pitchFamily="34" charset="0"/>
              </a:rPr>
              <a:t>research:</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mj-lt"/>
              <a:buAutoNum type="arabicPeriod"/>
            </a:pPr>
            <a:r>
              <a:rPr lang="en-US" sz="2000" dirty="0">
                <a:effectLst/>
                <a:latin typeface="Calibri" panose="020F0502020204030204" pitchFamily="34" charset="0"/>
                <a:ea typeface="Calibri" panose="020F0502020204030204" pitchFamily="34" charset="0"/>
                <a:cs typeface="Arial" panose="020B0604020202020204" pitchFamily="34" charset="0"/>
              </a:rPr>
              <a:t>First six variables were considered as inputs of the system. </a:t>
            </a:r>
          </a:p>
          <a:p>
            <a:pPr marL="342900" marR="0" lvl="0" indent="-342900" algn="just">
              <a:lnSpc>
                <a:spcPct val="150000"/>
              </a:lnSpc>
              <a:spcBef>
                <a:spcPts val="0"/>
              </a:spcBef>
              <a:spcAft>
                <a:spcPts val="0"/>
              </a:spcAft>
              <a:buFont typeface="+mj-lt"/>
              <a:buAutoNum type="arabicPeriod"/>
            </a:pPr>
            <a:r>
              <a:rPr lang="en-US" sz="2000" u="sng" dirty="0">
                <a:solidFill>
                  <a:srgbClr val="202C8F"/>
                </a:solidFill>
                <a:effectLst/>
                <a:latin typeface="Calibri" panose="020F0502020204030204" pitchFamily="34" charset="0"/>
                <a:ea typeface="Calibri" panose="020F0502020204030204" pitchFamily="34" charset="0"/>
                <a:cs typeface="Arial" panose="020B0604020202020204" pitchFamily="34" charset="0"/>
              </a:rPr>
              <a:t>Then a survey was designed to obtain experts’ perceptions concerning several parameters related to the input variables and to the speed limit. </a:t>
            </a:r>
          </a:p>
          <a:p>
            <a:pPr marL="342900" marR="0" lvl="0" indent="-342900" algn="just">
              <a:lnSpc>
                <a:spcPct val="150000"/>
              </a:lnSpc>
              <a:spcBef>
                <a:spcPts val="0"/>
              </a:spcBef>
              <a:spcAft>
                <a:spcPts val="0"/>
              </a:spcAft>
              <a:buFont typeface="+mj-lt"/>
              <a:buAutoNum type="arabicPeriod"/>
            </a:pPr>
            <a:r>
              <a:rPr lang="en-US" sz="2000" dirty="0">
                <a:effectLst/>
                <a:latin typeface="Calibri" panose="020F0502020204030204" pitchFamily="34" charset="0"/>
                <a:ea typeface="Calibri" panose="020F0502020204030204" pitchFamily="34" charset="0"/>
                <a:cs typeface="Arial" panose="020B0604020202020204" pitchFamily="34" charset="0"/>
              </a:rPr>
              <a:t>The input variables were quantifies using proxy variables. </a:t>
            </a:r>
          </a:p>
          <a:p>
            <a:pPr marL="342900" marR="0" lvl="0" indent="-342900" algn="just">
              <a:lnSpc>
                <a:spcPct val="150000"/>
              </a:lnSpc>
              <a:spcBef>
                <a:spcPts val="0"/>
              </a:spcBef>
              <a:spcAft>
                <a:spcPts val="0"/>
              </a:spcAft>
              <a:buFont typeface="+mj-lt"/>
              <a:buAutoNum type="arabicPeriod"/>
            </a:pPr>
            <a:r>
              <a:rPr lang="en-US" sz="2000" u="sng" dirty="0">
                <a:solidFill>
                  <a:srgbClr val="202C8F"/>
                </a:solidFill>
                <a:effectLst/>
                <a:latin typeface="Calibri" panose="020F0502020204030204" pitchFamily="34" charset="0"/>
                <a:ea typeface="Calibri" panose="020F0502020204030204" pitchFamily="34" charset="0"/>
                <a:cs typeface="Arial" panose="020B0604020202020204" pitchFamily="34" charset="0"/>
              </a:rPr>
              <a:t>The survey was used to construct the membership function and the fuzzy rules.</a:t>
            </a:r>
          </a:p>
          <a:p>
            <a:pPr marL="342900" marR="0" lvl="0" indent="-342900" algn="just">
              <a:lnSpc>
                <a:spcPct val="150000"/>
              </a:lnSpc>
              <a:spcBef>
                <a:spcPts val="0"/>
              </a:spcBef>
              <a:spcAft>
                <a:spcPts val="800"/>
              </a:spcAft>
              <a:buFont typeface="+mj-lt"/>
              <a:buAutoNum type="arabicPeriod"/>
            </a:pPr>
            <a:r>
              <a:rPr lang="en-US" sz="2000" b="1" dirty="0">
                <a:solidFill>
                  <a:srgbClr val="202C8F"/>
                </a:solidFill>
                <a:effectLst/>
                <a:latin typeface="Calibri" panose="020F0502020204030204" pitchFamily="34" charset="0"/>
                <a:ea typeface="Calibri" panose="020F0502020204030204" pitchFamily="34" charset="0"/>
                <a:cs typeface="Arial" panose="020B0604020202020204" pitchFamily="34" charset="0"/>
              </a:rPr>
              <a:t>Finally, the system was evaluated using several performance metrics. </a:t>
            </a:r>
          </a:p>
          <a:p>
            <a:endParaRPr lang="en-US" sz="2000" dirty="0"/>
          </a:p>
        </p:txBody>
      </p:sp>
    </p:spTree>
    <p:extLst>
      <p:ext uri="{BB962C8B-B14F-4D97-AF65-F5344CB8AC3E}">
        <p14:creationId xmlns:p14="http://schemas.microsoft.com/office/powerpoint/2010/main" val="1345321524"/>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25</a:t>
            </a:fld>
            <a:endParaRPr lang="en-US" dirty="0"/>
          </a:p>
        </p:txBody>
      </p:sp>
      <p:sp>
        <p:nvSpPr>
          <p:cNvPr id="2" name="TextBox 1">
            <a:extLst>
              <a:ext uri="{FF2B5EF4-FFF2-40B4-BE49-F238E27FC236}">
                <a16:creationId xmlns:a16="http://schemas.microsoft.com/office/drawing/2014/main" id="{58E17BD6-3F3F-4033-8BE5-BE9742D371D8}"/>
              </a:ext>
            </a:extLst>
          </p:cNvPr>
          <p:cNvSpPr txBox="1"/>
          <p:nvPr/>
        </p:nvSpPr>
        <p:spPr>
          <a:xfrm>
            <a:off x="3648635" y="663388"/>
            <a:ext cx="6409765" cy="4061012"/>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8532E38D-2EC4-4DC2-ABF3-C22F377FA331}"/>
              </a:ext>
            </a:extLst>
          </p:cNvPr>
          <p:cNvSpPr txBox="1"/>
          <p:nvPr/>
        </p:nvSpPr>
        <p:spPr>
          <a:xfrm>
            <a:off x="2796989" y="1531044"/>
            <a:ext cx="8489576" cy="3795911"/>
          </a:xfrm>
          <a:prstGeom prst="rect">
            <a:avLst/>
          </a:prstGeom>
          <a:noFill/>
        </p:spPr>
        <p:txBody>
          <a:bodyPr wrap="square" rtlCol="0">
            <a:spAutoFit/>
          </a:bodyPr>
          <a:lstStyle/>
          <a:p>
            <a:pPr marR="0" algn="just">
              <a:lnSpc>
                <a:spcPct val="150000"/>
              </a:lnSpc>
              <a:spcBef>
                <a:spcPts val="0"/>
              </a:spcBef>
              <a:spcAft>
                <a:spcPts val="800"/>
              </a:spcAft>
            </a:pPr>
            <a:r>
              <a:rPr lang="en-US" sz="1800" b="1" u="sng" dirty="0">
                <a:solidFill>
                  <a:srgbClr val="202C8F"/>
                </a:solidFill>
                <a:effectLst/>
                <a:latin typeface="Calibri" panose="020F0502020204030204" pitchFamily="34" charset="0"/>
                <a:ea typeface="Calibri" panose="020F0502020204030204" pitchFamily="34" charset="0"/>
                <a:cs typeface="Arial" panose="020B0604020202020204" pitchFamily="34" charset="0"/>
              </a:rPr>
              <a:t>In the methodology: the input variables selection </a:t>
            </a:r>
            <a:endPar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endParaRPr>
          </a:p>
          <a:p>
            <a:pPr marL="285750" marR="0" lvl="0" indent="-285750" algn="just">
              <a:lnSpc>
                <a:spcPct val="150000"/>
              </a:lnSpc>
              <a:spcBef>
                <a:spcPts val="0"/>
              </a:spcBef>
              <a:spcAft>
                <a:spcPts val="0"/>
              </a:spcAft>
              <a:buFont typeface="Arial" panose="020B0604020202020204" pitchFamily="34" charset="0"/>
              <a:buChar char="•"/>
            </a:pPr>
            <a:r>
              <a:rPr lang="en-US" sz="1800" b="1" dirty="0">
                <a:solidFill>
                  <a:srgbClr val="202C8F"/>
                </a:solidFill>
                <a:effectLst/>
                <a:latin typeface="Calibri" panose="020F0502020204030204" pitchFamily="34" charset="0"/>
                <a:ea typeface="Calibri" panose="020F0502020204030204" pitchFamily="34" charset="0"/>
                <a:cs typeface="Arial" panose="020B0604020202020204" pitchFamily="34" charset="0"/>
              </a:rPr>
              <a:t>Six variables were selected as the inputs of the fuzzy controller for setting highways speed limits. </a:t>
            </a:r>
          </a:p>
          <a:p>
            <a:pPr marR="0" lvl="0" algn="just">
              <a:lnSpc>
                <a:spcPct val="150000"/>
              </a:lnSpc>
              <a:spcBef>
                <a:spcPts val="0"/>
              </a:spcBef>
              <a:spcAft>
                <a:spcPts val="0"/>
              </a:spcAft>
            </a:pPr>
            <a:endPar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endParaRPr>
          </a:p>
          <a:p>
            <a:pPr marL="285750" marR="0" lvl="0" indent="-285750" algn="just">
              <a:lnSpc>
                <a:spcPct val="150000"/>
              </a:lnSpc>
              <a:spcBef>
                <a:spcPts val="0"/>
              </a:spcBef>
              <a:spcAft>
                <a:spcPts val="0"/>
              </a:spcAft>
              <a:buFont typeface="Arial" panose="020B0604020202020204" pitchFamily="34" charset="0"/>
              <a:buChar char="•"/>
            </a:pP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To consider the expert opinion a Likert scale of five categories (very weak influence to very strong influence) was considered to express the experts’ opinions regarding these factors. The important point is that the fuzzy logic was used to account for the uncertainty in the Likert scale categories. </a:t>
            </a:r>
          </a:p>
          <a:p>
            <a:pPr marL="285750" indent="-285750">
              <a:buFont typeface="Arial" panose="020B0604020202020204" pitchFamily="34" charset="0"/>
              <a:buChar char="•"/>
            </a:pPr>
            <a:endParaRPr lang="en-US" dirty="0">
              <a:solidFill>
                <a:srgbClr val="202C8F"/>
              </a:solidFill>
            </a:endParaRPr>
          </a:p>
        </p:txBody>
      </p:sp>
    </p:spTree>
    <p:extLst>
      <p:ext uri="{BB962C8B-B14F-4D97-AF65-F5344CB8AC3E}">
        <p14:creationId xmlns:p14="http://schemas.microsoft.com/office/powerpoint/2010/main" val="4123943374"/>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26</a:t>
            </a:fld>
            <a:endParaRPr lang="en-US" dirty="0"/>
          </a:p>
        </p:txBody>
      </p:sp>
      <p:sp>
        <p:nvSpPr>
          <p:cNvPr id="2" name="TextBox 1">
            <a:extLst>
              <a:ext uri="{FF2B5EF4-FFF2-40B4-BE49-F238E27FC236}">
                <a16:creationId xmlns:a16="http://schemas.microsoft.com/office/drawing/2014/main" id="{9F008CFC-8FD8-471D-AF55-5CC17983F66B}"/>
              </a:ext>
            </a:extLst>
          </p:cNvPr>
          <p:cNvSpPr txBox="1"/>
          <p:nvPr/>
        </p:nvSpPr>
        <p:spPr>
          <a:xfrm>
            <a:off x="3406588" y="2026024"/>
            <a:ext cx="7010400" cy="3380413"/>
          </a:xfrm>
          <a:prstGeom prst="rect">
            <a:avLst/>
          </a:prstGeom>
          <a:noFill/>
        </p:spPr>
        <p:txBody>
          <a:bodyPr wrap="square" rtlCol="0">
            <a:spAutoFit/>
          </a:bodyPr>
          <a:lstStyle/>
          <a:p>
            <a:pPr marL="342900" marR="0" lvl="0" indent="-342900" algn="just">
              <a:lnSpc>
                <a:spcPct val="150000"/>
              </a:lnSpc>
              <a:spcBef>
                <a:spcPts val="0"/>
              </a:spcBef>
              <a:spcAft>
                <a:spcPts val="0"/>
              </a:spcAft>
              <a:buFont typeface="Arial" panose="020B0604020202020204" pitchFamily="34" charset="0"/>
              <a:buChar char="•"/>
            </a:pP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These variables can be obtained by: </a:t>
            </a:r>
          </a:p>
          <a:p>
            <a:pPr marL="342900" marR="0" lvl="0" indent="-342900" algn="just">
              <a:lnSpc>
                <a:spcPct val="150000"/>
              </a:lnSpc>
              <a:spcBef>
                <a:spcPts val="0"/>
              </a:spcBef>
              <a:spcAft>
                <a:spcPts val="0"/>
              </a:spcAft>
              <a:buFont typeface="Symbol" panose="05050102010706020507" pitchFamily="18" charset="2"/>
              <a:buChar char=""/>
            </a:pP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Analyzing Google satellite images or conducting quick on-site inspections</a:t>
            </a:r>
          </a:p>
          <a:p>
            <a:pPr marL="342900" marR="0" lvl="0" indent="-342900" algn="just">
              <a:lnSpc>
                <a:spcPct val="150000"/>
              </a:lnSpc>
              <a:spcBef>
                <a:spcPts val="0"/>
              </a:spcBef>
              <a:spcAft>
                <a:spcPts val="0"/>
              </a:spcAft>
              <a:buFont typeface="Symbol" panose="05050102010706020507" pitchFamily="18" charset="2"/>
              <a:buChar char=""/>
            </a:pP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Using standard databases that contain data for all municipalities</a:t>
            </a:r>
          </a:p>
          <a:p>
            <a:pPr marL="342900" marR="0" lvl="0" indent="-342900" algn="just">
              <a:lnSpc>
                <a:spcPct val="150000"/>
              </a:lnSpc>
              <a:spcBef>
                <a:spcPts val="0"/>
              </a:spcBef>
              <a:spcAft>
                <a:spcPts val="0"/>
              </a:spcAft>
              <a:buFont typeface="Symbol" panose="05050102010706020507" pitchFamily="18" charset="2"/>
              <a:buChar char=""/>
            </a:pP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Evaluating the segment geometric design. </a:t>
            </a:r>
          </a:p>
          <a:p>
            <a:pPr marL="342900" marR="0" lvl="0" indent="-342900" algn="just">
              <a:lnSpc>
                <a:spcPct val="150000"/>
              </a:lnSpc>
              <a:spcBef>
                <a:spcPts val="0"/>
              </a:spcBef>
              <a:spcAft>
                <a:spcPts val="800"/>
              </a:spcAft>
              <a:buFont typeface="Arial" panose="020B0604020202020204" pitchFamily="34" charset="0"/>
              <a:buChar char="•"/>
            </a:pP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Based on these the expert system proposed in this research is expected to be applied in various parts of the country. </a:t>
            </a:r>
          </a:p>
          <a:p>
            <a:pPr marL="285750" indent="-285750">
              <a:buFont typeface="Arial" panose="020B0604020202020204" pitchFamily="34" charset="0"/>
              <a:buChar char="•"/>
            </a:pPr>
            <a:endParaRPr lang="en-US" dirty="0">
              <a:solidFill>
                <a:srgbClr val="202C8F"/>
              </a:solidFill>
            </a:endParaRPr>
          </a:p>
        </p:txBody>
      </p:sp>
    </p:spTree>
    <p:extLst>
      <p:ext uri="{BB962C8B-B14F-4D97-AF65-F5344CB8AC3E}">
        <p14:creationId xmlns:p14="http://schemas.microsoft.com/office/powerpoint/2010/main" val="3231236473"/>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27</a:t>
            </a:fld>
            <a:endParaRPr lang="en-US" dirty="0"/>
          </a:p>
        </p:txBody>
      </p:sp>
      <p:sp>
        <p:nvSpPr>
          <p:cNvPr id="2" name="TextBox 1">
            <a:extLst>
              <a:ext uri="{FF2B5EF4-FFF2-40B4-BE49-F238E27FC236}">
                <a16:creationId xmlns:a16="http://schemas.microsoft.com/office/drawing/2014/main" id="{58E17BD6-3F3F-4033-8BE5-BE9742D371D8}"/>
              </a:ext>
            </a:extLst>
          </p:cNvPr>
          <p:cNvSpPr txBox="1"/>
          <p:nvPr/>
        </p:nvSpPr>
        <p:spPr>
          <a:xfrm>
            <a:off x="3648635" y="663388"/>
            <a:ext cx="6409765" cy="4061012"/>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D759723E-4DAF-421A-8F9D-7FD1E83B0051}"/>
              </a:ext>
            </a:extLst>
          </p:cNvPr>
          <p:cNvSpPr txBox="1"/>
          <p:nvPr/>
        </p:nvSpPr>
        <p:spPr>
          <a:xfrm>
            <a:off x="3137647" y="731520"/>
            <a:ext cx="7871012" cy="5042406"/>
          </a:xfrm>
          <a:prstGeom prst="rect">
            <a:avLst/>
          </a:prstGeom>
          <a:noFill/>
        </p:spPr>
        <p:txBody>
          <a:bodyPr wrap="square" rtlCol="0">
            <a:spAutoFit/>
          </a:bodyPr>
          <a:lstStyle/>
          <a:p>
            <a:pPr marR="0" lvl="0" algn="just" rtl="0">
              <a:lnSpc>
                <a:spcPct val="150000"/>
              </a:lnSpc>
              <a:spcBef>
                <a:spcPts val="0"/>
              </a:spcBef>
              <a:spcAft>
                <a:spcPts val="0"/>
              </a:spcAft>
            </a:pPr>
            <a:r>
              <a:rPr lang="en-US" sz="2000" b="1" dirty="0">
                <a:effectLst/>
                <a:latin typeface="Calibri" panose="020F0502020204030204" pitchFamily="34" charset="0"/>
                <a:ea typeface="Calibri" panose="020F0502020204030204" pitchFamily="34" charset="0"/>
                <a:cs typeface="Arial" panose="020B0604020202020204" pitchFamily="34" charset="0"/>
              </a:rPr>
              <a:t>Identifying the major components: </a:t>
            </a: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The importance of each factor for setting speed limits </a:t>
            </a: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And the importance of the overall process of selecting factors for setting speed limits </a:t>
            </a:r>
          </a:p>
          <a:p>
            <a:pPr marL="342900" marR="0" lvl="0" indent="-342900" algn="just">
              <a:lnSpc>
                <a:spcPct val="150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The algorithm then implemented a cost function to estimate the importance of each factor and a genetic algorithm was used to minimize this function. </a:t>
            </a:r>
          </a:p>
          <a:p>
            <a:pPr marL="342900" marR="0" lvl="0" indent="-342900" algn="just">
              <a:lnSpc>
                <a:spcPct val="150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The outputs of the algorithm were weights for each variable where higher weights were associated with more important variables for setting speed limits. </a:t>
            </a:r>
          </a:p>
          <a:p>
            <a:pPr marL="342900" marR="0" lvl="0" indent="-342900" algn="just">
              <a:lnSpc>
                <a:spcPct val="150000"/>
              </a:lnSpc>
              <a:spcBef>
                <a:spcPts val="0"/>
              </a:spcBef>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This enabled identifying the most important variables to select highways speed limits. </a:t>
            </a:r>
          </a:p>
          <a:p>
            <a:endParaRPr lang="en-US" dirty="0"/>
          </a:p>
        </p:txBody>
      </p:sp>
    </p:spTree>
    <p:extLst>
      <p:ext uri="{BB962C8B-B14F-4D97-AF65-F5344CB8AC3E}">
        <p14:creationId xmlns:p14="http://schemas.microsoft.com/office/powerpoint/2010/main" val="3937878745"/>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28</a:t>
            </a:fld>
            <a:endParaRPr lang="en-US" dirty="0"/>
          </a:p>
        </p:txBody>
      </p:sp>
      <p:sp>
        <p:nvSpPr>
          <p:cNvPr id="2" name="TextBox 1">
            <a:extLst>
              <a:ext uri="{FF2B5EF4-FFF2-40B4-BE49-F238E27FC236}">
                <a16:creationId xmlns:a16="http://schemas.microsoft.com/office/drawing/2014/main" id="{D252A529-4938-417A-96BF-0DA29081DF1C}"/>
              </a:ext>
            </a:extLst>
          </p:cNvPr>
          <p:cNvSpPr txBox="1"/>
          <p:nvPr/>
        </p:nvSpPr>
        <p:spPr>
          <a:xfrm>
            <a:off x="3092285" y="1493520"/>
            <a:ext cx="7781365" cy="4211409"/>
          </a:xfrm>
          <a:prstGeom prst="rect">
            <a:avLst/>
          </a:prstGeom>
          <a:noFill/>
        </p:spPr>
        <p:txBody>
          <a:bodyPr wrap="square" rtlCol="0">
            <a:spAutoFit/>
          </a:bodyPr>
          <a:lstStyle/>
          <a:p>
            <a:pPr marL="342900" marR="0" lvl="0" indent="-342900" algn="just" rtl="0">
              <a:lnSpc>
                <a:spcPct val="150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Experts were presented to this number and they were supposed to classify this number in term of three linguistics variables. </a:t>
            </a:r>
          </a:p>
          <a:p>
            <a:pPr marL="342900" marR="0" lvl="0" indent="-342900" algn="just">
              <a:lnSpc>
                <a:spcPct val="150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No additional information was given for the other input variables such as the experts attributed linguistic variables to the other input variables exclusively based on the video. </a:t>
            </a:r>
          </a:p>
          <a:p>
            <a:pPr marL="342900" marR="0" lvl="0" indent="-342900" algn="just">
              <a:lnSpc>
                <a:spcPct val="150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The descriptions and the application intervals are described in detail later in this paper. </a:t>
            </a:r>
          </a:p>
          <a:p>
            <a:pPr marL="342900" marR="0" lvl="0" indent="-342900" algn="just">
              <a:lnSpc>
                <a:spcPct val="150000"/>
              </a:lnSpc>
              <a:spcBef>
                <a:spcPts val="0"/>
              </a:spcBef>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Finally, experts were asked to classify the speed limit of the segments in three linguistic variables such as low, medium and high</a:t>
            </a:r>
          </a:p>
          <a:p>
            <a:endParaRPr lang="en-US" dirty="0"/>
          </a:p>
        </p:txBody>
      </p:sp>
    </p:spTree>
    <p:extLst>
      <p:ext uri="{BB962C8B-B14F-4D97-AF65-F5344CB8AC3E}">
        <p14:creationId xmlns:p14="http://schemas.microsoft.com/office/powerpoint/2010/main" val="3559045354"/>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29</a:t>
            </a:fld>
            <a:endParaRPr lang="en-US" dirty="0"/>
          </a:p>
        </p:txBody>
      </p:sp>
      <p:sp>
        <p:nvSpPr>
          <p:cNvPr id="2" name="TextBox 1">
            <a:extLst>
              <a:ext uri="{FF2B5EF4-FFF2-40B4-BE49-F238E27FC236}">
                <a16:creationId xmlns:a16="http://schemas.microsoft.com/office/drawing/2014/main" id="{7242334F-07B2-4F11-92F2-B359FF5E5E5B}"/>
              </a:ext>
            </a:extLst>
          </p:cNvPr>
          <p:cNvSpPr txBox="1"/>
          <p:nvPr/>
        </p:nvSpPr>
        <p:spPr>
          <a:xfrm>
            <a:off x="3272118" y="842683"/>
            <a:ext cx="7494494" cy="4626908"/>
          </a:xfrm>
          <a:prstGeom prst="rect">
            <a:avLst/>
          </a:prstGeom>
          <a:noFill/>
        </p:spPr>
        <p:txBody>
          <a:bodyPr wrap="square" rtlCol="0">
            <a:spAutoFit/>
          </a:bodyPr>
          <a:lstStyle/>
          <a:p>
            <a:pPr marL="342900" marR="0" lvl="0" indent="-342900" algn="just" rtl="0">
              <a:lnSpc>
                <a:spcPct val="150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The intensity of occupation was calculated using building classification codes to account for both different land use patterns and the number of people attracted to these hubs. </a:t>
            </a:r>
          </a:p>
          <a:p>
            <a:pPr marL="342900" marR="0" lvl="0" indent="-342900" algn="just" rtl="0">
              <a:lnSpc>
                <a:spcPct val="150000"/>
              </a:lnSpc>
              <a:spcBef>
                <a:spcPts val="0"/>
              </a:spcBef>
              <a:spcAft>
                <a:spcPts val="0"/>
              </a:spcAft>
              <a:buFont typeface="+mj-lt"/>
              <a:buAutoNum type="arabicPeriod"/>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The minimum number of parking spaces was computed using the Brazilian federal district regulations </a:t>
            </a:r>
          </a:p>
          <a:p>
            <a:pPr marL="342900" marR="0" lvl="0" indent="-342900" algn="just">
              <a:lnSpc>
                <a:spcPct val="150000"/>
              </a:lnSpc>
              <a:spcBef>
                <a:spcPts val="0"/>
              </a:spcBef>
              <a:spcAft>
                <a:spcPts val="0"/>
              </a:spcAft>
              <a:buFont typeface="+mj-lt"/>
              <a:buAutoNum type="arabicPeriod"/>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800"/>
              </a:spcAft>
              <a:buFont typeface="+mj-lt"/>
              <a:buAutoNum type="arabicPeriod"/>
            </a:pPr>
            <a:r>
              <a:rPr lang="en-US" sz="1800" b="1" dirty="0">
                <a:effectLst/>
                <a:latin typeface="Calibri" panose="020F0502020204030204" pitchFamily="34" charset="0"/>
                <a:ea typeface="Calibri" panose="020F0502020204030204" pitchFamily="34" charset="0"/>
                <a:cs typeface="Arial" panose="020B0604020202020204" pitchFamily="34" charset="0"/>
              </a:rPr>
              <a:t> Quantity of Roadside elements</a:t>
            </a:r>
            <a:r>
              <a:rPr lang="en-US" sz="1800" dirty="0">
                <a:effectLst/>
                <a:latin typeface="Calibri" panose="020F0502020204030204" pitchFamily="34" charset="0"/>
                <a:ea typeface="Calibri" panose="020F0502020204030204" pitchFamily="34" charset="0"/>
                <a:cs typeface="Arial" panose="020B0604020202020204" pitchFamily="34" charset="0"/>
              </a:rPr>
              <a:t>: Number of unprotected elements per kilometer. These elements should not be protected by concrete barriers or guardrails. (example for this is trees, light poles and bridge columns) </a:t>
            </a:r>
          </a:p>
          <a:p>
            <a:endParaRPr lang="en-US" dirty="0"/>
          </a:p>
        </p:txBody>
      </p:sp>
    </p:spTree>
    <p:extLst>
      <p:ext uri="{BB962C8B-B14F-4D97-AF65-F5344CB8AC3E}">
        <p14:creationId xmlns:p14="http://schemas.microsoft.com/office/powerpoint/2010/main" val="204501947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890682" y="731520"/>
            <a:ext cx="7476564" cy="5878576"/>
          </a:xfrm>
        </p:spPr>
        <p:txBody>
          <a:bodyPr/>
          <a:lstStyle/>
          <a:p>
            <a:pPr marL="342900" marR="0" lvl="0" indent="-342900" algn="just" rtl="0">
              <a:lnSpc>
                <a:spcPct val="150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Speed limit should provide a balance between safety and traffic flow</a:t>
            </a:r>
          </a:p>
          <a:p>
            <a:pPr marL="342900" marR="0" lvl="0" indent="-342900" algn="just" rtl="0">
              <a:lnSpc>
                <a:spcPct val="150000"/>
              </a:lnSpc>
              <a:spcBef>
                <a:spcPts val="0"/>
              </a:spcBef>
              <a:spcAft>
                <a:spcPts val="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For example, in Brazil the standard guidelines list a series of factors that influence speed limits but they do not provide a clear methodology to choose a speed limit for a highway segment. Therefore, under current Brazilian practice the decision-maker is faced with a subject decision that mostly relies on expert judgment.</a:t>
            </a:r>
          </a:p>
          <a:p>
            <a:pPr marL="342900" marR="0" lvl="0" indent="-342900" algn="just" rtl="0">
              <a:lnSpc>
                <a:spcPct val="150000"/>
              </a:lnSpc>
              <a:spcBef>
                <a:spcPts val="0"/>
              </a:spcBef>
              <a:spcAft>
                <a:spcPts val="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pPr marL="342900" marR="0" lvl="0" indent="-342900" algn="just">
              <a:lnSpc>
                <a:spcPct val="150000"/>
              </a:lnSpc>
              <a:spcBef>
                <a:spcPts val="0"/>
              </a:spcBef>
              <a:spcAft>
                <a:spcPts val="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The current paper proposes a fuzzy expert system for setting Brazilian highway speed limits. </a:t>
            </a:r>
          </a:p>
          <a:p>
            <a:pPr marL="342900" marR="0" lvl="0" indent="-342900" algn="just">
              <a:lnSpc>
                <a:spcPct val="150000"/>
              </a:lnSpc>
              <a:spcBef>
                <a:spcPts val="0"/>
              </a:spcBef>
              <a:spcAft>
                <a:spcPts val="0"/>
              </a:spcAft>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4" name="Title 1">
            <a:extLst>
              <a:ext uri="{FF2B5EF4-FFF2-40B4-BE49-F238E27FC236}">
                <a16:creationId xmlns:a16="http://schemas.microsoft.com/office/drawing/2014/main" id="{06EA3507-3FDE-4810-90EC-CB2FB2BAF471}"/>
              </a:ext>
            </a:extLst>
          </p:cNvPr>
          <p:cNvSpPr>
            <a:spLocks noGrp="1"/>
          </p:cNvSpPr>
          <p:nvPr>
            <p:ph type="title"/>
          </p:nvPr>
        </p:nvSpPr>
        <p:spPr>
          <a:xfrm>
            <a:off x="226628" y="4125198"/>
            <a:ext cx="2866196" cy="2123201"/>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The </a:t>
            </a:r>
            <a:b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br>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whys</a:t>
            </a:r>
            <a:endParaRPr lang="en-US" sz="4400" b="1" dirty="0">
              <a:solidFill>
                <a:schemeClr val="accent6"/>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979622006"/>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30</a:t>
            </a:fld>
            <a:endParaRPr lang="en-US" dirty="0"/>
          </a:p>
        </p:txBody>
      </p:sp>
      <p:sp>
        <p:nvSpPr>
          <p:cNvPr id="8" name="TextBox 7">
            <a:extLst>
              <a:ext uri="{FF2B5EF4-FFF2-40B4-BE49-F238E27FC236}">
                <a16:creationId xmlns:a16="http://schemas.microsoft.com/office/drawing/2014/main" id="{43DD7E08-8965-49DA-A09B-8F31DACB97DE}"/>
              </a:ext>
            </a:extLst>
          </p:cNvPr>
          <p:cNvSpPr txBox="1"/>
          <p:nvPr/>
        </p:nvSpPr>
        <p:spPr>
          <a:xfrm>
            <a:off x="4231341" y="600635"/>
            <a:ext cx="6633883" cy="3475952"/>
          </a:xfrm>
          <a:prstGeom prst="rect">
            <a:avLst/>
          </a:prstGeom>
          <a:noFill/>
        </p:spPr>
        <p:txBody>
          <a:bodyPr wrap="square" rtlCol="0">
            <a:spAutoFit/>
          </a:bodyPr>
          <a:lstStyle/>
          <a:p>
            <a:pPr marL="0" marR="0" algn="just">
              <a:lnSpc>
                <a:spcPct val="150000"/>
              </a:lnSpc>
              <a:spcBef>
                <a:spcPts val="0"/>
              </a:spcBef>
              <a:spcAft>
                <a:spcPts val="800"/>
              </a:spcAft>
            </a:pPr>
            <a:r>
              <a:rPr lang="en-US" sz="1800" b="1" u="sng">
                <a:effectLst/>
                <a:latin typeface="Calibri" panose="020F0502020204030204" pitchFamily="34" charset="0"/>
                <a:ea typeface="Calibri" panose="020F0502020204030204" pitchFamily="34" charset="0"/>
                <a:cs typeface="Arial" panose="020B0604020202020204" pitchFamily="34" charset="0"/>
              </a:rPr>
              <a:t>Membership functions</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mj-lt"/>
              <a:buAutoNum type="arabicPeriod"/>
            </a:pPr>
            <a:r>
              <a:rPr lang="en-US" sz="1800">
                <a:effectLst/>
                <a:latin typeface="Calibri" panose="020F0502020204030204" pitchFamily="34" charset="0"/>
                <a:ea typeface="Calibri" panose="020F0502020204030204" pitchFamily="34" charset="0"/>
                <a:cs typeface="Arial" panose="020B0604020202020204" pitchFamily="34" charset="0"/>
              </a:rPr>
              <a:t>As we said three types of membership functions were considered in this study. </a:t>
            </a:r>
          </a:p>
          <a:p>
            <a:pPr marL="342900" marR="0" lvl="0" indent="-342900" algn="just">
              <a:lnSpc>
                <a:spcPct val="150000"/>
              </a:lnSpc>
              <a:spcBef>
                <a:spcPts val="0"/>
              </a:spcBef>
              <a:spcAft>
                <a:spcPts val="0"/>
              </a:spcAft>
              <a:buFont typeface="Symbol" panose="05050102010706020507" pitchFamily="18" charset="2"/>
              <a:buChar char=""/>
            </a:pPr>
            <a:r>
              <a:rPr lang="en-US" sz="1800" b="1">
                <a:effectLst/>
                <a:latin typeface="Calibri" panose="020F0502020204030204" pitchFamily="34" charset="0"/>
                <a:ea typeface="Calibri" panose="020F0502020204030204" pitchFamily="34" charset="0"/>
                <a:cs typeface="Arial" panose="020B0604020202020204" pitchFamily="34" charset="0"/>
              </a:rPr>
              <a:t>The triangular</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b="1">
                <a:effectLst/>
                <a:latin typeface="Calibri" panose="020F0502020204030204" pitchFamily="34" charset="0"/>
                <a:ea typeface="Calibri" panose="020F0502020204030204" pitchFamily="34" charset="0"/>
                <a:cs typeface="Arial" panose="020B0604020202020204" pitchFamily="34" charset="0"/>
              </a:rPr>
              <a:t>Trapezoidal</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b="1">
                <a:effectLst/>
                <a:latin typeface="Calibri" panose="020F0502020204030204" pitchFamily="34" charset="0"/>
                <a:ea typeface="Calibri" panose="020F0502020204030204" pitchFamily="34" charset="0"/>
                <a:cs typeface="Arial" panose="020B0604020202020204" pitchFamily="34" charset="0"/>
              </a:rPr>
              <a:t>Gaussian</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800"/>
              </a:spcAft>
              <a:buFont typeface="+mj-lt"/>
              <a:buAutoNum type="arabicPeriod"/>
            </a:pPr>
            <a:r>
              <a:rPr lang="en-US" sz="1800" b="1">
                <a:effectLst/>
                <a:latin typeface="Calibri" panose="020F0502020204030204" pitchFamily="34" charset="0"/>
                <a:ea typeface="Calibri" panose="020F0502020204030204" pitchFamily="34" charset="0"/>
                <a:cs typeface="Arial" panose="020B0604020202020204" pitchFamily="34" charset="0"/>
              </a:rPr>
              <a:t>The triangular and trapezoidal membership functions</a:t>
            </a:r>
            <a:r>
              <a:rPr lang="en-US" sz="1800">
                <a:effectLst/>
                <a:latin typeface="Calibri" panose="020F0502020204030204" pitchFamily="34" charset="0"/>
                <a:ea typeface="Calibri" panose="020F0502020204030204" pitchFamily="34" charset="0"/>
                <a:cs typeface="Arial" panose="020B0604020202020204" pitchFamily="34" charset="0"/>
              </a:rPr>
              <a:t> are the most common functions to model fuzzy systems. </a:t>
            </a:r>
          </a:p>
        </p:txBody>
      </p:sp>
    </p:spTree>
    <p:extLst>
      <p:ext uri="{BB962C8B-B14F-4D97-AF65-F5344CB8AC3E}">
        <p14:creationId xmlns:p14="http://schemas.microsoft.com/office/powerpoint/2010/main" val="4126752766"/>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31</a:t>
            </a:fld>
            <a:endParaRPr lang="en-US" dirty="0"/>
          </a:p>
        </p:txBody>
      </p:sp>
      <p:sp>
        <p:nvSpPr>
          <p:cNvPr id="8" name="TextBox 7">
            <a:extLst>
              <a:ext uri="{FF2B5EF4-FFF2-40B4-BE49-F238E27FC236}">
                <a16:creationId xmlns:a16="http://schemas.microsoft.com/office/drawing/2014/main" id="{43DD7E08-8965-49DA-A09B-8F31DACB97DE}"/>
              </a:ext>
            </a:extLst>
          </p:cNvPr>
          <p:cNvSpPr txBox="1"/>
          <p:nvPr/>
        </p:nvSpPr>
        <p:spPr>
          <a:xfrm>
            <a:off x="4231341" y="600635"/>
            <a:ext cx="6087035" cy="5414683"/>
          </a:xfrm>
          <a:prstGeom prst="rect">
            <a:avLst/>
          </a:prstGeom>
          <a:noFill/>
        </p:spPr>
        <p:txBody>
          <a:bodyPr wrap="square" rtlCol="0">
            <a:spAutoFit/>
          </a:bodyPr>
          <a:lstStyle/>
          <a:p>
            <a:endParaRPr lang="en-US" dirty="0"/>
          </a:p>
        </p:txBody>
      </p:sp>
      <p:sp>
        <p:nvSpPr>
          <p:cNvPr id="2" name="TextBox 1">
            <a:extLst>
              <a:ext uri="{FF2B5EF4-FFF2-40B4-BE49-F238E27FC236}">
                <a16:creationId xmlns:a16="http://schemas.microsoft.com/office/drawing/2014/main" id="{7C8A834B-5893-4F96-B25B-1592DF8AF4F6}"/>
              </a:ext>
            </a:extLst>
          </p:cNvPr>
          <p:cNvSpPr txBox="1"/>
          <p:nvPr/>
        </p:nvSpPr>
        <p:spPr>
          <a:xfrm>
            <a:off x="4096871" y="959224"/>
            <a:ext cx="7010400" cy="3795911"/>
          </a:xfrm>
          <a:prstGeom prst="rect">
            <a:avLst/>
          </a:prstGeom>
          <a:noFill/>
        </p:spPr>
        <p:txBody>
          <a:bodyPr wrap="square" rtlCol="0">
            <a:spAutoFit/>
          </a:bodyPr>
          <a:lstStyle/>
          <a:p>
            <a:pPr marL="342900" marR="0" lvl="0" indent="-342900" algn="just" rtl="0">
              <a:lnSpc>
                <a:spcPct val="150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The triangular function is used for the intermediate linguistic variable category. </a:t>
            </a:r>
          </a:p>
          <a:p>
            <a:pPr marL="342900" marR="0" lvl="0" indent="-342900" algn="just">
              <a:lnSpc>
                <a:spcPct val="150000"/>
              </a:lnSpc>
              <a:spcBef>
                <a:spcPts val="0"/>
              </a:spcBef>
              <a:spcAft>
                <a:spcPts val="0"/>
              </a:spcAft>
              <a:buFont typeface="+mj-lt"/>
              <a:buAutoNum type="arabicPeriod"/>
            </a:pPr>
            <a:r>
              <a:rPr lang="en-US" sz="1800" b="1" dirty="0">
                <a:effectLst/>
                <a:latin typeface="Calibri" panose="020F0502020204030204" pitchFamily="34" charset="0"/>
                <a:ea typeface="Calibri" panose="020F0502020204030204" pitchFamily="34" charset="0"/>
                <a:cs typeface="Arial" panose="020B0604020202020204" pitchFamily="34" charset="0"/>
              </a:rPr>
              <a:t>The trapezoidal function</a:t>
            </a:r>
            <a:r>
              <a:rPr lang="en-US" sz="1800" dirty="0">
                <a:effectLst/>
                <a:latin typeface="Calibri" panose="020F0502020204030204" pitchFamily="34" charset="0"/>
                <a:ea typeface="Calibri" panose="020F0502020204030204" pitchFamily="34" charset="0"/>
                <a:cs typeface="Arial" panose="020B0604020202020204" pitchFamily="34" charset="0"/>
              </a:rPr>
              <a:t> is used for the linguistic variable category. </a:t>
            </a:r>
          </a:p>
          <a:p>
            <a:pPr marL="342900" marR="0" lvl="0" indent="-342900" algn="just">
              <a:lnSpc>
                <a:spcPct val="150000"/>
              </a:lnSpc>
              <a:spcBef>
                <a:spcPts val="0"/>
              </a:spcBef>
              <a:spcAft>
                <a:spcPts val="800"/>
              </a:spcAft>
              <a:buFont typeface="+mj-lt"/>
              <a:buAutoNum type="arabicPeriod"/>
            </a:pPr>
            <a:r>
              <a:rPr lang="en-US" sz="1800" b="1" dirty="0">
                <a:effectLst/>
                <a:latin typeface="Calibri" panose="020F0502020204030204" pitchFamily="34" charset="0"/>
                <a:ea typeface="Calibri" panose="020F0502020204030204" pitchFamily="34" charset="0"/>
                <a:cs typeface="Arial" panose="020B0604020202020204" pitchFamily="34" charset="0"/>
              </a:rPr>
              <a:t>Gaussian function with membership equal to 1</a:t>
            </a:r>
            <a:r>
              <a:rPr lang="en-US" sz="1800" dirty="0">
                <a:effectLst/>
                <a:latin typeface="Calibri" panose="020F0502020204030204" pitchFamily="34" charset="0"/>
                <a:ea typeface="Calibri" panose="020F0502020204030204" pitchFamily="34" charset="0"/>
                <a:cs typeface="Arial" panose="020B0604020202020204" pitchFamily="34" charset="0"/>
              </a:rPr>
              <a:t> are used for the variables on the borders if lower or greater than the means for example F(x) = 1 for values greater than the mean for the linguistic variable on the right. (Similarly, a standard gaussian membership function is used for the intermediate linguistic variable category.)</a:t>
            </a:r>
          </a:p>
          <a:p>
            <a:endParaRPr lang="en-US" dirty="0"/>
          </a:p>
        </p:txBody>
      </p:sp>
    </p:spTree>
    <p:extLst>
      <p:ext uri="{BB962C8B-B14F-4D97-AF65-F5344CB8AC3E}">
        <p14:creationId xmlns:p14="http://schemas.microsoft.com/office/powerpoint/2010/main" val="1292962585"/>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32</a:t>
            </a:fld>
            <a:endParaRPr lang="en-US" dirty="0"/>
          </a:p>
        </p:txBody>
      </p:sp>
      <p:sp>
        <p:nvSpPr>
          <p:cNvPr id="7" name="TextBox 6">
            <a:extLst>
              <a:ext uri="{FF2B5EF4-FFF2-40B4-BE49-F238E27FC236}">
                <a16:creationId xmlns:a16="http://schemas.microsoft.com/office/drawing/2014/main" id="{050EA4C5-5EAF-429C-8E60-ED75B00B4B67}"/>
              </a:ext>
            </a:extLst>
          </p:cNvPr>
          <p:cNvSpPr txBox="1"/>
          <p:nvPr/>
        </p:nvSpPr>
        <p:spPr>
          <a:xfrm>
            <a:off x="4195481" y="731520"/>
            <a:ext cx="6642847" cy="2549416"/>
          </a:xfrm>
          <a:prstGeom prst="rect">
            <a:avLst/>
          </a:prstGeom>
          <a:noFill/>
        </p:spPr>
        <p:txBody>
          <a:bodyPr wrap="square" rtlCol="0">
            <a:spAutoFit/>
          </a:bodyPr>
          <a:lstStyle/>
          <a:p>
            <a:pPr marL="342900" marR="0" lvl="0" indent="-342900" algn="just" rtl="0">
              <a:lnSpc>
                <a:spcPct val="150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The triangular and the gaussian membership functions can </a:t>
            </a:r>
            <a:r>
              <a:rPr lang="en-US" sz="1800" u="sng" dirty="0">
                <a:effectLst/>
                <a:latin typeface="Calibri" panose="020F0502020204030204" pitchFamily="34" charset="0"/>
                <a:ea typeface="Calibri" panose="020F0502020204030204" pitchFamily="34" charset="0"/>
                <a:cs typeface="Arial" panose="020B0604020202020204" pitchFamily="34" charset="0"/>
              </a:rPr>
              <a:t>be expressed in these two </a:t>
            </a:r>
            <a:r>
              <a:rPr lang="en-US" u="sng" dirty="0">
                <a:latin typeface="Calibri" panose="020F0502020204030204" pitchFamily="34" charset="0"/>
                <a:ea typeface="Calibri" panose="020F0502020204030204" pitchFamily="34" charset="0"/>
                <a:cs typeface="Arial" panose="020B0604020202020204" pitchFamily="34" charset="0"/>
              </a:rPr>
              <a:t>frame: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800"/>
              </a:spcAft>
              <a:buFont typeface="+mj-lt"/>
              <a:buAutoNum type="arabicPeriod"/>
            </a:pPr>
            <a:r>
              <a:rPr lang="en-US" sz="1800" b="1" dirty="0">
                <a:effectLst/>
                <a:latin typeface="Calibri" panose="020F0502020204030204" pitchFamily="34" charset="0"/>
                <a:ea typeface="Calibri" panose="020F0502020204030204" pitchFamily="34" charset="0"/>
                <a:cs typeface="Arial" panose="020B0604020202020204" pitchFamily="34" charset="0"/>
              </a:rPr>
              <a:t>For the membership functions on the border the maximum value for example f(x) is extended to the corresponding border, look at the function down below: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pic>
        <p:nvPicPr>
          <p:cNvPr id="12" name="Picture 11">
            <a:extLst>
              <a:ext uri="{FF2B5EF4-FFF2-40B4-BE49-F238E27FC236}">
                <a16:creationId xmlns:a16="http://schemas.microsoft.com/office/drawing/2014/main" id="{832E1744-A434-46BC-AF4E-C99F41A82D55}"/>
              </a:ext>
            </a:extLst>
          </p:cNvPr>
          <p:cNvPicPr/>
          <p:nvPr/>
        </p:nvPicPr>
        <p:blipFill>
          <a:blip r:embed="rId2">
            <a:extLst>
              <a:ext uri="{28A0092B-C50C-407E-A947-70E740481C1C}">
                <a14:useLocalDpi xmlns:a14="http://schemas.microsoft.com/office/drawing/2010/main" val="0"/>
              </a:ext>
            </a:extLst>
          </a:blip>
          <a:stretch>
            <a:fillRect/>
          </a:stretch>
        </p:blipFill>
        <p:spPr>
          <a:xfrm>
            <a:off x="5356131" y="3505200"/>
            <a:ext cx="4221396" cy="1562939"/>
          </a:xfrm>
          <a:prstGeom prst="rect">
            <a:avLst/>
          </a:prstGeom>
        </p:spPr>
      </p:pic>
    </p:spTree>
    <p:extLst>
      <p:ext uri="{BB962C8B-B14F-4D97-AF65-F5344CB8AC3E}">
        <p14:creationId xmlns:p14="http://schemas.microsoft.com/office/powerpoint/2010/main" val="4023006729"/>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33</a:t>
            </a:fld>
            <a:endParaRPr lang="en-US" dirty="0"/>
          </a:p>
        </p:txBody>
      </p:sp>
      <p:sp>
        <p:nvSpPr>
          <p:cNvPr id="8" name="TextBox 7">
            <a:extLst>
              <a:ext uri="{FF2B5EF4-FFF2-40B4-BE49-F238E27FC236}">
                <a16:creationId xmlns:a16="http://schemas.microsoft.com/office/drawing/2014/main" id="{43DD7E08-8965-49DA-A09B-8F31DACB97DE}"/>
              </a:ext>
            </a:extLst>
          </p:cNvPr>
          <p:cNvSpPr txBox="1"/>
          <p:nvPr/>
        </p:nvSpPr>
        <p:spPr>
          <a:xfrm>
            <a:off x="4231341" y="600635"/>
            <a:ext cx="6087035" cy="5414683"/>
          </a:xfrm>
          <a:prstGeom prst="rect">
            <a:avLst/>
          </a:prstGeom>
          <a:noFill/>
        </p:spPr>
        <p:txBody>
          <a:bodyPr wrap="square" rtlCol="0">
            <a:spAutoFit/>
          </a:bodyPr>
          <a:lstStyle/>
          <a:p>
            <a:endParaRPr lang="en-US" dirty="0"/>
          </a:p>
        </p:txBody>
      </p:sp>
      <p:sp>
        <p:nvSpPr>
          <p:cNvPr id="2" name="TextBox 1">
            <a:extLst>
              <a:ext uri="{FF2B5EF4-FFF2-40B4-BE49-F238E27FC236}">
                <a16:creationId xmlns:a16="http://schemas.microsoft.com/office/drawing/2014/main" id="{BA589EB7-EF9C-4031-BB71-256EA5DE46CB}"/>
              </a:ext>
            </a:extLst>
          </p:cNvPr>
          <p:cNvSpPr txBox="1"/>
          <p:nvPr/>
        </p:nvSpPr>
        <p:spPr>
          <a:xfrm>
            <a:off x="3603274" y="93233"/>
            <a:ext cx="7916373" cy="6704399"/>
          </a:xfrm>
          <a:prstGeom prst="rect">
            <a:avLst/>
          </a:prstGeom>
          <a:noFill/>
        </p:spPr>
        <p:txBody>
          <a:bodyPr wrap="square" rtlCol="0">
            <a:spAutoFit/>
          </a:bodyPr>
          <a:lstStyle/>
          <a:p>
            <a:pPr marL="342900" marR="0" lvl="0" indent="-342900" algn="just">
              <a:lnSpc>
                <a:spcPct val="150000"/>
              </a:lnSpc>
              <a:spcBef>
                <a:spcPts val="0"/>
              </a:spcBef>
              <a:spcAft>
                <a:spcPts val="0"/>
              </a:spcAft>
              <a:buFont typeface="Symbol" panose="05050102010706020507" pitchFamily="18" charset="2"/>
              <a:buChar char=""/>
            </a:pP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b="1" dirty="0">
                <a:effectLst/>
                <a:latin typeface="Calibri" panose="020F0502020204030204" pitchFamily="34" charset="0"/>
                <a:ea typeface="Calibri" panose="020F0502020204030204" pitchFamily="34" charset="0"/>
                <a:cs typeface="Arial" panose="020B0604020202020204" pitchFamily="34" charset="0"/>
              </a:rPr>
              <a:t>Land use</a:t>
            </a:r>
            <a:r>
              <a:rPr lang="en-US" sz="1800" dirty="0">
                <a:effectLst/>
                <a:latin typeface="Calibri" panose="020F0502020204030204" pitchFamily="34" charset="0"/>
                <a:ea typeface="Calibri" panose="020F0502020204030204" pitchFamily="34" charset="0"/>
                <a:cs typeface="Arial" panose="020B0604020202020204" pitchFamily="34" charset="0"/>
              </a:rPr>
              <a:t>: meaning whether it is an Urban or Rural area and the </a:t>
            </a:r>
            <a:r>
              <a:rPr lang="en-US" sz="1800" b="1" u="sng" dirty="0">
                <a:effectLst/>
                <a:latin typeface="Calibri" panose="020F0502020204030204" pitchFamily="34" charset="0"/>
                <a:ea typeface="Calibri" panose="020F0502020204030204" pitchFamily="34" charset="0"/>
                <a:cs typeface="Arial" panose="020B0604020202020204" pitchFamily="34" charset="0"/>
              </a:rPr>
              <a:t>linguistic variables</a:t>
            </a:r>
            <a:r>
              <a:rPr lang="en-US" sz="1800" dirty="0">
                <a:effectLst/>
                <a:latin typeface="Calibri" panose="020F0502020204030204" pitchFamily="34" charset="0"/>
                <a:ea typeface="Calibri" panose="020F0502020204030204" pitchFamily="34" charset="0"/>
                <a:cs typeface="Arial" panose="020B0604020202020204" pitchFamily="34" charset="0"/>
              </a:rPr>
              <a:t> are = Rural, Mixed and Urban. </a:t>
            </a:r>
          </a:p>
          <a:p>
            <a:pPr marL="342900" marR="0" lvl="0" indent="-342900" algn="just">
              <a:lnSpc>
                <a:spcPct val="150000"/>
              </a:lnSpc>
              <a:spcBef>
                <a:spcPts val="0"/>
              </a:spcBef>
              <a:spcAft>
                <a:spcPts val="0"/>
              </a:spcAft>
              <a:buFont typeface="Symbol" panose="05050102010706020507" pitchFamily="18" charset="2"/>
              <a:buChar char=""/>
            </a:pPr>
            <a:r>
              <a:rPr lang="en-US" sz="1800" b="1" dirty="0">
                <a:effectLst/>
                <a:latin typeface="Calibri" panose="020F0502020204030204" pitchFamily="34" charset="0"/>
                <a:ea typeface="Calibri" panose="020F0502020204030204" pitchFamily="34" charset="0"/>
                <a:cs typeface="Arial" panose="020B0604020202020204" pitchFamily="34" charset="0"/>
              </a:rPr>
              <a:t>Safety risk</a:t>
            </a:r>
            <a:r>
              <a:rPr lang="en-US" sz="1800" dirty="0">
                <a:effectLst/>
                <a:latin typeface="Calibri" panose="020F0502020204030204" pitchFamily="34" charset="0"/>
                <a:ea typeface="Calibri" panose="020F0502020204030204" pitchFamily="34" charset="0"/>
                <a:cs typeface="Arial" panose="020B0604020202020204" pitchFamily="34" charset="0"/>
              </a:rPr>
              <a:t>: Fatality Rate or the Safety measure and the </a:t>
            </a:r>
            <a:r>
              <a:rPr lang="en-US" sz="1800" b="1" u="sng" dirty="0">
                <a:effectLst/>
                <a:latin typeface="Calibri" panose="020F0502020204030204" pitchFamily="34" charset="0"/>
                <a:ea typeface="Calibri" panose="020F0502020204030204" pitchFamily="34" charset="0"/>
                <a:cs typeface="Arial" panose="020B0604020202020204" pitchFamily="34" charset="0"/>
              </a:rPr>
              <a:t>linguistic variables</a:t>
            </a:r>
            <a:r>
              <a:rPr lang="en-US" sz="1800" dirty="0">
                <a:effectLst/>
                <a:latin typeface="Calibri" panose="020F0502020204030204" pitchFamily="34" charset="0"/>
                <a:ea typeface="Calibri" panose="020F0502020204030204" pitchFamily="34" charset="0"/>
                <a:cs typeface="Arial" panose="020B0604020202020204" pitchFamily="34" charset="0"/>
              </a:rPr>
              <a:t> are = low, medium and high </a:t>
            </a:r>
          </a:p>
          <a:p>
            <a:pPr marL="342900" marR="0" lvl="0" indent="-342900" algn="just">
              <a:lnSpc>
                <a:spcPct val="150000"/>
              </a:lnSpc>
              <a:spcBef>
                <a:spcPts val="0"/>
              </a:spcBef>
              <a:spcAft>
                <a:spcPts val="0"/>
              </a:spcAft>
              <a:buFont typeface="Symbol" panose="05050102010706020507" pitchFamily="18" charset="2"/>
              <a:buChar char=""/>
            </a:pPr>
            <a:r>
              <a:rPr lang="en-US" sz="1800" b="1" dirty="0">
                <a:effectLst/>
                <a:latin typeface="Calibri" panose="020F0502020204030204" pitchFamily="34" charset="0"/>
                <a:ea typeface="Calibri" panose="020F0502020204030204" pitchFamily="34" charset="0"/>
                <a:cs typeface="Arial" panose="020B0604020202020204" pitchFamily="34" charset="0"/>
              </a:rPr>
              <a:t>Highway Geometry</a:t>
            </a:r>
            <a:r>
              <a:rPr lang="en-US" sz="1800" dirty="0">
                <a:effectLst/>
                <a:latin typeface="Calibri" panose="020F0502020204030204" pitchFamily="34" charset="0"/>
                <a:ea typeface="Calibri" panose="020F0502020204030204" pitchFamily="34" charset="0"/>
                <a:cs typeface="Arial" panose="020B0604020202020204" pitchFamily="34" charset="0"/>
              </a:rPr>
              <a:t>: meaning is whether the route has a horizontal alignment or vertical and the curve radius, grades and the number of curves are taken into considerations. For this the </a:t>
            </a:r>
            <a:r>
              <a:rPr lang="en-US" sz="1800" b="1" u="sng" dirty="0">
                <a:effectLst/>
                <a:latin typeface="Calibri" panose="020F0502020204030204" pitchFamily="34" charset="0"/>
                <a:ea typeface="Calibri" panose="020F0502020204030204" pitchFamily="34" charset="0"/>
                <a:cs typeface="Arial" panose="020B0604020202020204" pitchFamily="34" charset="0"/>
              </a:rPr>
              <a:t>linguistic variables</a:t>
            </a:r>
            <a:r>
              <a:rPr lang="en-US" sz="1800" dirty="0">
                <a:effectLst/>
                <a:latin typeface="Calibri" panose="020F0502020204030204" pitchFamily="34" charset="0"/>
                <a:ea typeface="Calibri" panose="020F0502020204030204" pitchFamily="34" charset="0"/>
                <a:cs typeface="Arial" panose="020B0604020202020204" pitchFamily="34" charset="0"/>
              </a:rPr>
              <a:t> are Poor, Reasonable and Good. </a:t>
            </a:r>
          </a:p>
          <a:p>
            <a:pPr marL="342900" marR="0" lvl="0" indent="-342900" algn="just">
              <a:lnSpc>
                <a:spcPct val="150000"/>
              </a:lnSpc>
              <a:spcBef>
                <a:spcPts val="0"/>
              </a:spcBef>
              <a:spcAft>
                <a:spcPts val="0"/>
              </a:spcAft>
              <a:buFont typeface="Symbol" panose="05050102010706020507" pitchFamily="18" charset="2"/>
              <a:buChar char=""/>
            </a:pPr>
            <a:r>
              <a:rPr lang="en-US" sz="1800" b="1" dirty="0">
                <a:effectLst/>
                <a:latin typeface="Calibri" panose="020F0502020204030204" pitchFamily="34" charset="0"/>
                <a:ea typeface="Calibri" panose="020F0502020204030204" pitchFamily="34" charset="0"/>
                <a:cs typeface="Arial" panose="020B0604020202020204" pitchFamily="34" charset="0"/>
              </a:rPr>
              <a:t>Terrain</a:t>
            </a:r>
            <a:r>
              <a:rPr lang="en-US" sz="1800" dirty="0">
                <a:effectLst/>
                <a:latin typeface="Calibri" panose="020F0502020204030204" pitchFamily="34" charset="0"/>
                <a:ea typeface="Calibri" panose="020F0502020204030204" pitchFamily="34" charset="0"/>
                <a:cs typeface="Arial" panose="020B0604020202020204" pitchFamily="34" charset="0"/>
              </a:rPr>
              <a:t>: meaning whether it is level, Rolling or mountainous and the </a:t>
            </a:r>
            <a:r>
              <a:rPr lang="en-US" sz="1800" b="1" u="sng" dirty="0">
                <a:effectLst/>
                <a:latin typeface="Calibri" panose="020F0502020204030204" pitchFamily="34" charset="0"/>
                <a:ea typeface="Calibri" panose="020F0502020204030204" pitchFamily="34" charset="0"/>
                <a:cs typeface="Arial" panose="020B0604020202020204" pitchFamily="34" charset="0"/>
              </a:rPr>
              <a:t>linguistic variables</a:t>
            </a:r>
            <a:r>
              <a:rPr lang="en-US" sz="1800" dirty="0">
                <a:effectLst/>
                <a:latin typeface="Calibri" panose="020F0502020204030204" pitchFamily="34" charset="0"/>
                <a:ea typeface="Calibri" panose="020F0502020204030204" pitchFamily="34" charset="0"/>
                <a:cs typeface="Arial" panose="020B0604020202020204" pitchFamily="34" charset="0"/>
              </a:rPr>
              <a:t> are level, Rolling or mountainous</a:t>
            </a:r>
          </a:p>
          <a:p>
            <a:pPr marL="342900" marR="0" lvl="0" indent="-342900" algn="just">
              <a:lnSpc>
                <a:spcPct val="150000"/>
              </a:lnSpc>
              <a:spcBef>
                <a:spcPts val="0"/>
              </a:spcBef>
              <a:spcAft>
                <a:spcPts val="800"/>
              </a:spcAft>
              <a:buFont typeface="Symbol" panose="05050102010706020507" pitchFamily="18" charset="2"/>
              <a:buChar char=""/>
            </a:pPr>
            <a:r>
              <a:rPr lang="en-US" sz="1800" b="1" dirty="0">
                <a:effectLst/>
                <a:latin typeface="Calibri" panose="020F0502020204030204" pitchFamily="34" charset="0"/>
                <a:ea typeface="Calibri" panose="020F0502020204030204" pitchFamily="34" charset="0"/>
                <a:cs typeface="Arial" panose="020B0604020202020204" pitchFamily="34" charset="0"/>
              </a:rPr>
              <a:t>Intensity of Occupation</a:t>
            </a:r>
            <a:r>
              <a:rPr lang="en-US" sz="1800" dirty="0">
                <a:effectLst/>
                <a:latin typeface="Calibri" panose="020F0502020204030204" pitchFamily="34" charset="0"/>
                <a:ea typeface="Calibri" panose="020F0502020204030204" pitchFamily="34" charset="0"/>
                <a:cs typeface="Arial" panose="020B0604020202020204" pitchFamily="34" charset="0"/>
              </a:rPr>
              <a:t>: meaning the characteristics of Roadside condition such as whether it is residential, industrial, commercial, agricultural and the intensity of it. The </a:t>
            </a:r>
            <a:r>
              <a:rPr lang="en-US" sz="1800" b="1" u="sng" dirty="0">
                <a:effectLst/>
                <a:latin typeface="Calibri" panose="020F0502020204030204" pitchFamily="34" charset="0"/>
                <a:ea typeface="Calibri" panose="020F0502020204030204" pitchFamily="34" charset="0"/>
                <a:cs typeface="Arial" panose="020B0604020202020204" pitchFamily="34" charset="0"/>
              </a:rPr>
              <a:t>linguistic variables</a:t>
            </a:r>
            <a:r>
              <a:rPr lang="en-US" sz="1800" dirty="0">
                <a:effectLst/>
                <a:latin typeface="Calibri" panose="020F0502020204030204" pitchFamily="34" charset="0"/>
                <a:ea typeface="Calibri" panose="020F0502020204030204" pitchFamily="34" charset="0"/>
                <a:cs typeface="Arial" panose="020B0604020202020204" pitchFamily="34" charset="0"/>
              </a:rPr>
              <a:t> for the intensity of occupation are low, medium and high. </a:t>
            </a:r>
          </a:p>
          <a:p>
            <a:endParaRPr lang="en-US" dirty="0"/>
          </a:p>
        </p:txBody>
      </p:sp>
    </p:spTree>
    <p:extLst>
      <p:ext uri="{BB962C8B-B14F-4D97-AF65-F5344CB8AC3E}">
        <p14:creationId xmlns:p14="http://schemas.microsoft.com/office/powerpoint/2010/main" val="3503681064"/>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34</a:t>
            </a:fld>
            <a:endParaRPr lang="en-US" dirty="0"/>
          </a:p>
        </p:txBody>
      </p:sp>
      <p:sp>
        <p:nvSpPr>
          <p:cNvPr id="8" name="TextBox 7">
            <a:extLst>
              <a:ext uri="{FF2B5EF4-FFF2-40B4-BE49-F238E27FC236}">
                <a16:creationId xmlns:a16="http://schemas.microsoft.com/office/drawing/2014/main" id="{43DD7E08-8965-49DA-A09B-8F31DACB97DE}"/>
              </a:ext>
            </a:extLst>
          </p:cNvPr>
          <p:cNvSpPr txBox="1"/>
          <p:nvPr/>
        </p:nvSpPr>
        <p:spPr>
          <a:xfrm>
            <a:off x="4231341" y="600635"/>
            <a:ext cx="6087035" cy="5414683"/>
          </a:xfrm>
          <a:prstGeom prst="rect">
            <a:avLst/>
          </a:prstGeom>
          <a:noFill/>
        </p:spPr>
        <p:txBody>
          <a:bodyPr wrap="square" rtlCol="0">
            <a:spAutoFit/>
          </a:bodyPr>
          <a:lstStyle/>
          <a:p>
            <a:endParaRPr lang="en-US" dirty="0"/>
          </a:p>
        </p:txBody>
      </p:sp>
      <p:sp>
        <p:nvSpPr>
          <p:cNvPr id="2" name="TextBox 1">
            <a:extLst>
              <a:ext uri="{FF2B5EF4-FFF2-40B4-BE49-F238E27FC236}">
                <a16:creationId xmlns:a16="http://schemas.microsoft.com/office/drawing/2014/main" id="{98F7E096-8948-4B5A-BF22-32CBA821A009}"/>
              </a:ext>
            </a:extLst>
          </p:cNvPr>
          <p:cNvSpPr txBox="1"/>
          <p:nvPr/>
        </p:nvSpPr>
        <p:spPr>
          <a:xfrm>
            <a:off x="4231340" y="731520"/>
            <a:ext cx="6087035" cy="1754326"/>
          </a:xfrm>
          <a:prstGeom prst="rect">
            <a:avLst/>
          </a:prstGeom>
          <a:noFill/>
        </p:spPr>
        <p:txBody>
          <a:bodyPr wrap="square" rtlCol="0">
            <a:spAutoFit/>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Quantity of Roadside elements</a:t>
            </a:r>
            <a:r>
              <a:rPr lang="en-US" sz="1800" dirty="0">
                <a:effectLst/>
                <a:latin typeface="Calibri" panose="020F0502020204030204" pitchFamily="34" charset="0"/>
                <a:ea typeface="Calibri" panose="020F0502020204030204" pitchFamily="34" charset="0"/>
                <a:cs typeface="Arial" panose="020B0604020202020204" pitchFamily="34" charset="0"/>
              </a:rPr>
              <a:t>: meaning the distance from construction, bus stops and isolated elements such as trees, light poles </a:t>
            </a:r>
            <a:r>
              <a:rPr lang="en-US" sz="1800" dirty="0" err="1">
                <a:effectLst/>
                <a:latin typeface="Calibri" panose="020F0502020204030204" pitchFamily="34" charset="0"/>
                <a:ea typeface="Calibri" panose="020F0502020204030204" pitchFamily="34" charset="0"/>
                <a:cs typeface="Arial" panose="020B0604020202020204" pitchFamily="34" charset="0"/>
              </a:rPr>
              <a:t>etc</a:t>
            </a:r>
            <a:r>
              <a:rPr lang="en-US" sz="1800" dirty="0">
                <a:effectLst/>
                <a:latin typeface="Calibri" panose="020F0502020204030204" pitchFamily="34" charset="0"/>
                <a:ea typeface="Calibri" panose="020F0502020204030204" pitchFamily="34" charset="0"/>
                <a:cs typeface="Arial" panose="020B0604020202020204" pitchFamily="34" charset="0"/>
              </a:rPr>
              <a:t> and whether it is not protected by guardrails. The </a:t>
            </a:r>
            <a:r>
              <a:rPr lang="en-US" sz="1800" b="1" u="sng" dirty="0">
                <a:effectLst/>
                <a:latin typeface="Calibri" panose="020F0502020204030204" pitchFamily="34" charset="0"/>
                <a:ea typeface="Calibri" panose="020F0502020204030204" pitchFamily="34" charset="0"/>
                <a:cs typeface="Arial" panose="020B0604020202020204" pitchFamily="34" charset="0"/>
              </a:rPr>
              <a:t>linguistic variables</a:t>
            </a:r>
            <a:r>
              <a:rPr lang="en-US" sz="1800" dirty="0">
                <a:effectLst/>
                <a:latin typeface="Calibri" panose="020F0502020204030204" pitchFamily="34" charset="0"/>
                <a:ea typeface="Calibri" panose="020F0502020204030204" pitchFamily="34" charset="0"/>
                <a:cs typeface="Arial" panose="020B0604020202020204" pitchFamily="34" charset="0"/>
              </a:rPr>
              <a:t> for the Quantity of Roadside elements are Few, reasonable and Many. </a:t>
            </a:r>
          </a:p>
          <a:p>
            <a:endParaRPr lang="en-US" dirty="0"/>
          </a:p>
        </p:txBody>
      </p:sp>
    </p:spTree>
    <p:extLst>
      <p:ext uri="{BB962C8B-B14F-4D97-AF65-F5344CB8AC3E}">
        <p14:creationId xmlns:p14="http://schemas.microsoft.com/office/powerpoint/2010/main" val="3062871419"/>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35</a:t>
            </a:fld>
            <a:endParaRPr lang="en-US" dirty="0"/>
          </a:p>
        </p:txBody>
      </p:sp>
      <p:sp>
        <p:nvSpPr>
          <p:cNvPr id="8" name="TextBox 7">
            <a:extLst>
              <a:ext uri="{FF2B5EF4-FFF2-40B4-BE49-F238E27FC236}">
                <a16:creationId xmlns:a16="http://schemas.microsoft.com/office/drawing/2014/main" id="{43DD7E08-8965-49DA-A09B-8F31DACB97DE}"/>
              </a:ext>
            </a:extLst>
          </p:cNvPr>
          <p:cNvSpPr txBox="1"/>
          <p:nvPr/>
        </p:nvSpPr>
        <p:spPr>
          <a:xfrm>
            <a:off x="4231341" y="600635"/>
            <a:ext cx="6087035" cy="5414683"/>
          </a:xfrm>
          <a:prstGeom prst="rect">
            <a:avLst/>
          </a:prstGeom>
          <a:noFill/>
        </p:spPr>
        <p:txBody>
          <a:bodyPr wrap="square" rtlCol="0">
            <a:spAutoFit/>
          </a:bodyPr>
          <a:lstStyle/>
          <a:p>
            <a:endParaRPr lang="en-US" dirty="0"/>
          </a:p>
        </p:txBody>
      </p:sp>
      <p:sp>
        <p:nvSpPr>
          <p:cNvPr id="2" name="TextBox 1">
            <a:extLst>
              <a:ext uri="{FF2B5EF4-FFF2-40B4-BE49-F238E27FC236}">
                <a16:creationId xmlns:a16="http://schemas.microsoft.com/office/drawing/2014/main" id="{8886350E-524F-48B8-A2F9-B15DFF4CE6F6}"/>
              </a:ext>
            </a:extLst>
          </p:cNvPr>
          <p:cNvSpPr txBox="1"/>
          <p:nvPr/>
        </p:nvSpPr>
        <p:spPr>
          <a:xfrm>
            <a:off x="4138881" y="289227"/>
            <a:ext cx="6512322" cy="1821011"/>
          </a:xfrm>
          <a:prstGeom prst="rect">
            <a:avLst/>
          </a:prstGeom>
          <a:noFill/>
        </p:spPr>
        <p:txBody>
          <a:bodyPr wrap="square" rtlCol="0">
            <a:spAutoFit/>
          </a:bodyPr>
          <a:lstStyle/>
          <a:p>
            <a:pPr marL="0" marR="0" algn="just">
              <a:lnSpc>
                <a:spcPct val="150000"/>
              </a:lnSpc>
              <a:spcBef>
                <a:spcPts val="0"/>
              </a:spcBef>
              <a:spcAft>
                <a:spcPts val="800"/>
              </a:spcAft>
            </a:pPr>
            <a:r>
              <a:rPr lang="en-US" sz="1800" b="1" u="sng" dirty="0">
                <a:effectLst/>
                <a:latin typeface="Calibri" panose="020F0502020204030204" pitchFamily="34" charset="0"/>
                <a:ea typeface="Calibri" panose="020F0502020204030204" pitchFamily="34" charset="0"/>
                <a:cs typeface="Arial" panose="020B0604020202020204" pitchFamily="34" charset="0"/>
              </a:rPr>
              <a:t>The number of parking spaces as proxy variable to the intensity of Occupation: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The continuation of membership function: </a:t>
            </a:r>
          </a:p>
          <a:p>
            <a:endParaRPr lang="en-US" dirty="0"/>
          </a:p>
        </p:txBody>
      </p:sp>
      <p:pic>
        <p:nvPicPr>
          <p:cNvPr id="5" name="Picture 4">
            <a:extLst>
              <a:ext uri="{FF2B5EF4-FFF2-40B4-BE49-F238E27FC236}">
                <a16:creationId xmlns:a16="http://schemas.microsoft.com/office/drawing/2014/main" id="{CE95DD3C-163D-4CE4-9655-B767C18D49A0}"/>
              </a:ext>
            </a:extLst>
          </p:cNvPr>
          <p:cNvPicPr/>
          <p:nvPr/>
        </p:nvPicPr>
        <p:blipFill>
          <a:blip r:embed="rId2">
            <a:extLst>
              <a:ext uri="{28A0092B-C50C-407E-A947-70E740481C1C}">
                <a14:useLocalDpi xmlns:a14="http://schemas.microsoft.com/office/drawing/2010/main" val="0"/>
              </a:ext>
            </a:extLst>
          </a:blip>
          <a:stretch>
            <a:fillRect/>
          </a:stretch>
        </p:blipFill>
        <p:spPr>
          <a:xfrm>
            <a:off x="6018679" y="1884580"/>
            <a:ext cx="2752725" cy="1019175"/>
          </a:xfrm>
          <a:prstGeom prst="rect">
            <a:avLst/>
          </a:prstGeom>
        </p:spPr>
      </p:pic>
      <p:pic>
        <p:nvPicPr>
          <p:cNvPr id="6" name="Picture 5">
            <a:extLst>
              <a:ext uri="{FF2B5EF4-FFF2-40B4-BE49-F238E27FC236}">
                <a16:creationId xmlns:a16="http://schemas.microsoft.com/office/drawing/2014/main" id="{5297EA2F-83ED-4843-8231-F628E8A89308}"/>
              </a:ext>
            </a:extLst>
          </p:cNvPr>
          <p:cNvPicPr/>
          <p:nvPr/>
        </p:nvPicPr>
        <p:blipFill>
          <a:blip r:embed="rId3">
            <a:extLst>
              <a:ext uri="{28A0092B-C50C-407E-A947-70E740481C1C}">
                <a14:useLocalDpi xmlns:a14="http://schemas.microsoft.com/office/drawing/2010/main" val="0"/>
              </a:ext>
            </a:extLst>
          </a:blip>
          <a:stretch>
            <a:fillRect/>
          </a:stretch>
        </p:blipFill>
        <p:spPr>
          <a:xfrm>
            <a:off x="6261566" y="3113569"/>
            <a:ext cx="2266950" cy="552450"/>
          </a:xfrm>
          <a:prstGeom prst="rect">
            <a:avLst/>
          </a:prstGeom>
        </p:spPr>
      </p:pic>
      <p:sp>
        <p:nvSpPr>
          <p:cNvPr id="9" name="TextBox 8">
            <a:extLst>
              <a:ext uri="{FF2B5EF4-FFF2-40B4-BE49-F238E27FC236}">
                <a16:creationId xmlns:a16="http://schemas.microsoft.com/office/drawing/2014/main" id="{D868B700-AE33-4D85-AC4C-5EC7E7E9B588}"/>
              </a:ext>
            </a:extLst>
          </p:cNvPr>
          <p:cNvSpPr txBox="1"/>
          <p:nvPr/>
        </p:nvSpPr>
        <p:spPr>
          <a:xfrm>
            <a:off x="4138881" y="4170217"/>
            <a:ext cx="6512322" cy="1711366"/>
          </a:xfrm>
          <a:prstGeom prst="rect">
            <a:avLst/>
          </a:prstGeom>
          <a:noFill/>
        </p:spPr>
        <p:txBody>
          <a:bodyPr wrap="square">
            <a:spAutoFit/>
          </a:bodyPr>
          <a:lstStyle/>
          <a:p>
            <a:pPr marL="342900" marR="0" lvl="0" indent="-342900" algn="just" rtl="0">
              <a:lnSpc>
                <a:spcPct val="15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Here the a, b and c are parameters of the triangular membership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In the second formula  MU is the mean and the small delta is the standard deviation. </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66198591"/>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36</a:t>
            </a:fld>
            <a:endParaRPr lang="en-US" dirty="0"/>
          </a:p>
        </p:txBody>
      </p:sp>
      <p:sp>
        <p:nvSpPr>
          <p:cNvPr id="8" name="TextBox 7">
            <a:extLst>
              <a:ext uri="{FF2B5EF4-FFF2-40B4-BE49-F238E27FC236}">
                <a16:creationId xmlns:a16="http://schemas.microsoft.com/office/drawing/2014/main" id="{43DD7E08-8965-49DA-A09B-8F31DACB97DE}"/>
              </a:ext>
            </a:extLst>
          </p:cNvPr>
          <p:cNvSpPr txBox="1"/>
          <p:nvPr/>
        </p:nvSpPr>
        <p:spPr>
          <a:xfrm>
            <a:off x="4231341" y="600635"/>
            <a:ext cx="6087035" cy="5414683"/>
          </a:xfrm>
          <a:prstGeom prst="rect">
            <a:avLst/>
          </a:prstGeom>
          <a:noFill/>
        </p:spPr>
        <p:txBody>
          <a:bodyPr wrap="square" rtlCol="0">
            <a:spAutoFit/>
          </a:bodyPr>
          <a:lstStyle/>
          <a:p>
            <a:endParaRPr lang="en-US" dirty="0"/>
          </a:p>
        </p:txBody>
      </p:sp>
      <p:sp>
        <p:nvSpPr>
          <p:cNvPr id="2" name="TextBox 1">
            <a:extLst>
              <a:ext uri="{FF2B5EF4-FFF2-40B4-BE49-F238E27FC236}">
                <a16:creationId xmlns:a16="http://schemas.microsoft.com/office/drawing/2014/main" id="{00F62D71-C622-4569-8F9D-D73D54485710}"/>
              </a:ext>
            </a:extLst>
          </p:cNvPr>
          <p:cNvSpPr txBox="1"/>
          <p:nvPr/>
        </p:nvSpPr>
        <p:spPr>
          <a:xfrm>
            <a:off x="3943931" y="1685364"/>
            <a:ext cx="6902825" cy="3898503"/>
          </a:xfrm>
          <a:prstGeom prst="rect">
            <a:avLst/>
          </a:prstGeom>
          <a:noFill/>
        </p:spPr>
        <p:txBody>
          <a:bodyPr wrap="square" rtlCol="0">
            <a:spAutoFit/>
          </a:bodyPr>
          <a:lstStyle/>
          <a:p>
            <a:pPr marL="342900" marR="0" lvl="0" indent="-342900" algn="just" rtl="0">
              <a:lnSpc>
                <a:spcPct val="150000"/>
              </a:lnSpc>
              <a:spcBef>
                <a:spcPts val="0"/>
              </a:spcBef>
              <a:spcAft>
                <a:spcPts val="0"/>
              </a:spcAft>
              <a:buFont typeface="Arial" panose="020B0604020202020204" pitchFamily="34" charset="0"/>
              <a:buChar char="•"/>
            </a:pP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The membership functions were created for each of the six input variables and for the output variable. </a:t>
            </a:r>
          </a:p>
          <a:p>
            <a:pPr marL="342900" marR="0" lvl="0" indent="-342900" algn="just" rtl="0">
              <a:lnSpc>
                <a:spcPct val="150000"/>
              </a:lnSpc>
              <a:spcBef>
                <a:spcPts val="0"/>
              </a:spcBef>
              <a:spcAft>
                <a:spcPts val="0"/>
              </a:spcAft>
              <a:buFont typeface="Arial" panose="020B0604020202020204" pitchFamily="34" charset="0"/>
              <a:buChar char="•"/>
            </a:pP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The same considerations for the input variables were used for the output variable. </a:t>
            </a:r>
          </a:p>
          <a:p>
            <a:pPr marL="342900" marR="0" lvl="0" indent="-342900" algn="just">
              <a:lnSpc>
                <a:spcPct val="150000"/>
              </a:lnSpc>
              <a:spcBef>
                <a:spcPts val="0"/>
              </a:spcBef>
              <a:spcAft>
                <a:spcPts val="800"/>
              </a:spcAft>
              <a:buFont typeface="Arial" panose="020B0604020202020204" pitchFamily="34" charset="0"/>
              <a:buChar char="•"/>
            </a:pPr>
            <a:r>
              <a:rPr lang="en-US" sz="1800" b="1" dirty="0">
                <a:solidFill>
                  <a:srgbClr val="202C8F"/>
                </a:solidFill>
                <a:effectLst/>
                <a:latin typeface="Calibri" panose="020F0502020204030204" pitchFamily="34" charset="0"/>
                <a:ea typeface="Calibri" panose="020F0502020204030204" pitchFamily="34" charset="0"/>
                <a:cs typeface="Arial" panose="020B0604020202020204" pitchFamily="34" charset="0"/>
              </a:rPr>
              <a:t>Based on these 42 membership functions meaning the 7 variables * 3 linguistic * 2 types </a:t>
            </a: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of membership functions were considered in this paper.</a:t>
            </a:r>
            <a:r>
              <a:rPr lang="en-US" sz="1800" b="1" dirty="0">
                <a:solidFill>
                  <a:srgbClr val="202C8F"/>
                </a:solidFill>
                <a:effectLst/>
                <a:latin typeface="Calibri" panose="020F0502020204030204" pitchFamily="34" charset="0"/>
                <a:ea typeface="Calibri" panose="020F0502020204030204" pitchFamily="34" charset="0"/>
                <a:cs typeface="Arial" panose="020B0604020202020204" pitchFamily="34" charset="0"/>
              </a:rPr>
              <a:t> </a:t>
            </a:r>
            <a:endPar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800"/>
              </a:spcAft>
              <a:buFont typeface="Arial" panose="020B0604020202020204" pitchFamily="34" charset="0"/>
              <a:buChar char="•"/>
            </a:pPr>
            <a:endPar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endParaRPr lang="en-US" dirty="0">
              <a:solidFill>
                <a:srgbClr val="202C8F"/>
              </a:solidFill>
            </a:endParaRPr>
          </a:p>
        </p:txBody>
      </p:sp>
    </p:spTree>
    <p:extLst>
      <p:ext uri="{BB962C8B-B14F-4D97-AF65-F5344CB8AC3E}">
        <p14:creationId xmlns:p14="http://schemas.microsoft.com/office/powerpoint/2010/main" val="1553189593"/>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37</a:t>
            </a:fld>
            <a:endParaRPr lang="en-US" dirty="0"/>
          </a:p>
        </p:txBody>
      </p:sp>
      <p:sp>
        <p:nvSpPr>
          <p:cNvPr id="8" name="TextBox 7">
            <a:extLst>
              <a:ext uri="{FF2B5EF4-FFF2-40B4-BE49-F238E27FC236}">
                <a16:creationId xmlns:a16="http://schemas.microsoft.com/office/drawing/2014/main" id="{43DD7E08-8965-49DA-A09B-8F31DACB97DE}"/>
              </a:ext>
            </a:extLst>
          </p:cNvPr>
          <p:cNvSpPr txBox="1"/>
          <p:nvPr/>
        </p:nvSpPr>
        <p:spPr>
          <a:xfrm>
            <a:off x="4231341" y="600635"/>
            <a:ext cx="6087035" cy="5414683"/>
          </a:xfrm>
          <a:prstGeom prst="rect">
            <a:avLst/>
          </a:prstGeom>
          <a:noFill/>
        </p:spPr>
        <p:txBody>
          <a:bodyPr wrap="square" rtlCol="0">
            <a:spAutoFit/>
          </a:bodyPr>
          <a:lstStyle/>
          <a:p>
            <a:endParaRPr lang="en-US" dirty="0"/>
          </a:p>
        </p:txBody>
      </p:sp>
      <p:sp>
        <p:nvSpPr>
          <p:cNvPr id="2" name="TextBox 1">
            <a:extLst>
              <a:ext uri="{FF2B5EF4-FFF2-40B4-BE49-F238E27FC236}">
                <a16:creationId xmlns:a16="http://schemas.microsoft.com/office/drawing/2014/main" id="{B9582E08-DF45-4985-96AD-8B31D3C7D284}"/>
              </a:ext>
            </a:extLst>
          </p:cNvPr>
          <p:cNvSpPr txBox="1"/>
          <p:nvPr/>
        </p:nvSpPr>
        <p:spPr>
          <a:xfrm>
            <a:off x="3917575" y="310179"/>
            <a:ext cx="7395883" cy="2031325"/>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If the triangular membership function should be converted to a trapezoidal membership function the values of U(</a:t>
            </a:r>
            <a:r>
              <a:rPr lang="en-US" sz="1800" dirty="0" err="1">
                <a:effectLst/>
                <a:latin typeface="Calibri" panose="020F0502020204030204" pitchFamily="34" charset="0"/>
                <a:ea typeface="Calibri" panose="020F0502020204030204" pitchFamily="34" charset="0"/>
                <a:cs typeface="Arial" panose="020B0604020202020204" pitchFamily="34" charset="0"/>
              </a:rPr>
              <a:t>f,t</a:t>
            </a:r>
            <a:r>
              <a:rPr lang="en-US" sz="1800" dirty="0">
                <a:effectLst/>
                <a:latin typeface="Calibri" panose="020F0502020204030204" pitchFamily="34" charset="0"/>
                <a:ea typeface="Calibri" panose="020F0502020204030204" pitchFamily="34" charset="0"/>
                <a:cs typeface="Arial" panose="020B0604020202020204" pitchFamily="34" charset="0"/>
              </a:rPr>
              <a:t>) should be equal to 1 and this is similar to F(t) for the linguistic variables on the borders. </a:t>
            </a:r>
          </a:p>
          <a:p>
            <a:endParaRPr lang="en-US" dirty="0"/>
          </a:p>
          <a:p>
            <a:r>
              <a:rPr lang="en-US" sz="1800" dirty="0">
                <a:effectLst/>
                <a:latin typeface="Calibri" panose="020F0502020204030204" pitchFamily="34" charset="0"/>
                <a:ea typeface="Calibri" panose="020F0502020204030204" pitchFamily="34" charset="0"/>
                <a:cs typeface="Arial" panose="020B0604020202020204" pitchFamily="34" charset="0"/>
              </a:rPr>
              <a:t>Picture 3 illustrate the example of trapezoidal membership functions and this function depicted in the picture illustrate the corresponding Gaussian membership functions using a similar fashion.</a:t>
            </a:r>
            <a:endParaRPr lang="en-US" dirty="0"/>
          </a:p>
        </p:txBody>
      </p:sp>
      <p:pic>
        <p:nvPicPr>
          <p:cNvPr id="9" name="Picture 8">
            <a:extLst>
              <a:ext uri="{FF2B5EF4-FFF2-40B4-BE49-F238E27FC236}">
                <a16:creationId xmlns:a16="http://schemas.microsoft.com/office/drawing/2014/main" id="{5BF933BF-DC66-476E-86DC-F79C22B8ECDD}"/>
              </a:ext>
            </a:extLst>
          </p:cNvPr>
          <p:cNvPicPr/>
          <p:nvPr/>
        </p:nvPicPr>
        <p:blipFill rotWithShape="1">
          <a:blip r:embed="rId2">
            <a:extLst>
              <a:ext uri="{28A0092B-C50C-407E-A947-70E740481C1C}">
                <a14:useLocalDpi xmlns:a14="http://schemas.microsoft.com/office/drawing/2010/main" val="0"/>
              </a:ext>
            </a:extLst>
          </a:blip>
          <a:srcRect l="3205" t="1010"/>
          <a:stretch/>
        </p:blipFill>
        <p:spPr bwMode="auto">
          <a:xfrm>
            <a:off x="4918260" y="2493458"/>
            <a:ext cx="5220822" cy="38123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596117429"/>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38</a:t>
            </a:fld>
            <a:endParaRPr lang="en-US" dirty="0"/>
          </a:p>
        </p:txBody>
      </p:sp>
      <p:sp>
        <p:nvSpPr>
          <p:cNvPr id="8" name="TextBox 7">
            <a:extLst>
              <a:ext uri="{FF2B5EF4-FFF2-40B4-BE49-F238E27FC236}">
                <a16:creationId xmlns:a16="http://schemas.microsoft.com/office/drawing/2014/main" id="{43DD7E08-8965-49DA-A09B-8F31DACB97DE}"/>
              </a:ext>
            </a:extLst>
          </p:cNvPr>
          <p:cNvSpPr txBox="1"/>
          <p:nvPr/>
        </p:nvSpPr>
        <p:spPr>
          <a:xfrm>
            <a:off x="4231341" y="600635"/>
            <a:ext cx="6087035" cy="5414683"/>
          </a:xfrm>
          <a:prstGeom prst="rect">
            <a:avLst/>
          </a:prstGeom>
          <a:noFill/>
        </p:spPr>
        <p:txBody>
          <a:bodyPr wrap="square" rtlCol="0">
            <a:spAutoFit/>
          </a:bodyPr>
          <a:lstStyle/>
          <a:p>
            <a:endParaRPr lang="en-US" dirty="0"/>
          </a:p>
        </p:txBody>
      </p:sp>
      <p:sp>
        <p:nvSpPr>
          <p:cNvPr id="2" name="TextBox 1">
            <a:extLst>
              <a:ext uri="{FF2B5EF4-FFF2-40B4-BE49-F238E27FC236}">
                <a16:creationId xmlns:a16="http://schemas.microsoft.com/office/drawing/2014/main" id="{2ED8513B-B2E1-4422-B24F-CBFD55FB51EF}"/>
              </a:ext>
            </a:extLst>
          </p:cNvPr>
          <p:cNvSpPr txBox="1"/>
          <p:nvPr/>
        </p:nvSpPr>
        <p:spPr>
          <a:xfrm>
            <a:off x="4034117" y="1004047"/>
            <a:ext cx="6750423" cy="923330"/>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For the gaussian membership function only F(t) is used such as down below:</a:t>
            </a:r>
          </a:p>
          <a:p>
            <a:endParaRPr lang="en-US" dirty="0"/>
          </a:p>
        </p:txBody>
      </p:sp>
      <p:pic>
        <p:nvPicPr>
          <p:cNvPr id="5" name="Picture 4">
            <a:extLst>
              <a:ext uri="{FF2B5EF4-FFF2-40B4-BE49-F238E27FC236}">
                <a16:creationId xmlns:a16="http://schemas.microsoft.com/office/drawing/2014/main" id="{5AB5C682-B49A-4488-AE21-5393BF4A101E}"/>
              </a:ext>
            </a:extLst>
          </p:cNvPr>
          <p:cNvPicPr/>
          <p:nvPr/>
        </p:nvPicPr>
        <p:blipFill rotWithShape="1">
          <a:blip r:embed="rId2">
            <a:extLst>
              <a:ext uri="{28A0092B-C50C-407E-A947-70E740481C1C}">
                <a14:useLocalDpi xmlns:a14="http://schemas.microsoft.com/office/drawing/2010/main" val="0"/>
              </a:ext>
            </a:extLst>
          </a:blip>
          <a:srcRect t="7825" b="11304"/>
          <a:stretch/>
        </p:blipFill>
        <p:spPr bwMode="auto">
          <a:xfrm>
            <a:off x="5543269" y="1756859"/>
            <a:ext cx="4314825" cy="708660"/>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6658AE6F-39B4-481B-ACE3-1EDA411FB754}"/>
              </a:ext>
            </a:extLst>
          </p:cNvPr>
          <p:cNvSpPr txBox="1"/>
          <p:nvPr/>
        </p:nvSpPr>
        <p:spPr>
          <a:xfrm>
            <a:off x="3738460" y="2915933"/>
            <a:ext cx="7709648" cy="2964914"/>
          </a:xfrm>
          <a:prstGeom prst="rect">
            <a:avLst/>
          </a:prstGeom>
          <a:noFill/>
        </p:spPr>
        <p:txBody>
          <a:bodyPr wrap="square" rtlCol="0">
            <a:spAutoFit/>
          </a:bodyPr>
          <a:lstStyle/>
          <a:p>
            <a:pPr marL="342900" marR="0" lvl="0" indent="-342900" algn="just" rtl="0">
              <a:lnSpc>
                <a:spcPct val="150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Here the experts’ answers were used to construct the examples for each premise. </a:t>
            </a:r>
          </a:p>
          <a:p>
            <a:pPr marL="342900" marR="0" lvl="0" indent="-342900" algn="just">
              <a:lnSpc>
                <a:spcPct val="150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In this case the fuzzy sets correspond to the examples</a:t>
            </a:r>
          </a:p>
          <a:p>
            <a:pPr marL="342900" marR="0" lvl="0" indent="-342900" algn="just">
              <a:lnSpc>
                <a:spcPct val="150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 And the linguistics variables for each input variable corresponds to the premises. </a:t>
            </a:r>
          </a:p>
          <a:p>
            <a:pPr marL="342900" marR="0" lvl="0" indent="-342900" algn="just">
              <a:lnSpc>
                <a:spcPct val="150000"/>
              </a:lnSpc>
              <a:spcBef>
                <a:spcPts val="0"/>
              </a:spcBef>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Here the examples are the proxy variables used for quantification.</a:t>
            </a:r>
          </a:p>
          <a:p>
            <a:endParaRPr lang="en-US" dirty="0"/>
          </a:p>
        </p:txBody>
      </p:sp>
    </p:spTree>
    <p:extLst>
      <p:ext uri="{BB962C8B-B14F-4D97-AF65-F5344CB8AC3E}">
        <p14:creationId xmlns:p14="http://schemas.microsoft.com/office/powerpoint/2010/main" val="3181890658"/>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39</a:t>
            </a:fld>
            <a:endParaRPr lang="en-US" dirty="0"/>
          </a:p>
        </p:txBody>
      </p:sp>
      <p:sp>
        <p:nvSpPr>
          <p:cNvPr id="8" name="TextBox 7">
            <a:extLst>
              <a:ext uri="{FF2B5EF4-FFF2-40B4-BE49-F238E27FC236}">
                <a16:creationId xmlns:a16="http://schemas.microsoft.com/office/drawing/2014/main" id="{43DD7E08-8965-49DA-A09B-8F31DACB97DE}"/>
              </a:ext>
            </a:extLst>
          </p:cNvPr>
          <p:cNvSpPr txBox="1"/>
          <p:nvPr/>
        </p:nvSpPr>
        <p:spPr>
          <a:xfrm>
            <a:off x="4231341" y="600635"/>
            <a:ext cx="6087035" cy="5414683"/>
          </a:xfrm>
          <a:prstGeom prst="rect">
            <a:avLst/>
          </a:prstGeom>
          <a:noFill/>
        </p:spPr>
        <p:txBody>
          <a:bodyPr wrap="square" rtlCol="0">
            <a:spAutoFit/>
          </a:bodyPr>
          <a:lstStyle/>
          <a:p>
            <a:endParaRPr lang="en-US" dirty="0"/>
          </a:p>
        </p:txBody>
      </p:sp>
      <p:sp>
        <p:nvSpPr>
          <p:cNvPr id="2" name="TextBox 1">
            <a:extLst>
              <a:ext uri="{FF2B5EF4-FFF2-40B4-BE49-F238E27FC236}">
                <a16:creationId xmlns:a16="http://schemas.microsoft.com/office/drawing/2014/main" id="{93EA31AA-E09F-4554-A06E-620EB0DBB3C1}"/>
              </a:ext>
            </a:extLst>
          </p:cNvPr>
          <p:cNvSpPr txBox="1"/>
          <p:nvPr/>
        </p:nvSpPr>
        <p:spPr>
          <a:xfrm>
            <a:off x="3828588" y="464087"/>
            <a:ext cx="7324165" cy="2964914"/>
          </a:xfrm>
          <a:prstGeom prst="rect">
            <a:avLst/>
          </a:prstGeom>
          <a:noFill/>
        </p:spPr>
        <p:txBody>
          <a:bodyPr wrap="square" rtlCol="0">
            <a:spAutoFit/>
          </a:bodyPr>
          <a:lstStyle/>
          <a:p>
            <a:pPr marL="342900" marR="0" lvl="0" indent="-342900" algn="just" rtl="0">
              <a:lnSpc>
                <a:spcPct val="150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As a </a:t>
            </a:r>
            <a:r>
              <a:rPr lang="en-US" sz="18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linguistic variable</a:t>
            </a:r>
            <a:r>
              <a:rPr lang="en-US" sz="1800" dirty="0">
                <a:effectLst/>
                <a:latin typeface="Calibri" panose="020F0502020204030204" pitchFamily="34" charset="0"/>
                <a:ea typeface="Calibri" panose="020F0502020204030204" pitchFamily="34" charset="0"/>
                <a:cs typeface="Arial" panose="020B0604020202020204" pitchFamily="34" charset="0"/>
              </a:rPr>
              <a:t> such as mountainous</a:t>
            </a:r>
          </a:p>
          <a:p>
            <a:pPr marL="342900" marR="0" lvl="0" indent="-342900" algn="just">
              <a:lnSpc>
                <a:spcPct val="150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The </a:t>
            </a:r>
            <a:r>
              <a:rPr lang="en-US" sz="18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proxy variable</a:t>
            </a:r>
            <a:r>
              <a:rPr lang="en-US" sz="1800" dirty="0">
                <a:effectLst/>
                <a:latin typeface="Calibri" panose="020F0502020204030204" pitchFamily="34" charset="0"/>
                <a:ea typeface="Calibri" panose="020F0502020204030204" pitchFamily="34" charset="0"/>
                <a:cs typeface="Arial" panose="020B0604020202020204" pitchFamily="34" charset="0"/>
              </a:rPr>
              <a:t> such as average slope for this scenario was not considered as an example of the premise of this linguistic variable. </a:t>
            </a:r>
          </a:p>
          <a:p>
            <a:pPr marL="342900" marR="0" lvl="0" indent="-342900" algn="just">
              <a:lnSpc>
                <a:spcPct val="150000"/>
              </a:lnSpc>
              <a:spcBef>
                <a:spcPts val="0"/>
              </a:spcBef>
              <a:spcAft>
                <a:spcPts val="0"/>
              </a:spcAft>
              <a:buFont typeface="+mj-lt"/>
              <a:buAutoNum type="arabicPeriod"/>
            </a:pPr>
            <a:r>
              <a:rPr lang="en-US" sz="18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Gaussian membership functions</a:t>
            </a:r>
            <a:r>
              <a:rPr lang="en-US" sz="1800" dirty="0">
                <a:effectLst/>
                <a:latin typeface="Calibri" panose="020F0502020204030204" pitchFamily="34" charset="0"/>
                <a:ea typeface="Calibri" panose="020F0502020204030204" pitchFamily="34" charset="0"/>
                <a:cs typeface="Arial" panose="020B0604020202020204" pitchFamily="34" charset="0"/>
              </a:rPr>
              <a:t> were also constructed. </a:t>
            </a:r>
          </a:p>
          <a:p>
            <a:pPr marL="342900" marR="0" lvl="0" indent="-342900" algn="just">
              <a:lnSpc>
                <a:spcPct val="150000"/>
              </a:lnSpc>
              <a:spcBef>
                <a:spcPts val="0"/>
              </a:spcBef>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Gaussian functions can provide an additional degree of uncertainty and </a:t>
            </a:r>
            <a:r>
              <a:rPr lang="en-US" sz="1800" u="sng" dirty="0">
                <a:effectLst/>
                <a:latin typeface="Calibri" panose="020F0502020204030204" pitchFamily="34" charset="0"/>
                <a:ea typeface="Calibri" panose="020F0502020204030204" pitchFamily="34" charset="0"/>
                <a:cs typeface="Arial" panose="020B0604020202020204" pitchFamily="34" charset="0"/>
              </a:rPr>
              <a:t>nonlinearity</a:t>
            </a:r>
            <a:r>
              <a:rPr lang="en-US" sz="1800" dirty="0">
                <a:effectLst/>
                <a:latin typeface="Calibri" panose="020F0502020204030204" pitchFamily="34" charset="0"/>
                <a:ea typeface="Calibri" panose="020F0502020204030204" pitchFamily="34" charset="0"/>
                <a:cs typeface="Arial" panose="020B0604020202020204" pitchFamily="34" charset="0"/>
              </a:rPr>
              <a:t> to the fuzzy systems. </a:t>
            </a:r>
          </a:p>
          <a:p>
            <a:endParaRPr lang="en-US" dirty="0"/>
          </a:p>
        </p:txBody>
      </p:sp>
      <p:pic>
        <p:nvPicPr>
          <p:cNvPr id="5" name="Picture 4">
            <a:extLst>
              <a:ext uri="{FF2B5EF4-FFF2-40B4-BE49-F238E27FC236}">
                <a16:creationId xmlns:a16="http://schemas.microsoft.com/office/drawing/2014/main" id="{284C67EF-0879-44F1-BF37-1F9511C455F3}"/>
              </a:ext>
            </a:extLst>
          </p:cNvPr>
          <p:cNvPicPr/>
          <p:nvPr/>
        </p:nvPicPr>
        <p:blipFill>
          <a:blip r:embed="rId2">
            <a:extLst>
              <a:ext uri="{28A0092B-C50C-407E-A947-70E740481C1C}">
                <a14:useLocalDpi xmlns:a14="http://schemas.microsoft.com/office/drawing/2010/main" val="0"/>
              </a:ext>
            </a:extLst>
          </a:blip>
          <a:stretch>
            <a:fillRect/>
          </a:stretch>
        </p:blipFill>
        <p:spPr>
          <a:xfrm>
            <a:off x="4533160" y="3164540"/>
            <a:ext cx="5489382" cy="3381855"/>
          </a:xfrm>
          <a:prstGeom prst="rect">
            <a:avLst/>
          </a:prstGeom>
        </p:spPr>
      </p:pic>
    </p:spTree>
    <p:extLst>
      <p:ext uri="{BB962C8B-B14F-4D97-AF65-F5344CB8AC3E}">
        <p14:creationId xmlns:p14="http://schemas.microsoft.com/office/powerpoint/2010/main" val="246346317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639671" y="522224"/>
            <a:ext cx="7646894" cy="5878576"/>
          </a:xfrm>
        </p:spPr>
        <p:txBody>
          <a:bodyPr/>
          <a:lstStyle/>
          <a:p>
            <a:pPr marL="342900" marR="0" lvl="0" indent="-342900" algn="just" rtl="0">
              <a:lnSpc>
                <a:spcPct val="150000"/>
              </a:lnSpc>
              <a:spcBef>
                <a:spcPts val="0"/>
              </a:spcBef>
              <a:spcAft>
                <a:spcPts val="0"/>
              </a:spcAft>
              <a:buFont typeface="Arial" panose="020B0604020202020204" pitchFamily="34" charset="0"/>
              <a:buChar char="•"/>
            </a:pPr>
            <a:r>
              <a:rPr lang="en-US" sz="1800" u="sng" dirty="0">
                <a:effectLst/>
                <a:latin typeface="Calibri" panose="020F0502020204030204" pitchFamily="34" charset="0"/>
                <a:ea typeface="Calibri" panose="020F0502020204030204" pitchFamily="34" charset="0"/>
                <a:cs typeface="Arial" panose="020B0604020202020204" pitchFamily="34" charset="0"/>
              </a:rPr>
              <a:t>Membership functions </a:t>
            </a:r>
            <a:r>
              <a:rPr lang="en-US" sz="1800" dirty="0">
                <a:effectLst/>
                <a:latin typeface="Calibri" panose="020F0502020204030204" pitchFamily="34" charset="0"/>
                <a:ea typeface="Calibri" panose="020F0502020204030204" pitchFamily="34" charset="0"/>
                <a:cs typeface="Arial" panose="020B0604020202020204" pitchFamily="34" charset="0"/>
              </a:rPr>
              <a:t>and </a:t>
            </a:r>
            <a:r>
              <a:rPr lang="en-US" sz="1800" u="sng" dirty="0">
                <a:effectLst/>
                <a:latin typeface="Calibri" panose="020F0502020204030204" pitchFamily="34" charset="0"/>
                <a:ea typeface="Calibri" panose="020F0502020204030204" pitchFamily="34" charset="0"/>
                <a:cs typeface="Arial" panose="020B0604020202020204" pitchFamily="34" charset="0"/>
              </a:rPr>
              <a:t>fuzzy rules </a:t>
            </a:r>
            <a:r>
              <a:rPr lang="en-US" sz="1800" dirty="0">
                <a:effectLst/>
                <a:latin typeface="Calibri" panose="020F0502020204030204" pitchFamily="34" charset="0"/>
                <a:ea typeface="Calibri" panose="020F0502020204030204" pitchFamily="34" charset="0"/>
                <a:cs typeface="Arial" panose="020B0604020202020204" pitchFamily="34" charset="0"/>
              </a:rPr>
              <a:t>were extracted from expert’s evaluations of simulated highway scenarios.  </a:t>
            </a:r>
          </a:p>
          <a:p>
            <a:pPr marL="342900" marR="0" lvl="0" indent="-342900" algn="just">
              <a:lnSpc>
                <a:spcPct val="150000"/>
              </a:lnSpc>
              <a:spcBef>
                <a:spcPts val="0"/>
              </a:spcBef>
              <a:spcAft>
                <a:spcPts val="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The experts evaluated the scenarios using linguistic variable and proposed speed limits. </a:t>
            </a:r>
          </a:p>
          <a:p>
            <a:pPr marL="342900" marR="0" lvl="0" indent="-342900" algn="just">
              <a:lnSpc>
                <a:spcPct val="150000"/>
              </a:lnSpc>
              <a:spcBef>
                <a:spcPts val="0"/>
              </a:spcBef>
              <a:spcAft>
                <a:spcPts val="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Then a </a:t>
            </a:r>
            <a:r>
              <a:rPr lang="en-US" sz="1800" dirty="0" err="1">
                <a:effectLst/>
                <a:latin typeface="Calibri" panose="020F0502020204030204" pitchFamily="34" charset="0"/>
                <a:ea typeface="Calibri" panose="020F0502020204030204" pitchFamily="34" charset="0"/>
                <a:cs typeface="Arial" panose="020B0604020202020204" pitchFamily="34" charset="0"/>
              </a:rPr>
              <a:t>mamdani</a:t>
            </a:r>
            <a:r>
              <a:rPr lang="en-US" sz="1800" dirty="0">
                <a:effectLst/>
                <a:latin typeface="Calibri" panose="020F0502020204030204" pitchFamily="34" charset="0"/>
                <a:ea typeface="Calibri" panose="020F0502020204030204" pitchFamily="34" charset="0"/>
                <a:cs typeface="Arial" panose="020B0604020202020204" pitchFamily="34" charset="0"/>
              </a:rPr>
              <a:t> fuzzy controller was developed. </a:t>
            </a:r>
          </a:p>
          <a:p>
            <a:pPr marL="342900" marR="0" lvl="0" indent="-342900" algn="just">
              <a:lnSpc>
                <a:spcPct val="150000"/>
              </a:lnSpc>
              <a:spcBef>
                <a:spcPts val="0"/>
              </a:spcBef>
              <a:spcAft>
                <a:spcPts val="0"/>
              </a:spcAft>
              <a:buFont typeface="Arial" panose="020B0604020202020204" pitchFamily="34" charset="0"/>
              <a:buChar char="•"/>
            </a:pPr>
            <a:r>
              <a:rPr lang="en-US" sz="1800" b="1" u="sng" dirty="0">
                <a:effectLst/>
                <a:latin typeface="Calibri" panose="020F0502020204030204" pitchFamily="34" charset="0"/>
                <a:ea typeface="Calibri" panose="020F0502020204030204" pitchFamily="34" charset="0"/>
                <a:cs typeface="Arial" panose="020B0604020202020204" pitchFamily="34" charset="0"/>
              </a:rPr>
              <a:t>The results shows that the fuzzy system is able to provide outputs that agree with the experts’ evaluations and with the existing speed limit. </a:t>
            </a:r>
          </a:p>
          <a:p>
            <a:pPr marL="342900" marR="0" lvl="0" indent="-342900" algn="just">
              <a:lnSpc>
                <a:spcPct val="150000"/>
              </a:lnSpc>
              <a:spcBef>
                <a:spcPts val="0"/>
              </a:spcBef>
              <a:spcAft>
                <a:spcPts val="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Speed limits must provide a proper balance between safety and traffic flow. </a:t>
            </a:r>
          </a:p>
          <a:p>
            <a:pPr marL="342900" marR="0" lvl="0" indent="-342900" algn="just">
              <a:lnSpc>
                <a:spcPct val="150000"/>
              </a:lnSpc>
              <a:spcBef>
                <a:spcPts val="0"/>
              </a:spcBef>
              <a:spcAft>
                <a:spcPts val="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Previous research has shown that reducing speed limits lead to reductions in </a:t>
            </a:r>
            <a:r>
              <a:rPr lang="en-US" sz="1800" b="1" u="sng" dirty="0">
                <a:effectLst/>
                <a:latin typeface="Calibri" panose="020F0502020204030204" pitchFamily="34" charset="0"/>
                <a:ea typeface="Calibri" panose="020F0502020204030204" pitchFamily="34" charset="0"/>
                <a:cs typeface="Arial" panose="020B0604020202020204" pitchFamily="34" charset="0"/>
              </a:rPr>
              <a:t>both crash frequency and crash severity. </a:t>
            </a:r>
          </a:p>
          <a:p>
            <a:pPr marL="342900" marR="0" lvl="0" indent="-342900" algn="just">
              <a:lnSpc>
                <a:spcPct val="150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While relaxing speed limits provides adverse impacts on road safety. However, </a:t>
            </a:r>
            <a:r>
              <a:rPr lang="en-US" sz="1800" b="1" u="sng" dirty="0">
                <a:effectLst/>
                <a:latin typeface="Calibri" panose="020F0502020204030204" pitchFamily="34" charset="0"/>
                <a:ea typeface="Calibri" panose="020F0502020204030204" pitchFamily="34" charset="0"/>
                <a:cs typeface="Arial" panose="020B0604020202020204" pitchFamily="34" charset="0"/>
              </a:rPr>
              <a:t>excessively lowering speed limits might cause reductions in travel time or an increase in delay</a:t>
            </a:r>
            <a:r>
              <a:rPr lang="en-US" sz="1800" dirty="0">
                <a:effectLst/>
                <a:latin typeface="Calibri" panose="020F0502020204030204" pitchFamily="34" charset="0"/>
                <a:ea typeface="Calibri" panose="020F0502020204030204" pitchFamily="34" charset="0"/>
                <a:cs typeface="Arial" panose="020B0604020202020204" pitchFamily="34" charset="0"/>
              </a:rPr>
              <a:t>.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1359457962"/>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40</a:t>
            </a:fld>
            <a:endParaRPr lang="en-US" dirty="0"/>
          </a:p>
        </p:txBody>
      </p:sp>
      <p:sp>
        <p:nvSpPr>
          <p:cNvPr id="8" name="TextBox 7">
            <a:extLst>
              <a:ext uri="{FF2B5EF4-FFF2-40B4-BE49-F238E27FC236}">
                <a16:creationId xmlns:a16="http://schemas.microsoft.com/office/drawing/2014/main" id="{43DD7E08-8965-49DA-A09B-8F31DACB97DE}"/>
              </a:ext>
            </a:extLst>
          </p:cNvPr>
          <p:cNvSpPr txBox="1"/>
          <p:nvPr/>
        </p:nvSpPr>
        <p:spPr>
          <a:xfrm>
            <a:off x="4231341" y="600635"/>
            <a:ext cx="6087035" cy="5414683"/>
          </a:xfrm>
          <a:prstGeom prst="rect">
            <a:avLst/>
          </a:prstGeom>
          <a:noFill/>
        </p:spPr>
        <p:txBody>
          <a:bodyPr wrap="square" rtlCol="0">
            <a:spAutoFit/>
          </a:bodyPr>
          <a:lstStyle/>
          <a:p>
            <a:endParaRPr lang="en-US" dirty="0"/>
          </a:p>
        </p:txBody>
      </p:sp>
      <p:sp>
        <p:nvSpPr>
          <p:cNvPr id="2" name="TextBox 1">
            <a:extLst>
              <a:ext uri="{FF2B5EF4-FFF2-40B4-BE49-F238E27FC236}">
                <a16:creationId xmlns:a16="http://schemas.microsoft.com/office/drawing/2014/main" id="{EDEC23A3-1BE1-4595-837F-D239472E5767}"/>
              </a:ext>
            </a:extLst>
          </p:cNvPr>
          <p:cNvSpPr txBox="1"/>
          <p:nvPr/>
        </p:nvSpPr>
        <p:spPr>
          <a:xfrm>
            <a:off x="3917576" y="842682"/>
            <a:ext cx="7458635" cy="5144998"/>
          </a:xfrm>
          <a:prstGeom prst="rect">
            <a:avLst/>
          </a:prstGeom>
          <a:noFill/>
        </p:spPr>
        <p:txBody>
          <a:bodyPr wrap="square" rtlCol="0">
            <a:spAutoFit/>
          </a:bodyPr>
          <a:lstStyle/>
          <a:p>
            <a:pPr marL="0" marR="0" algn="just">
              <a:lnSpc>
                <a:spcPct val="150000"/>
              </a:lnSpc>
              <a:spcBef>
                <a:spcPts val="0"/>
              </a:spcBef>
              <a:spcAft>
                <a:spcPts val="800"/>
              </a:spcAft>
            </a:pPr>
            <a:r>
              <a:rPr lang="en-US" sz="1800" b="1" dirty="0">
                <a:effectLst/>
                <a:latin typeface="Calibri" panose="020F0502020204030204" pitchFamily="34" charset="0"/>
                <a:ea typeface="Calibri" panose="020F0502020204030204" pitchFamily="34" charset="0"/>
                <a:cs typeface="Arial" panose="020B0604020202020204" pitchFamily="34" charset="0"/>
              </a:rPr>
              <a:t>The fuzzy rule section of the paper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The experts’ answer were also used to create the fuzzy rules. </a:t>
            </a: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Each respondent classified the input variables for each scenario and assumed a linguistic variable for the resulting speed limit. </a:t>
            </a: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This represents an if-the rule. </a:t>
            </a: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Therefore with 20 scenarios and 11 experts the maximum number of rules would be 220</a:t>
            </a: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But these rules were reduced for several reasons</a:t>
            </a: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First a lot of rules overlapped such as some answers were repeated</a:t>
            </a:r>
          </a:p>
          <a:p>
            <a:pPr marL="342900" marR="0" lvl="0" indent="-342900" algn="just">
              <a:lnSpc>
                <a:spcPct val="150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 Second an excessive number of rules might lead to overfitting the fuzzy controller to the dataset</a:t>
            </a:r>
          </a:p>
          <a:p>
            <a:endParaRPr lang="en-US" dirty="0"/>
          </a:p>
        </p:txBody>
      </p:sp>
    </p:spTree>
    <p:extLst>
      <p:ext uri="{BB962C8B-B14F-4D97-AF65-F5344CB8AC3E}">
        <p14:creationId xmlns:p14="http://schemas.microsoft.com/office/powerpoint/2010/main" val="1000004511"/>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41</a:t>
            </a:fld>
            <a:endParaRPr lang="en-US" dirty="0"/>
          </a:p>
        </p:txBody>
      </p:sp>
      <p:sp>
        <p:nvSpPr>
          <p:cNvPr id="8" name="TextBox 7">
            <a:extLst>
              <a:ext uri="{FF2B5EF4-FFF2-40B4-BE49-F238E27FC236}">
                <a16:creationId xmlns:a16="http://schemas.microsoft.com/office/drawing/2014/main" id="{43DD7E08-8965-49DA-A09B-8F31DACB97DE}"/>
              </a:ext>
            </a:extLst>
          </p:cNvPr>
          <p:cNvSpPr txBox="1"/>
          <p:nvPr/>
        </p:nvSpPr>
        <p:spPr>
          <a:xfrm>
            <a:off x="4231341" y="600635"/>
            <a:ext cx="6087035" cy="5414683"/>
          </a:xfrm>
          <a:prstGeom prst="rect">
            <a:avLst/>
          </a:prstGeom>
          <a:noFill/>
        </p:spPr>
        <p:txBody>
          <a:bodyPr wrap="square" rtlCol="0">
            <a:spAutoFit/>
          </a:bodyPr>
          <a:lstStyle/>
          <a:p>
            <a:endParaRPr lang="en-US" dirty="0"/>
          </a:p>
        </p:txBody>
      </p:sp>
      <p:sp>
        <p:nvSpPr>
          <p:cNvPr id="2" name="TextBox 1">
            <a:extLst>
              <a:ext uri="{FF2B5EF4-FFF2-40B4-BE49-F238E27FC236}">
                <a16:creationId xmlns:a16="http://schemas.microsoft.com/office/drawing/2014/main" id="{69D709A6-E853-4F86-88C9-5544656FC57C}"/>
              </a:ext>
            </a:extLst>
          </p:cNvPr>
          <p:cNvSpPr txBox="1"/>
          <p:nvPr/>
        </p:nvSpPr>
        <p:spPr>
          <a:xfrm>
            <a:off x="3845321" y="258900"/>
            <a:ext cx="7100047" cy="2652008"/>
          </a:xfrm>
          <a:prstGeom prst="rect">
            <a:avLst/>
          </a:prstGeom>
          <a:noFill/>
        </p:spPr>
        <p:txBody>
          <a:bodyPr wrap="square" rtlCol="0">
            <a:spAutoFit/>
          </a:bodyPr>
          <a:lstStyle/>
          <a:p>
            <a:pPr marL="342900" marR="0" lvl="0" indent="-342900" algn="just">
              <a:lnSpc>
                <a:spcPct val="150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The experts opinion were extracted from the questionnaire and were used to develop the membership functions. </a:t>
            </a:r>
          </a:p>
          <a:p>
            <a:pPr marL="342900" marR="0" lvl="0" indent="-342900" algn="just">
              <a:lnSpc>
                <a:spcPct val="150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Here in the picture, we can see that the set of fuzzy membership functions for the input variables considering the triangular/trapezoidal and the gaussian shapes. </a:t>
            </a: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5A9AD81E-7382-4CB3-8859-1172072EEDF5}"/>
              </a:ext>
            </a:extLst>
          </p:cNvPr>
          <p:cNvPicPr/>
          <p:nvPr/>
        </p:nvPicPr>
        <p:blipFill rotWithShape="1">
          <a:blip r:embed="rId2">
            <a:extLst>
              <a:ext uri="{28A0092B-C50C-407E-A947-70E740481C1C}">
                <a14:useLocalDpi xmlns:a14="http://schemas.microsoft.com/office/drawing/2010/main" val="0"/>
              </a:ext>
            </a:extLst>
          </a:blip>
          <a:srcRect t="1944"/>
          <a:stretch/>
        </p:blipFill>
        <p:spPr bwMode="auto">
          <a:xfrm>
            <a:off x="5795143" y="3111536"/>
            <a:ext cx="4182574" cy="324551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25437592"/>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42</a:t>
            </a:fld>
            <a:endParaRPr lang="en-US" dirty="0"/>
          </a:p>
        </p:txBody>
      </p:sp>
      <p:sp>
        <p:nvSpPr>
          <p:cNvPr id="8" name="TextBox 7">
            <a:extLst>
              <a:ext uri="{FF2B5EF4-FFF2-40B4-BE49-F238E27FC236}">
                <a16:creationId xmlns:a16="http://schemas.microsoft.com/office/drawing/2014/main" id="{43DD7E08-8965-49DA-A09B-8F31DACB97DE}"/>
              </a:ext>
            </a:extLst>
          </p:cNvPr>
          <p:cNvSpPr txBox="1"/>
          <p:nvPr/>
        </p:nvSpPr>
        <p:spPr>
          <a:xfrm>
            <a:off x="4231341" y="600635"/>
            <a:ext cx="6087035" cy="5414683"/>
          </a:xfrm>
          <a:prstGeom prst="rect">
            <a:avLst/>
          </a:prstGeom>
          <a:noFill/>
        </p:spPr>
        <p:txBody>
          <a:bodyPr wrap="square" rtlCol="0">
            <a:spAutoFit/>
          </a:bodyPr>
          <a:lstStyle/>
          <a:p>
            <a:endParaRPr lang="en-US" dirty="0"/>
          </a:p>
        </p:txBody>
      </p:sp>
      <p:sp>
        <p:nvSpPr>
          <p:cNvPr id="2" name="TextBox 1">
            <a:extLst>
              <a:ext uri="{FF2B5EF4-FFF2-40B4-BE49-F238E27FC236}">
                <a16:creationId xmlns:a16="http://schemas.microsoft.com/office/drawing/2014/main" id="{2A7E7C77-64BD-4F12-B545-BCE5E009F902}"/>
              </a:ext>
            </a:extLst>
          </p:cNvPr>
          <p:cNvSpPr txBox="1"/>
          <p:nvPr/>
        </p:nvSpPr>
        <p:spPr>
          <a:xfrm>
            <a:off x="4231341" y="594360"/>
            <a:ext cx="5961530" cy="923330"/>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The figure down below shows that the membership functions for the input variables such as speed limit:</a:t>
            </a:r>
          </a:p>
          <a:p>
            <a:endParaRPr lang="en-US" dirty="0"/>
          </a:p>
        </p:txBody>
      </p:sp>
      <p:pic>
        <p:nvPicPr>
          <p:cNvPr id="5" name="Picture 4">
            <a:extLst>
              <a:ext uri="{FF2B5EF4-FFF2-40B4-BE49-F238E27FC236}">
                <a16:creationId xmlns:a16="http://schemas.microsoft.com/office/drawing/2014/main" id="{7300D5A7-FA45-41B3-8CBC-89A2BA26D8F6}"/>
              </a:ext>
            </a:extLst>
          </p:cNvPr>
          <p:cNvPicPr/>
          <p:nvPr/>
        </p:nvPicPr>
        <p:blipFill>
          <a:blip r:embed="rId2">
            <a:extLst>
              <a:ext uri="{28A0092B-C50C-407E-A947-70E740481C1C}">
                <a14:useLocalDpi xmlns:a14="http://schemas.microsoft.com/office/drawing/2010/main" val="0"/>
              </a:ext>
            </a:extLst>
          </a:blip>
          <a:stretch>
            <a:fillRect/>
          </a:stretch>
        </p:blipFill>
        <p:spPr>
          <a:xfrm>
            <a:off x="4374776" y="1928906"/>
            <a:ext cx="5943600" cy="30988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420168510"/>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43</a:t>
            </a:fld>
            <a:endParaRPr lang="en-US" dirty="0"/>
          </a:p>
        </p:txBody>
      </p:sp>
      <p:sp>
        <p:nvSpPr>
          <p:cNvPr id="8" name="TextBox 7">
            <a:extLst>
              <a:ext uri="{FF2B5EF4-FFF2-40B4-BE49-F238E27FC236}">
                <a16:creationId xmlns:a16="http://schemas.microsoft.com/office/drawing/2014/main" id="{43DD7E08-8965-49DA-A09B-8F31DACB97DE}"/>
              </a:ext>
            </a:extLst>
          </p:cNvPr>
          <p:cNvSpPr txBox="1"/>
          <p:nvPr/>
        </p:nvSpPr>
        <p:spPr>
          <a:xfrm>
            <a:off x="4231341" y="600635"/>
            <a:ext cx="6087035" cy="5414683"/>
          </a:xfrm>
          <a:prstGeom prst="rect">
            <a:avLst/>
          </a:prstGeom>
          <a:noFill/>
        </p:spPr>
        <p:txBody>
          <a:bodyPr wrap="square" rtlCol="0">
            <a:spAutoFit/>
          </a:bodyPr>
          <a:lstStyle/>
          <a:p>
            <a:endParaRPr lang="en-US" dirty="0"/>
          </a:p>
        </p:txBody>
      </p:sp>
      <p:sp>
        <p:nvSpPr>
          <p:cNvPr id="2" name="TextBox 1">
            <a:extLst>
              <a:ext uri="{FF2B5EF4-FFF2-40B4-BE49-F238E27FC236}">
                <a16:creationId xmlns:a16="http://schemas.microsoft.com/office/drawing/2014/main" id="{494E0719-C2C9-4453-84FA-98FF199FD1C2}"/>
              </a:ext>
            </a:extLst>
          </p:cNvPr>
          <p:cNvSpPr txBox="1"/>
          <p:nvPr/>
        </p:nvSpPr>
        <p:spPr>
          <a:xfrm>
            <a:off x="3895163" y="749449"/>
            <a:ext cx="6759389" cy="4211409"/>
          </a:xfrm>
          <a:prstGeom prst="rect">
            <a:avLst/>
          </a:prstGeom>
          <a:noFill/>
        </p:spPr>
        <p:txBody>
          <a:bodyPr wrap="square" rtlCol="0">
            <a:spAutoFit/>
          </a:bodyPr>
          <a:lstStyle/>
          <a:p>
            <a:pPr marL="457200" marR="0" algn="just">
              <a:lnSpc>
                <a:spcPct val="150000"/>
              </a:lnSpc>
              <a:spcBef>
                <a:spcPts val="0"/>
              </a:spcBef>
              <a:spcAft>
                <a:spcPts val="0"/>
              </a:spcAft>
            </a:pPr>
            <a:r>
              <a:rPr lang="en-US" sz="1800" b="1" dirty="0">
                <a:effectLst/>
                <a:latin typeface="Calibri" panose="020F0502020204030204" pitchFamily="34" charset="0"/>
                <a:ea typeface="Calibri" panose="020F0502020204030204" pitchFamily="34" charset="0"/>
                <a:cs typeface="Arial" panose="020B0604020202020204" pitchFamily="34" charset="0"/>
              </a:rPr>
              <a:t>The defuzzification of the paper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Here we adopted the centroid method for defuzzification</a:t>
            </a:r>
          </a:p>
          <a:p>
            <a:pPr marL="342900" marR="0" lvl="0" indent="-342900" algn="just">
              <a:lnSpc>
                <a:spcPct val="150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We refer to this method as the center of the gravity (</a:t>
            </a:r>
            <a:r>
              <a:rPr lang="en-US" sz="1800" dirty="0" err="1">
                <a:effectLst/>
                <a:latin typeface="Calibri" panose="020F0502020204030204" pitchFamily="34" charset="0"/>
                <a:ea typeface="Calibri" panose="020F0502020204030204" pitchFamily="34" charset="0"/>
                <a:cs typeface="Arial" panose="020B0604020202020204" pitchFamily="34" charset="0"/>
              </a:rPr>
              <a:t>CoG</a:t>
            </a:r>
            <a:r>
              <a:rPr lang="en-US" sz="1800" dirty="0">
                <a:effectLst/>
                <a:latin typeface="Calibri" panose="020F0502020204030204" pitchFamily="34" charset="0"/>
                <a:ea typeface="Calibri" panose="020F0502020204030204" pitchFamily="34" charset="0"/>
                <a:cs typeface="Arial" panose="020B0604020202020204" pitchFamily="34" charset="0"/>
              </a:rPr>
              <a:t>)</a:t>
            </a:r>
          </a:p>
          <a:p>
            <a:pPr marL="342900" marR="0" lvl="0" indent="-342900" algn="just">
              <a:lnSpc>
                <a:spcPct val="150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Defuzzification is the process used to obtain the crisp outputs such as speed limits values. </a:t>
            </a:r>
          </a:p>
          <a:p>
            <a:pPr marL="342900" marR="0" lvl="0" indent="-342900" algn="just">
              <a:lnSpc>
                <a:spcPct val="150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This method considers the value of the output variables weighted by their membership functions.</a:t>
            </a:r>
          </a:p>
          <a:p>
            <a:pPr marL="342900" marR="0" lvl="0" indent="-342900" algn="just">
              <a:lnSpc>
                <a:spcPct val="150000"/>
              </a:lnSpc>
              <a:spcBef>
                <a:spcPts val="0"/>
              </a:spcBef>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This method tends to give a better representation of the several input variables </a:t>
            </a:r>
          </a:p>
          <a:p>
            <a:endParaRPr lang="en-US" dirty="0"/>
          </a:p>
        </p:txBody>
      </p:sp>
    </p:spTree>
    <p:extLst>
      <p:ext uri="{BB962C8B-B14F-4D97-AF65-F5344CB8AC3E}">
        <p14:creationId xmlns:p14="http://schemas.microsoft.com/office/powerpoint/2010/main" val="56411630"/>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44</a:t>
            </a:fld>
            <a:endParaRPr lang="en-US" dirty="0"/>
          </a:p>
        </p:txBody>
      </p:sp>
      <p:sp>
        <p:nvSpPr>
          <p:cNvPr id="8" name="TextBox 7">
            <a:extLst>
              <a:ext uri="{FF2B5EF4-FFF2-40B4-BE49-F238E27FC236}">
                <a16:creationId xmlns:a16="http://schemas.microsoft.com/office/drawing/2014/main" id="{43DD7E08-8965-49DA-A09B-8F31DACB97DE}"/>
              </a:ext>
            </a:extLst>
          </p:cNvPr>
          <p:cNvSpPr txBox="1"/>
          <p:nvPr/>
        </p:nvSpPr>
        <p:spPr>
          <a:xfrm>
            <a:off x="4231341" y="600635"/>
            <a:ext cx="6087035" cy="5414683"/>
          </a:xfrm>
          <a:prstGeom prst="rect">
            <a:avLst/>
          </a:prstGeom>
          <a:noFill/>
        </p:spPr>
        <p:txBody>
          <a:bodyPr wrap="square" rtlCol="0">
            <a:spAutoFit/>
          </a:bodyPr>
          <a:lstStyle/>
          <a:p>
            <a:endParaRPr lang="en-US" dirty="0"/>
          </a:p>
        </p:txBody>
      </p:sp>
      <p:sp>
        <p:nvSpPr>
          <p:cNvPr id="2" name="TextBox 1">
            <a:extLst>
              <a:ext uri="{FF2B5EF4-FFF2-40B4-BE49-F238E27FC236}">
                <a16:creationId xmlns:a16="http://schemas.microsoft.com/office/drawing/2014/main" id="{BF960562-E96C-4798-9500-9C0A7DA138AA}"/>
              </a:ext>
            </a:extLst>
          </p:cNvPr>
          <p:cNvSpPr txBox="1"/>
          <p:nvPr/>
        </p:nvSpPr>
        <p:spPr>
          <a:xfrm>
            <a:off x="4473387" y="731520"/>
            <a:ext cx="6687671" cy="1200329"/>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And the different categories instead of other methods that estimate the fuzzy outputs using extreme values such as maximum and minimum. </a:t>
            </a:r>
          </a:p>
          <a:p>
            <a:endParaRPr lang="en-US" dirty="0"/>
          </a:p>
        </p:txBody>
      </p:sp>
      <p:pic>
        <p:nvPicPr>
          <p:cNvPr id="5" name="Picture 4">
            <a:extLst>
              <a:ext uri="{FF2B5EF4-FFF2-40B4-BE49-F238E27FC236}">
                <a16:creationId xmlns:a16="http://schemas.microsoft.com/office/drawing/2014/main" id="{254C3B20-18B6-4FA2-8675-0E4449755C9E}"/>
              </a:ext>
            </a:extLst>
          </p:cNvPr>
          <p:cNvPicPr/>
          <p:nvPr/>
        </p:nvPicPr>
        <p:blipFill>
          <a:blip r:embed="rId2">
            <a:extLst>
              <a:ext uri="{28A0092B-C50C-407E-A947-70E740481C1C}">
                <a14:useLocalDpi xmlns:a14="http://schemas.microsoft.com/office/drawing/2010/main" val="0"/>
              </a:ext>
            </a:extLst>
          </a:blip>
          <a:stretch>
            <a:fillRect/>
          </a:stretch>
        </p:blipFill>
        <p:spPr>
          <a:xfrm>
            <a:off x="6095999" y="2325781"/>
            <a:ext cx="2752725" cy="628650"/>
          </a:xfrm>
          <a:prstGeom prst="rect">
            <a:avLst/>
          </a:prstGeom>
        </p:spPr>
      </p:pic>
      <p:sp>
        <p:nvSpPr>
          <p:cNvPr id="3" name="TextBox 2">
            <a:extLst>
              <a:ext uri="{FF2B5EF4-FFF2-40B4-BE49-F238E27FC236}">
                <a16:creationId xmlns:a16="http://schemas.microsoft.com/office/drawing/2014/main" id="{76394895-ACBF-4D5F-8396-F94A0A96ECB6}"/>
              </a:ext>
            </a:extLst>
          </p:cNvPr>
          <p:cNvSpPr txBox="1"/>
          <p:nvPr/>
        </p:nvSpPr>
        <p:spPr>
          <a:xfrm>
            <a:off x="4473387" y="3510725"/>
            <a:ext cx="7117977" cy="1718419"/>
          </a:xfrm>
          <a:prstGeom prst="rect">
            <a:avLst/>
          </a:prstGeom>
          <a:noFill/>
        </p:spPr>
        <p:txBody>
          <a:bodyPr wrap="square" rtlCol="0">
            <a:spAutoFit/>
          </a:bodyPr>
          <a:lstStyle/>
          <a:p>
            <a:pPr marL="342900" marR="0" lvl="0" indent="-342900" algn="just" rtl="0">
              <a:lnSpc>
                <a:spcPct val="150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Here n is the number of linguistic variables for the output variables. </a:t>
            </a:r>
          </a:p>
          <a:p>
            <a:pPr marL="342900" marR="0" lvl="0" indent="-342900" algn="just">
              <a:lnSpc>
                <a:spcPct val="150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F(y) are the membership function values</a:t>
            </a:r>
          </a:p>
          <a:p>
            <a:pPr marL="342900" marR="0" lvl="0" indent="-342900" algn="just">
              <a:lnSpc>
                <a:spcPct val="150000"/>
              </a:lnSpc>
              <a:spcBef>
                <a:spcPts val="0"/>
              </a:spcBef>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And the y with line above are the centroids for each linguistic variable. </a:t>
            </a:r>
          </a:p>
          <a:p>
            <a:endParaRPr lang="en-US" dirty="0"/>
          </a:p>
        </p:txBody>
      </p:sp>
    </p:spTree>
    <p:extLst>
      <p:ext uri="{BB962C8B-B14F-4D97-AF65-F5344CB8AC3E}">
        <p14:creationId xmlns:p14="http://schemas.microsoft.com/office/powerpoint/2010/main" val="1252031074"/>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45</a:t>
            </a:fld>
            <a:endParaRPr lang="en-US" dirty="0"/>
          </a:p>
        </p:txBody>
      </p:sp>
      <p:sp>
        <p:nvSpPr>
          <p:cNvPr id="8" name="TextBox 7">
            <a:extLst>
              <a:ext uri="{FF2B5EF4-FFF2-40B4-BE49-F238E27FC236}">
                <a16:creationId xmlns:a16="http://schemas.microsoft.com/office/drawing/2014/main" id="{43DD7E08-8965-49DA-A09B-8F31DACB97DE}"/>
              </a:ext>
            </a:extLst>
          </p:cNvPr>
          <p:cNvSpPr txBox="1"/>
          <p:nvPr/>
        </p:nvSpPr>
        <p:spPr>
          <a:xfrm>
            <a:off x="4231341" y="600635"/>
            <a:ext cx="6087035" cy="5414683"/>
          </a:xfrm>
          <a:prstGeom prst="rect">
            <a:avLst/>
          </a:prstGeom>
          <a:noFill/>
        </p:spPr>
        <p:txBody>
          <a:bodyPr wrap="square" rtlCol="0">
            <a:spAutoFit/>
          </a:bodyPr>
          <a:lstStyle/>
          <a:p>
            <a:endParaRPr lang="en-US" dirty="0"/>
          </a:p>
        </p:txBody>
      </p:sp>
      <p:sp>
        <p:nvSpPr>
          <p:cNvPr id="2" name="TextBox 1">
            <a:extLst>
              <a:ext uri="{FF2B5EF4-FFF2-40B4-BE49-F238E27FC236}">
                <a16:creationId xmlns:a16="http://schemas.microsoft.com/office/drawing/2014/main" id="{C3E7EE41-F313-4BE8-A6FA-044A242F4919}"/>
              </a:ext>
            </a:extLst>
          </p:cNvPr>
          <p:cNvSpPr txBox="1"/>
          <p:nvPr/>
        </p:nvSpPr>
        <p:spPr>
          <a:xfrm>
            <a:off x="3944471" y="842682"/>
            <a:ext cx="5316070" cy="646331"/>
          </a:xfrm>
          <a:prstGeom prst="rect">
            <a:avLst/>
          </a:prstGeom>
          <a:noFill/>
        </p:spPr>
        <p:txBody>
          <a:bodyPr wrap="square" rtlCol="0">
            <a:spAutoFit/>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The survey result of this paper: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pic>
        <p:nvPicPr>
          <p:cNvPr id="5" name="Picture 4">
            <a:extLst>
              <a:ext uri="{FF2B5EF4-FFF2-40B4-BE49-F238E27FC236}">
                <a16:creationId xmlns:a16="http://schemas.microsoft.com/office/drawing/2014/main" id="{A502A7E1-488B-4D94-9756-101F6026C6BE}"/>
              </a:ext>
            </a:extLst>
          </p:cNvPr>
          <p:cNvPicPr/>
          <p:nvPr/>
        </p:nvPicPr>
        <p:blipFill>
          <a:blip r:embed="rId2">
            <a:extLst>
              <a:ext uri="{28A0092B-C50C-407E-A947-70E740481C1C}">
                <a14:useLocalDpi xmlns:a14="http://schemas.microsoft.com/office/drawing/2010/main" val="0"/>
              </a:ext>
            </a:extLst>
          </a:blip>
          <a:stretch>
            <a:fillRect/>
          </a:stretch>
        </p:blipFill>
        <p:spPr>
          <a:xfrm>
            <a:off x="4137212" y="1674233"/>
            <a:ext cx="5943600" cy="1647190"/>
          </a:xfrm>
          <a:prstGeom prst="rect">
            <a:avLst/>
          </a:prstGeom>
        </p:spPr>
      </p:pic>
      <p:sp>
        <p:nvSpPr>
          <p:cNvPr id="3" name="TextBox 2">
            <a:extLst>
              <a:ext uri="{FF2B5EF4-FFF2-40B4-BE49-F238E27FC236}">
                <a16:creationId xmlns:a16="http://schemas.microsoft.com/office/drawing/2014/main" id="{5DE7860C-94EB-4411-84C8-04020D2837BC}"/>
              </a:ext>
            </a:extLst>
          </p:cNvPr>
          <p:cNvSpPr txBox="1"/>
          <p:nvPr/>
        </p:nvSpPr>
        <p:spPr>
          <a:xfrm>
            <a:off x="3944471" y="3701310"/>
            <a:ext cx="7736541" cy="1718419"/>
          </a:xfrm>
          <a:prstGeom prst="rect">
            <a:avLst/>
          </a:prstGeom>
          <a:noFill/>
        </p:spPr>
        <p:txBody>
          <a:bodyPr wrap="square" rtlCol="0">
            <a:spAutoFit/>
          </a:bodyPr>
          <a:lstStyle/>
          <a:p>
            <a:pPr marL="342900" marR="0" lvl="0" indent="-342900" algn="just">
              <a:lnSpc>
                <a:spcPct val="150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The table presents the classification for each category as well as the means. </a:t>
            </a:r>
          </a:p>
          <a:p>
            <a:pPr marL="342900" marR="0" lvl="0" indent="-342900" algn="just">
              <a:lnSpc>
                <a:spcPct val="150000"/>
              </a:lnSpc>
              <a:spcBef>
                <a:spcPts val="0"/>
              </a:spcBef>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For example, the land use variable had more classification for the “rural” linguistic variable. </a:t>
            </a:r>
          </a:p>
          <a:p>
            <a:endParaRPr lang="en-US" dirty="0"/>
          </a:p>
        </p:txBody>
      </p:sp>
    </p:spTree>
    <p:extLst>
      <p:ext uri="{BB962C8B-B14F-4D97-AF65-F5344CB8AC3E}">
        <p14:creationId xmlns:p14="http://schemas.microsoft.com/office/powerpoint/2010/main" val="2843306299"/>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46</a:t>
            </a:fld>
            <a:endParaRPr lang="en-US" dirty="0"/>
          </a:p>
        </p:txBody>
      </p:sp>
      <p:sp>
        <p:nvSpPr>
          <p:cNvPr id="2" name="TextBox 1">
            <a:extLst>
              <a:ext uri="{FF2B5EF4-FFF2-40B4-BE49-F238E27FC236}">
                <a16:creationId xmlns:a16="http://schemas.microsoft.com/office/drawing/2014/main" id="{B2DFFACD-C37F-4E21-82B0-8CEF3E4736E2}"/>
              </a:ext>
            </a:extLst>
          </p:cNvPr>
          <p:cNvSpPr txBox="1"/>
          <p:nvPr/>
        </p:nvSpPr>
        <p:spPr>
          <a:xfrm>
            <a:off x="5634317" y="2976282"/>
            <a:ext cx="914400" cy="91440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90F6C53E-23D5-419F-8B09-A249876D6054}"/>
              </a:ext>
            </a:extLst>
          </p:cNvPr>
          <p:cNvSpPr txBox="1"/>
          <p:nvPr/>
        </p:nvSpPr>
        <p:spPr>
          <a:xfrm>
            <a:off x="3379694" y="1421803"/>
            <a:ext cx="7709109" cy="3795911"/>
          </a:xfrm>
          <a:prstGeom prst="rect">
            <a:avLst/>
          </a:prstGeom>
          <a:noFill/>
        </p:spPr>
        <p:txBody>
          <a:bodyPr wrap="square" rtlCol="0">
            <a:spAutoFit/>
          </a:bodyPr>
          <a:lstStyle/>
          <a:p>
            <a:pPr marL="342900" marR="0" lvl="0" indent="-342900" algn="just" rtl="0">
              <a:lnSpc>
                <a:spcPct val="150000"/>
              </a:lnSpc>
              <a:spcBef>
                <a:spcPts val="0"/>
              </a:spcBef>
              <a:spcAft>
                <a:spcPts val="0"/>
              </a:spcAft>
              <a:buFont typeface="Arial" panose="020B0604020202020204" pitchFamily="34" charset="0"/>
              <a:buChar char="•"/>
            </a:pP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Considering safety alone underestimating speed limits is better than overestimating speed limits because it leads to lower crash risk. </a:t>
            </a:r>
          </a:p>
          <a:p>
            <a:pPr marL="342900" marR="0" lvl="0" indent="-342900" algn="just">
              <a:lnSpc>
                <a:spcPct val="150000"/>
              </a:lnSpc>
              <a:spcBef>
                <a:spcPts val="0"/>
              </a:spcBef>
              <a:spcAft>
                <a:spcPts val="0"/>
              </a:spcAft>
              <a:buFont typeface="Arial" panose="020B0604020202020204" pitchFamily="34" charset="0"/>
              <a:buChar char="•"/>
            </a:pP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With this into consideration it should be noted that the fuzzy controller proposed in this paper represents a system to assist decision-making</a:t>
            </a:r>
          </a:p>
          <a:p>
            <a:pPr marL="342900" marR="0" lvl="0" indent="-342900" algn="just">
              <a:lnSpc>
                <a:spcPct val="150000"/>
              </a:lnSpc>
              <a:spcBef>
                <a:spcPts val="0"/>
              </a:spcBef>
              <a:spcAft>
                <a:spcPts val="0"/>
              </a:spcAft>
              <a:buFont typeface="Arial" panose="020B0604020202020204" pitchFamily="34" charset="0"/>
              <a:buChar char="•"/>
            </a:pP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The final decision for setting an appropriate speed limit should be from the expert. </a:t>
            </a:r>
          </a:p>
          <a:p>
            <a:pPr marL="342900" marR="0" lvl="0" indent="-342900" algn="just">
              <a:lnSpc>
                <a:spcPct val="150000"/>
              </a:lnSpc>
              <a:spcBef>
                <a:spcPts val="0"/>
              </a:spcBef>
              <a:spcAft>
                <a:spcPts val="800"/>
              </a:spcAft>
              <a:buFont typeface="Arial" panose="020B0604020202020204" pitchFamily="34" charset="0"/>
              <a:buChar char="•"/>
            </a:pP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The final output of the fuzzy controller can be adjusted by the decision-maker.</a:t>
            </a:r>
          </a:p>
          <a:p>
            <a:pPr marL="285750" indent="-285750">
              <a:buFont typeface="Arial" panose="020B0604020202020204" pitchFamily="34" charset="0"/>
              <a:buChar char="•"/>
            </a:pPr>
            <a:endParaRPr lang="en-US" dirty="0">
              <a:solidFill>
                <a:srgbClr val="202C8F"/>
              </a:solidFill>
            </a:endParaRPr>
          </a:p>
        </p:txBody>
      </p:sp>
    </p:spTree>
    <p:extLst>
      <p:ext uri="{BB962C8B-B14F-4D97-AF65-F5344CB8AC3E}">
        <p14:creationId xmlns:p14="http://schemas.microsoft.com/office/powerpoint/2010/main" val="2262123999"/>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60" y="1319784"/>
            <a:ext cx="6766560" cy="768096"/>
          </a:xfrm>
        </p:spPr>
        <p:txBody>
          <a:bodyPr/>
          <a:lstStyle/>
          <a:p>
            <a:r>
              <a:rPr lang="en-US" dirty="0"/>
              <a:t>SUMMARY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47</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2078736"/>
            <a:ext cx="7823499" cy="2700528"/>
          </a:xfrm>
        </p:spPr>
        <p:txBody>
          <a:bodyPr/>
          <a:lstStyle/>
          <a:p>
            <a:pPr marR="0" algn="just">
              <a:lnSpc>
                <a:spcPct val="150000"/>
              </a:lnSpc>
              <a:spcBef>
                <a:spcPts val="0"/>
              </a:spcBef>
              <a:spcAft>
                <a:spcPts val="800"/>
              </a:spcAft>
            </a:pPr>
            <a:r>
              <a:rPr lang="en-US" sz="1600" b="1" dirty="0">
                <a:effectLst/>
                <a:latin typeface="Calibri" panose="020F0502020204030204" pitchFamily="34" charset="0"/>
                <a:ea typeface="Calibri" panose="020F0502020204030204" pitchFamily="34" charset="0"/>
                <a:cs typeface="Arial" panose="020B0604020202020204" pitchFamily="34" charset="0"/>
              </a:rPr>
              <a:t>The conclusion part of the paper:</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Arial" panose="020B0604020202020204" pitchFamily="34" charset="0"/>
              </a:rPr>
              <a:t>This paper developed a fuzzy expert system for setting Brazilian highway speed limit. </a:t>
            </a:r>
          </a:p>
          <a:p>
            <a:pPr marL="342900" marR="0" lvl="0" indent="-342900" algn="just">
              <a:lnSpc>
                <a:spcPct val="150000"/>
              </a:lnSpc>
              <a:spcBef>
                <a:spcPts val="0"/>
              </a:spcBef>
              <a:spcAft>
                <a:spcPts val="0"/>
              </a:spcAft>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Arial" panose="020B0604020202020204" pitchFamily="34" charset="0"/>
              </a:rPr>
              <a:t>A number of highway scenarios were constructed and experts were asked to both characterized the scenario in terms of linguistic values and to set speed limits. </a:t>
            </a:r>
          </a:p>
          <a:p>
            <a:pPr marL="342900" marR="0" lvl="0" indent="-342900" algn="just">
              <a:lnSpc>
                <a:spcPct val="150000"/>
              </a:lnSpc>
              <a:spcBef>
                <a:spcPts val="0"/>
              </a:spcBef>
              <a:spcAft>
                <a:spcPts val="0"/>
              </a:spcAft>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Arial" panose="020B0604020202020204" pitchFamily="34" charset="0"/>
              </a:rPr>
              <a:t>Membership functions and fuzzy rules were extracted from the survey response. </a:t>
            </a:r>
          </a:p>
          <a:p>
            <a:pPr marL="342900" marR="0" lvl="0" indent="-342900" algn="just">
              <a:lnSpc>
                <a:spcPct val="150000"/>
              </a:lnSpc>
              <a:spcBef>
                <a:spcPts val="0"/>
              </a:spcBef>
              <a:spcAft>
                <a:spcPts val="0"/>
              </a:spcAft>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Arial" panose="020B0604020202020204" pitchFamily="34" charset="0"/>
              </a:rPr>
              <a:t>Both triangular/trapezoidal and gaussian membership functions were considered.</a:t>
            </a:r>
          </a:p>
          <a:p>
            <a:pPr marL="342900" marR="0" lvl="0" indent="-342900" algn="just">
              <a:lnSpc>
                <a:spcPct val="150000"/>
              </a:lnSpc>
              <a:spcBef>
                <a:spcPts val="0"/>
              </a:spcBef>
              <a:spcAft>
                <a:spcPts val="800"/>
              </a:spcAft>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Arial" panose="020B0604020202020204" pitchFamily="34" charset="0"/>
              </a:rPr>
              <a:t>The outputs of the fuzzy controller were compared to the mean of the experts’ answers. </a:t>
            </a:r>
          </a:p>
          <a:p>
            <a:pPr marL="285750" indent="-285750">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Arial" panose="020B0604020202020204" pitchFamily="34" charset="0"/>
              </a:rPr>
              <a:t>In general, the system provided acceptable performance</a:t>
            </a:r>
            <a:endParaRPr lang="en-US" sz="20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4818171"/>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Najmieh Sadat Safarabadi</a:t>
            </a:r>
          </a:p>
          <a:p>
            <a:r>
              <a:rPr lang="en-US" dirty="0"/>
              <a:t>Fall 2022</a:t>
            </a:r>
          </a:p>
        </p:txBody>
      </p:sp>
    </p:spTree>
    <p:extLst>
      <p:ext uri="{BB962C8B-B14F-4D97-AF65-F5344CB8AC3E}">
        <p14:creationId xmlns:p14="http://schemas.microsoft.com/office/powerpoint/2010/main" val="100396242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12" name="TextBox 11">
            <a:extLst>
              <a:ext uri="{FF2B5EF4-FFF2-40B4-BE49-F238E27FC236}">
                <a16:creationId xmlns:a16="http://schemas.microsoft.com/office/drawing/2014/main" id="{5A7F9711-F903-4A51-94A5-C764D1A0F977}"/>
              </a:ext>
            </a:extLst>
          </p:cNvPr>
          <p:cNvSpPr txBox="1"/>
          <p:nvPr/>
        </p:nvSpPr>
        <p:spPr>
          <a:xfrm>
            <a:off x="3047999" y="2223247"/>
            <a:ext cx="8310283" cy="1711366"/>
          </a:xfrm>
          <a:prstGeom prst="rect">
            <a:avLst/>
          </a:prstGeom>
          <a:noFill/>
        </p:spPr>
        <p:txBody>
          <a:bodyPr wrap="square" rtlCol="0">
            <a:spAutoFit/>
          </a:bodyPr>
          <a:lstStyle/>
          <a:p>
            <a:pPr marR="0" lvl="0" algn="just">
              <a:lnSpc>
                <a:spcPct val="150000"/>
              </a:lnSpc>
              <a:spcBef>
                <a:spcPts val="0"/>
              </a:spcBef>
              <a:spcAft>
                <a:spcPts val="0"/>
              </a:spcAft>
            </a:pPr>
            <a:endPar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800"/>
              </a:spcAft>
              <a:buFont typeface="Arial" panose="020B0604020202020204" pitchFamily="34" charset="0"/>
              <a:buChar char="•"/>
            </a:pP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In fact a study in Brazil found that the V85 is not among the most important variables that influences the settlement of highway speed limit in the country, although this variable is recommended by the Brazilian guidelines. </a:t>
            </a:r>
          </a:p>
        </p:txBody>
      </p:sp>
    </p:spTree>
    <p:extLst>
      <p:ext uri="{BB962C8B-B14F-4D97-AF65-F5344CB8AC3E}">
        <p14:creationId xmlns:p14="http://schemas.microsoft.com/office/powerpoint/2010/main" val="389544435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7" name="Rectangle 8">
            <a:extLst>
              <a:ext uri="{FF2B5EF4-FFF2-40B4-BE49-F238E27FC236}">
                <a16:creationId xmlns:a16="http://schemas.microsoft.com/office/drawing/2014/main" id="{EB232ED8-259F-48AE-B1DF-E8B0518325C6}"/>
              </a:ext>
            </a:extLst>
          </p:cNvPr>
          <p:cNvSpPr>
            <a:spLocks noChangeArrowheads="1"/>
          </p:cNvSpPr>
          <p:nvPr/>
        </p:nvSpPr>
        <p:spPr bwMode="auto">
          <a:xfrm>
            <a:off x="3899647" y="2284822"/>
            <a:ext cx="3872150"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rgbClr val="202C8F"/>
                </a:solidFill>
                <a:effectLst/>
                <a:latin typeface="Calibri" panose="020F0502020204030204" pitchFamily="34" charset="0"/>
                <a:ea typeface="Calibri" panose="020F0502020204030204" pitchFamily="34" charset="0"/>
                <a:cs typeface="Arial" panose="020B0604020202020204" pitchFamily="34" charset="0"/>
              </a:rPr>
              <a:t>We have a formula called V85 for this: </a:t>
            </a:r>
            <a:endParaRPr kumimoji="0" lang="en-US" altLang="en-US" sz="1050" b="1" i="0" u="none" strike="noStrike" cap="none" normalizeH="0" baseline="0" dirty="0">
              <a:ln>
                <a:noFill/>
              </a:ln>
              <a:solidFill>
                <a:srgbClr val="202C8F"/>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rgbClr val="202C8F"/>
              </a:solidFill>
              <a:effectLst/>
              <a:latin typeface="Arial" panose="020B0604020202020204" pitchFamily="34" charset="0"/>
            </a:endParaRPr>
          </a:p>
        </p:txBody>
      </p:sp>
      <p:pic>
        <p:nvPicPr>
          <p:cNvPr id="1031" name="Picture 1">
            <a:extLst>
              <a:ext uri="{FF2B5EF4-FFF2-40B4-BE49-F238E27FC236}">
                <a16:creationId xmlns:a16="http://schemas.microsoft.com/office/drawing/2014/main" id="{74CB1D69-4224-44DC-A167-A3CECA8CA2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898" r="13846" b="18333"/>
          <a:stretch>
            <a:fillRect/>
          </a:stretch>
        </p:blipFill>
        <p:spPr bwMode="auto">
          <a:xfrm>
            <a:off x="3433482" y="3062258"/>
            <a:ext cx="7930428" cy="62018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9">
            <a:extLst>
              <a:ext uri="{FF2B5EF4-FFF2-40B4-BE49-F238E27FC236}">
                <a16:creationId xmlns:a16="http://schemas.microsoft.com/office/drawing/2014/main" id="{83B89D01-3819-4DD7-9E10-8BDEA5F81B14}"/>
              </a:ext>
            </a:extLst>
          </p:cNvPr>
          <p:cNvSpPr>
            <a:spLocks noChangeArrowheads="1"/>
          </p:cNvSpPr>
          <p:nvPr/>
        </p:nvSpPr>
        <p:spPr bwMode="auto">
          <a:xfrm>
            <a:off x="3899647" y="328659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8403795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2" name="TextBox 1">
            <a:extLst>
              <a:ext uri="{FF2B5EF4-FFF2-40B4-BE49-F238E27FC236}">
                <a16:creationId xmlns:a16="http://schemas.microsoft.com/office/drawing/2014/main" id="{89C2CE31-9217-481D-9B6F-0AF38E1FE11C}"/>
              </a:ext>
            </a:extLst>
          </p:cNvPr>
          <p:cNvSpPr txBox="1"/>
          <p:nvPr/>
        </p:nvSpPr>
        <p:spPr>
          <a:xfrm>
            <a:off x="3478307" y="576430"/>
            <a:ext cx="7315200" cy="5042406"/>
          </a:xfrm>
          <a:prstGeom prst="rect">
            <a:avLst/>
          </a:prstGeom>
          <a:noFill/>
        </p:spPr>
        <p:txBody>
          <a:bodyPr wrap="square" rtlCol="0">
            <a:spAutoFit/>
          </a:bodyPr>
          <a:lstStyle/>
          <a:p>
            <a:pPr marL="342900" marR="0" lvl="0" indent="-342900" algn="just" rtl="0">
              <a:lnSpc>
                <a:spcPct val="15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In this formula V85 is the operational speed </a:t>
            </a: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R is the curve radius</a:t>
            </a: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S is the curve side ( 0 = right, 1=left)</a:t>
            </a: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G is the dummy variables for upgrade (0= downgrade, 1 = upgrade)</a:t>
            </a:r>
          </a:p>
          <a:p>
            <a:pPr marL="342900" marR="0" lvl="0" indent="-342900" algn="just">
              <a:lnSpc>
                <a:spcPct val="150000"/>
              </a:lnSpc>
              <a:spcBef>
                <a:spcPts val="0"/>
              </a:spcBef>
              <a:spcAft>
                <a:spcPts val="0"/>
              </a:spcAft>
              <a:buFont typeface="+mj-lt"/>
              <a:buAutoNum type="arabicPeriod"/>
            </a:pPr>
            <a:r>
              <a:rPr lang="en-US" sz="1800" b="1" dirty="0">
                <a:effectLst/>
                <a:latin typeface="Calibri" panose="020F0502020204030204" pitchFamily="34" charset="0"/>
                <a:ea typeface="Calibri" panose="020F0502020204030204" pitchFamily="34" charset="0"/>
                <a:cs typeface="Arial" panose="020B0604020202020204" pitchFamily="34" charset="0"/>
              </a:rPr>
              <a:t>Terrain</a:t>
            </a:r>
            <a:r>
              <a:rPr lang="en-US" sz="1800" dirty="0">
                <a:effectLst/>
                <a:latin typeface="Calibri" panose="020F0502020204030204" pitchFamily="34" charset="0"/>
                <a:ea typeface="Calibri" panose="020F0502020204030204" pitchFamily="34" charset="0"/>
                <a:cs typeface="Arial" panose="020B0604020202020204" pitchFamily="34" charset="0"/>
              </a:rPr>
              <a:t>: this means the average absolute terrain slope. The slope was computed for every consecutive. Because in Brazil stations are spaced every 20 meters the average terrain slope was calculated considering the slopes of the various 20-meter segments. </a:t>
            </a:r>
          </a:p>
          <a:p>
            <a:pPr marL="342900" marR="0" lvl="0" indent="-342900" algn="just">
              <a:lnSpc>
                <a:spcPct val="150000"/>
              </a:lnSpc>
              <a:spcBef>
                <a:spcPts val="0"/>
              </a:spcBef>
              <a:spcAft>
                <a:spcPts val="800"/>
              </a:spcAft>
              <a:buFont typeface="+mj-lt"/>
              <a:buAutoNum type="arabicPeriod"/>
            </a:pPr>
            <a:r>
              <a:rPr lang="en-US" sz="1800" b="1" dirty="0">
                <a:effectLst/>
                <a:latin typeface="Calibri" panose="020F0502020204030204" pitchFamily="34" charset="0"/>
                <a:ea typeface="Calibri" panose="020F0502020204030204" pitchFamily="34" charset="0"/>
                <a:cs typeface="Arial" panose="020B0604020202020204" pitchFamily="34" charset="0"/>
              </a:rPr>
              <a:t>Intensity of Occupation</a:t>
            </a:r>
            <a:r>
              <a:rPr lang="en-US" sz="1800" dirty="0">
                <a:effectLst/>
                <a:latin typeface="Calibri" panose="020F0502020204030204" pitchFamily="34" charset="0"/>
                <a:ea typeface="Calibri" panose="020F0502020204030204" pitchFamily="34" charset="0"/>
                <a:cs typeface="Arial" panose="020B0604020202020204" pitchFamily="34" charset="0"/>
              </a:rPr>
              <a:t>: minimum number of parking spaces required which is used as a proxy for the number of people who would normally occupy the highway surroundings. </a:t>
            </a:r>
          </a:p>
          <a:p>
            <a:endParaRPr lang="en-US" dirty="0"/>
          </a:p>
        </p:txBody>
      </p:sp>
    </p:spTree>
    <p:extLst>
      <p:ext uri="{BB962C8B-B14F-4D97-AF65-F5344CB8AC3E}">
        <p14:creationId xmlns:p14="http://schemas.microsoft.com/office/powerpoint/2010/main" val="263680422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12" name="TextBox 11">
            <a:extLst>
              <a:ext uri="{FF2B5EF4-FFF2-40B4-BE49-F238E27FC236}">
                <a16:creationId xmlns:a16="http://schemas.microsoft.com/office/drawing/2014/main" id="{5A7F9711-F903-4A51-94A5-C764D1A0F977}"/>
              </a:ext>
            </a:extLst>
          </p:cNvPr>
          <p:cNvSpPr txBox="1"/>
          <p:nvPr/>
        </p:nvSpPr>
        <p:spPr>
          <a:xfrm>
            <a:off x="2563906" y="1119073"/>
            <a:ext cx="8758697" cy="3373359"/>
          </a:xfrm>
          <a:prstGeom prst="rect">
            <a:avLst/>
          </a:prstGeom>
          <a:noFill/>
        </p:spPr>
        <p:txBody>
          <a:bodyPr wrap="square" rtlCol="0">
            <a:spAutoFit/>
          </a:bodyPr>
          <a:lstStyle/>
          <a:p>
            <a:pPr marL="342900" marR="0" lvl="0" indent="-342900" algn="just" rtl="0">
              <a:lnSpc>
                <a:spcPct val="150000"/>
              </a:lnSpc>
              <a:spcBef>
                <a:spcPts val="0"/>
              </a:spcBef>
              <a:spcAft>
                <a:spcPts val="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Previous research has shown that </a:t>
            </a:r>
            <a:r>
              <a:rPr lang="en-US" sz="1800" u="sng" dirty="0">
                <a:effectLst/>
                <a:latin typeface="Calibri" panose="020F0502020204030204" pitchFamily="34" charset="0"/>
                <a:ea typeface="Calibri" panose="020F0502020204030204" pitchFamily="34" charset="0"/>
                <a:cs typeface="Arial" panose="020B0604020202020204" pitchFamily="34" charset="0"/>
              </a:rPr>
              <a:t>continuous speed data </a:t>
            </a:r>
            <a:r>
              <a:rPr lang="en-US" sz="1800" dirty="0">
                <a:effectLst/>
                <a:latin typeface="Calibri" panose="020F0502020204030204" pitchFamily="34" charset="0"/>
                <a:ea typeface="Calibri" panose="020F0502020204030204" pitchFamily="34" charset="0"/>
                <a:cs typeface="Arial" panose="020B0604020202020204" pitchFamily="34" charset="0"/>
              </a:rPr>
              <a:t>can be used for setting speed limits. However, for agencies with limited access to field measurements the v85 can be calculated using speed prediction models which are based on the geometric design. </a:t>
            </a:r>
          </a:p>
          <a:p>
            <a:pPr marR="0" lvl="0" algn="just" rtl="0">
              <a:lnSpc>
                <a:spcPct val="150000"/>
              </a:lnSpc>
              <a:spcBef>
                <a:spcPts val="0"/>
              </a:spcBef>
              <a:spcAft>
                <a:spcPts val="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Other variables such as roadside occupation, crash data </a:t>
            </a:r>
            <a:r>
              <a:rPr lang="en-US" sz="1800" dirty="0" err="1">
                <a:effectLst/>
                <a:latin typeface="Calibri" panose="020F0502020204030204" pitchFamily="34" charset="0"/>
                <a:ea typeface="Calibri" panose="020F0502020204030204" pitchFamily="34" charset="0"/>
                <a:cs typeface="Arial" panose="020B0604020202020204" pitchFamily="34" charset="0"/>
              </a:rPr>
              <a:t>etc</a:t>
            </a:r>
            <a:r>
              <a:rPr lang="en-US" sz="1800" dirty="0">
                <a:effectLst/>
                <a:latin typeface="Calibri" panose="020F0502020204030204" pitchFamily="34" charset="0"/>
                <a:ea typeface="Calibri" panose="020F0502020204030204" pitchFamily="34" charset="0"/>
                <a:cs typeface="Arial" panose="020B0604020202020204" pitchFamily="34" charset="0"/>
              </a:rPr>
              <a:t> should also be considered for setting speed limits. However, </a:t>
            </a:r>
            <a:r>
              <a:rPr lang="en-US" sz="1800" u="sng" dirty="0">
                <a:effectLst/>
                <a:latin typeface="Calibri" panose="020F0502020204030204" pitchFamily="34" charset="0"/>
                <a:ea typeface="Calibri" panose="020F0502020204030204" pitchFamily="34" charset="0"/>
                <a:cs typeface="Arial" panose="020B0604020202020204" pitchFamily="34" charset="0"/>
              </a:rPr>
              <a:t>these factors are not clearly related and their consideration in speed limit selection process might be highly subjective</a:t>
            </a:r>
            <a:r>
              <a:rPr lang="en-US" sz="1800" dirty="0">
                <a:effectLst/>
                <a:latin typeface="Calibri" panose="020F0502020204030204" pitchFamily="34" charset="0"/>
                <a:ea typeface="Calibri" panose="020F0502020204030204" pitchFamily="34" charset="0"/>
                <a:cs typeface="Arial" panose="020B0604020202020204" pitchFamily="34" charset="0"/>
              </a:rPr>
              <a:t>. </a:t>
            </a:r>
          </a:p>
          <a:p>
            <a:pPr marR="0" lvl="0" algn="just">
              <a:lnSpc>
                <a:spcPct val="150000"/>
              </a:lnSpc>
              <a:spcBef>
                <a:spcPts val="0"/>
              </a:spcBef>
              <a:spcAft>
                <a:spcPts val="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9622250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12" name="TextBox 11">
            <a:extLst>
              <a:ext uri="{FF2B5EF4-FFF2-40B4-BE49-F238E27FC236}">
                <a16:creationId xmlns:a16="http://schemas.microsoft.com/office/drawing/2014/main" id="{5A7F9711-F903-4A51-94A5-C764D1A0F977}"/>
              </a:ext>
            </a:extLst>
          </p:cNvPr>
          <p:cNvSpPr txBox="1"/>
          <p:nvPr/>
        </p:nvSpPr>
        <p:spPr>
          <a:xfrm>
            <a:off x="3272118" y="1487895"/>
            <a:ext cx="8328390" cy="3373359"/>
          </a:xfrm>
          <a:prstGeom prst="rect">
            <a:avLst/>
          </a:prstGeom>
          <a:noFill/>
        </p:spPr>
        <p:txBody>
          <a:bodyPr wrap="square" rtlCol="0">
            <a:spAutoFit/>
          </a:bodyPr>
          <a:lstStyle/>
          <a:p>
            <a:pPr marL="342900" marR="0" lvl="0" indent="-342900" algn="just">
              <a:lnSpc>
                <a:spcPct val="150000"/>
              </a:lnSpc>
              <a:spcBef>
                <a:spcPts val="0"/>
              </a:spcBef>
              <a:spcAft>
                <a:spcPts val="0"/>
              </a:spcAft>
              <a:buFont typeface="Arial" panose="020B0604020202020204" pitchFamily="34" charset="0"/>
              <a:buChar char="•"/>
            </a:pP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But classifying a rural or urban environment or a mixed environment is left at the discretion of the expert responsible for posting the speed limit. Thus, this process is associated with inaccurate definitions that may considerably change the final speed limit.</a:t>
            </a:r>
          </a:p>
          <a:p>
            <a:pPr marR="0" lvl="0" algn="just">
              <a:lnSpc>
                <a:spcPct val="150000"/>
              </a:lnSpc>
              <a:spcBef>
                <a:spcPts val="0"/>
              </a:spcBef>
              <a:spcAft>
                <a:spcPts val="0"/>
              </a:spcAft>
            </a:pPr>
            <a:endPar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800"/>
              </a:spcAft>
              <a:buFont typeface="Arial" panose="020B0604020202020204" pitchFamily="34" charset="0"/>
              <a:buChar char="•"/>
            </a:pP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Techniques that account for the </a:t>
            </a:r>
            <a:r>
              <a:rPr lang="en-US" sz="1800" u="sng" dirty="0">
                <a:solidFill>
                  <a:srgbClr val="202C8F"/>
                </a:solidFill>
                <a:effectLst/>
                <a:latin typeface="Calibri" panose="020F0502020204030204" pitchFamily="34" charset="0"/>
                <a:ea typeface="Calibri" panose="020F0502020204030204" pitchFamily="34" charset="0"/>
                <a:cs typeface="Arial" panose="020B0604020202020204" pitchFamily="34" charset="0"/>
              </a:rPr>
              <a:t>uncertainty in linguistic variables such as rural, mixed or urban land</a:t>
            </a:r>
            <a:r>
              <a:rPr lang="en-US" sz="1800" dirty="0">
                <a:solidFill>
                  <a:srgbClr val="202C8F"/>
                </a:solidFill>
                <a:effectLst/>
                <a:latin typeface="Calibri" panose="020F0502020204030204" pitchFamily="34" charset="0"/>
                <a:ea typeface="Calibri" panose="020F0502020204030204" pitchFamily="34" charset="0"/>
                <a:cs typeface="Arial" panose="020B0604020202020204" pitchFamily="34" charset="0"/>
              </a:rPr>
              <a:t> use can be used to overcome the ambiguity in the process of selecting a speed limit. </a:t>
            </a:r>
          </a:p>
        </p:txBody>
      </p:sp>
    </p:spTree>
    <p:extLst>
      <p:ext uri="{BB962C8B-B14F-4D97-AF65-F5344CB8AC3E}">
        <p14:creationId xmlns:p14="http://schemas.microsoft.com/office/powerpoint/2010/main" val="2301654440"/>
      </p:ext>
    </p:extLst>
  </p:cSld>
  <p:clrMapOvr>
    <a:masterClrMapping/>
  </p:clrMapOvr>
  <p:transition spd="slow">
    <p:push dir="u"/>
  </p:transition>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{FA8C65FF-266C-4B12-A0D3-0502B8E9C47F}tf78438558_win32</Template>
  <TotalTime>2853</TotalTime>
  <Words>3614</Words>
  <Application>Microsoft Office PowerPoint</Application>
  <PresentationFormat>Widescreen</PresentationFormat>
  <Paragraphs>277</Paragraphs>
  <Slides>48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Arial Black</vt:lpstr>
      <vt:lpstr>Calibri</vt:lpstr>
      <vt:lpstr>Sabon Next LT</vt:lpstr>
      <vt:lpstr>Symbol</vt:lpstr>
      <vt:lpstr>Office Theme</vt:lpstr>
      <vt:lpstr>A fuzzy expert system for setting Brazilian highway speed limits</vt:lpstr>
      <vt:lpstr>AGENDA</vt:lpstr>
      <vt:lpstr>The  whys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
  <dc:creator>najmieh sadat safarabadi</dc:creator>
  <cp:lastModifiedBy>najmieh sadat safarabadi</cp:lastModifiedBy>
  <cp:revision>59</cp:revision>
  <dcterms:created xsi:type="dcterms:W3CDTF">2022-12-15T17:26:14Z</dcterms:created>
  <dcterms:modified xsi:type="dcterms:W3CDTF">2022-12-19T04:32:45Z</dcterms:modified>
</cp:coreProperties>
</file>