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4"/>
  </p:notesMasterIdLst>
  <p:sldIdLst>
    <p:sldId id="257" r:id="rId5"/>
    <p:sldId id="284" r:id="rId6"/>
    <p:sldId id="291" r:id="rId7"/>
    <p:sldId id="293" r:id="rId8"/>
    <p:sldId id="331" r:id="rId9"/>
    <p:sldId id="333" r:id="rId10"/>
    <p:sldId id="332" r:id="rId11"/>
    <p:sldId id="336" r:id="rId12"/>
    <p:sldId id="334" r:id="rId13"/>
    <p:sldId id="292"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290" r:id="rId29"/>
    <p:sldId id="285" r:id="rId30"/>
    <p:sldId id="283" r:id="rId31"/>
    <p:sldId id="276" r:id="rId32"/>
    <p:sldId id="339" r:id="rId33"/>
    <p:sldId id="326" r:id="rId34"/>
    <p:sldId id="327" r:id="rId35"/>
    <p:sldId id="328" r:id="rId36"/>
    <p:sldId id="338" r:id="rId37"/>
    <p:sldId id="337" r:id="rId38"/>
    <p:sldId id="329" r:id="rId39"/>
    <p:sldId id="330" r:id="rId40"/>
    <p:sldId id="325" r:id="rId41"/>
    <p:sldId id="302" r:id="rId42"/>
    <p:sldId id="34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16" autoAdjust="0"/>
    <p:restoredTop sz="94619" autoAdjust="0"/>
  </p:normalViewPr>
  <p:slideViewPr>
    <p:cSldViewPr snapToGrid="0">
      <p:cViewPr varScale="1">
        <p:scale>
          <a:sx n="85" d="100"/>
          <a:sy n="85" d="100"/>
        </p:scale>
        <p:origin x="8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1EFB8-3B8A-4BF6-9DAB-0D10A22151F9}" type="datetimeFigureOut">
              <a:rPr lang="en-US" smtClean="0"/>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8248B-7666-41CF-A29B-409FBBB607AA}" type="slidenum">
              <a:rPr lang="en-US" smtClean="0"/>
              <a:t>‹#›</a:t>
            </a:fld>
            <a:endParaRPr lang="en-US"/>
          </a:p>
        </p:txBody>
      </p:sp>
    </p:spTree>
    <p:extLst>
      <p:ext uri="{BB962C8B-B14F-4D97-AF65-F5344CB8AC3E}">
        <p14:creationId xmlns:p14="http://schemas.microsoft.com/office/powerpoint/2010/main" val="176945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16C28343-7B0F-4AF0-ADF3-ADB62F833A86}" type="datetime1">
              <a:rPr lang="en-US" smtClean="0"/>
              <a:t>12/28/2022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86514-D9BB-4218-BEEA-182ADA76E38C}" type="datetime1">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F4F55AE2-572F-4F01-8B09-ED6A60EC0E3B}" type="datetime1">
              <a:rPr lang="en-US" smtClean="0"/>
              <a:t>12/28/2022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93E0FAF-858D-46F8-8FEA-F85F6A8CF0CA}" type="datetime1">
              <a:rPr lang="en-US" smtClean="0"/>
              <a:t>12/28/2022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CEB161D9-8793-48C5-98A2-B687C585B643}" type="datetime1">
              <a:rPr lang="en-US" smtClean="0"/>
              <a:t>12/28/2022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7227C8-FFD1-4654-82E3-DBD740B58714}" type="datetime1">
              <a:rPr lang="en-US" smtClean="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38F479-966D-40CD-946B-5562AEF03709}" type="datetime1">
              <a:rPr lang="en-US" smtClean="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AF150F-67AE-40F1-A8CB-E5B6914BC1F0}" type="datetime1">
              <a:rPr lang="en-US" smtClean="0"/>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2CF8F-EA66-48DE-80E6-6949484AB91C}" type="datetime1">
              <a:rPr lang="en-US" smtClean="0"/>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E1C7DB8C-0A53-4214-A1E6-1D9681EBFF6E}" type="datetime1">
              <a:rPr lang="en-US" smtClean="0"/>
              <a:t>12/28/2022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62305-9548-478A-8DA3-77DF1833F3CB}" type="datetime1">
              <a:rPr lang="en-US" smtClean="0"/>
              <a:t>12/28/2022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008D287-B230-4786-9A03-670511DDFEB0}" type="datetime1">
              <a:rPr lang="en-US" smtClean="0"/>
              <a:t>12/28/2022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clr.cc/archive/www/doku.php%3Fid=iclr2015:main.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optimization.cbe.cornell.edu/index.php?title=Adam#cite_note-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paperspace.com/intro-to-optimization-momentum-rmsprop-adam/" TargetMode="External"/><Relationship Id="rId2" Type="http://schemas.openxmlformats.org/officeDocument/2006/relationships/hyperlink" Target="https://www.kdnuggets.com/" TargetMode="External"/><Relationship Id="rId1" Type="http://schemas.openxmlformats.org/officeDocument/2006/relationships/slideLayout" Target="../slideLayouts/slideLayout2.xml"/><Relationship Id="rId4" Type="http://schemas.openxmlformats.org/officeDocument/2006/relationships/hyperlink" Target="https://optimization.cbe.cornell.edu/"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Adam optimizer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N</a:t>
            </a:r>
            <a:r>
              <a:rPr lang="en-US" cap="none" dirty="0"/>
              <a:t>ajmieh</a:t>
            </a:r>
            <a:r>
              <a:rPr lang="en-US" dirty="0"/>
              <a:t> s</a:t>
            </a:r>
            <a:r>
              <a:rPr lang="en-US" cap="none" dirty="0"/>
              <a:t>adat</a:t>
            </a:r>
            <a:r>
              <a:rPr lang="en-US" dirty="0"/>
              <a:t> s</a:t>
            </a:r>
            <a:r>
              <a:rPr lang="en-US" cap="none" dirty="0"/>
              <a:t>afarabadi</a:t>
            </a:r>
            <a:r>
              <a:rPr lang="en-US" dirty="0"/>
              <a:t> winter 2023</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lide Number Placeholder 3">
            <a:extLst>
              <a:ext uri="{FF2B5EF4-FFF2-40B4-BE49-F238E27FC236}">
                <a16:creationId xmlns:a16="http://schemas.microsoft.com/office/drawing/2014/main" id="{7BD0FB50-C337-4566-8A6D-3D5CE70DC469}"/>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a:xfrm>
            <a:off x="3136134" y="675262"/>
            <a:ext cx="11029616" cy="1188720"/>
          </a:xfrm>
        </p:spPr>
        <p:txBody>
          <a:bodyPr>
            <a:normAutofit/>
          </a:bodyPr>
          <a:lstStyle/>
          <a:p>
            <a:r>
              <a:rPr lang="en-US" sz="3200" dirty="0"/>
              <a:t>Optimizer variant </a:t>
            </a:r>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a:xfrm>
            <a:off x="3055451" y="2260182"/>
            <a:ext cx="7146384" cy="3634486"/>
          </a:xfrm>
        </p:spPr>
        <p:txBody>
          <a:bodyPr>
            <a:normAutofit lnSpcReduction="10000"/>
          </a:bodyPr>
          <a:lstStyle/>
          <a:p>
            <a:pPr algn="l">
              <a:buFont typeface="+mj-lt"/>
              <a:buAutoNum type="arabicPeriod"/>
            </a:pPr>
            <a:r>
              <a:rPr lang="en-US" b="0" i="0" dirty="0">
                <a:solidFill>
                  <a:srgbClr val="111111"/>
                </a:solidFill>
                <a:effectLst/>
                <a:latin typeface="open sans" panose="020B0606030504020204" pitchFamily="34" charset="0"/>
              </a:rPr>
              <a:t>Gradient Descent</a:t>
            </a:r>
          </a:p>
          <a:p>
            <a:pPr algn="l">
              <a:buFont typeface="+mj-lt"/>
              <a:buAutoNum type="arabicPeriod"/>
            </a:pPr>
            <a:r>
              <a:rPr lang="en-US" b="0" i="0" dirty="0">
                <a:solidFill>
                  <a:srgbClr val="111111"/>
                </a:solidFill>
                <a:effectLst/>
                <a:latin typeface="open sans" panose="020B0606030504020204" pitchFamily="34" charset="0"/>
              </a:rPr>
              <a:t>Stochastic Gradient Descent (SGD)</a:t>
            </a:r>
          </a:p>
          <a:p>
            <a:pPr algn="l">
              <a:buFont typeface="+mj-lt"/>
              <a:buAutoNum type="arabicPeriod"/>
            </a:pPr>
            <a:r>
              <a:rPr lang="en-US" b="0" i="0" dirty="0">
                <a:solidFill>
                  <a:srgbClr val="111111"/>
                </a:solidFill>
                <a:effectLst/>
                <a:latin typeface="open sans" panose="020B0606030504020204" pitchFamily="34" charset="0"/>
              </a:rPr>
              <a:t>Mini Batch Stochastic Gradient Descent (MB-SGD)</a:t>
            </a:r>
          </a:p>
          <a:p>
            <a:pPr algn="l">
              <a:buFont typeface="+mj-lt"/>
              <a:buAutoNum type="arabicPeriod"/>
            </a:pPr>
            <a:r>
              <a:rPr lang="en-US" b="0" i="0" dirty="0">
                <a:solidFill>
                  <a:srgbClr val="111111"/>
                </a:solidFill>
                <a:effectLst/>
                <a:latin typeface="open sans" panose="020B0606030504020204" pitchFamily="34" charset="0"/>
              </a:rPr>
              <a:t>SGD with momentum</a:t>
            </a:r>
          </a:p>
          <a:p>
            <a:pPr algn="l">
              <a:buFont typeface="+mj-lt"/>
              <a:buAutoNum type="arabicPeriod"/>
            </a:pPr>
            <a:r>
              <a:rPr lang="en-US" b="0" i="0" dirty="0" err="1">
                <a:solidFill>
                  <a:srgbClr val="111111"/>
                </a:solidFill>
                <a:effectLst/>
                <a:latin typeface="open sans" panose="020B0606030504020204" pitchFamily="34" charset="0"/>
              </a:rPr>
              <a:t>Nesterov</a:t>
            </a:r>
            <a:r>
              <a:rPr lang="en-US" b="0" i="0" dirty="0">
                <a:solidFill>
                  <a:srgbClr val="111111"/>
                </a:solidFill>
                <a:effectLst/>
                <a:latin typeface="open sans" panose="020B0606030504020204" pitchFamily="34" charset="0"/>
              </a:rPr>
              <a:t> Accelerated Gradient (NAG)</a:t>
            </a:r>
          </a:p>
          <a:p>
            <a:pPr algn="l">
              <a:buFont typeface="+mj-lt"/>
              <a:buAutoNum type="arabicPeriod"/>
            </a:pPr>
            <a:r>
              <a:rPr lang="en-US" b="0" i="0" dirty="0">
                <a:solidFill>
                  <a:srgbClr val="111111"/>
                </a:solidFill>
                <a:effectLst/>
                <a:latin typeface="open sans" panose="020B0606030504020204" pitchFamily="34" charset="0"/>
              </a:rPr>
              <a:t>Adaptive Gradient (</a:t>
            </a:r>
            <a:r>
              <a:rPr lang="en-US" b="0" i="0" dirty="0" err="1">
                <a:solidFill>
                  <a:srgbClr val="111111"/>
                </a:solidFill>
                <a:effectLst/>
                <a:latin typeface="open sans" panose="020B0606030504020204" pitchFamily="34" charset="0"/>
              </a:rPr>
              <a:t>AdaGrad</a:t>
            </a:r>
            <a:r>
              <a:rPr lang="en-US" b="0" i="0" dirty="0">
                <a:solidFill>
                  <a:srgbClr val="111111"/>
                </a:solidFill>
                <a:effectLst/>
                <a:latin typeface="open sans" panose="020B0606030504020204" pitchFamily="34" charset="0"/>
              </a:rPr>
              <a:t>)</a:t>
            </a:r>
          </a:p>
          <a:p>
            <a:pPr algn="l">
              <a:buFont typeface="+mj-lt"/>
              <a:buAutoNum type="arabicPeriod"/>
            </a:pPr>
            <a:r>
              <a:rPr lang="en-US" b="0" i="0" dirty="0" err="1">
                <a:solidFill>
                  <a:srgbClr val="111111"/>
                </a:solidFill>
                <a:effectLst/>
                <a:latin typeface="open sans" panose="020B0606030504020204" pitchFamily="34" charset="0"/>
              </a:rPr>
              <a:t>AdaDelta</a:t>
            </a:r>
            <a:endParaRPr lang="en-US" b="0" i="0" dirty="0">
              <a:solidFill>
                <a:srgbClr val="111111"/>
              </a:solidFill>
              <a:effectLst/>
              <a:latin typeface="open sans" panose="020B0606030504020204" pitchFamily="34" charset="0"/>
            </a:endParaRPr>
          </a:p>
          <a:p>
            <a:pPr algn="l">
              <a:buFont typeface="+mj-lt"/>
              <a:buAutoNum type="arabicPeriod"/>
            </a:pPr>
            <a:r>
              <a:rPr lang="en-US" b="0" i="0" dirty="0">
                <a:solidFill>
                  <a:srgbClr val="111111"/>
                </a:solidFill>
                <a:effectLst/>
                <a:latin typeface="open sans" panose="020B0606030504020204" pitchFamily="34" charset="0"/>
              </a:rPr>
              <a:t>RMSprop</a:t>
            </a:r>
          </a:p>
          <a:p>
            <a:pPr algn="l">
              <a:buFont typeface="+mj-lt"/>
              <a:buAutoNum type="arabicPeriod"/>
            </a:pPr>
            <a:r>
              <a:rPr lang="en-US" b="0" i="0" dirty="0">
                <a:solidFill>
                  <a:srgbClr val="111111"/>
                </a:solidFill>
                <a:effectLst/>
                <a:latin typeface="open sans" panose="020B0606030504020204" pitchFamily="34" charset="0"/>
              </a:rPr>
              <a:t>Adam</a:t>
            </a:r>
          </a:p>
          <a:p>
            <a:endParaRPr lang="en-US" dirty="0"/>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409599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a:xfrm>
            <a:off x="518439" y="699503"/>
            <a:ext cx="11029616" cy="744634"/>
          </a:xfrm>
        </p:spPr>
        <p:txBody>
          <a:bodyPr>
            <a:normAutofit fontScale="90000"/>
          </a:bodyPr>
          <a:lstStyle/>
          <a:p>
            <a:r>
              <a:rPr lang="en-US" dirty="0"/>
              <a:t>A quick overview of </a:t>
            </a:r>
            <a:r>
              <a:rPr lang="en-GB" b="1" i="0" dirty="0">
                <a:solidFill>
                  <a:srgbClr val="111111"/>
                </a:solidFill>
                <a:effectLst/>
                <a:latin typeface="open sans" panose="020B0606030504020204" pitchFamily="34" charset="0"/>
              </a:rPr>
              <a:t>Gradient Descent and the stochastic version of it</a:t>
            </a:r>
            <a:endParaRPr lang="en-US" dirty="0"/>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a:xfrm>
            <a:off x="6286385" y="1613391"/>
            <a:ext cx="5514807" cy="4545106"/>
          </a:xfrm>
        </p:spPr>
        <p:txBody>
          <a:bodyPr>
            <a:normAutofit fontScale="85000" lnSpcReduction="10000"/>
          </a:bodyPr>
          <a:lstStyle/>
          <a:p>
            <a:pPr algn="just"/>
            <a:r>
              <a:rPr lang="en-GB" b="0" i="0" dirty="0">
                <a:solidFill>
                  <a:srgbClr val="111111"/>
                </a:solidFill>
                <a:effectLst/>
                <a:latin typeface="open sans" panose="020B0606030504020204" pitchFamily="34" charset="0"/>
              </a:rPr>
              <a:t>Gradient descent is. It's based on a convex function and tweaks its parameters iteratively to minimize a given function to its local minimum.</a:t>
            </a:r>
          </a:p>
          <a:p>
            <a:pPr algn="just"/>
            <a:r>
              <a:rPr lang="en-GB" b="1" i="0" dirty="0">
                <a:solidFill>
                  <a:srgbClr val="111111"/>
                </a:solidFill>
                <a:effectLst/>
                <a:latin typeface="open sans" panose="020B0606030504020204" pitchFamily="34" charset="0"/>
              </a:rPr>
              <a:t>Gradient Descent is an optimization algorithm for finding a local minimum of a differentiable function. </a:t>
            </a:r>
          </a:p>
          <a:p>
            <a:pPr algn="just"/>
            <a:r>
              <a:rPr lang="en-GB" b="1" i="0" dirty="0">
                <a:solidFill>
                  <a:srgbClr val="111111"/>
                </a:solidFill>
                <a:effectLst/>
                <a:latin typeface="open sans" panose="020B0606030504020204" pitchFamily="34" charset="0"/>
              </a:rPr>
              <a:t>Gradient descent is simply used to find the values of a function's parameters (coefficients) that minimize a cost function as far as possible.</a:t>
            </a:r>
          </a:p>
          <a:p>
            <a:pPr algn="just"/>
            <a:r>
              <a:rPr lang="en-GB" b="1" i="0" u="sng" dirty="0">
                <a:solidFill>
                  <a:srgbClr val="111111"/>
                </a:solidFill>
                <a:effectLst/>
                <a:highlight>
                  <a:srgbClr val="00FFFF"/>
                </a:highlight>
                <a:latin typeface="open sans" panose="020B0606030504020204" pitchFamily="34" charset="0"/>
              </a:rPr>
              <a:t>SGD algorithm </a:t>
            </a:r>
            <a:r>
              <a:rPr lang="en-GB" b="0" i="0" dirty="0">
                <a:solidFill>
                  <a:srgbClr val="111111"/>
                </a:solidFill>
                <a:effectLst/>
                <a:latin typeface="open sans" panose="020B0606030504020204" pitchFamily="34" charset="0"/>
              </a:rPr>
              <a:t>is an extension of the Gradient Descent and it overcomes some of the disadvantages of the GD algorithm. </a:t>
            </a:r>
          </a:p>
          <a:p>
            <a:pPr algn="just"/>
            <a:r>
              <a:rPr lang="en-GB" b="0" i="0" dirty="0">
                <a:solidFill>
                  <a:srgbClr val="111111"/>
                </a:solidFill>
                <a:effectLst/>
                <a:latin typeface="open sans" panose="020B0606030504020204" pitchFamily="34" charset="0"/>
              </a:rPr>
              <a:t>Gradient Descent has a disadvantage that it requires a lot of memory to load the entire dataset of n-points at a time to compute the derivative of the loss function. </a:t>
            </a:r>
          </a:p>
          <a:p>
            <a:pPr algn="just"/>
            <a:r>
              <a:rPr lang="en-GB" b="1" i="0" dirty="0">
                <a:solidFill>
                  <a:srgbClr val="111111"/>
                </a:solidFill>
                <a:effectLst/>
                <a:highlight>
                  <a:srgbClr val="00FFFF"/>
                </a:highlight>
                <a:latin typeface="open sans" panose="020B0606030504020204" pitchFamily="34" charset="0"/>
              </a:rPr>
              <a:t>In the</a:t>
            </a:r>
            <a:r>
              <a:rPr lang="en-GB" b="0" i="0" dirty="0">
                <a:solidFill>
                  <a:srgbClr val="111111"/>
                </a:solidFill>
                <a:effectLst/>
                <a:highlight>
                  <a:srgbClr val="00FFFF"/>
                </a:highlight>
                <a:latin typeface="open sans" panose="020B0606030504020204" pitchFamily="34" charset="0"/>
              </a:rPr>
              <a:t> </a:t>
            </a:r>
            <a:r>
              <a:rPr lang="en-GB" b="1" i="0" dirty="0">
                <a:solidFill>
                  <a:srgbClr val="111111"/>
                </a:solidFill>
                <a:effectLst/>
                <a:highlight>
                  <a:srgbClr val="00FFFF"/>
                </a:highlight>
                <a:latin typeface="open sans" panose="020B0606030504020204" pitchFamily="34" charset="0"/>
              </a:rPr>
              <a:t>SGD algorithm </a:t>
            </a:r>
            <a:r>
              <a:rPr lang="en-GB" b="1" i="0" dirty="0">
                <a:solidFill>
                  <a:srgbClr val="111111"/>
                </a:solidFill>
                <a:effectLst/>
                <a:latin typeface="open sans" panose="020B0606030504020204" pitchFamily="34" charset="0"/>
              </a:rPr>
              <a:t>derivative is computed taking one point at a time.</a:t>
            </a:r>
            <a:endParaRPr lang="en-GB" b="0" i="0" dirty="0">
              <a:solidFill>
                <a:srgbClr val="111111"/>
              </a:solidFill>
              <a:effectLst/>
              <a:latin typeface="open sans" panose="020B0606030504020204" pitchFamily="34" charset="0"/>
            </a:endParaRPr>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9" name="Picture 8">
            <a:extLst>
              <a:ext uri="{FF2B5EF4-FFF2-40B4-BE49-F238E27FC236}">
                <a16:creationId xmlns:a16="http://schemas.microsoft.com/office/drawing/2014/main" id="{5741DAC1-590D-4BD5-9E49-DA9E179F5EC7}"/>
              </a:ext>
            </a:extLst>
          </p:cNvPr>
          <p:cNvPicPr>
            <a:picLocks noChangeAspect="1"/>
          </p:cNvPicPr>
          <p:nvPr/>
        </p:nvPicPr>
        <p:blipFill rotWithShape="1">
          <a:blip r:embed="rId2"/>
          <a:srcRect r="12390"/>
          <a:stretch/>
        </p:blipFill>
        <p:spPr>
          <a:xfrm>
            <a:off x="867450" y="2097741"/>
            <a:ext cx="5256112" cy="3374675"/>
          </a:xfrm>
          <a:prstGeom prst="rect">
            <a:avLst/>
          </a:prstGeom>
        </p:spPr>
      </p:pic>
    </p:spTree>
    <p:extLst>
      <p:ext uri="{BB962C8B-B14F-4D97-AF65-F5344CB8AC3E}">
        <p14:creationId xmlns:p14="http://schemas.microsoft.com/office/powerpoint/2010/main" val="69594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01F4-D1CC-454E-ABE2-336CE5443747}"/>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FAB29C4-D8A0-4E83-9BCF-F8ACC9BF2A68}"/>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5" name="Rectangle 1">
            <a:extLst>
              <a:ext uri="{FF2B5EF4-FFF2-40B4-BE49-F238E27FC236}">
                <a16:creationId xmlns:a16="http://schemas.microsoft.com/office/drawing/2014/main" id="{9C26289C-BA38-41C1-81F8-42D58B801145}"/>
              </a:ext>
            </a:extLst>
          </p:cNvPr>
          <p:cNvSpPr>
            <a:spLocks noGrp="1" noChangeArrowheads="1"/>
          </p:cNvSpPr>
          <p:nvPr>
            <p:ph idx="1"/>
          </p:nvPr>
        </p:nvSpPr>
        <p:spPr bwMode="auto">
          <a:xfrm>
            <a:off x="787380" y="2276896"/>
            <a:ext cx="10041985" cy="3278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buClrTx/>
              <a:buSzTx/>
            </a:pP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SGD performs a parameter update for </a:t>
            </a:r>
            <a:r>
              <a:rPr kumimoji="0" lang="en-US" altLang="en-US" sz="1600" b="0" i="1"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each</a:t>
            </a: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training example </a:t>
            </a:r>
            <a:r>
              <a:rPr kumimoji="0" lang="en-US" altLang="en-US" sz="16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x(</a:t>
            </a:r>
            <a:r>
              <a:rPr kumimoji="0" lang="en-US" altLang="en-US" sz="1600" b="1" i="0" u="none" strike="noStrike" cap="none" normalizeH="0" baseline="0" dirty="0" err="1">
                <a:ln>
                  <a:noFill/>
                </a:ln>
                <a:solidFill>
                  <a:srgbClr val="111111"/>
                </a:solidFill>
                <a:effectLst/>
                <a:latin typeface="Open Sans" panose="020B0606030504020204" pitchFamily="34" charset="0"/>
                <a:cs typeface="Open Sans" panose="020B0606030504020204" pitchFamily="34" charset="0"/>
              </a:rPr>
              <a:t>i</a:t>
            </a:r>
            <a:r>
              <a:rPr kumimoji="0" lang="en-US" altLang="en-US" sz="16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a:t>
            </a: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and label</a:t>
            </a:r>
            <a:r>
              <a:rPr kumimoji="0" lang="en-US" altLang="en-US" sz="16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y(</a:t>
            </a:r>
            <a:r>
              <a:rPr kumimoji="0" lang="en-US" altLang="en-US" sz="1600" b="1" i="0" u="none" strike="noStrike" cap="none" normalizeH="0" baseline="0" dirty="0" err="1">
                <a:ln>
                  <a:noFill/>
                </a:ln>
                <a:solidFill>
                  <a:srgbClr val="111111"/>
                </a:solidFill>
                <a:effectLst/>
                <a:latin typeface="Open Sans" panose="020B0606030504020204" pitchFamily="34" charset="0"/>
                <a:cs typeface="Open Sans" panose="020B0606030504020204" pitchFamily="34" charset="0"/>
              </a:rPr>
              <a:t>i</a:t>
            </a:r>
            <a:r>
              <a:rPr kumimoji="0" lang="en-US" altLang="en-US" sz="16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a:t>
            </a: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a:t>
            </a:r>
          </a:p>
          <a:p>
            <a:pPr marL="0" indent="0" defTabSz="914400">
              <a:lnSpc>
                <a:spcPct val="150000"/>
              </a:lnSpc>
              <a:buClrTx/>
              <a:buSzTx/>
              <a:buNone/>
            </a:pP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where </a:t>
            </a:r>
            <a:r>
              <a:rPr kumimoji="0" lang="en-US" altLang="en-US" sz="16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{x(</a:t>
            </a:r>
            <a:r>
              <a:rPr kumimoji="0" lang="en-US" altLang="en-US" sz="1600" b="1" i="0" u="none" strike="noStrike" cap="none" normalizeH="0" baseline="0" dirty="0" err="1">
                <a:ln>
                  <a:noFill/>
                </a:ln>
                <a:solidFill>
                  <a:srgbClr val="111111"/>
                </a:solidFill>
                <a:effectLst/>
                <a:latin typeface="Open Sans" panose="020B0606030504020204" pitchFamily="34" charset="0"/>
                <a:cs typeface="Open Sans" panose="020B0606030504020204" pitchFamily="34" charset="0"/>
              </a:rPr>
              <a:t>i</a:t>
            </a:r>
            <a:r>
              <a:rPr kumimoji="0" lang="en-US" altLang="en-US" sz="16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,y(</a:t>
            </a:r>
            <a:r>
              <a:rPr kumimoji="0" lang="en-US" altLang="en-US" sz="1600" b="1" i="0" u="none" strike="noStrike" cap="none" normalizeH="0" baseline="0" dirty="0" err="1">
                <a:ln>
                  <a:noFill/>
                </a:ln>
                <a:solidFill>
                  <a:srgbClr val="111111"/>
                </a:solidFill>
                <a:effectLst/>
                <a:latin typeface="Open Sans" panose="020B0606030504020204" pitchFamily="34" charset="0"/>
                <a:cs typeface="Open Sans" panose="020B0606030504020204" pitchFamily="34" charset="0"/>
              </a:rPr>
              <a:t>i</a:t>
            </a:r>
            <a:r>
              <a:rPr kumimoji="0" lang="en-US" altLang="en-US" sz="16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a:t>
            </a: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are the training examples: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θ</a:t>
            </a:r>
            <a:r>
              <a:rPr kumimoji="0" lang="en-US" altLang="en-US" sz="1600" b="1" i="0" u="none" strike="noStrike" cap="none" normalizeH="0" baseline="0" dirty="0">
                <a:ln>
                  <a:noFill/>
                </a:ln>
                <a:solidFill>
                  <a:srgbClr val="000000"/>
                </a:solidFill>
                <a:effectLst/>
                <a:latin typeface="Arial Unicode MS"/>
                <a:cs typeface="Open Sans" panose="020B0606030504020204" pitchFamily="34" charset="0"/>
              </a:rPr>
              <a:t> </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a:t>
            </a:r>
            <a:r>
              <a:rPr kumimoji="0" lang="en-US" altLang="en-US" sz="1600" b="1" i="0" u="none" strike="noStrike" cap="none" normalizeH="0" baseline="0" dirty="0">
                <a:ln>
                  <a:noFill/>
                </a:ln>
                <a:solidFill>
                  <a:srgbClr val="000000"/>
                </a:solidFill>
                <a:effectLst/>
                <a:latin typeface="Arial Unicode MS"/>
                <a:cs typeface="Open Sans" panose="020B0606030504020204" pitchFamily="34" charset="0"/>
              </a:rPr>
              <a:t> </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θ</a:t>
            </a:r>
            <a:r>
              <a:rPr kumimoji="0" lang="en-US" altLang="en-US" sz="1600" b="1" i="0" u="none" strike="noStrike" cap="none" normalizeH="0" baseline="0" dirty="0">
                <a:ln>
                  <a:noFill/>
                </a:ln>
                <a:solidFill>
                  <a:srgbClr val="000000"/>
                </a:solidFill>
                <a:effectLst/>
                <a:latin typeface="Arial Unicode MS"/>
                <a:cs typeface="Open Sans" panose="020B0606030504020204" pitchFamily="34" charset="0"/>
              </a:rPr>
              <a:t> </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a:t>
            </a:r>
            <a:r>
              <a:rPr kumimoji="0" lang="en-US" altLang="en-US" sz="1600" b="1" i="0" u="none" strike="noStrike" cap="none" normalizeH="0" baseline="0" dirty="0">
                <a:ln>
                  <a:noFill/>
                </a:ln>
                <a:solidFill>
                  <a:srgbClr val="000000"/>
                </a:solidFill>
                <a:effectLst/>
                <a:latin typeface="Arial Unicode MS"/>
                <a:cs typeface="Open Sans" panose="020B0606030504020204" pitchFamily="34" charset="0"/>
              </a:rPr>
              <a:t> </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α⋅∂(</a:t>
            </a:r>
            <a:r>
              <a:rPr kumimoji="0" lang="en-US" altLang="en-US" sz="1600" b="1" i="0" u="none" strike="noStrike" cap="none" normalizeH="0" baseline="0" dirty="0">
                <a:ln>
                  <a:noFill/>
                </a:ln>
                <a:solidFill>
                  <a:srgbClr val="000000"/>
                </a:solidFill>
                <a:effectLst/>
                <a:latin typeface="Arial Unicode MS"/>
                <a:cs typeface="Open Sans" panose="020B0606030504020204" pitchFamily="34" charset="0"/>
              </a:rPr>
              <a:t>J</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a:t>
            </a:r>
            <a:r>
              <a:rPr kumimoji="0" lang="en-US" altLang="en-US" sz="1600" b="1" i="0" u="none" strike="noStrike" cap="none" normalizeH="0" baseline="0" dirty="0" err="1">
                <a:ln>
                  <a:noFill/>
                </a:ln>
                <a:solidFill>
                  <a:srgbClr val="666600"/>
                </a:solidFill>
                <a:effectLst/>
                <a:latin typeface="Arial Unicode MS"/>
                <a:cs typeface="Open Sans" panose="020B0606030504020204" pitchFamily="34" charset="0"/>
              </a:rPr>
              <a:t>θ;</a:t>
            </a:r>
            <a:r>
              <a:rPr kumimoji="0" lang="en-US" altLang="en-US" sz="1600" b="1" i="0" u="none" strike="noStrike" cap="none" normalizeH="0" baseline="0" dirty="0" err="1">
                <a:ln>
                  <a:noFill/>
                </a:ln>
                <a:solidFill>
                  <a:srgbClr val="000000"/>
                </a:solidFill>
                <a:effectLst/>
                <a:latin typeface="Arial Unicode MS"/>
                <a:cs typeface="Open Sans" panose="020B0606030504020204" pitchFamily="34" charset="0"/>
              </a:rPr>
              <a:t>x</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a:t>
            </a:r>
            <a:r>
              <a:rPr kumimoji="0" lang="en-US" altLang="en-US" sz="1600" b="1" i="0" u="none" strike="noStrike" cap="none" normalizeH="0" baseline="0" dirty="0" err="1">
                <a:ln>
                  <a:noFill/>
                </a:ln>
                <a:solidFill>
                  <a:srgbClr val="000000"/>
                </a:solidFill>
                <a:effectLst/>
                <a:latin typeface="Arial Unicode MS"/>
                <a:cs typeface="Open Sans" panose="020B0606030504020204" pitchFamily="34" charset="0"/>
              </a:rPr>
              <a:t>i</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a:t>
            </a:r>
            <a:r>
              <a:rPr kumimoji="0" lang="en-US" altLang="en-US" sz="1600" b="1" i="0" u="none" strike="noStrike" cap="none" normalizeH="0" baseline="0" dirty="0">
                <a:ln>
                  <a:noFill/>
                </a:ln>
                <a:solidFill>
                  <a:srgbClr val="000000"/>
                </a:solidFill>
                <a:effectLst/>
                <a:latin typeface="Arial Unicode MS"/>
                <a:cs typeface="Open Sans" panose="020B0606030504020204" pitchFamily="34" charset="0"/>
              </a:rPr>
              <a:t>y</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a:t>
            </a:r>
            <a:r>
              <a:rPr kumimoji="0" lang="en-US" altLang="en-US" sz="1600" b="1" i="0" u="none" strike="noStrike" cap="none" normalizeH="0" baseline="0" dirty="0" err="1">
                <a:ln>
                  <a:noFill/>
                </a:ln>
                <a:solidFill>
                  <a:srgbClr val="000000"/>
                </a:solidFill>
                <a:effectLst/>
                <a:latin typeface="Arial Unicode MS"/>
                <a:cs typeface="Open Sans" panose="020B0606030504020204" pitchFamily="34" charset="0"/>
              </a:rPr>
              <a:t>i</a:t>
            </a:r>
            <a:r>
              <a:rPr kumimoji="0" lang="en-US" altLang="en-US" sz="1600" b="1" i="0" u="none" strike="noStrike" cap="none" normalizeH="0" baseline="0" dirty="0">
                <a:ln>
                  <a:noFill/>
                </a:ln>
                <a:solidFill>
                  <a:srgbClr val="666600"/>
                </a:solidFill>
                <a:effectLst/>
                <a:latin typeface="Arial Unicode MS"/>
                <a:cs typeface="Open Sans" panose="020B0606030504020204" pitchFamily="34" charset="0"/>
              </a:rPr>
              <a:t>)))/∂θ</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defTabSz="914400">
              <a:lnSpc>
                <a:spcPct val="150000"/>
              </a:lnSpc>
              <a:buClrTx/>
              <a:buSzTx/>
            </a:pPr>
            <a:r>
              <a:rPr lang="en-GB" sz="1600" b="0" i="0" dirty="0">
                <a:solidFill>
                  <a:srgbClr val="111111"/>
                </a:solidFill>
                <a:effectLst/>
                <a:latin typeface="open sans" panose="020B0606030504020204" pitchFamily="34" charset="0"/>
              </a:rPr>
              <a:t>To make the training even faster we take a Gradient Descent step for each training example. </a:t>
            </a:r>
          </a:p>
          <a:p>
            <a:pPr defTabSz="914400">
              <a:lnSpc>
                <a:spcPct val="150000"/>
              </a:lnSpc>
              <a:buClrTx/>
              <a:buSzTx/>
            </a:pPr>
            <a:r>
              <a:rPr lang="en-GB" sz="1600" b="0" i="0" dirty="0">
                <a:solidFill>
                  <a:srgbClr val="111111"/>
                </a:solidFill>
                <a:effectLst/>
                <a:latin typeface="open sans" panose="020B0606030504020204" pitchFamily="34" charset="0"/>
              </a:rPr>
              <a:t>On the left, we have Stochastic Gradient Descent (where m=1 per step) we take a Gradient Descent step for each example and on the right is Gradient Descent (1 step per entire training set).</a:t>
            </a:r>
          </a:p>
          <a:p>
            <a:pPr marL="0" indent="0" defTabSz="914400">
              <a:lnSpc>
                <a:spcPct val="150000"/>
              </a:lnSpc>
              <a:buClrTx/>
              <a:buSzTx/>
              <a:buNone/>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579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3D10-9F51-4538-90AA-DB7B246439DD}"/>
              </a:ext>
            </a:extLst>
          </p:cNvPr>
          <p:cNvSpPr>
            <a:spLocks noGrp="1"/>
          </p:cNvSpPr>
          <p:nvPr>
            <p:ph type="title"/>
          </p:nvPr>
        </p:nvSpPr>
        <p:spPr/>
        <p:txBody>
          <a:bodyPr/>
          <a:lstStyle/>
          <a:p>
            <a:pPr algn="ctr"/>
            <a:r>
              <a:rPr lang="en-US" dirty="0"/>
              <a:t>3 issues noted</a:t>
            </a:r>
          </a:p>
        </p:txBody>
      </p:sp>
      <p:sp>
        <p:nvSpPr>
          <p:cNvPr id="3" name="Content Placeholder 2">
            <a:extLst>
              <a:ext uri="{FF2B5EF4-FFF2-40B4-BE49-F238E27FC236}">
                <a16:creationId xmlns:a16="http://schemas.microsoft.com/office/drawing/2014/main" id="{C134A6A7-6D13-4CF4-AF2F-3855F289B3FB}"/>
              </a:ext>
            </a:extLst>
          </p:cNvPr>
          <p:cNvSpPr>
            <a:spLocks noGrp="1"/>
          </p:cNvSpPr>
          <p:nvPr>
            <p:ph idx="1"/>
          </p:nvPr>
        </p:nvSpPr>
        <p:spPr/>
        <p:txBody>
          <a:bodyPr>
            <a:normAutofit fontScale="85000" lnSpcReduction="10000"/>
          </a:bodyPr>
          <a:lstStyle/>
          <a:p>
            <a:pPr algn="just">
              <a:buFont typeface="+mj-lt"/>
              <a:buAutoNum type="arabicPeriod"/>
            </a:pPr>
            <a:r>
              <a:rPr lang="en-GB" sz="1800" b="0" i="0" dirty="0">
                <a:solidFill>
                  <a:srgbClr val="111111"/>
                </a:solidFill>
                <a:effectLst/>
                <a:latin typeface="open sans" panose="020B0606030504020204" pitchFamily="34" charset="0"/>
              </a:rPr>
              <a:t>SGD seems to be quite noisy, at the same time it is much faster but may not converge to a minimum.</a:t>
            </a:r>
          </a:p>
          <a:p>
            <a:pPr marL="0" indent="0" algn="just">
              <a:buNone/>
            </a:pPr>
            <a:r>
              <a:rPr lang="en-US" sz="1800" dirty="0"/>
              <a:t>Advantage and disadvantages: </a:t>
            </a:r>
          </a:p>
          <a:p>
            <a:pPr algn="just"/>
            <a:r>
              <a:rPr lang="en-GB" sz="1800" b="0" i="0" dirty="0">
                <a:solidFill>
                  <a:srgbClr val="111111"/>
                </a:solidFill>
                <a:effectLst/>
                <a:latin typeface="open sans" panose="020B0606030504020204" pitchFamily="34" charset="0"/>
              </a:rPr>
              <a:t>It is observed that in SGD the updates take more number iterations compared to gradient descent to reach minima. </a:t>
            </a:r>
          </a:p>
          <a:p>
            <a:pPr algn="just"/>
            <a:r>
              <a:rPr lang="en-GB" sz="1800" b="0" i="0" dirty="0">
                <a:solidFill>
                  <a:srgbClr val="111111"/>
                </a:solidFill>
                <a:effectLst/>
                <a:latin typeface="open sans" panose="020B0606030504020204" pitchFamily="34" charset="0"/>
              </a:rPr>
              <a:t>On the other hand, the Gradient Descent takes fewer steps to reach minima but the SGD algorithm is noisier and takes more iterations.</a:t>
            </a:r>
            <a:endParaRPr lang="en-US" sz="1800" dirty="0"/>
          </a:p>
          <a:p>
            <a:pPr marL="0" indent="0" algn="just">
              <a:buNone/>
            </a:pPr>
            <a:endParaRPr lang="en-GB" sz="1800" b="0" i="0" dirty="0">
              <a:solidFill>
                <a:srgbClr val="111111"/>
              </a:solidFill>
              <a:effectLst/>
              <a:latin typeface="open sans" panose="020B0606030504020204" pitchFamily="34" charset="0"/>
            </a:endParaRPr>
          </a:p>
          <a:p>
            <a:pPr algn="just"/>
            <a:r>
              <a:rPr lang="en-GB" sz="1800" b="0" i="0" dirty="0">
                <a:solidFill>
                  <a:srgbClr val="111111"/>
                </a:solidFill>
                <a:effectLst/>
                <a:latin typeface="open sans" panose="020B0606030504020204" pitchFamily="34" charset="0"/>
              </a:rPr>
              <a:t>Typically, to get the best out of both worlds we use Mini-batch gradient descent (MGD) which looks at a smaller number of training set examples at once to help (usually power of 2 - 2^6 etc.).</a:t>
            </a:r>
          </a:p>
          <a:p>
            <a:pPr algn="just"/>
            <a:r>
              <a:rPr lang="en-GB" sz="1800" b="0" i="0" dirty="0">
                <a:solidFill>
                  <a:srgbClr val="111111"/>
                </a:solidFill>
                <a:effectLst/>
                <a:latin typeface="open sans" panose="020B0606030504020204" pitchFamily="34" charset="0"/>
              </a:rPr>
              <a:t>Mini-batch Gradient Descent is relatively more stable than Stochastic Gradient Descent (SGD) but does have oscillations as gradient steps are being taken in the direction of a sample of the training set and not the entire set as in BGD.</a:t>
            </a:r>
          </a:p>
        </p:txBody>
      </p:sp>
      <p:sp>
        <p:nvSpPr>
          <p:cNvPr id="4" name="Slide Number Placeholder 3">
            <a:extLst>
              <a:ext uri="{FF2B5EF4-FFF2-40B4-BE49-F238E27FC236}">
                <a16:creationId xmlns:a16="http://schemas.microsoft.com/office/drawing/2014/main" id="{CF537FBC-0F23-4129-A26D-440440A2BBDF}"/>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573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3CCA-DF11-460B-A2C1-2503B5D996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D69C01-7814-4EA4-B1EA-57D3C5F56AEF}"/>
              </a:ext>
            </a:extLst>
          </p:cNvPr>
          <p:cNvSpPr>
            <a:spLocks noGrp="1"/>
          </p:cNvSpPr>
          <p:nvPr>
            <p:ph idx="1"/>
          </p:nvPr>
        </p:nvSpPr>
        <p:spPr/>
        <p:txBody>
          <a:bodyPr/>
          <a:lstStyle/>
          <a:p>
            <a:pPr algn="l"/>
            <a:r>
              <a:rPr lang="en-GB" b="1" i="0" dirty="0">
                <a:solidFill>
                  <a:srgbClr val="111111"/>
                </a:solidFill>
                <a:effectLst/>
                <a:latin typeface="open sans" panose="020B0606030504020204" pitchFamily="34" charset="0"/>
              </a:rPr>
              <a:t>Advantage</a:t>
            </a:r>
            <a:r>
              <a:rPr lang="en-GB" b="0" i="0" dirty="0">
                <a:solidFill>
                  <a:srgbClr val="111111"/>
                </a:solidFill>
                <a:effectLst/>
                <a:latin typeface="open sans" panose="020B0606030504020204" pitchFamily="34" charset="0"/>
              </a:rPr>
              <a:t>:</a:t>
            </a:r>
          </a:p>
          <a:p>
            <a:pPr algn="l"/>
            <a:r>
              <a:rPr lang="en-GB" b="0" i="0" dirty="0">
                <a:solidFill>
                  <a:srgbClr val="111111"/>
                </a:solidFill>
                <a:effectLst/>
                <a:latin typeface="open sans" panose="020B0606030504020204" pitchFamily="34" charset="0"/>
              </a:rPr>
              <a:t>Memory requirement is less compared to the GD algorithm as the derivative is computed taking only 1 point at once.</a:t>
            </a:r>
          </a:p>
          <a:p>
            <a:pPr algn="l"/>
            <a:r>
              <a:rPr lang="en-GB" b="1" i="0" dirty="0">
                <a:solidFill>
                  <a:srgbClr val="111111"/>
                </a:solidFill>
                <a:effectLst/>
                <a:latin typeface="open sans" panose="020B0606030504020204" pitchFamily="34" charset="0"/>
              </a:rPr>
              <a:t>Disadvantages</a:t>
            </a:r>
            <a:r>
              <a:rPr lang="en-GB" b="0" i="0" dirty="0">
                <a:solidFill>
                  <a:srgbClr val="111111"/>
                </a:solidFill>
                <a:effectLst/>
                <a:latin typeface="open sans" panose="020B0606030504020204" pitchFamily="34" charset="0"/>
              </a:rPr>
              <a:t>:</a:t>
            </a:r>
          </a:p>
          <a:p>
            <a:pPr algn="l">
              <a:buFont typeface="+mj-lt"/>
              <a:buAutoNum type="arabicPeriod"/>
            </a:pPr>
            <a:r>
              <a:rPr lang="en-GB" b="0" i="0" dirty="0">
                <a:solidFill>
                  <a:srgbClr val="111111"/>
                </a:solidFill>
                <a:effectLst/>
                <a:latin typeface="open sans" panose="020B0606030504020204" pitchFamily="34" charset="0"/>
              </a:rPr>
              <a:t>The time required to complete 1 epoch is large compared to the GD algorithm.</a:t>
            </a:r>
          </a:p>
          <a:p>
            <a:pPr algn="l">
              <a:buFont typeface="+mj-lt"/>
              <a:buAutoNum type="arabicPeriod"/>
            </a:pPr>
            <a:r>
              <a:rPr lang="en-GB" b="0" i="0" dirty="0">
                <a:solidFill>
                  <a:srgbClr val="111111"/>
                </a:solidFill>
                <a:effectLst/>
                <a:latin typeface="open sans" panose="020B0606030504020204" pitchFamily="34" charset="0"/>
              </a:rPr>
              <a:t>Takes a long time to converge.</a:t>
            </a:r>
          </a:p>
          <a:p>
            <a:pPr algn="l">
              <a:buFont typeface="+mj-lt"/>
              <a:buAutoNum type="arabicPeriod"/>
            </a:pPr>
            <a:r>
              <a:rPr lang="en-GB" b="0" i="0" dirty="0">
                <a:solidFill>
                  <a:srgbClr val="111111"/>
                </a:solidFill>
                <a:effectLst/>
                <a:latin typeface="open sans" panose="020B0606030504020204" pitchFamily="34" charset="0"/>
              </a:rPr>
              <a:t>May stuck at local minima.</a:t>
            </a:r>
          </a:p>
          <a:p>
            <a:endParaRPr lang="en-US" dirty="0"/>
          </a:p>
        </p:txBody>
      </p:sp>
      <p:sp>
        <p:nvSpPr>
          <p:cNvPr id="4" name="Slide Number Placeholder 3">
            <a:extLst>
              <a:ext uri="{FF2B5EF4-FFF2-40B4-BE49-F238E27FC236}">
                <a16:creationId xmlns:a16="http://schemas.microsoft.com/office/drawing/2014/main" id="{12F3A8D2-CB69-481E-AF09-C0FEBC692BEE}"/>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09774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29B26-774B-445E-BBB0-4ABB51D48736}"/>
              </a:ext>
            </a:extLst>
          </p:cNvPr>
          <p:cNvSpPr>
            <a:spLocks noGrp="1"/>
          </p:cNvSpPr>
          <p:nvPr>
            <p:ph idx="1"/>
          </p:nvPr>
        </p:nvSpPr>
        <p:spPr>
          <a:xfrm>
            <a:off x="581193" y="843758"/>
            <a:ext cx="11029615" cy="3333795"/>
          </a:xfrm>
        </p:spPr>
        <p:txBody>
          <a:bodyPr/>
          <a:lstStyle/>
          <a:p>
            <a:pPr algn="just"/>
            <a:r>
              <a:rPr lang="en-GB" b="1" i="0" dirty="0">
                <a:solidFill>
                  <a:srgbClr val="111111"/>
                </a:solidFill>
                <a:effectLst/>
                <a:latin typeface="open sans" panose="020B0606030504020204" pitchFamily="34" charset="0"/>
              </a:rPr>
              <a:t>Mini Batch Stochastic Gradient Descent (MB-SGD)</a:t>
            </a:r>
          </a:p>
          <a:p>
            <a:pPr algn="just"/>
            <a:r>
              <a:rPr lang="en-GB" b="0" i="0" dirty="0">
                <a:solidFill>
                  <a:srgbClr val="111111"/>
                </a:solidFill>
                <a:effectLst/>
                <a:latin typeface="open sans" panose="020B0606030504020204" pitchFamily="34" charset="0"/>
              </a:rPr>
              <a:t> MB-SGD algorithm is an extension of the SGD algorithm and it overcomes the problem of large time complexity in the case of the SGD algorithm. </a:t>
            </a:r>
          </a:p>
          <a:p>
            <a:pPr algn="just"/>
            <a:r>
              <a:rPr lang="en-GB" b="0" i="0" dirty="0">
                <a:solidFill>
                  <a:srgbClr val="111111"/>
                </a:solidFill>
                <a:effectLst/>
                <a:latin typeface="open sans" panose="020B0606030504020204" pitchFamily="34" charset="0"/>
              </a:rPr>
              <a:t>MB-SGD algorithm takes a batch of points or subset of points from the dataset to compute derivate.</a:t>
            </a:r>
          </a:p>
          <a:p>
            <a:pPr algn="just"/>
            <a:r>
              <a:rPr lang="en-GB" b="0" i="0" dirty="0">
                <a:solidFill>
                  <a:srgbClr val="111111"/>
                </a:solidFill>
                <a:effectLst/>
                <a:latin typeface="open sans" panose="020B0606030504020204" pitchFamily="34" charset="0"/>
              </a:rPr>
              <a:t>It is observed that the derivative of the loss function for MB-SGD is almost the same as a derivate of the loss function for GD after some number of iterations. But the number of iterations to achieve minima is large for MB-SGD compared to GD and the cost of computation is also large.</a:t>
            </a:r>
          </a:p>
          <a:p>
            <a:pPr algn="just"/>
            <a:endParaRPr lang="en-US" dirty="0"/>
          </a:p>
        </p:txBody>
      </p:sp>
      <p:sp>
        <p:nvSpPr>
          <p:cNvPr id="4" name="Slide Number Placeholder 3">
            <a:extLst>
              <a:ext uri="{FF2B5EF4-FFF2-40B4-BE49-F238E27FC236}">
                <a16:creationId xmlns:a16="http://schemas.microsoft.com/office/drawing/2014/main" id="{3D475544-6A43-406A-AE19-A514CA43F912}"/>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6" name="Picture 5">
            <a:extLst>
              <a:ext uri="{FF2B5EF4-FFF2-40B4-BE49-F238E27FC236}">
                <a16:creationId xmlns:a16="http://schemas.microsoft.com/office/drawing/2014/main" id="{0BF0C03E-74E5-4737-8F66-C46EF1EA117E}"/>
              </a:ext>
            </a:extLst>
          </p:cNvPr>
          <p:cNvPicPr>
            <a:picLocks noChangeAspect="1"/>
          </p:cNvPicPr>
          <p:nvPr/>
        </p:nvPicPr>
        <p:blipFill>
          <a:blip r:embed="rId2"/>
          <a:stretch>
            <a:fillRect/>
          </a:stretch>
        </p:blipFill>
        <p:spPr>
          <a:xfrm>
            <a:off x="2286000" y="3922058"/>
            <a:ext cx="7620000" cy="2438400"/>
          </a:xfrm>
          <a:prstGeom prst="rect">
            <a:avLst/>
          </a:prstGeom>
        </p:spPr>
      </p:pic>
    </p:spTree>
    <p:extLst>
      <p:ext uri="{BB962C8B-B14F-4D97-AF65-F5344CB8AC3E}">
        <p14:creationId xmlns:p14="http://schemas.microsoft.com/office/powerpoint/2010/main" val="389314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001D-4D11-4844-B3C9-505ADE5F4F55}"/>
              </a:ext>
            </a:extLst>
          </p:cNvPr>
          <p:cNvSpPr>
            <a:spLocks noGrp="1"/>
          </p:cNvSpPr>
          <p:nvPr>
            <p:ph type="title"/>
          </p:nvPr>
        </p:nvSpPr>
        <p:spPr>
          <a:xfrm>
            <a:off x="581192" y="863789"/>
            <a:ext cx="11029616" cy="661962"/>
          </a:xfrm>
        </p:spPr>
        <p:txBody>
          <a:bodyPr/>
          <a:lstStyle/>
          <a:p>
            <a:r>
              <a:rPr lang="en-US" altLang="en-US" cap="none" dirty="0">
                <a:solidFill>
                  <a:srgbClr val="111111"/>
                </a:solidFill>
                <a:latin typeface="Open Sans" panose="020B0606030504020204" pitchFamily="34" charset="0"/>
                <a:cs typeface="Open Sans" panose="020B0606030504020204" pitchFamily="34" charset="0"/>
              </a:rPr>
              <a:t>U</a:t>
            </a:r>
            <a:r>
              <a:rPr kumimoji="0" lang="en-US" altLang="en-US" sz="28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pdate of weight for the a batch of points</a:t>
            </a:r>
            <a:endParaRPr lang="en-US" dirty="0"/>
          </a:p>
        </p:txBody>
      </p:sp>
      <p:sp>
        <p:nvSpPr>
          <p:cNvPr id="4" name="Slide Number Placeholder 3">
            <a:extLst>
              <a:ext uri="{FF2B5EF4-FFF2-40B4-BE49-F238E27FC236}">
                <a16:creationId xmlns:a16="http://schemas.microsoft.com/office/drawing/2014/main" id="{178555D4-179D-405B-B96D-48FDB70B0127}"/>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5" name="Rectangle 1">
            <a:extLst>
              <a:ext uri="{FF2B5EF4-FFF2-40B4-BE49-F238E27FC236}">
                <a16:creationId xmlns:a16="http://schemas.microsoft.com/office/drawing/2014/main" id="{AFD5FEEE-F9CC-48A3-9571-FC208C10B714}"/>
              </a:ext>
            </a:extLst>
          </p:cNvPr>
          <p:cNvSpPr>
            <a:spLocks noGrp="1" noChangeArrowheads="1"/>
          </p:cNvSpPr>
          <p:nvPr>
            <p:ph idx="1"/>
          </p:nvPr>
        </p:nvSpPr>
        <p:spPr bwMode="auto">
          <a:xfrm>
            <a:off x="1776281" y="2622058"/>
            <a:ext cx="8639437" cy="23907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The update of weight is dependent on the derivate of loss for a batch of points.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The updates in the case of MB-SGD are much noisy because the derivative is not always towards minima.</a:t>
            </a:r>
            <a:b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br>
            <a:r>
              <a:rPr kumimoji="0" lang="en-US" altLang="en-US" sz="16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MB-SGD divides the dataset into various batches and after every batch, the parameters are updated.</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8163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5DF17F-4BC0-436C-9F02-FD829185BFD8}"/>
              </a:ext>
            </a:extLst>
          </p:cNvPr>
          <p:cNvPicPr>
            <a:picLocks noChangeAspect="1"/>
          </p:cNvPicPr>
          <p:nvPr/>
        </p:nvPicPr>
        <p:blipFill>
          <a:blip r:embed="rId2"/>
          <a:stretch>
            <a:fillRect/>
          </a:stretch>
        </p:blipFill>
        <p:spPr>
          <a:xfrm>
            <a:off x="555813" y="1800744"/>
            <a:ext cx="5451786" cy="3501258"/>
          </a:xfrm>
          <a:prstGeom prst="rect">
            <a:avLst/>
          </a:prstGeom>
        </p:spPr>
      </p:pic>
      <p:sp>
        <p:nvSpPr>
          <p:cNvPr id="3" name="Content Placeholder 2">
            <a:extLst>
              <a:ext uri="{FF2B5EF4-FFF2-40B4-BE49-F238E27FC236}">
                <a16:creationId xmlns:a16="http://schemas.microsoft.com/office/drawing/2014/main" id="{2080218B-71F2-4527-8A85-C3AD59B33C45}"/>
              </a:ext>
            </a:extLst>
          </p:cNvPr>
          <p:cNvSpPr>
            <a:spLocks noGrp="1"/>
          </p:cNvSpPr>
          <p:nvPr>
            <p:ph idx="1"/>
          </p:nvPr>
        </p:nvSpPr>
        <p:spPr>
          <a:xfrm>
            <a:off x="6652300" y="1734130"/>
            <a:ext cx="4734879" cy="3634486"/>
          </a:xfrm>
        </p:spPr>
        <p:txBody>
          <a:bodyPr>
            <a:noAutofit/>
          </a:bodyPr>
          <a:lstStyle/>
          <a:p>
            <a:pPr algn="l">
              <a:lnSpc>
                <a:spcPct val="170000"/>
              </a:lnSpc>
            </a:pPr>
            <a:r>
              <a:rPr lang="en-GB" sz="1400" b="1" i="0" dirty="0">
                <a:solidFill>
                  <a:srgbClr val="111111"/>
                </a:solidFill>
                <a:effectLst/>
                <a:latin typeface="open sans" panose="020B0606030504020204" pitchFamily="34" charset="0"/>
              </a:rPr>
              <a:t>Advantages</a:t>
            </a:r>
            <a:r>
              <a:rPr lang="en-GB" sz="1400" b="0" i="0" dirty="0">
                <a:solidFill>
                  <a:srgbClr val="111111"/>
                </a:solidFill>
                <a:effectLst/>
                <a:latin typeface="open sans" panose="020B0606030504020204" pitchFamily="34" charset="0"/>
              </a:rPr>
              <a:t>:</a:t>
            </a:r>
          </a:p>
          <a:p>
            <a:pPr algn="l">
              <a:lnSpc>
                <a:spcPct val="170000"/>
              </a:lnSpc>
            </a:pPr>
            <a:r>
              <a:rPr lang="en-GB" sz="1400" b="0" i="0" dirty="0">
                <a:solidFill>
                  <a:srgbClr val="111111"/>
                </a:solidFill>
                <a:effectLst/>
                <a:latin typeface="open sans" panose="020B0606030504020204" pitchFamily="34" charset="0"/>
              </a:rPr>
              <a:t>Less time complexity to converge compared to</a:t>
            </a:r>
          </a:p>
          <a:p>
            <a:pPr marL="0" indent="0" algn="l">
              <a:lnSpc>
                <a:spcPct val="170000"/>
              </a:lnSpc>
              <a:buNone/>
            </a:pPr>
            <a:r>
              <a:rPr lang="en-GB" sz="1400" b="0" i="0" dirty="0">
                <a:solidFill>
                  <a:srgbClr val="111111"/>
                </a:solidFill>
                <a:effectLst/>
                <a:latin typeface="open sans" panose="020B0606030504020204" pitchFamily="34" charset="0"/>
              </a:rPr>
              <a:t> standard SGD algorithm.</a:t>
            </a:r>
          </a:p>
          <a:p>
            <a:pPr algn="l">
              <a:lnSpc>
                <a:spcPct val="170000"/>
              </a:lnSpc>
            </a:pPr>
            <a:r>
              <a:rPr lang="en-GB" sz="1400" b="1" i="0" dirty="0">
                <a:solidFill>
                  <a:srgbClr val="111111"/>
                </a:solidFill>
                <a:effectLst/>
                <a:latin typeface="open sans" panose="020B0606030504020204" pitchFamily="34" charset="0"/>
              </a:rPr>
              <a:t>Disadvantages</a:t>
            </a:r>
            <a:r>
              <a:rPr lang="en-GB" sz="1400" b="0" i="0" dirty="0">
                <a:solidFill>
                  <a:srgbClr val="111111"/>
                </a:solidFill>
                <a:effectLst/>
                <a:latin typeface="open sans" panose="020B0606030504020204" pitchFamily="34" charset="0"/>
              </a:rPr>
              <a:t>:</a:t>
            </a:r>
          </a:p>
          <a:p>
            <a:pPr algn="l">
              <a:lnSpc>
                <a:spcPct val="170000"/>
              </a:lnSpc>
              <a:buFont typeface="+mj-lt"/>
              <a:buAutoNum type="arabicPeriod"/>
            </a:pPr>
            <a:r>
              <a:rPr lang="en-GB" sz="1400" b="0" i="0" dirty="0">
                <a:solidFill>
                  <a:srgbClr val="111111"/>
                </a:solidFill>
                <a:effectLst/>
                <a:latin typeface="open sans" panose="020B0606030504020204" pitchFamily="34" charset="0"/>
              </a:rPr>
              <a:t>The update of MB-SGD is much noisy compared to the update of the GD algorithm.</a:t>
            </a:r>
          </a:p>
          <a:p>
            <a:pPr algn="l">
              <a:lnSpc>
                <a:spcPct val="170000"/>
              </a:lnSpc>
              <a:buFont typeface="+mj-lt"/>
              <a:buAutoNum type="arabicPeriod"/>
            </a:pPr>
            <a:r>
              <a:rPr lang="en-GB" sz="1400" b="0" i="0" dirty="0">
                <a:solidFill>
                  <a:srgbClr val="111111"/>
                </a:solidFill>
                <a:effectLst/>
                <a:latin typeface="open sans" panose="020B0606030504020204" pitchFamily="34" charset="0"/>
              </a:rPr>
              <a:t>Take a longer time to converge than the GD algorithm.</a:t>
            </a:r>
          </a:p>
          <a:p>
            <a:pPr algn="l">
              <a:lnSpc>
                <a:spcPct val="170000"/>
              </a:lnSpc>
              <a:buFont typeface="+mj-lt"/>
              <a:buAutoNum type="arabicPeriod"/>
            </a:pPr>
            <a:r>
              <a:rPr lang="en-GB" sz="1400" b="0" i="0" dirty="0">
                <a:solidFill>
                  <a:srgbClr val="111111"/>
                </a:solidFill>
                <a:effectLst/>
                <a:latin typeface="open sans" panose="020B0606030504020204" pitchFamily="34" charset="0"/>
              </a:rPr>
              <a:t>May get stuck at local minima.</a:t>
            </a:r>
          </a:p>
          <a:p>
            <a:pPr>
              <a:lnSpc>
                <a:spcPct val="170000"/>
              </a:lnSpc>
            </a:pPr>
            <a:endParaRPr lang="en-US" sz="1400" dirty="0"/>
          </a:p>
        </p:txBody>
      </p:sp>
      <p:sp>
        <p:nvSpPr>
          <p:cNvPr id="4" name="Slide Number Placeholder 3">
            <a:extLst>
              <a:ext uri="{FF2B5EF4-FFF2-40B4-BE49-F238E27FC236}">
                <a16:creationId xmlns:a16="http://schemas.microsoft.com/office/drawing/2014/main" id="{8463A91A-F8F3-4B91-B76E-5868B895BAAB}"/>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TextBox 6">
            <a:extLst>
              <a:ext uri="{FF2B5EF4-FFF2-40B4-BE49-F238E27FC236}">
                <a16:creationId xmlns:a16="http://schemas.microsoft.com/office/drawing/2014/main" id="{FA7B0D74-711F-4862-81C6-5359EB196D5C}"/>
              </a:ext>
            </a:extLst>
          </p:cNvPr>
          <p:cNvSpPr txBox="1"/>
          <p:nvPr/>
        </p:nvSpPr>
        <p:spPr>
          <a:xfrm>
            <a:off x="804821" y="877414"/>
            <a:ext cx="3702424" cy="923330"/>
          </a:xfrm>
          <a:prstGeom prst="rect">
            <a:avLst/>
          </a:prstGeom>
          <a:noFill/>
        </p:spPr>
        <p:txBody>
          <a:bodyPr wrap="square" rtlCol="0">
            <a:spAutoFit/>
          </a:bodyPr>
          <a:lstStyle/>
          <a:p>
            <a:r>
              <a:rPr lang="en-GB" b="1" i="0" dirty="0">
                <a:solidFill>
                  <a:srgbClr val="111111"/>
                </a:solidFill>
                <a:effectLst/>
                <a:latin typeface="open sans" panose="020B0606030504020204" pitchFamily="34" charset="0"/>
              </a:rPr>
              <a:t>Mini Batch Stochastic Gradient Descent (MB-SGD)</a:t>
            </a:r>
          </a:p>
          <a:p>
            <a:endParaRPr lang="en-US" dirty="0"/>
          </a:p>
        </p:txBody>
      </p:sp>
    </p:spTree>
    <p:extLst>
      <p:ext uri="{BB962C8B-B14F-4D97-AF65-F5344CB8AC3E}">
        <p14:creationId xmlns:p14="http://schemas.microsoft.com/office/powerpoint/2010/main" val="679663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EDC090-95F2-4470-9712-2E65B840EBF4}"/>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5" name="Rectangle 1">
            <a:extLst>
              <a:ext uri="{FF2B5EF4-FFF2-40B4-BE49-F238E27FC236}">
                <a16:creationId xmlns:a16="http://schemas.microsoft.com/office/drawing/2014/main" id="{B9C937FC-E964-48B8-835F-509864CF0A82}"/>
              </a:ext>
            </a:extLst>
          </p:cNvPr>
          <p:cNvSpPr>
            <a:spLocks noGrp="1" noChangeArrowheads="1"/>
          </p:cNvSpPr>
          <p:nvPr>
            <p:ph idx="1"/>
          </p:nvPr>
        </p:nvSpPr>
        <p:spPr bwMode="auto">
          <a:xfrm>
            <a:off x="581192" y="1085612"/>
            <a:ext cx="10803984" cy="2441694"/>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GB" altLang="en-US" sz="1800" b="0" i="0" u="none" strike="noStrike" cap="none" normalizeH="0" baseline="0" dirty="0">
                <a:ln>
                  <a:noFill/>
                </a:ln>
                <a:solidFill>
                  <a:schemeClr val="tx1"/>
                </a:solidFill>
                <a:effectLst/>
                <a:latin typeface="Arial" panose="020B0604020202020204" pitchFamily="34" charset="0"/>
              </a:rPr>
              <a:t>SGD with momentum</a:t>
            </a:r>
          </a:p>
          <a:p>
            <a:pPr defTabSz="914400">
              <a:lnSpc>
                <a:spcPct val="150000"/>
              </a:lnSpc>
              <a:buClrTx/>
              <a:buSzTx/>
            </a:pPr>
            <a:r>
              <a:rPr kumimoji="0" lang="en-GB" altLang="en-US" sz="1800" b="0" i="0" u="none" strike="noStrike" cap="none" normalizeH="0" baseline="0" dirty="0">
                <a:ln>
                  <a:noFill/>
                </a:ln>
                <a:solidFill>
                  <a:schemeClr val="tx1"/>
                </a:solidFill>
                <a:effectLst/>
                <a:latin typeface="Arial" panose="020B0604020202020204" pitchFamily="34" charset="0"/>
              </a:rPr>
              <a:t> A major disadvantage of the MB-SGD algorithm is that updates of weight are very noisy.  </a:t>
            </a:r>
            <a:r>
              <a:rPr kumimoji="0" lang="en-GB" altLang="en-US" sz="1800" b="0" i="0" u="none" strike="noStrike" cap="none" normalizeH="0" baseline="0" dirty="0">
                <a:ln>
                  <a:noFill/>
                </a:ln>
                <a:solidFill>
                  <a:schemeClr val="tx1"/>
                </a:solidFill>
                <a:effectLst/>
                <a:highlight>
                  <a:srgbClr val="00FFFF"/>
                </a:highlight>
                <a:latin typeface="Arial" panose="020B0604020202020204" pitchFamily="34" charset="0"/>
              </a:rPr>
              <a:t>SGD with momentum overcomes this disadvantage by denoising the gradients. </a:t>
            </a:r>
          </a:p>
          <a:p>
            <a:pPr defTabSz="914400">
              <a:lnSpc>
                <a:spcPct val="150000"/>
              </a:lnSpc>
              <a:buClrTx/>
              <a:buSzTx/>
            </a:pPr>
            <a:r>
              <a:rPr kumimoji="0" lang="en-GB" altLang="en-US" sz="1800" b="0" i="0" u="none" strike="noStrike" cap="none" normalizeH="0" baseline="0" dirty="0">
                <a:ln>
                  <a:noFill/>
                </a:ln>
                <a:solidFill>
                  <a:schemeClr val="tx1"/>
                </a:solidFill>
                <a:effectLst/>
                <a:latin typeface="Arial" panose="020B0604020202020204" pitchFamily="34" charset="0"/>
              </a:rPr>
              <a:t>Updates of weight are dependent on noisy derivative and if we somehow denoise the derivatives then converging time will decrease.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9EC6FAA-D594-4728-9E58-892DCAE8565F}"/>
              </a:ext>
            </a:extLst>
          </p:cNvPr>
          <p:cNvPicPr>
            <a:picLocks noChangeAspect="1"/>
          </p:cNvPicPr>
          <p:nvPr/>
        </p:nvPicPr>
        <p:blipFill>
          <a:blip r:embed="rId2"/>
          <a:stretch>
            <a:fillRect/>
          </a:stretch>
        </p:blipFill>
        <p:spPr>
          <a:xfrm>
            <a:off x="1595108" y="4125096"/>
            <a:ext cx="8776151" cy="2298818"/>
          </a:xfrm>
          <a:prstGeom prst="rect">
            <a:avLst/>
          </a:prstGeom>
        </p:spPr>
      </p:pic>
    </p:spTree>
    <p:extLst>
      <p:ext uri="{BB962C8B-B14F-4D97-AF65-F5344CB8AC3E}">
        <p14:creationId xmlns:p14="http://schemas.microsoft.com/office/powerpoint/2010/main" val="291802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08975-AEAA-421B-A28D-46E65A2EEA73}"/>
              </a:ext>
            </a:extLst>
          </p:cNvPr>
          <p:cNvSpPr>
            <a:spLocks noGrp="1"/>
          </p:cNvSpPr>
          <p:nvPr>
            <p:ph idx="1"/>
          </p:nvPr>
        </p:nvSpPr>
        <p:spPr>
          <a:xfrm>
            <a:off x="753035" y="1973311"/>
            <a:ext cx="10481254" cy="3634486"/>
          </a:xfrm>
        </p:spPr>
        <p:txBody>
          <a:bodyPr>
            <a:noAutofit/>
          </a:bodyPr>
          <a:lstStyle/>
          <a:p>
            <a:pPr defTabSz="914400" eaLnBrk="0" fontAlgn="base" hangingPunct="0">
              <a:lnSpc>
                <a:spcPct val="150000"/>
              </a:lnSpc>
              <a:spcBef>
                <a:spcPct val="0"/>
              </a:spcBef>
              <a:spcAft>
                <a:spcPct val="0"/>
              </a:spcAft>
              <a:buClrTx/>
              <a:buSzTx/>
            </a:pPr>
            <a:r>
              <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The idea is to denoise derivative using exponential weighting average that is to give more weightage to recent updates compared to the previous update.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defTabSz="914400" eaLnBrk="0" fontAlgn="base" hangingPunct="0">
              <a:lnSpc>
                <a:spcPct val="150000"/>
              </a:lnSpc>
              <a:spcBef>
                <a:spcPct val="0"/>
              </a:spcBef>
              <a:spcAft>
                <a:spcPct val="0"/>
              </a:spcAft>
              <a:buClrTx/>
              <a:buSzTx/>
            </a:pPr>
            <a:r>
              <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It accelerates the convergence towards the relevant direction and reduces the fluctuation to the irrelevant direction.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defTabSz="914400" eaLnBrk="0" fontAlgn="base" hangingPunct="0">
              <a:lnSpc>
                <a:spcPct val="150000"/>
              </a:lnSpc>
              <a:spcBef>
                <a:spcPct val="0"/>
              </a:spcBef>
              <a:spcAft>
                <a:spcPct val="0"/>
              </a:spcAft>
              <a:buClrTx/>
              <a:buSzTx/>
            </a:pPr>
            <a:r>
              <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One more hyperparameter is used in this method known as momentum symbolized by ‘γ’.</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indent="0">
              <a:buNone/>
            </a:pPr>
            <a:r>
              <a:rPr lang="en-GB" sz="1600" b="0" i="0" dirty="0">
                <a:solidFill>
                  <a:srgbClr val="111111"/>
                </a:solidFill>
                <a:effectLst/>
                <a:latin typeface="Poppins" panose="00000500000000000000" pitchFamily="2" charset="0"/>
                <a:cs typeface="Poppins" panose="00000500000000000000" pitchFamily="2" charset="0"/>
              </a:rPr>
              <a:t>Now, the weights are updated by </a:t>
            </a:r>
            <a:r>
              <a:rPr lang="en-GB" sz="1600" b="1" i="0" dirty="0">
                <a:solidFill>
                  <a:srgbClr val="111111"/>
                </a:solidFill>
                <a:effectLst/>
                <a:latin typeface="Poppins" panose="00000500000000000000" pitchFamily="2" charset="0"/>
                <a:cs typeface="Poppins" panose="00000500000000000000" pitchFamily="2" charset="0"/>
              </a:rPr>
              <a:t>θ = θ − V(t).               </a:t>
            </a:r>
            <a:r>
              <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V(t) = </a:t>
            </a:r>
            <a:r>
              <a:rPr kumimoji="0" lang="en-GB" altLang="en-US" sz="16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γ.V</a:t>
            </a:r>
            <a:r>
              <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(t−1) + α.∂(J(θ))/∂θ</a:t>
            </a:r>
          </a:p>
          <a:p>
            <a:pPr marL="0" indent="0" algn="l">
              <a:buNone/>
            </a:pPr>
            <a:br>
              <a:rPr lang="en-GB" sz="1600" b="0" i="0" dirty="0">
                <a:solidFill>
                  <a:srgbClr val="111111"/>
                </a:solidFill>
                <a:effectLst/>
                <a:latin typeface="Poppins" panose="00000500000000000000" pitchFamily="2" charset="0"/>
                <a:cs typeface="Poppins" panose="00000500000000000000" pitchFamily="2" charset="0"/>
              </a:rPr>
            </a:br>
            <a:r>
              <a:rPr lang="en-GB" sz="1600" b="0" i="0" dirty="0">
                <a:solidFill>
                  <a:srgbClr val="111111"/>
                </a:solidFill>
                <a:effectLst/>
                <a:latin typeface="Poppins" panose="00000500000000000000" pitchFamily="2" charset="0"/>
                <a:cs typeface="Poppins" panose="00000500000000000000" pitchFamily="2" charset="0"/>
              </a:rPr>
              <a:t> The momentum term </a:t>
            </a:r>
            <a:r>
              <a:rPr lang="en-GB" sz="1600" b="1" i="0" dirty="0">
                <a:solidFill>
                  <a:srgbClr val="111111"/>
                </a:solidFill>
                <a:effectLst/>
                <a:latin typeface="Poppins" panose="00000500000000000000" pitchFamily="2" charset="0"/>
                <a:cs typeface="Poppins" panose="00000500000000000000" pitchFamily="2" charset="0"/>
              </a:rPr>
              <a:t>γ</a:t>
            </a:r>
            <a:r>
              <a:rPr lang="en-GB" sz="1600" b="0" i="0" dirty="0">
                <a:solidFill>
                  <a:srgbClr val="111111"/>
                </a:solidFill>
                <a:effectLst/>
                <a:latin typeface="Poppins" panose="00000500000000000000" pitchFamily="2" charset="0"/>
                <a:cs typeface="Poppins" panose="00000500000000000000" pitchFamily="2" charset="0"/>
              </a:rPr>
              <a:t> is usually set to 0.9 or a similar value.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2FB17F62-3FFA-47FE-8FA8-48F4F441D7E6}"/>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112382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a:xfrm>
            <a:off x="581191" y="645458"/>
            <a:ext cx="11029616" cy="716500"/>
          </a:xfrm>
        </p:spPr>
        <p:txBody>
          <a:bodyPr/>
          <a:lstStyle/>
          <a:p>
            <a:pPr algn="ctr"/>
            <a:r>
              <a:rPr lang="en-US" dirty="0"/>
              <a:t>What is an optimizer?</a:t>
            </a:r>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a:xfrm>
            <a:off x="5818094" y="2340864"/>
            <a:ext cx="5792713" cy="3634486"/>
          </a:xfrm>
        </p:spPr>
        <p:txBody>
          <a:bodyPr/>
          <a:lstStyle/>
          <a:p>
            <a:pPr algn="just"/>
            <a:r>
              <a:rPr lang="en-GB" b="0" i="0" dirty="0">
                <a:solidFill>
                  <a:srgbClr val="222222"/>
                </a:solidFill>
                <a:effectLst/>
                <a:latin typeface="Lato" panose="020F0502020204030203" pitchFamily="34" charset="0"/>
              </a:rPr>
              <a:t>A deep learning model consists of activation function, input, output, hidden layers, loss function, etc. </a:t>
            </a:r>
            <a:endParaRPr lang="fa-IR"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Any deep learning model tries to generalize the data using an algorithm and tries to make predictions on the unseen data. </a:t>
            </a:r>
          </a:p>
          <a:p>
            <a:pPr algn="just"/>
            <a:r>
              <a:rPr lang="en-GB" b="0" i="0" dirty="0">
                <a:solidFill>
                  <a:srgbClr val="222222"/>
                </a:solidFill>
                <a:effectLst/>
                <a:latin typeface="Lato" panose="020F0502020204030203" pitchFamily="34" charset="0"/>
              </a:rPr>
              <a:t>We need an algorithm that maps the examples of inputs to that of the outputs and an optimization algorithm. </a:t>
            </a:r>
            <a:endParaRPr lang="fa-IR"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An optimization algorithm finds the value of the parameters(weights) that minimize the error when mapping inputs to outputs.</a:t>
            </a:r>
            <a:endParaRPr lang="en-US" dirty="0"/>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6" name="Picture 5">
            <a:extLst>
              <a:ext uri="{FF2B5EF4-FFF2-40B4-BE49-F238E27FC236}">
                <a16:creationId xmlns:a16="http://schemas.microsoft.com/office/drawing/2014/main" id="{4E728CB7-21E9-47B2-B4E2-8796D7B3EB27}"/>
              </a:ext>
            </a:extLst>
          </p:cNvPr>
          <p:cNvPicPr>
            <a:picLocks noChangeAspect="1"/>
          </p:cNvPicPr>
          <p:nvPr/>
        </p:nvPicPr>
        <p:blipFill>
          <a:blip r:embed="rId2"/>
          <a:stretch>
            <a:fillRect/>
          </a:stretch>
        </p:blipFill>
        <p:spPr>
          <a:xfrm>
            <a:off x="749674" y="2340864"/>
            <a:ext cx="4880640" cy="2733158"/>
          </a:xfrm>
          <a:prstGeom prst="rect">
            <a:avLst/>
          </a:prstGeom>
        </p:spPr>
      </p:pic>
    </p:spTree>
    <p:extLst>
      <p:ext uri="{BB962C8B-B14F-4D97-AF65-F5344CB8AC3E}">
        <p14:creationId xmlns:p14="http://schemas.microsoft.com/office/powerpoint/2010/main" val="304451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29A96-9B7C-4F17-BC8C-97C9E3E993A3}"/>
              </a:ext>
            </a:extLst>
          </p:cNvPr>
          <p:cNvSpPr>
            <a:spLocks noGrp="1"/>
          </p:cNvSpPr>
          <p:nvPr>
            <p:ph idx="1"/>
          </p:nvPr>
        </p:nvSpPr>
        <p:spPr>
          <a:xfrm>
            <a:off x="464652" y="1580287"/>
            <a:ext cx="6474031" cy="4248195"/>
          </a:xfrm>
        </p:spPr>
        <p:txBody>
          <a:bodyPr>
            <a:normAutofit fontScale="92500" lnSpcReduction="20000"/>
          </a:bodyPr>
          <a:lstStyle/>
          <a:p>
            <a:pPr algn="just">
              <a:lnSpc>
                <a:spcPct val="150000"/>
              </a:lnSpc>
            </a:pPr>
            <a:r>
              <a:rPr lang="en-GB" sz="1600" b="0" i="0" dirty="0">
                <a:solidFill>
                  <a:srgbClr val="111111"/>
                </a:solidFill>
                <a:effectLst/>
                <a:latin typeface="Poppins" panose="00000500000000000000" pitchFamily="2" charset="0"/>
                <a:cs typeface="Poppins" panose="00000500000000000000" pitchFamily="2" charset="0"/>
              </a:rPr>
              <a:t>Momentum at time ‘t’ is computed using all previous updates giving more weightage to recent updates compared to the previous update. This leads to speed up the convergence.</a:t>
            </a:r>
          </a:p>
          <a:p>
            <a:pPr algn="just">
              <a:lnSpc>
                <a:spcPct val="150000"/>
              </a:lnSpc>
            </a:pPr>
            <a:r>
              <a:rPr lang="en-GB" sz="1600" b="0" i="0" dirty="0">
                <a:solidFill>
                  <a:srgbClr val="111111"/>
                </a:solidFill>
                <a:effectLst/>
                <a:latin typeface="Poppins" panose="00000500000000000000" pitchFamily="2" charset="0"/>
                <a:cs typeface="Poppins" panose="00000500000000000000" pitchFamily="2" charset="0"/>
              </a:rPr>
              <a:t>Essentially, when using momentum, we push a ball down a hill. </a:t>
            </a:r>
          </a:p>
          <a:p>
            <a:pPr algn="just">
              <a:lnSpc>
                <a:spcPct val="150000"/>
              </a:lnSpc>
            </a:pPr>
            <a:r>
              <a:rPr lang="en-GB" sz="1600" b="0" i="0" dirty="0">
                <a:solidFill>
                  <a:srgbClr val="111111"/>
                </a:solidFill>
                <a:effectLst/>
                <a:latin typeface="Poppins" panose="00000500000000000000" pitchFamily="2" charset="0"/>
                <a:cs typeface="Poppins" panose="00000500000000000000" pitchFamily="2" charset="0"/>
              </a:rPr>
              <a:t>The ball accumulates momentum as it rolls downhill, becoming faster and faster on the way (until it reaches its terminal velocity if there is air resistance, i.e. γ&lt;1). </a:t>
            </a:r>
          </a:p>
          <a:p>
            <a:pPr algn="just">
              <a:lnSpc>
                <a:spcPct val="150000"/>
              </a:lnSpc>
            </a:pPr>
            <a:r>
              <a:rPr lang="en-GB" sz="1600" b="0" i="0" dirty="0">
                <a:solidFill>
                  <a:srgbClr val="111111"/>
                </a:solidFill>
                <a:effectLst/>
                <a:latin typeface="Poppins" panose="00000500000000000000" pitchFamily="2" charset="0"/>
                <a:cs typeface="Poppins" panose="00000500000000000000" pitchFamily="2" charset="0"/>
              </a:rPr>
              <a:t>The same thing happens to our parameter updates: The momentum term increases for dimensions whose gradients point in the same directions and reduces updates for dimensions whose gradients change directions. As a result, we gain faster convergence and reduced oscillation.</a:t>
            </a:r>
          </a:p>
          <a:p>
            <a:pPr algn="just">
              <a:lnSpc>
                <a:spcPct val="150000"/>
              </a:lnSpc>
            </a:pPr>
            <a:endParaRPr lang="en-US" sz="1600" dirty="0">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E75B087-671A-4198-B476-1F9CEBC28DFC}"/>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6" name="Picture 5">
            <a:extLst>
              <a:ext uri="{FF2B5EF4-FFF2-40B4-BE49-F238E27FC236}">
                <a16:creationId xmlns:a16="http://schemas.microsoft.com/office/drawing/2014/main" id="{6AF2BBBD-449D-41D1-8A78-6127B2CE6934}"/>
              </a:ext>
            </a:extLst>
          </p:cNvPr>
          <p:cNvPicPr>
            <a:picLocks noChangeAspect="1"/>
          </p:cNvPicPr>
          <p:nvPr/>
        </p:nvPicPr>
        <p:blipFill>
          <a:blip r:embed="rId2"/>
          <a:stretch>
            <a:fillRect/>
          </a:stretch>
        </p:blipFill>
        <p:spPr>
          <a:xfrm>
            <a:off x="6938683" y="1701332"/>
            <a:ext cx="4819283" cy="3455335"/>
          </a:xfrm>
          <a:prstGeom prst="rect">
            <a:avLst/>
          </a:prstGeom>
        </p:spPr>
      </p:pic>
    </p:spTree>
    <p:extLst>
      <p:ext uri="{BB962C8B-B14F-4D97-AF65-F5344CB8AC3E}">
        <p14:creationId xmlns:p14="http://schemas.microsoft.com/office/powerpoint/2010/main" val="2770672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0218B-71F2-4527-8A85-C3AD59B33C45}"/>
              </a:ext>
            </a:extLst>
          </p:cNvPr>
          <p:cNvSpPr>
            <a:spLocks noGrp="1"/>
          </p:cNvSpPr>
          <p:nvPr>
            <p:ph idx="1"/>
          </p:nvPr>
        </p:nvSpPr>
        <p:spPr>
          <a:xfrm>
            <a:off x="608086" y="1790235"/>
            <a:ext cx="4734879" cy="3634486"/>
          </a:xfrm>
        </p:spPr>
        <p:txBody>
          <a:bodyPr>
            <a:noAutofit/>
          </a:bodyPr>
          <a:lstStyle/>
          <a:p>
            <a:pPr algn="l"/>
            <a:r>
              <a:rPr lang="en-GB" sz="2000" b="1" i="0" dirty="0">
                <a:solidFill>
                  <a:srgbClr val="111111"/>
                </a:solidFill>
                <a:effectLst/>
                <a:latin typeface="open sans" panose="020B0606030504020204" pitchFamily="34" charset="0"/>
              </a:rPr>
              <a:t>Advantages</a:t>
            </a:r>
            <a:r>
              <a:rPr lang="en-GB" sz="2000" b="0" i="0" dirty="0">
                <a:solidFill>
                  <a:srgbClr val="111111"/>
                </a:solidFill>
                <a:effectLst/>
                <a:latin typeface="open sans" panose="020B0606030504020204" pitchFamily="34" charset="0"/>
              </a:rPr>
              <a:t>:</a:t>
            </a:r>
          </a:p>
          <a:p>
            <a:pPr algn="l">
              <a:buFont typeface="+mj-lt"/>
              <a:buAutoNum type="arabicPeriod"/>
            </a:pPr>
            <a:r>
              <a:rPr lang="en-GB" sz="2000" b="0" i="0" dirty="0">
                <a:solidFill>
                  <a:srgbClr val="111111"/>
                </a:solidFill>
                <a:effectLst/>
                <a:latin typeface="open sans" panose="020B0606030504020204" pitchFamily="34" charset="0"/>
              </a:rPr>
              <a:t>Has all advantages of the SGD algorithm.</a:t>
            </a:r>
          </a:p>
          <a:p>
            <a:pPr algn="l">
              <a:buFont typeface="+mj-lt"/>
              <a:buAutoNum type="arabicPeriod"/>
            </a:pPr>
            <a:r>
              <a:rPr lang="en-GB" sz="2000" b="0" i="0" dirty="0">
                <a:solidFill>
                  <a:srgbClr val="111111"/>
                </a:solidFill>
                <a:effectLst/>
                <a:latin typeface="open sans" panose="020B0606030504020204" pitchFamily="34" charset="0"/>
              </a:rPr>
              <a:t>Converges faster than the GD algorithm.</a:t>
            </a:r>
          </a:p>
          <a:p>
            <a:pPr algn="l"/>
            <a:r>
              <a:rPr lang="en-GB" sz="2000" b="1" i="0" dirty="0">
                <a:solidFill>
                  <a:srgbClr val="111111"/>
                </a:solidFill>
                <a:effectLst/>
                <a:latin typeface="open sans" panose="020B0606030504020204" pitchFamily="34" charset="0"/>
              </a:rPr>
              <a:t>Disadvantages</a:t>
            </a:r>
            <a:r>
              <a:rPr lang="en-GB" sz="2000" b="0" i="0" dirty="0">
                <a:solidFill>
                  <a:srgbClr val="111111"/>
                </a:solidFill>
                <a:effectLst/>
                <a:latin typeface="open sans" panose="020B0606030504020204" pitchFamily="34" charset="0"/>
              </a:rPr>
              <a:t>:</a:t>
            </a:r>
          </a:p>
          <a:p>
            <a:pPr algn="l"/>
            <a:r>
              <a:rPr lang="en-GB" sz="2000" b="0" i="0" dirty="0">
                <a:solidFill>
                  <a:srgbClr val="111111"/>
                </a:solidFill>
                <a:effectLst/>
                <a:latin typeface="open sans" panose="020B0606030504020204" pitchFamily="34" charset="0"/>
              </a:rPr>
              <a:t>We need to compute one more variable for each update.</a:t>
            </a:r>
          </a:p>
        </p:txBody>
      </p:sp>
      <p:sp>
        <p:nvSpPr>
          <p:cNvPr id="4" name="Slide Number Placeholder 3">
            <a:extLst>
              <a:ext uri="{FF2B5EF4-FFF2-40B4-BE49-F238E27FC236}">
                <a16:creationId xmlns:a16="http://schemas.microsoft.com/office/drawing/2014/main" id="{8463A91A-F8F3-4B91-B76E-5868B895BAAB}"/>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5" name="Picture 4">
            <a:extLst>
              <a:ext uri="{FF2B5EF4-FFF2-40B4-BE49-F238E27FC236}">
                <a16:creationId xmlns:a16="http://schemas.microsoft.com/office/drawing/2014/main" id="{8C39DB61-D73A-4965-804A-91EEB389F4E9}"/>
              </a:ext>
            </a:extLst>
          </p:cNvPr>
          <p:cNvPicPr>
            <a:picLocks noChangeAspect="1"/>
          </p:cNvPicPr>
          <p:nvPr/>
        </p:nvPicPr>
        <p:blipFill>
          <a:blip r:embed="rId2"/>
          <a:stretch>
            <a:fillRect/>
          </a:stretch>
        </p:blipFill>
        <p:spPr>
          <a:xfrm>
            <a:off x="5723214" y="1420452"/>
            <a:ext cx="6032498" cy="4017096"/>
          </a:xfrm>
          <a:prstGeom prst="rect">
            <a:avLst/>
          </a:prstGeom>
        </p:spPr>
      </p:pic>
    </p:spTree>
    <p:extLst>
      <p:ext uri="{BB962C8B-B14F-4D97-AF65-F5344CB8AC3E}">
        <p14:creationId xmlns:p14="http://schemas.microsoft.com/office/powerpoint/2010/main" val="30249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E126-C4F6-4E51-B0AA-27FFF44C97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0F5EDB-6F3A-42DC-B979-3D8FF0CFB6F6}"/>
              </a:ext>
            </a:extLst>
          </p:cNvPr>
          <p:cNvSpPr>
            <a:spLocks noGrp="1"/>
          </p:cNvSpPr>
          <p:nvPr>
            <p:ph idx="1"/>
          </p:nvPr>
        </p:nvSpPr>
        <p:spPr/>
        <p:txBody>
          <a:bodyPr/>
          <a:lstStyle/>
          <a:p>
            <a:pPr algn="just"/>
            <a:r>
              <a:rPr lang="en-GB" b="1" i="0" dirty="0">
                <a:solidFill>
                  <a:srgbClr val="111111"/>
                </a:solidFill>
                <a:effectLst/>
                <a:latin typeface="Poppins" panose="00000500000000000000" pitchFamily="2" charset="0"/>
                <a:cs typeface="Poppins" panose="00000500000000000000" pitchFamily="2" charset="0"/>
              </a:rPr>
              <a:t>Adaptive Gradient Descent(</a:t>
            </a:r>
            <a:r>
              <a:rPr lang="en-GB" b="1" i="0" dirty="0" err="1">
                <a:solidFill>
                  <a:srgbClr val="111111"/>
                </a:solidFill>
                <a:effectLst/>
                <a:latin typeface="Poppins" panose="00000500000000000000" pitchFamily="2" charset="0"/>
                <a:cs typeface="Poppins" panose="00000500000000000000" pitchFamily="2" charset="0"/>
              </a:rPr>
              <a:t>AdaGrad</a:t>
            </a:r>
            <a:r>
              <a:rPr lang="en-GB" b="1" i="0" dirty="0">
                <a:solidFill>
                  <a:srgbClr val="111111"/>
                </a:solidFill>
                <a:effectLst/>
                <a:latin typeface="Poppins" panose="00000500000000000000" pitchFamily="2" charset="0"/>
                <a:cs typeface="Poppins" panose="00000500000000000000" pitchFamily="2" charset="0"/>
              </a:rPr>
              <a:t>)</a:t>
            </a:r>
          </a:p>
          <a:p>
            <a:pPr algn="just"/>
            <a:r>
              <a:rPr lang="en-GB" b="0" i="0" dirty="0">
                <a:solidFill>
                  <a:srgbClr val="111111"/>
                </a:solidFill>
                <a:effectLst/>
                <a:latin typeface="Poppins" panose="00000500000000000000" pitchFamily="2" charset="0"/>
                <a:cs typeface="Poppins" panose="00000500000000000000" pitchFamily="2" charset="0"/>
              </a:rPr>
              <a:t> </a:t>
            </a:r>
            <a:br>
              <a:rPr lang="en-GB" b="0" i="0" dirty="0">
                <a:solidFill>
                  <a:srgbClr val="111111"/>
                </a:solidFill>
                <a:effectLst/>
                <a:latin typeface="Poppins" panose="00000500000000000000" pitchFamily="2" charset="0"/>
                <a:cs typeface="Poppins" panose="00000500000000000000" pitchFamily="2" charset="0"/>
              </a:rPr>
            </a:br>
            <a:r>
              <a:rPr lang="en-GB" b="0" i="0" dirty="0">
                <a:solidFill>
                  <a:srgbClr val="111111"/>
                </a:solidFill>
                <a:effectLst/>
                <a:latin typeface="Poppins" panose="00000500000000000000" pitchFamily="2" charset="0"/>
                <a:cs typeface="Poppins" panose="00000500000000000000" pitchFamily="2" charset="0"/>
              </a:rPr>
              <a:t>For all the previously discussed algorithms the learning rate remains constant. So the key idea of </a:t>
            </a:r>
            <a:r>
              <a:rPr lang="en-GB" b="0" i="0" dirty="0" err="1">
                <a:solidFill>
                  <a:srgbClr val="111111"/>
                </a:solidFill>
                <a:effectLst/>
                <a:latin typeface="Poppins" panose="00000500000000000000" pitchFamily="2" charset="0"/>
                <a:cs typeface="Poppins" panose="00000500000000000000" pitchFamily="2" charset="0"/>
              </a:rPr>
              <a:t>AdaGrad</a:t>
            </a:r>
            <a:r>
              <a:rPr lang="en-GB" b="0" i="0" dirty="0">
                <a:solidFill>
                  <a:srgbClr val="111111"/>
                </a:solidFill>
                <a:effectLst/>
                <a:latin typeface="Poppins" panose="00000500000000000000" pitchFamily="2" charset="0"/>
                <a:cs typeface="Poppins" panose="00000500000000000000" pitchFamily="2" charset="0"/>
              </a:rPr>
              <a:t> is to have an adaptive learning rate for each of the weights.</a:t>
            </a:r>
          </a:p>
          <a:p>
            <a:pPr algn="just"/>
            <a:r>
              <a:rPr lang="en-GB" b="0" i="0" dirty="0">
                <a:solidFill>
                  <a:srgbClr val="111111"/>
                </a:solidFill>
                <a:effectLst/>
                <a:latin typeface="Poppins" panose="00000500000000000000" pitchFamily="2" charset="0"/>
                <a:cs typeface="Poppins" panose="00000500000000000000" pitchFamily="2" charset="0"/>
              </a:rPr>
              <a:t>It performs smaller updates for parameters associated with frequently occurring features, and larger updates for parameters associated with infrequently occurring features.</a:t>
            </a:r>
          </a:p>
          <a:p>
            <a:pPr algn="just"/>
            <a:r>
              <a:rPr lang="en-GB" b="0" i="0" dirty="0">
                <a:solidFill>
                  <a:srgbClr val="111111"/>
                </a:solidFill>
                <a:effectLst/>
                <a:latin typeface="Poppins" panose="00000500000000000000" pitchFamily="2" charset="0"/>
                <a:cs typeface="Poppins" panose="00000500000000000000" pitchFamily="2" charset="0"/>
              </a:rPr>
              <a:t>For brevity, we use </a:t>
            </a:r>
            <a:r>
              <a:rPr lang="en-GB" b="0" i="0" dirty="0" err="1">
                <a:solidFill>
                  <a:srgbClr val="111111"/>
                </a:solidFill>
                <a:effectLst/>
                <a:latin typeface="Poppins" panose="00000500000000000000" pitchFamily="2" charset="0"/>
                <a:cs typeface="Poppins" panose="00000500000000000000" pitchFamily="2" charset="0"/>
              </a:rPr>
              <a:t>gt</a:t>
            </a:r>
            <a:r>
              <a:rPr lang="en-GB" b="0" i="0" dirty="0">
                <a:solidFill>
                  <a:srgbClr val="111111"/>
                </a:solidFill>
                <a:effectLst/>
                <a:latin typeface="Poppins" panose="00000500000000000000" pitchFamily="2" charset="0"/>
                <a:cs typeface="Poppins" panose="00000500000000000000" pitchFamily="2" charset="0"/>
              </a:rPr>
              <a:t> to denote the gradient at time step t. </a:t>
            </a:r>
            <a:r>
              <a:rPr lang="en-GB" b="1" i="0" dirty="0" err="1">
                <a:solidFill>
                  <a:srgbClr val="111111"/>
                </a:solidFill>
                <a:effectLst/>
                <a:latin typeface="Poppins" panose="00000500000000000000" pitchFamily="2" charset="0"/>
                <a:cs typeface="Poppins" panose="00000500000000000000" pitchFamily="2" charset="0"/>
              </a:rPr>
              <a:t>gt,i</a:t>
            </a:r>
            <a:r>
              <a:rPr lang="en-GB" b="0" i="0" dirty="0">
                <a:solidFill>
                  <a:srgbClr val="111111"/>
                </a:solidFill>
                <a:effectLst/>
                <a:latin typeface="Poppins" panose="00000500000000000000" pitchFamily="2" charset="0"/>
                <a:cs typeface="Poppins" panose="00000500000000000000" pitchFamily="2" charset="0"/>
              </a:rPr>
              <a:t> is then the partial derivative of the objective function </a:t>
            </a:r>
            <a:r>
              <a:rPr lang="en-GB" b="0" i="0" dirty="0" err="1">
                <a:solidFill>
                  <a:srgbClr val="111111"/>
                </a:solidFill>
                <a:effectLst/>
                <a:latin typeface="Poppins" panose="00000500000000000000" pitchFamily="2" charset="0"/>
                <a:cs typeface="Poppins" panose="00000500000000000000" pitchFamily="2" charset="0"/>
              </a:rPr>
              <a:t>w.r.t.</a:t>
            </a:r>
            <a:r>
              <a:rPr lang="en-GB" b="0" i="0" dirty="0">
                <a:solidFill>
                  <a:srgbClr val="111111"/>
                </a:solidFill>
                <a:effectLst/>
                <a:latin typeface="Poppins" panose="00000500000000000000" pitchFamily="2" charset="0"/>
                <a:cs typeface="Poppins" panose="00000500000000000000" pitchFamily="2" charset="0"/>
              </a:rPr>
              <a:t> to the parameter </a:t>
            </a:r>
            <a:r>
              <a:rPr lang="en-GB" b="1" i="0" dirty="0" err="1">
                <a:solidFill>
                  <a:srgbClr val="111111"/>
                </a:solidFill>
                <a:effectLst/>
                <a:latin typeface="Poppins" panose="00000500000000000000" pitchFamily="2" charset="0"/>
                <a:cs typeface="Poppins" panose="00000500000000000000" pitchFamily="2" charset="0"/>
              </a:rPr>
              <a:t>θi</a:t>
            </a:r>
            <a:r>
              <a:rPr lang="en-GB" b="0" i="0" dirty="0">
                <a:solidFill>
                  <a:srgbClr val="111111"/>
                </a:solidFill>
                <a:effectLst/>
                <a:latin typeface="Poppins" panose="00000500000000000000" pitchFamily="2" charset="0"/>
                <a:cs typeface="Poppins" panose="00000500000000000000" pitchFamily="2" charset="0"/>
              </a:rPr>
              <a:t> at time step </a:t>
            </a:r>
            <a:r>
              <a:rPr lang="en-GB" b="1" i="0" dirty="0">
                <a:solidFill>
                  <a:srgbClr val="111111"/>
                </a:solidFill>
                <a:effectLst/>
                <a:latin typeface="Poppins" panose="00000500000000000000" pitchFamily="2" charset="0"/>
                <a:cs typeface="Poppins" panose="00000500000000000000" pitchFamily="2" charset="0"/>
              </a:rPr>
              <a:t>t, η</a:t>
            </a:r>
            <a:r>
              <a:rPr lang="en-GB" b="0" i="0" dirty="0">
                <a:solidFill>
                  <a:srgbClr val="111111"/>
                </a:solidFill>
                <a:effectLst/>
                <a:latin typeface="Poppins" panose="00000500000000000000" pitchFamily="2" charset="0"/>
                <a:cs typeface="Poppins" panose="00000500000000000000" pitchFamily="2" charset="0"/>
              </a:rPr>
              <a:t> is the learning rate and ∇θ is the partial derivative of loss function </a:t>
            </a:r>
            <a:r>
              <a:rPr lang="en-GB" b="1" i="0" dirty="0">
                <a:solidFill>
                  <a:srgbClr val="111111"/>
                </a:solidFill>
                <a:effectLst/>
                <a:latin typeface="Poppins" panose="00000500000000000000" pitchFamily="2" charset="0"/>
                <a:cs typeface="Poppins" panose="00000500000000000000" pitchFamily="2" charset="0"/>
              </a:rPr>
              <a:t>J(</a:t>
            </a:r>
            <a:r>
              <a:rPr lang="en-GB" b="1" i="0" dirty="0" err="1">
                <a:solidFill>
                  <a:srgbClr val="111111"/>
                </a:solidFill>
                <a:effectLst/>
                <a:latin typeface="Poppins" panose="00000500000000000000" pitchFamily="2" charset="0"/>
                <a:cs typeface="Poppins" panose="00000500000000000000" pitchFamily="2" charset="0"/>
              </a:rPr>
              <a:t>θi</a:t>
            </a:r>
            <a:r>
              <a:rPr lang="en-GB" b="1" i="0" dirty="0">
                <a:solidFill>
                  <a:srgbClr val="111111"/>
                </a:solidFill>
                <a:effectLst/>
                <a:latin typeface="Poppins" panose="00000500000000000000" pitchFamily="2" charset="0"/>
                <a:cs typeface="Poppins" panose="00000500000000000000" pitchFamily="2" charset="0"/>
              </a:rPr>
              <a:t>)</a:t>
            </a:r>
            <a:endParaRPr lang="en-GB" b="0" i="0" dirty="0">
              <a:solidFill>
                <a:srgbClr val="111111"/>
              </a:solidFill>
              <a:effectLst/>
              <a:latin typeface="Poppins" panose="00000500000000000000" pitchFamily="2" charset="0"/>
              <a:cs typeface="Poppins" panose="00000500000000000000" pitchFamily="2" charset="0"/>
            </a:endParaRPr>
          </a:p>
          <a:p>
            <a:pPr algn="just"/>
            <a:endParaRPr lang="en-US" dirty="0">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5F4D9C67-246F-46EF-8B82-2FBEB360F9FC}"/>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926341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EFCC-C27B-41EF-A097-5B2216E9C8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0B6B70-32ED-4183-8F55-6931CF31C43C}"/>
              </a:ext>
            </a:extLst>
          </p:cNvPr>
          <p:cNvSpPr>
            <a:spLocks noGrp="1"/>
          </p:cNvSpPr>
          <p:nvPr>
            <p:ph idx="1"/>
          </p:nvPr>
        </p:nvSpPr>
        <p:spPr/>
        <p:txBody>
          <a:bodyPr/>
          <a:lstStyle/>
          <a:p>
            <a:r>
              <a:rPr lang="en-GB" b="0" i="0" dirty="0">
                <a:solidFill>
                  <a:srgbClr val="111111"/>
                </a:solidFill>
                <a:effectLst/>
                <a:latin typeface="open sans" panose="020B0606030504020204" pitchFamily="34" charset="0"/>
              </a:rPr>
              <a:t>In its update rule, </a:t>
            </a:r>
            <a:r>
              <a:rPr lang="en-GB" b="0" i="0" dirty="0" err="1">
                <a:solidFill>
                  <a:srgbClr val="111111"/>
                </a:solidFill>
                <a:effectLst/>
                <a:latin typeface="open sans" panose="020B0606030504020204" pitchFamily="34" charset="0"/>
              </a:rPr>
              <a:t>Adagrad</a:t>
            </a:r>
            <a:r>
              <a:rPr lang="en-GB" b="0" i="0" dirty="0">
                <a:solidFill>
                  <a:srgbClr val="111111"/>
                </a:solidFill>
                <a:effectLst/>
                <a:latin typeface="open sans" panose="020B0606030504020204" pitchFamily="34" charset="0"/>
              </a:rPr>
              <a:t> modifies the general learning rate </a:t>
            </a:r>
            <a:r>
              <a:rPr lang="en-GB" b="1" i="0" dirty="0">
                <a:solidFill>
                  <a:srgbClr val="111111"/>
                </a:solidFill>
                <a:effectLst/>
                <a:latin typeface="open sans" panose="020B0606030504020204" pitchFamily="34" charset="0"/>
              </a:rPr>
              <a:t>η</a:t>
            </a:r>
            <a:r>
              <a:rPr lang="en-GB" b="0" i="0" dirty="0">
                <a:solidFill>
                  <a:srgbClr val="111111"/>
                </a:solidFill>
                <a:effectLst/>
                <a:latin typeface="open sans" panose="020B0606030504020204" pitchFamily="34" charset="0"/>
              </a:rPr>
              <a:t> at each time step </a:t>
            </a:r>
            <a:r>
              <a:rPr lang="en-GB" b="1" i="0" dirty="0">
                <a:solidFill>
                  <a:srgbClr val="111111"/>
                </a:solidFill>
                <a:effectLst/>
                <a:latin typeface="open sans" panose="020B0606030504020204" pitchFamily="34" charset="0"/>
              </a:rPr>
              <a:t>t</a:t>
            </a:r>
            <a:r>
              <a:rPr lang="en-GB" b="0" i="0" dirty="0">
                <a:solidFill>
                  <a:srgbClr val="111111"/>
                </a:solidFill>
                <a:effectLst/>
                <a:latin typeface="open sans" panose="020B0606030504020204" pitchFamily="34" charset="0"/>
              </a:rPr>
              <a:t> for every parameter </a:t>
            </a:r>
            <a:r>
              <a:rPr lang="en-GB" b="1" i="0" dirty="0" err="1">
                <a:solidFill>
                  <a:srgbClr val="111111"/>
                </a:solidFill>
                <a:effectLst/>
                <a:latin typeface="open sans" panose="020B0606030504020204" pitchFamily="34" charset="0"/>
              </a:rPr>
              <a:t>θi</a:t>
            </a:r>
            <a:r>
              <a:rPr lang="en-GB" b="0" i="0" dirty="0">
                <a:solidFill>
                  <a:srgbClr val="111111"/>
                </a:solidFill>
                <a:effectLst/>
                <a:latin typeface="open sans" panose="020B0606030504020204" pitchFamily="34" charset="0"/>
              </a:rPr>
              <a:t> based on the past gradients for </a:t>
            </a:r>
            <a:r>
              <a:rPr lang="en-GB" b="1" i="0" dirty="0" err="1">
                <a:solidFill>
                  <a:srgbClr val="111111"/>
                </a:solidFill>
                <a:effectLst/>
                <a:latin typeface="open sans" panose="020B0606030504020204" pitchFamily="34" charset="0"/>
              </a:rPr>
              <a:t>θi</a:t>
            </a:r>
            <a:r>
              <a:rPr lang="en-GB" b="0" i="0" dirty="0">
                <a:solidFill>
                  <a:srgbClr val="111111"/>
                </a:solidFill>
                <a:effectLst/>
                <a:latin typeface="open sans" panose="020B0606030504020204" pitchFamily="34" charset="0"/>
              </a:rPr>
              <a:t>:</a:t>
            </a:r>
          </a:p>
          <a:p>
            <a:pPr algn="l"/>
            <a:r>
              <a:rPr lang="en-GB" b="0" i="0" dirty="0">
                <a:solidFill>
                  <a:srgbClr val="111111"/>
                </a:solidFill>
                <a:effectLst/>
                <a:latin typeface="open sans" panose="020B0606030504020204" pitchFamily="34" charset="0"/>
              </a:rPr>
              <a:t>where </a:t>
            </a:r>
            <a:r>
              <a:rPr lang="en-GB" b="1" i="0" dirty="0">
                <a:solidFill>
                  <a:srgbClr val="111111"/>
                </a:solidFill>
                <a:effectLst/>
                <a:latin typeface="open sans" panose="020B0606030504020204" pitchFamily="34" charset="0"/>
              </a:rPr>
              <a:t>Gt</a:t>
            </a:r>
            <a:r>
              <a:rPr lang="en-GB" b="0" i="0" dirty="0">
                <a:solidFill>
                  <a:srgbClr val="111111"/>
                </a:solidFill>
                <a:effectLst/>
                <a:latin typeface="open sans" panose="020B0606030504020204" pitchFamily="34" charset="0"/>
              </a:rPr>
              <a:t> is the sum of the squares of the past gradients w.r.t to all parameters </a:t>
            </a:r>
            <a:r>
              <a:rPr lang="en-GB" b="1" i="0" dirty="0">
                <a:solidFill>
                  <a:srgbClr val="111111"/>
                </a:solidFill>
                <a:effectLst/>
                <a:latin typeface="open sans" panose="020B0606030504020204" pitchFamily="34" charset="0"/>
              </a:rPr>
              <a:t>θ.</a:t>
            </a:r>
            <a:endParaRPr lang="en-GB" b="0" i="0" dirty="0">
              <a:solidFill>
                <a:srgbClr val="111111"/>
              </a:solidFill>
              <a:effectLst/>
              <a:latin typeface="open sans" panose="020B0606030504020204" pitchFamily="34" charset="0"/>
            </a:endParaRPr>
          </a:p>
          <a:p>
            <a:pPr algn="l"/>
            <a:r>
              <a:rPr lang="en-GB" b="0" i="0" dirty="0">
                <a:solidFill>
                  <a:srgbClr val="111111"/>
                </a:solidFill>
                <a:effectLst/>
                <a:latin typeface="open sans" panose="020B0606030504020204" pitchFamily="34" charset="0"/>
              </a:rPr>
              <a:t>The benefit of </a:t>
            </a:r>
            <a:r>
              <a:rPr lang="en-GB" b="0" i="0" dirty="0" err="1">
                <a:solidFill>
                  <a:srgbClr val="111111"/>
                </a:solidFill>
                <a:effectLst/>
                <a:latin typeface="open sans" panose="020B0606030504020204" pitchFamily="34" charset="0"/>
              </a:rPr>
              <a:t>AdaGrad</a:t>
            </a:r>
            <a:r>
              <a:rPr lang="en-GB" b="0" i="0" dirty="0">
                <a:solidFill>
                  <a:srgbClr val="111111"/>
                </a:solidFill>
                <a:effectLst/>
                <a:latin typeface="open sans" panose="020B0606030504020204" pitchFamily="34" charset="0"/>
              </a:rPr>
              <a:t> is that it eliminates the need to manually tune the learning rate; most leave it at a default value of 0.01.</a:t>
            </a:r>
          </a:p>
          <a:p>
            <a:pPr algn="l"/>
            <a:r>
              <a:rPr lang="en-GB" b="0" i="0" dirty="0">
                <a:solidFill>
                  <a:srgbClr val="111111"/>
                </a:solidFill>
                <a:effectLst/>
                <a:latin typeface="open sans" panose="020B0606030504020204" pitchFamily="34" charset="0"/>
              </a:rPr>
              <a:t>Its main weakness is the accumulation of the squared gradients(</a:t>
            </a:r>
            <a:r>
              <a:rPr lang="en-GB" b="1" i="0" dirty="0">
                <a:solidFill>
                  <a:srgbClr val="111111"/>
                </a:solidFill>
                <a:effectLst/>
                <a:latin typeface="open sans" panose="020B0606030504020204" pitchFamily="34" charset="0"/>
              </a:rPr>
              <a:t>Gt</a:t>
            </a:r>
            <a:r>
              <a:rPr lang="en-GB" b="0" i="0" dirty="0">
                <a:solidFill>
                  <a:srgbClr val="111111"/>
                </a:solidFill>
                <a:effectLst/>
                <a:latin typeface="open sans" panose="020B0606030504020204" pitchFamily="34" charset="0"/>
              </a:rPr>
              <a:t>) in the denominator. Since every added term is positive, the accumulated sum keeps growing during training, causing the learning rate to shrink and becoming infinitesimally small and further resulting in a vanishing gradient problem.</a:t>
            </a:r>
          </a:p>
          <a:p>
            <a:endParaRPr lang="en-US" dirty="0"/>
          </a:p>
        </p:txBody>
      </p:sp>
      <p:sp>
        <p:nvSpPr>
          <p:cNvPr id="4" name="Slide Number Placeholder 3">
            <a:extLst>
              <a:ext uri="{FF2B5EF4-FFF2-40B4-BE49-F238E27FC236}">
                <a16:creationId xmlns:a16="http://schemas.microsoft.com/office/drawing/2014/main" id="{6C4AB133-FBC8-4B4C-9681-EBC0064153E8}"/>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20479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5DF17F-4BC0-436C-9F02-FD829185BFD8}"/>
              </a:ext>
            </a:extLst>
          </p:cNvPr>
          <p:cNvPicPr>
            <a:picLocks noChangeAspect="1"/>
          </p:cNvPicPr>
          <p:nvPr/>
        </p:nvPicPr>
        <p:blipFill>
          <a:blip r:embed="rId2"/>
          <a:stretch>
            <a:fillRect/>
          </a:stretch>
        </p:blipFill>
        <p:spPr>
          <a:xfrm>
            <a:off x="6096000" y="1558338"/>
            <a:ext cx="5451786" cy="3501258"/>
          </a:xfrm>
          <a:prstGeom prst="rect">
            <a:avLst/>
          </a:prstGeom>
        </p:spPr>
      </p:pic>
      <p:sp>
        <p:nvSpPr>
          <p:cNvPr id="3" name="Content Placeholder 2">
            <a:extLst>
              <a:ext uri="{FF2B5EF4-FFF2-40B4-BE49-F238E27FC236}">
                <a16:creationId xmlns:a16="http://schemas.microsoft.com/office/drawing/2014/main" id="{2080218B-71F2-4527-8A85-C3AD59B33C45}"/>
              </a:ext>
            </a:extLst>
          </p:cNvPr>
          <p:cNvSpPr>
            <a:spLocks noGrp="1"/>
          </p:cNvSpPr>
          <p:nvPr>
            <p:ph idx="1"/>
          </p:nvPr>
        </p:nvSpPr>
        <p:spPr>
          <a:xfrm>
            <a:off x="608086" y="1790235"/>
            <a:ext cx="4734879" cy="3634486"/>
          </a:xfrm>
        </p:spPr>
        <p:txBody>
          <a:bodyPr>
            <a:noAutofit/>
          </a:bodyPr>
          <a:lstStyle/>
          <a:p>
            <a:pPr algn="l"/>
            <a:r>
              <a:rPr lang="en-GB" sz="2000" b="1" i="0" dirty="0">
                <a:solidFill>
                  <a:srgbClr val="111111"/>
                </a:solidFill>
                <a:effectLst/>
                <a:latin typeface="open sans" panose="020B0606030504020204" pitchFamily="34" charset="0"/>
              </a:rPr>
              <a:t>Advantage</a:t>
            </a:r>
            <a:r>
              <a:rPr lang="en-GB" sz="2000" b="0" i="0" dirty="0">
                <a:solidFill>
                  <a:srgbClr val="111111"/>
                </a:solidFill>
                <a:effectLst/>
                <a:latin typeface="open sans" panose="020B0606030504020204" pitchFamily="34" charset="0"/>
              </a:rPr>
              <a:t>:</a:t>
            </a:r>
          </a:p>
          <a:p>
            <a:pPr algn="l"/>
            <a:r>
              <a:rPr lang="en-GB" sz="2000" b="0" i="0" dirty="0">
                <a:solidFill>
                  <a:srgbClr val="111111"/>
                </a:solidFill>
                <a:effectLst/>
                <a:latin typeface="open sans" panose="020B0606030504020204" pitchFamily="34" charset="0"/>
              </a:rPr>
              <a:t>No need to update the learning rate manually as it changes adaptively with iterations.</a:t>
            </a:r>
          </a:p>
          <a:p>
            <a:pPr algn="l"/>
            <a:r>
              <a:rPr lang="en-GB" sz="2000" b="1" i="0" dirty="0">
                <a:solidFill>
                  <a:srgbClr val="111111"/>
                </a:solidFill>
                <a:effectLst/>
                <a:latin typeface="open sans" panose="020B0606030504020204" pitchFamily="34" charset="0"/>
              </a:rPr>
              <a:t>Disadvantage</a:t>
            </a:r>
            <a:r>
              <a:rPr lang="en-GB" sz="2000" b="0" i="0" dirty="0">
                <a:solidFill>
                  <a:srgbClr val="111111"/>
                </a:solidFill>
                <a:effectLst/>
                <a:latin typeface="open sans" panose="020B0606030504020204" pitchFamily="34" charset="0"/>
              </a:rPr>
              <a:t>:</a:t>
            </a:r>
          </a:p>
          <a:p>
            <a:pPr algn="l"/>
            <a:r>
              <a:rPr lang="en-GB" sz="2000" b="0" i="0" dirty="0">
                <a:solidFill>
                  <a:srgbClr val="111111"/>
                </a:solidFill>
                <a:effectLst/>
                <a:latin typeface="open sans" panose="020B0606030504020204" pitchFamily="34" charset="0"/>
              </a:rPr>
              <a:t>As the number of iteration becomes very large learning rate decreases to a very small number which leads to slow convergence.</a:t>
            </a:r>
          </a:p>
        </p:txBody>
      </p:sp>
      <p:sp>
        <p:nvSpPr>
          <p:cNvPr id="4" name="Slide Number Placeholder 3">
            <a:extLst>
              <a:ext uri="{FF2B5EF4-FFF2-40B4-BE49-F238E27FC236}">
                <a16:creationId xmlns:a16="http://schemas.microsoft.com/office/drawing/2014/main" id="{8463A91A-F8F3-4B91-B76E-5868B895BAAB}"/>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353259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p:txBody>
          <a:bodyPr/>
          <a:lstStyle/>
          <a:p>
            <a:r>
              <a:rPr lang="en-US" dirty="0"/>
              <a:t>Adam </a:t>
            </a:r>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p:txBody>
          <a:bodyPr/>
          <a:lstStyle/>
          <a:p>
            <a:r>
              <a:rPr lang="en-GB" b="0" i="0" dirty="0">
                <a:solidFill>
                  <a:srgbClr val="202122"/>
                </a:solidFill>
                <a:effectLst/>
                <a:latin typeface="Arial" panose="020B0604020202020204" pitchFamily="34" charset="0"/>
              </a:rPr>
              <a:t>Adam optimizer is the extended version of stochastic gradient descent which could be implemented in various deep learning applications such as computer vision and natural language processing in the future years.</a:t>
            </a:r>
          </a:p>
          <a:p>
            <a:r>
              <a:rPr lang="en-GB" b="0" i="0" dirty="0">
                <a:solidFill>
                  <a:srgbClr val="202122"/>
                </a:solidFill>
                <a:effectLst/>
                <a:latin typeface="Arial" panose="020B0604020202020204" pitchFamily="34" charset="0"/>
              </a:rPr>
              <a:t>Adam was first introduced in 2014. It was first presented at a famous conference for deep learning researchers called </a:t>
            </a:r>
            <a:r>
              <a:rPr lang="en-GB" b="0" i="0" u="none" strike="noStrike" dirty="0">
                <a:solidFill>
                  <a:srgbClr val="3366BB"/>
                </a:solidFill>
                <a:effectLst/>
                <a:latin typeface="Arial" panose="020B0604020202020204" pitchFamily="34" charset="0"/>
                <a:hlinkClick r:id="rId2"/>
              </a:rPr>
              <a:t>ICLR 2015</a:t>
            </a:r>
            <a:r>
              <a:rPr lang="en-GB" b="0" i="0" dirty="0">
                <a:solidFill>
                  <a:srgbClr val="202122"/>
                </a:solidFill>
                <a:effectLst/>
                <a:latin typeface="Arial" panose="020B0604020202020204" pitchFamily="34" charset="0"/>
              </a:rPr>
              <a:t>. It is an optimization algorithm that can be an alternative for the stochastic gradient descent process. The name is derived from adaptive moment estimation.</a:t>
            </a:r>
            <a:endParaRPr lang="en-GB" dirty="0">
              <a:solidFill>
                <a:srgbClr val="202122"/>
              </a:solidFill>
              <a:latin typeface="Arial" panose="020B0604020202020204" pitchFamily="34" charset="0"/>
            </a:endParaRPr>
          </a:p>
          <a:p>
            <a:r>
              <a:rPr lang="en-GB" b="0" i="0" dirty="0">
                <a:solidFill>
                  <a:srgbClr val="202122"/>
                </a:solidFill>
                <a:effectLst/>
                <a:latin typeface="Arial" panose="020B0604020202020204" pitchFamily="34" charset="0"/>
              </a:rPr>
              <a:t>The optimizer is called Adam because uses estimations of the first and second moments of the gradient to adapt the learning rate for each weight of the neural network. The name of the optimizer is Adam; it is not an acronym</a:t>
            </a:r>
            <a:endParaRPr lang="en-US" dirty="0"/>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290540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a:xfrm>
            <a:off x="726142" y="927862"/>
            <a:ext cx="10499184" cy="1188720"/>
          </a:xfrm>
        </p:spPr>
        <p:txBody>
          <a:bodyPr/>
          <a:lstStyle/>
          <a:p>
            <a:r>
              <a:rPr lang="en-US" dirty="0"/>
              <a:t>Adam optimizer </a:t>
            </a:r>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p:txBody>
          <a:bodyPr/>
          <a:lstStyle/>
          <a:p>
            <a:pPr algn="just"/>
            <a:r>
              <a:rPr lang="en-GB" b="0" i="0" dirty="0">
                <a:solidFill>
                  <a:srgbClr val="202122"/>
                </a:solidFill>
                <a:effectLst/>
                <a:latin typeface="Arial" panose="020B0604020202020204" pitchFamily="34" charset="0"/>
              </a:rPr>
              <a:t>Adam is proposed as the most efficient stochastic optimization which only requires first-order gradients where memory requirement is too little. </a:t>
            </a:r>
          </a:p>
          <a:p>
            <a:pPr algn="just"/>
            <a:r>
              <a:rPr lang="en-GB" b="0" i="0" dirty="0">
                <a:solidFill>
                  <a:srgbClr val="202122"/>
                </a:solidFill>
                <a:effectLst/>
                <a:latin typeface="Arial" panose="020B0604020202020204" pitchFamily="34" charset="0"/>
              </a:rPr>
              <a:t>Adam was introduced which is better in terms of generalizing performance. </a:t>
            </a:r>
          </a:p>
          <a:p>
            <a:pPr algn="just"/>
            <a:r>
              <a:rPr lang="en-GB" b="0" i="0" dirty="0">
                <a:solidFill>
                  <a:srgbClr val="202122"/>
                </a:solidFill>
                <a:effectLst/>
                <a:latin typeface="Arial" panose="020B0604020202020204" pitchFamily="34" charset="0"/>
              </a:rPr>
              <a:t>Also in Adam, the hyperparameters have intuitive interpretations and hence required less tuning.  </a:t>
            </a:r>
          </a:p>
          <a:p>
            <a:pPr algn="just"/>
            <a:r>
              <a:rPr lang="en-GB" b="0" i="0" dirty="0">
                <a:solidFill>
                  <a:srgbClr val="202122"/>
                </a:solidFill>
                <a:effectLst/>
                <a:latin typeface="Arial" panose="020B0604020202020204" pitchFamily="34" charset="0"/>
              </a:rPr>
              <a:t>Adam performs well. But in some cases, researchers have observed Adam doesn't converge to the optimal solution, SGD optimizer does instead. </a:t>
            </a:r>
            <a:endParaRPr lang="en-US" dirty="0"/>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2779679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a:xfrm>
            <a:off x="824753" y="2340864"/>
            <a:ext cx="10228730" cy="3634486"/>
          </a:xfrm>
        </p:spPr>
        <p:txBody>
          <a:bodyPr/>
          <a:lstStyle/>
          <a:p>
            <a:pPr algn="just"/>
            <a:r>
              <a:rPr lang="en-GB" b="0" i="0" dirty="0">
                <a:solidFill>
                  <a:srgbClr val="202122"/>
                </a:solidFill>
                <a:effectLst/>
                <a:latin typeface="Poppins" panose="00000500000000000000" pitchFamily="2" charset="0"/>
                <a:cs typeface="Poppins" panose="00000500000000000000" pitchFamily="2" charset="0"/>
              </a:rPr>
              <a:t>In a diverse set of deep learning tasks sometimes Adam optimizers have low generalizing performance. </a:t>
            </a:r>
          </a:p>
          <a:p>
            <a:pPr algn="just"/>
            <a:r>
              <a:rPr lang="en-GB" b="0" i="0" dirty="0">
                <a:solidFill>
                  <a:srgbClr val="202122"/>
                </a:solidFill>
                <a:effectLst/>
                <a:latin typeface="Poppins" panose="00000500000000000000" pitchFamily="2" charset="0"/>
                <a:cs typeface="Poppins" panose="00000500000000000000" pitchFamily="2" charset="0"/>
              </a:rPr>
              <a:t>switching to SGD in some cases show better generalizing performance than Adam alone</a:t>
            </a:r>
          </a:p>
          <a:p>
            <a:pPr algn="just"/>
            <a:r>
              <a:rPr lang="en-GB" b="0" i="0" dirty="0">
                <a:solidFill>
                  <a:srgbClr val="202122"/>
                </a:solidFill>
                <a:effectLst/>
                <a:latin typeface="Poppins" panose="00000500000000000000" pitchFamily="2" charset="0"/>
                <a:cs typeface="Poppins" panose="00000500000000000000" pitchFamily="2" charset="0"/>
              </a:rPr>
              <a:t>In Adam instead of adapting learning rates based on the average first moment as in RMSP, Adam makes use of the average of the second moments of the gradients. This algorithm calculates the exponential moving average of gradients and square gradients.</a:t>
            </a:r>
          </a:p>
          <a:p>
            <a:pPr algn="just"/>
            <a:r>
              <a:rPr lang="en-GB" b="0" i="0" dirty="0">
                <a:solidFill>
                  <a:srgbClr val="202122"/>
                </a:solidFill>
                <a:effectLst/>
                <a:latin typeface="Arial" panose="020B0604020202020204" pitchFamily="34" charset="0"/>
              </a:rPr>
              <a:t>And the parameters of β1 and β2 are used to control the decay rates of these moving averages. Adam is a combination of two gradient descent methods, Momentum, and RMSP which are explained below.</a:t>
            </a:r>
          </a:p>
          <a:p>
            <a:pPr algn="just"/>
            <a:endParaRPr lang="en-US" dirty="0">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4022861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p:txBody>
          <a:bodyPr/>
          <a:lstStyle/>
          <a:p>
            <a:r>
              <a:rPr lang="en-US" sz="2800" b="1" i="0" dirty="0">
                <a:solidFill>
                  <a:srgbClr val="000000"/>
                </a:solidFill>
                <a:effectLst/>
                <a:latin typeface="Poppins" panose="00000500000000000000" pitchFamily="2" charset="0"/>
                <a:cs typeface="Poppins" panose="00000500000000000000" pitchFamily="2" charset="0"/>
              </a:rPr>
              <a:t>Momentum</a:t>
            </a:r>
            <a:endParaRPr lang="en-US" dirty="0"/>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p:txBody>
          <a:bodyPr>
            <a:normAutofit/>
          </a:bodyPr>
          <a:lstStyle/>
          <a:p>
            <a:pPr algn="just"/>
            <a:r>
              <a:rPr lang="en-GB" sz="1800" b="0" i="0" dirty="0">
                <a:solidFill>
                  <a:srgbClr val="202122"/>
                </a:solidFill>
                <a:effectLst/>
                <a:latin typeface="Poppins" panose="00000500000000000000" pitchFamily="2" charset="0"/>
                <a:cs typeface="Poppins" panose="00000500000000000000" pitchFamily="2" charset="0"/>
              </a:rPr>
              <a:t>This is an optimization algorithm that takes into consideration the 'exponentially weighted average' and accelerates the gradient descent. It is an extension of the gradient descent optimization algorithm.</a:t>
            </a:r>
            <a:r>
              <a:rPr lang="en-GB" sz="1800" b="0" i="0" u="none" strike="noStrike" baseline="30000" dirty="0">
                <a:solidFill>
                  <a:srgbClr val="0645AD"/>
                </a:solidFill>
                <a:effectLst/>
                <a:latin typeface="Poppins" panose="00000500000000000000" pitchFamily="2" charset="0"/>
                <a:cs typeface="Poppins" panose="00000500000000000000" pitchFamily="2" charset="0"/>
                <a:hlinkClick r:id="rId2"/>
              </a:rPr>
              <a:t>[3]</a:t>
            </a:r>
            <a:endParaRPr lang="en-GB" sz="1800" b="0" i="0" dirty="0">
              <a:solidFill>
                <a:srgbClr val="202122"/>
              </a:solidFill>
              <a:effectLst/>
              <a:latin typeface="Poppins" panose="00000500000000000000" pitchFamily="2" charset="0"/>
              <a:cs typeface="Poppins" panose="00000500000000000000" pitchFamily="2" charset="0"/>
            </a:endParaRPr>
          </a:p>
          <a:p>
            <a:pPr algn="just"/>
            <a:r>
              <a:rPr lang="en-GB" sz="1800" b="0" i="0" dirty="0">
                <a:solidFill>
                  <a:srgbClr val="202122"/>
                </a:solidFill>
                <a:effectLst/>
                <a:latin typeface="Poppins" panose="00000500000000000000" pitchFamily="2" charset="0"/>
                <a:cs typeface="Poppins" panose="00000500000000000000" pitchFamily="2" charset="0"/>
              </a:rPr>
              <a:t>The Momentum algorithm is solved in two parts. The first is to calculate the position change and the second is to update the old position.</a:t>
            </a:r>
          </a:p>
          <a:p>
            <a:pPr marL="0" indent="0" algn="just">
              <a:buNone/>
            </a:pPr>
            <a:endParaRPr lang="en-US" sz="1800" dirty="0">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326666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50D5-3E86-4EA1-B9ED-3D80C71A8B4F}"/>
              </a:ext>
            </a:extLst>
          </p:cNvPr>
          <p:cNvSpPr>
            <a:spLocks noGrp="1"/>
          </p:cNvSpPr>
          <p:nvPr>
            <p:ph type="title"/>
          </p:nvPr>
        </p:nvSpPr>
        <p:spPr/>
        <p:txBody>
          <a:bodyPr/>
          <a:lstStyle/>
          <a:p>
            <a:r>
              <a:rPr lang="en-US" dirty="0"/>
              <a:t>momentum</a:t>
            </a:r>
          </a:p>
        </p:txBody>
      </p:sp>
      <p:sp>
        <p:nvSpPr>
          <p:cNvPr id="4" name="Slide Number Placeholder 3">
            <a:extLst>
              <a:ext uri="{FF2B5EF4-FFF2-40B4-BE49-F238E27FC236}">
                <a16:creationId xmlns:a16="http://schemas.microsoft.com/office/drawing/2014/main" id="{36FFD220-C900-4BEE-A1B7-6C785FF6D326}"/>
              </a:ext>
            </a:extLst>
          </p:cNvPr>
          <p:cNvSpPr>
            <a:spLocks noGrp="1"/>
          </p:cNvSpPr>
          <p:nvPr>
            <p:ph type="sldNum" sz="quarter" idx="12"/>
          </p:nvPr>
        </p:nvSpPr>
        <p:spPr/>
        <p:txBody>
          <a:bodyPr/>
          <a:lstStyle/>
          <a:p>
            <a:fld id="{3A98EE3D-8CD1-4C3F-BD1C-C98C9596463C}" type="slidenum">
              <a:rPr lang="en-US" smtClean="0"/>
              <a:t>29</a:t>
            </a:fld>
            <a:endParaRPr lang="en-US" dirty="0"/>
          </a:p>
        </p:txBody>
      </p:sp>
      <p:pic>
        <p:nvPicPr>
          <p:cNvPr id="5" name="Content Placeholder 4">
            <a:extLst>
              <a:ext uri="{FF2B5EF4-FFF2-40B4-BE49-F238E27FC236}">
                <a16:creationId xmlns:a16="http://schemas.microsoft.com/office/drawing/2014/main" id="{E248EDFD-83AD-47A0-B552-305EFABF16B3}"/>
              </a:ext>
            </a:extLst>
          </p:cNvPr>
          <p:cNvPicPr>
            <a:picLocks noGrp="1" noChangeAspect="1"/>
          </p:cNvPicPr>
          <p:nvPr>
            <p:ph idx="1"/>
          </p:nvPr>
        </p:nvPicPr>
        <p:blipFill>
          <a:blip r:embed="rId2"/>
          <a:stretch>
            <a:fillRect/>
          </a:stretch>
        </p:blipFill>
        <p:spPr>
          <a:xfrm>
            <a:off x="2398659" y="2080524"/>
            <a:ext cx="7394681" cy="3633787"/>
          </a:xfrm>
          <a:prstGeom prst="rect">
            <a:avLst/>
          </a:prstGeom>
        </p:spPr>
      </p:pic>
    </p:spTree>
    <p:extLst>
      <p:ext uri="{BB962C8B-B14F-4D97-AF65-F5344CB8AC3E}">
        <p14:creationId xmlns:p14="http://schemas.microsoft.com/office/powerpoint/2010/main" val="426005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p:txBody>
          <a:bodyPr/>
          <a:lstStyle/>
          <a:p>
            <a:r>
              <a:rPr lang="en-US" dirty="0"/>
              <a:t>Why does the choice of optimizer matters?</a:t>
            </a:r>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a:xfrm>
            <a:off x="581192" y="1973311"/>
            <a:ext cx="11029615" cy="3634486"/>
          </a:xfrm>
        </p:spPr>
        <p:txBody>
          <a:bodyPr>
            <a:normAutofit/>
          </a:bodyPr>
          <a:lstStyle/>
          <a:p>
            <a:pPr algn="just"/>
            <a:r>
              <a:rPr lang="en-GB" sz="1800" dirty="0">
                <a:latin typeface="Poppins" panose="00000500000000000000" pitchFamily="2" charset="0"/>
                <a:cs typeface="Poppins" panose="00000500000000000000" pitchFamily="2" charset="0"/>
              </a:rPr>
              <a:t>Optimization algorithms are typically defined by their update rule, which is controlled by hyperparameters that determine its behaviours (e.g. the learning rate)</a:t>
            </a:r>
          </a:p>
          <a:p>
            <a:pPr algn="just"/>
            <a:r>
              <a:rPr lang="en-GB" sz="1800" b="0" i="0" dirty="0">
                <a:solidFill>
                  <a:srgbClr val="292929"/>
                </a:solidFill>
                <a:effectLst/>
                <a:latin typeface="Poppins" panose="00000500000000000000" pitchFamily="2" charset="0"/>
                <a:cs typeface="Poppins" panose="00000500000000000000" pitchFamily="2" charset="0"/>
              </a:rPr>
              <a:t>Optimizers are mathematical functions which are dependent on model’s learnable parameters </a:t>
            </a:r>
            <a:r>
              <a:rPr lang="en-GB" sz="1800" b="0" i="0" dirty="0" err="1">
                <a:solidFill>
                  <a:srgbClr val="292929"/>
                </a:solidFill>
                <a:effectLst/>
                <a:latin typeface="Poppins" panose="00000500000000000000" pitchFamily="2" charset="0"/>
                <a:cs typeface="Poppins" panose="00000500000000000000" pitchFamily="2" charset="0"/>
              </a:rPr>
              <a:t>i.e</a:t>
            </a:r>
            <a:r>
              <a:rPr lang="en-GB" sz="1800" b="0" i="0" dirty="0">
                <a:solidFill>
                  <a:srgbClr val="292929"/>
                </a:solidFill>
                <a:effectLst/>
                <a:latin typeface="Poppins" panose="00000500000000000000" pitchFamily="2" charset="0"/>
                <a:cs typeface="Poppins" panose="00000500000000000000" pitchFamily="2" charset="0"/>
              </a:rPr>
              <a:t> Weights &amp; Biases. Optimizers help to know how to change weights and learning rate of neural network to reduce the losses.</a:t>
            </a:r>
            <a:endParaRPr lang="en-GB" sz="1800" b="0" i="0" dirty="0">
              <a:solidFill>
                <a:srgbClr val="555555"/>
              </a:solidFill>
              <a:effectLst/>
              <a:latin typeface="Poppins" panose="00000500000000000000" pitchFamily="2" charset="0"/>
              <a:cs typeface="Poppins" panose="00000500000000000000" pitchFamily="2" charset="0"/>
            </a:endParaRPr>
          </a:p>
          <a:p>
            <a:pPr algn="just"/>
            <a:r>
              <a:rPr lang="en-GB" sz="1800" b="0" i="0" dirty="0">
                <a:solidFill>
                  <a:srgbClr val="555555"/>
                </a:solidFill>
                <a:effectLst/>
                <a:latin typeface="Poppins" panose="00000500000000000000" pitchFamily="2" charset="0"/>
                <a:cs typeface="Poppins" panose="00000500000000000000" pitchFamily="2" charset="0"/>
              </a:rPr>
              <a:t>The choice of optimization algorithm for your deep learning model can mean the difference between good results in minutes, hours, and days</a:t>
            </a:r>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940546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2335-F21A-4D52-B45E-03EBAACBD721}"/>
              </a:ext>
            </a:extLst>
          </p:cNvPr>
          <p:cNvSpPr>
            <a:spLocks noGrp="1"/>
          </p:cNvSpPr>
          <p:nvPr>
            <p:ph type="title"/>
          </p:nvPr>
        </p:nvSpPr>
        <p:spPr/>
        <p:txBody>
          <a:bodyPr/>
          <a:lstStyle/>
          <a:p>
            <a:r>
              <a:rPr lang="en-US" b="1" dirty="0">
                <a:solidFill>
                  <a:srgbClr val="222222"/>
                </a:solidFill>
                <a:effectLst/>
                <a:latin typeface="Helvetica Neue"/>
              </a:rPr>
              <a:t>how Does Adam Work?</a:t>
            </a:r>
            <a:br>
              <a:rPr lang="en-US" b="1" dirty="0">
                <a:solidFill>
                  <a:srgbClr val="222222"/>
                </a:solidFill>
                <a:effectLst/>
                <a:latin typeface="Helvetica Neue"/>
              </a:rPr>
            </a:br>
            <a:endParaRPr lang="en-US" dirty="0"/>
          </a:p>
        </p:txBody>
      </p:sp>
      <p:sp>
        <p:nvSpPr>
          <p:cNvPr id="3" name="Content Placeholder 2">
            <a:extLst>
              <a:ext uri="{FF2B5EF4-FFF2-40B4-BE49-F238E27FC236}">
                <a16:creationId xmlns:a16="http://schemas.microsoft.com/office/drawing/2014/main" id="{D3E41EFD-BCBA-4146-A0EB-4EFC5197E0AF}"/>
              </a:ext>
            </a:extLst>
          </p:cNvPr>
          <p:cNvSpPr>
            <a:spLocks noGrp="1"/>
          </p:cNvSpPr>
          <p:nvPr>
            <p:ph idx="1"/>
          </p:nvPr>
        </p:nvSpPr>
        <p:spPr>
          <a:xfrm>
            <a:off x="581192" y="1507147"/>
            <a:ext cx="11029615" cy="3634486"/>
          </a:xfrm>
        </p:spPr>
        <p:txBody>
          <a:bodyPr>
            <a:normAutofit/>
          </a:bodyPr>
          <a:lstStyle/>
          <a:p>
            <a:pPr algn="l" fontAlgn="base"/>
            <a:r>
              <a:rPr lang="en-GB" sz="1800" b="0" dirty="0">
                <a:solidFill>
                  <a:srgbClr val="555555"/>
                </a:solidFill>
                <a:effectLst/>
                <a:latin typeface="Poppins" panose="00000500000000000000" pitchFamily="2" charset="0"/>
                <a:cs typeface="Poppins" panose="00000500000000000000" pitchFamily="2" charset="0"/>
              </a:rPr>
              <a:t>Adam is different to classical stochastic gradient descent.</a:t>
            </a:r>
          </a:p>
          <a:p>
            <a:pPr algn="l" fontAlgn="base"/>
            <a:r>
              <a:rPr lang="en-GB" sz="1800" b="0" dirty="0">
                <a:solidFill>
                  <a:srgbClr val="555555"/>
                </a:solidFill>
                <a:effectLst/>
                <a:latin typeface="Poppins" panose="00000500000000000000" pitchFamily="2" charset="0"/>
                <a:cs typeface="Poppins" panose="00000500000000000000" pitchFamily="2" charset="0"/>
              </a:rPr>
              <a:t>Stochastic gradient descent maintains a single </a:t>
            </a:r>
            <a:r>
              <a:rPr lang="en-GB" sz="1800" b="0" u="none" strike="noStrike" dirty="0">
                <a:solidFill>
                  <a:srgbClr val="428BCA"/>
                </a:solidFill>
                <a:effectLst/>
                <a:latin typeface="Poppins" panose="00000500000000000000" pitchFamily="2" charset="0"/>
                <a:cs typeface="Poppins" panose="00000500000000000000" pitchFamily="2" charset="0"/>
              </a:rPr>
              <a:t>learning rate</a:t>
            </a:r>
            <a:r>
              <a:rPr lang="en-GB" sz="1800" b="0" dirty="0">
                <a:solidFill>
                  <a:srgbClr val="555555"/>
                </a:solidFill>
                <a:effectLst/>
                <a:latin typeface="Poppins" panose="00000500000000000000" pitchFamily="2" charset="0"/>
                <a:cs typeface="Poppins" panose="00000500000000000000" pitchFamily="2" charset="0"/>
              </a:rPr>
              <a:t> (termed alpha) for all weight updates and the learning rate does not change during training.</a:t>
            </a:r>
          </a:p>
          <a:p>
            <a:pPr algn="l" fontAlgn="base"/>
            <a:r>
              <a:rPr lang="en-GB" sz="1800" b="0" i="1" dirty="0">
                <a:solidFill>
                  <a:srgbClr val="555555"/>
                </a:solidFill>
                <a:effectLst/>
                <a:latin typeface="Poppins" panose="00000500000000000000" pitchFamily="2" charset="0"/>
                <a:cs typeface="Poppins" panose="00000500000000000000" pitchFamily="2" charset="0"/>
              </a:rPr>
              <a:t>the method computes individual adaptive learning rates for different parameters from estimates of first and second moments of the gradients.</a:t>
            </a:r>
            <a:endParaRPr lang="en-GB" sz="1800" b="0" dirty="0">
              <a:solidFill>
                <a:srgbClr val="555555"/>
              </a:solidFill>
              <a:effectLst/>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FDCFEA3-3F33-4054-9A5F-9BC7C3E6A9C9}"/>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1929013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DE8F-BA4B-4F4E-A762-263FCC86B8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9F5381-87C6-4093-A4B5-67494058D793}"/>
              </a:ext>
            </a:extLst>
          </p:cNvPr>
          <p:cNvSpPr>
            <a:spLocks noGrp="1"/>
          </p:cNvSpPr>
          <p:nvPr>
            <p:ph idx="1"/>
          </p:nvPr>
        </p:nvSpPr>
        <p:spPr>
          <a:xfrm>
            <a:off x="581193" y="2125711"/>
            <a:ext cx="11029615" cy="3634486"/>
          </a:xfrm>
        </p:spPr>
        <p:txBody>
          <a:bodyPr/>
          <a:lstStyle/>
          <a:p>
            <a:pPr algn="l" fontAlgn="base"/>
            <a:r>
              <a:rPr lang="en-GB" b="0" dirty="0">
                <a:solidFill>
                  <a:srgbClr val="555555"/>
                </a:solidFill>
                <a:effectLst/>
                <a:latin typeface="Helvetica Neue"/>
              </a:rPr>
              <a:t>e authors describe Adam as combining the advantages of two other extensions of stochastic gradient descent. Specifically:</a:t>
            </a:r>
          </a:p>
          <a:p>
            <a:pPr algn="l" fontAlgn="base">
              <a:buFont typeface="Arial" panose="020B0604020202020204" pitchFamily="34" charset="0"/>
              <a:buChar char="•"/>
            </a:pPr>
            <a:r>
              <a:rPr lang="en-GB" b="1" i="0" dirty="0">
                <a:solidFill>
                  <a:srgbClr val="555555"/>
                </a:solidFill>
                <a:effectLst/>
                <a:latin typeface="Helvetica Neue"/>
              </a:rPr>
              <a:t>Adaptive Gradient Algorithm</a:t>
            </a:r>
            <a:r>
              <a:rPr lang="en-GB" b="0" i="0" dirty="0">
                <a:solidFill>
                  <a:srgbClr val="555555"/>
                </a:solidFill>
                <a:effectLst/>
                <a:latin typeface="Helvetica Neue"/>
              </a:rPr>
              <a:t> (</a:t>
            </a:r>
            <a:r>
              <a:rPr lang="en-GB" b="0" i="0" dirty="0" err="1">
                <a:solidFill>
                  <a:srgbClr val="555555"/>
                </a:solidFill>
                <a:effectLst/>
                <a:latin typeface="Helvetica Neue"/>
              </a:rPr>
              <a:t>AdaGrad</a:t>
            </a:r>
            <a:r>
              <a:rPr lang="en-GB" b="0" i="0" dirty="0">
                <a:solidFill>
                  <a:srgbClr val="555555"/>
                </a:solidFill>
                <a:effectLst/>
                <a:latin typeface="Helvetica Neue"/>
              </a:rPr>
              <a:t>) that maintains a per-parameter learning rate that improves performance on problems with sparse gradients (e.g. natural language and computer vision problems).</a:t>
            </a:r>
          </a:p>
          <a:p>
            <a:pPr algn="l" fontAlgn="base">
              <a:buFont typeface="Arial" panose="020B0604020202020204" pitchFamily="34" charset="0"/>
              <a:buChar char="•"/>
            </a:pPr>
            <a:r>
              <a:rPr lang="en-GB" b="1" i="0" dirty="0">
                <a:solidFill>
                  <a:srgbClr val="555555"/>
                </a:solidFill>
                <a:effectLst/>
                <a:latin typeface="Helvetica Neue"/>
              </a:rPr>
              <a:t>Root Mean Square Propagation</a:t>
            </a:r>
            <a:r>
              <a:rPr lang="en-GB" b="0" i="0" dirty="0">
                <a:solidFill>
                  <a:srgbClr val="555555"/>
                </a:solidFill>
                <a:effectLst/>
                <a:latin typeface="Helvetica Neue"/>
              </a:rPr>
              <a:t> (</a:t>
            </a:r>
            <a:r>
              <a:rPr lang="en-GB" b="0" i="0" dirty="0" err="1">
                <a:solidFill>
                  <a:srgbClr val="555555"/>
                </a:solidFill>
                <a:effectLst/>
                <a:latin typeface="Helvetica Neue"/>
              </a:rPr>
              <a:t>RMSProp</a:t>
            </a:r>
            <a:r>
              <a:rPr lang="en-GB" b="0" i="0" dirty="0">
                <a:solidFill>
                  <a:srgbClr val="555555"/>
                </a:solidFill>
                <a:effectLst/>
                <a:latin typeface="Helvetica Neue"/>
              </a:rPr>
              <a:t>) that also maintains per-parameter learning rates that are adapted based on the average of recent magnitudes of the gradients for the weight (e.g. how quickly it is changing). This means the algorithm does well on online and non-stationary problems (e.g. noisy)</a:t>
            </a:r>
          </a:p>
          <a:p>
            <a:pPr algn="l" fontAlgn="base">
              <a:buFont typeface="Arial" panose="020B0604020202020204" pitchFamily="34" charset="0"/>
              <a:buChar char="•"/>
            </a:pPr>
            <a:r>
              <a:rPr lang="en-GB" b="1" i="0" dirty="0" err="1">
                <a:solidFill>
                  <a:srgbClr val="555555"/>
                </a:solidFill>
                <a:effectLst/>
                <a:latin typeface="Helvetica Neue"/>
              </a:rPr>
              <a:t>RMSProp</a:t>
            </a:r>
            <a:r>
              <a:rPr lang="en-GB" b="0" i="0" dirty="0">
                <a:solidFill>
                  <a:srgbClr val="555555"/>
                </a:solidFill>
                <a:effectLst/>
                <a:latin typeface="Helvetica Neue"/>
              </a:rPr>
              <a:t> is designed to accelerate the optimization process, e.g. decrease the number of function evaluations required to reach the optima, or to improve the capability of the optimization algorithm, e.g. result in a better final result.</a:t>
            </a:r>
          </a:p>
          <a:p>
            <a:endParaRPr lang="en-US" dirty="0"/>
          </a:p>
        </p:txBody>
      </p:sp>
      <p:sp>
        <p:nvSpPr>
          <p:cNvPr id="4" name="Slide Number Placeholder 3">
            <a:extLst>
              <a:ext uri="{FF2B5EF4-FFF2-40B4-BE49-F238E27FC236}">
                <a16:creationId xmlns:a16="http://schemas.microsoft.com/office/drawing/2014/main" id="{9261A112-2DD5-43A4-97AB-E2249F4A9101}"/>
              </a:ext>
            </a:extLst>
          </p:cNvPr>
          <p:cNvSpPr>
            <a:spLocks noGrp="1"/>
          </p:cNvSpPr>
          <p:nvPr>
            <p:ph type="sldNum" sz="quarter" idx="12"/>
          </p:nvPr>
        </p:nvSpPr>
        <p:spPr/>
        <p:txBody>
          <a:bodyPr/>
          <a:lstStyle/>
          <a:p>
            <a:fld id="{3A98EE3D-8CD1-4C3F-BD1C-C98C9596463C}" type="slidenum">
              <a:rPr lang="en-US" smtClean="0"/>
              <a:t>31</a:t>
            </a:fld>
            <a:endParaRPr lang="en-US" dirty="0"/>
          </a:p>
        </p:txBody>
      </p:sp>
    </p:spTree>
    <p:extLst>
      <p:ext uri="{BB962C8B-B14F-4D97-AF65-F5344CB8AC3E}">
        <p14:creationId xmlns:p14="http://schemas.microsoft.com/office/powerpoint/2010/main" val="2843659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38C8-62C9-464A-B971-1E630940EC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FF0717-7480-45FC-9A3C-3DECF27CCB90}"/>
              </a:ext>
            </a:extLst>
          </p:cNvPr>
          <p:cNvSpPr>
            <a:spLocks noGrp="1"/>
          </p:cNvSpPr>
          <p:nvPr>
            <p:ph idx="1"/>
          </p:nvPr>
        </p:nvSpPr>
        <p:spPr/>
        <p:txBody>
          <a:bodyPr>
            <a:normAutofit/>
          </a:bodyPr>
          <a:lstStyle/>
          <a:p>
            <a:pPr algn="l" fontAlgn="base"/>
            <a:r>
              <a:rPr lang="en-GB" b="0" dirty="0">
                <a:solidFill>
                  <a:srgbClr val="555555"/>
                </a:solidFill>
                <a:effectLst/>
                <a:latin typeface="Helvetica Neue"/>
              </a:rPr>
              <a:t>Adam realizes the benefits of both </a:t>
            </a:r>
            <a:r>
              <a:rPr lang="en-GB" b="1" dirty="0" err="1">
                <a:solidFill>
                  <a:srgbClr val="555555"/>
                </a:solidFill>
                <a:effectLst/>
                <a:latin typeface="Helvetica Neue"/>
              </a:rPr>
              <a:t>AdaGrad</a:t>
            </a:r>
            <a:r>
              <a:rPr lang="en-GB" b="0" dirty="0">
                <a:solidFill>
                  <a:srgbClr val="555555"/>
                </a:solidFill>
                <a:effectLst/>
                <a:latin typeface="Helvetica Neue"/>
              </a:rPr>
              <a:t> and </a:t>
            </a:r>
            <a:r>
              <a:rPr lang="en-GB" b="1" dirty="0" err="1">
                <a:solidFill>
                  <a:srgbClr val="555555"/>
                </a:solidFill>
                <a:effectLst/>
                <a:latin typeface="Helvetica Neue"/>
              </a:rPr>
              <a:t>RMSProp</a:t>
            </a:r>
            <a:r>
              <a:rPr lang="en-GB" b="0" dirty="0">
                <a:solidFill>
                  <a:srgbClr val="555555"/>
                </a:solidFill>
                <a:effectLst/>
                <a:latin typeface="Helvetica Neue"/>
              </a:rPr>
              <a:t>.</a:t>
            </a:r>
          </a:p>
          <a:p>
            <a:pPr algn="l" fontAlgn="base"/>
            <a:r>
              <a:rPr lang="en-GB" b="0" dirty="0">
                <a:solidFill>
                  <a:srgbClr val="555555"/>
                </a:solidFill>
                <a:effectLst/>
                <a:latin typeface="Helvetica Neue"/>
              </a:rPr>
              <a:t>Instead of adapting the parameter learning rates based on the average first moment (the mean) as in </a:t>
            </a:r>
            <a:r>
              <a:rPr lang="en-GB" b="0" dirty="0" err="1">
                <a:solidFill>
                  <a:srgbClr val="555555"/>
                </a:solidFill>
                <a:effectLst/>
                <a:latin typeface="Helvetica Neue"/>
              </a:rPr>
              <a:t>RMSProp</a:t>
            </a:r>
            <a:r>
              <a:rPr lang="en-GB" b="0" dirty="0">
                <a:solidFill>
                  <a:srgbClr val="555555"/>
                </a:solidFill>
                <a:effectLst/>
                <a:latin typeface="Helvetica Neue"/>
              </a:rPr>
              <a:t>, Adam also makes use of the average of the second moments of the gradients (the uncentered variance).</a:t>
            </a:r>
          </a:p>
          <a:p>
            <a:pPr algn="l" fontAlgn="base"/>
            <a:r>
              <a:rPr lang="en-GB" b="0" dirty="0">
                <a:solidFill>
                  <a:srgbClr val="555555"/>
                </a:solidFill>
                <a:effectLst/>
                <a:latin typeface="Helvetica Neue"/>
              </a:rPr>
              <a:t>Specifically, the algorithm calculates an exponential moving average of the gradient and the squared gradient, and the parameters beta1 and beta2 control the decay rates of these moving averages.</a:t>
            </a:r>
          </a:p>
          <a:p>
            <a:pPr algn="l" fontAlgn="base"/>
            <a:r>
              <a:rPr lang="en-GB" b="0" dirty="0">
                <a:solidFill>
                  <a:srgbClr val="555555"/>
                </a:solidFill>
                <a:effectLst/>
                <a:latin typeface="Helvetica Neue"/>
              </a:rPr>
              <a:t>The initial value of the moving averages and beta1 and beta2 values close to 1.0 (recommended) result in a bias of moment estimates towards zero. This bias is overcome by first calculating the biased estimates before then calculating bias-corrected estimates.</a:t>
            </a:r>
          </a:p>
          <a:p>
            <a:endParaRPr lang="en-US" dirty="0"/>
          </a:p>
        </p:txBody>
      </p:sp>
      <p:sp>
        <p:nvSpPr>
          <p:cNvPr id="4" name="Slide Number Placeholder 3">
            <a:extLst>
              <a:ext uri="{FF2B5EF4-FFF2-40B4-BE49-F238E27FC236}">
                <a16:creationId xmlns:a16="http://schemas.microsoft.com/office/drawing/2014/main" id="{1CB0B3D4-AACE-405D-9F0B-13DD9CF1A245}"/>
              </a:ext>
            </a:extLst>
          </p:cNvPr>
          <p:cNvSpPr>
            <a:spLocks noGrp="1"/>
          </p:cNvSpPr>
          <p:nvPr>
            <p:ph type="sldNum" sz="quarter" idx="12"/>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1995622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CF82-7D7E-4305-B2B7-C6669BBE183C}"/>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D99C2DBE-B952-4769-86FA-E9482BEB77FE}"/>
              </a:ext>
            </a:extLst>
          </p:cNvPr>
          <p:cNvSpPr>
            <a:spLocks noGrp="1"/>
          </p:cNvSpPr>
          <p:nvPr>
            <p:ph type="sldNum" sz="quarter" idx="12"/>
          </p:nvPr>
        </p:nvSpPr>
        <p:spPr/>
        <p:txBody>
          <a:bodyPr/>
          <a:lstStyle/>
          <a:p>
            <a:fld id="{3A98EE3D-8CD1-4C3F-BD1C-C98C9596463C}" type="slidenum">
              <a:rPr lang="en-US" smtClean="0"/>
              <a:t>33</a:t>
            </a:fld>
            <a:endParaRPr lang="en-US" dirty="0"/>
          </a:p>
        </p:txBody>
      </p:sp>
      <p:pic>
        <p:nvPicPr>
          <p:cNvPr id="5" name="Content Placeholder 4">
            <a:extLst>
              <a:ext uri="{FF2B5EF4-FFF2-40B4-BE49-F238E27FC236}">
                <a16:creationId xmlns:a16="http://schemas.microsoft.com/office/drawing/2014/main" id="{EE74F2AA-4958-46E3-B805-F93F3D9430E4}"/>
              </a:ext>
            </a:extLst>
          </p:cNvPr>
          <p:cNvPicPr>
            <a:picLocks noGrp="1" noChangeAspect="1"/>
          </p:cNvPicPr>
          <p:nvPr>
            <p:ph idx="1"/>
          </p:nvPr>
        </p:nvPicPr>
        <p:blipFill rotWithShape="1">
          <a:blip r:embed="rId2"/>
          <a:srcRect b="32111"/>
          <a:stretch/>
        </p:blipFill>
        <p:spPr>
          <a:xfrm>
            <a:off x="1281560" y="702156"/>
            <a:ext cx="9363075" cy="1636009"/>
          </a:xfrm>
          <a:prstGeom prst="rect">
            <a:avLst/>
          </a:prstGeom>
        </p:spPr>
      </p:pic>
      <p:pic>
        <p:nvPicPr>
          <p:cNvPr id="6" name="Picture 5">
            <a:extLst>
              <a:ext uri="{FF2B5EF4-FFF2-40B4-BE49-F238E27FC236}">
                <a16:creationId xmlns:a16="http://schemas.microsoft.com/office/drawing/2014/main" id="{CC3088E0-E112-4B88-BC56-97A7DC7A658F}"/>
              </a:ext>
            </a:extLst>
          </p:cNvPr>
          <p:cNvPicPr>
            <a:picLocks noChangeAspect="1"/>
          </p:cNvPicPr>
          <p:nvPr/>
        </p:nvPicPr>
        <p:blipFill>
          <a:blip r:embed="rId3"/>
          <a:stretch>
            <a:fillRect/>
          </a:stretch>
        </p:blipFill>
        <p:spPr>
          <a:xfrm>
            <a:off x="2280014" y="2303720"/>
            <a:ext cx="6890880" cy="4302756"/>
          </a:xfrm>
          <a:prstGeom prst="rect">
            <a:avLst/>
          </a:prstGeom>
        </p:spPr>
      </p:pic>
    </p:spTree>
    <p:extLst>
      <p:ext uri="{BB962C8B-B14F-4D97-AF65-F5344CB8AC3E}">
        <p14:creationId xmlns:p14="http://schemas.microsoft.com/office/powerpoint/2010/main" val="672081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B5DE-D455-4379-9DAC-CAF4D52BFCD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A6A13FC-1CC1-460D-99B6-1C81E78FD764}"/>
              </a:ext>
            </a:extLst>
          </p:cNvPr>
          <p:cNvSpPr>
            <a:spLocks noGrp="1"/>
          </p:cNvSpPr>
          <p:nvPr>
            <p:ph type="sldNum" sz="quarter" idx="12"/>
          </p:nvPr>
        </p:nvSpPr>
        <p:spPr/>
        <p:txBody>
          <a:bodyPr/>
          <a:lstStyle/>
          <a:p>
            <a:fld id="{3A98EE3D-8CD1-4C3F-BD1C-C98C9596463C}" type="slidenum">
              <a:rPr lang="en-US" smtClean="0"/>
              <a:t>34</a:t>
            </a:fld>
            <a:endParaRPr lang="en-US" dirty="0"/>
          </a:p>
        </p:txBody>
      </p:sp>
      <p:pic>
        <p:nvPicPr>
          <p:cNvPr id="5" name="Content Placeholder 4">
            <a:extLst>
              <a:ext uri="{FF2B5EF4-FFF2-40B4-BE49-F238E27FC236}">
                <a16:creationId xmlns:a16="http://schemas.microsoft.com/office/drawing/2014/main" id="{22765FAD-1951-4EF1-BDE9-8888D524B41F}"/>
              </a:ext>
            </a:extLst>
          </p:cNvPr>
          <p:cNvPicPr>
            <a:picLocks noGrp="1" noChangeAspect="1"/>
          </p:cNvPicPr>
          <p:nvPr>
            <p:ph idx="1"/>
          </p:nvPr>
        </p:nvPicPr>
        <p:blipFill>
          <a:blip r:embed="rId2"/>
          <a:stretch>
            <a:fillRect/>
          </a:stretch>
        </p:blipFill>
        <p:spPr>
          <a:xfrm>
            <a:off x="1423745" y="2116383"/>
            <a:ext cx="8842488" cy="3633787"/>
          </a:xfrm>
          <a:prstGeom prst="rect">
            <a:avLst/>
          </a:prstGeom>
        </p:spPr>
      </p:pic>
    </p:spTree>
    <p:extLst>
      <p:ext uri="{BB962C8B-B14F-4D97-AF65-F5344CB8AC3E}">
        <p14:creationId xmlns:p14="http://schemas.microsoft.com/office/powerpoint/2010/main" val="904168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747F5-8922-4D9C-86AE-B7D278BDB365}"/>
              </a:ext>
            </a:extLst>
          </p:cNvPr>
          <p:cNvSpPr>
            <a:spLocks noGrp="1"/>
          </p:cNvSpPr>
          <p:nvPr>
            <p:ph idx="1"/>
          </p:nvPr>
        </p:nvSpPr>
        <p:spPr>
          <a:xfrm>
            <a:off x="1190793" y="1416424"/>
            <a:ext cx="4451246" cy="4421286"/>
          </a:xfrm>
        </p:spPr>
        <p:txBody>
          <a:bodyPr>
            <a:normAutofit lnSpcReduction="10000"/>
          </a:bodyPr>
          <a:lstStyle/>
          <a:p>
            <a:pPr algn="just"/>
            <a:r>
              <a:rPr lang="en-GB" dirty="0">
                <a:solidFill>
                  <a:srgbClr val="555555"/>
                </a:solidFill>
                <a:latin typeface="Helvetica Neue"/>
              </a:rPr>
              <a:t>I</a:t>
            </a:r>
            <a:r>
              <a:rPr lang="en-GB" b="0" i="0" dirty="0">
                <a:solidFill>
                  <a:srgbClr val="555555"/>
                </a:solidFill>
                <a:effectLst/>
                <a:latin typeface="Helvetica Neue"/>
              </a:rPr>
              <a:t>n the original paper, Adam was demonstrated empirically to show that convergence meets the expectations of the theoretical analysis.</a:t>
            </a:r>
          </a:p>
          <a:p>
            <a:pPr algn="just"/>
            <a:r>
              <a:rPr lang="en-GB" b="0" i="0" dirty="0">
                <a:solidFill>
                  <a:srgbClr val="555555"/>
                </a:solidFill>
                <a:effectLst/>
                <a:latin typeface="Helvetica Neue"/>
              </a:rPr>
              <a:t> Adam was applied to the logistic regression algorithm on the </a:t>
            </a:r>
            <a:r>
              <a:rPr lang="en-GB" b="0" i="0" u="none" strike="noStrike" dirty="0">
                <a:solidFill>
                  <a:srgbClr val="428BCA"/>
                </a:solidFill>
                <a:effectLst/>
                <a:latin typeface="Helvetica Neue"/>
              </a:rPr>
              <a:t>MNIST digit recognition</a:t>
            </a:r>
            <a:r>
              <a:rPr lang="en-GB" b="0" i="0" dirty="0">
                <a:solidFill>
                  <a:srgbClr val="555555"/>
                </a:solidFill>
                <a:effectLst/>
                <a:latin typeface="Helvetica Neue"/>
              </a:rPr>
              <a:t> and IMDB sentiment analysis datasets, a Multilayer Perceptron algorithm on the MNIST dataset and Convolutional Neural Networks on the </a:t>
            </a:r>
            <a:r>
              <a:rPr lang="en-GB" b="0" i="0" u="none" strike="noStrike" dirty="0">
                <a:solidFill>
                  <a:srgbClr val="428BCA"/>
                </a:solidFill>
                <a:effectLst/>
                <a:latin typeface="Helvetica Neue"/>
              </a:rPr>
              <a:t>CIFAR-10 image recognition dataset</a:t>
            </a:r>
            <a:r>
              <a:rPr lang="en-GB" b="0" i="0" dirty="0">
                <a:solidFill>
                  <a:srgbClr val="555555"/>
                </a:solidFill>
                <a:effectLst/>
                <a:latin typeface="Helvetica Neue"/>
              </a:rPr>
              <a:t>. They conclude:</a:t>
            </a:r>
          </a:p>
          <a:p>
            <a:pPr algn="just"/>
            <a:r>
              <a:rPr lang="en-GB" b="0" i="1" dirty="0">
                <a:solidFill>
                  <a:srgbClr val="555555"/>
                </a:solidFill>
                <a:effectLst/>
                <a:latin typeface="Helvetica Neue"/>
              </a:rPr>
              <a:t>Using large models and datasets, we demonstrate Adam can efficiently solve practical deep learning problems.</a:t>
            </a:r>
            <a:endParaRPr lang="en-US" dirty="0"/>
          </a:p>
        </p:txBody>
      </p:sp>
      <p:sp>
        <p:nvSpPr>
          <p:cNvPr id="4" name="Slide Number Placeholder 3">
            <a:extLst>
              <a:ext uri="{FF2B5EF4-FFF2-40B4-BE49-F238E27FC236}">
                <a16:creationId xmlns:a16="http://schemas.microsoft.com/office/drawing/2014/main" id="{9BDF2187-4C6A-4188-8FB0-CEF83BD0DBA9}"/>
              </a:ext>
            </a:extLst>
          </p:cNvPr>
          <p:cNvSpPr>
            <a:spLocks noGrp="1"/>
          </p:cNvSpPr>
          <p:nvPr>
            <p:ph type="sldNum" sz="quarter" idx="12"/>
          </p:nvPr>
        </p:nvSpPr>
        <p:spPr/>
        <p:txBody>
          <a:bodyPr/>
          <a:lstStyle/>
          <a:p>
            <a:fld id="{3A98EE3D-8CD1-4C3F-BD1C-C98C9596463C}" type="slidenum">
              <a:rPr lang="en-US" smtClean="0"/>
              <a:t>35</a:t>
            </a:fld>
            <a:endParaRPr lang="en-US" dirty="0"/>
          </a:p>
        </p:txBody>
      </p:sp>
      <p:pic>
        <p:nvPicPr>
          <p:cNvPr id="6" name="Picture 5">
            <a:extLst>
              <a:ext uri="{FF2B5EF4-FFF2-40B4-BE49-F238E27FC236}">
                <a16:creationId xmlns:a16="http://schemas.microsoft.com/office/drawing/2014/main" id="{19807929-9897-4D7B-868C-32405EAC7438}"/>
              </a:ext>
            </a:extLst>
          </p:cNvPr>
          <p:cNvPicPr>
            <a:picLocks noChangeAspect="1"/>
          </p:cNvPicPr>
          <p:nvPr/>
        </p:nvPicPr>
        <p:blipFill>
          <a:blip r:embed="rId2"/>
          <a:stretch>
            <a:fillRect/>
          </a:stretch>
        </p:blipFill>
        <p:spPr>
          <a:xfrm>
            <a:off x="6303800" y="1416424"/>
            <a:ext cx="4451246" cy="4318373"/>
          </a:xfrm>
          <a:prstGeom prst="rect">
            <a:avLst/>
          </a:prstGeom>
        </p:spPr>
      </p:pic>
    </p:spTree>
    <p:extLst>
      <p:ext uri="{BB962C8B-B14F-4D97-AF65-F5344CB8AC3E}">
        <p14:creationId xmlns:p14="http://schemas.microsoft.com/office/powerpoint/2010/main" val="2200657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70F2-F90B-494F-9E34-D0587A5B03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FEE6AC-8668-49DB-8B3A-196E0E72316D}"/>
              </a:ext>
            </a:extLst>
          </p:cNvPr>
          <p:cNvSpPr>
            <a:spLocks noGrp="1"/>
          </p:cNvSpPr>
          <p:nvPr>
            <p:ph idx="1"/>
          </p:nvPr>
        </p:nvSpPr>
        <p:spPr/>
        <p:txBody>
          <a:bodyPr/>
          <a:lstStyle/>
          <a:p>
            <a:pPr algn="l" fontAlgn="base"/>
            <a:r>
              <a:rPr lang="en-GB" b="1" dirty="0">
                <a:solidFill>
                  <a:srgbClr val="222222"/>
                </a:solidFill>
                <a:effectLst/>
                <a:latin typeface="Helvetica Neue"/>
              </a:rPr>
              <a:t>Adam Configuration Parameters</a:t>
            </a:r>
          </a:p>
          <a:p>
            <a:pPr marL="0" indent="0" algn="l" fontAlgn="base">
              <a:buNone/>
            </a:pPr>
            <a:endParaRPr lang="en-GB" b="1" dirty="0">
              <a:solidFill>
                <a:srgbClr val="222222"/>
              </a:solidFill>
              <a:effectLst/>
              <a:latin typeface="Helvetica Neue"/>
            </a:endParaRPr>
          </a:p>
          <a:p>
            <a:pPr algn="l" fontAlgn="base">
              <a:buFont typeface="Arial" panose="020B0604020202020204" pitchFamily="34" charset="0"/>
              <a:buChar char="•"/>
            </a:pPr>
            <a:r>
              <a:rPr lang="en-GB" b="1" i="0" dirty="0">
                <a:solidFill>
                  <a:srgbClr val="555555"/>
                </a:solidFill>
                <a:effectLst/>
                <a:latin typeface="Helvetica Neue"/>
              </a:rPr>
              <a:t>alpha</a:t>
            </a:r>
            <a:r>
              <a:rPr lang="en-GB" b="0" i="0" dirty="0">
                <a:solidFill>
                  <a:srgbClr val="555555"/>
                </a:solidFill>
                <a:effectLst/>
                <a:latin typeface="Helvetica Neue"/>
              </a:rPr>
              <a:t>. Also referred to as the learning rate or step size. The proportion that weights are updated (e.g. 0.001). Larger values (e.g. 0.3) results in faster initial learning before the rate is updated. Smaller values (e.g. 1.0E-5) slow learning right down during training</a:t>
            </a:r>
          </a:p>
          <a:p>
            <a:pPr algn="l" fontAlgn="base">
              <a:buFont typeface="Arial" panose="020B0604020202020204" pitchFamily="34" charset="0"/>
              <a:buChar char="•"/>
            </a:pPr>
            <a:r>
              <a:rPr lang="en-GB" b="1" i="0" dirty="0">
                <a:solidFill>
                  <a:srgbClr val="555555"/>
                </a:solidFill>
                <a:effectLst/>
                <a:latin typeface="Helvetica Neue"/>
              </a:rPr>
              <a:t>beta1</a:t>
            </a:r>
            <a:r>
              <a:rPr lang="en-GB" b="0" i="0" dirty="0">
                <a:solidFill>
                  <a:srgbClr val="555555"/>
                </a:solidFill>
                <a:effectLst/>
                <a:latin typeface="Helvetica Neue"/>
              </a:rPr>
              <a:t>. The exponential decay rate for the first moment estimates (e.g. 0.9).</a:t>
            </a:r>
          </a:p>
          <a:p>
            <a:pPr algn="l" fontAlgn="base">
              <a:buFont typeface="Arial" panose="020B0604020202020204" pitchFamily="34" charset="0"/>
              <a:buChar char="•"/>
            </a:pPr>
            <a:r>
              <a:rPr lang="en-GB" b="1" i="0" dirty="0">
                <a:solidFill>
                  <a:srgbClr val="555555"/>
                </a:solidFill>
                <a:effectLst/>
                <a:latin typeface="Helvetica Neue"/>
              </a:rPr>
              <a:t>beta2</a:t>
            </a:r>
            <a:r>
              <a:rPr lang="en-GB" b="0" i="0" dirty="0">
                <a:solidFill>
                  <a:srgbClr val="555555"/>
                </a:solidFill>
                <a:effectLst/>
                <a:latin typeface="Helvetica Neue"/>
              </a:rPr>
              <a:t>. The exponential decay rate for the second-moment estimates (e.g. 0.999). This value should be set close to 1.0 on problems with a sparse gradient (e.g. NLP and computer vision problems).</a:t>
            </a:r>
          </a:p>
          <a:p>
            <a:pPr algn="l" fontAlgn="base">
              <a:buFont typeface="Arial" panose="020B0604020202020204" pitchFamily="34" charset="0"/>
              <a:buChar char="•"/>
            </a:pPr>
            <a:r>
              <a:rPr lang="en-GB" b="1" i="0" dirty="0">
                <a:solidFill>
                  <a:srgbClr val="555555"/>
                </a:solidFill>
                <a:effectLst/>
                <a:latin typeface="Helvetica Neue"/>
              </a:rPr>
              <a:t>epsilon</a:t>
            </a:r>
            <a:r>
              <a:rPr lang="en-GB" b="0" i="0" dirty="0">
                <a:solidFill>
                  <a:srgbClr val="555555"/>
                </a:solidFill>
                <a:effectLst/>
                <a:latin typeface="Helvetica Neue"/>
              </a:rPr>
              <a:t>. Is a very small number to prevent any division by zero in the implementation (e.g. 10E-8)</a:t>
            </a:r>
          </a:p>
          <a:p>
            <a:endParaRPr lang="en-US" dirty="0"/>
          </a:p>
        </p:txBody>
      </p:sp>
      <p:sp>
        <p:nvSpPr>
          <p:cNvPr id="4" name="Slide Number Placeholder 3">
            <a:extLst>
              <a:ext uri="{FF2B5EF4-FFF2-40B4-BE49-F238E27FC236}">
                <a16:creationId xmlns:a16="http://schemas.microsoft.com/office/drawing/2014/main" id="{9FE2E90B-9BF4-4E4E-8686-48C6BCB73079}"/>
              </a:ext>
            </a:extLst>
          </p:cNvPr>
          <p:cNvSpPr>
            <a:spLocks noGrp="1"/>
          </p:cNvSpPr>
          <p:nvPr>
            <p:ph type="sldNum" sz="quarter" idx="12"/>
          </p:nvPr>
        </p:nvSpPr>
        <p:spPr/>
        <p:txBody>
          <a:bodyPr/>
          <a:lstStyle/>
          <a:p>
            <a:fld id="{3A98EE3D-8CD1-4C3F-BD1C-C98C9596463C}" type="slidenum">
              <a:rPr lang="en-US" smtClean="0"/>
              <a:t>36</a:t>
            </a:fld>
            <a:endParaRPr lang="en-US" dirty="0"/>
          </a:p>
        </p:txBody>
      </p:sp>
    </p:spTree>
    <p:extLst>
      <p:ext uri="{BB962C8B-B14F-4D97-AF65-F5344CB8AC3E}">
        <p14:creationId xmlns:p14="http://schemas.microsoft.com/office/powerpoint/2010/main" val="3951600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BE3A-72E0-43C0-9105-57DEDF1C2D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4523A4-1993-4C33-9385-515DBE85BEE0}"/>
              </a:ext>
            </a:extLst>
          </p:cNvPr>
          <p:cNvSpPr>
            <a:spLocks noGrp="1"/>
          </p:cNvSpPr>
          <p:nvPr>
            <p:ph idx="1"/>
          </p:nvPr>
        </p:nvSpPr>
        <p:spPr/>
        <p:txBody>
          <a:bodyPr/>
          <a:lstStyle/>
          <a:p>
            <a:pPr algn="l" fontAlgn="base">
              <a:buFont typeface="Arial" panose="020B0604020202020204" pitchFamily="34" charset="0"/>
              <a:buChar char="•"/>
            </a:pPr>
            <a:r>
              <a:rPr lang="en-GB" b="0" i="0" dirty="0">
                <a:solidFill>
                  <a:srgbClr val="555555"/>
                </a:solidFill>
                <a:effectLst/>
                <a:latin typeface="Helvetica Neue"/>
              </a:rPr>
              <a:t>Straightforward to implement.</a:t>
            </a:r>
          </a:p>
          <a:p>
            <a:pPr algn="l" fontAlgn="base">
              <a:buFont typeface="Arial" panose="020B0604020202020204" pitchFamily="34" charset="0"/>
              <a:buChar char="•"/>
            </a:pPr>
            <a:r>
              <a:rPr lang="en-GB" b="0" i="0" dirty="0">
                <a:solidFill>
                  <a:srgbClr val="555555"/>
                </a:solidFill>
                <a:effectLst/>
                <a:latin typeface="Helvetica Neue"/>
              </a:rPr>
              <a:t>Computationally efficient.</a:t>
            </a:r>
          </a:p>
          <a:p>
            <a:pPr algn="l" fontAlgn="base">
              <a:buFont typeface="Arial" panose="020B0604020202020204" pitchFamily="34" charset="0"/>
              <a:buChar char="•"/>
            </a:pPr>
            <a:r>
              <a:rPr lang="en-GB" b="0" i="0" dirty="0">
                <a:solidFill>
                  <a:srgbClr val="555555"/>
                </a:solidFill>
                <a:effectLst/>
                <a:latin typeface="Helvetica Neue"/>
              </a:rPr>
              <a:t>Little memory requirements.</a:t>
            </a:r>
          </a:p>
          <a:p>
            <a:pPr algn="l" fontAlgn="base">
              <a:buFont typeface="Arial" panose="020B0604020202020204" pitchFamily="34" charset="0"/>
              <a:buChar char="•"/>
            </a:pPr>
            <a:r>
              <a:rPr lang="en-GB" b="0" i="0" dirty="0">
                <a:solidFill>
                  <a:srgbClr val="555555"/>
                </a:solidFill>
                <a:effectLst/>
                <a:latin typeface="Helvetica Neue"/>
              </a:rPr>
              <a:t>Invariant to diagonal rescale of the gradients.</a:t>
            </a:r>
          </a:p>
          <a:p>
            <a:pPr algn="l" fontAlgn="base">
              <a:buFont typeface="Arial" panose="020B0604020202020204" pitchFamily="34" charset="0"/>
              <a:buChar char="•"/>
            </a:pPr>
            <a:r>
              <a:rPr lang="en-GB" b="0" i="0" dirty="0">
                <a:solidFill>
                  <a:srgbClr val="555555"/>
                </a:solidFill>
                <a:effectLst/>
                <a:latin typeface="Helvetica Neue"/>
              </a:rPr>
              <a:t>Well suited for problems that are large in terms of data and/or parameters.</a:t>
            </a:r>
          </a:p>
          <a:p>
            <a:pPr algn="l" fontAlgn="base">
              <a:buFont typeface="Arial" panose="020B0604020202020204" pitchFamily="34" charset="0"/>
              <a:buChar char="•"/>
            </a:pPr>
            <a:r>
              <a:rPr lang="en-GB" b="0" i="0" dirty="0">
                <a:solidFill>
                  <a:srgbClr val="555555"/>
                </a:solidFill>
                <a:effectLst/>
                <a:latin typeface="Helvetica Neue"/>
              </a:rPr>
              <a:t>Appropriate for non-stationary objectives.</a:t>
            </a:r>
          </a:p>
          <a:p>
            <a:pPr algn="l" fontAlgn="base">
              <a:buFont typeface="Arial" panose="020B0604020202020204" pitchFamily="34" charset="0"/>
              <a:buChar char="•"/>
            </a:pPr>
            <a:r>
              <a:rPr lang="en-GB" b="0" i="0" dirty="0">
                <a:solidFill>
                  <a:srgbClr val="555555"/>
                </a:solidFill>
                <a:effectLst/>
                <a:latin typeface="Helvetica Neue"/>
              </a:rPr>
              <a:t>Appropriate for problems with very noisy/or sparse gradients.</a:t>
            </a:r>
          </a:p>
          <a:p>
            <a:pPr algn="l" fontAlgn="base">
              <a:buFont typeface="Arial" panose="020B0604020202020204" pitchFamily="34" charset="0"/>
              <a:buChar char="•"/>
            </a:pPr>
            <a:r>
              <a:rPr lang="en-GB" b="0" i="0" dirty="0">
                <a:solidFill>
                  <a:srgbClr val="555555"/>
                </a:solidFill>
                <a:effectLst/>
                <a:latin typeface="Helvetica Neue"/>
              </a:rPr>
              <a:t>Hyper-parameters have intuitive interpretation and typically require little tuning.</a:t>
            </a:r>
          </a:p>
          <a:p>
            <a:endParaRPr lang="en-US" dirty="0"/>
          </a:p>
        </p:txBody>
      </p:sp>
      <p:sp>
        <p:nvSpPr>
          <p:cNvPr id="4" name="Slide Number Placeholder 3">
            <a:extLst>
              <a:ext uri="{FF2B5EF4-FFF2-40B4-BE49-F238E27FC236}">
                <a16:creationId xmlns:a16="http://schemas.microsoft.com/office/drawing/2014/main" id="{42AE5AA2-CBEF-4D18-B12B-CDADDDEC6304}"/>
              </a:ext>
            </a:extLst>
          </p:cNvPr>
          <p:cNvSpPr>
            <a:spLocks noGrp="1"/>
          </p:cNvSpPr>
          <p:nvPr>
            <p:ph type="sldNum" sz="quarter" idx="12"/>
          </p:nvPr>
        </p:nvSpPr>
        <p:spPr/>
        <p:txBody>
          <a:bodyPr/>
          <a:lstStyle/>
          <a:p>
            <a:fld id="{3A98EE3D-8CD1-4C3F-BD1C-C98C9596463C}" type="slidenum">
              <a:rPr lang="en-US" smtClean="0"/>
              <a:t>37</a:t>
            </a:fld>
            <a:endParaRPr lang="en-US" dirty="0"/>
          </a:p>
        </p:txBody>
      </p:sp>
    </p:spTree>
    <p:extLst>
      <p:ext uri="{BB962C8B-B14F-4D97-AF65-F5344CB8AC3E}">
        <p14:creationId xmlns:p14="http://schemas.microsoft.com/office/powerpoint/2010/main" val="1036783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a:xfrm>
            <a:off x="878541" y="702156"/>
            <a:ext cx="9679760" cy="1188720"/>
          </a:xfrm>
        </p:spPr>
        <p:txBody>
          <a:bodyPr/>
          <a:lstStyle/>
          <a:p>
            <a:r>
              <a:rPr lang="en-US" dirty="0"/>
              <a:t>References </a:t>
            </a:r>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a:xfrm>
            <a:off x="878541" y="1890876"/>
            <a:ext cx="9679759" cy="3634486"/>
          </a:xfrm>
        </p:spPr>
        <p:txBody>
          <a:bodyPr/>
          <a:lstStyle/>
          <a:p>
            <a:pPr marL="342900" indent="-342900">
              <a:buFont typeface="+mj-lt"/>
              <a:buAutoNum type="arabicPeriod"/>
            </a:pPr>
            <a:r>
              <a:rPr lang="en-US" sz="1800" u="sng" dirty="0">
                <a:solidFill>
                  <a:schemeClr val="accent5">
                    <a:lumMod val="75000"/>
                  </a:schemeClr>
                </a:solidFill>
              </a:rPr>
              <a:t>https://arxiv.org/pdf/1910.05446.pdf </a:t>
            </a:r>
          </a:p>
          <a:p>
            <a:pPr marL="342900" indent="-342900">
              <a:buFont typeface="+mj-lt"/>
              <a:buAutoNum type="arabicPeriod"/>
            </a:pPr>
            <a:r>
              <a:rPr lang="en-US" sz="1800" u="sng" dirty="0">
                <a:solidFill>
                  <a:schemeClr val="accent5">
                    <a:lumMod val="75000"/>
                  </a:schemeClr>
                </a:solidFill>
                <a:hlinkClick r:id="rId2">
                  <a:extLst>
                    <a:ext uri="{A12FA001-AC4F-418D-AE19-62706E023703}">
                      <ahyp:hlinkClr xmlns:ahyp="http://schemas.microsoft.com/office/drawing/2018/hyperlinkcolor" val="tx"/>
                    </a:ext>
                  </a:extLst>
                </a:hlinkClick>
              </a:rPr>
              <a:t>https://www.kdnuggets.com/</a:t>
            </a:r>
            <a:endParaRPr lang="en-US" sz="1800" u="sng" dirty="0">
              <a:solidFill>
                <a:schemeClr val="accent5">
                  <a:lumMod val="75000"/>
                </a:schemeClr>
              </a:solidFill>
            </a:endParaRPr>
          </a:p>
          <a:p>
            <a:pPr marL="342900" indent="-342900">
              <a:buFont typeface="+mj-lt"/>
              <a:buAutoNum type="arabicPeriod"/>
            </a:pPr>
            <a:r>
              <a:rPr lang="en-US" sz="1800" u="sng" dirty="0">
                <a:solidFill>
                  <a:schemeClr val="accent5">
                    <a:lumMod val="75000"/>
                  </a:schemeClr>
                </a:solidFill>
                <a:hlinkClick r:id="rId3">
                  <a:extLst>
                    <a:ext uri="{A12FA001-AC4F-418D-AE19-62706E023703}">
                      <ahyp:hlinkClr xmlns:ahyp="http://schemas.microsoft.com/office/drawing/2018/hyperlinkcolor" val="tx"/>
                    </a:ext>
                  </a:extLst>
                </a:hlinkClick>
              </a:rPr>
              <a:t>https://blog.paperspace.com/intro-to-optimization-momentum-rmsprop-adam/</a:t>
            </a:r>
            <a:endParaRPr lang="en-US" sz="1800" u="sng" dirty="0">
              <a:solidFill>
                <a:schemeClr val="accent5">
                  <a:lumMod val="75000"/>
                </a:schemeClr>
              </a:solidFill>
            </a:endParaRPr>
          </a:p>
          <a:p>
            <a:pPr marL="342900" indent="-342900">
              <a:buFont typeface="+mj-lt"/>
              <a:buAutoNum type="arabicPeriod"/>
            </a:pPr>
            <a:r>
              <a:rPr lang="en-US" sz="1800" u="sng" dirty="0">
                <a:solidFill>
                  <a:schemeClr val="accent5">
                    <a:lumMod val="75000"/>
                  </a:schemeClr>
                </a:solidFill>
                <a:hlinkClick r:id="rId4">
                  <a:extLst>
                    <a:ext uri="{A12FA001-AC4F-418D-AE19-62706E023703}">
                      <ahyp:hlinkClr xmlns:ahyp="http://schemas.microsoft.com/office/drawing/2018/hyperlinkcolor" val="tx"/>
                    </a:ext>
                  </a:extLst>
                </a:hlinkClick>
              </a:rPr>
              <a:t>https://optimization.cbe.cornell.edu/</a:t>
            </a:r>
            <a:endParaRPr lang="en-US" sz="1800" u="sng" dirty="0">
              <a:solidFill>
                <a:schemeClr val="accent5">
                  <a:lumMod val="75000"/>
                </a:schemeClr>
              </a:solidFill>
            </a:endParaRPr>
          </a:p>
          <a:p>
            <a:pPr marL="0" indent="0">
              <a:buNone/>
            </a:pPr>
            <a:endParaRPr lang="en-US" u="sng" dirty="0">
              <a:solidFill>
                <a:srgbClr val="00B050"/>
              </a:solidFill>
            </a:endParaRPr>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38</a:t>
            </a:fld>
            <a:endParaRPr lang="en-US" dirty="0"/>
          </a:p>
        </p:txBody>
      </p:sp>
    </p:spTree>
    <p:extLst>
      <p:ext uri="{BB962C8B-B14F-4D97-AF65-F5344CB8AC3E}">
        <p14:creationId xmlns:p14="http://schemas.microsoft.com/office/powerpoint/2010/main" val="3013340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0E7E-6EB6-4CA7-8D49-F3754346C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17872-ADDB-4F5B-A225-9B2B8FCCC2C5}"/>
              </a:ext>
            </a:extLst>
          </p:cNvPr>
          <p:cNvSpPr>
            <a:spLocks noGrp="1"/>
          </p:cNvSpPr>
          <p:nvPr>
            <p:ph idx="1"/>
          </p:nvPr>
        </p:nvSpPr>
        <p:spPr/>
        <p:txBody>
          <a:bodyPr>
            <a:normAutofit/>
          </a:bodyPr>
          <a:lstStyle/>
          <a:p>
            <a:pPr marL="0" indent="0" algn="ctr">
              <a:buNone/>
            </a:pPr>
            <a:r>
              <a:rPr lang="en-US" sz="4800" dirty="0">
                <a:highlight>
                  <a:srgbClr val="00FFFF"/>
                </a:highlight>
              </a:rPr>
              <a:t>THAN YOU FOR YOUR ATTENTION</a:t>
            </a:r>
          </a:p>
        </p:txBody>
      </p:sp>
      <p:sp>
        <p:nvSpPr>
          <p:cNvPr id="4" name="Text Placeholder 3">
            <a:extLst>
              <a:ext uri="{FF2B5EF4-FFF2-40B4-BE49-F238E27FC236}">
                <a16:creationId xmlns:a16="http://schemas.microsoft.com/office/drawing/2014/main" id="{1839F138-C608-452E-81F7-4A4441A02EB6}"/>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8DF89530-2953-422E-BF6B-338378D4A202}"/>
              </a:ext>
            </a:extLst>
          </p:cNvPr>
          <p:cNvSpPr>
            <a:spLocks noGrp="1"/>
          </p:cNvSpPr>
          <p:nvPr>
            <p:ph type="sldNum" sz="quarter" idx="12"/>
          </p:nvPr>
        </p:nvSpPr>
        <p:spPr/>
        <p:txBody>
          <a:bodyPr/>
          <a:lstStyle/>
          <a:p>
            <a:fld id="{3A98EE3D-8CD1-4C3F-BD1C-C98C9596463C}" type="slidenum">
              <a:rPr lang="en-US" smtClean="0"/>
              <a:pPr/>
              <a:t>39</a:t>
            </a:fld>
            <a:endParaRPr lang="en-US" dirty="0"/>
          </a:p>
        </p:txBody>
      </p:sp>
    </p:spTree>
    <p:extLst>
      <p:ext uri="{BB962C8B-B14F-4D97-AF65-F5344CB8AC3E}">
        <p14:creationId xmlns:p14="http://schemas.microsoft.com/office/powerpoint/2010/main" val="377064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5B9D-CDC8-4941-8855-E8E374EC578C}"/>
              </a:ext>
            </a:extLst>
          </p:cNvPr>
          <p:cNvSpPr>
            <a:spLocks noGrp="1"/>
          </p:cNvSpPr>
          <p:nvPr>
            <p:ph type="title"/>
          </p:nvPr>
        </p:nvSpPr>
        <p:spPr/>
        <p:txBody>
          <a:bodyPr/>
          <a:lstStyle/>
          <a:p>
            <a:r>
              <a:rPr lang="en-US" dirty="0"/>
              <a:t>What is an optimizer?</a:t>
            </a:r>
          </a:p>
        </p:txBody>
      </p:sp>
      <p:sp>
        <p:nvSpPr>
          <p:cNvPr id="3" name="Content Placeholder 2">
            <a:extLst>
              <a:ext uri="{FF2B5EF4-FFF2-40B4-BE49-F238E27FC236}">
                <a16:creationId xmlns:a16="http://schemas.microsoft.com/office/drawing/2014/main" id="{79E0820A-A286-4EB3-A118-EBE3A8F38321}"/>
              </a:ext>
            </a:extLst>
          </p:cNvPr>
          <p:cNvSpPr>
            <a:spLocks noGrp="1"/>
          </p:cNvSpPr>
          <p:nvPr>
            <p:ph idx="1"/>
          </p:nvPr>
        </p:nvSpPr>
        <p:spPr>
          <a:xfrm>
            <a:off x="581192" y="2340864"/>
            <a:ext cx="5514807" cy="3634486"/>
          </a:xfrm>
        </p:spPr>
        <p:txBody>
          <a:bodyPr>
            <a:normAutofit/>
          </a:bodyPr>
          <a:lstStyle/>
          <a:p>
            <a:pPr algn="just"/>
            <a:r>
              <a:rPr lang="en-GB" sz="1800" b="0" i="0" dirty="0">
                <a:solidFill>
                  <a:srgbClr val="222222"/>
                </a:solidFill>
                <a:effectLst/>
                <a:latin typeface="Poppins" panose="00000500000000000000" pitchFamily="2" charset="0"/>
                <a:cs typeface="Poppins" panose="00000500000000000000" pitchFamily="2" charset="0"/>
              </a:rPr>
              <a:t>These optimization algorithms or optimizers widely affect the accuracy of the deep learning model. </a:t>
            </a:r>
          </a:p>
          <a:p>
            <a:pPr algn="just"/>
            <a:r>
              <a:rPr lang="en-GB" sz="1800" b="0" i="0" dirty="0">
                <a:solidFill>
                  <a:srgbClr val="222222"/>
                </a:solidFill>
                <a:effectLst/>
                <a:latin typeface="Poppins" panose="00000500000000000000" pitchFamily="2" charset="0"/>
                <a:cs typeface="Poppins" panose="00000500000000000000" pitchFamily="2" charset="0"/>
              </a:rPr>
              <a:t>They as well as affect the speed training of the model. But first of all the question arises what an optimizer really is?</a:t>
            </a:r>
          </a:p>
          <a:p>
            <a:pPr marL="0" indent="0" algn="just">
              <a:buNone/>
            </a:pPr>
            <a:endParaRPr lang="en-US" sz="1800" dirty="0">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7F1275AD-095E-44FE-BF72-F29871F6B0F1}"/>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6" name="Picture 5">
            <a:extLst>
              <a:ext uri="{FF2B5EF4-FFF2-40B4-BE49-F238E27FC236}">
                <a16:creationId xmlns:a16="http://schemas.microsoft.com/office/drawing/2014/main" id="{E4BE9BF7-AE83-4A7A-82CD-F73756F463AC}"/>
              </a:ext>
            </a:extLst>
          </p:cNvPr>
          <p:cNvPicPr>
            <a:picLocks noChangeAspect="1"/>
          </p:cNvPicPr>
          <p:nvPr/>
        </p:nvPicPr>
        <p:blipFill>
          <a:blip r:embed="rId2"/>
          <a:stretch>
            <a:fillRect/>
          </a:stretch>
        </p:blipFill>
        <p:spPr>
          <a:xfrm>
            <a:off x="6095999" y="2136962"/>
            <a:ext cx="6029325" cy="3086100"/>
          </a:xfrm>
          <a:prstGeom prst="rect">
            <a:avLst/>
          </a:prstGeom>
        </p:spPr>
      </p:pic>
    </p:spTree>
    <p:extLst>
      <p:ext uri="{BB962C8B-B14F-4D97-AF65-F5344CB8AC3E}">
        <p14:creationId xmlns:p14="http://schemas.microsoft.com/office/powerpoint/2010/main" val="8872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E060-781D-4BA5-A424-B7BD6B723C3F}"/>
              </a:ext>
            </a:extLst>
          </p:cNvPr>
          <p:cNvSpPr>
            <a:spLocks noGrp="1"/>
          </p:cNvSpPr>
          <p:nvPr>
            <p:ph type="title"/>
          </p:nvPr>
        </p:nvSpPr>
        <p:spPr/>
        <p:txBody>
          <a:bodyPr/>
          <a:lstStyle/>
          <a:p>
            <a:r>
              <a:rPr lang="en-US" dirty="0"/>
              <a:t>What really is an optimizer? </a:t>
            </a:r>
          </a:p>
        </p:txBody>
      </p:sp>
      <p:sp>
        <p:nvSpPr>
          <p:cNvPr id="3" name="Content Placeholder 2">
            <a:extLst>
              <a:ext uri="{FF2B5EF4-FFF2-40B4-BE49-F238E27FC236}">
                <a16:creationId xmlns:a16="http://schemas.microsoft.com/office/drawing/2014/main" id="{955E3AC9-64A0-458B-BF8F-D5ED842CFC52}"/>
              </a:ext>
            </a:extLst>
          </p:cNvPr>
          <p:cNvSpPr>
            <a:spLocks noGrp="1"/>
          </p:cNvSpPr>
          <p:nvPr>
            <p:ph idx="1"/>
          </p:nvPr>
        </p:nvSpPr>
        <p:spPr>
          <a:xfrm>
            <a:off x="581192" y="2115671"/>
            <a:ext cx="11029615" cy="4040173"/>
          </a:xfrm>
        </p:spPr>
        <p:txBody>
          <a:bodyPr/>
          <a:lstStyle/>
          <a:p>
            <a:pPr algn="just"/>
            <a:r>
              <a:rPr lang="en-GB" b="0" i="0" dirty="0">
                <a:solidFill>
                  <a:srgbClr val="292929"/>
                </a:solidFill>
                <a:effectLst/>
                <a:latin typeface="Poppins" panose="00000500000000000000" pitchFamily="2" charset="0"/>
                <a:cs typeface="Poppins" panose="00000500000000000000" pitchFamily="2" charset="0"/>
              </a:rPr>
              <a:t>the concept of loss, which tells us how poorly the model is performing at that current instant. Now we need to use this loss to </a:t>
            </a:r>
            <a:r>
              <a:rPr lang="en-GB" b="1" i="0" dirty="0">
                <a:solidFill>
                  <a:srgbClr val="292929"/>
                </a:solidFill>
                <a:effectLst/>
                <a:latin typeface="Poppins" panose="00000500000000000000" pitchFamily="2" charset="0"/>
                <a:cs typeface="Poppins" panose="00000500000000000000" pitchFamily="2" charset="0"/>
              </a:rPr>
              <a:t>train </a:t>
            </a:r>
            <a:r>
              <a:rPr lang="en-GB" b="0" i="0" dirty="0">
                <a:solidFill>
                  <a:srgbClr val="292929"/>
                </a:solidFill>
                <a:effectLst/>
                <a:latin typeface="Poppins" panose="00000500000000000000" pitchFamily="2" charset="0"/>
                <a:cs typeface="Poppins" panose="00000500000000000000" pitchFamily="2" charset="0"/>
              </a:rPr>
              <a:t>our network such that it performs better. </a:t>
            </a:r>
          </a:p>
          <a:p>
            <a:pPr algn="just"/>
            <a:r>
              <a:rPr lang="en-GB" b="0" i="0" dirty="0">
                <a:solidFill>
                  <a:srgbClr val="292929"/>
                </a:solidFill>
                <a:effectLst/>
                <a:latin typeface="Poppins" panose="00000500000000000000" pitchFamily="2" charset="0"/>
                <a:cs typeface="Poppins" panose="00000500000000000000" pitchFamily="2" charset="0"/>
              </a:rPr>
              <a:t>Essentially what we need to do is to take the loss and try to </a:t>
            </a:r>
            <a:r>
              <a:rPr lang="en-GB" b="1" i="0" dirty="0">
                <a:solidFill>
                  <a:srgbClr val="292929"/>
                </a:solidFill>
                <a:effectLst/>
                <a:latin typeface="Poppins" panose="00000500000000000000" pitchFamily="2" charset="0"/>
                <a:cs typeface="Poppins" panose="00000500000000000000" pitchFamily="2" charset="0"/>
              </a:rPr>
              <a:t>minimize </a:t>
            </a:r>
            <a:r>
              <a:rPr lang="en-GB" b="0" i="0" dirty="0">
                <a:solidFill>
                  <a:srgbClr val="292929"/>
                </a:solidFill>
                <a:effectLst/>
                <a:latin typeface="Poppins" panose="00000500000000000000" pitchFamily="2" charset="0"/>
                <a:cs typeface="Poppins" panose="00000500000000000000" pitchFamily="2" charset="0"/>
              </a:rPr>
              <a:t>it, because a lower loss means our model is going to perform better. The process of minimizing (or maximizing) any mathematical expression is called </a:t>
            </a:r>
            <a:r>
              <a:rPr lang="en-GB" b="1" i="0" dirty="0">
                <a:solidFill>
                  <a:srgbClr val="292929"/>
                </a:solidFill>
                <a:effectLst/>
                <a:latin typeface="Poppins" panose="00000500000000000000" pitchFamily="2" charset="0"/>
                <a:cs typeface="Poppins" panose="00000500000000000000" pitchFamily="2" charset="0"/>
              </a:rPr>
              <a:t>optimization</a:t>
            </a:r>
            <a:r>
              <a:rPr lang="en-GB" b="0" i="0" dirty="0">
                <a:solidFill>
                  <a:srgbClr val="292929"/>
                </a:solidFill>
                <a:effectLst/>
                <a:latin typeface="Poppins" panose="00000500000000000000" pitchFamily="2" charset="0"/>
                <a:cs typeface="Poppins" panose="00000500000000000000" pitchFamily="2" charset="0"/>
              </a:rPr>
              <a:t> and we need now see how we can use these optimization methods for neural networks.</a:t>
            </a:r>
          </a:p>
          <a:p>
            <a:pPr algn="just"/>
            <a:r>
              <a:rPr lang="en-GB" sz="2400" b="1" i="0" dirty="0">
                <a:solidFill>
                  <a:srgbClr val="292929"/>
                </a:solidFill>
                <a:effectLst/>
                <a:latin typeface="source-serif-pro"/>
              </a:rPr>
              <a:t>Typical issues</a:t>
            </a:r>
            <a:r>
              <a:rPr lang="en-GB" b="1" i="0" dirty="0">
                <a:solidFill>
                  <a:srgbClr val="292929"/>
                </a:solidFill>
                <a:effectLst/>
                <a:latin typeface="source-serif-pro"/>
              </a:rPr>
              <a:t>: </a:t>
            </a:r>
            <a:r>
              <a:rPr lang="en-GB" b="0" i="0" dirty="0">
                <a:solidFill>
                  <a:srgbClr val="333333"/>
                </a:solidFill>
                <a:effectLst/>
                <a:latin typeface="Poppins" panose="00000500000000000000" pitchFamily="2" charset="0"/>
              </a:rPr>
              <a:t>Stochastic Gradient Descent and how to address problems like getting stuck in a local minima or a saddle point.</a:t>
            </a:r>
            <a:endParaRPr lang="en-GB" b="0" i="0" dirty="0">
              <a:solidFill>
                <a:srgbClr val="333333"/>
              </a:solidFill>
              <a:effectLst/>
              <a:latin typeface="Poppins" panose="020B0502040204020203" pitchFamily="2" charset="0"/>
            </a:endParaRPr>
          </a:p>
          <a:p>
            <a:r>
              <a:rPr lang="en-GB" b="1" dirty="0">
                <a:solidFill>
                  <a:srgbClr val="333333"/>
                </a:solidFill>
                <a:latin typeface="Poppins" panose="020B0502040204020203" pitchFamily="2" charset="0"/>
              </a:rPr>
              <a:t>Other </a:t>
            </a:r>
            <a:r>
              <a:rPr lang="en-GB" b="1" i="0" dirty="0">
                <a:solidFill>
                  <a:srgbClr val="333333"/>
                </a:solidFill>
                <a:effectLst/>
                <a:latin typeface="Poppins" panose="020B0502040204020203" pitchFamily="2" charset="0"/>
              </a:rPr>
              <a:t>problem</a:t>
            </a:r>
            <a:r>
              <a:rPr lang="en-GB" b="0" i="0" dirty="0">
                <a:solidFill>
                  <a:srgbClr val="333333"/>
                </a:solidFill>
                <a:effectLst/>
                <a:latin typeface="Poppins" panose="020B0502040204020203" pitchFamily="2" charset="0"/>
              </a:rPr>
              <a:t>: pathological curvature can slow down training to an extent that the machine learning practitioner might think that search has converged to a sub-optimal minima</a:t>
            </a:r>
          </a:p>
          <a:p>
            <a:endParaRPr lang="en-US" dirty="0"/>
          </a:p>
        </p:txBody>
      </p:sp>
      <p:sp>
        <p:nvSpPr>
          <p:cNvPr id="4" name="Slide Number Placeholder 3">
            <a:extLst>
              <a:ext uri="{FF2B5EF4-FFF2-40B4-BE49-F238E27FC236}">
                <a16:creationId xmlns:a16="http://schemas.microsoft.com/office/drawing/2014/main" id="{F37946E1-FDE1-45FF-814B-5A110BC8C8B4}"/>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44260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BF9F-E0C2-48F3-9DC4-6396998853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D036D4-574A-4FAA-A280-4092DD55AFAE}"/>
              </a:ext>
            </a:extLst>
          </p:cNvPr>
          <p:cNvSpPr>
            <a:spLocks noGrp="1"/>
          </p:cNvSpPr>
          <p:nvPr>
            <p:ph idx="1"/>
          </p:nvPr>
        </p:nvSpPr>
        <p:spPr>
          <a:xfrm>
            <a:off x="1029429" y="2521358"/>
            <a:ext cx="9728220" cy="3634486"/>
          </a:xfrm>
        </p:spPr>
        <p:txBody>
          <a:bodyPr>
            <a:noAutofit/>
          </a:bodyPr>
          <a:lstStyle/>
          <a:p>
            <a:pPr algn="just"/>
            <a:r>
              <a:rPr lang="en-GB" sz="1800" dirty="0">
                <a:solidFill>
                  <a:srgbClr val="333333"/>
                </a:solidFill>
                <a:latin typeface="Poppins" panose="00000500000000000000" pitchFamily="2" charset="0"/>
              </a:rPr>
              <a:t>P</a:t>
            </a:r>
            <a:r>
              <a:rPr lang="en-GB" sz="1800" b="0" i="0" dirty="0">
                <a:solidFill>
                  <a:srgbClr val="333333"/>
                </a:solidFill>
                <a:effectLst/>
                <a:latin typeface="Poppins" panose="00000500000000000000" pitchFamily="2" charset="0"/>
              </a:rPr>
              <a:t>athological curvature can slow down training to an extent that the machine learning practitioner might think that search has converged to a sub-optimal minima. Let us understand in depth what pathological curvature is.</a:t>
            </a:r>
          </a:p>
          <a:p>
            <a:pPr algn="just"/>
            <a:r>
              <a:rPr lang="en-GB" sz="1800" b="0" i="0" dirty="0">
                <a:solidFill>
                  <a:srgbClr val="333333"/>
                </a:solidFill>
                <a:effectLst/>
                <a:latin typeface="Poppins" panose="00000500000000000000" pitchFamily="2" charset="0"/>
              </a:rPr>
              <a:t>You see, we start off randomly before getting into the ravine-like region marked by blue colour. </a:t>
            </a:r>
          </a:p>
          <a:p>
            <a:pPr algn="just"/>
            <a:r>
              <a:rPr lang="en-GB" sz="1800" b="0" i="0" dirty="0">
                <a:solidFill>
                  <a:srgbClr val="333333"/>
                </a:solidFill>
                <a:effectLst/>
                <a:latin typeface="Poppins" panose="00000500000000000000" pitchFamily="2" charset="0"/>
              </a:rPr>
              <a:t>The colours actually represent how high the value the loss function is at a particular point, with reds representing highest values and blues representing the lowest values.</a:t>
            </a:r>
          </a:p>
          <a:p>
            <a:pPr algn="just"/>
            <a:r>
              <a:rPr lang="en-GB" sz="1800" b="0" i="0" dirty="0">
                <a:solidFill>
                  <a:srgbClr val="333333"/>
                </a:solidFill>
                <a:effectLst/>
                <a:latin typeface="Poppins" panose="00000500000000000000" pitchFamily="2" charset="0"/>
              </a:rPr>
              <a:t>We want to get down to the minima, but for that we have move through the </a:t>
            </a:r>
            <a:r>
              <a:rPr lang="en-GB" sz="1800" b="0" i="1" dirty="0">
                <a:solidFill>
                  <a:srgbClr val="333333"/>
                </a:solidFill>
                <a:effectLst/>
                <a:latin typeface="Poppins" panose="00000500000000000000" pitchFamily="2" charset="0"/>
              </a:rPr>
              <a:t>ravine</a:t>
            </a:r>
            <a:r>
              <a:rPr lang="en-GB" sz="1800" b="0" i="0" dirty="0">
                <a:solidFill>
                  <a:srgbClr val="333333"/>
                </a:solidFill>
                <a:effectLst/>
                <a:latin typeface="Poppins" panose="00000500000000000000" pitchFamily="2" charset="0"/>
              </a:rPr>
              <a:t>. This region is what is called pathological curvature. To understand why it's called </a:t>
            </a:r>
            <a:r>
              <a:rPr lang="en-GB" sz="1800" b="0" i="1" dirty="0">
                <a:solidFill>
                  <a:srgbClr val="333333"/>
                </a:solidFill>
                <a:effectLst/>
                <a:latin typeface="Poppins" panose="00000500000000000000" pitchFamily="2" charset="0"/>
              </a:rPr>
              <a:t>pathological</a:t>
            </a:r>
            <a:r>
              <a:rPr lang="en-GB" sz="1800" b="0" i="0" dirty="0">
                <a:solidFill>
                  <a:srgbClr val="333333"/>
                </a:solidFill>
                <a:effectLst/>
                <a:latin typeface="Poppins" panose="00000500000000000000" pitchFamily="2" charset="0"/>
              </a:rPr>
              <a:t> , let us delve deeper. This is how pathological curvature, zoomed up, looks like</a:t>
            </a:r>
          </a:p>
          <a:p>
            <a:pPr algn="just"/>
            <a:endParaRPr lang="en-US" sz="1800" dirty="0"/>
          </a:p>
        </p:txBody>
      </p:sp>
      <p:sp>
        <p:nvSpPr>
          <p:cNvPr id="4" name="Slide Number Placeholder 3">
            <a:extLst>
              <a:ext uri="{FF2B5EF4-FFF2-40B4-BE49-F238E27FC236}">
                <a16:creationId xmlns:a16="http://schemas.microsoft.com/office/drawing/2014/main" id="{0B758CF1-3272-4CB0-B23C-D6EBC5958F80}"/>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12132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665433-9230-4FDB-B035-FC8036B39DF3}"/>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4" name="Picture 3">
            <a:extLst>
              <a:ext uri="{FF2B5EF4-FFF2-40B4-BE49-F238E27FC236}">
                <a16:creationId xmlns:a16="http://schemas.microsoft.com/office/drawing/2014/main" id="{34770279-291C-444F-B639-28EA4125E6EE}"/>
              </a:ext>
            </a:extLst>
          </p:cNvPr>
          <p:cNvPicPr>
            <a:picLocks noChangeAspect="1"/>
          </p:cNvPicPr>
          <p:nvPr/>
        </p:nvPicPr>
        <p:blipFill>
          <a:blip r:embed="rId2"/>
          <a:stretch>
            <a:fillRect/>
          </a:stretch>
        </p:blipFill>
        <p:spPr>
          <a:xfrm>
            <a:off x="6776198" y="1790502"/>
            <a:ext cx="4979893" cy="3460293"/>
          </a:xfrm>
          <a:prstGeom prst="rect">
            <a:avLst/>
          </a:prstGeom>
        </p:spPr>
      </p:pic>
      <p:pic>
        <p:nvPicPr>
          <p:cNvPr id="8" name="Picture 7">
            <a:extLst>
              <a:ext uri="{FF2B5EF4-FFF2-40B4-BE49-F238E27FC236}">
                <a16:creationId xmlns:a16="http://schemas.microsoft.com/office/drawing/2014/main" id="{F2CAB1BD-5AF1-450C-B39C-653FEFC7FDE2}"/>
              </a:ext>
            </a:extLst>
          </p:cNvPr>
          <p:cNvPicPr>
            <a:picLocks noChangeAspect="1"/>
          </p:cNvPicPr>
          <p:nvPr/>
        </p:nvPicPr>
        <p:blipFill rotWithShape="1">
          <a:blip r:embed="rId3"/>
          <a:srcRect l="6588" t="4942" r="2032" b="2656"/>
          <a:stretch/>
        </p:blipFill>
        <p:spPr>
          <a:xfrm>
            <a:off x="1183341" y="1249635"/>
            <a:ext cx="5369859" cy="4877120"/>
          </a:xfrm>
          <a:prstGeom prst="rect">
            <a:avLst/>
          </a:prstGeom>
        </p:spPr>
      </p:pic>
    </p:spTree>
    <p:extLst>
      <p:ext uri="{BB962C8B-B14F-4D97-AF65-F5344CB8AC3E}">
        <p14:creationId xmlns:p14="http://schemas.microsoft.com/office/powerpoint/2010/main" val="159285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986F-5A84-4795-9A9A-3CB1941072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8515F8-44B0-4049-966D-243F241411B9}"/>
              </a:ext>
            </a:extLst>
          </p:cNvPr>
          <p:cNvSpPr>
            <a:spLocks noGrp="1"/>
          </p:cNvSpPr>
          <p:nvPr>
            <p:ph idx="1"/>
          </p:nvPr>
        </p:nvSpPr>
        <p:spPr>
          <a:xfrm>
            <a:off x="581192" y="1964346"/>
            <a:ext cx="11029615" cy="3634486"/>
          </a:xfrm>
        </p:spPr>
        <p:txBody>
          <a:bodyPr>
            <a:normAutofit/>
          </a:bodyPr>
          <a:lstStyle/>
          <a:p>
            <a:pPr algn="just"/>
            <a:r>
              <a:rPr lang="en-GB" sz="2000" b="0" i="0" dirty="0">
                <a:solidFill>
                  <a:srgbClr val="333333"/>
                </a:solidFill>
                <a:effectLst/>
                <a:latin typeface="Poppins" panose="00000500000000000000" pitchFamily="2" charset="0"/>
              </a:rPr>
              <a:t>Gradient descent is bouncing along the ridges of the ravine, and moving a lot slower towards the minima. This is because the surface at the ridge curves much more steeply in the direction of </a:t>
            </a:r>
            <a:r>
              <a:rPr lang="en-GB" sz="2000" b="0" i="1" dirty="0">
                <a:solidFill>
                  <a:srgbClr val="333333"/>
                </a:solidFill>
                <a:effectLst/>
                <a:latin typeface="Poppins" panose="00000500000000000000" pitchFamily="2" charset="0"/>
              </a:rPr>
              <a:t>w1</a:t>
            </a:r>
            <a:r>
              <a:rPr lang="en-GB" sz="2000" b="0" i="0" dirty="0">
                <a:solidFill>
                  <a:srgbClr val="333333"/>
                </a:solidFill>
                <a:effectLst/>
                <a:latin typeface="Poppins" panose="00000500000000000000" pitchFamily="2" charset="0"/>
              </a:rPr>
              <a:t>.</a:t>
            </a:r>
          </a:p>
          <a:p>
            <a:pPr algn="just"/>
            <a:r>
              <a:rPr lang="en-GB" sz="2000" b="1" i="0" dirty="0">
                <a:solidFill>
                  <a:srgbClr val="333333"/>
                </a:solidFill>
                <a:effectLst/>
                <a:latin typeface="Poppins" panose="00000500000000000000" pitchFamily="2" charset="0"/>
              </a:rPr>
              <a:t>if the only directions of significant decrease in f are ones of low curvature, the optimization may become too slow to be practical and even appear to halt altogether, creating the false impression of a local minimum.</a:t>
            </a:r>
            <a:endParaRPr lang="en-US" sz="2000" dirty="0"/>
          </a:p>
        </p:txBody>
      </p:sp>
      <p:sp>
        <p:nvSpPr>
          <p:cNvPr id="4" name="Slide Number Placeholder 3">
            <a:extLst>
              <a:ext uri="{FF2B5EF4-FFF2-40B4-BE49-F238E27FC236}">
                <a16:creationId xmlns:a16="http://schemas.microsoft.com/office/drawing/2014/main" id="{4A3D1423-A676-4428-9EE4-FF26DE12B186}"/>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36289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9ECB-3573-44C0-8CC8-5C68BC39BB21}"/>
              </a:ext>
            </a:extLst>
          </p:cNvPr>
          <p:cNvSpPr>
            <a:spLocks noGrp="1"/>
          </p:cNvSpPr>
          <p:nvPr>
            <p:ph type="title"/>
          </p:nvPr>
        </p:nvSpPr>
        <p:spPr/>
        <p:txBody>
          <a:bodyPr/>
          <a:lstStyle/>
          <a:p>
            <a:r>
              <a:rPr lang="en-GB" sz="2800" dirty="0">
                <a:solidFill>
                  <a:srgbClr val="333333"/>
                </a:solidFill>
                <a:latin typeface="Poppins" panose="00000500000000000000" pitchFamily="2" charset="0"/>
              </a:rPr>
              <a:t>P</a:t>
            </a:r>
            <a:r>
              <a:rPr lang="en-GB" sz="2800" b="0" i="0" dirty="0">
                <a:solidFill>
                  <a:srgbClr val="333333"/>
                </a:solidFill>
                <a:effectLst/>
                <a:latin typeface="Poppins" panose="00000500000000000000" pitchFamily="2" charset="0"/>
              </a:rPr>
              <a:t>athological curvature</a:t>
            </a:r>
            <a:endParaRPr lang="en-US" dirty="0">
              <a:highlight>
                <a:srgbClr val="00FFFF"/>
              </a:highlight>
            </a:endParaRPr>
          </a:p>
        </p:txBody>
      </p:sp>
      <p:sp>
        <p:nvSpPr>
          <p:cNvPr id="3" name="Content Placeholder 2">
            <a:extLst>
              <a:ext uri="{FF2B5EF4-FFF2-40B4-BE49-F238E27FC236}">
                <a16:creationId xmlns:a16="http://schemas.microsoft.com/office/drawing/2014/main" id="{274D3119-A586-4BDF-8DA8-1FD2011941C9}"/>
              </a:ext>
            </a:extLst>
          </p:cNvPr>
          <p:cNvSpPr>
            <a:spLocks noGrp="1"/>
          </p:cNvSpPr>
          <p:nvPr>
            <p:ph idx="1"/>
          </p:nvPr>
        </p:nvSpPr>
        <p:spPr/>
        <p:txBody>
          <a:bodyPr>
            <a:normAutofit/>
          </a:bodyPr>
          <a:lstStyle/>
          <a:p>
            <a:pPr algn="just"/>
            <a:r>
              <a:rPr lang="en-GB" b="0" i="0" dirty="0">
                <a:solidFill>
                  <a:srgbClr val="333333"/>
                </a:solidFill>
                <a:effectLst/>
                <a:latin typeface="Poppins" panose="00000500000000000000" pitchFamily="2" charset="0"/>
              </a:rPr>
              <a:t>It makes sense to slow down when were are nearing a minima, and we want to converge into it. But consider the point where gradient descent enters the region of pathological curvature, and the sheer distance to go until the minima. </a:t>
            </a:r>
            <a:endParaRPr lang="fa-IR" b="0" i="0" dirty="0">
              <a:solidFill>
                <a:srgbClr val="333333"/>
              </a:solidFill>
              <a:effectLst/>
              <a:latin typeface="Poppins" panose="00000500000000000000" pitchFamily="2" charset="0"/>
            </a:endParaRPr>
          </a:p>
          <a:p>
            <a:pPr algn="just"/>
            <a:r>
              <a:rPr lang="en-GB" b="0" i="0" dirty="0">
                <a:solidFill>
                  <a:srgbClr val="333333"/>
                </a:solidFill>
                <a:effectLst/>
                <a:latin typeface="Poppins" panose="00000500000000000000" pitchFamily="2" charset="0"/>
              </a:rPr>
              <a:t>If we use a slower learning rate, it might take so too much time to get to the minima. In fact, learning rates small enough to prevent bouncing around the ridges might lead the practitioner to believe that the loss isn't improving at all, and abandon training all together.</a:t>
            </a:r>
          </a:p>
          <a:p>
            <a:pPr algn="just"/>
            <a:r>
              <a:rPr lang="en-GB" b="1" i="0" dirty="0">
                <a:solidFill>
                  <a:srgbClr val="333333"/>
                </a:solidFill>
                <a:effectLst/>
                <a:latin typeface="Poppins" panose="00000500000000000000" pitchFamily="2" charset="0"/>
              </a:rPr>
              <a:t>And if the only directions of significant decrease in f are ones of low curvature</a:t>
            </a:r>
          </a:p>
          <a:p>
            <a:pPr algn="just"/>
            <a:r>
              <a:rPr lang="en-GB" b="0" i="0" dirty="0">
                <a:solidFill>
                  <a:srgbClr val="333333"/>
                </a:solidFill>
                <a:effectLst/>
                <a:latin typeface="Poppins" panose="00000500000000000000" pitchFamily="2" charset="0"/>
              </a:rPr>
              <a:t>Probably we want something that can get us slowly into the flat region at the bottom of pathological curvature first, and then accelerate in the direction of minima</a:t>
            </a:r>
            <a:endParaRPr lang="en-US" dirty="0"/>
          </a:p>
          <a:p>
            <a:pPr algn="just"/>
            <a:endParaRPr lang="en-GB" b="0" i="0" dirty="0">
              <a:solidFill>
                <a:srgbClr val="333333"/>
              </a:solidFill>
              <a:effectLst/>
              <a:latin typeface="Poppins" panose="00000500000000000000" pitchFamily="2" charset="0"/>
            </a:endParaRPr>
          </a:p>
          <a:p>
            <a:pPr algn="just"/>
            <a:endParaRPr lang="en-US" dirty="0"/>
          </a:p>
        </p:txBody>
      </p:sp>
      <p:sp>
        <p:nvSpPr>
          <p:cNvPr id="4" name="Slide Number Placeholder 3">
            <a:extLst>
              <a:ext uri="{FF2B5EF4-FFF2-40B4-BE49-F238E27FC236}">
                <a16:creationId xmlns:a16="http://schemas.microsoft.com/office/drawing/2014/main" id="{44CDAA2E-9DFF-4171-8AC6-2171721738DD}"/>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5546732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{DF3ECA2A-34A6-4981-829F-047FC8D8A338}tf33552983_win32</Template>
  <TotalTime>5202</TotalTime>
  <Words>3186</Words>
  <Application>Microsoft Office PowerPoint</Application>
  <PresentationFormat>Widescreen</PresentationFormat>
  <Paragraphs>207</Paragraphs>
  <Slides>39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 Unicode MS</vt:lpstr>
      <vt:lpstr>Calibri</vt:lpstr>
      <vt:lpstr>Franklin Gothic Book</vt:lpstr>
      <vt:lpstr>Franklin Gothic Demi</vt:lpstr>
      <vt:lpstr>Helvetica Neue</vt:lpstr>
      <vt:lpstr>Lato</vt:lpstr>
      <vt:lpstr>Open Sans</vt:lpstr>
      <vt:lpstr>Open Sans</vt:lpstr>
      <vt:lpstr>Poppins</vt:lpstr>
      <vt:lpstr>source-serif-pro</vt:lpstr>
      <vt:lpstr>Wingdings 2</vt:lpstr>
      <vt:lpstr>DividendVTI</vt:lpstr>
      <vt:lpstr>Adam optimizer </vt:lpstr>
      <vt:lpstr>What is an optimizer?</vt:lpstr>
      <vt:lpstr>Why does the choice of optimizer matters?</vt:lpstr>
      <vt:lpstr>What is an optimizer?</vt:lpstr>
      <vt:lpstr>What really is an optimizer? </vt:lpstr>
      <vt:lpstr>PowerPoint Presentation</vt:lpstr>
      <vt:lpstr>PowerPoint Presentation</vt:lpstr>
      <vt:lpstr>PowerPoint Presentation</vt:lpstr>
      <vt:lpstr>Pathological curvature</vt:lpstr>
      <vt:lpstr>Optimizer variant </vt:lpstr>
      <vt:lpstr>A quick overview of Gradient Descent and the stochastic version of it</vt:lpstr>
      <vt:lpstr>PowerPoint Presentation</vt:lpstr>
      <vt:lpstr>3 issues noted</vt:lpstr>
      <vt:lpstr>PowerPoint Presentation</vt:lpstr>
      <vt:lpstr>PowerPoint Presentation</vt:lpstr>
      <vt:lpstr>Update of weight for the a batch of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Adam </vt:lpstr>
      <vt:lpstr>Adam optimizer </vt:lpstr>
      <vt:lpstr>PowerPoint Presentation</vt:lpstr>
      <vt:lpstr>Momentum</vt:lpstr>
      <vt:lpstr>momentum</vt:lpstr>
      <vt:lpstr>how Does Adam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Adam optimizer</dc:title>
  <dc:creator>najmieh sadat safarabadi</dc:creator>
  <cp:lastModifiedBy>najmieh sadat safarabadi</cp:lastModifiedBy>
  <cp:revision>523</cp:revision>
  <dcterms:created xsi:type="dcterms:W3CDTF">2022-12-28T16:45:48Z</dcterms:created>
  <dcterms:modified xsi:type="dcterms:W3CDTF">2023-01-01T07:28:05Z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