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sldIdLst>
    <p:sldId id="530" r:id="rId5"/>
    <p:sldId id="531" r:id="rId6"/>
    <p:sldId id="533" r:id="rId7"/>
    <p:sldId id="547" r:id="rId8"/>
    <p:sldId id="625" r:id="rId9"/>
    <p:sldId id="626" r:id="rId10"/>
    <p:sldId id="627" r:id="rId11"/>
    <p:sldId id="595" r:id="rId12"/>
    <p:sldId id="601" r:id="rId13"/>
    <p:sldId id="585" r:id="rId14"/>
    <p:sldId id="534" r:id="rId15"/>
    <p:sldId id="535" r:id="rId16"/>
    <p:sldId id="549" r:id="rId17"/>
    <p:sldId id="537" r:id="rId18"/>
    <p:sldId id="536" r:id="rId19"/>
    <p:sldId id="600" r:id="rId20"/>
    <p:sldId id="546" r:id="rId21"/>
    <p:sldId id="551" r:id="rId22"/>
    <p:sldId id="597" r:id="rId23"/>
    <p:sldId id="596" r:id="rId24"/>
    <p:sldId id="603" r:id="rId25"/>
    <p:sldId id="604" r:id="rId26"/>
    <p:sldId id="587" r:id="rId27"/>
    <p:sldId id="599" r:id="rId28"/>
    <p:sldId id="605" r:id="rId29"/>
    <p:sldId id="606" r:id="rId30"/>
    <p:sldId id="607" r:id="rId31"/>
    <p:sldId id="608" r:id="rId32"/>
    <p:sldId id="612" r:id="rId33"/>
    <p:sldId id="609" r:id="rId34"/>
    <p:sldId id="610" r:id="rId35"/>
    <p:sldId id="621" r:id="rId36"/>
    <p:sldId id="611" r:id="rId37"/>
    <p:sldId id="613" r:id="rId38"/>
    <p:sldId id="614" r:id="rId39"/>
    <p:sldId id="615" r:id="rId40"/>
    <p:sldId id="616" r:id="rId41"/>
    <p:sldId id="624" r:id="rId42"/>
    <p:sldId id="623" r:id="rId43"/>
    <p:sldId id="622" r:id="rId44"/>
    <p:sldId id="630" r:id="rId45"/>
    <p:sldId id="538" r:id="rId46"/>
    <p:sldId id="628" r:id="rId47"/>
    <p:sldId id="629" r:id="rId48"/>
    <p:sldId id="583" r:id="rId49"/>
    <p:sldId id="593" r:id="rId50"/>
    <p:sldId id="584" r:id="rId51"/>
    <p:sldId id="588" r:id="rId52"/>
    <p:sldId id="594" r:id="rId53"/>
    <p:sldId id="617" r:id="rId54"/>
    <p:sldId id="618" r:id="rId55"/>
    <p:sldId id="619" r:id="rId56"/>
    <p:sldId id="620" r:id="rId57"/>
    <p:sldId id="581" r:id="rId58"/>
    <p:sldId id="54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422"/>
  </p:normalViewPr>
  <p:slideViewPr>
    <p:cSldViewPr snapToGrid="0">
      <p:cViewPr varScale="1">
        <p:scale>
          <a:sx n="107" d="100"/>
          <a:sy n="107"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B2A55D-23D6-445B-8854-3A621012800A}" type="doc">
      <dgm:prSet loTypeId="urn:microsoft.com/office/officeart/2005/8/layout/hProcess9" loCatId="process" qsTypeId="urn:microsoft.com/office/officeart/2005/8/quickstyle/simple4" qsCatId="simple" csTypeId="urn:microsoft.com/office/officeart/2005/8/colors/accent2_2" csCatId="accent2" phldr="1"/>
      <dgm:spPr/>
    </dgm:pt>
    <dgm:pt modelId="{3276456C-EDBA-433F-8F28-1D48B05E7496}">
      <dgm:prSet phldrT="[Text]"/>
      <dgm:spPr/>
      <dgm:t>
        <a:bodyPr/>
        <a:lstStyle/>
        <a:p>
          <a:r>
            <a:rPr lang="en-US" dirty="0">
              <a:highlight>
                <a:srgbClr val="000000"/>
              </a:highlight>
            </a:rPr>
            <a:t>The expert knowledge area is "fuzzy" in nature and contains a great deal of procedural knowledge</a:t>
          </a:r>
        </a:p>
      </dgm:t>
    </dgm:pt>
    <dgm:pt modelId="{32B757E4-6F6D-4403-8A9D-0810A689F47D}" type="parTrans" cxnId="{0826454E-5469-4AB0-B5F2-9FC84F4F4DEB}">
      <dgm:prSet/>
      <dgm:spPr/>
      <dgm:t>
        <a:bodyPr/>
        <a:lstStyle/>
        <a:p>
          <a:endParaRPr lang="en-US"/>
        </a:p>
      </dgm:t>
    </dgm:pt>
    <dgm:pt modelId="{B9902528-01D7-4B01-B58A-CFCC770922EC}" type="sibTrans" cxnId="{0826454E-5469-4AB0-B5F2-9FC84F4F4DEB}">
      <dgm:prSet/>
      <dgm:spPr/>
      <dgm:t>
        <a:bodyPr/>
        <a:lstStyle/>
        <a:p>
          <a:endParaRPr lang="en-US"/>
        </a:p>
      </dgm:t>
    </dgm:pt>
    <dgm:pt modelId="{5A0FDC1C-0F61-41FF-B34C-C8F1886C1B07}">
      <dgm:prSet phldrT="[Text]"/>
      <dgm:spPr/>
      <dgm:t>
        <a:bodyPr/>
        <a:lstStyle/>
        <a:p>
          <a:r>
            <a:rPr lang="en-US" dirty="0"/>
            <a:t>Knowledge-based systems represent a way that expertise can be captured, coded, and reused. </a:t>
          </a:r>
        </a:p>
      </dgm:t>
    </dgm:pt>
    <dgm:pt modelId="{0E0AB3F9-7A2A-4F0E-922B-8EC547CA6D29}" type="parTrans" cxnId="{22DE7017-9E2E-40EF-B662-D5113B8FFE06}">
      <dgm:prSet/>
      <dgm:spPr/>
      <dgm:t>
        <a:bodyPr/>
        <a:lstStyle/>
        <a:p>
          <a:endParaRPr lang="en-US"/>
        </a:p>
      </dgm:t>
    </dgm:pt>
    <dgm:pt modelId="{F17C7476-437E-4260-AEA5-2CC7644AC75C}" type="sibTrans" cxnId="{22DE7017-9E2E-40EF-B662-D5113B8FFE06}">
      <dgm:prSet/>
      <dgm:spPr/>
      <dgm:t>
        <a:bodyPr/>
        <a:lstStyle/>
        <a:p>
          <a:endParaRPr lang="en-US"/>
        </a:p>
      </dgm:t>
    </dgm:pt>
    <dgm:pt modelId="{8800F189-482D-4C00-BEEA-E43F4B8AA252}">
      <dgm:prSet phldrT="[Text]"/>
      <dgm:spPr/>
      <dgm:t>
        <a:bodyPr/>
        <a:lstStyle/>
        <a:p>
          <a:r>
            <a:rPr lang="en-US" dirty="0"/>
            <a:t>Expert system contains a knowledge base </a:t>
          </a:r>
          <a:r>
            <a:rPr lang="en-US" dirty="0">
              <a:highlight>
                <a:srgbClr val="000000"/>
              </a:highlight>
            </a:rPr>
            <a:t>having accumulated experience and a set of rules for applying the knowledge base</a:t>
          </a:r>
          <a:r>
            <a:rPr lang="en-US" dirty="0"/>
            <a:t> to each particular situation that is described to the program.</a:t>
          </a:r>
        </a:p>
      </dgm:t>
    </dgm:pt>
    <dgm:pt modelId="{6DB28DC7-A644-407E-A02D-7C86AA21E6B3}" type="parTrans" cxnId="{4D3F2210-9826-4BA0-B2BE-C9E1F69C9B3C}">
      <dgm:prSet/>
      <dgm:spPr/>
      <dgm:t>
        <a:bodyPr/>
        <a:lstStyle/>
        <a:p>
          <a:endParaRPr lang="en-US"/>
        </a:p>
      </dgm:t>
    </dgm:pt>
    <dgm:pt modelId="{779052B0-3475-4931-9625-FA382F1EA65F}" type="sibTrans" cxnId="{4D3F2210-9826-4BA0-B2BE-C9E1F69C9B3C}">
      <dgm:prSet/>
      <dgm:spPr/>
      <dgm:t>
        <a:bodyPr/>
        <a:lstStyle/>
        <a:p>
          <a:endParaRPr lang="en-US"/>
        </a:p>
      </dgm:t>
    </dgm:pt>
    <dgm:pt modelId="{DDE2DE20-4A05-445D-9824-AE4FA952D22F}" type="pres">
      <dgm:prSet presAssocID="{43B2A55D-23D6-445B-8854-3A621012800A}" presName="CompostProcess" presStyleCnt="0">
        <dgm:presLayoutVars>
          <dgm:dir/>
          <dgm:resizeHandles val="exact"/>
        </dgm:presLayoutVars>
      </dgm:prSet>
      <dgm:spPr/>
    </dgm:pt>
    <dgm:pt modelId="{3FE5C5ED-27E5-4BAE-90F6-F39D20019116}" type="pres">
      <dgm:prSet presAssocID="{43B2A55D-23D6-445B-8854-3A621012800A}" presName="arrow" presStyleLbl="bgShp" presStyleIdx="0" presStyleCnt="1"/>
      <dgm:spPr/>
    </dgm:pt>
    <dgm:pt modelId="{DAFF45B4-91E6-42F8-842A-1FA768F0BDCF}" type="pres">
      <dgm:prSet presAssocID="{43B2A55D-23D6-445B-8854-3A621012800A}" presName="linearProcess" presStyleCnt="0"/>
      <dgm:spPr/>
    </dgm:pt>
    <dgm:pt modelId="{8D40908B-D5A5-4403-B610-BA83616A21E8}" type="pres">
      <dgm:prSet presAssocID="{3276456C-EDBA-433F-8F28-1D48B05E7496}" presName="textNode" presStyleLbl="node1" presStyleIdx="0" presStyleCnt="3">
        <dgm:presLayoutVars>
          <dgm:bulletEnabled val="1"/>
        </dgm:presLayoutVars>
      </dgm:prSet>
      <dgm:spPr/>
    </dgm:pt>
    <dgm:pt modelId="{E280AFA6-4866-40F9-85D8-6561A665BB13}" type="pres">
      <dgm:prSet presAssocID="{B9902528-01D7-4B01-B58A-CFCC770922EC}" presName="sibTrans" presStyleCnt="0"/>
      <dgm:spPr/>
    </dgm:pt>
    <dgm:pt modelId="{594E6265-D273-4C65-9608-99B304027D60}" type="pres">
      <dgm:prSet presAssocID="{5A0FDC1C-0F61-41FF-B34C-C8F1886C1B07}" presName="textNode" presStyleLbl="node1" presStyleIdx="1" presStyleCnt="3">
        <dgm:presLayoutVars>
          <dgm:bulletEnabled val="1"/>
        </dgm:presLayoutVars>
      </dgm:prSet>
      <dgm:spPr/>
    </dgm:pt>
    <dgm:pt modelId="{91A8DFF8-33FD-485A-8042-56A076C2F8A1}" type="pres">
      <dgm:prSet presAssocID="{F17C7476-437E-4260-AEA5-2CC7644AC75C}" presName="sibTrans" presStyleCnt="0"/>
      <dgm:spPr/>
    </dgm:pt>
    <dgm:pt modelId="{308D00DD-3F3C-4654-BD35-57E2020E119E}" type="pres">
      <dgm:prSet presAssocID="{8800F189-482D-4C00-BEEA-E43F4B8AA252}" presName="textNode" presStyleLbl="node1" presStyleIdx="2" presStyleCnt="3">
        <dgm:presLayoutVars>
          <dgm:bulletEnabled val="1"/>
        </dgm:presLayoutVars>
      </dgm:prSet>
      <dgm:spPr/>
    </dgm:pt>
  </dgm:ptLst>
  <dgm:cxnLst>
    <dgm:cxn modelId="{4D3F2210-9826-4BA0-B2BE-C9E1F69C9B3C}" srcId="{43B2A55D-23D6-445B-8854-3A621012800A}" destId="{8800F189-482D-4C00-BEEA-E43F4B8AA252}" srcOrd="2" destOrd="0" parTransId="{6DB28DC7-A644-407E-A02D-7C86AA21E6B3}" sibTransId="{779052B0-3475-4931-9625-FA382F1EA65F}"/>
    <dgm:cxn modelId="{22DE7017-9E2E-40EF-B662-D5113B8FFE06}" srcId="{43B2A55D-23D6-445B-8854-3A621012800A}" destId="{5A0FDC1C-0F61-41FF-B34C-C8F1886C1B07}" srcOrd="1" destOrd="0" parTransId="{0E0AB3F9-7A2A-4F0E-922B-8EC547CA6D29}" sibTransId="{F17C7476-437E-4260-AEA5-2CC7644AC75C}"/>
    <dgm:cxn modelId="{0826454E-5469-4AB0-B5F2-9FC84F4F4DEB}" srcId="{43B2A55D-23D6-445B-8854-3A621012800A}" destId="{3276456C-EDBA-433F-8F28-1D48B05E7496}" srcOrd="0" destOrd="0" parTransId="{32B757E4-6F6D-4403-8A9D-0810A689F47D}" sibTransId="{B9902528-01D7-4B01-B58A-CFCC770922EC}"/>
    <dgm:cxn modelId="{64EE4B73-646F-4BA1-AEE9-E884E35E524C}" type="presOf" srcId="{3276456C-EDBA-433F-8F28-1D48B05E7496}" destId="{8D40908B-D5A5-4403-B610-BA83616A21E8}" srcOrd="0" destOrd="0" presId="urn:microsoft.com/office/officeart/2005/8/layout/hProcess9"/>
    <dgm:cxn modelId="{30FA65E1-9A8B-4F90-9646-7955EF92CED2}" type="presOf" srcId="{43B2A55D-23D6-445B-8854-3A621012800A}" destId="{DDE2DE20-4A05-445D-9824-AE4FA952D22F}" srcOrd="0" destOrd="0" presId="urn:microsoft.com/office/officeart/2005/8/layout/hProcess9"/>
    <dgm:cxn modelId="{BDDD6EEA-C47B-472E-98B9-D43A4FFBEC2A}" type="presOf" srcId="{8800F189-482D-4C00-BEEA-E43F4B8AA252}" destId="{308D00DD-3F3C-4654-BD35-57E2020E119E}" srcOrd="0" destOrd="0" presId="urn:microsoft.com/office/officeart/2005/8/layout/hProcess9"/>
    <dgm:cxn modelId="{01DBF6EF-C82A-48BD-A728-02BD7C1DB498}" type="presOf" srcId="{5A0FDC1C-0F61-41FF-B34C-C8F1886C1B07}" destId="{594E6265-D273-4C65-9608-99B304027D60}" srcOrd="0" destOrd="0" presId="urn:microsoft.com/office/officeart/2005/8/layout/hProcess9"/>
    <dgm:cxn modelId="{50A2B46B-66D6-42E4-81E9-92085B25EDEB}" type="presParOf" srcId="{DDE2DE20-4A05-445D-9824-AE4FA952D22F}" destId="{3FE5C5ED-27E5-4BAE-90F6-F39D20019116}" srcOrd="0" destOrd="0" presId="urn:microsoft.com/office/officeart/2005/8/layout/hProcess9"/>
    <dgm:cxn modelId="{65EFD0B1-012A-4824-AC3F-1E4A4C38E0BC}" type="presParOf" srcId="{DDE2DE20-4A05-445D-9824-AE4FA952D22F}" destId="{DAFF45B4-91E6-42F8-842A-1FA768F0BDCF}" srcOrd="1" destOrd="0" presId="urn:microsoft.com/office/officeart/2005/8/layout/hProcess9"/>
    <dgm:cxn modelId="{74EED7D7-6DCE-4630-8D9D-608FE89AE87D}" type="presParOf" srcId="{DAFF45B4-91E6-42F8-842A-1FA768F0BDCF}" destId="{8D40908B-D5A5-4403-B610-BA83616A21E8}" srcOrd="0" destOrd="0" presId="urn:microsoft.com/office/officeart/2005/8/layout/hProcess9"/>
    <dgm:cxn modelId="{681DEFF2-E4EF-4184-9BB8-20B4484517E3}" type="presParOf" srcId="{DAFF45B4-91E6-42F8-842A-1FA768F0BDCF}" destId="{E280AFA6-4866-40F9-85D8-6561A665BB13}" srcOrd="1" destOrd="0" presId="urn:microsoft.com/office/officeart/2005/8/layout/hProcess9"/>
    <dgm:cxn modelId="{FD95DBC7-886B-4707-9FE3-9958C5962C4F}" type="presParOf" srcId="{DAFF45B4-91E6-42F8-842A-1FA768F0BDCF}" destId="{594E6265-D273-4C65-9608-99B304027D60}" srcOrd="2" destOrd="0" presId="urn:microsoft.com/office/officeart/2005/8/layout/hProcess9"/>
    <dgm:cxn modelId="{4E8FBEA4-BB7E-406A-B68D-85DAD3B8EB70}" type="presParOf" srcId="{DAFF45B4-91E6-42F8-842A-1FA768F0BDCF}" destId="{91A8DFF8-33FD-485A-8042-56A076C2F8A1}" srcOrd="3" destOrd="0" presId="urn:microsoft.com/office/officeart/2005/8/layout/hProcess9"/>
    <dgm:cxn modelId="{D57B7B28-9722-423E-997A-4EDBC185595D}" type="presParOf" srcId="{DAFF45B4-91E6-42F8-842A-1FA768F0BDCF}" destId="{308D00DD-3F3C-4654-BD35-57E2020E119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52103-E645-4957-BBFC-7D2D7B454A29}" type="doc">
      <dgm:prSet loTypeId="urn:microsoft.com/office/officeart/2005/8/layout/hProcess3" loCatId="process" qsTypeId="urn:microsoft.com/office/officeart/2005/8/quickstyle/3d4" qsCatId="3D" csTypeId="urn:microsoft.com/office/officeart/2005/8/colors/accent1_2" csCatId="accent1" phldr="1"/>
      <dgm:spPr/>
    </dgm:pt>
    <dgm:pt modelId="{20331DBE-AAAF-4EE0-9784-372D8073F361}">
      <dgm:prSet phldrT="[Text]" custT="1"/>
      <dgm:spPr/>
      <dgm:t>
        <a:bodyPr/>
        <a:lstStyle/>
        <a:p>
          <a:r>
            <a:rPr lang="en-US" sz="1600" b="1" dirty="0">
              <a:solidFill>
                <a:schemeClr val="bg1"/>
              </a:solidFill>
              <a:latin typeface="+mj-lt"/>
            </a:rPr>
            <a:t>The kay differences</a:t>
          </a:r>
        </a:p>
      </dgm:t>
    </dgm:pt>
    <dgm:pt modelId="{7743AC6F-285D-4BB3-B2F7-1118D51A4F64}" type="parTrans" cxnId="{76745FB7-5ADC-4805-AAF8-05F067735614}">
      <dgm:prSet/>
      <dgm:spPr/>
      <dgm:t>
        <a:bodyPr/>
        <a:lstStyle/>
        <a:p>
          <a:endParaRPr lang="en-US"/>
        </a:p>
      </dgm:t>
    </dgm:pt>
    <dgm:pt modelId="{9D43496F-B4BF-404A-A319-D0018CCC333C}" type="sibTrans" cxnId="{76745FB7-5ADC-4805-AAF8-05F067735614}">
      <dgm:prSet/>
      <dgm:spPr/>
      <dgm:t>
        <a:bodyPr/>
        <a:lstStyle/>
        <a:p>
          <a:endParaRPr lang="en-US"/>
        </a:p>
      </dgm:t>
    </dgm:pt>
    <dgm:pt modelId="{F829665B-2C7E-4754-BE90-1A20B0BBF87D}" type="pres">
      <dgm:prSet presAssocID="{69752103-E645-4957-BBFC-7D2D7B454A29}" presName="Name0" presStyleCnt="0">
        <dgm:presLayoutVars>
          <dgm:dir/>
          <dgm:animLvl val="lvl"/>
          <dgm:resizeHandles val="exact"/>
        </dgm:presLayoutVars>
      </dgm:prSet>
      <dgm:spPr/>
    </dgm:pt>
    <dgm:pt modelId="{AEB1AA8F-CB2F-4238-9462-91C7D3259CF6}" type="pres">
      <dgm:prSet presAssocID="{69752103-E645-4957-BBFC-7D2D7B454A29}" presName="dummy" presStyleCnt="0"/>
      <dgm:spPr/>
    </dgm:pt>
    <dgm:pt modelId="{AFFA1C47-576E-4F38-9491-04799FFDD67F}" type="pres">
      <dgm:prSet presAssocID="{69752103-E645-4957-BBFC-7D2D7B454A29}" presName="linH" presStyleCnt="0"/>
      <dgm:spPr/>
    </dgm:pt>
    <dgm:pt modelId="{1C70A224-5CA7-4471-87FF-476FFA6D914F}" type="pres">
      <dgm:prSet presAssocID="{69752103-E645-4957-BBFC-7D2D7B454A29}" presName="padding1" presStyleCnt="0"/>
      <dgm:spPr/>
    </dgm:pt>
    <dgm:pt modelId="{4E862935-A8F1-434A-825C-F2E52A8C2666}" type="pres">
      <dgm:prSet presAssocID="{20331DBE-AAAF-4EE0-9784-372D8073F361}" presName="linV" presStyleCnt="0"/>
      <dgm:spPr/>
    </dgm:pt>
    <dgm:pt modelId="{42C08239-349D-499E-8229-DDEDBBA6FE49}" type="pres">
      <dgm:prSet presAssocID="{20331DBE-AAAF-4EE0-9784-372D8073F361}" presName="spVertical1" presStyleCnt="0"/>
      <dgm:spPr/>
    </dgm:pt>
    <dgm:pt modelId="{469C1355-D33D-4D61-85C3-392E18065537}" type="pres">
      <dgm:prSet presAssocID="{20331DBE-AAAF-4EE0-9784-372D8073F361}" presName="parTx" presStyleLbl="revTx" presStyleIdx="0" presStyleCnt="1">
        <dgm:presLayoutVars>
          <dgm:chMax val="0"/>
          <dgm:chPref val="0"/>
          <dgm:bulletEnabled val="1"/>
        </dgm:presLayoutVars>
      </dgm:prSet>
      <dgm:spPr/>
    </dgm:pt>
    <dgm:pt modelId="{9F2FD0AC-8BD8-4308-9C6A-6146279B148C}" type="pres">
      <dgm:prSet presAssocID="{20331DBE-AAAF-4EE0-9784-372D8073F361}" presName="spVertical2" presStyleCnt="0"/>
      <dgm:spPr/>
    </dgm:pt>
    <dgm:pt modelId="{B93637B2-68E7-4C2A-829C-BD3EB5FF3EDB}" type="pres">
      <dgm:prSet presAssocID="{20331DBE-AAAF-4EE0-9784-372D8073F361}" presName="spVertical3" presStyleCnt="0"/>
      <dgm:spPr/>
    </dgm:pt>
    <dgm:pt modelId="{22F80CF1-88F1-4E24-8629-6811687713E5}" type="pres">
      <dgm:prSet presAssocID="{69752103-E645-4957-BBFC-7D2D7B454A29}" presName="padding2" presStyleCnt="0"/>
      <dgm:spPr/>
    </dgm:pt>
    <dgm:pt modelId="{F085ACEF-09C1-4275-9735-4752B3EA15DF}" type="pres">
      <dgm:prSet presAssocID="{69752103-E645-4957-BBFC-7D2D7B454A29}" presName="negArrow" presStyleCnt="0"/>
      <dgm:spPr/>
    </dgm:pt>
    <dgm:pt modelId="{94A8F1C9-CD24-4603-8CA9-5E00236199A3}" type="pres">
      <dgm:prSet presAssocID="{69752103-E645-4957-BBFC-7D2D7B454A29}" presName="backgroundArrow" presStyleLbl="node1" presStyleIdx="0" presStyleCnt="1"/>
      <dgm:spPr/>
    </dgm:pt>
  </dgm:ptLst>
  <dgm:cxnLst>
    <dgm:cxn modelId="{11EA755E-BA01-4D90-8078-D899385B9081}" type="presOf" srcId="{20331DBE-AAAF-4EE0-9784-372D8073F361}" destId="{469C1355-D33D-4D61-85C3-392E18065537}" srcOrd="0" destOrd="0" presId="urn:microsoft.com/office/officeart/2005/8/layout/hProcess3"/>
    <dgm:cxn modelId="{76745FB7-5ADC-4805-AAF8-05F067735614}" srcId="{69752103-E645-4957-BBFC-7D2D7B454A29}" destId="{20331DBE-AAAF-4EE0-9784-372D8073F361}" srcOrd="0" destOrd="0" parTransId="{7743AC6F-285D-4BB3-B2F7-1118D51A4F64}" sibTransId="{9D43496F-B4BF-404A-A319-D0018CCC333C}"/>
    <dgm:cxn modelId="{AA3AA6C0-6E83-4E1F-9F74-DF6C226D2827}" type="presOf" srcId="{69752103-E645-4957-BBFC-7D2D7B454A29}" destId="{F829665B-2C7E-4754-BE90-1A20B0BBF87D}" srcOrd="0" destOrd="0" presId="urn:microsoft.com/office/officeart/2005/8/layout/hProcess3"/>
    <dgm:cxn modelId="{8138F06A-B459-4DF0-AACE-A0E5871953CB}" type="presParOf" srcId="{F829665B-2C7E-4754-BE90-1A20B0BBF87D}" destId="{AEB1AA8F-CB2F-4238-9462-91C7D3259CF6}" srcOrd="0" destOrd="0" presId="urn:microsoft.com/office/officeart/2005/8/layout/hProcess3"/>
    <dgm:cxn modelId="{68D6F362-99C4-4F4E-B85F-95EF9C562F72}" type="presParOf" srcId="{F829665B-2C7E-4754-BE90-1A20B0BBF87D}" destId="{AFFA1C47-576E-4F38-9491-04799FFDD67F}" srcOrd="1" destOrd="0" presId="urn:microsoft.com/office/officeart/2005/8/layout/hProcess3"/>
    <dgm:cxn modelId="{8C7CBE12-A28A-4F04-8172-E8B9EE2F618B}" type="presParOf" srcId="{AFFA1C47-576E-4F38-9491-04799FFDD67F}" destId="{1C70A224-5CA7-4471-87FF-476FFA6D914F}" srcOrd="0" destOrd="0" presId="urn:microsoft.com/office/officeart/2005/8/layout/hProcess3"/>
    <dgm:cxn modelId="{A77D4AE6-3B47-4D10-AF9B-40581939824C}" type="presParOf" srcId="{AFFA1C47-576E-4F38-9491-04799FFDD67F}" destId="{4E862935-A8F1-434A-825C-F2E52A8C2666}" srcOrd="1" destOrd="0" presId="urn:microsoft.com/office/officeart/2005/8/layout/hProcess3"/>
    <dgm:cxn modelId="{1453E351-3A52-4151-9E3C-E8E2D60C7752}" type="presParOf" srcId="{4E862935-A8F1-434A-825C-F2E52A8C2666}" destId="{42C08239-349D-499E-8229-DDEDBBA6FE49}" srcOrd="0" destOrd="0" presId="urn:microsoft.com/office/officeart/2005/8/layout/hProcess3"/>
    <dgm:cxn modelId="{6E92176F-A038-4819-8208-4263351FC452}" type="presParOf" srcId="{4E862935-A8F1-434A-825C-F2E52A8C2666}" destId="{469C1355-D33D-4D61-85C3-392E18065537}" srcOrd="1" destOrd="0" presId="urn:microsoft.com/office/officeart/2005/8/layout/hProcess3"/>
    <dgm:cxn modelId="{5F534F24-48E0-4FE0-BD2D-BB79F1C54366}" type="presParOf" srcId="{4E862935-A8F1-434A-825C-F2E52A8C2666}" destId="{9F2FD0AC-8BD8-4308-9C6A-6146279B148C}" srcOrd="2" destOrd="0" presId="urn:microsoft.com/office/officeart/2005/8/layout/hProcess3"/>
    <dgm:cxn modelId="{EC34D4C9-1464-45D2-9DF0-9B09693551B0}" type="presParOf" srcId="{4E862935-A8F1-434A-825C-F2E52A8C2666}" destId="{B93637B2-68E7-4C2A-829C-BD3EB5FF3EDB}" srcOrd="3" destOrd="0" presId="urn:microsoft.com/office/officeart/2005/8/layout/hProcess3"/>
    <dgm:cxn modelId="{CA5226A1-6411-4245-BB49-E15DE55E4CE5}" type="presParOf" srcId="{AFFA1C47-576E-4F38-9491-04799FFDD67F}" destId="{22F80CF1-88F1-4E24-8629-6811687713E5}" srcOrd="2" destOrd="0" presId="urn:microsoft.com/office/officeart/2005/8/layout/hProcess3"/>
    <dgm:cxn modelId="{F1D9EFE1-62C7-43F7-8117-883CCF955210}" type="presParOf" srcId="{AFFA1C47-576E-4F38-9491-04799FFDD67F}" destId="{F085ACEF-09C1-4275-9735-4752B3EA15DF}" srcOrd="3" destOrd="0" presId="urn:microsoft.com/office/officeart/2005/8/layout/hProcess3"/>
    <dgm:cxn modelId="{2F9F2021-5840-40D3-AF04-CA3E8EC58C10}" type="presParOf" srcId="{AFFA1C47-576E-4F38-9491-04799FFDD67F}" destId="{94A8F1C9-CD24-4603-8CA9-5E00236199A3}"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B4BD4-1E6A-4A09-9930-7046F01B9D28}" type="doc">
      <dgm:prSet loTypeId="urn:diagrams.loki3.com/BracketList" loCatId="list" qsTypeId="urn:microsoft.com/office/officeart/2005/8/quickstyle/simple1" qsCatId="simple" csTypeId="urn:microsoft.com/office/officeart/2005/8/colors/accent2_5" csCatId="accent2" phldr="1"/>
      <dgm:spPr/>
      <dgm:t>
        <a:bodyPr/>
        <a:lstStyle/>
        <a:p>
          <a:endParaRPr lang="en-US"/>
        </a:p>
      </dgm:t>
    </dgm:pt>
    <dgm:pt modelId="{FA6C2512-525E-4526-A98A-2CBE8A2537D0}">
      <dgm:prSet phldrT="[Text]" custT="1"/>
      <dgm:spPr/>
      <dgm:t>
        <a:bodyPr/>
        <a:lstStyle/>
        <a:p>
          <a:pPr algn="l"/>
          <a:r>
            <a:rPr lang="en-US" sz="2000" dirty="0">
              <a:solidFill>
                <a:schemeClr val="bg1"/>
              </a:solidFill>
            </a:rPr>
            <a:t>An Expert system example </a:t>
          </a:r>
        </a:p>
      </dgm:t>
    </dgm:pt>
    <dgm:pt modelId="{88FE5D2F-0ED2-4EB1-B149-158A18F526D5}" type="parTrans" cxnId="{A4EBE149-89A9-48C4-B2AC-8C6CE5949AEF}">
      <dgm:prSet/>
      <dgm:spPr/>
      <dgm:t>
        <a:bodyPr/>
        <a:lstStyle/>
        <a:p>
          <a:endParaRPr lang="en-US"/>
        </a:p>
      </dgm:t>
    </dgm:pt>
    <dgm:pt modelId="{7A40414B-F156-4500-8F5F-2B31D7BF1459}" type="sibTrans" cxnId="{A4EBE149-89A9-48C4-B2AC-8C6CE5949AEF}">
      <dgm:prSet/>
      <dgm:spPr/>
      <dgm:t>
        <a:bodyPr/>
        <a:lstStyle/>
        <a:p>
          <a:endParaRPr lang="en-US"/>
        </a:p>
      </dgm:t>
    </dgm:pt>
    <dgm:pt modelId="{296E367D-3472-4D6C-8E96-F3B40D041834}">
      <dgm:prSet phldrT="[Text]" custT="1"/>
      <dgm:spPr/>
      <dgm:t>
        <a:bodyPr/>
        <a:lstStyle/>
        <a:p>
          <a:r>
            <a:rPr lang="en-US" sz="4400" dirty="0"/>
            <a:t>The IRIS Intelligent RP System Selector</a:t>
          </a:r>
        </a:p>
      </dgm:t>
    </dgm:pt>
    <dgm:pt modelId="{C858B9ED-B943-4DFA-88FA-862EEDF66FEF}" type="parTrans" cxnId="{0B7452D3-B179-4F83-A012-D09453D7AD7E}">
      <dgm:prSet/>
      <dgm:spPr/>
      <dgm:t>
        <a:bodyPr/>
        <a:lstStyle/>
        <a:p>
          <a:endParaRPr lang="en-US"/>
        </a:p>
      </dgm:t>
    </dgm:pt>
    <dgm:pt modelId="{EDD5B275-975D-405C-9301-21CAF84FFD4C}" type="sibTrans" cxnId="{0B7452D3-B179-4F83-A012-D09453D7AD7E}">
      <dgm:prSet/>
      <dgm:spPr/>
      <dgm:t>
        <a:bodyPr/>
        <a:lstStyle/>
        <a:p>
          <a:endParaRPr lang="en-US"/>
        </a:p>
      </dgm:t>
    </dgm:pt>
    <dgm:pt modelId="{BF61E33E-F9F2-4623-BC8E-A17376F51286}" type="pres">
      <dgm:prSet presAssocID="{064B4BD4-1E6A-4A09-9930-7046F01B9D28}" presName="Name0" presStyleCnt="0">
        <dgm:presLayoutVars>
          <dgm:dir/>
          <dgm:animLvl val="lvl"/>
          <dgm:resizeHandles val="exact"/>
        </dgm:presLayoutVars>
      </dgm:prSet>
      <dgm:spPr/>
    </dgm:pt>
    <dgm:pt modelId="{A03B332D-D3E8-4B6C-9AC1-B7B1B9CED51D}" type="pres">
      <dgm:prSet presAssocID="{FA6C2512-525E-4526-A98A-2CBE8A2537D0}" presName="linNode" presStyleCnt="0"/>
      <dgm:spPr/>
    </dgm:pt>
    <dgm:pt modelId="{F697A8BF-5240-4C92-8B6A-F2A7278E7361}" type="pres">
      <dgm:prSet presAssocID="{FA6C2512-525E-4526-A98A-2CBE8A2537D0}" presName="parTx" presStyleLbl="revTx" presStyleIdx="0" presStyleCnt="1">
        <dgm:presLayoutVars>
          <dgm:chMax val="1"/>
          <dgm:bulletEnabled val="1"/>
        </dgm:presLayoutVars>
      </dgm:prSet>
      <dgm:spPr/>
    </dgm:pt>
    <dgm:pt modelId="{5D91531C-AC89-4BD8-A568-FA7DDCB271C1}" type="pres">
      <dgm:prSet presAssocID="{FA6C2512-525E-4526-A98A-2CBE8A2537D0}" presName="bracket" presStyleLbl="parChTrans1D1" presStyleIdx="0" presStyleCnt="1"/>
      <dgm:spPr/>
    </dgm:pt>
    <dgm:pt modelId="{28E13384-D82B-47DC-A8F7-E84E6BA0F15C}" type="pres">
      <dgm:prSet presAssocID="{FA6C2512-525E-4526-A98A-2CBE8A2537D0}" presName="spH" presStyleCnt="0"/>
      <dgm:spPr/>
    </dgm:pt>
    <dgm:pt modelId="{23DB4052-A6D4-4BE7-96E2-2966E0484960}" type="pres">
      <dgm:prSet presAssocID="{FA6C2512-525E-4526-A98A-2CBE8A2537D0}" presName="desTx" presStyleLbl="node1" presStyleIdx="0" presStyleCnt="1" custScaleX="133831" custScaleY="133831" custLinFactX="3480" custLinFactNeighborX="100000" custLinFactNeighborY="-4950">
        <dgm:presLayoutVars>
          <dgm:bulletEnabled val="1"/>
        </dgm:presLayoutVars>
      </dgm:prSet>
      <dgm:spPr/>
    </dgm:pt>
  </dgm:ptLst>
  <dgm:cxnLst>
    <dgm:cxn modelId="{AC0D6E0C-3F5D-4CD6-BDDF-3F4BCF15C4F6}" type="presOf" srcId="{FA6C2512-525E-4526-A98A-2CBE8A2537D0}" destId="{F697A8BF-5240-4C92-8B6A-F2A7278E7361}" srcOrd="0" destOrd="0" presId="urn:diagrams.loki3.com/BracketList"/>
    <dgm:cxn modelId="{BB683232-323E-410F-B924-A2C4131AA52E}" type="presOf" srcId="{064B4BD4-1E6A-4A09-9930-7046F01B9D28}" destId="{BF61E33E-F9F2-4623-BC8E-A17376F51286}" srcOrd="0" destOrd="0" presId="urn:diagrams.loki3.com/BracketList"/>
    <dgm:cxn modelId="{A4EBE149-89A9-48C4-B2AC-8C6CE5949AEF}" srcId="{064B4BD4-1E6A-4A09-9930-7046F01B9D28}" destId="{FA6C2512-525E-4526-A98A-2CBE8A2537D0}" srcOrd="0" destOrd="0" parTransId="{88FE5D2F-0ED2-4EB1-B149-158A18F526D5}" sibTransId="{7A40414B-F156-4500-8F5F-2B31D7BF1459}"/>
    <dgm:cxn modelId="{F5599EBD-916B-4CC9-BD50-0C6FA238FE37}" type="presOf" srcId="{296E367D-3472-4D6C-8E96-F3B40D041834}" destId="{23DB4052-A6D4-4BE7-96E2-2966E0484960}" srcOrd="0" destOrd="0" presId="urn:diagrams.loki3.com/BracketList"/>
    <dgm:cxn modelId="{0B7452D3-B179-4F83-A012-D09453D7AD7E}" srcId="{FA6C2512-525E-4526-A98A-2CBE8A2537D0}" destId="{296E367D-3472-4D6C-8E96-F3B40D041834}" srcOrd="0" destOrd="0" parTransId="{C858B9ED-B943-4DFA-88FA-862EEDF66FEF}" sibTransId="{EDD5B275-975D-405C-9301-21CAF84FFD4C}"/>
    <dgm:cxn modelId="{4CF7B844-610A-41E0-87C3-2DE204A6A029}" type="presParOf" srcId="{BF61E33E-F9F2-4623-BC8E-A17376F51286}" destId="{A03B332D-D3E8-4B6C-9AC1-B7B1B9CED51D}" srcOrd="0" destOrd="0" presId="urn:diagrams.loki3.com/BracketList"/>
    <dgm:cxn modelId="{58BFF0AF-D35B-4964-A3B1-AFA121253E38}" type="presParOf" srcId="{A03B332D-D3E8-4B6C-9AC1-B7B1B9CED51D}" destId="{F697A8BF-5240-4C92-8B6A-F2A7278E7361}" srcOrd="0" destOrd="0" presId="urn:diagrams.loki3.com/BracketList"/>
    <dgm:cxn modelId="{5C7D7EA3-2095-4695-AACB-20AA425157D5}" type="presParOf" srcId="{A03B332D-D3E8-4B6C-9AC1-B7B1B9CED51D}" destId="{5D91531C-AC89-4BD8-A568-FA7DDCB271C1}" srcOrd="1" destOrd="0" presId="urn:diagrams.loki3.com/BracketList"/>
    <dgm:cxn modelId="{FFAEE1EC-124F-4F35-8405-CCA636EDEBD6}" type="presParOf" srcId="{A03B332D-D3E8-4B6C-9AC1-B7B1B9CED51D}" destId="{28E13384-D82B-47DC-A8F7-E84E6BA0F15C}" srcOrd="2" destOrd="0" presId="urn:diagrams.loki3.com/BracketList"/>
    <dgm:cxn modelId="{0B2513BC-C25A-4713-9732-9376781F5316}" type="presParOf" srcId="{A03B332D-D3E8-4B6C-9AC1-B7B1B9CED51D}" destId="{23DB4052-A6D4-4BE7-96E2-2966E0484960}"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C6E7B1-E6A4-4E81-8797-4F90FC244AF8}" type="doc">
      <dgm:prSet loTypeId="urn:microsoft.com/office/officeart/2005/8/layout/radial6" loCatId="relationship" qsTypeId="urn:microsoft.com/office/officeart/2005/8/quickstyle/3d4" qsCatId="3D" csTypeId="urn:microsoft.com/office/officeart/2005/8/colors/accent1_2" csCatId="accent1" phldr="1"/>
      <dgm:spPr/>
      <dgm:t>
        <a:bodyPr/>
        <a:lstStyle/>
        <a:p>
          <a:endParaRPr lang="en-US"/>
        </a:p>
      </dgm:t>
    </dgm:pt>
    <dgm:pt modelId="{9268CE7A-0358-4FB9-AC25-EB4A7226B420}">
      <dgm:prSet phldrT="[Text]"/>
      <dgm:spPr/>
      <dgm:t>
        <a:bodyPr/>
        <a:lstStyle/>
        <a:p>
          <a:r>
            <a:rPr lang="en-US" dirty="0"/>
            <a:t>Expert systems </a:t>
          </a:r>
        </a:p>
      </dgm:t>
    </dgm:pt>
    <dgm:pt modelId="{09C7F98A-EFE0-4EC6-B18D-74EA0D39E265}" type="parTrans" cxnId="{7FB680A6-755D-4DFD-947F-0E58E2B4730C}">
      <dgm:prSet/>
      <dgm:spPr/>
      <dgm:t>
        <a:bodyPr/>
        <a:lstStyle/>
        <a:p>
          <a:endParaRPr lang="en-US"/>
        </a:p>
      </dgm:t>
    </dgm:pt>
    <dgm:pt modelId="{C93543CB-5620-4421-A91E-895114AB7EA6}" type="sibTrans" cxnId="{7FB680A6-755D-4DFD-947F-0E58E2B4730C}">
      <dgm:prSet/>
      <dgm:spPr/>
      <dgm:t>
        <a:bodyPr/>
        <a:lstStyle/>
        <a:p>
          <a:endParaRPr lang="en-US"/>
        </a:p>
      </dgm:t>
    </dgm:pt>
    <dgm:pt modelId="{7B30E29A-DE24-49D1-8854-B6BD378F05D3}">
      <dgm:prSet phldrT="[Text]"/>
      <dgm:spPr/>
      <dgm:t>
        <a:bodyPr/>
        <a:lstStyle/>
        <a:p>
          <a:r>
            <a:rPr lang="en-US" dirty="0"/>
            <a:t>Part Orientation</a:t>
          </a:r>
        </a:p>
      </dgm:t>
    </dgm:pt>
    <dgm:pt modelId="{B5C783CC-FD23-4D3A-9005-0F7AFBE0C729}" type="parTrans" cxnId="{CE035AF1-CB41-49DD-B071-D466549E66F7}">
      <dgm:prSet/>
      <dgm:spPr/>
      <dgm:t>
        <a:bodyPr/>
        <a:lstStyle/>
        <a:p>
          <a:endParaRPr lang="en-US"/>
        </a:p>
      </dgm:t>
    </dgm:pt>
    <dgm:pt modelId="{5C25AB09-04F0-4C04-853A-B14B8E00D201}" type="sibTrans" cxnId="{CE035AF1-CB41-49DD-B071-D466549E66F7}">
      <dgm:prSet/>
      <dgm:spPr/>
      <dgm:t>
        <a:bodyPr/>
        <a:lstStyle/>
        <a:p>
          <a:endParaRPr lang="en-US"/>
        </a:p>
      </dgm:t>
    </dgm:pt>
    <dgm:pt modelId="{5A4A1933-026C-43DC-9C6A-03AA82B29CD8}">
      <dgm:prSet phldrT="[Text]"/>
      <dgm:spPr/>
      <dgm:t>
        <a:bodyPr/>
        <a:lstStyle/>
        <a:p>
          <a:r>
            <a:rPr lang="en-US" dirty="0"/>
            <a:t>Process parameter optimization</a:t>
          </a:r>
        </a:p>
      </dgm:t>
    </dgm:pt>
    <dgm:pt modelId="{5A1AAD95-846E-47D8-9EF7-497F7E0A7913}" type="parTrans" cxnId="{72106142-4E3B-4A4C-8273-2508FCFC1514}">
      <dgm:prSet/>
      <dgm:spPr/>
      <dgm:t>
        <a:bodyPr/>
        <a:lstStyle/>
        <a:p>
          <a:endParaRPr lang="en-US"/>
        </a:p>
      </dgm:t>
    </dgm:pt>
    <dgm:pt modelId="{47D58E9F-4C3C-4854-B511-4A8BBB13808E}" type="sibTrans" cxnId="{72106142-4E3B-4A4C-8273-2508FCFC1514}">
      <dgm:prSet/>
      <dgm:spPr/>
      <dgm:t>
        <a:bodyPr/>
        <a:lstStyle/>
        <a:p>
          <a:endParaRPr lang="en-US"/>
        </a:p>
      </dgm:t>
    </dgm:pt>
    <dgm:pt modelId="{57B94C1E-2C69-472A-BA86-6F697ECE28B4}">
      <dgm:prSet phldrT="[Text]"/>
      <dgm:spPr/>
      <dgm:t>
        <a:bodyPr/>
        <a:lstStyle/>
        <a:p>
          <a:r>
            <a:rPr lang="en-US" dirty="0"/>
            <a:t>Process Planning</a:t>
          </a:r>
        </a:p>
      </dgm:t>
    </dgm:pt>
    <dgm:pt modelId="{1B0BAB52-5FE6-4A44-A29D-B5C416C5CB04}" type="parTrans" cxnId="{A7A46EE0-DDD2-4055-88B0-CB1778E9F8F4}">
      <dgm:prSet/>
      <dgm:spPr/>
      <dgm:t>
        <a:bodyPr/>
        <a:lstStyle/>
        <a:p>
          <a:endParaRPr lang="en-US"/>
        </a:p>
      </dgm:t>
    </dgm:pt>
    <dgm:pt modelId="{A249F679-DEC7-45DF-8EF4-409D32C7A512}" type="sibTrans" cxnId="{A7A46EE0-DDD2-4055-88B0-CB1778E9F8F4}">
      <dgm:prSet/>
      <dgm:spPr/>
      <dgm:t>
        <a:bodyPr/>
        <a:lstStyle/>
        <a:p>
          <a:endParaRPr lang="en-US"/>
        </a:p>
      </dgm:t>
    </dgm:pt>
    <dgm:pt modelId="{BCAA9934-8C65-4610-9120-CFED8DCB5757}" type="pres">
      <dgm:prSet presAssocID="{F0C6E7B1-E6A4-4E81-8797-4F90FC244AF8}" presName="Name0" presStyleCnt="0">
        <dgm:presLayoutVars>
          <dgm:chMax val="1"/>
          <dgm:dir/>
          <dgm:animLvl val="ctr"/>
          <dgm:resizeHandles val="exact"/>
        </dgm:presLayoutVars>
      </dgm:prSet>
      <dgm:spPr/>
    </dgm:pt>
    <dgm:pt modelId="{9A057B9F-66C5-42C7-BDAD-C3BC7496231C}" type="pres">
      <dgm:prSet presAssocID="{9268CE7A-0358-4FB9-AC25-EB4A7226B420}" presName="centerShape" presStyleLbl="node0" presStyleIdx="0" presStyleCnt="1"/>
      <dgm:spPr/>
    </dgm:pt>
    <dgm:pt modelId="{DCD31DB2-148B-4134-BF12-489A51C3407D}" type="pres">
      <dgm:prSet presAssocID="{7B30E29A-DE24-49D1-8854-B6BD378F05D3}" presName="node" presStyleLbl="node1" presStyleIdx="0" presStyleCnt="3">
        <dgm:presLayoutVars>
          <dgm:bulletEnabled val="1"/>
        </dgm:presLayoutVars>
      </dgm:prSet>
      <dgm:spPr/>
    </dgm:pt>
    <dgm:pt modelId="{F2B51CB0-6E82-4249-8A41-1E334848FD67}" type="pres">
      <dgm:prSet presAssocID="{7B30E29A-DE24-49D1-8854-B6BD378F05D3}" presName="dummy" presStyleCnt="0"/>
      <dgm:spPr/>
    </dgm:pt>
    <dgm:pt modelId="{E1793AA9-5225-4A1F-B36E-E872B79E4DC6}" type="pres">
      <dgm:prSet presAssocID="{5C25AB09-04F0-4C04-853A-B14B8E00D201}" presName="sibTrans" presStyleLbl="sibTrans2D1" presStyleIdx="0" presStyleCnt="3"/>
      <dgm:spPr/>
    </dgm:pt>
    <dgm:pt modelId="{C8E0E87C-2EE7-4B88-9844-37D491FCE68D}" type="pres">
      <dgm:prSet presAssocID="{5A4A1933-026C-43DC-9C6A-03AA82B29CD8}" presName="node" presStyleLbl="node1" presStyleIdx="1" presStyleCnt="3">
        <dgm:presLayoutVars>
          <dgm:bulletEnabled val="1"/>
        </dgm:presLayoutVars>
      </dgm:prSet>
      <dgm:spPr/>
    </dgm:pt>
    <dgm:pt modelId="{3875FF8B-7E63-4BE6-8FEE-DBDC6C3833FE}" type="pres">
      <dgm:prSet presAssocID="{5A4A1933-026C-43DC-9C6A-03AA82B29CD8}" presName="dummy" presStyleCnt="0"/>
      <dgm:spPr/>
    </dgm:pt>
    <dgm:pt modelId="{E4896242-6305-4D9F-848D-F328258592A2}" type="pres">
      <dgm:prSet presAssocID="{47D58E9F-4C3C-4854-B511-4A8BBB13808E}" presName="sibTrans" presStyleLbl="sibTrans2D1" presStyleIdx="1" presStyleCnt="3"/>
      <dgm:spPr/>
    </dgm:pt>
    <dgm:pt modelId="{34F44F23-7C9C-4C9C-8F3B-24E87BF14884}" type="pres">
      <dgm:prSet presAssocID="{57B94C1E-2C69-472A-BA86-6F697ECE28B4}" presName="node" presStyleLbl="node1" presStyleIdx="2" presStyleCnt="3">
        <dgm:presLayoutVars>
          <dgm:bulletEnabled val="1"/>
        </dgm:presLayoutVars>
      </dgm:prSet>
      <dgm:spPr/>
    </dgm:pt>
    <dgm:pt modelId="{148287DB-FD24-4BD8-8EA6-70F788F3BA69}" type="pres">
      <dgm:prSet presAssocID="{57B94C1E-2C69-472A-BA86-6F697ECE28B4}" presName="dummy" presStyleCnt="0"/>
      <dgm:spPr/>
    </dgm:pt>
    <dgm:pt modelId="{3140E8A6-5C33-43AE-A53E-9D848EE953D7}" type="pres">
      <dgm:prSet presAssocID="{A249F679-DEC7-45DF-8EF4-409D32C7A512}" presName="sibTrans" presStyleLbl="sibTrans2D1" presStyleIdx="2" presStyleCnt="3"/>
      <dgm:spPr/>
    </dgm:pt>
  </dgm:ptLst>
  <dgm:cxnLst>
    <dgm:cxn modelId="{61778D25-3F02-4456-8071-9AB2601C336C}" type="presOf" srcId="{47D58E9F-4C3C-4854-B511-4A8BBB13808E}" destId="{E4896242-6305-4D9F-848D-F328258592A2}" srcOrd="0" destOrd="0" presId="urn:microsoft.com/office/officeart/2005/8/layout/radial6"/>
    <dgm:cxn modelId="{A0078429-CD1A-4B0B-9F48-2BB7780D1DF7}" type="presOf" srcId="{7B30E29A-DE24-49D1-8854-B6BD378F05D3}" destId="{DCD31DB2-148B-4134-BF12-489A51C3407D}" srcOrd="0" destOrd="0" presId="urn:microsoft.com/office/officeart/2005/8/layout/radial6"/>
    <dgm:cxn modelId="{72106142-4E3B-4A4C-8273-2508FCFC1514}" srcId="{9268CE7A-0358-4FB9-AC25-EB4A7226B420}" destId="{5A4A1933-026C-43DC-9C6A-03AA82B29CD8}" srcOrd="1" destOrd="0" parTransId="{5A1AAD95-846E-47D8-9EF7-497F7E0A7913}" sibTransId="{47D58E9F-4C3C-4854-B511-4A8BBB13808E}"/>
    <dgm:cxn modelId="{279AAA6C-24B1-4E82-82BF-C621D0184336}" type="presOf" srcId="{9268CE7A-0358-4FB9-AC25-EB4A7226B420}" destId="{9A057B9F-66C5-42C7-BDAD-C3BC7496231C}" srcOrd="0" destOrd="0" presId="urn:microsoft.com/office/officeart/2005/8/layout/radial6"/>
    <dgm:cxn modelId="{7043F156-B807-4140-A279-85684801A8AB}" type="presOf" srcId="{57B94C1E-2C69-472A-BA86-6F697ECE28B4}" destId="{34F44F23-7C9C-4C9C-8F3B-24E87BF14884}" srcOrd="0" destOrd="0" presId="urn:microsoft.com/office/officeart/2005/8/layout/radial6"/>
    <dgm:cxn modelId="{77C4B997-38B9-44E0-AFF8-33B807D64CA0}" type="presOf" srcId="{5C25AB09-04F0-4C04-853A-B14B8E00D201}" destId="{E1793AA9-5225-4A1F-B36E-E872B79E4DC6}" srcOrd="0" destOrd="0" presId="urn:microsoft.com/office/officeart/2005/8/layout/radial6"/>
    <dgm:cxn modelId="{7FB680A6-755D-4DFD-947F-0E58E2B4730C}" srcId="{F0C6E7B1-E6A4-4E81-8797-4F90FC244AF8}" destId="{9268CE7A-0358-4FB9-AC25-EB4A7226B420}" srcOrd="0" destOrd="0" parTransId="{09C7F98A-EFE0-4EC6-B18D-74EA0D39E265}" sibTransId="{C93543CB-5620-4421-A91E-895114AB7EA6}"/>
    <dgm:cxn modelId="{A68747BC-32C4-4EDD-9802-8F809FDF3CC6}" type="presOf" srcId="{5A4A1933-026C-43DC-9C6A-03AA82B29CD8}" destId="{C8E0E87C-2EE7-4B88-9844-37D491FCE68D}" srcOrd="0" destOrd="0" presId="urn:microsoft.com/office/officeart/2005/8/layout/radial6"/>
    <dgm:cxn modelId="{75673ABD-70A5-4630-B69F-CDF9DDCC374D}" type="presOf" srcId="{F0C6E7B1-E6A4-4E81-8797-4F90FC244AF8}" destId="{BCAA9934-8C65-4610-9120-CFED8DCB5757}" srcOrd="0" destOrd="0" presId="urn:microsoft.com/office/officeart/2005/8/layout/radial6"/>
    <dgm:cxn modelId="{A7A46EE0-DDD2-4055-88B0-CB1778E9F8F4}" srcId="{9268CE7A-0358-4FB9-AC25-EB4A7226B420}" destId="{57B94C1E-2C69-472A-BA86-6F697ECE28B4}" srcOrd="2" destOrd="0" parTransId="{1B0BAB52-5FE6-4A44-A29D-B5C416C5CB04}" sibTransId="{A249F679-DEC7-45DF-8EF4-409D32C7A512}"/>
    <dgm:cxn modelId="{314E0EE7-7BF3-478F-9F0C-6CF7D9CDF246}" type="presOf" srcId="{A249F679-DEC7-45DF-8EF4-409D32C7A512}" destId="{3140E8A6-5C33-43AE-A53E-9D848EE953D7}" srcOrd="0" destOrd="0" presId="urn:microsoft.com/office/officeart/2005/8/layout/radial6"/>
    <dgm:cxn modelId="{CE035AF1-CB41-49DD-B071-D466549E66F7}" srcId="{9268CE7A-0358-4FB9-AC25-EB4A7226B420}" destId="{7B30E29A-DE24-49D1-8854-B6BD378F05D3}" srcOrd="0" destOrd="0" parTransId="{B5C783CC-FD23-4D3A-9005-0F7AFBE0C729}" sibTransId="{5C25AB09-04F0-4C04-853A-B14B8E00D201}"/>
    <dgm:cxn modelId="{88EE68D9-B628-4C37-8BBC-E00689619BB6}" type="presParOf" srcId="{BCAA9934-8C65-4610-9120-CFED8DCB5757}" destId="{9A057B9F-66C5-42C7-BDAD-C3BC7496231C}" srcOrd="0" destOrd="0" presId="urn:microsoft.com/office/officeart/2005/8/layout/radial6"/>
    <dgm:cxn modelId="{9D0F13DF-8931-47CD-A9AE-BB433E05B2DD}" type="presParOf" srcId="{BCAA9934-8C65-4610-9120-CFED8DCB5757}" destId="{DCD31DB2-148B-4134-BF12-489A51C3407D}" srcOrd="1" destOrd="0" presId="urn:microsoft.com/office/officeart/2005/8/layout/radial6"/>
    <dgm:cxn modelId="{912BC10B-A960-43D8-8FFE-B92D21F14A15}" type="presParOf" srcId="{BCAA9934-8C65-4610-9120-CFED8DCB5757}" destId="{F2B51CB0-6E82-4249-8A41-1E334848FD67}" srcOrd="2" destOrd="0" presId="urn:microsoft.com/office/officeart/2005/8/layout/radial6"/>
    <dgm:cxn modelId="{75E73962-01F8-47CE-83AB-2EF5AE9EF5FD}" type="presParOf" srcId="{BCAA9934-8C65-4610-9120-CFED8DCB5757}" destId="{E1793AA9-5225-4A1F-B36E-E872B79E4DC6}" srcOrd="3" destOrd="0" presId="urn:microsoft.com/office/officeart/2005/8/layout/radial6"/>
    <dgm:cxn modelId="{BA9E84B5-1DDF-4285-A630-6F0A953B2F99}" type="presParOf" srcId="{BCAA9934-8C65-4610-9120-CFED8DCB5757}" destId="{C8E0E87C-2EE7-4B88-9844-37D491FCE68D}" srcOrd="4" destOrd="0" presId="urn:microsoft.com/office/officeart/2005/8/layout/radial6"/>
    <dgm:cxn modelId="{0D56EB7B-8B27-416F-96B9-54DD98AFFB9D}" type="presParOf" srcId="{BCAA9934-8C65-4610-9120-CFED8DCB5757}" destId="{3875FF8B-7E63-4BE6-8FEE-DBDC6C3833FE}" srcOrd="5" destOrd="0" presId="urn:microsoft.com/office/officeart/2005/8/layout/radial6"/>
    <dgm:cxn modelId="{F4DCA207-45FA-4577-9A14-5199D05DF0BC}" type="presParOf" srcId="{BCAA9934-8C65-4610-9120-CFED8DCB5757}" destId="{E4896242-6305-4D9F-848D-F328258592A2}" srcOrd="6" destOrd="0" presId="urn:microsoft.com/office/officeart/2005/8/layout/radial6"/>
    <dgm:cxn modelId="{12786DE6-D8A8-4C21-ADAE-0807D5E82EDC}" type="presParOf" srcId="{BCAA9934-8C65-4610-9120-CFED8DCB5757}" destId="{34F44F23-7C9C-4C9C-8F3B-24E87BF14884}" srcOrd="7" destOrd="0" presId="urn:microsoft.com/office/officeart/2005/8/layout/radial6"/>
    <dgm:cxn modelId="{4358777C-15AB-40AE-8EB9-8EB9A6C6BC46}" type="presParOf" srcId="{BCAA9934-8C65-4610-9120-CFED8DCB5757}" destId="{148287DB-FD24-4BD8-8EA6-70F788F3BA69}" srcOrd="8" destOrd="0" presId="urn:microsoft.com/office/officeart/2005/8/layout/radial6"/>
    <dgm:cxn modelId="{BA6230DD-61B7-4395-B389-205685B6D8C8}" type="presParOf" srcId="{BCAA9934-8C65-4610-9120-CFED8DCB5757}" destId="{3140E8A6-5C33-43AE-A53E-9D848EE953D7}"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5C5ED-27E5-4BAE-90F6-F39D20019116}">
      <dsp:nvSpPr>
        <dsp:cNvPr id="0" name=""/>
        <dsp:cNvSpPr/>
      </dsp:nvSpPr>
      <dsp:spPr>
        <a:xfrm>
          <a:off x="695455" y="0"/>
          <a:ext cx="7881825" cy="618182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D40908B-D5A5-4403-B610-BA83616A21E8}">
      <dsp:nvSpPr>
        <dsp:cNvPr id="0" name=""/>
        <dsp:cNvSpPr/>
      </dsp:nvSpPr>
      <dsp:spPr>
        <a:xfrm>
          <a:off x="314222" y="1854547"/>
          <a:ext cx="2781820" cy="24727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highlight>
                <a:srgbClr val="000000"/>
              </a:highlight>
            </a:rPr>
            <a:t>The expert knowledge area is "fuzzy" in nature and contains a great deal of procedural knowledge</a:t>
          </a:r>
        </a:p>
      </dsp:txBody>
      <dsp:txXfrm>
        <a:off x="434931" y="1975256"/>
        <a:ext cx="2540402" cy="2231312"/>
      </dsp:txXfrm>
    </dsp:sp>
    <dsp:sp modelId="{594E6265-D273-4C65-9608-99B304027D60}">
      <dsp:nvSpPr>
        <dsp:cNvPr id="0" name=""/>
        <dsp:cNvSpPr/>
      </dsp:nvSpPr>
      <dsp:spPr>
        <a:xfrm>
          <a:off x="3245457" y="1854547"/>
          <a:ext cx="2781820" cy="24727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Knowledge-based systems represent a way that expertise can be captured, coded, and reused. </a:t>
          </a:r>
        </a:p>
      </dsp:txBody>
      <dsp:txXfrm>
        <a:off x="3366166" y="1975256"/>
        <a:ext cx="2540402" cy="2231312"/>
      </dsp:txXfrm>
    </dsp:sp>
    <dsp:sp modelId="{308D00DD-3F3C-4654-BD35-57E2020E119E}">
      <dsp:nvSpPr>
        <dsp:cNvPr id="0" name=""/>
        <dsp:cNvSpPr/>
      </dsp:nvSpPr>
      <dsp:spPr>
        <a:xfrm>
          <a:off x="6176692" y="1854547"/>
          <a:ext cx="2781820" cy="24727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Expert system contains a knowledge base </a:t>
          </a:r>
          <a:r>
            <a:rPr lang="en-US" sz="1700" kern="1200" dirty="0">
              <a:highlight>
                <a:srgbClr val="000000"/>
              </a:highlight>
            </a:rPr>
            <a:t>having accumulated experience and a set of rules for applying the knowledge base</a:t>
          </a:r>
          <a:r>
            <a:rPr lang="en-US" sz="1700" kern="1200" dirty="0"/>
            <a:t> to each particular situation that is described to the program.</a:t>
          </a:r>
        </a:p>
      </dsp:txBody>
      <dsp:txXfrm>
        <a:off x="6297401" y="1975256"/>
        <a:ext cx="2540402" cy="2231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8F1C9-CD24-4603-8CA9-5E00236199A3}">
      <dsp:nvSpPr>
        <dsp:cNvPr id="0" name=""/>
        <dsp:cNvSpPr/>
      </dsp:nvSpPr>
      <dsp:spPr>
        <a:xfrm>
          <a:off x="0" y="4331"/>
          <a:ext cx="2604993" cy="1728000"/>
        </a:xfrm>
        <a:prstGeom prst="rightArrow">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69C1355-D33D-4D61-85C3-392E18065537}">
      <dsp:nvSpPr>
        <dsp:cNvPr id="0" name=""/>
        <dsp:cNvSpPr/>
      </dsp:nvSpPr>
      <dsp:spPr>
        <a:xfrm>
          <a:off x="210129" y="436331"/>
          <a:ext cx="2134364"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rPr>
            <a:t>The kay differences</a:t>
          </a:r>
        </a:p>
      </dsp:txBody>
      <dsp:txXfrm>
        <a:off x="210129" y="436331"/>
        <a:ext cx="2134364" cy="86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7A8BF-5240-4C92-8B6A-F2A7278E7361}">
      <dsp:nvSpPr>
        <dsp:cNvPr id="0" name=""/>
        <dsp:cNvSpPr/>
      </dsp:nvSpPr>
      <dsp:spPr>
        <a:xfrm>
          <a:off x="1954" y="1875160"/>
          <a:ext cx="1359938"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An Expert system example </a:t>
          </a:r>
        </a:p>
      </dsp:txBody>
      <dsp:txXfrm>
        <a:off x="1954" y="1875160"/>
        <a:ext cx="1359938" cy="1287000"/>
      </dsp:txXfrm>
    </dsp:sp>
    <dsp:sp modelId="{5D91531C-AC89-4BD8-A568-FA7DDCB271C1}">
      <dsp:nvSpPr>
        <dsp:cNvPr id="0" name=""/>
        <dsp:cNvSpPr/>
      </dsp:nvSpPr>
      <dsp:spPr>
        <a:xfrm>
          <a:off x="1361892" y="1332207"/>
          <a:ext cx="271987" cy="2372906"/>
        </a:xfrm>
        <a:prstGeom prst="leftBrace">
          <a:avLst>
            <a:gd name="adj1" fmla="val 35000"/>
            <a:gd name="adj2" fmla="val 50000"/>
          </a:avLst>
        </a:pr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DB4052-A6D4-4BE7-96E2-2966E0484960}">
      <dsp:nvSpPr>
        <dsp:cNvPr id="0" name=""/>
        <dsp:cNvSpPr/>
      </dsp:nvSpPr>
      <dsp:spPr>
        <a:xfrm>
          <a:off x="1744629" y="813359"/>
          <a:ext cx="4950451" cy="3175684"/>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285750" lvl="1" indent="-285750" algn="l" defTabSz="1955800">
            <a:lnSpc>
              <a:spcPct val="90000"/>
            </a:lnSpc>
            <a:spcBef>
              <a:spcPct val="0"/>
            </a:spcBef>
            <a:spcAft>
              <a:spcPct val="15000"/>
            </a:spcAft>
            <a:buChar char="•"/>
          </a:pPr>
          <a:r>
            <a:rPr lang="en-US" sz="4400" kern="1200" dirty="0"/>
            <a:t>The IRIS Intelligent RP System Selector</a:t>
          </a:r>
        </a:p>
      </dsp:txBody>
      <dsp:txXfrm>
        <a:off x="1744629" y="813359"/>
        <a:ext cx="4950451" cy="3175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0E8A6-5C33-43AE-A53E-9D848EE953D7}">
      <dsp:nvSpPr>
        <dsp:cNvPr id="0" name=""/>
        <dsp:cNvSpPr/>
      </dsp:nvSpPr>
      <dsp:spPr>
        <a:xfrm>
          <a:off x="1833742" y="668065"/>
          <a:ext cx="4460515" cy="4460515"/>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E4896242-6305-4D9F-848D-F328258592A2}">
      <dsp:nvSpPr>
        <dsp:cNvPr id="0" name=""/>
        <dsp:cNvSpPr/>
      </dsp:nvSpPr>
      <dsp:spPr>
        <a:xfrm>
          <a:off x="1833742" y="668065"/>
          <a:ext cx="4460515" cy="4460515"/>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E1793AA9-5225-4A1F-B36E-E872B79E4DC6}">
      <dsp:nvSpPr>
        <dsp:cNvPr id="0" name=""/>
        <dsp:cNvSpPr/>
      </dsp:nvSpPr>
      <dsp:spPr>
        <a:xfrm>
          <a:off x="1833742" y="668065"/>
          <a:ext cx="4460515" cy="4460515"/>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A057B9F-66C5-42C7-BDAD-C3BC7496231C}">
      <dsp:nvSpPr>
        <dsp:cNvPr id="0" name=""/>
        <dsp:cNvSpPr/>
      </dsp:nvSpPr>
      <dsp:spPr>
        <a:xfrm>
          <a:off x="3038078" y="1872401"/>
          <a:ext cx="2051843" cy="2051843"/>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Expert systems </a:t>
          </a:r>
        </a:p>
      </dsp:txBody>
      <dsp:txXfrm>
        <a:off x="3338563" y="2172886"/>
        <a:ext cx="1450873" cy="1450873"/>
      </dsp:txXfrm>
    </dsp:sp>
    <dsp:sp modelId="{DCD31DB2-148B-4134-BF12-489A51C3407D}">
      <dsp:nvSpPr>
        <dsp:cNvPr id="0" name=""/>
        <dsp:cNvSpPr/>
      </dsp:nvSpPr>
      <dsp:spPr>
        <a:xfrm>
          <a:off x="3345854" y="1626"/>
          <a:ext cx="1436290" cy="143629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Part Orientation</a:t>
          </a:r>
        </a:p>
      </dsp:txBody>
      <dsp:txXfrm>
        <a:off x="3556194" y="211966"/>
        <a:ext cx="1015610" cy="1015610"/>
      </dsp:txXfrm>
    </dsp:sp>
    <dsp:sp modelId="{C8E0E87C-2EE7-4B88-9844-37D491FCE68D}">
      <dsp:nvSpPr>
        <dsp:cNvPr id="0" name=""/>
        <dsp:cNvSpPr/>
      </dsp:nvSpPr>
      <dsp:spPr>
        <a:xfrm>
          <a:off x="5232535" y="3269453"/>
          <a:ext cx="1436290" cy="143629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Process parameter optimization</a:t>
          </a:r>
        </a:p>
      </dsp:txBody>
      <dsp:txXfrm>
        <a:off x="5442875" y="3479793"/>
        <a:ext cx="1015610" cy="1015610"/>
      </dsp:txXfrm>
    </dsp:sp>
    <dsp:sp modelId="{34F44F23-7C9C-4C9C-8F3B-24E87BF14884}">
      <dsp:nvSpPr>
        <dsp:cNvPr id="0" name=""/>
        <dsp:cNvSpPr/>
      </dsp:nvSpPr>
      <dsp:spPr>
        <a:xfrm>
          <a:off x="1459173" y="3269453"/>
          <a:ext cx="1436290" cy="143629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Process Planning</a:t>
          </a:r>
        </a:p>
      </dsp:txBody>
      <dsp:txXfrm>
        <a:off x="1669513" y="3479793"/>
        <a:ext cx="1015610" cy="10156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tats.stackexchange.com/questions/100047/difference-between-bayesian-networks-and-markov-process" TargetMode="Externa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hyperlink" Target="https://www.teachict.com/as_a2_ict_new/ocr/A2_G063/334_applications_ict/expert_systems/miniweb/pg4.html" TargetMode="External"/><Relationship Id="rId2" Type="http://schemas.openxmlformats.org/officeDocument/2006/relationships/hyperlink" Target="https://www.scholarhat.com/tutorial/artificialintelligence/expert-system-in-ai" TargetMode="Externa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393213" y="1500447"/>
            <a:ext cx="9921240" cy="1481328"/>
          </a:xfrm>
        </p:spPr>
        <p:txBody>
          <a:bodyPr/>
          <a:lstStyle/>
          <a:p>
            <a:br>
              <a:rPr lang="en-US" dirty="0"/>
            </a:br>
            <a:r>
              <a:rPr lang="en-US" dirty="0"/>
              <a:t>Knowledge-based Expert System</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466531" y="4220015"/>
            <a:ext cx="11625942" cy="2405705"/>
          </a:xfrm>
        </p:spPr>
        <p:txBody>
          <a:bodyPr/>
          <a:lstStyle/>
          <a:p>
            <a:r>
              <a:rPr lang="en-US" sz="2000" dirty="0"/>
              <a:t>Najmieh Sadat Safarabadi</a:t>
            </a:r>
          </a:p>
        </p:txBody>
      </p:sp>
      <p:sp>
        <p:nvSpPr>
          <p:cNvPr id="4" name="Subtitle 2">
            <a:extLst>
              <a:ext uri="{FF2B5EF4-FFF2-40B4-BE49-F238E27FC236}">
                <a16:creationId xmlns:a16="http://schemas.microsoft.com/office/drawing/2014/main" id="{9B7E8982-2F86-1E56-BF34-0F045722CC81}"/>
              </a:ext>
            </a:extLst>
          </p:cNvPr>
          <p:cNvSpPr txBox="1">
            <a:spLocks/>
          </p:cNvSpPr>
          <p:nvPr/>
        </p:nvSpPr>
        <p:spPr>
          <a:xfrm>
            <a:off x="2306156" y="3167150"/>
            <a:ext cx="7579683" cy="24057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Spring - May 2024 </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348010"/>
            <a:ext cx="10881360" cy="1069848"/>
          </a:xfrm>
        </p:spPr>
        <p:txBody>
          <a:bodyPr/>
          <a:lstStyle/>
          <a:p>
            <a:r>
              <a:rPr lang="en-US" dirty="0"/>
              <a:t>Why expert system? </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4" name="TextBox 3">
            <a:extLst>
              <a:ext uri="{FF2B5EF4-FFF2-40B4-BE49-F238E27FC236}">
                <a16:creationId xmlns:a16="http://schemas.microsoft.com/office/drawing/2014/main" id="{660B983D-6CA7-92D5-345E-7B0A3BBC428E}"/>
              </a:ext>
            </a:extLst>
          </p:cNvPr>
          <p:cNvSpPr txBox="1"/>
          <p:nvPr/>
        </p:nvSpPr>
        <p:spPr>
          <a:xfrm>
            <a:off x="1122947" y="1247011"/>
            <a:ext cx="9946105" cy="5262979"/>
          </a:xfrm>
          <a:prstGeom prst="rect">
            <a:avLst/>
          </a:prstGeom>
          <a:noFill/>
        </p:spPr>
        <p:txBody>
          <a:bodyPr wrap="square" rtlCol="0">
            <a:spAutoFit/>
          </a:bodyPr>
          <a:lstStyle/>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Expert system provides high quality experience, </a:t>
            </a:r>
            <a:r>
              <a:rPr lang="en-US" sz="2400" kern="100" dirty="0">
                <a:solidFill>
                  <a:schemeClr val="bg1"/>
                </a:solidFill>
                <a:effectLst/>
                <a:highlight>
                  <a:srgbClr val="000000"/>
                </a:highlight>
                <a:latin typeface="Tw Cen MT (Headings)"/>
                <a:ea typeface="Calibri" panose="020F0502020204030204" pitchFamily="34" charset="0"/>
                <a:cs typeface="Arial" panose="020B0604020202020204" pitchFamily="34" charset="0"/>
              </a:rPr>
              <a:t>domain specific knowledge</a:t>
            </a:r>
            <a:r>
              <a:rPr lang="en-US" sz="2400" kern="100" dirty="0">
                <a:solidFill>
                  <a:schemeClr val="bg1"/>
                </a:solidFill>
                <a:effectLst/>
                <a:latin typeface="Tw Cen MT (Headings)"/>
                <a:ea typeface="Calibri" panose="020F0502020204030204" pitchFamily="34" charset="0"/>
                <a:cs typeface="Arial" panose="020B0604020202020204" pitchFamily="34" charset="0"/>
              </a:rPr>
              <a:t>; </a:t>
            </a:r>
            <a:r>
              <a:rPr lang="en-US" sz="2400" kern="100" dirty="0">
                <a:solidFill>
                  <a:schemeClr val="bg1"/>
                </a:solidFill>
                <a:effectLst/>
                <a:highlight>
                  <a:srgbClr val="000000"/>
                </a:highlight>
                <a:latin typeface="Tw Cen MT (Headings)"/>
                <a:ea typeface="Calibri" panose="020F0502020204030204" pitchFamily="34" charset="0"/>
                <a:cs typeface="Arial" panose="020B0604020202020204" pitchFamily="34" charset="0"/>
              </a:rPr>
              <a:t>apply heuristics</a:t>
            </a:r>
            <a:r>
              <a:rPr lang="en-US" sz="2400" kern="100" dirty="0">
                <a:solidFill>
                  <a:schemeClr val="bg1"/>
                </a:solidFill>
                <a:effectLst/>
                <a:latin typeface="Tw Cen MT (Headings)"/>
                <a:ea typeface="Calibri" panose="020F0502020204030204" pitchFamily="34" charset="0"/>
                <a:cs typeface="Arial" panose="020B0604020202020204" pitchFamily="34" charset="0"/>
              </a:rPr>
              <a:t>, </a:t>
            </a:r>
            <a:r>
              <a:rPr lang="en-US" sz="2400" kern="100" dirty="0">
                <a:solidFill>
                  <a:schemeClr val="bg1"/>
                </a:solidFill>
                <a:effectLst/>
                <a:highlight>
                  <a:srgbClr val="000000"/>
                </a:highlight>
                <a:latin typeface="Tw Cen MT (Headings)"/>
                <a:ea typeface="Calibri" panose="020F0502020204030204" pitchFamily="34" charset="0"/>
                <a:cs typeface="Arial" panose="020B0604020202020204" pitchFamily="34" charset="0"/>
              </a:rPr>
              <a:t>forward or backward reasoning</a:t>
            </a:r>
            <a:r>
              <a:rPr lang="en-US" sz="2400" kern="100" dirty="0">
                <a:solidFill>
                  <a:schemeClr val="bg1"/>
                </a:solidFill>
                <a:effectLst/>
                <a:latin typeface="Tw Cen MT (Headings)"/>
                <a:ea typeface="Calibri" panose="020F0502020204030204" pitchFamily="34" charset="0"/>
                <a:cs typeface="Arial" panose="020B0604020202020204" pitchFamily="34" charset="0"/>
              </a:rPr>
              <a:t>, </a:t>
            </a:r>
            <a:r>
              <a:rPr lang="en-US" sz="2400" kern="100" dirty="0">
                <a:solidFill>
                  <a:schemeClr val="bg1"/>
                </a:solidFill>
                <a:effectLst/>
                <a:highlight>
                  <a:srgbClr val="000000"/>
                </a:highlight>
                <a:latin typeface="Tw Cen MT (Headings)"/>
                <a:ea typeface="Calibri" panose="020F0502020204030204" pitchFamily="34" charset="0"/>
                <a:cs typeface="Arial" panose="020B0604020202020204" pitchFamily="34" charset="0"/>
              </a:rPr>
              <a:t>uncertainty and explanation capability.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Rule based expert system contains knowledge base, Inference engine, knowledge acquisition, explanation facility and user interface.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For knowledge representation techniques, forward and backward chaining rules other methods are used.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Expert systems are designed to emulate an expert in a specialized knowledge domain such as medicine or any other area of knowledge where there is a shortage of expert knowledge [2].</a:t>
            </a:r>
          </a:p>
          <a:p>
            <a:pPr algn="just"/>
            <a:endParaRPr lang="en-US" sz="2400" dirty="0">
              <a:solidFill>
                <a:schemeClr val="bg1"/>
              </a:solidFill>
              <a:latin typeface="Tw Cen MT (Headings)"/>
            </a:endParaRPr>
          </a:p>
        </p:txBody>
      </p:sp>
    </p:spTree>
    <p:extLst>
      <p:ext uri="{BB962C8B-B14F-4D97-AF65-F5344CB8AC3E}">
        <p14:creationId xmlns:p14="http://schemas.microsoft.com/office/powerpoint/2010/main" val="321163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374371" y="384049"/>
            <a:ext cx="9144000" cy="1069848"/>
          </a:xfrm>
        </p:spPr>
        <p:txBody>
          <a:bodyPr/>
          <a:lstStyle/>
          <a:p>
            <a:r>
              <a:rPr lang="en-US" sz="3600" dirty="0"/>
              <a:t>Table 1.3 Broad Classes </a:t>
            </a:r>
            <a:br>
              <a:rPr lang="en-US" sz="3600" dirty="0"/>
            </a:br>
            <a:r>
              <a:rPr lang="en-US" sz="3600" dirty="0"/>
              <a:t>of Expert Systems</a:t>
            </a:r>
          </a:p>
        </p:txBody>
      </p:sp>
      <p:pic>
        <p:nvPicPr>
          <p:cNvPr id="7" name="Picture 6" descr="table 1">
            <a:extLst>
              <a:ext uri="{FF2B5EF4-FFF2-40B4-BE49-F238E27FC236}">
                <a16:creationId xmlns:a16="http://schemas.microsoft.com/office/drawing/2014/main" id="{E7A89494-B540-833F-822E-10568720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50" t="5634"/>
          <a:stretch>
            <a:fillRect/>
          </a:stretch>
        </p:blipFill>
        <p:spPr>
          <a:xfrm>
            <a:off x="1929909" y="1686653"/>
            <a:ext cx="8032924" cy="4787298"/>
          </a:xfrm>
          <a:prstGeom prst="rect">
            <a:avLst/>
          </a:prstGeom>
          <a:noFill/>
        </p:spPr>
      </p:pic>
    </p:spTree>
    <p:extLst>
      <p:ext uri="{BB962C8B-B14F-4D97-AF65-F5344CB8AC3E}">
        <p14:creationId xmlns:p14="http://schemas.microsoft.com/office/powerpoint/2010/main" val="54847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507908"/>
            <a:ext cx="10881360" cy="1069848"/>
          </a:xfrm>
        </p:spPr>
        <p:txBody>
          <a:bodyPr/>
          <a:lstStyle/>
          <a:p>
            <a:r>
              <a:rPr lang="en-US" altLang="en-US" sz="3600" b="1" dirty="0"/>
              <a:t>Expert  systems Vs conventional programs I</a:t>
            </a:r>
            <a:endParaRPr lang="en-US" sz="36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8" name="Picture 6">
            <a:extLst>
              <a:ext uri="{FF2B5EF4-FFF2-40B4-BE49-F238E27FC236}">
                <a16:creationId xmlns:a16="http://schemas.microsoft.com/office/drawing/2014/main" id="{2B02C177-16D4-6F88-2A19-53A1B2F2B2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9568" y="1674184"/>
            <a:ext cx="8532863" cy="453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65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507908"/>
            <a:ext cx="10881360" cy="1069848"/>
          </a:xfrm>
        </p:spPr>
        <p:txBody>
          <a:bodyPr/>
          <a:lstStyle/>
          <a:p>
            <a:r>
              <a:rPr lang="en-US" altLang="en-US" sz="3600" b="1" dirty="0"/>
              <a:t>Expert  systems Vs conventional programs III</a:t>
            </a:r>
            <a:endParaRPr lang="en-US" sz="36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3" name="Picture 6">
            <a:extLst>
              <a:ext uri="{FF2B5EF4-FFF2-40B4-BE49-F238E27FC236}">
                <a16:creationId xmlns:a16="http://schemas.microsoft.com/office/drawing/2014/main" id="{50B9AEB8-8D27-BFE0-0F9F-0BD56A69F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48" y="1895302"/>
            <a:ext cx="9305540" cy="373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01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sz="1600" dirty="0"/>
              <a:t>“While consulting the information provided by the expert system</a:t>
            </a:r>
            <a:r>
              <a:rPr lang="en-US" sz="1600" dirty="0">
                <a:highlight>
                  <a:srgbClr val="000000"/>
                </a:highlight>
              </a:rPr>
              <a:t>, the explanation module elucidates why the expert system reached its conclusion</a:t>
            </a:r>
            <a:r>
              <a:rPr lang="en-US" sz="1600" dirty="0"/>
              <a:t>.”</a:t>
            </a:r>
          </a:p>
        </p:txBody>
      </p:sp>
    </p:spTree>
    <p:extLst>
      <p:ext uri="{BB962C8B-B14F-4D97-AF65-F5344CB8AC3E}">
        <p14:creationId xmlns:p14="http://schemas.microsoft.com/office/powerpoint/2010/main" val="121321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507908"/>
            <a:ext cx="9994392" cy="1069848"/>
          </a:xfrm>
        </p:spPr>
        <p:txBody>
          <a:bodyPr/>
          <a:lstStyle/>
          <a:p>
            <a:r>
              <a:rPr lang="en-US" sz="4000" b="1" spc="600" dirty="0">
                <a:ln w="28575">
                  <a:noFill/>
                  <a:prstDash val="solid"/>
                </a:ln>
                <a:solidFill>
                  <a:schemeClr val="bg1"/>
                </a:solidFill>
                <a:latin typeface="Tw Cen MT" panose="020B0602020104020603" pitchFamily="34" charset="77"/>
              </a:rPr>
              <a:t>Figure 1.6 Structure of a</a:t>
            </a:r>
            <a:br>
              <a:rPr lang="en-US" sz="4000" b="1" spc="600" dirty="0">
                <a:ln w="28575">
                  <a:noFill/>
                  <a:prstDash val="solid"/>
                </a:ln>
                <a:solidFill>
                  <a:schemeClr val="bg1"/>
                </a:solidFill>
                <a:latin typeface="Tw Cen MT" panose="020B0602020104020603" pitchFamily="34" charset="77"/>
              </a:rPr>
            </a:br>
            <a:r>
              <a:rPr lang="en-US" sz="4000" b="1" spc="600" dirty="0">
                <a:ln w="28575">
                  <a:noFill/>
                  <a:prstDash val="solid"/>
                </a:ln>
                <a:solidFill>
                  <a:schemeClr val="bg1"/>
                </a:solidFill>
                <a:latin typeface="Tw Cen MT" panose="020B0602020104020603" pitchFamily="34" charset="77"/>
              </a:rPr>
              <a:t>Rule-Based Expert System</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8" name="Picture 5" descr="figure 1">
            <a:extLst>
              <a:ext uri="{FF2B5EF4-FFF2-40B4-BE49-F238E27FC236}">
                <a16:creationId xmlns:a16="http://schemas.microsoft.com/office/drawing/2014/main" id="{0FF1DE3D-322B-FC1D-8092-F4E08D75D4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812"/>
          <a:stretch>
            <a:fillRect/>
          </a:stretch>
        </p:blipFill>
        <p:spPr>
          <a:xfrm>
            <a:off x="2286000" y="1829353"/>
            <a:ext cx="7620000" cy="4419600"/>
          </a:xfrm>
          <a:noFill/>
        </p:spPr>
      </p:pic>
    </p:spTree>
    <p:extLst>
      <p:ext uri="{BB962C8B-B14F-4D97-AF65-F5344CB8AC3E}">
        <p14:creationId xmlns:p14="http://schemas.microsoft.com/office/powerpoint/2010/main" val="120872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2CA1E0-9C73-7CE3-1E3D-97B1F202A004}"/>
              </a:ext>
            </a:extLst>
          </p:cNvPr>
          <p:cNvSpPr>
            <a:spLocks noGrp="1"/>
          </p:cNvSpPr>
          <p:nvPr>
            <p:ph type="sldNum" sz="quarter" idx="12"/>
          </p:nvPr>
        </p:nvSpPr>
        <p:spPr/>
        <p:txBody>
          <a:bodyPr/>
          <a:lstStyle/>
          <a:p>
            <a:fld id="{294A09A9-5501-47C1-A89A-A340965A2BE2}" type="slidenum">
              <a:rPr lang="en-US" smtClean="0"/>
              <a:t>16</a:t>
            </a:fld>
            <a:endParaRPr lang="en-US" dirty="0"/>
          </a:p>
        </p:txBody>
      </p:sp>
      <p:graphicFrame>
        <p:nvGraphicFramePr>
          <p:cNvPr id="4" name="Diagram 3">
            <a:extLst>
              <a:ext uri="{FF2B5EF4-FFF2-40B4-BE49-F238E27FC236}">
                <a16:creationId xmlns:a16="http://schemas.microsoft.com/office/drawing/2014/main" id="{DD8F7FDE-A99D-6A4A-BC50-8B4A87CC6F8C}"/>
              </a:ext>
            </a:extLst>
          </p:cNvPr>
          <p:cNvGraphicFramePr/>
          <p:nvPr>
            <p:extLst>
              <p:ext uri="{D42A27DB-BD31-4B8C-83A1-F6EECF244321}">
                <p14:modId xmlns:p14="http://schemas.microsoft.com/office/powerpoint/2010/main" val="2464057578"/>
              </p:ext>
            </p:extLst>
          </p:nvPr>
        </p:nvGraphicFramePr>
        <p:xfrm>
          <a:off x="1684022" y="338087"/>
          <a:ext cx="9272736" cy="6181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37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6588" y="665849"/>
            <a:ext cx="8878824" cy="1069848"/>
          </a:xfrm>
        </p:spPr>
        <p:txBody>
          <a:bodyPr/>
          <a:lstStyle/>
          <a:p>
            <a:r>
              <a:rPr lang="en-US" dirty="0"/>
              <a:t>Foundation of Expert Systems</a:t>
            </a:r>
          </a:p>
        </p:txBody>
      </p:sp>
      <p:pic>
        <p:nvPicPr>
          <p:cNvPr id="31" name="Picture 6">
            <a:extLst>
              <a:ext uri="{FF2B5EF4-FFF2-40B4-BE49-F238E27FC236}">
                <a16:creationId xmlns:a16="http://schemas.microsoft.com/office/drawing/2014/main" id="{6864A259-F8A5-AD9C-D4D0-34BDDFCD6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773104"/>
            <a:ext cx="76962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13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D25B4071-060A-4A36-3167-6BC297ABE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569719"/>
            <a:ext cx="75438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FBADCE51-94EA-C9F0-BFC5-AA7D33605E6F}"/>
              </a:ext>
            </a:extLst>
          </p:cNvPr>
          <p:cNvSpPr>
            <a:spLocks noGrp="1" noChangeArrowheads="1"/>
          </p:cNvSpPr>
          <p:nvPr>
            <p:ph type="title"/>
          </p:nvPr>
        </p:nvSpPr>
        <p:spPr>
          <a:xfrm>
            <a:off x="3061854" y="185565"/>
            <a:ext cx="7620000" cy="1143000"/>
          </a:xfrm>
        </p:spPr>
        <p:txBody>
          <a:bodyPr/>
          <a:lstStyle/>
          <a:p>
            <a:pPr eaLnBrk="1" hangingPunct="1"/>
            <a:r>
              <a:rPr lang="en-US" altLang="en-US" b="1" dirty="0">
                <a:latin typeface="Tw Cen MT (Headings)"/>
              </a:rPr>
              <a:t>Rule-Based ES</a:t>
            </a:r>
          </a:p>
        </p:txBody>
      </p:sp>
    </p:spTree>
    <p:extLst>
      <p:ext uri="{BB962C8B-B14F-4D97-AF65-F5344CB8AC3E}">
        <p14:creationId xmlns:p14="http://schemas.microsoft.com/office/powerpoint/2010/main" val="2821001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5" name="Picture 4">
            <a:extLst>
              <a:ext uri="{FF2B5EF4-FFF2-40B4-BE49-F238E27FC236}">
                <a16:creationId xmlns:a16="http://schemas.microsoft.com/office/drawing/2014/main" id="{C2A20CF0-8B3E-2789-F53E-92545E65E9F4}"/>
              </a:ext>
            </a:extLst>
          </p:cNvPr>
          <p:cNvPicPr>
            <a:picLocks noChangeAspect="1"/>
          </p:cNvPicPr>
          <p:nvPr/>
        </p:nvPicPr>
        <p:blipFill>
          <a:blip r:embed="rId2"/>
          <a:stretch>
            <a:fillRect/>
          </a:stretch>
        </p:blipFill>
        <p:spPr>
          <a:xfrm>
            <a:off x="1072896" y="1912690"/>
            <a:ext cx="10046208" cy="2530395"/>
          </a:xfrm>
          <a:prstGeom prst="rect">
            <a:avLst/>
          </a:prstGeom>
        </p:spPr>
      </p:pic>
    </p:spTree>
    <p:extLst>
      <p:ext uri="{BB962C8B-B14F-4D97-AF65-F5344CB8AC3E}">
        <p14:creationId xmlns:p14="http://schemas.microsoft.com/office/powerpoint/2010/main" val="289113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330003" y="411480"/>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249321" y="1778687"/>
            <a:ext cx="6422136" cy="4281454"/>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Why do we </a:t>
            </a:r>
            <a:r>
              <a:rPr lang="en-US" dirty="0">
                <a:latin typeface="Segoe UI Light" panose="020B0502040204020203" pitchFamily="34" charset="0"/>
                <a:cs typeface="Segoe UI Light" panose="020B0502040204020203" pitchFamily="34" charset="0"/>
              </a:rPr>
              <a:t>N</a:t>
            </a:r>
            <a:r>
              <a:rPr lang="en-US" dirty="0">
                <a:solidFill>
                  <a:schemeClr val="bg1"/>
                </a:solidFill>
                <a:latin typeface="Segoe UI Light" panose="020B0502040204020203" pitchFamily="34" charset="0"/>
                <a:cs typeface="Segoe UI Light" panose="020B0502040204020203" pitchFamily="34" charset="0"/>
              </a:rPr>
              <a:t>eed </a:t>
            </a: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xpert </a:t>
            </a:r>
            <a:r>
              <a:rPr lang="en-US" dirty="0">
                <a:latin typeface="Segoe UI Light" panose="020B0502040204020203" pitchFamily="34" charset="0"/>
                <a:cs typeface="Segoe UI Light" panose="020B0502040204020203" pitchFamily="34" charset="0"/>
              </a:rPr>
              <a:t>S</a:t>
            </a:r>
            <a:r>
              <a:rPr lang="en-US" dirty="0">
                <a:solidFill>
                  <a:schemeClr val="bg1"/>
                </a:solidFill>
                <a:latin typeface="Segoe UI Light" panose="020B0502040204020203" pitchFamily="34" charset="0"/>
                <a:cs typeface="Segoe UI Light" panose="020B0502040204020203" pitchFamily="34" charset="0"/>
              </a:rPr>
              <a:t>ystems?</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xpert </a:t>
            </a:r>
            <a:r>
              <a:rPr lang="en-US" dirty="0">
                <a:latin typeface="Segoe UI Light" panose="020B0502040204020203" pitchFamily="34" charset="0"/>
                <a:cs typeface="Segoe UI Light" panose="020B0502040204020203" pitchFamily="34" charset="0"/>
              </a:rPr>
              <a:t>S</a:t>
            </a:r>
            <a:r>
              <a:rPr lang="en-US" dirty="0">
                <a:solidFill>
                  <a:schemeClr val="bg1"/>
                </a:solidFill>
                <a:latin typeface="Segoe UI Light" panose="020B0502040204020203" pitchFamily="34" charset="0"/>
                <a:cs typeface="Segoe UI Light" panose="020B0502040204020203" pitchFamily="34" charset="0"/>
              </a:rPr>
              <a:t>ystems</a:t>
            </a:r>
            <a:r>
              <a:rPr lang="en-US" dirty="0">
                <a:latin typeface="Segoe UI Light" panose="020B0502040204020203" pitchFamily="34" charset="0"/>
                <a:cs typeface="Segoe UI Light" panose="020B0502040204020203" pitchFamily="34" charset="0"/>
              </a:rPr>
              <a:t> Definition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xpert </a:t>
            </a:r>
            <a:r>
              <a:rPr lang="en-US" dirty="0">
                <a:latin typeface="Segoe UI Light" panose="020B0502040204020203" pitchFamily="34" charset="0"/>
                <a:cs typeface="Segoe UI Light" panose="020B0502040204020203" pitchFamily="34" charset="0"/>
              </a:rPr>
              <a:t>S</a:t>
            </a:r>
            <a:r>
              <a:rPr lang="en-US" dirty="0">
                <a:solidFill>
                  <a:schemeClr val="bg1"/>
                </a:solidFill>
                <a:latin typeface="Segoe UI Light" panose="020B0502040204020203" pitchFamily="34" charset="0"/>
                <a:cs typeface="Segoe UI Light" panose="020B0502040204020203" pitchFamily="34" charset="0"/>
              </a:rPr>
              <a:t>ystems Sections </a:t>
            </a:r>
          </a:p>
          <a:p>
            <a:pPr marL="342900" indent="-342900"/>
            <a:r>
              <a:rPr lang="en-US" dirty="0">
                <a:latin typeface="Segoe UI Light" panose="020B0502040204020203" pitchFamily="34" charset="0"/>
                <a:cs typeface="Segoe UI Light" panose="020B0502040204020203" pitchFamily="34" charset="0"/>
              </a:rPr>
              <a:t>Embedded Methods Within Inference Engine </a:t>
            </a:r>
          </a:p>
          <a:p>
            <a:pPr marL="342900" indent="-342900"/>
            <a:r>
              <a:rPr lang="en-US" dirty="0">
                <a:latin typeface="Segoe UI Light" panose="020B0502040204020203" pitchFamily="34" charset="0"/>
                <a:cs typeface="Segoe UI Light" panose="020B0502040204020203" pitchFamily="34" charset="0"/>
              </a:rPr>
              <a:t>Expert System Examples  </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20</a:t>
            </a:fld>
            <a:endParaRPr lang="en-US" dirty="0"/>
          </a:p>
        </p:txBody>
      </p:sp>
      <p:pic>
        <p:nvPicPr>
          <p:cNvPr id="5" name="Picture 4">
            <a:extLst>
              <a:ext uri="{FF2B5EF4-FFF2-40B4-BE49-F238E27FC236}">
                <a16:creationId xmlns:a16="http://schemas.microsoft.com/office/drawing/2014/main" id="{D59BBF1D-3E85-EE48-F1AA-229BCC91FC8D}"/>
              </a:ext>
            </a:extLst>
          </p:cNvPr>
          <p:cNvPicPr>
            <a:picLocks noChangeAspect="1"/>
          </p:cNvPicPr>
          <p:nvPr/>
        </p:nvPicPr>
        <p:blipFill>
          <a:blip r:embed="rId2"/>
          <a:stretch>
            <a:fillRect/>
          </a:stretch>
        </p:blipFill>
        <p:spPr>
          <a:xfrm>
            <a:off x="3173085" y="411480"/>
            <a:ext cx="5845829" cy="5928165"/>
          </a:xfrm>
          <a:prstGeom prst="rect">
            <a:avLst/>
          </a:prstGeom>
        </p:spPr>
      </p:pic>
    </p:spTree>
    <p:extLst>
      <p:ext uri="{BB962C8B-B14F-4D97-AF65-F5344CB8AC3E}">
        <p14:creationId xmlns:p14="http://schemas.microsoft.com/office/powerpoint/2010/main" val="73476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9" name="Picture 8">
            <a:extLst>
              <a:ext uri="{FF2B5EF4-FFF2-40B4-BE49-F238E27FC236}">
                <a16:creationId xmlns:a16="http://schemas.microsoft.com/office/drawing/2014/main" id="{D6998537-30E4-211C-B44B-870E2FBF26D6}"/>
              </a:ext>
            </a:extLst>
          </p:cNvPr>
          <p:cNvPicPr>
            <a:picLocks noChangeAspect="1"/>
          </p:cNvPicPr>
          <p:nvPr/>
        </p:nvPicPr>
        <p:blipFill>
          <a:blip r:embed="rId2"/>
          <a:stretch>
            <a:fillRect/>
          </a:stretch>
        </p:blipFill>
        <p:spPr>
          <a:xfrm>
            <a:off x="1785844" y="722376"/>
            <a:ext cx="8934141" cy="4875991"/>
          </a:xfrm>
          <a:prstGeom prst="rect">
            <a:avLst/>
          </a:prstGeom>
        </p:spPr>
      </p:pic>
    </p:spTree>
    <p:extLst>
      <p:ext uri="{BB962C8B-B14F-4D97-AF65-F5344CB8AC3E}">
        <p14:creationId xmlns:p14="http://schemas.microsoft.com/office/powerpoint/2010/main" val="236912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6" name="TextBox 5">
            <a:extLst>
              <a:ext uri="{FF2B5EF4-FFF2-40B4-BE49-F238E27FC236}">
                <a16:creationId xmlns:a16="http://schemas.microsoft.com/office/drawing/2014/main" id="{ED1AEC1E-D0EF-04DB-23B7-9A2D46362127}"/>
              </a:ext>
            </a:extLst>
          </p:cNvPr>
          <p:cNvSpPr txBox="1"/>
          <p:nvPr/>
        </p:nvSpPr>
        <p:spPr>
          <a:xfrm>
            <a:off x="1530163" y="501532"/>
            <a:ext cx="6206378" cy="6186309"/>
          </a:xfrm>
          <a:prstGeom prst="rect">
            <a:avLst/>
          </a:prstGeom>
          <a:solidFill>
            <a:schemeClr val="bg1"/>
          </a:solidFill>
        </p:spPr>
        <p:txBody>
          <a:bodyPr wrap="square" rtlCol="0">
            <a:spAutoFit/>
          </a:bodyPr>
          <a:lstStyle/>
          <a:p>
            <a:r>
              <a:rPr lang="en-US" b="0" i="0" dirty="0">
                <a:effectLst/>
                <a:latin typeface="+mj-lt"/>
              </a:rPr>
              <a:t>The bindings for ?x is-a horse:</a:t>
            </a:r>
            <a:br>
              <a:rPr lang="en-US" dirty="0">
                <a:latin typeface="+mj-lt"/>
              </a:rPr>
            </a:br>
            <a:r>
              <a:rPr lang="en-US" b="0" i="0" dirty="0">
                <a:effectLst/>
                <a:latin typeface="+mj-lt"/>
              </a:rPr>
              <a:t>?x -&gt; Comet,</a:t>
            </a:r>
            <a:br>
              <a:rPr lang="en-US" dirty="0">
                <a:latin typeface="+mj-lt"/>
              </a:rPr>
            </a:br>
            <a:r>
              <a:rPr lang="en-US" b="0" i="0" dirty="0">
                <a:effectLst/>
                <a:latin typeface="+mj-lt"/>
              </a:rPr>
              <a:t>?x -&gt; Prancer,</a:t>
            </a:r>
            <a:br>
              <a:rPr lang="en-US" dirty="0">
                <a:latin typeface="+mj-lt"/>
              </a:rPr>
            </a:br>
            <a:r>
              <a:rPr lang="en-US" b="0" i="0" dirty="0">
                <a:effectLst/>
                <a:latin typeface="+mj-lt"/>
              </a:rPr>
              <a:t>?x -&gt; Thunder, and</a:t>
            </a:r>
            <a:br>
              <a:rPr lang="en-US" dirty="0">
                <a:latin typeface="+mj-lt"/>
              </a:rPr>
            </a:br>
            <a:r>
              <a:rPr lang="en-US" b="0" i="0" dirty="0">
                <a:effectLst/>
                <a:latin typeface="+mj-lt"/>
              </a:rPr>
              <a:t>?x -&gt; Dasher               </a:t>
            </a:r>
            <a:br>
              <a:rPr lang="en-US" dirty="0">
                <a:latin typeface="+mj-lt"/>
              </a:rPr>
            </a:br>
            <a:br>
              <a:rPr lang="en-US" dirty="0">
                <a:latin typeface="+mj-lt"/>
              </a:rPr>
            </a:br>
            <a:r>
              <a:rPr lang="en-US" b="0" i="0" dirty="0">
                <a:effectLst/>
                <a:latin typeface="+mj-lt"/>
              </a:rPr>
              <a:t>The bindings for ?y is fast</a:t>
            </a:r>
            <a:br>
              <a:rPr lang="en-US" dirty="0">
                <a:latin typeface="+mj-lt"/>
              </a:rPr>
            </a:br>
            <a:r>
              <a:rPr lang="en-US" b="0" i="0" dirty="0">
                <a:effectLst/>
                <a:latin typeface="+mj-lt"/>
              </a:rPr>
              <a:t>?y -&gt; Prancer and</a:t>
            </a:r>
            <a:br>
              <a:rPr lang="en-US" dirty="0">
                <a:latin typeface="+mj-lt"/>
              </a:rPr>
            </a:br>
            <a:r>
              <a:rPr lang="en-US" b="0" i="0" dirty="0">
                <a:effectLst/>
                <a:latin typeface="+mj-lt"/>
              </a:rPr>
              <a:t>?y -&gt; Thunder</a:t>
            </a:r>
          </a:p>
          <a:p>
            <a:endParaRPr lang="en-US" b="0" i="0" dirty="0">
              <a:effectLst/>
              <a:latin typeface="+mj-lt"/>
            </a:endParaRPr>
          </a:p>
          <a:p>
            <a:r>
              <a:rPr lang="en-US" b="0" i="0" dirty="0">
                <a:effectLst/>
                <a:latin typeface="+mj-lt"/>
              </a:rPr>
              <a:t>The bindings for ?x and ?y in ?x is-a-parent-of ?y are:</a:t>
            </a:r>
            <a:br>
              <a:rPr lang="en-US" b="0" i="0" dirty="0">
                <a:effectLst/>
                <a:latin typeface="+mj-lt"/>
              </a:rPr>
            </a:br>
            <a:r>
              <a:rPr lang="en-US" b="0" i="0" dirty="0">
                <a:effectLst/>
                <a:latin typeface="+mj-lt"/>
              </a:rPr>
              <a:t>?x -&gt; </a:t>
            </a:r>
            <a:r>
              <a:rPr lang="en-US" b="0" i="0" dirty="0" err="1">
                <a:effectLst/>
                <a:latin typeface="+mj-lt"/>
              </a:rPr>
              <a:t>Comet,?y</a:t>
            </a:r>
            <a:r>
              <a:rPr lang="en-US" b="0" i="0" dirty="0">
                <a:effectLst/>
                <a:latin typeface="+mj-lt"/>
              </a:rPr>
              <a:t> -&gt; Dasher; ?x -&gt; </a:t>
            </a:r>
            <a:r>
              <a:rPr lang="en-US" b="0" i="0" dirty="0" err="1">
                <a:effectLst/>
                <a:latin typeface="+mj-lt"/>
              </a:rPr>
              <a:t>Comet,?y</a:t>
            </a:r>
            <a:r>
              <a:rPr lang="en-US" b="0" i="0" dirty="0">
                <a:effectLst/>
                <a:latin typeface="+mj-lt"/>
              </a:rPr>
              <a:t> -&gt; Prancer; and</a:t>
            </a:r>
            <a:br>
              <a:rPr lang="en-US" b="0" i="0" dirty="0">
                <a:effectLst/>
                <a:latin typeface="+mj-lt"/>
              </a:rPr>
            </a:br>
            <a:r>
              <a:rPr lang="en-US" b="0" i="0" dirty="0">
                <a:effectLst/>
                <a:latin typeface="+mj-lt"/>
              </a:rPr>
              <a:t>?x -&gt; </a:t>
            </a:r>
            <a:r>
              <a:rPr lang="en-US" b="0" i="0" dirty="0" err="1">
                <a:effectLst/>
                <a:latin typeface="+mj-lt"/>
              </a:rPr>
              <a:t>Dasher,?y</a:t>
            </a:r>
            <a:r>
              <a:rPr lang="en-US" b="0" i="0" dirty="0">
                <a:effectLst/>
                <a:latin typeface="+mj-lt"/>
              </a:rPr>
              <a:t> -&gt; Thunder</a:t>
            </a:r>
            <a:br>
              <a:rPr lang="en-US" b="0" i="0" dirty="0">
                <a:effectLst/>
                <a:latin typeface="+mj-lt"/>
              </a:rPr>
            </a:br>
            <a:r>
              <a:rPr lang="en-US" b="0" i="0" dirty="0">
                <a:effectLst/>
                <a:latin typeface="+mj-lt"/>
              </a:rPr>
              <a:t>I.e., "Comet is-a horse" </a:t>
            </a:r>
            <a:r>
              <a:rPr lang="en-US" b="1" i="0" dirty="0">
                <a:effectLst/>
                <a:latin typeface="+mj-lt"/>
              </a:rPr>
              <a:t>matches</a:t>
            </a:r>
            <a:r>
              <a:rPr lang="en-US" b="0" i="0" dirty="0">
                <a:effectLst/>
                <a:latin typeface="+mj-lt"/>
              </a:rPr>
              <a:t> "?x is-a horse" but</a:t>
            </a:r>
            <a:br>
              <a:rPr lang="en-US" b="0" i="0" dirty="0">
                <a:effectLst/>
                <a:latin typeface="+mj-lt"/>
              </a:rPr>
            </a:br>
            <a:r>
              <a:rPr lang="en-US" b="0" i="0" dirty="0">
                <a:effectLst/>
                <a:latin typeface="+mj-lt"/>
              </a:rPr>
              <a:t>"Aslan is-a lion" </a:t>
            </a:r>
            <a:r>
              <a:rPr lang="en-US" b="1" i="0" dirty="0">
                <a:effectLst/>
                <a:latin typeface="+mj-lt"/>
              </a:rPr>
              <a:t>does</a:t>
            </a:r>
            <a:r>
              <a:rPr lang="en-US" b="0" i="0" dirty="0">
                <a:effectLst/>
                <a:latin typeface="+mj-lt"/>
              </a:rPr>
              <a:t> </a:t>
            </a:r>
            <a:r>
              <a:rPr lang="en-US" b="1" i="0" dirty="0">
                <a:effectLst/>
                <a:latin typeface="+mj-lt"/>
              </a:rPr>
              <a:t>not</a:t>
            </a:r>
            <a:r>
              <a:rPr lang="en-US" b="0" i="0" dirty="0">
                <a:effectLst/>
                <a:latin typeface="+mj-lt"/>
              </a:rPr>
              <a:t> </a:t>
            </a:r>
            <a:r>
              <a:rPr lang="en-US" b="1" i="0" dirty="0">
                <a:effectLst/>
                <a:latin typeface="+mj-lt"/>
              </a:rPr>
              <a:t>match</a:t>
            </a:r>
            <a:r>
              <a:rPr lang="en-US" b="0" i="0" dirty="0">
                <a:effectLst/>
                <a:latin typeface="+mj-lt"/>
              </a:rPr>
              <a:t> "?x is-a horse“</a:t>
            </a:r>
          </a:p>
          <a:p>
            <a:br>
              <a:rPr lang="en-US" b="0" i="0" dirty="0">
                <a:effectLst/>
                <a:latin typeface="+mj-lt"/>
              </a:rPr>
            </a:br>
            <a:r>
              <a:rPr lang="en-US" b="0" i="0" dirty="0">
                <a:effectLst/>
                <a:latin typeface="+mj-lt"/>
              </a:rPr>
              <a:t>Rule applicable with bindings</a:t>
            </a:r>
            <a:br>
              <a:rPr lang="en-US" b="0" i="0" dirty="0">
                <a:effectLst/>
                <a:latin typeface="+mj-lt"/>
              </a:rPr>
            </a:br>
            <a:r>
              <a:rPr lang="en-US" b="0" i="0" dirty="0">
                <a:effectLst/>
                <a:latin typeface="+mj-lt"/>
              </a:rPr>
              <a:t>?x -&gt; </a:t>
            </a:r>
            <a:r>
              <a:rPr lang="en-US" b="0" i="0" dirty="0" err="1">
                <a:effectLst/>
                <a:latin typeface="+mj-lt"/>
              </a:rPr>
              <a:t>Comet,?y</a:t>
            </a:r>
            <a:r>
              <a:rPr lang="en-US" b="0" i="0" dirty="0">
                <a:effectLst/>
                <a:latin typeface="+mj-lt"/>
              </a:rPr>
              <a:t> -&gt; Prancer and ?x -&gt; </a:t>
            </a:r>
            <a:r>
              <a:rPr lang="en-US" b="0" i="0" dirty="0" err="1">
                <a:effectLst/>
                <a:latin typeface="+mj-lt"/>
              </a:rPr>
              <a:t>Dasher,?y</a:t>
            </a:r>
            <a:r>
              <a:rPr lang="en-US" b="0" i="0" dirty="0">
                <a:effectLst/>
                <a:latin typeface="+mj-lt"/>
              </a:rPr>
              <a:t> -&gt; Thunder</a:t>
            </a:r>
            <a:br>
              <a:rPr lang="en-US" b="0" i="0" dirty="0">
                <a:effectLst/>
                <a:latin typeface="+mj-lt"/>
              </a:rPr>
            </a:br>
            <a:endParaRPr lang="en-US" b="0" i="0" dirty="0">
              <a:effectLst/>
              <a:latin typeface="+mj-lt"/>
            </a:endParaRPr>
          </a:p>
          <a:p>
            <a:r>
              <a:rPr lang="en-US" b="0" i="0" dirty="0">
                <a:effectLst/>
                <a:latin typeface="+mj-lt"/>
              </a:rPr>
              <a:t>That is new facts that can be derived are:</a:t>
            </a:r>
            <a:br>
              <a:rPr lang="en-US" b="0" i="0" dirty="0">
                <a:effectLst/>
                <a:latin typeface="+mj-lt"/>
              </a:rPr>
            </a:br>
            <a:r>
              <a:rPr lang="en-US" b="0" i="0" dirty="0">
                <a:effectLst/>
                <a:latin typeface="+mj-lt"/>
              </a:rPr>
              <a:t>valuable(Comet) and valuable(Dasher)</a:t>
            </a:r>
          </a:p>
          <a:p>
            <a:endParaRPr lang="en-US" dirty="0">
              <a:latin typeface="+mj-lt"/>
            </a:endParaRPr>
          </a:p>
        </p:txBody>
      </p:sp>
      <p:sp>
        <p:nvSpPr>
          <p:cNvPr id="7" name="TextBox 6">
            <a:extLst>
              <a:ext uri="{FF2B5EF4-FFF2-40B4-BE49-F238E27FC236}">
                <a16:creationId xmlns:a16="http://schemas.microsoft.com/office/drawing/2014/main" id="{2DDE4F85-C70E-E29D-0FEF-F13A95FCFFC9}"/>
              </a:ext>
            </a:extLst>
          </p:cNvPr>
          <p:cNvSpPr txBox="1"/>
          <p:nvPr/>
        </p:nvSpPr>
        <p:spPr>
          <a:xfrm>
            <a:off x="8315325" y="1352550"/>
            <a:ext cx="3105150" cy="954107"/>
          </a:xfrm>
          <a:prstGeom prst="rect">
            <a:avLst/>
          </a:prstGeom>
          <a:noFill/>
        </p:spPr>
        <p:txBody>
          <a:bodyPr wrap="square" rtlCol="0">
            <a:spAutoFit/>
          </a:bodyPr>
          <a:lstStyle/>
          <a:p>
            <a:r>
              <a:rPr lang="en-US" sz="2800" b="1" i="0" dirty="0">
                <a:solidFill>
                  <a:schemeClr val="bg1"/>
                </a:solidFill>
                <a:effectLst/>
                <a:latin typeface="+mj-lt"/>
              </a:rPr>
              <a:t>Matching (Cont'd)</a:t>
            </a:r>
          </a:p>
          <a:p>
            <a:endParaRPr lang="en-US" sz="2800" dirty="0"/>
          </a:p>
        </p:txBody>
      </p:sp>
    </p:spTree>
    <p:extLst>
      <p:ext uri="{BB962C8B-B14F-4D97-AF65-F5344CB8AC3E}">
        <p14:creationId xmlns:p14="http://schemas.microsoft.com/office/powerpoint/2010/main" val="352329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1235403" y="566928"/>
            <a:ext cx="8534240" cy="1069848"/>
          </a:xfrm>
        </p:spPr>
        <p:txBody>
          <a:bodyPr/>
          <a:lstStyle/>
          <a:p>
            <a:r>
              <a:rPr lang="en-US" sz="2800" dirty="0">
                <a:effectLst/>
                <a:latin typeface="Tw Cen MT (Headings)"/>
                <a:ea typeface="Calibri" panose="020F0502020204030204" pitchFamily="34" charset="0"/>
                <a:cs typeface="Arial" panose="020B0604020202020204" pitchFamily="34" charset="0"/>
              </a:rPr>
              <a:t>Backward Chaining and forward Chaining</a:t>
            </a:r>
            <a:endParaRPr lang="en-US" sz="5400" dirty="0">
              <a:latin typeface="Tw Cen MT (Headings)"/>
            </a:endParaRP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4" name="TextBox 3">
            <a:extLst>
              <a:ext uri="{FF2B5EF4-FFF2-40B4-BE49-F238E27FC236}">
                <a16:creationId xmlns:a16="http://schemas.microsoft.com/office/drawing/2014/main" id="{F23A2B93-22C8-ABE2-99DD-D35625308858}"/>
              </a:ext>
            </a:extLst>
          </p:cNvPr>
          <p:cNvSpPr txBox="1"/>
          <p:nvPr/>
        </p:nvSpPr>
        <p:spPr>
          <a:xfrm>
            <a:off x="1235403" y="1909011"/>
            <a:ext cx="9191965"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kern="100" dirty="0">
                <a:solidFill>
                  <a:schemeClr val="bg1"/>
                </a:solidFill>
                <a:effectLst/>
                <a:latin typeface="Tw Cen MT (Headings)"/>
                <a:ea typeface="Calibri" panose="020F0502020204030204" pitchFamily="34" charset="0"/>
                <a:cs typeface="Arial" panose="020B0604020202020204" pitchFamily="34" charset="0"/>
              </a:rPr>
              <a:t>A backward chaining system can be driven by a block of data supplied at the start – and there are often good reasons to do so. Likewise, a data driven system may appear to interact with the user in a manner similar to a backward chaining system.</a:t>
            </a:r>
          </a:p>
          <a:p>
            <a:pPr algn="just"/>
            <a:endParaRPr lang="en-US" sz="2000" dirty="0">
              <a:solidFill>
                <a:schemeClr val="bg1"/>
              </a:solidFill>
              <a:latin typeface="Tw Cen MT (Headings)"/>
            </a:endParaRPr>
          </a:p>
        </p:txBody>
      </p:sp>
      <p:sp>
        <p:nvSpPr>
          <p:cNvPr id="5" name="TextBox 4">
            <a:extLst>
              <a:ext uri="{FF2B5EF4-FFF2-40B4-BE49-F238E27FC236}">
                <a16:creationId xmlns:a16="http://schemas.microsoft.com/office/drawing/2014/main" id="{A00E8FD2-15C1-7786-DF3A-3D574BB84F39}"/>
              </a:ext>
            </a:extLst>
          </p:cNvPr>
          <p:cNvSpPr txBox="1"/>
          <p:nvPr/>
        </p:nvSpPr>
        <p:spPr>
          <a:xfrm>
            <a:off x="1235403" y="3314578"/>
            <a:ext cx="9191964"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kern="100" dirty="0">
                <a:solidFill>
                  <a:schemeClr val="bg1"/>
                </a:solidFill>
                <a:effectLst/>
                <a:latin typeface="Tw Cen MT (Headings)"/>
                <a:ea typeface="Calibri" panose="020F0502020204030204" pitchFamily="34" charset="0"/>
                <a:cs typeface="Arial" panose="020B0604020202020204" pitchFamily="34" charset="0"/>
              </a:rPr>
              <a:t>During backward chaining, if any rule assigns a value to variable X, that rule is automatically available whenever other rules being tested need a value of X. Rules can be physically located anywhere in the system, and there is no explicit linking of rules. </a:t>
            </a:r>
            <a:r>
              <a:rPr lang="en-US" sz="2000" kern="100" dirty="0">
                <a:solidFill>
                  <a:schemeClr val="bg1"/>
                </a:solidFill>
                <a:effectLst/>
                <a:highlight>
                  <a:srgbClr val="000000"/>
                </a:highlight>
                <a:latin typeface="Tw Cen MT (Headings)"/>
                <a:ea typeface="Calibri" panose="020F0502020204030204" pitchFamily="34" charset="0"/>
                <a:cs typeface="Arial" panose="020B0604020202020204" pitchFamily="34" charset="0"/>
              </a:rPr>
              <a:t>Having two rules use the same variable is all that the inference engine needs to link them.</a:t>
            </a:r>
          </a:p>
          <a:p>
            <a:pPr algn="just"/>
            <a:endParaRPr lang="en-US" sz="2000" dirty="0">
              <a:solidFill>
                <a:schemeClr val="bg1"/>
              </a:solidFill>
              <a:latin typeface="Tw Cen MT (Headings)"/>
            </a:endParaRPr>
          </a:p>
        </p:txBody>
      </p:sp>
    </p:spTree>
    <p:extLst>
      <p:ext uri="{BB962C8B-B14F-4D97-AF65-F5344CB8AC3E}">
        <p14:creationId xmlns:p14="http://schemas.microsoft.com/office/powerpoint/2010/main" val="4269195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24</a:t>
            </a:fld>
            <a:endParaRPr lang="en-US" dirty="0"/>
          </a:p>
        </p:txBody>
      </p:sp>
      <p:pic>
        <p:nvPicPr>
          <p:cNvPr id="7" name="Picture 6">
            <a:extLst>
              <a:ext uri="{FF2B5EF4-FFF2-40B4-BE49-F238E27FC236}">
                <a16:creationId xmlns:a16="http://schemas.microsoft.com/office/drawing/2014/main" id="{1179F04F-F049-F0F6-DD97-13059ED8224D}"/>
              </a:ext>
            </a:extLst>
          </p:cNvPr>
          <p:cNvPicPr>
            <a:picLocks noChangeAspect="1"/>
          </p:cNvPicPr>
          <p:nvPr/>
        </p:nvPicPr>
        <p:blipFill>
          <a:blip r:embed="rId2"/>
          <a:stretch>
            <a:fillRect/>
          </a:stretch>
        </p:blipFill>
        <p:spPr>
          <a:xfrm>
            <a:off x="3245755" y="649411"/>
            <a:ext cx="5700489" cy="5259966"/>
          </a:xfrm>
          <a:prstGeom prst="rect">
            <a:avLst/>
          </a:prstGeom>
        </p:spPr>
      </p:pic>
    </p:spTree>
    <p:extLst>
      <p:ext uri="{BB962C8B-B14F-4D97-AF65-F5344CB8AC3E}">
        <p14:creationId xmlns:p14="http://schemas.microsoft.com/office/powerpoint/2010/main" val="2279997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6" name="TextBox 5">
            <a:extLst>
              <a:ext uri="{FF2B5EF4-FFF2-40B4-BE49-F238E27FC236}">
                <a16:creationId xmlns:a16="http://schemas.microsoft.com/office/drawing/2014/main" id="{287FDB25-2A91-3704-F228-8F78E5334E27}"/>
              </a:ext>
            </a:extLst>
          </p:cNvPr>
          <p:cNvSpPr txBox="1"/>
          <p:nvPr/>
        </p:nvSpPr>
        <p:spPr>
          <a:xfrm>
            <a:off x="1323975" y="1476375"/>
            <a:ext cx="8743950" cy="1200329"/>
          </a:xfrm>
          <a:prstGeom prst="rect">
            <a:avLst/>
          </a:prstGeom>
          <a:noFill/>
        </p:spPr>
        <p:txBody>
          <a:bodyPr wrap="square" rtlCol="0">
            <a:spAutoFit/>
          </a:bodyPr>
          <a:lstStyle/>
          <a:p>
            <a:r>
              <a:rPr lang="en-US" b="1" i="0" dirty="0">
                <a:solidFill>
                  <a:schemeClr val="bg1"/>
                </a:solidFill>
                <a:effectLst/>
                <a:latin typeface="+mj-lt"/>
              </a:rPr>
              <a:t>Forward chaining</a:t>
            </a:r>
            <a:r>
              <a:rPr lang="en-US" b="0" i="0" dirty="0">
                <a:solidFill>
                  <a:schemeClr val="bg1"/>
                </a:solidFill>
                <a:effectLst/>
                <a:latin typeface="+mj-lt"/>
              </a:rPr>
              <a:t> or </a:t>
            </a:r>
            <a:r>
              <a:rPr lang="en-US" b="1" i="0" dirty="0">
                <a:solidFill>
                  <a:schemeClr val="bg1"/>
                </a:solidFill>
                <a:effectLst/>
                <a:latin typeface="+mj-lt"/>
              </a:rPr>
              <a:t>data-driven</a:t>
            </a:r>
            <a:r>
              <a:rPr lang="en-US" b="0" i="0" dirty="0">
                <a:solidFill>
                  <a:schemeClr val="bg1"/>
                </a:solidFill>
                <a:effectLst/>
                <a:latin typeface="+mj-lt"/>
              </a:rPr>
              <a:t> inference works from an initial state, and by looking at the premises of the rules (IF-part), perform the actions (THEN-part), possibly updating the knowledge base or working memory.</a:t>
            </a:r>
            <a:br>
              <a:rPr lang="en-US" dirty="0">
                <a:solidFill>
                  <a:schemeClr val="bg1"/>
                </a:solidFill>
                <a:latin typeface="+mj-lt"/>
              </a:rPr>
            </a:br>
            <a:r>
              <a:rPr lang="en-US" b="0" i="0" dirty="0">
                <a:solidFill>
                  <a:schemeClr val="bg1"/>
                </a:solidFill>
                <a:effectLst/>
                <a:latin typeface="+mj-lt"/>
              </a:rPr>
              <a:t>This continues until no more rules can be applied or some cycle limit is met, e.g.</a:t>
            </a:r>
            <a:endParaRPr lang="en-US" dirty="0">
              <a:solidFill>
                <a:schemeClr val="bg1"/>
              </a:solidFill>
              <a:latin typeface="+mj-lt"/>
            </a:endParaRPr>
          </a:p>
        </p:txBody>
      </p:sp>
      <p:sp>
        <p:nvSpPr>
          <p:cNvPr id="7" name="TextBox 6">
            <a:extLst>
              <a:ext uri="{FF2B5EF4-FFF2-40B4-BE49-F238E27FC236}">
                <a16:creationId xmlns:a16="http://schemas.microsoft.com/office/drawing/2014/main" id="{10FC7278-AA5D-0B7C-1CCD-0AA120B3291A}"/>
              </a:ext>
            </a:extLst>
          </p:cNvPr>
          <p:cNvSpPr txBox="1"/>
          <p:nvPr/>
        </p:nvSpPr>
        <p:spPr>
          <a:xfrm>
            <a:off x="1323975" y="637282"/>
            <a:ext cx="5229225" cy="1077218"/>
          </a:xfrm>
          <a:prstGeom prst="rect">
            <a:avLst/>
          </a:prstGeom>
          <a:noFill/>
        </p:spPr>
        <p:txBody>
          <a:bodyPr wrap="square" rtlCol="0">
            <a:spAutoFit/>
          </a:bodyPr>
          <a:lstStyle/>
          <a:p>
            <a:r>
              <a:rPr lang="en-US" sz="3200" b="1" i="0" dirty="0">
                <a:solidFill>
                  <a:schemeClr val="bg1"/>
                </a:solidFill>
                <a:effectLst/>
                <a:latin typeface="+mj-lt"/>
              </a:rPr>
              <a:t>Forward Chaining</a:t>
            </a:r>
          </a:p>
          <a:p>
            <a:endParaRPr lang="en-US" sz="3200" dirty="0"/>
          </a:p>
        </p:txBody>
      </p:sp>
      <p:pic>
        <p:nvPicPr>
          <p:cNvPr id="9" name="Picture 8">
            <a:extLst>
              <a:ext uri="{FF2B5EF4-FFF2-40B4-BE49-F238E27FC236}">
                <a16:creationId xmlns:a16="http://schemas.microsoft.com/office/drawing/2014/main" id="{301AC2A8-61E7-75B2-4BC2-5B18B2FCA30A}"/>
              </a:ext>
            </a:extLst>
          </p:cNvPr>
          <p:cNvPicPr>
            <a:picLocks noChangeAspect="1"/>
          </p:cNvPicPr>
          <p:nvPr/>
        </p:nvPicPr>
        <p:blipFill>
          <a:blip r:embed="rId2"/>
          <a:stretch>
            <a:fillRect/>
          </a:stretch>
        </p:blipFill>
        <p:spPr>
          <a:xfrm>
            <a:off x="2636520" y="2936498"/>
            <a:ext cx="6709410" cy="3131820"/>
          </a:xfrm>
          <a:prstGeom prst="rect">
            <a:avLst/>
          </a:prstGeom>
        </p:spPr>
      </p:pic>
    </p:spTree>
    <p:extLst>
      <p:ext uri="{BB962C8B-B14F-4D97-AF65-F5344CB8AC3E}">
        <p14:creationId xmlns:p14="http://schemas.microsoft.com/office/powerpoint/2010/main" val="1477811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p:txBody>
          <a:bodyPr/>
          <a:lstStyle/>
          <a:p>
            <a:pPr algn="l"/>
            <a:r>
              <a:rPr lang="en-US" b="1" i="0" dirty="0">
                <a:solidFill>
                  <a:schemeClr val="bg1"/>
                </a:solidFill>
                <a:effectLst/>
                <a:latin typeface="+mj-lt"/>
              </a:rPr>
              <a:t>Forward Chaining </a:t>
            </a:r>
            <a:r>
              <a:rPr lang="en-US" dirty="0"/>
              <a:t>– in search of data</a:t>
            </a:r>
            <a:endParaRPr lang="en-US" b="1" i="0" dirty="0">
              <a:solidFill>
                <a:schemeClr val="bg1"/>
              </a:solidFill>
              <a:effectLst/>
              <a:latin typeface="+mj-lt"/>
            </a:endParaRP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26</a:t>
            </a:fld>
            <a:endParaRPr lang="en-US" dirty="0"/>
          </a:p>
        </p:txBody>
      </p:sp>
      <p:sp>
        <p:nvSpPr>
          <p:cNvPr id="6" name="TextBox 5">
            <a:extLst>
              <a:ext uri="{FF2B5EF4-FFF2-40B4-BE49-F238E27FC236}">
                <a16:creationId xmlns:a16="http://schemas.microsoft.com/office/drawing/2014/main" id="{F368A66F-F9FF-FC24-B648-EC04324A2430}"/>
              </a:ext>
            </a:extLst>
          </p:cNvPr>
          <p:cNvSpPr txBox="1"/>
          <p:nvPr/>
        </p:nvSpPr>
        <p:spPr>
          <a:xfrm>
            <a:off x="1028700" y="1901952"/>
            <a:ext cx="5991225" cy="646331"/>
          </a:xfrm>
          <a:prstGeom prst="rect">
            <a:avLst/>
          </a:prstGeom>
          <a:noFill/>
        </p:spPr>
        <p:txBody>
          <a:bodyPr wrap="square" rtlCol="0">
            <a:spAutoFit/>
          </a:bodyPr>
          <a:lstStyle/>
          <a:p>
            <a:pPr algn="l"/>
            <a:r>
              <a:rPr lang="en-US" b="0" i="0" dirty="0">
                <a:solidFill>
                  <a:schemeClr val="bg1"/>
                </a:solidFill>
                <a:effectLst/>
                <a:latin typeface="+mj-lt"/>
              </a:rPr>
              <a:t>In example: no more rules, that is, inference chain for this is:</a:t>
            </a:r>
          </a:p>
          <a:p>
            <a:endParaRPr lang="en-US" dirty="0">
              <a:solidFill>
                <a:schemeClr val="bg1"/>
              </a:solidFill>
              <a:latin typeface="+mj-lt"/>
            </a:endParaRPr>
          </a:p>
        </p:txBody>
      </p:sp>
      <p:pic>
        <p:nvPicPr>
          <p:cNvPr id="10" name="Picture 9">
            <a:extLst>
              <a:ext uri="{FF2B5EF4-FFF2-40B4-BE49-F238E27FC236}">
                <a16:creationId xmlns:a16="http://schemas.microsoft.com/office/drawing/2014/main" id="{F182BED3-DF2C-DB73-D979-2FB9B2A8E885}"/>
              </a:ext>
            </a:extLst>
          </p:cNvPr>
          <p:cNvPicPr>
            <a:picLocks noChangeAspect="1"/>
          </p:cNvPicPr>
          <p:nvPr/>
        </p:nvPicPr>
        <p:blipFill>
          <a:blip r:embed="rId2"/>
          <a:stretch>
            <a:fillRect/>
          </a:stretch>
        </p:blipFill>
        <p:spPr>
          <a:xfrm>
            <a:off x="4021455" y="2995268"/>
            <a:ext cx="4149090" cy="1314450"/>
          </a:xfrm>
          <a:prstGeom prst="rect">
            <a:avLst/>
          </a:prstGeom>
        </p:spPr>
      </p:pic>
      <p:sp>
        <p:nvSpPr>
          <p:cNvPr id="11" name="TextBox 10">
            <a:extLst>
              <a:ext uri="{FF2B5EF4-FFF2-40B4-BE49-F238E27FC236}">
                <a16:creationId xmlns:a16="http://schemas.microsoft.com/office/drawing/2014/main" id="{98C40F6A-8747-4B4D-4790-D2E178A4652D}"/>
              </a:ext>
            </a:extLst>
          </p:cNvPr>
          <p:cNvSpPr txBox="1"/>
          <p:nvPr/>
        </p:nvSpPr>
        <p:spPr>
          <a:xfrm>
            <a:off x="1190625" y="5229225"/>
            <a:ext cx="5057775" cy="923330"/>
          </a:xfrm>
          <a:prstGeom prst="rect">
            <a:avLst/>
          </a:prstGeom>
          <a:noFill/>
        </p:spPr>
        <p:txBody>
          <a:bodyPr wrap="square" rtlCol="0">
            <a:spAutoFit/>
          </a:bodyPr>
          <a:lstStyle/>
          <a:p>
            <a:r>
              <a:rPr lang="en-US" b="1" i="0" dirty="0">
                <a:solidFill>
                  <a:schemeClr val="bg1"/>
                </a:solidFill>
                <a:effectLst/>
                <a:latin typeface="+mj-lt"/>
              </a:rPr>
              <a:t>Problem with forward chaining:</a:t>
            </a:r>
            <a:br>
              <a:rPr lang="en-US" dirty="0">
                <a:solidFill>
                  <a:schemeClr val="bg1"/>
                </a:solidFill>
                <a:latin typeface="+mj-lt"/>
              </a:rPr>
            </a:br>
            <a:r>
              <a:rPr lang="en-US" b="0" i="0" dirty="0">
                <a:solidFill>
                  <a:schemeClr val="bg1"/>
                </a:solidFill>
                <a:effectLst/>
                <a:latin typeface="+mj-lt"/>
              </a:rPr>
              <a:t>many rules may be applicable. The whole process is </a:t>
            </a:r>
            <a:r>
              <a:rPr lang="en-US" b="1" i="0" dirty="0">
                <a:solidFill>
                  <a:schemeClr val="bg1"/>
                </a:solidFill>
                <a:effectLst/>
                <a:latin typeface="+mj-lt"/>
              </a:rPr>
              <a:t>not directed</a:t>
            </a:r>
            <a:r>
              <a:rPr lang="en-US" b="0" i="0" dirty="0">
                <a:solidFill>
                  <a:schemeClr val="bg1"/>
                </a:solidFill>
                <a:effectLst/>
                <a:latin typeface="+mj-lt"/>
              </a:rPr>
              <a:t> towards a </a:t>
            </a:r>
            <a:r>
              <a:rPr lang="en-US" b="1" i="0" dirty="0">
                <a:solidFill>
                  <a:schemeClr val="bg1"/>
                </a:solidFill>
                <a:effectLst/>
                <a:latin typeface="+mj-lt"/>
              </a:rPr>
              <a:t>goal</a:t>
            </a:r>
            <a:r>
              <a:rPr lang="en-US" b="0" i="0" dirty="0">
                <a:solidFill>
                  <a:schemeClr val="bg1"/>
                </a:solidFill>
                <a:effectLst/>
                <a:latin typeface="+mj-lt"/>
              </a:rPr>
              <a:t>.</a:t>
            </a:r>
            <a:endParaRPr lang="en-US" dirty="0">
              <a:solidFill>
                <a:schemeClr val="bg1"/>
              </a:solidFill>
              <a:latin typeface="+mj-lt"/>
            </a:endParaRPr>
          </a:p>
        </p:txBody>
      </p:sp>
    </p:spTree>
    <p:extLst>
      <p:ext uri="{BB962C8B-B14F-4D97-AF65-F5344CB8AC3E}">
        <p14:creationId xmlns:p14="http://schemas.microsoft.com/office/powerpoint/2010/main" val="393955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692277"/>
            <a:ext cx="10881360" cy="1069848"/>
          </a:xfrm>
        </p:spPr>
        <p:txBody>
          <a:bodyPr/>
          <a:lstStyle/>
          <a:p>
            <a:r>
              <a:rPr lang="en-US" dirty="0"/>
              <a:t>Backward Chaining- one target driven approach</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27</a:t>
            </a:fld>
            <a:endParaRPr lang="en-US" dirty="0"/>
          </a:p>
        </p:txBody>
      </p:sp>
      <p:sp>
        <p:nvSpPr>
          <p:cNvPr id="4" name="TextBox 3">
            <a:extLst>
              <a:ext uri="{FF2B5EF4-FFF2-40B4-BE49-F238E27FC236}">
                <a16:creationId xmlns:a16="http://schemas.microsoft.com/office/drawing/2014/main" id="{DAA7C591-3874-BA45-0F3B-0D0F219AE9E3}"/>
              </a:ext>
            </a:extLst>
          </p:cNvPr>
          <p:cNvSpPr txBox="1"/>
          <p:nvPr/>
        </p:nvSpPr>
        <p:spPr>
          <a:xfrm>
            <a:off x="1133475" y="1795272"/>
            <a:ext cx="9372600" cy="4247317"/>
          </a:xfrm>
          <a:prstGeom prst="rect">
            <a:avLst/>
          </a:prstGeom>
          <a:noFill/>
        </p:spPr>
        <p:txBody>
          <a:bodyPr wrap="square" rtlCol="0">
            <a:spAutoFit/>
          </a:bodyPr>
          <a:lstStyle/>
          <a:p>
            <a:pPr algn="just"/>
            <a:endParaRPr lang="en-US" b="1" i="0" dirty="0">
              <a:solidFill>
                <a:schemeClr val="bg1"/>
              </a:solidFill>
              <a:effectLst/>
              <a:latin typeface="+mj-lt"/>
            </a:endParaRPr>
          </a:p>
          <a:p>
            <a:pPr algn="just"/>
            <a:r>
              <a:rPr lang="en-US" b="1" i="0" dirty="0">
                <a:solidFill>
                  <a:schemeClr val="bg1"/>
                </a:solidFill>
                <a:effectLst/>
                <a:latin typeface="+mj-lt"/>
              </a:rPr>
              <a:t>Backward chaining</a:t>
            </a:r>
            <a:r>
              <a:rPr lang="en-US" b="0" i="0" dirty="0">
                <a:solidFill>
                  <a:schemeClr val="bg1"/>
                </a:solidFill>
                <a:effectLst/>
                <a:latin typeface="+mj-lt"/>
              </a:rPr>
              <a:t> or </a:t>
            </a:r>
            <a:r>
              <a:rPr lang="en-US" b="1" i="0" dirty="0">
                <a:solidFill>
                  <a:schemeClr val="bg1"/>
                </a:solidFill>
                <a:effectLst/>
                <a:latin typeface="+mj-lt"/>
              </a:rPr>
              <a:t>goal-driven</a:t>
            </a:r>
            <a:r>
              <a:rPr lang="en-US" b="0" i="0" dirty="0">
                <a:solidFill>
                  <a:schemeClr val="bg1"/>
                </a:solidFill>
                <a:effectLst/>
                <a:latin typeface="+mj-lt"/>
              </a:rPr>
              <a:t> inference works towards a final state, and by looking at the working memory to see if goal already there. If not look at the actions (THEN-parts) of rules that will establish goal, and set up subgoals for achieving premises of the rules (IF-part).</a:t>
            </a:r>
            <a:endParaRPr lang="fa-IR" b="0" i="0" dirty="0">
              <a:solidFill>
                <a:schemeClr val="bg1"/>
              </a:solidFill>
              <a:effectLst/>
              <a:latin typeface="+mj-lt"/>
            </a:endParaRPr>
          </a:p>
          <a:p>
            <a:pPr algn="l"/>
            <a:endParaRPr lang="en-US" b="0" i="0" dirty="0">
              <a:solidFill>
                <a:schemeClr val="bg1"/>
              </a:solidFill>
              <a:effectLst/>
              <a:latin typeface="+mj-lt"/>
            </a:endParaRPr>
          </a:p>
          <a:p>
            <a:pPr algn="l"/>
            <a:r>
              <a:rPr lang="en-US" b="0" i="0" dirty="0">
                <a:solidFill>
                  <a:schemeClr val="bg1"/>
                </a:solidFill>
                <a:effectLst/>
                <a:latin typeface="+mj-lt"/>
              </a:rPr>
              <a:t>This continues until some rule can be applied, apply to achieve goal state.</a:t>
            </a:r>
            <a:endParaRPr lang="fa-IR" b="0" i="0" dirty="0">
              <a:solidFill>
                <a:schemeClr val="bg1"/>
              </a:solidFill>
              <a:effectLst/>
              <a:latin typeface="+mj-lt"/>
            </a:endParaRPr>
          </a:p>
          <a:p>
            <a:pPr algn="l"/>
            <a:endParaRPr lang="en-US" b="0" i="0" dirty="0">
              <a:solidFill>
                <a:schemeClr val="bg1"/>
              </a:solidFill>
              <a:effectLst/>
              <a:latin typeface="+mj-lt"/>
            </a:endParaRPr>
          </a:p>
          <a:p>
            <a:pPr algn="l"/>
            <a:r>
              <a:rPr lang="en-US" b="1" i="0" dirty="0">
                <a:solidFill>
                  <a:schemeClr val="bg1"/>
                </a:solidFill>
                <a:effectLst/>
                <a:latin typeface="+mj-lt"/>
              </a:rPr>
              <a:t>Advantage</a:t>
            </a:r>
            <a:r>
              <a:rPr lang="en-US" b="0" i="0" dirty="0">
                <a:solidFill>
                  <a:schemeClr val="bg1"/>
                </a:solidFill>
                <a:effectLst/>
                <a:latin typeface="+mj-lt"/>
              </a:rPr>
              <a:t> of backward chaining:</a:t>
            </a:r>
            <a:br>
              <a:rPr lang="en-US" b="0" i="0" dirty="0">
                <a:solidFill>
                  <a:schemeClr val="bg1"/>
                </a:solidFill>
                <a:effectLst/>
                <a:latin typeface="+mj-lt"/>
              </a:rPr>
            </a:br>
            <a:r>
              <a:rPr lang="en-US" b="0" i="0" dirty="0">
                <a:solidFill>
                  <a:schemeClr val="bg1"/>
                </a:solidFill>
                <a:effectLst/>
                <a:latin typeface="+mj-lt"/>
              </a:rPr>
              <a:t>search is directed</a:t>
            </a:r>
            <a:endParaRPr lang="fa-IR" b="0" i="0" dirty="0">
              <a:solidFill>
                <a:schemeClr val="bg1"/>
              </a:solidFill>
              <a:effectLst/>
              <a:latin typeface="+mj-lt"/>
            </a:endParaRPr>
          </a:p>
          <a:p>
            <a:pPr algn="l"/>
            <a:br>
              <a:rPr lang="en-US" b="0" i="0" dirty="0">
                <a:solidFill>
                  <a:schemeClr val="bg1"/>
                </a:solidFill>
                <a:effectLst/>
                <a:latin typeface="+mj-lt"/>
              </a:rPr>
            </a:br>
            <a:r>
              <a:rPr lang="en-US" b="1" i="0" dirty="0">
                <a:solidFill>
                  <a:schemeClr val="bg1"/>
                </a:solidFill>
                <a:effectLst/>
                <a:latin typeface="+mj-lt"/>
              </a:rPr>
              <a:t>Disadvantage</a:t>
            </a:r>
            <a:r>
              <a:rPr lang="en-US" b="0" i="0" dirty="0">
                <a:solidFill>
                  <a:schemeClr val="bg1"/>
                </a:solidFill>
                <a:effectLst/>
                <a:latin typeface="+mj-lt"/>
              </a:rPr>
              <a:t> of backward chaining:</a:t>
            </a:r>
            <a:br>
              <a:rPr lang="en-US" b="0" i="0" dirty="0">
                <a:solidFill>
                  <a:schemeClr val="bg1"/>
                </a:solidFill>
                <a:effectLst/>
                <a:latin typeface="+mj-lt"/>
              </a:rPr>
            </a:br>
            <a:r>
              <a:rPr lang="en-US" b="0" i="0" dirty="0">
                <a:solidFill>
                  <a:schemeClr val="bg1"/>
                </a:solidFill>
                <a:effectLst/>
                <a:latin typeface="+mj-lt"/>
              </a:rPr>
              <a:t>goal has to be known</a:t>
            </a:r>
            <a:endParaRPr lang="fa-IR" b="0" i="0" dirty="0">
              <a:solidFill>
                <a:schemeClr val="bg1"/>
              </a:solidFill>
              <a:effectLst/>
              <a:latin typeface="+mj-lt"/>
            </a:endParaRPr>
          </a:p>
          <a:p>
            <a:pPr algn="l"/>
            <a:endParaRPr lang="en-US" b="0" i="0" dirty="0">
              <a:solidFill>
                <a:schemeClr val="bg1"/>
              </a:solidFill>
              <a:effectLst/>
              <a:latin typeface="+mj-lt"/>
            </a:endParaRPr>
          </a:p>
          <a:p>
            <a:pPr algn="l"/>
            <a:r>
              <a:rPr lang="en-US" b="0" i="0" dirty="0">
                <a:solidFill>
                  <a:schemeClr val="bg1"/>
                </a:solidFill>
                <a:effectLst/>
                <a:latin typeface="+mj-lt"/>
              </a:rPr>
              <a:t>Now look at the example from above with backward chaining</a:t>
            </a:r>
          </a:p>
          <a:p>
            <a:endParaRPr lang="en-US" dirty="0">
              <a:solidFill>
                <a:schemeClr val="bg1"/>
              </a:solidFill>
              <a:latin typeface="+mj-lt"/>
            </a:endParaRPr>
          </a:p>
        </p:txBody>
      </p:sp>
    </p:spTree>
    <p:extLst>
      <p:ext uri="{BB962C8B-B14F-4D97-AF65-F5344CB8AC3E}">
        <p14:creationId xmlns:p14="http://schemas.microsoft.com/office/powerpoint/2010/main" val="303698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28</a:t>
            </a:fld>
            <a:endParaRPr lang="en-US" dirty="0"/>
          </a:p>
        </p:txBody>
      </p:sp>
      <p:pic>
        <p:nvPicPr>
          <p:cNvPr id="6" name="Picture 5">
            <a:extLst>
              <a:ext uri="{FF2B5EF4-FFF2-40B4-BE49-F238E27FC236}">
                <a16:creationId xmlns:a16="http://schemas.microsoft.com/office/drawing/2014/main" id="{4770352A-58E6-313B-6C1D-83E35AA961BD}"/>
              </a:ext>
            </a:extLst>
          </p:cNvPr>
          <p:cNvPicPr>
            <a:picLocks noChangeAspect="1"/>
          </p:cNvPicPr>
          <p:nvPr/>
        </p:nvPicPr>
        <p:blipFill rotWithShape="1">
          <a:blip r:embed="rId2"/>
          <a:srcRect t="31528" b="47083"/>
          <a:stretch/>
        </p:blipFill>
        <p:spPr>
          <a:xfrm>
            <a:off x="1096708" y="430910"/>
            <a:ext cx="5143500" cy="1466851"/>
          </a:xfrm>
          <a:prstGeom prst="rect">
            <a:avLst/>
          </a:prstGeom>
        </p:spPr>
      </p:pic>
      <p:pic>
        <p:nvPicPr>
          <p:cNvPr id="8" name="Picture 7">
            <a:extLst>
              <a:ext uri="{FF2B5EF4-FFF2-40B4-BE49-F238E27FC236}">
                <a16:creationId xmlns:a16="http://schemas.microsoft.com/office/drawing/2014/main" id="{5725A3A6-E1D8-7EAC-C913-0F53868C1A7F}"/>
              </a:ext>
            </a:extLst>
          </p:cNvPr>
          <p:cNvPicPr>
            <a:picLocks noChangeAspect="1"/>
          </p:cNvPicPr>
          <p:nvPr/>
        </p:nvPicPr>
        <p:blipFill rotWithShape="1">
          <a:blip r:embed="rId2"/>
          <a:srcRect t="69167" b="9444"/>
          <a:stretch/>
        </p:blipFill>
        <p:spPr>
          <a:xfrm>
            <a:off x="6486524" y="430910"/>
            <a:ext cx="5143500" cy="1466851"/>
          </a:xfrm>
          <a:prstGeom prst="rect">
            <a:avLst/>
          </a:prstGeom>
        </p:spPr>
      </p:pic>
      <p:pic>
        <p:nvPicPr>
          <p:cNvPr id="12" name="Picture 11">
            <a:extLst>
              <a:ext uri="{FF2B5EF4-FFF2-40B4-BE49-F238E27FC236}">
                <a16:creationId xmlns:a16="http://schemas.microsoft.com/office/drawing/2014/main" id="{2BD5EA2F-69E0-C2F5-B9B1-1A068854DBBA}"/>
              </a:ext>
            </a:extLst>
          </p:cNvPr>
          <p:cNvPicPr>
            <a:picLocks noChangeAspect="1"/>
          </p:cNvPicPr>
          <p:nvPr/>
        </p:nvPicPr>
        <p:blipFill>
          <a:blip r:embed="rId3"/>
          <a:stretch>
            <a:fillRect/>
          </a:stretch>
        </p:blipFill>
        <p:spPr>
          <a:xfrm>
            <a:off x="1228725" y="2173225"/>
            <a:ext cx="10241280" cy="4091940"/>
          </a:xfrm>
          <a:prstGeom prst="rect">
            <a:avLst/>
          </a:prstGeom>
        </p:spPr>
      </p:pic>
    </p:spTree>
    <p:extLst>
      <p:ext uri="{BB962C8B-B14F-4D97-AF65-F5344CB8AC3E}">
        <p14:creationId xmlns:p14="http://schemas.microsoft.com/office/powerpoint/2010/main" val="12115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411480"/>
            <a:ext cx="10881360" cy="1069848"/>
          </a:xfrm>
        </p:spPr>
        <p:txBody>
          <a:bodyPr/>
          <a:lstStyle/>
          <a:p>
            <a:r>
              <a:rPr lang="en-US" sz="3600" dirty="0"/>
              <a:t>Forward or Backward Reasoning?</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29</a:t>
            </a:fld>
            <a:endParaRPr lang="en-US" dirty="0"/>
          </a:p>
        </p:txBody>
      </p:sp>
      <p:sp>
        <p:nvSpPr>
          <p:cNvPr id="4" name="TextBox 3">
            <a:extLst>
              <a:ext uri="{FF2B5EF4-FFF2-40B4-BE49-F238E27FC236}">
                <a16:creationId xmlns:a16="http://schemas.microsoft.com/office/drawing/2014/main" id="{3CA018FF-1EC4-6BEB-564F-9055B8098DD3}"/>
              </a:ext>
            </a:extLst>
          </p:cNvPr>
          <p:cNvSpPr txBox="1"/>
          <p:nvPr/>
        </p:nvSpPr>
        <p:spPr>
          <a:xfrm>
            <a:off x="850392" y="2274838"/>
            <a:ext cx="2546797" cy="2308324"/>
          </a:xfrm>
          <a:prstGeom prst="rect">
            <a:avLst/>
          </a:prstGeom>
          <a:noFill/>
        </p:spPr>
        <p:txBody>
          <a:bodyPr wrap="square" rtlCol="0">
            <a:spAutoFit/>
          </a:bodyPr>
          <a:lstStyle/>
          <a:p>
            <a:pPr algn="l"/>
            <a:r>
              <a:rPr lang="en-US" b="0" i="0" dirty="0">
                <a:solidFill>
                  <a:schemeClr val="bg1"/>
                </a:solidFill>
                <a:effectLst/>
                <a:latin typeface="+mj-lt"/>
              </a:rPr>
              <a:t>Has program to justify reasoning?</a:t>
            </a:r>
            <a:br>
              <a:rPr lang="en-US" b="0" i="0" dirty="0">
                <a:solidFill>
                  <a:schemeClr val="bg1"/>
                </a:solidFill>
                <a:effectLst/>
                <a:latin typeface="+mj-lt"/>
              </a:rPr>
            </a:br>
            <a:r>
              <a:rPr lang="en-US" b="0" i="0" dirty="0">
                <a:solidFill>
                  <a:schemeClr val="bg1"/>
                </a:solidFill>
                <a:effectLst/>
                <a:latin typeface="+mj-lt"/>
              </a:rPr>
              <a:t>Prefer direction that corresponds more closely to the way users think.</a:t>
            </a:r>
          </a:p>
          <a:p>
            <a:pPr algn="l"/>
            <a:endParaRPr lang="en-US" b="0" i="0" dirty="0">
              <a:solidFill>
                <a:schemeClr val="bg1"/>
              </a:solidFill>
              <a:effectLst/>
              <a:latin typeface="+mj-lt"/>
            </a:endParaRPr>
          </a:p>
          <a:p>
            <a:pPr algn="l"/>
            <a:br>
              <a:rPr lang="en-US" b="0" i="0" dirty="0">
                <a:solidFill>
                  <a:schemeClr val="bg1"/>
                </a:solidFill>
                <a:effectLst/>
                <a:latin typeface="+mj-lt"/>
              </a:rPr>
            </a:br>
            <a:endParaRPr lang="en-US" dirty="0">
              <a:solidFill>
                <a:schemeClr val="bg1"/>
              </a:solidFill>
              <a:latin typeface="+mj-lt"/>
            </a:endParaRPr>
          </a:p>
        </p:txBody>
      </p:sp>
      <p:sp>
        <p:nvSpPr>
          <p:cNvPr id="5" name="TextBox 4">
            <a:extLst>
              <a:ext uri="{FF2B5EF4-FFF2-40B4-BE49-F238E27FC236}">
                <a16:creationId xmlns:a16="http://schemas.microsoft.com/office/drawing/2014/main" id="{A7DBA96C-C5F9-F284-976C-71A032FEE106}"/>
              </a:ext>
            </a:extLst>
          </p:cNvPr>
          <p:cNvSpPr txBox="1"/>
          <p:nvPr/>
        </p:nvSpPr>
        <p:spPr>
          <a:xfrm>
            <a:off x="3915919" y="1699318"/>
            <a:ext cx="3570731" cy="2862322"/>
          </a:xfrm>
          <a:prstGeom prst="rect">
            <a:avLst/>
          </a:prstGeom>
          <a:noFill/>
        </p:spPr>
        <p:txBody>
          <a:bodyPr wrap="square" rtlCol="0">
            <a:spAutoFit/>
          </a:bodyPr>
          <a:lstStyle/>
          <a:p>
            <a:pPr algn="l"/>
            <a:r>
              <a:rPr lang="en-US" b="0" i="0" dirty="0">
                <a:solidFill>
                  <a:schemeClr val="bg1"/>
                </a:solidFill>
                <a:effectLst/>
                <a:highlight>
                  <a:srgbClr val="000000"/>
                </a:highlight>
                <a:latin typeface="+mj-lt"/>
              </a:rPr>
              <a:t>If it is </a:t>
            </a:r>
            <a:r>
              <a:rPr lang="en-US" b="1" i="0" dirty="0">
                <a:solidFill>
                  <a:schemeClr val="bg1"/>
                </a:solidFill>
                <a:effectLst/>
                <a:highlight>
                  <a:srgbClr val="000000"/>
                </a:highlight>
                <a:latin typeface="+mj-lt"/>
              </a:rPr>
              <a:t>a query to which a response is required</a:t>
            </a:r>
            <a:r>
              <a:rPr lang="en-US" b="0" i="0" dirty="0">
                <a:solidFill>
                  <a:schemeClr val="bg1"/>
                </a:solidFill>
                <a:effectLst/>
                <a:latin typeface="+mj-lt"/>
              </a:rPr>
              <a:t>, backward chaining is more natural.</a:t>
            </a:r>
          </a:p>
          <a:p>
            <a:pPr algn="l"/>
            <a:endParaRPr lang="en-US" b="0" i="0" dirty="0">
              <a:solidFill>
                <a:schemeClr val="bg1"/>
              </a:solidFill>
              <a:effectLst/>
              <a:latin typeface="+mj-lt"/>
            </a:endParaRPr>
          </a:p>
          <a:p>
            <a:pPr algn="l"/>
            <a:r>
              <a:rPr lang="en-US" b="0" i="0" dirty="0">
                <a:solidFill>
                  <a:schemeClr val="bg1"/>
                </a:solidFill>
                <a:effectLst/>
                <a:latin typeface="+mj-lt"/>
              </a:rPr>
              <a:t>In which direction is branching factor greatest?</a:t>
            </a:r>
            <a:br>
              <a:rPr lang="en-US" b="0" i="0" dirty="0">
                <a:solidFill>
                  <a:schemeClr val="bg1"/>
                </a:solidFill>
                <a:effectLst/>
                <a:latin typeface="+mj-lt"/>
              </a:rPr>
            </a:br>
            <a:r>
              <a:rPr lang="en-US" b="0" i="0" dirty="0">
                <a:solidFill>
                  <a:schemeClr val="bg1"/>
                </a:solidFill>
                <a:effectLst/>
                <a:latin typeface="+mj-lt"/>
              </a:rPr>
              <a:t>Go in direction with lower branching factor,</a:t>
            </a:r>
            <a:br>
              <a:rPr lang="en-US" b="0" i="0" dirty="0">
                <a:solidFill>
                  <a:schemeClr val="bg1"/>
                </a:solidFill>
                <a:effectLst/>
                <a:latin typeface="+mj-lt"/>
              </a:rPr>
            </a:br>
            <a:r>
              <a:rPr lang="en-US" b="1" i="0" u="sng" dirty="0">
                <a:solidFill>
                  <a:schemeClr val="bg1"/>
                </a:solidFill>
                <a:effectLst/>
                <a:latin typeface="+mj-lt"/>
              </a:rPr>
              <a:t>backward chaining better:</a:t>
            </a:r>
          </a:p>
          <a:p>
            <a:endParaRPr lang="en-US" dirty="0"/>
          </a:p>
        </p:txBody>
      </p:sp>
      <p:pic>
        <p:nvPicPr>
          <p:cNvPr id="7" name="Picture 6">
            <a:extLst>
              <a:ext uri="{FF2B5EF4-FFF2-40B4-BE49-F238E27FC236}">
                <a16:creationId xmlns:a16="http://schemas.microsoft.com/office/drawing/2014/main" id="{CA677113-3477-AFB2-635A-C7B0D148F074}"/>
              </a:ext>
            </a:extLst>
          </p:cNvPr>
          <p:cNvPicPr>
            <a:picLocks noChangeAspect="1"/>
          </p:cNvPicPr>
          <p:nvPr/>
        </p:nvPicPr>
        <p:blipFill>
          <a:blip r:embed="rId2"/>
          <a:stretch>
            <a:fillRect/>
          </a:stretch>
        </p:blipFill>
        <p:spPr>
          <a:xfrm>
            <a:off x="3691415" y="4490830"/>
            <a:ext cx="3874770" cy="1988820"/>
          </a:xfrm>
          <a:prstGeom prst="rect">
            <a:avLst/>
          </a:prstGeom>
        </p:spPr>
      </p:pic>
      <p:pic>
        <p:nvPicPr>
          <p:cNvPr id="9" name="Picture 8">
            <a:extLst>
              <a:ext uri="{FF2B5EF4-FFF2-40B4-BE49-F238E27FC236}">
                <a16:creationId xmlns:a16="http://schemas.microsoft.com/office/drawing/2014/main" id="{082819A2-3468-BA57-AAFC-5A25F291EC79}"/>
              </a:ext>
            </a:extLst>
          </p:cNvPr>
          <p:cNvPicPr>
            <a:picLocks noChangeAspect="1"/>
          </p:cNvPicPr>
          <p:nvPr/>
        </p:nvPicPr>
        <p:blipFill>
          <a:blip r:embed="rId3"/>
          <a:stretch>
            <a:fillRect/>
          </a:stretch>
        </p:blipFill>
        <p:spPr>
          <a:xfrm>
            <a:off x="7860411" y="4490830"/>
            <a:ext cx="4194810" cy="1988820"/>
          </a:xfrm>
          <a:prstGeom prst="rect">
            <a:avLst/>
          </a:prstGeom>
        </p:spPr>
      </p:pic>
      <p:sp>
        <p:nvSpPr>
          <p:cNvPr id="10" name="TextBox 9">
            <a:extLst>
              <a:ext uri="{FF2B5EF4-FFF2-40B4-BE49-F238E27FC236}">
                <a16:creationId xmlns:a16="http://schemas.microsoft.com/office/drawing/2014/main" id="{62C63522-B759-F8C8-DE2C-658654C9FB65}"/>
              </a:ext>
            </a:extLst>
          </p:cNvPr>
          <p:cNvSpPr txBox="1"/>
          <p:nvPr/>
        </p:nvSpPr>
        <p:spPr>
          <a:xfrm>
            <a:off x="8613457" y="1699318"/>
            <a:ext cx="2688718" cy="2031325"/>
          </a:xfrm>
          <a:prstGeom prst="rect">
            <a:avLst/>
          </a:prstGeom>
          <a:noFill/>
        </p:spPr>
        <p:txBody>
          <a:bodyPr wrap="square" rtlCol="0">
            <a:spAutoFit/>
          </a:bodyPr>
          <a:lstStyle/>
          <a:p>
            <a:r>
              <a:rPr lang="en-US" b="0" i="0" dirty="0">
                <a:solidFill>
                  <a:schemeClr val="bg1"/>
                </a:solidFill>
                <a:effectLst/>
                <a:latin typeface="+mj-lt"/>
              </a:rPr>
              <a:t>What kind of events triggers problem-solving?</a:t>
            </a:r>
            <a:br>
              <a:rPr lang="en-US" b="0" i="0" dirty="0">
                <a:solidFill>
                  <a:schemeClr val="bg1"/>
                </a:solidFill>
                <a:effectLst/>
                <a:latin typeface="+mj-lt"/>
              </a:rPr>
            </a:br>
            <a:r>
              <a:rPr lang="en-US" b="0" i="0" dirty="0">
                <a:solidFill>
                  <a:schemeClr val="bg1"/>
                </a:solidFill>
                <a:effectLst/>
                <a:highlight>
                  <a:srgbClr val="000000"/>
                </a:highlight>
                <a:latin typeface="+mj-lt"/>
              </a:rPr>
              <a:t>If it is </a:t>
            </a:r>
            <a:r>
              <a:rPr lang="en-US" b="1" i="0" dirty="0">
                <a:solidFill>
                  <a:schemeClr val="bg1"/>
                </a:solidFill>
                <a:effectLst/>
                <a:highlight>
                  <a:srgbClr val="000000"/>
                </a:highlight>
                <a:latin typeface="+mj-lt"/>
              </a:rPr>
              <a:t>arrival of a new fact</a:t>
            </a:r>
            <a:r>
              <a:rPr lang="en-US" b="0" i="0" dirty="0">
                <a:solidFill>
                  <a:schemeClr val="bg1"/>
                </a:solidFill>
                <a:effectLst/>
                <a:latin typeface="+mj-lt"/>
              </a:rPr>
              <a:t>, forward chaining makes sense.</a:t>
            </a:r>
          </a:p>
          <a:p>
            <a:endParaRPr lang="en-US" b="0" i="0" dirty="0">
              <a:solidFill>
                <a:schemeClr val="bg1"/>
              </a:solidFill>
              <a:effectLst/>
              <a:latin typeface="+mj-lt"/>
            </a:endParaRPr>
          </a:p>
          <a:p>
            <a:r>
              <a:rPr lang="en-US" b="1" u="sng" dirty="0">
                <a:solidFill>
                  <a:schemeClr val="bg1"/>
                </a:solidFill>
                <a:latin typeface="+mj-lt"/>
              </a:rPr>
              <a:t>F</a:t>
            </a:r>
            <a:r>
              <a:rPr lang="en-US" b="1" i="0" u="sng" dirty="0">
                <a:solidFill>
                  <a:schemeClr val="bg1"/>
                </a:solidFill>
                <a:effectLst/>
                <a:latin typeface="+mj-lt"/>
              </a:rPr>
              <a:t>orward chaining better:</a:t>
            </a:r>
            <a:endParaRPr lang="en-US" b="1" u="sng" dirty="0">
              <a:solidFill>
                <a:schemeClr val="bg1"/>
              </a:solidFill>
              <a:latin typeface="+mj-lt"/>
            </a:endParaRPr>
          </a:p>
        </p:txBody>
      </p:sp>
    </p:spTree>
    <p:extLst>
      <p:ext uri="{BB962C8B-B14F-4D97-AF65-F5344CB8AC3E}">
        <p14:creationId xmlns:p14="http://schemas.microsoft.com/office/powerpoint/2010/main" val="180018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048794" y="3630169"/>
            <a:ext cx="7735824" cy="1133856"/>
          </a:xfrm>
        </p:spPr>
        <p:txBody>
          <a:bodyPr/>
          <a:lstStyle/>
          <a:p>
            <a:r>
              <a:rPr lang="en-US" dirty="0"/>
              <a:t>	“An expert system is a computer system that emulates, or acts in all respects, with the decision-making capabilities of a human expert.”</a:t>
            </a:r>
          </a:p>
          <a:p>
            <a:endParaRPr lang="en-US" dirty="0"/>
          </a:p>
          <a:p>
            <a:r>
              <a:rPr lang="en-US" dirty="0"/>
              <a:t>“a piece of software which uses databases of expert knowledge to offer advice or make decisions in such areas as medical diagnosis.”</a:t>
            </a:r>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411480"/>
            <a:ext cx="10881360" cy="1069848"/>
          </a:xfrm>
        </p:spPr>
        <p:txBody>
          <a:bodyPr/>
          <a:lstStyle/>
          <a:p>
            <a:r>
              <a:rPr lang="en-US" dirty="0"/>
              <a:t>The Rete-Algorithm</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30</a:t>
            </a:fld>
            <a:endParaRPr lang="en-US" dirty="0"/>
          </a:p>
        </p:txBody>
      </p:sp>
      <p:pic>
        <p:nvPicPr>
          <p:cNvPr id="5" name="Picture 4">
            <a:extLst>
              <a:ext uri="{FF2B5EF4-FFF2-40B4-BE49-F238E27FC236}">
                <a16:creationId xmlns:a16="http://schemas.microsoft.com/office/drawing/2014/main" id="{7D50BC39-BD53-C3E3-4F8A-6BEAC23B80E6}"/>
              </a:ext>
            </a:extLst>
          </p:cNvPr>
          <p:cNvPicPr>
            <a:picLocks noChangeAspect="1"/>
          </p:cNvPicPr>
          <p:nvPr/>
        </p:nvPicPr>
        <p:blipFill>
          <a:blip r:embed="rId2"/>
          <a:stretch>
            <a:fillRect/>
          </a:stretch>
        </p:blipFill>
        <p:spPr>
          <a:xfrm>
            <a:off x="1847321" y="1943100"/>
            <a:ext cx="9017775" cy="2805277"/>
          </a:xfrm>
          <a:prstGeom prst="rect">
            <a:avLst/>
          </a:prstGeom>
        </p:spPr>
      </p:pic>
    </p:spTree>
    <p:extLst>
      <p:ext uri="{BB962C8B-B14F-4D97-AF65-F5344CB8AC3E}">
        <p14:creationId xmlns:p14="http://schemas.microsoft.com/office/powerpoint/2010/main" val="17241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187452"/>
            <a:ext cx="10881360" cy="1069848"/>
          </a:xfrm>
        </p:spPr>
        <p:txBody>
          <a:bodyPr/>
          <a:lstStyle/>
          <a:p>
            <a:r>
              <a:rPr lang="en-US" dirty="0"/>
              <a:t>The Rete-Algorithm Example</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31</a:t>
            </a:fld>
            <a:endParaRPr lang="en-US" dirty="0"/>
          </a:p>
        </p:txBody>
      </p:sp>
      <p:pic>
        <p:nvPicPr>
          <p:cNvPr id="6" name="Picture 5">
            <a:extLst>
              <a:ext uri="{FF2B5EF4-FFF2-40B4-BE49-F238E27FC236}">
                <a16:creationId xmlns:a16="http://schemas.microsoft.com/office/drawing/2014/main" id="{03FF5F91-1E19-EBE8-C7D2-7BBF41340DD8}"/>
              </a:ext>
            </a:extLst>
          </p:cNvPr>
          <p:cNvPicPr>
            <a:picLocks noChangeAspect="1"/>
          </p:cNvPicPr>
          <p:nvPr/>
        </p:nvPicPr>
        <p:blipFill>
          <a:blip r:embed="rId2"/>
          <a:stretch>
            <a:fillRect/>
          </a:stretch>
        </p:blipFill>
        <p:spPr>
          <a:xfrm>
            <a:off x="2727960" y="1104900"/>
            <a:ext cx="6736080" cy="3715214"/>
          </a:xfrm>
          <a:prstGeom prst="rect">
            <a:avLst/>
          </a:prstGeom>
        </p:spPr>
      </p:pic>
      <p:sp>
        <p:nvSpPr>
          <p:cNvPr id="7" name="TextBox 6">
            <a:extLst>
              <a:ext uri="{FF2B5EF4-FFF2-40B4-BE49-F238E27FC236}">
                <a16:creationId xmlns:a16="http://schemas.microsoft.com/office/drawing/2014/main" id="{BE473FD3-AAE6-FC31-C3B0-F55FE05D1081}"/>
              </a:ext>
            </a:extLst>
          </p:cNvPr>
          <p:cNvSpPr txBox="1"/>
          <p:nvPr/>
        </p:nvSpPr>
        <p:spPr>
          <a:xfrm>
            <a:off x="1076324" y="5002720"/>
            <a:ext cx="9791701" cy="1477328"/>
          </a:xfrm>
          <a:prstGeom prst="rect">
            <a:avLst/>
          </a:prstGeom>
          <a:noFill/>
        </p:spPr>
        <p:txBody>
          <a:bodyPr wrap="square" rtlCol="0">
            <a:spAutoFit/>
          </a:bodyPr>
          <a:lstStyle/>
          <a:p>
            <a:r>
              <a:rPr lang="en-US" dirty="0">
                <a:solidFill>
                  <a:schemeClr val="bg1"/>
                </a:solidFill>
              </a:rPr>
              <a:t>The net encodes the condition parts (IF-parts) of the rules.</a:t>
            </a:r>
          </a:p>
          <a:p>
            <a:pPr marL="285750" indent="-285750">
              <a:buFont typeface="Arial" panose="020B0604020202020204" pitchFamily="34" charset="0"/>
              <a:buChar char="•"/>
            </a:pPr>
            <a:r>
              <a:rPr lang="en-US" dirty="0">
                <a:solidFill>
                  <a:schemeClr val="bg1"/>
                </a:solidFill>
              </a:rPr>
              <a:t>The input are the changes of the working memory (i.e. new elements or deleted elements. </a:t>
            </a:r>
          </a:p>
          <a:p>
            <a:endParaRPr lang="en-US" dirty="0">
              <a:solidFill>
                <a:schemeClr val="bg1"/>
              </a:solidFill>
            </a:endParaRPr>
          </a:p>
          <a:p>
            <a:r>
              <a:rPr lang="en-US" dirty="0">
                <a:solidFill>
                  <a:schemeClr val="bg1"/>
                </a:solidFill>
              </a:rPr>
              <a:t>Modification of elements is simulated by first delete then add modified version)</a:t>
            </a:r>
          </a:p>
          <a:p>
            <a:pPr marL="285750" indent="-285750">
              <a:buFont typeface="Arial" panose="020B0604020202020204" pitchFamily="34" charset="0"/>
              <a:buChar char="•"/>
            </a:pPr>
            <a:r>
              <a:rPr lang="en-US" dirty="0">
                <a:solidFill>
                  <a:schemeClr val="bg1"/>
                </a:solidFill>
              </a:rPr>
              <a:t>The output is the applicable rules</a:t>
            </a:r>
          </a:p>
        </p:txBody>
      </p:sp>
    </p:spTree>
    <p:extLst>
      <p:ext uri="{BB962C8B-B14F-4D97-AF65-F5344CB8AC3E}">
        <p14:creationId xmlns:p14="http://schemas.microsoft.com/office/powerpoint/2010/main" val="1509754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B6580-683B-AE52-E661-47E6509254F4}"/>
              </a:ext>
            </a:extLst>
          </p:cNvPr>
          <p:cNvSpPr>
            <a:spLocks noGrp="1"/>
          </p:cNvSpPr>
          <p:nvPr>
            <p:ph type="sldNum" sz="quarter" idx="12"/>
          </p:nvPr>
        </p:nvSpPr>
        <p:spPr/>
        <p:txBody>
          <a:bodyPr/>
          <a:lstStyle/>
          <a:p>
            <a:fld id="{294A09A9-5501-47C1-A89A-A340965A2BE2}" type="slidenum">
              <a:rPr lang="en-US" smtClean="0"/>
              <a:t>32</a:t>
            </a:fld>
            <a:endParaRPr lang="en-US" dirty="0"/>
          </a:p>
        </p:txBody>
      </p:sp>
      <p:sp>
        <p:nvSpPr>
          <p:cNvPr id="3" name="TextBox 2">
            <a:extLst>
              <a:ext uri="{FF2B5EF4-FFF2-40B4-BE49-F238E27FC236}">
                <a16:creationId xmlns:a16="http://schemas.microsoft.com/office/drawing/2014/main" id="{C1D19364-B9B0-1595-4ECF-B928B0CFFED0}"/>
              </a:ext>
            </a:extLst>
          </p:cNvPr>
          <p:cNvSpPr txBox="1"/>
          <p:nvPr/>
        </p:nvSpPr>
        <p:spPr>
          <a:xfrm>
            <a:off x="1515035" y="566928"/>
            <a:ext cx="9377082" cy="5909310"/>
          </a:xfrm>
          <a:prstGeom prst="rect">
            <a:avLst/>
          </a:prstGeom>
          <a:noFill/>
        </p:spPr>
        <p:txBody>
          <a:bodyPr wrap="square" rtlCol="0">
            <a:spAutoFit/>
          </a:bodyPr>
          <a:lstStyle/>
          <a:p>
            <a:pPr algn="l">
              <a:buFont typeface="+mj-lt"/>
              <a:buAutoNum type="arabicPeriod"/>
            </a:pPr>
            <a:r>
              <a:rPr lang="en-US" b="1" i="0" dirty="0">
                <a:solidFill>
                  <a:srgbClr val="FFFFFF"/>
                </a:solidFill>
                <a:effectLst/>
                <a:latin typeface="SegoeUIVariable"/>
              </a:rPr>
              <a:t>Rules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IF a customer has made more than 5 purchases, THEN they are a “Loyal Customer.”</a:t>
            </a:r>
          </a:p>
          <a:p>
            <a:pPr marL="742950" lvl="1" indent="-285750" algn="l">
              <a:buFont typeface="+mj-lt"/>
              <a:buAutoNum type="arabicPeriod"/>
            </a:pPr>
            <a:r>
              <a:rPr lang="en-US" b="0" i="0" dirty="0">
                <a:solidFill>
                  <a:srgbClr val="FFFFFF"/>
                </a:solidFill>
                <a:effectLst/>
                <a:latin typeface="SegoeUIVariable"/>
              </a:rPr>
              <a:t>IF a customer has spent more than $500 in total, THEN they are a “High-Spending Customer.”</a:t>
            </a:r>
          </a:p>
          <a:p>
            <a:pPr marL="742950" lvl="1" indent="-285750" algn="l">
              <a:buFont typeface="+mj-lt"/>
              <a:buAutoNum type="arabicPeriod"/>
            </a:pPr>
            <a:r>
              <a:rPr lang="en-US" b="0" i="0" dirty="0">
                <a:solidFill>
                  <a:srgbClr val="FFFFFF"/>
                </a:solidFill>
                <a:effectLst/>
                <a:latin typeface="SegoeUIVariable"/>
              </a:rPr>
              <a:t>IF a customer is both “Loyal” and “High-Spending,” THEN they get a 10% discount on their next purchase.</a:t>
            </a:r>
          </a:p>
          <a:p>
            <a:pPr algn="l">
              <a:buFont typeface="+mj-lt"/>
              <a:buAutoNum type="arabicPeriod"/>
            </a:pPr>
            <a:r>
              <a:rPr lang="en-US" b="1" i="0" dirty="0">
                <a:solidFill>
                  <a:srgbClr val="FFFFFF"/>
                </a:solidFill>
                <a:effectLst/>
                <a:latin typeface="SegoeUIVariable"/>
              </a:rPr>
              <a:t>Facts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Customer A has made 7 purchases and spent $600.</a:t>
            </a:r>
          </a:p>
          <a:p>
            <a:pPr marL="742950" lvl="1" indent="-285750" algn="l">
              <a:buFont typeface="+mj-lt"/>
              <a:buAutoNum type="arabicPeriod"/>
            </a:pPr>
            <a:r>
              <a:rPr lang="en-US" b="0" i="0" dirty="0">
                <a:solidFill>
                  <a:srgbClr val="FFFFFF"/>
                </a:solidFill>
                <a:effectLst/>
                <a:latin typeface="SegoeUIVariable"/>
              </a:rPr>
              <a:t>Customer B has made 3 purchases and spent $400.</a:t>
            </a:r>
          </a:p>
          <a:p>
            <a:pPr marL="742950" lvl="1" indent="-285750" algn="l">
              <a:buFont typeface="+mj-lt"/>
              <a:buAutoNum type="arabicPeriod"/>
            </a:pPr>
            <a:r>
              <a:rPr lang="en-US" b="0" i="0" dirty="0">
                <a:solidFill>
                  <a:srgbClr val="FFFFFF"/>
                </a:solidFill>
                <a:effectLst/>
                <a:latin typeface="SegoeUIVariable"/>
              </a:rPr>
              <a:t>Customer C has made 6 purchases and spent $700.</a:t>
            </a:r>
          </a:p>
          <a:p>
            <a:pPr lvl="1" algn="l"/>
            <a:endParaRPr lang="en-US" b="0" i="0" dirty="0">
              <a:solidFill>
                <a:srgbClr val="FFFFFF"/>
              </a:solidFill>
              <a:effectLst/>
              <a:latin typeface="SegoeUIVariable"/>
            </a:endParaRPr>
          </a:p>
          <a:p>
            <a:pPr algn="l">
              <a:buFont typeface="+mj-lt"/>
              <a:buAutoNum type="arabicPeriod"/>
            </a:pPr>
            <a:r>
              <a:rPr lang="en-US" b="1" i="0" dirty="0">
                <a:solidFill>
                  <a:srgbClr val="FFFFFF"/>
                </a:solidFill>
                <a:effectLst/>
                <a:latin typeface="SegoeUIVariable"/>
              </a:rPr>
              <a:t>Applying the Rete Algorithm</a:t>
            </a:r>
            <a:r>
              <a:rPr lang="en-US" b="0" i="0" dirty="0">
                <a:solidFill>
                  <a:srgbClr val="FFFFFF"/>
                </a:solidFill>
                <a:effectLst/>
                <a:latin typeface="SegoeUIVariable"/>
              </a:rPr>
              <a:t>:</a:t>
            </a:r>
          </a:p>
          <a:p>
            <a:pPr algn="l"/>
            <a:endParaRPr lang="en-US" b="0" i="0" dirty="0">
              <a:solidFill>
                <a:srgbClr val="FFFFFF"/>
              </a:solidFill>
              <a:effectLst/>
              <a:latin typeface="SegoeUIVariable"/>
            </a:endParaRPr>
          </a:p>
          <a:p>
            <a:pPr marL="742950" lvl="1" indent="-285750" algn="l">
              <a:buFont typeface="+mj-lt"/>
              <a:buAutoNum type="arabicPeriod"/>
            </a:pPr>
            <a:r>
              <a:rPr lang="en-US" b="0" i="0" dirty="0">
                <a:solidFill>
                  <a:srgbClr val="FFFFFF"/>
                </a:solidFill>
                <a:effectLst/>
                <a:latin typeface="SegoeUIVariable"/>
              </a:rPr>
              <a:t>The algorithm efficiently evaluates the rules against the facts:</a:t>
            </a:r>
          </a:p>
          <a:p>
            <a:pPr marL="1143000" lvl="2" indent="-228600" algn="l">
              <a:buFont typeface="+mj-lt"/>
              <a:buAutoNum type="arabicPeriod"/>
            </a:pPr>
            <a:r>
              <a:rPr lang="en-US" b="0" i="0" dirty="0">
                <a:solidFill>
                  <a:srgbClr val="FFFFFF"/>
                </a:solidFill>
                <a:effectLst/>
                <a:latin typeface="SegoeUIVariable"/>
              </a:rPr>
              <a:t>Customer A: Loyal (yes), High-Spending (yes) → 10% discount</a:t>
            </a:r>
          </a:p>
          <a:p>
            <a:pPr marL="1143000" lvl="2" indent="-228600" algn="l">
              <a:buFont typeface="+mj-lt"/>
              <a:buAutoNum type="arabicPeriod"/>
            </a:pPr>
            <a:r>
              <a:rPr lang="en-US" b="0" i="0" dirty="0">
                <a:solidFill>
                  <a:srgbClr val="FFFFFF"/>
                </a:solidFill>
                <a:effectLst/>
                <a:latin typeface="SegoeUIVariable"/>
              </a:rPr>
              <a:t>Customer B: Loyal (no), High-Spending (no) → No discount</a:t>
            </a:r>
          </a:p>
          <a:p>
            <a:pPr marL="1143000" lvl="2" indent="-228600" algn="l">
              <a:buFont typeface="+mj-lt"/>
              <a:buAutoNum type="arabicPeriod"/>
            </a:pPr>
            <a:r>
              <a:rPr lang="en-US" b="0" i="0" dirty="0">
                <a:solidFill>
                  <a:srgbClr val="FFFFFF"/>
                </a:solidFill>
                <a:effectLst/>
                <a:latin typeface="SegoeUIVariable"/>
              </a:rPr>
              <a:t>Customer C: Loyal (yes), High-Spending (yes) → 10% discount</a:t>
            </a:r>
          </a:p>
          <a:p>
            <a:pPr algn="l">
              <a:buFont typeface="+mj-lt"/>
              <a:buAutoNum type="arabicPeriod"/>
            </a:pPr>
            <a:r>
              <a:rPr lang="en-US" b="1" i="0" dirty="0">
                <a:solidFill>
                  <a:srgbClr val="FFFFFF"/>
                </a:solidFill>
                <a:effectLst/>
                <a:latin typeface="SegoeUIVariable"/>
              </a:rPr>
              <a:t>Result</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Customer A and Customer C receive a 10% discount on their next purchase because they meet both criteria.</a:t>
            </a:r>
          </a:p>
          <a:p>
            <a:endParaRPr lang="en-US" dirty="0"/>
          </a:p>
        </p:txBody>
      </p:sp>
    </p:spTree>
    <p:extLst>
      <p:ext uri="{BB962C8B-B14F-4D97-AF65-F5344CB8AC3E}">
        <p14:creationId xmlns:p14="http://schemas.microsoft.com/office/powerpoint/2010/main" val="339268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p:txBody>
          <a:bodyPr/>
          <a:lstStyle/>
          <a:p>
            <a:r>
              <a:rPr lang="en-US" dirty="0"/>
              <a:t>Uncertainty in Rules and Facts</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33</a:t>
            </a:fld>
            <a:endParaRPr lang="en-US" dirty="0"/>
          </a:p>
        </p:txBody>
      </p:sp>
      <p:pic>
        <p:nvPicPr>
          <p:cNvPr id="5" name="Picture 4">
            <a:extLst>
              <a:ext uri="{FF2B5EF4-FFF2-40B4-BE49-F238E27FC236}">
                <a16:creationId xmlns:a16="http://schemas.microsoft.com/office/drawing/2014/main" id="{2CC73910-0B62-EF12-BB26-84D4C47BE479}"/>
              </a:ext>
            </a:extLst>
          </p:cNvPr>
          <p:cNvPicPr>
            <a:picLocks noChangeAspect="1"/>
          </p:cNvPicPr>
          <p:nvPr/>
        </p:nvPicPr>
        <p:blipFill>
          <a:blip r:embed="rId2"/>
          <a:stretch>
            <a:fillRect/>
          </a:stretch>
        </p:blipFill>
        <p:spPr>
          <a:xfrm>
            <a:off x="1647707" y="2390631"/>
            <a:ext cx="8896586" cy="2565418"/>
          </a:xfrm>
          <a:prstGeom prst="rect">
            <a:avLst/>
          </a:prstGeom>
        </p:spPr>
      </p:pic>
    </p:spTree>
    <p:extLst>
      <p:ext uri="{BB962C8B-B14F-4D97-AF65-F5344CB8AC3E}">
        <p14:creationId xmlns:p14="http://schemas.microsoft.com/office/powerpoint/2010/main" val="1483076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411480"/>
            <a:ext cx="10881360" cy="1069848"/>
          </a:xfrm>
        </p:spPr>
        <p:txBody>
          <a:bodyPr/>
          <a:lstStyle/>
          <a:p>
            <a:r>
              <a:rPr lang="en-US" dirty="0"/>
              <a:t>Example of uncertainty </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34</a:t>
            </a:fld>
            <a:endParaRPr lang="en-US" dirty="0"/>
          </a:p>
        </p:txBody>
      </p:sp>
      <p:sp>
        <p:nvSpPr>
          <p:cNvPr id="4" name="TextBox 3">
            <a:extLst>
              <a:ext uri="{FF2B5EF4-FFF2-40B4-BE49-F238E27FC236}">
                <a16:creationId xmlns:a16="http://schemas.microsoft.com/office/drawing/2014/main" id="{85AB6B9F-B57A-A71C-3349-084CAC452F43}"/>
              </a:ext>
            </a:extLst>
          </p:cNvPr>
          <p:cNvSpPr txBox="1"/>
          <p:nvPr/>
        </p:nvSpPr>
        <p:spPr>
          <a:xfrm>
            <a:off x="1922459" y="1744756"/>
            <a:ext cx="3142600" cy="2339102"/>
          </a:xfrm>
          <a:prstGeom prst="rect">
            <a:avLst/>
          </a:prstGeom>
          <a:noFill/>
        </p:spPr>
        <p:txBody>
          <a:bodyPr wrap="square" rtlCol="0">
            <a:spAutoFit/>
          </a:bodyPr>
          <a:lstStyle/>
          <a:p>
            <a:pPr algn="l"/>
            <a:r>
              <a:rPr lang="en-US" sz="2000" b="1" i="0" dirty="0">
                <a:solidFill>
                  <a:schemeClr val="bg1"/>
                </a:solidFill>
                <a:effectLst/>
                <a:latin typeface="+mj-lt"/>
              </a:rPr>
              <a:t>Facts:</a:t>
            </a:r>
          </a:p>
          <a:p>
            <a:pPr algn="l"/>
            <a:br>
              <a:rPr lang="en-US" dirty="0">
                <a:solidFill>
                  <a:schemeClr val="bg1"/>
                </a:solidFill>
                <a:latin typeface="+mj-lt"/>
              </a:rPr>
            </a:br>
            <a:r>
              <a:rPr lang="en-US" b="0" i="0" dirty="0">
                <a:solidFill>
                  <a:schemeClr val="bg1"/>
                </a:solidFill>
                <a:effectLst/>
                <a:latin typeface="+mj-lt"/>
              </a:rPr>
              <a:t>It is warm</a:t>
            </a:r>
          </a:p>
          <a:p>
            <a:pPr algn="l">
              <a:buFont typeface="Arial" panose="020B0604020202020204" pitchFamily="34" charset="0"/>
              <a:buChar char="•"/>
            </a:pPr>
            <a:r>
              <a:rPr lang="en-US" b="0" i="0" dirty="0">
                <a:solidFill>
                  <a:schemeClr val="bg1"/>
                </a:solidFill>
                <a:effectLst/>
                <a:latin typeface="+mj-lt"/>
              </a:rPr>
              <a:t>John has a height of 180cm</a:t>
            </a:r>
          </a:p>
          <a:p>
            <a:pPr algn="l">
              <a:buFont typeface="Arial" panose="020B0604020202020204" pitchFamily="34" charset="0"/>
              <a:buChar char="•"/>
            </a:pPr>
            <a:r>
              <a:rPr lang="en-US" b="0" i="0" dirty="0">
                <a:solidFill>
                  <a:schemeClr val="bg1"/>
                </a:solidFill>
                <a:effectLst/>
                <a:latin typeface="+mj-lt"/>
              </a:rPr>
              <a:t>The power is switched off</a:t>
            </a:r>
          </a:p>
          <a:p>
            <a:pPr algn="l">
              <a:buFont typeface="Arial" panose="020B0604020202020204" pitchFamily="34" charset="0"/>
              <a:buChar char="•"/>
            </a:pPr>
            <a:r>
              <a:rPr lang="en-US" b="0" i="0" dirty="0">
                <a:solidFill>
                  <a:schemeClr val="bg1"/>
                </a:solidFill>
                <a:effectLst/>
                <a:latin typeface="+mj-lt"/>
              </a:rPr>
              <a:t>The door is open</a:t>
            </a:r>
          </a:p>
          <a:p>
            <a:pPr algn="l">
              <a:buFont typeface="Arial" panose="020B0604020202020204" pitchFamily="34" charset="0"/>
              <a:buChar char="•"/>
            </a:pPr>
            <a:endParaRPr lang="en-US" b="0" i="0" dirty="0">
              <a:solidFill>
                <a:schemeClr val="bg1"/>
              </a:solidFill>
              <a:effectLst/>
              <a:latin typeface="+mj-lt"/>
            </a:endParaRPr>
          </a:p>
          <a:p>
            <a:pPr algn="l"/>
            <a:r>
              <a:rPr lang="en-US" b="0" i="0" dirty="0">
                <a:solidFill>
                  <a:schemeClr val="bg1"/>
                </a:solidFill>
                <a:effectLst/>
                <a:latin typeface="+mj-lt"/>
              </a:rPr>
              <a:t> </a:t>
            </a:r>
            <a:endParaRPr lang="en-US" dirty="0">
              <a:solidFill>
                <a:schemeClr val="bg1"/>
              </a:solidFill>
              <a:latin typeface="+mj-lt"/>
            </a:endParaRPr>
          </a:p>
        </p:txBody>
      </p:sp>
      <p:sp>
        <p:nvSpPr>
          <p:cNvPr id="5" name="TextBox 4">
            <a:extLst>
              <a:ext uri="{FF2B5EF4-FFF2-40B4-BE49-F238E27FC236}">
                <a16:creationId xmlns:a16="http://schemas.microsoft.com/office/drawing/2014/main" id="{8F79EBAA-CF65-DF5C-B840-8DA142664C71}"/>
              </a:ext>
            </a:extLst>
          </p:cNvPr>
          <p:cNvSpPr txBox="1"/>
          <p:nvPr/>
        </p:nvSpPr>
        <p:spPr>
          <a:xfrm>
            <a:off x="6291072" y="1744756"/>
            <a:ext cx="4630741" cy="3170099"/>
          </a:xfrm>
          <a:prstGeom prst="rect">
            <a:avLst/>
          </a:prstGeom>
          <a:noFill/>
        </p:spPr>
        <p:txBody>
          <a:bodyPr wrap="square" rtlCol="0">
            <a:spAutoFit/>
          </a:bodyPr>
          <a:lstStyle/>
          <a:p>
            <a:pPr algn="l"/>
            <a:r>
              <a:rPr lang="en-US" sz="2000" b="1" i="0" dirty="0">
                <a:solidFill>
                  <a:schemeClr val="bg1"/>
                </a:solidFill>
                <a:effectLst/>
                <a:latin typeface="+mj-lt"/>
              </a:rPr>
              <a:t>Rules:</a:t>
            </a:r>
          </a:p>
          <a:p>
            <a:pPr algn="l"/>
            <a:br>
              <a:rPr lang="en-US" dirty="0">
                <a:solidFill>
                  <a:schemeClr val="bg1"/>
                </a:solidFill>
                <a:latin typeface="+mj-lt"/>
              </a:rPr>
            </a:br>
            <a:r>
              <a:rPr lang="en-US" b="1" i="0" dirty="0">
                <a:solidFill>
                  <a:schemeClr val="bg1"/>
                </a:solidFill>
                <a:effectLst/>
                <a:latin typeface="+mj-lt"/>
              </a:rPr>
              <a:t>IF</a:t>
            </a:r>
            <a:r>
              <a:rPr lang="en-US" b="0" i="0" dirty="0">
                <a:solidFill>
                  <a:schemeClr val="bg1"/>
                </a:solidFill>
                <a:effectLst/>
                <a:latin typeface="+mj-lt"/>
              </a:rPr>
              <a:t> the temperature is more than 21</a:t>
            </a:r>
            <a:r>
              <a:rPr lang="en-US" b="0" i="0" baseline="30000" dirty="0">
                <a:solidFill>
                  <a:schemeClr val="bg1"/>
                </a:solidFill>
                <a:effectLst/>
                <a:latin typeface="+mj-lt"/>
              </a:rPr>
              <a:t>o</a:t>
            </a:r>
            <a:r>
              <a:rPr lang="en-US" b="0" i="0" dirty="0">
                <a:solidFill>
                  <a:schemeClr val="bg1"/>
                </a:solidFill>
                <a:effectLst/>
                <a:latin typeface="+mj-lt"/>
              </a:rPr>
              <a:t>C</a:t>
            </a:r>
            <a:br>
              <a:rPr lang="en-US" b="0" i="0" dirty="0">
                <a:solidFill>
                  <a:schemeClr val="bg1"/>
                </a:solidFill>
                <a:effectLst/>
                <a:latin typeface="+mj-lt"/>
              </a:rPr>
            </a:br>
            <a:r>
              <a:rPr lang="en-US" b="1" i="0" dirty="0">
                <a:solidFill>
                  <a:schemeClr val="bg1"/>
                </a:solidFill>
                <a:effectLst/>
                <a:latin typeface="+mj-lt"/>
              </a:rPr>
              <a:t>THEN</a:t>
            </a:r>
            <a:r>
              <a:rPr lang="en-US" b="0" i="0" dirty="0">
                <a:solidFill>
                  <a:schemeClr val="bg1"/>
                </a:solidFill>
                <a:effectLst/>
                <a:latin typeface="+mj-lt"/>
              </a:rPr>
              <a:t> switch the central heating off.</a:t>
            </a:r>
          </a:p>
          <a:p>
            <a:pPr algn="l">
              <a:buFont typeface="Arial" panose="020B0604020202020204" pitchFamily="34" charset="0"/>
              <a:buChar char="•"/>
            </a:pPr>
            <a:r>
              <a:rPr lang="en-US" b="1" i="0" dirty="0">
                <a:solidFill>
                  <a:schemeClr val="bg1"/>
                </a:solidFill>
                <a:effectLst/>
                <a:latin typeface="+mj-lt"/>
              </a:rPr>
              <a:t>IF</a:t>
            </a:r>
            <a:r>
              <a:rPr lang="en-US" b="0" i="0" dirty="0">
                <a:solidFill>
                  <a:schemeClr val="bg1"/>
                </a:solidFill>
                <a:effectLst/>
                <a:latin typeface="+mj-lt"/>
              </a:rPr>
              <a:t> a person is tall</a:t>
            </a:r>
            <a:br>
              <a:rPr lang="en-US" b="0" i="0" dirty="0">
                <a:solidFill>
                  <a:schemeClr val="bg1"/>
                </a:solidFill>
                <a:effectLst/>
                <a:latin typeface="+mj-lt"/>
              </a:rPr>
            </a:br>
            <a:r>
              <a:rPr lang="en-US" b="1" i="0" dirty="0">
                <a:solidFill>
                  <a:schemeClr val="bg1"/>
                </a:solidFill>
                <a:effectLst/>
                <a:latin typeface="+mj-lt"/>
              </a:rPr>
              <a:t>THEN</a:t>
            </a:r>
            <a:r>
              <a:rPr lang="en-US" b="0" i="0" dirty="0">
                <a:solidFill>
                  <a:schemeClr val="bg1"/>
                </a:solidFill>
                <a:effectLst/>
                <a:latin typeface="+mj-lt"/>
              </a:rPr>
              <a:t> he can get the book from the shelf.</a:t>
            </a:r>
          </a:p>
          <a:p>
            <a:pPr algn="l">
              <a:buFont typeface="Arial" panose="020B0604020202020204" pitchFamily="34" charset="0"/>
              <a:buChar char="•"/>
            </a:pPr>
            <a:r>
              <a:rPr lang="en-US" b="1" i="0" dirty="0">
                <a:solidFill>
                  <a:schemeClr val="bg1"/>
                </a:solidFill>
                <a:effectLst/>
                <a:latin typeface="+mj-lt"/>
              </a:rPr>
              <a:t>IF</a:t>
            </a:r>
            <a:r>
              <a:rPr lang="en-US" b="0" i="0" dirty="0">
                <a:solidFill>
                  <a:schemeClr val="bg1"/>
                </a:solidFill>
                <a:effectLst/>
                <a:latin typeface="+mj-lt"/>
              </a:rPr>
              <a:t> the power is switched off</a:t>
            </a:r>
            <a:br>
              <a:rPr lang="en-US" b="0" i="0" dirty="0">
                <a:solidFill>
                  <a:schemeClr val="bg1"/>
                </a:solidFill>
                <a:effectLst/>
                <a:latin typeface="+mj-lt"/>
              </a:rPr>
            </a:br>
            <a:r>
              <a:rPr lang="en-US" b="1" i="0" dirty="0">
                <a:solidFill>
                  <a:schemeClr val="bg1"/>
                </a:solidFill>
                <a:effectLst/>
                <a:latin typeface="+mj-lt"/>
              </a:rPr>
              <a:t>THEN</a:t>
            </a:r>
            <a:r>
              <a:rPr lang="en-US" b="0" i="0" dirty="0">
                <a:solidFill>
                  <a:schemeClr val="bg1"/>
                </a:solidFill>
                <a:effectLst/>
                <a:latin typeface="+mj-lt"/>
              </a:rPr>
              <a:t> the machine does not work.</a:t>
            </a:r>
          </a:p>
          <a:p>
            <a:pPr algn="l">
              <a:buFont typeface="Arial" panose="020B0604020202020204" pitchFamily="34" charset="0"/>
              <a:buChar char="•"/>
            </a:pPr>
            <a:r>
              <a:rPr lang="en-US" b="1" i="0" dirty="0">
                <a:solidFill>
                  <a:schemeClr val="bg1"/>
                </a:solidFill>
                <a:effectLst/>
                <a:latin typeface="+mj-lt"/>
              </a:rPr>
              <a:t>IF</a:t>
            </a:r>
            <a:r>
              <a:rPr lang="en-US" b="0" i="0" dirty="0">
                <a:solidFill>
                  <a:schemeClr val="bg1"/>
                </a:solidFill>
                <a:effectLst/>
                <a:latin typeface="+mj-lt"/>
              </a:rPr>
              <a:t> the door is open</a:t>
            </a:r>
            <a:br>
              <a:rPr lang="en-US" b="0" i="0" dirty="0">
                <a:solidFill>
                  <a:schemeClr val="bg1"/>
                </a:solidFill>
                <a:effectLst/>
                <a:latin typeface="+mj-lt"/>
              </a:rPr>
            </a:br>
            <a:r>
              <a:rPr lang="en-US" b="1" i="0" dirty="0">
                <a:solidFill>
                  <a:schemeClr val="bg1"/>
                </a:solidFill>
                <a:effectLst/>
                <a:latin typeface="+mj-lt"/>
              </a:rPr>
              <a:t>THEN</a:t>
            </a:r>
            <a:r>
              <a:rPr lang="en-US" b="0" i="0" dirty="0">
                <a:solidFill>
                  <a:schemeClr val="bg1"/>
                </a:solidFill>
                <a:effectLst/>
                <a:latin typeface="+mj-lt"/>
              </a:rPr>
              <a:t> close it.</a:t>
            </a:r>
          </a:p>
          <a:p>
            <a:endParaRPr lang="en-US" dirty="0"/>
          </a:p>
        </p:txBody>
      </p:sp>
    </p:spTree>
    <p:extLst>
      <p:ext uri="{BB962C8B-B14F-4D97-AF65-F5344CB8AC3E}">
        <p14:creationId xmlns:p14="http://schemas.microsoft.com/office/powerpoint/2010/main" val="340617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722376"/>
            <a:ext cx="10881360" cy="1069848"/>
          </a:xfrm>
        </p:spPr>
        <p:txBody>
          <a:bodyPr/>
          <a:lstStyle/>
          <a:p>
            <a:r>
              <a:rPr lang="en-US" dirty="0"/>
              <a:t>Probability</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35</a:t>
            </a:fld>
            <a:endParaRPr lang="en-US" dirty="0"/>
          </a:p>
        </p:txBody>
      </p:sp>
      <p:sp>
        <p:nvSpPr>
          <p:cNvPr id="4" name="TextBox 3">
            <a:extLst>
              <a:ext uri="{FF2B5EF4-FFF2-40B4-BE49-F238E27FC236}">
                <a16:creationId xmlns:a16="http://schemas.microsoft.com/office/drawing/2014/main" id="{824183F9-1779-C0F6-74AD-28EC3E8EE18E}"/>
              </a:ext>
            </a:extLst>
          </p:cNvPr>
          <p:cNvSpPr txBox="1"/>
          <p:nvPr/>
        </p:nvSpPr>
        <p:spPr>
          <a:xfrm>
            <a:off x="1519237" y="1995116"/>
            <a:ext cx="9153525" cy="3447098"/>
          </a:xfrm>
          <a:prstGeom prst="rect">
            <a:avLst/>
          </a:prstGeom>
          <a:noFill/>
        </p:spPr>
        <p:txBody>
          <a:bodyPr wrap="square" rtlCol="0">
            <a:spAutoFit/>
          </a:bodyPr>
          <a:lstStyle/>
          <a:p>
            <a:pPr algn="just"/>
            <a:r>
              <a:rPr lang="en-US" sz="2000" b="0" i="0" dirty="0">
                <a:solidFill>
                  <a:schemeClr val="bg1"/>
                </a:solidFill>
                <a:effectLst/>
                <a:latin typeface="+mj-lt"/>
              </a:rPr>
              <a:t>(In finite domains) the probability can be measured as the limit of the </a:t>
            </a:r>
            <a:r>
              <a:rPr lang="en-US" sz="2000" b="1" i="0" dirty="0">
                <a:solidFill>
                  <a:schemeClr val="bg1"/>
                </a:solidFill>
                <a:effectLst/>
                <a:latin typeface="+mj-lt"/>
              </a:rPr>
              <a:t>ratio</a:t>
            </a:r>
            <a:r>
              <a:rPr lang="en-US" sz="2000" b="0" i="0" dirty="0">
                <a:solidFill>
                  <a:schemeClr val="bg1"/>
                </a:solidFill>
                <a:effectLst/>
                <a:latin typeface="+mj-lt"/>
              </a:rPr>
              <a:t> of the </a:t>
            </a:r>
            <a:r>
              <a:rPr lang="en-US" sz="2000" b="1" i="0" dirty="0">
                <a:solidFill>
                  <a:schemeClr val="bg1"/>
                </a:solidFill>
                <a:effectLst/>
                <a:latin typeface="+mj-lt"/>
              </a:rPr>
              <a:t>positive</a:t>
            </a:r>
            <a:r>
              <a:rPr lang="en-US" sz="2000" b="0" i="0" dirty="0">
                <a:solidFill>
                  <a:schemeClr val="bg1"/>
                </a:solidFill>
                <a:effectLst/>
                <a:latin typeface="+mj-lt"/>
              </a:rPr>
              <a:t> events to all possible </a:t>
            </a:r>
            <a:r>
              <a:rPr lang="en-US" sz="2000" b="1" i="0" dirty="0">
                <a:solidFill>
                  <a:schemeClr val="bg1"/>
                </a:solidFill>
                <a:effectLst/>
                <a:latin typeface="+mj-lt"/>
              </a:rPr>
              <a:t>events</a:t>
            </a:r>
            <a:r>
              <a:rPr lang="en-US" sz="2000" b="0" i="0" dirty="0">
                <a:solidFill>
                  <a:schemeClr val="bg1"/>
                </a:solidFill>
                <a:effectLst/>
                <a:latin typeface="+mj-lt"/>
              </a:rPr>
              <a:t>, e.g. with a fair die and positive outcome 5 or 6, in the long run, there is a positive outcome in 1 out of 3 cases, i.e. Probability P(5 or 6)=1/ 3.</a:t>
            </a:r>
          </a:p>
          <a:p>
            <a:pPr algn="just"/>
            <a:endParaRPr lang="en-US" sz="2000" b="0" i="0" dirty="0">
              <a:solidFill>
                <a:schemeClr val="bg1"/>
              </a:solidFill>
              <a:effectLst/>
              <a:latin typeface="+mj-lt"/>
            </a:endParaRPr>
          </a:p>
          <a:p>
            <a:pPr algn="just"/>
            <a:r>
              <a:rPr lang="en-US" sz="2000" b="0" i="0" dirty="0">
                <a:solidFill>
                  <a:schemeClr val="bg1"/>
                </a:solidFill>
                <a:effectLst/>
                <a:latin typeface="+mj-lt"/>
              </a:rPr>
              <a:t>Probability may involve </a:t>
            </a:r>
            <a:r>
              <a:rPr lang="en-US" sz="2000" b="1" i="0" dirty="0">
                <a:solidFill>
                  <a:schemeClr val="bg1"/>
                </a:solidFill>
                <a:effectLst/>
                <a:latin typeface="+mj-lt"/>
              </a:rPr>
              <a:t>random variables</a:t>
            </a:r>
            <a:r>
              <a:rPr lang="en-US" sz="2000" b="0" i="0" dirty="0">
                <a:solidFill>
                  <a:schemeClr val="bg1"/>
                </a:solidFill>
                <a:effectLst/>
                <a:latin typeface="+mj-lt"/>
              </a:rPr>
              <a:t>, e.g. the probability that it will be at least 23</a:t>
            </a:r>
            <a:r>
              <a:rPr lang="en-US" sz="2000" b="0" i="0" baseline="30000" dirty="0">
                <a:solidFill>
                  <a:schemeClr val="bg1"/>
                </a:solidFill>
                <a:effectLst/>
                <a:latin typeface="+mj-lt"/>
              </a:rPr>
              <a:t>o</a:t>
            </a:r>
            <a:r>
              <a:rPr lang="en-US" sz="2000" b="0" i="0" dirty="0">
                <a:solidFill>
                  <a:schemeClr val="bg1"/>
                </a:solidFill>
                <a:effectLst/>
                <a:latin typeface="+mj-lt"/>
              </a:rPr>
              <a:t>C on New Year's Eve in Birmingham can be expressed as</a:t>
            </a:r>
            <a:br>
              <a:rPr lang="en-US" sz="2000" b="0" i="0" dirty="0">
                <a:solidFill>
                  <a:schemeClr val="bg1"/>
                </a:solidFill>
                <a:effectLst/>
                <a:latin typeface="+mj-lt"/>
              </a:rPr>
            </a:br>
            <a:r>
              <a:rPr lang="en-US" sz="2000" b="0" i="0" dirty="0">
                <a:solidFill>
                  <a:schemeClr val="bg1"/>
                </a:solidFill>
                <a:effectLst/>
                <a:latin typeface="+mj-lt"/>
              </a:rPr>
              <a:t>P(t&gt;= 23</a:t>
            </a:r>
            <a:r>
              <a:rPr lang="en-US" sz="2000" b="0" i="0" baseline="30000" dirty="0">
                <a:solidFill>
                  <a:schemeClr val="bg1"/>
                </a:solidFill>
                <a:effectLst/>
                <a:latin typeface="+mj-lt"/>
              </a:rPr>
              <a:t>o</a:t>
            </a:r>
            <a:r>
              <a:rPr lang="en-US" sz="2000" b="0" i="0" dirty="0">
                <a:solidFill>
                  <a:schemeClr val="bg1"/>
                </a:solidFill>
                <a:effectLst/>
                <a:latin typeface="+mj-lt"/>
              </a:rPr>
              <a:t>C,Birmingham, </a:t>
            </a:r>
            <a:r>
              <a:rPr lang="en-US" sz="2000" b="0" i="0" dirty="0" err="1">
                <a:solidFill>
                  <a:schemeClr val="bg1"/>
                </a:solidFill>
                <a:effectLst/>
                <a:latin typeface="+mj-lt"/>
              </a:rPr>
              <a:t>New_Years_Eve</a:t>
            </a:r>
            <a:r>
              <a:rPr lang="en-US" sz="2000" b="0" i="0" dirty="0">
                <a:solidFill>
                  <a:schemeClr val="bg1"/>
                </a:solidFill>
                <a:effectLst/>
                <a:latin typeface="+mj-lt"/>
              </a:rPr>
              <a:t>)=0.001</a:t>
            </a:r>
          </a:p>
          <a:p>
            <a:pPr algn="just"/>
            <a:br>
              <a:rPr lang="en-US" sz="2000" b="0" i="0" dirty="0">
                <a:solidFill>
                  <a:schemeClr val="bg1"/>
                </a:solidFill>
                <a:effectLst/>
                <a:latin typeface="+mj-lt"/>
              </a:rPr>
            </a:br>
            <a:r>
              <a:rPr lang="en-US" sz="2000" b="0" i="0" dirty="0">
                <a:solidFill>
                  <a:schemeClr val="bg1"/>
                </a:solidFill>
                <a:effectLst/>
                <a:latin typeface="+mj-lt"/>
              </a:rPr>
              <a:t>Each random variable has a domain of possible values that it can take on.</a:t>
            </a:r>
          </a:p>
          <a:p>
            <a:pPr algn="just"/>
            <a:endParaRPr lang="en-US" sz="2000" dirty="0">
              <a:solidFill>
                <a:schemeClr val="bg1"/>
              </a:solidFill>
              <a:latin typeface="+mj-lt"/>
            </a:endParaRPr>
          </a:p>
        </p:txBody>
      </p:sp>
    </p:spTree>
    <p:extLst>
      <p:ext uri="{BB962C8B-B14F-4D97-AF65-F5344CB8AC3E}">
        <p14:creationId xmlns:p14="http://schemas.microsoft.com/office/powerpoint/2010/main" val="253279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566928"/>
            <a:ext cx="10881360" cy="1069848"/>
          </a:xfrm>
        </p:spPr>
        <p:txBody>
          <a:bodyPr/>
          <a:lstStyle/>
          <a:p>
            <a:r>
              <a:rPr lang="en-US" dirty="0"/>
              <a:t>Conditional Probabilities</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36</a:t>
            </a:fld>
            <a:endParaRPr lang="en-US" dirty="0"/>
          </a:p>
        </p:txBody>
      </p:sp>
      <p:sp>
        <p:nvSpPr>
          <p:cNvPr id="4" name="TextBox 3">
            <a:extLst>
              <a:ext uri="{FF2B5EF4-FFF2-40B4-BE49-F238E27FC236}">
                <a16:creationId xmlns:a16="http://schemas.microsoft.com/office/drawing/2014/main" id="{DD915A29-4943-C1EF-2612-2A975AF6B98B}"/>
              </a:ext>
            </a:extLst>
          </p:cNvPr>
          <p:cNvSpPr txBox="1"/>
          <p:nvPr/>
        </p:nvSpPr>
        <p:spPr>
          <a:xfrm>
            <a:off x="995082" y="1792224"/>
            <a:ext cx="10488706" cy="3416320"/>
          </a:xfrm>
          <a:prstGeom prst="rect">
            <a:avLst/>
          </a:prstGeom>
          <a:noFill/>
        </p:spPr>
        <p:txBody>
          <a:bodyPr wrap="square" rtlCol="0">
            <a:spAutoFit/>
          </a:bodyPr>
          <a:lstStyle/>
          <a:p>
            <a:pPr algn="l"/>
            <a:r>
              <a:rPr lang="en-US" b="0" i="0" dirty="0">
                <a:solidFill>
                  <a:schemeClr val="bg1"/>
                </a:solidFill>
                <a:effectLst/>
                <a:latin typeface="+mj-lt"/>
              </a:rPr>
              <a:t>P(</a:t>
            </a:r>
            <a:r>
              <a:rPr lang="en-US" b="0" i="0" dirty="0" err="1">
                <a:solidFill>
                  <a:schemeClr val="bg1"/>
                </a:solidFill>
                <a:effectLst/>
                <a:latin typeface="+mj-lt"/>
              </a:rPr>
              <a:t>a|b</a:t>
            </a:r>
            <a:r>
              <a:rPr lang="en-US" b="0" i="0" dirty="0">
                <a:solidFill>
                  <a:schemeClr val="bg1"/>
                </a:solidFill>
                <a:effectLst/>
                <a:latin typeface="+mj-lt"/>
              </a:rPr>
              <a:t>) is the </a:t>
            </a:r>
            <a:r>
              <a:rPr lang="en-US" b="1" i="0" dirty="0">
                <a:solidFill>
                  <a:schemeClr val="bg1"/>
                </a:solidFill>
                <a:effectLst/>
                <a:latin typeface="+mj-lt"/>
              </a:rPr>
              <a:t>conditional probability</a:t>
            </a:r>
            <a:r>
              <a:rPr lang="en-US" b="0" i="0" dirty="0">
                <a:solidFill>
                  <a:schemeClr val="bg1"/>
                </a:solidFill>
                <a:effectLst/>
                <a:latin typeface="+mj-lt"/>
              </a:rPr>
              <a:t> that a is true given that it is known that b is true. </a:t>
            </a:r>
          </a:p>
          <a:p>
            <a:pPr algn="l"/>
            <a:endParaRPr lang="en-US" dirty="0">
              <a:solidFill>
                <a:schemeClr val="bg1"/>
              </a:solidFill>
              <a:latin typeface="+mj-lt"/>
            </a:endParaRPr>
          </a:p>
          <a:p>
            <a:pPr algn="l"/>
            <a:r>
              <a:rPr lang="en-US" b="0" i="0" dirty="0">
                <a:solidFill>
                  <a:schemeClr val="bg1"/>
                </a:solidFill>
                <a:effectLst/>
                <a:latin typeface="+mj-lt"/>
              </a:rPr>
              <a:t>E.g. P(</a:t>
            </a:r>
            <a:r>
              <a:rPr lang="en-US" b="0" i="1" dirty="0">
                <a:solidFill>
                  <a:schemeClr val="bg1"/>
                </a:solidFill>
                <a:effectLst/>
                <a:latin typeface="+mj-lt"/>
              </a:rPr>
              <a:t> Measles</a:t>
            </a:r>
            <a:r>
              <a:rPr lang="en-US" b="0" i="0" dirty="0">
                <a:solidFill>
                  <a:schemeClr val="bg1"/>
                </a:solidFill>
                <a:effectLst/>
                <a:latin typeface="+mj-lt"/>
              </a:rPr>
              <a:t>|</a:t>
            </a:r>
            <a:r>
              <a:rPr lang="en-US" b="0" i="1" dirty="0">
                <a:solidFill>
                  <a:schemeClr val="bg1"/>
                </a:solidFill>
                <a:effectLst/>
                <a:latin typeface="+mj-lt"/>
              </a:rPr>
              <a:t> Spots</a:t>
            </a:r>
            <a:r>
              <a:rPr lang="en-US" b="0" i="0" dirty="0">
                <a:solidFill>
                  <a:schemeClr val="bg1"/>
                </a:solidFill>
                <a:effectLst/>
                <a:latin typeface="+mj-lt"/>
              </a:rPr>
              <a:t>)=0.94 is the probability that a patient has </a:t>
            </a:r>
            <a:r>
              <a:rPr lang="en-US" b="1" i="0" dirty="0">
                <a:solidFill>
                  <a:schemeClr val="bg1"/>
                </a:solidFill>
                <a:effectLst/>
                <a:latin typeface="+mj-lt"/>
              </a:rPr>
              <a:t>measles</a:t>
            </a:r>
            <a:r>
              <a:rPr lang="en-US" b="0" i="0" dirty="0">
                <a:solidFill>
                  <a:schemeClr val="bg1"/>
                </a:solidFill>
                <a:effectLst/>
                <a:latin typeface="+mj-lt"/>
              </a:rPr>
              <a:t> given that the </a:t>
            </a:r>
            <a:r>
              <a:rPr lang="en-US" b="1" i="0" dirty="0">
                <a:solidFill>
                  <a:schemeClr val="bg1"/>
                </a:solidFill>
                <a:effectLst/>
                <a:latin typeface="+mj-lt"/>
              </a:rPr>
              <a:t>only</a:t>
            </a:r>
            <a:r>
              <a:rPr lang="en-US" b="0" i="0" dirty="0">
                <a:solidFill>
                  <a:schemeClr val="bg1"/>
                </a:solidFill>
                <a:effectLst/>
                <a:latin typeface="+mj-lt"/>
              </a:rPr>
              <a:t> symptom is </a:t>
            </a:r>
            <a:r>
              <a:rPr lang="en-US" b="1" i="0" dirty="0">
                <a:solidFill>
                  <a:schemeClr val="bg1"/>
                </a:solidFill>
                <a:effectLst/>
                <a:latin typeface="+mj-lt"/>
              </a:rPr>
              <a:t>spots</a:t>
            </a:r>
            <a:r>
              <a:rPr lang="en-US" b="0" i="0" dirty="0">
                <a:solidFill>
                  <a:schemeClr val="bg1"/>
                </a:solidFill>
                <a:effectLst/>
                <a:latin typeface="+mj-lt"/>
              </a:rPr>
              <a:t>.</a:t>
            </a:r>
          </a:p>
          <a:p>
            <a:pPr algn="l"/>
            <a:endParaRPr lang="en-US" dirty="0">
              <a:solidFill>
                <a:schemeClr val="bg1"/>
              </a:solidFill>
              <a:latin typeface="+mj-lt"/>
            </a:endParaRPr>
          </a:p>
          <a:p>
            <a:pPr algn="l"/>
            <a:endParaRPr lang="en-US" b="0" i="0" dirty="0">
              <a:solidFill>
                <a:schemeClr val="bg1"/>
              </a:solidFill>
              <a:effectLst/>
              <a:latin typeface="+mj-lt"/>
            </a:endParaRPr>
          </a:p>
          <a:p>
            <a:pPr algn="l"/>
            <a:r>
              <a:rPr lang="en-US" b="0" i="0" dirty="0">
                <a:solidFill>
                  <a:schemeClr val="bg1"/>
                </a:solidFill>
                <a:effectLst/>
                <a:latin typeface="+mj-lt"/>
              </a:rPr>
              <a:t>If other symptoms like </a:t>
            </a:r>
            <a:r>
              <a:rPr lang="en-US" b="1" i="0" dirty="0">
                <a:solidFill>
                  <a:schemeClr val="bg1"/>
                </a:solidFill>
                <a:effectLst/>
                <a:latin typeface="+mj-lt"/>
              </a:rPr>
              <a:t>fever</a:t>
            </a:r>
            <a:r>
              <a:rPr lang="en-US" b="0" i="0" dirty="0">
                <a:solidFill>
                  <a:schemeClr val="bg1"/>
                </a:solidFill>
                <a:effectLst/>
                <a:latin typeface="+mj-lt"/>
              </a:rPr>
              <a:t>, then P(</a:t>
            </a:r>
            <a:r>
              <a:rPr lang="en-US" b="0" i="1" dirty="0">
                <a:solidFill>
                  <a:schemeClr val="bg1"/>
                </a:solidFill>
                <a:effectLst/>
                <a:latin typeface="+mj-lt"/>
              </a:rPr>
              <a:t> Measles</a:t>
            </a:r>
            <a:r>
              <a:rPr lang="en-US" b="0" i="0" dirty="0">
                <a:solidFill>
                  <a:schemeClr val="bg1"/>
                </a:solidFill>
                <a:effectLst/>
                <a:latin typeface="+mj-lt"/>
              </a:rPr>
              <a:t>|</a:t>
            </a:r>
            <a:r>
              <a:rPr lang="en-US" b="0" i="1" dirty="0">
                <a:solidFill>
                  <a:schemeClr val="bg1"/>
                </a:solidFill>
                <a:effectLst/>
                <a:latin typeface="+mj-lt"/>
              </a:rPr>
              <a:t> Spots &amp;  Fever</a:t>
            </a:r>
            <a:r>
              <a:rPr lang="en-US" b="0" i="0" dirty="0">
                <a:solidFill>
                  <a:schemeClr val="bg1"/>
                </a:solidFill>
                <a:effectLst/>
                <a:latin typeface="+mj-lt"/>
              </a:rPr>
              <a:t>)</a:t>
            </a:r>
          </a:p>
          <a:p>
            <a:pPr algn="l"/>
            <a:r>
              <a:rPr lang="en-US" b="0" i="0" dirty="0">
                <a:solidFill>
                  <a:schemeClr val="bg1"/>
                </a:solidFill>
                <a:effectLst/>
                <a:latin typeface="+mj-lt"/>
              </a:rPr>
              <a:t>Conditional probabilities can be defined in terms of unconditional probabilities:</a:t>
            </a:r>
          </a:p>
          <a:p>
            <a:pPr algn="l"/>
            <a:r>
              <a:rPr lang="en-US" b="0" i="0" dirty="0">
                <a:solidFill>
                  <a:schemeClr val="bg1"/>
                </a:solidFill>
                <a:effectLst/>
                <a:latin typeface="+mj-lt"/>
              </a:rPr>
              <a:t> </a:t>
            </a:r>
          </a:p>
          <a:p>
            <a:pPr algn="ctr"/>
            <a:r>
              <a:rPr lang="en-US" b="0" i="0" dirty="0">
                <a:solidFill>
                  <a:schemeClr val="bg1"/>
                </a:solidFill>
                <a:effectLst/>
                <a:latin typeface="+mj-lt"/>
              </a:rPr>
              <a:t>P(</a:t>
            </a:r>
            <a:r>
              <a:rPr lang="en-US" b="0" i="0" dirty="0" err="1">
                <a:solidFill>
                  <a:schemeClr val="bg1"/>
                </a:solidFill>
                <a:effectLst/>
                <a:latin typeface="+mj-lt"/>
              </a:rPr>
              <a:t>a|b</a:t>
            </a:r>
            <a:r>
              <a:rPr lang="en-US" b="0" i="0" dirty="0">
                <a:solidFill>
                  <a:schemeClr val="bg1"/>
                </a:solidFill>
                <a:effectLst/>
                <a:latin typeface="+mj-lt"/>
              </a:rPr>
              <a:t>)=P(a &amp;  b)/P(b)</a:t>
            </a:r>
          </a:p>
          <a:p>
            <a:pPr algn="ctr"/>
            <a:endParaRPr lang="en-US" b="0" i="0" dirty="0">
              <a:solidFill>
                <a:schemeClr val="bg1"/>
              </a:solidFill>
              <a:effectLst/>
              <a:latin typeface="+mj-lt"/>
            </a:endParaRPr>
          </a:p>
          <a:p>
            <a:pPr algn="l"/>
            <a:r>
              <a:rPr lang="en-US" b="0" i="0" dirty="0">
                <a:solidFill>
                  <a:schemeClr val="bg1"/>
                </a:solidFill>
                <a:effectLst/>
                <a:latin typeface="+mj-lt"/>
              </a:rPr>
              <a:t>a and b are called </a:t>
            </a:r>
            <a:r>
              <a:rPr lang="en-US" b="1" i="0" dirty="0">
                <a:solidFill>
                  <a:schemeClr val="bg1"/>
                </a:solidFill>
                <a:effectLst/>
                <a:latin typeface="+mj-lt"/>
              </a:rPr>
              <a:t>independent</a:t>
            </a:r>
            <a:r>
              <a:rPr lang="en-US" b="0" i="0" dirty="0">
                <a:solidFill>
                  <a:schemeClr val="bg1"/>
                </a:solidFill>
                <a:effectLst/>
                <a:latin typeface="+mj-lt"/>
              </a:rPr>
              <a:t> if P(</a:t>
            </a:r>
            <a:r>
              <a:rPr lang="en-US" b="0" i="0" dirty="0" err="1">
                <a:solidFill>
                  <a:schemeClr val="bg1"/>
                </a:solidFill>
                <a:effectLst/>
                <a:latin typeface="+mj-lt"/>
              </a:rPr>
              <a:t>a|b</a:t>
            </a:r>
            <a:r>
              <a:rPr lang="en-US" b="0" i="0" dirty="0">
                <a:solidFill>
                  <a:schemeClr val="bg1"/>
                </a:solidFill>
                <a:effectLst/>
                <a:latin typeface="+mj-lt"/>
              </a:rPr>
              <a:t>)=P(a). In this case P(a &amp;  b)=P(a)P(b).</a:t>
            </a:r>
          </a:p>
          <a:p>
            <a:endParaRPr lang="en-US" dirty="0">
              <a:solidFill>
                <a:schemeClr val="bg1"/>
              </a:solidFill>
              <a:latin typeface="+mj-lt"/>
            </a:endParaRPr>
          </a:p>
        </p:txBody>
      </p:sp>
    </p:spTree>
    <p:extLst>
      <p:ext uri="{BB962C8B-B14F-4D97-AF65-F5344CB8AC3E}">
        <p14:creationId xmlns:p14="http://schemas.microsoft.com/office/powerpoint/2010/main" val="109964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566928"/>
            <a:ext cx="10881360" cy="1069848"/>
          </a:xfrm>
        </p:spPr>
        <p:txBody>
          <a:bodyPr/>
          <a:lstStyle/>
          <a:p>
            <a:r>
              <a:rPr lang="en-US" dirty="0"/>
              <a:t>Bayesian Belief Networks</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37</a:t>
            </a:fld>
            <a:endParaRPr lang="en-US" dirty="0"/>
          </a:p>
        </p:txBody>
      </p:sp>
      <p:sp>
        <p:nvSpPr>
          <p:cNvPr id="4" name="TextBox 3">
            <a:extLst>
              <a:ext uri="{FF2B5EF4-FFF2-40B4-BE49-F238E27FC236}">
                <a16:creationId xmlns:a16="http://schemas.microsoft.com/office/drawing/2014/main" id="{E7056CAC-7BB6-691D-8DE6-25B2543163FB}"/>
              </a:ext>
            </a:extLst>
          </p:cNvPr>
          <p:cNvSpPr txBox="1"/>
          <p:nvPr/>
        </p:nvSpPr>
        <p:spPr>
          <a:xfrm>
            <a:off x="942975" y="2276474"/>
            <a:ext cx="6934200" cy="2862322"/>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bg1"/>
                </a:solidFill>
                <a:effectLst/>
                <a:latin typeface="+mj-lt"/>
              </a:rPr>
              <a:t>A </a:t>
            </a:r>
            <a:r>
              <a:rPr lang="en-US" b="1" i="0" dirty="0">
                <a:solidFill>
                  <a:schemeClr val="bg1"/>
                </a:solidFill>
                <a:effectLst/>
                <a:latin typeface="+mj-lt"/>
              </a:rPr>
              <a:t>Bayesian Belief Network</a:t>
            </a:r>
            <a:r>
              <a:rPr lang="en-US" b="0" i="0" dirty="0">
                <a:solidFill>
                  <a:schemeClr val="bg1"/>
                </a:solidFill>
                <a:effectLst/>
                <a:latin typeface="+mj-lt"/>
              </a:rPr>
              <a:t> is a </a:t>
            </a:r>
            <a:r>
              <a:rPr lang="en-US" b="1" i="0" dirty="0">
                <a:solidFill>
                  <a:schemeClr val="bg1"/>
                </a:solidFill>
                <a:effectLst/>
                <a:latin typeface="+mj-lt"/>
              </a:rPr>
              <a:t>directed acyclic graph</a:t>
            </a:r>
            <a:r>
              <a:rPr lang="en-US" b="0" i="0" dirty="0">
                <a:solidFill>
                  <a:schemeClr val="bg1"/>
                </a:solidFill>
                <a:effectLst/>
                <a:latin typeface="+mj-lt"/>
              </a:rPr>
              <a:t> that represents causality relationships between domain variables which consist of</a:t>
            </a:r>
            <a:br>
              <a:rPr lang="en-US" dirty="0">
                <a:solidFill>
                  <a:schemeClr val="bg1"/>
                </a:solidFill>
                <a:latin typeface="+mj-lt"/>
              </a:rPr>
            </a:br>
            <a:r>
              <a:rPr lang="en-US" b="0" i="0" dirty="0">
                <a:solidFill>
                  <a:schemeClr val="bg1"/>
                </a:solidFill>
                <a:effectLst/>
                <a:latin typeface="+mj-lt"/>
              </a:rPr>
              <a:t>A set of </a:t>
            </a:r>
            <a:r>
              <a:rPr lang="en-US" b="1" i="0" dirty="0">
                <a:solidFill>
                  <a:schemeClr val="bg1"/>
                </a:solidFill>
                <a:effectLst/>
                <a:latin typeface="+mj-lt"/>
              </a:rPr>
              <a:t>random variables</a:t>
            </a:r>
            <a:r>
              <a:rPr lang="en-US" b="0" i="0" dirty="0">
                <a:solidFill>
                  <a:schemeClr val="bg1"/>
                </a:solidFill>
                <a:effectLst/>
                <a:latin typeface="+mj-lt"/>
              </a:rPr>
              <a:t>.</a:t>
            </a:r>
          </a:p>
          <a:p>
            <a:pPr algn="l"/>
            <a:endParaRPr lang="en-US" b="0" i="0" dirty="0">
              <a:solidFill>
                <a:schemeClr val="bg1"/>
              </a:solidFill>
              <a:effectLst/>
              <a:latin typeface="+mj-lt"/>
            </a:endParaRPr>
          </a:p>
          <a:p>
            <a:pPr algn="l">
              <a:buFont typeface="Arial" panose="020B0604020202020204" pitchFamily="34" charset="0"/>
              <a:buChar char="•"/>
            </a:pPr>
            <a:r>
              <a:rPr lang="en-US" b="0" i="0" dirty="0">
                <a:solidFill>
                  <a:schemeClr val="bg1"/>
                </a:solidFill>
                <a:effectLst/>
                <a:latin typeface="+mj-lt"/>
              </a:rPr>
              <a:t>A set of </a:t>
            </a:r>
            <a:r>
              <a:rPr lang="en-US" b="1" i="0" dirty="0">
                <a:solidFill>
                  <a:schemeClr val="bg1"/>
                </a:solidFill>
                <a:effectLst/>
                <a:latin typeface="+mj-lt"/>
              </a:rPr>
              <a:t>directed arcs</a:t>
            </a:r>
            <a:r>
              <a:rPr lang="en-US" b="0" i="0" dirty="0">
                <a:solidFill>
                  <a:schemeClr val="bg1"/>
                </a:solidFill>
                <a:effectLst/>
                <a:latin typeface="+mj-lt"/>
              </a:rPr>
              <a:t> linking pairs of nodes; an arc from a node X to a node Y means that X has a direct influence on Y.</a:t>
            </a:r>
          </a:p>
          <a:p>
            <a:pPr algn="l"/>
            <a:endParaRPr lang="en-US" b="0" i="0" dirty="0">
              <a:solidFill>
                <a:schemeClr val="bg1"/>
              </a:solidFill>
              <a:effectLst/>
              <a:latin typeface="+mj-lt"/>
            </a:endParaRPr>
          </a:p>
          <a:p>
            <a:pPr algn="l">
              <a:buFont typeface="Arial" panose="020B0604020202020204" pitchFamily="34" charset="0"/>
              <a:buChar char="•"/>
            </a:pPr>
            <a:r>
              <a:rPr lang="en-US" b="0" i="0" dirty="0">
                <a:solidFill>
                  <a:schemeClr val="bg1"/>
                </a:solidFill>
                <a:effectLst/>
                <a:latin typeface="+mj-lt"/>
              </a:rPr>
              <a:t>Each node has a conditional probability table that quantifies the effects of the parents.</a:t>
            </a:r>
          </a:p>
          <a:p>
            <a:endParaRPr lang="en-US" dirty="0">
              <a:solidFill>
                <a:schemeClr val="bg1"/>
              </a:solidFill>
              <a:latin typeface="+mj-lt"/>
            </a:endParaRPr>
          </a:p>
        </p:txBody>
      </p:sp>
      <p:pic>
        <p:nvPicPr>
          <p:cNvPr id="6" name="Picture 5">
            <a:extLst>
              <a:ext uri="{FF2B5EF4-FFF2-40B4-BE49-F238E27FC236}">
                <a16:creationId xmlns:a16="http://schemas.microsoft.com/office/drawing/2014/main" id="{D2D74E22-24B1-B886-614A-717AFEA3C3D8}"/>
              </a:ext>
            </a:extLst>
          </p:cNvPr>
          <p:cNvPicPr>
            <a:picLocks noChangeAspect="1"/>
          </p:cNvPicPr>
          <p:nvPr/>
        </p:nvPicPr>
        <p:blipFill>
          <a:blip r:embed="rId2"/>
          <a:stretch>
            <a:fillRect/>
          </a:stretch>
        </p:blipFill>
        <p:spPr>
          <a:xfrm>
            <a:off x="8441764" y="2276474"/>
            <a:ext cx="2807261" cy="2550795"/>
          </a:xfrm>
          <a:prstGeom prst="rect">
            <a:avLst/>
          </a:prstGeom>
        </p:spPr>
      </p:pic>
    </p:spTree>
    <p:extLst>
      <p:ext uri="{BB962C8B-B14F-4D97-AF65-F5344CB8AC3E}">
        <p14:creationId xmlns:p14="http://schemas.microsoft.com/office/powerpoint/2010/main" val="224643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FA10C-8F45-4347-F8AA-73B5C955A751}"/>
              </a:ext>
            </a:extLst>
          </p:cNvPr>
          <p:cNvSpPr>
            <a:spLocks noGrp="1"/>
          </p:cNvSpPr>
          <p:nvPr>
            <p:ph type="sldNum" sz="quarter" idx="12"/>
          </p:nvPr>
        </p:nvSpPr>
        <p:spPr/>
        <p:txBody>
          <a:bodyPr/>
          <a:lstStyle/>
          <a:p>
            <a:fld id="{294A09A9-5501-47C1-A89A-A340965A2BE2}" type="slidenum">
              <a:rPr lang="en-US" smtClean="0"/>
              <a:t>38</a:t>
            </a:fld>
            <a:endParaRPr lang="en-US" dirty="0"/>
          </a:p>
        </p:txBody>
      </p:sp>
      <p:sp>
        <p:nvSpPr>
          <p:cNvPr id="3" name="TextBox 2">
            <a:extLst>
              <a:ext uri="{FF2B5EF4-FFF2-40B4-BE49-F238E27FC236}">
                <a16:creationId xmlns:a16="http://schemas.microsoft.com/office/drawing/2014/main" id="{8546964C-6C42-9880-A62A-CFE729D5182A}"/>
              </a:ext>
            </a:extLst>
          </p:cNvPr>
          <p:cNvSpPr txBox="1"/>
          <p:nvPr/>
        </p:nvSpPr>
        <p:spPr>
          <a:xfrm>
            <a:off x="1416422" y="406794"/>
            <a:ext cx="9547413" cy="6506076"/>
          </a:xfrm>
          <a:prstGeom prst="rect">
            <a:avLst/>
          </a:prstGeom>
          <a:noFill/>
        </p:spPr>
        <p:txBody>
          <a:bodyPr wrap="square" rtlCol="0">
            <a:spAutoFit/>
          </a:bodyPr>
          <a:lstStyle/>
          <a:p>
            <a:pPr algn="l">
              <a:lnSpc>
                <a:spcPct val="150000"/>
              </a:lnSpc>
            </a:pPr>
            <a:r>
              <a:rPr lang="en-US" sz="2000" b="0" i="0" dirty="0">
                <a:solidFill>
                  <a:schemeClr val="bg1"/>
                </a:solidFill>
                <a:effectLst/>
                <a:latin typeface="+mj-lt"/>
              </a:rPr>
              <a:t>Bayesian Belief Network (BBN), the mathematical formula used to calculate the posterior probability of a specific node given evidence observed in other nodes is based on Bayes' theorem.</a:t>
            </a:r>
          </a:p>
          <a:p>
            <a:pPr algn="l">
              <a:lnSpc>
                <a:spcPct val="150000"/>
              </a:lnSpc>
            </a:pPr>
            <a:r>
              <a:rPr lang="en-US" sz="2000" b="0" i="0" dirty="0">
                <a:solidFill>
                  <a:schemeClr val="bg1"/>
                </a:solidFill>
                <a:effectLst/>
                <a:latin typeface="+mj-lt"/>
              </a:rPr>
              <a:t>The formula for calculating the posterior probability of a node X given evidence E is:</a:t>
            </a:r>
          </a:p>
          <a:p>
            <a:pPr algn="ctr">
              <a:lnSpc>
                <a:spcPct val="150000"/>
              </a:lnSpc>
            </a:pPr>
            <a:r>
              <a:rPr lang="en-US" sz="2000" b="0" i="0" dirty="0">
                <a:solidFill>
                  <a:schemeClr val="bg1"/>
                </a:solidFill>
                <a:effectLst/>
                <a:latin typeface="+mj-lt"/>
              </a:rPr>
              <a:t>P(X|E) = P(X) * P(E|X) / P(E)</a:t>
            </a:r>
          </a:p>
          <a:p>
            <a:pPr algn="l">
              <a:lnSpc>
                <a:spcPct val="150000"/>
              </a:lnSpc>
            </a:pPr>
            <a:r>
              <a:rPr lang="en-US" sz="2000" b="0" i="0" dirty="0">
                <a:solidFill>
                  <a:schemeClr val="bg1"/>
                </a:solidFill>
                <a:effectLst/>
                <a:latin typeface="+mj-lt"/>
              </a:rPr>
              <a:t>Where:</a:t>
            </a:r>
          </a:p>
          <a:p>
            <a:pPr algn="l">
              <a:lnSpc>
                <a:spcPct val="150000"/>
              </a:lnSpc>
              <a:buFont typeface="Arial" panose="020B0604020202020204" pitchFamily="34" charset="0"/>
              <a:buChar char="•"/>
            </a:pPr>
            <a:r>
              <a:rPr lang="en-US" sz="2000" b="1" i="0" dirty="0">
                <a:solidFill>
                  <a:schemeClr val="bg1"/>
                </a:solidFill>
                <a:effectLst/>
                <a:latin typeface="+mj-lt"/>
              </a:rPr>
              <a:t>P(X|E) is the posterior probability of node X given evidence E</a:t>
            </a:r>
          </a:p>
          <a:p>
            <a:pPr algn="l">
              <a:lnSpc>
                <a:spcPct val="150000"/>
              </a:lnSpc>
              <a:buFont typeface="Arial" panose="020B0604020202020204" pitchFamily="34" charset="0"/>
              <a:buChar char="•"/>
            </a:pPr>
            <a:r>
              <a:rPr lang="en-US" sz="2000" b="1" i="0" dirty="0">
                <a:solidFill>
                  <a:schemeClr val="bg1"/>
                </a:solidFill>
                <a:effectLst/>
                <a:latin typeface="+mj-lt"/>
              </a:rPr>
              <a:t>P(X) is the prior probability of node X</a:t>
            </a:r>
          </a:p>
          <a:p>
            <a:pPr algn="l">
              <a:lnSpc>
                <a:spcPct val="150000"/>
              </a:lnSpc>
              <a:buFont typeface="Arial" panose="020B0604020202020204" pitchFamily="34" charset="0"/>
              <a:buChar char="•"/>
            </a:pPr>
            <a:r>
              <a:rPr lang="en-US" sz="2000" b="1" i="0" dirty="0">
                <a:solidFill>
                  <a:schemeClr val="bg1"/>
                </a:solidFill>
                <a:effectLst/>
                <a:latin typeface="+mj-lt"/>
              </a:rPr>
              <a:t>P(E|X) is the likelihood of observing evidence E given node X</a:t>
            </a:r>
          </a:p>
          <a:p>
            <a:pPr algn="l">
              <a:lnSpc>
                <a:spcPct val="150000"/>
              </a:lnSpc>
              <a:buFont typeface="Arial" panose="020B0604020202020204" pitchFamily="34" charset="0"/>
              <a:buChar char="•"/>
            </a:pPr>
            <a:r>
              <a:rPr lang="en-US" sz="2000" b="1" i="0" dirty="0">
                <a:solidFill>
                  <a:schemeClr val="bg1"/>
                </a:solidFill>
                <a:effectLst/>
                <a:latin typeface="+mj-lt"/>
              </a:rPr>
              <a:t>P(E) is the marginal probability of observing evidence E</a:t>
            </a:r>
          </a:p>
          <a:p>
            <a:pPr algn="l">
              <a:lnSpc>
                <a:spcPct val="150000"/>
              </a:lnSpc>
            </a:pPr>
            <a:endParaRPr lang="en-US" sz="2000" b="0" i="0" dirty="0">
              <a:solidFill>
                <a:schemeClr val="bg1"/>
              </a:solidFill>
              <a:effectLst/>
              <a:latin typeface="+mj-lt"/>
            </a:endParaRPr>
          </a:p>
          <a:p>
            <a:pPr algn="l">
              <a:lnSpc>
                <a:spcPct val="150000"/>
              </a:lnSpc>
            </a:pPr>
            <a:r>
              <a:rPr lang="en-US" sz="2000" b="0" i="0" dirty="0">
                <a:solidFill>
                  <a:schemeClr val="bg1"/>
                </a:solidFill>
                <a:effectLst/>
                <a:latin typeface="+mj-lt"/>
              </a:rPr>
              <a:t>In the context of a BBN, the formula is applied iteratively to calculate the posterior probabilities of all nodes in the network given the observed evidence. </a:t>
            </a:r>
          </a:p>
          <a:p>
            <a:pPr>
              <a:lnSpc>
                <a:spcPct val="150000"/>
              </a:lnSpc>
            </a:pPr>
            <a:endParaRPr lang="en-US" sz="2000" dirty="0">
              <a:solidFill>
                <a:schemeClr val="bg1"/>
              </a:solidFill>
              <a:latin typeface="+mj-lt"/>
            </a:endParaRPr>
          </a:p>
        </p:txBody>
      </p:sp>
    </p:spTree>
    <p:extLst>
      <p:ext uri="{BB962C8B-B14F-4D97-AF65-F5344CB8AC3E}">
        <p14:creationId xmlns:p14="http://schemas.microsoft.com/office/powerpoint/2010/main" val="3201156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84EBC-A80D-346F-5513-8A564D86564A}"/>
              </a:ext>
            </a:extLst>
          </p:cNvPr>
          <p:cNvSpPr>
            <a:spLocks noGrp="1"/>
          </p:cNvSpPr>
          <p:nvPr>
            <p:ph type="sldNum" sz="quarter" idx="12"/>
          </p:nvPr>
        </p:nvSpPr>
        <p:spPr/>
        <p:txBody>
          <a:bodyPr/>
          <a:lstStyle/>
          <a:p>
            <a:fld id="{294A09A9-5501-47C1-A89A-A340965A2BE2}" type="slidenum">
              <a:rPr lang="en-US" smtClean="0"/>
              <a:t>39</a:t>
            </a:fld>
            <a:endParaRPr lang="en-US" dirty="0"/>
          </a:p>
        </p:txBody>
      </p:sp>
      <p:sp>
        <p:nvSpPr>
          <p:cNvPr id="3" name="TextBox 2">
            <a:extLst>
              <a:ext uri="{FF2B5EF4-FFF2-40B4-BE49-F238E27FC236}">
                <a16:creationId xmlns:a16="http://schemas.microsoft.com/office/drawing/2014/main" id="{879B0965-D424-1343-3E74-BC1FFF9DD888}"/>
              </a:ext>
            </a:extLst>
          </p:cNvPr>
          <p:cNvSpPr txBox="1"/>
          <p:nvPr/>
        </p:nvSpPr>
        <p:spPr>
          <a:xfrm>
            <a:off x="1461245" y="566928"/>
            <a:ext cx="8713695" cy="6003182"/>
          </a:xfrm>
          <a:prstGeom prst="rect">
            <a:avLst/>
          </a:prstGeom>
          <a:noFill/>
        </p:spPr>
        <p:txBody>
          <a:bodyPr wrap="square" rtlCol="0">
            <a:spAutoFit/>
          </a:bodyPr>
          <a:lstStyle/>
          <a:p>
            <a:pPr algn="just">
              <a:lnSpc>
                <a:spcPct val="150000"/>
              </a:lnSpc>
            </a:pPr>
            <a:r>
              <a:rPr lang="en-US" b="0" i="0" dirty="0">
                <a:solidFill>
                  <a:schemeClr val="bg1"/>
                </a:solidFill>
                <a:effectLst/>
                <a:latin typeface="+mj-lt"/>
              </a:rPr>
              <a:t>a Bayesian Belief Network for diagnosing a patient with a respiratory illness.</a:t>
            </a:r>
          </a:p>
          <a:p>
            <a:pPr algn="just">
              <a:lnSpc>
                <a:spcPct val="150000"/>
              </a:lnSpc>
            </a:pPr>
            <a:r>
              <a:rPr lang="en-US" b="0" i="0" dirty="0">
                <a:solidFill>
                  <a:schemeClr val="bg1"/>
                </a:solidFill>
                <a:effectLst/>
                <a:latin typeface="+mj-lt"/>
              </a:rPr>
              <a:t>In this network, we have the following nodes:</a:t>
            </a:r>
          </a:p>
          <a:p>
            <a:pPr algn="just">
              <a:lnSpc>
                <a:spcPct val="150000"/>
              </a:lnSpc>
              <a:buFont typeface="Arial" panose="020B0604020202020204" pitchFamily="34" charset="0"/>
              <a:buChar char="•"/>
            </a:pPr>
            <a:r>
              <a:rPr lang="en-US" b="0" i="0" dirty="0">
                <a:solidFill>
                  <a:schemeClr val="bg1"/>
                </a:solidFill>
                <a:effectLst/>
                <a:latin typeface="+mj-lt"/>
              </a:rPr>
              <a:t> Cough (C): representing the presence or absence of a cough</a:t>
            </a:r>
          </a:p>
          <a:p>
            <a:pPr algn="just">
              <a:lnSpc>
                <a:spcPct val="150000"/>
              </a:lnSpc>
              <a:buFont typeface="Arial" panose="020B0604020202020204" pitchFamily="34" charset="0"/>
              <a:buChar char="•"/>
            </a:pPr>
            <a:r>
              <a:rPr lang="en-US" b="0" i="0" dirty="0">
                <a:solidFill>
                  <a:schemeClr val="bg1"/>
                </a:solidFill>
                <a:effectLst/>
                <a:latin typeface="+mj-lt"/>
              </a:rPr>
              <a:t> Fever (F): representing the presence or absence of a fever</a:t>
            </a:r>
          </a:p>
          <a:p>
            <a:pPr algn="just">
              <a:lnSpc>
                <a:spcPct val="150000"/>
              </a:lnSpc>
              <a:buFont typeface="Arial" panose="020B0604020202020204" pitchFamily="34" charset="0"/>
              <a:buChar char="•"/>
            </a:pPr>
            <a:r>
              <a:rPr lang="en-US" b="0" i="0" dirty="0">
                <a:solidFill>
                  <a:schemeClr val="bg1"/>
                </a:solidFill>
                <a:effectLst/>
                <a:latin typeface="+mj-lt"/>
              </a:rPr>
              <a:t> Shortness of Breath (S): representing the presence or absence of shortness of breath</a:t>
            </a:r>
          </a:p>
          <a:p>
            <a:pPr algn="just">
              <a:lnSpc>
                <a:spcPct val="150000"/>
              </a:lnSpc>
              <a:buFont typeface="Arial" panose="020B0604020202020204" pitchFamily="34" charset="0"/>
              <a:buChar char="•"/>
            </a:pPr>
            <a:r>
              <a:rPr lang="en-US" b="0" i="0" dirty="0">
                <a:solidFill>
                  <a:schemeClr val="bg1"/>
                </a:solidFill>
                <a:effectLst/>
                <a:latin typeface="+mj-lt"/>
              </a:rPr>
              <a:t> Chest Pain (P): representing the presence or absence of chest pain</a:t>
            </a:r>
          </a:p>
          <a:p>
            <a:pPr algn="just">
              <a:lnSpc>
                <a:spcPct val="150000"/>
              </a:lnSpc>
              <a:buFont typeface="Arial" panose="020B0604020202020204" pitchFamily="34" charset="0"/>
              <a:buChar char="•"/>
            </a:pPr>
            <a:r>
              <a:rPr lang="en-US" b="0" i="0" dirty="0">
                <a:solidFill>
                  <a:schemeClr val="bg1"/>
                </a:solidFill>
                <a:effectLst/>
                <a:latin typeface="+mj-lt"/>
              </a:rPr>
              <a:t> Disease (D): representing the possible diseases (e.g., pneumonia, bronchitis, asthma)</a:t>
            </a:r>
          </a:p>
          <a:p>
            <a:pPr algn="just">
              <a:lnSpc>
                <a:spcPct val="150000"/>
              </a:lnSpc>
            </a:pPr>
            <a:r>
              <a:rPr lang="en-US" sz="2400" b="0" i="0" dirty="0">
                <a:solidFill>
                  <a:schemeClr val="bg1"/>
                </a:solidFill>
                <a:effectLst/>
                <a:latin typeface="+mj-lt"/>
              </a:rPr>
              <a:t>The conditional probabilities in the network could be as follows:</a:t>
            </a:r>
          </a:p>
          <a:p>
            <a:pPr algn="just">
              <a:lnSpc>
                <a:spcPct val="150000"/>
              </a:lnSpc>
              <a:buFont typeface="Arial" panose="020B0604020202020204" pitchFamily="34" charset="0"/>
              <a:buChar char="•"/>
            </a:pPr>
            <a:r>
              <a:rPr lang="en-US" b="0" i="0" dirty="0">
                <a:solidFill>
                  <a:schemeClr val="bg1"/>
                </a:solidFill>
                <a:effectLst/>
                <a:latin typeface="+mj-lt"/>
              </a:rPr>
              <a:t>P(D = pneumonia | C = true, F = true) = 0.8</a:t>
            </a:r>
          </a:p>
          <a:p>
            <a:pPr algn="just">
              <a:lnSpc>
                <a:spcPct val="150000"/>
              </a:lnSpc>
              <a:buFont typeface="Arial" panose="020B0604020202020204" pitchFamily="34" charset="0"/>
              <a:buChar char="•"/>
            </a:pPr>
            <a:r>
              <a:rPr lang="en-US" b="0" i="0" dirty="0">
                <a:solidFill>
                  <a:schemeClr val="bg1"/>
                </a:solidFill>
                <a:effectLst/>
                <a:latin typeface="+mj-lt"/>
              </a:rPr>
              <a:t>P(D = bronchitis | C = true, F = true) = 0.15</a:t>
            </a:r>
          </a:p>
          <a:p>
            <a:pPr algn="just">
              <a:lnSpc>
                <a:spcPct val="150000"/>
              </a:lnSpc>
              <a:buFont typeface="Arial" panose="020B0604020202020204" pitchFamily="34" charset="0"/>
              <a:buChar char="•"/>
            </a:pPr>
            <a:r>
              <a:rPr lang="en-US" b="0" i="0" dirty="0">
                <a:solidFill>
                  <a:schemeClr val="bg1"/>
                </a:solidFill>
                <a:effectLst/>
                <a:latin typeface="+mj-lt"/>
              </a:rPr>
              <a:t>P(D = asthma | C = true, F = true) = 0.05</a:t>
            </a:r>
          </a:p>
          <a:p>
            <a:pPr algn="just">
              <a:lnSpc>
                <a:spcPct val="150000"/>
              </a:lnSpc>
            </a:pPr>
            <a:r>
              <a:rPr lang="en-US" b="0" i="0" dirty="0">
                <a:solidFill>
                  <a:schemeClr val="bg1"/>
                </a:solidFill>
                <a:effectLst/>
                <a:latin typeface="+mj-lt"/>
              </a:rPr>
              <a:t>These probabilities indicate the likelihood of a patient having a specific disease given the presence of cough and fever.</a:t>
            </a:r>
          </a:p>
          <a:p>
            <a:pPr algn="just">
              <a:lnSpc>
                <a:spcPct val="150000"/>
              </a:lnSpc>
            </a:pPr>
            <a:endParaRPr lang="en-US" dirty="0">
              <a:solidFill>
                <a:schemeClr val="bg1"/>
              </a:solidFill>
              <a:latin typeface="+mj-lt"/>
            </a:endParaRPr>
          </a:p>
        </p:txBody>
      </p:sp>
    </p:spTree>
    <p:extLst>
      <p:ext uri="{BB962C8B-B14F-4D97-AF65-F5344CB8AC3E}">
        <p14:creationId xmlns:p14="http://schemas.microsoft.com/office/powerpoint/2010/main" val="86635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3BBC63-4BEA-02AD-042C-2561EAC7E32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Title 2">
            <a:extLst>
              <a:ext uri="{FF2B5EF4-FFF2-40B4-BE49-F238E27FC236}">
                <a16:creationId xmlns:a16="http://schemas.microsoft.com/office/drawing/2014/main" id="{7A4C7817-C5A8-BB1A-D2EC-E0438EA0881C}"/>
              </a:ext>
            </a:extLst>
          </p:cNvPr>
          <p:cNvSpPr>
            <a:spLocks noGrp="1"/>
          </p:cNvSpPr>
          <p:nvPr>
            <p:ph type="title"/>
          </p:nvPr>
        </p:nvSpPr>
        <p:spPr>
          <a:xfrm>
            <a:off x="1536192" y="613479"/>
            <a:ext cx="8878824" cy="1069848"/>
          </a:xfrm>
        </p:spPr>
        <p:txBody>
          <a:bodyPr/>
          <a:lstStyle/>
          <a:p>
            <a:r>
              <a:rPr lang="en-US" dirty="0"/>
              <a:t>Development of an Expert System</a:t>
            </a:r>
          </a:p>
        </p:txBody>
      </p:sp>
      <p:pic>
        <p:nvPicPr>
          <p:cNvPr id="6" name="Picture 5">
            <a:extLst>
              <a:ext uri="{FF2B5EF4-FFF2-40B4-BE49-F238E27FC236}">
                <a16:creationId xmlns:a16="http://schemas.microsoft.com/office/drawing/2014/main" id="{982AC8CB-A1B1-5CBD-4B89-1956AD8C64C0}"/>
              </a:ext>
            </a:extLst>
          </p:cNvPr>
          <p:cNvPicPr>
            <a:picLocks noChangeAspect="1"/>
          </p:cNvPicPr>
          <p:nvPr/>
        </p:nvPicPr>
        <p:blipFill>
          <a:blip r:embed="rId2"/>
          <a:stretch>
            <a:fillRect/>
          </a:stretch>
        </p:blipFill>
        <p:spPr>
          <a:xfrm>
            <a:off x="2556968" y="1837703"/>
            <a:ext cx="7078063" cy="4191585"/>
          </a:xfrm>
          <a:prstGeom prst="rect">
            <a:avLst/>
          </a:prstGeom>
        </p:spPr>
      </p:pic>
    </p:spTree>
    <p:extLst>
      <p:ext uri="{BB962C8B-B14F-4D97-AF65-F5344CB8AC3E}">
        <p14:creationId xmlns:p14="http://schemas.microsoft.com/office/powerpoint/2010/main" val="2263305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DC6518-4AD4-5E27-573D-5F29EE5A6767}"/>
              </a:ext>
            </a:extLst>
          </p:cNvPr>
          <p:cNvSpPr>
            <a:spLocks noGrp="1"/>
          </p:cNvSpPr>
          <p:nvPr>
            <p:ph type="sldNum" sz="quarter" idx="12"/>
          </p:nvPr>
        </p:nvSpPr>
        <p:spPr/>
        <p:txBody>
          <a:bodyPr/>
          <a:lstStyle/>
          <a:p>
            <a:fld id="{294A09A9-5501-47C1-A89A-A340965A2BE2}" type="slidenum">
              <a:rPr lang="en-US" smtClean="0"/>
              <a:t>40</a:t>
            </a:fld>
            <a:endParaRPr lang="en-US" dirty="0"/>
          </a:p>
        </p:txBody>
      </p:sp>
      <p:sp>
        <p:nvSpPr>
          <p:cNvPr id="3" name="TextBox 2">
            <a:extLst>
              <a:ext uri="{FF2B5EF4-FFF2-40B4-BE49-F238E27FC236}">
                <a16:creationId xmlns:a16="http://schemas.microsoft.com/office/drawing/2014/main" id="{41537C98-DEED-A841-6B56-919085175CB8}"/>
              </a:ext>
            </a:extLst>
          </p:cNvPr>
          <p:cNvSpPr txBox="1"/>
          <p:nvPr/>
        </p:nvSpPr>
        <p:spPr>
          <a:xfrm>
            <a:off x="1072092" y="566928"/>
            <a:ext cx="10047815" cy="5016758"/>
          </a:xfrm>
          <a:prstGeom prst="rect">
            <a:avLst/>
          </a:prstGeom>
          <a:noFill/>
        </p:spPr>
        <p:txBody>
          <a:bodyPr wrap="square" rtlCol="0">
            <a:spAutoFit/>
          </a:bodyPr>
          <a:lstStyle/>
          <a:p>
            <a:pPr algn="just"/>
            <a:r>
              <a:rPr lang="en-US" sz="2000" b="1" dirty="0">
                <a:solidFill>
                  <a:schemeClr val="bg1"/>
                </a:solidFill>
                <a:latin typeface="+mj-lt"/>
              </a:rPr>
              <a:t>Markov Algorithm</a:t>
            </a:r>
            <a:r>
              <a:rPr lang="en-US" sz="2000" dirty="0">
                <a:solidFill>
                  <a:schemeClr val="bg1"/>
                </a:solidFill>
                <a:latin typeface="+mj-lt"/>
              </a:rPr>
              <a:t>:</a:t>
            </a:r>
          </a:p>
          <a:p>
            <a:pPr algn="just"/>
            <a:endParaRPr lang="en-US" sz="2000" dirty="0">
              <a:solidFill>
                <a:schemeClr val="bg1"/>
              </a:solidFill>
              <a:latin typeface="+mj-lt"/>
            </a:endParaRPr>
          </a:p>
          <a:p>
            <a:pPr algn="just">
              <a:buFont typeface="Arial" panose="020B0604020202020204" pitchFamily="34" charset="0"/>
              <a:buChar char="•"/>
            </a:pPr>
            <a:r>
              <a:rPr lang="en-US" sz="2000" b="1" dirty="0">
                <a:solidFill>
                  <a:schemeClr val="bg1"/>
                </a:solidFill>
                <a:latin typeface="+mj-lt"/>
              </a:rPr>
              <a:t>Purpose</a:t>
            </a:r>
            <a:r>
              <a:rPr lang="en-US" sz="2000" dirty="0">
                <a:solidFill>
                  <a:schemeClr val="bg1"/>
                </a:solidFill>
                <a:latin typeface="+mj-lt"/>
              </a:rPr>
              <a:t>: The Markov Algorithm is primarily used for rule manipulation and rule modifications.</a:t>
            </a:r>
          </a:p>
          <a:p>
            <a:pPr algn="just">
              <a:buFont typeface="Arial" panose="020B0604020202020204" pitchFamily="34" charset="0"/>
              <a:buChar char="•"/>
            </a:pPr>
            <a:endParaRPr lang="en-US" sz="2000" dirty="0">
              <a:solidFill>
                <a:schemeClr val="bg1"/>
              </a:solidFill>
              <a:latin typeface="+mj-lt"/>
            </a:endParaRPr>
          </a:p>
          <a:p>
            <a:pPr>
              <a:buFont typeface="Arial" panose="020B0604020202020204" pitchFamily="34" charset="0"/>
              <a:buChar char="•"/>
            </a:pPr>
            <a:r>
              <a:rPr lang="en-US" sz="2000" b="1" dirty="0">
                <a:solidFill>
                  <a:schemeClr val="bg1"/>
                </a:solidFill>
                <a:latin typeface="+mj-lt"/>
              </a:rPr>
              <a:t>Independence Property</a:t>
            </a:r>
            <a:r>
              <a:rPr lang="en-US" sz="2000" dirty="0">
                <a:solidFill>
                  <a:schemeClr val="bg1"/>
                </a:solidFill>
                <a:latin typeface="+mj-lt"/>
              </a:rPr>
              <a:t>: It defines the specific conditional independence property:</a:t>
            </a:r>
          </a:p>
          <a:p>
            <a:pPr>
              <a:buFont typeface="Arial" panose="020B0604020202020204" pitchFamily="34" charset="0"/>
              <a:buChar char="•"/>
            </a:pPr>
            <a:endParaRPr lang="en-US" sz="2000" dirty="0">
              <a:solidFill>
                <a:schemeClr val="bg1"/>
              </a:solidFill>
              <a:latin typeface="+mj-lt"/>
            </a:endParaRPr>
          </a:p>
          <a:p>
            <a:pPr algn="ctr"/>
            <a:r>
              <a:rPr lang="en-US" sz="2000" dirty="0">
                <a:solidFill>
                  <a:schemeClr val="bg1"/>
                </a:solidFill>
                <a:latin typeface="+mj-lt"/>
              </a:rPr>
              <a:t> p(xt+1​∣</a:t>
            </a:r>
            <a:r>
              <a:rPr lang="en-US" sz="2000" dirty="0" err="1">
                <a:solidFill>
                  <a:schemeClr val="bg1"/>
                </a:solidFill>
                <a:latin typeface="+mj-lt"/>
              </a:rPr>
              <a:t>xt</a:t>
            </a:r>
            <a:r>
              <a:rPr lang="en-US" sz="2000" dirty="0">
                <a:solidFill>
                  <a:schemeClr val="bg1"/>
                </a:solidFill>
                <a:latin typeface="+mj-lt"/>
              </a:rPr>
              <a:t>​,xt−1​,...,x1​)=p(xt+1​∣</a:t>
            </a:r>
            <a:r>
              <a:rPr lang="en-US" sz="2000" dirty="0" err="1">
                <a:solidFill>
                  <a:schemeClr val="bg1"/>
                </a:solidFill>
                <a:latin typeface="+mj-lt"/>
              </a:rPr>
              <a:t>xt</a:t>
            </a:r>
            <a:r>
              <a:rPr lang="en-US" sz="2000" dirty="0">
                <a:solidFill>
                  <a:schemeClr val="bg1"/>
                </a:solidFill>
                <a:latin typeface="+mj-lt"/>
              </a:rPr>
              <a:t>​)</a:t>
            </a:r>
          </a:p>
          <a:p>
            <a:pPr algn="just"/>
            <a:endParaRPr lang="en-US" sz="2000" dirty="0">
              <a:solidFill>
                <a:schemeClr val="bg1"/>
              </a:solidFill>
              <a:latin typeface="+mj-lt"/>
            </a:endParaRPr>
          </a:p>
          <a:p>
            <a:pPr algn="just">
              <a:buFont typeface="Arial" panose="020B0604020202020204" pitchFamily="34" charset="0"/>
              <a:buChar char="•"/>
            </a:pPr>
            <a:r>
              <a:rPr lang="en-US" sz="2000" b="1" dirty="0">
                <a:solidFill>
                  <a:schemeClr val="bg1"/>
                </a:solidFill>
                <a:latin typeface="+mj-lt"/>
              </a:rPr>
              <a:t>Representation</a:t>
            </a:r>
            <a:r>
              <a:rPr lang="en-US" sz="2000" dirty="0">
                <a:solidFill>
                  <a:schemeClr val="bg1"/>
                </a:solidFill>
                <a:latin typeface="+mj-lt"/>
              </a:rPr>
              <a:t>: A scalar Markov process can be trivially represented by a chain Bayesian network.</a:t>
            </a:r>
          </a:p>
          <a:p>
            <a:pPr algn="just"/>
            <a:endParaRPr lang="en-US" sz="2000" dirty="0">
              <a:solidFill>
                <a:schemeClr val="bg1"/>
              </a:solidFill>
              <a:latin typeface="+mj-lt"/>
            </a:endParaRPr>
          </a:p>
          <a:p>
            <a:pPr algn="just">
              <a:buFont typeface="Arial" panose="020B0604020202020204" pitchFamily="34" charset="0"/>
              <a:buChar char="•"/>
            </a:pPr>
            <a:r>
              <a:rPr lang="en-US" sz="2000" b="1" dirty="0">
                <a:solidFill>
                  <a:schemeClr val="bg1"/>
                </a:solidFill>
                <a:latin typeface="+mj-lt"/>
              </a:rPr>
              <a:t>Weakness</a:t>
            </a:r>
            <a:r>
              <a:rPr lang="en-US" sz="2000" dirty="0">
                <a:solidFill>
                  <a:schemeClr val="bg1"/>
                </a:solidFill>
                <a:latin typeface="+mj-lt"/>
              </a:rPr>
              <a:t>: It cannot represent induced and non-transitive dependencies effectively.</a:t>
            </a:r>
          </a:p>
          <a:p>
            <a:pPr algn="just">
              <a:buFont typeface="Arial" panose="020B0604020202020204" pitchFamily="34" charset="0"/>
              <a:buChar char="•"/>
            </a:pPr>
            <a:endParaRPr lang="en-US" sz="2000" dirty="0">
              <a:solidFill>
                <a:schemeClr val="bg1"/>
              </a:solidFill>
              <a:latin typeface="+mj-lt"/>
            </a:endParaRPr>
          </a:p>
          <a:p>
            <a:pPr algn="just">
              <a:buFont typeface="Arial" panose="020B0604020202020204" pitchFamily="34" charset="0"/>
              <a:buChar char="•"/>
            </a:pPr>
            <a:r>
              <a:rPr lang="en-US" sz="2000" b="1" dirty="0">
                <a:solidFill>
                  <a:srgbClr val="0563C1"/>
                </a:solidFill>
                <a:latin typeface="+mj-lt"/>
                <a:hlinkClick r:id="rId2">
                  <a:extLst>
                    <a:ext uri="{A12FA001-AC4F-418D-AE19-62706E023703}">
                      <ahyp:hlinkClr xmlns:ahyp="http://schemas.microsoft.com/office/drawing/2018/hyperlinkcolor" val="tx"/>
                    </a:ext>
                  </a:extLst>
                </a:hlinkClick>
              </a:rPr>
              <a:t>Example</a:t>
            </a:r>
            <a:r>
              <a:rPr lang="en-US" sz="2000" dirty="0">
                <a:solidFill>
                  <a:schemeClr val="bg1"/>
                </a:solidFill>
                <a:latin typeface="+mj-lt"/>
                <a:hlinkClick r:id="rId2">
                  <a:extLst>
                    <a:ext uri="{A12FA001-AC4F-418D-AE19-62706E023703}">
                      <ahyp:hlinkClr xmlns:ahyp="http://schemas.microsoft.com/office/drawing/2018/hyperlinkcolor" val="tx"/>
                    </a:ext>
                  </a:extLst>
                </a:hlinkClick>
              </a:rPr>
              <a:t>: If we have a rule to replace ‘A’ with ‘BC’, applying this rule to the string “AAB” results in “BCB</a:t>
            </a:r>
            <a:endParaRPr lang="en-US" sz="2000" dirty="0">
              <a:solidFill>
                <a:schemeClr val="bg1"/>
              </a:solidFill>
              <a:latin typeface="+mj-lt"/>
            </a:endParaRPr>
          </a:p>
          <a:p>
            <a:pPr algn="just"/>
            <a:endParaRPr lang="en-US" sz="2000" dirty="0">
              <a:solidFill>
                <a:schemeClr val="bg1"/>
              </a:solidFill>
              <a:latin typeface="+mj-lt"/>
            </a:endParaRPr>
          </a:p>
        </p:txBody>
      </p:sp>
    </p:spTree>
    <p:extLst>
      <p:ext uri="{BB962C8B-B14F-4D97-AF65-F5344CB8AC3E}">
        <p14:creationId xmlns:p14="http://schemas.microsoft.com/office/powerpoint/2010/main" val="376907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826CB7-1C4E-E627-BFFC-AB5F3392DB95}"/>
              </a:ext>
            </a:extLst>
          </p:cNvPr>
          <p:cNvSpPr>
            <a:spLocks noGrp="1"/>
          </p:cNvSpPr>
          <p:nvPr>
            <p:ph type="sldNum" sz="quarter" idx="12"/>
          </p:nvPr>
        </p:nvSpPr>
        <p:spPr>
          <a:xfrm>
            <a:off x="329184" y="368496"/>
            <a:ext cx="593270" cy="353880"/>
          </a:xfrm>
        </p:spPr>
        <p:txBody>
          <a:bodyPr/>
          <a:lstStyle/>
          <a:p>
            <a:fld id="{294A09A9-5501-47C1-A89A-A340965A2BE2}" type="slidenum">
              <a:rPr lang="en-US" smtClean="0"/>
              <a:t>41</a:t>
            </a:fld>
            <a:endParaRPr lang="en-US" dirty="0"/>
          </a:p>
        </p:txBody>
      </p:sp>
      <p:sp>
        <p:nvSpPr>
          <p:cNvPr id="3" name="TextBox 2">
            <a:extLst>
              <a:ext uri="{FF2B5EF4-FFF2-40B4-BE49-F238E27FC236}">
                <a16:creationId xmlns:a16="http://schemas.microsoft.com/office/drawing/2014/main" id="{29405B8E-4F99-CE6F-1CA5-6F4294B61BB0}"/>
              </a:ext>
            </a:extLst>
          </p:cNvPr>
          <p:cNvSpPr txBox="1"/>
          <p:nvPr/>
        </p:nvSpPr>
        <p:spPr>
          <a:xfrm>
            <a:off x="3232526" y="351510"/>
            <a:ext cx="8308783" cy="6340197"/>
          </a:xfrm>
          <a:prstGeom prst="rect">
            <a:avLst/>
          </a:prstGeom>
          <a:noFill/>
        </p:spPr>
        <p:txBody>
          <a:bodyPr wrap="square" rtlCol="0">
            <a:spAutoFit/>
          </a:bodyPr>
          <a:lstStyle/>
          <a:p>
            <a:pPr algn="just"/>
            <a:r>
              <a:rPr lang="en-US" sz="1600" b="1" i="0" dirty="0">
                <a:solidFill>
                  <a:srgbClr val="FFFFFF"/>
                </a:solidFill>
                <a:effectLst/>
                <a:latin typeface="SegoeUIVariable"/>
              </a:rPr>
              <a:t>1) Graph Structure</a:t>
            </a:r>
            <a:r>
              <a:rPr lang="en-US" sz="1600" b="0" i="0" dirty="0">
                <a:solidFill>
                  <a:srgbClr val="FFFFFF"/>
                </a:solidFill>
                <a:effectLst/>
                <a:latin typeface="SegoeUIVariable"/>
              </a:rPr>
              <a:t>:</a:t>
            </a:r>
          </a:p>
          <a:p>
            <a:pPr algn="just"/>
            <a:endParaRPr lang="en-US" sz="1600" b="0" i="0" dirty="0">
              <a:solidFill>
                <a:srgbClr val="FFFFFF"/>
              </a:solidFill>
              <a:effectLst/>
              <a:latin typeface="SegoeUIVariable"/>
            </a:endParaRPr>
          </a:p>
          <a:p>
            <a:pPr marL="742950" lvl="1" indent="-285750" algn="just">
              <a:buFont typeface="Arial" panose="020B0604020202020204" pitchFamily="34" charset="0"/>
              <a:buChar char="•"/>
            </a:pPr>
            <a:r>
              <a:rPr lang="en-US" sz="1600" b="0" i="0" dirty="0">
                <a:solidFill>
                  <a:srgbClr val="FFFFFF"/>
                </a:solidFill>
                <a:effectLst/>
                <a:latin typeface="SegoeUIVariable"/>
              </a:rPr>
              <a:t>Markov chains have a simple linear structure (a chain), while BBNs have a more complex directed graph structure.</a:t>
            </a:r>
          </a:p>
          <a:p>
            <a:pPr marL="742950" lvl="1" indent="-285750" algn="just">
              <a:buFont typeface="Arial" panose="020B0604020202020204" pitchFamily="34" charset="0"/>
              <a:buChar char="•"/>
            </a:pPr>
            <a:r>
              <a:rPr lang="en-US" sz="1600" b="0" i="0" dirty="0">
                <a:solidFill>
                  <a:srgbClr val="FFFFFF"/>
                </a:solidFill>
                <a:effectLst/>
                <a:latin typeface="SegoeUIVariable"/>
              </a:rPr>
              <a:t>BBNs can represent more intricate dependencies, including cycles (feedback loops).</a:t>
            </a:r>
          </a:p>
          <a:p>
            <a:pPr lvl="1" algn="just"/>
            <a:endParaRPr lang="en-US" sz="1600" b="0" i="0" dirty="0">
              <a:solidFill>
                <a:srgbClr val="FFFFFF"/>
              </a:solidFill>
              <a:effectLst/>
              <a:latin typeface="SegoeUIVariable"/>
            </a:endParaRPr>
          </a:p>
          <a:p>
            <a:pPr algn="just"/>
            <a:r>
              <a:rPr lang="en-US" sz="1600" b="1" i="0" dirty="0">
                <a:solidFill>
                  <a:srgbClr val="FFFFFF"/>
                </a:solidFill>
                <a:effectLst/>
                <a:latin typeface="SegoeUIVariable"/>
              </a:rPr>
              <a:t>2) Causality</a:t>
            </a:r>
            <a:r>
              <a:rPr lang="en-US" sz="1600" b="0" i="0" dirty="0">
                <a:solidFill>
                  <a:srgbClr val="FFFFFF"/>
                </a:solidFill>
                <a:effectLst/>
                <a:latin typeface="SegoeUIVariable"/>
              </a:rPr>
              <a:t>:</a:t>
            </a:r>
          </a:p>
          <a:p>
            <a:pPr algn="just"/>
            <a:endParaRPr lang="en-US" sz="1600" b="0" i="0" dirty="0">
              <a:solidFill>
                <a:srgbClr val="FFFFFF"/>
              </a:solidFill>
              <a:effectLst/>
              <a:latin typeface="SegoeUIVariable"/>
            </a:endParaRPr>
          </a:p>
          <a:p>
            <a:pPr marL="742950" lvl="1" indent="-285750" algn="just">
              <a:buFont typeface="Arial" panose="020B0604020202020204" pitchFamily="34" charset="0"/>
              <a:buChar char="•"/>
            </a:pPr>
            <a:r>
              <a:rPr lang="en-US" sz="1600" b="0" i="0" dirty="0">
                <a:solidFill>
                  <a:srgbClr val="FFFFFF"/>
                </a:solidFill>
                <a:effectLst/>
                <a:latin typeface="SegoeUIVariable"/>
              </a:rPr>
              <a:t>BBNs explicitly model causal relationships, whereas Markov chains focus on state transitions.</a:t>
            </a:r>
          </a:p>
          <a:p>
            <a:pPr lvl="1" algn="just"/>
            <a:endParaRPr lang="en-US" sz="1600" b="0" i="0" dirty="0">
              <a:solidFill>
                <a:srgbClr val="FFFFFF"/>
              </a:solidFill>
              <a:effectLst/>
              <a:latin typeface="SegoeUIVariable"/>
            </a:endParaRPr>
          </a:p>
          <a:p>
            <a:pPr algn="just"/>
            <a:r>
              <a:rPr lang="en-US" sz="1600" b="1" i="0" dirty="0">
                <a:solidFill>
                  <a:srgbClr val="FFFFFF"/>
                </a:solidFill>
                <a:effectLst/>
                <a:latin typeface="SegoeUIVariable"/>
              </a:rPr>
              <a:t>3) Conditional Independence</a:t>
            </a:r>
            <a:r>
              <a:rPr lang="en-US" sz="1600" b="0" i="0" dirty="0">
                <a:solidFill>
                  <a:srgbClr val="FFFFFF"/>
                </a:solidFill>
                <a:effectLst/>
                <a:latin typeface="SegoeUIVariable"/>
              </a:rPr>
              <a:t>:</a:t>
            </a:r>
          </a:p>
          <a:p>
            <a:pPr algn="just"/>
            <a:endParaRPr lang="en-US" sz="1600" b="0" i="0" dirty="0">
              <a:solidFill>
                <a:srgbClr val="FFFFFF"/>
              </a:solidFill>
              <a:effectLst/>
              <a:latin typeface="SegoeUIVariable"/>
            </a:endParaRPr>
          </a:p>
          <a:p>
            <a:pPr marL="742950" lvl="1" indent="-285750" algn="just">
              <a:buFont typeface="Arial" panose="020B0604020202020204" pitchFamily="34" charset="0"/>
              <a:buChar char="•"/>
            </a:pPr>
            <a:r>
              <a:rPr lang="en-US" sz="1600" b="0" i="0" dirty="0">
                <a:solidFill>
                  <a:srgbClr val="FFFFFF"/>
                </a:solidFill>
                <a:effectLst/>
                <a:latin typeface="SegoeUIVariable"/>
              </a:rPr>
              <a:t>BBNs capture conditional independence relationships among variables using the graph structure.</a:t>
            </a:r>
          </a:p>
          <a:p>
            <a:pPr marL="742950" lvl="1" indent="-285750" algn="just">
              <a:buFont typeface="Arial" panose="020B0604020202020204" pitchFamily="34" charset="0"/>
              <a:buChar char="•"/>
            </a:pPr>
            <a:r>
              <a:rPr lang="en-US" sz="1600" b="0" i="0" dirty="0">
                <a:solidFill>
                  <a:srgbClr val="FFFFFF"/>
                </a:solidFill>
                <a:effectLst/>
                <a:latin typeface="SegoeUIVariable"/>
              </a:rPr>
              <a:t>Markov chains assume only the Markov property (dependence on the current state).</a:t>
            </a:r>
          </a:p>
          <a:p>
            <a:pPr lvl="1" algn="just"/>
            <a:endParaRPr lang="en-US" sz="1600" b="0" i="0" dirty="0">
              <a:solidFill>
                <a:srgbClr val="FFFFFF"/>
              </a:solidFill>
              <a:effectLst/>
              <a:latin typeface="SegoeUIVariable"/>
            </a:endParaRPr>
          </a:p>
          <a:p>
            <a:pPr algn="just"/>
            <a:r>
              <a:rPr lang="en-US" sz="1600" b="1" i="0" dirty="0">
                <a:solidFill>
                  <a:srgbClr val="FFFFFF"/>
                </a:solidFill>
                <a:effectLst/>
                <a:latin typeface="SegoeUIVariable"/>
              </a:rPr>
              <a:t>4) Applications</a:t>
            </a:r>
            <a:r>
              <a:rPr lang="en-US" sz="1600" b="0" i="0" dirty="0">
                <a:solidFill>
                  <a:srgbClr val="FFFFFF"/>
                </a:solidFill>
                <a:effectLst/>
                <a:latin typeface="SegoeUIVariable"/>
              </a:rPr>
              <a:t>:</a:t>
            </a:r>
          </a:p>
          <a:p>
            <a:pPr algn="just">
              <a:buFont typeface="Arial" panose="020B0604020202020204" pitchFamily="34" charset="0"/>
              <a:buChar char="•"/>
            </a:pPr>
            <a:endParaRPr lang="en-US" sz="1600" b="0" i="0" dirty="0">
              <a:solidFill>
                <a:srgbClr val="FFFFFF"/>
              </a:solidFill>
              <a:effectLst/>
              <a:latin typeface="SegoeUIVariable"/>
            </a:endParaRPr>
          </a:p>
          <a:p>
            <a:pPr marL="742950" lvl="1" indent="-285750" algn="just">
              <a:buFont typeface="Arial" panose="020B0604020202020204" pitchFamily="34" charset="0"/>
              <a:buChar char="•"/>
            </a:pPr>
            <a:r>
              <a:rPr lang="en-US" sz="1600" b="0" i="0" dirty="0">
                <a:solidFill>
                  <a:srgbClr val="FFFFFF"/>
                </a:solidFill>
                <a:effectLst/>
                <a:latin typeface="SegoeUIVariable"/>
              </a:rPr>
              <a:t>Markov chains are commonly used for modeling sequences and transitions.</a:t>
            </a:r>
          </a:p>
          <a:p>
            <a:pPr marL="742950" lvl="1" indent="-285750" algn="just">
              <a:buFont typeface="Arial" panose="020B0604020202020204" pitchFamily="34" charset="0"/>
              <a:buChar char="•"/>
            </a:pPr>
            <a:r>
              <a:rPr lang="en-US" sz="1600" b="0" i="0" dirty="0">
                <a:solidFill>
                  <a:srgbClr val="FFFFFF"/>
                </a:solidFill>
                <a:effectLst/>
                <a:latin typeface="SegoeUIVariable"/>
              </a:rPr>
              <a:t>BBNs are used for reasoning under uncertainty, decision-making, and probabilistic inference.</a:t>
            </a:r>
          </a:p>
          <a:p>
            <a:pPr algn="just"/>
            <a:endParaRPr lang="en-US" sz="1600" dirty="0"/>
          </a:p>
        </p:txBody>
      </p:sp>
      <p:graphicFrame>
        <p:nvGraphicFramePr>
          <p:cNvPr id="4" name="Diagram 3">
            <a:extLst>
              <a:ext uri="{FF2B5EF4-FFF2-40B4-BE49-F238E27FC236}">
                <a16:creationId xmlns:a16="http://schemas.microsoft.com/office/drawing/2014/main" id="{1A79310F-38C9-44BB-8911-6E0748F6B9DB}"/>
              </a:ext>
            </a:extLst>
          </p:cNvPr>
          <p:cNvGraphicFramePr/>
          <p:nvPr>
            <p:extLst>
              <p:ext uri="{D42A27DB-BD31-4B8C-83A1-F6EECF244321}">
                <p14:modId xmlns:p14="http://schemas.microsoft.com/office/powerpoint/2010/main" val="278738976"/>
              </p:ext>
            </p:extLst>
          </p:nvPr>
        </p:nvGraphicFramePr>
        <p:xfrm>
          <a:off x="400719" y="2560669"/>
          <a:ext cx="2604993" cy="173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46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42</a:t>
            </a:fld>
            <a:endParaRPr lang="en-US" dirty="0"/>
          </a:p>
        </p:txBody>
      </p:sp>
      <p:sp>
        <p:nvSpPr>
          <p:cNvPr id="17" name="Rectangle 2">
            <a:extLst>
              <a:ext uri="{FF2B5EF4-FFF2-40B4-BE49-F238E27FC236}">
                <a16:creationId xmlns:a16="http://schemas.microsoft.com/office/drawing/2014/main" id="{A1B03F79-7880-D4DD-19F5-D5F6CB0640C2}"/>
              </a:ext>
            </a:extLst>
          </p:cNvPr>
          <p:cNvSpPr txBox="1">
            <a:spLocks noChangeArrowheads="1"/>
          </p:cNvSpPr>
          <p:nvPr/>
        </p:nvSpPr>
        <p:spPr>
          <a:xfrm>
            <a:off x="1083425" y="-160020"/>
            <a:ext cx="7620000" cy="1143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altLang="en-US" sz="3200" dirty="0">
                <a:latin typeface="Tw Cen MT (Headings)"/>
              </a:rPr>
              <a:t>Using Markov Algorithm</a:t>
            </a:r>
          </a:p>
        </p:txBody>
      </p:sp>
      <p:pic>
        <p:nvPicPr>
          <p:cNvPr id="18" name="Picture 7">
            <a:extLst>
              <a:ext uri="{FF2B5EF4-FFF2-40B4-BE49-F238E27FC236}">
                <a16:creationId xmlns:a16="http://schemas.microsoft.com/office/drawing/2014/main" id="{12A77A45-E409-CB67-18E4-78F7F0A86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164" y="1204911"/>
            <a:ext cx="66294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
            <a:extLst>
              <a:ext uri="{FF2B5EF4-FFF2-40B4-BE49-F238E27FC236}">
                <a16:creationId xmlns:a16="http://schemas.microsoft.com/office/drawing/2014/main" id="{DC1432F0-AB09-BD46-7567-2311C4247919}"/>
              </a:ext>
            </a:extLst>
          </p:cNvPr>
          <p:cNvSpPr>
            <a:spLocks noGrp="1" noChangeArrowheads="1"/>
          </p:cNvSpPr>
          <p:nvPr>
            <p:ph type="body" idx="1"/>
          </p:nvPr>
        </p:nvSpPr>
        <p:spPr>
          <a:xfrm>
            <a:off x="1083425" y="1129662"/>
            <a:ext cx="3671455" cy="4904353"/>
          </a:xfrm>
        </p:spPr>
        <p:txBody>
          <a:bodyPr/>
          <a:lstStyle/>
          <a:p>
            <a:pPr algn="just" eaLnBrk="1" hangingPunct="1"/>
            <a:r>
              <a:rPr lang="en-US" altLang="en-US" sz="2000" dirty="0">
                <a:latin typeface="Tw Cen MT (Headings)"/>
              </a:rPr>
              <a:t>An ordered group of productions applied in order or priority to an input string.</a:t>
            </a:r>
          </a:p>
          <a:p>
            <a:pPr algn="just" eaLnBrk="1" hangingPunct="1"/>
            <a:r>
              <a:rPr lang="en-US" altLang="en-US" sz="2000" dirty="0">
                <a:latin typeface="Tw Cen MT (Headings)"/>
              </a:rPr>
              <a:t>If the highest priority rule is not applicable, we apply the next, and so on.</a:t>
            </a:r>
          </a:p>
          <a:p>
            <a:pPr algn="just" eaLnBrk="1" hangingPunct="1"/>
            <a:r>
              <a:rPr lang="en-US" altLang="en-US" sz="2000" dirty="0">
                <a:latin typeface="Tw Cen MT (Headings)"/>
              </a:rPr>
              <a:t>inefficient algorithm for systems with many rules.</a:t>
            </a:r>
          </a:p>
          <a:p>
            <a:pPr algn="just" eaLnBrk="1" hangingPunct="1"/>
            <a:r>
              <a:rPr lang="en-US" altLang="en-US" sz="2000" dirty="0">
                <a:latin typeface="Tw Cen MT (Headings)"/>
              </a:rPr>
              <a:t>Termination on (1) last production not applicable to a string, or (2) production ending with period applied</a:t>
            </a:r>
          </a:p>
          <a:p>
            <a:pPr algn="just" eaLnBrk="1" hangingPunct="1"/>
            <a:r>
              <a:rPr lang="en-US" altLang="en-US" sz="2000" dirty="0">
                <a:latin typeface="Tw Cen MT (Headings)"/>
              </a:rPr>
              <a:t>Can be applied to substrings, beginning at left</a:t>
            </a:r>
          </a:p>
          <a:p>
            <a:pPr algn="just" eaLnBrk="1" hangingPunct="1"/>
            <a:endParaRPr lang="en-US" altLang="en-US" sz="2000" dirty="0">
              <a:latin typeface="Tw Cen MT (Headings)"/>
            </a:endParaRPr>
          </a:p>
          <a:p>
            <a:pPr algn="just" eaLnBrk="1" hangingPunct="1"/>
            <a:endParaRPr lang="en-US" altLang="en-US" sz="2000" dirty="0">
              <a:latin typeface="Tw Cen MT (Headings)"/>
            </a:endParaRPr>
          </a:p>
        </p:txBody>
      </p:sp>
    </p:spTree>
    <p:extLst>
      <p:ext uri="{BB962C8B-B14F-4D97-AF65-F5344CB8AC3E}">
        <p14:creationId xmlns:p14="http://schemas.microsoft.com/office/powerpoint/2010/main" val="765210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954EC9-D200-2607-0D51-3607AAEA6C1E}"/>
              </a:ext>
            </a:extLst>
          </p:cNvPr>
          <p:cNvPicPr>
            <a:picLocks noChangeAspect="1"/>
          </p:cNvPicPr>
          <p:nvPr/>
        </p:nvPicPr>
        <p:blipFill>
          <a:blip r:embed="rId2"/>
          <a:stretch>
            <a:fillRect/>
          </a:stretch>
        </p:blipFill>
        <p:spPr>
          <a:xfrm>
            <a:off x="2029701" y="824754"/>
            <a:ext cx="8132598" cy="4711987"/>
          </a:xfrm>
          <a:prstGeom prst="rect">
            <a:avLst/>
          </a:prstGeom>
        </p:spPr>
      </p:pic>
    </p:spTree>
    <p:extLst>
      <p:ext uri="{BB962C8B-B14F-4D97-AF65-F5344CB8AC3E}">
        <p14:creationId xmlns:p14="http://schemas.microsoft.com/office/powerpoint/2010/main" val="305704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9DBF8C-90A3-2009-67B8-8C13F061EAF3}"/>
              </a:ext>
            </a:extLst>
          </p:cNvPr>
          <p:cNvPicPr>
            <a:picLocks noChangeAspect="1"/>
          </p:cNvPicPr>
          <p:nvPr/>
        </p:nvPicPr>
        <p:blipFill>
          <a:blip r:embed="rId2"/>
          <a:stretch>
            <a:fillRect/>
          </a:stretch>
        </p:blipFill>
        <p:spPr>
          <a:xfrm>
            <a:off x="2083895" y="1075764"/>
            <a:ext cx="8769806" cy="4541650"/>
          </a:xfrm>
          <a:prstGeom prst="rect">
            <a:avLst/>
          </a:prstGeom>
        </p:spPr>
      </p:pic>
    </p:spTree>
    <p:extLst>
      <p:ext uri="{BB962C8B-B14F-4D97-AF65-F5344CB8AC3E}">
        <p14:creationId xmlns:p14="http://schemas.microsoft.com/office/powerpoint/2010/main" val="3796632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411480"/>
            <a:ext cx="10881360" cy="1069848"/>
          </a:xfrm>
        </p:spPr>
        <p:txBody>
          <a:bodyPr/>
          <a:lstStyle/>
          <a:p>
            <a:r>
              <a:rPr lang="en-US" dirty="0"/>
              <a:t>Example 1</a:t>
            </a:r>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45</a:t>
            </a:fld>
            <a:endParaRPr lang="en-US" dirty="0"/>
          </a:p>
        </p:txBody>
      </p:sp>
      <p:graphicFrame>
        <p:nvGraphicFramePr>
          <p:cNvPr id="5" name="Diagram 4">
            <a:extLst>
              <a:ext uri="{FF2B5EF4-FFF2-40B4-BE49-F238E27FC236}">
                <a16:creationId xmlns:a16="http://schemas.microsoft.com/office/drawing/2014/main" id="{830BE357-9E3C-6DBA-6492-6C86BD6C1DC9}"/>
              </a:ext>
            </a:extLst>
          </p:cNvPr>
          <p:cNvGraphicFramePr/>
          <p:nvPr/>
        </p:nvGraphicFramePr>
        <p:xfrm>
          <a:off x="850393" y="1101012"/>
          <a:ext cx="6695081" cy="5037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F3AF4FA-0FD1-B603-D53D-5EF300C09F02}"/>
              </a:ext>
            </a:extLst>
          </p:cNvPr>
          <p:cNvSpPr txBox="1"/>
          <p:nvPr/>
        </p:nvSpPr>
        <p:spPr>
          <a:xfrm>
            <a:off x="7977673" y="2377475"/>
            <a:ext cx="3679434" cy="2308324"/>
          </a:xfrm>
          <a:prstGeom prst="rect">
            <a:avLst/>
          </a:prstGeom>
          <a:noFill/>
        </p:spPr>
        <p:txBody>
          <a:bodyPr wrap="square" rtlCol="0">
            <a:spAutoFit/>
          </a:bodyPr>
          <a:lstStyle/>
          <a:p>
            <a:pPr algn="just"/>
            <a:r>
              <a:rPr lang="en-US" sz="1800" dirty="0">
                <a:solidFill>
                  <a:schemeClr val="bg1"/>
                </a:solidFill>
                <a:effectLst/>
                <a:latin typeface="Tw Cen MT (Headings)"/>
                <a:ea typeface="Calibri" panose="020F0502020204030204" pitchFamily="34" charset="0"/>
                <a:cs typeface="Arial" panose="020B0604020202020204" pitchFamily="34" charset="0"/>
              </a:rPr>
              <a:t>The IRIS Intelligent RP System Selector is an interactive program designed to help potential purchaser in industry to select an RP system from a wide range of choices of commercially available RP systems and using a number of different selection criteria to suit the specific requirements</a:t>
            </a:r>
            <a:endParaRPr lang="en-US" dirty="0">
              <a:solidFill>
                <a:schemeClr val="bg1"/>
              </a:solidFill>
              <a:latin typeface="Tw Cen MT (Headings)"/>
            </a:endParaRPr>
          </a:p>
        </p:txBody>
      </p:sp>
    </p:spTree>
    <p:extLst>
      <p:ext uri="{BB962C8B-B14F-4D97-AF65-F5344CB8AC3E}">
        <p14:creationId xmlns:p14="http://schemas.microsoft.com/office/powerpoint/2010/main" val="2794404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50392" y="1152947"/>
            <a:ext cx="3336597" cy="1069848"/>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IRIS Intelligent RP System Selector</a:t>
            </a:r>
            <a:endParaRPr lang="en-US" dirty="0"/>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46</a:t>
            </a:fld>
            <a:endParaRPr lang="en-US" dirty="0"/>
          </a:p>
        </p:txBody>
      </p:sp>
      <p:graphicFrame>
        <p:nvGraphicFramePr>
          <p:cNvPr id="4" name="Diagram 3">
            <a:extLst>
              <a:ext uri="{FF2B5EF4-FFF2-40B4-BE49-F238E27FC236}">
                <a16:creationId xmlns:a16="http://schemas.microsoft.com/office/drawing/2014/main" id="{CB096C42-CB03-1DA5-34F7-287718D8F2E0}"/>
              </a:ext>
            </a:extLst>
          </p:cNvPr>
          <p:cNvGraphicFramePr/>
          <p:nvPr>
            <p:extLst>
              <p:ext uri="{D42A27DB-BD31-4B8C-83A1-F6EECF244321}">
                <p14:modId xmlns:p14="http://schemas.microsoft.com/office/powerpoint/2010/main" val="121242782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168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47ED-31CC-A95C-BBB0-577D95B41C22}"/>
              </a:ext>
            </a:extLst>
          </p:cNvPr>
          <p:cNvSpPr>
            <a:spLocks noGrp="1"/>
          </p:cNvSpPr>
          <p:nvPr>
            <p:ph type="title"/>
          </p:nvPr>
        </p:nvSpPr>
        <p:spPr>
          <a:xfrm>
            <a:off x="893225" y="299667"/>
            <a:ext cx="10881360" cy="1069848"/>
          </a:xfrm>
        </p:spPr>
        <p:txBody>
          <a:bodyPr/>
          <a:lstStyle/>
          <a:p>
            <a:r>
              <a:rPr lang="en-US" sz="3200" dirty="0">
                <a:effectLst/>
                <a:latin typeface="Calibri" panose="020F0502020204030204" pitchFamily="34" charset="0"/>
                <a:ea typeface="Calibri" panose="020F0502020204030204" pitchFamily="34" charset="0"/>
                <a:cs typeface="Arial" panose="020B0604020202020204" pitchFamily="34" charset="0"/>
              </a:rPr>
              <a:t>The IRIS Intelligent RP System Selector</a:t>
            </a:r>
            <a:endParaRPr lang="en-US" sz="3200" dirty="0"/>
          </a:p>
        </p:txBody>
      </p:sp>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47</a:t>
            </a:fld>
            <a:endParaRPr lang="en-US" dirty="0"/>
          </a:p>
        </p:txBody>
      </p:sp>
      <p:sp>
        <p:nvSpPr>
          <p:cNvPr id="4" name="TextBox 3">
            <a:extLst>
              <a:ext uri="{FF2B5EF4-FFF2-40B4-BE49-F238E27FC236}">
                <a16:creationId xmlns:a16="http://schemas.microsoft.com/office/drawing/2014/main" id="{D77C3540-6B66-875F-7E63-D2C1F741C869}"/>
              </a:ext>
            </a:extLst>
          </p:cNvPr>
          <p:cNvSpPr txBox="1"/>
          <p:nvPr/>
        </p:nvSpPr>
        <p:spPr>
          <a:xfrm>
            <a:off x="1088297" y="1369515"/>
            <a:ext cx="10491216" cy="4893647"/>
          </a:xfrm>
          <a:prstGeom prst="rect">
            <a:avLst/>
          </a:prstGeom>
          <a:noFill/>
        </p:spPr>
        <p:txBody>
          <a:bodyPr wrap="square" rtlCol="0">
            <a:spAutoFit/>
          </a:bodyPr>
          <a:lstStyle/>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rule based knowledge representation with IF-THEN rules were used. The program handles the user input, checks the rules, does the searching for data and then gives an answer.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The program has to interpret over 500 rules before giving an answer.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Confidence factors were not used because the system is based on comparing factual exact values rather than comparing the possibilities. </a:t>
            </a:r>
          </a:p>
          <a:p>
            <a:pPr algn="just"/>
            <a:endParaRPr lang="en-US" sz="2400" kern="100" dirty="0">
              <a:solidFill>
                <a:schemeClr val="bg1"/>
              </a:solidFill>
              <a:latin typeface="Tw Cen MT (Headings)"/>
              <a:ea typeface="Calibri" panose="020F0502020204030204" pitchFamily="34" charset="0"/>
              <a:cs typeface="Arial" panose="020B0604020202020204" pitchFamily="34" charset="0"/>
            </a:endParaRPr>
          </a:p>
          <a:p>
            <a:pPr algn="just"/>
            <a:r>
              <a:rPr lang="en-US" sz="2400" kern="100" dirty="0">
                <a:solidFill>
                  <a:schemeClr val="bg1"/>
                </a:solidFill>
                <a:effectLst/>
                <a:latin typeface="Tw Cen MT (Headings)"/>
                <a:ea typeface="Calibri" panose="020F0502020204030204" pitchFamily="34" charset="0"/>
                <a:cs typeface="Arial" panose="020B0604020202020204" pitchFamily="34" charset="0"/>
              </a:rPr>
              <a:t>The program was tested for all possible scenarios. The program gives instant error message if the user makes a mistake in entering the required data or answering the question. </a:t>
            </a:r>
          </a:p>
          <a:p>
            <a:pPr algn="just"/>
            <a:endParaRPr lang="en-US" sz="2400" dirty="0">
              <a:solidFill>
                <a:schemeClr val="bg1"/>
              </a:solidFill>
              <a:latin typeface="Tw Cen MT (Headings)"/>
            </a:endParaRPr>
          </a:p>
        </p:txBody>
      </p:sp>
    </p:spTree>
    <p:extLst>
      <p:ext uri="{BB962C8B-B14F-4D97-AF65-F5344CB8AC3E}">
        <p14:creationId xmlns:p14="http://schemas.microsoft.com/office/powerpoint/2010/main" val="3595799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48</a:t>
            </a:fld>
            <a:endParaRPr lang="en-US" dirty="0"/>
          </a:p>
        </p:txBody>
      </p:sp>
      <p:pic>
        <p:nvPicPr>
          <p:cNvPr id="4" name="Picture 3">
            <a:extLst>
              <a:ext uri="{FF2B5EF4-FFF2-40B4-BE49-F238E27FC236}">
                <a16:creationId xmlns:a16="http://schemas.microsoft.com/office/drawing/2014/main" id="{CFFE0DC6-9FB9-CB69-5255-2BE300C556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2122" y="774618"/>
            <a:ext cx="6287755" cy="5308763"/>
          </a:xfrm>
          <a:prstGeom prst="rect">
            <a:avLst/>
          </a:prstGeom>
          <a:noFill/>
          <a:ln>
            <a:noFill/>
          </a:ln>
        </p:spPr>
      </p:pic>
    </p:spTree>
    <p:extLst>
      <p:ext uri="{BB962C8B-B14F-4D97-AF65-F5344CB8AC3E}">
        <p14:creationId xmlns:p14="http://schemas.microsoft.com/office/powerpoint/2010/main" val="292397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49</a:t>
            </a:fld>
            <a:endParaRPr lang="en-US" dirty="0"/>
          </a:p>
        </p:txBody>
      </p:sp>
      <p:pic>
        <p:nvPicPr>
          <p:cNvPr id="4" name="Picture 3">
            <a:extLst>
              <a:ext uri="{FF2B5EF4-FFF2-40B4-BE49-F238E27FC236}">
                <a16:creationId xmlns:a16="http://schemas.microsoft.com/office/drawing/2014/main" id="{95C6B0CC-5EE0-8781-7118-B8D1184C64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49491" y="1318188"/>
            <a:ext cx="6159417" cy="4221623"/>
          </a:xfrm>
          <a:prstGeom prst="rect">
            <a:avLst/>
          </a:prstGeom>
          <a:noFill/>
          <a:ln>
            <a:noFill/>
          </a:ln>
        </p:spPr>
      </p:pic>
    </p:spTree>
    <p:extLst>
      <p:ext uri="{BB962C8B-B14F-4D97-AF65-F5344CB8AC3E}">
        <p14:creationId xmlns:p14="http://schemas.microsoft.com/office/powerpoint/2010/main" val="314602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45EA27-2C8D-1D00-371D-4318EF9C337B}"/>
              </a:ext>
            </a:extLst>
          </p:cNvPr>
          <p:cNvPicPr>
            <a:picLocks noChangeAspect="1"/>
          </p:cNvPicPr>
          <p:nvPr/>
        </p:nvPicPr>
        <p:blipFill>
          <a:blip r:embed="rId2"/>
          <a:stretch>
            <a:fillRect/>
          </a:stretch>
        </p:blipFill>
        <p:spPr>
          <a:xfrm>
            <a:off x="1298141" y="1735547"/>
            <a:ext cx="9772938" cy="4508974"/>
          </a:xfrm>
          <a:prstGeom prst="rect">
            <a:avLst/>
          </a:prstGeom>
        </p:spPr>
      </p:pic>
      <p:sp>
        <p:nvSpPr>
          <p:cNvPr id="12" name="Title 2">
            <a:extLst>
              <a:ext uri="{FF2B5EF4-FFF2-40B4-BE49-F238E27FC236}">
                <a16:creationId xmlns:a16="http://schemas.microsoft.com/office/drawing/2014/main" id="{08661B9F-6E62-CAC5-C356-C8D14B777D87}"/>
              </a:ext>
            </a:extLst>
          </p:cNvPr>
          <p:cNvSpPr>
            <a:spLocks noGrp="1"/>
          </p:cNvSpPr>
          <p:nvPr>
            <p:ph type="title"/>
          </p:nvPr>
        </p:nvSpPr>
        <p:spPr>
          <a:xfrm>
            <a:off x="1264600" y="78555"/>
            <a:ext cx="9840020" cy="1069848"/>
          </a:xfrm>
        </p:spPr>
        <p:txBody>
          <a:bodyPr/>
          <a:lstStyle/>
          <a:p>
            <a:r>
              <a:rPr lang="en-US" sz="2400" dirty="0"/>
              <a:t>Expert system vs recommendation system</a:t>
            </a:r>
          </a:p>
        </p:txBody>
      </p:sp>
    </p:spTree>
    <p:extLst>
      <p:ext uri="{BB962C8B-B14F-4D97-AF65-F5344CB8AC3E}">
        <p14:creationId xmlns:p14="http://schemas.microsoft.com/office/powerpoint/2010/main" val="1224350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50</a:t>
            </a:fld>
            <a:endParaRPr lang="en-US" dirty="0"/>
          </a:p>
        </p:txBody>
      </p:sp>
      <p:sp>
        <p:nvSpPr>
          <p:cNvPr id="2" name="TextBox 1">
            <a:extLst>
              <a:ext uri="{FF2B5EF4-FFF2-40B4-BE49-F238E27FC236}">
                <a16:creationId xmlns:a16="http://schemas.microsoft.com/office/drawing/2014/main" id="{23787CA6-C083-3FC0-FA15-2C2DAA06D65E}"/>
              </a:ext>
            </a:extLst>
          </p:cNvPr>
          <p:cNvSpPr txBox="1"/>
          <p:nvPr/>
        </p:nvSpPr>
        <p:spPr>
          <a:xfrm>
            <a:off x="1137262" y="411480"/>
            <a:ext cx="10394577" cy="954107"/>
          </a:xfrm>
          <a:prstGeom prst="rect">
            <a:avLst/>
          </a:prstGeom>
          <a:noFill/>
        </p:spPr>
        <p:txBody>
          <a:bodyPr wrap="square" rtlCol="0">
            <a:spAutoFit/>
          </a:bodyPr>
          <a:lstStyle/>
          <a:p>
            <a:r>
              <a:rPr lang="en-US" sz="2800" dirty="0">
                <a:solidFill>
                  <a:schemeClr val="bg1"/>
                </a:solidFill>
                <a:latin typeface="+mj-lt"/>
              </a:rPr>
              <a:t>Example 2 – </a:t>
            </a:r>
          </a:p>
          <a:p>
            <a:r>
              <a:rPr lang="en-US" sz="2800" dirty="0">
                <a:solidFill>
                  <a:schemeClr val="bg1"/>
                </a:solidFill>
                <a:latin typeface="+mj-lt"/>
              </a:rPr>
              <a:t>Expert (Knowledge-Based) Systems for Disaster Management</a:t>
            </a:r>
          </a:p>
        </p:txBody>
      </p:sp>
      <p:pic>
        <p:nvPicPr>
          <p:cNvPr id="6" name="Picture 5">
            <a:extLst>
              <a:ext uri="{FF2B5EF4-FFF2-40B4-BE49-F238E27FC236}">
                <a16:creationId xmlns:a16="http://schemas.microsoft.com/office/drawing/2014/main" id="{94D90F02-ABD5-DAC7-38C1-59D7B68E22D7}"/>
              </a:ext>
            </a:extLst>
          </p:cNvPr>
          <p:cNvPicPr>
            <a:picLocks noChangeAspect="1"/>
          </p:cNvPicPr>
          <p:nvPr/>
        </p:nvPicPr>
        <p:blipFill>
          <a:blip r:embed="rId2"/>
          <a:stretch>
            <a:fillRect/>
          </a:stretch>
        </p:blipFill>
        <p:spPr>
          <a:xfrm>
            <a:off x="1506910" y="1608720"/>
            <a:ext cx="6964736" cy="4351689"/>
          </a:xfrm>
          <a:prstGeom prst="rect">
            <a:avLst/>
          </a:prstGeom>
        </p:spPr>
      </p:pic>
      <p:sp>
        <p:nvSpPr>
          <p:cNvPr id="7" name="TextBox 6">
            <a:extLst>
              <a:ext uri="{FF2B5EF4-FFF2-40B4-BE49-F238E27FC236}">
                <a16:creationId xmlns:a16="http://schemas.microsoft.com/office/drawing/2014/main" id="{31CFDAA7-659B-B3EC-6940-99AF23F88A1A}"/>
              </a:ext>
            </a:extLst>
          </p:cNvPr>
          <p:cNvSpPr txBox="1"/>
          <p:nvPr/>
        </p:nvSpPr>
        <p:spPr>
          <a:xfrm>
            <a:off x="8857129" y="2869630"/>
            <a:ext cx="2805953" cy="1477328"/>
          </a:xfrm>
          <a:prstGeom prst="rect">
            <a:avLst/>
          </a:prstGeom>
          <a:solidFill>
            <a:schemeClr val="bg1"/>
          </a:solidFill>
        </p:spPr>
        <p:txBody>
          <a:bodyPr wrap="square" rtlCol="0">
            <a:spAutoFit/>
          </a:bodyPr>
          <a:lstStyle/>
          <a:p>
            <a:r>
              <a:rPr lang="en-US" dirty="0">
                <a:highlight>
                  <a:srgbClr val="FFFFFF"/>
                </a:highlight>
                <a:latin typeface="DM Sans" pitchFamily="2" charset="0"/>
              </a:rPr>
              <a:t>A</a:t>
            </a:r>
            <a:r>
              <a:rPr lang="en-US" b="0" i="0" dirty="0">
                <a:effectLst/>
                <a:highlight>
                  <a:srgbClr val="FFFFFF"/>
                </a:highlight>
                <a:latin typeface="DM Sans" pitchFamily="2" charset="0"/>
              </a:rPr>
              <a:t>n Expert (Knowledge-Based) System for Disaster Management is the </a:t>
            </a:r>
            <a:r>
              <a:rPr lang="en-US" b="0" i="0" dirty="0" err="1">
                <a:effectLst/>
                <a:highlight>
                  <a:srgbClr val="FFFFFF"/>
                </a:highlight>
                <a:latin typeface="DM Sans" pitchFamily="2" charset="0"/>
              </a:rPr>
              <a:t>DisasterAWARE</a:t>
            </a:r>
            <a:r>
              <a:rPr lang="en-US" b="0" i="0" dirty="0">
                <a:effectLst/>
                <a:highlight>
                  <a:srgbClr val="FFFFFF"/>
                </a:highlight>
                <a:latin typeface="DM Sans" pitchFamily="2" charset="0"/>
              </a:rPr>
              <a:t> platform</a:t>
            </a:r>
            <a:endParaRPr lang="en-US" dirty="0"/>
          </a:p>
        </p:txBody>
      </p:sp>
    </p:spTree>
    <p:extLst>
      <p:ext uri="{BB962C8B-B14F-4D97-AF65-F5344CB8AC3E}">
        <p14:creationId xmlns:p14="http://schemas.microsoft.com/office/powerpoint/2010/main" val="3316093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51</a:t>
            </a:fld>
            <a:endParaRPr lang="en-US" dirty="0"/>
          </a:p>
        </p:txBody>
      </p:sp>
      <p:sp>
        <p:nvSpPr>
          <p:cNvPr id="2" name="TextBox 1">
            <a:extLst>
              <a:ext uri="{FF2B5EF4-FFF2-40B4-BE49-F238E27FC236}">
                <a16:creationId xmlns:a16="http://schemas.microsoft.com/office/drawing/2014/main" id="{23787CA6-C083-3FC0-FA15-2C2DAA06D65E}"/>
              </a:ext>
            </a:extLst>
          </p:cNvPr>
          <p:cNvSpPr txBox="1"/>
          <p:nvPr/>
        </p:nvSpPr>
        <p:spPr>
          <a:xfrm>
            <a:off x="3697941" y="722376"/>
            <a:ext cx="7648575" cy="584775"/>
          </a:xfrm>
          <a:prstGeom prst="rect">
            <a:avLst/>
          </a:prstGeom>
          <a:noFill/>
        </p:spPr>
        <p:txBody>
          <a:bodyPr wrap="square" rtlCol="0">
            <a:spAutoFit/>
          </a:bodyPr>
          <a:lstStyle/>
          <a:p>
            <a:r>
              <a:rPr lang="en-US" sz="3200" dirty="0">
                <a:solidFill>
                  <a:schemeClr val="bg1"/>
                </a:solidFill>
                <a:latin typeface="+mj-lt"/>
              </a:rPr>
              <a:t>Rule Example of This System</a:t>
            </a:r>
          </a:p>
        </p:txBody>
      </p:sp>
      <p:sp>
        <p:nvSpPr>
          <p:cNvPr id="4" name="TextBox 3">
            <a:extLst>
              <a:ext uri="{FF2B5EF4-FFF2-40B4-BE49-F238E27FC236}">
                <a16:creationId xmlns:a16="http://schemas.microsoft.com/office/drawing/2014/main" id="{3B4719EA-D958-430C-18C5-86EF52C69F7C}"/>
              </a:ext>
            </a:extLst>
          </p:cNvPr>
          <p:cNvSpPr txBox="1"/>
          <p:nvPr/>
        </p:nvSpPr>
        <p:spPr>
          <a:xfrm>
            <a:off x="1970474" y="1783977"/>
            <a:ext cx="9280232" cy="3416320"/>
          </a:xfrm>
          <a:prstGeom prst="rect">
            <a:avLst/>
          </a:prstGeom>
          <a:solidFill>
            <a:schemeClr val="bg1"/>
          </a:solidFill>
        </p:spPr>
        <p:txBody>
          <a:bodyPr wrap="square" rtlCol="0">
            <a:spAutoFit/>
          </a:bodyPr>
          <a:lstStyle/>
          <a:p>
            <a:pPr algn="just"/>
            <a:r>
              <a:rPr lang="en-US" b="0" i="0" dirty="0">
                <a:effectLst/>
                <a:highlight>
                  <a:srgbClr val="FFFFFF"/>
                </a:highlight>
                <a:latin typeface="DM Sans" pitchFamily="2" charset="0"/>
              </a:rPr>
              <a:t>Scenario: The system has detected a seismic event with a magnitude of 7.5 on the Richter scale in a region known for its high population density and poor building infrastructure.</a:t>
            </a:r>
          </a:p>
          <a:p>
            <a:pPr algn="just"/>
            <a:endParaRPr lang="en-US" b="0" i="0" dirty="0">
              <a:effectLst/>
              <a:highlight>
                <a:srgbClr val="FFFFFF"/>
              </a:highlight>
              <a:latin typeface="DM Sans" pitchFamily="2" charset="0"/>
            </a:endParaRPr>
          </a:p>
          <a:p>
            <a:pPr algn="just"/>
            <a:r>
              <a:rPr lang="en-US" b="1" i="0" dirty="0">
                <a:effectLst/>
                <a:highlight>
                  <a:srgbClr val="FFFFFF"/>
                </a:highlight>
                <a:latin typeface="DM Sans" pitchFamily="2" charset="0"/>
              </a:rPr>
              <a:t>Based on the rules and data available, the system would infer the following:</a:t>
            </a:r>
          </a:p>
          <a:p>
            <a:pPr algn="l"/>
            <a:endParaRPr lang="en-US" b="0" i="0" dirty="0">
              <a:effectLst/>
              <a:highlight>
                <a:srgbClr val="FFFFFF"/>
              </a:highlight>
              <a:latin typeface="DM Sans" pitchFamily="2" charset="0"/>
            </a:endParaRPr>
          </a:p>
          <a:p>
            <a:pPr algn="l">
              <a:buFont typeface="Arial" panose="020B0604020202020204" pitchFamily="34" charset="0"/>
              <a:buChar char="•"/>
            </a:pPr>
            <a:r>
              <a:rPr lang="en-US" b="0" i="0" dirty="0">
                <a:effectLst/>
                <a:highlight>
                  <a:srgbClr val="FFFFFF"/>
                </a:highlight>
                <a:latin typeface="DM Sans" pitchFamily="2" charset="0"/>
              </a:rPr>
              <a:t>Rule 1: Seismic event magnitude &gt; 6.0 -&gt; Generate alert for potential earthquake impact.</a:t>
            </a:r>
          </a:p>
          <a:p>
            <a:pPr algn="l">
              <a:buFont typeface="Arial" panose="020B0604020202020204" pitchFamily="34" charset="0"/>
              <a:buChar char="•"/>
            </a:pPr>
            <a:endParaRPr lang="en-US" b="0" i="0" dirty="0">
              <a:effectLst/>
              <a:highlight>
                <a:srgbClr val="FFFFFF"/>
              </a:highlight>
              <a:latin typeface="DM Sans" pitchFamily="2" charset="0"/>
            </a:endParaRPr>
          </a:p>
          <a:p>
            <a:pPr algn="l">
              <a:buFont typeface="Arial" panose="020B0604020202020204" pitchFamily="34" charset="0"/>
              <a:buChar char="•"/>
            </a:pPr>
            <a:r>
              <a:rPr lang="en-US" b="0" i="0" dirty="0">
                <a:effectLst/>
                <a:highlight>
                  <a:srgbClr val="FFFFFF"/>
                </a:highlight>
                <a:latin typeface="DM Sans" pitchFamily="2" charset="0"/>
              </a:rPr>
              <a:t>Rule 4: High seismic activity, heavy rainfall, and unstable terrain -&gt; Recommend evacuation to prevent landslides or mudslides.</a:t>
            </a:r>
          </a:p>
          <a:p>
            <a:endParaRPr lang="en-US" dirty="0"/>
          </a:p>
        </p:txBody>
      </p:sp>
    </p:spTree>
    <p:extLst>
      <p:ext uri="{BB962C8B-B14F-4D97-AF65-F5344CB8AC3E}">
        <p14:creationId xmlns:p14="http://schemas.microsoft.com/office/powerpoint/2010/main" val="1515945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52</a:t>
            </a:fld>
            <a:endParaRPr lang="en-US" dirty="0"/>
          </a:p>
        </p:txBody>
      </p:sp>
      <p:sp>
        <p:nvSpPr>
          <p:cNvPr id="2" name="TextBox 1">
            <a:extLst>
              <a:ext uri="{FF2B5EF4-FFF2-40B4-BE49-F238E27FC236}">
                <a16:creationId xmlns:a16="http://schemas.microsoft.com/office/drawing/2014/main" id="{23787CA6-C083-3FC0-FA15-2C2DAA06D65E}"/>
              </a:ext>
            </a:extLst>
          </p:cNvPr>
          <p:cNvSpPr txBox="1"/>
          <p:nvPr/>
        </p:nvSpPr>
        <p:spPr>
          <a:xfrm>
            <a:off x="1241611" y="638646"/>
            <a:ext cx="9031942" cy="584775"/>
          </a:xfrm>
          <a:prstGeom prst="rect">
            <a:avLst/>
          </a:prstGeom>
          <a:noFill/>
        </p:spPr>
        <p:txBody>
          <a:bodyPr wrap="square" rtlCol="0">
            <a:spAutoFit/>
          </a:bodyPr>
          <a:lstStyle/>
          <a:p>
            <a:r>
              <a:rPr lang="en-US" sz="3200" b="0" i="0" dirty="0" err="1">
                <a:effectLst/>
                <a:highlight>
                  <a:srgbClr val="FFFFFF"/>
                </a:highlight>
                <a:latin typeface="DM Sans" pitchFamily="2" charset="0"/>
              </a:rPr>
              <a:t>Chematica's</a:t>
            </a:r>
            <a:r>
              <a:rPr lang="en-US" sz="3200" b="0" i="0" dirty="0">
                <a:effectLst/>
                <a:highlight>
                  <a:srgbClr val="FFFFFF"/>
                </a:highlight>
                <a:latin typeface="DM Sans" pitchFamily="2" charset="0"/>
              </a:rPr>
              <a:t> Knowledge-Based Expert System</a:t>
            </a:r>
            <a:endParaRPr lang="en-US" sz="3200" dirty="0">
              <a:solidFill>
                <a:schemeClr val="bg1"/>
              </a:solidFill>
              <a:latin typeface="+mj-lt"/>
            </a:endParaRPr>
          </a:p>
        </p:txBody>
      </p:sp>
      <p:sp>
        <p:nvSpPr>
          <p:cNvPr id="4" name="TextBox 3">
            <a:extLst>
              <a:ext uri="{FF2B5EF4-FFF2-40B4-BE49-F238E27FC236}">
                <a16:creationId xmlns:a16="http://schemas.microsoft.com/office/drawing/2014/main" id="{A4070EF0-DA94-90D8-20E6-1B15D305EEC3}"/>
              </a:ext>
            </a:extLst>
          </p:cNvPr>
          <p:cNvSpPr txBox="1"/>
          <p:nvPr/>
        </p:nvSpPr>
        <p:spPr>
          <a:xfrm>
            <a:off x="1385046" y="1864660"/>
            <a:ext cx="9605682" cy="646331"/>
          </a:xfrm>
          <a:prstGeom prst="rect">
            <a:avLst/>
          </a:prstGeom>
          <a:solidFill>
            <a:schemeClr val="bg1"/>
          </a:solidFill>
        </p:spPr>
        <p:txBody>
          <a:bodyPr wrap="square" rtlCol="0">
            <a:spAutoFit/>
          </a:bodyPr>
          <a:lstStyle/>
          <a:p>
            <a:r>
              <a:rPr lang="en-US" b="0" i="0" dirty="0" err="1">
                <a:effectLst/>
                <a:highlight>
                  <a:srgbClr val="FFFFFF"/>
                </a:highlight>
                <a:latin typeface="+mj-lt"/>
              </a:rPr>
              <a:t>Chematica's</a:t>
            </a:r>
            <a:r>
              <a:rPr lang="en-US" b="0" i="0" dirty="0">
                <a:effectLst/>
                <a:highlight>
                  <a:srgbClr val="FFFFFF"/>
                </a:highlight>
                <a:latin typeface="+mj-lt"/>
              </a:rPr>
              <a:t> Knowledge-Based Expert System uses AI algorithms and expert knowledge in chemistry to analyze the chemical structures, properties, and reactions of compounds. </a:t>
            </a:r>
            <a:endParaRPr lang="en-US" dirty="0">
              <a:latin typeface="+mj-lt"/>
            </a:endParaRPr>
          </a:p>
        </p:txBody>
      </p:sp>
      <p:sp>
        <p:nvSpPr>
          <p:cNvPr id="5" name="TextBox 4">
            <a:extLst>
              <a:ext uri="{FF2B5EF4-FFF2-40B4-BE49-F238E27FC236}">
                <a16:creationId xmlns:a16="http://schemas.microsoft.com/office/drawing/2014/main" id="{74ADACA3-DB24-CD46-3D83-2125E1DC6C49}"/>
              </a:ext>
            </a:extLst>
          </p:cNvPr>
          <p:cNvSpPr txBox="1"/>
          <p:nvPr/>
        </p:nvSpPr>
        <p:spPr>
          <a:xfrm>
            <a:off x="1351428" y="2770094"/>
            <a:ext cx="9672917" cy="3693319"/>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bg1"/>
                </a:solidFill>
                <a:effectLst/>
                <a:latin typeface="+mj-lt"/>
              </a:rPr>
              <a:t> The chemist inputs the chemical structures of the starting materials and desired product into the </a:t>
            </a:r>
            <a:r>
              <a:rPr lang="en-US" b="0" i="0" dirty="0" err="1">
                <a:solidFill>
                  <a:schemeClr val="bg1"/>
                </a:solidFill>
                <a:effectLst/>
                <a:latin typeface="+mj-lt"/>
              </a:rPr>
              <a:t>Chematica</a:t>
            </a:r>
            <a:r>
              <a:rPr lang="en-US" b="0" i="0" dirty="0">
                <a:solidFill>
                  <a:schemeClr val="bg1"/>
                </a:solidFill>
                <a:effectLst/>
                <a:latin typeface="+mj-lt"/>
              </a:rPr>
              <a:t> platform.</a:t>
            </a:r>
          </a:p>
          <a:p>
            <a:pPr algn="l">
              <a:buFont typeface="Arial" panose="020B0604020202020204" pitchFamily="34" charset="0"/>
              <a:buChar char="•"/>
            </a:pPr>
            <a:endParaRPr lang="en-US" b="0" i="0" dirty="0">
              <a:solidFill>
                <a:schemeClr val="bg1"/>
              </a:solidFill>
              <a:effectLst/>
              <a:latin typeface="+mj-lt"/>
            </a:endParaRPr>
          </a:p>
          <a:p>
            <a:pPr algn="l">
              <a:buFont typeface="Arial" panose="020B0604020202020204" pitchFamily="34" charset="0"/>
              <a:buChar char="•"/>
            </a:pPr>
            <a:r>
              <a:rPr lang="en-US" b="0" i="0" dirty="0">
                <a:solidFill>
                  <a:schemeClr val="bg1"/>
                </a:solidFill>
                <a:effectLst/>
                <a:latin typeface="+mj-lt"/>
              </a:rPr>
              <a:t> The system utilizes its knowledge base and AI algorithms to predict the most efficient reaction pathways and conditions for synthesizing the desired product.</a:t>
            </a:r>
          </a:p>
          <a:p>
            <a:pPr algn="l">
              <a:buFont typeface="Arial" panose="020B0604020202020204" pitchFamily="34" charset="0"/>
              <a:buChar char="•"/>
            </a:pPr>
            <a:endParaRPr lang="en-US" b="0" i="0" dirty="0">
              <a:solidFill>
                <a:schemeClr val="bg1"/>
              </a:solidFill>
              <a:effectLst/>
              <a:latin typeface="+mj-lt"/>
            </a:endParaRPr>
          </a:p>
          <a:p>
            <a:pPr algn="l">
              <a:buFont typeface="Arial" panose="020B0604020202020204" pitchFamily="34" charset="0"/>
              <a:buChar char="•"/>
            </a:pPr>
            <a:r>
              <a:rPr lang="en-US" b="0" i="0" dirty="0">
                <a:solidFill>
                  <a:schemeClr val="bg1"/>
                </a:solidFill>
                <a:effectLst/>
                <a:latin typeface="+mj-lt"/>
              </a:rPr>
              <a:t> </a:t>
            </a:r>
            <a:r>
              <a:rPr lang="en-US" b="0" i="0" dirty="0" err="1">
                <a:solidFill>
                  <a:schemeClr val="bg1"/>
                </a:solidFill>
                <a:effectLst/>
                <a:latin typeface="+mj-lt"/>
              </a:rPr>
              <a:t>Chematica</a:t>
            </a:r>
            <a:r>
              <a:rPr lang="en-US" b="0" i="0" dirty="0">
                <a:solidFill>
                  <a:schemeClr val="bg1"/>
                </a:solidFill>
                <a:effectLst/>
                <a:latin typeface="+mj-lt"/>
              </a:rPr>
              <a:t> provides recommendations on the optimal reaction conditions, potential side reactions to consider, and the predicted properties of the final product.</a:t>
            </a:r>
          </a:p>
          <a:p>
            <a:pPr algn="l"/>
            <a:endParaRPr lang="en-US" b="0" i="0" dirty="0">
              <a:solidFill>
                <a:schemeClr val="bg1"/>
              </a:solidFill>
              <a:effectLst/>
              <a:latin typeface="+mj-lt"/>
            </a:endParaRPr>
          </a:p>
          <a:p>
            <a:pPr algn="l">
              <a:buFont typeface="Arial" panose="020B0604020202020204" pitchFamily="34" charset="0"/>
              <a:buChar char="•"/>
            </a:pPr>
            <a:r>
              <a:rPr lang="en-US" b="0" i="0" dirty="0">
                <a:solidFill>
                  <a:schemeClr val="bg1"/>
                </a:solidFill>
                <a:effectLst/>
                <a:latin typeface="+mj-lt"/>
              </a:rPr>
              <a:t> The chemist can use this information to make informed decisions on the synthesis process, select the best reaction pathway, and optimize the experimental conditions.</a:t>
            </a:r>
          </a:p>
          <a:p>
            <a:endParaRPr lang="en-US" dirty="0">
              <a:solidFill>
                <a:schemeClr val="bg1"/>
              </a:solidFill>
              <a:latin typeface="+mj-lt"/>
            </a:endParaRPr>
          </a:p>
          <a:p>
            <a:endParaRPr lang="en-US" dirty="0">
              <a:solidFill>
                <a:schemeClr val="bg1"/>
              </a:solidFill>
              <a:latin typeface="+mj-lt"/>
            </a:endParaRPr>
          </a:p>
        </p:txBody>
      </p:sp>
    </p:spTree>
    <p:extLst>
      <p:ext uri="{BB962C8B-B14F-4D97-AF65-F5344CB8AC3E}">
        <p14:creationId xmlns:p14="http://schemas.microsoft.com/office/powerpoint/2010/main" val="3938341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53</a:t>
            </a:fld>
            <a:endParaRPr lang="en-US" dirty="0"/>
          </a:p>
        </p:txBody>
      </p:sp>
      <p:sp>
        <p:nvSpPr>
          <p:cNvPr id="2" name="TextBox 1">
            <a:extLst>
              <a:ext uri="{FF2B5EF4-FFF2-40B4-BE49-F238E27FC236}">
                <a16:creationId xmlns:a16="http://schemas.microsoft.com/office/drawing/2014/main" id="{23787CA6-C083-3FC0-FA15-2C2DAA06D65E}"/>
              </a:ext>
            </a:extLst>
          </p:cNvPr>
          <p:cNvSpPr txBox="1"/>
          <p:nvPr/>
        </p:nvSpPr>
        <p:spPr>
          <a:xfrm>
            <a:off x="1447799" y="429988"/>
            <a:ext cx="9031942" cy="584775"/>
          </a:xfrm>
          <a:prstGeom prst="rect">
            <a:avLst/>
          </a:prstGeom>
          <a:noFill/>
        </p:spPr>
        <p:txBody>
          <a:bodyPr wrap="square" rtlCol="0">
            <a:spAutoFit/>
          </a:bodyPr>
          <a:lstStyle/>
          <a:p>
            <a:r>
              <a:rPr lang="en-US" sz="3200" b="0" i="0" dirty="0" err="1">
                <a:effectLst/>
                <a:highlight>
                  <a:srgbClr val="FFFFFF"/>
                </a:highlight>
                <a:latin typeface="DM Sans" pitchFamily="2" charset="0"/>
              </a:rPr>
              <a:t>Chematica's</a:t>
            </a:r>
            <a:r>
              <a:rPr lang="en-US" sz="3200" b="0" i="0" dirty="0">
                <a:effectLst/>
                <a:highlight>
                  <a:srgbClr val="FFFFFF"/>
                </a:highlight>
                <a:latin typeface="DM Sans" pitchFamily="2" charset="0"/>
              </a:rPr>
              <a:t> Knowledge-Based Expert System</a:t>
            </a:r>
            <a:endParaRPr lang="en-US" sz="3200" dirty="0">
              <a:solidFill>
                <a:schemeClr val="bg1"/>
              </a:solidFill>
              <a:latin typeface="+mj-lt"/>
            </a:endParaRPr>
          </a:p>
        </p:txBody>
      </p:sp>
      <p:sp>
        <p:nvSpPr>
          <p:cNvPr id="5" name="TextBox 4">
            <a:extLst>
              <a:ext uri="{FF2B5EF4-FFF2-40B4-BE49-F238E27FC236}">
                <a16:creationId xmlns:a16="http://schemas.microsoft.com/office/drawing/2014/main" id="{74ADACA3-DB24-CD46-3D83-2125E1DC6C49}"/>
              </a:ext>
            </a:extLst>
          </p:cNvPr>
          <p:cNvSpPr txBox="1"/>
          <p:nvPr/>
        </p:nvSpPr>
        <p:spPr>
          <a:xfrm>
            <a:off x="1259541" y="1272988"/>
            <a:ext cx="9672917" cy="5078313"/>
          </a:xfrm>
          <a:prstGeom prst="rect">
            <a:avLst/>
          </a:prstGeom>
          <a:noFill/>
        </p:spPr>
        <p:txBody>
          <a:bodyPr wrap="square" rtlCol="0">
            <a:spAutoFit/>
          </a:bodyPr>
          <a:lstStyle/>
          <a:p>
            <a:pPr algn="just">
              <a:buFont typeface="Arial" panose="020B0604020202020204" pitchFamily="34" charset="0"/>
              <a:buChar char="•"/>
            </a:pPr>
            <a:r>
              <a:rPr lang="en-US" b="0" i="0" dirty="0">
                <a:solidFill>
                  <a:schemeClr val="bg1"/>
                </a:solidFill>
                <a:effectLst/>
                <a:latin typeface="+mj-lt"/>
              </a:rPr>
              <a:t>Rule 1: If the chemical structure contains a benzene ring and a carboxylic acid group, then predict that the compound is likely to exhibit acidic properties.</a:t>
            </a:r>
          </a:p>
          <a:p>
            <a:pPr algn="just">
              <a:buFont typeface="Arial" panose="020B0604020202020204" pitchFamily="34" charset="0"/>
              <a:buChar char="•"/>
            </a:pPr>
            <a:endParaRPr lang="en-US" b="0" i="0" dirty="0">
              <a:solidFill>
                <a:schemeClr val="bg1"/>
              </a:solidFill>
              <a:effectLst/>
              <a:latin typeface="+mj-lt"/>
            </a:endParaRPr>
          </a:p>
          <a:p>
            <a:pPr algn="just">
              <a:buFont typeface="Arial" panose="020B0604020202020204" pitchFamily="34" charset="0"/>
              <a:buChar char="•"/>
            </a:pPr>
            <a:r>
              <a:rPr lang="en-US" b="0" i="0" dirty="0">
                <a:solidFill>
                  <a:schemeClr val="bg1"/>
                </a:solidFill>
                <a:effectLst/>
                <a:latin typeface="+mj-lt"/>
              </a:rPr>
              <a:t>Rule 2: If the chemical structure contains a nitrogen atom with a lone pair of electrons and a hydrogen atom attached, then predict that the compound is likely to exhibit basic properties.</a:t>
            </a:r>
          </a:p>
          <a:p>
            <a:pPr algn="just">
              <a:buFont typeface="Arial" panose="020B0604020202020204" pitchFamily="34" charset="0"/>
              <a:buChar char="•"/>
            </a:pPr>
            <a:endParaRPr lang="en-US" b="0" i="0" dirty="0">
              <a:solidFill>
                <a:schemeClr val="bg1"/>
              </a:solidFill>
              <a:effectLst/>
              <a:latin typeface="+mj-lt"/>
            </a:endParaRPr>
          </a:p>
          <a:p>
            <a:pPr algn="just">
              <a:buFont typeface="Arial" panose="020B0604020202020204" pitchFamily="34" charset="0"/>
              <a:buChar char="•"/>
            </a:pPr>
            <a:r>
              <a:rPr lang="en-US" b="0" i="0" dirty="0">
                <a:solidFill>
                  <a:schemeClr val="bg1"/>
                </a:solidFill>
                <a:effectLst/>
                <a:latin typeface="+mj-lt"/>
              </a:rPr>
              <a:t>Rule 3: If the chemical structure contains a double bond and a halogen atom, then predict that the compound is likely to undergo electrophilic addition reactions.</a:t>
            </a:r>
          </a:p>
          <a:p>
            <a:pPr algn="just">
              <a:buFont typeface="Arial" panose="020B0604020202020204" pitchFamily="34" charset="0"/>
              <a:buChar char="•"/>
            </a:pPr>
            <a:endParaRPr lang="en-US" b="0" i="0" dirty="0">
              <a:solidFill>
                <a:schemeClr val="bg1"/>
              </a:solidFill>
              <a:effectLst/>
              <a:latin typeface="+mj-lt"/>
            </a:endParaRPr>
          </a:p>
          <a:p>
            <a:pPr algn="just">
              <a:buFont typeface="Arial" panose="020B0604020202020204" pitchFamily="34" charset="0"/>
              <a:buChar char="•"/>
            </a:pPr>
            <a:r>
              <a:rPr lang="en-US" b="0" i="0" dirty="0">
                <a:solidFill>
                  <a:schemeClr val="bg1"/>
                </a:solidFill>
                <a:effectLst/>
                <a:latin typeface="+mj-lt"/>
              </a:rPr>
              <a:t>Scenario: A chemist inputs the chemical structure of a compound into the system, which contains a benzene ring and a carboxylic acid group.</a:t>
            </a:r>
          </a:p>
          <a:p>
            <a:pPr algn="just">
              <a:buFont typeface="Arial" panose="020B0604020202020204" pitchFamily="34" charset="0"/>
              <a:buChar char="•"/>
            </a:pPr>
            <a:endParaRPr lang="en-US" b="0" i="0" dirty="0">
              <a:solidFill>
                <a:schemeClr val="bg1"/>
              </a:solidFill>
              <a:effectLst/>
              <a:latin typeface="+mj-lt"/>
            </a:endParaRPr>
          </a:p>
          <a:p>
            <a:pPr algn="just">
              <a:buFont typeface="Arial" panose="020B0604020202020204" pitchFamily="34" charset="0"/>
              <a:buChar char="•"/>
            </a:pPr>
            <a:r>
              <a:rPr lang="en-US" b="0" i="0" dirty="0">
                <a:solidFill>
                  <a:schemeClr val="bg1"/>
                </a:solidFill>
                <a:effectLst/>
                <a:latin typeface="+mj-lt"/>
              </a:rPr>
              <a:t>Inferencing: Based on Rule 1, the system would infer that the compound is likely to exhibit acidic properties due to the presence of the benzene ring and carboxylic acid group.</a:t>
            </a:r>
          </a:p>
          <a:p>
            <a:pPr algn="just">
              <a:buFont typeface="Arial" panose="020B0604020202020204" pitchFamily="34" charset="0"/>
              <a:buChar char="•"/>
            </a:pPr>
            <a:endParaRPr lang="en-US" b="0" i="0" dirty="0">
              <a:solidFill>
                <a:schemeClr val="bg1"/>
              </a:solidFill>
              <a:effectLst/>
              <a:latin typeface="+mj-lt"/>
            </a:endParaRPr>
          </a:p>
          <a:p>
            <a:pPr algn="just">
              <a:buFont typeface="Arial" panose="020B0604020202020204" pitchFamily="34" charset="0"/>
              <a:buChar char="•"/>
            </a:pPr>
            <a:r>
              <a:rPr lang="en-US" b="0" i="0" dirty="0">
                <a:solidFill>
                  <a:schemeClr val="bg1"/>
                </a:solidFill>
                <a:effectLst/>
                <a:latin typeface="+mj-lt"/>
              </a:rPr>
              <a:t>Decision: The chemist can use this prediction to guide further experiments or research on the compound, such as studying its reactivity in acidic conditions or exploring its potential applications in acidic environments.</a:t>
            </a:r>
            <a:endParaRPr lang="en-US" dirty="0">
              <a:solidFill>
                <a:schemeClr val="bg1"/>
              </a:solidFill>
              <a:latin typeface="+mj-lt"/>
            </a:endParaRPr>
          </a:p>
        </p:txBody>
      </p:sp>
    </p:spTree>
    <p:extLst>
      <p:ext uri="{BB962C8B-B14F-4D97-AF65-F5344CB8AC3E}">
        <p14:creationId xmlns:p14="http://schemas.microsoft.com/office/powerpoint/2010/main" val="2543198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0614B-CEF8-E7FE-7598-54302011EDF0}"/>
              </a:ext>
            </a:extLst>
          </p:cNvPr>
          <p:cNvSpPr>
            <a:spLocks noGrp="1"/>
          </p:cNvSpPr>
          <p:nvPr>
            <p:ph type="sldNum" sz="quarter" idx="12"/>
          </p:nvPr>
        </p:nvSpPr>
        <p:spPr/>
        <p:txBody>
          <a:bodyPr/>
          <a:lstStyle/>
          <a:p>
            <a:fld id="{294A09A9-5501-47C1-A89A-A340965A2BE2}" type="slidenum">
              <a:rPr lang="en-US" smtClean="0"/>
              <a:t>54</a:t>
            </a:fld>
            <a:endParaRPr lang="en-US" dirty="0"/>
          </a:p>
        </p:txBody>
      </p:sp>
      <p:sp>
        <p:nvSpPr>
          <p:cNvPr id="3" name="TextBox 2">
            <a:extLst>
              <a:ext uri="{FF2B5EF4-FFF2-40B4-BE49-F238E27FC236}">
                <a16:creationId xmlns:a16="http://schemas.microsoft.com/office/drawing/2014/main" id="{88EC971C-9D19-5B72-D517-2C2585303A40}"/>
              </a:ext>
            </a:extLst>
          </p:cNvPr>
          <p:cNvSpPr txBox="1"/>
          <p:nvPr/>
        </p:nvSpPr>
        <p:spPr>
          <a:xfrm>
            <a:off x="2788298" y="274540"/>
            <a:ext cx="6615404" cy="584775"/>
          </a:xfrm>
          <a:prstGeom prst="rect">
            <a:avLst/>
          </a:prstGeom>
          <a:noFill/>
        </p:spPr>
        <p:txBody>
          <a:bodyPr wrap="square" rtlCol="0">
            <a:spAutoFit/>
          </a:bodyPr>
          <a:lstStyle/>
          <a:p>
            <a:pPr algn="ctr"/>
            <a:r>
              <a:rPr lang="en-US" sz="3200" b="1" dirty="0">
                <a:solidFill>
                  <a:schemeClr val="bg1"/>
                </a:solidFill>
                <a:latin typeface="Tw Cen MT (Headings)"/>
              </a:rPr>
              <a:t>References </a:t>
            </a:r>
          </a:p>
        </p:txBody>
      </p:sp>
      <p:sp>
        <p:nvSpPr>
          <p:cNvPr id="4" name="TextBox 3">
            <a:extLst>
              <a:ext uri="{FF2B5EF4-FFF2-40B4-BE49-F238E27FC236}">
                <a16:creationId xmlns:a16="http://schemas.microsoft.com/office/drawing/2014/main" id="{1D04499D-507D-2CA2-E097-5DFB160D350C}"/>
              </a:ext>
            </a:extLst>
          </p:cNvPr>
          <p:cNvSpPr txBox="1"/>
          <p:nvPr/>
        </p:nvSpPr>
        <p:spPr>
          <a:xfrm>
            <a:off x="850392" y="730353"/>
            <a:ext cx="10712263" cy="5499839"/>
          </a:xfrm>
          <a:prstGeom prst="rect">
            <a:avLst/>
          </a:prstGeom>
          <a:noFill/>
        </p:spPr>
        <p:txBody>
          <a:bodyPr wrap="square" rtlCol="0">
            <a:spAutoFit/>
          </a:bodyPr>
          <a:lstStyle/>
          <a:p>
            <a:endParaRPr lang="en-US" dirty="0">
              <a:solidFill>
                <a:schemeClr val="bg1"/>
              </a:solidFill>
            </a:endParaRPr>
          </a:p>
          <a:p>
            <a:pPr marL="342900" indent="-342900" algn="just">
              <a:lnSpc>
                <a:spcPct val="150000"/>
              </a:lnSpc>
              <a:buFont typeface="+mj-lt"/>
              <a:buAutoNum type="arabicPeriod"/>
            </a:pPr>
            <a:r>
              <a:rPr lang="en-US" sz="1400" dirty="0">
                <a:solidFill>
                  <a:schemeClr val="bg1"/>
                </a:solidFill>
                <a:hlinkClick r:id="rId2">
                  <a:extLst>
                    <a:ext uri="{A12FA001-AC4F-418D-AE19-62706E023703}">
                      <ahyp:hlinkClr xmlns:ahyp="http://schemas.microsoft.com/office/drawing/2018/hyperlinkcolor" val="tx"/>
                    </a:ext>
                  </a:extLst>
                </a:hlinkClick>
              </a:rPr>
              <a:t>https://www.scholarhat.com/tutorial/artificialintelligence/expert-system-in-ai</a:t>
            </a:r>
            <a:endParaRPr lang="en-US" sz="1400" dirty="0">
              <a:solidFill>
                <a:schemeClr val="bg1"/>
              </a:solidFill>
            </a:endParaRPr>
          </a:p>
          <a:p>
            <a:pPr marL="342900" indent="-342900" algn="just">
              <a:lnSpc>
                <a:spcPct val="150000"/>
              </a:lnSpc>
              <a:buFont typeface="+mj-lt"/>
              <a:buAutoNum type="arabicPeriod"/>
            </a:pPr>
            <a:r>
              <a:rPr lang="en-US" sz="1400" dirty="0">
                <a:solidFill>
                  <a:schemeClr val="bg1"/>
                </a:solidFill>
              </a:rPr>
              <a:t>P. Dore , S. </a:t>
            </a:r>
            <a:r>
              <a:rPr lang="en-US" sz="1400" dirty="0" err="1">
                <a:solidFill>
                  <a:schemeClr val="bg1"/>
                </a:solidFill>
              </a:rPr>
              <a:t>Chakkor</a:t>
            </a:r>
            <a:r>
              <a:rPr lang="en-US" sz="1400" dirty="0">
                <a:solidFill>
                  <a:schemeClr val="bg1"/>
                </a:solidFill>
              </a:rPr>
              <a:t>, A. El </a:t>
            </a:r>
            <a:r>
              <a:rPr lang="en-US" sz="1400" dirty="0" err="1">
                <a:solidFill>
                  <a:schemeClr val="bg1"/>
                </a:solidFill>
              </a:rPr>
              <a:t>Oualkadi</a:t>
            </a:r>
            <a:r>
              <a:rPr lang="en-US" sz="1400" dirty="0">
                <a:solidFill>
                  <a:schemeClr val="bg1"/>
                </a:solidFill>
              </a:rPr>
              <a:t>, M. </a:t>
            </a:r>
            <a:r>
              <a:rPr lang="en-US" sz="1400" dirty="0" err="1">
                <a:solidFill>
                  <a:schemeClr val="bg1"/>
                </a:solidFill>
              </a:rPr>
              <a:t>Baghouri</a:t>
            </a:r>
            <a:r>
              <a:rPr lang="en-US" sz="1400" dirty="0">
                <a:solidFill>
                  <a:schemeClr val="bg1"/>
                </a:solidFill>
              </a:rPr>
              <a:t>, (2023), Real-time intelligent system for wind turbine monitoring using fuzzy system. </a:t>
            </a:r>
            <a:r>
              <a:rPr lang="en-US" sz="1400" i="1" dirty="0">
                <a:solidFill>
                  <a:schemeClr val="bg1"/>
                </a:solidFill>
              </a:rPr>
              <a:t>Journal of Advances in Electrical Engineering, Electronics and Energy</a:t>
            </a:r>
            <a:endParaRPr lang="en-US" dirty="0">
              <a:solidFill>
                <a:schemeClr val="bg1"/>
              </a:solidFill>
            </a:endParaRPr>
          </a:p>
          <a:p>
            <a:pPr marL="342900" indent="-342900" algn="just">
              <a:lnSpc>
                <a:spcPct val="150000"/>
              </a:lnSpc>
              <a:buFont typeface="+mj-lt"/>
              <a:buAutoNum type="arabicPeriod"/>
            </a:pPr>
            <a:r>
              <a:rPr lang="en-US" sz="1400" dirty="0">
                <a:solidFill>
                  <a:schemeClr val="bg1"/>
                </a:solidFill>
              </a:rPr>
              <a:t>S.H. Masood, A. Soo, (2002), A rule based expert system for rapid prototyping system selection, </a:t>
            </a:r>
            <a:r>
              <a:rPr lang="en-US" sz="1400" i="1" dirty="0">
                <a:solidFill>
                  <a:schemeClr val="bg1"/>
                </a:solidFill>
              </a:rPr>
              <a:t>Journal of Computer Integrated Manufacturing</a:t>
            </a:r>
          </a:p>
          <a:p>
            <a:pPr marL="342900" indent="-342900" algn="just">
              <a:lnSpc>
                <a:spcPct val="150000"/>
              </a:lnSpc>
              <a:buFont typeface="+mj-lt"/>
              <a:buAutoNum type="arabicPeriod"/>
            </a:pPr>
            <a:r>
              <a:rPr lang="en-US" sz="1400" i="1" dirty="0">
                <a:solidFill>
                  <a:schemeClr val="bg1"/>
                </a:solidFill>
              </a:rPr>
              <a:t>Backward Chaining: Expert System Fundamentals by Dustin Huntington</a:t>
            </a:r>
          </a:p>
          <a:p>
            <a:pPr marL="342900" indent="-342900" algn="just">
              <a:lnSpc>
                <a:spcPct val="150000"/>
              </a:lnSpc>
              <a:buFont typeface="+mj-lt"/>
              <a:buAutoNum type="arabicPeriod"/>
            </a:pPr>
            <a:r>
              <a:rPr lang="en-US" sz="1400" i="1" dirty="0">
                <a:solidFill>
                  <a:schemeClr val="bg1"/>
                </a:solidFill>
              </a:rPr>
              <a:t>K P Tripathi, (2011), A Review on Knowledge-based Expert System: Concept and Architecture, IJCA Special Issue on “Artificial Intelligence Techniques - Novel Approaches &amp; Practical Applications”</a:t>
            </a:r>
          </a:p>
          <a:p>
            <a:pPr marL="342900" indent="-342900" algn="just">
              <a:lnSpc>
                <a:spcPct val="150000"/>
              </a:lnSpc>
              <a:buFont typeface="+mj-lt"/>
              <a:buAutoNum type="arabicPeriod"/>
            </a:pPr>
            <a:r>
              <a:rPr lang="en-US" sz="1400" i="1" dirty="0">
                <a:solidFill>
                  <a:schemeClr val="bg1"/>
                </a:solidFill>
              </a:rPr>
              <a:t>Shu-Hsien Liao, (2004), Expert system methodologies and applications—a decade review from 1995 to 2004, Journal of Expert Systems with Applications</a:t>
            </a:r>
          </a:p>
          <a:p>
            <a:pPr marL="342900" indent="-342900" algn="just">
              <a:lnSpc>
                <a:spcPct val="150000"/>
              </a:lnSpc>
              <a:buFont typeface="+mj-lt"/>
              <a:buAutoNum type="arabicPeriod"/>
            </a:pPr>
            <a:r>
              <a:rPr lang="en-US" sz="1400" u="sng" dirty="0">
                <a:solidFill>
                  <a:schemeClr val="bg1"/>
                </a:solidFill>
                <a:hlinkClick r:id="rId3">
                  <a:extLst>
                    <a:ext uri="{A12FA001-AC4F-418D-AE19-62706E023703}">
                      <ahyp:hlinkClr xmlns:ahyp="http://schemas.microsoft.com/office/drawing/2018/hyperlinkcolor" val="tx"/>
                    </a:ext>
                  </a:extLst>
                </a:hlinkClick>
              </a:rPr>
              <a:t>https://www.teachict.com/as_a2_ict_new/ocr/A2_G063/334_applications_ict/expert_systems/miniweb/pg4.html</a:t>
            </a:r>
            <a:endParaRPr lang="en-US" sz="1400" u="sng" dirty="0">
              <a:solidFill>
                <a:schemeClr val="bg1"/>
              </a:solidFill>
            </a:endParaRPr>
          </a:p>
          <a:p>
            <a:pPr marL="342900" indent="-342900" algn="just">
              <a:lnSpc>
                <a:spcPct val="150000"/>
              </a:lnSpc>
              <a:buFont typeface="+mj-lt"/>
              <a:buAutoNum type="arabicPeriod"/>
            </a:pPr>
            <a:r>
              <a:rPr lang="en-US" sz="1400" i="1" dirty="0">
                <a:solidFill>
                  <a:schemeClr val="bg1"/>
                </a:solidFill>
              </a:rPr>
              <a:t>Bogdan </a:t>
            </a:r>
            <a:r>
              <a:rPr lang="en-US" sz="1400" i="1" dirty="0" err="1">
                <a:solidFill>
                  <a:schemeClr val="bg1"/>
                </a:solidFill>
              </a:rPr>
              <a:t>Walek</a:t>
            </a:r>
            <a:r>
              <a:rPr lang="en-US" sz="1400" i="1" dirty="0">
                <a:solidFill>
                  <a:schemeClr val="bg1"/>
                </a:solidFill>
              </a:rPr>
              <a:t>, , Petr </a:t>
            </a:r>
            <a:r>
              <a:rPr lang="en-US" sz="1400" i="1" dirty="0" err="1">
                <a:solidFill>
                  <a:schemeClr val="bg1"/>
                </a:solidFill>
              </a:rPr>
              <a:t>Fajmon</a:t>
            </a:r>
            <a:r>
              <a:rPr lang="en-US" sz="1400" i="1" dirty="0">
                <a:solidFill>
                  <a:schemeClr val="bg1"/>
                </a:solidFill>
              </a:rPr>
              <a:t>, (2023), A hybrid recommender system for an online store using a fuzzy  expert system, journal of expert systems with applications 212 (2023) – 118565</a:t>
            </a:r>
          </a:p>
          <a:p>
            <a:pPr marL="342900" indent="-342900" algn="just">
              <a:lnSpc>
                <a:spcPct val="150000"/>
              </a:lnSpc>
              <a:buFont typeface="+mj-lt"/>
              <a:buAutoNum type="arabicPeriod"/>
            </a:pPr>
            <a:r>
              <a:rPr lang="en-US" sz="1400" i="1" dirty="0">
                <a:solidFill>
                  <a:schemeClr val="bg1"/>
                </a:solidFill>
              </a:rPr>
              <a:t>Atul Mishra and Sankha Deb, (2016) An intelligent methodology for assembly tools selection and  assembly sequence optimization, DOI: 10.1007/978-81-322-2740-3_31</a:t>
            </a:r>
          </a:p>
          <a:p>
            <a:pPr algn="just">
              <a:lnSpc>
                <a:spcPct val="150000"/>
              </a:lnSpc>
            </a:pPr>
            <a:endParaRPr lang="en-US" sz="1400" i="1" dirty="0">
              <a:solidFill>
                <a:schemeClr val="bg1"/>
              </a:solidFill>
            </a:endParaRPr>
          </a:p>
        </p:txBody>
      </p:sp>
    </p:spTree>
    <p:extLst>
      <p:ext uri="{BB962C8B-B14F-4D97-AF65-F5344CB8AC3E}">
        <p14:creationId xmlns:p14="http://schemas.microsoft.com/office/powerpoint/2010/main" val="116371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2505" y="3988838"/>
            <a:ext cx="6620619" cy="1069848"/>
          </a:xfrm>
        </p:spPr>
        <p:txBody>
          <a:bodyPr/>
          <a:lstStyle/>
          <a:p>
            <a:r>
              <a:rPr lang="en-US" sz="4800" b="1" spc="600" dirty="0">
                <a:ln w="28575">
                  <a:noFill/>
                  <a:prstDash val="solid"/>
                </a:ln>
                <a:solidFill>
                  <a:schemeClr val="bg1"/>
                </a:solidFill>
                <a:latin typeface="Tw Cen MT" panose="020B0602020104020603" pitchFamily="34" charset="77"/>
              </a:rPr>
              <a:t>THANK YOU</a:t>
            </a:r>
            <a:r>
              <a:rPr lang="en-US" dirty="0">
                <a:ln w="28575">
                  <a:noFill/>
                  <a:prstDash val="solid"/>
                </a:ln>
                <a:latin typeface="Tw Cen MT" panose="020B0602020104020603" pitchFamily="34" charset="77"/>
              </a:rPr>
              <a:t> For Your attention</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798DEA-2D82-875B-508F-B92D64ED49D1}"/>
              </a:ext>
            </a:extLst>
          </p:cNvPr>
          <p:cNvPicPr>
            <a:picLocks noChangeAspect="1"/>
          </p:cNvPicPr>
          <p:nvPr/>
        </p:nvPicPr>
        <p:blipFill>
          <a:blip r:embed="rId2"/>
          <a:stretch>
            <a:fillRect/>
          </a:stretch>
        </p:blipFill>
        <p:spPr>
          <a:xfrm>
            <a:off x="1601045" y="1770604"/>
            <a:ext cx="8609755" cy="4318566"/>
          </a:xfrm>
          <a:prstGeom prst="rect">
            <a:avLst/>
          </a:prstGeom>
        </p:spPr>
      </p:pic>
      <p:sp>
        <p:nvSpPr>
          <p:cNvPr id="4" name="Title 2">
            <a:extLst>
              <a:ext uri="{FF2B5EF4-FFF2-40B4-BE49-F238E27FC236}">
                <a16:creationId xmlns:a16="http://schemas.microsoft.com/office/drawing/2014/main" id="{BFA5EF18-4B1E-8864-2FBB-AB1273A31D74}"/>
              </a:ext>
            </a:extLst>
          </p:cNvPr>
          <p:cNvSpPr>
            <a:spLocks noGrp="1"/>
          </p:cNvSpPr>
          <p:nvPr>
            <p:ph type="title"/>
          </p:nvPr>
        </p:nvSpPr>
        <p:spPr>
          <a:xfrm>
            <a:off x="1363211" y="233906"/>
            <a:ext cx="9840020" cy="1069848"/>
          </a:xfrm>
        </p:spPr>
        <p:txBody>
          <a:bodyPr/>
          <a:lstStyle/>
          <a:p>
            <a:r>
              <a:rPr lang="en-US" sz="2400" dirty="0"/>
              <a:t>Expert system vs recommendation system</a:t>
            </a:r>
          </a:p>
        </p:txBody>
      </p:sp>
    </p:spTree>
    <p:extLst>
      <p:ext uri="{BB962C8B-B14F-4D97-AF65-F5344CB8AC3E}">
        <p14:creationId xmlns:p14="http://schemas.microsoft.com/office/powerpoint/2010/main" val="85861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12C84-AD7D-5C0F-CB7D-9067E9A0CCFC}"/>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4" name="Picture 3">
            <a:extLst>
              <a:ext uri="{FF2B5EF4-FFF2-40B4-BE49-F238E27FC236}">
                <a16:creationId xmlns:a16="http://schemas.microsoft.com/office/drawing/2014/main" id="{9F5CAA39-396F-67FC-F320-5129816BD3AA}"/>
              </a:ext>
            </a:extLst>
          </p:cNvPr>
          <p:cNvPicPr>
            <a:picLocks noChangeAspect="1"/>
          </p:cNvPicPr>
          <p:nvPr/>
        </p:nvPicPr>
        <p:blipFill rotWithShape="1">
          <a:blip r:embed="rId2"/>
          <a:srcRect b="7851"/>
          <a:stretch/>
        </p:blipFill>
        <p:spPr>
          <a:xfrm>
            <a:off x="2103885" y="541767"/>
            <a:ext cx="8232421" cy="5321151"/>
          </a:xfrm>
          <a:prstGeom prst="rect">
            <a:avLst/>
          </a:prstGeom>
        </p:spPr>
      </p:pic>
    </p:spTree>
    <p:extLst>
      <p:ext uri="{BB962C8B-B14F-4D97-AF65-F5344CB8AC3E}">
        <p14:creationId xmlns:p14="http://schemas.microsoft.com/office/powerpoint/2010/main" val="426192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35486-862A-3CE4-00F7-3E225DE4D1B0}"/>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5" name="Picture 4">
            <a:extLst>
              <a:ext uri="{FF2B5EF4-FFF2-40B4-BE49-F238E27FC236}">
                <a16:creationId xmlns:a16="http://schemas.microsoft.com/office/drawing/2014/main" id="{C344E87B-CA2A-6314-CFF8-536966AE27CD}"/>
              </a:ext>
            </a:extLst>
          </p:cNvPr>
          <p:cNvPicPr>
            <a:picLocks noChangeAspect="1"/>
          </p:cNvPicPr>
          <p:nvPr/>
        </p:nvPicPr>
        <p:blipFill>
          <a:blip r:embed="rId2"/>
          <a:stretch>
            <a:fillRect/>
          </a:stretch>
        </p:blipFill>
        <p:spPr>
          <a:xfrm>
            <a:off x="959772" y="1436998"/>
            <a:ext cx="7281659" cy="3705225"/>
          </a:xfrm>
          <a:prstGeom prst="rect">
            <a:avLst/>
          </a:prstGeom>
        </p:spPr>
      </p:pic>
      <p:pic>
        <p:nvPicPr>
          <p:cNvPr id="8" name="Picture 7">
            <a:extLst>
              <a:ext uri="{FF2B5EF4-FFF2-40B4-BE49-F238E27FC236}">
                <a16:creationId xmlns:a16="http://schemas.microsoft.com/office/drawing/2014/main" id="{64781286-F4A5-C122-CD44-5400FDC88DF2}"/>
              </a:ext>
            </a:extLst>
          </p:cNvPr>
          <p:cNvPicPr>
            <a:picLocks noChangeAspect="1"/>
          </p:cNvPicPr>
          <p:nvPr/>
        </p:nvPicPr>
        <p:blipFill>
          <a:blip r:embed="rId3"/>
          <a:stretch>
            <a:fillRect/>
          </a:stretch>
        </p:blipFill>
        <p:spPr>
          <a:xfrm>
            <a:off x="8371354" y="1436998"/>
            <a:ext cx="3686175" cy="3705225"/>
          </a:xfrm>
          <a:prstGeom prst="rect">
            <a:avLst/>
          </a:prstGeom>
        </p:spPr>
      </p:pic>
    </p:spTree>
    <p:extLst>
      <p:ext uri="{BB962C8B-B14F-4D97-AF65-F5344CB8AC3E}">
        <p14:creationId xmlns:p14="http://schemas.microsoft.com/office/powerpoint/2010/main" val="341126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34600C-C31C-CAC2-59A6-2EA27DAA893D}"/>
              </a:ext>
            </a:extLst>
          </p:cNvPr>
          <p:cNvSpPr txBox="1"/>
          <p:nvPr/>
        </p:nvSpPr>
        <p:spPr>
          <a:xfrm>
            <a:off x="2833397" y="1061131"/>
            <a:ext cx="5743074" cy="461665"/>
          </a:xfrm>
          <a:prstGeom prst="rect">
            <a:avLst/>
          </a:prstGeom>
          <a:noFill/>
        </p:spPr>
        <p:txBody>
          <a:bodyPr wrap="square" rtlCol="0">
            <a:spAutoFit/>
          </a:bodyPr>
          <a:lstStyle/>
          <a:p>
            <a:pPr algn="ctr"/>
            <a:r>
              <a:rPr lang="en-US" sz="2400" b="1" dirty="0">
                <a:solidFill>
                  <a:schemeClr val="bg1"/>
                </a:solidFill>
                <a:effectLst/>
                <a:latin typeface="Tw Cen MT (Headings)"/>
                <a:ea typeface="Calibri" panose="020F0502020204030204" pitchFamily="34" charset="0"/>
                <a:cs typeface="Arial" panose="020B0604020202020204" pitchFamily="34" charset="0"/>
              </a:rPr>
              <a:t>Components of Expert </a:t>
            </a:r>
            <a:r>
              <a:rPr lang="en-US" sz="2400" b="1" dirty="0">
                <a:solidFill>
                  <a:schemeClr val="bg1"/>
                </a:solidFill>
                <a:latin typeface="Tw Cen MT (Headings)"/>
                <a:ea typeface="Calibri" panose="020F0502020204030204" pitchFamily="34" charset="0"/>
                <a:cs typeface="Arial" panose="020B0604020202020204" pitchFamily="34" charset="0"/>
              </a:rPr>
              <a:t>S</a:t>
            </a:r>
            <a:r>
              <a:rPr lang="en-US" sz="2400" b="1" dirty="0">
                <a:solidFill>
                  <a:schemeClr val="bg1"/>
                </a:solidFill>
                <a:effectLst/>
                <a:latin typeface="Tw Cen MT (Headings)"/>
                <a:ea typeface="Calibri" panose="020F0502020204030204" pitchFamily="34" charset="0"/>
                <a:cs typeface="Arial" panose="020B0604020202020204" pitchFamily="34" charset="0"/>
              </a:rPr>
              <a:t>ystems</a:t>
            </a:r>
            <a:endParaRPr lang="en-US" sz="2400" b="1" dirty="0">
              <a:solidFill>
                <a:schemeClr val="bg1"/>
              </a:solidFill>
              <a:latin typeface="Tw Cen MT (Headings)"/>
            </a:endParaRPr>
          </a:p>
        </p:txBody>
      </p:sp>
      <p:sp>
        <p:nvSpPr>
          <p:cNvPr id="2" name="TextBox 1">
            <a:extLst>
              <a:ext uri="{FF2B5EF4-FFF2-40B4-BE49-F238E27FC236}">
                <a16:creationId xmlns:a16="http://schemas.microsoft.com/office/drawing/2014/main" id="{8171B3A6-1836-9C57-E0A3-0008F0928CE1}"/>
              </a:ext>
            </a:extLst>
          </p:cNvPr>
          <p:cNvSpPr txBox="1"/>
          <p:nvPr/>
        </p:nvSpPr>
        <p:spPr>
          <a:xfrm>
            <a:off x="309831" y="2838573"/>
            <a:ext cx="4647652"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Domain expert </a:t>
            </a:r>
          </a:p>
          <a:p>
            <a:pPr marL="285750" indent="-285750">
              <a:buFont typeface="Arial" panose="020B0604020202020204" pitchFamily="34" charset="0"/>
              <a:buChar char="•"/>
            </a:pPr>
            <a:r>
              <a:rPr lang="en-US" dirty="0"/>
              <a:t>Knowledge Base </a:t>
            </a:r>
          </a:p>
          <a:p>
            <a:pPr marL="285750" indent="-285750">
              <a:buFont typeface="Arial" panose="020B0604020202020204" pitchFamily="34" charset="0"/>
              <a:buChar char="•"/>
            </a:pPr>
            <a:r>
              <a:rPr lang="en-US" dirty="0"/>
              <a:t>Knowledge acquisition</a:t>
            </a:r>
          </a:p>
          <a:p>
            <a:pPr marL="285750" indent="-285750">
              <a:buFont typeface="Arial" panose="020B0604020202020204" pitchFamily="34" charset="0"/>
              <a:buChar char="•"/>
            </a:pPr>
            <a:r>
              <a:rPr lang="en-US" dirty="0"/>
              <a:t>Inference engine </a:t>
            </a:r>
          </a:p>
          <a:p>
            <a:pPr marL="285750" indent="-285750">
              <a:buFont typeface="Arial" panose="020B0604020202020204" pitchFamily="34" charset="0"/>
              <a:buChar char="•"/>
            </a:pPr>
            <a:r>
              <a:rPr lang="en-US" dirty="0"/>
              <a:t>Predicting results and Explanation Mode  </a:t>
            </a:r>
          </a:p>
        </p:txBody>
      </p:sp>
      <p:pic>
        <p:nvPicPr>
          <p:cNvPr id="6" name="Picture 5">
            <a:extLst>
              <a:ext uri="{FF2B5EF4-FFF2-40B4-BE49-F238E27FC236}">
                <a16:creationId xmlns:a16="http://schemas.microsoft.com/office/drawing/2014/main" id="{7239B2A6-A4E6-C6BA-AB2B-E473FC194E9D}"/>
              </a:ext>
            </a:extLst>
          </p:cNvPr>
          <p:cNvPicPr>
            <a:picLocks noChangeAspect="1"/>
          </p:cNvPicPr>
          <p:nvPr/>
        </p:nvPicPr>
        <p:blipFill>
          <a:blip r:embed="rId2"/>
          <a:stretch>
            <a:fillRect/>
          </a:stretch>
        </p:blipFill>
        <p:spPr>
          <a:xfrm>
            <a:off x="5053518" y="1716920"/>
            <a:ext cx="6603174" cy="3720635"/>
          </a:xfrm>
          <a:prstGeom prst="rect">
            <a:avLst/>
          </a:prstGeom>
        </p:spPr>
      </p:pic>
    </p:spTree>
    <p:extLst>
      <p:ext uri="{BB962C8B-B14F-4D97-AF65-F5344CB8AC3E}">
        <p14:creationId xmlns:p14="http://schemas.microsoft.com/office/powerpoint/2010/main" val="140446885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7742</TotalTime>
  <Words>3143</Words>
  <Application>Microsoft Office PowerPoint</Application>
  <PresentationFormat>Widescreen</PresentationFormat>
  <Paragraphs>300</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Calibri</vt:lpstr>
      <vt:lpstr>Courier New</vt:lpstr>
      <vt:lpstr>DM Sans</vt:lpstr>
      <vt:lpstr>Segoe UI Light</vt:lpstr>
      <vt:lpstr>SegoeUIVariable</vt:lpstr>
      <vt:lpstr>Tw Cen MT</vt:lpstr>
      <vt:lpstr>Tw Cen MT (Headings)</vt:lpstr>
      <vt:lpstr>Office Theme</vt:lpstr>
      <vt:lpstr> Knowledge-based Expert System</vt:lpstr>
      <vt:lpstr>CONTENTS</vt:lpstr>
      <vt:lpstr>INTRODUCTION</vt:lpstr>
      <vt:lpstr>Development of an Expert System</vt:lpstr>
      <vt:lpstr>Expert system vs recommendation system</vt:lpstr>
      <vt:lpstr>Expert system vs recommendation system</vt:lpstr>
      <vt:lpstr>PowerPoint Presentation</vt:lpstr>
      <vt:lpstr>PowerPoint Presentation</vt:lpstr>
      <vt:lpstr>PowerPoint Presentation</vt:lpstr>
      <vt:lpstr>Why expert system? </vt:lpstr>
      <vt:lpstr>Table 1.3 Broad Classes  of Expert Systems</vt:lpstr>
      <vt:lpstr>Expert  systems Vs conventional programs I</vt:lpstr>
      <vt:lpstr>Expert  systems Vs conventional programs III</vt:lpstr>
      <vt:lpstr>“While consulting the information provided by the expert system, the explanation module elucidates why the expert system reached its conclusion.”</vt:lpstr>
      <vt:lpstr>Figure 1.6 Structure of a Rule-Based Expert System</vt:lpstr>
      <vt:lpstr>PowerPoint Presentation</vt:lpstr>
      <vt:lpstr>Foundation of Expert Systems</vt:lpstr>
      <vt:lpstr>Rule-Based ES</vt:lpstr>
      <vt:lpstr>PowerPoint Presentation</vt:lpstr>
      <vt:lpstr>PowerPoint Presentation</vt:lpstr>
      <vt:lpstr>PowerPoint Presentation</vt:lpstr>
      <vt:lpstr>PowerPoint Presentation</vt:lpstr>
      <vt:lpstr>Backward Chaining and forward Chaining</vt:lpstr>
      <vt:lpstr>PowerPoint Presentation</vt:lpstr>
      <vt:lpstr>PowerPoint Presentation</vt:lpstr>
      <vt:lpstr>Forward Chaining – in search of data</vt:lpstr>
      <vt:lpstr>Backward Chaining- one target driven approach</vt:lpstr>
      <vt:lpstr>PowerPoint Presentation</vt:lpstr>
      <vt:lpstr>Forward or Backward Reasoning?</vt:lpstr>
      <vt:lpstr>The Rete-Algorithm</vt:lpstr>
      <vt:lpstr>The Rete-Algorithm Example</vt:lpstr>
      <vt:lpstr>PowerPoint Presentation</vt:lpstr>
      <vt:lpstr>Uncertainty in Rules and Facts</vt:lpstr>
      <vt:lpstr>Example of uncertainty </vt:lpstr>
      <vt:lpstr>Probability</vt:lpstr>
      <vt:lpstr>Conditional Probabilities</vt:lpstr>
      <vt:lpstr>Bayesian Belief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The IRIS Intelligent RP System Selector</vt:lpstr>
      <vt:lpstr>The IRIS Intelligent RP System Selector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Expert systems</dc:title>
  <dc:creator>najmieh sadat safarabadi</dc:creator>
  <cp:lastModifiedBy>najmieh sadat safarabadi</cp:lastModifiedBy>
  <cp:revision>351</cp:revision>
  <dcterms:created xsi:type="dcterms:W3CDTF">2024-05-13T15:01:01Z</dcterms:created>
  <dcterms:modified xsi:type="dcterms:W3CDTF">2024-05-21T11:46:13Z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