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48" r:id="rId1"/>
  </p:sldMasterIdLst>
  <p:notesMasterIdLst>
    <p:notesMasterId r:id="rId31"/>
  </p:notesMasterIdLst>
  <p:sldIdLst>
    <p:sldId id="256" r:id="rId2"/>
    <p:sldId id="267" r:id="rId3"/>
    <p:sldId id="257" r:id="rId4"/>
    <p:sldId id="290" r:id="rId5"/>
    <p:sldId id="288" r:id="rId6"/>
    <p:sldId id="287" r:id="rId7"/>
    <p:sldId id="260" r:id="rId8"/>
    <p:sldId id="266" r:id="rId9"/>
    <p:sldId id="306" r:id="rId10"/>
    <p:sldId id="262" r:id="rId11"/>
    <p:sldId id="293" r:id="rId12"/>
    <p:sldId id="277" r:id="rId13"/>
    <p:sldId id="289" r:id="rId14"/>
    <p:sldId id="259" r:id="rId15"/>
    <p:sldId id="268" r:id="rId16"/>
    <p:sldId id="307" r:id="rId17"/>
    <p:sldId id="310" r:id="rId18"/>
    <p:sldId id="273" r:id="rId19"/>
    <p:sldId id="278" r:id="rId20"/>
    <p:sldId id="276" r:id="rId21"/>
    <p:sldId id="308" r:id="rId22"/>
    <p:sldId id="295" r:id="rId23"/>
    <p:sldId id="302" r:id="rId24"/>
    <p:sldId id="305" r:id="rId25"/>
    <p:sldId id="297" r:id="rId26"/>
    <p:sldId id="311" r:id="rId27"/>
    <p:sldId id="312" r:id="rId28"/>
    <p:sldId id="271" r:id="rId29"/>
    <p:sldId id="3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73" autoAdjust="0"/>
  </p:normalViewPr>
  <p:slideViewPr>
    <p:cSldViewPr snapToGrid="0">
      <p:cViewPr>
        <p:scale>
          <a:sx n="125" d="100"/>
          <a:sy n="125" d="100"/>
        </p:scale>
        <p:origin x="90" y="-6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Sheet1!$A$2:$B$10</cx:f>
        <cx:lvl ptCount="9">
          <cx:pt idx="0">Formulation of the BAP</cx:pt>
          <cx:pt idx="1">Objective Function Definition</cx:pt>
          <cx:pt idx="2">Constraints Identification</cx:pt>
          <cx:pt idx="3">Metaheuristic Approaches</cx:pt>
          <cx:pt idx="4">Population Initialization</cx:pt>
          <cx:pt idx="5">Selection Mechanism</cx:pt>
          <cx:pt idx="6">Random Walk</cx:pt>
          <cx:pt idx="7">Discrete Event Simulation</cx:pt>
          <cx:pt idx="8">Scenario Analysis</cx:pt>
        </cx:lvl>
        <cx:lvl ptCount="9">
          <cx:pt idx="0">Mathematical Modeling</cx:pt>
          <cx:pt idx="1">Mathematical Modeling</cx:pt>
          <cx:pt idx="2">Mathematical Modeling</cx:pt>
          <cx:pt idx="3">Algorithm Development</cx:pt>
          <cx:pt idx="4">Algorithm Development</cx:pt>
          <cx:pt idx="5">Algorithm Development</cx:pt>
          <cx:pt idx="6">Algorithm Development</cx:pt>
          <cx:pt idx="7">Simulation Techniques</cx:pt>
          <cx:pt idx="8">Simulation Techniques</cx:pt>
        </cx:lvl>
        <cx:lvl ptCount="0"/>
      </cx:strDim>
      <cx:numDim type="size">
        <cx:f>Sheet1!$C$2:$C$10</cx:f>
        <cx:lvl ptCount="9" formatCode="General">
          <cx:pt idx="0">22</cx:pt>
          <cx:pt idx="1">12</cx:pt>
          <cx:pt idx="2">18</cx:pt>
          <cx:pt idx="3">25</cx:pt>
          <cx:pt idx="4">25</cx:pt>
          <cx:pt idx="5">17</cx:pt>
          <cx:pt idx="6">14</cx:pt>
          <cx:pt idx="7">25</cx:pt>
          <cx:pt idx="8">16</cx:pt>
        </cx:lvl>
      </cx:numDim>
    </cx:data>
  </cx:chartData>
  <cx:chart>
    <cx:title pos="t" align="ctr" overlay="1">
      <cx:tx>
        <cx:txData>
          <cx:v/>
        </cx:txData>
      </cx:tx>
      <cx:txPr>
        <a:bodyPr spcFirstLastPara="1" vertOverflow="ellipsis" horzOverflow="overflow" wrap="square" lIns="0" tIns="0" rIns="0" bIns="0" anchor="ctr" anchorCtr="1"/>
        <a:lstStyle/>
        <a:p>
          <a:pPr algn="ctr" rtl="0">
            <a:defRPr/>
          </a:pPr>
          <a:endParaRPr lang="en-US" sz="2128" b="1" i="0" u="none" strike="noStrike" spc="0" normalizeH="0" baseline="0" dirty="0">
            <a:solidFill>
              <a:schemeClr val="tx1"/>
            </a:solidFill>
            <a:latin typeface="Calibri Light" panose="020F0302020204030204"/>
          </a:endParaRPr>
        </a:p>
      </cx:txPr>
    </cx:title>
    <cx:plotArea>
      <cx:plotAreaRegion>
        <cx:series layoutId="sunburst" uniqueId="{292B15A9-4526-4CF5-9789-109CB0347F21}">
          <cx:tx>
            <cx:txData>
              <cx:f>Sheet1!$C$1</cx:f>
              <cx:v>Series1</cx:v>
            </cx:txData>
          </cx:tx>
          <cx:dataLabels>
            <cx:txPr>
              <a:bodyPr spcFirstLastPara="1" vertOverflow="ellipsis" horzOverflow="overflow" wrap="square" lIns="0" tIns="0" rIns="0" bIns="0" anchor="ctr" anchorCtr="1"/>
              <a:lstStyle/>
              <a:p>
                <a:pPr algn="ctr" rtl="0">
                  <a:defRPr sz="1050">
                    <a:solidFill>
                      <a:schemeClr val="tx1"/>
                    </a:solidFill>
                  </a:defRPr>
                </a:pPr>
                <a:endParaRPr lang="en-US" sz="1050" b="0" i="0" u="none" strike="noStrike" baseline="0">
                  <a:solidFill>
                    <a:schemeClr val="tx1"/>
                  </a:solidFill>
                  <a:latin typeface="Calibri" panose="020F0502020204030204"/>
                </a:endParaRPr>
              </a:p>
            </cx:txPr>
            <cx:visibility seriesName="0" categoryName="1" value="0"/>
            <cx:separator>, </cx:separator>
          </cx:dataLabels>
          <cx:dataId val="0"/>
        </cx:series>
      </cx:plotAreaRegion>
    </cx:plotArea>
    <cx:legend pos="b" align="ctr" overlay="0">
      <cx:txPr>
        <a:bodyPr spcFirstLastPara="1" vertOverflow="ellipsis" horzOverflow="overflow" wrap="square" lIns="0" tIns="0" rIns="0" bIns="0" anchor="ctr" anchorCtr="1"/>
        <a:lstStyle/>
        <a:p>
          <a:pPr algn="ctr" rtl="0">
            <a:defRPr/>
          </a:pPr>
          <a:endParaRPr lang="en-US" sz="1197" b="0" i="0" u="none" strike="noStrike" baseline="0">
            <a:solidFill>
              <a:prstClr val="black">
                <a:lumMod val="65000"/>
                <a:lumOff val="35000"/>
              </a:prst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6">
  <cs:axisTitle>
    <cs:lnRef idx="0"/>
    <cs:fillRef idx="0"/>
    <cs:effectRef idx="0"/>
    <cs:fontRef idx="major">
      <a:schemeClr val="dk1">
        <a:lumMod val="50000"/>
        <a:lumOff val="50000"/>
      </a:schemeClr>
    </cs:fontRef>
    <cs:defRPr sz="1197"/>
  </cs:axisTitle>
  <cs:categoryAxis>
    <cs:lnRef idx="0"/>
    <cs:fillRef idx="0"/>
    <cs:effectRef idx="0"/>
    <cs:fontRef idx="major">
      <a:schemeClr val="dk1">
        <a:lumMod val="50000"/>
        <a:lumOff val="50000"/>
      </a:schemeClr>
    </cs:fontRef>
    <cs:defRPr sz="1197"/>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2128"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1197"/>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B856F-58FB-41BF-A985-12874F9666C0}" type="doc">
      <dgm:prSet loTypeId="urn:microsoft.com/office/officeart/2008/layout/VerticalCurvedList" loCatId="list" qsTypeId="urn:microsoft.com/office/officeart/2005/8/quickstyle/simple5" qsCatId="simple" csTypeId="urn:microsoft.com/office/officeart/2005/8/colors/accent3_5" csCatId="accent3" phldr="1"/>
      <dgm:spPr/>
      <dgm:t>
        <a:bodyPr/>
        <a:lstStyle/>
        <a:p>
          <a:endParaRPr lang="en-US"/>
        </a:p>
      </dgm:t>
    </dgm:pt>
    <dgm:pt modelId="{B12AED15-B160-4F78-ACA9-7BC7D1C66F69}">
      <dgm:prSet phldrT="[Text]"/>
      <dgm:spPr>
        <a:solidFill>
          <a:schemeClr val="accent1"/>
        </a:solidFill>
      </dgm:spPr>
      <dgm:t>
        <a:bodyPr/>
        <a:lstStyle/>
        <a:p>
          <a:pPr algn="just" rtl="1">
            <a:buFont typeface="Symbol" panose="05050102010706020507" pitchFamily="18" charset="2"/>
            <a:buChar char=""/>
          </a:pPr>
          <a:r>
            <a:rPr lang="fa-IR"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ساختار ارتقا یافته الگوریتم پیشنهادی تا چه اندازه در بهبود زمانبندی تخصیص اسکله و جرثقیل­ در بنادر دریایی موثر خواهد بود؟</a:t>
          </a:r>
          <a:endParaRPr lang="en-US" dirty="0">
            <a:solidFill>
              <a:schemeClr val="tx1"/>
            </a:solidFill>
          </a:endParaRPr>
        </a:p>
      </dgm:t>
    </dgm:pt>
    <dgm:pt modelId="{FFC79B79-FDDC-44F3-AC61-13B9E5B95E1F}" type="parTrans" cxnId="{FB9241D4-75E3-47B2-8961-C3497724DC8A}">
      <dgm:prSet/>
      <dgm:spPr/>
      <dgm:t>
        <a:bodyPr/>
        <a:lstStyle/>
        <a:p>
          <a:pPr rtl="1"/>
          <a:endParaRPr lang="en-US"/>
        </a:p>
      </dgm:t>
    </dgm:pt>
    <dgm:pt modelId="{18F2D685-1381-4B54-AC95-45FF6C0744E1}" type="sibTrans" cxnId="{FB9241D4-75E3-47B2-8961-C3497724DC8A}">
      <dgm:prSet/>
      <dgm:spPr/>
      <dgm:t>
        <a:bodyPr/>
        <a:lstStyle/>
        <a:p>
          <a:pPr rtl="1"/>
          <a:endParaRPr lang="en-US"/>
        </a:p>
      </dgm:t>
    </dgm:pt>
    <dgm:pt modelId="{5FB5F56E-A7C1-477A-8C4D-99B6C089BC94}">
      <dgm:prSet phldrT="[Text]"/>
      <dgm:spPr>
        <a:solidFill>
          <a:schemeClr val="accent1"/>
        </a:solidFill>
      </dgm:spPr>
      <dgm:t>
        <a:bodyPr/>
        <a:lstStyle/>
        <a:p>
          <a:pPr algn="just" rtl="1">
            <a:buFont typeface="Symbol" panose="05050102010706020507" pitchFamily="18" charset="2"/>
            <a:buChar char=""/>
          </a:pPr>
          <a:r>
            <a:rPr lang="fa-IR"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کارایی الگوریتم پیشنهادی با توجه به محدودیت­های از پیش تعریف شده، فاکتورهای هزینه­ را چگونه تحت تاثیر خود قرار می­دهد؟</a:t>
          </a:r>
          <a:endParaRPr lang="en-US" dirty="0">
            <a:solidFill>
              <a:schemeClr val="tx1"/>
            </a:solidFill>
          </a:endParaRPr>
        </a:p>
      </dgm:t>
    </dgm:pt>
    <dgm:pt modelId="{4FDD1DBE-2993-4221-97AE-EF5A382142D7}" type="parTrans" cxnId="{203A760D-6A6D-4A7B-A0DE-0AB0C12D0A50}">
      <dgm:prSet/>
      <dgm:spPr/>
      <dgm:t>
        <a:bodyPr/>
        <a:lstStyle/>
        <a:p>
          <a:pPr rtl="1"/>
          <a:endParaRPr lang="en-US"/>
        </a:p>
      </dgm:t>
    </dgm:pt>
    <dgm:pt modelId="{0F2D9F8B-10CA-44E7-A073-042274D9F0F1}" type="sibTrans" cxnId="{203A760D-6A6D-4A7B-A0DE-0AB0C12D0A50}">
      <dgm:prSet/>
      <dgm:spPr/>
      <dgm:t>
        <a:bodyPr/>
        <a:lstStyle/>
        <a:p>
          <a:pPr rtl="1"/>
          <a:endParaRPr lang="en-US"/>
        </a:p>
      </dgm:t>
    </dgm:pt>
    <dgm:pt modelId="{0901205C-7DCC-45AC-A1EC-240D32FA840D}">
      <dgm:prSet phldrT="[Text]"/>
      <dgm:spPr>
        <a:solidFill>
          <a:schemeClr val="accent1"/>
        </a:solidFill>
      </dgm:spPr>
      <dgm:t>
        <a:bodyPr/>
        <a:lstStyle/>
        <a:p>
          <a:pPr algn="just" rtl="1">
            <a:buFont typeface="Symbol" panose="05050102010706020507" pitchFamily="18" charset="2"/>
            <a:buChar char=""/>
          </a:pPr>
          <a:r>
            <a:rPr lang="fa-IR"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الگوریتم پیشنهادی طبق سناریوهای مختلف بر اساس محدودیت­ها چگونه عمل خواهد کرد؟</a:t>
          </a:r>
          <a:endParaRPr lang="en-US" dirty="0">
            <a:solidFill>
              <a:schemeClr val="tx1"/>
            </a:solidFill>
          </a:endParaRPr>
        </a:p>
      </dgm:t>
    </dgm:pt>
    <dgm:pt modelId="{7B2971B7-E8F8-40A7-9F97-B758BF2773AC}" type="parTrans" cxnId="{9F0F48A0-4B88-4F24-9064-27D1C95E8647}">
      <dgm:prSet/>
      <dgm:spPr/>
      <dgm:t>
        <a:bodyPr/>
        <a:lstStyle/>
        <a:p>
          <a:pPr rtl="1"/>
          <a:endParaRPr lang="en-US"/>
        </a:p>
      </dgm:t>
    </dgm:pt>
    <dgm:pt modelId="{E405C3EC-C828-4307-B9A9-41FD88E4469F}" type="sibTrans" cxnId="{9F0F48A0-4B88-4F24-9064-27D1C95E8647}">
      <dgm:prSet/>
      <dgm:spPr/>
      <dgm:t>
        <a:bodyPr/>
        <a:lstStyle/>
        <a:p>
          <a:pPr rtl="1"/>
          <a:endParaRPr lang="en-US"/>
        </a:p>
      </dgm:t>
    </dgm:pt>
    <dgm:pt modelId="{234950F1-39E8-4A32-880E-70C1AE220803}" type="pres">
      <dgm:prSet presAssocID="{BAAB856F-58FB-41BF-A985-12874F9666C0}" presName="Name0" presStyleCnt="0">
        <dgm:presLayoutVars>
          <dgm:chMax val="7"/>
          <dgm:chPref val="7"/>
          <dgm:dir/>
        </dgm:presLayoutVars>
      </dgm:prSet>
      <dgm:spPr/>
    </dgm:pt>
    <dgm:pt modelId="{DCE91DD8-2F28-4099-BEEA-E64DBD15E774}" type="pres">
      <dgm:prSet presAssocID="{BAAB856F-58FB-41BF-A985-12874F9666C0}" presName="Name1" presStyleCnt="0"/>
      <dgm:spPr/>
    </dgm:pt>
    <dgm:pt modelId="{00BC2528-B2E8-462A-B96F-7C9EA0E6E8E3}" type="pres">
      <dgm:prSet presAssocID="{BAAB856F-58FB-41BF-A985-12874F9666C0}" presName="cycle" presStyleCnt="0"/>
      <dgm:spPr/>
    </dgm:pt>
    <dgm:pt modelId="{B6E6DD94-7919-4131-A3C3-B7CA4008511D}" type="pres">
      <dgm:prSet presAssocID="{BAAB856F-58FB-41BF-A985-12874F9666C0}" presName="srcNode" presStyleLbl="node1" presStyleIdx="0" presStyleCnt="3"/>
      <dgm:spPr/>
    </dgm:pt>
    <dgm:pt modelId="{8D0BC09F-3A38-4D4E-9929-4CA3FF0DFFBC}" type="pres">
      <dgm:prSet presAssocID="{BAAB856F-58FB-41BF-A985-12874F9666C0}" presName="conn" presStyleLbl="parChTrans1D2" presStyleIdx="0" presStyleCnt="1"/>
      <dgm:spPr/>
    </dgm:pt>
    <dgm:pt modelId="{523787D5-D6E3-4923-B438-4A579CB46524}" type="pres">
      <dgm:prSet presAssocID="{BAAB856F-58FB-41BF-A985-12874F9666C0}" presName="extraNode" presStyleLbl="node1" presStyleIdx="0" presStyleCnt="3"/>
      <dgm:spPr/>
    </dgm:pt>
    <dgm:pt modelId="{548E0E74-06EB-4CCA-9587-B5736D01FD8D}" type="pres">
      <dgm:prSet presAssocID="{BAAB856F-58FB-41BF-A985-12874F9666C0}" presName="dstNode" presStyleLbl="node1" presStyleIdx="0" presStyleCnt="3"/>
      <dgm:spPr/>
    </dgm:pt>
    <dgm:pt modelId="{4AE02D68-04A8-426D-9342-990D13E2DC65}" type="pres">
      <dgm:prSet presAssocID="{B12AED15-B160-4F78-ACA9-7BC7D1C66F69}" presName="text_1" presStyleLbl="node1" presStyleIdx="0" presStyleCnt="3">
        <dgm:presLayoutVars>
          <dgm:bulletEnabled val="1"/>
        </dgm:presLayoutVars>
      </dgm:prSet>
      <dgm:spPr/>
    </dgm:pt>
    <dgm:pt modelId="{FA5D3347-90DB-4035-87C0-E49238186FDF}" type="pres">
      <dgm:prSet presAssocID="{B12AED15-B160-4F78-ACA9-7BC7D1C66F69}" presName="accent_1" presStyleCnt="0"/>
      <dgm:spPr/>
    </dgm:pt>
    <dgm:pt modelId="{1AFC2CB4-BC38-42AF-BCC7-0727641F348C}" type="pres">
      <dgm:prSet presAssocID="{B12AED15-B160-4F78-ACA9-7BC7D1C66F69}" presName="accentRepeatNode" presStyleLbl="solidFgAcc1" presStyleIdx="0" presStyleCnt="3"/>
      <dgm:spPr/>
    </dgm:pt>
    <dgm:pt modelId="{8F8FE9F0-A178-435E-AAD4-25D59490DA65}" type="pres">
      <dgm:prSet presAssocID="{5FB5F56E-A7C1-477A-8C4D-99B6C089BC94}" presName="text_2" presStyleLbl="node1" presStyleIdx="1" presStyleCnt="3">
        <dgm:presLayoutVars>
          <dgm:bulletEnabled val="1"/>
        </dgm:presLayoutVars>
      </dgm:prSet>
      <dgm:spPr/>
    </dgm:pt>
    <dgm:pt modelId="{A8A2C4A3-849A-450E-B2A2-77BF6F270235}" type="pres">
      <dgm:prSet presAssocID="{5FB5F56E-A7C1-477A-8C4D-99B6C089BC94}" presName="accent_2" presStyleCnt="0"/>
      <dgm:spPr/>
    </dgm:pt>
    <dgm:pt modelId="{11B87646-4FF6-43A2-AA6F-7D40583DAA23}" type="pres">
      <dgm:prSet presAssocID="{5FB5F56E-A7C1-477A-8C4D-99B6C089BC94}" presName="accentRepeatNode" presStyleLbl="solidFgAcc1" presStyleIdx="1" presStyleCnt="3"/>
      <dgm:spPr/>
    </dgm:pt>
    <dgm:pt modelId="{3CDF6259-2662-4E7D-B7A7-7F7D61E1D174}" type="pres">
      <dgm:prSet presAssocID="{0901205C-7DCC-45AC-A1EC-240D32FA840D}" presName="text_3" presStyleLbl="node1" presStyleIdx="2" presStyleCnt="3">
        <dgm:presLayoutVars>
          <dgm:bulletEnabled val="1"/>
        </dgm:presLayoutVars>
      </dgm:prSet>
      <dgm:spPr/>
    </dgm:pt>
    <dgm:pt modelId="{21738F24-1BAB-4C98-B272-F5C2C638C296}" type="pres">
      <dgm:prSet presAssocID="{0901205C-7DCC-45AC-A1EC-240D32FA840D}" presName="accent_3" presStyleCnt="0"/>
      <dgm:spPr/>
    </dgm:pt>
    <dgm:pt modelId="{CB39813A-1C30-48B9-943C-676538776711}" type="pres">
      <dgm:prSet presAssocID="{0901205C-7DCC-45AC-A1EC-240D32FA840D}" presName="accentRepeatNode" presStyleLbl="solidFgAcc1" presStyleIdx="2" presStyleCnt="3"/>
      <dgm:spPr/>
    </dgm:pt>
  </dgm:ptLst>
  <dgm:cxnLst>
    <dgm:cxn modelId="{203A760D-6A6D-4A7B-A0DE-0AB0C12D0A50}" srcId="{BAAB856F-58FB-41BF-A985-12874F9666C0}" destId="{5FB5F56E-A7C1-477A-8C4D-99B6C089BC94}" srcOrd="1" destOrd="0" parTransId="{4FDD1DBE-2993-4221-97AE-EF5A382142D7}" sibTransId="{0F2D9F8B-10CA-44E7-A073-042274D9F0F1}"/>
    <dgm:cxn modelId="{36C1D46C-40A4-458B-A9F5-6DC9348693C3}" type="presOf" srcId="{0901205C-7DCC-45AC-A1EC-240D32FA840D}" destId="{3CDF6259-2662-4E7D-B7A7-7F7D61E1D174}" srcOrd="0" destOrd="0" presId="urn:microsoft.com/office/officeart/2008/layout/VerticalCurvedList"/>
    <dgm:cxn modelId="{53ABD553-432C-449D-96C2-5F5BFB5455E3}" type="presOf" srcId="{BAAB856F-58FB-41BF-A985-12874F9666C0}" destId="{234950F1-39E8-4A32-880E-70C1AE220803}" srcOrd="0" destOrd="0" presId="urn:microsoft.com/office/officeart/2008/layout/VerticalCurvedList"/>
    <dgm:cxn modelId="{350A6055-B527-4374-A1F3-1ED4B1011A7C}" type="presOf" srcId="{18F2D685-1381-4B54-AC95-45FF6C0744E1}" destId="{8D0BC09F-3A38-4D4E-9929-4CA3FF0DFFBC}" srcOrd="0" destOrd="0" presId="urn:microsoft.com/office/officeart/2008/layout/VerticalCurvedList"/>
    <dgm:cxn modelId="{6C733D95-CE9B-413B-A79F-83A810890750}" type="presOf" srcId="{B12AED15-B160-4F78-ACA9-7BC7D1C66F69}" destId="{4AE02D68-04A8-426D-9342-990D13E2DC65}" srcOrd="0" destOrd="0" presId="urn:microsoft.com/office/officeart/2008/layout/VerticalCurvedList"/>
    <dgm:cxn modelId="{9F0F48A0-4B88-4F24-9064-27D1C95E8647}" srcId="{BAAB856F-58FB-41BF-A985-12874F9666C0}" destId="{0901205C-7DCC-45AC-A1EC-240D32FA840D}" srcOrd="2" destOrd="0" parTransId="{7B2971B7-E8F8-40A7-9F97-B758BF2773AC}" sibTransId="{E405C3EC-C828-4307-B9A9-41FD88E4469F}"/>
    <dgm:cxn modelId="{FB9241D4-75E3-47B2-8961-C3497724DC8A}" srcId="{BAAB856F-58FB-41BF-A985-12874F9666C0}" destId="{B12AED15-B160-4F78-ACA9-7BC7D1C66F69}" srcOrd="0" destOrd="0" parTransId="{FFC79B79-FDDC-44F3-AC61-13B9E5B95E1F}" sibTransId="{18F2D685-1381-4B54-AC95-45FF6C0744E1}"/>
    <dgm:cxn modelId="{FF4AFBDD-94BF-4A5F-B980-CF59FF0E940B}" type="presOf" srcId="{5FB5F56E-A7C1-477A-8C4D-99B6C089BC94}" destId="{8F8FE9F0-A178-435E-AAD4-25D59490DA65}" srcOrd="0" destOrd="0" presId="urn:microsoft.com/office/officeart/2008/layout/VerticalCurvedList"/>
    <dgm:cxn modelId="{4FA93144-C939-471F-8E54-05DBCCFEB74F}" type="presParOf" srcId="{234950F1-39E8-4A32-880E-70C1AE220803}" destId="{DCE91DD8-2F28-4099-BEEA-E64DBD15E774}" srcOrd="0" destOrd="0" presId="urn:microsoft.com/office/officeart/2008/layout/VerticalCurvedList"/>
    <dgm:cxn modelId="{6140B793-89DA-493E-ADAD-15D1D15E20E0}" type="presParOf" srcId="{DCE91DD8-2F28-4099-BEEA-E64DBD15E774}" destId="{00BC2528-B2E8-462A-B96F-7C9EA0E6E8E3}" srcOrd="0" destOrd="0" presId="urn:microsoft.com/office/officeart/2008/layout/VerticalCurvedList"/>
    <dgm:cxn modelId="{7026651A-E93E-4DB9-821E-73E90D913FBE}" type="presParOf" srcId="{00BC2528-B2E8-462A-B96F-7C9EA0E6E8E3}" destId="{B6E6DD94-7919-4131-A3C3-B7CA4008511D}" srcOrd="0" destOrd="0" presId="urn:microsoft.com/office/officeart/2008/layout/VerticalCurvedList"/>
    <dgm:cxn modelId="{F4683DF1-8919-4CA6-A5F5-D698645A38DD}" type="presParOf" srcId="{00BC2528-B2E8-462A-B96F-7C9EA0E6E8E3}" destId="{8D0BC09F-3A38-4D4E-9929-4CA3FF0DFFBC}" srcOrd="1" destOrd="0" presId="urn:microsoft.com/office/officeart/2008/layout/VerticalCurvedList"/>
    <dgm:cxn modelId="{B11B994A-95E5-4095-8DFD-4FA954A94C0E}" type="presParOf" srcId="{00BC2528-B2E8-462A-B96F-7C9EA0E6E8E3}" destId="{523787D5-D6E3-4923-B438-4A579CB46524}" srcOrd="2" destOrd="0" presId="urn:microsoft.com/office/officeart/2008/layout/VerticalCurvedList"/>
    <dgm:cxn modelId="{D9ACCB41-B637-47B2-8AD5-B8556C70FCA7}" type="presParOf" srcId="{00BC2528-B2E8-462A-B96F-7C9EA0E6E8E3}" destId="{548E0E74-06EB-4CCA-9587-B5736D01FD8D}" srcOrd="3" destOrd="0" presId="urn:microsoft.com/office/officeart/2008/layout/VerticalCurvedList"/>
    <dgm:cxn modelId="{E95F3AF0-C51E-438F-AD9B-0863783C9B3D}" type="presParOf" srcId="{DCE91DD8-2F28-4099-BEEA-E64DBD15E774}" destId="{4AE02D68-04A8-426D-9342-990D13E2DC65}" srcOrd="1" destOrd="0" presId="urn:microsoft.com/office/officeart/2008/layout/VerticalCurvedList"/>
    <dgm:cxn modelId="{AF096B1E-7474-47A8-BB73-192BF7FAB159}" type="presParOf" srcId="{DCE91DD8-2F28-4099-BEEA-E64DBD15E774}" destId="{FA5D3347-90DB-4035-87C0-E49238186FDF}" srcOrd="2" destOrd="0" presId="urn:microsoft.com/office/officeart/2008/layout/VerticalCurvedList"/>
    <dgm:cxn modelId="{F38CA2BA-1D41-4F96-8604-893086AC59D5}" type="presParOf" srcId="{FA5D3347-90DB-4035-87C0-E49238186FDF}" destId="{1AFC2CB4-BC38-42AF-BCC7-0727641F348C}" srcOrd="0" destOrd="0" presId="urn:microsoft.com/office/officeart/2008/layout/VerticalCurvedList"/>
    <dgm:cxn modelId="{5D2146A7-2BE5-40A3-9FA4-BAFCB8172933}" type="presParOf" srcId="{DCE91DD8-2F28-4099-BEEA-E64DBD15E774}" destId="{8F8FE9F0-A178-435E-AAD4-25D59490DA65}" srcOrd="3" destOrd="0" presId="urn:microsoft.com/office/officeart/2008/layout/VerticalCurvedList"/>
    <dgm:cxn modelId="{CE86EDA9-ACB2-4FB1-A86E-FC3643BDCBC8}" type="presParOf" srcId="{DCE91DD8-2F28-4099-BEEA-E64DBD15E774}" destId="{A8A2C4A3-849A-450E-B2A2-77BF6F270235}" srcOrd="4" destOrd="0" presId="urn:microsoft.com/office/officeart/2008/layout/VerticalCurvedList"/>
    <dgm:cxn modelId="{1A16253A-9123-47E5-82A1-9A2BA0757529}" type="presParOf" srcId="{A8A2C4A3-849A-450E-B2A2-77BF6F270235}" destId="{11B87646-4FF6-43A2-AA6F-7D40583DAA23}" srcOrd="0" destOrd="0" presId="urn:microsoft.com/office/officeart/2008/layout/VerticalCurvedList"/>
    <dgm:cxn modelId="{5A29B164-542C-47F9-9A69-AF8E55461BE7}" type="presParOf" srcId="{DCE91DD8-2F28-4099-BEEA-E64DBD15E774}" destId="{3CDF6259-2662-4E7D-B7A7-7F7D61E1D174}" srcOrd="5" destOrd="0" presId="urn:microsoft.com/office/officeart/2008/layout/VerticalCurvedList"/>
    <dgm:cxn modelId="{B41EDF3E-27B5-41F8-B90D-5FDF1B1CDC9A}" type="presParOf" srcId="{DCE91DD8-2F28-4099-BEEA-E64DBD15E774}" destId="{21738F24-1BAB-4C98-B272-F5C2C638C296}" srcOrd="6" destOrd="0" presId="urn:microsoft.com/office/officeart/2008/layout/VerticalCurvedList"/>
    <dgm:cxn modelId="{DD96EC23-D2B6-4951-9264-5E93B043F123}" type="presParOf" srcId="{21738F24-1BAB-4C98-B272-F5C2C638C296}" destId="{CB39813A-1C30-48B9-943C-67653877671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A3AE6B-3A6C-496F-92A3-DF6EF3E6EC92}" type="doc">
      <dgm:prSet loTypeId="urn:microsoft.com/office/officeart/2005/8/layout/chevron2" loCatId="list" qsTypeId="urn:microsoft.com/office/officeart/2005/8/quickstyle/simple5" qsCatId="simple" csTypeId="urn:microsoft.com/office/officeart/2005/8/colors/colorful2" csCatId="colorful" phldr="1"/>
      <dgm:spPr/>
      <dgm:t>
        <a:bodyPr/>
        <a:lstStyle/>
        <a:p>
          <a:endParaRPr lang="en-US"/>
        </a:p>
      </dgm:t>
    </dgm:pt>
    <dgm:pt modelId="{BF9A2445-0F3B-47CE-A0E4-641AD6711AE5}">
      <dgm:prSet phldrT="[Text]" custT="1"/>
      <dgm:spPr/>
      <dgm:t>
        <a:bodyPr/>
        <a:lstStyle/>
        <a:p>
          <a:r>
            <a:rPr lang="fa-IR" sz="1400" b="1" dirty="0">
              <a:cs typeface="B Nazanin" panose="00000400000000000000" pitchFamily="2" charset="-78"/>
            </a:rPr>
            <a:t>۱</a:t>
          </a:r>
          <a:endParaRPr lang="en-US" sz="1400" b="1" dirty="0">
            <a:cs typeface="B Nazanin" panose="00000400000000000000" pitchFamily="2" charset="-78"/>
          </a:endParaRPr>
        </a:p>
      </dgm:t>
    </dgm:pt>
    <dgm:pt modelId="{EAE88EF6-014F-47CD-8177-687FBB5E9DCC}" type="parTrans" cxnId="{E4FC3CB1-01D9-4C1D-A76F-F39342951575}">
      <dgm:prSet/>
      <dgm:spPr/>
      <dgm:t>
        <a:bodyPr/>
        <a:lstStyle/>
        <a:p>
          <a:endParaRPr lang="en-US"/>
        </a:p>
      </dgm:t>
    </dgm:pt>
    <dgm:pt modelId="{7DC23BEF-B08A-4BAF-B84F-9ACB2E81F167}" type="sibTrans" cxnId="{E4FC3CB1-01D9-4C1D-A76F-F39342951575}">
      <dgm:prSet/>
      <dgm:spPr/>
      <dgm:t>
        <a:bodyPr/>
        <a:lstStyle/>
        <a:p>
          <a:endParaRPr lang="en-US"/>
        </a:p>
      </dgm:t>
    </dgm:pt>
    <dgm:pt modelId="{91832882-F2A9-4CBB-9ABD-E20DDD4108B9}">
      <dgm:prSet phldrT="[Text]"/>
      <dgm:spPr/>
      <dgm:t>
        <a:bodyPr/>
        <a:lstStyle/>
        <a:p>
          <a:pPr rtl="1">
            <a:buFont typeface="Wingdings" panose="05000000000000000000" pitchFamily="2" charset="2"/>
            <a:buChar char="ü"/>
          </a:pPr>
          <a:r>
            <a:rPr lang="fa-IR" b="1" i="0" dirty="0">
              <a:cs typeface="B Nazanin" panose="00000400000000000000" pitchFamily="2" charset="-78"/>
            </a:rPr>
            <a:t> پژوهش در تخصیص اسکله از نظر بهینه‌سازی عملیات بندر و افزایش بهره‌وری پر اهمیت قلم داد می شود. </a:t>
          </a:r>
          <a:endParaRPr lang="en-US" dirty="0"/>
        </a:p>
      </dgm:t>
    </dgm:pt>
    <dgm:pt modelId="{A473EF7F-FBFC-4C81-B714-EE8C02FF5335}" type="parTrans" cxnId="{6F74A8F7-8C1B-4D0B-8C77-B60AF16FAF1C}">
      <dgm:prSet/>
      <dgm:spPr/>
      <dgm:t>
        <a:bodyPr/>
        <a:lstStyle/>
        <a:p>
          <a:endParaRPr lang="en-US"/>
        </a:p>
      </dgm:t>
    </dgm:pt>
    <dgm:pt modelId="{926D2F31-9A94-4AC7-AC0A-C0811609B33B}" type="sibTrans" cxnId="{6F74A8F7-8C1B-4D0B-8C77-B60AF16FAF1C}">
      <dgm:prSet/>
      <dgm:spPr/>
      <dgm:t>
        <a:bodyPr/>
        <a:lstStyle/>
        <a:p>
          <a:endParaRPr lang="en-US"/>
        </a:p>
      </dgm:t>
    </dgm:pt>
    <dgm:pt modelId="{0B4C767E-FC85-48E6-B0CD-D3D44E23C74B}">
      <dgm:prSet phldrT="[Text]" custT="1"/>
      <dgm:spPr/>
      <dgm:t>
        <a:bodyPr/>
        <a:lstStyle/>
        <a:p>
          <a:r>
            <a:rPr lang="fa-IR" sz="1400" b="1" dirty="0">
              <a:cs typeface="B Nazanin" panose="00000400000000000000" pitchFamily="2" charset="-78"/>
            </a:rPr>
            <a:t>۲</a:t>
          </a:r>
          <a:endParaRPr lang="en-US" sz="1400" b="1" dirty="0">
            <a:cs typeface="B Nazanin" panose="00000400000000000000" pitchFamily="2" charset="-78"/>
          </a:endParaRPr>
        </a:p>
      </dgm:t>
    </dgm:pt>
    <dgm:pt modelId="{41F44179-2C78-4065-9CE1-25D996290EEF}" type="parTrans" cxnId="{74E9D7C2-7674-4479-A8FD-816F8CE0CDA6}">
      <dgm:prSet/>
      <dgm:spPr/>
      <dgm:t>
        <a:bodyPr/>
        <a:lstStyle/>
        <a:p>
          <a:endParaRPr lang="en-US"/>
        </a:p>
      </dgm:t>
    </dgm:pt>
    <dgm:pt modelId="{87A3C0B8-C7DD-4E1F-B2AB-E8DDEC990692}" type="sibTrans" cxnId="{74E9D7C2-7674-4479-A8FD-816F8CE0CDA6}">
      <dgm:prSet/>
      <dgm:spPr/>
      <dgm:t>
        <a:bodyPr/>
        <a:lstStyle/>
        <a:p>
          <a:endParaRPr lang="en-US"/>
        </a:p>
      </dgm:t>
    </dgm:pt>
    <dgm:pt modelId="{1C35BBE8-821B-419E-AE9C-0837479B2DED}">
      <dgm:prSet phldrT="[Text]"/>
      <dgm:spPr/>
      <dgm:t>
        <a:bodyPr/>
        <a:lstStyle/>
        <a:p>
          <a:pPr algn="r" rtl="1">
            <a:buFont typeface="Wingdings" panose="05000000000000000000" pitchFamily="2" charset="2"/>
            <a:buChar char="ü"/>
          </a:pPr>
          <a:r>
            <a:rPr lang="fa-IR" b="1" i="0" dirty="0">
              <a:cs typeface="B Nazanin" panose="00000400000000000000" pitchFamily="2" charset="-78"/>
            </a:rPr>
            <a:t> استراتژی‌های مؤثر تخصیص اسکله می‌توانند استفاده از منابع، از جمله نیروی کار و تجهیزات رو بهبود ببخشند.</a:t>
          </a:r>
          <a:endParaRPr lang="en-US" dirty="0"/>
        </a:p>
      </dgm:t>
    </dgm:pt>
    <dgm:pt modelId="{A9226FE5-43C3-42F3-9694-01E69B0A55D4}" type="parTrans" cxnId="{DDEBC92B-0EAD-46F9-9441-09BFA0DBA742}">
      <dgm:prSet/>
      <dgm:spPr/>
      <dgm:t>
        <a:bodyPr/>
        <a:lstStyle/>
        <a:p>
          <a:endParaRPr lang="en-US"/>
        </a:p>
      </dgm:t>
    </dgm:pt>
    <dgm:pt modelId="{70C2FA11-BCF2-4586-B764-6AADB03747D9}" type="sibTrans" cxnId="{DDEBC92B-0EAD-46F9-9441-09BFA0DBA742}">
      <dgm:prSet/>
      <dgm:spPr/>
      <dgm:t>
        <a:bodyPr/>
        <a:lstStyle/>
        <a:p>
          <a:endParaRPr lang="en-US"/>
        </a:p>
      </dgm:t>
    </dgm:pt>
    <dgm:pt modelId="{E6E0B509-2CF9-45ED-AB2E-A76ADAACE550}">
      <dgm:prSet phldrT="[Text]" custT="1"/>
      <dgm:spPr/>
      <dgm:t>
        <a:bodyPr/>
        <a:lstStyle/>
        <a:p>
          <a:r>
            <a:rPr lang="fa-IR" sz="1400" dirty="0">
              <a:cs typeface="B Nazanin" panose="00000400000000000000" pitchFamily="2" charset="-78"/>
            </a:rPr>
            <a:t>۳</a:t>
          </a:r>
          <a:endParaRPr lang="en-US" sz="1400" dirty="0">
            <a:cs typeface="B Nazanin" panose="00000400000000000000" pitchFamily="2" charset="-78"/>
          </a:endParaRPr>
        </a:p>
      </dgm:t>
    </dgm:pt>
    <dgm:pt modelId="{5926125F-463D-40F2-8ACF-7EFC8ABBC6B9}" type="parTrans" cxnId="{A2E842F9-FA40-49F0-A660-600DC97E5E93}">
      <dgm:prSet/>
      <dgm:spPr/>
      <dgm:t>
        <a:bodyPr/>
        <a:lstStyle/>
        <a:p>
          <a:endParaRPr lang="en-US"/>
        </a:p>
      </dgm:t>
    </dgm:pt>
    <dgm:pt modelId="{9EA4D4DE-68D3-4DAF-AE43-7525423CEBB7}" type="sibTrans" cxnId="{A2E842F9-FA40-49F0-A660-600DC97E5E93}">
      <dgm:prSet/>
      <dgm:spPr/>
      <dgm:t>
        <a:bodyPr/>
        <a:lstStyle/>
        <a:p>
          <a:endParaRPr lang="en-US"/>
        </a:p>
      </dgm:t>
    </dgm:pt>
    <dgm:pt modelId="{C35E3AFB-9234-41C0-8BDC-1D5EC4B1C741}">
      <dgm:prSet phldrT="[Text]"/>
      <dgm:spPr/>
      <dgm:t>
        <a:bodyPr/>
        <a:lstStyle/>
        <a:p>
          <a:pPr algn="r" rtl="1">
            <a:buFont typeface="Wingdings" panose="05000000000000000000" pitchFamily="2" charset="2"/>
            <a:buChar char="ü"/>
          </a:pPr>
          <a:r>
            <a:rPr lang="fa-IR" b="1" i="0" dirty="0">
              <a:cs typeface="B Nazanin" panose="00000400000000000000" pitchFamily="2" charset="-78"/>
            </a:rPr>
            <a:t>این کمک می‌کند تا زمان انتظار کشتی‌ها کم شوند و هزینه‌های عملیاتی کاهش پیدا کنند.</a:t>
          </a:r>
          <a:endParaRPr lang="en-US" b="1" dirty="0">
            <a:cs typeface="B Nazanin" panose="00000400000000000000" pitchFamily="2" charset="-78"/>
          </a:endParaRPr>
        </a:p>
      </dgm:t>
    </dgm:pt>
    <dgm:pt modelId="{535A2352-2D27-4D5D-9743-8C819F6F5DB9}" type="parTrans" cxnId="{A6B9CA74-9147-4917-B8E5-E537047C3316}">
      <dgm:prSet/>
      <dgm:spPr/>
      <dgm:t>
        <a:bodyPr/>
        <a:lstStyle/>
        <a:p>
          <a:endParaRPr lang="en-US"/>
        </a:p>
      </dgm:t>
    </dgm:pt>
    <dgm:pt modelId="{8D8C9D0B-5B44-4912-809A-DF268F9AC8A2}" type="sibTrans" cxnId="{A6B9CA74-9147-4917-B8E5-E537047C3316}">
      <dgm:prSet/>
      <dgm:spPr/>
      <dgm:t>
        <a:bodyPr/>
        <a:lstStyle/>
        <a:p>
          <a:endParaRPr lang="en-US"/>
        </a:p>
      </dgm:t>
    </dgm:pt>
    <dgm:pt modelId="{D9C258AD-E242-4A12-9502-7E08EF204956}">
      <dgm:prSet phldrT="[Text]" custT="1"/>
      <dgm:spPr/>
      <dgm:t>
        <a:bodyPr/>
        <a:lstStyle/>
        <a:p>
          <a:r>
            <a:rPr lang="fa-IR" sz="1400" dirty="0">
              <a:cs typeface="B Nazanin" panose="00000400000000000000" pitchFamily="2" charset="-78"/>
            </a:rPr>
            <a:t>۴</a:t>
          </a:r>
          <a:endParaRPr lang="en-US" sz="1400" dirty="0">
            <a:cs typeface="B Nazanin" panose="00000400000000000000" pitchFamily="2" charset="-78"/>
          </a:endParaRPr>
        </a:p>
      </dgm:t>
    </dgm:pt>
    <dgm:pt modelId="{CAF88433-3C07-43AD-BAE9-CB7CFB660E3E}" type="parTrans" cxnId="{BA0090AA-2375-4CDF-8F39-4DEB6AB606B0}">
      <dgm:prSet/>
      <dgm:spPr/>
      <dgm:t>
        <a:bodyPr/>
        <a:lstStyle/>
        <a:p>
          <a:endParaRPr lang="en-US"/>
        </a:p>
      </dgm:t>
    </dgm:pt>
    <dgm:pt modelId="{6FBA198E-3B4A-42DF-845A-ED2C770F21F0}" type="sibTrans" cxnId="{BA0090AA-2375-4CDF-8F39-4DEB6AB606B0}">
      <dgm:prSet/>
      <dgm:spPr/>
      <dgm:t>
        <a:bodyPr/>
        <a:lstStyle/>
        <a:p>
          <a:endParaRPr lang="en-US"/>
        </a:p>
      </dgm:t>
    </dgm:pt>
    <dgm:pt modelId="{DDFC07B3-55FD-45B8-903D-CBCD494C4F11}">
      <dgm:prSet phldrT="[Text]"/>
      <dgm:spPr/>
      <dgm:t>
        <a:bodyPr/>
        <a:lstStyle/>
        <a:p>
          <a:pPr algn="r" rtl="1">
            <a:buFont typeface="Wingdings" panose="05000000000000000000" pitchFamily="2" charset="2"/>
            <a:buChar char="ü"/>
          </a:pPr>
          <a:r>
            <a:rPr lang="fa-IR" b="1" i="0" dirty="0">
              <a:cs typeface="B Nazanin" panose="00000400000000000000" pitchFamily="2" charset="-78"/>
            </a:rPr>
            <a:t>تحقیقات تأثیر عوامل مختلف، مثل شرایط جوی و نوع بار، روی زمان‌بندی تخصیص اسکله شناسایی می‌کند. </a:t>
          </a:r>
          <a:endParaRPr lang="en-US" b="1" dirty="0">
            <a:cs typeface="B Nazanin" panose="00000400000000000000" pitchFamily="2" charset="-78"/>
          </a:endParaRPr>
        </a:p>
      </dgm:t>
    </dgm:pt>
    <dgm:pt modelId="{8450F161-CBE5-44C9-9A3F-D500614B2D15}" type="parTrans" cxnId="{5B61E970-ABAE-4377-9EB8-A6C0567F3410}">
      <dgm:prSet/>
      <dgm:spPr/>
      <dgm:t>
        <a:bodyPr/>
        <a:lstStyle/>
        <a:p>
          <a:endParaRPr lang="en-US"/>
        </a:p>
      </dgm:t>
    </dgm:pt>
    <dgm:pt modelId="{65605C85-64C9-4ADA-8257-6093B85B0366}" type="sibTrans" cxnId="{5B61E970-ABAE-4377-9EB8-A6C0567F3410}">
      <dgm:prSet/>
      <dgm:spPr/>
      <dgm:t>
        <a:bodyPr/>
        <a:lstStyle/>
        <a:p>
          <a:endParaRPr lang="en-US"/>
        </a:p>
      </dgm:t>
    </dgm:pt>
    <dgm:pt modelId="{D3899FA2-5465-4375-87C7-CBDB82C9510D}">
      <dgm:prSet phldrT="[Text]" custT="1"/>
      <dgm:spPr/>
      <dgm:t>
        <a:bodyPr/>
        <a:lstStyle/>
        <a:p>
          <a:r>
            <a:rPr lang="fa-IR" sz="1400" dirty="0">
              <a:cs typeface="B Nazanin" panose="00000400000000000000" pitchFamily="2" charset="-78"/>
            </a:rPr>
            <a:t>۵</a:t>
          </a:r>
          <a:endParaRPr lang="en-US" sz="1400" dirty="0">
            <a:cs typeface="B Nazanin" panose="00000400000000000000" pitchFamily="2" charset="-78"/>
          </a:endParaRPr>
        </a:p>
      </dgm:t>
    </dgm:pt>
    <dgm:pt modelId="{D186BC65-D271-4F77-9D00-BDEEDE23597F}" type="parTrans" cxnId="{232F1871-F357-4E34-A075-3503FFEC5FC5}">
      <dgm:prSet/>
      <dgm:spPr/>
      <dgm:t>
        <a:bodyPr/>
        <a:lstStyle/>
        <a:p>
          <a:endParaRPr lang="en-US"/>
        </a:p>
      </dgm:t>
    </dgm:pt>
    <dgm:pt modelId="{B8975922-1884-4995-8EBF-F724A46AAE0C}" type="sibTrans" cxnId="{232F1871-F357-4E34-A075-3503FFEC5FC5}">
      <dgm:prSet/>
      <dgm:spPr/>
      <dgm:t>
        <a:bodyPr/>
        <a:lstStyle/>
        <a:p>
          <a:endParaRPr lang="en-US"/>
        </a:p>
      </dgm:t>
    </dgm:pt>
    <dgm:pt modelId="{C8AE6704-E411-451A-9F88-987BD0B2549A}">
      <dgm:prSet phldrT="[Text]"/>
      <dgm:spPr/>
      <dgm:t>
        <a:bodyPr/>
        <a:lstStyle/>
        <a:p>
          <a:pPr algn="r" rtl="1">
            <a:buFont typeface="Wingdings" panose="05000000000000000000" pitchFamily="2" charset="2"/>
            <a:buChar char="ü"/>
          </a:pPr>
          <a:r>
            <a:rPr lang="fa-IR" b="1" i="0" dirty="0">
              <a:cs typeface="B Nazanin" panose="00000400000000000000" pitchFamily="2" charset="-78"/>
            </a:rPr>
            <a:t>الگوریتم‌ها و مدل‌های پیشرفته‌ای که از طریق تحقیقات توسعه پیدا می‌کنند و  می‌توانند با</a:t>
          </a:r>
          <a:r>
            <a:rPr lang="en-US" b="1" i="0" dirty="0">
              <a:cs typeface="B Nazanin" panose="00000400000000000000" pitchFamily="2" charset="-78"/>
            </a:rPr>
            <a:t> </a:t>
          </a:r>
          <a:r>
            <a:rPr lang="fa-IR" b="1" i="0" dirty="0">
              <a:cs typeface="B Nazanin" panose="00000400000000000000" pitchFamily="2" charset="-78"/>
            </a:rPr>
            <a:t>محیط‌های پویا و بندر سازگار بشوند.</a:t>
          </a:r>
          <a:endParaRPr lang="en-US" b="1" dirty="0">
            <a:cs typeface="B Nazanin" panose="00000400000000000000" pitchFamily="2" charset="-78"/>
          </a:endParaRPr>
        </a:p>
      </dgm:t>
    </dgm:pt>
    <dgm:pt modelId="{D8E83C1D-CBED-4BF3-B6CC-E5924B7DE10A}" type="parTrans" cxnId="{450508F0-1883-4CF0-B83D-65D0DE03921E}">
      <dgm:prSet/>
      <dgm:spPr/>
      <dgm:t>
        <a:bodyPr/>
        <a:lstStyle/>
        <a:p>
          <a:endParaRPr lang="en-US"/>
        </a:p>
      </dgm:t>
    </dgm:pt>
    <dgm:pt modelId="{262B2504-87A7-40B5-A6B8-48AF2C8DDF35}" type="sibTrans" cxnId="{450508F0-1883-4CF0-B83D-65D0DE03921E}">
      <dgm:prSet/>
      <dgm:spPr/>
      <dgm:t>
        <a:bodyPr/>
        <a:lstStyle/>
        <a:p>
          <a:endParaRPr lang="en-US"/>
        </a:p>
      </dgm:t>
    </dgm:pt>
    <dgm:pt modelId="{B6DDDD01-4C1F-4DD7-8E15-1E3D3A3C3016}">
      <dgm:prSet phldrT="[Text]" custT="1"/>
      <dgm:spPr/>
      <dgm:t>
        <a:bodyPr/>
        <a:lstStyle/>
        <a:p>
          <a:r>
            <a:rPr lang="fa-IR" sz="1400" dirty="0">
              <a:cs typeface="B Nazanin" panose="00000400000000000000" pitchFamily="2" charset="-78"/>
            </a:rPr>
            <a:t>۶</a:t>
          </a:r>
          <a:endParaRPr lang="en-US" sz="1400" dirty="0">
            <a:cs typeface="B Nazanin" panose="00000400000000000000" pitchFamily="2" charset="-78"/>
          </a:endParaRPr>
        </a:p>
      </dgm:t>
    </dgm:pt>
    <dgm:pt modelId="{104093E9-0CF5-4A87-A610-DED898A23C79}" type="parTrans" cxnId="{15312B25-2966-4AFA-99B9-5C62ABDCAD7C}">
      <dgm:prSet/>
      <dgm:spPr/>
      <dgm:t>
        <a:bodyPr/>
        <a:lstStyle/>
        <a:p>
          <a:endParaRPr lang="en-US"/>
        </a:p>
      </dgm:t>
    </dgm:pt>
    <dgm:pt modelId="{BDEF54DD-BB28-4BC5-A766-294A36785582}" type="sibTrans" cxnId="{15312B25-2966-4AFA-99B9-5C62ABDCAD7C}">
      <dgm:prSet/>
      <dgm:spPr/>
      <dgm:t>
        <a:bodyPr/>
        <a:lstStyle/>
        <a:p>
          <a:endParaRPr lang="en-US"/>
        </a:p>
      </dgm:t>
    </dgm:pt>
    <dgm:pt modelId="{4355CAC6-163A-4D3C-99A5-BD847985D9A3}">
      <dgm:prSet phldrT="[Text]"/>
      <dgm:spPr/>
      <dgm:t>
        <a:bodyPr/>
        <a:lstStyle/>
        <a:p>
          <a:pPr algn="r" rtl="1">
            <a:buFont typeface="Wingdings" panose="05000000000000000000" pitchFamily="2" charset="2"/>
            <a:buChar char="ü"/>
          </a:pPr>
          <a:r>
            <a:rPr lang="fa-IR" b="1" i="0" dirty="0">
              <a:cs typeface="B Nazanin" panose="00000400000000000000" pitchFamily="2" charset="-78"/>
            </a:rPr>
            <a:t>درک مسأله تخصیص اسکله به تصمیم‌گیری بهتر و برنامه‌ریزی استراتژیک از سوی مسئولین بندر کمک می‌کند.</a:t>
          </a:r>
          <a:endParaRPr lang="en-US" b="1" dirty="0">
            <a:cs typeface="B Nazanin" panose="00000400000000000000" pitchFamily="2" charset="-78"/>
          </a:endParaRPr>
        </a:p>
      </dgm:t>
    </dgm:pt>
    <dgm:pt modelId="{8E92E621-8BEE-4B78-910D-96650EC00861}" type="parTrans" cxnId="{2EF18070-0E97-4DB7-8000-106E994BD237}">
      <dgm:prSet/>
      <dgm:spPr/>
      <dgm:t>
        <a:bodyPr/>
        <a:lstStyle/>
        <a:p>
          <a:endParaRPr lang="en-US"/>
        </a:p>
      </dgm:t>
    </dgm:pt>
    <dgm:pt modelId="{461CB761-CA08-47A6-BB29-5D32818EEDE2}" type="sibTrans" cxnId="{2EF18070-0E97-4DB7-8000-106E994BD237}">
      <dgm:prSet/>
      <dgm:spPr/>
      <dgm:t>
        <a:bodyPr/>
        <a:lstStyle/>
        <a:p>
          <a:endParaRPr lang="en-US"/>
        </a:p>
      </dgm:t>
    </dgm:pt>
    <dgm:pt modelId="{78EBB57C-53CA-455D-9842-66F125BEA89B}" type="pres">
      <dgm:prSet presAssocID="{CBA3AE6B-3A6C-496F-92A3-DF6EF3E6EC92}" presName="linearFlow" presStyleCnt="0">
        <dgm:presLayoutVars>
          <dgm:dir/>
          <dgm:animLvl val="lvl"/>
          <dgm:resizeHandles val="exact"/>
        </dgm:presLayoutVars>
      </dgm:prSet>
      <dgm:spPr/>
    </dgm:pt>
    <dgm:pt modelId="{75F7AD8E-6F26-4BEA-9CBE-649300A4E80C}" type="pres">
      <dgm:prSet presAssocID="{BF9A2445-0F3B-47CE-A0E4-641AD6711AE5}" presName="composite" presStyleCnt="0"/>
      <dgm:spPr/>
    </dgm:pt>
    <dgm:pt modelId="{7694C2C1-6AFA-453F-A6F5-BDB74461D299}" type="pres">
      <dgm:prSet presAssocID="{BF9A2445-0F3B-47CE-A0E4-641AD6711AE5}" presName="parentText" presStyleLbl="alignNode1" presStyleIdx="0" presStyleCnt="6">
        <dgm:presLayoutVars>
          <dgm:chMax val="1"/>
          <dgm:bulletEnabled val="1"/>
        </dgm:presLayoutVars>
      </dgm:prSet>
      <dgm:spPr/>
    </dgm:pt>
    <dgm:pt modelId="{CB45F34D-0D54-439C-B019-E5F8A2D20D41}" type="pres">
      <dgm:prSet presAssocID="{BF9A2445-0F3B-47CE-A0E4-641AD6711AE5}" presName="descendantText" presStyleLbl="alignAcc1" presStyleIdx="0" presStyleCnt="6">
        <dgm:presLayoutVars>
          <dgm:bulletEnabled val="1"/>
        </dgm:presLayoutVars>
      </dgm:prSet>
      <dgm:spPr/>
    </dgm:pt>
    <dgm:pt modelId="{485F95D8-EEB9-490E-A211-ED36303D4A25}" type="pres">
      <dgm:prSet presAssocID="{7DC23BEF-B08A-4BAF-B84F-9ACB2E81F167}" presName="sp" presStyleCnt="0"/>
      <dgm:spPr/>
    </dgm:pt>
    <dgm:pt modelId="{814D0F5F-31A1-442A-828A-D32AF8E90F5D}" type="pres">
      <dgm:prSet presAssocID="{0B4C767E-FC85-48E6-B0CD-D3D44E23C74B}" presName="composite" presStyleCnt="0"/>
      <dgm:spPr/>
    </dgm:pt>
    <dgm:pt modelId="{7D46F2AD-3BEB-4899-BC94-555CC80592B3}" type="pres">
      <dgm:prSet presAssocID="{0B4C767E-FC85-48E6-B0CD-D3D44E23C74B}" presName="parentText" presStyleLbl="alignNode1" presStyleIdx="1" presStyleCnt="6">
        <dgm:presLayoutVars>
          <dgm:chMax val="1"/>
          <dgm:bulletEnabled val="1"/>
        </dgm:presLayoutVars>
      </dgm:prSet>
      <dgm:spPr/>
    </dgm:pt>
    <dgm:pt modelId="{A189CE0F-3982-4701-9105-2CA75F5C58BA}" type="pres">
      <dgm:prSet presAssocID="{0B4C767E-FC85-48E6-B0CD-D3D44E23C74B}" presName="descendantText" presStyleLbl="alignAcc1" presStyleIdx="1" presStyleCnt="6">
        <dgm:presLayoutVars>
          <dgm:bulletEnabled val="1"/>
        </dgm:presLayoutVars>
      </dgm:prSet>
      <dgm:spPr/>
    </dgm:pt>
    <dgm:pt modelId="{1CF5C453-9CE9-4C23-9853-4906C93CCC60}" type="pres">
      <dgm:prSet presAssocID="{87A3C0B8-C7DD-4E1F-B2AB-E8DDEC990692}" presName="sp" presStyleCnt="0"/>
      <dgm:spPr/>
    </dgm:pt>
    <dgm:pt modelId="{5D9D91F6-DC8D-4C94-AECF-2E013F192DA0}" type="pres">
      <dgm:prSet presAssocID="{E6E0B509-2CF9-45ED-AB2E-A76ADAACE550}" presName="composite" presStyleCnt="0"/>
      <dgm:spPr/>
    </dgm:pt>
    <dgm:pt modelId="{8527A760-927C-4011-86DF-C6DCA5B70165}" type="pres">
      <dgm:prSet presAssocID="{E6E0B509-2CF9-45ED-AB2E-A76ADAACE550}" presName="parentText" presStyleLbl="alignNode1" presStyleIdx="2" presStyleCnt="6">
        <dgm:presLayoutVars>
          <dgm:chMax val="1"/>
          <dgm:bulletEnabled val="1"/>
        </dgm:presLayoutVars>
      </dgm:prSet>
      <dgm:spPr/>
    </dgm:pt>
    <dgm:pt modelId="{A66CF551-8875-47D3-AFD5-AA06399F10AC}" type="pres">
      <dgm:prSet presAssocID="{E6E0B509-2CF9-45ED-AB2E-A76ADAACE550}" presName="descendantText" presStyleLbl="alignAcc1" presStyleIdx="2" presStyleCnt="6">
        <dgm:presLayoutVars>
          <dgm:bulletEnabled val="1"/>
        </dgm:presLayoutVars>
      </dgm:prSet>
      <dgm:spPr/>
    </dgm:pt>
    <dgm:pt modelId="{04D2BFA0-89F4-49AB-A068-14CB2E5ADD73}" type="pres">
      <dgm:prSet presAssocID="{9EA4D4DE-68D3-4DAF-AE43-7525423CEBB7}" presName="sp" presStyleCnt="0"/>
      <dgm:spPr/>
    </dgm:pt>
    <dgm:pt modelId="{A5412DA9-EC1A-4735-B91C-D6E23B0D4A6F}" type="pres">
      <dgm:prSet presAssocID="{D9C258AD-E242-4A12-9502-7E08EF204956}" presName="composite" presStyleCnt="0"/>
      <dgm:spPr/>
    </dgm:pt>
    <dgm:pt modelId="{1EC18908-ECE2-4908-AE15-D88E36059718}" type="pres">
      <dgm:prSet presAssocID="{D9C258AD-E242-4A12-9502-7E08EF204956}" presName="parentText" presStyleLbl="alignNode1" presStyleIdx="3" presStyleCnt="6">
        <dgm:presLayoutVars>
          <dgm:chMax val="1"/>
          <dgm:bulletEnabled val="1"/>
        </dgm:presLayoutVars>
      </dgm:prSet>
      <dgm:spPr/>
    </dgm:pt>
    <dgm:pt modelId="{85586682-27FF-4392-AC26-E13707FCD5F7}" type="pres">
      <dgm:prSet presAssocID="{D9C258AD-E242-4A12-9502-7E08EF204956}" presName="descendantText" presStyleLbl="alignAcc1" presStyleIdx="3" presStyleCnt="6">
        <dgm:presLayoutVars>
          <dgm:bulletEnabled val="1"/>
        </dgm:presLayoutVars>
      </dgm:prSet>
      <dgm:spPr/>
    </dgm:pt>
    <dgm:pt modelId="{AEBC323E-C88D-469D-8B29-E2258216C31E}" type="pres">
      <dgm:prSet presAssocID="{6FBA198E-3B4A-42DF-845A-ED2C770F21F0}" presName="sp" presStyleCnt="0"/>
      <dgm:spPr/>
    </dgm:pt>
    <dgm:pt modelId="{1D054010-6408-4075-B9E1-F5302764F7B0}" type="pres">
      <dgm:prSet presAssocID="{D3899FA2-5465-4375-87C7-CBDB82C9510D}" presName="composite" presStyleCnt="0"/>
      <dgm:spPr/>
    </dgm:pt>
    <dgm:pt modelId="{272AE908-5128-4164-905A-8AFD2832BC74}" type="pres">
      <dgm:prSet presAssocID="{D3899FA2-5465-4375-87C7-CBDB82C9510D}" presName="parentText" presStyleLbl="alignNode1" presStyleIdx="4" presStyleCnt="6">
        <dgm:presLayoutVars>
          <dgm:chMax val="1"/>
          <dgm:bulletEnabled val="1"/>
        </dgm:presLayoutVars>
      </dgm:prSet>
      <dgm:spPr/>
    </dgm:pt>
    <dgm:pt modelId="{59032549-B42F-4A50-B09A-ABB8693B376F}" type="pres">
      <dgm:prSet presAssocID="{D3899FA2-5465-4375-87C7-CBDB82C9510D}" presName="descendantText" presStyleLbl="alignAcc1" presStyleIdx="4" presStyleCnt="6">
        <dgm:presLayoutVars>
          <dgm:bulletEnabled val="1"/>
        </dgm:presLayoutVars>
      </dgm:prSet>
      <dgm:spPr/>
    </dgm:pt>
    <dgm:pt modelId="{28AAE73A-FE1A-4EF5-A4C6-DB71A04520F1}" type="pres">
      <dgm:prSet presAssocID="{B8975922-1884-4995-8EBF-F724A46AAE0C}" presName="sp" presStyleCnt="0"/>
      <dgm:spPr/>
    </dgm:pt>
    <dgm:pt modelId="{79590611-FE14-4919-A6B7-1F20D8C71C24}" type="pres">
      <dgm:prSet presAssocID="{B6DDDD01-4C1F-4DD7-8E15-1E3D3A3C3016}" presName="composite" presStyleCnt="0"/>
      <dgm:spPr/>
    </dgm:pt>
    <dgm:pt modelId="{0F56595B-F948-4D11-982A-4E257C9588F2}" type="pres">
      <dgm:prSet presAssocID="{B6DDDD01-4C1F-4DD7-8E15-1E3D3A3C3016}" presName="parentText" presStyleLbl="alignNode1" presStyleIdx="5" presStyleCnt="6">
        <dgm:presLayoutVars>
          <dgm:chMax val="1"/>
          <dgm:bulletEnabled val="1"/>
        </dgm:presLayoutVars>
      </dgm:prSet>
      <dgm:spPr/>
    </dgm:pt>
    <dgm:pt modelId="{BB3725A2-E577-4685-BD81-E85286B5BEFC}" type="pres">
      <dgm:prSet presAssocID="{B6DDDD01-4C1F-4DD7-8E15-1E3D3A3C3016}" presName="descendantText" presStyleLbl="alignAcc1" presStyleIdx="5" presStyleCnt="6">
        <dgm:presLayoutVars>
          <dgm:bulletEnabled val="1"/>
        </dgm:presLayoutVars>
      </dgm:prSet>
      <dgm:spPr/>
    </dgm:pt>
  </dgm:ptLst>
  <dgm:cxnLst>
    <dgm:cxn modelId="{3C309411-CDB0-4E2B-83E5-7BF88542CC1F}" type="presOf" srcId="{B6DDDD01-4C1F-4DD7-8E15-1E3D3A3C3016}" destId="{0F56595B-F948-4D11-982A-4E257C9588F2}" srcOrd="0" destOrd="0" presId="urn:microsoft.com/office/officeart/2005/8/layout/chevron2"/>
    <dgm:cxn modelId="{15312B25-2966-4AFA-99B9-5C62ABDCAD7C}" srcId="{CBA3AE6B-3A6C-496F-92A3-DF6EF3E6EC92}" destId="{B6DDDD01-4C1F-4DD7-8E15-1E3D3A3C3016}" srcOrd="5" destOrd="0" parTransId="{104093E9-0CF5-4A87-A610-DED898A23C79}" sibTransId="{BDEF54DD-BB28-4BC5-A766-294A36785582}"/>
    <dgm:cxn modelId="{DDEBC92B-0EAD-46F9-9441-09BFA0DBA742}" srcId="{0B4C767E-FC85-48E6-B0CD-D3D44E23C74B}" destId="{1C35BBE8-821B-419E-AE9C-0837479B2DED}" srcOrd="0" destOrd="0" parTransId="{A9226FE5-43C3-42F3-9694-01E69B0A55D4}" sibTransId="{70C2FA11-BCF2-4586-B764-6AADB03747D9}"/>
    <dgm:cxn modelId="{A2A4E340-8A19-48C4-9CD0-9FF326995AEA}" type="presOf" srcId="{BF9A2445-0F3B-47CE-A0E4-641AD6711AE5}" destId="{7694C2C1-6AFA-453F-A6F5-BDB74461D299}" srcOrd="0" destOrd="0" presId="urn:microsoft.com/office/officeart/2005/8/layout/chevron2"/>
    <dgm:cxn modelId="{695C0660-086A-483B-BA7B-F2B532FA6230}" type="presOf" srcId="{D9C258AD-E242-4A12-9502-7E08EF204956}" destId="{1EC18908-ECE2-4908-AE15-D88E36059718}" srcOrd="0" destOrd="0" presId="urn:microsoft.com/office/officeart/2005/8/layout/chevron2"/>
    <dgm:cxn modelId="{F72C886D-D2C3-4E6F-8E11-E9499A632A79}" type="presOf" srcId="{CBA3AE6B-3A6C-496F-92A3-DF6EF3E6EC92}" destId="{78EBB57C-53CA-455D-9842-66F125BEA89B}" srcOrd="0" destOrd="0" presId="urn:microsoft.com/office/officeart/2005/8/layout/chevron2"/>
    <dgm:cxn modelId="{E4A7BF6D-0A09-49A2-95F6-FCC30F4E8131}" type="presOf" srcId="{DDFC07B3-55FD-45B8-903D-CBCD494C4F11}" destId="{85586682-27FF-4392-AC26-E13707FCD5F7}" srcOrd="0" destOrd="0" presId="urn:microsoft.com/office/officeart/2005/8/layout/chevron2"/>
    <dgm:cxn modelId="{2EF18070-0E97-4DB7-8000-106E994BD237}" srcId="{B6DDDD01-4C1F-4DD7-8E15-1E3D3A3C3016}" destId="{4355CAC6-163A-4D3C-99A5-BD847985D9A3}" srcOrd="0" destOrd="0" parTransId="{8E92E621-8BEE-4B78-910D-96650EC00861}" sibTransId="{461CB761-CA08-47A6-BB29-5D32818EEDE2}"/>
    <dgm:cxn modelId="{5B61E970-ABAE-4377-9EB8-A6C0567F3410}" srcId="{D9C258AD-E242-4A12-9502-7E08EF204956}" destId="{DDFC07B3-55FD-45B8-903D-CBCD494C4F11}" srcOrd="0" destOrd="0" parTransId="{8450F161-CBE5-44C9-9A3F-D500614B2D15}" sibTransId="{65605C85-64C9-4ADA-8257-6093B85B0366}"/>
    <dgm:cxn modelId="{232F1871-F357-4E34-A075-3503FFEC5FC5}" srcId="{CBA3AE6B-3A6C-496F-92A3-DF6EF3E6EC92}" destId="{D3899FA2-5465-4375-87C7-CBDB82C9510D}" srcOrd="4" destOrd="0" parTransId="{D186BC65-D271-4F77-9D00-BDEEDE23597F}" sibTransId="{B8975922-1884-4995-8EBF-F724A46AAE0C}"/>
    <dgm:cxn modelId="{5F2DFD71-7749-4087-8FD4-FB7C0DDEE360}" type="presOf" srcId="{E6E0B509-2CF9-45ED-AB2E-A76ADAACE550}" destId="{8527A760-927C-4011-86DF-C6DCA5B70165}" srcOrd="0" destOrd="0" presId="urn:microsoft.com/office/officeart/2005/8/layout/chevron2"/>
    <dgm:cxn modelId="{70D01874-DCEF-4CE8-8D13-AC479A477549}" type="presOf" srcId="{C8AE6704-E411-451A-9F88-987BD0B2549A}" destId="{59032549-B42F-4A50-B09A-ABB8693B376F}" srcOrd="0" destOrd="0" presId="urn:microsoft.com/office/officeart/2005/8/layout/chevron2"/>
    <dgm:cxn modelId="{A6B9CA74-9147-4917-B8E5-E537047C3316}" srcId="{E6E0B509-2CF9-45ED-AB2E-A76ADAACE550}" destId="{C35E3AFB-9234-41C0-8BDC-1D5EC4B1C741}" srcOrd="0" destOrd="0" parTransId="{535A2352-2D27-4D5D-9743-8C819F6F5DB9}" sibTransId="{8D8C9D0B-5B44-4912-809A-DF268F9AC8A2}"/>
    <dgm:cxn modelId="{138E417F-2450-4327-A950-C71B7CF67944}" type="presOf" srcId="{C35E3AFB-9234-41C0-8BDC-1D5EC4B1C741}" destId="{A66CF551-8875-47D3-AFD5-AA06399F10AC}" srcOrd="0" destOrd="0" presId="urn:microsoft.com/office/officeart/2005/8/layout/chevron2"/>
    <dgm:cxn modelId="{228EDE8C-BEE1-484A-A1E0-D991B5E47974}" type="presOf" srcId="{0B4C767E-FC85-48E6-B0CD-D3D44E23C74B}" destId="{7D46F2AD-3BEB-4899-BC94-555CC80592B3}" srcOrd="0" destOrd="0" presId="urn:microsoft.com/office/officeart/2005/8/layout/chevron2"/>
    <dgm:cxn modelId="{BA0090AA-2375-4CDF-8F39-4DEB6AB606B0}" srcId="{CBA3AE6B-3A6C-496F-92A3-DF6EF3E6EC92}" destId="{D9C258AD-E242-4A12-9502-7E08EF204956}" srcOrd="3" destOrd="0" parTransId="{CAF88433-3C07-43AD-BAE9-CB7CFB660E3E}" sibTransId="{6FBA198E-3B4A-42DF-845A-ED2C770F21F0}"/>
    <dgm:cxn modelId="{E4FC3CB1-01D9-4C1D-A76F-F39342951575}" srcId="{CBA3AE6B-3A6C-496F-92A3-DF6EF3E6EC92}" destId="{BF9A2445-0F3B-47CE-A0E4-641AD6711AE5}" srcOrd="0" destOrd="0" parTransId="{EAE88EF6-014F-47CD-8177-687FBB5E9DCC}" sibTransId="{7DC23BEF-B08A-4BAF-B84F-9ACB2E81F167}"/>
    <dgm:cxn modelId="{B6DC92C0-7D80-4663-96BA-680ECFC21C5B}" type="presOf" srcId="{4355CAC6-163A-4D3C-99A5-BD847985D9A3}" destId="{BB3725A2-E577-4685-BD81-E85286B5BEFC}" srcOrd="0" destOrd="0" presId="urn:microsoft.com/office/officeart/2005/8/layout/chevron2"/>
    <dgm:cxn modelId="{702440C2-B9A6-428E-86A7-3C9A00E69EDD}" type="presOf" srcId="{D3899FA2-5465-4375-87C7-CBDB82C9510D}" destId="{272AE908-5128-4164-905A-8AFD2832BC74}" srcOrd="0" destOrd="0" presId="urn:microsoft.com/office/officeart/2005/8/layout/chevron2"/>
    <dgm:cxn modelId="{74E9D7C2-7674-4479-A8FD-816F8CE0CDA6}" srcId="{CBA3AE6B-3A6C-496F-92A3-DF6EF3E6EC92}" destId="{0B4C767E-FC85-48E6-B0CD-D3D44E23C74B}" srcOrd="1" destOrd="0" parTransId="{41F44179-2C78-4065-9CE1-25D996290EEF}" sibTransId="{87A3C0B8-C7DD-4E1F-B2AB-E8DDEC990692}"/>
    <dgm:cxn modelId="{42BF2FDE-3F64-45FC-B37A-F0EB38527071}" type="presOf" srcId="{1C35BBE8-821B-419E-AE9C-0837479B2DED}" destId="{A189CE0F-3982-4701-9105-2CA75F5C58BA}" srcOrd="0" destOrd="0" presId="urn:microsoft.com/office/officeart/2005/8/layout/chevron2"/>
    <dgm:cxn modelId="{94A45EE8-1C8C-4C29-B253-6A52815F1AF5}" type="presOf" srcId="{91832882-F2A9-4CBB-9ABD-E20DDD4108B9}" destId="{CB45F34D-0D54-439C-B019-E5F8A2D20D41}" srcOrd="0" destOrd="0" presId="urn:microsoft.com/office/officeart/2005/8/layout/chevron2"/>
    <dgm:cxn modelId="{450508F0-1883-4CF0-B83D-65D0DE03921E}" srcId="{D3899FA2-5465-4375-87C7-CBDB82C9510D}" destId="{C8AE6704-E411-451A-9F88-987BD0B2549A}" srcOrd="0" destOrd="0" parTransId="{D8E83C1D-CBED-4BF3-B6CC-E5924B7DE10A}" sibTransId="{262B2504-87A7-40B5-A6B8-48AF2C8DDF35}"/>
    <dgm:cxn modelId="{6F74A8F7-8C1B-4D0B-8C77-B60AF16FAF1C}" srcId="{BF9A2445-0F3B-47CE-A0E4-641AD6711AE5}" destId="{91832882-F2A9-4CBB-9ABD-E20DDD4108B9}" srcOrd="0" destOrd="0" parTransId="{A473EF7F-FBFC-4C81-B714-EE8C02FF5335}" sibTransId="{926D2F31-9A94-4AC7-AC0A-C0811609B33B}"/>
    <dgm:cxn modelId="{A2E842F9-FA40-49F0-A660-600DC97E5E93}" srcId="{CBA3AE6B-3A6C-496F-92A3-DF6EF3E6EC92}" destId="{E6E0B509-2CF9-45ED-AB2E-A76ADAACE550}" srcOrd="2" destOrd="0" parTransId="{5926125F-463D-40F2-8ACF-7EFC8ABBC6B9}" sibTransId="{9EA4D4DE-68D3-4DAF-AE43-7525423CEBB7}"/>
    <dgm:cxn modelId="{00CF337F-4CA0-43AB-A29D-A2C07A68EF37}" type="presParOf" srcId="{78EBB57C-53CA-455D-9842-66F125BEA89B}" destId="{75F7AD8E-6F26-4BEA-9CBE-649300A4E80C}" srcOrd="0" destOrd="0" presId="urn:microsoft.com/office/officeart/2005/8/layout/chevron2"/>
    <dgm:cxn modelId="{AFE8D2DA-0B54-4ECC-82B3-8ADB33ECF311}" type="presParOf" srcId="{75F7AD8E-6F26-4BEA-9CBE-649300A4E80C}" destId="{7694C2C1-6AFA-453F-A6F5-BDB74461D299}" srcOrd="0" destOrd="0" presId="urn:microsoft.com/office/officeart/2005/8/layout/chevron2"/>
    <dgm:cxn modelId="{663AA117-C84C-4FE0-ABBF-A9AC8E7C603A}" type="presParOf" srcId="{75F7AD8E-6F26-4BEA-9CBE-649300A4E80C}" destId="{CB45F34D-0D54-439C-B019-E5F8A2D20D41}" srcOrd="1" destOrd="0" presId="urn:microsoft.com/office/officeart/2005/8/layout/chevron2"/>
    <dgm:cxn modelId="{FE207FA3-C5D6-45D3-9AC2-DC8B8EF12D2F}" type="presParOf" srcId="{78EBB57C-53CA-455D-9842-66F125BEA89B}" destId="{485F95D8-EEB9-490E-A211-ED36303D4A25}" srcOrd="1" destOrd="0" presId="urn:microsoft.com/office/officeart/2005/8/layout/chevron2"/>
    <dgm:cxn modelId="{7FBAC8B4-5E32-4503-AFFD-989420170BA9}" type="presParOf" srcId="{78EBB57C-53CA-455D-9842-66F125BEA89B}" destId="{814D0F5F-31A1-442A-828A-D32AF8E90F5D}" srcOrd="2" destOrd="0" presId="urn:microsoft.com/office/officeart/2005/8/layout/chevron2"/>
    <dgm:cxn modelId="{3398E978-5B9D-4873-9611-D06478DCCE29}" type="presParOf" srcId="{814D0F5F-31A1-442A-828A-D32AF8E90F5D}" destId="{7D46F2AD-3BEB-4899-BC94-555CC80592B3}" srcOrd="0" destOrd="0" presId="urn:microsoft.com/office/officeart/2005/8/layout/chevron2"/>
    <dgm:cxn modelId="{DA50554E-A384-4624-8E3E-7AB1F46326BD}" type="presParOf" srcId="{814D0F5F-31A1-442A-828A-D32AF8E90F5D}" destId="{A189CE0F-3982-4701-9105-2CA75F5C58BA}" srcOrd="1" destOrd="0" presId="urn:microsoft.com/office/officeart/2005/8/layout/chevron2"/>
    <dgm:cxn modelId="{5155820E-904C-4774-AC77-F68441704735}" type="presParOf" srcId="{78EBB57C-53CA-455D-9842-66F125BEA89B}" destId="{1CF5C453-9CE9-4C23-9853-4906C93CCC60}" srcOrd="3" destOrd="0" presId="urn:microsoft.com/office/officeart/2005/8/layout/chevron2"/>
    <dgm:cxn modelId="{BA7FD88C-0202-4E7D-A32A-EB9EEBD73F78}" type="presParOf" srcId="{78EBB57C-53CA-455D-9842-66F125BEA89B}" destId="{5D9D91F6-DC8D-4C94-AECF-2E013F192DA0}" srcOrd="4" destOrd="0" presId="urn:microsoft.com/office/officeart/2005/8/layout/chevron2"/>
    <dgm:cxn modelId="{E159530A-B715-446A-A8FE-485038902C6B}" type="presParOf" srcId="{5D9D91F6-DC8D-4C94-AECF-2E013F192DA0}" destId="{8527A760-927C-4011-86DF-C6DCA5B70165}" srcOrd="0" destOrd="0" presId="urn:microsoft.com/office/officeart/2005/8/layout/chevron2"/>
    <dgm:cxn modelId="{D7ABBD96-0081-48D8-9DF4-225CA4C42DB6}" type="presParOf" srcId="{5D9D91F6-DC8D-4C94-AECF-2E013F192DA0}" destId="{A66CF551-8875-47D3-AFD5-AA06399F10AC}" srcOrd="1" destOrd="0" presId="urn:microsoft.com/office/officeart/2005/8/layout/chevron2"/>
    <dgm:cxn modelId="{D54431E8-2926-477F-A53E-54FEF53971B7}" type="presParOf" srcId="{78EBB57C-53CA-455D-9842-66F125BEA89B}" destId="{04D2BFA0-89F4-49AB-A068-14CB2E5ADD73}" srcOrd="5" destOrd="0" presId="urn:microsoft.com/office/officeart/2005/8/layout/chevron2"/>
    <dgm:cxn modelId="{5E01D6B6-BB7F-4AA5-B8DF-6B7D5AB25704}" type="presParOf" srcId="{78EBB57C-53CA-455D-9842-66F125BEA89B}" destId="{A5412DA9-EC1A-4735-B91C-D6E23B0D4A6F}" srcOrd="6" destOrd="0" presId="urn:microsoft.com/office/officeart/2005/8/layout/chevron2"/>
    <dgm:cxn modelId="{8AFF67B9-B5FE-4A4A-8C69-5AF92B363B4E}" type="presParOf" srcId="{A5412DA9-EC1A-4735-B91C-D6E23B0D4A6F}" destId="{1EC18908-ECE2-4908-AE15-D88E36059718}" srcOrd="0" destOrd="0" presId="urn:microsoft.com/office/officeart/2005/8/layout/chevron2"/>
    <dgm:cxn modelId="{CECD1D61-CEBE-4BD0-9080-6B1E24DCA1EC}" type="presParOf" srcId="{A5412DA9-EC1A-4735-B91C-D6E23B0D4A6F}" destId="{85586682-27FF-4392-AC26-E13707FCD5F7}" srcOrd="1" destOrd="0" presId="urn:microsoft.com/office/officeart/2005/8/layout/chevron2"/>
    <dgm:cxn modelId="{6C0619BC-00FC-490C-92A1-9C078B3C565B}" type="presParOf" srcId="{78EBB57C-53CA-455D-9842-66F125BEA89B}" destId="{AEBC323E-C88D-469D-8B29-E2258216C31E}" srcOrd="7" destOrd="0" presId="urn:microsoft.com/office/officeart/2005/8/layout/chevron2"/>
    <dgm:cxn modelId="{2B653DD8-9AE1-4C50-8E67-047955B40425}" type="presParOf" srcId="{78EBB57C-53CA-455D-9842-66F125BEA89B}" destId="{1D054010-6408-4075-B9E1-F5302764F7B0}" srcOrd="8" destOrd="0" presId="urn:microsoft.com/office/officeart/2005/8/layout/chevron2"/>
    <dgm:cxn modelId="{2A5C3A81-2C0B-4E41-A372-BD8D3C29F066}" type="presParOf" srcId="{1D054010-6408-4075-B9E1-F5302764F7B0}" destId="{272AE908-5128-4164-905A-8AFD2832BC74}" srcOrd="0" destOrd="0" presId="urn:microsoft.com/office/officeart/2005/8/layout/chevron2"/>
    <dgm:cxn modelId="{FFE71D6A-3DBF-48AD-BD69-EABC23B434CA}" type="presParOf" srcId="{1D054010-6408-4075-B9E1-F5302764F7B0}" destId="{59032549-B42F-4A50-B09A-ABB8693B376F}" srcOrd="1" destOrd="0" presId="urn:microsoft.com/office/officeart/2005/8/layout/chevron2"/>
    <dgm:cxn modelId="{8882597E-3FF8-4C14-BF9F-7F084D42CDCC}" type="presParOf" srcId="{78EBB57C-53CA-455D-9842-66F125BEA89B}" destId="{28AAE73A-FE1A-4EF5-A4C6-DB71A04520F1}" srcOrd="9" destOrd="0" presId="urn:microsoft.com/office/officeart/2005/8/layout/chevron2"/>
    <dgm:cxn modelId="{0A767D27-B2A5-48B5-B527-CD0C91659889}" type="presParOf" srcId="{78EBB57C-53CA-455D-9842-66F125BEA89B}" destId="{79590611-FE14-4919-A6B7-1F20D8C71C24}" srcOrd="10" destOrd="0" presId="urn:microsoft.com/office/officeart/2005/8/layout/chevron2"/>
    <dgm:cxn modelId="{579709D1-1D36-48AB-AF72-D95A24CB7163}" type="presParOf" srcId="{79590611-FE14-4919-A6B7-1F20D8C71C24}" destId="{0F56595B-F948-4D11-982A-4E257C9588F2}" srcOrd="0" destOrd="0" presId="urn:microsoft.com/office/officeart/2005/8/layout/chevron2"/>
    <dgm:cxn modelId="{3DC0F1D9-A891-4826-B177-179AC0B3403A}" type="presParOf" srcId="{79590611-FE14-4919-A6B7-1F20D8C71C24}" destId="{BB3725A2-E577-4685-BD81-E85286B5BEF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BC09F-3A38-4D4E-9929-4CA3FF0DFFBC}">
      <dsp:nvSpPr>
        <dsp:cNvPr id="0" name=""/>
        <dsp:cNvSpPr/>
      </dsp:nvSpPr>
      <dsp:spPr>
        <a:xfrm>
          <a:off x="-4771548" y="-731349"/>
          <a:ext cx="5683332" cy="5683332"/>
        </a:xfrm>
        <a:prstGeom prst="blockArc">
          <a:avLst>
            <a:gd name="adj1" fmla="val 18900000"/>
            <a:gd name="adj2" fmla="val 2700000"/>
            <a:gd name="adj3" fmla="val 380"/>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02D68-04A8-426D-9342-990D13E2DC65}">
      <dsp:nvSpPr>
        <dsp:cNvPr id="0" name=""/>
        <dsp:cNvSpPr/>
      </dsp:nvSpPr>
      <dsp:spPr>
        <a:xfrm>
          <a:off x="586408" y="422063"/>
          <a:ext cx="5686881" cy="844126"/>
        </a:xfrm>
        <a:prstGeom prst="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70026" tIns="45720" rIns="45720" bIns="45720" numCol="1" spcCol="1270" anchor="ctr" anchorCtr="0">
          <a:noAutofit/>
        </a:bodyPr>
        <a:lstStyle/>
        <a:p>
          <a:pPr marL="0" lvl="0" indent="0" algn="just" defTabSz="800100" rtl="1">
            <a:lnSpc>
              <a:spcPct val="90000"/>
            </a:lnSpc>
            <a:spcBef>
              <a:spcPct val="0"/>
            </a:spcBef>
            <a:spcAft>
              <a:spcPct val="35000"/>
            </a:spcAft>
            <a:buFont typeface="Symbol" panose="05050102010706020507" pitchFamily="18" charset="2"/>
            <a:buNone/>
          </a:pPr>
          <a:r>
            <a:rPr lang="fa-IR" sz="1800" kern="1200"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ساختار ارتقا یافته الگوریتم پیشنهادی تا چه اندازه در بهبود زمانبندی تخصیص اسکله و جرثقیل­ در بنادر دریایی موثر خواهد بود؟</a:t>
          </a:r>
          <a:endParaRPr lang="en-US" sz="1800" kern="1200" dirty="0">
            <a:solidFill>
              <a:schemeClr val="tx1"/>
            </a:solidFill>
          </a:endParaRPr>
        </a:p>
      </dsp:txBody>
      <dsp:txXfrm>
        <a:off x="586408" y="422063"/>
        <a:ext cx="5686881" cy="844126"/>
      </dsp:txXfrm>
    </dsp:sp>
    <dsp:sp modelId="{1AFC2CB4-BC38-42AF-BCC7-0727641F348C}">
      <dsp:nvSpPr>
        <dsp:cNvPr id="0" name=""/>
        <dsp:cNvSpPr/>
      </dsp:nvSpPr>
      <dsp:spPr>
        <a:xfrm>
          <a:off x="58829" y="316547"/>
          <a:ext cx="1055158" cy="1055158"/>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F8FE9F0-A178-435E-AAD4-25D59490DA65}">
      <dsp:nvSpPr>
        <dsp:cNvPr id="0" name=""/>
        <dsp:cNvSpPr/>
      </dsp:nvSpPr>
      <dsp:spPr>
        <a:xfrm>
          <a:off x="893248" y="1688253"/>
          <a:ext cx="5380041" cy="844126"/>
        </a:xfrm>
        <a:prstGeom prst="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70026" tIns="45720" rIns="45720" bIns="45720" numCol="1" spcCol="1270" anchor="ctr" anchorCtr="0">
          <a:noAutofit/>
        </a:bodyPr>
        <a:lstStyle/>
        <a:p>
          <a:pPr marL="0" lvl="0" indent="0" algn="just" defTabSz="800100" rtl="1">
            <a:lnSpc>
              <a:spcPct val="90000"/>
            </a:lnSpc>
            <a:spcBef>
              <a:spcPct val="0"/>
            </a:spcBef>
            <a:spcAft>
              <a:spcPct val="35000"/>
            </a:spcAft>
            <a:buFont typeface="Symbol" panose="05050102010706020507" pitchFamily="18" charset="2"/>
            <a:buNone/>
          </a:pPr>
          <a:r>
            <a:rPr lang="fa-IR" sz="1800" kern="1200"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کارایی الگوریتم پیشنهادی با توجه به محدودیت­های از پیش تعریف شده، فاکتورهای هزینه­ را چگونه تحت تاثیر خود قرار می­دهد؟</a:t>
          </a:r>
          <a:endParaRPr lang="en-US" sz="1800" kern="1200" dirty="0">
            <a:solidFill>
              <a:schemeClr val="tx1"/>
            </a:solidFill>
          </a:endParaRPr>
        </a:p>
      </dsp:txBody>
      <dsp:txXfrm>
        <a:off x="893248" y="1688253"/>
        <a:ext cx="5380041" cy="844126"/>
      </dsp:txXfrm>
    </dsp:sp>
    <dsp:sp modelId="{11B87646-4FF6-43A2-AA6F-7D40583DAA23}">
      <dsp:nvSpPr>
        <dsp:cNvPr id="0" name=""/>
        <dsp:cNvSpPr/>
      </dsp:nvSpPr>
      <dsp:spPr>
        <a:xfrm>
          <a:off x="365669" y="1582737"/>
          <a:ext cx="1055158" cy="1055158"/>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sp>
    <dsp:sp modelId="{3CDF6259-2662-4E7D-B7A7-7F7D61E1D174}">
      <dsp:nvSpPr>
        <dsp:cNvPr id="0" name=""/>
        <dsp:cNvSpPr/>
      </dsp:nvSpPr>
      <dsp:spPr>
        <a:xfrm>
          <a:off x="586408" y="2954443"/>
          <a:ext cx="5686881" cy="844126"/>
        </a:xfrm>
        <a:prstGeom prst="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70026" tIns="45720" rIns="45720" bIns="45720" numCol="1" spcCol="1270" anchor="ctr" anchorCtr="0">
          <a:noAutofit/>
        </a:bodyPr>
        <a:lstStyle/>
        <a:p>
          <a:pPr marL="0" lvl="0" indent="0" algn="just" defTabSz="800100" rtl="1">
            <a:lnSpc>
              <a:spcPct val="90000"/>
            </a:lnSpc>
            <a:spcBef>
              <a:spcPct val="0"/>
            </a:spcBef>
            <a:spcAft>
              <a:spcPct val="35000"/>
            </a:spcAft>
            <a:buFont typeface="Symbol" panose="05050102010706020507" pitchFamily="18" charset="2"/>
            <a:buNone/>
          </a:pPr>
          <a:r>
            <a:rPr lang="fa-IR" sz="1800" kern="1200" dirty="0">
              <a:solidFill>
                <a:schemeClr val="tx1"/>
              </a:solidFill>
              <a:effectLst/>
              <a:latin typeface="B Nazanin" panose="00000400000000000000" pitchFamily="2" charset="-78"/>
              <a:ea typeface="Calibri" panose="020F0502020204030204" pitchFamily="34" charset="0"/>
              <a:cs typeface="B Nazanin" panose="00000400000000000000" pitchFamily="2" charset="-78"/>
            </a:rPr>
            <a:t>الگوریتم پیشنهادی طبق سناریوهای مختلف بر اساس محدودیت­ها چگونه عمل خواهد کرد؟</a:t>
          </a:r>
          <a:endParaRPr lang="en-US" sz="1800" kern="1200" dirty="0">
            <a:solidFill>
              <a:schemeClr val="tx1"/>
            </a:solidFill>
          </a:endParaRPr>
        </a:p>
      </dsp:txBody>
      <dsp:txXfrm>
        <a:off x="586408" y="2954443"/>
        <a:ext cx="5686881" cy="844126"/>
      </dsp:txXfrm>
    </dsp:sp>
    <dsp:sp modelId="{CB39813A-1C30-48B9-943C-676538776711}">
      <dsp:nvSpPr>
        <dsp:cNvPr id="0" name=""/>
        <dsp:cNvSpPr/>
      </dsp:nvSpPr>
      <dsp:spPr>
        <a:xfrm>
          <a:off x="58829" y="2848927"/>
          <a:ext cx="1055158" cy="1055158"/>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4C2C1-6AFA-453F-A6F5-BDB74461D299}">
      <dsp:nvSpPr>
        <dsp:cNvPr id="0" name=""/>
        <dsp:cNvSpPr/>
      </dsp:nvSpPr>
      <dsp:spPr>
        <a:xfrm rot="5400000">
          <a:off x="-113481" y="116433"/>
          <a:ext cx="756544" cy="52958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b="1" kern="1200" dirty="0">
              <a:cs typeface="B Nazanin" panose="00000400000000000000" pitchFamily="2" charset="-78"/>
            </a:rPr>
            <a:t>۱</a:t>
          </a:r>
          <a:endParaRPr lang="en-US" sz="1400" b="1" kern="1200" dirty="0">
            <a:cs typeface="B Nazanin" panose="00000400000000000000" pitchFamily="2" charset="-78"/>
          </a:endParaRPr>
        </a:p>
      </dsp:txBody>
      <dsp:txXfrm rot="-5400000">
        <a:off x="1" y="267743"/>
        <a:ext cx="529581" cy="226963"/>
      </dsp:txXfrm>
    </dsp:sp>
    <dsp:sp modelId="{CB45F34D-0D54-439C-B019-E5F8A2D20D41}">
      <dsp:nvSpPr>
        <dsp:cNvPr id="0" name=""/>
        <dsp:cNvSpPr/>
      </dsp:nvSpPr>
      <dsp:spPr>
        <a:xfrm rot="5400000">
          <a:off x="5185027" y="-4652494"/>
          <a:ext cx="492012" cy="9802904"/>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 پژوهش در تخصیص اسکله از نظر بهینه‌سازی عملیات بندر و افزایش بهره‌وری پر اهمیت قلم داد می شود. </a:t>
          </a:r>
          <a:endParaRPr lang="en-US" sz="1700" kern="1200" dirty="0"/>
        </a:p>
      </dsp:txBody>
      <dsp:txXfrm rot="-5400000">
        <a:off x="529581" y="26970"/>
        <a:ext cx="9778886" cy="443976"/>
      </dsp:txXfrm>
    </dsp:sp>
    <dsp:sp modelId="{7D46F2AD-3BEB-4899-BC94-555CC80592B3}">
      <dsp:nvSpPr>
        <dsp:cNvPr id="0" name=""/>
        <dsp:cNvSpPr/>
      </dsp:nvSpPr>
      <dsp:spPr>
        <a:xfrm rot="5400000">
          <a:off x="-113481" y="772766"/>
          <a:ext cx="756544" cy="529581"/>
        </a:xfrm>
        <a:prstGeom prst="chevron">
          <a:avLst/>
        </a:prstGeom>
        <a:gradFill rotWithShape="0">
          <a:gsLst>
            <a:gs pos="0">
              <a:schemeClr val="accent2">
                <a:hueOff val="7071"/>
                <a:satOff val="-6897"/>
                <a:lumOff val="-353"/>
                <a:alphaOff val="0"/>
                <a:satMod val="103000"/>
                <a:lumMod val="102000"/>
                <a:tint val="94000"/>
              </a:schemeClr>
            </a:gs>
            <a:gs pos="50000">
              <a:schemeClr val="accent2">
                <a:hueOff val="7071"/>
                <a:satOff val="-6897"/>
                <a:lumOff val="-353"/>
                <a:alphaOff val="0"/>
                <a:satMod val="110000"/>
                <a:lumMod val="100000"/>
                <a:shade val="100000"/>
              </a:schemeClr>
            </a:gs>
            <a:gs pos="100000">
              <a:schemeClr val="accent2">
                <a:hueOff val="7071"/>
                <a:satOff val="-6897"/>
                <a:lumOff val="-353"/>
                <a:alphaOff val="0"/>
                <a:lumMod val="99000"/>
                <a:satMod val="120000"/>
                <a:shade val="78000"/>
              </a:schemeClr>
            </a:gs>
          </a:gsLst>
          <a:lin ang="5400000" scaled="0"/>
        </a:gradFill>
        <a:ln w="6350" cap="flat" cmpd="sng" algn="ctr">
          <a:solidFill>
            <a:schemeClr val="accent2">
              <a:hueOff val="7071"/>
              <a:satOff val="-6897"/>
              <a:lumOff val="-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b="1" kern="1200" dirty="0">
              <a:cs typeface="B Nazanin" panose="00000400000000000000" pitchFamily="2" charset="-78"/>
            </a:rPr>
            <a:t>۲</a:t>
          </a:r>
          <a:endParaRPr lang="en-US" sz="1400" b="1" kern="1200" dirty="0">
            <a:cs typeface="B Nazanin" panose="00000400000000000000" pitchFamily="2" charset="-78"/>
          </a:endParaRPr>
        </a:p>
      </dsp:txBody>
      <dsp:txXfrm rot="-5400000">
        <a:off x="1" y="924076"/>
        <a:ext cx="529581" cy="226963"/>
      </dsp:txXfrm>
    </dsp:sp>
    <dsp:sp modelId="{A189CE0F-3982-4701-9105-2CA75F5C58BA}">
      <dsp:nvSpPr>
        <dsp:cNvPr id="0" name=""/>
        <dsp:cNvSpPr/>
      </dsp:nvSpPr>
      <dsp:spPr>
        <a:xfrm rot="5400000">
          <a:off x="5185156" y="-3996290"/>
          <a:ext cx="491753" cy="9802904"/>
        </a:xfrm>
        <a:prstGeom prst="round2SameRect">
          <a:avLst/>
        </a:prstGeom>
        <a:solidFill>
          <a:schemeClr val="lt1">
            <a:alpha val="90000"/>
            <a:hueOff val="0"/>
            <a:satOff val="0"/>
            <a:lumOff val="0"/>
            <a:alphaOff val="0"/>
          </a:schemeClr>
        </a:solidFill>
        <a:ln w="6350" cap="flat" cmpd="sng" algn="ctr">
          <a:solidFill>
            <a:schemeClr val="accent2">
              <a:hueOff val="7071"/>
              <a:satOff val="-6897"/>
              <a:lumOff val="-35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 استراتژی‌های مؤثر تخصیص اسکله می‌توانند استفاده از منابع، از جمله نیروی کار و تجهیزات رو بهبود ببخشند.</a:t>
          </a:r>
          <a:endParaRPr lang="en-US" sz="1700" kern="1200" dirty="0"/>
        </a:p>
      </dsp:txBody>
      <dsp:txXfrm rot="-5400000">
        <a:off x="529581" y="683290"/>
        <a:ext cx="9778899" cy="443743"/>
      </dsp:txXfrm>
    </dsp:sp>
    <dsp:sp modelId="{8527A760-927C-4011-86DF-C6DCA5B70165}">
      <dsp:nvSpPr>
        <dsp:cNvPr id="0" name=""/>
        <dsp:cNvSpPr/>
      </dsp:nvSpPr>
      <dsp:spPr>
        <a:xfrm rot="5400000">
          <a:off x="-113481" y="1429099"/>
          <a:ext cx="756544" cy="529581"/>
        </a:xfrm>
        <a:prstGeom prst="chevron">
          <a:avLst/>
        </a:prstGeom>
        <a:gradFill rotWithShape="0">
          <a:gsLst>
            <a:gs pos="0">
              <a:schemeClr val="accent2">
                <a:hueOff val="14141"/>
                <a:satOff val="-13795"/>
                <a:lumOff val="-706"/>
                <a:alphaOff val="0"/>
                <a:satMod val="103000"/>
                <a:lumMod val="102000"/>
                <a:tint val="94000"/>
              </a:schemeClr>
            </a:gs>
            <a:gs pos="50000">
              <a:schemeClr val="accent2">
                <a:hueOff val="14141"/>
                <a:satOff val="-13795"/>
                <a:lumOff val="-706"/>
                <a:alphaOff val="0"/>
                <a:satMod val="110000"/>
                <a:lumMod val="100000"/>
                <a:shade val="100000"/>
              </a:schemeClr>
            </a:gs>
            <a:gs pos="100000">
              <a:schemeClr val="accent2">
                <a:hueOff val="14141"/>
                <a:satOff val="-13795"/>
                <a:lumOff val="-706"/>
                <a:alphaOff val="0"/>
                <a:lumMod val="99000"/>
                <a:satMod val="120000"/>
                <a:shade val="78000"/>
              </a:schemeClr>
            </a:gs>
          </a:gsLst>
          <a:lin ang="5400000" scaled="0"/>
        </a:gradFill>
        <a:ln w="6350" cap="flat" cmpd="sng" algn="ctr">
          <a:solidFill>
            <a:schemeClr val="accent2">
              <a:hueOff val="14141"/>
              <a:satOff val="-13795"/>
              <a:lumOff val="-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۳</a:t>
          </a:r>
          <a:endParaRPr lang="en-US" sz="1400" kern="1200" dirty="0">
            <a:cs typeface="B Nazanin" panose="00000400000000000000" pitchFamily="2" charset="-78"/>
          </a:endParaRPr>
        </a:p>
      </dsp:txBody>
      <dsp:txXfrm rot="-5400000">
        <a:off x="1" y="1580409"/>
        <a:ext cx="529581" cy="226963"/>
      </dsp:txXfrm>
    </dsp:sp>
    <dsp:sp modelId="{A66CF551-8875-47D3-AFD5-AA06399F10AC}">
      <dsp:nvSpPr>
        <dsp:cNvPr id="0" name=""/>
        <dsp:cNvSpPr/>
      </dsp:nvSpPr>
      <dsp:spPr>
        <a:xfrm rot="5400000">
          <a:off x="5185156" y="-3339957"/>
          <a:ext cx="491753" cy="9802904"/>
        </a:xfrm>
        <a:prstGeom prst="round2SameRect">
          <a:avLst/>
        </a:prstGeom>
        <a:solidFill>
          <a:schemeClr val="lt1">
            <a:alpha val="90000"/>
            <a:hueOff val="0"/>
            <a:satOff val="0"/>
            <a:lumOff val="0"/>
            <a:alphaOff val="0"/>
          </a:schemeClr>
        </a:solidFill>
        <a:ln w="6350" cap="flat" cmpd="sng" algn="ctr">
          <a:solidFill>
            <a:schemeClr val="accent2">
              <a:hueOff val="14141"/>
              <a:satOff val="-13795"/>
              <a:lumOff val="-70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این کمک می‌کند تا زمان انتظار کشتی‌ها کم شوند و هزینه‌های عملیاتی کاهش پیدا کنند.</a:t>
          </a:r>
          <a:endParaRPr lang="en-US" sz="1700" b="1" kern="1200" dirty="0">
            <a:cs typeface="B Nazanin" panose="00000400000000000000" pitchFamily="2" charset="-78"/>
          </a:endParaRPr>
        </a:p>
      </dsp:txBody>
      <dsp:txXfrm rot="-5400000">
        <a:off x="529581" y="1339623"/>
        <a:ext cx="9778899" cy="443743"/>
      </dsp:txXfrm>
    </dsp:sp>
    <dsp:sp modelId="{1EC18908-ECE2-4908-AE15-D88E36059718}">
      <dsp:nvSpPr>
        <dsp:cNvPr id="0" name=""/>
        <dsp:cNvSpPr/>
      </dsp:nvSpPr>
      <dsp:spPr>
        <a:xfrm rot="5400000">
          <a:off x="-113481" y="2085432"/>
          <a:ext cx="756544" cy="529581"/>
        </a:xfrm>
        <a:prstGeom prst="chevron">
          <a:avLst/>
        </a:prstGeom>
        <a:gradFill rotWithShape="0">
          <a:gsLst>
            <a:gs pos="0">
              <a:schemeClr val="accent2">
                <a:hueOff val="21212"/>
                <a:satOff val="-20692"/>
                <a:lumOff val="-1060"/>
                <a:alphaOff val="0"/>
                <a:satMod val="103000"/>
                <a:lumMod val="102000"/>
                <a:tint val="94000"/>
              </a:schemeClr>
            </a:gs>
            <a:gs pos="50000">
              <a:schemeClr val="accent2">
                <a:hueOff val="21212"/>
                <a:satOff val="-20692"/>
                <a:lumOff val="-1060"/>
                <a:alphaOff val="0"/>
                <a:satMod val="110000"/>
                <a:lumMod val="100000"/>
                <a:shade val="100000"/>
              </a:schemeClr>
            </a:gs>
            <a:gs pos="100000">
              <a:schemeClr val="accent2">
                <a:hueOff val="21212"/>
                <a:satOff val="-20692"/>
                <a:lumOff val="-1060"/>
                <a:alphaOff val="0"/>
                <a:lumMod val="99000"/>
                <a:satMod val="120000"/>
                <a:shade val="78000"/>
              </a:schemeClr>
            </a:gs>
          </a:gsLst>
          <a:lin ang="5400000" scaled="0"/>
        </a:gradFill>
        <a:ln w="6350" cap="flat" cmpd="sng" algn="ctr">
          <a:solidFill>
            <a:schemeClr val="accent2">
              <a:hueOff val="21212"/>
              <a:satOff val="-20692"/>
              <a:lumOff val="-106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۴</a:t>
          </a:r>
          <a:endParaRPr lang="en-US" sz="1400" kern="1200" dirty="0">
            <a:cs typeface="B Nazanin" panose="00000400000000000000" pitchFamily="2" charset="-78"/>
          </a:endParaRPr>
        </a:p>
      </dsp:txBody>
      <dsp:txXfrm rot="-5400000">
        <a:off x="1" y="2236742"/>
        <a:ext cx="529581" cy="226963"/>
      </dsp:txXfrm>
    </dsp:sp>
    <dsp:sp modelId="{85586682-27FF-4392-AC26-E13707FCD5F7}">
      <dsp:nvSpPr>
        <dsp:cNvPr id="0" name=""/>
        <dsp:cNvSpPr/>
      </dsp:nvSpPr>
      <dsp:spPr>
        <a:xfrm rot="5400000">
          <a:off x="5185156" y="-2683624"/>
          <a:ext cx="491753" cy="9802904"/>
        </a:xfrm>
        <a:prstGeom prst="round2SameRect">
          <a:avLst/>
        </a:prstGeom>
        <a:solidFill>
          <a:schemeClr val="lt1">
            <a:alpha val="90000"/>
            <a:hueOff val="0"/>
            <a:satOff val="0"/>
            <a:lumOff val="0"/>
            <a:alphaOff val="0"/>
          </a:schemeClr>
        </a:solidFill>
        <a:ln w="6350" cap="flat" cmpd="sng" algn="ctr">
          <a:solidFill>
            <a:schemeClr val="accent2">
              <a:hueOff val="21212"/>
              <a:satOff val="-20692"/>
              <a:lumOff val="-106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تحقیقات تأثیر عوامل مختلف، مثل شرایط جوی و نوع بار، روی زمان‌بندی تخصیص اسکله شناسایی می‌کند. </a:t>
          </a:r>
          <a:endParaRPr lang="en-US" sz="1700" b="1" kern="1200" dirty="0">
            <a:cs typeface="B Nazanin" panose="00000400000000000000" pitchFamily="2" charset="-78"/>
          </a:endParaRPr>
        </a:p>
      </dsp:txBody>
      <dsp:txXfrm rot="-5400000">
        <a:off x="529581" y="1995956"/>
        <a:ext cx="9778899" cy="443743"/>
      </dsp:txXfrm>
    </dsp:sp>
    <dsp:sp modelId="{272AE908-5128-4164-905A-8AFD2832BC74}">
      <dsp:nvSpPr>
        <dsp:cNvPr id="0" name=""/>
        <dsp:cNvSpPr/>
      </dsp:nvSpPr>
      <dsp:spPr>
        <a:xfrm rot="5400000">
          <a:off x="-113481" y="2741765"/>
          <a:ext cx="756544" cy="529581"/>
        </a:xfrm>
        <a:prstGeom prst="chevron">
          <a:avLst/>
        </a:prstGeom>
        <a:gradFill rotWithShape="0">
          <a:gsLst>
            <a:gs pos="0">
              <a:schemeClr val="accent2">
                <a:hueOff val="28282"/>
                <a:satOff val="-27590"/>
                <a:lumOff val="-1413"/>
                <a:alphaOff val="0"/>
                <a:satMod val="103000"/>
                <a:lumMod val="102000"/>
                <a:tint val="94000"/>
              </a:schemeClr>
            </a:gs>
            <a:gs pos="50000">
              <a:schemeClr val="accent2">
                <a:hueOff val="28282"/>
                <a:satOff val="-27590"/>
                <a:lumOff val="-1413"/>
                <a:alphaOff val="0"/>
                <a:satMod val="110000"/>
                <a:lumMod val="100000"/>
                <a:shade val="100000"/>
              </a:schemeClr>
            </a:gs>
            <a:gs pos="100000">
              <a:schemeClr val="accent2">
                <a:hueOff val="28282"/>
                <a:satOff val="-27590"/>
                <a:lumOff val="-1413"/>
                <a:alphaOff val="0"/>
                <a:lumMod val="99000"/>
                <a:satMod val="120000"/>
                <a:shade val="78000"/>
              </a:schemeClr>
            </a:gs>
          </a:gsLst>
          <a:lin ang="5400000" scaled="0"/>
        </a:gradFill>
        <a:ln w="6350" cap="flat" cmpd="sng" algn="ctr">
          <a:solidFill>
            <a:schemeClr val="accent2">
              <a:hueOff val="28282"/>
              <a:satOff val="-27590"/>
              <a:lumOff val="-141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۵</a:t>
          </a:r>
          <a:endParaRPr lang="en-US" sz="1400" kern="1200" dirty="0">
            <a:cs typeface="B Nazanin" panose="00000400000000000000" pitchFamily="2" charset="-78"/>
          </a:endParaRPr>
        </a:p>
      </dsp:txBody>
      <dsp:txXfrm rot="-5400000">
        <a:off x="1" y="2893075"/>
        <a:ext cx="529581" cy="226963"/>
      </dsp:txXfrm>
    </dsp:sp>
    <dsp:sp modelId="{59032549-B42F-4A50-B09A-ABB8693B376F}">
      <dsp:nvSpPr>
        <dsp:cNvPr id="0" name=""/>
        <dsp:cNvSpPr/>
      </dsp:nvSpPr>
      <dsp:spPr>
        <a:xfrm rot="5400000">
          <a:off x="5185156" y="-2027291"/>
          <a:ext cx="491753" cy="9802904"/>
        </a:xfrm>
        <a:prstGeom prst="round2SameRect">
          <a:avLst/>
        </a:prstGeom>
        <a:solidFill>
          <a:schemeClr val="lt1">
            <a:alpha val="90000"/>
            <a:hueOff val="0"/>
            <a:satOff val="0"/>
            <a:lumOff val="0"/>
            <a:alphaOff val="0"/>
          </a:schemeClr>
        </a:solidFill>
        <a:ln w="6350" cap="flat" cmpd="sng" algn="ctr">
          <a:solidFill>
            <a:schemeClr val="accent2">
              <a:hueOff val="28282"/>
              <a:satOff val="-27590"/>
              <a:lumOff val="-141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الگوریتم‌ها و مدل‌های پیشرفته‌ای که از طریق تحقیقات توسعه پیدا می‌کنند و  می‌توانند با</a:t>
          </a:r>
          <a:r>
            <a:rPr lang="en-US" sz="1700" b="1" i="0" kern="1200" dirty="0">
              <a:cs typeface="B Nazanin" panose="00000400000000000000" pitchFamily="2" charset="-78"/>
            </a:rPr>
            <a:t> </a:t>
          </a:r>
          <a:r>
            <a:rPr lang="fa-IR" sz="1700" b="1" i="0" kern="1200" dirty="0">
              <a:cs typeface="B Nazanin" panose="00000400000000000000" pitchFamily="2" charset="-78"/>
            </a:rPr>
            <a:t>محیط‌های پویا و بندر سازگار بشوند.</a:t>
          </a:r>
          <a:endParaRPr lang="en-US" sz="1700" b="1" kern="1200" dirty="0">
            <a:cs typeface="B Nazanin" panose="00000400000000000000" pitchFamily="2" charset="-78"/>
          </a:endParaRPr>
        </a:p>
      </dsp:txBody>
      <dsp:txXfrm rot="-5400000">
        <a:off x="529581" y="2652289"/>
        <a:ext cx="9778899" cy="443743"/>
      </dsp:txXfrm>
    </dsp:sp>
    <dsp:sp modelId="{0F56595B-F948-4D11-982A-4E257C9588F2}">
      <dsp:nvSpPr>
        <dsp:cNvPr id="0" name=""/>
        <dsp:cNvSpPr/>
      </dsp:nvSpPr>
      <dsp:spPr>
        <a:xfrm rot="5400000">
          <a:off x="-113481" y="3398098"/>
          <a:ext cx="756544" cy="529581"/>
        </a:xfrm>
        <a:prstGeom prst="chevron">
          <a:avLst/>
        </a:prstGeom>
        <a:gradFill rotWithShape="0">
          <a:gsLst>
            <a:gs pos="0">
              <a:schemeClr val="accent2">
                <a:hueOff val="35353"/>
                <a:satOff val="-34487"/>
                <a:lumOff val="-1766"/>
                <a:alphaOff val="0"/>
                <a:satMod val="103000"/>
                <a:lumMod val="102000"/>
                <a:tint val="94000"/>
              </a:schemeClr>
            </a:gs>
            <a:gs pos="50000">
              <a:schemeClr val="accent2">
                <a:hueOff val="35353"/>
                <a:satOff val="-34487"/>
                <a:lumOff val="-1766"/>
                <a:alphaOff val="0"/>
                <a:satMod val="110000"/>
                <a:lumMod val="100000"/>
                <a:shade val="100000"/>
              </a:schemeClr>
            </a:gs>
            <a:gs pos="100000">
              <a:schemeClr val="accent2">
                <a:hueOff val="35353"/>
                <a:satOff val="-34487"/>
                <a:lumOff val="-1766"/>
                <a:alphaOff val="0"/>
                <a:lumMod val="99000"/>
                <a:satMod val="120000"/>
                <a:shade val="78000"/>
              </a:schemeClr>
            </a:gs>
          </a:gsLst>
          <a:lin ang="5400000" scaled="0"/>
        </a:gradFill>
        <a:ln w="6350" cap="flat" cmpd="sng" algn="ctr">
          <a:solidFill>
            <a:schemeClr val="accent2">
              <a:hueOff val="35353"/>
              <a:satOff val="-34487"/>
              <a:lumOff val="-176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Nazanin" panose="00000400000000000000" pitchFamily="2" charset="-78"/>
            </a:rPr>
            <a:t>۶</a:t>
          </a:r>
          <a:endParaRPr lang="en-US" sz="1400" kern="1200" dirty="0">
            <a:cs typeface="B Nazanin" panose="00000400000000000000" pitchFamily="2" charset="-78"/>
          </a:endParaRPr>
        </a:p>
      </dsp:txBody>
      <dsp:txXfrm rot="-5400000">
        <a:off x="1" y="3549408"/>
        <a:ext cx="529581" cy="226963"/>
      </dsp:txXfrm>
    </dsp:sp>
    <dsp:sp modelId="{BB3725A2-E577-4685-BD81-E85286B5BEFC}">
      <dsp:nvSpPr>
        <dsp:cNvPr id="0" name=""/>
        <dsp:cNvSpPr/>
      </dsp:nvSpPr>
      <dsp:spPr>
        <a:xfrm rot="5400000">
          <a:off x="5185156" y="-1370958"/>
          <a:ext cx="491753" cy="9802904"/>
        </a:xfrm>
        <a:prstGeom prst="round2SameRect">
          <a:avLst/>
        </a:prstGeom>
        <a:solidFill>
          <a:schemeClr val="lt1">
            <a:alpha val="90000"/>
            <a:hueOff val="0"/>
            <a:satOff val="0"/>
            <a:lumOff val="0"/>
            <a:alphaOff val="0"/>
          </a:schemeClr>
        </a:solidFill>
        <a:ln w="6350" cap="flat" cmpd="sng" algn="ctr">
          <a:solidFill>
            <a:schemeClr val="accent2">
              <a:hueOff val="35353"/>
              <a:satOff val="-34487"/>
              <a:lumOff val="-176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10795" rIns="10795" bIns="10795" numCol="1" spcCol="1270" anchor="ctr" anchorCtr="0">
          <a:noAutofit/>
        </a:bodyPr>
        <a:lstStyle/>
        <a:p>
          <a:pPr marL="171450" lvl="1" indent="-171450" algn="r" defTabSz="755650" rtl="1">
            <a:lnSpc>
              <a:spcPct val="90000"/>
            </a:lnSpc>
            <a:spcBef>
              <a:spcPct val="0"/>
            </a:spcBef>
            <a:spcAft>
              <a:spcPct val="15000"/>
            </a:spcAft>
            <a:buFont typeface="Wingdings" panose="05000000000000000000" pitchFamily="2" charset="2"/>
            <a:buChar char="ü"/>
          </a:pPr>
          <a:r>
            <a:rPr lang="fa-IR" sz="1700" b="1" i="0" kern="1200" dirty="0">
              <a:cs typeface="B Nazanin" panose="00000400000000000000" pitchFamily="2" charset="-78"/>
            </a:rPr>
            <a:t>درک مسأله تخصیص اسکله به تصمیم‌گیری بهتر و برنامه‌ریزی استراتژیک از سوی مسئولین بندر کمک می‌کند.</a:t>
          </a:r>
          <a:endParaRPr lang="en-US" sz="1700" b="1" kern="1200" dirty="0">
            <a:cs typeface="B Nazanin" panose="00000400000000000000" pitchFamily="2" charset="-78"/>
          </a:endParaRPr>
        </a:p>
      </dsp:txBody>
      <dsp:txXfrm rot="-5400000">
        <a:off x="529581" y="3308622"/>
        <a:ext cx="9778899" cy="44374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3F27B-8E0F-429A-A604-0475B233C250}"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4FA9D-833F-41C0-9325-854733A51897}" type="slidenum">
              <a:rPr lang="en-US" smtClean="0"/>
              <a:t>‹#›</a:t>
            </a:fld>
            <a:endParaRPr lang="en-US"/>
          </a:p>
        </p:txBody>
      </p:sp>
    </p:spTree>
    <p:extLst>
      <p:ext uri="{BB962C8B-B14F-4D97-AF65-F5344CB8AC3E}">
        <p14:creationId xmlns:p14="http://schemas.microsoft.com/office/powerpoint/2010/main" val="327657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C4FA9D-833F-41C0-9325-854733A51897}" type="slidenum">
              <a:rPr lang="en-US" smtClean="0"/>
              <a:t>3</a:t>
            </a:fld>
            <a:endParaRPr lang="en-US"/>
          </a:p>
        </p:txBody>
      </p:sp>
    </p:spTree>
    <p:extLst>
      <p:ext uri="{BB962C8B-B14F-4D97-AF65-F5344CB8AC3E}">
        <p14:creationId xmlns:p14="http://schemas.microsoft.com/office/powerpoint/2010/main" val="209667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C4FA9D-833F-41C0-9325-854733A51897}" type="slidenum">
              <a:rPr lang="en-US" smtClean="0"/>
              <a:t>9</a:t>
            </a:fld>
            <a:endParaRPr lang="en-US"/>
          </a:p>
        </p:txBody>
      </p:sp>
    </p:spTree>
    <p:extLst>
      <p:ext uri="{BB962C8B-B14F-4D97-AF65-F5344CB8AC3E}">
        <p14:creationId xmlns:p14="http://schemas.microsoft.com/office/powerpoint/2010/main" val="290848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5C60-4BD3-23AC-ACAF-2EA797091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44A345-F0D1-C350-D3DA-629726D90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AECD2-0BDB-F7BB-6E1B-3F88604F41D5}"/>
              </a:ext>
            </a:extLst>
          </p:cNvPr>
          <p:cNvSpPr>
            <a:spLocks noGrp="1"/>
          </p:cNvSpPr>
          <p:nvPr>
            <p:ph type="dt" sz="half" idx="10"/>
          </p:nvPr>
        </p:nvSpPr>
        <p:spPr/>
        <p:txBody>
          <a:bodyPr/>
          <a:lstStyle/>
          <a:p>
            <a:fld id="{1BB6E41F-F0B1-4350-BE75-2B23C295F8C3}" type="datetime1">
              <a:rPr lang="en-US" smtClean="0"/>
              <a:t>9/21/2024</a:t>
            </a:fld>
            <a:endParaRPr lang="en-US"/>
          </a:p>
        </p:txBody>
      </p:sp>
      <p:sp>
        <p:nvSpPr>
          <p:cNvPr id="5" name="Footer Placeholder 4">
            <a:extLst>
              <a:ext uri="{FF2B5EF4-FFF2-40B4-BE49-F238E27FC236}">
                <a16:creationId xmlns:a16="http://schemas.microsoft.com/office/drawing/2014/main" id="{E7D0D96C-53D1-DE60-EF84-F199B240A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866CE-3307-8473-08BC-341B8F48C47D}"/>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82201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FBE2-674F-0A65-7310-01067BA4B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F91892-31E5-B6A4-3319-04D7938F3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95967-BD00-E7D0-836C-DEC06C25F840}"/>
              </a:ext>
            </a:extLst>
          </p:cNvPr>
          <p:cNvSpPr>
            <a:spLocks noGrp="1"/>
          </p:cNvSpPr>
          <p:nvPr>
            <p:ph type="dt" sz="half" idx="10"/>
          </p:nvPr>
        </p:nvSpPr>
        <p:spPr/>
        <p:txBody>
          <a:bodyPr/>
          <a:lstStyle/>
          <a:p>
            <a:fld id="{6C93DD24-9D03-468F-B20C-102582F8827F}" type="datetime1">
              <a:rPr lang="en-US" smtClean="0"/>
              <a:t>9/21/2024</a:t>
            </a:fld>
            <a:endParaRPr lang="en-US"/>
          </a:p>
        </p:txBody>
      </p:sp>
      <p:sp>
        <p:nvSpPr>
          <p:cNvPr id="5" name="Footer Placeholder 4">
            <a:extLst>
              <a:ext uri="{FF2B5EF4-FFF2-40B4-BE49-F238E27FC236}">
                <a16:creationId xmlns:a16="http://schemas.microsoft.com/office/drawing/2014/main" id="{A958E6C9-FACD-6861-9541-084C75D72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0299B-D633-4084-F38A-F6659E2B8844}"/>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253679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3ED8B-9F03-21C5-BC0B-0A49F79244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8DBA5-CB50-F9B0-C7D8-3D78138F5E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A12FF-59E4-37CA-00C6-6E0729E47CFE}"/>
              </a:ext>
            </a:extLst>
          </p:cNvPr>
          <p:cNvSpPr>
            <a:spLocks noGrp="1"/>
          </p:cNvSpPr>
          <p:nvPr>
            <p:ph type="dt" sz="half" idx="10"/>
          </p:nvPr>
        </p:nvSpPr>
        <p:spPr/>
        <p:txBody>
          <a:bodyPr/>
          <a:lstStyle/>
          <a:p>
            <a:fld id="{0EA06012-F982-4AE1-B11D-493E6FE4A0A8}" type="datetime1">
              <a:rPr lang="en-US" smtClean="0"/>
              <a:t>9/21/2024</a:t>
            </a:fld>
            <a:endParaRPr lang="en-US"/>
          </a:p>
        </p:txBody>
      </p:sp>
      <p:sp>
        <p:nvSpPr>
          <p:cNvPr id="5" name="Footer Placeholder 4">
            <a:extLst>
              <a:ext uri="{FF2B5EF4-FFF2-40B4-BE49-F238E27FC236}">
                <a16:creationId xmlns:a16="http://schemas.microsoft.com/office/drawing/2014/main" id="{6FDC5C5F-A6D9-65D4-5F09-CECC6CACA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6B728-94BC-E5E1-37DC-206945BD71D7}"/>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304147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D627-509E-8919-2386-02326965B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52D60-B254-4EE5-C0C8-D952CAE1E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BEBD6-C80D-26C3-0C71-D131B0A033A2}"/>
              </a:ext>
            </a:extLst>
          </p:cNvPr>
          <p:cNvSpPr>
            <a:spLocks noGrp="1"/>
          </p:cNvSpPr>
          <p:nvPr>
            <p:ph type="dt" sz="half" idx="10"/>
          </p:nvPr>
        </p:nvSpPr>
        <p:spPr/>
        <p:txBody>
          <a:bodyPr/>
          <a:lstStyle/>
          <a:p>
            <a:fld id="{4B8C609F-5BE2-484D-B86D-34A4946C4C9E}" type="datetime1">
              <a:rPr lang="en-US" smtClean="0"/>
              <a:t>9/21/2024</a:t>
            </a:fld>
            <a:endParaRPr lang="en-US"/>
          </a:p>
        </p:txBody>
      </p:sp>
      <p:sp>
        <p:nvSpPr>
          <p:cNvPr id="5" name="Footer Placeholder 4">
            <a:extLst>
              <a:ext uri="{FF2B5EF4-FFF2-40B4-BE49-F238E27FC236}">
                <a16:creationId xmlns:a16="http://schemas.microsoft.com/office/drawing/2014/main" id="{6D2A7933-F1AB-1C91-4AE0-979402E0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3D633-6E1B-47B6-AC0A-0AF0D362ACE1}"/>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14619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F442-ECF1-04EE-F58B-483D9E4379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E9211-C3CF-1568-C26A-EF86A8E62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0542C-FD36-ABFC-7A7B-37006C982700}"/>
              </a:ext>
            </a:extLst>
          </p:cNvPr>
          <p:cNvSpPr>
            <a:spLocks noGrp="1"/>
          </p:cNvSpPr>
          <p:nvPr>
            <p:ph type="dt" sz="half" idx="10"/>
          </p:nvPr>
        </p:nvSpPr>
        <p:spPr/>
        <p:txBody>
          <a:bodyPr/>
          <a:lstStyle/>
          <a:p>
            <a:fld id="{147267E7-AFEA-4BF2-8F71-0C8DE4F86AC2}" type="datetime1">
              <a:rPr lang="en-US" smtClean="0"/>
              <a:t>9/21/2024</a:t>
            </a:fld>
            <a:endParaRPr lang="en-US"/>
          </a:p>
        </p:txBody>
      </p:sp>
      <p:sp>
        <p:nvSpPr>
          <p:cNvPr id="5" name="Footer Placeholder 4">
            <a:extLst>
              <a:ext uri="{FF2B5EF4-FFF2-40B4-BE49-F238E27FC236}">
                <a16:creationId xmlns:a16="http://schemas.microsoft.com/office/drawing/2014/main" id="{94AE12A0-764A-FE48-3193-A64578F53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D2DFB-E804-C6DC-EFE4-6E39E6BCDC5F}"/>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37668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7C6D-F123-B21F-C020-CEBAC7E8C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42C9A-940A-9661-5DF6-B42555676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765B1-F535-0763-C6CF-5B4E70395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735B2A-34C4-9405-CD78-E9D0CE5E0744}"/>
              </a:ext>
            </a:extLst>
          </p:cNvPr>
          <p:cNvSpPr>
            <a:spLocks noGrp="1"/>
          </p:cNvSpPr>
          <p:nvPr>
            <p:ph type="dt" sz="half" idx="10"/>
          </p:nvPr>
        </p:nvSpPr>
        <p:spPr/>
        <p:txBody>
          <a:bodyPr/>
          <a:lstStyle/>
          <a:p>
            <a:fld id="{5159B635-0384-49CB-A237-EE8DF32EF5E9}" type="datetime1">
              <a:rPr lang="en-US" smtClean="0"/>
              <a:t>9/21/2024</a:t>
            </a:fld>
            <a:endParaRPr lang="en-US"/>
          </a:p>
        </p:txBody>
      </p:sp>
      <p:sp>
        <p:nvSpPr>
          <p:cNvPr id="6" name="Footer Placeholder 5">
            <a:extLst>
              <a:ext uri="{FF2B5EF4-FFF2-40B4-BE49-F238E27FC236}">
                <a16:creationId xmlns:a16="http://schemas.microsoft.com/office/drawing/2014/main" id="{22F136F3-F453-1542-9ADF-D5AD7B99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BB130-77CB-9ED4-7053-509ADC35E87F}"/>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368524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6D45-8597-4856-FEC5-DA24F5A8DD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5C2D2-F0CC-5C0A-256A-F917C933C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E360CC-E053-2D12-B533-FC63D4EF6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A7119D-09AF-67F8-CC5C-BBE24CE10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44136-0B0A-9AC0-2F8F-76378DA135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6206FE-1E69-AAF9-124B-CB7C9A02E29B}"/>
              </a:ext>
            </a:extLst>
          </p:cNvPr>
          <p:cNvSpPr>
            <a:spLocks noGrp="1"/>
          </p:cNvSpPr>
          <p:nvPr>
            <p:ph type="dt" sz="half" idx="10"/>
          </p:nvPr>
        </p:nvSpPr>
        <p:spPr/>
        <p:txBody>
          <a:bodyPr/>
          <a:lstStyle/>
          <a:p>
            <a:fld id="{511E2E4F-CF11-4EDD-B08C-106002DA8603}" type="datetime1">
              <a:rPr lang="en-US" smtClean="0"/>
              <a:t>9/21/2024</a:t>
            </a:fld>
            <a:endParaRPr lang="en-US"/>
          </a:p>
        </p:txBody>
      </p:sp>
      <p:sp>
        <p:nvSpPr>
          <p:cNvPr id="8" name="Footer Placeholder 7">
            <a:extLst>
              <a:ext uri="{FF2B5EF4-FFF2-40B4-BE49-F238E27FC236}">
                <a16:creationId xmlns:a16="http://schemas.microsoft.com/office/drawing/2014/main" id="{A5B47E4A-360F-6F70-4408-7072EE251D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8061B-98F1-7D02-2D5B-78E8F959A1E1}"/>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9631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4928-76DD-5B02-39D5-526BF6B37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DC980-9872-462D-AB88-DD04E62904CB}"/>
              </a:ext>
            </a:extLst>
          </p:cNvPr>
          <p:cNvSpPr>
            <a:spLocks noGrp="1"/>
          </p:cNvSpPr>
          <p:nvPr>
            <p:ph type="dt" sz="half" idx="10"/>
          </p:nvPr>
        </p:nvSpPr>
        <p:spPr/>
        <p:txBody>
          <a:bodyPr/>
          <a:lstStyle/>
          <a:p>
            <a:fld id="{221736C7-C584-4C00-89DB-49194AC2B120}" type="datetime1">
              <a:rPr lang="en-US" smtClean="0"/>
              <a:t>9/21/2024</a:t>
            </a:fld>
            <a:endParaRPr lang="en-US"/>
          </a:p>
        </p:txBody>
      </p:sp>
      <p:sp>
        <p:nvSpPr>
          <p:cNvPr id="4" name="Footer Placeholder 3">
            <a:extLst>
              <a:ext uri="{FF2B5EF4-FFF2-40B4-BE49-F238E27FC236}">
                <a16:creationId xmlns:a16="http://schemas.microsoft.com/office/drawing/2014/main" id="{006811EE-940D-4582-4947-E3D777E76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E3C689-A127-6917-3C5F-396BE2536EBD}"/>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302797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493877-7590-CD60-0996-827AA4D271FB}"/>
              </a:ext>
            </a:extLst>
          </p:cNvPr>
          <p:cNvSpPr>
            <a:spLocks noGrp="1"/>
          </p:cNvSpPr>
          <p:nvPr>
            <p:ph type="dt" sz="half" idx="10"/>
          </p:nvPr>
        </p:nvSpPr>
        <p:spPr/>
        <p:txBody>
          <a:bodyPr/>
          <a:lstStyle/>
          <a:p>
            <a:fld id="{C45B245B-D5B5-43C8-9632-B91CE9744D59}" type="datetime1">
              <a:rPr lang="en-US" smtClean="0"/>
              <a:t>9/21/2024</a:t>
            </a:fld>
            <a:endParaRPr lang="en-US"/>
          </a:p>
        </p:txBody>
      </p:sp>
      <p:sp>
        <p:nvSpPr>
          <p:cNvPr id="3" name="Footer Placeholder 2">
            <a:extLst>
              <a:ext uri="{FF2B5EF4-FFF2-40B4-BE49-F238E27FC236}">
                <a16:creationId xmlns:a16="http://schemas.microsoft.com/office/drawing/2014/main" id="{FF8DFEC7-F6D0-A10D-A118-E7638F26DB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A0BAB-1FCC-3119-EF90-5305B915F28E}"/>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224254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CA7F-E3C1-EDD6-9435-FC250E481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EC58D8-9823-33F9-388A-C7681566C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6CF29D-4E12-BF39-503F-0C7C19FBE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776A8-1D86-8435-1D24-440AF632BAC4}"/>
              </a:ext>
            </a:extLst>
          </p:cNvPr>
          <p:cNvSpPr>
            <a:spLocks noGrp="1"/>
          </p:cNvSpPr>
          <p:nvPr>
            <p:ph type="dt" sz="half" idx="10"/>
          </p:nvPr>
        </p:nvSpPr>
        <p:spPr/>
        <p:txBody>
          <a:bodyPr/>
          <a:lstStyle/>
          <a:p>
            <a:fld id="{953F7BD6-3AA5-421A-88AA-B83128C1F597}" type="datetime1">
              <a:rPr lang="en-US" smtClean="0"/>
              <a:t>9/21/2024</a:t>
            </a:fld>
            <a:endParaRPr lang="en-US"/>
          </a:p>
        </p:txBody>
      </p:sp>
      <p:sp>
        <p:nvSpPr>
          <p:cNvPr id="6" name="Footer Placeholder 5">
            <a:extLst>
              <a:ext uri="{FF2B5EF4-FFF2-40B4-BE49-F238E27FC236}">
                <a16:creationId xmlns:a16="http://schemas.microsoft.com/office/drawing/2014/main" id="{3AA8BBAB-EA70-3F0B-6F34-DAA21D7A2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0C860-C0B5-2795-4558-6DC68314A629}"/>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18723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7733-D714-03AF-5DF8-0C9DFB32D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45B606-4AFF-F1C5-9739-A3CB6AECB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A73C6C-5D21-C3AA-A257-77160A5C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05756-6C2A-1F20-9490-B97773256FDB}"/>
              </a:ext>
            </a:extLst>
          </p:cNvPr>
          <p:cNvSpPr>
            <a:spLocks noGrp="1"/>
          </p:cNvSpPr>
          <p:nvPr>
            <p:ph type="dt" sz="half" idx="10"/>
          </p:nvPr>
        </p:nvSpPr>
        <p:spPr/>
        <p:txBody>
          <a:bodyPr/>
          <a:lstStyle/>
          <a:p>
            <a:fld id="{44AFD04D-1C97-4C4D-82F9-1E60D31D2B45}" type="datetime1">
              <a:rPr lang="en-US" smtClean="0"/>
              <a:t>9/21/2024</a:t>
            </a:fld>
            <a:endParaRPr lang="en-US"/>
          </a:p>
        </p:txBody>
      </p:sp>
      <p:sp>
        <p:nvSpPr>
          <p:cNvPr id="6" name="Footer Placeholder 5">
            <a:extLst>
              <a:ext uri="{FF2B5EF4-FFF2-40B4-BE49-F238E27FC236}">
                <a16:creationId xmlns:a16="http://schemas.microsoft.com/office/drawing/2014/main" id="{4B9B7C7C-191D-8D9F-9EF0-4BBCFDDB7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863FA-4540-D72F-6D9F-7B447EFD31F1}"/>
              </a:ext>
            </a:extLst>
          </p:cNvPr>
          <p:cNvSpPr>
            <a:spLocks noGrp="1"/>
          </p:cNvSpPr>
          <p:nvPr>
            <p:ph type="sldNum" sz="quarter" idx="12"/>
          </p:nvPr>
        </p:nvSpPr>
        <p:spPr/>
        <p:txBody>
          <a:bodyPr/>
          <a:lstStyle/>
          <a:p>
            <a:fld id="{B7C42953-CAAD-41A4-8443-F67D72D37062}" type="slidenum">
              <a:rPr lang="en-US" smtClean="0"/>
              <a:t>‹#›</a:t>
            </a:fld>
            <a:endParaRPr lang="en-US"/>
          </a:p>
        </p:txBody>
      </p:sp>
    </p:spTree>
    <p:extLst>
      <p:ext uri="{BB962C8B-B14F-4D97-AF65-F5344CB8AC3E}">
        <p14:creationId xmlns:p14="http://schemas.microsoft.com/office/powerpoint/2010/main" val="253357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2E475-7F70-060D-0E59-C07637FC3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B00982-3DCE-8A58-09E8-F0D6D12B2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7C0CE-F7C8-54AA-01AB-2CEFA25EC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29B8B-0869-4742-9903-0E1382C363DD}" type="datetime1">
              <a:rPr lang="en-US" smtClean="0"/>
              <a:t>9/21/2024</a:t>
            </a:fld>
            <a:endParaRPr lang="en-US"/>
          </a:p>
        </p:txBody>
      </p:sp>
      <p:sp>
        <p:nvSpPr>
          <p:cNvPr id="5" name="Footer Placeholder 4">
            <a:extLst>
              <a:ext uri="{FF2B5EF4-FFF2-40B4-BE49-F238E27FC236}">
                <a16:creationId xmlns:a16="http://schemas.microsoft.com/office/drawing/2014/main" id="{71919599-80ED-46AA-F298-97E4C37BE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794822-37A1-2879-2FD7-E1EBAAA2C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2953-CAAD-41A4-8443-F67D72D37062}" type="slidenum">
              <a:rPr lang="en-US" smtClean="0"/>
              <a:t>‹#›</a:t>
            </a:fld>
            <a:endParaRPr lang="en-US"/>
          </a:p>
        </p:txBody>
      </p:sp>
    </p:spTree>
    <p:extLst>
      <p:ext uri="{BB962C8B-B14F-4D97-AF65-F5344CB8AC3E}">
        <p14:creationId xmlns:p14="http://schemas.microsoft.com/office/powerpoint/2010/main" val="18766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searchgate.net/publication/259183120_Engineering_Research_Methodology_A_Computer_Science_and_Engineering_and_Information_and_Communication_Technologies_Perspective" TargetMode="External"/><Relationship Id="rId2" Type="http://schemas.openxmlformats.org/officeDocument/2006/relationships/hyperlink" Target="https://doi.org/10.23919/cje.2022.00.072"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F92ABD4-08E6-507D-45E9-3852C4F4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6711" y="120001"/>
            <a:ext cx="1338578" cy="1574798"/>
          </a:xfrm>
          <a:prstGeom prst="rect">
            <a:avLst/>
          </a:prstGeom>
        </p:spPr>
      </p:pic>
      <p:sp>
        <p:nvSpPr>
          <p:cNvPr id="5" name="TextBox 4">
            <a:extLst>
              <a:ext uri="{FF2B5EF4-FFF2-40B4-BE49-F238E27FC236}">
                <a16:creationId xmlns:a16="http://schemas.microsoft.com/office/drawing/2014/main" id="{C69F4943-1487-C5FD-17AF-528D0DFB0083}"/>
              </a:ext>
            </a:extLst>
          </p:cNvPr>
          <p:cNvSpPr txBox="1"/>
          <p:nvPr/>
        </p:nvSpPr>
        <p:spPr>
          <a:xfrm>
            <a:off x="4470400" y="1666240"/>
            <a:ext cx="3251200" cy="846386"/>
          </a:xfrm>
          <a:prstGeom prst="rect">
            <a:avLst/>
          </a:prstGeom>
          <a:noFill/>
        </p:spPr>
        <p:txBody>
          <a:bodyPr wrap="square" rtlCol="0">
            <a:spAutoFit/>
          </a:bodyPr>
          <a:lstStyle/>
          <a:p>
            <a:pPr algn="ctr">
              <a:lnSpc>
                <a:spcPct val="150000"/>
              </a:lnSpc>
            </a:pPr>
            <a:r>
              <a:rPr lang="fa-IR" b="1" dirty="0">
                <a:cs typeface="B Nazanin" panose="00000400000000000000" pitchFamily="2" charset="-78"/>
              </a:rPr>
              <a:t>دانشکده آمار، ریاضی و علوم رایانه</a:t>
            </a:r>
            <a:endParaRPr lang="en-US" b="1" dirty="0">
              <a:cs typeface="B Nazanin" panose="00000400000000000000" pitchFamily="2" charset="-78"/>
            </a:endParaRPr>
          </a:p>
          <a:p>
            <a:pPr algn="ctr">
              <a:lnSpc>
                <a:spcPct val="150000"/>
              </a:lnSpc>
            </a:pPr>
            <a:r>
              <a:rPr lang="fa-IR" sz="1600" b="1" dirty="0">
                <a:cs typeface="B Nazanin" panose="00000400000000000000" pitchFamily="2" charset="-78"/>
              </a:rPr>
              <a:t>پردیس شماره ۲ دانشگاه علامه طباطبایی</a:t>
            </a:r>
            <a:endParaRPr lang="en-US" sz="1600" b="1" dirty="0">
              <a:cs typeface="B Nazanin" panose="00000400000000000000" pitchFamily="2" charset="-78"/>
            </a:endParaRPr>
          </a:p>
        </p:txBody>
      </p:sp>
      <p:sp>
        <p:nvSpPr>
          <p:cNvPr id="6" name="TextBox 5">
            <a:extLst>
              <a:ext uri="{FF2B5EF4-FFF2-40B4-BE49-F238E27FC236}">
                <a16:creationId xmlns:a16="http://schemas.microsoft.com/office/drawing/2014/main" id="{C54F5C5B-C548-4177-E952-B7E50DB2A162}"/>
              </a:ext>
            </a:extLst>
          </p:cNvPr>
          <p:cNvSpPr txBox="1"/>
          <p:nvPr/>
        </p:nvSpPr>
        <p:spPr>
          <a:xfrm>
            <a:off x="4470400" y="4170531"/>
            <a:ext cx="3251200" cy="888705"/>
          </a:xfrm>
          <a:prstGeom prst="rect">
            <a:avLst/>
          </a:prstGeom>
          <a:noFill/>
        </p:spPr>
        <p:txBody>
          <a:bodyPr wrap="square" rtlCol="0">
            <a:spAutoFit/>
          </a:bodyPr>
          <a:lstStyle/>
          <a:p>
            <a:pPr algn="ctr">
              <a:lnSpc>
                <a:spcPct val="150000"/>
              </a:lnSpc>
            </a:pPr>
            <a:r>
              <a:rPr lang="fa-IR" b="1" dirty="0">
                <a:cs typeface="B Nazanin" panose="00000400000000000000" pitchFamily="2" charset="-78"/>
              </a:rPr>
              <a:t>دانشجو: نجمیه سادات صفرآبادی</a:t>
            </a:r>
          </a:p>
          <a:p>
            <a:pPr algn="ctr">
              <a:lnSpc>
                <a:spcPct val="150000"/>
              </a:lnSpc>
            </a:pPr>
            <a:r>
              <a:rPr lang="fa-IR" b="1" dirty="0">
                <a:cs typeface="B Nazanin" panose="00000400000000000000" pitchFamily="2" charset="-78"/>
              </a:rPr>
              <a:t>۴۰۱۱۳۱۴۱۰۳۹</a:t>
            </a:r>
            <a:endParaRPr lang="en-US" b="1" dirty="0">
              <a:cs typeface="B Nazanin" panose="00000400000000000000" pitchFamily="2" charset="-78"/>
            </a:endParaRPr>
          </a:p>
        </p:txBody>
      </p:sp>
      <p:sp>
        <p:nvSpPr>
          <p:cNvPr id="7" name="TextBox 6">
            <a:extLst>
              <a:ext uri="{FF2B5EF4-FFF2-40B4-BE49-F238E27FC236}">
                <a16:creationId xmlns:a16="http://schemas.microsoft.com/office/drawing/2014/main" id="{958F40F5-F353-230A-058A-B45EC3EC2DFD}"/>
              </a:ext>
            </a:extLst>
          </p:cNvPr>
          <p:cNvSpPr txBox="1"/>
          <p:nvPr/>
        </p:nvSpPr>
        <p:spPr>
          <a:xfrm>
            <a:off x="4556125" y="5120577"/>
            <a:ext cx="3251200" cy="369332"/>
          </a:xfrm>
          <a:prstGeom prst="rect">
            <a:avLst/>
          </a:prstGeom>
          <a:noFill/>
        </p:spPr>
        <p:txBody>
          <a:bodyPr wrap="square" rtlCol="0">
            <a:spAutoFit/>
          </a:bodyPr>
          <a:lstStyle/>
          <a:p>
            <a:pPr algn="ctr"/>
            <a:r>
              <a:rPr lang="fa-IR" b="1" dirty="0">
                <a:cs typeface="B Nazanin" panose="00000400000000000000" pitchFamily="2" charset="-78"/>
              </a:rPr>
              <a:t>استاد راهنما: دکتر حسن رشیدی</a:t>
            </a:r>
            <a:endParaRPr lang="en-US" b="1" dirty="0">
              <a:cs typeface="B Nazanin" panose="00000400000000000000" pitchFamily="2" charset="-78"/>
            </a:endParaRPr>
          </a:p>
        </p:txBody>
      </p:sp>
      <p:sp>
        <p:nvSpPr>
          <p:cNvPr id="8" name="TextBox 7">
            <a:extLst>
              <a:ext uri="{FF2B5EF4-FFF2-40B4-BE49-F238E27FC236}">
                <a16:creationId xmlns:a16="http://schemas.microsoft.com/office/drawing/2014/main" id="{85E9F999-444B-BF24-5F51-09C58C33D518}"/>
              </a:ext>
            </a:extLst>
          </p:cNvPr>
          <p:cNvSpPr txBox="1"/>
          <p:nvPr/>
        </p:nvSpPr>
        <p:spPr>
          <a:xfrm>
            <a:off x="4556125" y="5551250"/>
            <a:ext cx="3251200" cy="369332"/>
          </a:xfrm>
          <a:prstGeom prst="rect">
            <a:avLst/>
          </a:prstGeom>
          <a:noFill/>
        </p:spPr>
        <p:txBody>
          <a:bodyPr wrap="square" rtlCol="0">
            <a:spAutoFit/>
          </a:bodyPr>
          <a:lstStyle/>
          <a:p>
            <a:pPr algn="ctr"/>
            <a:r>
              <a:rPr lang="fa-IR" b="1" dirty="0">
                <a:cs typeface="B Nazanin" panose="00000400000000000000" pitchFamily="2" charset="-78"/>
              </a:rPr>
              <a:t>استاد مشاور: دکتر محمد بحرانی</a:t>
            </a:r>
            <a:endParaRPr lang="en-US" b="1" dirty="0">
              <a:cs typeface="B Nazanin" panose="00000400000000000000" pitchFamily="2" charset="-78"/>
            </a:endParaRPr>
          </a:p>
        </p:txBody>
      </p:sp>
      <p:sp>
        <p:nvSpPr>
          <p:cNvPr id="9" name="TextBox 8">
            <a:extLst>
              <a:ext uri="{FF2B5EF4-FFF2-40B4-BE49-F238E27FC236}">
                <a16:creationId xmlns:a16="http://schemas.microsoft.com/office/drawing/2014/main" id="{53217F45-CBA5-0426-65CA-78AB2C87CF27}"/>
              </a:ext>
            </a:extLst>
          </p:cNvPr>
          <p:cNvSpPr txBox="1"/>
          <p:nvPr/>
        </p:nvSpPr>
        <p:spPr>
          <a:xfrm>
            <a:off x="809625" y="2492449"/>
            <a:ext cx="10744200" cy="1575431"/>
          </a:xfrm>
          <a:prstGeom prst="rect">
            <a:avLst/>
          </a:prstGeom>
          <a:noFill/>
        </p:spPr>
        <p:txBody>
          <a:bodyPr wrap="square" rtlCol="0">
            <a:spAutoFit/>
          </a:bodyPr>
          <a:lstStyle/>
          <a:p>
            <a:pPr algn="ctr">
              <a:lnSpc>
                <a:spcPct val="150000"/>
              </a:lnSpc>
            </a:pPr>
            <a:r>
              <a:rPr lang="fa-IR" sz="2400" b="1" dirty="0">
                <a:effectLst/>
                <a:latin typeface="Calibri" panose="020F0502020204030204" pitchFamily="34" charset="0"/>
                <a:ea typeface="Calibri" panose="020F0502020204030204" pitchFamily="34" charset="0"/>
                <a:cs typeface="B Nazanin" panose="00000400000000000000" pitchFamily="2" charset="-78"/>
              </a:rPr>
              <a:t>پیش دفاع</a:t>
            </a:r>
          </a:p>
          <a:p>
            <a:pPr algn="ctr">
              <a:lnSpc>
                <a:spcPct val="150000"/>
              </a:lnSpc>
            </a:pPr>
            <a:r>
              <a:rPr lang="fa-IR" sz="2100" b="1" dirty="0">
                <a:effectLst/>
                <a:latin typeface="Calibri" panose="020F0502020204030204" pitchFamily="34" charset="0"/>
                <a:ea typeface="Calibri" panose="020F0502020204030204" pitchFamily="34" charset="0"/>
                <a:cs typeface="B Nazanin" panose="00000400000000000000" pitchFamily="2" charset="-78"/>
              </a:rPr>
              <a:t>زمانبندی لنگرگیری کشتی­ها در یک پایانه­ کانتینری چند اسکله­ای</a:t>
            </a:r>
            <a:endParaRPr lang="en-US" sz="2100" b="1" dirty="0">
              <a:effectLst/>
              <a:latin typeface="Calibri" panose="020F0502020204030204" pitchFamily="34" charset="0"/>
              <a:ea typeface="Calibri" panose="020F0502020204030204" pitchFamily="34" charset="0"/>
              <a:cs typeface="B Nazanin" panose="00000400000000000000" pitchFamily="2" charset="-78"/>
            </a:endParaRPr>
          </a:p>
          <a:p>
            <a:pPr algn="ctr">
              <a:lnSpc>
                <a:spcPct val="150000"/>
              </a:lnSpc>
            </a:pPr>
            <a:r>
              <a:rPr lang="fa-IR" sz="2100" b="1" dirty="0">
                <a:effectLst/>
                <a:latin typeface="Calibri" panose="020F0502020204030204" pitchFamily="34" charset="0"/>
                <a:ea typeface="Calibri" panose="020F0502020204030204" pitchFamily="34" charset="0"/>
                <a:cs typeface="B Nazanin" panose="00000400000000000000" pitchFamily="2" charset="-78"/>
              </a:rPr>
              <a:t> با استفاده از الگوریتم جستجوی فاخته </a:t>
            </a:r>
            <a:r>
              <a:rPr lang="fa-IR" sz="2100" b="1" dirty="0">
                <a:latin typeface="Calibri" panose="020F0502020204030204" pitchFamily="34" charset="0"/>
                <a:ea typeface="Calibri" panose="020F0502020204030204" pitchFamily="34" charset="0"/>
                <a:cs typeface="B Nazanin" panose="00000400000000000000" pitchFamily="2" charset="-78"/>
              </a:rPr>
              <a:t>ارتقا یافت</a:t>
            </a:r>
            <a:r>
              <a:rPr lang="fa-IR" sz="2100" b="1" dirty="0">
                <a:effectLst/>
                <a:latin typeface="Calibri" panose="020F0502020204030204" pitchFamily="34" charset="0"/>
                <a:ea typeface="Calibri" panose="020F0502020204030204" pitchFamily="34" charset="0"/>
                <a:cs typeface="B Nazanin" panose="00000400000000000000" pitchFamily="2" charset="-78"/>
              </a:rPr>
              <a:t>ه</a:t>
            </a:r>
            <a:endParaRPr lang="en-US" sz="2100" b="1" dirty="0">
              <a:cs typeface="B Nazanin" panose="00000400000000000000" pitchFamily="2" charset="-78"/>
            </a:endParaRPr>
          </a:p>
        </p:txBody>
      </p:sp>
      <p:sp>
        <p:nvSpPr>
          <p:cNvPr id="11" name="Slide Number Placeholder 12">
            <a:extLst>
              <a:ext uri="{FF2B5EF4-FFF2-40B4-BE49-F238E27FC236}">
                <a16:creationId xmlns:a16="http://schemas.microsoft.com/office/drawing/2014/main" id="{70EA256B-4230-C6FC-1D92-D0ECC00DFBD4}"/>
              </a:ext>
            </a:extLst>
          </p:cNvPr>
          <p:cNvSpPr>
            <a:spLocks noGrp="1"/>
          </p:cNvSpPr>
          <p:nvPr>
            <p:ph type="sldNum" sz="quarter" idx="12"/>
          </p:nvPr>
        </p:nvSpPr>
        <p:spPr>
          <a:xfrm>
            <a:off x="8610600" y="6356350"/>
            <a:ext cx="2743200" cy="365125"/>
          </a:xfrm>
        </p:spPr>
        <p:txBody>
          <a:bodyPr/>
          <a:lstStyle/>
          <a:p>
            <a:fld id="{EAA925CC-325B-4D5A-AF5E-9AABA9F282CC}" type="slidenum">
              <a:rPr lang="en-US" smtClean="0"/>
              <a:t>1</a:t>
            </a:fld>
            <a:endParaRPr lang="en-US"/>
          </a:p>
        </p:txBody>
      </p:sp>
      <p:sp>
        <p:nvSpPr>
          <p:cNvPr id="2" name="TextBox 1">
            <a:extLst>
              <a:ext uri="{FF2B5EF4-FFF2-40B4-BE49-F238E27FC236}">
                <a16:creationId xmlns:a16="http://schemas.microsoft.com/office/drawing/2014/main" id="{6B0D8C53-891D-278C-F37E-011797DA912E}"/>
              </a:ext>
            </a:extLst>
          </p:cNvPr>
          <p:cNvSpPr txBox="1"/>
          <p:nvPr/>
        </p:nvSpPr>
        <p:spPr>
          <a:xfrm>
            <a:off x="4556125" y="5981923"/>
            <a:ext cx="3251200" cy="369332"/>
          </a:xfrm>
          <a:prstGeom prst="rect">
            <a:avLst/>
          </a:prstGeom>
          <a:noFill/>
        </p:spPr>
        <p:txBody>
          <a:bodyPr wrap="square" rtlCol="0">
            <a:spAutoFit/>
          </a:bodyPr>
          <a:lstStyle/>
          <a:p>
            <a:pPr algn="ctr"/>
            <a:r>
              <a:rPr lang="fa-IR" b="1" dirty="0">
                <a:cs typeface="B Nazanin" panose="00000400000000000000" pitchFamily="2" charset="-78"/>
              </a:rPr>
              <a:t>استاد  داور:  دکتر لطیفه پور محمد باقر</a:t>
            </a:r>
            <a:endParaRPr lang="en-US" b="1" dirty="0">
              <a:cs typeface="B Nazanin" panose="00000400000000000000" pitchFamily="2" charset="-78"/>
            </a:endParaRPr>
          </a:p>
        </p:txBody>
      </p:sp>
    </p:spTree>
    <p:extLst>
      <p:ext uri="{BB962C8B-B14F-4D97-AF65-F5344CB8AC3E}">
        <p14:creationId xmlns:p14="http://schemas.microsoft.com/office/powerpoint/2010/main" val="139535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390179" y="399062"/>
            <a:ext cx="11363671" cy="461665"/>
          </a:xfrm>
          <a:prstGeom prst="rect">
            <a:avLst/>
          </a:prstGeom>
          <a:solidFill>
            <a:schemeClr val="accent1">
              <a:lumMod val="40000"/>
              <a:lumOff val="60000"/>
            </a:schemeClr>
          </a:solidFill>
        </p:spPr>
        <p:txBody>
          <a:bodyPr wrap="square" rtlCol="0">
            <a:spAutoFit/>
          </a:bodyPr>
          <a:lstStyle/>
          <a:p>
            <a:pPr marL="0" marR="0" algn="just" rtl="1">
              <a:spcBef>
                <a:spcPts val="0"/>
              </a:spcBef>
            </a:pPr>
            <a:r>
              <a:rPr lang="fa-IR" sz="2400" b="1" kern="100" dirty="0">
                <a:effectLst/>
                <a:latin typeface="Calibri" panose="020F0502020204030204" pitchFamily="34" charset="0"/>
                <a:ea typeface="Calibri" panose="020F0502020204030204" pitchFamily="34" charset="0"/>
                <a:cs typeface="B Nazanin" panose="00000400000000000000" pitchFamily="2" charset="-78"/>
              </a:rPr>
              <a:t>فرضیه­های کلی در مورد زمان پردازش: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10</a:t>
            </a:fld>
            <a:endParaRPr lang="en-US"/>
          </a:p>
        </p:txBody>
      </p:sp>
      <p:sp>
        <p:nvSpPr>
          <p:cNvPr id="8" name="TextBox 7">
            <a:extLst>
              <a:ext uri="{FF2B5EF4-FFF2-40B4-BE49-F238E27FC236}">
                <a16:creationId xmlns:a16="http://schemas.microsoft.com/office/drawing/2014/main" id="{D93CB056-3A4C-D129-0609-920150A69B45}"/>
              </a:ext>
            </a:extLst>
          </p:cNvPr>
          <p:cNvSpPr txBox="1"/>
          <p:nvPr/>
        </p:nvSpPr>
        <p:spPr>
          <a:xfrm>
            <a:off x="4859382" y="1366896"/>
            <a:ext cx="6942437" cy="4124206"/>
          </a:xfrm>
          <a:prstGeom prst="rect">
            <a:avLst/>
          </a:prstGeom>
          <a:noFill/>
        </p:spPr>
        <p:txBody>
          <a:bodyPr wrap="square" rtlCol="0">
            <a:spAutoFit/>
          </a:bodyPr>
          <a:lstStyle/>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۱-</a:t>
            </a:r>
            <a:r>
              <a:rPr lang="fa-IR" sz="1600" b="0" i="0" dirty="0">
                <a:effectLst/>
                <a:highlight>
                  <a:srgbClr val="FFFFFF"/>
                </a:highlight>
                <a:latin typeface="DM Sans" pitchFamily="2" charset="0"/>
                <a:cs typeface="B Nazanin" panose="00000400000000000000" pitchFamily="2" charset="-78"/>
              </a:rPr>
              <a:t> تنها یک بندر با چند اسکله برای پهلوگیری کشتی‌ها وجود دارد.</a:t>
            </a:r>
            <a:endParaRPr lang="fa-IR" sz="1600" b="1" i="0" dirty="0">
              <a:effectLst/>
              <a:highlight>
                <a:srgbClr val="FFFFFF"/>
              </a:highlight>
              <a:latin typeface="DM Sans" pitchFamily="2" charset="0"/>
              <a:cs typeface="B Nazanin" panose="00000400000000000000" pitchFamily="2" charset="-78"/>
            </a:endParaRPr>
          </a:p>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۲-</a:t>
            </a:r>
            <a:r>
              <a:rPr lang="fa-IR" sz="1600" b="0" i="0" dirty="0">
                <a:effectLst/>
                <a:highlight>
                  <a:srgbClr val="FFFFFF"/>
                </a:highlight>
                <a:latin typeface="DM Sans" pitchFamily="2" charset="0"/>
                <a:cs typeface="B Nazanin" panose="00000400000000000000" pitchFamily="2" charset="-78"/>
              </a:rPr>
              <a:t> مدل‌ها به گونه‌ای فرموله می‌شوند که مجموع زمان انتظار و پردازش کشتی‌ها بهینه شود.</a:t>
            </a:r>
          </a:p>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۳-</a:t>
            </a:r>
            <a:r>
              <a:rPr lang="fa-IR" sz="1600" b="0" i="0" dirty="0">
                <a:effectLst/>
                <a:highlight>
                  <a:srgbClr val="FFFFFF"/>
                </a:highlight>
                <a:latin typeface="DM Sans" pitchFamily="2" charset="0"/>
                <a:cs typeface="B Nazanin" panose="00000400000000000000" pitchFamily="2" charset="-78"/>
              </a:rPr>
              <a:t> هر کشتی تنها در یک اسکله قرار دارد و توسط یک جرثقیل مدیریت می‌شود، بارگیری یا تخلیه تا پایان کار</a:t>
            </a:r>
            <a:r>
              <a:rPr lang="en-US" sz="1600" dirty="0">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پیوسته انجام می‌شود.</a:t>
            </a:r>
            <a:endParaRPr lang="en-US" sz="1600" dirty="0">
              <a:highlight>
                <a:srgbClr val="FFFFFF"/>
              </a:highlight>
              <a:latin typeface="DM Sans" pitchFamily="2" charset="0"/>
              <a:cs typeface="B Nazanin" panose="00000400000000000000" pitchFamily="2" charset="-78"/>
            </a:endParaRPr>
          </a:p>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۴-</a:t>
            </a:r>
            <a:r>
              <a:rPr lang="fa-IR" sz="1600" b="0" i="0" dirty="0">
                <a:effectLst/>
                <a:highlight>
                  <a:srgbClr val="FFFFFF"/>
                </a:highlight>
                <a:latin typeface="DM Sans" pitchFamily="2" charset="0"/>
                <a:cs typeface="B Nazanin" panose="00000400000000000000" pitchFamily="2" charset="-78"/>
              </a:rPr>
              <a:t> پنجره زمانی ثابت برای </a:t>
            </a:r>
            <a:r>
              <a:rPr lang="fa-IR" sz="1600" dirty="0">
                <a:highlight>
                  <a:srgbClr val="FFFFFF"/>
                </a:highlight>
                <a:latin typeface="DM Sans" pitchFamily="2" charset="0"/>
                <a:cs typeface="B Nazanin" panose="00000400000000000000" pitchFamily="2" charset="-78"/>
              </a:rPr>
              <a:t>اسکله</a:t>
            </a:r>
            <a:r>
              <a:rPr lang="fa-IR" sz="1600" b="0" i="0" dirty="0">
                <a:effectLst/>
                <a:highlight>
                  <a:srgbClr val="FFFFFF"/>
                </a:highlight>
                <a:latin typeface="DM Sans" pitchFamily="2" charset="0"/>
                <a:cs typeface="B Nazanin" panose="00000400000000000000" pitchFamily="2" charset="-78"/>
              </a:rPr>
              <a:t>‌ها در نظر گرفته می‌شود و طول لنگرگیری متناسب با </a:t>
            </a:r>
            <a:r>
              <a:rPr lang="fa-IR" sz="1600" dirty="0">
                <a:highlight>
                  <a:srgbClr val="FFFFFF"/>
                </a:highlight>
                <a:latin typeface="DM Sans" pitchFamily="2" charset="0"/>
                <a:cs typeface="B Nazanin" panose="00000400000000000000" pitchFamily="2" charset="-78"/>
              </a:rPr>
              <a:t>طول</a:t>
            </a:r>
            <a:r>
              <a:rPr lang="fa-IR" sz="1600" b="0" i="0" dirty="0">
                <a:effectLst/>
                <a:highlight>
                  <a:srgbClr val="FFFFFF"/>
                </a:highlight>
                <a:latin typeface="DM Sans" pitchFamily="2" charset="0"/>
                <a:cs typeface="B Nazanin" panose="00000400000000000000" pitchFamily="2" charset="-78"/>
              </a:rPr>
              <a:t> </a:t>
            </a:r>
            <a:r>
              <a:rPr lang="fa-IR" sz="1600" dirty="0">
                <a:highlight>
                  <a:srgbClr val="FFFFFF"/>
                </a:highlight>
                <a:latin typeface="DM Sans" pitchFamily="2" charset="0"/>
                <a:cs typeface="B Nazanin" panose="00000400000000000000" pitchFamily="2" charset="-78"/>
              </a:rPr>
              <a:t>اسکله </a:t>
            </a:r>
            <a:r>
              <a:rPr lang="fa-IR" sz="1600" b="0" i="0" dirty="0">
                <a:effectLst/>
                <a:highlight>
                  <a:srgbClr val="FFFFFF"/>
                </a:highlight>
                <a:latin typeface="DM Sans" pitchFamily="2" charset="0"/>
                <a:cs typeface="B Nazanin" panose="00000400000000000000" pitchFamily="2" charset="-78"/>
              </a:rPr>
              <a:t>های تخصیص داده شده است.</a:t>
            </a:r>
            <a:endParaRPr lang="en-US" sz="1600" b="0" i="0" dirty="0">
              <a:effectLst/>
              <a:highlight>
                <a:srgbClr val="FFFFFF"/>
              </a:highlight>
              <a:latin typeface="DM Sans" pitchFamily="2" charset="0"/>
              <a:cs typeface="B Nazanin" panose="00000400000000000000" pitchFamily="2" charset="-78"/>
            </a:endParaRPr>
          </a:p>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۵- </a:t>
            </a:r>
            <a:r>
              <a:rPr lang="fa-IR" sz="1600" b="0" i="0" dirty="0">
                <a:effectLst/>
                <a:highlight>
                  <a:srgbClr val="FFFFFF"/>
                </a:highlight>
                <a:latin typeface="DM Sans" pitchFamily="2" charset="0"/>
                <a:cs typeface="B Nazanin" panose="00000400000000000000" pitchFamily="2" charset="-78"/>
              </a:rPr>
              <a:t>هر کشتی یک اسکله ترجیحی برای پهلوگیری دارد که به دلیل نزدیکی به محل ذخیره‌سازی و هماهنگی با طول کشتی </a:t>
            </a:r>
            <a:r>
              <a:rPr lang="fa-IR" sz="1600" dirty="0">
                <a:highlight>
                  <a:srgbClr val="FFFFFF"/>
                </a:highlight>
                <a:latin typeface="DM Sans" pitchFamily="2" charset="0"/>
                <a:cs typeface="B Nazanin" panose="00000400000000000000" pitchFamily="2" charset="-78"/>
              </a:rPr>
              <a:t>است</a:t>
            </a:r>
            <a:r>
              <a:rPr lang="fa-IR" sz="1600" b="0" i="0" dirty="0">
                <a:effectLst/>
                <a:highlight>
                  <a:srgbClr val="FFFFFF"/>
                </a:highlight>
                <a:latin typeface="DM Sans" pitchFamily="2" charset="0"/>
                <a:cs typeface="B Nazanin" panose="00000400000000000000" pitchFamily="2" charset="-78"/>
              </a:rPr>
              <a:t>.</a:t>
            </a:r>
            <a:endParaRPr lang="en-US" sz="1600" b="0" i="0" dirty="0">
              <a:effectLst/>
              <a:highlight>
                <a:srgbClr val="FFFFFF"/>
              </a:highlight>
              <a:latin typeface="DM Sans" pitchFamily="2" charset="0"/>
              <a:cs typeface="B Nazanin" panose="00000400000000000000" pitchFamily="2" charset="-78"/>
            </a:endParaRPr>
          </a:p>
          <a:p>
            <a:pPr marL="342900" indent="-34290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۶-</a:t>
            </a:r>
            <a:r>
              <a:rPr lang="fa-IR" sz="1600" b="0" i="0" dirty="0">
                <a:effectLst/>
                <a:highlight>
                  <a:srgbClr val="FFFFFF"/>
                </a:highlight>
                <a:latin typeface="DM Sans" pitchFamily="2" charset="0"/>
                <a:cs typeface="B Nazanin" panose="00000400000000000000" pitchFamily="2" charset="-78"/>
              </a:rPr>
              <a:t> تصمیم‌گیری در مورد زمان لنگرگیری</a:t>
            </a:r>
            <a:r>
              <a:rPr lang="fa-IR" sz="1600" dirty="0">
                <a:highlight>
                  <a:srgbClr val="FFFFFF"/>
                </a:highlight>
                <a:latin typeface="DM Sans" pitchFamily="2" charset="0"/>
                <a:cs typeface="B Nazanin" panose="00000400000000000000" pitchFamily="2" charset="-78"/>
              </a:rPr>
              <a:t> و </a:t>
            </a:r>
            <a:r>
              <a:rPr lang="fa-IR" sz="1600" b="0" i="0" dirty="0">
                <a:effectLst/>
                <a:highlight>
                  <a:srgbClr val="FFFFFF"/>
                </a:highlight>
                <a:latin typeface="DM Sans" pitchFamily="2" charset="0"/>
                <a:cs typeface="B Nazanin" panose="00000400000000000000" pitchFamily="2" charset="-78"/>
              </a:rPr>
              <a:t>موقعیت کشتی در یک فاز انجام می‌شود.</a:t>
            </a:r>
          </a:p>
          <a:p>
            <a:pPr marL="342900" indent="-342900" algn="just" rtl="1">
              <a:lnSpc>
                <a:spcPct val="150000"/>
              </a:lnSpc>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۷- هر کشتی دارای دوره زمانی پهلوگیری از پیش تعیین شده است و جریمه‌ای در صورت زود یا دیر حرکت</a:t>
            </a:r>
            <a:r>
              <a:rPr lang="en-US" sz="1600" dirty="0">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کردن اعمال می‌شود.</a:t>
            </a:r>
            <a:endParaRPr lang="en-US" sz="1600" dirty="0">
              <a:highlight>
                <a:srgbClr val="FFFFFF"/>
              </a:highlight>
              <a:latin typeface="DM Sans" pitchFamily="2" charset="0"/>
              <a:cs typeface="B Nazanin" panose="00000400000000000000" pitchFamily="2" charset="-78"/>
            </a:endParaRPr>
          </a:p>
        </p:txBody>
      </p:sp>
      <p:pic>
        <p:nvPicPr>
          <p:cNvPr id="20" name="Picture 19">
            <a:extLst>
              <a:ext uri="{FF2B5EF4-FFF2-40B4-BE49-F238E27FC236}">
                <a16:creationId xmlns:a16="http://schemas.microsoft.com/office/drawing/2014/main" id="{9C0F144F-ED05-7506-67BA-A27D1D9BEE0D}"/>
              </a:ext>
            </a:extLst>
          </p:cNvPr>
          <p:cNvPicPr>
            <a:picLocks noChangeAspect="1"/>
          </p:cNvPicPr>
          <p:nvPr/>
        </p:nvPicPr>
        <p:blipFill rotWithShape="1">
          <a:blip r:embed="rId2">
            <a:extLst>
              <a:ext uri="{28A0092B-C50C-407E-A947-70E740481C1C}">
                <a14:useLocalDpi xmlns:a14="http://schemas.microsoft.com/office/drawing/2010/main" val="0"/>
              </a:ext>
            </a:extLst>
          </a:blip>
          <a:srcRect l="10800" r="11275"/>
          <a:stretch/>
        </p:blipFill>
        <p:spPr>
          <a:xfrm>
            <a:off x="390180" y="1889921"/>
            <a:ext cx="4294116" cy="3078157"/>
          </a:xfrm>
          <a:prstGeom prst="rect">
            <a:avLst/>
          </a:prstGeom>
        </p:spPr>
      </p:pic>
    </p:spTree>
    <p:extLst>
      <p:ext uri="{BB962C8B-B14F-4D97-AF65-F5344CB8AC3E}">
        <p14:creationId xmlns:p14="http://schemas.microsoft.com/office/powerpoint/2010/main" val="422653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275558" y="399062"/>
            <a:ext cx="11478292"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تابع هدف مطرح در مسئله و متغیرهای تصمیم گیری</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11</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0EE096-07D4-AC3E-4556-71A1C5585978}"/>
                  </a:ext>
                </a:extLst>
              </p:cNvPr>
              <p:cNvSpPr txBox="1"/>
              <p:nvPr/>
            </p:nvSpPr>
            <p:spPr>
              <a:xfrm>
                <a:off x="6299608" y="2126707"/>
                <a:ext cx="5054192" cy="4140236"/>
              </a:xfrm>
              <a:prstGeom prst="rect">
                <a:avLst/>
              </a:prstGeom>
              <a:noFill/>
            </p:spPr>
            <p:txBody>
              <a:bodyPr wrap="square">
                <a:spAutoFit/>
              </a:bodyPr>
              <a:lstStyle/>
              <a:p>
                <a:pPr marL="285750" marR="0" indent="-285750" algn="just" rtl="1">
                  <a:lnSpc>
                    <a:spcPct val="107000"/>
                  </a:lnSpc>
                  <a:spcBef>
                    <a:spcPts val="0"/>
                  </a:spcBef>
                  <a:spcAft>
                    <a:spcPts val="800"/>
                  </a:spcAft>
                  <a:buFont typeface="Wingdings" panose="05000000000000000000" pitchFamily="2" charset="2"/>
                  <a:buChar char="q"/>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که در آن:</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400" i="1">
                            <a:effectLst/>
                            <a:latin typeface="Cambria Math" panose="02040503050406030204" pitchFamily="18" charset="0"/>
                            <a:ea typeface="Times New Roman" panose="02020603050405020304" pitchFamily="18" charset="0"/>
                            <a:cs typeface="B Nazanin" panose="00000400000000000000" pitchFamily="2" charset="-78"/>
                          </a:rPr>
                          <m:t> </m:t>
                        </m:r>
                        <m:r>
                          <a:rPr lang="en-US" sz="14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400" i="1">
                            <a:effectLst/>
                            <a:latin typeface="Cambria Math" panose="02040503050406030204" pitchFamily="18" charset="0"/>
                            <a:ea typeface="Times New Roman" panose="02020603050405020304" pitchFamily="18" charset="0"/>
                            <a:cs typeface="B Nazanin" panose="00000400000000000000" pitchFamily="2" charset="-78"/>
                          </a:rPr>
                          <m:t>𝑘</m:t>
                        </m:r>
                      </m:sub>
                    </m:sSub>
                  </m:oMath>
                </a14:m>
                <a:r>
                  <a:rPr lang="fa-IR" sz="1400" dirty="0">
                    <a:effectLst/>
                    <a:latin typeface="Calibri" panose="020F0502020204030204" pitchFamily="34" charset="0"/>
                    <a:ea typeface="Times New Roman" panose="02020603050405020304" pitchFamily="18" charset="0"/>
                    <a:cs typeface="B Nazanin" panose="00000400000000000000" pitchFamily="2" charset="-78"/>
                  </a:rPr>
                  <a:t> مجموع فاصله مطلق بین اسکله ترجیحی کشتی </a:t>
                </a:r>
                <a14:m>
                  <m:oMath xmlns:m="http://schemas.openxmlformats.org/officeDocument/2006/math">
                    <m:r>
                      <a:rPr lang="en-US" sz="1400" i="1">
                        <a:effectLst/>
                        <a:latin typeface="Cambria Math" panose="02040503050406030204" pitchFamily="18" charset="0"/>
                        <a:ea typeface="Times New Roman" panose="02020603050405020304" pitchFamily="18" charset="0"/>
                        <a:cs typeface="B Nazanin" panose="00000400000000000000" pitchFamily="2" charset="-78"/>
                      </a:rPr>
                      <m:t>𝑘</m:t>
                    </m:r>
                  </m:oMath>
                </a14:m>
                <a:r>
                  <a:rPr lang="fa-IR" sz="1400" dirty="0">
                    <a:effectLst/>
                    <a:latin typeface="Calibri" panose="020F0502020204030204" pitchFamily="34" charset="0"/>
                    <a:ea typeface="Times New Roman" panose="02020603050405020304" pitchFamily="18" charset="0"/>
                    <a:cs typeface="B Nazanin" panose="00000400000000000000" pitchFamily="2" charset="-78"/>
                  </a:rPr>
                  <a:t> و اسکله تخصیص داده شده به این کشتی است.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At</a:t>
                </a:r>
                <a:r>
                  <a:rPr lang="en-US" sz="1400" baseline="-25000" dirty="0">
                    <a:effectLst/>
                    <a:latin typeface="Times New Roman" panose="02020603050405020304" pitchFamily="18" charset="0"/>
                    <a:ea typeface="Times New Roman" panose="02020603050405020304" pitchFamily="18" charset="0"/>
                    <a:cs typeface="Arial" panose="020B0604020202020204" pitchFamily="34" charset="0"/>
                  </a:rPr>
                  <a:t>k</a:t>
                </a:r>
                <a:r>
                  <a:rPr lang="fa-IR" sz="1400" dirty="0">
                    <a:effectLst/>
                    <a:latin typeface="Calibri" panose="020F0502020204030204" pitchFamily="34" charset="0"/>
                    <a:ea typeface="Times New Roman" panose="02020603050405020304" pitchFamily="18" charset="0"/>
                    <a:cs typeface="B Nazanin" panose="00000400000000000000" pitchFamily="2" charset="-78"/>
                  </a:rPr>
                  <a:t> و </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Dt</a:t>
                </a:r>
                <a:r>
                  <a:rPr lang="en-US" sz="1400" baseline="-25000" dirty="0">
                    <a:effectLst/>
                    <a:latin typeface="Times New Roman" panose="02020603050405020304" pitchFamily="18" charset="0"/>
                    <a:ea typeface="Times New Roman" panose="02020603050405020304" pitchFamily="18" charset="0"/>
                    <a:cs typeface="Arial" panose="020B0604020202020204" pitchFamily="34" charset="0"/>
                  </a:rPr>
                  <a:t>k</a:t>
                </a:r>
                <a:r>
                  <a:rPr lang="fa-IR" sz="1400" dirty="0">
                    <a:effectLst/>
                    <a:latin typeface="Calibri" panose="020F0502020204030204" pitchFamily="34" charset="0"/>
                    <a:ea typeface="Times New Roman" panose="02020603050405020304" pitchFamily="18" charset="0"/>
                    <a:cs typeface="B Nazanin" panose="00000400000000000000" pitchFamily="2" charset="-78"/>
                  </a:rPr>
                  <a:t> به ترتیب زمان های واقعی لنگرگیری کشتی </a:t>
                </a:r>
                <a:r>
                  <a:rPr lang="en-US" sz="1400" dirty="0">
                    <a:effectLst/>
                    <a:latin typeface="Calibri" panose="020F0502020204030204" pitchFamily="34" charset="0"/>
                    <a:ea typeface="Calibri" panose="020F0502020204030204" pitchFamily="34" charset="0"/>
                    <a:cs typeface="B Nazanin" panose="00000400000000000000" pitchFamily="2" charset="-78"/>
                  </a:rPr>
                  <a:t>k</a:t>
                </a:r>
                <a:r>
                  <a:rPr lang="en-US" sz="1400" dirty="0">
                    <a:effectLst/>
                    <a:latin typeface="B Nazanin" panose="00000400000000000000" pitchFamily="2" charset="-78"/>
                    <a:ea typeface="Calibri" panose="020F0502020204030204" pitchFamily="34" charset="0"/>
                    <a:cs typeface="Arial" panose="020B0604020202020204" pitchFamily="34" charset="0"/>
                  </a:rPr>
                  <a:t> </a:t>
                </a:r>
                <a:r>
                  <a:rPr lang="fa-IR" sz="1400" dirty="0">
                    <a:effectLst/>
                    <a:latin typeface="Calibri" panose="020F0502020204030204" pitchFamily="34" charset="0"/>
                    <a:ea typeface="Times New Roman" panose="02020603050405020304" pitchFamily="18" charset="0"/>
                    <a:cs typeface="B Nazanin" panose="00000400000000000000" pitchFamily="2" charset="-78"/>
                  </a:rPr>
                  <a:t>در پایانه و زمان خروج کشتی </a:t>
                </a:r>
                <a:r>
                  <a:rPr lang="en-US" sz="1400" dirty="0">
                    <a:effectLst/>
                    <a:latin typeface="Calibri" panose="020F0502020204030204" pitchFamily="34" charset="0"/>
                    <a:ea typeface="Calibri" panose="020F0502020204030204" pitchFamily="34" charset="0"/>
                    <a:cs typeface="B Nazanin" panose="00000400000000000000" pitchFamily="2" charset="-78"/>
                  </a:rPr>
                  <a:t>k</a:t>
                </a:r>
                <a:r>
                  <a:rPr lang="ar-SA" sz="1400" dirty="0">
                    <a:effectLst/>
                    <a:latin typeface="Calibri" panose="020F0502020204030204" pitchFamily="34" charset="0"/>
                    <a:ea typeface="Calibri" panose="020F0502020204030204" pitchFamily="34" charset="0"/>
                    <a:cs typeface="B Nazanin" panose="00000400000000000000" pitchFamily="2" charset="-78"/>
                  </a:rPr>
                  <a:t> از</a:t>
                </a:r>
                <a:r>
                  <a:rPr lang="fa-IR" sz="1400" dirty="0">
                    <a:effectLst/>
                    <a:latin typeface="Calibri" panose="020F0502020204030204" pitchFamily="34" charset="0"/>
                    <a:ea typeface="Times New Roman" panose="02020603050405020304" pitchFamily="18" charset="0"/>
                    <a:cs typeface="B Nazanin" panose="00000400000000000000" pitchFamily="2" charset="-78"/>
                  </a:rPr>
                  <a:t> پایانه است.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fa-IR" sz="1400" dirty="0">
                    <a:effectLst/>
                    <a:latin typeface="Calibri" panose="020F0502020204030204" pitchFamily="34" charset="0"/>
                    <a:ea typeface="Times New Roman" panose="02020603050405020304" pitchFamily="18" charset="0"/>
                    <a:cs typeface="B Nazanin" panose="00000400000000000000" pitchFamily="2" charset="-78"/>
                  </a:rPr>
                  <a:t>عبارت اول پنالتی هزینه مربوط به اختلاف بین اسکله های مختلف لنگرگیری کشتی ها و اسکله تخصیص داده شده به آنها است. </a:t>
                </a:r>
              </a:p>
              <a:p>
                <a:pPr marR="0" lvl="0" algn="just" rtl="1">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fa-IR" sz="1400" dirty="0">
                    <a:effectLst/>
                    <a:latin typeface="Calibri" panose="020F0502020204030204" pitchFamily="34" charset="0"/>
                    <a:ea typeface="Times New Roman" panose="02020603050405020304" pitchFamily="18" charset="0"/>
                    <a:cs typeface="B Nazanin" panose="00000400000000000000" pitchFamily="2" charset="-78"/>
                  </a:rPr>
                  <a:t>عبارت دوم مربوط به پنالتی لنگرگیری زودتر از موعد تعیین شده است.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fa-IR" sz="1400" dirty="0">
                    <a:effectLst/>
                    <a:latin typeface="Calibri" panose="020F0502020204030204" pitchFamily="34" charset="0"/>
                    <a:ea typeface="Times New Roman" panose="02020603050405020304" pitchFamily="18" charset="0"/>
                    <a:cs typeface="B Nazanin" panose="00000400000000000000" pitchFamily="2" charset="-78"/>
                  </a:rPr>
                  <a:t>عبارت سوم مربوط به پنالتی لنگرگیری دیرتر از آنچه از پیش تعیین شده است.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fa-IR" sz="1400" dirty="0">
                    <a:effectLst/>
                    <a:latin typeface="Calibri" panose="020F0502020204030204" pitchFamily="34" charset="0"/>
                    <a:ea typeface="Times New Roman" panose="02020603050405020304" pitchFamily="18" charset="0"/>
                    <a:cs typeface="B Nazanin" panose="00000400000000000000" pitchFamily="2" charset="-78"/>
                  </a:rPr>
                  <a:t>عبارت آخری، پنالتی هزینه است که به دلیل تاخیر در خروج کشتی از لنگرگاه بعد از زمان تعیین شده است.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Wingdings" panose="05000000000000000000" pitchFamily="2" charset="2"/>
                  <a:buChar char="q"/>
                </a:pPr>
                <a:r>
                  <a:rPr lang="fa-IR" sz="1400" dirty="0">
                    <a:effectLst/>
                    <a:latin typeface="Calibri" panose="020F0502020204030204" pitchFamily="34" charset="0"/>
                    <a:ea typeface="Times New Roman" panose="02020603050405020304" pitchFamily="18" charset="0"/>
                    <a:cs typeface="B Nazanin" panose="00000400000000000000" pitchFamily="2" charset="-78"/>
                  </a:rPr>
                  <a:t>سه عبارت آخر تنها در صورتی بر روی تابع هدف اثر می­گذارند که مقدار آنها مثبت باشد.</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830EE096-07D4-AC3E-4556-71A1C5585978}"/>
                  </a:ext>
                </a:extLst>
              </p:cNvPr>
              <p:cNvSpPr txBox="1">
                <a:spLocks noRot="1" noChangeAspect="1" noMove="1" noResize="1" noEditPoints="1" noAdjustHandles="1" noChangeArrowheads="1" noChangeShapeType="1" noTextEdit="1"/>
              </p:cNvSpPr>
              <p:nvPr/>
            </p:nvSpPr>
            <p:spPr>
              <a:xfrm>
                <a:off x="6299608" y="2126707"/>
                <a:ext cx="5054192" cy="4140236"/>
              </a:xfrm>
              <a:prstGeom prst="rect">
                <a:avLst/>
              </a:prstGeom>
              <a:blipFill>
                <a:blip r:embed="rId2"/>
                <a:stretch>
                  <a:fillRect l="-1325" r="-241" b="-7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5A9FA02-FF16-9CC4-9A2A-E16658913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416" y="1235573"/>
            <a:ext cx="10108384" cy="891134"/>
          </a:xfrm>
          <a:prstGeom prst="rect">
            <a:avLst/>
          </a:prstGeom>
        </p:spPr>
      </p:pic>
      <p:graphicFrame>
        <p:nvGraphicFramePr>
          <p:cNvPr id="8" name="Table 7">
            <a:extLst>
              <a:ext uri="{FF2B5EF4-FFF2-40B4-BE49-F238E27FC236}">
                <a16:creationId xmlns:a16="http://schemas.microsoft.com/office/drawing/2014/main" id="{A9511C1A-4351-D61F-7D4A-CAD0962CD3C9}"/>
              </a:ext>
            </a:extLst>
          </p:cNvPr>
          <p:cNvGraphicFramePr>
            <a:graphicFrameLocks noGrp="1"/>
          </p:cNvGraphicFramePr>
          <p:nvPr>
            <p:extLst>
              <p:ext uri="{D42A27DB-BD31-4B8C-83A1-F6EECF244321}">
                <p14:modId xmlns:p14="http://schemas.microsoft.com/office/powerpoint/2010/main" val="2955863894"/>
              </p:ext>
            </p:extLst>
          </p:nvPr>
        </p:nvGraphicFramePr>
        <p:xfrm>
          <a:off x="275558" y="2443766"/>
          <a:ext cx="5901405" cy="3498984"/>
        </p:xfrm>
        <a:graphic>
          <a:graphicData uri="http://schemas.openxmlformats.org/drawingml/2006/table">
            <a:tbl>
              <a:tblPr firstRow="1" bandRow="1">
                <a:tableStyleId>{21E4AEA4-8DFA-4A89-87EB-49C32662AFE0}</a:tableStyleId>
              </a:tblPr>
              <a:tblGrid>
                <a:gridCol w="3816356">
                  <a:extLst>
                    <a:ext uri="{9D8B030D-6E8A-4147-A177-3AD203B41FA5}">
                      <a16:colId xmlns:a16="http://schemas.microsoft.com/office/drawing/2014/main" val="1569601612"/>
                    </a:ext>
                  </a:extLst>
                </a:gridCol>
                <a:gridCol w="1458898">
                  <a:extLst>
                    <a:ext uri="{9D8B030D-6E8A-4147-A177-3AD203B41FA5}">
                      <a16:colId xmlns:a16="http://schemas.microsoft.com/office/drawing/2014/main" val="3491274557"/>
                    </a:ext>
                  </a:extLst>
                </a:gridCol>
                <a:gridCol w="626151">
                  <a:extLst>
                    <a:ext uri="{9D8B030D-6E8A-4147-A177-3AD203B41FA5}">
                      <a16:colId xmlns:a16="http://schemas.microsoft.com/office/drawing/2014/main" val="2267405382"/>
                    </a:ext>
                  </a:extLst>
                </a:gridCol>
              </a:tblGrid>
              <a:tr h="269790">
                <a:tc>
                  <a:txBody>
                    <a:bodyPr/>
                    <a:lstStyle/>
                    <a:p>
                      <a:pPr algn="ctr" rtl="1"/>
                      <a:r>
                        <a:rPr lang="fa-IR" sz="1300" dirty="0">
                          <a:cs typeface="B Nazanin" panose="00000400000000000000" pitchFamily="2" charset="-78"/>
                        </a:rPr>
                        <a:t>توصیف</a:t>
                      </a:r>
                      <a:endParaRPr lang="en-US" sz="1300" dirty="0">
                        <a:cs typeface="B Nazanin" panose="00000400000000000000" pitchFamily="2" charset="-78"/>
                      </a:endParaRPr>
                    </a:p>
                  </a:txBody>
                  <a:tcPr marL="66391" marR="66391" marT="33196" marB="33196"/>
                </a:tc>
                <a:tc>
                  <a:txBody>
                    <a:bodyPr/>
                    <a:lstStyle/>
                    <a:p>
                      <a:pPr algn="ctr" rtl="1"/>
                      <a:r>
                        <a:rPr lang="fa-IR" sz="1300" dirty="0">
                          <a:cs typeface="B Nazanin" panose="00000400000000000000" pitchFamily="2" charset="-78"/>
                        </a:rPr>
                        <a:t>پارامتر</a:t>
                      </a:r>
                      <a:endParaRPr lang="en-US" sz="1300" dirty="0">
                        <a:cs typeface="B Nazanin" panose="00000400000000000000" pitchFamily="2" charset="-78"/>
                      </a:endParaRPr>
                    </a:p>
                  </a:txBody>
                  <a:tcPr marL="66391" marR="66391" marT="33196" marB="33196"/>
                </a:tc>
                <a:tc>
                  <a:txBody>
                    <a:bodyPr/>
                    <a:lstStyle/>
                    <a:p>
                      <a:pPr algn="ctr" rtl="1"/>
                      <a:r>
                        <a:rPr lang="fa-IR" sz="1300" dirty="0">
                          <a:cs typeface="B Nazanin" panose="00000400000000000000" pitchFamily="2" charset="-78"/>
                        </a:rPr>
                        <a:t>ردیف</a:t>
                      </a:r>
                      <a:endParaRPr lang="en-US" sz="1300" dirty="0">
                        <a:cs typeface="B Nazanin" panose="00000400000000000000" pitchFamily="2" charset="-78"/>
                      </a:endParaRPr>
                    </a:p>
                  </a:txBody>
                  <a:tcPr marL="66391" marR="66391" marT="33196" marB="33196"/>
                </a:tc>
                <a:extLst>
                  <a:ext uri="{0D108BD9-81ED-4DB2-BD59-A6C34878D82A}">
                    <a16:rowId xmlns:a16="http://schemas.microsoft.com/office/drawing/2014/main" val="1602264305"/>
                  </a:ext>
                </a:extLst>
              </a:tr>
              <a:tr h="2697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1000" dirty="0">
                          <a:effectLst/>
                          <a:latin typeface="Calibri" panose="020F0502020204030204" pitchFamily="34" charset="0"/>
                          <a:ea typeface="Calibri" panose="020F0502020204030204" pitchFamily="34" charset="0"/>
                          <a:cs typeface="B Nazanin" panose="00000400000000000000" pitchFamily="2" charset="-78"/>
                        </a:rPr>
                        <a:t>تعداد کل دوره های زمانی در افق برنامه ریزی.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100" dirty="0">
                          <a:effectLst/>
                          <a:latin typeface="Times New Roman" panose="02020603050405020304" pitchFamily="18" charset="0"/>
                          <a:ea typeface="Calibri" panose="020F0502020204030204" pitchFamily="34" charset="0"/>
                          <a:cs typeface="Arial" panose="020B0604020202020204" pitchFamily="34" charset="0"/>
                        </a:rPr>
                        <a:t>T</a:t>
                      </a:r>
                      <a:endParaRPr lang="en-US" sz="1100" dirty="0"/>
                    </a:p>
                  </a:txBody>
                  <a:tcPr marL="66391" marR="66391" marT="33196" marB="33196"/>
                </a:tc>
                <a:tc>
                  <a:txBody>
                    <a:bodyPr/>
                    <a:lstStyle/>
                    <a:p>
                      <a:pPr algn="ctr"/>
                      <a:r>
                        <a:rPr lang="fa-IR" sz="1300" dirty="0"/>
                        <a:t>۱</a:t>
                      </a:r>
                      <a:endParaRPr lang="en-US" sz="1300" dirty="0"/>
                    </a:p>
                  </a:txBody>
                  <a:tcPr marL="66391" marR="66391" marT="33196" marB="33196"/>
                </a:tc>
                <a:extLst>
                  <a:ext uri="{0D108BD9-81ED-4DB2-BD59-A6C34878D82A}">
                    <a16:rowId xmlns:a16="http://schemas.microsoft.com/office/drawing/2014/main" val="2643048005"/>
                  </a:ext>
                </a:extLst>
              </a:tr>
              <a:tr h="2697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000" dirty="0">
                          <a:effectLst/>
                          <a:latin typeface="Calibri" panose="020F0502020204030204" pitchFamily="34" charset="0"/>
                          <a:ea typeface="Calibri" panose="020F0502020204030204" pitchFamily="34" charset="0"/>
                          <a:cs typeface="B Nazanin" panose="00000400000000000000" pitchFamily="2" charset="-78"/>
                        </a:rPr>
                        <a:t>تعداد کشتی های ورودی برای لنگر انداختن در پایانه کانتینری</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100" dirty="0">
                          <a:effectLst/>
                          <a:latin typeface="Times New Roman" panose="02020603050405020304" pitchFamily="18" charset="0"/>
                          <a:ea typeface="Calibri" panose="020F0502020204030204" pitchFamily="34" charset="0"/>
                          <a:cs typeface="Arial" panose="020B0604020202020204" pitchFamily="34" charset="0"/>
                        </a:rPr>
                        <a:t>l</a:t>
                      </a:r>
                      <a:endParaRPr lang="en-US" sz="1100" dirty="0"/>
                    </a:p>
                  </a:txBody>
                  <a:tcPr marL="66391" marR="66391" marT="33196" marB="33196"/>
                </a:tc>
                <a:tc>
                  <a:txBody>
                    <a:bodyPr/>
                    <a:lstStyle/>
                    <a:p>
                      <a:pPr algn="ctr"/>
                      <a:r>
                        <a:rPr lang="fa-IR" sz="1300" dirty="0"/>
                        <a:t>۲</a:t>
                      </a:r>
                      <a:endParaRPr lang="en-US" sz="1300" dirty="0"/>
                    </a:p>
                  </a:txBody>
                  <a:tcPr marL="66391" marR="66391" marT="33196" marB="33196"/>
                </a:tc>
                <a:extLst>
                  <a:ext uri="{0D108BD9-81ED-4DB2-BD59-A6C34878D82A}">
                    <a16:rowId xmlns:a16="http://schemas.microsoft.com/office/drawing/2014/main" val="942639432"/>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زمان مورد انتظار ورود کشتی </a:t>
                      </a:r>
                      <a:r>
                        <a:rPr lang="fa-IR" sz="1100" dirty="0">
                          <a:effectLst/>
                          <a:latin typeface="Calibri" panose="020F0502020204030204" pitchFamily="34" charset="0"/>
                          <a:ea typeface="Calibri" panose="020F0502020204030204" pitchFamily="34" charset="0"/>
                          <a:cs typeface="B Nazanin" panose="00000400000000000000" pitchFamily="2" charset="-78"/>
                        </a:rPr>
                        <a:t>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fa-IR" sz="1500" dirty="0">
                          <a:effectLst/>
                          <a:latin typeface="Times New Roman" panose="02020603050405020304" pitchFamily="18" charset="0"/>
                          <a:ea typeface="Calibri" panose="020F0502020204030204" pitchFamily="34" charset="0"/>
                          <a:cs typeface="Arial" panose="020B0604020202020204" pitchFamily="34" charset="0"/>
                        </a:rPr>
                        <a:t> </a:t>
                      </a:r>
                      <a:r>
                        <a:rPr lang="ar-SA" sz="1500" dirty="0">
                          <a:effectLst/>
                          <a:latin typeface="Calibri" panose="020F0502020204030204" pitchFamily="34" charset="0"/>
                          <a:ea typeface="Calibri" panose="020F0502020204030204" pitchFamily="34" charset="0"/>
                          <a:cs typeface="B Nazanin" panose="00000400000000000000" pitchFamily="2" charset="-78"/>
                        </a:rPr>
                        <a:t> </a:t>
                      </a:r>
                      <a:r>
                        <a:rPr lang="ar-SA" sz="1100" dirty="0">
                          <a:effectLst/>
                          <a:latin typeface="Calibri" panose="020F0502020204030204" pitchFamily="34" charset="0"/>
                          <a:ea typeface="Calibri" panose="020F0502020204030204" pitchFamily="34" charset="0"/>
                          <a:cs typeface="B Nazanin" panose="00000400000000000000" pitchFamily="2" charset="-78"/>
                        </a:rPr>
                        <a:t>به پایانه </a:t>
                      </a:r>
                      <a:r>
                        <a:rPr lang="fa-IR" sz="1100" dirty="0">
                          <a:effectLst/>
                          <a:latin typeface="Calibri" panose="020F0502020204030204" pitchFamily="34" charset="0"/>
                          <a:ea typeface="Calibri" panose="020F0502020204030204" pitchFamily="34" charset="0"/>
                          <a:cs typeface="B Nazanin" panose="00000400000000000000" pitchFamily="2" charset="-78"/>
                        </a:rPr>
                        <a:t>کانتینری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100" dirty="0">
                          <a:effectLst/>
                          <a:latin typeface="Times New Roman" panose="02020603050405020304" pitchFamily="18" charset="0"/>
                          <a:ea typeface="Calibri" panose="020F0502020204030204" pitchFamily="34" charset="0"/>
                          <a:cs typeface="Arial" panose="020B0604020202020204" pitchFamily="34" charset="0"/>
                        </a:rPr>
                        <a:t>ETA</a:t>
                      </a:r>
                      <a:r>
                        <a:rPr lang="en-US" sz="1100" baseline="-25000" dirty="0">
                          <a:effectLst/>
                          <a:latin typeface="Calibri" panose="020F0502020204030204" pitchFamily="34" charset="0"/>
                          <a:ea typeface="Calibri" panose="020F0502020204030204" pitchFamily="34" charset="0"/>
                          <a:cs typeface="B Nazanin" panose="00000400000000000000" pitchFamily="2" charset="-78"/>
                        </a:rPr>
                        <a:t>k</a:t>
                      </a:r>
                      <a:r>
                        <a:rPr lang="en-US" sz="1100" dirty="0">
                          <a:effectLst/>
                          <a:latin typeface="Calibri" panose="020F0502020204030204" pitchFamily="34" charset="0"/>
                          <a:ea typeface="Calibri" panose="020F0502020204030204" pitchFamily="34" charset="0"/>
                          <a:cs typeface="B Nazanin" panose="00000400000000000000" pitchFamily="2" charset="-78"/>
                        </a:rPr>
                        <a:t> </a:t>
                      </a:r>
                      <a:endParaRPr lang="en-US" sz="1100" dirty="0"/>
                    </a:p>
                  </a:txBody>
                  <a:tcPr marL="66391" marR="66391" marT="33196" marB="33196"/>
                </a:tc>
                <a:tc>
                  <a:txBody>
                    <a:bodyPr/>
                    <a:lstStyle/>
                    <a:p>
                      <a:pPr algn="ctr"/>
                      <a:r>
                        <a:rPr lang="fa-IR" sz="1300" dirty="0"/>
                        <a:t>۳</a:t>
                      </a:r>
                      <a:endParaRPr lang="en-US" sz="1300" dirty="0"/>
                    </a:p>
                  </a:txBody>
                  <a:tcPr marL="66391" marR="66391" marT="33196" marB="33196"/>
                </a:tc>
                <a:extLst>
                  <a:ext uri="{0D108BD9-81ED-4DB2-BD59-A6C34878D82A}">
                    <a16:rowId xmlns:a16="http://schemas.microsoft.com/office/drawing/2014/main" val="1600021594"/>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اسکله ترجیحی برای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500" dirty="0">
                          <a:effectLst/>
                          <a:latin typeface="Times New Roman" panose="02020603050405020304" pitchFamily="18" charset="0"/>
                          <a:ea typeface="Calibri" panose="020F0502020204030204" pitchFamily="34" charset="0"/>
                          <a:cs typeface="Arial" panose="020B0604020202020204" pitchFamily="34" charset="0"/>
                        </a:rPr>
                        <a:t>Q</a:t>
                      </a:r>
                      <a:r>
                        <a:rPr lang="en-US" sz="1500" baseline="-25000" dirty="0">
                          <a:effectLst/>
                          <a:latin typeface="Times New Roman" panose="02020603050405020304" pitchFamily="18" charset="0"/>
                          <a:ea typeface="Calibri" panose="020F0502020204030204" pitchFamily="34" charset="0"/>
                          <a:cs typeface="Arial" panose="020B0604020202020204" pitchFamily="34" charset="0"/>
                        </a:rPr>
                        <a:t>k</a:t>
                      </a:r>
                      <a:endParaRPr lang="en-US" sz="1300" dirty="0"/>
                    </a:p>
                  </a:txBody>
                  <a:tcPr marL="66391" marR="66391" marT="33196" marB="33196"/>
                </a:tc>
                <a:tc>
                  <a:txBody>
                    <a:bodyPr/>
                    <a:lstStyle/>
                    <a:p>
                      <a:pPr algn="ctr"/>
                      <a:r>
                        <a:rPr lang="fa-IR" sz="1300" dirty="0"/>
                        <a:t>۴</a:t>
                      </a:r>
                      <a:endParaRPr lang="en-US" sz="1300" dirty="0"/>
                    </a:p>
                  </a:txBody>
                  <a:tcPr marL="66391" marR="66391" marT="33196" marB="33196"/>
                </a:tc>
                <a:extLst>
                  <a:ext uri="{0D108BD9-81ED-4DB2-BD59-A6C34878D82A}">
                    <a16:rowId xmlns:a16="http://schemas.microsoft.com/office/drawing/2014/main" val="2093569185"/>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زمان مقرر برای خارج شدن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ar-SA" sz="1100" dirty="0">
                          <a:effectLst/>
                          <a:latin typeface="Calibri" panose="020F0502020204030204" pitchFamily="34" charset="0"/>
                          <a:ea typeface="Calibri" panose="020F0502020204030204" pitchFamily="34" charset="0"/>
                          <a:cs typeface="B Nazanin" panose="00000400000000000000" pitchFamily="2" charset="-78"/>
                        </a:rPr>
                        <a:t> از پایانه </a:t>
                      </a:r>
                      <a:r>
                        <a:rPr lang="fa-IR" sz="1100" dirty="0">
                          <a:effectLst/>
                          <a:latin typeface="Calibri" panose="020F0502020204030204" pitchFamily="34" charset="0"/>
                          <a:ea typeface="Calibri" panose="020F0502020204030204" pitchFamily="34" charset="0"/>
                          <a:cs typeface="B Nazanin" panose="00000400000000000000" pitchFamily="2" charset="-78"/>
                        </a:rPr>
                        <a:t>کانتینری</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500" dirty="0">
                          <a:effectLst/>
                          <a:latin typeface="Times New Roman" panose="02020603050405020304" pitchFamily="18" charset="0"/>
                          <a:ea typeface="Calibri" panose="020F0502020204030204" pitchFamily="34" charset="0"/>
                          <a:cs typeface="Arial" panose="020B0604020202020204" pitchFamily="34" charset="0"/>
                        </a:rPr>
                        <a:t>d</a:t>
                      </a:r>
                      <a:r>
                        <a:rPr lang="en-US" sz="1500" baseline="-25000" dirty="0">
                          <a:effectLst/>
                          <a:latin typeface="Times New Roman" panose="02020603050405020304" pitchFamily="18" charset="0"/>
                          <a:ea typeface="Calibri" panose="020F0502020204030204" pitchFamily="34" charset="0"/>
                          <a:cs typeface="Arial" panose="020B0604020202020204" pitchFamily="34" charset="0"/>
                        </a:rPr>
                        <a:t>k</a:t>
                      </a:r>
                      <a:r>
                        <a:rPr lang="en-US" sz="1500" dirty="0">
                          <a:effectLst/>
                          <a:latin typeface="Calibri" panose="020F0502020204030204" pitchFamily="34" charset="0"/>
                          <a:ea typeface="Calibri" panose="020F0502020204030204" pitchFamily="34" charset="0"/>
                          <a:cs typeface="B Nazanin" panose="00000400000000000000" pitchFamily="2" charset="-78"/>
                        </a:rPr>
                        <a:t> </a:t>
                      </a:r>
                      <a:endParaRPr lang="en-US" sz="1300" dirty="0"/>
                    </a:p>
                  </a:txBody>
                  <a:tcPr marL="66391" marR="66391" marT="33196" marB="33196"/>
                </a:tc>
                <a:tc>
                  <a:txBody>
                    <a:bodyPr/>
                    <a:lstStyle/>
                    <a:p>
                      <a:pPr algn="ctr"/>
                      <a:r>
                        <a:rPr lang="fa-IR" sz="1300" dirty="0"/>
                        <a:t>۵</a:t>
                      </a:r>
                      <a:endParaRPr lang="en-US" sz="1300" dirty="0"/>
                    </a:p>
                  </a:txBody>
                  <a:tcPr marL="66391" marR="66391" marT="33196" marB="33196"/>
                </a:tc>
                <a:extLst>
                  <a:ext uri="{0D108BD9-81ED-4DB2-BD59-A6C34878D82A}">
                    <a16:rowId xmlns:a16="http://schemas.microsoft.com/office/drawing/2014/main" val="3623507577"/>
                  </a:ext>
                </a:extLst>
              </a:tr>
              <a:tr h="298846">
                <a:tc>
                  <a:txBody>
                    <a:bodyPr/>
                    <a:lstStyle/>
                    <a:p>
                      <a:pPr algn="ctr" rtl="1"/>
                      <a:r>
                        <a:rPr lang="ar-SA" sz="1100" dirty="0">
                          <a:effectLst/>
                          <a:latin typeface="Calibri" panose="020F0502020204030204" pitchFamily="34" charset="0"/>
                          <a:ea typeface="Calibri" panose="020F0502020204030204" pitchFamily="34" charset="0"/>
                          <a:cs typeface="B Nazanin" panose="00000400000000000000" pitchFamily="2" charset="-78"/>
                        </a:rPr>
                        <a:t> طول دوره زمانی پردازش کشتی برای تخلیه و بارگیری کانتینرها. </a:t>
                      </a:r>
                      <a:endParaRPr lang="en-US" sz="1100" dirty="0"/>
                    </a:p>
                  </a:txBody>
                  <a:tcPr marL="66391" marR="66391" marT="33196" marB="33196"/>
                </a:tc>
                <a:tc>
                  <a:txBody>
                    <a:bodyPr/>
                    <a:lstStyle/>
                    <a:p>
                      <a:pPr algn="ctr"/>
                      <a:r>
                        <a:rPr lang="en-US" sz="1500" dirty="0">
                          <a:effectLst/>
                          <a:latin typeface="Times New Roman" panose="02020603050405020304" pitchFamily="18" charset="0"/>
                          <a:ea typeface="Calibri" panose="020F0502020204030204" pitchFamily="34" charset="0"/>
                          <a:cs typeface="Arial" panose="020B0604020202020204" pitchFamily="34" charset="0"/>
                        </a:rPr>
                        <a:t>P</a:t>
                      </a:r>
                      <a:r>
                        <a:rPr lang="en-US" sz="1500" baseline="-25000" dirty="0">
                          <a:effectLst/>
                          <a:latin typeface="Times New Roman" panose="02020603050405020304" pitchFamily="18" charset="0"/>
                          <a:ea typeface="Calibri" panose="020F0502020204030204" pitchFamily="34" charset="0"/>
                          <a:cs typeface="Arial" panose="020B0604020202020204" pitchFamily="34" charset="0"/>
                        </a:rPr>
                        <a:t>k</a:t>
                      </a:r>
                      <a:r>
                        <a:rPr lang="en-US" sz="1500" dirty="0">
                          <a:effectLst/>
                          <a:latin typeface="Times New Roman" panose="02020603050405020304" pitchFamily="18" charset="0"/>
                          <a:ea typeface="Calibri" panose="020F0502020204030204" pitchFamily="34" charset="0"/>
                          <a:cs typeface="Arial" panose="020B0604020202020204" pitchFamily="34" charset="0"/>
                        </a:rPr>
                        <a:t> </a:t>
                      </a:r>
                      <a:endParaRPr lang="en-US" sz="1300" dirty="0"/>
                    </a:p>
                  </a:txBody>
                  <a:tcPr marL="66391" marR="66391" marT="33196" marB="33196"/>
                </a:tc>
                <a:tc>
                  <a:txBody>
                    <a:bodyPr/>
                    <a:lstStyle/>
                    <a:p>
                      <a:pPr algn="ctr"/>
                      <a:r>
                        <a:rPr lang="fa-IR" sz="1300" dirty="0"/>
                        <a:t>۶</a:t>
                      </a:r>
                      <a:endParaRPr lang="en-US" sz="1300" dirty="0"/>
                    </a:p>
                  </a:txBody>
                  <a:tcPr marL="66391" marR="66391" marT="33196" marB="33196"/>
                </a:tc>
                <a:extLst>
                  <a:ext uri="{0D108BD9-81ED-4DB2-BD59-A6C34878D82A}">
                    <a16:rowId xmlns:a16="http://schemas.microsoft.com/office/drawing/2014/main" val="1415371540"/>
                  </a:ext>
                </a:extLst>
              </a:tr>
              <a:tr h="298846">
                <a:tc>
                  <a:txBody>
                    <a:bodyPr/>
                    <a:lstStyle/>
                    <a:p>
                      <a:pPr algn="ctr" rtl="1"/>
                      <a:r>
                        <a:rPr lang="ar-SA" sz="1100" dirty="0">
                          <a:effectLst/>
                          <a:latin typeface="Calibri" panose="020F0502020204030204" pitchFamily="34" charset="0"/>
                          <a:ea typeface="Calibri" panose="020F0502020204030204" pitchFamily="34" charset="0"/>
                          <a:cs typeface="B Nazanin" panose="00000400000000000000" pitchFamily="2" charset="-78"/>
                        </a:rPr>
                        <a:t>تعداد اسکله ها در بندر.</a:t>
                      </a:r>
                      <a:endParaRPr lang="en-US" sz="1100" dirty="0"/>
                    </a:p>
                  </a:txBody>
                  <a:tcPr marL="66391" marR="66391" marT="33196" marB="33196"/>
                </a:tc>
                <a:tc>
                  <a:txBody>
                    <a:bodyPr/>
                    <a:lstStyle/>
                    <a:p>
                      <a:pPr algn="ctr"/>
                      <a:r>
                        <a:rPr lang="en-US" sz="1300" dirty="0">
                          <a:effectLst/>
                          <a:latin typeface="Times New Roman" panose="02020603050405020304" pitchFamily="18" charset="0"/>
                          <a:ea typeface="Calibri" panose="020F0502020204030204" pitchFamily="34" charset="0"/>
                          <a:cs typeface="Arial" panose="020B0604020202020204" pitchFamily="34" charset="0"/>
                        </a:rPr>
                        <a:t>m</a:t>
                      </a:r>
                      <a:endParaRPr lang="en-US" sz="1300" dirty="0"/>
                    </a:p>
                  </a:txBody>
                  <a:tcPr marL="66391" marR="66391" marT="33196" marB="33196"/>
                </a:tc>
                <a:tc>
                  <a:txBody>
                    <a:bodyPr/>
                    <a:lstStyle/>
                    <a:p>
                      <a:pPr algn="ctr"/>
                      <a:r>
                        <a:rPr lang="fa-IR" sz="1300" dirty="0"/>
                        <a:t>۷</a:t>
                      </a:r>
                      <a:endParaRPr lang="en-US" sz="1300" dirty="0"/>
                    </a:p>
                  </a:txBody>
                  <a:tcPr marL="66391" marR="66391" marT="33196" marB="33196"/>
                </a:tc>
                <a:extLst>
                  <a:ext uri="{0D108BD9-81ED-4DB2-BD59-A6C34878D82A}">
                    <a16:rowId xmlns:a16="http://schemas.microsoft.com/office/drawing/2014/main" val="566063364"/>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هزینه جریمه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ar-SA" sz="1100" dirty="0">
                          <a:effectLst/>
                          <a:latin typeface="Calibri" panose="020F0502020204030204" pitchFamily="34" charset="0"/>
                          <a:ea typeface="Calibri" panose="020F0502020204030204" pitchFamily="34" charset="0"/>
                          <a:cs typeface="B Nazanin" panose="00000400000000000000" pitchFamily="2" charset="-78"/>
                        </a:rPr>
                        <a:t> در صورتی که کشتی نتواند در اسکله دلخواه خود پهلو بگیرد.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300" dirty="0">
                          <a:effectLst/>
                          <a:latin typeface="Times New Roman" panose="02020603050405020304" pitchFamily="18" charset="0"/>
                          <a:ea typeface="Calibri" panose="020F0502020204030204" pitchFamily="34" charset="0"/>
                          <a:cs typeface="Arial" panose="020B0604020202020204" pitchFamily="34" charset="0"/>
                        </a:rPr>
                        <a:t>c1k</a:t>
                      </a:r>
                      <a:r>
                        <a:rPr lang="en-US" sz="1300" dirty="0">
                          <a:effectLst/>
                          <a:latin typeface="Calibri" panose="020F0502020204030204" pitchFamily="34" charset="0"/>
                          <a:ea typeface="Calibri" panose="020F0502020204030204" pitchFamily="34" charset="0"/>
                          <a:cs typeface="B Nazanin" panose="00000400000000000000" pitchFamily="2" charset="-78"/>
                        </a:rPr>
                        <a:t> </a:t>
                      </a:r>
                      <a:endParaRPr lang="en-US" sz="1300" dirty="0"/>
                    </a:p>
                  </a:txBody>
                  <a:tcPr marL="66391" marR="66391" marT="33196" marB="33196"/>
                </a:tc>
                <a:tc>
                  <a:txBody>
                    <a:bodyPr/>
                    <a:lstStyle/>
                    <a:p>
                      <a:pPr algn="ctr"/>
                      <a:r>
                        <a:rPr lang="fa-IR" sz="1300" dirty="0"/>
                        <a:t>۸</a:t>
                      </a:r>
                      <a:endParaRPr lang="en-US" sz="1300" dirty="0"/>
                    </a:p>
                  </a:txBody>
                  <a:tcPr marL="66391" marR="66391" marT="33196" marB="33196"/>
                </a:tc>
                <a:extLst>
                  <a:ext uri="{0D108BD9-81ED-4DB2-BD59-A6C34878D82A}">
                    <a16:rowId xmlns:a16="http://schemas.microsoft.com/office/drawing/2014/main" val="1218917356"/>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هزینه جریمه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ar-SA" sz="1100" dirty="0">
                          <a:effectLst/>
                          <a:latin typeface="Calibri" panose="020F0502020204030204" pitchFamily="34" charset="0"/>
                          <a:ea typeface="Calibri" panose="020F0502020204030204" pitchFamily="34" charset="0"/>
                          <a:cs typeface="B Nazanin" panose="00000400000000000000" pitchFamily="2" charset="-78"/>
                        </a:rPr>
                        <a:t> در واحد زمان ورود زودتر قبل از </a:t>
                      </a:r>
                      <a:r>
                        <a:rPr lang="en-US" sz="1100" dirty="0">
                          <a:effectLst/>
                          <a:latin typeface="Times New Roman" panose="02020603050405020304" pitchFamily="18" charset="0"/>
                          <a:ea typeface="Calibri" panose="020F0502020204030204" pitchFamily="34" charset="0"/>
                          <a:cs typeface="Arial" panose="020B0604020202020204" pitchFamily="34" charset="0"/>
                        </a:rPr>
                        <a:t>ETA</a:t>
                      </a:r>
                      <a:r>
                        <a:rPr lang="en-US" sz="1100" baseline="-25000" dirty="0">
                          <a:effectLst/>
                          <a:latin typeface="Times New Roman" panose="02020603050405020304" pitchFamily="18" charset="0"/>
                          <a:ea typeface="Calibri" panose="020F0502020204030204" pitchFamily="34" charset="0"/>
                          <a:cs typeface="Arial" panose="020B0604020202020204" pitchFamily="34" charset="0"/>
                        </a:rPr>
                        <a:t>k</a:t>
                      </a:r>
                      <a:r>
                        <a:rPr lang="en-US" sz="1100" dirty="0">
                          <a:effectLst/>
                          <a:latin typeface="Times New Roman" panose="02020603050405020304" pitchFamily="18"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300" dirty="0">
                          <a:effectLst/>
                          <a:latin typeface="Times New Roman" panose="02020603050405020304" pitchFamily="18" charset="0"/>
                          <a:ea typeface="Calibri" panose="020F0502020204030204" pitchFamily="34" charset="0"/>
                          <a:cs typeface="Arial" panose="020B0604020202020204" pitchFamily="34" charset="0"/>
                        </a:rPr>
                        <a:t>c2k</a:t>
                      </a:r>
                      <a:endParaRPr lang="en-US" sz="1300" dirty="0"/>
                    </a:p>
                  </a:txBody>
                  <a:tcPr marL="66391" marR="66391" marT="33196" marB="33196"/>
                </a:tc>
                <a:tc>
                  <a:txBody>
                    <a:bodyPr/>
                    <a:lstStyle/>
                    <a:p>
                      <a:pPr algn="ctr"/>
                      <a:r>
                        <a:rPr lang="fa-IR" sz="1300" dirty="0"/>
                        <a:t>۹</a:t>
                      </a:r>
                      <a:endParaRPr lang="en-US" sz="1300" dirty="0"/>
                    </a:p>
                  </a:txBody>
                  <a:tcPr marL="66391" marR="66391" marT="33196" marB="33196"/>
                </a:tc>
                <a:extLst>
                  <a:ext uri="{0D108BD9-81ED-4DB2-BD59-A6C34878D82A}">
                    <a16:rowId xmlns:a16="http://schemas.microsoft.com/office/drawing/2014/main" val="2761509951"/>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هزینه جریمه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ar-SA" sz="1100" dirty="0">
                          <a:effectLst/>
                          <a:latin typeface="Calibri" panose="020F0502020204030204" pitchFamily="34" charset="0"/>
                          <a:ea typeface="Calibri" panose="020F0502020204030204" pitchFamily="34" charset="0"/>
                          <a:cs typeface="B Nazanin" panose="00000400000000000000" pitchFamily="2" charset="-78"/>
                        </a:rPr>
                        <a:t> در واحد زمان دیر رسیدن پس از </a:t>
                      </a:r>
                      <a:r>
                        <a:rPr lang="en-US" sz="1100" dirty="0">
                          <a:effectLst/>
                          <a:latin typeface="Times New Roman" panose="02020603050405020304" pitchFamily="18" charset="0"/>
                          <a:ea typeface="Calibri" panose="020F0502020204030204" pitchFamily="34" charset="0"/>
                          <a:cs typeface="Arial" panose="020B0604020202020204" pitchFamily="34" charset="0"/>
                        </a:rPr>
                        <a:t>ETA</a:t>
                      </a:r>
                      <a:r>
                        <a:rPr lang="en-US" sz="1100" baseline="-25000" dirty="0">
                          <a:effectLst/>
                          <a:latin typeface="Times New Roman" panose="02020603050405020304" pitchFamily="18" charset="0"/>
                          <a:ea typeface="Calibri" panose="020F0502020204030204" pitchFamily="34" charset="0"/>
                          <a:cs typeface="Arial" panose="020B0604020202020204" pitchFamily="34" charset="0"/>
                        </a:rPr>
                        <a:t>k</a:t>
                      </a:r>
                      <a:r>
                        <a:rPr lang="en-US" sz="1100" dirty="0">
                          <a:effectLst/>
                          <a:latin typeface="Times New Roman" panose="02020603050405020304" pitchFamily="18" charset="0"/>
                          <a:ea typeface="Calibri" panose="020F0502020204030204" pitchFamily="34"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300" dirty="0">
                          <a:effectLst/>
                          <a:latin typeface="Times New Roman" panose="02020603050405020304" pitchFamily="18" charset="0"/>
                          <a:ea typeface="Calibri" panose="020F0502020204030204" pitchFamily="34" charset="0"/>
                          <a:cs typeface="Arial" panose="020B0604020202020204" pitchFamily="34" charset="0"/>
                        </a:rPr>
                        <a:t>c3k</a:t>
                      </a:r>
                      <a:endParaRPr lang="en-US" sz="1300" dirty="0"/>
                    </a:p>
                  </a:txBody>
                  <a:tcPr marL="66391" marR="66391" marT="33196" marB="33196"/>
                </a:tc>
                <a:tc>
                  <a:txBody>
                    <a:bodyPr/>
                    <a:lstStyle/>
                    <a:p>
                      <a:pPr algn="ctr"/>
                      <a:r>
                        <a:rPr lang="fa-IR" sz="1300" dirty="0"/>
                        <a:t>۱۰</a:t>
                      </a:r>
                      <a:endParaRPr lang="en-US" sz="1300" dirty="0"/>
                    </a:p>
                  </a:txBody>
                  <a:tcPr marL="66391" marR="66391" marT="33196" marB="33196"/>
                </a:tc>
                <a:extLst>
                  <a:ext uri="{0D108BD9-81ED-4DB2-BD59-A6C34878D82A}">
                    <a16:rowId xmlns:a16="http://schemas.microsoft.com/office/drawing/2014/main" val="1288028445"/>
                  </a:ext>
                </a:extLst>
              </a:tr>
              <a:tr h="29884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100" dirty="0">
                          <a:effectLst/>
                          <a:latin typeface="Calibri" panose="020F0502020204030204" pitchFamily="34" charset="0"/>
                          <a:ea typeface="Calibri" panose="020F0502020204030204" pitchFamily="34" charset="0"/>
                          <a:cs typeface="B Nazanin" panose="00000400000000000000" pitchFamily="2" charset="-78"/>
                        </a:rPr>
                        <a:t> هزینه جریمه کشتی </a:t>
                      </a:r>
                      <a:r>
                        <a:rPr lang="en-US" sz="1100" dirty="0">
                          <a:effectLst/>
                          <a:latin typeface="Times New Roman" panose="02020603050405020304" pitchFamily="18" charset="0"/>
                          <a:ea typeface="Calibri" panose="020F0502020204030204" pitchFamily="34" charset="0"/>
                          <a:cs typeface="Arial" panose="020B0604020202020204" pitchFamily="34" charset="0"/>
                        </a:rPr>
                        <a:t>k</a:t>
                      </a:r>
                      <a:r>
                        <a:rPr lang="ar-SA" sz="1100" dirty="0">
                          <a:effectLst/>
                          <a:latin typeface="Calibri" panose="020F0502020204030204" pitchFamily="34" charset="0"/>
                          <a:ea typeface="Calibri" panose="020F0502020204030204" pitchFamily="34" charset="0"/>
                          <a:cs typeface="B Nazanin" panose="00000400000000000000" pitchFamily="2" charset="-78"/>
                        </a:rPr>
                        <a:t> به ازای واحد تاخیر در زمان مقرر.</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6391" marR="66391" marT="33196" marB="33196"/>
                </a:tc>
                <a:tc>
                  <a:txBody>
                    <a:bodyPr/>
                    <a:lstStyle/>
                    <a:p>
                      <a:pPr algn="ctr"/>
                      <a:r>
                        <a:rPr lang="en-US" sz="1300" dirty="0">
                          <a:effectLst/>
                          <a:latin typeface="Times New Roman" panose="02020603050405020304" pitchFamily="18" charset="0"/>
                          <a:ea typeface="Calibri" panose="020F0502020204030204" pitchFamily="34" charset="0"/>
                          <a:cs typeface="Arial" panose="020B0604020202020204" pitchFamily="34" charset="0"/>
                        </a:rPr>
                        <a:t>c4k</a:t>
                      </a:r>
                      <a:r>
                        <a:rPr lang="en-US" sz="1300" dirty="0">
                          <a:effectLst/>
                          <a:latin typeface="Calibri" panose="020F0502020204030204" pitchFamily="34" charset="0"/>
                          <a:ea typeface="Calibri" panose="020F0502020204030204" pitchFamily="34" charset="0"/>
                          <a:cs typeface="B Nazanin" panose="00000400000000000000" pitchFamily="2" charset="-78"/>
                        </a:rPr>
                        <a:t> </a:t>
                      </a:r>
                      <a:endParaRPr lang="en-US" sz="1300" dirty="0"/>
                    </a:p>
                  </a:txBody>
                  <a:tcPr marL="66391" marR="66391" marT="33196" marB="33196"/>
                </a:tc>
                <a:tc>
                  <a:txBody>
                    <a:bodyPr/>
                    <a:lstStyle/>
                    <a:p>
                      <a:pPr algn="ctr"/>
                      <a:r>
                        <a:rPr lang="fa-IR" sz="1300" dirty="0"/>
                        <a:t>۱۱</a:t>
                      </a:r>
                      <a:endParaRPr lang="en-US" sz="1300" dirty="0"/>
                    </a:p>
                  </a:txBody>
                  <a:tcPr marL="66391" marR="66391" marT="33196" marB="33196"/>
                </a:tc>
                <a:extLst>
                  <a:ext uri="{0D108BD9-81ED-4DB2-BD59-A6C34878D82A}">
                    <a16:rowId xmlns:a16="http://schemas.microsoft.com/office/drawing/2014/main" val="4045602955"/>
                  </a:ext>
                </a:extLst>
              </a:tr>
            </a:tbl>
          </a:graphicData>
        </a:graphic>
      </p:graphicFrame>
      <p:sp>
        <p:nvSpPr>
          <p:cNvPr id="4" name="TextBox 3">
            <a:extLst>
              <a:ext uri="{FF2B5EF4-FFF2-40B4-BE49-F238E27FC236}">
                <a16:creationId xmlns:a16="http://schemas.microsoft.com/office/drawing/2014/main" id="{01DF301D-D890-34A5-BB2F-430A82798FDD}"/>
              </a:ext>
            </a:extLst>
          </p:cNvPr>
          <p:cNvSpPr txBox="1"/>
          <p:nvPr/>
        </p:nvSpPr>
        <p:spPr>
          <a:xfrm>
            <a:off x="1770059" y="6112720"/>
            <a:ext cx="2978818"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پارامترهای مسئله</a:t>
            </a:r>
            <a:endParaRPr lang="en-US" sz="2400" b="1" dirty="0">
              <a:cs typeface="B Nazanin" panose="00000400000000000000" pitchFamily="2" charset="-78"/>
            </a:endParaRPr>
          </a:p>
        </p:txBody>
      </p:sp>
    </p:spTree>
    <p:extLst>
      <p:ext uri="{BB962C8B-B14F-4D97-AF65-F5344CB8AC3E}">
        <p14:creationId xmlns:p14="http://schemas.microsoft.com/office/powerpoint/2010/main" val="154871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519113" y="45093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متغیرهای تصمیم گیری مورد نظر</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12</a:t>
            </a:fld>
            <a:endParaRPr lang="en-US"/>
          </a:p>
        </p:txBody>
      </p:sp>
      <p:pic>
        <p:nvPicPr>
          <p:cNvPr id="4" name="Picture 3">
            <a:extLst>
              <a:ext uri="{FF2B5EF4-FFF2-40B4-BE49-F238E27FC236}">
                <a16:creationId xmlns:a16="http://schemas.microsoft.com/office/drawing/2014/main" id="{8A0D3BB4-4CFC-7834-2E1E-E331ED621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08" y="1522035"/>
            <a:ext cx="10108384" cy="891134"/>
          </a:xfrm>
          <a:prstGeom prst="rect">
            <a:avLst/>
          </a:prstGeom>
        </p:spPr>
      </p:pic>
      <p:sp>
        <p:nvSpPr>
          <p:cNvPr id="6" name="TextBox 5">
            <a:extLst>
              <a:ext uri="{FF2B5EF4-FFF2-40B4-BE49-F238E27FC236}">
                <a16:creationId xmlns:a16="http://schemas.microsoft.com/office/drawing/2014/main" id="{52FB0417-500B-0E28-3770-4FC115C78350}"/>
              </a:ext>
            </a:extLst>
          </p:cNvPr>
          <p:cNvSpPr txBox="1"/>
          <p:nvPr/>
        </p:nvSpPr>
        <p:spPr>
          <a:xfrm>
            <a:off x="1447800" y="2713428"/>
            <a:ext cx="9702392" cy="3462807"/>
          </a:xfrm>
          <a:prstGeom prst="rect">
            <a:avLst/>
          </a:prstGeom>
          <a:noFill/>
        </p:spPr>
        <p:txBody>
          <a:bodyPr wrap="square">
            <a:spAutoFit/>
          </a:bodyPr>
          <a:lstStyle/>
          <a:p>
            <a:pPr marL="0" marR="0" algn="just" rtl="1">
              <a:lnSpc>
                <a:spcPct val="107000"/>
              </a:lnSpc>
              <a:spcBef>
                <a:spcPts val="0"/>
              </a:spcBef>
              <a:spcAft>
                <a:spcPts val="800"/>
              </a:spcAft>
            </a:pPr>
            <a:r>
              <a:rPr lang="ar-SA" sz="1800" b="1" dirty="0">
                <a:effectLst/>
                <a:latin typeface="Calibri" panose="020F0502020204030204" pitchFamily="34" charset="0"/>
                <a:ea typeface="Calibri" panose="020F0502020204030204" pitchFamily="34" charset="0"/>
                <a:cs typeface="B Nazanin" panose="00000400000000000000" pitchFamily="2" charset="-78"/>
              </a:rPr>
              <a:t>به صورت رسمی، متغیرهای تصمیم گیری در این مسئله عبارتند از:</a:t>
            </a: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a:t>
            </a:r>
            <a:r>
              <a:rPr lang="en-US" sz="1800" baseline="-25000" dirty="0">
                <a:effectLst/>
                <a:latin typeface="Times New Roman" panose="02020603050405020304" pitchFamily="18" charset="0"/>
                <a:ea typeface="Times New Roman" panose="02020603050405020304" pitchFamily="18" charset="0"/>
                <a:cs typeface="B Nazanin" panose="00000400000000000000" pitchFamily="2" charset="-78"/>
              </a:rPr>
              <a:t>k</a:t>
            </a:r>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زمان واقعی لنگرگیری کشتی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k</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به یک اسکله.</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457200" algn="just">
              <a:lnSpc>
                <a:spcPct val="107000"/>
              </a:lnSpc>
              <a:spcBef>
                <a:spcPts val="0"/>
              </a:spcBef>
              <a:spcAft>
                <a:spcPts val="800"/>
              </a:spcAft>
            </a:pPr>
            <a:r>
              <a:rPr lang="en-US" sz="1800" dirty="0">
                <a:effectLst/>
                <a:latin typeface="B Nazanin" panose="00000400000000000000" pitchFamily="2" charset="-78"/>
                <a:ea typeface="Times New Roman" panose="02020603050405020304" pitchFamily="18"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Domain (A</a:t>
            </a:r>
            <a:r>
              <a:rPr lang="en-US" sz="1800" i="1" dirty="0">
                <a:effectLst/>
                <a:latin typeface="Times New Roman" panose="02020603050405020304" pitchFamily="18" charset="0"/>
                <a:ea typeface="Calibri" panose="020F0502020204030204" pitchFamily="34" charset="0"/>
                <a:cs typeface="B Nazanin" panose="00000400000000000000" pitchFamily="2" charset="-78"/>
              </a:rPr>
              <a:t>t</a:t>
            </a:r>
            <a:r>
              <a:rPr lang="en-US" sz="1800" i="1" baseline="-25000" dirty="0">
                <a:effectLst/>
                <a:latin typeface="Times New Roman" panose="02020603050405020304" pitchFamily="18" charset="0"/>
                <a:ea typeface="Calibri" panose="020F0502020204030204" pitchFamily="34" charset="0"/>
                <a:cs typeface="B Nazanin" panose="00000400000000000000" pitchFamily="2" charset="-78"/>
              </a:rPr>
              <a:t>k</a:t>
            </a:r>
            <a:r>
              <a:rPr lang="en-US" sz="1800" dirty="0">
                <a:effectLst/>
                <a:latin typeface="Times New Roman" panose="02020603050405020304" pitchFamily="18" charset="0"/>
                <a:ea typeface="Calibri" panose="020F0502020204030204" pitchFamily="34" charset="0"/>
                <a:cs typeface="B Nazanin" panose="00000400000000000000" pitchFamily="2" charset="-78"/>
              </a:rPr>
              <a:t>)={1,2,3,4,…,T}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Dt</a:t>
            </a:r>
            <a:r>
              <a:rPr lang="en-US" sz="1800" baseline="-25000" dirty="0">
                <a:effectLst/>
                <a:latin typeface="Times New Roman" panose="02020603050405020304" pitchFamily="18" charset="0"/>
                <a:ea typeface="Times New Roman" panose="02020603050405020304" pitchFamily="18" charset="0"/>
                <a:cs typeface="B Nazanin" panose="00000400000000000000" pitchFamily="2" charset="-78"/>
              </a:rPr>
              <a:t>k</a:t>
            </a:r>
            <a:r>
              <a:rPr lang="en-US" sz="1800" dirty="0">
                <a:effectLst/>
                <a:latin typeface="B Nazanin" panose="00000400000000000000" pitchFamily="2" charset="-78"/>
                <a:ea typeface="Times New Roman" panose="02020603050405020304" pitchFamily="18" charset="0"/>
                <a:cs typeface="B Nazanin" panose="00000400000000000000" pitchFamily="2" charset="-78"/>
              </a:rPr>
              <a:t> </a:t>
            </a:r>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زمان خروج کشتی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k</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از اسکله لنکرگیری شده</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457200" algn="just">
              <a:lnSpc>
                <a:spcPct val="107000"/>
              </a:lnSpc>
              <a:spcBef>
                <a:spcPts val="0"/>
              </a:spcBef>
              <a:spcAft>
                <a:spcPts val="800"/>
              </a:spcAft>
            </a:pPr>
            <a:r>
              <a:rPr lang="en-US" sz="1800" dirty="0">
                <a:effectLst/>
                <a:latin typeface="B Nazanin" panose="00000400000000000000" pitchFamily="2" charset="-78"/>
                <a:ea typeface="Times New Roman" panose="02020603050405020304" pitchFamily="18"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Domain (D</a:t>
            </a:r>
            <a:r>
              <a:rPr lang="en-US" sz="1800" i="1" dirty="0">
                <a:effectLst/>
                <a:latin typeface="Times New Roman" panose="02020603050405020304" pitchFamily="18" charset="0"/>
                <a:ea typeface="Calibri" panose="020F0502020204030204" pitchFamily="34" charset="0"/>
                <a:cs typeface="B Nazanin" panose="00000400000000000000" pitchFamily="2" charset="-78"/>
              </a:rPr>
              <a:t>t</a:t>
            </a:r>
            <a:r>
              <a:rPr lang="en-US" sz="1800" i="1" baseline="-25000" dirty="0">
                <a:effectLst/>
                <a:latin typeface="Times New Roman" panose="02020603050405020304" pitchFamily="18" charset="0"/>
                <a:ea typeface="Calibri" panose="020F0502020204030204" pitchFamily="34" charset="0"/>
                <a:cs typeface="B Nazanin" panose="00000400000000000000" pitchFamily="2" charset="-78"/>
              </a:rPr>
              <a:t>k</a:t>
            </a:r>
            <a:r>
              <a:rPr lang="en-US" sz="1800" dirty="0">
                <a:effectLst/>
                <a:latin typeface="Times New Roman" panose="02020603050405020304" pitchFamily="18" charset="0"/>
                <a:ea typeface="Calibri" panose="020F0502020204030204" pitchFamily="34" charset="0"/>
                <a:cs typeface="B Nazanin" panose="00000400000000000000" pitchFamily="2" charset="-78"/>
              </a:rPr>
              <a:t>)={1,2,3,4,…,T}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1800" baseline="-25000" dirty="0">
                <a:effectLst/>
                <a:latin typeface="Times New Roman" panose="02020603050405020304" pitchFamily="18" charset="0"/>
                <a:ea typeface="Times New Roman" panose="02020603050405020304" pitchFamily="18" charset="0"/>
                <a:cs typeface="B Nazanin" panose="00000400000000000000" pitchFamily="2" charset="-78"/>
              </a:rPr>
              <a:t>itk</a:t>
            </a:r>
            <a:r>
              <a:rPr lang="en-US" sz="1800" dirty="0">
                <a:effectLst/>
                <a:latin typeface="B Nazanin" panose="00000400000000000000" pitchFamily="2" charset="-78"/>
                <a:ea typeface="Times New Roman" panose="02020603050405020304" pitchFamily="18" charset="0"/>
                <a:cs typeface="B Nazanin" panose="00000400000000000000" pitchFamily="2" charset="-78"/>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 ارزش این متغیر برابر یک است اگر اسکله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i</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در زمان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به کشتی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k</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اختصاص داده شود، در غیر این صورت ارزش این متغیر صفر خواهد بود.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Domain (X</a:t>
            </a:r>
            <a:r>
              <a:rPr lang="en-US" sz="1800" i="1" baseline="-25000" dirty="0">
                <a:effectLst/>
                <a:latin typeface="Times New Roman" panose="02020603050405020304" pitchFamily="18" charset="0"/>
                <a:ea typeface="Calibri" panose="020F0502020204030204" pitchFamily="34" charset="0"/>
                <a:cs typeface="B Nazanin" panose="00000400000000000000" pitchFamily="2" charset="-78"/>
              </a:rPr>
              <a:t>itk</a:t>
            </a:r>
            <a:r>
              <a:rPr lang="en-US" sz="1800" dirty="0">
                <a:effectLst/>
                <a:latin typeface="Times New Roman" panose="02020603050405020304" pitchFamily="18" charset="0"/>
                <a:ea typeface="Calibri" panose="020F0502020204030204" pitchFamily="34" charset="0"/>
                <a:cs typeface="B Nazanin" panose="00000400000000000000" pitchFamily="2" charset="-78"/>
              </a:rPr>
              <a:t>)={0,1}</a:t>
            </a:r>
            <a:r>
              <a:rPr lang="ar-SA"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32449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389431" y="367798"/>
            <a:ext cx="11433008"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بیان محدودیت ها</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13</a:t>
            </a:fld>
            <a:endParaRPr lang="en-US" dirty="0"/>
          </a:p>
        </p:txBody>
      </p:sp>
      <p:sp>
        <p:nvSpPr>
          <p:cNvPr id="6" name="TextBox 5">
            <a:extLst>
              <a:ext uri="{FF2B5EF4-FFF2-40B4-BE49-F238E27FC236}">
                <a16:creationId xmlns:a16="http://schemas.microsoft.com/office/drawing/2014/main" id="{0FCDB1D0-6279-68E0-65D9-01C05A643121}"/>
              </a:ext>
            </a:extLst>
          </p:cNvPr>
          <p:cNvSpPr txBox="1"/>
          <p:nvPr/>
        </p:nvSpPr>
        <p:spPr>
          <a:xfrm>
            <a:off x="5657850" y="1026857"/>
            <a:ext cx="6096000" cy="1482970"/>
          </a:xfrm>
          <a:prstGeom prst="rect">
            <a:avLst/>
          </a:prstGeom>
          <a:solidFill>
            <a:schemeClr val="accent1">
              <a:lumMod val="20000"/>
              <a:lumOff val="80000"/>
            </a:schemeClr>
          </a:solidFill>
        </p:spPr>
        <p:txBody>
          <a:bodyPr wrap="square">
            <a:spAutoFit/>
          </a:bodyPr>
          <a:lstStyle/>
          <a:p>
            <a:pPr marL="0" marR="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فرموله کردن مسئله، ۳ محدودیت زیر در نظر گرفته می شود:</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محدودیت ۱: </a:t>
            </a:r>
            <a:r>
              <a:rPr lang="fa-IR" sz="1800" dirty="0">
                <a:effectLst/>
                <a:latin typeface="Calibri" panose="020F0502020204030204" pitchFamily="34" charset="0"/>
                <a:ea typeface="Times New Roman" panose="02020603050405020304" pitchFamily="18" charset="0"/>
                <a:cs typeface="B Nazanin" panose="00000400000000000000" pitchFamily="2" charset="-78"/>
              </a:rPr>
              <a:t>این محدودیت بیان می­کند که زمان پردازش کوچک­تر و یا مساوی زمان ورود منهای زمان خروج است.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349A6EF-2F9C-EE58-D806-187ED6A8C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6" y="1123363"/>
            <a:ext cx="4382112" cy="962159"/>
          </a:xfrm>
          <a:prstGeom prst="rect">
            <a:avLst/>
          </a:prstGeom>
        </p:spPr>
      </p:pic>
      <p:sp>
        <p:nvSpPr>
          <p:cNvPr id="10" name="TextBox 9">
            <a:extLst>
              <a:ext uri="{FF2B5EF4-FFF2-40B4-BE49-F238E27FC236}">
                <a16:creationId xmlns:a16="http://schemas.microsoft.com/office/drawing/2014/main" id="{F16B7FAF-DE65-55AF-9791-E58F1403521C}"/>
              </a:ext>
            </a:extLst>
          </p:cNvPr>
          <p:cNvSpPr txBox="1"/>
          <p:nvPr/>
        </p:nvSpPr>
        <p:spPr>
          <a:xfrm>
            <a:off x="5657850" y="3041874"/>
            <a:ext cx="6096000" cy="888705"/>
          </a:xfrm>
          <a:prstGeom prst="rect">
            <a:avLst/>
          </a:prstGeom>
          <a:solidFill>
            <a:schemeClr val="accent1">
              <a:lumMod val="20000"/>
              <a:lumOff val="80000"/>
            </a:schemeClr>
          </a:solidFill>
        </p:spPr>
        <p:txBody>
          <a:bodyPr wrap="square">
            <a:spAutoFit/>
          </a:bodyPr>
          <a:lstStyle/>
          <a:p>
            <a:pPr marL="342900" marR="0" lvl="0" indent="-342900" algn="just" rtl="1">
              <a:lnSpc>
                <a:spcPct val="150000"/>
              </a:lnSpc>
              <a:spcBef>
                <a:spcPts val="0"/>
              </a:spcBef>
              <a:spcAft>
                <a:spcPts val="800"/>
              </a:spcAft>
              <a:buFont typeface="Symbol" panose="05050102010706020507" pitchFamily="18" charset="2"/>
              <a:buChar char=""/>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محدودیت ۲: </a:t>
            </a:r>
            <a:r>
              <a:rPr lang="fa-IR" sz="1800" dirty="0">
                <a:effectLst/>
                <a:latin typeface="Calibri" panose="020F0502020204030204" pitchFamily="34" charset="0"/>
                <a:ea typeface="Times New Roman" panose="02020603050405020304" pitchFamily="18" charset="0"/>
                <a:cs typeface="B Nazanin" panose="00000400000000000000" pitchFamily="2" charset="-78"/>
              </a:rPr>
              <a:t>این محدودیت بیان کننده این است که زمان کل پردازش برابر با بازه­های زمانی ضرب در جمع کل اسکله­ تخصیص داده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1EEA43AA-7302-5B81-72E6-CAC0EC13C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54" y="2626738"/>
            <a:ext cx="4906060" cy="1105054"/>
          </a:xfrm>
          <a:prstGeom prst="rect">
            <a:avLst/>
          </a:prstGeom>
        </p:spPr>
      </p:pic>
      <p:sp>
        <p:nvSpPr>
          <p:cNvPr id="14" name="TextBox 13">
            <a:extLst>
              <a:ext uri="{FF2B5EF4-FFF2-40B4-BE49-F238E27FC236}">
                <a16:creationId xmlns:a16="http://schemas.microsoft.com/office/drawing/2014/main" id="{A4EB60EB-6912-5E2A-CA12-E6609F34AC76}"/>
              </a:ext>
            </a:extLst>
          </p:cNvPr>
          <p:cNvSpPr txBox="1"/>
          <p:nvPr/>
        </p:nvSpPr>
        <p:spPr>
          <a:xfrm>
            <a:off x="5657850" y="4600276"/>
            <a:ext cx="6096000" cy="1304203"/>
          </a:xfrm>
          <a:prstGeom prst="rect">
            <a:avLst/>
          </a:prstGeom>
          <a:solidFill>
            <a:schemeClr val="accent1">
              <a:lumMod val="20000"/>
              <a:lumOff val="80000"/>
            </a:schemeClr>
          </a:solidFill>
        </p:spPr>
        <p:txBody>
          <a:bodyPr wrap="square">
            <a:spAutoFit/>
          </a:bodyPr>
          <a:lstStyle/>
          <a:p>
            <a:pPr marL="342900" marR="0" lvl="0" indent="-342900" algn="just" rtl="1">
              <a:lnSpc>
                <a:spcPct val="150000"/>
              </a:lnSpc>
              <a:spcBef>
                <a:spcPts val="0"/>
              </a:spcBef>
              <a:spcAft>
                <a:spcPts val="800"/>
              </a:spcAft>
              <a:buFont typeface="Symbol" panose="05050102010706020507" pitchFamily="18" charset="2"/>
              <a:buChar char=""/>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محدودیت ۳: </a:t>
            </a:r>
            <a:r>
              <a:rPr lang="fa-IR" sz="1800" dirty="0">
                <a:effectLst/>
                <a:latin typeface="Calibri" panose="020F0502020204030204" pitchFamily="34" charset="0"/>
                <a:ea typeface="Times New Roman" panose="02020603050405020304" pitchFamily="18" charset="0"/>
                <a:cs typeface="B Nazanin" panose="00000400000000000000" pitchFamily="2" charset="-78"/>
              </a:rPr>
              <a:t>این محدودیت بیان کننده این است که به هر کشتی تنها یک اسکله تخصیص داده می­شود و جمع کل زمان صرف شده در اسکله­های تخصیص داده شده از زمان پردازش بیشتر و یا مساوی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B6B4B43C-B30E-5016-36FF-96FA9C96C236}"/>
              </a:ext>
            </a:extLst>
          </p:cNvPr>
          <p:cNvPicPr>
            <a:picLocks noChangeAspect="1"/>
          </p:cNvPicPr>
          <p:nvPr/>
        </p:nvPicPr>
        <p:blipFill rotWithShape="1">
          <a:blip r:embed="rId4">
            <a:extLst>
              <a:ext uri="{28A0092B-C50C-407E-A947-70E740481C1C}">
                <a14:useLocalDpi xmlns:a14="http://schemas.microsoft.com/office/drawing/2010/main" val="0"/>
              </a:ext>
            </a:extLst>
          </a:blip>
          <a:srcRect l="5450" t="7899" r="5992"/>
          <a:stretch/>
        </p:blipFill>
        <p:spPr>
          <a:xfrm>
            <a:off x="438150" y="4337182"/>
            <a:ext cx="5184638" cy="1683920"/>
          </a:xfrm>
          <a:prstGeom prst="rect">
            <a:avLst/>
          </a:prstGeom>
        </p:spPr>
      </p:pic>
    </p:spTree>
    <p:extLst>
      <p:ext uri="{BB962C8B-B14F-4D97-AF65-F5344CB8AC3E}">
        <p14:creationId xmlns:p14="http://schemas.microsoft.com/office/powerpoint/2010/main" val="264519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C20EF-25BF-65A3-AE8B-0D1BD7C2737B}"/>
              </a:ext>
            </a:extLst>
          </p:cNvPr>
          <p:cNvSpPr>
            <a:spLocks noGrp="1"/>
          </p:cNvSpPr>
          <p:nvPr>
            <p:ph type="sldNum" sz="quarter" idx="12"/>
          </p:nvPr>
        </p:nvSpPr>
        <p:spPr/>
        <p:txBody>
          <a:bodyPr/>
          <a:lstStyle/>
          <a:p>
            <a:fld id="{B7C42953-CAAD-41A4-8443-F67D72D37062}" type="slidenum">
              <a:rPr lang="en-US" smtClean="0"/>
              <a:t>14</a:t>
            </a:fld>
            <a:endParaRPr lang="en-US"/>
          </a:p>
        </p:txBody>
      </p:sp>
      <p:sp>
        <p:nvSpPr>
          <p:cNvPr id="3" name="TextBox 2">
            <a:extLst>
              <a:ext uri="{FF2B5EF4-FFF2-40B4-BE49-F238E27FC236}">
                <a16:creationId xmlns:a16="http://schemas.microsoft.com/office/drawing/2014/main" id="{3003020E-442F-7695-0DFC-A18556CC4408}"/>
              </a:ext>
            </a:extLst>
          </p:cNvPr>
          <p:cNvSpPr txBox="1"/>
          <p:nvPr/>
        </p:nvSpPr>
        <p:spPr>
          <a:xfrm>
            <a:off x="372068" y="256187"/>
            <a:ext cx="11589777"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نگاهی به پیشیه پژوهش </a:t>
            </a:r>
            <a:endParaRPr lang="en-US" sz="2400" b="1"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DCD52020-8DC6-736D-4174-DE6A34D4589D}"/>
              </a:ext>
            </a:extLst>
          </p:cNvPr>
          <p:cNvGraphicFramePr>
            <a:graphicFrameLocks noGrp="1"/>
          </p:cNvGraphicFramePr>
          <p:nvPr>
            <p:extLst>
              <p:ext uri="{D42A27DB-BD31-4B8C-83A1-F6EECF244321}">
                <p14:modId xmlns:p14="http://schemas.microsoft.com/office/powerpoint/2010/main" val="1331627557"/>
              </p:ext>
            </p:extLst>
          </p:nvPr>
        </p:nvGraphicFramePr>
        <p:xfrm>
          <a:off x="751511" y="875188"/>
          <a:ext cx="10681215" cy="5559571"/>
        </p:xfrm>
        <a:graphic>
          <a:graphicData uri="http://schemas.openxmlformats.org/drawingml/2006/table">
            <a:tbl>
              <a:tblPr rtl="1" firstRow="1" firstCol="1" bandRow="1">
                <a:tableStyleId>{21E4AEA4-8DFA-4A89-87EB-49C32662AFE0}</a:tableStyleId>
              </a:tblPr>
              <a:tblGrid>
                <a:gridCol w="1330536">
                  <a:extLst>
                    <a:ext uri="{9D8B030D-6E8A-4147-A177-3AD203B41FA5}">
                      <a16:colId xmlns:a16="http://schemas.microsoft.com/office/drawing/2014/main" val="2887373129"/>
                    </a:ext>
                  </a:extLst>
                </a:gridCol>
                <a:gridCol w="1800205">
                  <a:extLst>
                    <a:ext uri="{9D8B030D-6E8A-4147-A177-3AD203B41FA5}">
                      <a16:colId xmlns:a16="http://schemas.microsoft.com/office/drawing/2014/main" val="3407540681"/>
                    </a:ext>
                  </a:extLst>
                </a:gridCol>
                <a:gridCol w="1471320">
                  <a:extLst>
                    <a:ext uri="{9D8B030D-6E8A-4147-A177-3AD203B41FA5}">
                      <a16:colId xmlns:a16="http://schemas.microsoft.com/office/drawing/2014/main" val="953345854"/>
                    </a:ext>
                  </a:extLst>
                </a:gridCol>
                <a:gridCol w="1449396">
                  <a:extLst>
                    <a:ext uri="{9D8B030D-6E8A-4147-A177-3AD203B41FA5}">
                      <a16:colId xmlns:a16="http://schemas.microsoft.com/office/drawing/2014/main" val="4284955367"/>
                    </a:ext>
                  </a:extLst>
                </a:gridCol>
                <a:gridCol w="2454511">
                  <a:extLst>
                    <a:ext uri="{9D8B030D-6E8A-4147-A177-3AD203B41FA5}">
                      <a16:colId xmlns:a16="http://schemas.microsoft.com/office/drawing/2014/main" val="3598599457"/>
                    </a:ext>
                  </a:extLst>
                </a:gridCol>
                <a:gridCol w="2175247">
                  <a:extLst>
                    <a:ext uri="{9D8B030D-6E8A-4147-A177-3AD203B41FA5}">
                      <a16:colId xmlns:a16="http://schemas.microsoft.com/office/drawing/2014/main" val="2163101110"/>
                    </a:ext>
                  </a:extLst>
                </a:gridCol>
              </a:tblGrid>
              <a:tr h="327477">
                <a:tc>
                  <a:txBody>
                    <a:bodyPr/>
                    <a:lstStyle/>
                    <a:p>
                      <a:pPr marL="0" marR="0" algn="ctr" rtl="1">
                        <a:lnSpc>
                          <a:spcPct val="107000"/>
                        </a:lnSpc>
                        <a:spcBef>
                          <a:spcPts val="0"/>
                        </a:spcBef>
                        <a:spcAft>
                          <a:spcPts val="0"/>
                        </a:spcAft>
                      </a:pPr>
                      <a:r>
                        <a:rPr lang="ar-SA" sz="1000" b="1" dirty="0">
                          <a:effectLst/>
                        </a:rPr>
                        <a:t>نویسندگان</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مسئله حل شده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راه حل پیشنهادی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طراحی اسکله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نقاط قوت</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نقاط ضعف</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4190323774"/>
                  </a:ext>
                </a:extLst>
              </a:tr>
              <a:tr h="803682">
                <a:tc>
                  <a:txBody>
                    <a:bodyPr/>
                    <a:lstStyle/>
                    <a:p>
                      <a:pPr marL="0" marR="0" algn="ctr" rtl="1">
                        <a:lnSpc>
                          <a:spcPct val="107000"/>
                        </a:lnSpc>
                        <a:spcBef>
                          <a:spcPts val="0"/>
                        </a:spcBef>
                        <a:spcAft>
                          <a:spcPts val="0"/>
                        </a:spcAft>
                      </a:pPr>
                      <a:r>
                        <a:rPr lang="ar-SA" sz="1000" b="1" dirty="0">
                          <a:effectLst/>
                        </a:rPr>
                        <a:t>رشیدی و همکاران (۲۰۱۳)</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تخصیص اسکله و جرثقیل در بندر با طراحی موازی و پیوسته</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فرموله بندی عدد صحیح و استفاده از سیستم گرید بندی، به کارگیری الگوریتم هیوریستیک</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منفرد موازی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فرمول بندی جامع مسئله، بررسی اسکله در وضعیت­هایی که چندین جرثقیل در پایانه فعال باشند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عدم بررسی پایانه با طراحی چندین اسکله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1853230600"/>
                  </a:ext>
                </a:extLst>
              </a:tr>
              <a:tr h="535787">
                <a:tc>
                  <a:txBody>
                    <a:bodyPr/>
                    <a:lstStyle/>
                    <a:p>
                      <a:pPr marL="0" marR="0" algn="ctr" rtl="1">
                        <a:lnSpc>
                          <a:spcPct val="107000"/>
                        </a:lnSpc>
                        <a:spcBef>
                          <a:spcPts val="0"/>
                        </a:spcBef>
                        <a:spcAft>
                          <a:spcPts val="0"/>
                        </a:spcAft>
                      </a:pPr>
                      <a:r>
                        <a:rPr lang="ar-SA" sz="1000" b="1">
                          <a:effectLst/>
                        </a:rPr>
                        <a:t>ما و همکاران (۲۰۱۴)</a:t>
                      </a:r>
                      <a:endParaRPr lang="en-US" sz="1000" b="1">
                        <a:effectLst/>
                      </a:endParaRPr>
                    </a:p>
                    <a:p>
                      <a:pPr marL="0" marR="0" algn="r" rtl="1">
                        <a:lnSpc>
                          <a:spcPct val="107000"/>
                        </a:lnSpc>
                        <a:spcBef>
                          <a:spcPts val="0"/>
                        </a:spcBef>
                        <a:spcAft>
                          <a:spcPts val="0"/>
                        </a:spcAft>
                      </a:pPr>
                      <a:r>
                        <a:rPr lang="ar-SA" sz="1000" b="1">
                          <a:effectLst/>
                        </a:rPr>
                        <a:t> </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رویکرد سریع برای تخصیص اسکله یکپارچه و مسئله تخصیص جرثقیل­ه</a:t>
                      </a:r>
                      <a:r>
                        <a:rPr lang="fa-IR" sz="1000" b="1">
                          <a:effectLst/>
                        </a:rPr>
                        <a:t>ا در اسکله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الگوریتم ژنتیک یک سطحی و الگوریتم ژنتیک دو سطحی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اسکله یکپارچه موازی</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الگوریتم در صورت وجود به جواب بهینه می­رسد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تجزیه الگوریتم ژنتیک جهت جلوگیری از گیر افتادن در نقطه بهینه محلی، عدم بررسی بندر با چند اسکله</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1126211032"/>
                  </a:ext>
                </a:extLst>
              </a:tr>
              <a:tr h="569340">
                <a:tc>
                  <a:txBody>
                    <a:bodyPr/>
                    <a:lstStyle/>
                    <a:p>
                      <a:pPr marL="0" marR="0" algn="ctr" rtl="1">
                        <a:lnSpc>
                          <a:spcPct val="107000"/>
                        </a:lnSpc>
                        <a:spcBef>
                          <a:spcPts val="0"/>
                        </a:spcBef>
                        <a:spcAft>
                          <a:spcPts val="0"/>
                        </a:spcAft>
                      </a:pPr>
                      <a:r>
                        <a:rPr lang="ar-SA" sz="1000" b="1" dirty="0">
                          <a:effectLst/>
                        </a:rPr>
                        <a:t>تورکوگلاری و همکاران (۲۰۱۶)</a:t>
                      </a:r>
                      <a:endParaRPr lang="en-US" sz="1000" b="1" dirty="0">
                        <a:effectLst/>
                      </a:endParaRPr>
                    </a:p>
                    <a:p>
                      <a:pPr marL="0" marR="0" algn="r" rtl="1">
                        <a:lnSpc>
                          <a:spcPct val="107000"/>
                        </a:lnSpc>
                        <a:spcBef>
                          <a:spcPts val="0"/>
                        </a:spcBef>
                        <a:spcAft>
                          <a:spcPts val="0"/>
                        </a:spcAft>
                      </a:pPr>
                      <a:r>
                        <a:rPr lang="ar-SA" sz="1000" b="1" dirty="0">
                          <a:effectLst/>
                        </a:rPr>
                        <a:t> </a:t>
                      </a:r>
                      <a:endParaRPr lang="en-US" sz="1000" b="1" dirty="0">
                        <a:effectLst/>
                      </a:endParaRPr>
                    </a:p>
                    <a:p>
                      <a:pPr marL="0" marR="0" algn="r" rtl="1">
                        <a:lnSpc>
                          <a:spcPct val="107000"/>
                        </a:lnSpc>
                        <a:spcBef>
                          <a:spcPts val="0"/>
                        </a:spcBef>
                        <a:spcAft>
                          <a:spcPts val="0"/>
                        </a:spcAft>
                      </a:pPr>
                      <a:r>
                        <a:rPr lang="ar-SA" sz="1000" b="1" dirty="0">
                          <a:effectLst/>
                        </a:rPr>
                        <a:t> </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تخصیص بهینه اسکله، تخصیص جرثقیل ها را به صورت متغیر پویا و متغیر با زمان</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الگوریتم صفحه برش</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اسکله یکپارچه موازی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به حجم محاسباتی کمی نیاز دارد و در مسئله با پیش فرض­های ساده به سرعت همگرا می­شود.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تنوع راه حل در آن محدود است، کارایی محدود و سرعت همگرایی نسبتا پایینی دارد.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3464038097"/>
                  </a:ext>
                </a:extLst>
              </a:tr>
              <a:tr h="535787">
                <a:tc>
                  <a:txBody>
                    <a:bodyPr/>
                    <a:lstStyle/>
                    <a:p>
                      <a:pPr marL="0" marR="0" algn="ctr" rtl="1">
                        <a:lnSpc>
                          <a:spcPct val="107000"/>
                        </a:lnSpc>
                        <a:spcBef>
                          <a:spcPts val="0"/>
                        </a:spcBef>
                        <a:spcAft>
                          <a:spcPts val="0"/>
                        </a:spcAft>
                      </a:pPr>
                      <a:r>
                        <a:rPr lang="fa-IR" sz="1000" b="1">
                          <a:effectLst/>
                        </a:rPr>
                        <a:t>هوانگ و ل آی (۲۰۱۸)</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فرم ساده تخصیص اسکله و جرثقیل</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یک الگوریتم برنامه نویسی پویا دو سطحی محدود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اسکله یکپارچه موازی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سرعت بالا در ارائه جواب، الگوریتم در صورت وجود به جواب بهینه می­رسد.</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فرموله کردن مسئله پیچیدگی بالایی دارد و در تعمیم برای حل حالت کلی مسئله، ضعیف عمل می­کند.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2771901444"/>
                  </a:ext>
                </a:extLst>
              </a:tr>
              <a:tr h="535787">
                <a:tc>
                  <a:txBody>
                    <a:bodyPr/>
                    <a:lstStyle/>
                    <a:p>
                      <a:pPr marL="0" marR="0" algn="ctr" rtl="1">
                        <a:lnSpc>
                          <a:spcPct val="107000"/>
                        </a:lnSpc>
                        <a:spcBef>
                          <a:spcPts val="0"/>
                        </a:spcBef>
                        <a:spcAft>
                          <a:spcPts val="0"/>
                        </a:spcAft>
                      </a:pPr>
                      <a:r>
                        <a:rPr lang="ar-SA" sz="1000" b="1">
                          <a:effectLst/>
                        </a:rPr>
                        <a:t>او و همکاران (۲۰۱۹)</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مسئله تخصیص اسکله و </a:t>
                      </a:r>
                      <a:r>
                        <a:rPr lang="fa-IR" sz="1000" b="1">
                          <a:effectLst/>
                        </a:rPr>
                        <a:t>جرثقیل</a:t>
                      </a:r>
                      <a:r>
                        <a:rPr lang="ar-SA" sz="1000" b="1">
                          <a:effectLst/>
                        </a:rPr>
                        <a:t> برای تبادل بین صرفه جویی در انرژی و زمان</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مدل برنامه‌ریزی عدد صحیح مختلط</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اسکله یکپارچه موازی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در به کار گیری این روش، می­توان چندین تصمیم گسسته را با هم ادغام کرد و از متغیرهای مختلف در حل مسئله استفاده کرد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به تغییرات در فرضیات مسئله حساس است، نمی­توان از آن برای مسائل با مقایس بزرگ استفاده کرد</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1476702260"/>
                  </a:ext>
                </a:extLst>
              </a:tr>
              <a:tr h="669735">
                <a:tc>
                  <a:txBody>
                    <a:bodyPr/>
                    <a:lstStyle/>
                    <a:p>
                      <a:pPr marL="0" marR="0" algn="ctr" rtl="1">
                        <a:lnSpc>
                          <a:spcPct val="107000"/>
                        </a:lnSpc>
                        <a:spcBef>
                          <a:spcPts val="0"/>
                        </a:spcBef>
                        <a:spcAft>
                          <a:spcPts val="0"/>
                        </a:spcAft>
                      </a:pPr>
                      <a:r>
                        <a:rPr lang="fa-IR" sz="1000" b="1">
                          <a:effectLst/>
                        </a:rPr>
                        <a:t>ملک احمدی و همکاران (۲۰۲۰)</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تخصیص اسکله پیوسته را به صورت یکپارچه و زمانبندی تخصیص جرثقیل ها را با محدودیت‌های فیزیکی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dirty="0">
                          <a:effectLst/>
                        </a:rPr>
                        <a:t>الگوریتم </a:t>
                      </a:r>
                      <a:r>
                        <a:rPr lang="fa-IR" sz="1000" b="1" dirty="0">
                          <a:effectLst/>
                        </a:rPr>
                        <a:t>فرا ابتکاری مبتنی بر بهینه‌سازی ازدحام ذرات ارتقا یافته</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اسکله </a:t>
                      </a:r>
                      <a:r>
                        <a:rPr lang="ar-SA" sz="1000" b="1">
                          <a:effectLst/>
                        </a:rPr>
                        <a:t>یکپارچه</a:t>
                      </a:r>
                      <a:r>
                        <a:rPr lang="fa-IR" sz="1000" b="1">
                          <a:effectLst/>
                        </a:rPr>
                        <a:t> پیوسته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دقت و زمان محاسباتی، بهتری نسبت به الگوریتم بر بهینه‌سازی ازدحام ذرات پایه داشته است</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در این الگوریتم احتمال بیش برازش وجود دارد، پارامترهایی دارد که به تنظمیات حساسیت بالایی دارند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1574997662"/>
                  </a:ext>
                </a:extLst>
              </a:tr>
              <a:tr h="803682">
                <a:tc>
                  <a:txBody>
                    <a:bodyPr/>
                    <a:lstStyle/>
                    <a:p>
                      <a:pPr marL="0" marR="0" algn="ctr" rtl="1">
                        <a:lnSpc>
                          <a:spcPct val="107000"/>
                        </a:lnSpc>
                        <a:spcBef>
                          <a:spcPts val="0"/>
                        </a:spcBef>
                        <a:spcAft>
                          <a:spcPts val="0"/>
                        </a:spcAft>
                      </a:pPr>
                      <a:r>
                        <a:rPr lang="fa-IR" sz="1000" b="1">
                          <a:effectLst/>
                        </a:rPr>
                        <a:t>تان </a:t>
                      </a:r>
                      <a:r>
                        <a:rPr lang="ar-SA" sz="1000" b="1">
                          <a:effectLst/>
                        </a:rPr>
                        <a:t>و همکاران (۲۰۲۱)</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مسئله زمان بندی جرثقیل­های خودکار برای ترمینال­های کانتینری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مدل برنامه ریزی اعداد صحیح ترکیبی</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اسکله </a:t>
                      </a:r>
                      <a:r>
                        <a:rPr lang="ar-SA" sz="1000" b="1">
                          <a:effectLst/>
                        </a:rPr>
                        <a:t>یکپارچه</a:t>
                      </a:r>
                      <a:r>
                        <a:rPr lang="fa-IR" sz="1000" b="1">
                          <a:effectLst/>
                        </a:rPr>
                        <a:t> پیوسته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a:effectLst/>
                        </a:rPr>
                        <a:t>کیفیت راه حل ارتقا یافته و استحکام بالاتری در این مسئله خاص دارد در نتیجه کاربردی­تر است</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ترکیب چند الگوریتم برنامه ریزی عدد صحیح منجر به تعامل­های غیر قابل پیش بینی  پارامترها در مسائلی که شرایط و متغیرهای آن تغییر کرده است می­شود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3417716065"/>
                  </a:ext>
                </a:extLst>
              </a:tr>
              <a:tr h="703617">
                <a:tc>
                  <a:txBody>
                    <a:bodyPr/>
                    <a:lstStyle/>
                    <a:p>
                      <a:pPr marL="0" marR="0" algn="ctr" rtl="1">
                        <a:lnSpc>
                          <a:spcPct val="107000"/>
                        </a:lnSpc>
                        <a:spcBef>
                          <a:spcPts val="0"/>
                        </a:spcBef>
                        <a:spcAft>
                          <a:spcPts val="0"/>
                        </a:spcAft>
                      </a:pPr>
                      <a:r>
                        <a:rPr lang="ar-SA" sz="1000" b="1">
                          <a:effectLst/>
                        </a:rPr>
                        <a:t>آسلام و همکاران (۲۰۲۳)</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تخصیص لنگرگاه و جزثقیل با طراحی چند اسکله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الگوریتم فراابتکاری فاخته</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لنگرگاه با طراحی چند اسکله غیر موازی با طول­های متفاوت</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ar-SA" sz="1000" b="1">
                          <a:effectLst/>
                        </a:rPr>
                        <a:t>لنگرگاه با طراحی چند اسکله در نظر گرفته شده است. </a:t>
                      </a:r>
                      <a:r>
                        <a:rPr lang="fa-IR" sz="1000" b="1">
                          <a:effectLst/>
                        </a:rPr>
                        <a:t>تعادل بالایی بین کشف و بهره برداری ارائه شده است. انعطاف پذیری، قابلیت تعمیم و مقیاس پذیری بالایی دارد.</a:t>
                      </a:r>
                      <a:endParaRPr lang="en-US" sz="1000" b="1">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tc>
                  <a:txBody>
                    <a:bodyPr/>
                    <a:lstStyle/>
                    <a:p>
                      <a:pPr marL="0" marR="0" algn="ctr" rtl="1">
                        <a:lnSpc>
                          <a:spcPct val="107000"/>
                        </a:lnSpc>
                        <a:spcBef>
                          <a:spcPts val="0"/>
                        </a:spcBef>
                        <a:spcAft>
                          <a:spcPts val="0"/>
                        </a:spcAft>
                      </a:pPr>
                      <a:r>
                        <a:rPr lang="fa-IR" sz="1000" b="1" dirty="0">
                          <a:effectLst/>
                        </a:rPr>
                        <a:t>عدم بررسی فضای جستجوی گسسته</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a:txBody>
                  <a:tcPr marL="64775" marR="64775" marT="0" marB="0" anchor="ctr"/>
                </a:tc>
                <a:extLst>
                  <a:ext uri="{0D108BD9-81ED-4DB2-BD59-A6C34878D82A}">
                    <a16:rowId xmlns:a16="http://schemas.microsoft.com/office/drawing/2014/main" val="66800992"/>
                  </a:ext>
                </a:extLst>
              </a:tr>
            </a:tbl>
          </a:graphicData>
        </a:graphic>
      </p:graphicFrame>
    </p:spTree>
    <p:extLst>
      <p:ext uri="{BB962C8B-B14F-4D97-AF65-F5344CB8AC3E}">
        <p14:creationId xmlns:p14="http://schemas.microsoft.com/office/powerpoint/2010/main" val="309716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بررسی رویکردهای موجود</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15</a:t>
            </a:fld>
            <a:endParaRPr lang="en-US"/>
          </a:p>
        </p:txBody>
      </p:sp>
      <p:sp>
        <p:nvSpPr>
          <p:cNvPr id="7" name="TextBox 6">
            <a:extLst>
              <a:ext uri="{FF2B5EF4-FFF2-40B4-BE49-F238E27FC236}">
                <a16:creationId xmlns:a16="http://schemas.microsoft.com/office/drawing/2014/main" id="{5BC562DD-DAB1-0E3A-4E8A-7B960A99E691}"/>
              </a:ext>
            </a:extLst>
          </p:cNvPr>
          <p:cNvSpPr txBox="1"/>
          <p:nvPr/>
        </p:nvSpPr>
        <p:spPr>
          <a:xfrm>
            <a:off x="8943975" y="1861901"/>
            <a:ext cx="1771650" cy="646331"/>
          </a:xfrm>
          <a:prstGeom prst="rect">
            <a:avLst/>
          </a:prstGeom>
          <a:solidFill>
            <a:schemeClr val="accent1"/>
          </a:solidFill>
        </p:spPr>
        <p:txBody>
          <a:bodyPr wrap="square" rtlCol="0">
            <a:spAutoFit/>
          </a:bodyPr>
          <a:lstStyle/>
          <a:p>
            <a:pPr algn="r" rtl="1"/>
            <a:r>
              <a:rPr lang="fa-IR" b="1" dirty="0">
                <a:cs typeface="B Nazanin" panose="00000400000000000000" pitchFamily="2" charset="-78"/>
              </a:rPr>
              <a:t>روش ها مختلف حل مسائل بهینه سازی</a:t>
            </a:r>
            <a:endParaRPr lang="en-US" b="1" dirty="0">
              <a:cs typeface="B Nazanin" panose="00000400000000000000" pitchFamily="2" charset="-78"/>
            </a:endParaRPr>
          </a:p>
        </p:txBody>
      </p:sp>
      <p:pic>
        <p:nvPicPr>
          <p:cNvPr id="6" name="Picture 5">
            <a:extLst>
              <a:ext uri="{FF2B5EF4-FFF2-40B4-BE49-F238E27FC236}">
                <a16:creationId xmlns:a16="http://schemas.microsoft.com/office/drawing/2014/main" id="{CF82FFE5-9E98-25BD-7A72-D03A1D576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474" y="942973"/>
            <a:ext cx="5953126" cy="5595939"/>
          </a:xfrm>
          <a:prstGeom prst="rect">
            <a:avLst/>
          </a:prstGeom>
        </p:spPr>
      </p:pic>
    </p:spTree>
    <p:extLst>
      <p:ext uri="{BB962C8B-B14F-4D97-AF65-F5344CB8AC3E}">
        <p14:creationId xmlns:p14="http://schemas.microsoft.com/office/powerpoint/2010/main" val="349474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0309DC-11F7-A843-57CA-099259ECA582}"/>
              </a:ext>
            </a:extLst>
          </p:cNvPr>
          <p:cNvSpPr>
            <a:spLocks noGrp="1"/>
          </p:cNvSpPr>
          <p:nvPr>
            <p:ph type="sldNum" sz="quarter" idx="12"/>
          </p:nvPr>
        </p:nvSpPr>
        <p:spPr/>
        <p:txBody>
          <a:bodyPr/>
          <a:lstStyle/>
          <a:p>
            <a:fld id="{B7C42953-CAAD-41A4-8443-F67D72D37062}" type="slidenum">
              <a:rPr lang="en-US" smtClean="0"/>
              <a:t>16</a:t>
            </a:fld>
            <a:endParaRPr lang="en-US"/>
          </a:p>
        </p:txBody>
      </p:sp>
      <p:sp>
        <p:nvSpPr>
          <p:cNvPr id="4" name="TextBox 3">
            <a:extLst>
              <a:ext uri="{FF2B5EF4-FFF2-40B4-BE49-F238E27FC236}">
                <a16:creationId xmlns:a16="http://schemas.microsoft.com/office/drawing/2014/main" id="{2D4D7EA3-BEFD-806F-9302-E26DD72987D2}"/>
              </a:ext>
            </a:extLst>
          </p:cNvPr>
          <p:cNvSpPr txBox="1"/>
          <p:nvPr/>
        </p:nvSpPr>
        <p:spPr>
          <a:xfrm>
            <a:off x="519113" y="39906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توضیحات مقدمه ای بر انواع روش های بهینه سازی </a:t>
            </a:r>
            <a:endParaRPr lang="en-US" sz="2400" b="1"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6A005E48-4D4B-6057-B9EE-952446522267}"/>
              </a:ext>
            </a:extLst>
          </p:cNvPr>
          <p:cNvGraphicFramePr>
            <a:graphicFrameLocks noGrp="1"/>
          </p:cNvGraphicFramePr>
          <p:nvPr>
            <p:extLst>
              <p:ext uri="{D42A27DB-BD31-4B8C-83A1-F6EECF244321}">
                <p14:modId xmlns:p14="http://schemas.microsoft.com/office/powerpoint/2010/main" val="4117361004"/>
              </p:ext>
            </p:extLst>
          </p:nvPr>
        </p:nvGraphicFramePr>
        <p:xfrm>
          <a:off x="1976438" y="1444458"/>
          <a:ext cx="8396287" cy="4328160"/>
        </p:xfrm>
        <a:graphic>
          <a:graphicData uri="http://schemas.openxmlformats.org/drawingml/2006/table">
            <a:tbl>
              <a:tblPr firstRow="1" bandRow="1">
                <a:tableStyleId>{21E4AEA4-8DFA-4A89-87EB-49C32662AFE0}</a:tableStyleId>
              </a:tblPr>
              <a:tblGrid>
                <a:gridCol w="1209675">
                  <a:extLst>
                    <a:ext uri="{9D8B030D-6E8A-4147-A177-3AD203B41FA5}">
                      <a16:colId xmlns:a16="http://schemas.microsoft.com/office/drawing/2014/main" val="1681902373"/>
                    </a:ext>
                  </a:extLst>
                </a:gridCol>
                <a:gridCol w="4648200">
                  <a:extLst>
                    <a:ext uri="{9D8B030D-6E8A-4147-A177-3AD203B41FA5}">
                      <a16:colId xmlns:a16="http://schemas.microsoft.com/office/drawing/2014/main" val="1073595213"/>
                    </a:ext>
                  </a:extLst>
                </a:gridCol>
                <a:gridCol w="1703415">
                  <a:extLst>
                    <a:ext uri="{9D8B030D-6E8A-4147-A177-3AD203B41FA5}">
                      <a16:colId xmlns:a16="http://schemas.microsoft.com/office/drawing/2014/main" val="1454187670"/>
                    </a:ext>
                  </a:extLst>
                </a:gridCol>
                <a:gridCol w="834997">
                  <a:extLst>
                    <a:ext uri="{9D8B030D-6E8A-4147-A177-3AD203B41FA5}">
                      <a16:colId xmlns:a16="http://schemas.microsoft.com/office/drawing/2014/main" val="2458247652"/>
                    </a:ext>
                  </a:extLst>
                </a:gridCol>
              </a:tblGrid>
              <a:tr h="367584">
                <a:tc>
                  <a:txBody>
                    <a:bodyPr/>
                    <a:lstStyle/>
                    <a:p>
                      <a:pPr algn="ctr"/>
                      <a:r>
                        <a:rPr lang="fa-IR" sz="1200" dirty="0">
                          <a:cs typeface="B Nazanin" panose="00000400000000000000" pitchFamily="2" charset="-78"/>
                        </a:rPr>
                        <a:t>مثال الگوریتم از این روش حل</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توصیف انواع روش های زیر شاخه</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روش بهینه سازی</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ردیف</a:t>
                      </a:r>
                      <a:endParaRPr lang="en-US" sz="1200" dirty="0">
                        <a:cs typeface="B Nazanin" panose="00000400000000000000" pitchFamily="2" charset="-78"/>
                      </a:endParaRPr>
                    </a:p>
                  </a:txBody>
                  <a:tcPr/>
                </a:tc>
                <a:extLst>
                  <a:ext uri="{0D108BD9-81ED-4DB2-BD59-A6C34878D82A}">
                    <a16:rowId xmlns:a16="http://schemas.microsoft.com/office/drawing/2014/main" val="1864209934"/>
                  </a:ext>
                </a:extLst>
              </a:tr>
              <a:tr h="367584">
                <a:tc>
                  <a:txBody>
                    <a:bodyPr/>
                    <a:lstStyle/>
                    <a:p>
                      <a:pPr algn="ctr"/>
                      <a:r>
                        <a:rPr lang="en-US" sz="1200" dirty="0">
                          <a:cs typeface="B Nazanin" panose="00000400000000000000" pitchFamily="2" charset="-78"/>
                        </a:rPr>
                        <a:t>-</a:t>
                      </a:r>
                    </a:p>
                  </a:txBody>
                  <a:tcPr/>
                </a:tc>
                <a:tc>
                  <a:txBody>
                    <a:bodyPr/>
                    <a:lstStyle/>
                    <a:p>
                      <a:pPr algn="just" rtl="1"/>
                      <a:r>
                        <a:rPr lang="fa-IR" sz="1400" b="1" dirty="0">
                          <a:cs typeface="B Nazanin" panose="00000400000000000000" pitchFamily="2" charset="-78"/>
                        </a:rPr>
                        <a:t>تعریف</a:t>
                      </a:r>
                      <a:r>
                        <a:rPr lang="fa-IR" sz="1400" dirty="0">
                          <a:cs typeface="B Nazanin" panose="00000400000000000000" pitchFamily="2" charset="-78"/>
                        </a:rPr>
                        <a:t>: روش هایی که خروجی خاصی را برای ورودی ها بدون در نظر گرفتن فاکتور تصادفی بودن اعمال می کنند. </a:t>
                      </a:r>
                      <a:endParaRPr lang="en-US" sz="1400" dirty="0">
                        <a:cs typeface="B Nazanin" panose="00000400000000000000" pitchFamily="2" charset="-78"/>
                      </a:endParaRPr>
                    </a:p>
                  </a:txBody>
                  <a:tcPr/>
                </a:tc>
                <a:tc>
                  <a:txBody>
                    <a:bodyPr/>
                    <a:lstStyle/>
                    <a:p>
                      <a:pPr algn="ct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۱</a:t>
                      </a:r>
                      <a:endParaRPr lang="en-US" dirty="0">
                        <a:cs typeface="B Nazanin" panose="00000400000000000000" pitchFamily="2" charset="-78"/>
                      </a:endParaRPr>
                    </a:p>
                  </a:txBody>
                  <a:tcPr/>
                </a:tc>
                <a:extLst>
                  <a:ext uri="{0D108BD9-81ED-4DB2-BD59-A6C34878D82A}">
                    <a16:rowId xmlns:a16="http://schemas.microsoft.com/office/drawing/2014/main" val="3770923187"/>
                  </a:ext>
                </a:extLst>
              </a:tr>
              <a:tr h="367584">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a:t>
                      </a:r>
                    </a:p>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Simplex Method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برنامه ریزی خطی</a:t>
                      </a:r>
                      <a:r>
                        <a:rPr lang="fa-IR" sz="1400" dirty="0">
                          <a:cs typeface="B Nazanin" panose="00000400000000000000" pitchFamily="2" charset="-78"/>
                        </a:rPr>
                        <a:t>: روش بهینه سازی برای تابع هدف خطی که محدودیت های خطی در آن لحاظ شده است.</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۲</a:t>
                      </a:r>
                      <a:endParaRPr lang="en-US" dirty="0">
                        <a:cs typeface="B Nazanin" panose="00000400000000000000" pitchFamily="2" charset="-78"/>
                      </a:endParaRPr>
                    </a:p>
                  </a:txBody>
                  <a:tcPr/>
                </a:tc>
                <a:extLst>
                  <a:ext uri="{0D108BD9-81ED-4DB2-BD59-A6C34878D82A}">
                    <a16:rowId xmlns:a16="http://schemas.microsoft.com/office/drawing/2014/main" val="1576780443"/>
                  </a:ext>
                </a:extLst>
              </a:tr>
              <a:tr h="367584">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Cutting Plane Method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برنامه ریزی عدد صحیح</a:t>
                      </a:r>
                      <a:r>
                        <a:rPr lang="fa-IR" sz="1400" dirty="0">
                          <a:cs typeface="B Nazanin" panose="00000400000000000000" pitchFamily="2" charset="-78"/>
                        </a:rPr>
                        <a:t>: عدد صحیح بودن برخی و یا تمام متغیرها الزامی است.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۳</a:t>
                      </a:r>
                      <a:endParaRPr lang="en-US" dirty="0">
                        <a:cs typeface="B Nazanin" panose="00000400000000000000" pitchFamily="2" charset="-78"/>
                      </a:endParaRPr>
                    </a:p>
                  </a:txBody>
                  <a:tcPr/>
                </a:tc>
                <a:extLst>
                  <a:ext uri="{0D108BD9-81ED-4DB2-BD59-A6C34878D82A}">
                    <a16:rowId xmlns:a16="http://schemas.microsoft.com/office/drawing/2014/main" val="963386084"/>
                  </a:ext>
                </a:extLst>
              </a:tr>
              <a:tr h="367584">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Interior Point Method</a:t>
                      </a:r>
                      <a:endParaRPr lang="en-US" sz="105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بهینه سازی محدب</a:t>
                      </a:r>
                      <a:r>
                        <a:rPr lang="fa-IR" sz="1400" dirty="0">
                          <a:cs typeface="B Nazanin" panose="00000400000000000000" pitchFamily="2" charset="-78"/>
                        </a:rPr>
                        <a:t>: توابع محدب را بهینه می کند و از یافتن نقطه بهینه سراسری اطمینان کسب می کند.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۴</a:t>
                      </a:r>
                      <a:endParaRPr lang="en-US" dirty="0">
                        <a:cs typeface="B Nazanin" panose="00000400000000000000" pitchFamily="2" charset="-78"/>
                      </a:endParaRPr>
                    </a:p>
                  </a:txBody>
                  <a:tcPr/>
                </a:tc>
                <a:extLst>
                  <a:ext uri="{0D108BD9-81ED-4DB2-BD59-A6C34878D82A}">
                    <a16:rowId xmlns:a16="http://schemas.microsoft.com/office/drawing/2014/main" val="1662422956"/>
                  </a:ext>
                </a:extLst>
              </a:tr>
              <a:tr h="367584">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Sequential Quadratic Programming (SQP)</a:t>
                      </a:r>
                      <a:endParaRPr lang="en-US" sz="100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بهینه سازی غیر خطی</a:t>
                      </a:r>
                      <a:r>
                        <a:rPr lang="fa-IR" sz="1400" dirty="0">
                          <a:cs typeface="B Nazanin" panose="00000400000000000000" pitchFamily="2" charset="-78"/>
                        </a:rPr>
                        <a:t>: توابع و محدودیت های غیر خطی را بهینه می سازد.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۵</a:t>
                      </a:r>
                      <a:endParaRPr lang="en-US" dirty="0">
                        <a:cs typeface="B Nazanin" panose="00000400000000000000" pitchFamily="2" charset="-78"/>
                      </a:endParaRPr>
                    </a:p>
                  </a:txBody>
                  <a:tcPr/>
                </a:tc>
                <a:extLst>
                  <a:ext uri="{0D108BD9-81ED-4DB2-BD59-A6C34878D82A}">
                    <a16:rowId xmlns:a16="http://schemas.microsoft.com/office/drawing/2014/main" val="1606036078"/>
                  </a:ext>
                </a:extLst>
              </a:tr>
              <a:tr h="367584">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Gradient Descent</a:t>
                      </a:r>
                      <a:endParaRPr lang="en-US" sz="100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روش های مبتنی بر گرادیان</a:t>
                      </a:r>
                      <a:r>
                        <a:rPr lang="fa-IR" sz="1400" dirty="0">
                          <a:cs typeface="B Nazanin" panose="00000400000000000000" pitchFamily="2" charset="-78"/>
                        </a:rPr>
                        <a:t>: از اطلاعات گرادیان برای پیدا کردن نقطه بهینه استفاده می کند.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۶</a:t>
                      </a:r>
                      <a:endParaRPr lang="en-US" dirty="0">
                        <a:cs typeface="B Nazanin" panose="00000400000000000000" pitchFamily="2" charset="-78"/>
                      </a:endParaRPr>
                    </a:p>
                  </a:txBody>
                  <a:tcPr/>
                </a:tc>
                <a:extLst>
                  <a:ext uri="{0D108BD9-81ED-4DB2-BD59-A6C34878D82A}">
                    <a16:rowId xmlns:a16="http://schemas.microsoft.com/office/drawing/2014/main" val="989871143"/>
                  </a:ext>
                </a:extLst>
              </a:tr>
              <a:tr h="367584">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Nelder-Mead Method</a:t>
                      </a:r>
                      <a:endParaRPr lang="en-US" sz="1000"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روش های بدون گرادیان</a:t>
                      </a:r>
                      <a:r>
                        <a:rPr lang="fa-IR" sz="1400" dirty="0">
                          <a:cs typeface="B Nazanin" panose="00000400000000000000" pitchFamily="2" charset="-78"/>
                        </a:rPr>
                        <a:t>:  در این روش ها برای یافتن نقطه بهینه نیازی به فراهم بودن اطلاعات گرادیان نیست.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dirty="0">
                          <a:cs typeface="B Nazanin" panose="00000400000000000000" pitchFamily="2" charset="-78"/>
                        </a:rPr>
                        <a:t>رویکردهای قطعی</a:t>
                      </a:r>
                      <a:endParaRPr lang="en-US" sz="1400" dirty="0">
                        <a:cs typeface="B Nazanin" panose="00000400000000000000" pitchFamily="2" charset="-78"/>
                      </a:endParaRPr>
                    </a:p>
                  </a:txBody>
                  <a:tcPr/>
                </a:tc>
                <a:tc>
                  <a:txBody>
                    <a:bodyPr/>
                    <a:lstStyle/>
                    <a:p>
                      <a:pPr algn="ctr"/>
                      <a:r>
                        <a:rPr lang="fa-IR" dirty="0">
                          <a:cs typeface="B Nazanin" panose="00000400000000000000" pitchFamily="2" charset="-78"/>
                        </a:rPr>
                        <a:t>۷</a:t>
                      </a:r>
                      <a:endParaRPr lang="en-US" dirty="0">
                        <a:cs typeface="B Nazanin" panose="00000400000000000000" pitchFamily="2" charset="-78"/>
                      </a:endParaRPr>
                    </a:p>
                  </a:txBody>
                  <a:tcPr/>
                </a:tc>
                <a:extLst>
                  <a:ext uri="{0D108BD9-81ED-4DB2-BD59-A6C34878D82A}">
                    <a16:rowId xmlns:a16="http://schemas.microsoft.com/office/drawing/2014/main" val="3849306968"/>
                  </a:ext>
                </a:extLst>
              </a:tr>
            </a:tbl>
          </a:graphicData>
        </a:graphic>
      </p:graphicFrame>
    </p:spTree>
    <p:extLst>
      <p:ext uri="{BB962C8B-B14F-4D97-AF65-F5344CB8AC3E}">
        <p14:creationId xmlns:p14="http://schemas.microsoft.com/office/powerpoint/2010/main" val="191551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0309DC-11F7-A843-57CA-099259ECA582}"/>
              </a:ext>
            </a:extLst>
          </p:cNvPr>
          <p:cNvSpPr>
            <a:spLocks noGrp="1"/>
          </p:cNvSpPr>
          <p:nvPr>
            <p:ph type="sldNum" sz="quarter" idx="12"/>
          </p:nvPr>
        </p:nvSpPr>
        <p:spPr/>
        <p:txBody>
          <a:bodyPr/>
          <a:lstStyle/>
          <a:p>
            <a:fld id="{B7C42953-CAAD-41A4-8443-F67D72D37062}" type="slidenum">
              <a:rPr lang="en-US" smtClean="0"/>
              <a:t>17</a:t>
            </a:fld>
            <a:endParaRPr lang="en-US"/>
          </a:p>
        </p:txBody>
      </p:sp>
      <p:sp>
        <p:nvSpPr>
          <p:cNvPr id="4" name="TextBox 3">
            <a:extLst>
              <a:ext uri="{FF2B5EF4-FFF2-40B4-BE49-F238E27FC236}">
                <a16:creationId xmlns:a16="http://schemas.microsoft.com/office/drawing/2014/main" id="{2D4D7EA3-BEFD-806F-9302-E26DD72987D2}"/>
              </a:ext>
            </a:extLst>
          </p:cNvPr>
          <p:cNvSpPr txBox="1"/>
          <p:nvPr/>
        </p:nvSpPr>
        <p:spPr>
          <a:xfrm>
            <a:off x="519113" y="39906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توضیحات مقدمه ای بر انواع روش های بهینه سازی</a:t>
            </a:r>
            <a:endParaRPr lang="en-US" sz="2400" b="1" dirty="0">
              <a:cs typeface="B Nazanin" panose="00000400000000000000" pitchFamily="2" charset="-78"/>
            </a:endParaRPr>
          </a:p>
        </p:txBody>
      </p:sp>
      <p:graphicFrame>
        <p:nvGraphicFramePr>
          <p:cNvPr id="3" name="Table 2">
            <a:extLst>
              <a:ext uri="{FF2B5EF4-FFF2-40B4-BE49-F238E27FC236}">
                <a16:creationId xmlns:a16="http://schemas.microsoft.com/office/drawing/2014/main" id="{8110C5E6-02CD-1A3C-F6F8-F42073779402}"/>
              </a:ext>
            </a:extLst>
          </p:cNvPr>
          <p:cNvGraphicFramePr>
            <a:graphicFrameLocks noGrp="1"/>
          </p:cNvGraphicFramePr>
          <p:nvPr>
            <p:extLst>
              <p:ext uri="{D42A27DB-BD31-4B8C-83A1-F6EECF244321}">
                <p14:modId xmlns:p14="http://schemas.microsoft.com/office/powerpoint/2010/main" val="3339084918"/>
              </p:ext>
            </p:extLst>
          </p:nvPr>
        </p:nvGraphicFramePr>
        <p:xfrm>
          <a:off x="2005013" y="1508316"/>
          <a:ext cx="8748681" cy="4362288"/>
        </p:xfrm>
        <a:graphic>
          <a:graphicData uri="http://schemas.openxmlformats.org/drawingml/2006/table">
            <a:tbl>
              <a:tblPr firstRow="1" bandRow="1">
                <a:tableStyleId>{21E4AEA4-8DFA-4A89-87EB-49C32662AFE0}</a:tableStyleId>
              </a:tblPr>
              <a:tblGrid>
                <a:gridCol w="1928843">
                  <a:extLst>
                    <a:ext uri="{9D8B030D-6E8A-4147-A177-3AD203B41FA5}">
                      <a16:colId xmlns:a16="http://schemas.microsoft.com/office/drawing/2014/main" val="1913465922"/>
                    </a:ext>
                  </a:extLst>
                </a:gridCol>
                <a:gridCol w="3579198">
                  <a:extLst>
                    <a:ext uri="{9D8B030D-6E8A-4147-A177-3AD203B41FA5}">
                      <a16:colId xmlns:a16="http://schemas.microsoft.com/office/drawing/2014/main" val="3156909907"/>
                    </a:ext>
                  </a:extLst>
                </a:gridCol>
                <a:gridCol w="2405643">
                  <a:extLst>
                    <a:ext uri="{9D8B030D-6E8A-4147-A177-3AD203B41FA5}">
                      <a16:colId xmlns:a16="http://schemas.microsoft.com/office/drawing/2014/main" val="3025760171"/>
                    </a:ext>
                  </a:extLst>
                </a:gridCol>
                <a:gridCol w="834997">
                  <a:extLst>
                    <a:ext uri="{9D8B030D-6E8A-4147-A177-3AD203B41FA5}">
                      <a16:colId xmlns:a16="http://schemas.microsoft.com/office/drawing/2014/main" val="4017654687"/>
                    </a:ext>
                  </a:extLst>
                </a:gridCol>
              </a:tblGrid>
              <a:tr h="367584">
                <a:tc>
                  <a:txBody>
                    <a:bodyPr/>
                    <a:lstStyle/>
                    <a:p>
                      <a:pPr algn="ctr"/>
                      <a:r>
                        <a:rPr lang="fa-IR" sz="1200" dirty="0">
                          <a:cs typeface="B Nazanin" panose="00000400000000000000" pitchFamily="2" charset="-78"/>
                        </a:rPr>
                        <a:t>مثال </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توصیف روش</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روش بهینه سازی</a:t>
                      </a:r>
                      <a:endParaRPr lang="en-US" sz="1200" dirty="0">
                        <a:cs typeface="B Nazanin" panose="00000400000000000000" pitchFamily="2" charset="-78"/>
                      </a:endParaRPr>
                    </a:p>
                  </a:txBody>
                  <a:tcPr/>
                </a:tc>
                <a:tc>
                  <a:txBody>
                    <a:bodyPr/>
                    <a:lstStyle/>
                    <a:p>
                      <a:pPr algn="ctr"/>
                      <a:r>
                        <a:rPr lang="fa-IR" sz="1200" dirty="0">
                          <a:cs typeface="B Nazanin" panose="00000400000000000000" pitchFamily="2" charset="-78"/>
                        </a:rPr>
                        <a:t>ردیف</a:t>
                      </a:r>
                      <a:endParaRPr lang="en-US" sz="1200" dirty="0">
                        <a:cs typeface="B Nazanin" panose="00000400000000000000" pitchFamily="2" charset="-78"/>
                      </a:endParaRPr>
                    </a:p>
                  </a:txBody>
                  <a:tcPr/>
                </a:tc>
                <a:extLst>
                  <a:ext uri="{0D108BD9-81ED-4DB2-BD59-A6C34878D82A}">
                    <a16:rowId xmlns:a16="http://schemas.microsoft.com/office/drawing/2014/main" val="4199446667"/>
                  </a:ext>
                </a:extLst>
              </a:tr>
              <a:tr h="367584">
                <a:tc>
                  <a:txBody>
                    <a:bodyPr/>
                    <a:lstStyle/>
                    <a:p>
                      <a:pPr algn="ctr"/>
                      <a:r>
                        <a:rPr lang="en-US" sz="1400" b="1" dirty="0">
                          <a:latin typeface="Times New Roman" panose="02020603050405020304" pitchFamily="18" charset="0"/>
                          <a:cs typeface="Times New Roman" panose="02020603050405020304" pitchFamily="18" charset="0"/>
                        </a:rPr>
                        <a:t>-</a:t>
                      </a:r>
                    </a:p>
                  </a:txBody>
                  <a:tcPr/>
                </a:tc>
                <a:tc>
                  <a:txBody>
                    <a:bodyPr/>
                    <a:lstStyle/>
                    <a:p>
                      <a:pPr algn="just" rtl="1"/>
                      <a:r>
                        <a:rPr lang="fa-IR" sz="1400" dirty="0">
                          <a:cs typeface="B Nazanin" panose="00000400000000000000" pitchFamily="2" charset="-78"/>
                        </a:rPr>
                        <a:t>در بهینه سازی از فاکتور تصادفی بودن بهره می برد</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تصادفی</a:t>
                      </a:r>
                      <a:endParaRPr lang="en-US" sz="1400" b="1" dirty="0">
                        <a:cs typeface="B Nazanin" panose="00000400000000000000" pitchFamily="2" charset="-78"/>
                      </a:endParaRPr>
                    </a:p>
                  </a:txBody>
                  <a:tcPr/>
                </a:tc>
                <a:tc>
                  <a:txBody>
                    <a:bodyPr/>
                    <a:lstStyle/>
                    <a:p>
                      <a:pPr algn="ctr"/>
                      <a:r>
                        <a:rPr lang="fa-IR" sz="1400" dirty="0">
                          <a:cs typeface="B Nazanin" panose="00000400000000000000" pitchFamily="2" charset="-78"/>
                        </a:rPr>
                        <a:t>۷</a:t>
                      </a:r>
                      <a:endParaRPr lang="en-US" sz="1400" dirty="0">
                        <a:cs typeface="B Nazanin" panose="00000400000000000000" pitchFamily="2" charset="-78"/>
                      </a:endParaRPr>
                    </a:p>
                  </a:txBody>
                  <a:tcPr/>
                </a:tc>
                <a:extLst>
                  <a:ext uri="{0D108BD9-81ED-4DB2-BD59-A6C34878D82A}">
                    <a16:rowId xmlns:a16="http://schemas.microsoft.com/office/drawing/2014/main" val="4281185560"/>
                  </a:ext>
                </a:extLst>
              </a:tr>
              <a:tr h="367584">
                <a:tc>
                  <a:txBody>
                    <a:bodyPr/>
                    <a:lstStyle/>
                    <a:p>
                      <a:pPr algn="ctr"/>
                      <a:r>
                        <a:rPr lang="en-US" sz="1400" b="1" dirty="0">
                          <a:latin typeface="Times New Roman" panose="02020603050405020304" pitchFamily="18" charset="0"/>
                          <a:cs typeface="Times New Roman" panose="02020603050405020304" pitchFamily="18" charset="0"/>
                        </a:rPr>
                        <a:t>-</a:t>
                      </a:r>
                    </a:p>
                  </a:txBody>
                  <a:tcPr/>
                </a:tc>
                <a:tc>
                  <a:txBody>
                    <a:bodyPr/>
                    <a:lstStyle/>
                    <a:p>
                      <a:pPr algn="just" rtl="1"/>
                      <a:r>
                        <a:rPr lang="fa-IR" sz="1400" b="1" i="0" kern="1200" dirty="0">
                          <a:solidFill>
                            <a:schemeClr val="dk1"/>
                          </a:solidFill>
                          <a:effectLst/>
                          <a:latin typeface="Times New Roman" panose="02020603050405020304" pitchFamily="18" charset="0"/>
                          <a:ea typeface="+mn-ea"/>
                          <a:cs typeface="B Nazanin" panose="00000400000000000000" pitchFamily="2" charset="-78"/>
                        </a:rPr>
                        <a:t>راه حل های اکتشافی </a:t>
                      </a:r>
                      <a:r>
                        <a:rPr lang="fa-IR" sz="1400" b="0" i="0" kern="1200" dirty="0">
                          <a:solidFill>
                            <a:schemeClr val="dk1"/>
                          </a:solidFill>
                          <a:effectLst/>
                          <a:latin typeface="Times New Roman" panose="02020603050405020304" pitchFamily="18" charset="0"/>
                          <a:ea typeface="+mn-ea"/>
                          <a:cs typeface="B Nazanin" panose="00000400000000000000" pitchFamily="2" charset="-78"/>
                        </a:rPr>
                        <a:t>: راهبردهایی قاعده مند که بر اساس شرایط مسئله تعریف می شود. </a:t>
                      </a:r>
                      <a:endParaRPr lang="en-US" sz="1100" b="0" dirty="0">
                        <a:latin typeface="Times New Roman" panose="02020603050405020304" pitchFamily="18" charset="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تصادفی</a:t>
                      </a:r>
                      <a:endParaRPr lang="en-US" sz="1400" b="1" dirty="0">
                        <a:cs typeface="B Nazanin" panose="00000400000000000000" pitchFamily="2" charset="-78"/>
                      </a:endParaRPr>
                    </a:p>
                  </a:txBody>
                  <a:tcPr/>
                </a:tc>
                <a:tc>
                  <a:txBody>
                    <a:bodyPr/>
                    <a:lstStyle/>
                    <a:p>
                      <a:pPr algn="ctr"/>
                      <a:r>
                        <a:rPr lang="fa-IR" sz="1400" dirty="0">
                          <a:cs typeface="B Nazanin" panose="00000400000000000000" pitchFamily="2" charset="-78"/>
                        </a:rPr>
                        <a:t>۸</a:t>
                      </a:r>
                      <a:endParaRPr lang="en-US" sz="1400" dirty="0">
                        <a:cs typeface="B Nazanin" panose="00000400000000000000" pitchFamily="2" charset="-78"/>
                      </a:endParaRPr>
                    </a:p>
                  </a:txBody>
                  <a:tcPr/>
                </a:tc>
                <a:extLst>
                  <a:ext uri="{0D108BD9-81ED-4DB2-BD59-A6C34878D82A}">
                    <a16:rowId xmlns:a16="http://schemas.microsoft.com/office/drawing/2014/main" val="2480710416"/>
                  </a:ext>
                </a:extLst>
              </a:tr>
              <a:tr h="367584">
                <a:tc>
                  <a:txBody>
                    <a:bodyPr/>
                    <a:lstStyle/>
                    <a:p>
                      <a:pPr algn="ct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Particle Swarm Optimization</a:t>
                      </a:r>
                      <a:endParaRPr lang="en-US" sz="1400" b="1"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تکنیک های مبتنی بر مسیر</a:t>
                      </a:r>
                      <a:r>
                        <a:rPr lang="fa-IR" sz="1400" dirty="0">
                          <a:cs typeface="B Nazanin" panose="00000400000000000000" pitchFamily="2" charset="-78"/>
                        </a:rPr>
                        <a:t>: مسیری را برای کشف فضای جستجو در پی می گیرند.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تصادفی</a:t>
                      </a:r>
                      <a:endParaRPr lang="en-US" sz="1400" b="1" dirty="0">
                        <a:cs typeface="B Nazanin" panose="00000400000000000000" pitchFamily="2" charset="-78"/>
                      </a:endParaRPr>
                    </a:p>
                  </a:txBody>
                  <a:tcPr/>
                </a:tc>
                <a:tc>
                  <a:txBody>
                    <a:bodyPr/>
                    <a:lstStyle/>
                    <a:p>
                      <a:pPr algn="ctr"/>
                      <a:endParaRPr lang="en-US" sz="1400" dirty="0">
                        <a:cs typeface="B Nazanin" panose="00000400000000000000" pitchFamily="2" charset="-78"/>
                      </a:endParaRPr>
                    </a:p>
                  </a:txBody>
                  <a:tcPr/>
                </a:tc>
                <a:extLst>
                  <a:ext uri="{0D108BD9-81ED-4DB2-BD59-A6C34878D82A}">
                    <a16:rowId xmlns:a16="http://schemas.microsoft.com/office/drawing/2014/main" val="1135893023"/>
                  </a:ext>
                </a:extLst>
              </a:tr>
              <a:tr h="367584">
                <a:tc>
                  <a:txBody>
                    <a:bodyPr/>
                    <a:lstStyle/>
                    <a:p>
                      <a:pPr algn="ct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Ant Colony Optimization</a:t>
                      </a:r>
                      <a:endParaRPr lang="en-US" sz="1400" b="1"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روش های فرا اکتشافی</a:t>
                      </a:r>
                      <a:r>
                        <a:rPr lang="fa-IR" sz="1400" dirty="0">
                          <a:cs typeface="B Nazanin" panose="00000400000000000000" pitchFamily="2" charset="-78"/>
                        </a:rPr>
                        <a:t>: فرآیندهای سطح بالاتری که سایر راه حل های اکتشافی را هدایت می کنند.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تصادفی</a:t>
                      </a:r>
                      <a:endParaRPr lang="en-US" sz="1400" b="1" dirty="0">
                        <a:cs typeface="B Nazanin" panose="00000400000000000000" pitchFamily="2" charset="-78"/>
                      </a:endParaRPr>
                    </a:p>
                  </a:txBody>
                  <a:tcPr/>
                </a:tc>
                <a:tc>
                  <a:txBody>
                    <a:bodyPr/>
                    <a:lstStyle/>
                    <a:p>
                      <a:pPr algn="ctr"/>
                      <a:endParaRPr lang="en-US" sz="1400" dirty="0">
                        <a:cs typeface="B Nazanin" panose="00000400000000000000" pitchFamily="2" charset="-78"/>
                      </a:endParaRPr>
                    </a:p>
                  </a:txBody>
                  <a:tcPr/>
                </a:tc>
                <a:extLst>
                  <a:ext uri="{0D108BD9-81ED-4DB2-BD59-A6C34878D82A}">
                    <a16:rowId xmlns:a16="http://schemas.microsoft.com/office/drawing/2014/main" val="2402411396"/>
                  </a:ext>
                </a:extLst>
              </a:tr>
              <a:tr h="367584">
                <a:tc>
                  <a:txBody>
                    <a:bodyPr/>
                    <a:lstStyle/>
                    <a:p>
                      <a:pPr algn="ct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Cuckoo search Algorithms</a:t>
                      </a:r>
                      <a:endParaRPr lang="en-US" sz="1400" b="1" dirty="0">
                        <a:latin typeface="Times New Roman" panose="02020603050405020304" pitchFamily="18" charset="0"/>
                        <a:cs typeface="Times New Roman" panose="02020603050405020304" pitchFamily="18" charset="0"/>
                      </a:endParaRPr>
                    </a:p>
                  </a:txBody>
                  <a:tcPr/>
                </a:tc>
                <a:tc>
                  <a:txBody>
                    <a:bodyPr/>
                    <a:lstStyle/>
                    <a:p>
                      <a:pPr algn="just" rtl="1"/>
                      <a:r>
                        <a:rPr lang="fa-IR" sz="1400" b="1" dirty="0">
                          <a:cs typeface="B Nazanin" panose="00000400000000000000" pitchFamily="2" charset="-78"/>
                        </a:rPr>
                        <a:t>راه حل های مبتنی بر جمعیت</a:t>
                      </a:r>
                      <a:r>
                        <a:rPr lang="fa-IR" sz="1400" dirty="0">
                          <a:cs typeface="B Nazanin" panose="00000400000000000000" pitchFamily="2" charset="-78"/>
                        </a:rPr>
                        <a:t>: به تحلیل مجموعه ای از راه حل ها برای کشف راه حل کاندید می پردازند. </a:t>
                      </a:r>
                      <a:endParaRPr lang="en-US" sz="14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تصادفی</a:t>
                      </a:r>
                      <a:endParaRPr lang="en-US" sz="1400" b="1" dirty="0">
                        <a:cs typeface="B Nazanin" panose="00000400000000000000" pitchFamily="2" charset="-78"/>
                      </a:endParaRPr>
                    </a:p>
                  </a:txBody>
                  <a:tcPr/>
                </a:tc>
                <a:tc>
                  <a:txBody>
                    <a:bodyPr/>
                    <a:lstStyle/>
                    <a:p>
                      <a:pPr algn="ctr"/>
                      <a:endParaRPr lang="en-US" sz="1400" dirty="0">
                        <a:cs typeface="B Nazanin" panose="00000400000000000000" pitchFamily="2" charset="-78"/>
                      </a:endParaRPr>
                    </a:p>
                  </a:txBody>
                  <a:tcPr/>
                </a:tc>
                <a:extLst>
                  <a:ext uri="{0D108BD9-81ED-4DB2-BD59-A6C34878D82A}">
                    <a16:rowId xmlns:a16="http://schemas.microsoft.com/office/drawing/2014/main" val="4185317322"/>
                  </a:ext>
                </a:extLst>
              </a:tr>
              <a:tr h="367584">
                <a:tc>
                  <a:txBody>
                    <a:bodyPr/>
                    <a:lstStyle/>
                    <a:p>
                      <a:pPr algn="ctr"/>
                      <a:r>
                        <a:rPr lang="en-US" sz="1400" b="1" dirty="0">
                          <a:latin typeface="Times New Roman" panose="02020603050405020304" pitchFamily="18" charset="0"/>
                          <a:cs typeface="Times New Roman" panose="02020603050405020304" pitchFamily="18" charset="0"/>
                        </a:rPr>
                        <a:t>-</a:t>
                      </a:r>
                    </a:p>
                  </a:txBody>
                  <a:tcPr/>
                </a:tc>
                <a:tc>
                  <a:txBody>
                    <a:bodyPr/>
                    <a:lstStyle/>
                    <a:p>
                      <a:pPr algn="just" rtl="1"/>
                      <a:r>
                        <a:rPr lang="fa-IR" sz="1400" dirty="0">
                          <a:cs typeface="B Nazanin" panose="00000400000000000000" pitchFamily="2" charset="-78"/>
                        </a:rPr>
                        <a:t>این روش ها از داده هایی که فاکتور تصادفی بودن در آنها اعمال شده می آموزند. </a:t>
                      </a:r>
                      <a:endParaRPr lang="en-US" sz="1400" dirty="0">
                        <a:cs typeface="B Nazanin" panose="00000400000000000000" pitchFamily="2" charset="-78"/>
                      </a:endParaRPr>
                    </a:p>
                  </a:txBody>
                  <a:tcPr/>
                </a:tc>
                <a:tc>
                  <a:txBody>
                    <a:bodyPr/>
                    <a:lstStyle/>
                    <a:p>
                      <a:pPr algn="ctr" rtl="1"/>
                      <a:r>
                        <a:rPr lang="fa-IR" sz="1400" b="1" dirty="0">
                          <a:cs typeface="B Nazanin" panose="00000400000000000000" pitchFamily="2" charset="-78"/>
                        </a:rPr>
                        <a:t>رویکردهای یادگیری تصادفی</a:t>
                      </a:r>
                      <a:endParaRPr lang="en-US" sz="1400" b="1" dirty="0">
                        <a:cs typeface="B Nazanin" panose="00000400000000000000" pitchFamily="2" charset="-78"/>
                      </a:endParaRPr>
                    </a:p>
                  </a:txBody>
                  <a:tcPr/>
                </a:tc>
                <a:tc>
                  <a:txBody>
                    <a:bodyPr/>
                    <a:lstStyle/>
                    <a:p>
                      <a:pPr algn="ctr"/>
                      <a:r>
                        <a:rPr lang="fa-IR" sz="1400" dirty="0">
                          <a:cs typeface="B Nazanin" panose="00000400000000000000" pitchFamily="2" charset="-78"/>
                        </a:rPr>
                        <a:t>۹</a:t>
                      </a:r>
                      <a:endParaRPr lang="en-US" sz="1400" dirty="0">
                        <a:cs typeface="B Nazanin" panose="00000400000000000000" pitchFamily="2" charset="-78"/>
                      </a:endParaRPr>
                    </a:p>
                  </a:txBody>
                  <a:tcPr/>
                </a:tc>
                <a:extLst>
                  <a:ext uri="{0D108BD9-81ED-4DB2-BD59-A6C34878D82A}">
                    <a16:rowId xmlns:a16="http://schemas.microsoft.com/office/drawing/2014/main" val="991442398"/>
                  </a:ext>
                </a:extLst>
              </a:tr>
              <a:tr h="3675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Decision Trees</a:t>
                      </a:r>
                      <a:endParaRPr lang="en-US" sz="1400" b="1"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just" rtl="1"/>
                      <a:r>
                        <a:rPr lang="fa-IR" sz="1400" dirty="0">
                          <a:cs typeface="B Nazanin" panose="00000400000000000000" pitchFamily="2" charset="-78"/>
                        </a:rPr>
                        <a:t>یادگیری با نظارت: از برچسب داده جهت آموزش مدل ها استفاده می کنند. </a:t>
                      </a:r>
                      <a:endParaRPr lang="en-US" sz="1400" dirty="0">
                        <a:cs typeface="B Nazanin" panose="00000400000000000000" pitchFamily="2" charset="-78"/>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یادگیری تصادفی</a:t>
                      </a:r>
                      <a:endParaRPr lang="en-US" sz="1400" b="1" dirty="0">
                        <a:cs typeface="B Nazanin" panose="00000400000000000000" pitchFamily="2" charset="-78"/>
                      </a:endParaRPr>
                    </a:p>
                  </a:txBody>
                  <a:tcPr/>
                </a:tc>
                <a:tc>
                  <a:txBody>
                    <a:bodyPr/>
                    <a:lstStyle/>
                    <a:p>
                      <a:pPr algn="ctr"/>
                      <a:r>
                        <a:rPr lang="fa-IR" sz="1400" dirty="0">
                          <a:cs typeface="B Nazanin" panose="00000400000000000000" pitchFamily="2" charset="-78"/>
                        </a:rPr>
                        <a:t>۱۰</a:t>
                      </a:r>
                      <a:endParaRPr lang="en-US" sz="1400" dirty="0">
                        <a:cs typeface="B Nazanin" panose="00000400000000000000" pitchFamily="2" charset="-78"/>
                      </a:endParaRPr>
                    </a:p>
                  </a:txBody>
                  <a:tcPr/>
                </a:tc>
                <a:extLst>
                  <a:ext uri="{0D108BD9-81ED-4DB2-BD59-A6C34878D82A}">
                    <a16:rowId xmlns:a16="http://schemas.microsoft.com/office/drawing/2014/main" val="2449332493"/>
                  </a:ext>
                </a:extLst>
              </a:tr>
              <a:tr h="0">
                <a:tc>
                  <a:txBody>
                    <a:bodyPr/>
                    <a:lstStyle/>
                    <a:p>
                      <a:pPr algn="ctr"/>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Hierarchical Clustering</a:t>
                      </a:r>
                      <a:endParaRPr lang="en-US" sz="1400" b="1" dirty="0">
                        <a:latin typeface="Times New Roman" panose="02020603050405020304" pitchFamily="18" charset="0"/>
                        <a:cs typeface="Times New Roman" panose="02020603050405020304" pitchFamily="18" charset="0"/>
                      </a:endParaRPr>
                    </a:p>
                  </a:txBody>
                  <a:tcPr/>
                </a:tc>
                <a:tc>
                  <a:txBody>
                    <a:bodyPr/>
                    <a:lstStyle/>
                    <a:p>
                      <a:pPr algn="just" rtl="1"/>
                      <a:r>
                        <a:rPr lang="fa-IR" sz="1400" dirty="0">
                          <a:cs typeface="B Nazanin" panose="00000400000000000000" pitchFamily="2" charset="-78"/>
                        </a:rPr>
                        <a:t>به برسب نیازی ندارد و الگوها را در داده کشف می کند.</a:t>
                      </a:r>
                      <a:endParaRPr lang="en-US" sz="1400" dirty="0">
                        <a:cs typeface="B Nazanin" panose="00000400000000000000" pitchFamily="2" charset="-78"/>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400" b="1" dirty="0">
                          <a:cs typeface="B Nazanin" panose="00000400000000000000" pitchFamily="2" charset="-78"/>
                        </a:rPr>
                        <a:t>رویکردهای یادگیری تصادفی</a:t>
                      </a:r>
                      <a:endParaRPr lang="en-US" sz="1400" b="1" dirty="0">
                        <a:cs typeface="B Nazanin" panose="00000400000000000000" pitchFamily="2" charset="-78"/>
                      </a:endParaRPr>
                    </a:p>
                  </a:txBody>
                  <a:tcPr/>
                </a:tc>
                <a:tc>
                  <a:txBody>
                    <a:bodyPr/>
                    <a:lstStyle/>
                    <a:p>
                      <a:pPr algn="ctr"/>
                      <a:r>
                        <a:rPr lang="fa-IR" sz="1400" dirty="0">
                          <a:cs typeface="B Nazanin" panose="00000400000000000000" pitchFamily="2" charset="-78"/>
                        </a:rPr>
                        <a:t>۱۱</a:t>
                      </a:r>
                      <a:endParaRPr lang="en-US" sz="1400" dirty="0">
                        <a:cs typeface="B Nazanin" panose="00000400000000000000" pitchFamily="2" charset="-78"/>
                      </a:endParaRPr>
                    </a:p>
                  </a:txBody>
                  <a:tcPr/>
                </a:tc>
                <a:extLst>
                  <a:ext uri="{0D108BD9-81ED-4DB2-BD59-A6C34878D82A}">
                    <a16:rowId xmlns:a16="http://schemas.microsoft.com/office/drawing/2014/main" val="580508611"/>
                  </a:ext>
                </a:extLst>
              </a:tr>
            </a:tbl>
          </a:graphicData>
        </a:graphic>
      </p:graphicFrame>
    </p:spTree>
    <p:extLst>
      <p:ext uri="{BB962C8B-B14F-4D97-AF65-F5344CB8AC3E}">
        <p14:creationId xmlns:p14="http://schemas.microsoft.com/office/powerpoint/2010/main" val="231121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مقایسه روش ها و رویکردهای موجود</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18</a:t>
            </a:fld>
            <a:endParaRPr lang="en-US"/>
          </a:p>
        </p:txBody>
      </p:sp>
      <p:sp>
        <p:nvSpPr>
          <p:cNvPr id="4" name="TextBox 3">
            <a:extLst>
              <a:ext uri="{FF2B5EF4-FFF2-40B4-BE49-F238E27FC236}">
                <a16:creationId xmlns:a16="http://schemas.microsoft.com/office/drawing/2014/main" id="{5C26C251-8B5B-EC97-B00F-C2C6BB1294C0}"/>
              </a:ext>
            </a:extLst>
          </p:cNvPr>
          <p:cNvSpPr txBox="1"/>
          <p:nvPr/>
        </p:nvSpPr>
        <p:spPr>
          <a:xfrm>
            <a:off x="1040130" y="860727"/>
            <a:ext cx="10419597" cy="3172792"/>
          </a:xfrm>
          <a:prstGeom prst="rect">
            <a:avLst/>
          </a:prstGeom>
          <a:noFill/>
        </p:spPr>
        <p:txBody>
          <a:bodyPr wrap="square" rtlCol="0">
            <a:spAutoFit/>
          </a:bodyPr>
          <a:lstStyle/>
          <a:p>
            <a:pPr marL="285750" indent="-285750" algn="just" rtl="1">
              <a:lnSpc>
                <a:spcPct val="150000"/>
              </a:lnSpc>
              <a:buFont typeface="Wingdings" panose="05000000000000000000" pitchFamily="2" charset="2"/>
              <a:buChar char="q"/>
            </a:pPr>
            <a:r>
              <a:rPr lang="fa-IR" sz="1500" b="1" dirty="0">
                <a:cs typeface="B Nazanin" panose="00000400000000000000" pitchFamily="2" charset="-78"/>
              </a:rPr>
              <a:t>دسته اول روش ها - </a:t>
            </a:r>
            <a:r>
              <a:rPr lang="fa-IR" sz="1500" b="1" i="0" dirty="0">
                <a:effectLst/>
                <a:highlight>
                  <a:srgbClr val="FFFFFF"/>
                </a:highlight>
                <a:latin typeface="DM Sans" pitchFamily="2" charset="0"/>
                <a:cs typeface="B Nazanin" panose="00000400000000000000" pitchFamily="2" charset="-78"/>
              </a:rPr>
              <a:t>روش‌های قطعی</a:t>
            </a:r>
            <a:r>
              <a:rPr lang="fa-IR" sz="1500" b="0" i="0" dirty="0">
                <a:effectLst/>
                <a:highlight>
                  <a:srgbClr val="FFFFFF"/>
                </a:highlight>
                <a:latin typeface="DM Sans" pitchFamily="2" charset="0"/>
                <a:cs typeface="B Nazanin" panose="00000400000000000000" pitchFamily="2" charset="-78"/>
              </a:rPr>
              <a:t>: شامل شش دسته از جمله برنامه‌ریزی خطی، عدد صحیح، بهینه‌سازی محدب، غیرخطی، روش‌های مبتنی بر گرادیان و بدون گرادیان هستند. این روش‌ها برای حل مسائلی با ویژگی‌های قابل بهره‌برداری مناسب‌اند و به محاسبه نتایج بهینه سراسری کمک می‌کنند. معمولاً در موقعیت‌هایی با الگوهای مشخص در داده‌ها و روابط متغیرها به کار می‌روند.</a:t>
            </a:r>
          </a:p>
          <a:p>
            <a:pPr marL="285750" indent="-285750" algn="just" rtl="1">
              <a:lnSpc>
                <a:spcPct val="150000"/>
              </a:lnSpc>
              <a:buFont typeface="Wingdings" panose="05000000000000000000" pitchFamily="2" charset="2"/>
              <a:buChar char="q"/>
            </a:pPr>
            <a:r>
              <a:rPr lang="fa-IR" sz="1500" b="1" dirty="0">
                <a:cs typeface="B Nazanin" panose="00000400000000000000" pitchFamily="2" charset="-78"/>
              </a:rPr>
              <a:t>دسته دوم روش ها - </a:t>
            </a:r>
            <a:r>
              <a:rPr lang="fa-IR" sz="1500" b="1" i="0" dirty="0">
                <a:effectLst/>
                <a:highlight>
                  <a:srgbClr val="FFFFFF"/>
                </a:highlight>
                <a:latin typeface="DM Sans" pitchFamily="2" charset="0"/>
                <a:cs typeface="B Nazanin" panose="00000400000000000000" pitchFamily="2" charset="-78"/>
              </a:rPr>
              <a:t>روش‌های تصادفی</a:t>
            </a:r>
            <a:r>
              <a:rPr lang="fa-IR" sz="1500" b="0" i="0" dirty="0">
                <a:effectLst/>
                <a:highlight>
                  <a:srgbClr val="FFFFFF"/>
                </a:highlight>
                <a:latin typeface="DM Sans" pitchFamily="2" charset="0"/>
                <a:cs typeface="B Nazanin" panose="00000400000000000000" pitchFamily="2" charset="-78"/>
              </a:rPr>
              <a:t>: این رویکردها احتمال پیدا کردن راه حل بهینه سراسری را دارند و معمولاً در مسائل پیچیده و</a:t>
            </a:r>
            <a:r>
              <a:rPr lang="en-US" sz="1500" b="0" i="0" dirty="0">
                <a:effectLst/>
                <a:highlight>
                  <a:srgbClr val="FFFFFF"/>
                </a:highlight>
                <a:latin typeface="DM Sans" pitchFamily="2" charset="0"/>
                <a:cs typeface="B Nazanin" panose="00000400000000000000" pitchFamily="2" charset="-78"/>
              </a:rPr>
              <a:t> </a:t>
            </a:r>
            <a:r>
              <a:rPr lang="fa-IR" sz="1500" b="0" i="0" dirty="0">
                <a:effectLst/>
                <a:highlight>
                  <a:srgbClr val="FFFFFF"/>
                </a:highlight>
                <a:latin typeface="DM Sans" pitchFamily="2" charset="0"/>
                <a:cs typeface="B Nazanin" panose="00000400000000000000" pitchFamily="2" charset="-78"/>
              </a:rPr>
              <a:t>با فضای جستجوی بزرگ، برتری دارند. بهینه‌سازی تصادفی می‌تواند زمان اجرا را کنترل کند و نتایج را سریع‌تر به</a:t>
            </a:r>
            <a:r>
              <a:rPr lang="en-US" sz="1500" b="0" i="0" dirty="0">
                <a:effectLst/>
                <a:highlight>
                  <a:srgbClr val="FFFFFF"/>
                </a:highlight>
                <a:latin typeface="DM Sans" pitchFamily="2" charset="0"/>
                <a:cs typeface="B Nazanin" panose="00000400000000000000" pitchFamily="2" charset="-78"/>
              </a:rPr>
              <a:t> </a:t>
            </a:r>
            <a:r>
              <a:rPr lang="fa-IR" sz="1500" b="0" i="0" dirty="0">
                <a:effectLst/>
                <a:highlight>
                  <a:srgbClr val="FFFFFF"/>
                </a:highlight>
                <a:latin typeface="DM Sans" pitchFamily="2" charset="0"/>
                <a:cs typeface="B Nazanin" panose="00000400000000000000" pitchFamily="2" charset="-78"/>
              </a:rPr>
              <a:t> دست آورد، حتی اگر تنها یک نقطه بهینه محلی وجود داشته باشد.</a:t>
            </a:r>
          </a:p>
          <a:p>
            <a:pPr marL="285750" indent="-285750" algn="just" rtl="1">
              <a:lnSpc>
                <a:spcPct val="150000"/>
              </a:lnSpc>
              <a:buFont typeface="Wingdings" panose="05000000000000000000" pitchFamily="2" charset="2"/>
              <a:buChar char="q"/>
            </a:pPr>
            <a:r>
              <a:rPr lang="fa-IR" sz="1500" b="1" dirty="0">
                <a:cs typeface="B Nazanin" panose="00000400000000000000" pitchFamily="2" charset="-78"/>
              </a:rPr>
              <a:t>دسته سوم روش ها</a:t>
            </a:r>
            <a:r>
              <a:rPr lang="en-US" sz="1500" b="1" dirty="0">
                <a:cs typeface="B Nazanin" panose="00000400000000000000" pitchFamily="2" charset="-78"/>
              </a:rPr>
              <a:t>- </a:t>
            </a:r>
            <a:r>
              <a:rPr lang="fa-IR" sz="1500" b="1" i="0" dirty="0">
                <a:effectLst/>
                <a:highlight>
                  <a:srgbClr val="FFFFFF"/>
                </a:highlight>
                <a:latin typeface="DM Sans" pitchFamily="2" charset="0"/>
                <a:cs typeface="B Nazanin" panose="00000400000000000000" pitchFamily="2" charset="-78"/>
              </a:rPr>
              <a:t>روش‌های مبتنی بر یادگیری تصادفی</a:t>
            </a:r>
            <a:r>
              <a:rPr lang="fa-IR" sz="1500" b="0" i="0" dirty="0">
                <a:effectLst/>
                <a:highlight>
                  <a:srgbClr val="FFFFFF"/>
                </a:highlight>
                <a:latin typeface="DM Sans" pitchFamily="2" charset="0"/>
                <a:cs typeface="B Nazanin" panose="00000400000000000000" pitchFamily="2" charset="-78"/>
              </a:rPr>
              <a:t>: این الگوریتم‌ها بر روی داده‌های تاریخی با تنوع بالا آموزش می‌بینند. چالش‌هایی مانند پراکندگی و تأخیر در بازخوردها، پیچیدگی تعریف پاداش و عدم قطعیت در محیط، استفاده از این سیستم‌ها را دشوار می‌کند و به همین دلیل، این الگوریتم‌ها به عنوان اولویت در حل مسئله تخصیص اسکله در پایانه‌های کشتی‌رانی در نظر گرفته نشده‌اند.</a:t>
            </a:r>
            <a:endParaRPr lang="fa-IR" sz="1500" dirty="0">
              <a:highlight>
                <a:srgbClr val="FFFF00"/>
              </a:highlight>
              <a:cs typeface="B Nazanin" panose="00000400000000000000" pitchFamily="2" charset="-78"/>
            </a:endParaRPr>
          </a:p>
          <a:p>
            <a:pPr marL="285750" indent="-285750" algn="just" rtl="1">
              <a:lnSpc>
                <a:spcPct val="150000"/>
              </a:lnSpc>
              <a:buFont typeface="Wingdings" panose="05000000000000000000" pitchFamily="2" charset="2"/>
              <a:buChar char="q"/>
            </a:pPr>
            <a:endParaRPr lang="en-US" sz="1500" dirty="0">
              <a:cs typeface="B Nazanin" panose="00000400000000000000" pitchFamily="2" charset="-78"/>
            </a:endParaRPr>
          </a:p>
        </p:txBody>
      </p:sp>
      <p:sp>
        <p:nvSpPr>
          <p:cNvPr id="7" name="Rectangle 1">
            <a:extLst>
              <a:ext uri="{FF2B5EF4-FFF2-40B4-BE49-F238E27FC236}">
                <a16:creationId xmlns:a16="http://schemas.microsoft.com/office/drawing/2014/main" id="{D01E0135-FBB8-1C22-1C92-8A3C8DCF3D19}"/>
              </a:ext>
            </a:extLst>
          </p:cNvPr>
          <p:cNvSpPr>
            <a:spLocks noChangeArrowheads="1"/>
          </p:cNvSpPr>
          <p:nvPr/>
        </p:nvSpPr>
        <p:spPr bwMode="auto">
          <a:xfrm>
            <a:off x="869558" y="3579304"/>
            <a:ext cx="10484242" cy="285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1"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panose="00000400000000000000" pitchFamily="2" charset="-78"/>
              </a:rPr>
              <a:t>)</a:t>
            </a:r>
            <a:r>
              <a:rPr kumimoji="0" lang="fa-IR"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panose="00000400000000000000" pitchFamily="2" charset="-78"/>
              </a:rPr>
              <a:t>راه حل پیشنهادی</a:t>
            </a: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panose="00000400000000000000" pitchFamily="2" charset="-78"/>
              </a:rPr>
              <a: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panose="00000400000000000000" pitchFamily="2" charset="-78"/>
              </a:rPr>
              <a:t>:</a:t>
            </a: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2  Nazanin" panose="00000400000000000000" pitchFamily="2" charset="-78"/>
              </a:rPr>
              <a:t> </a:t>
            </a: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الگوریتم جستجوی فاخته، یک الگوریتم فرا ابتکاری است که در توسعه آن، از مکانیزم تولید مثل گونه­های فاخته الگو گرفته شده و موثرتر از سایر الگوریتم­های هم ردیف خود است. </a:t>
            </a:r>
            <a:endPar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a:p>
            <a:pPr marL="285750" marR="0" lvl="0" indent="-285750" algn="just" defTabSz="914400" rtl="1"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الگوریتم­های فرا ابتکاری مدرن از جمله الگوریتم فاخته با سه هدف اصلی توسعه داده شده­اند.</a:t>
            </a:r>
            <a:r>
              <a:rPr lang="fa-IR" altLang="en-US" sz="1500" dirty="0">
                <a:latin typeface="Calibri" panose="020F0502020204030204" pitchFamily="34" charset="0"/>
                <a:ea typeface="Calibri" panose="020F0502020204030204" pitchFamily="34" charset="0"/>
                <a:cs typeface="B Nazanin" panose="00000400000000000000" pitchFamily="2" charset="-78"/>
              </a:rPr>
              <a:t> </a:t>
            </a: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هدف اصلی این است که در جستجوی سراسری بتوان مسائل را سریع­تر حل کرد، به بهینه سازی مسائل بزرگ تر پرداخت و الگوریتمی قدرتمندتری بدست آورد. </a:t>
            </a:r>
            <a:endParaRPr lang="en-US" altLang="en-US" sz="1500" dirty="0">
              <a:latin typeface="Calibri" panose="020F0502020204030204" pitchFamily="34" charset="0"/>
              <a:ea typeface="Calibri" panose="020F0502020204030204" pitchFamily="34" charset="0"/>
              <a:cs typeface="B Nazanin" panose="00000400000000000000" pitchFamily="2" charset="-78"/>
            </a:endParaRPr>
          </a:p>
          <a:p>
            <a:pPr marL="285750" marR="0" lvl="0" indent="-285750" algn="just" defTabSz="914400" rtl="1"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یکی از فاکتورهای برتری الگوریتم فاخته این است که در بهینه‌سازی سراسری بسیار مؤثر عمل می­کند و این قابلیت را دارد تا تعادلی بین پیاده‌روی محلی و سراسری برقرار کند</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kumimoji="0" lang="en-US" altLang="en-US" sz="1500" b="0" i="0" u="none" strike="noStrike" cap="none" normalizeH="0" baseline="0" dirty="0">
                <a:ln>
                  <a:noFill/>
                </a:ln>
                <a:solidFill>
                  <a:srgbClr val="2E74B5"/>
                </a:solidFill>
                <a:effectLst/>
                <a:latin typeface="Calibri" panose="020F0502020204030204" pitchFamily="34" charset="0"/>
                <a:ea typeface="Calibri" panose="020F0502020204030204" pitchFamily="34" charset="0"/>
                <a:cs typeface="B Nazanin" panose="00000400000000000000" pitchFamily="2" charset="-78"/>
              </a:rPr>
              <a:t>6</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  </a:t>
            </a: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a:t>
            </a:r>
            <a:r>
              <a:rPr lang="fa-IR" altLang="en-US" sz="1500" dirty="0">
                <a:latin typeface="Calibri" panose="020F0502020204030204" pitchFamily="34" charset="0"/>
                <a:ea typeface="Calibri" panose="020F0502020204030204" pitchFamily="34" charset="0"/>
                <a:cs typeface="B Nazanin" panose="00000400000000000000" pitchFamily="2" charset="-78"/>
              </a:rPr>
              <a:t> </a:t>
            </a: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در ساختار این الگوریتم هر لانه منفرد نشان دهنده راه حل­های ممکن برای زمان واقعی استقرار در اسکله، اسکله تخصیص داده شده و زمان خروج کشتی است. </a:t>
            </a:r>
          </a:p>
          <a:p>
            <a:pPr marL="285750" indent="-285750" algn="just" rtl="1" eaLnBrk="0" fontAlgn="base" hangingPunct="0">
              <a:lnSpc>
                <a:spcPct val="150000"/>
              </a:lnSpc>
              <a:spcBef>
                <a:spcPct val="0"/>
              </a:spcBef>
              <a:spcAft>
                <a:spcPct val="0"/>
              </a:spcAft>
              <a:buFont typeface="Wingdings" panose="05000000000000000000" pitchFamily="2" charset="2"/>
              <a:buChar char="q"/>
            </a:pPr>
            <a:r>
              <a:rPr kumimoji="0" lang="fa-IR"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الگوریتم جستجوی فاخته از نظر کارایی و سرعت همگرایی نسبت به الگوریتم دیفرانسیل تکاملی برای رسیدن به نقطه بهینه عملکرد بهتری دارد. علاوه بر آن الگوریتم فاخته از نظر محاسباتی کارایی بهتری نسبت به الگوریتم ازدحام ذرات دارد. </a:t>
            </a:r>
            <a:endPar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307638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187367" y="353327"/>
            <a:ext cx="11817265"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چهارچوب روش پیشنهادی</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19</a:t>
            </a:fld>
            <a:endParaRPr lang="en-US"/>
          </a:p>
        </p:txBody>
      </p:sp>
      <p:sp>
        <p:nvSpPr>
          <p:cNvPr id="5" name="TextBox 4">
            <a:extLst>
              <a:ext uri="{FF2B5EF4-FFF2-40B4-BE49-F238E27FC236}">
                <a16:creationId xmlns:a16="http://schemas.microsoft.com/office/drawing/2014/main" id="{A39BD18A-41C6-5CC6-CB09-09F44DA77187}"/>
              </a:ext>
            </a:extLst>
          </p:cNvPr>
          <p:cNvSpPr txBox="1"/>
          <p:nvPr/>
        </p:nvSpPr>
        <p:spPr>
          <a:xfrm>
            <a:off x="343401" y="5716644"/>
            <a:ext cx="5752598" cy="523220"/>
          </a:xfrm>
          <a:prstGeom prst="rect">
            <a:avLst/>
          </a:prstGeom>
          <a:solidFill>
            <a:schemeClr val="accent1"/>
          </a:solidFill>
        </p:spPr>
        <p:txBody>
          <a:bodyPr wrap="square">
            <a:spAutoFit/>
          </a:bodyPr>
          <a:lstStyle/>
          <a:p>
            <a:pPr marL="457200" indent="-457200" algn="just" rtl="1">
              <a:buFont typeface="Wingdings" panose="05000000000000000000" pitchFamily="2" charset="2"/>
              <a:buChar char="q"/>
            </a:pPr>
            <a:r>
              <a:rPr lang="fa-IR" sz="1400" dirty="0">
                <a:effectLst/>
                <a:latin typeface="Calibri" panose="020F0502020204030204" pitchFamily="34" charset="0"/>
                <a:ea typeface="Calibri" panose="020F0502020204030204" pitchFamily="34" charset="0"/>
                <a:cs typeface="B Nazanin" panose="00000400000000000000" pitchFamily="2" charset="-78"/>
              </a:rPr>
              <a:t>در این پژوهش برای حل مسئله زمان‌بندی تخصیص اسکله به کشتی­های ورودی در بندر، از الگوریتم جستجوی فاخته بهره می­بریم. شبه کد مربوط به این الگوریتم، به صورت </a:t>
            </a:r>
            <a:r>
              <a:rPr lang="fa-IR" sz="1400" dirty="0">
                <a:latin typeface="Calibri" panose="020F0502020204030204" pitchFamily="34" charset="0"/>
                <a:ea typeface="Calibri" panose="020F0502020204030204" pitchFamily="34" charset="0"/>
                <a:cs typeface="B Nazanin" panose="00000400000000000000" pitchFamily="2" charset="-78"/>
              </a:rPr>
              <a:t>روبرو است.</a:t>
            </a:r>
            <a:endParaRPr lang="en-US" sz="1400" dirty="0"/>
          </a:p>
        </p:txBody>
      </p:sp>
      <mc:AlternateContent xmlns:mc="http://schemas.openxmlformats.org/markup-compatibility/2006" xmlns:a14="http://schemas.microsoft.com/office/drawing/2010/main">
        <mc:Choice Requires="a14">
          <p:sp>
            <p:nvSpPr>
              <p:cNvPr id="6" name="Text Box 3">
                <a:extLst>
                  <a:ext uri="{FF2B5EF4-FFF2-40B4-BE49-F238E27FC236}">
                    <a16:creationId xmlns:a16="http://schemas.microsoft.com/office/drawing/2014/main" id="{70B6E999-F4CF-9261-3A6F-DD166CB1DC26}"/>
                  </a:ext>
                </a:extLst>
              </p:cNvPr>
              <p:cNvSpPr txBox="1"/>
              <p:nvPr/>
            </p:nvSpPr>
            <p:spPr>
              <a:xfrm>
                <a:off x="343401" y="1100289"/>
                <a:ext cx="5752598" cy="440686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mj-cs"/>
                  </a:rPr>
                  <a:t>Algorithm 1. Cuckoo search (CS) </a:t>
                </a:r>
                <a:endParaRPr lang="en-US" sz="1400" dirty="0">
                  <a:effectLst/>
                  <a:latin typeface="Calibri" panose="020F0502020204030204" pitchFamily="34" charset="0"/>
                  <a:ea typeface="Calibri" panose="020F0502020204030204" pitchFamily="34" charset="0"/>
                  <a:cs typeface="+mj-cs"/>
                </a:endParaRPr>
              </a:p>
              <a:p>
                <a:pPr marL="0" marR="0">
                  <a:lnSpc>
                    <a:spcPct val="107000"/>
                  </a:lnSpc>
                  <a:spcBef>
                    <a:spcPts val="0"/>
                  </a:spcBef>
                  <a:spcAft>
                    <a:spcPts val="0"/>
                  </a:spcAft>
                </a:pPr>
                <a:r>
                  <a:rPr lang="ar-SA" sz="1400" dirty="0">
                    <a:effectLst/>
                    <a:latin typeface="Calibri" panose="020F0502020204030204" pitchFamily="34" charset="0"/>
                    <a:ea typeface="Calibri" panose="020F0502020204030204" pitchFamily="34" charset="0"/>
                    <a:cs typeface="+mj-cs"/>
                  </a:rPr>
                  <a:t> </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en-US" sz="1400" dirty="0">
                    <a:effectLst/>
                    <a:latin typeface="Times New Roman" panose="02020603050405020304" pitchFamily="18" charset="0"/>
                    <a:ea typeface="Calibri" panose="020F0502020204030204" pitchFamily="34" charset="0"/>
                    <a:cs typeface="+mj-cs"/>
                  </a:rPr>
                  <a:t>Initialize a population of </a:t>
                </a:r>
                <a14:m>
                  <m:oMath xmlns:m="http://schemas.openxmlformats.org/officeDocument/2006/math">
                    <m:r>
                      <a:rPr lang="en-US" sz="1400" i="1">
                        <a:effectLst/>
                        <a:latin typeface="Cambria Math" panose="02040503050406030204" pitchFamily="18" charset="0"/>
                        <a:ea typeface="Calibri" panose="020F0502020204030204" pitchFamily="34" charset="0"/>
                        <a:cs typeface="+mj-cs"/>
                      </a:rPr>
                      <m:t>𝑛</m:t>
                    </m:r>
                  </m:oMath>
                </a14:m>
                <a:r>
                  <a:rPr lang="en-US" sz="1400" dirty="0">
                    <a:effectLst/>
                    <a:latin typeface="Times New Roman" panose="02020603050405020304" pitchFamily="18" charset="0"/>
                    <a:ea typeface="Times New Roman" panose="02020603050405020304" pitchFamily="18" charset="0"/>
                    <a:cs typeface="+mj-cs"/>
                  </a:rPr>
                  <a:t> host nests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 </m:t>
                    </m:r>
                    <m:r>
                      <a:rPr lang="en-US" sz="1400" i="1">
                        <a:effectLst/>
                        <a:latin typeface="Cambria Math" panose="02040503050406030204" pitchFamily="18" charset="0"/>
                        <a:ea typeface="Times New Roman" panose="02020603050405020304" pitchFamily="18" charset="0"/>
                        <a:cs typeface="+mj-cs"/>
                      </a:rPr>
                      <m:t>𝑖</m:t>
                    </m:r>
                    <m:r>
                      <a:rPr lang="en-US" sz="1400" i="1">
                        <a:effectLst/>
                        <a:latin typeface="Cambria Math" panose="02040503050406030204" pitchFamily="18" charset="0"/>
                        <a:ea typeface="Times New Roman" panose="02020603050405020304" pitchFamily="18" charset="0"/>
                        <a:cs typeface="+mj-cs"/>
                      </a:rPr>
                      <m:t>=</m:t>
                    </m:r>
                    <m:r>
                      <a:rPr lang="en-US" sz="1400" i="1">
                        <a:effectLst/>
                        <a:latin typeface="Cambria Math" panose="02040503050406030204" pitchFamily="18" charset="0"/>
                        <a:ea typeface="Times New Roman" panose="02020603050405020304" pitchFamily="18" charset="0"/>
                        <a:cs typeface="+mj-cs"/>
                      </a:rPr>
                      <m:t>1</m:t>
                    </m:r>
                    <m:r>
                      <a:rPr lang="en-US" sz="1400" i="1">
                        <a:effectLst/>
                        <a:latin typeface="Cambria Math" panose="02040503050406030204" pitchFamily="18" charset="0"/>
                        <a:ea typeface="Times New Roman" panose="02020603050405020304" pitchFamily="18" charset="0"/>
                        <a:cs typeface="+mj-cs"/>
                      </a:rPr>
                      <m:t>,</m:t>
                    </m:r>
                    <m:r>
                      <a:rPr lang="en-US" sz="1400" i="1">
                        <a:effectLst/>
                        <a:latin typeface="Cambria Math" panose="02040503050406030204" pitchFamily="18" charset="0"/>
                        <a:ea typeface="Times New Roman" panose="02020603050405020304" pitchFamily="18" charset="0"/>
                        <a:cs typeface="+mj-cs"/>
                      </a:rPr>
                      <m:t>2</m:t>
                    </m:r>
                    <m:r>
                      <a:rPr lang="en-US" sz="1400" i="1">
                        <a:effectLst/>
                        <a:latin typeface="Cambria Math" panose="02040503050406030204" pitchFamily="18" charset="0"/>
                        <a:ea typeface="Times New Roman" panose="02020603050405020304" pitchFamily="18" charset="0"/>
                        <a:cs typeface="+mj-cs"/>
                      </a:rPr>
                      <m:t>,…,</m:t>
                    </m:r>
                    <m:r>
                      <a:rPr lang="en-US" sz="1400" i="1">
                        <a:effectLst/>
                        <a:latin typeface="Cambria Math" panose="02040503050406030204" pitchFamily="18" charset="0"/>
                        <a:ea typeface="Times New Roman" panose="02020603050405020304" pitchFamily="18" charset="0"/>
                        <a:cs typeface="+mj-cs"/>
                      </a:rPr>
                      <m:t>𝑛</m:t>
                    </m:r>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en-US" sz="1400" b="1" dirty="0">
                    <a:effectLst/>
                    <a:latin typeface="Times New Roman" panose="02020603050405020304" pitchFamily="18" charset="0"/>
                    <a:ea typeface="Times New Roman" panose="02020603050405020304" pitchFamily="18" charset="0"/>
                    <a:cs typeface="+mj-cs"/>
                  </a:rPr>
                  <a:t>For</a:t>
                </a:r>
                <a:r>
                  <a:rPr lang="en-US" sz="1400" dirty="0">
                    <a:effectLst/>
                    <a:latin typeface="Times New Roman" panose="02020603050405020304" pitchFamily="18" charset="0"/>
                    <a:ea typeface="Times New Roman" panose="02020603050405020304" pitchFamily="18" charset="0"/>
                    <a:cs typeface="+mj-cs"/>
                  </a:rPr>
                  <a:t> all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𝑖</m:t>
                        </m:r>
                      </m:sub>
                    </m:sSub>
                  </m:oMath>
                </a14:m>
                <a:r>
                  <a:rPr lang="en-US" sz="1400" dirty="0">
                    <a:effectLst/>
                    <a:latin typeface="Times New Roman" panose="02020603050405020304" pitchFamily="18" charset="0"/>
                    <a:ea typeface="Times New Roman" panose="02020603050405020304" pitchFamily="18" charset="0"/>
                    <a:cs typeface="+mj-cs"/>
                  </a:rPr>
                  <a:t> </a:t>
                </a:r>
                <a:r>
                  <a:rPr lang="en-US" sz="1400" b="1" dirty="0">
                    <a:effectLst/>
                    <a:latin typeface="Times New Roman" panose="02020603050405020304" pitchFamily="18" charset="0"/>
                    <a:ea typeface="Times New Roman" panose="02020603050405020304" pitchFamily="18" charset="0"/>
                    <a:cs typeface="+mj-cs"/>
                  </a:rPr>
                  <a:t>do</a:t>
                </a:r>
                <a:r>
                  <a:rPr lang="en-US" sz="1400" dirty="0">
                    <a:effectLst/>
                    <a:latin typeface="Times New Roman" panose="02020603050405020304" pitchFamily="18" charset="0"/>
                    <a:ea typeface="Times New Roman" panose="02020603050405020304" pitchFamily="18" charset="0"/>
                    <a:cs typeface="+mj-cs"/>
                  </a:rPr>
                  <a:t>:</a:t>
                </a:r>
                <a:endParaRPr lang="en-US" sz="1400" dirty="0">
                  <a:effectLst/>
                  <a:latin typeface="Calibri" panose="020F0502020204030204" pitchFamily="34" charset="0"/>
                  <a:ea typeface="Calibri" panose="020F0502020204030204" pitchFamily="34" charset="0"/>
                  <a:cs typeface="+mj-cs"/>
                </a:endParaRPr>
              </a:p>
              <a:p>
                <a:pPr marL="180340" marR="0">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mj-cs"/>
                  </a:rPr>
                  <a:t>Calculate fitness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r>
                      <a:rPr lang="en-US" sz="1400" i="1">
                        <a:effectLst/>
                        <a:latin typeface="Cambria Math" panose="02040503050406030204" pitchFamily="18" charset="0"/>
                        <a:ea typeface="Times New Roman" panose="02020603050405020304" pitchFamily="18" charset="0"/>
                        <a:cs typeface="+mj-cs"/>
                      </a:rPr>
                      <m:t>𝑓</m:t>
                    </m:r>
                    <m:r>
                      <a:rPr lang="en-US" sz="1400" i="1">
                        <a:effectLst/>
                        <a:latin typeface="Cambria Math" panose="02040503050406030204" pitchFamily="18" charset="0"/>
                        <a:ea typeface="Times New Roman" panose="02020603050405020304" pitchFamily="18" charset="0"/>
                        <a:cs typeface="+mj-cs"/>
                      </a:rPr>
                      <m:t>(</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en-US" sz="1400" dirty="0">
                    <a:effectLst/>
                    <a:latin typeface="Times New Roman" panose="02020603050405020304" pitchFamily="18" charset="0"/>
                    <a:ea typeface="Times New Roman" panose="02020603050405020304" pitchFamily="18" charset="0"/>
                    <a:cs typeface="+mj-cs"/>
                  </a:rPr>
                  <a:t>End for</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en-US" sz="1400" b="1" dirty="0">
                    <a:effectLst/>
                    <a:latin typeface="Times New Roman" panose="02020603050405020304" pitchFamily="18" charset="0"/>
                    <a:ea typeface="Times New Roman" panose="02020603050405020304" pitchFamily="18" charset="0"/>
                    <a:cs typeface="+mj-cs"/>
                  </a:rPr>
                  <a:t>While </a:t>
                </a:r>
                <a:r>
                  <a:rPr lang="en-US" sz="1400" dirty="0">
                    <a:effectLst/>
                    <a:latin typeface="Times New Roman" panose="02020603050405020304" pitchFamily="18" charset="0"/>
                    <a:ea typeface="Times New Roman" panose="02020603050405020304" pitchFamily="18" charset="0"/>
                    <a:cs typeface="+mj-cs"/>
                  </a:rPr>
                  <a:t>NumberObjectiveEvaluations &lt; MaxNumberEvaluations </a:t>
                </a:r>
                <a:r>
                  <a:rPr lang="en-US" sz="1400" b="1" dirty="0">
                    <a:effectLst/>
                    <a:latin typeface="Times New Roman" panose="02020603050405020304" pitchFamily="18" charset="0"/>
                    <a:ea typeface="Times New Roman" panose="02020603050405020304" pitchFamily="18" charset="0"/>
                    <a:cs typeface="+mj-cs"/>
                  </a:rPr>
                  <a:t>do</a:t>
                </a:r>
                <a:r>
                  <a:rPr lang="en-US" sz="1400" dirty="0">
                    <a:effectLst/>
                    <a:latin typeface="Times New Roman" panose="02020603050405020304" pitchFamily="18" charset="0"/>
                    <a:ea typeface="Times New Roman" panose="02020603050405020304" pitchFamily="18" charset="0"/>
                    <a:cs typeface="+mj-cs"/>
                  </a:rPr>
                  <a:t>:</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r>
                  <a:rPr lang="en-US" sz="1400" dirty="0">
                    <a:effectLst/>
                    <a:latin typeface="Times New Roman" panose="02020603050405020304" pitchFamily="18" charset="0"/>
                    <a:ea typeface="Times New Roman" panose="02020603050405020304" pitchFamily="18" charset="0"/>
                    <a:cs typeface="+mj-cs"/>
                  </a:rPr>
                  <a:t>Generate a cuckoo egg </a:t>
                </a:r>
                <a14:m>
                  <m:oMath xmlns:m="http://schemas.openxmlformats.org/officeDocument/2006/math">
                    <m:d>
                      <m:dPr>
                        <m:ctrlPr>
                          <a:rPr lang="en-US" sz="1400" i="1">
                            <a:effectLst/>
                            <a:latin typeface="Cambria Math" panose="02040503050406030204" pitchFamily="18" charset="0"/>
                            <a:ea typeface="Times New Roman" panose="02020603050405020304" pitchFamily="18" charset="0"/>
                            <a:cs typeface="+mj-cs"/>
                          </a:rPr>
                        </m:ctrlPr>
                      </m:dPr>
                      <m:e>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𝑗</m:t>
                            </m:r>
                          </m:sub>
                        </m:sSub>
                      </m:e>
                    </m:d>
                  </m:oMath>
                </a14:m>
                <a:r>
                  <a:rPr lang="en-US" sz="1400" dirty="0">
                    <a:effectLst/>
                    <a:latin typeface="Times New Roman" panose="02020603050405020304" pitchFamily="18" charset="0"/>
                    <a:ea typeface="Times New Roman" panose="02020603050405020304" pitchFamily="18" charset="0"/>
                    <a:cs typeface="+mj-cs"/>
                  </a:rPr>
                  <a:t> by taking a levy flight from random nest</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14:m>
                  <m:oMath xmlns:m="http://schemas.openxmlformats.org/officeDocument/2006/math">
                    <m:r>
                      <a:rPr lang="en-US" sz="1400" i="1">
                        <a:effectLst/>
                        <a:latin typeface="Cambria Math" panose="02040503050406030204" pitchFamily="18" charset="0"/>
                        <a:ea typeface="Times New Roman" panose="02020603050405020304" pitchFamily="18" charset="0"/>
                        <a:cs typeface="+mj-cs"/>
                      </a:rPr>
                      <m:t>      </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r>
                      <a:rPr lang="en-US" sz="1400" i="1">
                        <a:effectLst/>
                        <a:latin typeface="Cambria Math" panose="02040503050406030204" pitchFamily="18" charset="0"/>
                        <a:ea typeface="Times New Roman" panose="02020603050405020304" pitchFamily="18" charset="0"/>
                        <a:cs typeface="+mj-cs"/>
                      </a:rPr>
                      <m:t>𝑓</m:t>
                    </m:r>
                    <m:r>
                      <a:rPr lang="en-US" sz="1400" i="1">
                        <a:effectLst/>
                        <a:latin typeface="Cambria Math" panose="02040503050406030204" pitchFamily="18" charset="0"/>
                        <a:ea typeface="Times New Roman" panose="02020603050405020304" pitchFamily="18" charset="0"/>
                        <a:cs typeface="+mj-cs"/>
                      </a:rPr>
                      <m:t>(</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r>
                  <a:rPr lang="en-US" sz="1400" dirty="0">
                    <a:effectLst/>
                    <a:latin typeface="Times New Roman" panose="02020603050405020304" pitchFamily="18" charset="0"/>
                    <a:ea typeface="Times New Roman" panose="02020603050405020304" pitchFamily="18" charset="0"/>
                    <a:cs typeface="+mj-cs"/>
                  </a:rPr>
                  <a:t>Choose a random nest </a:t>
                </a:r>
                <a14:m>
                  <m:oMath xmlns:m="http://schemas.openxmlformats.org/officeDocument/2006/math">
                    <m:r>
                      <a:rPr lang="en-US" sz="1400" i="1">
                        <a:effectLst/>
                        <a:latin typeface="Cambria Math" panose="02040503050406030204" pitchFamily="18" charset="0"/>
                        <a:ea typeface="Times New Roman" panose="02020603050405020304" pitchFamily="18" charset="0"/>
                        <a:cs typeface="+mj-cs"/>
                      </a:rPr>
                      <m:t>𝑖</m:t>
                    </m:r>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b="1" dirty="0">
                    <a:effectLst/>
                    <a:latin typeface="Calibri" panose="020F0502020204030204" pitchFamily="34" charset="0"/>
                    <a:ea typeface="Times New Roman" panose="02020603050405020304" pitchFamily="18" charset="0"/>
                    <a:cs typeface="+mj-cs"/>
                  </a:rPr>
                  <a:t>    </a:t>
                </a:r>
                <a:r>
                  <a:rPr lang="en-US" sz="1400" b="1" dirty="0">
                    <a:effectLst/>
                    <a:latin typeface="Times New Roman" panose="02020603050405020304" pitchFamily="18" charset="0"/>
                    <a:ea typeface="Times New Roman" panose="02020603050405020304" pitchFamily="18" charset="0"/>
                    <a:cs typeface="+mj-cs"/>
                  </a:rPr>
                  <a:t>If</a:t>
                </a:r>
                <a:r>
                  <a:rPr lang="en-US" sz="1400" dirty="0">
                    <a:effectLst/>
                    <a:latin typeface="Times New Roman" panose="02020603050405020304" pitchFamily="18" charset="0"/>
                    <a:ea typeface="Times New Roman" panose="02020603050405020304" pitchFamily="18" charset="0"/>
                    <a:cs typeface="+mj-cs"/>
                  </a:rPr>
                  <a:t>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𝑗</m:t>
                        </m:r>
                      </m:sub>
                    </m:sSub>
                    <m:r>
                      <a:rPr lang="en-US" sz="1400" i="1">
                        <a:effectLst/>
                        <a:latin typeface="Cambria Math" panose="02040503050406030204" pitchFamily="18" charset="0"/>
                        <a:ea typeface="Times New Roman" panose="02020603050405020304" pitchFamily="18" charset="0"/>
                        <a:cs typeface="+mj-cs"/>
                      </a:rPr>
                      <m:t>&gt;</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𝑖</m:t>
                        </m:r>
                      </m:sub>
                    </m:sSub>
                  </m:oMath>
                </a14:m>
                <a:r>
                  <a:rPr lang="en-US" sz="1400" dirty="0">
                    <a:effectLst/>
                    <a:latin typeface="Times New Roman" panose="02020603050405020304" pitchFamily="18" charset="0"/>
                    <a:ea typeface="Times New Roman" panose="02020603050405020304" pitchFamily="18" charset="0"/>
                    <a:cs typeface="+mj-cs"/>
                  </a:rPr>
                  <a:t>) </a:t>
                </a:r>
                <a:r>
                  <a:rPr lang="en-US" sz="1400" b="1" dirty="0">
                    <a:effectLst/>
                    <a:latin typeface="Times New Roman" panose="02020603050405020304" pitchFamily="18" charset="0"/>
                    <a:ea typeface="Times New Roman" panose="02020603050405020304" pitchFamily="18" charset="0"/>
                    <a:cs typeface="+mj-cs"/>
                  </a:rPr>
                  <a:t>then</a:t>
                </a:r>
                <a:r>
                  <a:rPr lang="en-US" sz="1400" dirty="0">
                    <a:effectLst/>
                    <a:latin typeface="Times New Roman" panose="02020603050405020304" pitchFamily="18" charset="0"/>
                    <a:ea typeface="Times New Roman" panose="02020603050405020304" pitchFamily="18" charset="0"/>
                    <a:cs typeface="+mj-cs"/>
                  </a:rPr>
                  <a:t>: </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𝑋</m:t>
                        </m:r>
                      </m:e>
                      <m:sub>
                        <m:r>
                          <a:rPr lang="en-US" sz="1400" i="1">
                            <a:effectLst/>
                            <a:latin typeface="Cambria Math" panose="02040503050406030204" pitchFamily="18" charset="0"/>
                            <a:ea typeface="Times New Roman" panose="02020603050405020304" pitchFamily="18" charset="0"/>
                            <a:cs typeface="+mj-cs"/>
                          </a:rPr>
                          <m:t>𝑗</m:t>
                        </m:r>
                      </m:sub>
                    </m:sSub>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14:m>
                  <m:oMath xmlns:m="http://schemas.openxmlformats.org/officeDocument/2006/math">
                    <m:r>
                      <a:rPr lang="en-US" sz="1400" i="1">
                        <a:effectLst/>
                        <a:latin typeface="Cambria Math" panose="02040503050406030204" pitchFamily="18" charset="0"/>
                        <a:ea typeface="Times New Roman" panose="02020603050405020304" pitchFamily="18" charset="0"/>
                        <a:cs typeface="+mj-cs"/>
                      </a:rPr>
                      <m:t>       </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𝑖</m:t>
                        </m:r>
                      </m:sub>
                    </m:sSub>
                    <m:r>
                      <a:rPr lang="en-US" sz="1400" i="1">
                        <a:effectLst/>
                        <a:latin typeface="Cambria Math" panose="02040503050406030204" pitchFamily="18" charset="0"/>
                        <a:ea typeface="Times New Roman" panose="02020603050405020304" pitchFamily="18" charset="0"/>
                        <a:cs typeface="+mj-cs"/>
                      </a:rPr>
                      <m:t>←</m:t>
                    </m:r>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𝐹</m:t>
                        </m:r>
                      </m:e>
                      <m:sub>
                        <m:r>
                          <a:rPr lang="en-US" sz="1400" i="1">
                            <a:effectLst/>
                            <a:latin typeface="Cambria Math" panose="02040503050406030204" pitchFamily="18" charset="0"/>
                            <a:ea typeface="Times New Roman" panose="02020603050405020304" pitchFamily="18" charset="0"/>
                            <a:cs typeface="+mj-cs"/>
                          </a:rPr>
                          <m:t>𝑗</m:t>
                        </m:r>
                      </m:sub>
                    </m:sSub>
                  </m:oMath>
                </a14:m>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b="1" dirty="0">
                    <a:effectLst/>
                    <a:latin typeface="Calibri" panose="020F0502020204030204" pitchFamily="34" charset="0"/>
                    <a:ea typeface="Times New Roman" panose="02020603050405020304" pitchFamily="18" charset="0"/>
                    <a:cs typeface="+mj-cs"/>
                  </a:rPr>
                  <a:t>    </a:t>
                </a:r>
                <a:r>
                  <a:rPr lang="en-US" sz="1400" b="1" dirty="0">
                    <a:effectLst/>
                    <a:latin typeface="Times New Roman" panose="02020603050405020304" pitchFamily="18" charset="0"/>
                    <a:ea typeface="Times New Roman" panose="02020603050405020304" pitchFamily="18" charset="0"/>
                    <a:cs typeface="+mj-cs"/>
                  </a:rPr>
                  <a:t>End if </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r>
                  <a:rPr lang="en-US" sz="1400" dirty="0">
                    <a:effectLst/>
                    <a:latin typeface="Times New Roman" panose="02020603050405020304" pitchFamily="18" charset="0"/>
                    <a:ea typeface="Times New Roman" panose="02020603050405020304" pitchFamily="18" charset="0"/>
                    <a:cs typeface="+mj-cs"/>
                  </a:rPr>
                  <a:t>Abandon a fraction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cs typeface="+mj-cs"/>
                          </a:rPr>
                        </m:ctrlPr>
                      </m:sSubPr>
                      <m:e>
                        <m:r>
                          <a:rPr lang="en-US" sz="1400" i="1">
                            <a:effectLst/>
                            <a:latin typeface="Cambria Math" panose="02040503050406030204" pitchFamily="18" charset="0"/>
                            <a:ea typeface="Times New Roman" panose="02020603050405020304" pitchFamily="18" charset="0"/>
                            <a:cs typeface="+mj-cs"/>
                          </a:rPr>
                          <m:t>𝜌</m:t>
                        </m:r>
                      </m:e>
                      <m:sub>
                        <m:r>
                          <a:rPr lang="en-US" sz="1400" i="1">
                            <a:effectLst/>
                            <a:latin typeface="Cambria Math" panose="02040503050406030204" pitchFamily="18" charset="0"/>
                            <a:ea typeface="Times New Roman" panose="02020603050405020304" pitchFamily="18" charset="0"/>
                            <a:cs typeface="+mj-cs"/>
                          </a:rPr>
                          <m:t>𝑎</m:t>
                        </m:r>
                      </m:sub>
                    </m:sSub>
                  </m:oMath>
                </a14:m>
                <a:r>
                  <a:rPr lang="en-US" sz="1400" dirty="0">
                    <a:effectLst/>
                    <a:latin typeface="Times New Roman" panose="02020603050405020304" pitchFamily="18" charset="0"/>
                    <a:ea typeface="Times New Roman" panose="02020603050405020304" pitchFamily="18" charset="0"/>
                    <a:cs typeface="+mj-cs"/>
                  </a:rPr>
                  <a:t> of the worst nests</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r>
                  <a:rPr lang="en-US" sz="1400" dirty="0">
                    <a:effectLst/>
                    <a:latin typeface="Times New Roman" panose="02020603050405020304" pitchFamily="18" charset="0"/>
                    <a:ea typeface="Times New Roman" panose="02020603050405020304" pitchFamily="18" charset="0"/>
                    <a:cs typeface="+mj-cs"/>
                  </a:rPr>
                  <a:t>Build new nests at new locations via levy flights to replace nests lost</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ar-SA" sz="1400" dirty="0">
                    <a:effectLst/>
                    <a:latin typeface="Calibri" panose="020F0502020204030204" pitchFamily="34" charset="0"/>
                    <a:ea typeface="Times New Roman" panose="02020603050405020304" pitchFamily="18" charset="0"/>
                    <a:cs typeface="+mj-cs"/>
                  </a:rPr>
                  <a:t>   </a:t>
                </a:r>
                <a:r>
                  <a:rPr lang="en-US" sz="1400" dirty="0">
                    <a:effectLst/>
                    <a:latin typeface="Times New Roman" panose="02020603050405020304" pitchFamily="18" charset="0"/>
                    <a:ea typeface="Times New Roman" panose="02020603050405020304" pitchFamily="18" charset="0"/>
                    <a:cs typeface="+mj-cs"/>
                  </a:rPr>
                  <a:t>Evaluate fitness of new nests and rank all solutions </a:t>
                </a:r>
                <a:endParaRPr lang="en-US" sz="1400" dirty="0">
                  <a:effectLst/>
                  <a:latin typeface="Calibri" panose="020F0502020204030204" pitchFamily="34" charset="0"/>
                  <a:ea typeface="Calibri" panose="020F0502020204030204" pitchFamily="34" charset="0"/>
                  <a:cs typeface="+mj-cs"/>
                </a:endParaRPr>
              </a:p>
              <a:p>
                <a:pPr marL="342900" marR="0" lvl="0" indent="-342900">
                  <a:lnSpc>
                    <a:spcPct val="107000"/>
                  </a:lnSpc>
                  <a:spcBef>
                    <a:spcPts val="0"/>
                  </a:spcBef>
                  <a:spcAft>
                    <a:spcPts val="0"/>
                  </a:spcAft>
                  <a:buFont typeface="Calibri" panose="020F0502020204030204" pitchFamily="34" charset="0"/>
                  <a:buAutoNum type="arabicPeriod"/>
                </a:pPr>
                <a:r>
                  <a:rPr lang="en-US" sz="1400" b="1" dirty="0">
                    <a:effectLst/>
                    <a:latin typeface="Times New Roman" panose="02020603050405020304" pitchFamily="18" charset="0"/>
                    <a:ea typeface="Times New Roman" panose="02020603050405020304" pitchFamily="18" charset="0"/>
                    <a:cs typeface="+mj-cs"/>
                  </a:rPr>
                  <a:t>End while</a:t>
                </a:r>
                <a:endParaRPr lang="en-US" sz="1400" dirty="0">
                  <a:effectLst/>
                  <a:latin typeface="Calibri" panose="020F0502020204030204" pitchFamily="34" charset="0"/>
                  <a:ea typeface="Calibri" panose="020F0502020204030204" pitchFamily="34" charset="0"/>
                  <a:cs typeface="+mj-cs"/>
                </a:endParaRPr>
              </a:p>
            </p:txBody>
          </p:sp>
        </mc:Choice>
        <mc:Fallback xmlns="">
          <p:sp>
            <p:nvSpPr>
              <p:cNvPr id="6" name="Text Box 3">
                <a:extLst>
                  <a:ext uri="{FF2B5EF4-FFF2-40B4-BE49-F238E27FC236}">
                    <a16:creationId xmlns:a16="http://schemas.microsoft.com/office/drawing/2014/main" id="{70B6E999-F4CF-9261-3A6F-DD166CB1DC26}"/>
                  </a:ext>
                </a:extLst>
              </p:cNvPr>
              <p:cNvSpPr txBox="1">
                <a:spLocks noRot="1" noChangeAspect="1" noMove="1" noResize="1" noEditPoints="1" noAdjustHandles="1" noChangeArrowheads="1" noChangeShapeType="1" noTextEdit="1"/>
              </p:cNvSpPr>
              <p:nvPr/>
            </p:nvSpPr>
            <p:spPr>
              <a:xfrm>
                <a:off x="343401" y="1100289"/>
                <a:ext cx="5752598" cy="4406866"/>
              </a:xfrm>
              <a:prstGeom prst="rect">
                <a:avLst/>
              </a:prstGeom>
              <a:blipFill>
                <a:blip r:embed="rId2"/>
                <a:stretch>
                  <a:fillRect l="-423" t="-138"/>
                </a:stretch>
              </a:blipFill>
              <a:ln w="6350">
                <a:solidFill>
                  <a:prstClr val="black"/>
                </a:solidFill>
              </a:ln>
            </p:spPr>
            <p:txBody>
              <a:bodyPr/>
              <a:lstStyle/>
              <a:p>
                <a:r>
                  <a:rPr lang="en-US">
                    <a:noFill/>
                  </a:rPr>
                  <a:t> </a:t>
                </a:r>
              </a:p>
            </p:txBody>
          </p:sp>
        </mc:Fallback>
      </mc:AlternateContent>
      <p:pic>
        <p:nvPicPr>
          <p:cNvPr id="4" name="Picture 3">
            <a:extLst>
              <a:ext uri="{FF2B5EF4-FFF2-40B4-BE49-F238E27FC236}">
                <a16:creationId xmlns:a16="http://schemas.microsoft.com/office/drawing/2014/main" id="{F5D5D9C9-ACB3-2DAD-B912-5B981687C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5576"/>
            <a:ext cx="6168227" cy="5178264"/>
          </a:xfrm>
          <a:prstGeom prst="rect">
            <a:avLst/>
          </a:prstGeom>
        </p:spPr>
      </p:pic>
    </p:spTree>
    <p:extLst>
      <p:ext uri="{BB962C8B-B14F-4D97-AF65-F5344CB8AC3E}">
        <p14:creationId xmlns:p14="http://schemas.microsoft.com/office/powerpoint/2010/main" val="408072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6A7A84-040A-F99C-C822-5EE1940EC657}"/>
              </a:ext>
            </a:extLst>
          </p:cNvPr>
          <p:cNvSpPr>
            <a:spLocks noGrp="1"/>
          </p:cNvSpPr>
          <p:nvPr>
            <p:ph type="sldNum" sz="quarter" idx="12"/>
          </p:nvPr>
        </p:nvSpPr>
        <p:spPr/>
        <p:txBody>
          <a:bodyPr/>
          <a:lstStyle/>
          <a:p>
            <a:fld id="{B7C42953-CAAD-41A4-8443-F67D72D37062}" type="slidenum">
              <a:rPr lang="en-US" smtClean="0"/>
              <a:t>2</a:t>
            </a:fld>
            <a:endParaRPr lang="en-US"/>
          </a:p>
        </p:txBody>
      </p:sp>
      <p:sp>
        <p:nvSpPr>
          <p:cNvPr id="3" name="TextBox 2">
            <a:extLst>
              <a:ext uri="{FF2B5EF4-FFF2-40B4-BE49-F238E27FC236}">
                <a16:creationId xmlns:a16="http://schemas.microsoft.com/office/drawing/2014/main" id="{C9A1709D-7AE7-B3C7-10AF-822CBAD07F64}"/>
              </a:ext>
            </a:extLst>
          </p:cNvPr>
          <p:cNvSpPr txBox="1"/>
          <p:nvPr/>
        </p:nvSpPr>
        <p:spPr>
          <a:xfrm>
            <a:off x="435812" y="319628"/>
            <a:ext cx="11451388" cy="523220"/>
          </a:xfrm>
          <a:prstGeom prst="rect">
            <a:avLst/>
          </a:prstGeom>
          <a:solidFill>
            <a:srgbClr val="FFC000"/>
          </a:solidFill>
        </p:spPr>
        <p:txBody>
          <a:bodyPr wrap="square" rtlCol="0">
            <a:spAutoFit/>
          </a:bodyPr>
          <a:lstStyle/>
          <a:p>
            <a:pPr algn="ctr" rtl="1"/>
            <a:r>
              <a:rPr lang="fa-IR" sz="2800" b="1" dirty="0">
                <a:solidFill>
                  <a:schemeClr val="bg1"/>
                </a:solidFill>
                <a:cs typeface="B Nazanin" panose="00000400000000000000" pitchFamily="2" charset="-78"/>
              </a:rPr>
              <a:t>   ساختار گزارش</a:t>
            </a:r>
            <a:endParaRPr lang="en-US" sz="2800" b="1" dirty="0">
              <a:solidFill>
                <a:schemeClr val="bg1"/>
              </a:solidFill>
              <a:cs typeface="B Nazanin" panose="00000400000000000000" pitchFamily="2" charset="-78"/>
            </a:endParaRPr>
          </a:p>
        </p:txBody>
      </p:sp>
      <p:sp>
        <p:nvSpPr>
          <p:cNvPr id="5" name="TextBox 4">
            <a:extLst>
              <a:ext uri="{FF2B5EF4-FFF2-40B4-BE49-F238E27FC236}">
                <a16:creationId xmlns:a16="http://schemas.microsoft.com/office/drawing/2014/main" id="{5B6AF611-09E4-C5E7-BF9B-438B1D7A6528}"/>
              </a:ext>
            </a:extLst>
          </p:cNvPr>
          <p:cNvSpPr txBox="1"/>
          <p:nvPr/>
        </p:nvSpPr>
        <p:spPr>
          <a:xfrm>
            <a:off x="5076824" y="1449743"/>
            <a:ext cx="3301581"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۸. </a:t>
            </a:r>
            <a:r>
              <a:rPr lang="fa-IR" sz="1800" b="1" dirty="0">
                <a:cs typeface="B Nazanin" panose="00000400000000000000" pitchFamily="2" charset="-78"/>
                <a:hlinkClick r:id="rId2" action="ppaction://hlinksldjump">
                  <a:extLst>
                    <a:ext uri="{A12FA001-AC4F-418D-AE19-62706E023703}">
                      <ahyp:hlinkClr xmlns:ahyp="http://schemas.microsoft.com/office/drawing/2018/hyperlinkcolor" val="tx"/>
                    </a:ext>
                  </a:extLst>
                </a:hlinkClick>
              </a:rPr>
              <a:t>سوالات پژوهش </a:t>
            </a:r>
            <a:endParaRPr lang="fa-IR" sz="1800" b="1" dirty="0">
              <a:cs typeface="B Nazanin" panose="00000400000000000000" pitchFamily="2" charset="-78"/>
            </a:endParaRPr>
          </a:p>
        </p:txBody>
      </p:sp>
      <p:sp>
        <p:nvSpPr>
          <p:cNvPr id="6" name="TextBox 5">
            <a:extLst>
              <a:ext uri="{FF2B5EF4-FFF2-40B4-BE49-F238E27FC236}">
                <a16:creationId xmlns:a16="http://schemas.microsoft.com/office/drawing/2014/main" id="{6FF0E6AE-27F5-835F-792A-2557AD1ADDD2}"/>
              </a:ext>
            </a:extLst>
          </p:cNvPr>
          <p:cNvSpPr txBox="1"/>
          <p:nvPr/>
        </p:nvSpPr>
        <p:spPr>
          <a:xfrm>
            <a:off x="8610600" y="1990033"/>
            <a:ext cx="3145589" cy="369332"/>
          </a:xfrm>
          <a:prstGeom prst="rect">
            <a:avLst/>
          </a:prstGeom>
          <a:solidFill>
            <a:schemeClr val="accent1">
              <a:lumMod val="20000"/>
              <a:lumOff val="80000"/>
            </a:schemeClr>
          </a:solidFill>
        </p:spPr>
        <p:txBody>
          <a:bodyPr wrap="square" rtlCol="0">
            <a:spAutoFit/>
          </a:bodyPr>
          <a:lstStyle/>
          <a:p>
            <a:pPr algn="r" rtl="1"/>
            <a:r>
              <a:rPr lang="fa-IR" b="1" dirty="0">
                <a:cs typeface="2  Nazanin" panose="00000400000000000000" pitchFamily="2" charset="-78"/>
              </a:rPr>
              <a:t>۲.  </a:t>
            </a:r>
            <a:r>
              <a:rPr lang="fa-IR" b="1" dirty="0">
                <a:cs typeface="2  Nazanin" panose="00000400000000000000" pitchFamily="2" charset="-78"/>
                <a:hlinkClick r:id="rId3" action="ppaction://hlinksldjump">
                  <a:extLst>
                    <a:ext uri="{A12FA001-AC4F-418D-AE19-62706E023703}">
                      <ahyp:hlinkClr xmlns:ahyp="http://schemas.microsoft.com/office/drawing/2018/hyperlinkcolor" val="tx"/>
                    </a:ext>
                  </a:extLst>
                </a:hlinkClick>
              </a:rPr>
              <a:t>طرح مسئله</a:t>
            </a:r>
            <a:endParaRPr lang="en-US" b="1" dirty="0">
              <a:cs typeface="2  Nazanin" panose="00000400000000000000" pitchFamily="2" charset="-78"/>
            </a:endParaRPr>
          </a:p>
        </p:txBody>
      </p:sp>
      <p:sp>
        <p:nvSpPr>
          <p:cNvPr id="10" name="TextBox 9">
            <a:extLst>
              <a:ext uri="{FF2B5EF4-FFF2-40B4-BE49-F238E27FC236}">
                <a16:creationId xmlns:a16="http://schemas.microsoft.com/office/drawing/2014/main" id="{ADF9A0EF-50CC-6396-5111-869CFC343C4C}"/>
              </a:ext>
            </a:extLst>
          </p:cNvPr>
          <p:cNvSpPr txBox="1"/>
          <p:nvPr/>
        </p:nvSpPr>
        <p:spPr>
          <a:xfrm>
            <a:off x="8610600" y="2631207"/>
            <a:ext cx="3145589" cy="369332"/>
          </a:xfrm>
          <a:prstGeom prst="rect">
            <a:avLst/>
          </a:prstGeom>
          <a:solidFill>
            <a:schemeClr val="accent1">
              <a:lumMod val="20000"/>
              <a:lumOff val="80000"/>
            </a:schemeClr>
          </a:solidFill>
        </p:spPr>
        <p:txBody>
          <a:bodyPr wrap="square" rtlCol="0">
            <a:spAutoFit/>
          </a:bodyPr>
          <a:lstStyle/>
          <a:p>
            <a:pPr algn="r" rtl="1"/>
            <a:r>
              <a:rPr lang="fa-IR" b="1" dirty="0">
                <a:cs typeface="2  Nazanin" panose="00000400000000000000" pitchFamily="2" charset="-78"/>
              </a:rPr>
              <a:t>۳.  </a:t>
            </a:r>
            <a:r>
              <a:rPr lang="fa-IR" b="1" dirty="0">
                <a:cs typeface="2  Nazanin" panose="00000400000000000000" pitchFamily="2" charset="-78"/>
                <a:hlinkClick r:id="rId4" action="ppaction://hlinksldjump">
                  <a:extLst>
                    <a:ext uri="{A12FA001-AC4F-418D-AE19-62706E023703}">
                      <ahyp:hlinkClr xmlns:ahyp="http://schemas.microsoft.com/office/drawing/2018/hyperlinkcolor" val="tx"/>
                    </a:ext>
                  </a:extLst>
                </a:hlinkClick>
              </a:rPr>
              <a:t>ضرورت و اهمیت تحقیق</a:t>
            </a:r>
            <a:endParaRPr lang="en-US" b="1" dirty="0">
              <a:cs typeface="2  Nazanin" panose="00000400000000000000" pitchFamily="2" charset="-78"/>
            </a:endParaRPr>
          </a:p>
        </p:txBody>
      </p:sp>
      <p:sp>
        <p:nvSpPr>
          <p:cNvPr id="11" name="TextBox 10">
            <a:extLst>
              <a:ext uri="{FF2B5EF4-FFF2-40B4-BE49-F238E27FC236}">
                <a16:creationId xmlns:a16="http://schemas.microsoft.com/office/drawing/2014/main" id="{2EDF55A9-C8B8-43C7-12DD-6A62C63A2F7E}"/>
              </a:ext>
            </a:extLst>
          </p:cNvPr>
          <p:cNvSpPr txBox="1"/>
          <p:nvPr/>
        </p:nvSpPr>
        <p:spPr>
          <a:xfrm>
            <a:off x="8610600" y="3230267"/>
            <a:ext cx="3145589" cy="369332"/>
          </a:xfrm>
          <a:prstGeom prst="rect">
            <a:avLst/>
          </a:prstGeom>
          <a:solidFill>
            <a:schemeClr val="accent1">
              <a:lumMod val="20000"/>
              <a:lumOff val="80000"/>
            </a:schemeClr>
          </a:solidFill>
        </p:spPr>
        <p:txBody>
          <a:bodyPr wrap="square" rtlCol="0">
            <a:spAutoFit/>
          </a:bodyPr>
          <a:lstStyle/>
          <a:p>
            <a:pPr algn="r" rtl="1"/>
            <a:r>
              <a:rPr lang="fa-IR" sz="1800" b="1" dirty="0">
                <a:cs typeface="2  Nazanin" panose="00000400000000000000" pitchFamily="2" charset="-78"/>
              </a:rPr>
              <a:t>۴. </a:t>
            </a:r>
            <a:r>
              <a:rPr lang="fa-IR" sz="1800" b="1" dirty="0">
                <a:cs typeface="2  Nazanin" panose="00000400000000000000" pitchFamily="2" charset="-78"/>
                <a:hlinkClick r:id="rId5" action="ppaction://hlinksldjump">
                  <a:extLst>
                    <a:ext uri="{A12FA001-AC4F-418D-AE19-62706E023703}">
                      <ahyp:hlinkClr xmlns:ahyp="http://schemas.microsoft.com/office/drawing/2018/hyperlinkcolor" val="tx"/>
                    </a:ext>
                  </a:extLst>
                </a:hlinkClick>
              </a:rPr>
              <a:t>انگیزه ها و اهداف</a:t>
            </a:r>
            <a:endParaRPr lang="en-US" sz="1800" b="1" dirty="0">
              <a:cs typeface="2  Nazanin" panose="00000400000000000000" pitchFamily="2" charset="-78"/>
            </a:endParaRPr>
          </a:p>
        </p:txBody>
      </p:sp>
      <p:sp>
        <p:nvSpPr>
          <p:cNvPr id="12" name="TextBox 11">
            <a:extLst>
              <a:ext uri="{FF2B5EF4-FFF2-40B4-BE49-F238E27FC236}">
                <a16:creationId xmlns:a16="http://schemas.microsoft.com/office/drawing/2014/main" id="{FC54CB82-2DED-9C66-03B9-608D278E0C85}"/>
              </a:ext>
            </a:extLst>
          </p:cNvPr>
          <p:cNvSpPr txBox="1"/>
          <p:nvPr/>
        </p:nvSpPr>
        <p:spPr>
          <a:xfrm>
            <a:off x="8610600" y="3803860"/>
            <a:ext cx="3145589" cy="369332"/>
          </a:xfrm>
          <a:prstGeom prst="rect">
            <a:avLst/>
          </a:prstGeom>
          <a:solidFill>
            <a:schemeClr val="accent1">
              <a:lumMod val="20000"/>
              <a:lumOff val="80000"/>
            </a:schemeClr>
          </a:solidFill>
        </p:spPr>
        <p:txBody>
          <a:bodyPr wrap="square" rtlCol="0">
            <a:spAutoFit/>
          </a:bodyPr>
          <a:lstStyle/>
          <a:p>
            <a:pPr algn="r" rtl="1"/>
            <a:r>
              <a:rPr lang="fa-IR" sz="1800" b="1" dirty="0">
                <a:cs typeface="2  Nazanin" panose="00000400000000000000" pitchFamily="2" charset="-78"/>
              </a:rPr>
              <a:t>۵</a:t>
            </a:r>
            <a:r>
              <a:rPr lang="fa-IR" sz="1800" b="1" dirty="0">
                <a:solidFill>
                  <a:srgbClr val="6EAC1C"/>
                </a:solidFill>
                <a:cs typeface="2  Nazanin" panose="00000400000000000000" pitchFamily="2" charset="-78"/>
                <a:hlinkClick r:id="rId6" action="ppaction://hlinksldjump">
                  <a:extLst>
                    <a:ext uri="{A12FA001-AC4F-418D-AE19-62706E023703}">
                      <ahyp:hlinkClr xmlns:ahyp="http://schemas.microsoft.com/office/drawing/2018/hyperlinkcolor" val="tx"/>
                    </a:ext>
                  </a:extLst>
                </a:hlinkClick>
              </a:rPr>
              <a:t>. </a:t>
            </a:r>
            <a:r>
              <a:rPr lang="fa-IR" sz="1800" b="1" dirty="0">
                <a:cs typeface="B Nazanin" panose="00000400000000000000" pitchFamily="2" charset="-78"/>
                <a:hlinkClick r:id="rId6" action="ppaction://hlinksldjump">
                  <a:extLst>
                    <a:ext uri="{A12FA001-AC4F-418D-AE19-62706E023703}">
                      <ahyp:hlinkClr xmlns:ahyp="http://schemas.microsoft.com/office/drawing/2018/hyperlinkcolor" val="tx"/>
                    </a:ext>
                  </a:extLst>
                </a:hlinkClick>
              </a:rPr>
              <a:t>اهداف کلی این پژوهش</a:t>
            </a:r>
            <a:endParaRPr lang="en-US" sz="1800" b="1" dirty="0">
              <a:cs typeface="B Nazanin" panose="00000400000000000000" pitchFamily="2" charset="-78"/>
            </a:endParaRPr>
          </a:p>
        </p:txBody>
      </p:sp>
      <p:sp>
        <p:nvSpPr>
          <p:cNvPr id="13" name="TextBox 12">
            <a:extLst>
              <a:ext uri="{FF2B5EF4-FFF2-40B4-BE49-F238E27FC236}">
                <a16:creationId xmlns:a16="http://schemas.microsoft.com/office/drawing/2014/main" id="{9089A2B4-651E-82CF-FF67-1C14CAF694E8}"/>
              </a:ext>
            </a:extLst>
          </p:cNvPr>
          <p:cNvSpPr txBox="1"/>
          <p:nvPr/>
        </p:nvSpPr>
        <p:spPr>
          <a:xfrm>
            <a:off x="8610600" y="4442813"/>
            <a:ext cx="3145589"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۶. </a:t>
            </a:r>
            <a:r>
              <a:rPr lang="fa-IR" sz="1800" b="1" dirty="0">
                <a:cs typeface="B Nazanin" panose="00000400000000000000" pitchFamily="2" charset="-78"/>
                <a:hlinkClick r:id="" action="ppaction://noaction">
                  <a:extLst>
                    <a:ext uri="{A12FA001-AC4F-418D-AE19-62706E023703}">
                      <ahyp:hlinkClr xmlns:ahyp="http://schemas.microsoft.com/office/drawing/2018/hyperlinkcolor" val="tx"/>
                    </a:ext>
                  </a:extLst>
                </a:hlinkClick>
              </a:rPr>
              <a:t>روش تحقیق</a:t>
            </a:r>
            <a:endParaRPr lang="en-US" sz="1800" b="1" dirty="0">
              <a:cs typeface="B Nazanin" panose="00000400000000000000" pitchFamily="2" charset="-78"/>
            </a:endParaRPr>
          </a:p>
        </p:txBody>
      </p:sp>
      <p:sp>
        <p:nvSpPr>
          <p:cNvPr id="14" name="TextBox 13">
            <a:extLst>
              <a:ext uri="{FF2B5EF4-FFF2-40B4-BE49-F238E27FC236}">
                <a16:creationId xmlns:a16="http://schemas.microsoft.com/office/drawing/2014/main" id="{04C0673D-1C7B-A826-4762-935091D6DCEB}"/>
              </a:ext>
            </a:extLst>
          </p:cNvPr>
          <p:cNvSpPr txBox="1"/>
          <p:nvPr/>
        </p:nvSpPr>
        <p:spPr>
          <a:xfrm>
            <a:off x="8610600" y="5057501"/>
            <a:ext cx="3145589"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۷. </a:t>
            </a:r>
            <a:r>
              <a:rPr lang="fa-IR" sz="1800" b="1" dirty="0">
                <a:cs typeface="B Nazanin" panose="00000400000000000000" pitchFamily="2" charset="-78"/>
                <a:hlinkClick r:id="rId7" action="ppaction://hlinksldjump">
                  <a:extLst>
                    <a:ext uri="{A12FA001-AC4F-418D-AE19-62706E023703}">
                      <ahyp:hlinkClr xmlns:ahyp="http://schemas.microsoft.com/office/drawing/2018/hyperlinkcolor" val="tx"/>
                    </a:ext>
                  </a:extLst>
                </a:hlinkClick>
              </a:rPr>
              <a:t>فرضیه های پژوهش </a:t>
            </a:r>
            <a:endParaRPr lang="en-US" sz="1800" b="1" dirty="0">
              <a:cs typeface="B Nazanin" panose="00000400000000000000" pitchFamily="2" charset="-78"/>
            </a:endParaRPr>
          </a:p>
        </p:txBody>
      </p:sp>
      <p:sp>
        <p:nvSpPr>
          <p:cNvPr id="15" name="TextBox 14">
            <a:extLst>
              <a:ext uri="{FF2B5EF4-FFF2-40B4-BE49-F238E27FC236}">
                <a16:creationId xmlns:a16="http://schemas.microsoft.com/office/drawing/2014/main" id="{BE68F0DB-408B-2A66-CFAB-E5CC5E2EEF27}"/>
              </a:ext>
            </a:extLst>
          </p:cNvPr>
          <p:cNvSpPr txBox="1"/>
          <p:nvPr/>
        </p:nvSpPr>
        <p:spPr>
          <a:xfrm>
            <a:off x="8610600" y="1466272"/>
            <a:ext cx="3145589" cy="369332"/>
          </a:xfrm>
          <a:prstGeom prst="rect">
            <a:avLst/>
          </a:prstGeom>
          <a:solidFill>
            <a:schemeClr val="accent1">
              <a:lumMod val="20000"/>
              <a:lumOff val="80000"/>
            </a:schemeClr>
          </a:solidFill>
        </p:spPr>
        <p:txBody>
          <a:bodyPr wrap="square" rtlCol="0">
            <a:spAutoFit/>
          </a:bodyPr>
          <a:lstStyle/>
          <a:p>
            <a:pPr algn="r" rtl="1"/>
            <a:r>
              <a:rPr lang="fa-IR" dirty="0"/>
              <a:t> </a:t>
            </a:r>
            <a:r>
              <a:rPr lang="fa-IR" b="1" dirty="0">
                <a:cs typeface="2  Nazanin" panose="00000400000000000000" pitchFamily="2" charset="-78"/>
              </a:rPr>
              <a:t>۱. </a:t>
            </a:r>
            <a:r>
              <a:rPr lang="fa-IR" b="1" dirty="0">
                <a:cs typeface="2  Nazanin" panose="00000400000000000000" pitchFamily="2" charset="-78"/>
                <a:hlinkClick r:id="rId8" action="ppaction://hlinksldjump">
                  <a:extLst>
                    <a:ext uri="{A12FA001-AC4F-418D-AE19-62706E023703}">
                      <ahyp:hlinkClr xmlns:ahyp="http://schemas.microsoft.com/office/drawing/2018/hyperlinkcolor" val="tx"/>
                    </a:ext>
                  </a:extLst>
                </a:hlinkClick>
              </a:rPr>
              <a:t>مُقدمه</a:t>
            </a:r>
            <a:endParaRPr lang="en-US" b="1" dirty="0">
              <a:cs typeface="2  Nazanin" panose="00000400000000000000" pitchFamily="2" charset="-78"/>
            </a:endParaRPr>
          </a:p>
        </p:txBody>
      </p:sp>
      <p:sp>
        <p:nvSpPr>
          <p:cNvPr id="24" name="TextBox 23">
            <a:extLst>
              <a:ext uri="{FF2B5EF4-FFF2-40B4-BE49-F238E27FC236}">
                <a16:creationId xmlns:a16="http://schemas.microsoft.com/office/drawing/2014/main" id="{665F403A-B006-7D9C-81A3-2F5481492200}"/>
              </a:ext>
            </a:extLst>
          </p:cNvPr>
          <p:cNvSpPr txBox="1"/>
          <p:nvPr/>
        </p:nvSpPr>
        <p:spPr>
          <a:xfrm>
            <a:off x="5076824" y="2021427"/>
            <a:ext cx="3301581" cy="369332"/>
          </a:xfrm>
          <a:prstGeom prst="rect">
            <a:avLst/>
          </a:prstGeom>
          <a:solidFill>
            <a:schemeClr val="accent1">
              <a:lumMod val="20000"/>
              <a:lumOff val="80000"/>
            </a:schemeClr>
          </a:solidFill>
        </p:spPr>
        <p:txBody>
          <a:bodyPr wrap="square" rtlCol="0">
            <a:spAutoFit/>
          </a:bodyPr>
          <a:lstStyle/>
          <a:p>
            <a:pPr algn="r" rtl="1"/>
            <a:r>
              <a:rPr lang="fa-IR" b="1" dirty="0"/>
              <a:t>۹. </a:t>
            </a:r>
            <a:r>
              <a:rPr lang="fa-IR" b="1" dirty="0">
                <a:cs typeface="2  Nazanin" panose="00000400000000000000" pitchFamily="2" charset="-78"/>
              </a:rPr>
              <a:t>مقایسه و بررسی رویکردهای موجود</a:t>
            </a:r>
            <a:endParaRPr lang="en-US" sz="1800" b="1" dirty="0">
              <a:cs typeface="2  Nazanin" panose="00000400000000000000" pitchFamily="2" charset="-78"/>
            </a:endParaRPr>
          </a:p>
        </p:txBody>
      </p:sp>
      <p:sp>
        <p:nvSpPr>
          <p:cNvPr id="25" name="TextBox 24">
            <a:extLst>
              <a:ext uri="{FF2B5EF4-FFF2-40B4-BE49-F238E27FC236}">
                <a16:creationId xmlns:a16="http://schemas.microsoft.com/office/drawing/2014/main" id="{D991C72E-A5F0-0BEA-A0CB-87B0764494C7}"/>
              </a:ext>
            </a:extLst>
          </p:cNvPr>
          <p:cNvSpPr txBox="1"/>
          <p:nvPr/>
        </p:nvSpPr>
        <p:spPr>
          <a:xfrm>
            <a:off x="5076823" y="2605330"/>
            <a:ext cx="3301581"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۱۰. نگاهی به پیشیه پژوهش </a:t>
            </a:r>
          </a:p>
        </p:txBody>
      </p:sp>
      <p:sp>
        <p:nvSpPr>
          <p:cNvPr id="26" name="TextBox 25">
            <a:extLst>
              <a:ext uri="{FF2B5EF4-FFF2-40B4-BE49-F238E27FC236}">
                <a16:creationId xmlns:a16="http://schemas.microsoft.com/office/drawing/2014/main" id="{C6845B7F-B96B-BD73-3DE4-FA6A4B7C0072}"/>
              </a:ext>
            </a:extLst>
          </p:cNvPr>
          <p:cNvSpPr txBox="1"/>
          <p:nvPr/>
        </p:nvSpPr>
        <p:spPr>
          <a:xfrm>
            <a:off x="5076822" y="3233878"/>
            <a:ext cx="3301583"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۱۱. روش شناسی پژوهش کنونی</a:t>
            </a:r>
          </a:p>
        </p:txBody>
      </p:sp>
      <p:sp>
        <p:nvSpPr>
          <p:cNvPr id="27" name="TextBox 26">
            <a:extLst>
              <a:ext uri="{FF2B5EF4-FFF2-40B4-BE49-F238E27FC236}">
                <a16:creationId xmlns:a16="http://schemas.microsoft.com/office/drawing/2014/main" id="{B53F22AB-25F8-B737-45BF-EFA6CF96A93B}"/>
              </a:ext>
            </a:extLst>
          </p:cNvPr>
          <p:cNvSpPr txBox="1"/>
          <p:nvPr/>
        </p:nvSpPr>
        <p:spPr>
          <a:xfrm>
            <a:off x="5076822" y="3797597"/>
            <a:ext cx="3301584" cy="369332"/>
          </a:xfrm>
          <a:prstGeom prst="rect">
            <a:avLst/>
          </a:prstGeom>
          <a:solidFill>
            <a:schemeClr val="accent1">
              <a:lumMod val="20000"/>
              <a:lumOff val="80000"/>
            </a:schemeClr>
          </a:solidFill>
        </p:spPr>
        <p:txBody>
          <a:bodyPr wrap="square" rtlCol="0">
            <a:spAutoFit/>
          </a:bodyPr>
          <a:lstStyle/>
          <a:p>
            <a:pPr algn="r" rtl="1"/>
            <a:r>
              <a:rPr lang="fa-IR" sz="1800" b="1" dirty="0">
                <a:cs typeface="2  Nazanin" panose="00000400000000000000" pitchFamily="2" charset="-78"/>
              </a:rPr>
              <a:t>۱۲. </a:t>
            </a:r>
            <a:r>
              <a:rPr lang="fa-IR" sz="1800" b="1" dirty="0">
                <a:cs typeface="B Nazanin" panose="00000400000000000000" pitchFamily="2" charset="-78"/>
              </a:rPr>
              <a:t>روش پیشنهادی</a:t>
            </a:r>
          </a:p>
        </p:txBody>
      </p:sp>
      <p:sp>
        <p:nvSpPr>
          <p:cNvPr id="28" name="TextBox 27">
            <a:extLst>
              <a:ext uri="{FF2B5EF4-FFF2-40B4-BE49-F238E27FC236}">
                <a16:creationId xmlns:a16="http://schemas.microsoft.com/office/drawing/2014/main" id="{C351D44C-A53F-94B2-D626-ACC97928DF40}"/>
              </a:ext>
            </a:extLst>
          </p:cNvPr>
          <p:cNvSpPr txBox="1"/>
          <p:nvPr/>
        </p:nvSpPr>
        <p:spPr>
          <a:xfrm>
            <a:off x="5076821" y="4442813"/>
            <a:ext cx="3364663"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۱۳. فرضیات روش پیشنهادی</a:t>
            </a:r>
          </a:p>
        </p:txBody>
      </p:sp>
      <p:sp>
        <p:nvSpPr>
          <p:cNvPr id="29" name="TextBox 28">
            <a:extLst>
              <a:ext uri="{FF2B5EF4-FFF2-40B4-BE49-F238E27FC236}">
                <a16:creationId xmlns:a16="http://schemas.microsoft.com/office/drawing/2014/main" id="{47250CF4-000A-C9E4-11AA-0AE8F54B3FF0}"/>
              </a:ext>
            </a:extLst>
          </p:cNvPr>
          <p:cNvSpPr txBox="1"/>
          <p:nvPr/>
        </p:nvSpPr>
        <p:spPr>
          <a:xfrm>
            <a:off x="5076821" y="5088029"/>
            <a:ext cx="3364663"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۱۴. مدلسازی مسئله</a:t>
            </a:r>
          </a:p>
        </p:txBody>
      </p:sp>
      <p:sp>
        <p:nvSpPr>
          <p:cNvPr id="30" name="TextBox 29">
            <a:extLst>
              <a:ext uri="{FF2B5EF4-FFF2-40B4-BE49-F238E27FC236}">
                <a16:creationId xmlns:a16="http://schemas.microsoft.com/office/drawing/2014/main" id="{2497DF2F-9AA7-BDA5-2CD2-60EC5F6D78E4}"/>
              </a:ext>
            </a:extLst>
          </p:cNvPr>
          <p:cNvSpPr txBox="1"/>
          <p:nvPr/>
        </p:nvSpPr>
        <p:spPr>
          <a:xfrm>
            <a:off x="592346" y="1466272"/>
            <a:ext cx="4063579" cy="369332"/>
          </a:xfrm>
          <a:prstGeom prst="rect">
            <a:avLst/>
          </a:prstGeom>
          <a:solidFill>
            <a:schemeClr val="accent1">
              <a:lumMod val="20000"/>
              <a:lumOff val="80000"/>
            </a:schemeClr>
          </a:solidFill>
        </p:spPr>
        <p:txBody>
          <a:bodyPr wrap="square" rtlCol="0">
            <a:spAutoFit/>
          </a:bodyPr>
          <a:lstStyle/>
          <a:p>
            <a:pPr algn="just" rtl="1"/>
            <a:r>
              <a:rPr lang="fa-IR" sz="1800" b="1" dirty="0">
                <a:cs typeface="B Nazanin" panose="00000400000000000000" pitchFamily="2" charset="-78"/>
              </a:rPr>
              <a:t>۱۵. شرح جزيیات در چهارچوب روش پیشنهادی </a:t>
            </a:r>
          </a:p>
        </p:txBody>
      </p:sp>
      <p:sp>
        <p:nvSpPr>
          <p:cNvPr id="31" name="TextBox 30">
            <a:extLst>
              <a:ext uri="{FF2B5EF4-FFF2-40B4-BE49-F238E27FC236}">
                <a16:creationId xmlns:a16="http://schemas.microsoft.com/office/drawing/2014/main" id="{6ABA9AA0-DE09-BB63-CC8D-F9568ADC183D}"/>
              </a:ext>
            </a:extLst>
          </p:cNvPr>
          <p:cNvSpPr txBox="1"/>
          <p:nvPr/>
        </p:nvSpPr>
        <p:spPr>
          <a:xfrm>
            <a:off x="592346" y="2006648"/>
            <a:ext cx="4063579"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۱۶. داده های مورد آزمایش</a:t>
            </a:r>
          </a:p>
        </p:txBody>
      </p:sp>
      <p:sp>
        <p:nvSpPr>
          <p:cNvPr id="33" name="TextBox 32">
            <a:extLst>
              <a:ext uri="{FF2B5EF4-FFF2-40B4-BE49-F238E27FC236}">
                <a16:creationId xmlns:a16="http://schemas.microsoft.com/office/drawing/2014/main" id="{12DEEA18-AD41-9C0F-7421-52EA17100AA1}"/>
              </a:ext>
            </a:extLst>
          </p:cNvPr>
          <p:cNvSpPr txBox="1"/>
          <p:nvPr/>
        </p:nvSpPr>
        <p:spPr>
          <a:xfrm>
            <a:off x="586955" y="2621336"/>
            <a:ext cx="4063579" cy="369332"/>
          </a:xfrm>
          <a:prstGeom prst="rect">
            <a:avLst/>
          </a:prstGeom>
          <a:solidFill>
            <a:schemeClr val="accent1">
              <a:lumMod val="20000"/>
              <a:lumOff val="80000"/>
            </a:schemeClr>
          </a:solidFill>
        </p:spPr>
        <p:txBody>
          <a:bodyPr wrap="square" rtlCol="0">
            <a:spAutoFit/>
          </a:bodyPr>
          <a:lstStyle/>
          <a:p>
            <a:pPr algn="r" rtl="1"/>
            <a:r>
              <a:rPr lang="fa-IR" b="1" dirty="0">
                <a:cs typeface="B Nazanin" panose="00000400000000000000" pitchFamily="2" charset="-78"/>
              </a:rPr>
              <a:t>۱۸</a:t>
            </a:r>
            <a:r>
              <a:rPr lang="fa-IR" sz="1800" b="1" dirty="0">
                <a:cs typeface="B Nazanin" panose="00000400000000000000" pitchFamily="2" charset="-78"/>
              </a:rPr>
              <a:t>. آزمایش هایی که تا کنون انجام شده است</a:t>
            </a:r>
          </a:p>
        </p:txBody>
      </p:sp>
      <p:sp>
        <p:nvSpPr>
          <p:cNvPr id="34" name="TextBox 33">
            <a:extLst>
              <a:ext uri="{FF2B5EF4-FFF2-40B4-BE49-F238E27FC236}">
                <a16:creationId xmlns:a16="http://schemas.microsoft.com/office/drawing/2014/main" id="{22508B94-F20D-4E4E-709C-DCE8B5AF43A8}"/>
              </a:ext>
            </a:extLst>
          </p:cNvPr>
          <p:cNvSpPr txBox="1"/>
          <p:nvPr/>
        </p:nvSpPr>
        <p:spPr>
          <a:xfrm>
            <a:off x="586955" y="3252432"/>
            <a:ext cx="4063578" cy="369332"/>
          </a:xfrm>
          <a:prstGeom prst="rect">
            <a:avLst/>
          </a:prstGeom>
          <a:solidFill>
            <a:schemeClr val="accent1">
              <a:lumMod val="20000"/>
              <a:lumOff val="80000"/>
            </a:schemeClr>
          </a:solidFill>
        </p:spPr>
        <p:txBody>
          <a:bodyPr wrap="square" rtlCol="0">
            <a:spAutoFit/>
          </a:bodyPr>
          <a:lstStyle/>
          <a:p>
            <a:pPr algn="just" rtl="1"/>
            <a:r>
              <a:rPr lang="fa-IR" sz="1800" b="1" dirty="0">
                <a:cs typeface="B Nazanin" panose="00000400000000000000" pitchFamily="2" charset="-78"/>
              </a:rPr>
              <a:t>۱۹. نتایج کلی بدست آمده</a:t>
            </a:r>
          </a:p>
        </p:txBody>
      </p:sp>
      <p:sp>
        <p:nvSpPr>
          <p:cNvPr id="35" name="TextBox 34">
            <a:extLst>
              <a:ext uri="{FF2B5EF4-FFF2-40B4-BE49-F238E27FC236}">
                <a16:creationId xmlns:a16="http://schemas.microsoft.com/office/drawing/2014/main" id="{B6C11071-DAE6-E5D1-676A-AFFA3DD47000}"/>
              </a:ext>
            </a:extLst>
          </p:cNvPr>
          <p:cNvSpPr txBox="1"/>
          <p:nvPr/>
        </p:nvSpPr>
        <p:spPr>
          <a:xfrm>
            <a:off x="586955" y="3888815"/>
            <a:ext cx="4063578" cy="369332"/>
          </a:xfrm>
          <a:prstGeom prst="rect">
            <a:avLst/>
          </a:prstGeom>
          <a:solidFill>
            <a:schemeClr val="accent1">
              <a:lumMod val="20000"/>
              <a:lumOff val="80000"/>
            </a:schemeClr>
          </a:solidFill>
        </p:spPr>
        <p:txBody>
          <a:bodyPr wrap="square" rtlCol="0">
            <a:spAutoFit/>
          </a:bodyPr>
          <a:lstStyle/>
          <a:p>
            <a:pPr algn="just" rtl="1"/>
            <a:r>
              <a:rPr lang="fa-IR" sz="1800" b="1" dirty="0">
                <a:cs typeface="B Nazanin" panose="00000400000000000000" pitchFamily="2" charset="-78"/>
              </a:rPr>
              <a:t>۲۰. کارهای انجام شده</a:t>
            </a:r>
          </a:p>
        </p:txBody>
      </p:sp>
      <p:sp>
        <p:nvSpPr>
          <p:cNvPr id="36" name="TextBox 35">
            <a:extLst>
              <a:ext uri="{FF2B5EF4-FFF2-40B4-BE49-F238E27FC236}">
                <a16:creationId xmlns:a16="http://schemas.microsoft.com/office/drawing/2014/main" id="{C98D1948-478D-E061-798C-804EDD3BAAC1}"/>
              </a:ext>
            </a:extLst>
          </p:cNvPr>
          <p:cNvSpPr txBox="1"/>
          <p:nvPr/>
        </p:nvSpPr>
        <p:spPr>
          <a:xfrm>
            <a:off x="586955" y="5057501"/>
            <a:ext cx="4058188" cy="369332"/>
          </a:xfrm>
          <a:prstGeom prst="rect">
            <a:avLst/>
          </a:prstGeom>
          <a:solidFill>
            <a:schemeClr val="accent1">
              <a:lumMod val="20000"/>
              <a:lumOff val="80000"/>
            </a:schemeClr>
          </a:solidFill>
        </p:spPr>
        <p:txBody>
          <a:bodyPr wrap="square" rtlCol="0">
            <a:spAutoFit/>
          </a:bodyPr>
          <a:lstStyle/>
          <a:p>
            <a:pPr algn="r" rtl="1"/>
            <a:r>
              <a:rPr lang="fa-IR" sz="1800" b="1" dirty="0">
                <a:cs typeface="B Nazanin" panose="00000400000000000000" pitchFamily="2" charset="-78"/>
              </a:rPr>
              <a:t>۲۲. مراجع</a:t>
            </a:r>
          </a:p>
        </p:txBody>
      </p:sp>
      <p:sp>
        <p:nvSpPr>
          <p:cNvPr id="4" name="TextBox 3">
            <a:extLst>
              <a:ext uri="{FF2B5EF4-FFF2-40B4-BE49-F238E27FC236}">
                <a16:creationId xmlns:a16="http://schemas.microsoft.com/office/drawing/2014/main" id="{610ECBCF-0463-1162-B4E9-D33AB15B0BA3}"/>
              </a:ext>
            </a:extLst>
          </p:cNvPr>
          <p:cNvSpPr txBox="1"/>
          <p:nvPr/>
        </p:nvSpPr>
        <p:spPr>
          <a:xfrm>
            <a:off x="586955" y="4442813"/>
            <a:ext cx="4063578" cy="369332"/>
          </a:xfrm>
          <a:prstGeom prst="rect">
            <a:avLst/>
          </a:prstGeom>
          <a:solidFill>
            <a:schemeClr val="accent1">
              <a:lumMod val="20000"/>
              <a:lumOff val="80000"/>
            </a:schemeClr>
          </a:solidFill>
        </p:spPr>
        <p:txBody>
          <a:bodyPr wrap="square" rtlCol="0">
            <a:spAutoFit/>
          </a:bodyPr>
          <a:lstStyle/>
          <a:p>
            <a:pPr algn="just" rtl="1"/>
            <a:r>
              <a:rPr lang="fa-IR" b="1" dirty="0">
                <a:cs typeface="B Nazanin" panose="00000400000000000000" pitchFamily="2" charset="-78"/>
              </a:rPr>
              <a:t>۲۱. </a:t>
            </a:r>
            <a:r>
              <a:rPr lang="fa-IR" sz="1800" b="1" dirty="0">
                <a:cs typeface="B Nazanin" panose="00000400000000000000" pitchFamily="2" charset="-78"/>
              </a:rPr>
              <a:t>خلاصه و جمع بندی </a:t>
            </a:r>
          </a:p>
        </p:txBody>
      </p:sp>
    </p:spTree>
    <p:extLst>
      <p:ext uri="{BB962C8B-B14F-4D97-AF65-F5344CB8AC3E}">
        <p14:creationId xmlns:p14="http://schemas.microsoft.com/office/powerpoint/2010/main" val="142340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شرح جزيیات در چهارچوب روش پیشنهادی </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20</a:t>
            </a:fld>
            <a:endParaRPr lang="en-US"/>
          </a:p>
        </p:txBody>
      </p:sp>
      <p:sp>
        <p:nvSpPr>
          <p:cNvPr id="5" name="TextBox 4">
            <a:extLst>
              <a:ext uri="{FF2B5EF4-FFF2-40B4-BE49-F238E27FC236}">
                <a16:creationId xmlns:a16="http://schemas.microsoft.com/office/drawing/2014/main" id="{296D9917-050D-E958-16AB-4E99DEB8660B}"/>
              </a:ext>
            </a:extLst>
          </p:cNvPr>
          <p:cNvSpPr txBox="1"/>
          <p:nvPr/>
        </p:nvSpPr>
        <p:spPr>
          <a:xfrm>
            <a:off x="600076" y="1350501"/>
            <a:ext cx="11153774" cy="1719702"/>
          </a:xfrm>
          <a:prstGeom prst="rect">
            <a:avLst/>
          </a:prstGeom>
          <a:noFill/>
        </p:spPr>
        <p:txBody>
          <a:bodyPr wrap="square">
            <a:spAutoFit/>
          </a:bodyPr>
          <a:lstStyle/>
          <a:p>
            <a:pPr marL="285750" indent="-285750" algn="just" rtl="1">
              <a:lnSpc>
                <a:spcPct val="150000"/>
              </a:lnSpc>
              <a:buFont typeface="Wingdings" panose="05000000000000000000" pitchFamily="2" charset="2"/>
              <a:buChar char="q"/>
            </a:pPr>
            <a:r>
              <a:rPr lang="fa-IR" sz="1800" dirty="0">
                <a:effectLst/>
                <a:latin typeface="Calibri" panose="020F0502020204030204" pitchFamily="34" charset="0"/>
                <a:ea typeface="Calibri" panose="020F0502020204030204" pitchFamily="34" charset="0"/>
                <a:cs typeface="B Nazanin" panose="00000400000000000000" pitchFamily="2" charset="-78"/>
              </a:rPr>
              <a:t>الگوریتم جستجوی فاخته، یک الگوریتم فرا ابتکاری است که در توسعه آن، از مکانیزم تولید مثل گونه­های فاخته الگو گرفته شده و موثرتر از سایر الگوریتم­های هم ردیف خود است.</a:t>
            </a:r>
            <a:r>
              <a:rPr lang="fa-IR" sz="1800" dirty="0">
                <a:effectLst/>
                <a:ea typeface="Calibri" panose="020F0502020204030204" pitchFamily="34" charset="0"/>
                <a:cs typeface="Calibri" panose="020F0502020204030204" pitchFamily="34" charset="0"/>
              </a:rPr>
              <a:t> </a:t>
            </a:r>
            <a:endParaRPr lang="en-US" sz="1800" dirty="0">
              <a:effectLst/>
              <a:ea typeface="Calibri" panose="020F0502020204030204" pitchFamily="34" charset="0"/>
              <a:cs typeface="Calibri" panose="020F0502020204030204" pitchFamily="34" charset="0"/>
            </a:endParaRPr>
          </a:p>
          <a:p>
            <a:pPr marL="285750" indent="-285750" algn="just" rtl="1">
              <a:lnSpc>
                <a:spcPct val="150000"/>
              </a:lnSpc>
              <a:buFont typeface="Wingdings" panose="05000000000000000000" pitchFamily="2" charset="2"/>
              <a:buChar char="q"/>
            </a:pPr>
            <a:r>
              <a:rPr lang="fa-IR" sz="1800" dirty="0">
                <a:effectLst/>
                <a:latin typeface="Calibri" panose="020F0502020204030204" pitchFamily="34" charset="0"/>
                <a:ea typeface="Calibri" panose="020F0502020204030204" pitchFamily="34" charset="0"/>
                <a:cs typeface="B Nazanin" panose="00000400000000000000" pitchFamily="2" charset="-78"/>
              </a:rPr>
              <a:t>الگوریتم­های فرا ابتکاری مدرن از جمله الگوریتم فاخته با سه هدف اصلی توسعه داده شده­اند. هدف اصلی این است که در جستجوی سراسری بتوان مسائل را سریع­تر حل کرد، به بهینه سازی مسائل بزرگ تر پرداخت و الگوریتمی قدرتمندتری بدست آورد.</a:t>
            </a:r>
            <a:r>
              <a:rPr lang="fa-IR" sz="1800" dirty="0">
                <a:effectLst/>
                <a:ea typeface="Calibri" panose="020F0502020204030204" pitchFamily="34" charset="0"/>
                <a:cs typeface="Calibri" panose="020F0502020204030204" pitchFamily="34" charset="0"/>
              </a:rPr>
              <a:t> </a:t>
            </a:r>
            <a:endParaRPr lang="en-US" dirty="0"/>
          </a:p>
        </p:txBody>
      </p:sp>
      <p:sp>
        <p:nvSpPr>
          <p:cNvPr id="6" name="Rectangle 1">
            <a:extLst>
              <a:ext uri="{FF2B5EF4-FFF2-40B4-BE49-F238E27FC236}">
                <a16:creationId xmlns:a16="http://schemas.microsoft.com/office/drawing/2014/main" id="{1D5A3706-1A03-FA2D-DA20-F6415DE6348E}"/>
              </a:ext>
            </a:extLst>
          </p:cNvPr>
          <p:cNvSpPr>
            <a:spLocks noChangeArrowheads="1"/>
          </p:cNvSpPr>
          <p:nvPr/>
        </p:nvSpPr>
        <p:spPr bwMode="auto">
          <a:xfrm>
            <a:off x="600076" y="3559977"/>
            <a:ext cx="1084759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Low" defTabSz="914400" rtl="1" eaLnBrk="0" fontAlgn="base" latinLnBrk="0" hangingPunct="0">
              <a:lnSpc>
                <a:spcPct val="150000"/>
              </a:lnSpc>
              <a:spcBef>
                <a:spcPct val="0"/>
              </a:spcBef>
              <a:spcAft>
                <a:spcPct val="0"/>
              </a:spcAft>
              <a:buClrTx/>
              <a:buSzTx/>
              <a:buFontTx/>
              <a:buNone/>
              <a:tabLst/>
            </a:pPr>
            <a:r>
              <a:rPr kumimoji="0" lang="fa-IR"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در هر گردش الگوریتم با استفاده از پرواز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levy</a:t>
            </a:r>
            <a:r>
              <a:rPr kumimoji="0" lang="fa-IR"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 تعداد کل لانه­های میزبان مشخص می­شود</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a:t>
            </a:r>
          </a:p>
          <a:p>
            <a:pPr marL="285750" marR="0" lvl="0" indent="-285750" algn="justLow" defTabSz="914400" rtl="1"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fa-IR"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 پرواز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levy</a:t>
            </a:r>
            <a:r>
              <a:rPr kumimoji="0" lang="fa-IR"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 در فرآیند پردازش تصادفی، اغلب قدم­هایی با طول کوتاه تولید می­کند که در پی آن گام­هایی با طول بلند ایجاد شده و برای پیدا کردن بهترین جواب، این گام­ها طی می­گردد.</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p>
            <a:pPr marL="285750" marR="0" lvl="0" indent="-285750" algn="justLow" defTabSz="914400" rtl="1"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fa-IR"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 </a:t>
            </a: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برای آنکه پرواز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rPr>
              <a:t>levy</a:t>
            </a: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 به کارایی ایده­آل خود در حل مسائل بهینه سازی دست یابد بر روی استراتژی ترکیب قدم­های کوتاه و بلند تکیه می­کند. </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a:p>
            <a:pPr marL="0" marR="0" lvl="0" indent="0" algn="justLow" defTabSz="914400" rtl="1" eaLnBrk="0" fontAlgn="base" latinLnBrk="0" hangingPunct="0">
              <a:lnSpc>
                <a:spcPct val="150000"/>
              </a:lnSpc>
              <a:spcBef>
                <a:spcPct val="0"/>
              </a:spcBef>
              <a:spcAft>
                <a:spcPct val="0"/>
              </a:spcAft>
              <a:buClrTx/>
              <a:buSzTx/>
              <a:buFontTx/>
              <a:buNone/>
              <a:tabLst/>
            </a:pPr>
            <a:r>
              <a:rPr kumimoji="0" lang="fa-I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در این رابطه   </a:t>
            </a:r>
            <a:r>
              <a:rPr kumimoji="0" lang="el-G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rPr>
              <a:t>β</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B Nazanin" panose="00000400000000000000" pitchFamily="2" charset="-78"/>
              </a:rPr>
              <a:t>=1.5 , u ~ N(0, δ2)</a:t>
            </a:r>
            <a:r>
              <a:rPr kumimoji="0" lang="fa-IR"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و </a:t>
            </a:r>
            <a:r>
              <a:rPr kumimoji="0" lang="en-US" altLang="en-US" sz="16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B Nazanin" panose="00000400000000000000" pitchFamily="2" charset="-78"/>
              </a:rPr>
              <a:t>v ~ N(0,1)</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fa-IR"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است</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en-US" altLang="en-US" sz="1600" b="0" i="0" u="none" strike="noStrike" cap="none" normalizeH="0" baseline="0" dirty="0">
                <a:ln>
                  <a:noFill/>
                </a:ln>
                <a:solidFill>
                  <a:srgbClr val="2E74B5"/>
                </a:solidFill>
                <a:effectLst/>
                <a:latin typeface="Calibri" panose="020F0502020204030204" pitchFamily="34" charset="0"/>
                <a:ea typeface="Times New Roman" panose="02020603050405020304" pitchFamily="18" charset="0"/>
                <a:cs typeface="B Nazanin" panose="00000400000000000000" pitchFamily="2" charset="-78"/>
              </a:rPr>
              <a:t>5</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a:t>
            </a:r>
            <a:r>
              <a:rPr kumimoji="0" lang="fa-IR"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(رابطه ۲)</a:t>
            </a:r>
            <a:endParaRPr kumimoji="0" lang="fa-IR" altLang="en-US" sz="16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139639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37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C1CF30-BA1E-06CE-15AF-872DC08E1AA1}"/>
              </a:ext>
            </a:extLst>
          </p:cNvPr>
          <p:cNvSpPr>
            <a:spLocks noGrp="1"/>
          </p:cNvSpPr>
          <p:nvPr>
            <p:ph type="sldNum" sz="quarter" idx="12"/>
          </p:nvPr>
        </p:nvSpPr>
        <p:spPr/>
        <p:txBody>
          <a:bodyPr/>
          <a:lstStyle/>
          <a:p>
            <a:fld id="{B7C42953-CAAD-41A4-8443-F67D72D37062}" type="slidenum">
              <a:rPr lang="en-US" smtClean="0"/>
              <a:t>21</a:t>
            </a:fld>
            <a:endParaRPr lang="en-US"/>
          </a:p>
        </p:txBody>
      </p:sp>
      <p:pic>
        <p:nvPicPr>
          <p:cNvPr id="5" name="Picture 4">
            <a:extLst>
              <a:ext uri="{FF2B5EF4-FFF2-40B4-BE49-F238E27FC236}">
                <a16:creationId xmlns:a16="http://schemas.microsoft.com/office/drawing/2014/main" id="{D3F4E46D-4F0F-12D5-079B-AD85673F0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56" y="0"/>
            <a:ext cx="6763938" cy="6858000"/>
          </a:xfrm>
          <a:prstGeom prst="rect">
            <a:avLst/>
          </a:prstGeom>
        </p:spPr>
      </p:pic>
      <p:sp>
        <p:nvSpPr>
          <p:cNvPr id="7" name="TextBox 6">
            <a:extLst>
              <a:ext uri="{FF2B5EF4-FFF2-40B4-BE49-F238E27FC236}">
                <a16:creationId xmlns:a16="http://schemas.microsoft.com/office/drawing/2014/main" id="{4FDC961A-49FB-D120-E885-AB2C47522DBC}"/>
              </a:ext>
            </a:extLst>
          </p:cNvPr>
          <p:cNvSpPr txBox="1"/>
          <p:nvPr/>
        </p:nvSpPr>
        <p:spPr>
          <a:xfrm>
            <a:off x="7781925" y="678418"/>
            <a:ext cx="4095750" cy="461665"/>
          </a:xfrm>
          <a:prstGeom prst="rect">
            <a:avLst/>
          </a:prstGeom>
          <a:solidFill>
            <a:schemeClr val="accent1">
              <a:lumMod val="20000"/>
              <a:lumOff val="80000"/>
            </a:schemeClr>
          </a:solidFill>
        </p:spPr>
        <p:txBody>
          <a:bodyPr wrap="square">
            <a:spAutoFit/>
          </a:bodyPr>
          <a:lstStyle/>
          <a:p>
            <a:pPr algn="r" rtl="1"/>
            <a:r>
              <a:rPr lang="fa-IR" sz="2400" b="1" dirty="0">
                <a:cs typeface="2  Nazanin" panose="00000400000000000000" pitchFamily="2" charset="-78"/>
              </a:rPr>
              <a:t>شبه کد پیاده روی تصادفی</a:t>
            </a:r>
            <a:r>
              <a:rPr lang="en-US" sz="2400" b="1" dirty="0">
                <a:cs typeface="2  Nazanin" panose="00000400000000000000" pitchFamily="2" charset="-78"/>
              </a:rPr>
              <a:t> </a:t>
            </a:r>
            <a:r>
              <a:rPr lang="en-US" sz="2400" b="1" dirty="0">
                <a:latin typeface="Times New Roman" panose="02020603050405020304" pitchFamily="18" charset="0"/>
                <a:cs typeface="Times New Roman" panose="02020603050405020304" pitchFamily="18" charset="0"/>
              </a:rPr>
              <a:t>levy</a:t>
            </a:r>
            <a:endParaRPr lang="fa-I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96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3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06A10-187C-BB5F-6CF0-B3819B860FC1}"/>
              </a:ext>
            </a:extLst>
          </p:cNvPr>
          <p:cNvSpPr>
            <a:spLocks noGrp="1"/>
          </p:cNvSpPr>
          <p:nvPr>
            <p:ph type="sldNum" sz="quarter" idx="12"/>
          </p:nvPr>
        </p:nvSpPr>
        <p:spPr>
          <a:xfrm>
            <a:off x="8610600" y="6356350"/>
            <a:ext cx="2743200" cy="365125"/>
          </a:xfrm>
        </p:spPr>
        <p:txBody>
          <a:bodyPr/>
          <a:lstStyle/>
          <a:p>
            <a:fld id="{B7C42953-CAAD-41A4-8443-F67D72D37062}" type="slidenum">
              <a:rPr lang="en-US" smtClean="0"/>
              <a:pPr/>
              <a:t>22</a:t>
            </a:fld>
            <a:endParaRPr lang="en-US"/>
          </a:p>
        </p:txBody>
      </p:sp>
      <p:pic>
        <p:nvPicPr>
          <p:cNvPr id="7" name="Picture 6">
            <a:extLst>
              <a:ext uri="{FF2B5EF4-FFF2-40B4-BE49-F238E27FC236}">
                <a16:creationId xmlns:a16="http://schemas.microsoft.com/office/drawing/2014/main" id="{EFF537FC-16D5-62E4-F814-0A235187A326}"/>
              </a:ext>
            </a:extLst>
          </p:cNvPr>
          <p:cNvPicPr>
            <a:picLocks noChangeAspect="1"/>
          </p:cNvPicPr>
          <p:nvPr/>
        </p:nvPicPr>
        <p:blipFill rotWithShape="1">
          <a:blip r:embed="rId2">
            <a:extLst>
              <a:ext uri="{28A0092B-C50C-407E-A947-70E740481C1C}">
                <a14:useLocalDpi xmlns:a14="http://schemas.microsoft.com/office/drawing/2010/main" val="0"/>
              </a:ext>
            </a:extLst>
          </a:blip>
          <a:srcRect b="55129"/>
          <a:stretch/>
        </p:blipFill>
        <p:spPr>
          <a:xfrm>
            <a:off x="298784" y="690900"/>
            <a:ext cx="7175991" cy="4671567"/>
          </a:xfrm>
          <a:prstGeom prst="rect">
            <a:avLst/>
          </a:prstGeom>
        </p:spPr>
      </p:pic>
      <p:sp>
        <p:nvSpPr>
          <p:cNvPr id="3" name="TextBox 2">
            <a:extLst>
              <a:ext uri="{FF2B5EF4-FFF2-40B4-BE49-F238E27FC236}">
                <a16:creationId xmlns:a16="http://schemas.microsoft.com/office/drawing/2014/main" id="{13724679-CCA1-EED3-1F9E-2B0D81235D01}"/>
              </a:ext>
            </a:extLst>
          </p:cNvPr>
          <p:cNvSpPr txBox="1"/>
          <p:nvPr/>
        </p:nvSpPr>
        <p:spPr>
          <a:xfrm>
            <a:off x="8071184" y="460068"/>
            <a:ext cx="3822032" cy="461665"/>
          </a:xfrm>
          <a:prstGeom prst="rect">
            <a:avLst/>
          </a:prstGeom>
          <a:solidFill>
            <a:schemeClr val="accent1">
              <a:lumMod val="40000"/>
              <a:lumOff val="60000"/>
            </a:schemeClr>
          </a:solidFill>
        </p:spPr>
        <p:txBody>
          <a:bodyPr wrap="square" rtlCol="0">
            <a:spAutoFit/>
          </a:bodyPr>
          <a:lstStyle/>
          <a:p>
            <a:pPr marL="342900" indent="-342900" algn="just" rtl="1">
              <a:buFont typeface="Courier New" panose="02070309020205020404" pitchFamily="49" charset="0"/>
              <a:buChar char="o"/>
            </a:pPr>
            <a:r>
              <a:rPr lang="fa-IR" sz="2400" b="1" dirty="0">
                <a:cs typeface="B Nazanin" panose="00000400000000000000" pitchFamily="2" charset="-78"/>
              </a:rPr>
              <a:t>الگوریتم فاخته ارتقا یافته </a:t>
            </a:r>
            <a:endParaRPr lang="en-US" sz="2400" b="1" dirty="0">
              <a:cs typeface="B Nazanin" panose="00000400000000000000" pitchFamily="2" charset="-78"/>
            </a:endParaRPr>
          </a:p>
        </p:txBody>
      </p:sp>
      <p:pic>
        <p:nvPicPr>
          <p:cNvPr id="4" name="Picture 3">
            <a:extLst>
              <a:ext uri="{FF2B5EF4-FFF2-40B4-BE49-F238E27FC236}">
                <a16:creationId xmlns:a16="http://schemas.microsoft.com/office/drawing/2014/main" id="{EFF537FC-16D5-62E4-F814-0A235187A326}"/>
              </a:ext>
            </a:extLst>
          </p:cNvPr>
          <p:cNvPicPr>
            <a:picLocks noChangeAspect="1"/>
          </p:cNvPicPr>
          <p:nvPr/>
        </p:nvPicPr>
        <p:blipFill rotWithShape="1">
          <a:blip r:embed="rId2">
            <a:extLst>
              <a:ext uri="{28A0092B-C50C-407E-A947-70E740481C1C}">
                <a14:useLocalDpi xmlns:a14="http://schemas.microsoft.com/office/drawing/2010/main" val="0"/>
              </a:ext>
            </a:extLst>
          </a:blip>
          <a:srcRect t="44261"/>
          <a:stretch/>
        </p:blipFill>
        <p:spPr>
          <a:xfrm>
            <a:off x="5536901" y="1339650"/>
            <a:ext cx="6655099" cy="5381825"/>
          </a:xfrm>
          <a:prstGeom prst="rect">
            <a:avLst/>
          </a:prstGeom>
        </p:spPr>
      </p:pic>
    </p:spTree>
    <p:extLst>
      <p:ext uri="{BB962C8B-B14F-4D97-AF65-F5344CB8AC3E}">
        <p14:creationId xmlns:p14="http://schemas.microsoft.com/office/powerpoint/2010/main" val="307739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36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284E9B-68B3-9FDF-2DC5-9732F9670732}"/>
              </a:ext>
            </a:extLst>
          </p:cNvPr>
          <p:cNvSpPr>
            <a:spLocks noGrp="1"/>
          </p:cNvSpPr>
          <p:nvPr>
            <p:ph type="sldNum" sz="quarter" idx="12"/>
          </p:nvPr>
        </p:nvSpPr>
        <p:spPr/>
        <p:txBody>
          <a:bodyPr/>
          <a:lstStyle/>
          <a:p>
            <a:fld id="{B7C42953-CAAD-41A4-8443-F67D72D37062}" type="slidenum">
              <a:rPr lang="en-US" smtClean="0"/>
              <a:t>23</a:t>
            </a:fld>
            <a:endParaRPr lang="en-US"/>
          </a:p>
        </p:txBody>
      </p:sp>
      <p:sp>
        <p:nvSpPr>
          <p:cNvPr id="3" name="TextBox 2">
            <a:extLst>
              <a:ext uri="{FF2B5EF4-FFF2-40B4-BE49-F238E27FC236}">
                <a16:creationId xmlns:a16="http://schemas.microsoft.com/office/drawing/2014/main" id="{E2179F17-2B22-AE56-E1E0-283E11652120}"/>
              </a:ext>
            </a:extLst>
          </p:cNvPr>
          <p:cNvSpPr txBox="1"/>
          <p:nvPr/>
        </p:nvSpPr>
        <p:spPr>
          <a:xfrm>
            <a:off x="7680660" y="0"/>
            <a:ext cx="4329112" cy="830997"/>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استفاده از الگوریتم یادگیری ماشین - خوشه بندی</a:t>
            </a:r>
            <a:endParaRPr lang="en-US" sz="2400" b="1" dirty="0">
              <a:cs typeface="B Nazanin" panose="00000400000000000000" pitchFamily="2" charset="-78"/>
            </a:endParaRPr>
          </a:p>
        </p:txBody>
      </p:sp>
      <p:pic>
        <p:nvPicPr>
          <p:cNvPr id="6" name="Picture 5">
            <a:extLst>
              <a:ext uri="{FF2B5EF4-FFF2-40B4-BE49-F238E27FC236}">
                <a16:creationId xmlns:a16="http://schemas.microsoft.com/office/drawing/2014/main" id="{3A2E0F6B-C123-0027-1345-3CDA23E6628D}"/>
              </a:ext>
            </a:extLst>
          </p:cNvPr>
          <p:cNvPicPr>
            <a:picLocks noChangeAspect="1"/>
          </p:cNvPicPr>
          <p:nvPr/>
        </p:nvPicPr>
        <p:blipFill rotWithShape="1">
          <a:blip r:embed="rId2">
            <a:extLst>
              <a:ext uri="{28A0092B-C50C-407E-A947-70E740481C1C}">
                <a14:useLocalDpi xmlns:a14="http://schemas.microsoft.com/office/drawing/2010/main" val="0"/>
              </a:ext>
            </a:extLst>
          </a:blip>
          <a:srcRect l="3516"/>
          <a:stretch/>
        </p:blipFill>
        <p:spPr>
          <a:xfrm>
            <a:off x="550303" y="0"/>
            <a:ext cx="4807308" cy="6469309"/>
          </a:xfrm>
          <a:prstGeom prst="rect">
            <a:avLst/>
          </a:prstGeom>
        </p:spPr>
      </p:pic>
      <p:pic>
        <p:nvPicPr>
          <p:cNvPr id="5" name="Picture 4">
            <a:extLst>
              <a:ext uri="{FF2B5EF4-FFF2-40B4-BE49-F238E27FC236}">
                <a16:creationId xmlns:a16="http://schemas.microsoft.com/office/drawing/2014/main" id="{A71EA12B-B084-9EF4-6241-FB226DF6A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424" y="462437"/>
            <a:ext cx="4907767" cy="6262473"/>
          </a:xfrm>
          <a:prstGeom prst="rect">
            <a:avLst/>
          </a:prstGeom>
        </p:spPr>
      </p:pic>
    </p:spTree>
    <p:extLst>
      <p:ext uri="{BB962C8B-B14F-4D97-AF65-F5344CB8AC3E}">
        <p14:creationId xmlns:p14="http://schemas.microsoft.com/office/powerpoint/2010/main" val="39820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38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284E9B-68B3-9FDF-2DC5-9732F9670732}"/>
              </a:ext>
            </a:extLst>
          </p:cNvPr>
          <p:cNvSpPr>
            <a:spLocks noGrp="1"/>
          </p:cNvSpPr>
          <p:nvPr>
            <p:ph type="sldNum" sz="quarter" idx="12"/>
          </p:nvPr>
        </p:nvSpPr>
        <p:spPr/>
        <p:txBody>
          <a:bodyPr/>
          <a:lstStyle/>
          <a:p>
            <a:fld id="{B7C42953-CAAD-41A4-8443-F67D72D37062}" type="slidenum">
              <a:rPr lang="en-US" smtClean="0"/>
              <a:t>24</a:t>
            </a:fld>
            <a:endParaRPr lang="en-US"/>
          </a:p>
        </p:txBody>
      </p:sp>
      <p:sp>
        <p:nvSpPr>
          <p:cNvPr id="3" name="TextBox 2">
            <a:extLst>
              <a:ext uri="{FF2B5EF4-FFF2-40B4-BE49-F238E27FC236}">
                <a16:creationId xmlns:a16="http://schemas.microsoft.com/office/drawing/2014/main" id="{E2179F17-2B22-AE56-E1E0-283E11652120}"/>
              </a:ext>
            </a:extLst>
          </p:cNvPr>
          <p:cNvSpPr txBox="1"/>
          <p:nvPr/>
        </p:nvSpPr>
        <p:spPr>
          <a:xfrm>
            <a:off x="7791449" y="2818412"/>
            <a:ext cx="3976687" cy="830997"/>
          </a:xfrm>
          <a:prstGeom prst="rect">
            <a:avLst/>
          </a:prstGeom>
          <a:solidFill>
            <a:schemeClr val="accent1">
              <a:lumMod val="40000"/>
              <a:lumOff val="60000"/>
            </a:schemeClr>
          </a:solidFill>
        </p:spPr>
        <p:txBody>
          <a:bodyPr wrap="square" rtlCol="0">
            <a:spAutoFit/>
          </a:bodyPr>
          <a:lstStyle/>
          <a:p>
            <a:pPr algn="just" rtl="1"/>
            <a:r>
              <a:rPr lang="fa-IR" sz="2400" b="1" dirty="0">
                <a:cs typeface="B Nazanin" panose="00000400000000000000" pitchFamily="2" charset="-78"/>
              </a:rPr>
              <a:t>استفاده از الگوریتم خوشه‌بندی ترکیب گوسی</a:t>
            </a:r>
            <a:endParaRPr lang="en-US" sz="2400" b="1" dirty="0">
              <a:cs typeface="B Nazanin" panose="00000400000000000000" pitchFamily="2" charset="-78"/>
            </a:endParaRPr>
          </a:p>
        </p:txBody>
      </p:sp>
      <p:pic>
        <p:nvPicPr>
          <p:cNvPr id="5" name="Picture 4">
            <a:extLst>
              <a:ext uri="{FF2B5EF4-FFF2-40B4-BE49-F238E27FC236}">
                <a16:creationId xmlns:a16="http://schemas.microsoft.com/office/drawing/2014/main" id="{2A44E117-26CB-CA95-BB42-04007D8DC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1" y="0"/>
            <a:ext cx="6699127" cy="6858000"/>
          </a:xfrm>
          <a:prstGeom prst="rect">
            <a:avLst/>
          </a:prstGeom>
        </p:spPr>
      </p:pic>
    </p:spTree>
    <p:extLst>
      <p:ext uri="{BB962C8B-B14F-4D97-AF65-F5344CB8AC3E}">
        <p14:creationId xmlns:p14="http://schemas.microsoft.com/office/powerpoint/2010/main" val="103570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256674" y="212717"/>
            <a:ext cx="11439172"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خلاصه و جمع بندی شرح جزيیات در چهارچوب روش پیشنهادی </a:t>
            </a:r>
            <a:r>
              <a:rPr lang="en-US" sz="2400" b="1" dirty="0">
                <a:cs typeface="B Nazanin" panose="00000400000000000000" pitchFamily="2" charset="-78"/>
              </a:rPr>
              <a:t>- </a:t>
            </a:r>
            <a:r>
              <a:rPr lang="fa-IR" sz="2400" b="1" dirty="0">
                <a:cs typeface="B Nazanin" panose="00000400000000000000" pitchFamily="2" charset="-78"/>
              </a:rPr>
              <a:t>جزئیات روش</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25</a:t>
            </a:fld>
            <a:endParaRPr lang="en-US"/>
          </a:p>
        </p:txBody>
      </p:sp>
      <p:sp>
        <p:nvSpPr>
          <p:cNvPr id="4" name="TextBox 3">
            <a:extLst>
              <a:ext uri="{FF2B5EF4-FFF2-40B4-BE49-F238E27FC236}">
                <a16:creationId xmlns:a16="http://schemas.microsoft.com/office/drawing/2014/main" id="{0844981D-E8EB-D773-3B9C-DFD75D8F0EE2}"/>
              </a:ext>
            </a:extLst>
          </p:cNvPr>
          <p:cNvSpPr txBox="1"/>
          <p:nvPr/>
        </p:nvSpPr>
        <p:spPr>
          <a:xfrm>
            <a:off x="645994" y="136525"/>
            <a:ext cx="10945930" cy="6662721"/>
          </a:xfrm>
          <a:prstGeom prst="rect">
            <a:avLst/>
          </a:prstGeom>
          <a:noFill/>
        </p:spPr>
        <p:txBody>
          <a:bodyPr wrap="square" rtlCol="0">
            <a:spAutoFit/>
          </a:bodyPr>
          <a:lstStyle/>
          <a:p>
            <a:pPr algn="r" rtl="1">
              <a:lnSpc>
                <a:spcPct val="200000"/>
              </a:lnSpc>
            </a:pPr>
            <a:endParaRPr lang="en-US" b="1" i="0" dirty="0">
              <a:effectLst/>
              <a:latin typeface="DM Sans" pitchFamily="2" charset="0"/>
              <a:cs typeface="2  Nazanin" panose="00000400000000000000" pitchFamily="2" charset="-78"/>
            </a:endParaRPr>
          </a:p>
          <a:p>
            <a:pPr algn="r" rtl="1">
              <a:lnSpc>
                <a:spcPct val="200000"/>
              </a:lnSpc>
            </a:pPr>
            <a:endParaRPr lang="en-US" dirty="0">
              <a:highlight>
                <a:srgbClr val="FFFFFF"/>
              </a:highlight>
              <a:latin typeface="DM Sans" pitchFamily="2" charset="0"/>
              <a:cs typeface="2  Nazanin" panose="00000400000000000000" pitchFamily="2" charset="-78"/>
            </a:endParaRPr>
          </a:p>
          <a:p>
            <a:pPr lvl="1" algn="r" rtl="1">
              <a:lnSpc>
                <a:spcPct val="200000"/>
              </a:lnSpc>
            </a:pPr>
            <a:endParaRPr lang="fa-IR" b="0" i="0" dirty="0">
              <a:effectLst/>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en-US"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fa-IR" dirty="0">
              <a:highlight>
                <a:srgbClr val="FFFFFF"/>
              </a:highlight>
              <a:latin typeface="DM Sans" pitchFamily="2" charset="0"/>
              <a:cs typeface="2  Nazanin" panose="00000400000000000000" pitchFamily="2" charset="-78"/>
            </a:endParaRPr>
          </a:p>
          <a:p>
            <a:pPr marL="742950" lvl="1" indent="-285750" algn="r" rtl="1">
              <a:lnSpc>
                <a:spcPct val="200000"/>
              </a:lnSpc>
              <a:buFont typeface="+mj-lt"/>
              <a:buAutoNum type="arabicPeriod"/>
            </a:pPr>
            <a:endParaRPr lang="fa-IR" b="0" i="0" dirty="0">
              <a:effectLst/>
              <a:highlight>
                <a:srgbClr val="FFFFFF"/>
              </a:highlight>
              <a:latin typeface="DM Sans" pitchFamily="2" charset="0"/>
              <a:cs typeface="2  Nazanin" panose="00000400000000000000" pitchFamily="2" charset="-78"/>
            </a:endParaRPr>
          </a:p>
          <a:p>
            <a:pPr algn="r" rtl="1">
              <a:lnSpc>
                <a:spcPct val="200000"/>
              </a:lnSpc>
            </a:pPr>
            <a:endParaRPr lang="en-US" dirty="0">
              <a:cs typeface="2  Nazanin" panose="00000400000000000000" pitchFamily="2" charset="-78"/>
            </a:endParaRP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F7150419-6FB0-5637-A649-29E21F9A8AE9}"/>
                  </a:ext>
                </a:extLst>
              </p:cNvPr>
              <p:cNvGraphicFramePr>
                <a:graphicFrameLocks noGrp="1"/>
              </p:cNvGraphicFramePr>
              <p:nvPr>
                <p:extLst>
                  <p:ext uri="{D42A27DB-BD31-4B8C-83A1-F6EECF244321}">
                    <p14:modId xmlns:p14="http://schemas.microsoft.com/office/powerpoint/2010/main" val="185601682"/>
                  </p:ext>
                </p:extLst>
              </p:nvPr>
            </p:nvGraphicFramePr>
            <p:xfrm>
              <a:off x="3102333" y="900576"/>
              <a:ext cx="8200258" cy="4253341"/>
            </p:xfrm>
            <a:graphic>
              <a:graphicData uri="http://schemas.openxmlformats.org/drawingml/2006/table">
                <a:tbl>
                  <a:tblPr firstRow="1" bandRow="1">
                    <a:tableStyleId>{21E4AEA4-8DFA-4A89-87EB-49C32662AFE0}</a:tableStyleId>
                  </a:tblPr>
                  <a:tblGrid>
                    <a:gridCol w="2221644">
                      <a:extLst>
                        <a:ext uri="{9D8B030D-6E8A-4147-A177-3AD203B41FA5}">
                          <a16:colId xmlns:a16="http://schemas.microsoft.com/office/drawing/2014/main" val="3278472956"/>
                        </a:ext>
                      </a:extLst>
                    </a:gridCol>
                    <a:gridCol w="2062843">
                      <a:extLst>
                        <a:ext uri="{9D8B030D-6E8A-4147-A177-3AD203B41FA5}">
                          <a16:colId xmlns:a16="http://schemas.microsoft.com/office/drawing/2014/main" val="2661620766"/>
                        </a:ext>
                      </a:extLst>
                    </a:gridCol>
                    <a:gridCol w="1006597">
                      <a:extLst>
                        <a:ext uri="{9D8B030D-6E8A-4147-A177-3AD203B41FA5}">
                          <a16:colId xmlns:a16="http://schemas.microsoft.com/office/drawing/2014/main" val="233997672"/>
                        </a:ext>
                      </a:extLst>
                    </a:gridCol>
                    <a:gridCol w="2400345">
                      <a:extLst>
                        <a:ext uri="{9D8B030D-6E8A-4147-A177-3AD203B41FA5}">
                          <a16:colId xmlns:a16="http://schemas.microsoft.com/office/drawing/2014/main" val="1287435630"/>
                        </a:ext>
                      </a:extLst>
                    </a:gridCol>
                    <a:gridCol w="508829">
                      <a:extLst>
                        <a:ext uri="{9D8B030D-6E8A-4147-A177-3AD203B41FA5}">
                          <a16:colId xmlns:a16="http://schemas.microsoft.com/office/drawing/2014/main" val="1820826241"/>
                        </a:ext>
                      </a:extLst>
                    </a:gridCol>
                  </a:tblGrid>
                  <a:tr h="483641">
                    <a:tc>
                      <a:txBody>
                        <a:bodyPr/>
                        <a:lstStyle/>
                        <a:p>
                          <a:pPr algn="ctr"/>
                          <a:r>
                            <a:rPr lang="fa-IR" sz="1200" dirty="0">
                              <a:cs typeface="2  Nazanin" panose="00000400000000000000" pitchFamily="2" charset="-78"/>
                            </a:rPr>
                            <a:t>مثال مجموعه داده</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توضیحات</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نماد</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نوع داده </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ردیف</a:t>
                          </a:r>
                          <a:endParaRPr lang="en-US" sz="1200" dirty="0">
                            <a:cs typeface="2  Nazanin" panose="00000400000000000000" pitchFamily="2" charset="-78"/>
                          </a:endParaRPr>
                        </a:p>
                      </a:txBody>
                      <a:tcPr marL="62692" marR="62692" marT="31346" marB="31346"/>
                    </a:tc>
                    <a:extLst>
                      <a:ext uri="{0D108BD9-81ED-4DB2-BD59-A6C34878D82A}">
                        <a16:rowId xmlns:a16="http://schemas.microsoft.com/office/drawing/2014/main" val="2071100180"/>
                      </a:ext>
                    </a:extLst>
                  </a:tr>
                  <a:tr h="438844">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𝒘</m:t>
                                </m:r>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𝒘</m:t>
                                    </m:r>
                                  </m:e>
                                  <m:sub>
                                    <m:r>
                                      <a:rPr lang="en-US" sz="1200" b="1" i="1" smtClean="0">
                                        <a:latin typeface="Cambria Math" panose="02040503050406030204" pitchFamily="18" charset="0"/>
                                        <a:cs typeface="2  Nazanin" panose="00000400000000000000" pitchFamily="2" charset="-78"/>
                                      </a:rPr>
                                      <m:t>𝟏</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𝒘</m:t>
                                    </m:r>
                                  </m:e>
                                  <m:sub>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𝒘</m:t>
                                    </m:r>
                                  </m:e>
                                  <m:sub>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𝒘</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i="0" kern="1200" dirty="0">
                              <a:solidFill>
                                <a:schemeClr val="dk1"/>
                              </a:solidFill>
                              <a:effectLst/>
                              <a:latin typeface="+mn-lt"/>
                              <a:ea typeface="+mn-ea"/>
                              <a:cs typeface="2  Nazanin" panose="00000400000000000000" pitchFamily="2" charset="-78"/>
                            </a:rPr>
                            <a:t>وضعیت جوی شامل بارش، نوع آب و هوا</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𝑾</m:t>
                                </m:r>
                              </m:oMath>
                            </m:oMathPara>
                          </a14:m>
                          <a:endParaRPr lang="en-US" sz="1200" b="1" dirty="0">
                            <a:cs typeface="2  Nazanin" panose="00000400000000000000" pitchFamily="2" charset="-78"/>
                          </a:endParaRPr>
                        </a:p>
                      </a:txBody>
                      <a:tcPr marL="62692" marR="62692" marT="31346" marB="31346"/>
                    </a:tc>
                    <a:tc>
                      <a:txBody>
                        <a:bodyPr/>
                        <a:lstStyle/>
                        <a:p>
                          <a:pPr algn="ctr"/>
                          <a:r>
                            <a:rPr lang="fa-IR" sz="1500" b="1" dirty="0">
                              <a:cs typeface="2  Nazanin" panose="00000400000000000000" pitchFamily="2" charset="-78"/>
                            </a:rPr>
                            <a:t>وضعیت جوی</a:t>
                          </a:r>
                          <a:endParaRPr lang="en-US" sz="15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۱</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454421505"/>
                      </a:ext>
                    </a:extLst>
                  </a:tr>
                  <a:tr h="403621">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𝑫</m:t>
                                </m:r>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𝟏</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مجموعه شبانه روز کاری </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𝑫</m:t>
                                </m:r>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روز کاری و تعطیلات</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۲</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52256950"/>
                      </a:ext>
                    </a:extLst>
                  </a:tr>
                  <a:tr h="574856">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𝑪</m:t>
                                    </m:r>
                                  </m:e>
                                  <m:sub>
                                    <m:r>
                                      <a:rPr lang="en-US" sz="1200" b="1" i="1" smtClean="0">
                                        <a:latin typeface="Cambria Math" panose="02040503050406030204" pitchFamily="18" charset="0"/>
                                        <a:cs typeface="2  Nazanin" panose="00000400000000000000" pitchFamily="2" charset="-78"/>
                                      </a:rPr>
                                      <m:t>𝒕𝒐𝒕𝒂𝒍</m:t>
                                    </m:r>
                                  </m:sub>
                                </m:sSub>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تعداد کشتی های ورودی و خروجی</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𝑪</m:t>
                                </m:r>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تعداد کشتی 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۳</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896787045"/>
                      </a:ext>
                    </a:extLst>
                  </a:tr>
                  <a:tr h="287936">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𝑲</m:t>
                                </m:r>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𝒌</m:t>
                                    </m:r>
                                  </m:e>
                                  <m:sub>
                                    <m:r>
                                      <a:rPr lang="en-US" sz="1200" b="1" i="1" smtClean="0">
                                        <a:latin typeface="Cambria Math" panose="02040503050406030204" pitchFamily="18" charset="0"/>
                                        <a:cs typeface="2  Nazanin" panose="00000400000000000000" pitchFamily="2" charset="-78"/>
                                      </a:rPr>
                                      <m:t>𝟏</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𝒌</m:t>
                                    </m:r>
                                  </m:e>
                                  <m:sub>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 </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𝒌</m:t>
                                    </m:r>
                                  </m:e>
                                  <m:sub>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𝑲</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i="0" kern="1200" dirty="0">
                              <a:solidFill>
                                <a:schemeClr val="dk1"/>
                              </a:solidFill>
                              <a:effectLst/>
                              <a:latin typeface="+mn-lt"/>
                              <a:ea typeface="+mn-ea"/>
                              <a:cs typeface="2  Nazanin" panose="00000400000000000000" pitchFamily="2" charset="-78"/>
                            </a:rPr>
                            <a:t>نوع کشتی‌ها بر اساس طول</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𝑲</m:t>
                                </m:r>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نوع کشتی 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۴</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655569601"/>
                      </a:ext>
                    </a:extLst>
                  </a:tr>
                  <a:tr h="513180">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𝒆𝒔𝒕𝒊𝒎𝒂𝒕𝒆𝒅</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𝒕</m:t>
                                    </m:r>
                                  </m:e>
                                  <m:sub>
                                    <m:r>
                                      <a:rPr lang="en-US" sz="1200" b="1" i="1" smtClean="0">
                                        <a:latin typeface="Cambria Math" panose="02040503050406030204" pitchFamily="18" charset="0"/>
                                        <a:cs typeface="2  Nazanin" panose="00000400000000000000" pitchFamily="2" charset="-78"/>
                                      </a:rPr>
                                      <m:t>𝟏</m:t>
                                    </m:r>
                                  </m:sub>
                                </m:sSub>
                                <m:r>
                                  <a:rPr lang="en-US" sz="1200" b="1" i="1" smtClean="0">
                                    <a:latin typeface="Cambria Math" panose="02040503050406030204" pitchFamily="18" charset="0"/>
                                    <a:cs typeface="2  Nazanin" panose="00000400000000000000" pitchFamily="2" charset="-78"/>
                                  </a:rPr>
                                  <m:t>, </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𝒕</m:t>
                                    </m:r>
                                  </m:e>
                                  <m:sub>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 </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𝒕</m:t>
                                    </m:r>
                                  </m:e>
                                  <m:sub>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 …</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𝒕</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زمان برآورد شده ورود و خروج کشتی</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𝒆𝒔𝒕𝒊𝒎𝒂𝒕𝒆𝒅</m:t>
                                    </m:r>
                                  </m:sub>
                                </m:sSub>
                              </m:oMath>
                            </m:oMathPara>
                          </a14:m>
                          <a:endParaRPr lang="en-US" sz="1200" b="1" dirty="0">
                            <a:cs typeface="2  Nazanin" panose="00000400000000000000" pitchFamily="2" charset="-78"/>
                          </a:endParaRPr>
                        </a:p>
                        <a:p>
                          <a:pPr algn="ctr"/>
                          <a:endParaRPr lang="en-US" sz="1200" b="1" dirty="0">
                            <a:cs typeface="2  Nazanin" panose="00000400000000000000" pitchFamily="2" charset="-78"/>
                          </a:endParaRPr>
                        </a:p>
                      </a:txBody>
                      <a:tcPr marL="62692" marR="62692" marT="31346" marB="31346"/>
                    </a:tc>
                    <a:tc>
                      <a:txBody>
                        <a:bodyPr/>
                        <a:lstStyle/>
                        <a:p>
                          <a:pPr algn="ctr" rtl="1"/>
                          <a:r>
                            <a:rPr lang="fa-IR" sz="1500" b="1" i="0" kern="1200" dirty="0">
                              <a:solidFill>
                                <a:schemeClr val="dk1"/>
                              </a:solidFill>
                              <a:effectLst/>
                              <a:latin typeface="+mn-lt"/>
                              <a:ea typeface="+mn-ea"/>
                              <a:cs typeface="2  Nazanin" panose="00000400000000000000" pitchFamily="2" charset="-78"/>
                            </a:rPr>
                            <a:t>زمان برآورد شده ورود و خروج کشتی‌ها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۵</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236357236"/>
                      </a:ext>
                    </a:extLst>
                  </a:tr>
                  <a:tr h="437532">
                    <a:tc>
                      <a:txBody>
                        <a:bodyPr/>
                        <a:lstStyle/>
                        <a:p>
                          <a:pPr algn="ctr"/>
                          <a14:m>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𝒂𝒄𝒕𝒖𝒂𝒍</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𝒂</m:t>
                                  </m:r>
                                  <m:r>
                                    <a:rPr lang="en-US" sz="1200" b="1" i="1" smtClean="0">
                                      <a:latin typeface="Cambria Math" panose="02040503050406030204" pitchFamily="18" charset="0"/>
                                      <a:cs typeface="2  Nazanin" panose="00000400000000000000" pitchFamily="2" charset="-78"/>
                                    </a:rPr>
                                    <m:t>𝟏</m:t>
                                  </m:r>
                                </m:sub>
                              </m:sSub>
                            </m:oMath>
                          </a14:m>
                          <a:r>
                            <a:rPr lang="en-US" sz="1200" b="1" dirty="0">
                              <a:cs typeface="2  Nazanin" panose="00000400000000000000" pitchFamily="2" charset="-78"/>
                            </a:rPr>
                            <a:t>, </a:t>
                          </a:r>
                          <a14:m>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𝒂</m:t>
                                  </m:r>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𝒂</m:t>
                                  </m:r>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𝑻</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a14:m>
                          <a:endParaRPr lang="en-US" sz="1200" b="1" dirty="0">
                            <a:cs typeface="2  Nazanin" panose="00000400000000000000" pitchFamily="2" charset="-78"/>
                          </a:endParaRPr>
                        </a:p>
                      </a:txBody>
                      <a:tcPr marL="62692" marR="62692" marT="31346" marB="3134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200" b="1" dirty="0">
                              <a:cs typeface="2  Nazanin" panose="00000400000000000000" pitchFamily="2" charset="-78"/>
                            </a:rPr>
                            <a:t>زمان دقیق ورود و خروج کشتی</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𝑻</m:t>
                                </m:r>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زمان های واقعی ورود و خروج </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۶</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2117325847"/>
                      </a:ext>
                    </a:extLst>
                  </a:tr>
                  <a:tr h="812371">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𝑫</m:t>
                                    </m:r>
                                  </m:e>
                                  <m:sub>
                                    <m:r>
                                      <a:rPr lang="en-US" sz="1200" b="1" i="1" smtClean="0">
                                        <a:latin typeface="Cambria Math" panose="02040503050406030204" pitchFamily="18" charset="0"/>
                                        <a:cs typeface="2  Nazanin" panose="00000400000000000000" pitchFamily="2" charset="-78"/>
                                      </a:rPr>
                                      <m:t>𝒅𝒓𝒂𝒇𝒕</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𝟏</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𝟐</m:t>
                                    </m:r>
                                  </m:sub>
                                </m:sSub>
                                <m:r>
                                  <a:rPr lang="en-US" sz="1200" b="1" i="1" smtClean="0">
                                    <a:latin typeface="Cambria Math" panose="02040503050406030204" pitchFamily="18" charset="0"/>
                                    <a:cs typeface="2  Nazanin" panose="00000400000000000000" pitchFamily="2" charset="-78"/>
                                  </a:rPr>
                                  <m:t>, </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𝟑</m:t>
                                    </m:r>
                                  </m:sub>
                                </m:sSub>
                                <m:r>
                                  <a:rPr lang="en-US" sz="1200" b="1" i="1" smtClean="0">
                                    <a:latin typeface="Cambria Math" panose="02040503050406030204" pitchFamily="18" charset="0"/>
                                    <a:cs typeface="2  Nazanin" panose="00000400000000000000" pitchFamily="2" charset="-78"/>
                                  </a:rPr>
                                  <m:t>,…,</m:t>
                                </m:r>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𝒅</m:t>
                                    </m:r>
                                  </m:e>
                                  <m:sub>
                                    <m:r>
                                      <a:rPr lang="en-US" sz="1200" b="1" i="1" smtClean="0">
                                        <a:latin typeface="Cambria Math" panose="02040503050406030204" pitchFamily="18" charset="0"/>
                                        <a:cs typeface="2  Nazanin" panose="00000400000000000000" pitchFamily="2" charset="-78"/>
                                      </a:rPr>
                                      <m:t>𝒏</m:t>
                                    </m:r>
                                  </m:sub>
                                </m:sSub>
                                <m:r>
                                  <a:rPr lang="en-US" sz="1200" b="1" i="1" smtClean="0">
                                    <a:latin typeface="Cambria Math" panose="02040503050406030204" pitchFamily="18" charset="0"/>
                                    <a:cs typeface="2  Nazanin" panose="00000400000000000000" pitchFamily="2" charset="-78"/>
                                  </a:rPr>
                                  <m:t>}</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عمق دماغه کشتی که در تخصیص اسکله مناسب با توجه به عمق آب مهم قلم داده می شود</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
                              </m:oMathParaPr>
                              <m:oMath xmlns:m="http://schemas.openxmlformats.org/officeDocument/2006/math">
                                <m:sSub>
                                  <m:sSubPr>
                                    <m:ctrlPr>
                                      <a:rPr lang="en-US" sz="1200" b="1" i="1" smtClean="0">
                                        <a:latin typeface="Cambria Math" panose="02040503050406030204" pitchFamily="18" charset="0"/>
                                        <a:cs typeface="2  Nazanin" panose="00000400000000000000" pitchFamily="2" charset="-78"/>
                                      </a:rPr>
                                    </m:ctrlPr>
                                  </m:sSubPr>
                                  <m:e>
                                    <m:r>
                                      <a:rPr lang="en-US" sz="1200" b="1" i="1" smtClean="0">
                                        <a:latin typeface="Cambria Math" panose="02040503050406030204" pitchFamily="18" charset="0"/>
                                        <a:cs typeface="2  Nazanin" panose="00000400000000000000" pitchFamily="2" charset="-78"/>
                                      </a:rPr>
                                      <m:t>𝑫</m:t>
                                    </m:r>
                                  </m:e>
                                  <m:sub>
                                    <m:r>
                                      <a:rPr lang="en-US" sz="1200" b="1" i="1" smtClean="0">
                                        <a:latin typeface="Cambria Math" panose="02040503050406030204" pitchFamily="18" charset="0"/>
                                        <a:cs typeface="2  Nazanin" panose="00000400000000000000" pitchFamily="2" charset="-78"/>
                                      </a:rPr>
                                      <m:t>𝒅𝒓𝒂𝒇𝒕</m:t>
                                    </m:r>
                                  </m:sub>
                                </m:sSub>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عمق دماغه کشتی</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۷</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560253427"/>
                      </a:ext>
                    </a:extLst>
                  </a:tr>
                  <a:tr h="287936">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𝑨</m:t>
                                </m:r>
                              </m:oMath>
                            </m:oMathPara>
                          </a14:m>
                          <a:endParaRPr lang="en-US" sz="1200" b="1" dirty="0">
                            <a:cs typeface="2  Nazanin" panose="00000400000000000000" pitchFamily="2" charset="-78"/>
                          </a:endParaRPr>
                        </a:p>
                      </a:txBody>
                      <a:tcPr marL="62692" marR="62692" marT="31346" marB="31346"/>
                    </a:tc>
                    <a:tc>
                      <a:txBody>
                        <a:bodyPr/>
                        <a:lstStyle/>
                        <a:p>
                          <a:pPr algn="ctr"/>
                          <a:r>
                            <a:rPr lang="fa-IR" sz="1200" b="1" i="0" kern="1200" dirty="0">
                              <a:solidFill>
                                <a:schemeClr val="dk1"/>
                              </a:solidFill>
                              <a:effectLst/>
                              <a:latin typeface="+mn-lt"/>
                              <a:ea typeface="+mn-ea"/>
                              <a:cs typeface="2  Nazanin" panose="00000400000000000000" pitchFamily="2" charset="-78"/>
                            </a:rPr>
                            <a:t>عمق آب و وضعیت جزر و مد</a:t>
                          </a:r>
                          <a:endParaRPr lang="en-US" sz="1200" b="1" dirty="0">
                            <a:cs typeface="2  Nazanin" panose="00000400000000000000" pitchFamily="2" charset="-78"/>
                          </a:endParaRPr>
                        </a:p>
                      </a:txBody>
                      <a:tcPr marL="62692" marR="62692" marT="31346" marB="31346"/>
                    </a:tc>
                    <a:tc>
                      <a:txBody>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cs typeface="2  Nazanin" panose="00000400000000000000" pitchFamily="2" charset="-78"/>
                                  </a:rPr>
                                  <m:t>𝑨</m:t>
                                </m:r>
                              </m:oMath>
                            </m:oMathPara>
                          </a14:m>
                          <a:endParaRPr lang="en-US" sz="1200" b="1" dirty="0">
                            <a:cs typeface="2  Nazanin" panose="00000400000000000000" pitchFamily="2" charset="-78"/>
                          </a:endParaRPr>
                        </a:p>
                      </a:txBody>
                      <a:tcPr marL="62692" marR="62692" marT="31346" marB="31346"/>
                    </a:tc>
                    <a:tc>
                      <a:txBody>
                        <a:bodyPr/>
                        <a:lstStyle/>
                        <a:p>
                          <a:pPr algn="ctr" rtl="1"/>
                          <a:r>
                            <a:rPr lang="fa-IR" sz="1500" b="1" dirty="0">
                              <a:cs typeface="2  Nazanin" panose="00000400000000000000" pitchFamily="2" charset="-78"/>
                            </a:rPr>
                            <a:t>وضعیت جذر سطح دریا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۸</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488923629"/>
                      </a:ext>
                    </a:extLst>
                  </a:tr>
                </a:tbl>
              </a:graphicData>
            </a:graphic>
          </p:graphicFrame>
        </mc:Choice>
        <mc:Fallback>
          <p:graphicFrame>
            <p:nvGraphicFramePr>
              <p:cNvPr id="5" name="Table 4">
                <a:extLst>
                  <a:ext uri="{FF2B5EF4-FFF2-40B4-BE49-F238E27FC236}">
                    <a16:creationId xmlns:a16="http://schemas.microsoft.com/office/drawing/2014/main" id="{F7150419-6FB0-5637-A649-29E21F9A8AE9}"/>
                  </a:ext>
                </a:extLst>
              </p:cNvPr>
              <p:cNvGraphicFramePr>
                <a:graphicFrameLocks noGrp="1"/>
              </p:cNvGraphicFramePr>
              <p:nvPr>
                <p:extLst>
                  <p:ext uri="{D42A27DB-BD31-4B8C-83A1-F6EECF244321}">
                    <p14:modId xmlns:p14="http://schemas.microsoft.com/office/powerpoint/2010/main" val="185601682"/>
                  </p:ext>
                </p:extLst>
              </p:nvPr>
            </p:nvGraphicFramePr>
            <p:xfrm>
              <a:off x="3102333" y="900576"/>
              <a:ext cx="8200258" cy="4253341"/>
            </p:xfrm>
            <a:graphic>
              <a:graphicData uri="http://schemas.openxmlformats.org/drawingml/2006/table">
                <a:tbl>
                  <a:tblPr firstRow="1" bandRow="1">
                    <a:tableStyleId>{21E4AEA4-8DFA-4A89-87EB-49C32662AFE0}</a:tableStyleId>
                  </a:tblPr>
                  <a:tblGrid>
                    <a:gridCol w="2221644">
                      <a:extLst>
                        <a:ext uri="{9D8B030D-6E8A-4147-A177-3AD203B41FA5}">
                          <a16:colId xmlns:a16="http://schemas.microsoft.com/office/drawing/2014/main" val="3278472956"/>
                        </a:ext>
                      </a:extLst>
                    </a:gridCol>
                    <a:gridCol w="2062843">
                      <a:extLst>
                        <a:ext uri="{9D8B030D-6E8A-4147-A177-3AD203B41FA5}">
                          <a16:colId xmlns:a16="http://schemas.microsoft.com/office/drawing/2014/main" val="2661620766"/>
                        </a:ext>
                      </a:extLst>
                    </a:gridCol>
                    <a:gridCol w="1006597">
                      <a:extLst>
                        <a:ext uri="{9D8B030D-6E8A-4147-A177-3AD203B41FA5}">
                          <a16:colId xmlns:a16="http://schemas.microsoft.com/office/drawing/2014/main" val="233997672"/>
                        </a:ext>
                      </a:extLst>
                    </a:gridCol>
                    <a:gridCol w="2400345">
                      <a:extLst>
                        <a:ext uri="{9D8B030D-6E8A-4147-A177-3AD203B41FA5}">
                          <a16:colId xmlns:a16="http://schemas.microsoft.com/office/drawing/2014/main" val="1287435630"/>
                        </a:ext>
                      </a:extLst>
                    </a:gridCol>
                    <a:gridCol w="508829">
                      <a:extLst>
                        <a:ext uri="{9D8B030D-6E8A-4147-A177-3AD203B41FA5}">
                          <a16:colId xmlns:a16="http://schemas.microsoft.com/office/drawing/2014/main" val="1820826241"/>
                        </a:ext>
                      </a:extLst>
                    </a:gridCol>
                  </a:tblGrid>
                  <a:tr h="483641">
                    <a:tc>
                      <a:txBody>
                        <a:bodyPr/>
                        <a:lstStyle/>
                        <a:p>
                          <a:pPr algn="ctr"/>
                          <a:r>
                            <a:rPr lang="fa-IR" sz="1200" dirty="0">
                              <a:cs typeface="2  Nazanin" panose="00000400000000000000" pitchFamily="2" charset="-78"/>
                            </a:rPr>
                            <a:t>مثال مجموعه داده</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توضیحات</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نماد</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نوع داده </a:t>
                          </a:r>
                          <a:endParaRPr lang="en-US" sz="1200" dirty="0">
                            <a:cs typeface="2  Nazanin" panose="00000400000000000000" pitchFamily="2" charset="-78"/>
                          </a:endParaRPr>
                        </a:p>
                      </a:txBody>
                      <a:tcPr marL="62692" marR="62692" marT="31346" marB="31346"/>
                    </a:tc>
                    <a:tc>
                      <a:txBody>
                        <a:bodyPr/>
                        <a:lstStyle/>
                        <a:p>
                          <a:pPr algn="ctr"/>
                          <a:r>
                            <a:rPr lang="fa-IR" sz="1200" dirty="0">
                              <a:cs typeface="2  Nazanin" panose="00000400000000000000" pitchFamily="2" charset="-78"/>
                            </a:rPr>
                            <a:t>ردیف</a:t>
                          </a:r>
                          <a:endParaRPr lang="en-US" sz="1200" dirty="0">
                            <a:cs typeface="2  Nazanin" panose="00000400000000000000" pitchFamily="2" charset="-78"/>
                          </a:endParaRPr>
                        </a:p>
                      </a:txBody>
                      <a:tcPr marL="62692" marR="62692" marT="31346" marB="31346"/>
                    </a:tc>
                    <a:extLst>
                      <a:ext uri="{0D108BD9-81ED-4DB2-BD59-A6C34878D82A}">
                        <a16:rowId xmlns:a16="http://schemas.microsoft.com/office/drawing/2014/main" val="2071100180"/>
                      </a:ext>
                    </a:extLst>
                  </a:tr>
                  <a:tr h="438844">
                    <a:tc>
                      <a:txBody>
                        <a:bodyPr/>
                        <a:lstStyle/>
                        <a:p>
                          <a:endParaRPr lang="en-US"/>
                        </a:p>
                      </a:txBody>
                      <a:tcPr marL="62692" marR="62692" marT="31346" marB="31346">
                        <a:blipFill>
                          <a:blip r:embed="rId2"/>
                          <a:stretch>
                            <a:fillRect l="-274" t="-109589" r="-270137" b="-769863"/>
                          </a:stretch>
                        </a:blipFill>
                      </a:tcPr>
                    </a:tc>
                    <a:tc>
                      <a:txBody>
                        <a:bodyPr/>
                        <a:lstStyle/>
                        <a:p>
                          <a:pPr algn="ctr"/>
                          <a:r>
                            <a:rPr lang="fa-IR" sz="1200" b="1" i="0" kern="1200" dirty="0">
                              <a:solidFill>
                                <a:schemeClr val="dk1"/>
                              </a:solidFill>
                              <a:effectLst/>
                              <a:latin typeface="+mn-lt"/>
                              <a:ea typeface="+mn-ea"/>
                              <a:cs typeface="2  Nazanin" panose="00000400000000000000" pitchFamily="2" charset="-78"/>
                            </a:rPr>
                            <a:t>وضعیت جوی شامل بارش، نوع آب و هوا</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109589" r="-292121" b="-769863"/>
                          </a:stretch>
                        </a:blipFill>
                      </a:tcPr>
                    </a:tc>
                    <a:tc>
                      <a:txBody>
                        <a:bodyPr/>
                        <a:lstStyle/>
                        <a:p>
                          <a:pPr algn="ctr"/>
                          <a:r>
                            <a:rPr lang="fa-IR" sz="1500" b="1" dirty="0">
                              <a:cs typeface="2  Nazanin" panose="00000400000000000000" pitchFamily="2" charset="-78"/>
                            </a:rPr>
                            <a:t>وضعیت جوی</a:t>
                          </a:r>
                          <a:endParaRPr lang="en-US" sz="1500" b="1" dirty="0">
                            <a:cs typeface="2  Nazanin" panose="00000400000000000000" pitchFamily="2" charset="-78"/>
                          </a:endParaRPr>
                        </a:p>
                      </a:txBody>
                      <a:tcPr marL="62692" marR="62692" marT="31346" marB="31346"/>
                    </a:tc>
                    <a:tc>
                      <a:txBody>
                        <a:bodyPr/>
                        <a:lstStyle/>
                        <a:p>
                          <a:pPr algn="ctr"/>
                          <a:r>
                            <a:rPr lang="fa-IR" sz="1200" b="1" dirty="0">
                              <a:cs typeface="2  Nazanin" panose="00000400000000000000" pitchFamily="2" charset="-78"/>
                            </a:rPr>
                            <a:t>۱</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454421505"/>
                      </a:ext>
                    </a:extLst>
                  </a:tr>
                  <a:tr h="403621">
                    <a:tc>
                      <a:txBody>
                        <a:bodyPr/>
                        <a:lstStyle/>
                        <a:p>
                          <a:endParaRPr lang="en-US"/>
                        </a:p>
                      </a:txBody>
                      <a:tcPr marL="62692" marR="62692" marT="31346" marB="31346">
                        <a:blipFill>
                          <a:blip r:embed="rId2"/>
                          <a:stretch>
                            <a:fillRect l="-274" t="-231818" r="-270137" b="-751515"/>
                          </a:stretch>
                        </a:blipFill>
                      </a:tcPr>
                    </a:tc>
                    <a:tc>
                      <a:txBody>
                        <a:bodyPr/>
                        <a:lstStyle/>
                        <a:p>
                          <a:pPr algn="ctr"/>
                          <a:r>
                            <a:rPr lang="fa-IR" sz="1200" b="1" dirty="0">
                              <a:cs typeface="2  Nazanin" panose="00000400000000000000" pitchFamily="2" charset="-78"/>
                            </a:rPr>
                            <a:t>مجموعه شبانه روز کاری </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231818" r="-292121" b="-751515"/>
                          </a:stretch>
                        </a:blipFill>
                      </a:tcPr>
                    </a:tc>
                    <a:tc>
                      <a:txBody>
                        <a:bodyPr/>
                        <a:lstStyle/>
                        <a:p>
                          <a:pPr algn="ctr" rtl="1"/>
                          <a:r>
                            <a:rPr lang="fa-IR" sz="1500" b="1" dirty="0">
                              <a:cs typeface="2  Nazanin" panose="00000400000000000000" pitchFamily="2" charset="-78"/>
                            </a:rPr>
                            <a:t>روز کاری و تعطیلات</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۲</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52256950"/>
                      </a:ext>
                    </a:extLst>
                  </a:tr>
                  <a:tr h="574856">
                    <a:tc>
                      <a:txBody>
                        <a:bodyPr/>
                        <a:lstStyle/>
                        <a:p>
                          <a:endParaRPr lang="en-US"/>
                        </a:p>
                      </a:txBody>
                      <a:tcPr marL="62692" marR="62692" marT="31346" marB="31346">
                        <a:blipFill>
                          <a:blip r:embed="rId2"/>
                          <a:stretch>
                            <a:fillRect l="-274" t="-232979" r="-270137" b="-427660"/>
                          </a:stretch>
                        </a:blipFill>
                      </a:tcPr>
                    </a:tc>
                    <a:tc>
                      <a:txBody>
                        <a:bodyPr/>
                        <a:lstStyle/>
                        <a:p>
                          <a:pPr algn="ctr"/>
                          <a:r>
                            <a:rPr lang="fa-IR" sz="1200" b="1" dirty="0">
                              <a:cs typeface="2  Nazanin" panose="00000400000000000000" pitchFamily="2" charset="-78"/>
                            </a:rPr>
                            <a:t>تعداد کشتی های ورودی و خروجی</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232979" r="-292121" b="-427660"/>
                          </a:stretch>
                        </a:blipFill>
                      </a:tcPr>
                    </a:tc>
                    <a:tc>
                      <a:txBody>
                        <a:bodyPr/>
                        <a:lstStyle/>
                        <a:p>
                          <a:pPr algn="ctr" rtl="1"/>
                          <a:r>
                            <a:rPr lang="fa-IR" sz="1500" b="1" dirty="0">
                              <a:cs typeface="2  Nazanin" panose="00000400000000000000" pitchFamily="2" charset="-78"/>
                            </a:rPr>
                            <a:t>تعداد کشتی 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۳</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896787045"/>
                      </a:ext>
                    </a:extLst>
                  </a:tr>
                  <a:tr h="291292">
                    <a:tc>
                      <a:txBody>
                        <a:bodyPr/>
                        <a:lstStyle/>
                        <a:p>
                          <a:endParaRPr lang="en-US"/>
                        </a:p>
                      </a:txBody>
                      <a:tcPr marL="62692" marR="62692" marT="31346" marB="31346">
                        <a:blipFill>
                          <a:blip r:embed="rId2"/>
                          <a:stretch>
                            <a:fillRect l="-274" t="-652083" r="-270137" b="-737500"/>
                          </a:stretch>
                        </a:blipFill>
                      </a:tcPr>
                    </a:tc>
                    <a:tc>
                      <a:txBody>
                        <a:bodyPr/>
                        <a:lstStyle/>
                        <a:p>
                          <a:pPr algn="ctr"/>
                          <a:r>
                            <a:rPr lang="fa-IR" sz="1200" b="1" i="0" kern="1200" dirty="0">
                              <a:solidFill>
                                <a:schemeClr val="dk1"/>
                              </a:solidFill>
                              <a:effectLst/>
                              <a:latin typeface="+mn-lt"/>
                              <a:ea typeface="+mn-ea"/>
                              <a:cs typeface="2  Nazanin" panose="00000400000000000000" pitchFamily="2" charset="-78"/>
                            </a:rPr>
                            <a:t>نوع کشتی‌ها بر اساس طول</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652083" r="-292121" b="-737500"/>
                          </a:stretch>
                        </a:blipFill>
                      </a:tcPr>
                    </a:tc>
                    <a:tc>
                      <a:txBody>
                        <a:bodyPr/>
                        <a:lstStyle/>
                        <a:p>
                          <a:pPr algn="ctr" rtl="1"/>
                          <a:r>
                            <a:rPr lang="fa-IR" sz="1500" b="1" dirty="0">
                              <a:cs typeface="2  Nazanin" panose="00000400000000000000" pitchFamily="2" charset="-78"/>
                            </a:rPr>
                            <a:t>نوع کشتی 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۴</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655569601"/>
                      </a:ext>
                    </a:extLst>
                  </a:tr>
                  <a:tr h="519892">
                    <a:tc>
                      <a:txBody>
                        <a:bodyPr/>
                        <a:lstStyle/>
                        <a:p>
                          <a:endParaRPr lang="en-US"/>
                        </a:p>
                      </a:txBody>
                      <a:tcPr marL="62692" marR="62692" marT="31346" marB="31346">
                        <a:blipFill>
                          <a:blip r:embed="rId2"/>
                          <a:stretch>
                            <a:fillRect l="-274" t="-419767" r="-270137" b="-311628"/>
                          </a:stretch>
                        </a:blipFill>
                      </a:tcPr>
                    </a:tc>
                    <a:tc>
                      <a:txBody>
                        <a:bodyPr/>
                        <a:lstStyle/>
                        <a:p>
                          <a:pPr algn="ctr"/>
                          <a:r>
                            <a:rPr lang="fa-IR" sz="1200" b="1" dirty="0">
                              <a:cs typeface="2  Nazanin" panose="00000400000000000000" pitchFamily="2" charset="-78"/>
                            </a:rPr>
                            <a:t>زمان برآورد شده ورود و خروج کشتی</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419767" r="-292121" b="-311628"/>
                          </a:stretch>
                        </a:blipFill>
                      </a:tcPr>
                    </a:tc>
                    <a:tc>
                      <a:txBody>
                        <a:bodyPr/>
                        <a:lstStyle/>
                        <a:p>
                          <a:pPr algn="ctr" rtl="1"/>
                          <a:r>
                            <a:rPr lang="fa-IR" sz="1500" b="1" i="0" kern="1200" dirty="0">
                              <a:solidFill>
                                <a:schemeClr val="dk1"/>
                              </a:solidFill>
                              <a:effectLst/>
                              <a:latin typeface="+mn-lt"/>
                              <a:ea typeface="+mn-ea"/>
                              <a:cs typeface="2  Nazanin" panose="00000400000000000000" pitchFamily="2" charset="-78"/>
                            </a:rPr>
                            <a:t>زمان برآورد شده ورود و خروج کشتی‌ها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۵</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236357236"/>
                      </a:ext>
                    </a:extLst>
                  </a:tr>
                  <a:tr h="437532">
                    <a:tc>
                      <a:txBody>
                        <a:bodyPr/>
                        <a:lstStyle/>
                        <a:p>
                          <a:endParaRPr lang="en-US"/>
                        </a:p>
                      </a:txBody>
                      <a:tcPr marL="62692" marR="62692" marT="31346" marB="31346">
                        <a:blipFill>
                          <a:blip r:embed="rId2"/>
                          <a:stretch>
                            <a:fillRect l="-274" t="-620833" r="-270137" b="-2722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200" b="1" dirty="0">
                              <a:cs typeface="2  Nazanin" panose="00000400000000000000" pitchFamily="2" charset="-78"/>
                            </a:rPr>
                            <a:t>زمان دقیق ورود و خروج کشتی</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620833" r="-292121" b="-272222"/>
                          </a:stretch>
                        </a:blipFill>
                      </a:tcPr>
                    </a:tc>
                    <a:tc>
                      <a:txBody>
                        <a:bodyPr/>
                        <a:lstStyle/>
                        <a:p>
                          <a:pPr algn="ctr" rtl="1"/>
                          <a:r>
                            <a:rPr lang="fa-IR" sz="1500" b="1" dirty="0">
                              <a:cs typeface="2  Nazanin" panose="00000400000000000000" pitchFamily="2" charset="-78"/>
                            </a:rPr>
                            <a:t>زمان های واقعی ورود و خروج </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۶</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2117325847"/>
                      </a:ext>
                    </a:extLst>
                  </a:tr>
                  <a:tr h="812371">
                    <a:tc>
                      <a:txBody>
                        <a:bodyPr/>
                        <a:lstStyle/>
                        <a:p>
                          <a:endParaRPr lang="en-US"/>
                        </a:p>
                      </a:txBody>
                      <a:tcPr marL="62692" marR="62692" marT="31346" marB="31346">
                        <a:blipFill>
                          <a:blip r:embed="rId2"/>
                          <a:stretch>
                            <a:fillRect l="-274" t="-390226" r="-270137" b="-47368"/>
                          </a:stretch>
                        </a:blipFill>
                      </a:tcPr>
                    </a:tc>
                    <a:tc>
                      <a:txBody>
                        <a:bodyPr/>
                        <a:lstStyle/>
                        <a:p>
                          <a:pPr algn="ctr"/>
                          <a:r>
                            <a:rPr lang="fa-IR" sz="1200" b="1" dirty="0">
                              <a:cs typeface="2  Nazanin" panose="00000400000000000000" pitchFamily="2" charset="-78"/>
                            </a:rPr>
                            <a:t>عمق دماغه کشتی که در تخصیص اسکله مناسب با توجه به عمق آب مهم قلم داده می شود</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390226" r="-292121" b="-47368"/>
                          </a:stretch>
                        </a:blipFill>
                      </a:tcPr>
                    </a:tc>
                    <a:tc>
                      <a:txBody>
                        <a:bodyPr/>
                        <a:lstStyle/>
                        <a:p>
                          <a:pPr algn="ctr" rtl="1"/>
                          <a:r>
                            <a:rPr lang="fa-IR" sz="1500" b="1" dirty="0">
                              <a:cs typeface="2  Nazanin" panose="00000400000000000000" pitchFamily="2" charset="-78"/>
                            </a:rPr>
                            <a:t>عمق دماغه کشتی</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۷</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1560253427"/>
                      </a:ext>
                    </a:extLst>
                  </a:tr>
                  <a:tr h="291292">
                    <a:tc>
                      <a:txBody>
                        <a:bodyPr/>
                        <a:lstStyle/>
                        <a:p>
                          <a:endParaRPr lang="en-US"/>
                        </a:p>
                      </a:txBody>
                      <a:tcPr marL="62692" marR="62692" marT="31346" marB="31346">
                        <a:blipFill>
                          <a:blip r:embed="rId2"/>
                          <a:stretch>
                            <a:fillRect l="-274" t="-1358333" r="-270137" b="-31250"/>
                          </a:stretch>
                        </a:blipFill>
                      </a:tcPr>
                    </a:tc>
                    <a:tc>
                      <a:txBody>
                        <a:bodyPr/>
                        <a:lstStyle/>
                        <a:p>
                          <a:pPr algn="ctr"/>
                          <a:r>
                            <a:rPr lang="fa-IR" sz="1200" b="1" i="0" kern="1200" dirty="0">
                              <a:solidFill>
                                <a:schemeClr val="dk1"/>
                              </a:solidFill>
                              <a:effectLst/>
                              <a:latin typeface="+mn-lt"/>
                              <a:ea typeface="+mn-ea"/>
                              <a:cs typeface="2  Nazanin" panose="00000400000000000000" pitchFamily="2" charset="-78"/>
                            </a:rPr>
                            <a:t>عمق آب و وضعیت جزر و مد</a:t>
                          </a:r>
                          <a:endParaRPr lang="en-US" sz="1200" b="1" dirty="0">
                            <a:cs typeface="2  Nazanin" panose="00000400000000000000" pitchFamily="2" charset="-78"/>
                          </a:endParaRPr>
                        </a:p>
                      </a:txBody>
                      <a:tcPr marL="62692" marR="62692" marT="31346" marB="31346"/>
                    </a:tc>
                    <a:tc>
                      <a:txBody>
                        <a:bodyPr/>
                        <a:lstStyle/>
                        <a:p>
                          <a:endParaRPr lang="en-US"/>
                        </a:p>
                      </a:txBody>
                      <a:tcPr marL="62692" marR="62692" marT="31346" marB="31346">
                        <a:blipFill>
                          <a:blip r:embed="rId2"/>
                          <a:stretch>
                            <a:fillRect l="-427273" t="-1358333" r="-292121" b="-31250"/>
                          </a:stretch>
                        </a:blipFill>
                      </a:tcPr>
                    </a:tc>
                    <a:tc>
                      <a:txBody>
                        <a:bodyPr/>
                        <a:lstStyle/>
                        <a:p>
                          <a:pPr algn="ctr" rtl="1"/>
                          <a:r>
                            <a:rPr lang="fa-IR" sz="1500" b="1" dirty="0">
                              <a:cs typeface="2  Nazanin" panose="00000400000000000000" pitchFamily="2" charset="-78"/>
                            </a:rPr>
                            <a:t>وضعیت جذر سطح دریا</a:t>
                          </a:r>
                          <a:endParaRPr lang="en-US" sz="1500" b="1" dirty="0">
                            <a:cs typeface="2  Nazanin" panose="00000400000000000000" pitchFamily="2" charset="-78"/>
                          </a:endParaRPr>
                        </a:p>
                      </a:txBody>
                      <a:tcPr marL="62692" marR="62692" marT="31346" marB="31346"/>
                    </a:tc>
                    <a:tc>
                      <a:txBody>
                        <a:bodyPr/>
                        <a:lstStyle/>
                        <a:p>
                          <a:pPr algn="ctr" rtl="1"/>
                          <a:r>
                            <a:rPr lang="fa-IR" sz="1200" b="1" dirty="0">
                              <a:cs typeface="2  Nazanin" panose="00000400000000000000" pitchFamily="2" charset="-78"/>
                            </a:rPr>
                            <a:t>۸</a:t>
                          </a:r>
                          <a:endParaRPr lang="en-US" sz="1200" b="1" dirty="0">
                            <a:cs typeface="2  Nazanin" panose="00000400000000000000" pitchFamily="2" charset="-78"/>
                          </a:endParaRPr>
                        </a:p>
                      </a:txBody>
                      <a:tcPr marL="62692" marR="62692" marT="31346" marB="31346"/>
                    </a:tc>
                    <a:extLst>
                      <a:ext uri="{0D108BD9-81ED-4DB2-BD59-A6C34878D82A}">
                        <a16:rowId xmlns:a16="http://schemas.microsoft.com/office/drawing/2014/main" val="3488923629"/>
                      </a:ext>
                    </a:extLst>
                  </a:tr>
                </a:tbl>
              </a:graphicData>
            </a:graphic>
          </p:graphicFrame>
        </mc:Fallback>
      </mc:AlternateContent>
      <p:sp>
        <p:nvSpPr>
          <p:cNvPr id="6" name="TextBox 5">
            <a:extLst>
              <a:ext uri="{FF2B5EF4-FFF2-40B4-BE49-F238E27FC236}">
                <a16:creationId xmlns:a16="http://schemas.microsoft.com/office/drawing/2014/main" id="{9468DB1A-7447-BB1B-D19C-4AFED0473E19}"/>
              </a:ext>
            </a:extLst>
          </p:cNvPr>
          <p:cNvSpPr txBox="1"/>
          <p:nvPr/>
        </p:nvSpPr>
        <p:spPr>
          <a:xfrm>
            <a:off x="542073" y="5153917"/>
            <a:ext cx="11003934" cy="1384995"/>
          </a:xfrm>
          <a:prstGeom prst="rect">
            <a:avLst/>
          </a:prstGeom>
          <a:noFill/>
        </p:spPr>
        <p:txBody>
          <a:bodyPr wrap="square">
            <a:spAutoFit/>
          </a:bodyPr>
          <a:lstStyle/>
          <a:p>
            <a:pPr lvl="1" algn="just" rtl="1"/>
            <a:r>
              <a:rPr lang="fa-IR" sz="1400" b="1" i="0" dirty="0">
                <a:effectLst/>
                <a:latin typeface="DM Sans" pitchFamily="2" charset="0"/>
                <a:cs typeface="B Nazanin" panose="00000400000000000000" pitchFamily="2" charset="-78"/>
              </a:rPr>
              <a:t>نحوه تولید داده‌ها</a:t>
            </a:r>
            <a:r>
              <a:rPr lang="en-US" sz="1400" b="1" i="0" dirty="0">
                <a:effectLst/>
                <a:latin typeface="DM Sans" pitchFamily="2" charset="0"/>
                <a:cs typeface="B Nazanin" panose="00000400000000000000" pitchFamily="2" charset="-78"/>
              </a:rPr>
              <a:t>:</a:t>
            </a:r>
            <a:r>
              <a:rPr lang="fa-IR" sz="1400" b="1" i="0" dirty="0">
                <a:effectLst/>
                <a:latin typeface="DM Sans" pitchFamily="2" charset="0"/>
                <a:cs typeface="B Nazanin" panose="00000400000000000000" pitchFamily="2" charset="-78"/>
              </a:rPr>
              <a:t> </a:t>
            </a:r>
            <a:r>
              <a:rPr lang="fa-IR" sz="1400" b="0" i="0" dirty="0">
                <a:effectLst/>
                <a:latin typeface="DM Sans" pitchFamily="2" charset="0"/>
                <a:cs typeface="B Nazanin" panose="00000400000000000000" pitchFamily="2" charset="-78"/>
              </a:rPr>
              <a:t>هدف تولید داده توصیف شده آزمایش الگوریتمها و شبیه سازی فرآیند تخصیص است. </a:t>
            </a:r>
            <a:endParaRPr lang="en-US" sz="1400" b="0" i="0" dirty="0">
              <a:effectLst/>
              <a:latin typeface="DM Sans" pitchFamily="2" charset="0"/>
              <a:cs typeface="B Nazanin" panose="00000400000000000000" pitchFamily="2" charset="-78"/>
            </a:endParaRPr>
          </a:p>
          <a:p>
            <a:pPr marL="742950" lvl="1" indent="-285750" algn="just" rtl="1">
              <a:buFont typeface="Arial" panose="020B0604020202020204" pitchFamily="34" charset="0"/>
              <a:buChar char="•"/>
            </a:pPr>
            <a:r>
              <a:rPr lang="fa-IR" sz="1400" b="0" i="0" dirty="0">
                <a:effectLst/>
                <a:latin typeface="DM Sans" pitchFamily="2" charset="0"/>
                <a:cs typeface="B Nazanin" panose="00000400000000000000" pitchFamily="2" charset="-78"/>
              </a:rPr>
              <a:t>داده به صورت تصادفی تولید شده است </a:t>
            </a:r>
            <a:r>
              <a:rPr lang="fa-IR" sz="1400" dirty="0">
                <a:latin typeface="DM Sans" pitchFamily="2" charset="0"/>
                <a:cs typeface="B Nazanin" panose="00000400000000000000" pitchFamily="2" charset="-78"/>
              </a:rPr>
              <a:t>و از توزیع یکنواخت و نرمال برای تولید داده های مورد استفاده در این آزمایش استفاده شده است. در یک بازه مشخص در توزیع نرمال هر مقدار احتمال وقوع یکسانی دارد. </a:t>
            </a:r>
            <a:r>
              <a:rPr lang="fa-IR" sz="1400" b="0" i="0" dirty="0">
                <a:effectLst/>
                <a:highlight>
                  <a:srgbClr val="FFFFFF"/>
                </a:highlight>
                <a:latin typeface="DM Sans" pitchFamily="2" charset="0"/>
                <a:cs typeface="B Nazanin" panose="00000400000000000000" pitchFamily="2" charset="-78"/>
              </a:rPr>
              <a:t>این ویژگی باعث می‌شود که داده‌ها بدون هیچ گونه تمایز خاصی تولید شوند، که برای آزمایش‌هایی که نیاز به تنوع دارند، بسیار مفید است.</a:t>
            </a:r>
            <a:endParaRPr lang="fa-IR" sz="1400" dirty="0">
              <a:latin typeface="DM Sans" pitchFamily="2" charset="0"/>
              <a:cs typeface="B Nazanin" panose="00000400000000000000" pitchFamily="2" charset="-78"/>
            </a:endParaRPr>
          </a:p>
          <a:p>
            <a:pPr marL="742950" lvl="1" indent="-285750" algn="just" rtl="1">
              <a:buFont typeface="Arial" panose="020B0604020202020204" pitchFamily="34" charset="0"/>
              <a:buChar char="•"/>
            </a:pPr>
            <a:r>
              <a:rPr lang="fa-IR" sz="1400" dirty="0">
                <a:latin typeface="DM Sans" pitchFamily="2" charset="0"/>
                <a:cs typeface="B Nazanin" panose="00000400000000000000" pitchFamily="2" charset="-78"/>
              </a:rPr>
              <a:t>از طرفی توزیع نرمال دادههای تولید شده از منحنی زنگوله ای پیروی می کنند که در آن بیشترین مقادیر در اطراف یک میانگین تجمعی هستند. </a:t>
            </a:r>
            <a:r>
              <a:rPr lang="fa-IR" sz="1400" b="0" i="0" dirty="0">
                <a:effectLst/>
                <a:highlight>
                  <a:srgbClr val="FFFFFF"/>
                </a:highlight>
                <a:latin typeface="DM Sans" pitchFamily="2" charset="0"/>
                <a:cs typeface="B Nazanin" panose="00000400000000000000" pitchFamily="2" charset="-78"/>
              </a:rPr>
              <a:t>با فاصله گرفتن از میانگین، تعداد مقادیر کاهش می‌یابد. این ویژگی به ما کمک می‌کند تا الگوهای موجود در داده‌ها را درک بهتری داشته باشند و پیش‌بینی‌های دقیق‌تری انجام دهیم</a:t>
            </a:r>
            <a:endParaRPr lang="fa-IR" sz="1400" b="0" i="0" dirty="0">
              <a:effectLst/>
              <a:latin typeface="DM Sans" pitchFamily="2" charset="0"/>
              <a:cs typeface="B Nazanin" panose="00000400000000000000" pitchFamily="2" charset="-78"/>
            </a:endParaRPr>
          </a:p>
          <a:p>
            <a:pPr lvl="1" algn="r" rtl="1"/>
            <a:endParaRPr lang="en-US" sz="1400" b="0" i="0" dirty="0">
              <a:effectLst/>
              <a:latin typeface="DM Sans" pitchFamily="2" charset="0"/>
              <a:cs typeface="B Nazanin" panose="00000400000000000000" pitchFamily="2" charset="-78"/>
            </a:endParaRPr>
          </a:p>
        </p:txBody>
      </p:sp>
      <p:sp>
        <p:nvSpPr>
          <p:cNvPr id="7" name="TextBox 6">
            <a:extLst>
              <a:ext uri="{FF2B5EF4-FFF2-40B4-BE49-F238E27FC236}">
                <a16:creationId xmlns:a16="http://schemas.microsoft.com/office/drawing/2014/main" id="{467F4E17-60E7-32E0-B8CC-573F8D8D50A7}"/>
              </a:ext>
            </a:extLst>
          </p:cNvPr>
          <p:cNvSpPr txBox="1"/>
          <p:nvPr/>
        </p:nvSpPr>
        <p:spPr>
          <a:xfrm>
            <a:off x="256674" y="1315453"/>
            <a:ext cx="2556326" cy="307777"/>
          </a:xfrm>
          <a:prstGeom prst="rect">
            <a:avLst/>
          </a:prstGeom>
          <a:solidFill>
            <a:schemeClr val="accent1">
              <a:lumMod val="40000"/>
              <a:lumOff val="60000"/>
            </a:schemeClr>
          </a:solidFill>
        </p:spPr>
        <p:txBody>
          <a:bodyPr wrap="square" rtlCol="0">
            <a:spAutoFit/>
          </a:bodyPr>
          <a:lstStyle/>
          <a:p>
            <a:pPr algn="r" rtl="1"/>
            <a:r>
              <a:rPr lang="fa-IR" sz="1400" b="1" dirty="0">
                <a:cs typeface="B Nazanin" panose="00000400000000000000" pitchFamily="2" charset="-78"/>
              </a:rPr>
              <a:t>نحوه تولید داده  </a:t>
            </a:r>
            <a:r>
              <a:rPr lang="fa-IR" sz="1400" dirty="0">
                <a:latin typeface="DM Sans" pitchFamily="2" charset="0"/>
                <a:cs typeface="2  Nazanin" panose="00000400000000000000" pitchFamily="2" charset="-78"/>
              </a:rPr>
              <a:t>و داده های مورد استفاده </a:t>
            </a:r>
          </a:p>
        </p:txBody>
      </p:sp>
    </p:spTree>
    <p:extLst>
      <p:ext uri="{BB962C8B-B14F-4D97-AF65-F5344CB8AC3E}">
        <p14:creationId xmlns:p14="http://schemas.microsoft.com/office/powerpoint/2010/main" val="3236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639820-A60C-693B-46E4-ACAF3AA27FF2}"/>
              </a:ext>
            </a:extLst>
          </p:cNvPr>
          <p:cNvSpPr>
            <a:spLocks noGrp="1"/>
          </p:cNvSpPr>
          <p:nvPr>
            <p:ph type="sldNum" sz="quarter" idx="12"/>
          </p:nvPr>
        </p:nvSpPr>
        <p:spPr/>
        <p:txBody>
          <a:bodyPr/>
          <a:lstStyle/>
          <a:p>
            <a:fld id="{B7C42953-CAAD-41A4-8443-F67D72D37062}" type="slidenum">
              <a:rPr lang="en-US" smtClean="0"/>
              <a:t>26</a:t>
            </a:fld>
            <a:endParaRPr lang="en-US"/>
          </a:p>
        </p:txBody>
      </p:sp>
      <p:sp>
        <p:nvSpPr>
          <p:cNvPr id="9" name="TextBox 8">
            <a:extLst>
              <a:ext uri="{FF2B5EF4-FFF2-40B4-BE49-F238E27FC236}">
                <a16:creationId xmlns:a16="http://schemas.microsoft.com/office/drawing/2014/main" id="{0844981D-E8EB-D773-3B9C-DFD75D8F0EE2}"/>
              </a:ext>
            </a:extLst>
          </p:cNvPr>
          <p:cNvSpPr txBox="1"/>
          <p:nvPr/>
        </p:nvSpPr>
        <p:spPr>
          <a:xfrm>
            <a:off x="767034" y="1843309"/>
            <a:ext cx="10905852" cy="3894656"/>
          </a:xfrm>
          <a:prstGeom prst="rect">
            <a:avLst/>
          </a:prstGeom>
          <a:noFill/>
        </p:spPr>
        <p:txBody>
          <a:bodyPr wrap="square" rtlCol="0">
            <a:spAutoFit/>
          </a:bodyPr>
          <a:lstStyle/>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معیارهای کارایی برای سنجش میزان موفقیت الگوریتم مورد توجه است. از این میان ۳ معیار مد نظر است که اینها شامل: </a:t>
            </a:r>
          </a:p>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میانگین زمان انتظار از دست رفته است. این معیار به معنی مقدار زمانی است که کشتی طول می کشد تا لنگر بیاندازد و بعد از تمام کار پایانه را ترک کند.</a:t>
            </a:r>
          </a:p>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 معیار دوم نرخ بهره برداری از اسکله است که این درصد استفاده از اسکله در هر پنجره زمانی را نشان می­دهد. </a:t>
            </a:r>
          </a:p>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نهایتا معیار آخر میزان بهره وری هزینه ها است که این هزینه کل را نسبت به نرخ خروجی اسکله می­سنجد.</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از جهت تحلیل آماری برای سنجش خروجی از معیارهای توصیف آماری میانگین، میانه، واریانس استفاده می­کنیم. از جهت تحلیل استنباطی از آزمون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Anova</a:t>
            </a:r>
            <a:r>
              <a:rPr lang="fa-IR" kern="100" dirty="0">
                <a:effectLst/>
                <a:latin typeface="Calibri" panose="020F0502020204030204" pitchFamily="34" charset="0"/>
                <a:ea typeface="Calibri" panose="020F0502020204030204" pitchFamily="34" charset="0"/>
                <a:cs typeface="B Nazanin" panose="00000400000000000000" pitchFamily="2" charset="-78"/>
              </a:rPr>
              <a:t> برای تحلیل تأثیرات چندین عامل بر یک متغیر وابسته استفاده می­شود تا بتوان تفاوت بین استراتژی ها مختلف را شناسایی کنیم.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50000"/>
              </a:lnSpc>
              <a:spcBef>
                <a:spcPts val="0"/>
              </a:spcBef>
              <a:spcAft>
                <a:spcPts val="800"/>
              </a:spcAft>
              <a:buFont typeface="Wingdings" panose="05000000000000000000" pitchFamily="2" charset="2"/>
              <a:buChar char="q"/>
            </a:pPr>
            <a:r>
              <a:rPr lang="fa-IR" kern="100" dirty="0">
                <a:effectLst/>
                <a:latin typeface="Calibri" panose="020F0502020204030204" pitchFamily="34" charset="0"/>
                <a:ea typeface="Calibri" panose="020F0502020204030204" pitchFamily="34" charset="0"/>
                <a:cs typeface="B Nazanin" panose="00000400000000000000" pitchFamily="2" charset="-78"/>
              </a:rPr>
              <a:t>نهایتا در تحلیل سناریو در آزمایش­های متعدد فاکتورهای مختلف اثر گذار بر روی بهره وری عملیاتی پایانه دریایی و اسکله­ها را به کار گرفته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4F2458B-CF9D-628A-7DF4-A75F073E8ED5}"/>
              </a:ext>
            </a:extLst>
          </p:cNvPr>
          <p:cNvSpPr txBox="1"/>
          <p:nvPr/>
        </p:nvSpPr>
        <p:spPr>
          <a:xfrm>
            <a:off x="383814" y="928405"/>
            <a:ext cx="11289072" cy="487506"/>
          </a:xfrm>
          <a:prstGeom prst="rect">
            <a:avLst/>
          </a:prstGeom>
          <a:solidFill>
            <a:schemeClr val="accent1">
              <a:lumMod val="40000"/>
              <a:lumOff val="60000"/>
            </a:schemeClr>
          </a:solidFill>
        </p:spPr>
        <p:txBody>
          <a:bodyPr wrap="square" rtlCol="0">
            <a:spAutoFit/>
          </a:bodyPr>
          <a:lstStyle/>
          <a:p>
            <a:pPr marL="0" marR="0" algn="r" rtl="1">
              <a:lnSpc>
                <a:spcPct val="107000"/>
              </a:lnSpc>
              <a:spcBef>
                <a:spcPts val="0"/>
              </a:spcBef>
              <a:spcAft>
                <a:spcPts val="800"/>
              </a:spcAft>
            </a:pPr>
            <a:r>
              <a:rPr lang="fa-IR" sz="2400" b="1" kern="100" dirty="0">
                <a:effectLst/>
                <a:latin typeface="Calibri" panose="020F0502020204030204" pitchFamily="34" charset="0"/>
                <a:ea typeface="Calibri" panose="020F0502020204030204" pitchFamily="34" charset="0"/>
                <a:cs typeface="B Nazanin" panose="00000400000000000000" pitchFamily="2" charset="-78"/>
              </a:rPr>
              <a:t>روش­های تحلیل نتایج نهایی و معیارهای کارایی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9176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639820-A60C-693B-46E4-ACAF3AA27FF2}"/>
              </a:ext>
            </a:extLst>
          </p:cNvPr>
          <p:cNvSpPr>
            <a:spLocks noGrp="1"/>
          </p:cNvSpPr>
          <p:nvPr>
            <p:ph type="sldNum" sz="quarter" idx="12"/>
          </p:nvPr>
        </p:nvSpPr>
        <p:spPr/>
        <p:txBody>
          <a:bodyPr/>
          <a:lstStyle/>
          <a:p>
            <a:fld id="{B7C42953-CAAD-41A4-8443-F67D72D37062}" type="slidenum">
              <a:rPr lang="en-US" smtClean="0"/>
              <a:t>27</a:t>
            </a:fld>
            <a:endParaRPr lang="en-US"/>
          </a:p>
        </p:txBody>
      </p:sp>
      <p:sp>
        <p:nvSpPr>
          <p:cNvPr id="10" name="TextBox 9">
            <a:extLst>
              <a:ext uri="{FF2B5EF4-FFF2-40B4-BE49-F238E27FC236}">
                <a16:creationId xmlns:a16="http://schemas.microsoft.com/office/drawing/2014/main" id="{1F0E6FF8-53F7-2057-319C-00F7D71A9B4B}"/>
              </a:ext>
            </a:extLst>
          </p:cNvPr>
          <p:cNvSpPr txBox="1"/>
          <p:nvPr/>
        </p:nvSpPr>
        <p:spPr>
          <a:xfrm>
            <a:off x="514660" y="473411"/>
            <a:ext cx="11221423"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کارهای انجام شده</a:t>
            </a:r>
            <a:endParaRPr lang="en-US" sz="2400" b="1" dirty="0">
              <a:cs typeface="B Nazanin" panose="00000400000000000000" pitchFamily="2" charset="-78"/>
            </a:endParaRPr>
          </a:p>
        </p:txBody>
      </p:sp>
      <p:sp>
        <p:nvSpPr>
          <p:cNvPr id="11" name="TextBox 10">
            <a:extLst>
              <a:ext uri="{FF2B5EF4-FFF2-40B4-BE49-F238E27FC236}">
                <a16:creationId xmlns:a16="http://schemas.microsoft.com/office/drawing/2014/main" id="{3C7CC1B9-DCCF-AE8C-448D-6A73FFB169A9}"/>
              </a:ext>
            </a:extLst>
          </p:cNvPr>
          <p:cNvSpPr txBox="1"/>
          <p:nvPr/>
        </p:nvSpPr>
        <p:spPr>
          <a:xfrm>
            <a:off x="742529" y="1134627"/>
            <a:ext cx="10993554" cy="2277547"/>
          </a:xfrm>
          <a:prstGeom prst="rect">
            <a:avLst/>
          </a:prstGeom>
          <a:noFill/>
        </p:spPr>
        <p:txBody>
          <a:bodyPr wrap="square" rtlCol="0">
            <a:spAutoFit/>
          </a:bodyPr>
          <a:lstStyle/>
          <a:p>
            <a:pPr marL="285750" indent="-28575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بررسی مدل ریاضی مسئله</a:t>
            </a:r>
            <a:r>
              <a:rPr lang="fa-IR" sz="1600" b="0" i="0" dirty="0">
                <a:effectLst/>
                <a:highlight>
                  <a:srgbClr val="FFFFFF"/>
                </a:highlight>
                <a:latin typeface="DM Sans" pitchFamily="2" charset="0"/>
                <a:cs typeface="B Nazanin" panose="00000400000000000000" pitchFamily="2" charset="-78"/>
              </a:rPr>
              <a:t>: در این بخش، مسئله و اهداف آن تعریف شده و فرضیات مدلسازی به‌طور مفصل</a:t>
            </a:r>
            <a:r>
              <a:rPr lang="en-US" sz="1600" b="0" i="0" dirty="0">
                <a:effectLst/>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بیان می‌شوند. این مرحله اهمیت درک چالش‌ها و اهداف را در فرآیند حل مسئله نشان می‌دهد و فرضیات کلیدی</a:t>
            </a:r>
            <a:r>
              <a:rPr lang="en-US" sz="1600" b="0" i="0" dirty="0">
                <a:effectLst/>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 که بر نتایج مدل تأثیر می‌گذارند، مورد بررسی قرار می‌گیرند.</a:t>
            </a:r>
          </a:p>
          <a:p>
            <a:pPr marL="285750" indent="-28575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توسعه الگوریتم</a:t>
            </a:r>
            <a:r>
              <a:rPr lang="fa-IR" sz="1600" b="0" i="0" dirty="0">
                <a:effectLst/>
                <a:highlight>
                  <a:srgbClr val="FFFFFF"/>
                </a:highlight>
                <a:latin typeface="DM Sans" pitchFamily="2" charset="0"/>
                <a:cs typeface="B Nazanin" panose="00000400000000000000" pitchFamily="2" charset="-78"/>
              </a:rPr>
              <a:t>: الگوریتم فرا ابتکاری فاخته ارتقا یافته توصیف می‌شود و معیارهای ارزیابی کارایی آن بررسی</a:t>
            </a:r>
            <a:r>
              <a:rPr lang="fa-IR" sz="1600" dirty="0">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می‌گردد. مقایسه‌ای بین خروجی این الگوریتم و سایر الگوریتم‌ها انجام می‌شود و معیارهای عملکرد و اثربخشی</a:t>
            </a:r>
            <a:r>
              <a:rPr lang="fa-IR" sz="1600" dirty="0">
                <a:highlight>
                  <a:srgbClr val="FFFFFF"/>
                </a:highlight>
                <a:latin typeface="DM Sans" pitchFamily="2" charset="0"/>
                <a:cs typeface="B Nazanin" panose="00000400000000000000" pitchFamily="2" charset="-78"/>
              </a:rPr>
              <a:t> ن</a:t>
            </a:r>
            <a:r>
              <a:rPr lang="fa-IR" sz="1600" b="0" i="0" dirty="0">
                <a:effectLst/>
                <a:highlight>
                  <a:srgbClr val="FFFFFF"/>
                </a:highlight>
                <a:latin typeface="DM Sans" pitchFamily="2" charset="0"/>
                <a:cs typeface="B Nazanin" panose="00000400000000000000" pitchFamily="2" charset="-78"/>
              </a:rPr>
              <a:t>یز مورد توجه قرار می‌گیرد.</a:t>
            </a:r>
            <a:endParaRPr lang="fa-IR" sz="1600" dirty="0">
              <a:highlight>
                <a:srgbClr val="FFFFFF"/>
              </a:highlight>
              <a:latin typeface="DM Sans" pitchFamily="2" charset="0"/>
              <a:cs typeface="B Nazanin" panose="00000400000000000000" pitchFamily="2" charset="-78"/>
            </a:endParaRPr>
          </a:p>
          <a:p>
            <a:pPr marL="285750" indent="-285750" algn="just" rtl="1">
              <a:lnSpc>
                <a:spcPct val="150000"/>
              </a:lnSpc>
              <a:buFont typeface="Wingdings" panose="05000000000000000000" pitchFamily="2" charset="2"/>
              <a:buChar char="q"/>
            </a:pPr>
            <a:r>
              <a:rPr lang="fa-IR" sz="1600" b="1" i="0" dirty="0">
                <a:effectLst/>
                <a:highlight>
                  <a:srgbClr val="FFFFFF"/>
                </a:highlight>
                <a:latin typeface="DM Sans" pitchFamily="2" charset="0"/>
                <a:cs typeface="B Nazanin" panose="00000400000000000000" pitchFamily="2" charset="-78"/>
              </a:rPr>
              <a:t>نگارش گزارش پژوهش</a:t>
            </a:r>
            <a:r>
              <a:rPr lang="fa-IR" sz="1600" b="0" i="0" dirty="0">
                <a:effectLst/>
                <a:highlight>
                  <a:srgbClr val="FFFFFF"/>
                </a:highlight>
                <a:latin typeface="DM Sans" pitchFamily="2" charset="0"/>
                <a:cs typeface="B Nazanin" panose="00000400000000000000" pitchFamily="2" charset="-78"/>
              </a:rPr>
              <a:t>: مقدمه‌ای جامع برای گزارش نوشته می‌شود که اهمیت تحقیق، زمینه موضوع و اهداف پژوهش را تبیین می‌کند. سپس روش‌شناسی تحقیق به‌طور مفصل توضیح داده می‌شود و در پایان، نتایج به‌دست‌آمده به‌طور منظم ارائه و تحلیل می‌گردد.</a:t>
            </a:r>
            <a:endParaRPr lang="en-US" sz="1600" dirty="0">
              <a:cs typeface="B Nazanin" panose="00000400000000000000" pitchFamily="2" charset="-78"/>
            </a:endParaRPr>
          </a:p>
        </p:txBody>
      </p:sp>
      <p:sp>
        <p:nvSpPr>
          <p:cNvPr id="12" name="TextBox 11">
            <a:extLst>
              <a:ext uri="{FF2B5EF4-FFF2-40B4-BE49-F238E27FC236}">
                <a16:creationId xmlns:a16="http://schemas.microsoft.com/office/drawing/2014/main" id="{01DF301D-D890-34A5-BB2F-430A82798FDD}"/>
              </a:ext>
            </a:extLst>
          </p:cNvPr>
          <p:cNvSpPr txBox="1"/>
          <p:nvPr/>
        </p:nvSpPr>
        <p:spPr>
          <a:xfrm>
            <a:off x="514660" y="3687144"/>
            <a:ext cx="11289072"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خلاصه و جمع بندی شرح جزيیات در چهارچوب روش پیشنهادی </a:t>
            </a:r>
            <a:endParaRPr lang="en-US" sz="2400" b="1" dirty="0">
              <a:cs typeface="B Nazanin" panose="00000400000000000000" pitchFamily="2" charset="-78"/>
            </a:endParaRPr>
          </a:p>
        </p:txBody>
      </p:sp>
      <p:sp>
        <p:nvSpPr>
          <p:cNvPr id="13" name="TextBox 12">
            <a:extLst>
              <a:ext uri="{FF2B5EF4-FFF2-40B4-BE49-F238E27FC236}">
                <a16:creationId xmlns:a16="http://schemas.microsoft.com/office/drawing/2014/main" id="{7E399B4A-82D3-4762-976E-26B466DA7BC6}"/>
              </a:ext>
            </a:extLst>
          </p:cNvPr>
          <p:cNvSpPr txBox="1"/>
          <p:nvPr/>
        </p:nvSpPr>
        <p:spPr>
          <a:xfrm>
            <a:off x="679331" y="4248584"/>
            <a:ext cx="10959730" cy="1908215"/>
          </a:xfrm>
          <a:prstGeom prst="rect">
            <a:avLst/>
          </a:prstGeom>
          <a:noFill/>
        </p:spPr>
        <p:txBody>
          <a:bodyPr wrap="square" rtlCol="0">
            <a:spAutoFit/>
          </a:bodyPr>
          <a:lstStyle/>
          <a:p>
            <a:pPr marL="285750" indent="-285750" algn="just" rtl="1">
              <a:lnSpc>
                <a:spcPct val="150000"/>
              </a:lnSpc>
              <a:buFont typeface="Wingdings" panose="05000000000000000000" pitchFamily="2" charset="2"/>
              <a:buChar char="q"/>
            </a:pPr>
            <a:r>
              <a:rPr lang="fa-IR" sz="1600" dirty="0">
                <a:cs typeface="2  Nazanin" panose="00000400000000000000" pitchFamily="2" charset="-78"/>
              </a:rPr>
              <a:t>در این ارائه بررسی اجمال از کارهای صورت گرفته در مراحل مختلف و فرآیندهای متعدد این پژوهش انجام گرفته است. آنچه این متن به بررسی مراحل مختلف یک پژوهش می‌پردازد شامل: ابتدا، مدل ریاضی مسئله و فرضیات آن مورد بررسی قرار می‌گیرد تا چالش‌ها و اهداف پژوهش به‌خوبی درک شوند. سپس، الگوریتم فرا ابتکاری فاخته ارتقا یافته توصیف و کارایی آن با سایر الگوریتم‌ها مقایسه می‌شود. در نهایت، نگارش گزارش پژوهش شامل مقدمه‌ای جامع، توضیح روش‌شناسی و تحلیل نتایج به‌دست‌آمده است. که این مراحل به‌طور کلی به هدف بهبود درک و حل مسئله کمک می‌کنند.</a:t>
            </a:r>
          </a:p>
          <a:p>
            <a:pPr marL="285750" indent="-285750" algn="just" rtl="1">
              <a:lnSpc>
                <a:spcPct val="150000"/>
              </a:lnSpc>
              <a:buFont typeface="Wingdings" panose="05000000000000000000" pitchFamily="2" charset="2"/>
              <a:buChar char="q"/>
            </a:pPr>
            <a:endParaRPr lang="fa-IR" sz="1600" dirty="0">
              <a:cs typeface="2  Nazanin" panose="00000400000000000000" pitchFamily="2" charset="-78"/>
            </a:endParaRPr>
          </a:p>
        </p:txBody>
      </p:sp>
    </p:spTree>
    <p:extLst>
      <p:ext uri="{BB962C8B-B14F-4D97-AF65-F5344CB8AC3E}">
        <p14:creationId xmlns:p14="http://schemas.microsoft.com/office/powerpoint/2010/main" val="1417257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465737"/>
            <a:ext cx="11153774" cy="461665"/>
          </a:xfrm>
          <a:prstGeom prst="rect">
            <a:avLst/>
          </a:prstGeom>
          <a:solidFill>
            <a:schemeClr val="accent1">
              <a:lumMod val="40000"/>
              <a:lumOff val="60000"/>
            </a:schemeClr>
          </a:solidFill>
        </p:spPr>
        <p:txBody>
          <a:bodyPr wrap="square" rtlCol="0">
            <a:spAutoFit/>
          </a:bodyPr>
          <a:lstStyle/>
          <a:p>
            <a:pPr algn="ctr" rtl="1"/>
            <a:r>
              <a:rPr lang="fa-IR" sz="2400" b="1" dirty="0">
                <a:cs typeface="B Nazanin" panose="00000400000000000000" pitchFamily="2" charset="-78"/>
              </a:rPr>
              <a:t>مهم ترین مراجع مورد استفاده</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28</a:t>
            </a:fld>
            <a:endParaRPr lang="en-US"/>
          </a:p>
        </p:txBody>
      </p:sp>
      <p:sp>
        <p:nvSpPr>
          <p:cNvPr id="7" name="TextBox 6">
            <a:extLst>
              <a:ext uri="{FF2B5EF4-FFF2-40B4-BE49-F238E27FC236}">
                <a16:creationId xmlns:a16="http://schemas.microsoft.com/office/drawing/2014/main" id="{FBD797F2-E1AE-50C6-40DA-D848F706B9EC}"/>
              </a:ext>
            </a:extLst>
          </p:cNvPr>
          <p:cNvSpPr txBox="1"/>
          <p:nvPr/>
        </p:nvSpPr>
        <p:spPr>
          <a:xfrm>
            <a:off x="685800" y="1079802"/>
            <a:ext cx="11068050" cy="4583242"/>
          </a:xfrm>
          <a:prstGeom prst="rect">
            <a:avLst/>
          </a:prstGeom>
          <a:noFill/>
        </p:spPr>
        <p:txBody>
          <a:bodyPr wrap="square">
            <a:spAutoFit/>
          </a:bodyPr>
          <a:lstStyle/>
          <a:p>
            <a:pPr>
              <a:lnSpc>
                <a:spcPct val="150000"/>
              </a:lnSpc>
            </a:pPr>
            <a:r>
              <a:rPr lang="fa-IR" sz="1400" dirty="0">
                <a:cs typeface="+mj-cs"/>
              </a:rPr>
              <a:t>[ 1 ] </a:t>
            </a:r>
            <a:r>
              <a:rPr lang="en-US" sz="1400" dirty="0">
                <a:cs typeface="+mj-cs"/>
              </a:rPr>
              <a:t>. </a:t>
            </a:r>
            <a:r>
              <a:rPr lang="fa-IR" sz="1400" dirty="0">
                <a:cs typeface="+mj-cs"/>
              </a:rPr>
              <a:t>	</a:t>
            </a:r>
            <a:r>
              <a:rPr lang="en-US" sz="1400" dirty="0">
                <a:cs typeface="+mj-cs"/>
              </a:rPr>
              <a:t>Rashidi H., Tsang E., (2023). Port automation and vehicle scheduling: Advanced Algorithms for Scheduling Problems of AGVs, (3rd ed.). </a:t>
            </a:r>
            <a:r>
              <a:rPr lang="en-US" sz="1400" u="sng" dirty="0">
                <a:solidFill>
                  <a:srgbClr val="0070C0"/>
                </a:solidFill>
                <a:cs typeface="+mj-cs"/>
              </a:rPr>
              <a:t>https://doi.org/10.1201/9781003308386</a:t>
            </a:r>
          </a:p>
          <a:p>
            <a:pPr algn="just">
              <a:lnSpc>
                <a:spcPct val="150000"/>
              </a:lnSpc>
            </a:pPr>
            <a:r>
              <a:rPr lang="en-US" sz="1400" dirty="0">
                <a:cs typeface="+mj-cs"/>
              </a:rPr>
              <a:t>[ 2 ] .	Aslam Sh., P.michaelides M, Herodotou H. (2023). Berth Allocation Considering Multiple Quays: A Practical Approach Using Cuckoo Search Optimization, Journal of Marine Science and Engineering, 11(7), 1280 </a:t>
            </a:r>
            <a:r>
              <a:rPr lang="en-US" sz="1400" u="sng" dirty="0">
                <a:solidFill>
                  <a:srgbClr val="0070C0"/>
                </a:solidFill>
                <a:cs typeface="+mj-cs"/>
              </a:rPr>
              <a:t>https://doi.org/ 10.3390/jmse11071280 </a:t>
            </a:r>
          </a:p>
          <a:p>
            <a:pPr algn="just">
              <a:lnSpc>
                <a:spcPct val="150000"/>
              </a:lnSpc>
            </a:pPr>
            <a:r>
              <a:rPr lang="en-US" sz="1400" dirty="0">
                <a:cs typeface="+mj-cs"/>
              </a:rPr>
              <a:t>[ 3 ] .	Aslam Sh., </a:t>
            </a:r>
            <a:r>
              <a:rPr lang="en-US" sz="1400" dirty="0" err="1">
                <a:cs typeface="+mj-cs"/>
              </a:rPr>
              <a:t>Michaelides</a:t>
            </a:r>
            <a:r>
              <a:rPr lang="en-US" sz="1400" dirty="0">
                <a:cs typeface="+mj-cs"/>
              </a:rPr>
              <a:t> M., Herodotou H. (2022). Enhanced Berth Allocation Using the Cuckoo Search Algorithm, Spring Nature Journal of Computer Science, volume 3, 325. </a:t>
            </a:r>
            <a:r>
              <a:rPr lang="en-US" sz="1400" u="sng" dirty="0">
                <a:solidFill>
                  <a:srgbClr val="0070C0"/>
                </a:solidFill>
                <a:cs typeface="+mj-cs"/>
              </a:rPr>
              <a:t>https://doi.org/10.1007/s42979-022-01211</a:t>
            </a:r>
          </a:p>
          <a:p>
            <a:pPr algn="just">
              <a:lnSpc>
                <a:spcPct val="150000"/>
              </a:lnSpc>
            </a:pPr>
            <a:r>
              <a:rPr lang="en-US" sz="1400" dirty="0">
                <a:cs typeface="+mj-cs"/>
              </a:rPr>
              <a:t>[ 4 ] .	Rashidi H., Tsang E. (2013). Novel constraints satisfaction models for optimization problems in container terminals, Journal of Applied Mathematics, Volume 37, Issue 6, (3601-3634). </a:t>
            </a:r>
            <a:r>
              <a:rPr lang="en-US" sz="1400" u="sng" dirty="0">
                <a:solidFill>
                  <a:srgbClr val="0070C0"/>
                </a:solidFill>
                <a:cs typeface="+mj-cs"/>
              </a:rPr>
              <a:t>http://dx.doi.org/10.1016/j.apm.2012.07.042 </a:t>
            </a:r>
          </a:p>
          <a:p>
            <a:pPr algn="just">
              <a:lnSpc>
                <a:spcPct val="150000"/>
              </a:lnSpc>
            </a:pPr>
            <a:r>
              <a:rPr lang="en-US" sz="1400" dirty="0">
                <a:cs typeface="+mj-cs"/>
              </a:rPr>
              <a:t>[ 5 ] .	Zhang G., M. Wu, Wujing L., Xianfeng O., Wenwu X. (2023). Self-Adaptive Discrete Cuckoo Search Algorithm for the Service Routing Problem with Time Windows, Chinese Journal of Electronics Vol.32, No.4. </a:t>
            </a:r>
            <a:r>
              <a:rPr lang="en-US" sz="1400" u="sng" dirty="0">
                <a:solidFill>
                  <a:srgbClr val="0070C0"/>
                </a:solidFill>
                <a:cs typeface="+mj-cs"/>
                <a:hlinkClick r:id="rId2"/>
              </a:rPr>
              <a:t>https://doi.org/10.23919/cje.2022.00.072</a:t>
            </a:r>
            <a:endParaRPr lang="fa-IR" sz="1400" u="sng" dirty="0">
              <a:solidFill>
                <a:srgbClr val="0070C0"/>
              </a:solidFill>
              <a:cs typeface="+mj-cs"/>
            </a:endParaRPr>
          </a:p>
          <a:p>
            <a:pPr algn="just">
              <a:lnSpc>
                <a:spcPct val="150000"/>
              </a:lnSpc>
            </a:pPr>
            <a:r>
              <a:rPr lang="en-US" sz="1400" dirty="0"/>
              <a:t>[6]. </a:t>
            </a:r>
            <a:r>
              <a:rPr lang="en-US" sz="1400" i="1" dirty="0"/>
              <a:t>Engineering Research Methodology A Computer Science and Engineering and Information and Communication Technologies Perspective</a:t>
            </a:r>
            <a:r>
              <a:rPr lang="en-US" sz="1400" dirty="0"/>
              <a:t>. Available from: </a:t>
            </a:r>
            <a:r>
              <a:rPr lang="en-US" sz="1400" dirty="0">
                <a:hlinkClick r:id="rId3"/>
              </a:rPr>
              <a:t>https://www.researchgate.net/publication/259183120_Engineering_Research_Methodology_A_Computer_Science_and_Engineering_and_Information_and_Communication_Technologies_Perspective</a:t>
            </a:r>
            <a:r>
              <a:rPr lang="en-US" sz="1400" dirty="0"/>
              <a:t> </a:t>
            </a:r>
            <a:endParaRPr lang="en-US" sz="1400" u="sng" dirty="0">
              <a:solidFill>
                <a:srgbClr val="0070C0"/>
              </a:solidFill>
              <a:cs typeface="+mj-cs"/>
            </a:endParaRPr>
          </a:p>
        </p:txBody>
      </p:sp>
    </p:spTree>
    <p:extLst>
      <p:ext uri="{BB962C8B-B14F-4D97-AF65-F5344CB8AC3E}">
        <p14:creationId xmlns:p14="http://schemas.microsoft.com/office/powerpoint/2010/main" val="10653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87162" y="1693645"/>
            <a:ext cx="11153774" cy="2308324"/>
          </a:xfrm>
          <a:prstGeom prst="rect">
            <a:avLst/>
          </a:prstGeom>
          <a:solidFill>
            <a:schemeClr val="accent1">
              <a:lumMod val="40000"/>
              <a:lumOff val="60000"/>
            </a:schemeClr>
          </a:solidFill>
        </p:spPr>
        <p:txBody>
          <a:bodyPr wrap="square" rtlCol="0">
            <a:spAutoFit/>
          </a:bodyPr>
          <a:lstStyle/>
          <a:p>
            <a:pPr algn="ctr" rtl="1"/>
            <a:endParaRPr lang="fa-IR" sz="4800" b="1" dirty="0">
              <a:cs typeface="B Nazanin" panose="00000400000000000000" pitchFamily="2" charset="-78"/>
            </a:endParaRPr>
          </a:p>
          <a:p>
            <a:pPr algn="ctr" rtl="1"/>
            <a:r>
              <a:rPr lang="fa-IR" sz="4800" b="1" dirty="0">
                <a:cs typeface="B Nazanin" panose="00000400000000000000" pitchFamily="2" charset="-78"/>
              </a:rPr>
              <a:t>با تشکر از توجه تان </a:t>
            </a:r>
          </a:p>
          <a:p>
            <a:pPr algn="ctr" rtl="1"/>
            <a:endParaRPr lang="fa-IR" sz="48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29</a:t>
            </a:fld>
            <a:endParaRPr lang="en-US"/>
          </a:p>
        </p:txBody>
      </p:sp>
    </p:spTree>
    <p:extLst>
      <p:ext uri="{BB962C8B-B14F-4D97-AF65-F5344CB8AC3E}">
        <p14:creationId xmlns:p14="http://schemas.microsoft.com/office/powerpoint/2010/main" val="9525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390525" y="389537"/>
            <a:ext cx="11407548" cy="461665"/>
          </a:xfrm>
          <a:prstGeom prst="rect">
            <a:avLst/>
          </a:prstGeom>
          <a:solidFill>
            <a:schemeClr val="accent1"/>
          </a:solidFill>
        </p:spPr>
        <p:txBody>
          <a:bodyPr wrap="square" rtlCol="0">
            <a:spAutoFit/>
          </a:bodyPr>
          <a:lstStyle/>
          <a:p>
            <a:pPr algn="r" rtl="1"/>
            <a:r>
              <a:rPr lang="fa-IR" sz="2400" b="1" dirty="0">
                <a:solidFill>
                  <a:schemeClr val="bg1"/>
                </a:solidFill>
                <a:cs typeface="B Nazanin" panose="00000400000000000000" pitchFamily="2" charset="-78"/>
              </a:rPr>
              <a:t>   مُقدمه</a:t>
            </a:r>
            <a:endParaRPr lang="en-US" sz="2400" b="1" dirty="0">
              <a:solidFill>
                <a:schemeClr val="bg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25296D9-555A-C67B-19BE-C9D6E6CD5BF8}"/>
              </a:ext>
            </a:extLst>
          </p:cNvPr>
          <p:cNvSpPr>
            <a:spLocks noGrp="1"/>
          </p:cNvSpPr>
          <p:nvPr>
            <p:ph type="sldNum" sz="quarter" idx="12"/>
          </p:nvPr>
        </p:nvSpPr>
        <p:spPr/>
        <p:txBody>
          <a:bodyPr/>
          <a:lstStyle/>
          <a:p>
            <a:fld id="{B7C42953-CAAD-41A4-8443-F67D72D37062}" type="slidenum">
              <a:rPr lang="en-US" smtClean="0"/>
              <a:t>3</a:t>
            </a:fld>
            <a:endParaRPr lang="en-US" dirty="0"/>
          </a:p>
        </p:txBody>
      </p:sp>
      <p:sp>
        <p:nvSpPr>
          <p:cNvPr id="7" name="Rectangle 2">
            <a:extLst>
              <a:ext uri="{FF2B5EF4-FFF2-40B4-BE49-F238E27FC236}">
                <a16:creationId xmlns:a16="http://schemas.microsoft.com/office/drawing/2014/main" id="{107DAD4C-CB82-2FF1-1BB5-899977A37359}"/>
              </a:ext>
            </a:extLst>
          </p:cNvPr>
          <p:cNvSpPr>
            <a:spLocks noChangeArrowheads="1"/>
          </p:cNvSpPr>
          <p:nvPr/>
        </p:nvSpPr>
        <p:spPr bwMode="auto">
          <a:xfrm>
            <a:off x="6031083" y="1015570"/>
            <a:ext cx="5702073" cy="265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1" eaLnBrk="0" fontAlgn="base" latinLnBrk="0" hangingPunct="0">
              <a:lnSpc>
                <a:spcPct val="150000"/>
              </a:lnSpc>
              <a:spcBef>
                <a:spcPts val="600"/>
              </a:spcBef>
              <a:spcAft>
                <a:spcPct val="0"/>
              </a:spcAft>
              <a:buClrTx/>
              <a:buSzTx/>
              <a:buFont typeface="Wingdings" panose="05000000000000000000" pitchFamily="2" charset="2"/>
              <a:buChar char="q"/>
              <a:tabLst/>
            </a:pPr>
            <a:r>
              <a:rPr lang="fa-IR" sz="1400" b="0" i="0" dirty="0">
                <a:effectLst/>
                <a:highlight>
                  <a:srgbClr val="FFFFFF"/>
                </a:highlight>
                <a:latin typeface="DM Sans" pitchFamily="2" charset="0"/>
                <a:cs typeface="B Nazanin" panose="00000400000000000000" pitchFamily="2" charset="-78"/>
              </a:rPr>
              <a:t>ساخت اسکله در بنادر یکی از پرهزینه‌ترین سرمایه‌گذاری‌هاست و به همین دلیل، ارائه الگوهای مؤثر برای افزایش ظرفیت پایانه‌های دریایی اهمیت دارد. در لجستیک بنادر کانتینری، یکی از تصمیم های کلیدی، تخصیص فضای اسکله به کشتی‌های ورودی با توجه به ویژگی‌ها و تعداد کانتینرهاست. هر کشتی دارای یک پنجره زمانی مشخص است و هر گونه تأخیر می‌تواند هزینه‌های پایانه را افزایش دهد. بنابراین، تخصیص بهینه اسکله به کشتی‌ها برای کاهش زمان انتظار و پاسخگویی به پنجره زمانی آن‌ها ضروری است. بهینه‌سازی زمانبندی در این مرحله، بهره‌وری سایر مراحل پردازش کشتی‌ها، از جمله بارگیری و تخلیه، را افزایش می‌دهد و زمان انتقال کانتینرها از اسکله به محل‌های ذخیره‌سازی را کاهش می‌دهد.</a:t>
            </a:r>
            <a:endParaRPr kumimoji="0" lang="fa-I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B Nazanin" panose="00000400000000000000" pitchFamily="2" charset="-78"/>
            </a:endParaRPr>
          </a:p>
        </p:txBody>
      </p:sp>
      <p:sp>
        <p:nvSpPr>
          <p:cNvPr id="10" name="TextBox 9">
            <a:extLst>
              <a:ext uri="{FF2B5EF4-FFF2-40B4-BE49-F238E27FC236}">
                <a16:creationId xmlns:a16="http://schemas.microsoft.com/office/drawing/2014/main" id="{C08C9361-B388-1D21-3F59-A19ECD39B638}"/>
              </a:ext>
            </a:extLst>
          </p:cNvPr>
          <p:cNvSpPr txBox="1"/>
          <p:nvPr/>
        </p:nvSpPr>
        <p:spPr>
          <a:xfrm>
            <a:off x="1419671" y="5049600"/>
            <a:ext cx="3274827" cy="246221"/>
          </a:xfrm>
          <a:prstGeom prst="rect">
            <a:avLst/>
          </a:prstGeom>
          <a:noFill/>
        </p:spPr>
        <p:txBody>
          <a:bodyPr wrap="square" rtlCol="0">
            <a:spAutoFit/>
          </a:bodyPr>
          <a:lstStyle/>
          <a:p>
            <a:pPr algn="ctr"/>
            <a:r>
              <a:rPr lang="fa-IR" sz="1000" dirty="0"/>
              <a:t>شکل ۱ – کشتی در حال پهلو گرفتن در پایانه دریایی</a:t>
            </a:r>
            <a:endParaRPr lang="en-US" sz="1000" dirty="0"/>
          </a:p>
        </p:txBody>
      </p:sp>
      <p:pic>
        <p:nvPicPr>
          <p:cNvPr id="5" name="Picture 4">
            <a:extLst>
              <a:ext uri="{FF2B5EF4-FFF2-40B4-BE49-F238E27FC236}">
                <a16:creationId xmlns:a16="http://schemas.microsoft.com/office/drawing/2014/main" id="{C39A2689-F7DE-9D9C-3664-BA58A81428A3}"/>
              </a:ext>
            </a:extLst>
          </p:cNvPr>
          <p:cNvPicPr>
            <a:picLocks noChangeAspect="1"/>
          </p:cNvPicPr>
          <p:nvPr/>
        </p:nvPicPr>
        <p:blipFill rotWithShape="1">
          <a:blip r:embed="rId3">
            <a:extLst>
              <a:ext uri="{28A0092B-C50C-407E-A947-70E740481C1C}">
                <a14:useLocalDpi xmlns:a14="http://schemas.microsoft.com/office/drawing/2010/main" val="0"/>
              </a:ext>
            </a:extLst>
          </a:blip>
          <a:srcRect r="8440"/>
          <a:stretch/>
        </p:blipFill>
        <p:spPr>
          <a:xfrm>
            <a:off x="761500" y="1760274"/>
            <a:ext cx="4857750" cy="3023997"/>
          </a:xfrm>
          <a:prstGeom prst="rect">
            <a:avLst/>
          </a:prstGeom>
        </p:spPr>
      </p:pic>
      <p:sp>
        <p:nvSpPr>
          <p:cNvPr id="4" name="TextBox 3">
            <a:extLst>
              <a:ext uri="{FF2B5EF4-FFF2-40B4-BE49-F238E27FC236}">
                <a16:creationId xmlns:a16="http://schemas.microsoft.com/office/drawing/2014/main" id="{9B84C3E5-7E01-AE5A-7668-518D51252AD9}"/>
              </a:ext>
            </a:extLst>
          </p:cNvPr>
          <p:cNvSpPr txBox="1"/>
          <p:nvPr/>
        </p:nvSpPr>
        <p:spPr>
          <a:xfrm>
            <a:off x="6031082" y="3789945"/>
            <a:ext cx="5702074" cy="2327560"/>
          </a:xfrm>
          <a:prstGeom prst="rect">
            <a:avLst/>
          </a:prstGeom>
          <a:noFill/>
        </p:spPr>
        <p:txBody>
          <a:bodyPr wrap="square" rtlCol="0">
            <a:spAutoFit/>
          </a:bodyPr>
          <a:lstStyle/>
          <a:p>
            <a:pPr marL="171450" indent="-171450" algn="just" rtl="1">
              <a:lnSpc>
                <a:spcPct val="150000"/>
              </a:lnSpc>
              <a:buFont typeface="Wingdings" panose="05000000000000000000" pitchFamily="2" charset="2"/>
              <a:buChar char="q"/>
            </a:pPr>
            <a:r>
              <a:rPr lang="fa-IR" sz="1400" b="0" i="0" dirty="0">
                <a:effectLst/>
                <a:highlight>
                  <a:srgbClr val="FFFFFF"/>
                </a:highlight>
                <a:latin typeface="DM Sans" pitchFamily="2" charset="0"/>
                <a:cs typeface="B Nazanin" panose="00000400000000000000" pitchFamily="2" charset="-78"/>
              </a:rPr>
              <a:t>این پژوهش بر روی پایانه‌های کانتینری متمرکز است و به بهینه‌سازی فرآیند تخصیص اسکله به کشتی‌های ورودی با در نظر گرفتن زمان پهلوگیری و محدودیت‌ها می‌پردازد. هدف اصلی این تحقیق، حداقل کردن زمان انتظار کشتی‌ها برای خروج است. مسئله تخصیص اسکله به صورت عدد صحیح و عدد مختلط خطی فرموله شده و با استفاده از الگوریتم جستجوی فاخته ارتقا یافته حل گردیده است. این راه‌حل بر پایه رویکردی مبتنی بر هوش محاسباتی جمعی و خوشه بندی گوسی ترکیبی ارائه شده و هدف نهایی آن، افزایش کارایی ترمینال کانتینر و کاهش هزینه‌های حمل و نقل در پایانه‌های دریایی است.</a:t>
            </a:r>
            <a:endParaRPr lang="en-US" sz="1400" dirty="0">
              <a:cs typeface="B Nazanin" panose="00000400000000000000" pitchFamily="2" charset="-78"/>
            </a:endParaRPr>
          </a:p>
        </p:txBody>
      </p:sp>
    </p:spTree>
    <p:extLst>
      <p:ext uri="{BB962C8B-B14F-4D97-AF65-F5344CB8AC3E}">
        <p14:creationId xmlns:p14="http://schemas.microsoft.com/office/powerpoint/2010/main" val="124783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C66466-97F9-87BC-2E51-DC0DF50EF71E}"/>
              </a:ext>
            </a:extLst>
          </p:cNvPr>
          <p:cNvSpPr>
            <a:spLocks noGrp="1"/>
          </p:cNvSpPr>
          <p:nvPr>
            <p:ph type="sldNum" sz="quarter" idx="12"/>
          </p:nvPr>
        </p:nvSpPr>
        <p:spPr/>
        <p:txBody>
          <a:bodyPr/>
          <a:lstStyle/>
          <a:p>
            <a:fld id="{B7C42953-CAAD-41A4-8443-F67D72D37062}" type="slidenum">
              <a:rPr lang="en-US" smtClean="0"/>
              <a:t>4</a:t>
            </a:fld>
            <a:endParaRPr lang="en-US"/>
          </a:p>
        </p:txBody>
      </p:sp>
      <p:sp>
        <p:nvSpPr>
          <p:cNvPr id="3" name="TextBox 2">
            <a:extLst>
              <a:ext uri="{FF2B5EF4-FFF2-40B4-BE49-F238E27FC236}">
                <a16:creationId xmlns:a16="http://schemas.microsoft.com/office/drawing/2014/main" id="{969807D2-902C-8DB8-484D-D7658AE96DEA}"/>
              </a:ext>
            </a:extLst>
          </p:cNvPr>
          <p:cNvSpPr txBox="1"/>
          <p:nvPr/>
        </p:nvSpPr>
        <p:spPr>
          <a:xfrm>
            <a:off x="409575" y="399062"/>
            <a:ext cx="11420475"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   طرح مسئله – چرخه فرآیند پردازشی در پایانه دریایی </a:t>
            </a:r>
            <a:endParaRPr lang="en-US" sz="2400" b="1" dirty="0">
              <a:cs typeface="B Nazanin" panose="00000400000000000000" pitchFamily="2" charset="-78"/>
            </a:endParaRPr>
          </a:p>
        </p:txBody>
      </p:sp>
      <p:sp>
        <p:nvSpPr>
          <p:cNvPr id="5" name="TextBox 4">
            <a:extLst>
              <a:ext uri="{FF2B5EF4-FFF2-40B4-BE49-F238E27FC236}">
                <a16:creationId xmlns:a16="http://schemas.microsoft.com/office/drawing/2014/main" id="{361C839C-F972-FFE9-FFFF-81CDDE9995C0}"/>
              </a:ext>
            </a:extLst>
          </p:cNvPr>
          <p:cNvSpPr txBox="1"/>
          <p:nvPr/>
        </p:nvSpPr>
        <p:spPr>
          <a:xfrm>
            <a:off x="6338163" y="1298515"/>
            <a:ext cx="5372100" cy="2169825"/>
          </a:xfrm>
          <a:prstGeom prst="rect">
            <a:avLst/>
          </a:prstGeom>
          <a:noFill/>
        </p:spPr>
        <p:txBody>
          <a:bodyPr wrap="square">
            <a:spAutoFit/>
          </a:bodyPr>
          <a:lstStyle/>
          <a:p>
            <a:pPr marL="285750" marR="0" indent="-457200" algn="just" rtl="1">
              <a:spcBef>
                <a:spcPts val="0"/>
              </a:spcBef>
              <a:spcAft>
                <a:spcPts val="800"/>
              </a:spcAft>
              <a:buFont typeface="Wingdings" panose="05000000000000000000" pitchFamily="2" charset="2"/>
              <a:buChar char="q"/>
            </a:pPr>
            <a:r>
              <a:rPr lang="fa-IR" sz="1500" b="0" i="0" dirty="0">
                <a:effectLst/>
                <a:highlight>
                  <a:srgbClr val="FFFFFF"/>
                </a:highlight>
                <a:latin typeface="DM Sans" pitchFamily="2" charset="0"/>
                <a:cs typeface="B Nazanin" panose="00000400000000000000" pitchFamily="2" charset="-78"/>
              </a:rPr>
              <a:t>چرخه پردازش عملیاتی پایانه دریایی شامل مراحل متعددی است. ابتدا، زمانی که کشتی حامل بار به اسکله می‌رسد، فرآیند تخصیص اسکله به سرعت آغاز می‌شود که در آن زمان و مکان مناسب برای پهلوگیری مشخص می‌شود. پس از تخصیص، بارگیری و تخلیه بار با استفاده از جرثقیل‌ها و ماشین‌های سنگین در ترمینال‌های کانتینر انجام و کانتینرها به‌صورت موقت در حیاط ذخیره‌سازی نگهداری می‌شوند. این کانتینرها از فضای آب به زمین منتقل شده و سپس برای انتقال به مقاصد نهایی، مانند انبارها یا کشتی‌های دیگر آماده می‌شوند. در نهایت، پس از اتمام فرآیندها، کشتی آماده خروج می‌شود و مستندات نهایی انجام می‌گیرد. این مراحل به‌طور پیوسته تکرار می‌شوند و به بهینه‌سازی عملکرد پایانه دریایی کمک می‌کنند</a:t>
            </a:r>
            <a:endParaRPr lang="en-US" sz="1500"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7" name="Picture 6">
            <a:extLst>
              <a:ext uri="{FF2B5EF4-FFF2-40B4-BE49-F238E27FC236}">
                <a16:creationId xmlns:a16="http://schemas.microsoft.com/office/drawing/2014/main" id="{509310C6-9D9B-4885-83D3-84020A22E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163230"/>
            <a:ext cx="5129939" cy="2301896"/>
          </a:xfrm>
          <a:prstGeom prst="rect">
            <a:avLst/>
          </a:prstGeom>
        </p:spPr>
      </p:pic>
      <p:pic>
        <p:nvPicPr>
          <p:cNvPr id="6" name="Picture 5">
            <a:extLst>
              <a:ext uri="{FF2B5EF4-FFF2-40B4-BE49-F238E27FC236}">
                <a16:creationId xmlns:a16="http://schemas.microsoft.com/office/drawing/2014/main" id="{B8CAD2A3-3C70-6A21-2888-19C7BC596E83}"/>
              </a:ext>
            </a:extLst>
          </p:cNvPr>
          <p:cNvPicPr>
            <a:picLocks noChangeAspect="1"/>
          </p:cNvPicPr>
          <p:nvPr/>
        </p:nvPicPr>
        <p:blipFill rotWithShape="1">
          <a:blip r:embed="rId3">
            <a:extLst>
              <a:ext uri="{28A0092B-C50C-407E-A947-70E740481C1C}">
                <a14:useLocalDpi xmlns:a14="http://schemas.microsoft.com/office/drawing/2010/main" val="0"/>
              </a:ext>
            </a:extLst>
          </a:blip>
          <a:srcRect b="11064"/>
          <a:stretch/>
        </p:blipFill>
        <p:spPr>
          <a:xfrm>
            <a:off x="723900" y="4064814"/>
            <a:ext cx="5230661" cy="1953806"/>
          </a:xfrm>
          <a:prstGeom prst="rect">
            <a:avLst/>
          </a:prstGeom>
        </p:spPr>
      </p:pic>
      <p:sp>
        <p:nvSpPr>
          <p:cNvPr id="4" name="TextBox 3">
            <a:extLst>
              <a:ext uri="{FF2B5EF4-FFF2-40B4-BE49-F238E27FC236}">
                <a16:creationId xmlns:a16="http://schemas.microsoft.com/office/drawing/2014/main" id="{26EBA6EF-EE87-92A4-2EA3-7480D4DFBBE8}"/>
              </a:ext>
            </a:extLst>
          </p:cNvPr>
          <p:cNvSpPr txBox="1"/>
          <p:nvPr/>
        </p:nvSpPr>
        <p:spPr>
          <a:xfrm>
            <a:off x="6408882" y="4312990"/>
            <a:ext cx="5230662" cy="1477328"/>
          </a:xfrm>
          <a:prstGeom prst="rect">
            <a:avLst/>
          </a:prstGeom>
          <a:noFill/>
        </p:spPr>
        <p:txBody>
          <a:bodyPr wrap="square" rtlCol="0">
            <a:spAutoFit/>
          </a:bodyPr>
          <a:lstStyle/>
          <a:p>
            <a:pPr marL="285750" indent="-285750" algn="just" rtl="1">
              <a:buFont typeface="Wingdings" panose="05000000000000000000" pitchFamily="2" charset="2"/>
              <a:buChar char="q"/>
            </a:pPr>
            <a:r>
              <a:rPr lang="fa-IR" sz="1500" b="0" i="0" dirty="0">
                <a:effectLst/>
                <a:highlight>
                  <a:srgbClr val="FFFFFF"/>
                </a:highlight>
                <a:latin typeface="DM Sans" pitchFamily="2" charset="0"/>
                <a:cs typeface="B Nazanin" panose="00000400000000000000" pitchFamily="2" charset="-78"/>
              </a:rPr>
              <a:t>تخصیص صحیح اسکله به کشتی‌های ورودی یکی از مهم‌ترین فازهای عملیاتی در پایانه‌های کانتینری است که شامل زمانبندی دقیق ورود کشتی‌ها و طراحی پلان زمان‌بندی افقی می‌شود. </a:t>
            </a:r>
          </a:p>
          <a:p>
            <a:pPr algn="just" rtl="1"/>
            <a:endParaRPr lang="fa-IR" sz="1500" b="0" i="0" dirty="0">
              <a:effectLst/>
              <a:highlight>
                <a:srgbClr val="FFFFFF"/>
              </a:highlight>
              <a:latin typeface="DM Sans" pitchFamily="2" charset="0"/>
              <a:cs typeface="B Nazanin" panose="00000400000000000000" pitchFamily="2" charset="-78"/>
            </a:endParaRPr>
          </a:p>
          <a:p>
            <a:pPr marL="285750" indent="-285750" algn="just" rtl="1">
              <a:buFont typeface="Wingdings" panose="05000000000000000000" pitchFamily="2" charset="2"/>
              <a:buChar char="q"/>
            </a:pPr>
            <a:r>
              <a:rPr lang="fa-IR" sz="1500" b="0" i="0" dirty="0">
                <a:effectLst/>
                <a:highlight>
                  <a:srgbClr val="FFFFFF"/>
                </a:highlight>
                <a:latin typeface="DM Sans" pitchFamily="2" charset="0"/>
                <a:cs typeface="B Nazanin" panose="00000400000000000000" pitchFamily="2" charset="-78"/>
              </a:rPr>
              <a:t>اپراتور ترمینال معمولاً برنامه‌ای برای تخصیص اسکله ایجاد می‌کند که موقعیت و زمان هر کشتی ورودی را نشان می‌دهد.</a:t>
            </a:r>
            <a:endParaRPr lang="en-US" sz="1500" dirty="0">
              <a:cs typeface="B Nazanin" panose="00000400000000000000" pitchFamily="2" charset="-78"/>
            </a:endParaRPr>
          </a:p>
        </p:txBody>
      </p:sp>
      <p:sp>
        <p:nvSpPr>
          <p:cNvPr id="8" name="TextBox 7">
            <a:extLst>
              <a:ext uri="{FF2B5EF4-FFF2-40B4-BE49-F238E27FC236}">
                <a16:creationId xmlns:a16="http://schemas.microsoft.com/office/drawing/2014/main" id="{359A0DDD-B53C-3A53-9132-256531A8D7CA}"/>
              </a:ext>
            </a:extLst>
          </p:cNvPr>
          <p:cNvSpPr txBox="1"/>
          <p:nvPr/>
        </p:nvSpPr>
        <p:spPr>
          <a:xfrm>
            <a:off x="1585134" y="3581211"/>
            <a:ext cx="3274827" cy="246221"/>
          </a:xfrm>
          <a:prstGeom prst="rect">
            <a:avLst/>
          </a:prstGeom>
          <a:noFill/>
        </p:spPr>
        <p:txBody>
          <a:bodyPr wrap="square" rtlCol="0">
            <a:spAutoFit/>
          </a:bodyPr>
          <a:lstStyle/>
          <a:p>
            <a:pPr algn="ctr"/>
            <a:r>
              <a:rPr lang="fa-IR" sz="1000" dirty="0">
                <a:cs typeface="2  Nazanin" panose="00000400000000000000" pitchFamily="2" charset="-78"/>
              </a:rPr>
              <a:t>شکل ۲ – مراحل تخصیص اسکله</a:t>
            </a:r>
            <a:endParaRPr lang="en-US" sz="1000" dirty="0">
              <a:cs typeface="2  Nazanin" panose="00000400000000000000" pitchFamily="2" charset="-78"/>
            </a:endParaRPr>
          </a:p>
        </p:txBody>
      </p:sp>
      <p:sp>
        <p:nvSpPr>
          <p:cNvPr id="9" name="TextBox 8">
            <a:extLst>
              <a:ext uri="{FF2B5EF4-FFF2-40B4-BE49-F238E27FC236}">
                <a16:creationId xmlns:a16="http://schemas.microsoft.com/office/drawing/2014/main" id="{4DF206FB-AA9F-47D7-5683-CCD7DF7D231C}"/>
              </a:ext>
            </a:extLst>
          </p:cNvPr>
          <p:cNvSpPr txBox="1"/>
          <p:nvPr/>
        </p:nvSpPr>
        <p:spPr>
          <a:xfrm>
            <a:off x="1585134" y="6110129"/>
            <a:ext cx="3274827" cy="246221"/>
          </a:xfrm>
          <a:prstGeom prst="rect">
            <a:avLst/>
          </a:prstGeom>
          <a:noFill/>
        </p:spPr>
        <p:txBody>
          <a:bodyPr wrap="square" rtlCol="0">
            <a:spAutoFit/>
          </a:bodyPr>
          <a:lstStyle/>
          <a:p>
            <a:pPr algn="ctr"/>
            <a:r>
              <a:rPr lang="fa-IR" sz="1000" dirty="0">
                <a:cs typeface="2  Nazanin" panose="00000400000000000000" pitchFamily="2" charset="-78"/>
              </a:rPr>
              <a:t>شکل ۳ – پلان افقی برنامه ریزی اسکله</a:t>
            </a:r>
            <a:endParaRPr lang="en-US" sz="1000" dirty="0">
              <a:cs typeface="2  Nazanin" panose="00000400000000000000" pitchFamily="2" charset="-78"/>
            </a:endParaRPr>
          </a:p>
        </p:txBody>
      </p:sp>
    </p:spTree>
    <p:extLst>
      <p:ext uri="{BB962C8B-B14F-4D97-AF65-F5344CB8AC3E}">
        <p14:creationId xmlns:p14="http://schemas.microsoft.com/office/powerpoint/2010/main" val="398880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600076" y="399062"/>
            <a:ext cx="11153774"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   طرح مسئله </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5</a:t>
            </a:fld>
            <a:endParaRPr lang="en-US"/>
          </a:p>
        </p:txBody>
      </p:sp>
      <p:sp>
        <p:nvSpPr>
          <p:cNvPr id="5" name="Rectangle 2">
            <a:extLst>
              <a:ext uri="{FF2B5EF4-FFF2-40B4-BE49-F238E27FC236}">
                <a16:creationId xmlns:a16="http://schemas.microsoft.com/office/drawing/2014/main" id="{4D8EE805-8831-993A-DA9B-8E4F11CDCB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2">
            <a:extLst>
              <a:ext uri="{FF2B5EF4-FFF2-40B4-BE49-F238E27FC236}">
                <a16:creationId xmlns:a16="http://schemas.microsoft.com/office/drawing/2014/main" id="{A1E63549-DD4B-D717-7C1F-AA49477689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9"/>
          <a:stretch/>
        </p:blipFill>
        <p:spPr bwMode="auto">
          <a:xfrm>
            <a:off x="692317" y="3418009"/>
            <a:ext cx="4890337" cy="28758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1DBD354-054A-0579-8882-DF768792D5A1}"/>
              </a:ext>
            </a:extLst>
          </p:cNvPr>
          <p:cNvSpPr>
            <a:spLocks noChangeArrowheads="1"/>
          </p:cNvSpPr>
          <p:nvPr/>
        </p:nvSpPr>
        <p:spPr bwMode="auto">
          <a:xfrm>
            <a:off x="600076" y="1312981"/>
            <a:ext cx="5327422" cy="168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1" eaLnBrk="0" fontAlgn="base" latinLnBrk="0" hangingPunct="0">
              <a:lnSpc>
                <a:spcPct val="150000"/>
              </a:lnSpc>
              <a:spcBef>
                <a:spcPct val="0"/>
              </a:spcBef>
              <a:spcAft>
                <a:spcPct val="0"/>
              </a:spcAft>
              <a:buClrTx/>
              <a:buSzTx/>
              <a:buFont typeface="Wingdings" panose="05000000000000000000" pitchFamily="2" charset="2"/>
              <a:buChar char="q"/>
              <a:tabLst/>
            </a:pPr>
            <a:r>
              <a:rPr lang="fa-IR" sz="1400" b="0" i="0" dirty="0">
                <a:effectLst/>
                <a:highlight>
                  <a:srgbClr val="FFFFFF"/>
                </a:highlight>
                <a:latin typeface="DM Sans" pitchFamily="2" charset="0"/>
                <a:cs typeface="B Nazanin" panose="00000400000000000000" pitchFamily="2" charset="-78"/>
              </a:rPr>
              <a:t>ورودی‌ها به‌عنوان وظایف و اسکله‌ها به‌عنوان ماشین‌های موازی در نظر گرفته شده‌اند. اسکله شماره یک ۶۰۰ متر طول دارد و در حال تخلیه یا بارگیری است، اسکله شماره دو با طول 400 متر کمی کوچکتر است و یک کشتی دیگر در حال تخلیه یا بارگیری در آن قرار دارد. اسکله شماره سه، با طول 300 متر، کوچکترین اسکله بوده و در حال حاضر هیچ کشتی در آن لنگر نی‌اندازد. </a:t>
            </a:r>
            <a:endParaRPr kumimoji="0" lang="en-US" altLang="en-US" sz="14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sp>
        <p:nvSpPr>
          <p:cNvPr id="13" name="TextBox 12">
            <a:extLst>
              <a:ext uri="{FF2B5EF4-FFF2-40B4-BE49-F238E27FC236}">
                <a16:creationId xmlns:a16="http://schemas.microsoft.com/office/drawing/2014/main" id="{3F00FEFA-F8D5-2D38-7CDE-2DEB2D3E0A07}"/>
              </a:ext>
            </a:extLst>
          </p:cNvPr>
          <p:cNvSpPr txBox="1"/>
          <p:nvPr/>
        </p:nvSpPr>
        <p:spPr>
          <a:xfrm>
            <a:off x="1051481" y="6384794"/>
            <a:ext cx="4424612" cy="246221"/>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B Nazanin" panose="00000400000000000000" pitchFamily="2" charset="-78"/>
              </a:rPr>
              <a:t>شکل </a:t>
            </a:r>
            <a:r>
              <a:rPr kumimoji="0" lang="fa-IR"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B Nazanin" panose="00000400000000000000" pitchFamily="2" charset="-78"/>
              </a:rPr>
              <a:t>۱</a:t>
            </a:r>
            <a:r>
              <a:rPr kumimoji="0" lang="ar-SA"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B Nazanin" panose="00000400000000000000" pitchFamily="2" charset="-78"/>
              </a:rPr>
              <a:t> </a:t>
            </a:r>
            <a:r>
              <a:rPr kumimoji="0" lang="ar-SA"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a:t>
            </a:r>
            <a:r>
              <a:rPr kumimoji="0" lang="ar-SA"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B Nazanin" panose="00000400000000000000" pitchFamily="2" charset="-78"/>
              </a:rPr>
              <a:t>  بندر کشتی رانی با طراحی چند اسکله </a:t>
            </a:r>
            <a:r>
              <a:rPr kumimoji="0" lang="en-US" altLang="en-US" sz="1000" b="0" i="0" u="none" strike="noStrike" cap="none" normalizeH="0" baseline="0" dirty="0" bmk="_Hlk164426618">
                <a:ln>
                  <a:noFill/>
                </a:ln>
                <a:solidFill>
                  <a:srgbClr val="000000"/>
                </a:solidFill>
                <a:effectLst/>
                <a:latin typeface="Calibri" panose="020F0502020204030204" pitchFamily="34" charset="0"/>
                <a:ea typeface="Calibri" panose="020F0502020204030204" pitchFamily="34" charset="0"/>
                <a:cs typeface="B Nazanin" panose="00000400000000000000" pitchFamily="2" charset="-78"/>
              </a:rPr>
              <a:t>‎[ 14 ]  </a:t>
            </a:r>
            <a:endParaRPr kumimoji="0" lang="en-US" altLang="en-US" sz="10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CC34BB23-B863-8997-C6FD-477651A8A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347" y="1156740"/>
            <a:ext cx="4744452" cy="2858837"/>
          </a:xfrm>
          <a:prstGeom prst="rect">
            <a:avLst/>
          </a:prstGeom>
        </p:spPr>
      </p:pic>
      <p:sp>
        <p:nvSpPr>
          <p:cNvPr id="9" name="TextBox 8">
            <a:extLst>
              <a:ext uri="{FF2B5EF4-FFF2-40B4-BE49-F238E27FC236}">
                <a16:creationId xmlns:a16="http://schemas.microsoft.com/office/drawing/2014/main" id="{1FF37302-3B9E-4D2F-BEEC-2F4CC27778B3}"/>
              </a:ext>
            </a:extLst>
          </p:cNvPr>
          <p:cNvSpPr txBox="1"/>
          <p:nvPr/>
        </p:nvSpPr>
        <p:spPr>
          <a:xfrm>
            <a:off x="6609347" y="4345349"/>
            <a:ext cx="4744451" cy="1681229"/>
          </a:xfrm>
          <a:prstGeom prst="rect">
            <a:avLst/>
          </a:prstGeom>
          <a:noFill/>
        </p:spPr>
        <p:txBody>
          <a:bodyPr wrap="square" rtlCol="0">
            <a:spAutoFit/>
          </a:bodyPr>
          <a:lstStyle/>
          <a:p>
            <a:pPr marL="285750" indent="-285750" algn="just" rtl="1">
              <a:lnSpc>
                <a:spcPct val="150000"/>
              </a:lnSpc>
              <a:buFont typeface="Wingdings" panose="05000000000000000000" pitchFamily="2" charset="2"/>
              <a:buChar char="q"/>
            </a:pPr>
            <a:r>
              <a:rPr lang="fa-IR" sz="1400" b="0" i="0" dirty="0">
                <a:effectLst/>
                <a:highlight>
                  <a:srgbClr val="FFFFFF"/>
                </a:highlight>
                <a:latin typeface="DM Sans" pitchFamily="2" charset="0"/>
                <a:cs typeface="B Nazanin" panose="00000400000000000000" pitchFamily="2" charset="-78"/>
              </a:rPr>
              <a:t>مسئله تخصیص اسکله در پایانه‌های کانتینری به عنوان زیرمجموعه‌ای از برنامه‌ریزی تخصیص منابع تحت محدودیت‌ها طبقه‌بندی می‌شود و معمولاً با برنامه‌نویسی عدد صحیح مدل‌سازی می‌شود. در این پژوهش، زمانبندی تخصیص اسکله‌ها به کشتی‌ها به صورت تابع هدف خطی و به‌عنوان نوع گسسته مدل‌سازی می‌شود.</a:t>
            </a:r>
            <a:endParaRPr lang="en-US" sz="1400" dirty="0"/>
          </a:p>
        </p:txBody>
      </p:sp>
    </p:spTree>
    <p:extLst>
      <p:ext uri="{BB962C8B-B14F-4D97-AF65-F5344CB8AC3E}">
        <p14:creationId xmlns:p14="http://schemas.microsoft.com/office/powerpoint/2010/main" val="315000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414337" y="527233"/>
            <a:ext cx="11547747" cy="461665"/>
          </a:xfrm>
          <a:prstGeom prst="rect">
            <a:avLst/>
          </a:prstGeom>
          <a:solidFill>
            <a:schemeClr val="accent1">
              <a:lumMod val="40000"/>
              <a:lumOff val="60000"/>
            </a:schemeClr>
          </a:solidFill>
        </p:spPr>
        <p:txBody>
          <a:bodyPr wrap="square" rtlCol="0">
            <a:spAutoFit/>
          </a:bodyPr>
          <a:lstStyle/>
          <a:p>
            <a:pPr algn="r" rtl="1"/>
            <a:r>
              <a:rPr lang="fa-IR" sz="2400" b="1" dirty="0">
                <a:cs typeface="B Nazanin" panose="00000400000000000000" pitchFamily="2" charset="-78"/>
              </a:rPr>
              <a:t>   سوال های مطرح شده در این پژوهش </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6</a:t>
            </a:fld>
            <a:endParaRPr lang="en-US"/>
          </a:p>
        </p:txBody>
      </p:sp>
      <p:sp>
        <p:nvSpPr>
          <p:cNvPr id="10" name="TextBox 9">
            <a:extLst>
              <a:ext uri="{FF2B5EF4-FFF2-40B4-BE49-F238E27FC236}">
                <a16:creationId xmlns:a16="http://schemas.microsoft.com/office/drawing/2014/main" id="{A93EDB54-1522-8440-F558-C7A0C479757D}"/>
              </a:ext>
            </a:extLst>
          </p:cNvPr>
          <p:cNvSpPr txBox="1"/>
          <p:nvPr/>
        </p:nvSpPr>
        <p:spPr>
          <a:xfrm>
            <a:off x="458787" y="1745342"/>
            <a:ext cx="5276850" cy="3952621"/>
          </a:xfrm>
          <a:prstGeom prst="rect">
            <a:avLst/>
          </a:prstGeom>
          <a:noFill/>
        </p:spPr>
        <p:txBody>
          <a:bodyPr wrap="square" rtlCol="0">
            <a:spAutoFit/>
          </a:bodyPr>
          <a:lstStyle/>
          <a:p>
            <a:pPr algn="just" rtl="1">
              <a:lnSpc>
                <a:spcPct val="150000"/>
              </a:lnSpc>
            </a:pPr>
            <a:r>
              <a:rPr lang="fa-IR" sz="1600" dirty="0">
                <a:effectLst/>
                <a:latin typeface="Calibri" panose="020F0502020204030204" pitchFamily="34" charset="0"/>
                <a:ea typeface="Calibri" panose="020F0502020204030204" pitchFamily="34" charset="0"/>
                <a:cs typeface="B Nazanin" panose="00000400000000000000" pitchFamily="2" charset="-78"/>
              </a:rPr>
              <a:t>در این پژوهش این مسئله به وسیله الگوریتم جستجوی فاخته حل شده است. این رویکردی مبتنی بر هوش محاسباتی است</a:t>
            </a:r>
            <a:r>
              <a:rPr lang="fa-IR" sz="1600" dirty="0">
                <a:latin typeface="Calibri" panose="020F0502020204030204" pitchFamily="34" charset="0"/>
                <a:ea typeface="Calibri" panose="020F0502020204030204" pitchFamily="34" charset="0"/>
                <a:cs typeface="B Nazanin" panose="00000400000000000000" pitchFamily="2" charset="-78"/>
              </a:rPr>
              <a:t>. </a:t>
            </a:r>
            <a:r>
              <a:rPr lang="fa-IR" sz="1600" dirty="0">
                <a:effectLst/>
                <a:latin typeface="Calibri" panose="020F0502020204030204" pitchFamily="34" charset="0"/>
                <a:ea typeface="Times New Roman" panose="02020603050405020304" pitchFamily="18" charset="0"/>
                <a:cs typeface="B Nazanin" panose="00000400000000000000" pitchFamily="2" charset="-78"/>
              </a:rPr>
              <a:t>زمان کل پردازش هر کشتی از قبل به عنوان ورودی تعریف شده است. </a:t>
            </a:r>
          </a:p>
          <a:p>
            <a:pPr marL="91440" marR="0" indent="91440" algn="just" rtl="1">
              <a:lnSpc>
                <a:spcPct val="150000"/>
              </a:lnSpc>
              <a:spcBef>
                <a:spcPts val="0"/>
              </a:spcBef>
              <a:spcAft>
                <a:spcPts val="800"/>
              </a:spcAft>
            </a:pPr>
            <a:r>
              <a:rPr lang="ar-SA" sz="1600" kern="100" dirty="0">
                <a:effectLst/>
                <a:latin typeface="B Nazanin" panose="00000400000000000000" pitchFamily="2" charset="-78"/>
                <a:ea typeface="Calibri" panose="020F0502020204030204" pitchFamily="34" charset="0"/>
                <a:cs typeface="B Nazanin" panose="00000400000000000000" pitchFamily="2" charset="-78"/>
              </a:rPr>
              <a:t>در مسئله زمان بندی اسکله کنونی، هدف ارائه زمان­بندی مناسب جهت تخصیص لنگرگاه به کشتی­های ورودی با توجه به ویژگی­های هر دوی آنها است. عمل زمانب</a:t>
            </a:r>
            <a:r>
              <a:rPr lang="fa-IR" sz="1600" kern="100" dirty="0">
                <a:effectLst/>
                <a:latin typeface="B Nazanin" panose="00000400000000000000" pitchFamily="2" charset="-78"/>
                <a:ea typeface="Calibri" panose="020F0502020204030204" pitchFamily="34" charset="0"/>
                <a:cs typeface="B Nazanin" panose="00000400000000000000" pitchFamily="2" charset="-78"/>
              </a:rPr>
              <a:t>ن</a:t>
            </a:r>
            <a:r>
              <a:rPr lang="ar-SA" sz="1600" kern="100" dirty="0">
                <a:effectLst/>
                <a:latin typeface="B Nazanin" panose="00000400000000000000" pitchFamily="2" charset="-78"/>
                <a:ea typeface="Calibri" panose="020F0502020204030204" pitchFamily="34" charset="0"/>
                <a:cs typeface="B Nazanin" panose="00000400000000000000" pitchFamily="2" charset="-78"/>
              </a:rPr>
              <a:t>دی باید به نحوی صورت گیرد که زمان کل عملیات کشتی کمینه شود. </a:t>
            </a:r>
            <a:endParaRPr lang="fa-IR" sz="1600" kern="100" dirty="0">
              <a:effectLst/>
              <a:latin typeface="B Nazanin" panose="00000400000000000000" pitchFamily="2" charset="-78"/>
              <a:ea typeface="Calibri" panose="020F0502020204030204" pitchFamily="34" charset="0"/>
              <a:cs typeface="B Nazanin" panose="00000400000000000000" pitchFamily="2" charset="-78"/>
            </a:endParaRPr>
          </a:p>
          <a:p>
            <a:pPr marL="91440" marR="0" indent="91440" algn="just" rtl="1">
              <a:lnSpc>
                <a:spcPct val="150000"/>
              </a:lnSpc>
              <a:spcBef>
                <a:spcPts val="0"/>
              </a:spcBef>
              <a:spcAft>
                <a:spcPts val="800"/>
              </a:spcAft>
            </a:pPr>
            <a:r>
              <a:rPr lang="ar-SA" sz="1600" kern="100" dirty="0">
                <a:effectLst/>
                <a:latin typeface="B Nazanin" panose="00000400000000000000" pitchFamily="2" charset="-78"/>
                <a:ea typeface="Calibri" panose="020F0502020204030204" pitchFamily="34" charset="0"/>
                <a:cs typeface="B Nazanin" panose="00000400000000000000" pitchFamily="2" charset="-78"/>
              </a:rPr>
              <a:t>جهت کمینه کردن تابع هدف مسئله باید تمام فرضیه­ها و محدودیت­ها از پیش تعیین شده در نظر گرفته شود. بر مبنای تعریف این مسئله سوال­های پژوهشی </a:t>
            </a:r>
            <a:r>
              <a:rPr lang="fa-IR" sz="1600" kern="100" dirty="0">
                <a:latin typeface="B Nazanin" panose="00000400000000000000" pitchFamily="2" charset="-78"/>
                <a:ea typeface="Calibri" panose="020F0502020204030204" pitchFamily="34" charset="0"/>
                <a:cs typeface="B Nazanin" panose="00000400000000000000" pitchFamily="2" charset="-78"/>
              </a:rPr>
              <a:t>روبرو</a:t>
            </a:r>
            <a:r>
              <a:rPr lang="ar-SA" sz="1600" kern="100" dirty="0">
                <a:effectLst/>
                <a:latin typeface="B Nazanin" panose="00000400000000000000" pitchFamily="2" charset="-78"/>
                <a:ea typeface="Calibri" panose="020F0502020204030204" pitchFamily="34" charset="0"/>
                <a:cs typeface="B Nazanin" panose="00000400000000000000" pitchFamily="2" charset="-78"/>
              </a:rPr>
              <a:t> مطرح می­شوند: </a:t>
            </a:r>
            <a:endParaRPr lang="en-US" sz="16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lnSpc>
                <a:spcPct val="150000"/>
              </a:lnSpc>
            </a:pPr>
            <a:endParaRPr lang="en-US" sz="1600" dirty="0"/>
          </a:p>
        </p:txBody>
      </p:sp>
      <p:graphicFrame>
        <p:nvGraphicFramePr>
          <p:cNvPr id="5" name="Diagram 4">
            <a:extLst>
              <a:ext uri="{FF2B5EF4-FFF2-40B4-BE49-F238E27FC236}">
                <a16:creationId xmlns:a16="http://schemas.microsoft.com/office/drawing/2014/main" id="{98737F1C-D673-5BAC-9DF1-7AE7FD98DF95}"/>
              </a:ext>
            </a:extLst>
          </p:cNvPr>
          <p:cNvGraphicFramePr/>
          <p:nvPr>
            <p:extLst>
              <p:ext uri="{D42A27DB-BD31-4B8C-83A1-F6EECF244321}">
                <p14:modId xmlns:p14="http://schemas.microsoft.com/office/powerpoint/2010/main" val="4189459743"/>
              </p:ext>
            </p:extLst>
          </p:nvPr>
        </p:nvGraphicFramePr>
        <p:xfrm>
          <a:off x="5631134" y="1318683"/>
          <a:ext cx="6330950" cy="422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3F4A646C-3EBD-FD9B-83D9-943D4353F9C9}"/>
              </a:ext>
            </a:extLst>
          </p:cNvPr>
          <p:cNvSpPr txBox="1"/>
          <p:nvPr/>
        </p:nvSpPr>
        <p:spPr>
          <a:xfrm>
            <a:off x="6057852" y="2021212"/>
            <a:ext cx="360365" cy="369332"/>
          </a:xfrm>
          <a:prstGeom prst="rect">
            <a:avLst/>
          </a:prstGeom>
          <a:noFill/>
        </p:spPr>
        <p:txBody>
          <a:bodyPr wrap="square" rtlCol="0">
            <a:spAutoFit/>
          </a:bodyPr>
          <a:lstStyle/>
          <a:p>
            <a:r>
              <a:rPr lang="fa-IR" dirty="0"/>
              <a:t>۱</a:t>
            </a:r>
            <a:endParaRPr lang="en-US" dirty="0"/>
          </a:p>
        </p:txBody>
      </p:sp>
      <p:sp>
        <p:nvSpPr>
          <p:cNvPr id="6" name="TextBox 5">
            <a:extLst>
              <a:ext uri="{FF2B5EF4-FFF2-40B4-BE49-F238E27FC236}">
                <a16:creationId xmlns:a16="http://schemas.microsoft.com/office/drawing/2014/main" id="{5DBFB8A1-3576-30D5-FD70-A6332AE87F68}"/>
              </a:ext>
            </a:extLst>
          </p:cNvPr>
          <p:cNvSpPr txBox="1"/>
          <p:nvPr/>
        </p:nvSpPr>
        <p:spPr>
          <a:xfrm>
            <a:off x="6383383" y="3244334"/>
            <a:ext cx="360365" cy="369332"/>
          </a:xfrm>
          <a:prstGeom prst="rect">
            <a:avLst/>
          </a:prstGeom>
          <a:noFill/>
        </p:spPr>
        <p:txBody>
          <a:bodyPr wrap="square" rtlCol="0">
            <a:spAutoFit/>
          </a:bodyPr>
          <a:lstStyle/>
          <a:p>
            <a:r>
              <a:rPr lang="fa-IR" dirty="0"/>
              <a:t>۲</a:t>
            </a:r>
            <a:endParaRPr lang="en-US" dirty="0"/>
          </a:p>
        </p:txBody>
      </p:sp>
      <p:sp>
        <p:nvSpPr>
          <p:cNvPr id="7" name="TextBox 6">
            <a:extLst>
              <a:ext uri="{FF2B5EF4-FFF2-40B4-BE49-F238E27FC236}">
                <a16:creationId xmlns:a16="http://schemas.microsoft.com/office/drawing/2014/main" id="{A7DA2A66-D7C9-23C3-A034-961C89F6DABE}"/>
              </a:ext>
            </a:extLst>
          </p:cNvPr>
          <p:cNvSpPr txBox="1"/>
          <p:nvPr/>
        </p:nvSpPr>
        <p:spPr>
          <a:xfrm>
            <a:off x="6075270" y="4578689"/>
            <a:ext cx="360365" cy="369332"/>
          </a:xfrm>
          <a:prstGeom prst="rect">
            <a:avLst/>
          </a:prstGeom>
          <a:noFill/>
        </p:spPr>
        <p:txBody>
          <a:bodyPr wrap="square" rtlCol="0">
            <a:spAutoFit/>
          </a:bodyPr>
          <a:lstStyle/>
          <a:p>
            <a:r>
              <a:rPr lang="fa-IR" dirty="0"/>
              <a:t>۳</a:t>
            </a:r>
            <a:endParaRPr lang="en-US" dirty="0"/>
          </a:p>
        </p:txBody>
      </p:sp>
    </p:spTree>
    <p:extLst>
      <p:ext uri="{BB962C8B-B14F-4D97-AF65-F5344CB8AC3E}">
        <p14:creationId xmlns:p14="http://schemas.microsoft.com/office/powerpoint/2010/main" val="428058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352425" y="266518"/>
            <a:ext cx="11353800"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   ضرورت و اهمیت تحقیق</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7</a:t>
            </a:fld>
            <a:endParaRPr lang="en-US"/>
          </a:p>
        </p:txBody>
      </p:sp>
      <p:graphicFrame>
        <p:nvGraphicFramePr>
          <p:cNvPr id="4" name="Diagram 3">
            <a:extLst>
              <a:ext uri="{FF2B5EF4-FFF2-40B4-BE49-F238E27FC236}">
                <a16:creationId xmlns:a16="http://schemas.microsoft.com/office/drawing/2014/main" id="{BE1904B9-2377-9114-A17F-F9CD2219F3F6}"/>
              </a:ext>
            </a:extLst>
          </p:cNvPr>
          <p:cNvGraphicFramePr/>
          <p:nvPr>
            <p:extLst>
              <p:ext uri="{D42A27DB-BD31-4B8C-83A1-F6EECF244321}">
                <p14:modId xmlns:p14="http://schemas.microsoft.com/office/powerpoint/2010/main" val="1494298534"/>
              </p:ext>
            </p:extLst>
          </p:nvPr>
        </p:nvGraphicFramePr>
        <p:xfrm>
          <a:off x="1021314" y="1084331"/>
          <a:ext cx="10332486" cy="4044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0E1209EE-D29C-60F2-FA2F-D54A71818642}"/>
              </a:ext>
            </a:extLst>
          </p:cNvPr>
          <p:cNvGrpSpPr/>
          <p:nvPr/>
        </p:nvGrpSpPr>
        <p:grpSpPr>
          <a:xfrm>
            <a:off x="1021314" y="5016386"/>
            <a:ext cx="530098" cy="757283"/>
            <a:chOff x="1" y="3285850"/>
            <a:chExt cx="530098" cy="757283"/>
          </a:xfrm>
        </p:grpSpPr>
        <p:sp>
          <p:nvSpPr>
            <p:cNvPr id="11" name="Arrow: Chevron 10">
              <a:extLst>
                <a:ext uri="{FF2B5EF4-FFF2-40B4-BE49-F238E27FC236}">
                  <a16:creationId xmlns:a16="http://schemas.microsoft.com/office/drawing/2014/main" id="{61E120A3-4150-626E-FF97-9CF7EB7A8A97}"/>
                </a:ext>
              </a:extLst>
            </p:cNvPr>
            <p:cNvSpPr/>
            <p:nvPr/>
          </p:nvSpPr>
          <p:spPr>
            <a:xfrm rot="5400000">
              <a:off x="-113592" y="3399443"/>
              <a:ext cx="757283" cy="530098"/>
            </a:xfrm>
            <a:prstGeom prst="chevron">
              <a:avLst/>
            </a:prstGeom>
          </p:spPr>
          <p:style>
            <a:lnRef idx="1">
              <a:schemeClr val="accent2">
                <a:hueOff val="-1323373"/>
                <a:satOff val="1492"/>
                <a:lumOff val="3530"/>
                <a:alphaOff val="0"/>
              </a:schemeClr>
            </a:lnRef>
            <a:fillRef idx="3">
              <a:schemeClr val="accent2">
                <a:hueOff val="-1323373"/>
                <a:satOff val="1492"/>
                <a:lumOff val="3530"/>
                <a:alphaOff val="0"/>
              </a:schemeClr>
            </a:fillRef>
            <a:effectRef idx="3">
              <a:schemeClr val="accent2">
                <a:hueOff val="-1323373"/>
                <a:satOff val="1492"/>
                <a:lumOff val="3530"/>
                <a:alphaOff val="0"/>
              </a:schemeClr>
            </a:effectRef>
            <a:fontRef idx="minor">
              <a:schemeClr val="lt1"/>
            </a:fontRef>
          </p:style>
        </p:sp>
        <p:sp>
          <p:nvSpPr>
            <p:cNvPr id="12" name="Arrow: Chevron 4">
              <a:extLst>
                <a:ext uri="{FF2B5EF4-FFF2-40B4-BE49-F238E27FC236}">
                  <a16:creationId xmlns:a16="http://schemas.microsoft.com/office/drawing/2014/main" id="{B7C3241D-B892-5714-6000-D1E76326D244}"/>
                </a:ext>
              </a:extLst>
            </p:cNvPr>
            <p:cNvSpPr txBox="1"/>
            <p:nvPr/>
          </p:nvSpPr>
          <p:spPr>
            <a:xfrm>
              <a:off x="1" y="3550899"/>
              <a:ext cx="530098" cy="2271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a-IR" sz="1400" b="1" dirty="0">
                  <a:cs typeface="B Nazanin" panose="00000400000000000000" pitchFamily="2" charset="-78"/>
                </a:rPr>
                <a:t>۷</a:t>
              </a:r>
              <a:endParaRPr lang="en-US" sz="1400" b="1" kern="1200" dirty="0">
                <a:cs typeface="B Nazanin" panose="00000400000000000000" pitchFamily="2" charset="-78"/>
              </a:endParaRPr>
            </a:p>
          </p:txBody>
        </p:sp>
      </p:grpSp>
      <p:grpSp>
        <p:nvGrpSpPr>
          <p:cNvPr id="7" name="Group 6">
            <a:extLst>
              <a:ext uri="{FF2B5EF4-FFF2-40B4-BE49-F238E27FC236}">
                <a16:creationId xmlns:a16="http://schemas.microsoft.com/office/drawing/2014/main" id="{14DE715A-3E3E-9B7A-0A73-792E4864A39D}"/>
              </a:ext>
            </a:extLst>
          </p:cNvPr>
          <p:cNvGrpSpPr/>
          <p:nvPr/>
        </p:nvGrpSpPr>
        <p:grpSpPr>
          <a:xfrm>
            <a:off x="1551411" y="5016388"/>
            <a:ext cx="9802389" cy="492234"/>
            <a:chOff x="530098" y="3285852"/>
            <a:chExt cx="9619273" cy="492234"/>
          </a:xfrm>
        </p:grpSpPr>
        <p:sp>
          <p:nvSpPr>
            <p:cNvPr id="9" name="Rectangle: Top Corners Rounded 8">
              <a:extLst>
                <a:ext uri="{FF2B5EF4-FFF2-40B4-BE49-F238E27FC236}">
                  <a16:creationId xmlns:a16="http://schemas.microsoft.com/office/drawing/2014/main" id="{085FA45E-DE65-A0D1-F778-FF66DEECEEE7}"/>
                </a:ext>
              </a:extLst>
            </p:cNvPr>
            <p:cNvSpPr/>
            <p:nvPr/>
          </p:nvSpPr>
          <p:spPr>
            <a:xfrm rot="5400000">
              <a:off x="5093618" y="-1277668"/>
              <a:ext cx="492234" cy="9619273"/>
            </a:xfrm>
            <a:prstGeom prst="round2SameRect">
              <a:avLst/>
            </a:prstGeom>
          </p:spPr>
          <p:style>
            <a:lnRef idx="1">
              <a:schemeClr val="accent2">
                <a:hueOff val="-1323373"/>
                <a:satOff val="1492"/>
                <a:lumOff val="353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0" name="Rectangle: Top Corners Rounded 6">
              <a:extLst>
                <a:ext uri="{FF2B5EF4-FFF2-40B4-BE49-F238E27FC236}">
                  <a16:creationId xmlns:a16="http://schemas.microsoft.com/office/drawing/2014/main" id="{2E59E86E-05AA-C312-B6DE-6F104AB2CB2D}"/>
                </a:ext>
              </a:extLst>
            </p:cNvPr>
            <p:cNvSpPr txBox="1"/>
            <p:nvPr/>
          </p:nvSpPr>
          <p:spPr>
            <a:xfrm>
              <a:off x="530099" y="3309880"/>
              <a:ext cx="9595244" cy="4441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0795" rIns="10795" bIns="10795" numCol="1" spcCol="1270" anchor="ctr" anchorCtr="0">
              <a:noAutofit/>
            </a:bodyPr>
            <a:lstStyle/>
            <a:p>
              <a:pPr marL="285750" lvl="1" indent="-285750" algn="r" defTabSz="755650" rtl="1">
                <a:lnSpc>
                  <a:spcPct val="90000"/>
                </a:lnSpc>
                <a:spcBef>
                  <a:spcPct val="0"/>
                </a:spcBef>
                <a:spcAft>
                  <a:spcPct val="15000"/>
                </a:spcAft>
                <a:buFont typeface="Wingdings" panose="05000000000000000000" pitchFamily="2" charset="2"/>
                <a:buChar char="ü"/>
              </a:pPr>
              <a:r>
                <a:rPr lang="fa-IR" b="1" i="0" dirty="0">
                  <a:effectLst/>
                  <a:highlight>
                    <a:srgbClr val="FFFFFF"/>
                  </a:highlight>
                  <a:latin typeface="DM Sans" pitchFamily="2" charset="0"/>
                  <a:cs typeface="B Nazanin" panose="00000400000000000000" pitchFamily="2" charset="-78"/>
                </a:rPr>
                <a:t>در نهایت، پژوهش به پایداری و رقابت‌پذیری لجستیک دریایی و زنجیره‌های تأمین کمک می‌کند. </a:t>
              </a:r>
              <a:endParaRPr lang="en-US" b="1" kern="1200" dirty="0">
                <a:cs typeface="B Nazanin" panose="00000400000000000000" pitchFamily="2" charset="-78"/>
              </a:endParaRPr>
            </a:p>
          </p:txBody>
        </p:sp>
      </p:grpSp>
    </p:spTree>
    <p:extLst>
      <p:ext uri="{BB962C8B-B14F-4D97-AF65-F5344CB8AC3E}">
        <p14:creationId xmlns:p14="http://schemas.microsoft.com/office/powerpoint/2010/main" val="25708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F301D-D890-34A5-BB2F-430A82798FDD}"/>
              </a:ext>
            </a:extLst>
          </p:cNvPr>
          <p:cNvSpPr txBox="1"/>
          <p:nvPr/>
        </p:nvSpPr>
        <p:spPr>
          <a:xfrm>
            <a:off x="590136" y="333061"/>
            <a:ext cx="11241059"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انگیزه های و اهداف</a:t>
            </a:r>
            <a:endParaRPr lang="en-US" sz="2400" b="1" dirty="0">
              <a:cs typeface="B Nazanin" panose="00000400000000000000" pitchFamily="2" charset="-78"/>
            </a:endParaRPr>
          </a:p>
        </p:txBody>
      </p:sp>
      <p:sp>
        <p:nvSpPr>
          <p:cNvPr id="3" name="Slide Number Placeholder 2">
            <a:extLst>
              <a:ext uri="{FF2B5EF4-FFF2-40B4-BE49-F238E27FC236}">
                <a16:creationId xmlns:a16="http://schemas.microsoft.com/office/drawing/2014/main" id="{8E1229F7-54E8-738D-CF02-409A603F79F1}"/>
              </a:ext>
            </a:extLst>
          </p:cNvPr>
          <p:cNvSpPr>
            <a:spLocks noGrp="1"/>
          </p:cNvSpPr>
          <p:nvPr>
            <p:ph type="sldNum" sz="quarter" idx="12"/>
          </p:nvPr>
        </p:nvSpPr>
        <p:spPr/>
        <p:txBody>
          <a:bodyPr/>
          <a:lstStyle/>
          <a:p>
            <a:fld id="{B7C42953-CAAD-41A4-8443-F67D72D37062}" type="slidenum">
              <a:rPr lang="en-US" smtClean="0"/>
              <a:t>8</a:t>
            </a:fld>
            <a:endParaRPr lang="en-US"/>
          </a:p>
        </p:txBody>
      </p:sp>
      <p:sp>
        <p:nvSpPr>
          <p:cNvPr id="9" name="TextBox 8">
            <a:extLst>
              <a:ext uri="{FF2B5EF4-FFF2-40B4-BE49-F238E27FC236}">
                <a16:creationId xmlns:a16="http://schemas.microsoft.com/office/drawing/2014/main" id="{617DEA26-E696-5819-7C68-57C5C414BCF4}"/>
              </a:ext>
            </a:extLst>
          </p:cNvPr>
          <p:cNvSpPr txBox="1"/>
          <p:nvPr/>
        </p:nvSpPr>
        <p:spPr>
          <a:xfrm>
            <a:off x="6008914" y="1226080"/>
            <a:ext cx="5773511" cy="2405274"/>
          </a:xfrm>
          <a:prstGeom prst="rect">
            <a:avLst/>
          </a:prstGeom>
          <a:noFill/>
        </p:spPr>
        <p:txBody>
          <a:bodyPr wrap="square">
            <a:spAutoFit/>
          </a:bodyPr>
          <a:lstStyle/>
          <a:p>
            <a:pPr marL="342900" indent="-342900" algn="just" rtl="1">
              <a:lnSpc>
                <a:spcPct val="107000"/>
              </a:lnSpc>
              <a:spcAft>
                <a:spcPts val="800"/>
              </a:spcAft>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تخصیص صحیح اسکله‌ها به کشتی‌های ورودی در بندر یکی از مهم‌ترین محدودیت‌ها در برنامه‌ریزی عملیاتی است. </a:t>
            </a:r>
          </a:p>
          <a:p>
            <a:pPr marL="342900" indent="-342900" algn="just" rtl="1">
              <a:lnSpc>
                <a:spcPct val="107000"/>
              </a:lnSpc>
              <a:spcAft>
                <a:spcPts val="800"/>
              </a:spcAft>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این پژوهش به دنبال فرموله کردن فرضیه‌های مرتبط و ارائه مدلی پویا برای تخصیص اسکله با زمان‌بندی کارآمد است.</a:t>
            </a:r>
          </a:p>
          <a:p>
            <a:pPr marL="342900" indent="-342900" algn="just" rtl="1">
              <a:lnSpc>
                <a:spcPct val="107000"/>
              </a:lnSpc>
              <a:spcAft>
                <a:spcPts val="800"/>
              </a:spcAft>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 انگیزه اصلی حل این</a:t>
            </a:r>
            <a:r>
              <a:rPr lang="en-US" sz="1600" b="0" i="0" dirty="0">
                <a:effectLst/>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مسئله، ارائه راه‌حلی با سرعت محاسباتی مناسب است، زیرا تخصیص لنگرگاه یک مسئله </a:t>
            </a:r>
            <a:r>
              <a:rPr lang="en-US" sz="1600" b="0" i="0" dirty="0">
                <a:effectLst/>
                <a:highlight>
                  <a:srgbClr val="FFFFFF"/>
                </a:highlight>
                <a:latin typeface="DM Sans" pitchFamily="2" charset="0"/>
                <a:cs typeface="B Nazanin" panose="00000400000000000000" pitchFamily="2" charset="-78"/>
              </a:rPr>
              <a:t>NP-hard </a:t>
            </a:r>
            <a:r>
              <a:rPr lang="fa-IR" sz="1600" b="0" i="0" dirty="0">
                <a:effectLst/>
                <a:highlight>
                  <a:srgbClr val="FFFFFF"/>
                </a:highlight>
                <a:latin typeface="DM Sans" pitchFamily="2" charset="0"/>
                <a:cs typeface="B Nazanin" panose="00000400000000000000" pitchFamily="2" charset="-78"/>
              </a:rPr>
              <a:t>محسوب می‌شود. مشکلاتی مانند ازدحام، زمان انتظار طولانی، تأخیر</a:t>
            </a:r>
            <a:r>
              <a:rPr lang="en-US" sz="1600" b="0" i="0" dirty="0">
                <a:effectLst/>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در خروج و هزینه‌های بالای عملیات، از جمله چالش‌های موجود هستند. </a:t>
            </a:r>
            <a:endParaRPr lang="en-US" sz="1600"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36E78F75-4B06-6E22-87BB-B2CF2A918FA6}"/>
              </a:ext>
            </a:extLst>
          </p:cNvPr>
          <p:cNvPicPr>
            <a:picLocks noChangeAspect="1"/>
          </p:cNvPicPr>
          <p:nvPr/>
        </p:nvPicPr>
        <p:blipFill rotWithShape="1">
          <a:blip r:embed="rId2">
            <a:extLst>
              <a:ext uri="{28A0092B-C50C-407E-A947-70E740481C1C}">
                <a14:useLocalDpi xmlns:a14="http://schemas.microsoft.com/office/drawing/2010/main" val="0"/>
              </a:ext>
            </a:extLst>
          </a:blip>
          <a:srcRect b="12388"/>
          <a:stretch/>
        </p:blipFill>
        <p:spPr>
          <a:xfrm>
            <a:off x="755997" y="1003603"/>
            <a:ext cx="4769722" cy="2525665"/>
          </a:xfrm>
          <a:prstGeom prst="rect">
            <a:avLst/>
          </a:prstGeom>
        </p:spPr>
      </p:pic>
      <p:sp>
        <p:nvSpPr>
          <p:cNvPr id="4" name="TextBox 3">
            <a:extLst>
              <a:ext uri="{FF2B5EF4-FFF2-40B4-BE49-F238E27FC236}">
                <a16:creationId xmlns:a16="http://schemas.microsoft.com/office/drawing/2014/main" id="{B53D7D57-EEF6-32E2-86FD-FF94833461A5}"/>
              </a:ext>
            </a:extLst>
          </p:cNvPr>
          <p:cNvSpPr txBox="1"/>
          <p:nvPr/>
        </p:nvSpPr>
        <p:spPr>
          <a:xfrm>
            <a:off x="590136" y="3738145"/>
            <a:ext cx="5257800" cy="2800767"/>
          </a:xfrm>
          <a:prstGeom prst="rect">
            <a:avLst/>
          </a:prstGeom>
          <a:noFill/>
        </p:spPr>
        <p:txBody>
          <a:bodyPr wrap="square" rtlCol="0">
            <a:spAutoFit/>
          </a:bodyPr>
          <a:lstStyle/>
          <a:p>
            <a:pPr marL="342900" indent="-342900" algn="just" rtl="1">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یکی از مهم‌ترین محدودیت‌ها در تخصیص اسکله، فراهم کردن زمان و موقعیت همسو با پلان برنامه‌ریزی افقی است تا تعداد مشخصی از اسکله‌ها به کشتی‌های ورودی تخصیص یابد. الگوریتم مورد استفاده، الگوریتم فاخته ارتقا یافته است. </a:t>
            </a:r>
            <a:endParaRPr lang="en-US" sz="1600" b="0" i="0" dirty="0">
              <a:effectLst/>
              <a:highlight>
                <a:srgbClr val="FFFFFF"/>
              </a:highlight>
              <a:latin typeface="DM Sans" pitchFamily="2" charset="0"/>
              <a:cs typeface="B Nazanin" panose="00000400000000000000" pitchFamily="2" charset="-78"/>
            </a:endParaRPr>
          </a:p>
          <a:p>
            <a:pPr algn="just" rtl="1"/>
            <a:endParaRPr lang="en-US" sz="1600" b="0" i="0" dirty="0">
              <a:effectLst/>
              <a:highlight>
                <a:srgbClr val="FFFFFF"/>
              </a:highlight>
              <a:latin typeface="DM Sans" pitchFamily="2" charset="0"/>
              <a:cs typeface="B Nazanin" panose="00000400000000000000" pitchFamily="2" charset="-78"/>
            </a:endParaRPr>
          </a:p>
          <a:p>
            <a:pPr marL="342900" indent="-342900" algn="just" rtl="1">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تصمیم‌گیری در این زمینه می‌تواند پنجره‌ای یک هفته‌ای یا حداکثر سی روزه داشته باشد و بر اساس زمان ورودی و خروجی به</a:t>
            </a:r>
            <a:r>
              <a:rPr lang="en-US" sz="1600" b="0" i="0" dirty="0">
                <a:effectLst/>
                <a:highlight>
                  <a:srgbClr val="FFFFFF"/>
                </a:highlight>
                <a:latin typeface="DM Sans" pitchFamily="2" charset="0"/>
                <a:cs typeface="B Nazanin" panose="00000400000000000000" pitchFamily="2" charset="-78"/>
              </a:rPr>
              <a:t> </a:t>
            </a:r>
            <a:r>
              <a:rPr lang="fa-IR" sz="1600" b="0" i="0" dirty="0">
                <a:effectLst/>
                <a:highlight>
                  <a:srgbClr val="FFFFFF"/>
                </a:highlight>
                <a:latin typeface="DM Sans" pitchFamily="2" charset="0"/>
                <a:cs typeface="B Nazanin" panose="00000400000000000000" pitchFamily="2" charset="-78"/>
              </a:rPr>
              <a:t>‌روز شود. </a:t>
            </a:r>
            <a:endParaRPr lang="en-US" sz="1600" b="0" i="0" dirty="0">
              <a:effectLst/>
              <a:highlight>
                <a:srgbClr val="FFFFFF"/>
              </a:highlight>
              <a:latin typeface="DM Sans" pitchFamily="2" charset="0"/>
              <a:cs typeface="B Nazanin" panose="00000400000000000000" pitchFamily="2" charset="-78"/>
            </a:endParaRPr>
          </a:p>
          <a:p>
            <a:pPr algn="just" rtl="1"/>
            <a:endParaRPr lang="fa-IR" sz="1600" b="0" i="0" dirty="0">
              <a:effectLst/>
              <a:highlight>
                <a:srgbClr val="FFFFFF"/>
              </a:highlight>
              <a:latin typeface="DM Sans" pitchFamily="2" charset="0"/>
              <a:cs typeface="B Nazanin" panose="00000400000000000000" pitchFamily="2" charset="-78"/>
            </a:endParaRPr>
          </a:p>
          <a:p>
            <a:pPr marL="342900" indent="-342900" algn="just" rtl="1">
              <a:buFont typeface="Wingdings" panose="05000000000000000000" pitchFamily="2" charset="2"/>
              <a:buChar char="q"/>
            </a:pPr>
            <a:r>
              <a:rPr lang="fa-IR" sz="1600" b="0" i="0" dirty="0">
                <a:effectLst/>
                <a:highlight>
                  <a:srgbClr val="FFFFFF"/>
                </a:highlight>
                <a:latin typeface="DM Sans" pitchFamily="2" charset="0"/>
                <a:cs typeface="B Nazanin" panose="00000400000000000000" pitchFamily="2" charset="-78"/>
              </a:rPr>
              <a:t>همچنین، پژوهش به شناسایی تنظیمات بهینه اسکله برای افزایش ظرفیت و کاهش ترافیک می‌پردازد و در نهایت، بهبود کیفیت خدمات و رقابت‌پذیری کلی بندر را هدف قرار می‌دهد</a:t>
            </a:r>
            <a:endParaRPr lang="fa-IR" sz="1600" dirty="0">
              <a:cs typeface="B Nazanin" panose="00000400000000000000" pitchFamily="2" charset="-78"/>
            </a:endParaRPr>
          </a:p>
        </p:txBody>
      </p:sp>
      <p:pic>
        <p:nvPicPr>
          <p:cNvPr id="10" name="Picture 9">
            <a:extLst>
              <a:ext uri="{FF2B5EF4-FFF2-40B4-BE49-F238E27FC236}">
                <a16:creationId xmlns:a16="http://schemas.microsoft.com/office/drawing/2014/main" id="{861062A3-9786-2E30-A069-1C508712F181}"/>
              </a:ext>
            </a:extLst>
          </p:cNvPr>
          <p:cNvPicPr>
            <a:picLocks noChangeAspect="1"/>
          </p:cNvPicPr>
          <p:nvPr/>
        </p:nvPicPr>
        <p:blipFill rotWithShape="1">
          <a:blip r:embed="rId3">
            <a:extLst>
              <a:ext uri="{28A0092B-C50C-407E-A947-70E740481C1C}">
                <a14:useLocalDpi xmlns:a14="http://schemas.microsoft.com/office/drawing/2010/main" val="0"/>
              </a:ext>
            </a:extLst>
          </a:blip>
          <a:srcRect t="12575"/>
          <a:stretch/>
        </p:blipFill>
        <p:spPr>
          <a:xfrm>
            <a:off x="6344065" y="3920707"/>
            <a:ext cx="5187501" cy="2373399"/>
          </a:xfrm>
          <a:prstGeom prst="rect">
            <a:avLst/>
          </a:prstGeom>
        </p:spPr>
      </p:pic>
    </p:spTree>
    <p:extLst>
      <p:ext uri="{BB962C8B-B14F-4D97-AF65-F5344CB8AC3E}">
        <p14:creationId xmlns:p14="http://schemas.microsoft.com/office/powerpoint/2010/main" val="138696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C61C43-D0C4-5A7F-109D-C465C253401C}"/>
              </a:ext>
            </a:extLst>
          </p:cNvPr>
          <p:cNvSpPr>
            <a:spLocks noGrp="1"/>
          </p:cNvSpPr>
          <p:nvPr>
            <p:ph type="sldNum" sz="quarter" idx="12"/>
          </p:nvPr>
        </p:nvSpPr>
        <p:spPr/>
        <p:txBody>
          <a:bodyPr/>
          <a:lstStyle/>
          <a:p>
            <a:fld id="{B7C42953-CAAD-41A4-8443-F67D72D37062}" type="slidenum">
              <a:rPr lang="en-US" smtClean="0"/>
              <a:t>9</a:t>
            </a:fld>
            <a:endParaRPr lang="en-US"/>
          </a:p>
        </p:txBody>
      </p:sp>
      <p:sp>
        <p:nvSpPr>
          <p:cNvPr id="4" name="TextBox 3">
            <a:extLst>
              <a:ext uri="{FF2B5EF4-FFF2-40B4-BE49-F238E27FC236}">
                <a16:creationId xmlns:a16="http://schemas.microsoft.com/office/drawing/2014/main" id="{F4C04C4B-EB5B-5987-457D-45E5E586C159}"/>
              </a:ext>
            </a:extLst>
          </p:cNvPr>
          <p:cNvSpPr txBox="1"/>
          <p:nvPr/>
        </p:nvSpPr>
        <p:spPr>
          <a:xfrm>
            <a:off x="304800" y="316069"/>
            <a:ext cx="11631697" cy="461665"/>
          </a:xfrm>
          <a:prstGeom prst="rect">
            <a:avLst/>
          </a:prstGeom>
          <a:solidFill>
            <a:schemeClr val="accent1">
              <a:lumMod val="40000"/>
              <a:lumOff val="60000"/>
            </a:schemeClr>
          </a:solidFill>
        </p:spPr>
        <p:txBody>
          <a:bodyPr wrap="square" rtlCol="0">
            <a:spAutoFit/>
          </a:bodyPr>
          <a:lstStyle/>
          <a:p>
            <a:pPr marL="342900" indent="-342900" algn="r" rtl="1">
              <a:buFont typeface="Courier New" panose="02070309020205020404" pitchFamily="49" charset="0"/>
              <a:buChar char="o"/>
            </a:pPr>
            <a:r>
              <a:rPr lang="fa-IR" sz="2400" b="1" dirty="0">
                <a:cs typeface="B Nazanin" panose="00000400000000000000" pitchFamily="2" charset="-78"/>
              </a:rPr>
              <a:t>روش شناسی پژوهش کنونی</a:t>
            </a:r>
            <a:endParaRPr lang="en-US" sz="2400" b="1" dirty="0">
              <a:cs typeface="B Nazanin" panose="00000400000000000000" pitchFamily="2" charset="-78"/>
            </a:endParaRPr>
          </a:p>
        </p:txBody>
      </p:sp>
      <mc:AlternateContent xmlns:mc="http://schemas.openxmlformats.org/markup-compatibility/2006" xmlns:cx1="http://schemas.microsoft.com/office/drawing/2015/9/8/chartex">
        <mc:Choice Requires="cx1">
          <p:graphicFrame>
            <p:nvGraphicFramePr>
              <p:cNvPr id="21" name="Chart 20">
                <a:extLst>
                  <a:ext uri="{FF2B5EF4-FFF2-40B4-BE49-F238E27FC236}">
                    <a16:creationId xmlns:a16="http://schemas.microsoft.com/office/drawing/2014/main" id="{D6EC0C74-983E-D087-015F-AAD1C0CF17B0}"/>
                  </a:ext>
                </a:extLst>
              </p:cNvPr>
              <p:cNvGraphicFramePr/>
              <p:nvPr>
                <p:extLst>
                  <p:ext uri="{D42A27DB-BD31-4B8C-83A1-F6EECF244321}">
                    <p14:modId xmlns:p14="http://schemas.microsoft.com/office/powerpoint/2010/main" val="4218875867"/>
                  </p:ext>
                </p:extLst>
              </p:nvPr>
            </p:nvGraphicFramePr>
            <p:xfrm>
              <a:off x="3808497" y="1098536"/>
              <a:ext cx="8040603" cy="536040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1" name="Chart 20">
                <a:extLst>
                  <a:ext uri="{FF2B5EF4-FFF2-40B4-BE49-F238E27FC236}">
                    <a16:creationId xmlns:a16="http://schemas.microsoft.com/office/drawing/2014/main" id="{D6EC0C74-983E-D087-015F-AAD1C0CF17B0}"/>
                  </a:ext>
                </a:extLst>
              </p:cNvPr>
              <p:cNvPicPr>
                <a:picLocks noGrp="1" noRot="1" noChangeAspect="1" noMove="1" noResize="1" noEditPoints="1" noAdjustHandles="1" noChangeArrowheads="1" noChangeShapeType="1"/>
              </p:cNvPicPr>
              <p:nvPr/>
            </p:nvPicPr>
            <p:blipFill>
              <a:blip r:embed="rId4"/>
              <a:stretch>
                <a:fillRect/>
              </a:stretch>
            </p:blipFill>
            <p:spPr>
              <a:xfrm>
                <a:off x="3808497" y="1098536"/>
                <a:ext cx="8040603" cy="5360402"/>
              </a:xfrm>
              <a:prstGeom prst="rect">
                <a:avLst/>
              </a:prstGeom>
            </p:spPr>
          </p:pic>
        </mc:Fallback>
      </mc:AlternateContent>
      <p:sp>
        <p:nvSpPr>
          <p:cNvPr id="3" name="TextBox 2">
            <a:extLst>
              <a:ext uri="{FF2B5EF4-FFF2-40B4-BE49-F238E27FC236}">
                <a16:creationId xmlns:a16="http://schemas.microsoft.com/office/drawing/2014/main" id="{7CB53B54-D225-0B98-61E2-FB531D2A1F68}"/>
              </a:ext>
            </a:extLst>
          </p:cNvPr>
          <p:cNvSpPr txBox="1"/>
          <p:nvPr/>
        </p:nvSpPr>
        <p:spPr>
          <a:xfrm>
            <a:off x="522135" y="1378080"/>
            <a:ext cx="4632158" cy="4801314"/>
          </a:xfrm>
          <a:prstGeom prst="rect">
            <a:avLst/>
          </a:prstGeom>
          <a:solidFill>
            <a:schemeClr val="accent1"/>
          </a:solidFill>
        </p:spPr>
        <p:txBody>
          <a:bodyPr wrap="square" rtlCol="0">
            <a:spAutoFit/>
          </a:bodyPr>
          <a:lstStyle/>
          <a:p>
            <a:pPr marL="342900" indent="-342900" algn="just" rtl="1">
              <a:buFont typeface="+mj-lt"/>
              <a:buAutoNum type="arabicPeriod"/>
            </a:pPr>
            <a:r>
              <a:rPr lang="fa-IR" dirty="0">
                <a:cs typeface="B Nazanin" panose="00000400000000000000" pitchFamily="2" charset="-78"/>
              </a:rPr>
              <a:t>تنوع متغیرها در تخصیص اسکله نیاز به تعریف اصول ساختارمند قبل از آزمایش را نمایان می‌سازد، تا بتوان به بهترین شیوه ممکن منابع را تخصیص داد</a:t>
            </a:r>
            <a:r>
              <a:rPr lang="en-US" dirty="0">
                <a:cs typeface="B Nazanin" panose="00000400000000000000" pitchFamily="2" charset="-78"/>
              </a:rPr>
              <a:t>.</a:t>
            </a:r>
            <a:endParaRPr lang="fa-IR" dirty="0">
              <a:cs typeface="B Nazanin" panose="00000400000000000000" pitchFamily="2" charset="-78"/>
            </a:endParaRPr>
          </a:p>
          <a:p>
            <a:pPr marL="342900" indent="-342900" algn="just" rtl="1">
              <a:buFont typeface="+mj-lt"/>
              <a:buAutoNum type="arabicPeriod"/>
            </a:pPr>
            <a:r>
              <a:rPr lang="fa-IR" dirty="0">
                <a:cs typeface="B Nazanin" panose="00000400000000000000" pitchFamily="2" charset="-78"/>
              </a:rPr>
              <a:t>تحقیق آماری شامل نقد و بررسی عمیق اطلاعات مربوط به عملکرد اسکله و تخصیص منابع است. </a:t>
            </a:r>
          </a:p>
          <a:p>
            <a:pPr marL="342900" indent="-342900" algn="just" rtl="1">
              <a:buFont typeface="+mj-lt"/>
              <a:buAutoNum type="arabicPeriod"/>
            </a:pPr>
            <a:r>
              <a:rPr lang="fa-IR" dirty="0">
                <a:cs typeface="B Nazanin" panose="00000400000000000000" pitchFamily="2" charset="-78"/>
              </a:rPr>
              <a:t>تحقیق کمی بر مسائل کاربردی در تخصیص اسکله متمرکز است و شامل نسل داده‌های کمی برای تجزیه و تحلیل‌های دقیق می‌باشد، که می‌تواند به تصمیم‌گیری بهتر کمک کند.</a:t>
            </a:r>
          </a:p>
          <a:p>
            <a:pPr marL="342900" indent="-342900" algn="just" rtl="1">
              <a:buFont typeface="+mj-lt"/>
              <a:buAutoNum type="arabicPeriod"/>
            </a:pPr>
            <a:r>
              <a:rPr lang="fa-IR" dirty="0">
                <a:cs typeface="B Nazanin" panose="00000400000000000000" pitchFamily="2" charset="-78"/>
              </a:rPr>
              <a:t>تحقیقات تجربی و شبیه‌سازی می‌توانند برای بررسی اثرگذاری متغیرهای مختلف مانند حجم بار، نوع کشتی‌ها و زمان تخلیه بر پایداری و کارایی اسکله استفاده شوند.</a:t>
            </a:r>
          </a:p>
          <a:p>
            <a:pPr marL="342900" indent="-342900" algn="just" rtl="1">
              <a:buFont typeface="+mj-lt"/>
              <a:buAutoNum type="arabicPeriod"/>
            </a:pPr>
            <a:r>
              <a:rPr lang="fa-IR" dirty="0">
                <a:cs typeface="B Nazanin" panose="00000400000000000000" pitchFamily="2" charset="-78"/>
              </a:rPr>
              <a:t>این رویکرد به تحقیقات استنباطی، تجربی و شبیه‌سازی تقسیم می‌شود، که هر یک می‌تواند به بهبود فرآیند تخصیص اسکله کمک کند. هدف استنباطی ایجاد ساختاری برای استنباط ویژگی‌ها و روابط متغیرها در زمینه تخصیص منابع اسکله است، که می‌تواند به بهینه‌سازی عملکرد و کاهش هزینه‌ها منجر شود.</a:t>
            </a:r>
          </a:p>
        </p:txBody>
      </p:sp>
      <p:sp>
        <p:nvSpPr>
          <p:cNvPr id="5" name="TextBox 4">
            <a:extLst>
              <a:ext uri="{FF2B5EF4-FFF2-40B4-BE49-F238E27FC236}">
                <a16:creationId xmlns:a16="http://schemas.microsoft.com/office/drawing/2014/main" id="{A524507A-DC50-42CA-F850-FD822EF4B08D}"/>
              </a:ext>
            </a:extLst>
          </p:cNvPr>
          <p:cNvSpPr txBox="1"/>
          <p:nvPr/>
        </p:nvSpPr>
        <p:spPr>
          <a:xfrm>
            <a:off x="7037708" y="5328577"/>
            <a:ext cx="993913" cy="430887"/>
          </a:xfrm>
          <a:prstGeom prst="rect">
            <a:avLst/>
          </a:prstGeom>
          <a:noFill/>
        </p:spPr>
        <p:txBody>
          <a:bodyPr wrap="square" rtlCol="0">
            <a:spAutoFit/>
          </a:bodyPr>
          <a:lstStyle/>
          <a:p>
            <a:r>
              <a:rPr lang="en-US" sz="1050" dirty="0"/>
              <a:t>Formulation of BAP</a:t>
            </a:r>
          </a:p>
        </p:txBody>
      </p:sp>
    </p:spTree>
    <p:extLst>
      <p:ext uri="{BB962C8B-B14F-4D97-AF65-F5344CB8AC3E}">
        <p14:creationId xmlns:p14="http://schemas.microsoft.com/office/powerpoint/2010/main" val="2149923159"/>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11075</TotalTime>
  <Words>5019</Words>
  <Application>Microsoft Office PowerPoint</Application>
  <PresentationFormat>Widescreen</PresentationFormat>
  <Paragraphs>438</Paragraphs>
  <Slides>29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2  Nazanin</vt:lpstr>
      <vt:lpstr>Arial</vt:lpstr>
      <vt:lpstr>B Nazanin</vt:lpstr>
      <vt:lpstr>Calibri</vt:lpstr>
      <vt:lpstr>Calibri Light</vt:lpstr>
      <vt:lpstr>Cambria Math</vt:lpstr>
      <vt:lpstr>Courier New</vt:lpstr>
      <vt:lpstr>DM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najmieh sadat safarabadi</dc:creator>
  <cp:lastModifiedBy>najmieh sadat safarabadi</cp:lastModifiedBy>
  <cp:revision>717</cp:revision>
  <dcterms:created xsi:type="dcterms:W3CDTF">2024-07-09T06:23:49Z</dcterms:created>
  <dcterms:modified xsi:type="dcterms:W3CDTF">2024-09-22T12:40:56Z</dcterms:modified>
</cp:coreProperties>
</file>