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83"/>
  </p:notesMasterIdLst>
  <p:handoutMasterIdLst>
    <p:handoutMasterId r:id="rId84"/>
  </p:handoutMasterIdLst>
  <p:sldIdLst>
    <p:sldId id="325" r:id="rId5"/>
    <p:sldId id="413" r:id="rId6"/>
    <p:sldId id="415" r:id="rId7"/>
    <p:sldId id="419" r:id="rId8"/>
    <p:sldId id="326" r:id="rId9"/>
    <p:sldId id="340" r:id="rId10"/>
    <p:sldId id="341" r:id="rId11"/>
    <p:sldId id="343" r:id="rId12"/>
    <p:sldId id="414" r:id="rId13"/>
    <p:sldId id="344" r:id="rId14"/>
    <p:sldId id="416" r:id="rId15"/>
    <p:sldId id="345" r:id="rId16"/>
    <p:sldId id="346" r:id="rId17"/>
    <p:sldId id="347" r:id="rId18"/>
    <p:sldId id="348" r:id="rId19"/>
    <p:sldId id="349" r:id="rId20"/>
    <p:sldId id="350" r:id="rId21"/>
    <p:sldId id="351" r:id="rId22"/>
    <p:sldId id="352" r:id="rId23"/>
    <p:sldId id="353" r:id="rId24"/>
    <p:sldId id="354" r:id="rId25"/>
    <p:sldId id="355" r:id="rId26"/>
    <p:sldId id="412" r:id="rId27"/>
    <p:sldId id="356" r:id="rId28"/>
    <p:sldId id="417" r:id="rId29"/>
    <p:sldId id="357" r:id="rId30"/>
    <p:sldId id="358" r:id="rId31"/>
    <p:sldId id="359" r:id="rId32"/>
    <p:sldId id="360" r:id="rId33"/>
    <p:sldId id="361" r:id="rId34"/>
    <p:sldId id="362" r:id="rId35"/>
    <p:sldId id="363" r:id="rId36"/>
    <p:sldId id="364" r:id="rId37"/>
    <p:sldId id="366" r:id="rId38"/>
    <p:sldId id="367" r:id="rId39"/>
    <p:sldId id="369" r:id="rId40"/>
    <p:sldId id="370" r:id="rId41"/>
    <p:sldId id="371" r:id="rId42"/>
    <p:sldId id="368" r:id="rId43"/>
    <p:sldId id="372" r:id="rId44"/>
    <p:sldId id="418"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6" r:id="rId58"/>
    <p:sldId id="387" r:id="rId59"/>
    <p:sldId id="388" r:id="rId60"/>
    <p:sldId id="389" r:id="rId61"/>
    <p:sldId id="390" r:id="rId62"/>
    <p:sldId id="391" r:id="rId63"/>
    <p:sldId id="393" r:id="rId64"/>
    <p:sldId id="399" r:id="rId65"/>
    <p:sldId id="400" r:id="rId66"/>
    <p:sldId id="401" r:id="rId67"/>
    <p:sldId id="420" r:id="rId68"/>
    <p:sldId id="394" r:id="rId69"/>
    <p:sldId id="421" r:id="rId70"/>
    <p:sldId id="403" r:id="rId71"/>
    <p:sldId id="402" r:id="rId72"/>
    <p:sldId id="404" r:id="rId73"/>
    <p:sldId id="406" r:id="rId74"/>
    <p:sldId id="422" r:id="rId75"/>
    <p:sldId id="407" r:id="rId76"/>
    <p:sldId id="405" r:id="rId77"/>
    <p:sldId id="338" r:id="rId78"/>
    <p:sldId id="408" r:id="rId79"/>
    <p:sldId id="409" r:id="rId80"/>
    <p:sldId id="410" r:id="rId81"/>
    <p:sldId id="328"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84" d="100"/>
          <a:sy n="84" d="100"/>
        </p:scale>
        <p:origin x="658" y="8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8/10/relationships/authors" Target="author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12/11/2022</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transition spd="slow">
    <p:cover/>
  </p:transition>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4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2697480"/>
            <a:ext cx="10515600" cy="640080"/>
          </a:xfrm>
        </p:spPr>
        <p:txBody>
          <a:bodyPr/>
          <a:lstStyle/>
          <a:p>
            <a:r>
              <a:rPr lang="en-GB" sz="4400" dirty="0"/>
              <a:t>Reinforcement learning based adaptive metaheuristics </a:t>
            </a:r>
            <a:endParaRPr lang="en-US" sz="4400"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4160520"/>
            <a:ext cx="9144000" cy="356616"/>
          </a:xfrm>
        </p:spPr>
        <p:txBody>
          <a:bodyPr/>
          <a:lstStyle/>
          <a:p>
            <a:r>
              <a:rPr lang="en-US" cap="none" dirty="0"/>
              <a:t>Najmieh Sadat Safarabadi     Fall-2022</a:t>
            </a:r>
          </a:p>
        </p:txBody>
      </p:sp>
    </p:spTree>
    <p:extLst>
      <p:ext uri="{BB962C8B-B14F-4D97-AF65-F5344CB8AC3E}">
        <p14:creationId xmlns:p14="http://schemas.microsoft.com/office/powerpoint/2010/main" val="855215445"/>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993392" y="1307592"/>
            <a:ext cx="9400032" cy="386791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I</a:t>
            </a:r>
            <a:r>
              <a:rPr lang="en-US" cap="none" dirty="0">
                <a:effectLst/>
                <a:latin typeface="+mj-lt"/>
                <a:ea typeface="Calibri" panose="020F0502020204030204" pitchFamily="34" charset="0"/>
                <a:cs typeface="Arial" panose="020B0604020202020204" pitchFamily="34" charset="0"/>
              </a:rPr>
              <a:t>n this paper we focus on two well-known successful handmade adaption policies that exists. </a:t>
            </a:r>
          </a:p>
          <a:p>
            <a:pPr marR="0" lvl="0" algn="just" rtl="0">
              <a:lnSpc>
                <a:spcPct val="150000"/>
              </a:lnSpc>
              <a:spcBef>
                <a:spcPts val="0"/>
              </a:spcBef>
              <a:spcAft>
                <a:spcPts val="0"/>
              </a:spcAft>
            </a:pPr>
            <a:endParaRPr lang="en-US"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I</a:t>
            </a:r>
            <a:r>
              <a:rPr lang="en-US" cap="none" dirty="0">
                <a:effectLst/>
                <a:latin typeface="+mj-lt"/>
                <a:ea typeface="Calibri" panose="020F0502020204030204" pitchFamily="34" charset="0"/>
                <a:cs typeface="Arial" panose="020B0604020202020204" pitchFamily="34" charset="0"/>
              </a:rPr>
              <a:t>n case of </a:t>
            </a:r>
            <a:r>
              <a:rPr lang="en-US" cap="none" dirty="0">
                <a:latin typeface="+mj-lt"/>
                <a:ea typeface="Calibri" panose="020F0502020204030204" pitchFamily="34" charset="0"/>
                <a:cs typeface="Arial" panose="020B0604020202020204" pitchFamily="34" charset="0"/>
              </a:rPr>
              <a:t>CMS</a:t>
            </a:r>
            <a:r>
              <a:rPr lang="en-US" cap="none" dirty="0">
                <a:effectLst/>
                <a:latin typeface="+mj-lt"/>
                <a:ea typeface="Calibri" panose="020F0502020204030204" pitchFamily="34" charset="0"/>
                <a:cs typeface="Arial" panose="020B0604020202020204" pitchFamily="34" charset="0"/>
              </a:rPr>
              <a:t>-ES we train an adaption policy for the step-size small Sigma.</a:t>
            </a:r>
          </a:p>
          <a:p>
            <a:pPr marL="342900" marR="0" lvl="0" indent="-342900" algn="just">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I</a:t>
            </a:r>
            <a:r>
              <a:rPr lang="en-US" cap="none" dirty="0">
                <a:effectLst/>
                <a:latin typeface="+mj-lt"/>
                <a:ea typeface="Calibri" panose="020F0502020204030204" pitchFamily="34" charset="0"/>
                <a:cs typeface="Arial" panose="020B0604020202020204" pitchFamily="34" charset="0"/>
              </a:rPr>
              <a:t>n case of </a:t>
            </a:r>
            <a:r>
              <a:rPr lang="en-US" cap="none" dirty="0">
                <a:latin typeface="+mj-lt"/>
                <a:ea typeface="Calibri" panose="020F0502020204030204" pitchFamily="34" charset="0"/>
                <a:cs typeface="Arial" panose="020B0604020202020204" pitchFamily="34" charset="0"/>
              </a:rPr>
              <a:t>DE</a:t>
            </a:r>
            <a:r>
              <a:rPr lang="en-US" cap="none" dirty="0">
                <a:effectLst/>
                <a:latin typeface="+mj-lt"/>
                <a:ea typeface="Calibri" panose="020F0502020204030204" pitchFamily="34" charset="0"/>
                <a:cs typeface="Arial" panose="020B0604020202020204" pitchFamily="34" charset="0"/>
              </a:rPr>
              <a:t>, we instead adapt the scale factor F and the crossover rate CR. </a:t>
            </a:r>
          </a:p>
          <a:p>
            <a:pPr marL="342900" marR="0" lvl="0" indent="-342900" algn="just">
              <a:lnSpc>
                <a:spcPct val="150000"/>
              </a:lnSpc>
              <a:spcBef>
                <a:spcPts val="0"/>
              </a:spcBef>
              <a:spcAft>
                <a:spcPts val="800"/>
              </a:spcAft>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we train these policies on a set of 46 benchmark functions at different dimensionalities with various state metrics. </a:t>
            </a: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387744970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06B105-3CE8-401C-B580-7FACC2289F39}"/>
              </a:ext>
            </a:extLst>
          </p:cNvPr>
          <p:cNvSpPr txBox="1"/>
          <p:nvPr/>
        </p:nvSpPr>
        <p:spPr>
          <a:xfrm>
            <a:off x="822960" y="1380744"/>
            <a:ext cx="10351008" cy="2677656"/>
          </a:xfrm>
          <a:prstGeom prst="rect">
            <a:avLst/>
          </a:prstGeom>
          <a:noFill/>
        </p:spPr>
        <p:txBody>
          <a:bodyPr wrap="square" rtlCol="0">
            <a:spAutoFit/>
          </a:bodyPr>
          <a:lstStyle/>
          <a:p>
            <a:r>
              <a:rPr lang="en-US" sz="3200" dirty="0"/>
              <a:t>A Quick Review</a:t>
            </a:r>
          </a:p>
          <a:p>
            <a:endParaRPr lang="en-US" sz="1400" dirty="0"/>
          </a:p>
          <a:p>
            <a:pPr marL="285750" indent="-285750">
              <a:lnSpc>
                <a:spcPct val="200000"/>
              </a:lnSpc>
              <a:buFont typeface="Arial" panose="020B0604020202020204" pitchFamily="34" charset="0"/>
              <a:buChar char="•"/>
            </a:pPr>
            <a:r>
              <a:rPr lang="en-US" cap="none" dirty="0">
                <a:latin typeface="+mj-lt"/>
              </a:rPr>
              <a:t>Global Policy for all functions</a:t>
            </a:r>
          </a:p>
          <a:p>
            <a:pPr marL="285750" indent="-285750">
              <a:lnSpc>
                <a:spcPct val="200000"/>
              </a:lnSpc>
              <a:buFont typeface="Arial" panose="020B0604020202020204" pitchFamily="34" charset="0"/>
              <a:buChar char="•"/>
            </a:pPr>
            <a:r>
              <a:rPr lang="en-US" dirty="0">
                <a:latin typeface="+mj-lt"/>
              </a:rPr>
              <a:t>Cumulative Step-Size Adaption</a:t>
            </a:r>
          </a:p>
          <a:p>
            <a:pPr marL="285750" indent="-285750">
              <a:lnSpc>
                <a:spcPct val="200000"/>
              </a:lnSpc>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Well-known Adaptive </a:t>
            </a:r>
            <a:r>
              <a:rPr lang="en-US" cap="none" dirty="0">
                <a:latin typeface="+mj-lt"/>
                <a:ea typeface="Calibri" panose="020F0502020204030204" pitchFamily="34" charset="0"/>
                <a:cs typeface="Arial" panose="020B0604020202020204" pitchFamily="34" charset="0"/>
              </a:rPr>
              <a:t>Differential Evolutions</a:t>
            </a:r>
            <a:r>
              <a:rPr lang="en-US" cap="none" dirty="0">
                <a:effectLst/>
                <a:latin typeface="+mj-lt"/>
                <a:ea typeface="Calibri" panose="020F0502020204030204" pitchFamily="34" charset="0"/>
                <a:cs typeface="Arial" panose="020B0604020202020204" pitchFamily="34" charset="0"/>
              </a:rPr>
              <a:t> </a:t>
            </a:r>
            <a:r>
              <a:rPr lang="en-US" dirty="0">
                <a:latin typeface="+mj-lt"/>
                <a:ea typeface="Calibri" panose="020F0502020204030204" pitchFamily="34" charset="0"/>
                <a:cs typeface="Arial" panose="020B0604020202020204" pitchFamily="34" charset="0"/>
              </a:rPr>
              <a:t>V</a:t>
            </a:r>
            <a:r>
              <a:rPr lang="en-US" cap="none" dirty="0">
                <a:effectLst/>
                <a:latin typeface="+mj-lt"/>
                <a:ea typeface="Calibri" panose="020F0502020204030204" pitchFamily="34" charset="0"/>
                <a:cs typeface="Arial" panose="020B0604020202020204" pitchFamily="34" charset="0"/>
              </a:rPr>
              <a:t>ariants</a:t>
            </a:r>
            <a:r>
              <a:rPr lang="en-US" dirty="0">
                <a:latin typeface="+mj-lt"/>
              </a:rPr>
              <a:t> </a:t>
            </a:r>
            <a:endParaRPr lang="en-US" cap="none" dirty="0">
              <a:latin typeface="+mj-lt"/>
            </a:endParaRPr>
          </a:p>
          <a:p>
            <a:endParaRPr lang="en-US" sz="1400" dirty="0"/>
          </a:p>
        </p:txBody>
      </p:sp>
    </p:spTree>
    <p:extLst>
      <p:ext uri="{BB962C8B-B14F-4D97-AF65-F5344CB8AC3E}">
        <p14:creationId xmlns:p14="http://schemas.microsoft.com/office/powerpoint/2010/main" val="161404797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755648" y="1307592"/>
            <a:ext cx="9208008" cy="3493008"/>
          </a:xfrm>
        </p:spPr>
        <p:txBody>
          <a:bodyPr/>
          <a:lstStyle/>
          <a:p>
            <a:pPr marR="0" lvl="0" algn="just" rtl="0">
              <a:lnSpc>
                <a:spcPct val="150000"/>
              </a:lnSpc>
              <a:spcBef>
                <a:spcPts val="0"/>
              </a:spcBef>
              <a:spcAft>
                <a:spcPts val="0"/>
              </a:spcAft>
            </a:pPr>
            <a:r>
              <a:rPr lang="en-US" cap="none" dirty="0">
                <a:effectLst/>
                <a:latin typeface="+mj-lt"/>
                <a:ea typeface="Calibri" panose="020F0502020204030204" pitchFamily="34" charset="0"/>
                <a:cs typeface="Arial" panose="020B0604020202020204" pitchFamily="34" charset="0"/>
              </a:rPr>
              <a:t>In </a:t>
            </a:r>
            <a:r>
              <a:rPr lang="en-US" cap="none" dirty="0">
                <a:latin typeface="+mj-lt"/>
                <a:ea typeface="Calibri" panose="020F0502020204030204" pitchFamily="34" charset="0"/>
                <a:cs typeface="Arial" panose="020B0604020202020204" pitchFamily="34" charset="0"/>
              </a:rPr>
              <a:t>T</a:t>
            </a:r>
            <a:r>
              <a:rPr lang="en-US" cap="none" dirty="0">
                <a:effectLst/>
                <a:latin typeface="+mj-lt"/>
                <a:ea typeface="Calibri" panose="020F0502020204030204" pitchFamily="34" charset="0"/>
                <a:cs typeface="Arial" panose="020B0604020202020204" pitchFamily="34" charset="0"/>
              </a:rPr>
              <a:t>wo Settings: </a:t>
            </a:r>
          </a:p>
          <a:p>
            <a:pPr marR="0" lvl="0" algn="just" rtl="0">
              <a:lnSpc>
                <a:spcPct val="150000"/>
              </a:lnSpc>
              <a:spcBef>
                <a:spcPts val="0"/>
              </a:spcBef>
              <a:spcAft>
                <a:spcPts val="0"/>
              </a:spcAft>
            </a:pPr>
            <a:endParaRPr lang="en-US" cap="none" dirty="0">
              <a:effectLst/>
              <a:latin typeface="+mj-lt"/>
              <a:ea typeface="Calibri" panose="020F0502020204030204" pitchFamily="34" charset="0"/>
              <a:cs typeface="Arial" panose="020B0604020202020204" pitchFamily="34" charset="0"/>
            </a:endParaRPr>
          </a:p>
          <a:p>
            <a:pPr marL="342900" marR="0" lvl="0" indent="-342900" algn="just" rtl="0">
              <a:lnSpc>
                <a:spcPct val="150000"/>
              </a:lnSpc>
              <a:spcBef>
                <a:spcPts val="0"/>
              </a:spcBef>
              <a:spcAft>
                <a:spcPts val="0"/>
              </a:spcAft>
              <a:buFont typeface="+mj-lt"/>
              <a:buAutoNum type="arabicPeriod"/>
            </a:pPr>
            <a:r>
              <a:rPr lang="en-US" sz="1800" cap="none" dirty="0">
                <a:latin typeface="+mj-lt"/>
                <a:ea typeface="Calibri" panose="020F0502020204030204" pitchFamily="34" charset="0"/>
                <a:cs typeface="Arial" panose="020B0604020202020204" pitchFamily="34" charset="0"/>
              </a:rPr>
              <a:t>O</a:t>
            </a:r>
            <a:r>
              <a:rPr lang="en-US" sz="1800" cap="none" dirty="0">
                <a:effectLst/>
                <a:latin typeface="+mj-lt"/>
                <a:ea typeface="Calibri" panose="020F0502020204030204" pitchFamily="34" charset="0"/>
                <a:cs typeface="Arial" panose="020B0604020202020204" pitchFamily="34" charset="0"/>
              </a:rPr>
              <a:t>ne policy per function</a:t>
            </a:r>
          </a:p>
          <a:p>
            <a:pPr marL="342900" marR="0" lvl="0" indent="-342900" algn="just" rtl="0">
              <a:lnSpc>
                <a:spcPct val="150000"/>
              </a:lnSpc>
              <a:spcBef>
                <a:spcPts val="0"/>
              </a:spcBef>
              <a:spcAft>
                <a:spcPts val="0"/>
              </a:spcAft>
              <a:buFont typeface="+mj-lt"/>
              <a:buAutoNum type="arabicPeriod"/>
            </a:pPr>
            <a:r>
              <a:rPr lang="en-US" sz="1800" cap="none" dirty="0">
                <a:effectLst/>
                <a:latin typeface="+mj-lt"/>
                <a:ea typeface="Calibri" panose="020F0502020204030204" pitchFamily="34" charset="0"/>
                <a:cs typeface="Arial" panose="020B0604020202020204" pitchFamily="34" charset="0"/>
              </a:rPr>
              <a:t> </a:t>
            </a:r>
            <a:r>
              <a:rPr lang="en-US" sz="1800" cap="none" dirty="0">
                <a:latin typeface="+mj-lt"/>
                <a:ea typeface="Calibri" panose="020F0502020204030204" pitchFamily="34" charset="0"/>
                <a:cs typeface="Arial" panose="020B0604020202020204" pitchFamily="34" charset="0"/>
              </a:rPr>
              <a:t>A</a:t>
            </a:r>
            <a:r>
              <a:rPr lang="en-US" sz="1800" cap="none" dirty="0">
                <a:effectLst/>
                <a:latin typeface="+mj-lt"/>
                <a:ea typeface="Calibri" panose="020F0502020204030204" pitchFamily="34" charset="0"/>
                <a:cs typeface="Arial" panose="020B0604020202020204" pitchFamily="34" charset="0"/>
              </a:rPr>
              <a:t>nd one global policy for all functions. </a:t>
            </a: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C</a:t>
            </a:r>
            <a:r>
              <a:rPr lang="en-US" sz="1800" cap="none" dirty="0">
                <a:effectLst/>
                <a:latin typeface="+mj-lt"/>
                <a:ea typeface="Calibri" panose="020F0502020204030204" pitchFamily="34" charset="0"/>
                <a:cs typeface="Arial" panose="020B0604020202020204" pitchFamily="34" charset="0"/>
              </a:rPr>
              <a:t>ompared respectively to the cumulative step-size adaption (</a:t>
            </a:r>
            <a:r>
              <a:rPr lang="en-US" sz="1800" cap="none" dirty="0">
                <a:latin typeface="+mj-lt"/>
                <a:ea typeface="Calibri" panose="020F0502020204030204" pitchFamily="34" charset="0"/>
                <a:cs typeface="Arial" panose="020B0604020202020204" pitchFamily="34" charset="0"/>
              </a:rPr>
              <a:t>CSA</a:t>
            </a:r>
            <a:r>
              <a:rPr lang="en-US" sz="1800" cap="none" dirty="0">
                <a:effectLst/>
                <a:latin typeface="+mj-lt"/>
                <a:ea typeface="Calibri" panose="020F0502020204030204" pitchFamily="34" charset="0"/>
                <a:cs typeface="Arial" panose="020B0604020202020204" pitchFamily="34" charset="0"/>
              </a:rPr>
              <a:t>) policy and to two well-known adaptive </a:t>
            </a:r>
            <a:r>
              <a:rPr lang="en-US" sz="1800" cap="none" dirty="0">
                <a:latin typeface="+mj-lt"/>
                <a:ea typeface="Calibri" panose="020F0502020204030204" pitchFamily="34" charset="0"/>
                <a:cs typeface="Arial" panose="020B0604020202020204" pitchFamily="34" charset="0"/>
              </a:rPr>
              <a:t>DE</a:t>
            </a:r>
            <a:r>
              <a:rPr lang="en-US" sz="1800" cap="none" dirty="0">
                <a:effectLst/>
                <a:latin typeface="+mj-lt"/>
                <a:ea typeface="Calibri" panose="020F0502020204030204" pitchFamily="34" charset="0"/>
                <a:cs typeface="Arial" panose="020B0604020202020204" pitchFamily="34" charset="0"/>
              </a:rPr>
              <a:t> variants (</a:t>
            </a:r>
            <a:r>
              <a:rPr lang="en-US" sz="1800" cap="none" dirty="0" err="1">
                <a:effectLst/>
                <a:latin typeface="+mj-lt"/>
                <a:ea typeface="Calibri" panose="020F0502020204030204" pitchFamily="34" charset="0"/>
                <a:cs typeface="Arial" panose="020B0604020202020204" pitchFamily="34" charset="0"/>
              </a:rPr>
              <a:t>iDE</a:t>
            </a:r>
            <a:r>
              <a:rPr lang="en-US" sz="1800" cap="none" dirty="0">
                <a:effectLst/>
                <a:latin typeface="+mj-lt"/>
                <a:ea typeface="Calibri" panose="020F0502020204030204" pitchFamily="34" charset="0"/>
                <a:cs typeface="Arial" panose="020B0604020202020204" pitchFamily="34" charset="0"/>
              </a:rPr>
              <a:t> and </a:t>
            </a:r>
            <a:r>
              <a:rPr lang="en-US" sz="1800" cap="none" dirty="0" err="1">
                <a:effectLst/>
                <a:latin typeface="+mj-lt"/>
                <a:ea typeface="Calibri" panose="020F0502020204030204" pitchFamily="34" charset="0"/>
                <a:cs typeface="Arial" panose="020B0604020202020204" pitchFamily="34" charset="0"/>
              </a:rPr>
              <a:t>jDE</a:t>
            </a:r>
            <a:r>
              <a:rPr lang="en-US" sz="1800" cap="none" dirty="0">
                <a:effectLst/>
                <a:latin typeface="+mj-lt"/>
                <a:ea typeface="Calibri" panose="020F0502020204030204" pitchFamily="34" charset="0"/>
                <a:cs typeface="Arial" panose="020B0604020202020204" pitchFamily="34" charset="0"/>
              </a:rPr>
              <a:t>) our policies are able to produce competitive results, especially in case of </a:t>
            </a:r>
            <a:r>
              <a:rPr lang="en-US" sz="1800" cap="none" dirty="0">
                <a:latin typeface="+mj-lt"/>
                <a:ea typeface="Calibri" panose="020F0502020204030204" pitchFamily="34" charset="0"/>
                <a:cs typeface="Arial" panose="020B0604020202020204" pitchFamily="34" charset="0"/>
              </a:rPr>
              <a:t>DE</a:t>
            </a:r>
            <a:r>
              <a:rPr lang="en-US" sz="1800" cap="none" dirty="0">
                <a:effectLst/>
                <a:latin typeface="+mj-lt"/>
                <a:ea typeface="Calibri" panose="020F050202020403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289772052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792224" y="992124"/>
            <a:ext cx="9153144" cy="4873752"/>
          </a:xfrm>
        </p:spPr>
        <p:txBody>
          <a:bodyPr/>
          <a:lstStyle/>
          <a:p>
            <a:pPr marR="0" lvl="0" algn="just" rtl="0">
              <a:lnSpc>
                <a:spcPct val="150000"/>
              </a:lnSpc>
              <a:spcBef>
                <a:spcPts val="0"/>
              </a:spcBef>
              <a:spcAft>
                <a:spcPts val="0"/>
              </a:spcAft>
            </a:pPr>
            <a:r>
              <a:rPr lang="en-US" sz="1800" b="1" cap="none" dirty="0">
                <a:latin typeface="+mj-lt"/>
                <a:ea typeface="Calibri" panose="020F0502020204030204" pitchFamily="34" charset="0"/>
                <a:cs typeface="Arial" panose="020B0604020202020204" pitchFamily="34" charset="0"/>
              </a:rPr>
              <a:t>T</a:t>
            </a:r>
            <a:r>
              <a:rPr lang="en-US" sz="1800" b="1" cap="none" dirty="0">
                <a:effectLst/>
                <a:latin typeface="+mj-lt"/>
                <a:ea typeface="Calibri" panose="020F0502020204030204" pitchFamily="34" charset="0"/>
                <a:cs typeface="Arial" panose="020B0604020202020204" pitchFamily="34" charset="0"/>
              </a:rPr>
              <a:t>he background of this research</a:t>
            </a:r>
            <a:r>
              <a:rPr lang="en-US" sz="1800" cap="none" dirty="0">
                <a:effectLst/>
                <a:latin typeface="+mj-lt"/>
                <a:ea typeface="Calibri" panose="020F0502020204030204" pitchFamily="34" charset="0"/>
                <a:cs typeface="Arial" panose="020B0604020202020204" pitchFamily="34" charset="0"/>
              </a:rPr>
              <a:t>: </a:t>
            </a:r>
          </a:p>
          <a:p>
            <a:pPr marL="342900" marR="0" lvl="0" indent="-342900" algn="just" rtl="0">
              <a:lnSpc>
                <a:spcPct val="150000"/>
              </a:lnSpc>
              <a:spcBef>
                <a:spcPts val="0"/>
              </a:spcBef>
              <a:spcAft>
                <a:spcPts val="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I</a:t>
            </a:r>
            <a:r>
              <a:rPr lang="en-US" sz="1800" cap="none" dirty="0">
                <a:effectLst/>
                <a:latin typeface="+mj-lt"/>
                <a:ea typeface="Calibri" panose="020F0502020204030204" pitchFamily="34" charset="0"/>
                <a:cs typeface="Arial" panose="020B0604020202020204" pitchFamily="34" charset="0"/>
              </a:rPr>
              <a:t>n the context of </a:t>
            </a:r>
            <a:r>
              <a:rPr lang="en-US" sz="1800" cap="none" dirty="0">
                <a:latin typeface="+mj-lt"/>
                <a:ea typeface="Calibri" panose="020F0502020204030204" pitchFamily="34" charset="0"/>
                <a:cs typeface="Arial" panose="020B0604020202020204" pitchFamily="34" charset="0"/>
              </a:rPr>
              <a:t>DE</a:t>
            </a:r>
            <a:r>
              <a:rPr lang="en-US" sz="1800" cap="none" dirty="0">
                <a:effectLst/>
                <a:latin typeface="+mj-lt"/>
                <a:ea typeface="Calibri" panose="020F0502020204030204" pitchFamily="34" charset="0"/>
                <a:cs typeface="Arial" panose="020B0604020202020204" pitchFamily="34" charset="0"/>
              </a:rPr>
              <a:t> several works have shown the effects of using an adaption strategy to choose F and CR.</a:t>
            </a:r>
          </a:p>
          <a:p>
            <a:pPr marL="342900" marR="0" lvl="0" indent="-342900" algn="just" rtl="0">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 </a:t>
            </a:r>
            <a:r>
              <a:rPr lang="en-US" sz="1800" cap="none" dirty="0">
                <a:latin typeface="+mj-lt"/>
                <a:ea typeface="Calibri" panose="020F0502020204030204" pitchFamily="34" charset="0"/>
                <a:cs typeface="Arial" panose="020B0604020202020204" pitchFamily="34" charset="0"/>
              </a:rPr>
              <a:t>T</a:t>
            </a:r>
            <a:r>
              <a:rPr lang="en-US" sz="1800" cap="none" dirty="0">
                <a:effectLst/>
                <a:latin typeface="+mj-lt"/>
                <a:ea typeface="Calibri" panose="020F0502020204030204" pitchFamily="34" charset="0"/>
                <a:cs typeface="Arial" panose="020B0604020202020204" pitchFamily="34" charset="0"/>
              </a:rPr>
              <a:t>hese parameters are in fact known to affect both diversity and optimization results.</a:t>
            </a:r>
          </a:p>
          <a:p>
            <a:pPr marL="342900" marR="0" lvl="0" indent="-342900" algn="just">
              <a:lnSpc>
                <a:spcPct val="150000"/>
              </a:lnSpc>
              <a:spcBef>
                <a:spcPts val="0"/>
              </a:spcBef>
              <a:spcAft>
                <a:spcPts val="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F</a:t>
            </a:r>
            <a:r>
              <a:rPr lang="en-US" sz="1800" cap="none" dirty="0">
                <a:effectLst/>
                <a:latin typeface="+mj-lt"/>
                <a:ea typeface="Calibri" panose="020F0502020204030204" pitchFamily="34" charset="0"/>
                <a:cs typeface="Arial" panose="020B0604020202020204" pitchFamily="34" charset="0"/>
              </a:rPr>
              <a:t>or instance, some authors proposed using pools for different parameters and mutation for </a:t>
            </a:r>
            <a:r>
              <a:rPr lang="en-US" sz="1800" cap="none" dirty="0">
                <a:latin typeface="+mj-lt"/>
                <a:ea typeface="Calibri" panose="020F0502020204030204" pitchFamily="34" charset="0"/>
                <a:cs typeface="Arial" panose="020B0604020202020204" pitchFamily="34" charset="0"/>
              </a:rPr>
              <a:t>DE</a:t>
            </a:r>
            <a:r>
              <a:rPr lang="en-US" sz="1800" cap="none" dirty="0">
                <a:effectLst/>
                <a:latin typeface="+mj-lt"/>
                <a:ea typeface="Calibri" panose="020F0502020204030204" pitchFamily="34" charset="0"/>
                <a:cs typeface="Arial" panose="020B0604020202020204" pitchFamily="34" charset="0"/>
              </a:rPr>
              <a:t> with different approaches for controlling its parameter. </a:t>
            </a:r>
          </a:p>
          <a:p>
            <a:pPr marR="0" lvl="0" algn="just">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T</a:t>
            </a:r>
            <a:r>
              <a:rPr lang="en-US" sz="1800" cap="none" dirty="0">
                <a:effectLst/>
                <a:latin typeface="+mj-lt"/>
                <a:ea typeface="Calibri" panose="020F0502020204030204" pitchFamily="34" charset="0"/>
                <a:cs typeface="Arial" panose="020B0604020202020204" pitchFamily="34" charset="0"/>
              </a:rPr>
              <a:t>he authors of [10] proposed instead an improvement on shade [31] which uses proximity-based local information to control the parameter settings. </a:t>
            </a: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208188028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865378" y="859538"/>
            <a:ext cx="8988552" cy="487375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R</a:t>
            </a:r>
            <a:r>
              <a:rPr lang="en-US" sz="1800" cap="none" dirty="0">
                <a:effectLst/>
                <a:latin typeface="+mj-lt"/>
                <a:ea typeface="Calibri" panose="020F0502020204030204" pitchFamily="34" charset="0"/>
                <a:cs typeface="Arial" panose="020B0604020202020204" pitchFamily="34" charset="0"/>
              </a:rPr>
              <a:t>ather than engineering the parameter adaption strategy, some studies have tried to learn metaheuristics with RL. </a:t>
            </a: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S</a:t>
            </a:r>
            <a:r>
              <a:rPr lang="en-US" sz="1800" cap="none" dirty="0">
                <a:effectLst/>
                <a:latin typeface="+mj-lt"/>
                <a:ea typeface="Calibri" panose="020F0502020204030204" pitchFamily="34" charset="0"/>
                <a:cs typeface="Arial" panose="020B0604020202020204" pitchFamily="34" charset="0"/>
              </a:rPr>
              <a:t>ome of these works are based on </a:t>
            </a:r>
            <a:r>
              <a:rPr lang="en-US" sz="1800" cap="none" dirty="0">
                <a:latin typeface="+mj-lt"/>
                <a:ea typeface="Calibri" panose="020F0502020204030204" pitchFamily="34" charset="0"/>
                <a:cs typeface="Arial" panose="020B0604020202020204" pitchFamily="34" charset="0"/>
              </a:rPr>
              <a:t>Q</a:t>
            </a:r>
            <a:r>
              <a:rPr lang="en-US" sz="1800" cap="none" dirty="0">
                <a:effectLst/>
                <a:latin typeface="+mj-lt"/>
                <a:ea typeface="Calibri" panose="020F0502020204030204" pitchFamily="34" charset="0"/>
                <a:cs typeface="Arial" panose="020B0604020202020204" pitchFamily="34" charset="0"/>
              </a:rPr>
              <a:t>-learning. </a:t>
            </a:r>
          </a:p>
          <a:p>
            <a:pPr marR="0" lvl="0" algn="just">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for example, li et all [19] considered each individual as an agent that learns the optimal strategy for solving a multi-objective problem with DE </a:t>
            </a:r>
          </a:p>
          <a:p>
            <a:pPr marR="0" lvl="0" algn="just">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in a similar way, hu et al [12] used a Q-table for each individual to choose how much to increase/decrease the F parameter during a </a:t>
            </a:r>
            <a:r>
              <a:rPr lang="en-US" sz="1800" cap="none" dirty="0">
                <a:latin typeface="+mj-lt"/>
                <a:ea typeface="Calibri" panose="020F0502020204030204" pitchFamily="34" charset="0"/>
                <a:cs typeface="Arial" panose="020B0604020202020204" pitchFamily="34" charset="0"/>
              </a:rPr>
              <a:t>DE</a:t>
            </a:r>
            <a:r>
              <a:rPr lang="en-US" sz="1800" cap="none" dirty="0">
                <a:effectLst/>
                <a:latin typeface="+mj-lt"/>
                <a:ea typeface="Calibri" panose="020F0502020204030204" pitchFamily="34" charset="0"/>
                <a:cs typeface="Arial" panose="020B0604020202020204" pitchFamily="34" charset="0"/>
              </a:rPr>
              <a:t> run to solve circuit design problems. </a:t>
            </a: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a:xfrm>
            <a:off x="420626" y="6019803"/>
            <a:ext cx="457200" cy="184150"/>
          </a:xfrm>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a:xfrm rot="16200000">
            <a:off x="-242949" y="1451499"/>
            <a:ext cx="1784352" cy="189457"/>
          </a:xfrm>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176310285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847088" y="992124"/>
            <a:ext cx="9107424" cy="487375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cap="none" dirty="0" err="1">
                <a:effectLst/>
                <a:latin typeface="+mj-lt"/>
                <a:ea typeface="Calibri" panose="020F0502020204030204" pitchFamily="34" charset="0"/>
                <a:cs typeface="Arial" panose="020B0604020202020204" pitchFamily="34" charset="0"/>
              </a:rPr>
              <a:t>sallam</a:t>
            </a:r>
            <a:r>
              <a:rPr lang="en-US" sz="1800" cap="none" dirty="0">
                <a:effectLst/>
                <a:latin typeface="+mj-lt"/>
                <a:ea typeface="Calibri" panose="020F0502020204030204" pitchFamily="34" charset="0"/>
                <a:cs typeface="Arial" panose="020B0604020202020204" pitchFamily="34" charset="0"/>
              </a:rPr>
              <a:t> et al [22] proposed an algorithm that evolves two populations: </a:t>
            </a:r>
          </a:p>
          <a:p>
            <a:pPr marL="342900" marR="0" lvl="0" indent="-342900" algn="just" rtl="0">
              <a:lnSpc>
                <a:spcPct val="150000"/>
              </a:lnSpc>
              <a:spcBef>
                <a:spcPts val="0"/>
              </a:spcBef>
              <a:spcAft>
                <a:spcPts val="0"/>
              </a:spcAft>
              <a:buFont typeface="+mj-lt"/>
              <a:buAutoNum type="arabicPeriod"/>
            </a:pPr>
            <a:r>
              <a:rPr lang="en-US" sz="1800" cap="none" dirty="0">
                <a:effectLst/>
                <a:latin typeface="+mj-lt"/>
                <a:ea typeface="Calibri" panose="020F0502020204030204" pitchFamily="34" charset="0"/>
                <a:cs typeface="Arial" panose="020B0604020202020204" pitchFamily="34" charset="0"/>
              </a:rPr>
              <a:t>one with </a:t>
            </a:r>
            <a:r>
              <a:rPr lang="en-US" sz="1800" cap="none" dirty="0">
                <a:latin typeface="+mj-lt"/>
                <a:ea typeface="Calibri" panose="020F0502020204030204" pitchFamily="34" charset="0"/>
                <a:cs typeface="Arial" panose="020B0604020202020204" pitchFamily="34" charset="0"/>
              </a:rPr>
              <a:t>CMA</a:t>
            </a:r>
            <a:r>
              <a:rPr lang="en-US" sz="1800" cap="none" dirty="0">
                <a:effectLst/>
                <a:latin typeface="+mj-lt"/>
                <a:ea typeface="Calibri" panose="020F0502020204030204" pitchFamily="34" charset="0"/>
                <a:cs typeface="Arial" panose="020B0604020202020204" pitchFamily="34" charset="0"/>
              </a:rPr>
              <a:t>-ES and </a:t>
            </a:r>
          </a:p>
          <a:p>
            <a:pPr marL="342900" marR="0" lvl="0" indent="-342900" algn="just" rtl="0">
              <a:lnSpc>
                <a:spcPct val="150000"/>
              </a:lnSpc>
              <a:spcBef>
                <a:spcPts val="0"/>
              </a:spcBef>
              <a:spcAft>
                <a:spcPts val="0"/>
              </a:spcAft>
              <a:buFont typeface="+mj-lt"/>
              <a:buAutoNum type="arabicPeriod"/>
            </a:pPr>
            <a:r>
              <a:rPr lang="en-US" sz="1800" cap="none" dirty="0">
                <a:effectLst/>
                <a:latin typeface="+mj-lt"/>
                <a:ea typeface="Calibri" panose="020F0502020204030204" pitchFamily="34" charset="0"/>
                <a:cs typeface="Arial" panose="020B0604020202020204" pitchFamily="34" charset="0"/>
              </a:rPr>
              <a:t>one with Q-table </a:t>
            </a:r>
          </a:p>
          <a:p>
            <a:pPr marL="285750" marR="0" lvl="0" indent="-285750" algn="just" rtl="0">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in order to choose between different </a:t>
            </a:r>
            <a:r>
              <a:rPr lang="en-US" sz="1800" cap="none" dirty="0">
                <a:latin typeface="+mj-lt"/>
                <a:ea typeface="Calibri" panose="020F0502020204030204" pitchFamily="34" charset="0"/>
                <a:cs typeface="Arial" panose="020B0604020202020204" pitchFamily="34" charset="0"/>
              </a:rPr>
              <a:t>DE</a:t>
            </a:r>
            <a:r>
              <a:rPr lang="en-US" sz="1800" cap="none" dirty="0">
                <a:effectLst/>
                <a:latin typeface="+mj-lt"/>
                <a:ea typeface="Calibri" panose="020F0502020204030204" pitchFamily="34" charset="0"/>
                <a:cs typeface="Arial" panose="020B0604020202020204" pitchFamily="34" charset="0"/>
              </a:rPr>
              <a:t> operators and enhance the </a:t>
            </a:r>
            <a:r>
              <a:rPr lang="en-US" sz="1800" cap="none" dirty="0">
                <a:latin typeface="+mj-lt"/>
                <a:ea typeface="Calibri" panose="020F0502020204030204" pitchFamily="34" charset="0"/>
                <a:cs typeface="Arial" panose="020B0604020202020204" pitchFamily="34" charset="0"/>
              </a:rPr>
              <a:t>EA</a:t>
            </a:r>
            <a:r>
              <a:rPr lang="en-US" sz="1800" cap="none" dirty="0">
                <a:effectLst/>
                <a:latin typeface="+mj-lt"/>
                <a:ea typeface="Calibri" panose="020F0502020204030204" pitchFamily="34" charset="0"/>
                <a:cs typeface="Arial" panose="020B0604020202020204" pitchFamily="34" charset="0"/>
              </a:rPr>
              <a:t> with a local search. </a:t>
            </a:r>
          </a:p>
          <a:p>
            <a:pPr marL="342900" marR="0" lvl="0" indent="-342900" algn="just">
              <a:lnSpc>
                <a:spcPct val="150000"/>
              </a:lnSpc>
              <a:spcBef>
                <a:spcPts val="0"/>
              </a:spcBef>
              <a:spcAft>
                <a:spcPts val="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O</a:t>
            </a:r>
            <a:r>
              <a:rPr lang="en-US" sz="1800" cap="none" dirty="0">
                <a:effectLst/>
                <a:latin typeface="+mj-lt"/>
                <a:ea typeface="Calibri" panose="020F0502020204030204" pitchFamily="34" charset="0"/>
                <a:cs typeface="Arial" panose="020B0604020202020204" pitchFamily="34" charset="0"/>
              </a:rPr>
              <a:t>ther approaches are based on deep </a:t>
            </a:r>
            <a:r>
              <a:rPr lang="en-US" sz="1800" cap="none" dirty="0">
                <a:latin typeface="+mj-lt"/>
                <a:ea typeface="Calibri" panose="020F0502020204030204" pitchFamily="34" charset="0"/>
                <a:cs typeface="Arial" panose="020B0604020202020204" pitchFamily="34" charset="0"/>
              </a:rPr>
              <a:t>RL</a:t>
            </a:r>
            <a:r>
              <a:rPr lang="en-US" sz="1800" cap="none" dirty="0">
                <a:effectLst/>
                <a:latin typeface="+mj-lt"/>
                <a:ea typeface="Calibri" panose="020F0502020204030204" pitchFamily="34" charset="0"/>
                <a:cs typeface="Arial" panose="020B0604020202020204" pitchFamily="34" charset="0"/>
              </a:rPr>
              <a:t>: </a:t>
            </a:r>
            <a:r>
              <a:rPr lang="en-US" sz="1800" cap="none" dirty="0">
                <a:latin typeface="+mj-lt"/>
                <a:ea typeface="Calibri" panose="020F0502020204030204" pitchFamily="34" charset="0"/>
                <a:cs typeface="Arial" panose="020B0604020202020204" pitchFamily="34" charset="0"/>
              </a:rPr>
              <a:t>F</a:t>
            </a:r>
            <a:r>
              <a:rPr lang="en-US" sz="1800" cap="none" dirty="0">
                <a:effectLst/>
                <a:latin typeface="+mj-lt"/>
                <a:ea typeface="Calibri" panose="020F0502020204030204" pitchFamily="34" charset="0"/>
                <a:cs typeface="Arial" panose="020B0604020202020204" pitchFamily="34" charset="0"/>
              </a:rPr>
              <a:t>or example, </a:t>
            </a:r>
            <a:r>
              <a:rPr lang="en-US" sz="1800" cap="none" dirty="0" err="1">
                <a:effectLst/>
                <a:latin typeface="+mj-lt"/>
                <a:ea typeface="Calibri" panose="020F0502020204030204" pitchFamily="34" charset="0"/>
                <a:cs typeface="Arial" panose="020B0604020202020204" pitchFamily="34" charset="0"/>
              </a:rPr>
              <a:t>shrame</a:t>
            </a:r>
            <a:r>
              <a:rPr lang="en-US" sz="1800" cap="none" dirty="0">
                <a:effectLst/>
                <a:latin typeface="+mj-lt"/>
                <a:ea typeface="Calibri" panose="020F0502020204030204" pitchFamily="34" charset="0"/>
                <a:cs typeface="Arial" panose="020B0604020202020204" pitchFamily="34" charset="0"/>
              </a:rPr>
              <a:t> et al [26] proposed a method that uses deep </a:t>
            </a:r>
            <a:r>
              <a:rPr lang="en-US" sz="1800" cap="none" dirty="0">
                <a:latin typeface="+mj-lt"/>
                <a:ea typeface="Calibri" panose="020F0502020204030204" pitchFamily="34" charset="0"/>
                <a:cs typeface="Arial" panose="020B0604020202020204" pitchFamily="34" charset="0"/>
              </a:rPr>
              <a:t>RL</a:t>
            </a:r>
            <a:r>
              <a:rPr lang="en-US" sz="1800" cap="none" dirty="0">
                <a:effectLst/>
                <a:latin typeface="+mj-lt"/>
                <a:ea typeface="Calibri" panose="020F0502020204030204" pitchFamily="34" charset="0"/>
                <a:cs typeface="Arial" panose="020B0604020202020204" pitchFamily="34" charset="0"/>
              </a:rPr>
              <a:t> that produces an adaptive </a:t>
            </a:r>
            <a:r>
              <a:rPr lang="en-US" sz="1800" cap="none" dirty="0">
                <a:latin typeface="+mj-lt"/>
                <a:ea typeface="Calibri" panose="020F0502020204030204" pitchFamily="34" charset="0"/>
                <a:cs typeface="Arial" panose="020B0604020202020204" pitchFamily="34" charset="0"/>
              </a:rPr>
              <a:t>DE</a:t>
            </a:r>
            <a:r>
              <a:rPr lang="en-US" sz="1800" cap="none" dirty="0">
                <a:effectLst/>
                <a:latin typeface="+mj-lt"/>
                <a:ea typeface="Calibri" panose="020F0502020204030204" pitchFamily="34" charset="0"/>
                <a:cs typeface="Arial" panose="020B0604020202020204" pitchFamily="34" charset="0"/>
              </a:rPr>
              <a:t> strategy based on the observation of several state metrics. </a:t>
            </a:r>
          </a:p>
          <a:p>
            <a:pPr marL="342900" marR="0" lvl="0" indent="-342900" algn="just">
              <a:lnSpc>
                <a:spcPct val="150000"/>
              </a:lnSpc>
              <a:spcBef>
                <a:spcPts val="0"/>
              </a:spcBef>
              <a:spcAft>
                <a:spcPts val="80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sun et al [28] trained a long-short memory (LSTM) with policy gradient to control the F and </a:t>
            </a:r>
            <a:r>
              <a:rPr lang="en-US" sz="1800" cap="none" dirty="0">
                <a:latin typeface="+mj-lt"/>
                <a:ea typeface="Calibri" panose="020F0502020204030204" pitchFamily="34" charset="0"/>
                <a:cs typeface="Arial" panose="020B0604020202020204" pitchFamily="34" charset="0"/>
              </a:rPr>
              <a:t>CR</a:t>
            </a:r>
            <a:r>
              <a:rPr lang="en-US" sz="1800" cap="none" dirty="0">
                <a:effectLst/>
                <a:latin typeface="+mj-lt"/>
                <a:ea typeface="Calibri" panose="020F0502020204030204" pitchFamily="34" charset="0"/>
                <a:cs typeface="Arial" panose="020B0604020202020204" pitchFamily="34" charset="0"/>
              </a:rPr>
              <a:t> parameters in </a:t>
            </a:r>
            <a:r>
              <a:rPr lang="en-US" sz="1800" cap="none" dirty="0">
                <a:latin typeface="+mj-lt"/>
                <a:ea typeface="Calibri" panose="020F0502020204030204" pitchFamily="34" charset="0"/>
                <a:cs typeface="Arial" panose="020B0604020202020204" pitchFamily="34" charset="0"/>
              </a:rPr>
              <a:t>DE</a:t>
            </a:r>
            <a:r>
              <a:rPr lang="en-US" sz="1800" cap="none" dirty="0">
                <a:effectLst/>
                <a:latin typeface="+mj-lt"/>
                <a:ea typeface="Calibri" panose="020F0502020204030204" pitchFamily="34" charset="0"/>
                <a:cs typeface="Arial" panose="020B0604020202020204" pitchFamily="34" charset="0"/>
              </a:rPr>
              <a:t>.</a:t>
            </a: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34404348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810512" y="992124"/>
            <a:ext cx="9153144" cy="487375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600" cap="none" dirty="0" err="1">
                <a:effectLst/>
                <a:latin typeface="+mj-lt"/>
                <a:ea typeface="Calibri" panose="020F0502020204030204" pitchFamily="34" charset="0"/>
                <a:cs typeface="Arial" panose="020B0604020202020204" pitchFamily="34" charset="0"/>
              </a:rPr>
              <a:t>shala</a:t>
            </a:r>
            <a:r>
              <a:rPr lang="en-US" sz="1600" cap="none" dirty="0">
                <a:effectLst/>
                <a:latin typeface="+mj-lt"/>
                <a:ea typeface="Calibri" panose="020F0502020204030204" pitchFamily="34" charset="0"/>
                <a:cs typeface="Arial" panose="020B0604020202020204" pitchFamily="34" charset="0"/>
              </a:rPr>
              <a:t> et al [25] trained a neural network with guided policy search (GPS) to control the step-size of </a:t>
            </a:r>
            <a:r>
              <a:rPr lang="en-US" sz="1600" cap="none" dirty="0">
                <a:latin typeface="+mj-lt"/>
                <a:ea typeface="Calibri" panose="020F0502020204030204" pitchFamily="34" charset="0"/>
                <a:cs typeface="Arial" panose="020B0604020202020204" pitchFamily="34" charset="0"/>
              </a:rPr>
              <a:t>CMA</a:t>
            </a:r>
            <a:r>
              <a:rPr lang="en-US" sz="1600" cap="none" dirty="0">
                <a:effectLst/>
                <a:latin typeface="+mj-lt"/>
                <a:ea typeface="Calibri" panose="020F0502020204030204" pitchFamily="34" charset="0"/>
                <a:cs typeface="Arial" panose="020B0604020202020204" pitchFamily="34" charset="0"/>
              </a:rPr>
              <a:t>-ES by also sampling trajectories created by cumulative step-size adaptions (or </a:t>
            </a:r>
            <a:r>
              <a:rPr lang="en-US" sz="1600" cap="none" dirty="0">
                <a:latin typeface="+mj-lt"/>
                <a:ea typeface="Calibri" panose="020F0502020204030204" pitchFamily="34" charset="0"/>
                <a:cs typeface="Arial" panose="020B0604020202020204" pitchFamily="34" charset="0"/>
              </a:rPr>
              <a:t>CSA</a:t>
            </a:r>
            <a:r>
              <a:rPr lang="en-US" sz="1600" cap="none" dirty="0">
                <a:effectLst/>
                <a:latin typeface="+mj-lt"/>
                <a:ea typeface="Calibri" panose="020F0502020204030204" pitchFamily="34" charset="0"/>
                <a:cs typeface="Arial" panose="020B0604020202020204" pitchFamily="34" charset="0"/>
              </a:rPr>
              <a:t>)</a:t>
            </a:r>
          </a:p>
          <a:p>
            <a:pPr marR="0" lvl="0" algn="just" rtl="0">
              <a:lnSpc>
                <a:spcPct val="150000"/>
              </a:lnSpc>
              <a:spcBef>
                <a:spcPts val="0"/>
              </a:spcBef>
              <a:spcAft>
                <a:spcPts val="0"/>
              </a:spcAft>
            </a:pPr>
            <a:endParaRPr lang="en-US" sz="16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600" cap="none" dirty="0" err="1">
                <a:effectLst/>
                <a:latin typeface="+mj-lt"/>
                <a:ea typeface="Calibri" panose="020F0502020204030204" pitchFamily="34" charset="0"/>
                <a:cs typeface="Arial" panose="020B0604020202020204" pitchFamily="34" charset="0"/>
              </a:rPr>
              <a:t>lacerda</a:t>
            </a:r>
            <a:r>
              <a:rPr lang="en-US" sz="1600" cap="none" dirty="0">
                <a:effectLst/>
                <a:latin typeface="+mj-lt"/>
                <a:ea typeface="Calibri" panose="020F0502020204030204" pitchFamily="34" charset="0"/>
                <a:cs typeface="Arial" panose="020B0604020202020204" pitchFamily="34" charset="0"/>
              </a:rPr>
              <a:t> et al [16] used distributed </a:t>
            </a:r>
            <a:r>
              <a:rPr lang="en-US" sz="1600" cap="none" dirty="0">
                <a:latin typeface="+mj-lt"/>
                <a:ea typeface="Calibri" panose="020F0502020204030204" pitchFamily="34" charset="0"/>
                <a:cs typeface="Arial" panose="020B0604020202020204" pitchFamily="34" charset="0"/>
              </a:rPr>
              <a:t>RL</a:t>
            </a:r>
            <a:r>
              <a:rPr lang="en-US" sz="1600" cap="none" dirty="0">
                <a:effectLst/>
                <a:latin typeface="+mj-lt"/>
                <a:ea typeface="Calibri" panose="020F0502020204030204" pitchFamily="34" charset="0"/>
                <a:cs typeface="Arial" panose="020B0604020202020204" pitchFamily="34" charset="0"/>
              </a:rPr>
              <a:t> to train several metaheuristics with twin delayed deep deterministic policy gradients [9]. </a:t>
            </a:r>
          </a:p>
          <a:p>
            <a:pPr marR="0" lvl="0" algn="just">
              <a:lnSpc>
                <a:spcPct val="150000"/>
              </a:lnSpc>
              <a:spcBef>
                <a:spcPts val="0"/>
              </a:spcBef>
              <a:spcAft>
                <a:spcPts val="0"/>
              </a:spcAft>
            </a:pPr>
            <a:endParaRPr lang="en-US" sz="1600" cap="none" dirty="0">
              <a:effectLst/>
              <a:latin typeface="+mj-lt"/>
              <a:ea typeface="Calibri" panose="020F0502020204030204" pitchFamily="34" charset="0"/>
              <a:cs typeface="Arial" panose="020B0604020202020204" pitchFamily="34" charset="0"/>
            </a:endParaRPr>
          </a:p>
          <a:p>
            <a:pPr marR="0" lvl="0" algn="just">
              <a:lnSpc>
                <a:spcPct val="150000"/>
              </a:lnSpc>
              <a:spcBef>
                <a:spcPts val="0"/>
              </a:spcBef>
              <a:spcAft>
                <a:spcPts val="800"/>
              </a:spcAft>
            </a:pPr>
            <a:r>
              <a:rPr lang="en-US" b="1" cap="none" dirty="0">
                <a:latin typeface="+mj-lt"/>
                <a:ea typeface="Calibri" panose="020F0502020204030204" pitchFamily="34" charset="0"/>
                <a:cs typeface="Arial" panose="020B0604020202020204" pitchFamily="34" charset="0"/>
              </a:rPr>
              <a:t>The M</a:t>
            </a:r>
            <a:r>
              <a:rPr lang="en-US" b="1" cap="none" dirty="0">
                <a:effectLst/>
                <a:latin typeface="+mj-lt"/>
                <a:ea typeface="Calibri" panose="020F0502020204030204" pitchFamily="34" charset="0"/>
                <a:cs typeface="Arial" panose="020B0604020202020204" pitchFamily="34" charset="0"/>
              </a:rPr>
              <a:t>ethods used in this research</a:t>
            </a:r>
          </a:p>
          <a:p>
            <a:pPr marL="342900" marR="0" lvl="0" indent="-342900" algn="just">
              <a:lnSpc>
                <a:spcPct val="150000"/>
              </a:lnSpc>
              <a:spcBef>
                <a:spcPts val="0"/>
              </a:spcBef>
              <a:spcAft>
                <a:spcPts val="800"/>
              </a:spcAft>
              <a:buFont typeface="Arial" panose="020B0604020202020204" pitchFamily="34" charset="0"/>
              <a:buChar char="•"/>
            </a:pPr>
            <a:r>
              <a:rPr lang="en-US" sz="1600" cap="none" dirty="0">
                <a:latin typeface="+mj-lt"/>
                <a:ea typeface="Calibri" panose="020F0502020204030204" pitchFamily="34" charset="0"/>
                <a:cs typeface="Arial" panose="020B0604020202020204" pitchFamily="34" charset="0"/>
              </a:rPr>
              <a:t>T</a:t>
            </a:r>
            <a:r>
              <a:rPr lang="en-US" sz="1600" cap="none" dirty="0">
                <a:effectLst/>
                <a:latin typeface="+mj-lt"/>
                <a:ea typeface="Calibri" panose="020F0502020204030204" pitchFamily="34" charset="0"/>
                <a:cs typeface="Arial" panose="020B0604020202020204" pitchFamily="34" charset="0"/>
              </a:rPr>
              <a:t>he proposed framework is used to learn a policy that is able to set the parameters of an </a:t>
            </a:r>
            <a:r>
              <a:rPr lang="en-US" sz="1600" cap="none" dirty="0">
                <a:latin typeface="+mj-lt"/>
                <a:ea typeface="Calibri" panose="020F0502020204030204" pitchFamily="34" charset="0"/>
                <a:cs typeface="Arial" panose="020B0604020202020204" pitchFamily="34" charset="0"/>
              </a:rPr>
              <a:t>EA</a:t>
            </a:r>
            <a:r>
              <a:rPr lang="en-US" sz="1600" cap="none" dirty="0">
                <a:effectLst/>
                <a:latin typeface="+mj-lt"/>
                <a:ea typeface="Calibri" panose="020F0502020204030204" pitchFamily="34" charset="0"/>
                <a:cs typeface="Arial" panose="020B0604020202020204" pitchFamily="34" charset="0"/>
              </a:rPr>
              <a:t> at each generation of the optimization process.</a:t>
            </a:r>
          </a:p>
          <a:p>
            <a:pPr marL="342900" indent="-342900">
              <a:buFont typeface="Arial" panose="020B0604020202020204" pitchFamily="34" charset="0"/>
              <a:buChar char="•"/>
            </a:pPr>
            <a:endParaRPr lang="en-US" sz="1800"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542051855"/>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828800" y="992124"/>
            <a:ext cx="9101328" cy="4873752"/>
          </a:xfrm>
        </p:spPr>
        <p:txBody>
          <a:bodyPr/>
          <a:lstStyle/>
          <a:p>
            <a:pPr marL="285750" marR="0" lvl="0" indent="-285750" algn="just" rtl="0">
              <a:lnSpc>
                <a:spcPct val="150000"/>
              </a:lnSpc>
              <a:spcBef>
                <a:spcPts val="0"/>
              </a:spcBef>
              <a:spcAft>
                <a:spcPts val="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I</a:t>
            </a:r>
            <a:r>
              <a:rPr lang="en-US" sz="1800" cap="none" dirty="0">
                <a:effectLst/>
                <a:latin typeface="+mj-lt"/>
                <a:ea typeface="Calibri" panose="020F0502020204030204" pitchFamily="34" charset="0"/>
                <a:cs typeface="Arial" panose="020B0604020202020204" pitchFamily="34" charset="0"/>
              </a:rPr>
              <a:t>n the proposed framework in this paper there is similar approach presented in [25] however it is different from [25] in a way that:</a:t>
            </a: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rtl="0">
              <a:lnSpc>
                <a:spcPct val="150000"/>
              </a:lnSpc>
              <a:spcBef>
                <a:spcPts val="0"/>
              </a:spcBef>
              <a:spcAft>
                <a:spcPts val="0"/>
              </a:spcAft>
              <a:buFont typeface="+mj-lt"/>
              <a:buAutoNum type="arabicPeriod"/>
            </a:pPr>
            <a:r>
              <a:rPr lang="en-US" sz="1800" cap="none" dirty="0">
                <a:latin typeface="+mj-lt"/>
                <a:ea typeface="Calibri" panose="020F0502020204030204" pitchFamily="34" charset="0"/>
                <a:cs typeface="Arial" panose="020B0604020202020204" pitchFamily="34" charset="0"/>
              </a:rPr>
              <a:t>I</a:t>
            </a:r>
            <a:r>
              <a:rPr lang="en-US" sz="1800" cap="none" dirty="0">
                <a:effectLst/>
                <a:latin typeface="+mj-lt"/>
                <a:ea typeface="Calibri" panose="020F0502020204030204" pitchFamily="34" charset="0"/>
                <a:cs typeface="Arial" panose="020B0604020202020204" pitchFamily="34" charset="0"/>
              </a:rPr>
              <a:t>t does not use </a:t>
            </a:r>
            <a:r>
              <a:rPr lang="en-US" sz="1800" cap="none" dirty="0">
                <a:latin typeface="+mj-lt"/>
                <a:ea typeface="Calibri" panose="020F0502020204030204" pitchFamily="34" charset="0"/>
                <a:cs typeface="Arial" panose="020B0604020202020204" pitchFamily="34" charset="0"/>
              </a:rPr>
              <a:t>GPS</a:t>
            </a:r>
            <a:r>
              <a:rPr lang="en-US" sz="1800" cap="none" dirty="0">
                <a:effectLst/>
                <a:latin typeface="+mj-lt"/>
                <a:ea typeface="Calibri" panose="020F0502020204030204" pitchFamily="34" charset="0"/>
                <a:cs typeface="Arial" panose="020B0604020202020204" pitchFamily="34" charset="0"/>
              </a:rPr>
              <a:t> as </a:t>
            </a:r>
            <a:r>
              <a:rPr lang="en-US" sz="1800" cap="none" dirty="0">
                <a:latin typeface="+mj-lt"/>
                <a:ea typeface="Calibri" panose="020F0502020204030204" pitchFamily="34" charset="0"/>
                <a:cs typeface="Arial" panose="020B0604020202020204" pitchFamily="34" charset="0"/>
              </a:rPr>
              <a:t>RL</a:t>
            </a:r>
            <a:r>
              <a:rPr lang="en-US" sz="1800" cap="none" dirty="0">
                <a:effectLst/>
                <a:latin typeface="+mj-lt"/>
                <a:ea typeface="Calibri" panose="020F0502020204030204" pitchFamily="34" charset="0"/>
                <a:cs typeface="Arial" panose="020B0604020202020204" pitchFamily="34" charset="0"/>
              </a:rPr>
              <a:t> algorithm and most importantly we do not partially sample the parameter adaptation trajectory from an existing adaption strategy in [25] in </a:t>
            </a:r>
            <a:r>
              <a:rPr lang="en-US" sz="1800" cap="none" dirty="0">
                <a:latin typeface="+mj-lt"/>
                <a:ea typeface="Calibri" panose="020F0502020204030204" pitchFamily="34" charset="0"/>
                <a:cs typeface="Arial" panose="020B0604020202020204" pitchFamily="34" charset="0"/>
              </a:rPr>
              <a:t>CSA</a:t>
            </a:r>
            <a:r>
              <a:rPr lang="en-US" sz="1800" cap="none" dirty="0">
                <a:effectLst/>
                <a:latin typeface="+mj-lt"/>
                <a:ea typeface="Calibri" panose="020F0502020204030204" pitchFamily="34" charset="0"/>
                <a:cs typeface="Arial" panose="020B0604020202020204" pitchFamily="34" charset="0"/>
              </a:rPr>
              <a:t>) </a:t>
            </a:r>
          </a:p>
          <a:p>
            <a:pPr marL="342900" marR="0" lvl="0" indent="-342900" algn="just" rtl="0">
              <a:lnSpc>
                <a:spcPct val="150000"/>
              </a:lnSpc>
              <a:spcBef>
                <a:spcPts val="0"/>
              </a:spcBef>
              <a:spcAft>
                <a:spcPts val="0"/>
              </a:spcAft>
              <a:buFont typeface="+mj-lt"/>
              <a:buAutoNum type="arabicPeriod"/>
            </a:pPr>
            <a:r>
              <a:rPr lang="en-US" sz="1800" cap="none" dirty="0">
                <a:latin typeface="+mj-lt"/>
                <a:ea typeface="Calibri" panose="020F0502020204030204" pitchFamily="34" charset="0"/>
                <a:cs typeface="Arial" panose="020B0604020202020204" pitchFamily="34" charset="0"/>
              </a:rPr>
              <a:t>B</a:t>
            </a:r>
            <a:r>
              <a:rPr lang="en-US" sz="1800" cap="none" dirty="0">
                <a:effectLst/>
                <a:latin typeface="+mj-lt"/>
                <a:ea typeface="Calibri" panose="020F0502020204030204" pitchFamily="34" charset="0"/>
                <a:cs typeface="Arial" panose="020B0604020202020204" pitchFamily="34" charset="0"/>
              </a:rPr>
              <a:t>ut rather we build the adaption trajectory from scratch entirely based on the trained policy. </a:t>
            </a: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285750" marR="0" lvl="0" indent="-285750" algn="just">
              <a:lnSpc>
                <a:spcPct val="150000"/>
              </a:lnSpc>
              <a:spcBef>
                <a:spcPts val="0"/>
              </a:spcBef>
              <a:spcAft>
                <a:spcPts val="80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A</a:t>
            </a:r>
            <a:r>
              <a:rPr lang="en-US" sz="1800" cap="none" dirty="0">
                <a:effectLst/>
                <a:latin typeface="+mj-lt"/>
                <a:ea typeface="Calibri" panose="020F0502020204030204" pitchFamily="34" charset="0"/>
                <a:cs typeface="Arial" panose="020B0604020202020204" pitchFamily="34" charset="0"/>
              </a:rPr>
              <a:t>nother important aspect is that our framework can be configured with different </a:t>
            </a:r>
            <a:r>
              <a:rPr lang="en-US" sz="1600" cap="none" dirty="0">
                <a:effectLst/>
                <a:latin typeface="+mj-lt"/>
                <a:ea typeface="Calibri" panose="020F0502020204030204" pitchFamily="34" charset="0"/>
                <a:cs typeface="Arial" panose="020B0604020202020204" pitchFamily="34" charset="0"/>
              </a:rPr>
              <a:t>EAs</a:t>
            </a:r>
            <a:r>
              <a:rPr lang="en-US" sz="1800" cap="none" dirty="0">
                <a:effectLst/>
                <a:latin typeface="+mj-lt"/>
                <a:ea typeface="Calibri" panose="020F0502020204030204" pitchFamily="34" charset="0"/>
                <a:cs typeface="Arial" panose="020B0604020202020204" pitchFamily="34" charset="0"/>
              </a:rPr>
              <a:t> in </a:t>
            </a:r>
            <a:r>
              <a:rPr lang="en-US" sz="1800" cap="none" dirty="0">
                <a:latin typeface="+mj-lt"/>
                <a:ea typeface="Calibri" panose="020F0502020204030204" pitchFamily="34" charset="0"/>
                <a:cs typeface="Arial" panose="020B0604020202020204" pitchFamily="34" charset="0"/>
              </a:rPr>
              <a:t>RL</a:t>
            </a:r>
            <a:r>
              <a:rPr lang="en-US" sz="1800" cap="none" dirty="0">
                <a:effectLst/>
                <a:latin typeface="+mj-lt"/>
                <a:ea typeface="Calibri" panose="020F0502020204030204" pitchFamily="34" charset="0"/>
                <a:cs typeface="Arial" panose="020B0604020202020204" pitchFamily="34" charset="0"/>
              </a:rPr>
              <a:t> algorithms and can very easily extended in terms of state metrics, actions and rewards. </a:t>
            </a: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17</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414492278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024128" y="1307592"/>
            <a:ext cx="9939528" cy="487375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b="1" cap="none" dirty="0">
                <a:latin typeface="+mj-lt"/>
                <a:ea typeface="Calibri" panose="020F0502020204030204" pitchFamily="34" charset="0"/>
                <a:cs typeface="Arial" panose="020B0604020202020204" pitchFamily="34" charset="0"/>
              </a:rPr>
              <a:t>T</a:t>
            </a:r>
            <a:r>
              <a:rPr lang="en-US" sz="1800" b="1" cap="none" dirty="0">
                <a:effectLst/>
                <a:latin typeface="+mj-lt"/>
                <a:ea typeface="Calibri" panose="020F0502020204030204" pitchFamily="34" charset="0"/>
                <a:cs typeface="Arial" panose="020B0604020202020204" pitchFamily="34" charset="0"/>
              </a:rPr>
              <a:t>he</a:t>
            </a:r>
            <a:r>
              <a:rPr lang="en-US" sz="1800" cap="none" dirty="0">
                <a:effectLst/>
                <a:latin typeface="+mj-lt"/>
                <a:ea typeface="Calibri" panose="020F0502020204030204" pitchFamily="34" charset="0"/>
                <a:cs typeface="Arial" panose="020B0604020202020204" pitchFamily="34" charset="0"/>
              </a:rPr>
              <a:t> </a:t>
            </a:r>
            <a:r>
              <a:rPr lang="en-US" sz="1800" b="1" cap="none" dirty="0">
                <a:effectLst/>
                <a:latin typeface="+mj-lt"/>
                <a:ea typeface="Calibri" panose="020F0502020204030204" pitchFamily="34" charset="0"/>
                <a:cs typeface="Arial" panose="020B0604020202020204" pitchFamily="34" charset="0"/>
              </a:rPr>
              <a:t>evolutionary algorithm section</a:t>
            </a:r>
            <a:r>
              <a:rPr lang="en-US" sz="1800" cap="none" dirty="0">
                <a:effectLst/>
                <a:latin typeface="+mj-lt"/>
                <a:ea typeface="Calibri" panose="020F0502020204030204" pitchFamily="34" charset="0"/>
                <a:cs typeface="Arial" panose="020B0604020202020204" pitchFamily="34" charset="0"/>
              </a:rPr>
              <a:t>: in this paper it is tested the framework using CMA-ES and DE since these are two well-known </a:t>
            </a:r>
            <a:r>
              <a:rPr lang="en-US" sz="1800" cap="none" dirty="0">
                <a:latin typeface="+mj-lt"/>
                <a:ea typeface="Calibri" panose="020F0502020204030204" pitchFamily="34" charset="0"/>
                <a:cs typeface="Arial" panose="020B0604020202020204" pitchFamily="34" charset="0"/>
              </a:rPr>
              <a:t>EAs</a:t>
            </a:r>
            <a:r>
              <a:rPr lang="en-US" sz="1800" cap="none" dirty="0">
                <a:effectLst/>
                <a:latin typeface="+mj-lt"/>
                <a:ea typeface="Calibri" panose="020F0502020204030204" pitchFamily="34" charset="0"/>
                <a:cs typeface="Arial" panose="020B0604020202020204" pitchFamily="34" charset="0"/>
              </a:rPr>
              <a:t> for which several studies exist on parameter adaption. </a:t>
            </a: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b="1" cap="none" dirty="0">
                <a:effectLst/>
                <a:latin typeface="+mj-lt"/>
                <a:ea typeface="Calibri" panose="020F0502020204030204" pitchFamily="34" charset="0"/>
                <a:cs typeface="Arial" panose="020B0604020202020204" pitchFamily="34" charset="0"/>
              </a:rPr>
              <a:t>in this comparison </a:t>
            </a:r>
            <a:r>
              <a:rPr lang="en-US" sz="1800" cap="none" dirty="0">
                <a:effectLst/>
                <a:latin typeface="+mj-lt"/>
                <a:ea typeface="Calibri" panose="020F0502020204030204" pitchFamily="34" charset="0"/>
                <a:cs typeface="Arial" panose="020B0604020202020204" pitchFamily="34" charset="0"/>
              </a:rPr>
              <a:t>two well-established adaption strategies taken from the literature: for </a:t>
            </a:r>
            <a:r>
              <a:rPr lang="en-US" sz="1800" cap="none" dirty="0">
                <a:latin typeface="+mj-lt"/>
                <a:ea typeface="Calibri" panose="020F0502020204030204" pitchFamily="34" charset="0"/>
                <a:cs typeface="Arial" panose="020B0604020202020204" pitchFamily="34" charset="0"/>
              </a:rPr>
              <a:t>CMS</a:t>
            </a:r>
            <a:r>
              <a:rPr lang="en-US" sz="1800" cap="none" dirty="0">
                <a:effectLst/>
                <a:latin typeface="+mj-lt"/>
                <a:ea typeface="Calibri" panose="020F0502020204030204" pitchFamily="34" charset="0"/>
                <a:cs typeface="Arial" panose="020B0604020202020204" pitchFamily="34" charset="0"/>
              </a:rPr>
              <a:t>-ES cumulative step-size adaption (</a:t>
            </a:r>
            <a:r>
              <a:rPr lang="en-US" sz="1800" cap="none" dirty="0">
                <a:latin typeface="+mj-lt"/>
                <a:ea typeface="Calibri" panose="020F0502020204030204" pitchFamily="34" charset="0"/>
                <a:cs typeface="Arial" panose="020B0604020202020204" pitchFamily="34" charset="0"/>
              </a:rPr>
              <a:t>CSA</a:t>
            </a:r>
            <a:r>
              <a:rPr lang="en-US" sz="1800" cap="none" dirty="0">
                <a:effectLst/>
                <a:latin typeface="+mj-lt"/>
                <a:ea typeface="Calibri" panose="020F0502020204030204" pitchFamily="34" charset="0"/>
                <a:cs typeface="Arial" panose="020B0604020202020204" pitchFamily="34" charset="0"/>
              </a:rPr>
              <a:t>) and for the de, </a:t>
            </a:r>
            <a:r>
              <a:rPr lang="en-US" sz="1800" cap="none" dirty="0" err="1">
                <a:effectLst/>
                <a:latin typeface="+mj-lt"/>
                <a:ea typeface="Calibri" panose="020F0502020204030204" pitchFamily="34" charset="0"/>
                <a:cs typeface="Arial" panose="020B0604020202020204" pitchFamily="34" charset="0"/>
              </a:rPr>
              <a:t>iDE</a:t>
            </a:r>
            <a:r>
              <a:rPr lang="en-US" sz="1800" cap="none" dirty="0">
                <a:effectLst/>
                <a:latin typeface="+mj-lt"/>
                <a:ea typeface="Calibri" panose="020F0502020204030204" pitchFamily="34" charset="0"/>
                <a:cs typeface="Arial" panose="020B0604020202020204" pitchFamily="34" charset="0"/>
              </a:rPr>
              <a:t> and </a:t>
            </a:r>
            <a:r>
              <a:rPr lang="en-US" sz="1800" cap="none" dirty="0" err="1">
                <a:effectLst/>
                <a:latin typeface="+mj-lt"/>
                <a:ea typeface="Calibri" panose="020F0502020204030204" pitchFamily="34" charset="0"/>
                <a:cs typeface="Arial" panose="020B0604020202020204" pitchFamily="34" charset="0"/>
              </a:rPr>
              <a:t>jDE</a:t>
            </a:r>
            <a:r>
              <a:rPr lang="en-US" sz="1800" cap="none" dirty="0">
                <a:effectLst/>
                <a:latin typeface="+mj-lt"/>
                <a:ea typeface="Calibri" panose="020F0502020204030204" pitchFamily="34" charset="0"/>
                <a:cs typeface="Arial" panose="020B0604020202020204" pitchFamily="34" charset="0"/>
              </a:rPr>
              <a:t> </a:t>
            </a:r>
            <a:r>
              <a:rPr lang="en-US" sz="1050" cap="none" dirty="0">
                <a:effectLst/>
                <a:latin typeface="+mj-lt"/>
                <a:ea typeface="Calibri" panose="020F0502020204030204" pitchFamily="34" charset="0"/>
                <a:cs typeface="Arial" panose="020B0604020202020204" pitchFamily="34" charset="0"/>
              </a:rPr>
              <a:t>more details on these adaption strategies will follow. </a:t>
            </a:r>
            <a:endParaRPr lang="en-US" sz="1800" cap="none" dirty="0">
              <a:effectLst/>
              <a:latin typeface="+mj-lt"/>
              <a:ea typeface="Calibri" panose="020F0502020204030204" pitchFamily="34" charset="0"/>
              <a:cs typeface="Arial" panose="020B0604020202020204" pitchFamily="34" charset="0"/>
            </a:endParaRPr>
          </a:p>
          <a:p>
            <a:pPr marR="0" lvl="0" algn="just">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b="1" cap="none" dirty="0">
                <a:effectLst/>
                <a:latin typeface="+mj-lt"/>
                <a:ea typeface="Calibri" panose="020F0502020204030204" pitchFamily="34" charset="0"/>
                <a:cs typeface="Arial" panose="020B0604020202020204" pitchFamily="34" charset="0"/>
              </a:rPr>
              <a:t>covariance matrix adaptions evolution strategies or </a:t>
            </a:r>
            <a:r>
              <a:rPr lang="en-US" sz="1800" b="1" cap="none" dirty="0">
                <a:latin typeface="+mj-lt"/>
                <a:ea typeface="Calibri" panose="020F0502020204030204" pitchFamily="34" charset="0"/>
                <a:cs typeface="Arial" panose="020B0604020202020204" pitchFamily="34" charset="0"/>
              </a:rPr>
              <a:t>CMA</a:t>
            </a:r>
            <a:r>
              <a:rPr lang="en-US" sz="1800" b="1" cap="none" dirty="0">
                <a:effectLst/>
                <a:latin typeface="+mj-lt"/>
                <a:ea typeface="Calibri" panose="020F0502020204030204" pitchFamily="34" charset="0"/>
                <a:cs typeface="Arial" panose="020B0604020202020204" pitchFamily="34" charset="0"/>
              </a:rPr>
              <a:t>-ES: </a:t>
            </a:r>
            <a:r>
              <a:rPr lang="en-US" sz="1800" cap="none" dirty="0">
                <a:effectLst/>
                <a:latin typeface="+mj-lt"/>
                <a:ea typeface="Calibri" panose="020F0502020204030204" pitchFamily="34" charset="0"/>
                <a:cs typeface="Arial" panose="020B0604020202020204" pitchFamily="34" charset="0"/>
              </a:rPr>
              <a:t>conduct the search by sampling adaptive mutations from a multivariate normal distribution (x</a:t>
            </a:r>
            <a:r>
              <a:rPr lang="en-US" sz="1800" cap="none" dirty="0">
                <a:effectLst/>
                <a:latin typeface="+mj-lt"/>
                <a:ea typeface="Calibri" panose="020F0502020204030204" pitchFamily="34" charset="0"/>
                <a:cs typeface="Cambria Math" panose="02040503050406030204" pitchFamily="18" charset="0"/>
              </a:rPr>
              <a:t>𝑖</a:t>
            </a:r>
            <a:r>
              <a:rPr lang="en-US" sz="1800" cap="none" dirty="0">
                <a:effectLst/>
                <a:latin typeface="+mj-lt"/>
                <a:ea typeface="Calibri" panose="020F0502020204030204" pitchFamily="34" charset="0"/>
                <a:cs typeface="Arial" panose="020B0604020202020204" pitchFamily="34" charset="0"/>
              </a:rPr>
              <a:t> </a:t>
            </a:r>
            <a:r>
              <a:rPr lang="en-US" sz="1800" cap="none" dirty="0">
                <a:effectLst/>
                <a:latin typeface="+mj-lt"/>
                <a:ea typeface="Calibri" panose="020F0502020204030204" pitchFamily="34" charset="0"/>
                <a:cs typeface="Cambria Math" panose="02040503050406030204" pitchFamily="18" charset="0"/>
              </a:rPr>
              <a:t>∼</a:t>
            </a:r>
            <a:r>
              <a:rPr lang="en-US" sz="1800" cap="none" dirty="0">
                <a:effectLst/>
                <a:latin typeface="+mj-lt"/>
                <a:ea typeface="Calibri" panose="020F0502020204030204" pitchFamily="34" charset="0"/>
                <a:cs typeface="Arial" panose="020B0604020202020204" pitchFamily="34" charset="0"/>
              </a:rPr>
              <a:t> </a:t>
            </a:r>
            <a:r>
              <a:rPr lang="en-US" sz="1800" cap="none" dirty="0">
                <a:effectLst/>
                <a:latin typeface="+mj-lt"/>
                <a:ea typeface="Calibri" panose="020F0502020204030204" pitchFamily="34" charset="0"/>
                <a:cs typeface="Cambria Math" panose="02040503050406030204" pitchFamily="18" charset="0"/>
              </a:rPr>
              <a:t>𝒎</a:t>
            </a:r>
            <a:r>
              <a:rPr lang="en-US" sz="1800" cap="none" dirty="0">
                <a:effectLst/>
                <a:latin typeface="+mj-lt"/>
                <a:ea typeface="Calibri" panose="020F0502020204030204" pitchFamily="34" charset="0"/>
                <a:cs typeface="Arial" panose="020B0604020202020204" pitchFamily="34" charset="0"/>
              </a:rPr>
              <a:t> + </a:t>
            </a:r>
            <a:r>
              <a:rPr lang="en-US" sz="1800" cap="none" dirty="0">
                <a:effectLst/>
                <a:latin typeface="+mj-lt"/>
                <a:ea typeface="Calibri" panose="020F0502020204030204" pitchFamily="34" charset="0"/>
                <a:cs typeface="Cambria Math" panose="02040503050406030204" pitchFamily="18" charset="0"/>
              </a:rPr>
              <a:t>𝜎</a:t>
            </a:r>
            <a:r>
              <a:rPr lang="en-US" sz="1800" cap="none" dirty="0">
                <a:effectLst/>
                <a:latin typeface="+mj-lt"/>
                <a:ea typeface="Calibri" panose="020F0502020204030204" pitchFamily="34" charset="0"/>
                <a:cs typeface="Arial" panose="020B0604020202020204" pitchFamily="34" charset="0"/>
              </a:rPr>
              <a:t> × n (0, </a:t>
            </a:r>
            <a:r>
              <a:rPr lang="en-US" sz="1800" cap="none" dirty="0">
                <a:effectLst/>
                <a:latin typeface="+mj-lt"/>
                <a:ea typeface="Calibri" panose="020F0502020204030204" pitchFamily="34" charset="0"/>
                <a:cs typeface="Cambria Math" panose="02040503050406030204" pitchFamily="18" charset="0"/>
              </a:rPr>
              <a:t>𝑪</a:t>
            </a:r>
            <a:r>
              <a:rPr lang="en-US" sz="1800" cap="none" dirty="0">
                <a:effectLst/>
                <a:latin typeface="+mj-lt"/>
                <a:ea typeface="Calibri" panose="020F050202020403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18</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1993293111"/>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984248" y="1546224"/>
            <a:ext cx="9162288" cy="400507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A</a:t>
            </a:r>
            <a:r>
              <a:rPr lang="en-US" sz="1800" cap="none" dirty="0">
                <a:effectLst/>
                <a:latin typeface="+mj-lt"/>
                <a:ea typeface="Calibri" panose="020F0502020204030204" pitchFamily="34" charset="0"/>
                <a:cs typeface="Arial" panose="020B0604020202020204" pitchFamily="34" charset="0"/>
              </a:rPr>
              <a:t>t each generation, the mean</a:t>
            </a:r>
            <a:r>
              <a:rPr lang="en-US" sz="1800" b="1" cap="none" dirty="0">
                <a:effectLst/>
                <a:latin typeface="+mj-lt"/>
                <a:ea typeface="Calibri" panose="020F0502020204030204" pitchFamily="34" charset="0"/>
                <a:cs typeface="Arial" panose="020B0604020202020204" pitchFamily="34" charset="0"/>
              </a:rPr>
              <a:t> m </a:t>
            </a:r>
            <a:r>
              <a:rPr lang="en-US" sz="1800" cap="none" dirty="0">
                <a:effectLst/>
                <a:latin typeface="+mj-lt"/>
                <a:ea typeface="Calibri" panose="020F0502020204030204" pitchFamily="34" charset="0"/>
                <a:cs typeface="Arial" panose="020B0604020202020204" pitchFamily="34" charset="0"/>
              </a:rPr>
              <a:t>is updated based on a weighted average over the population, </a:t>
            </a:r>
          </a:p>
          <a:p>
            <a:pPr marL="342900" marR="0" lvl="0" indent="-342900" algn="just" rtl="0">
              <a:lnSpc>
                <a:spcPct val="150000"/>
              </a:lnSpc>
              <a:spcBef>
                <a:spcPts val="0"/>
              </a:spcBef>
              <a:spcAft>
                <a:spcPts val="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W</a:t>
            </a:r>
            <a:r>
              <a:rPr lang="en-US" sz="1800" cap="none" dirty="0">
                <a:effectLst/>
                <a:latin typeface="+mj-lt"/>
                <a:ea typeface="Calibri" panose="020F0502020204030204" pitchFamily="34" charset="0"/>
                <a:cs typeface="Arial" panose="020B0604020202020204" pitchFamily="34" charset="0"/>
              </a:rPr>
              <a:t>hile the covariance Metrix </a:t>
            </a:r>
            <a:r>
              <a:rPr lang="en-US" sz="1800" cap="none" dirty="0">
                <a:latin typeface="+mj-lt"/>
                <a:ea typeface="Calibri" panose="020F0502020204030204" pitchFamily="34" charset="0"/>
                <a:cs typeface="Arial" panose="020B0604020202020204" pitchFamily="34" charset="0"/>
              </a:rPr>
              <a:t>C</a:t>
            </a:r>
            <a:r>
              <a:rPr lang="en-US" sz="1800" cap="none" dirty="0">
                <a:effectLst/>
                <a:latin typeface="+mj-lt"/>
                <a:ea typeface="Calibri" panose="020F0502020204030204" pitchFamily="34" charset="0"/>
                <a:cs typeface="Arial" panose="020B0604020202020204" pitchFamily="34" charset="0"/>
              </a:rPr>
              <a:t> is updated by applying a process similar to that of principle component analysis. </a:t>
            </a:r>
          </a:p>
          <a:p>
            <a:pPr marL="342900" marR="0" lvl="0" indent="-342900" algn="just">
              <a:lnSpc>
                <a:spcPct val="150000"/>
              </a:lnSpc>
              <a:spcBef>
                <a:spcPts val="0"/>
              </a:spcBef>
              <a:spcAft>
                <a:spcPts val="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T</a:t>
            </a:r>
            <a:r>
              <a:rPr lang="en-US" sz="1800" cap="none" dirty="0">
                <a:effectLst/>
                <a:latin typeface="+mj-lt"/>
                <a:ea typeface="Calibri" panose="020F0502020204030204" pitchFamily="34" charset="0"/>
                <a:cs typeface="Arial" panose="020B0604020202020204" pitchFamily="34" charset="0"/>
              </a:rPr>
              <a:t>he remaining parameter </a:t>
            </a:r>
            <a:r>
              <a:rPr lang="en-US" sz="1800" cap="none" dirty="0">
                <a:effectLst/>
                <a:latin typeface="+mj-lt"/>
                <a:ea typeface="Calibri" panose="020F0502020204030204" pitchFamily="34" charset="0"/>
                <a:cs typeface="Cambria Math" panose="02040503050406030204" pitchFamily="18" charset="0"/>
              </a:rPr>
              <a:t>𝜎</a:t>
            </a:r>
            <a:r>
              <a:rPr lang="en-US" sz="1800" cap="none" dirty="0">
                <a:effectLst/>
                <a:latin typeface="+mj-lt"/>
                <a:ea typeface="Calibri" panose="020F0502020204030204" pitchFamily="34" charset="0"/>
                <a:cs typeface="Arial" panose="020B0604020202020204" pitchFamily="34" charset="0"/>
              </a:rPr>
              <a:t> is the step size, which in turn is adapted during the process. </a:t>
            </a:r>
          </a:p>
          <a:p>
            <a:pPr marL="342900" marR="0" lvl="0" indent="-342900" algn="just">
              <a:lnSpc>
                <a:spcPct val="150000"/>
              </a:lnSpc>
              <a:spcBef>
                <a:spcPts val="0"/>
              </a:spcBef>
              <a:spcAft>
                <a:spcPts val="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U</a:t>
            </a:r>
            <a:r>
              <a:rPr lang="en-US" sz="1800" cap="none" dirty="0">
                <a:effectLst/>
                <a:latin typeface="+mj-lt"/>
                <a:ea typeface="Calibri" panose="020F0502020204030204" pitchFamily="34" charset="0"/>
                <a:cs typeface="Arial" panose="020B0604020202020204" pitchFamily="34" charset="0"/>
              </a:rPr>
              <a:t>sually, </a:t>
            </a:r>
            <a:r>
              <a:rPr lang="en-US" sz="1800" cap="none" dirty="0">
                <a:effectLst/>
                <a:latin typeface="+mj-lt"/>
                <a:ea typeface="Calibri" panose="020F0502020204030204" pitchFamily="34" charset="0"/>
                <a:cs typeface="Cambria Math" panose="02040503050406030204" pitchFamily="18" charset="0"/>
              </a:rPr>
              <a:t>𝜎</a:t>
            </a:r>
            <a:r>
              <a:rPr lang="en-US" sz="1800" cap="none" dirty="0">
                <a:effectLst/>
                <a:latin typeface="+mj-lt"/>
                <a:ea typeface="Calibri" panose="020F0502020204030204" pitchFamily="34" charset="0"/>
                <a:cs typeface="Arial" panose="020B0604020202020204" pitchFamily="34" charset="0"/>
              </a:rPr>
              <a:t> is self-adapted using </a:t>
            </a:r>
            <a:r>
              <a:rPr lang="en-US" sz="1800" cap="none" dirty="0">
                <a:latin typeface="+mj-lt"/>
                <a:ea typeface="Calibri" panose="020F0502020204030204" pitchFamily="34" charset="0"/>
                <a:cs typeface="Arial" panose="020B0604020202020204" pitchFamily="34" charset="0"/>
              </a:rPr>
              <a:t>CSA</a:t>
            </a:r>
            <a:r>
              <a:rPr lang="en-US" sz="1800" cap="none" dirty="0">
                <a:effectLst/>
                <a:latin typeface="+mj-lt"/>
                <a:ea typeface="Calibri" panose="020F0502020204030204" pitchFamily="34" charset="0"/>
                <a:cs typeface="Arial" panose="020B0604020202020204" pitchFamily="34" charset="0"/>
              </a:rPr>
              <a:t> [4]</a:t>
            </a:r>
          </a:p>
          <a:p>
            <a:pPr marL="342900" marR="0" lvl="0" indent="-342900" algn="just">
              <a:lnSpc>
                <a:spcPct val="150000"/>
              </a:lnSpc>
              <a:spcBef>
                <a:spcPts val="0"/>
              </a:spcBef>
              <a:spcAft>
                <a:spcPts val="80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I</a:t>
            </a:r>
            <a:r>
              <a:rPr lang="en-US" sz="1800" cap="none" dirty="0">
                <a:effectLst/>
                <a:latin typeface="+mj-lt"/>
                <a:ea typeface="Calibri" panose="020F0502020204030204" pitchFamily="34" charset="0"/>
                <a:cs typeface="Arial" panose="020B0604020202020204" pitchFamily="34" charset="0"/>
              </a:rPr>
              <a:t>n our case the policy is learned and computed based on an observation of the current state of the search. </a:t>
            </a: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19</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
        <p:nvSpPr>
          <p:cNvPr id="6" name="TextBox 5">
            <a:extLst>
              <a:ext uri="{FF2B5EF4-FFF2-40B4-BE49-F238E27FC236}">
                <a16:creationId xmlns:a16="http://schemas.microsoft.com/office/drawing/2014/main" id="{FC1A6E1D-870F-4497-92F3-250D2EABC58D}"/>
              </a:ext>
            </a:extLst>
          </p:cNvPr>
          <p:cNvSpPr txBox="1"/>
          <p:nvPr/>
        </p:nvSpPr>
        <p:spPr>
          <a:xfrm>
            <a:off x="2077974" y="676656"/>
            <a:ext cx="6094476" cy="369332"/>
          </a:xfrm>
          <a:prstGeom prst="rect">
            <a:avLst/>
          </a:prstGeom>
          <a:noFill/>
        </p:spPr>
        <p:txBody>
          <a:bodyPr wrap="square">
            <a:spAutoFit/>
          </a:bodyPr>
          <a:lstStyle/>
          <a:p>
            <a:r>
              <a:rPr lang="en-US" sz="1800" cap="none" dirty="0">
                <a:effectLst/>
                <a:latin typeface="+mj-lt"/>
                <a:ea typeface="Calibri" panose="020F0502020204030204" pitchFamily="34" charset="0"/>
                <a:cs typeface="Arial" panose="020B0604020202020204" pitchFamily="34" charset="0"/>
              </a:rPr>
              <a:t>(x</a:t>
            </a:r>
            <a:r>
              <a:rPr lang="en-US" sz="1800" cap="none" dirty="0">
                <a:effectLst/>
                <a:latin typeface="+mj-lt"/>
                <a:ea typeface="Calibri" panose="020F0502020204030204" pitchFamily="34" charset="0"/>
                <a:cs typeface="Cambria Math" panose="02040503050406030204" pitchFamily="18" charset="0"/>
              </a:rPr>
              <a:t>𝑖</a:t>
            </a:r>
            <a:r>
              <a:rPr lang="en-US" sz="1800" cap="none" dirty="0">
                <a:effectLst/>
                <a:latin typeface="+mj-lt"/>
                <a:ea typeface="Calibri" panose="020F0502020204030204" pitchFamily="34" charset="0"/>
                <a:cs typeface="Arial" panose="020B0604020202020204" pitchFamily="34" charset="0"/>
              </a:rPr>
              <a:t> </a:t>
            </a:r>
            <a:r>
              <a:rPr lang="en-US" sz="1800" cap="none" dirty="0">
                <a:effectLst/>
                <a:latin typeface="+mj-lt"/>
                <a:ea typeface="Calibri" panose="020F0502020204030204" pitchFamily="34" charset="0"/>
                <a:cs typeface="Cambria Math" panose="02040503050406030204" pitchFamily="18" charset="0"/>
              </a:rPr>
              <a:t>∼</a:t>
            </a:r>
            <a:r>
              <a:rPr lang="en-US" sz="1800" cap="none" dirty="0">
                <a:effectLst/>
                <a:latin typeface="+mj-lt"/>
                <a:ea typeface="Calibri" panose="020F0502020204030204" pitchFamily="34" charset="0"/>
                <a:cs typeface="Arial" panose="020B0604020202020204" pitchFamily="34" charset="0"/>
              </a:rPr>
              <a:t> </a:t>
            </a:r>
            <a:r>
              <a:rPr lang="en-US" sz="1800" cap="none" dirty="0">
                <a:effectLst/>
                <a:latin typeface="+mj-lt"/>
                <a:ea typeface="Calibri" panose="020F0502020204030204" pitchFamily="34" charset="0"/>
                <a:cs typeface="Cambria Math" panose="02040503050406030204" pitchFamily="18" charset="0"/>
              </a:rPr>
              <a:t>𝒎</a:t>
            </a:r>
            <a:r>
              <a:rPr lang="en-US" sz="1800" cap="none" dirty="0">
                <a:effectLst/>
                <a:latin typeface="+mj-lt"/>
                <a:ea typeface="Calibri" panose="020F0502020204030204" pitchFamily="34" charset="0"/>
                <a:cs typeface="Arial" panose="020B0604020202020204" pitchFamily="34" charset="0"/>
              </a:rPr>
              <a:t> + </a:t>
            </a:r>
            <a:r>
              <a:rPr lang="en-US" sz="1800" cap="none" dirty="0">
                <a:effectLst/>
                <a:latin typeface="+mj-lt"/>
                <a:ea typeface="Calibri" panose="020F0502020204030204" pitchFamily="34" charset="0"/>
                <a:cs typeface="Cambria Math" panose="02040503050406030204" pitchFamily="18" charset="0"/>
              </a:rPr>
              <a:t>𝜎</a:t>
            </a:r>
            <a:r>
              <a:rPr lang="en-US" sz="1800" cap="none" dirty="0">
                <a:effectLst/>
                <a:latin typeface="+mj-lt"/>
                <a:ea typeface="Calibri" panose="020F0502020204030204" pitchFamily="34" charset="0"/>
                <a:cs typeface="Arial" panose="020B0604020202020204" pitchFamily="34" charset="0"/>
              </a:rPr>
              <a:t> × n (0, </a:t>
            </a:r>
            <a:r>
              <a:rPr lang="en-US" sz="1800" cap="none" dirty="0">
                <a:effectLst/>
                <a:latin typeface="+mj-lt"/>
                <a:ea typeface="Calibri" panose="020F0502020204030204" pitchFamily="34" charset="0"/>
                <a:cs typeface="Cambria Math" panose="02040503050406030204" pitchFamily="18" charset="0"/>
              </a:rPr>
              <a:t>𝑪</a:t>
            </a:r>
            <a:r>
              <a:rPr lang="en-US" sz="1800" cap="none" dirty="0">
                <a:effectLst/>
                <a:latin typeface="+mj-lt"/>
                <a:ea typeface="Calibri" panose="020F050202020403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413763549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06B105-3CE8-401C-B580-7FACC2289F39}"/>
              </a:ext>
            </a:extLst>
          </p:cNvPr>
          <p:cNvSpPr txBox="1"/>
          <p:nvPr/>
        </p:nvSpPr>
        <p:spPr>
          <a:xfrm>
            <a:off x="1080516" y="749808"/>
            <a:ext cx="9901428" cy="5262979"/>
          </a:xfrm>
          <a:prstGeom prst="rect">
            <a:avLst/>
          </a:prstGeom>
          <a:noFill/>
        </p:spPr>
        <p:txBody>
          <a:bodyPr wrap="square" rtlCol="0">
            <a:spAutoFit/>
          </a:bodyPr>
          <a:lstStyle/>
          <a:p>
            <a:r>
              <a:rPr lang="en-US" sz="2800" dirty="0"/>
              <a:t>Important Terminology:</a:t>
            </a:r>
          </a:p>
          <a:p>
            <a:r>
              <a:rPr lang="en-US" sz="2800" dirty="0"/>
              <a:t> </a:t>
            </a:r>
          </a:p>
          <a:p>
            <a:pPr marL="457200" indent="-457200">
              <a:buFont typeface="Arial" panose="020B0604020202020204" pitchFamily="34" charset="0"/>
              <a:buChar char="•"/>
            </a:pPr>
            <a:r>
              <a:rPr lang="en-US" sz="2800" dirty="0"/>
              <a:t>Evolutionary algorithm:</a:t>
            </a:r>
          </a:p>
          <a:p>
            <a:pPr marL="457200" indent="-457200">
              <a:buFont typeface="Arial" panose="020B0604020202020204" pitchFamily="34" charset="0"/>
              <a:buChar char="•"/>
            </a:pPr>
            <a:r>
              <a:rPr lang="en-US" sz="2800" dirty="0"/>
              <a:t>Benchmark functions:</a:t>
            </a:r>
          </a:p>
          <a:p>
            <a:pPr marL="457200" indent="-457200">
              <a:buFont typeface="Arial" panose="020B0604020202020204" pitchFamily="34" charset="0"/>
              <a:buChar char="•"/>
            </a:pPr>
            <a:r>
              <a:rPr lang="en-US" sz="2800" dirty="0"/>
              <a:t>Metaheuristics:</a:t>
            </a:r>
          </a:p>
          <a:p>
            <a:pPr marL="457200" indent="-457200">
              <a:buFont typeface="Arial" panose="020B0604020202020204" pitchFamily="34" charset="0"/>
              <a:buChar char="•"/>
            </a:pPr>
            <a:r>
              <a:rPr lang="en-US" sz="2800" dirty="0"/>
              <a:t>Parameter adaptation:</a:t>
            </a:r>
          </a:p>
          <a:p>
            <a:pPr marL="457200" indent="-457200">
              <a:buFont typeface="Arial" panose="020B0604020202020204" pitchFamily="34" charset="0"/>
              <a:buChar char="•"/>
            </a:pPr>
            <a:r>
              <a:rPr lang="en-US" sz="2800" dirty="0"/>
              <a:t>Covariance Matrix Adaptation Evolution Strategies:</a:t>
            </a:r>
          </a:p>
          <a:p>
            <a:pPr marL="457200" indent="-457200">
              <a:buFont typeface="Arial" panose="020B0604020202020204" pitchFamily="34" charset="0"/>
              <a:buChar char="•"/>
            </a:pPr>
            <a:r>
              <a:rPr lang="en-US" sz="2800" dirty="0"/>
              <a:t>Cross Over Rate: </a:t>
            </a:r>
          </a:p>
          <a:p>
            <a:pPr marL="457200" indent="-457200">
              <a:buFont typeface="Arial" panose="020B0604020202020204" pitchFamily="34" charset="0"/>
              <a:buChar char="•"/>
            </a:pPr>
            <a:r>
              <a:rPr lang="en-US" sz="2800" dirty="0"/>
              <a:t>Scale Factor:</a:t>
            </a:r>
          </a:p>
          <a:p>
            <a:pPr marL="457200" indent="-457200">
              <a:buFont typeface="Arial" panose="020B0604020202020204" pitchFamily="34" charset="0"/>
              <a:buChar char="•"/>
            </a:pPr>
            <a:r>
              <a:rPr lang="en-US" sz="2800" dirty="0"/>
              <a:t>Adaptation Policies: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56999441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2121408" y="992124"/>
            <a:ext cx="8823960" cy="487375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b="1" cap="none" dirty="0">
                <a:effectLst/>
                <a:latin typeface="+mj-lt"/>
                <a:ea typeface="Calibri" panose="020F0502020204030204" pitchFamily="34" charset="0"/>
                <a:cs typeface="Arial" panose="020B0604020202020204" pitchFamily="34" charset="0"/>
              </a:rPr>
              <a:t>differential evolution</a:t>
            </a:r>
            <a:r>
              <a:rPr lang="en-US" cap="none" dirty="0">
                <a:effectLst/>
                <a:latin typeface="+mj-lt"/>
                <a:ea typeface="Calibri" panose="020F0502020204030204" pitchFamily="34" charset="0"/>
                <a:cs typeface="Arial" panose="020B0604020202020204" pitchFamily="34" charset="0"/>
              </a:rPr>
              <a:t> or </a:t>
            </a:r>
            <a:r>
              <a:rPr lang="en-US" cap="none" dirty="0">
                <a:latin typeface="+mj-lt"/>
                <a:ea typeface="Calibri" panose="020F0502020204030204" pitchFamily="34" charset="0"/>
                <a:cs typeface="Arial" panose="020B0604020202020204" pitchFamily="34" charset="0"/>
              </a:rPr>
              <a:t>DE</a:t>
            </a:r>
            <a:r>
              <a:rPr lang="en-US" cap="none" dirty="0">
                <a:effectLst/>
                <a:latin typeface="+mj-lt"/>
                <a:ea typeface="Calibri" panose="020F0502020204030204" pitchFamily="34" charset="0"/>
                <a:cs typeface="Arial" panose="020B0604020202020204" pitchFamily="34" charset="0"/>
              </a:rPr>
              <a:t> is very simple yet efficient </a:t>
            </a:r>
            <a:r>
              <a:rPr lang="en-US" cap="none" dirty="0">
                <a:latin typeface="+mj-lt"/>
                <a:ea typeface="Calibri" panose="020F0502020204030204" pitchFamily="34" charset="0"/>
                <a:cs typeface="Arial" panose="020B0604020202020204" pitchFamily="34" charset="0"/>
              </a:rPr>
              <a:t>EA</a:t>
            </a:r>
            <a:r>
              <a:rPr lang="en-US" cap="none" dirty="0">
                <a:effectLst/>
                <a:latin typeface="+mj-lt"/>
                <a:ea typeface="Calibri" panose="020F0502020204030204" pitchFamily="34" charset="0"/>
                <a:cs typeface="Arial" panose="020B0604020202020204" pitchFamily="34" charset="0"/>
              </a:rPr>
              <a:t>.</a:t>
            </a:r>
          </a:p>
          <a:p>
            <a:pPr marR="0" lvl="0" algn="just" rtl="0">
              <a:lnSpc>
                <a:spcPct val="150000"/>
              </a:lnSpc>
              <a:spcBef>
                <a:spcPts val="0"/>
              </a:spcBef>
              <a:spcAft>
                <a:spcPts val="0"/>
              </a:spcAft>
            </a:pPr>
            <a:endParaRPr lang="en-US"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S</a:t>
            </a:r>
            <a:r>
              <a:rPr lang="en-US" cap="none" dirty="0">
                <a:effectLst/>
                <a:latin typeface="+mj-lt"/>
                <a:ea typeface="Calibri" panose="020F0502020204030204" pitchFamily="34" charset="0"/>
                <a:cs typeface="Arial" panose="020B0604020202020204" pitchFamily="34" charset="0"/>
              </a:rPr>
              <a:t>tarting from an initial random population at each generation the algorithm applies on each parent solution a differential mutation operator, to obtain a mutant which is then crossed over with the parent. </a:t>
            </a:r>
          </a:p>
          <a:p>
            <a:pPr marR="0" lvl="0" algn="just">
              <a:lnSpc>
                <a:spcPct val="150000"/>
              </a:lnSpc>
              <a:spcBef>
                <a:spcPts val="0"/>
              </a:spcBef>
              <a:spcAft>
                <a:spcPts val="0"/>
              </a:spcAft>
            </a:pPr>
            <a:endParaRPr lang="en-US"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This while there are different mutation and crossover strategies for </a:t>
            </a:r>
            <a:r>
              <a:rPr lang="en-US" cap="none" dirty="0">
                <a:latin typeface="+mj-lt"/>
                <a:ea typeface="Calibri" panose="020F0502020204030204" pitchFamily="34" charset="0"/>
                <a:cs typeface="Arial" panose="020B0604020202020204" pitchFamily="34" charset="0"/>
              </a:rPr>
              <a:t>DE</a:t>
            </a:r>
            <a:r>
              <a:rPr lang="en-US" cap="none" dirty="0">
                <a:effectLst/>
                <a:latin typeface="+mj-lt"/>
                <a:ea typeface="Calibri" panose="020F0502020204030204" pitchFamily="34" charset="0"/>
                <a:cs typeface="Arial" panose="020B0604020202020204" pitchFamily="34" charset="0"/>
              </a:rPr>
              <a:t>. </a:t>
            </a:r>
          </a:p>
          <a:p>
            <a:pPr marL="342900" marR="0" lvl="0" indent="-342900" algn="just">
              <a:lnSpc>
                <a:spcPct val="150000"/>
              </a:lnSpc>
              <a:spcBef>
                <a:spcPts val="0"/>
              </a:spcBef>
              <a:spcAft>
                <a:spcPts val="80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I</a:t>
            </a:r>
            <a:r>
              <a:rPr lang="en-US" cap="none" dirty="0">
                <a:effectLst/>
                <a:latin typeface="+mj-lt"/>
                <a:ea typeface="Calibri" panose="020F0502020204030204" pitchFamily="34" charset="0"/>
                <a:cs typeface="Arial" panose="020B0604020202020204" pitchFamily="34" charset="0"/>
              </a:rPr>
              <a:t>n the current paper we consider only the “</a:t>
            </a:r>
            <a:r>
              <a:rPr lang="en-US" b="1" cap="none" dirty="0">
                <a:effectLst/>
                <a:latin typeface="+mj-lt"/>
                <a:ea typeface="Calibri" panose="020F0502020204030204" pitchFamily="34" charset="0"/>
                <a:cs typeface="Arial" panose="020B0604020202020204" pitchFamily="34" charset="0"/>
              </a:rPr>
              <a:t>best/1/bin</a:t>
            </a:r>
            <a:r>
              <a:rPr lang="en-US" cap="none" dirty="0">
                <a:effectLst/>
                <a:latin typeface="+mj-lt"/>
                <a:ea typeface="Calibri" panose="020F0502020204030204" pitchFamily="34" charset="0"/>
                <a:cs typeface="Arial" panose="020B0604020202020204" pitchFamily="34" charset="0"/>
              </a:rPr>
              <a:t>” strategy. </a:t>
            </a: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20</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2954957311"/>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2029968" y="1307592"/>
            <a:ext cx="8933688" cy="4544568"/>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according to the “</a:t>
            </a:r>
            <a:r>
              <a:rPr lang="en-US" sz="1800" b="1" cap="none" dirty="0">
                <a:effectLst/>
                <a:latin typeface="+mj-lt"/>
                <a:ea typeface="Calibri" panose="020F0502020204030204" pitchFamily="34" charset="0"/>
                <a:cs typeface="Arial" panose="020B0604020202020204" pitchFamily="34" charset="0"/>
              </a:rPr>
              <a:t>best/1/bin</a:t>
            </a:r>
            <a:r>
              <a:rPr lang="en-US" sz="1800" cap="none" dirty="0">
                <a:effectLst/>
                <a:latin typeface="+mj-lt"/>
                <a:ea typeface="Calibri" panose="020F0502020204030204" pitchFamily="34" charset="0"/>
                <a:cs typeface="Arial" panose="020B0604020202020204" pitchFamily="34" charset="0"/>
              </a:rPr>
              <a:t>” strategy the mutant is computed as:</a:t>
            </a: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R="0" lvl="0" algn="ctr" rtl="0">
              <a:lnSpc>
                <a:spcPct val="150000"/>
              </a:lnSpc>
              <a:spcBef>
                <a:spcPts val="0"/>
              </a:spcBef>
              <a:spcAft>
                <a:spcPts val="0"/>
              </a:spcAft>
            </a:pPr>
            <a:r>
              <a:rPr lang="en-US" sz="1800" cap="none" dirty="0">
                <a:effectLst/>
                <a:latin typeface="+mj-lt"/>
                <a:ea typeface="Calibri" panose="020F0502020204030204" pitchFamily="34" charset="0"/>
                <a:cs typeface="Arial" panose="020B0604020202020204" pitchFamily="34" charset="0"/>
              </a:rPr>
              <a:t> </a:t>
            </a:r>
            <a:r>
              <a:rPr lang="en-US" sz="1800" u="sng" cap="none" dirty="0">
                <a:effectLst/>
                <a:latin typeface="+mj-lt"/>
                <a:ea typeface="Calibri" panose="020F0502020204030204" pitchFamily="34" charset="0"/>
                <a:cs typeface="Cambria Math" panose="02040503050406030204" pitchFamily="18" charset="0"/>
              </a:rPr>
              <a:t>𝒙</a:t>
            </a:r>
            <a:r>
              <a:rPr lang="en-US" sz="1800" u="sng" cap="none" dirty="0">
                <a:effectLst/>
                <a:latin typeface="+mj-lt"/>
                <a:ea typeface="Calibri" panose="020F0502020204030204" pitchFamily="34" charset="0"/>
                <a:cs typeface="Arial" panose="020B0604020202020204" pitchFamily="34" charset="0"/>
              </a:rPr>
              <a:t> pow( </a:t>
            </a:r>
            <a:r>
              <a:rPr lang="en-US" sz="1800" u="sng" cap="none" dirty="0">
                <a:effectLst/>
                <a:latin typeface="+mj-lt"/>
                <a:ea typeface="Calibri" panose="020F0502020204030204" pitchFamily="34" charset="0"/>
                <a:cs typeface="Cambria Math" panose="02040503050406030204" pitchFamily="18" charset="0"/>
              </a:rPr>
              <a:t>𝑘</a:t>
            </a:r>
            <a:r>
              <a:rPr lang="en-US" sz="1800" u="sng" cap="none" dirty="0">
                <a:effectLst/>
                <a:latin typeface="+mj-lt"/>
                <a:ea typeface="Calibri" panose="020F0502020204030204" pitchFamily="34" charset="0"/>
                <a:cs typeface="Arial" panose="020B0604020202020204" pitchFamily="34" charset="0"/>
              </a:rPr>
              <a:t>+1) = </a:t>
            </a:r>
            <a:r>
              <a:rPr lang="en-US" sz="1800" u="sng" cap="none" dirty="0">
                <a:effectLst/>
                <a:latin typeface="+mj-lt"/>
                <a:ea typeface="Calibri" panose="020F0502020204030204" pitchFamily="34" charset="0"/>
                <a:cs typeface="Cambria Math" panose="02040503050406030204" pitchFamily="18" charset="0"/>
              </a:rPr>
              <a:t>𝒙</a:t>
            </a:r>
            <a:r>
              <a:rPr lang="en-US" sz="1800" u="sng" cap="none" dirty="0">
                <a:effectLst/>
                <a:latin typeface="+mj-lt"/>
                <a:ea typeface="Calibri" panose="020F0502020204030204" pitchFamily="34" charset="0"/>
                <a:cs typeface="Arial" panose="020B0604020202020204" pitchFamily="34" charset="0"/>
              </a:rPr>
              <a:t> pow(</a:t>
            </a:r>
            <a:r>
              <a:rPr lang="en-US" sz="1800" u="sng" cap="none" dirty="0">
                <a:effectLst/>
                <a:latin typeface="+mj-lt"/>
                <a:ea typeface="Calibri" panose="020F0502020204030204" pitchFamily="34" charset="0"/>
                <a:cs typeface="Cambria Math" panose="02040503050406030204" pitchFamily="18" charset="0"/>
              </a:rPr>
              <a:t>𝑘</a:t>
            </a:r>
            <a:r>
              <a:rPr lang="en-US" sz="1800" u="sng" cap="none" dirty="0">
                <a:effectLst/>
                <a:latin typeface="+mj-lt"/>
                <a:ea typeface="Calibri" panose="020F0502020204030204" pitchFamily="34" charset="0"/>
                <a:cs typeface="Arial" panose="020B0604020202020204" pitchFamily="34" charset="0"/>
              </a:rPr>
              <a:t>) </a:t>
            </a:r>
            <a:r>
              <a:rPr lang="en-US" sz="1800" u="sng" cap="none" dirty="0">
                <a:effectLst/>
                <a:latin typeface="+mj-lt"/>
                <a:ea typeface="Calibri" panose="020F0502020204030204" pitchFamily="34" charset="0"/>
                <a:cs typeface="Cambria Math" panose="02040503050406030204" pitchFamily="18" charset="0"/>
              </a:rPr>
              <a:t>𝑏𝑒𝑠𝑡</a:t>
            </a:r>
            <a:r>
              <a:rPr lang="en-US" sz="1800" u="sng" cap="none" dirty="0">
                <a:effectLst/>
                <a:latin typeface="+mj-lt"/>
                <a:ea typeface="Calibri" panose="020F0502020204030204" pitchFamily="34" charset="0"/>
                <a:cs typeface="Arial" panose="020B0604020202020204" pitchFamily="34" charset="0"/>
              </a:rPr>
              <a:t> + </a:t>
            </a:r>
            <a:r>
              <a:rPr lang="en-US" sz="1800" u="sng" cap="none" dirty="0">
                <a:effectLst/>
                <a:latin typeface="+mj-lt"/>
                <a:ea typeface="Calibri" panose="020F0502020204030204" pitchFamily="34" charset="0"/>
                <a:cs typeface="Cambria Math" panose="02040503050406030204" pitchFamily="18" charset="0"/>
              </a:rPr>
              <a:t>𝐹</a:t>
            </a:r>
            <a:r>
              <a:rPr lang="en-US" sz="1800" u="sng" cap="none" dirty="0">
                <a:effectLst/>
                <a:latin typeface="+mj-lt"/>
                <a:ea typeface="Calibri" panose="020F0502020204030204" pitchFamily="34" charset="0"/>
                <a:cs typeface="Arial" panose="020B0604020202020204" pitchFamily="34" charset="0"/>
              </a:rPr>
              <a:t> × (</a:t>
            </a:r>
            <a:r>
              <a:rPr lang="en-US" sz="1800" u="sng" cap="none" dirty="0">
                <a:effectLst/>
                <a:latin typeface="+mj-lt"/>
                <a:ea typeface="Calibri" panose="020F0502020204030204" pitchFamily="34" charset="0"/>
                <a:cs typeface="Cambria Math" panose="02040503050406030204" pitchFamily="18" charset="0"/>
              </a:rPr>
              <a:t>𝒂</a:t>
            </a:r>
            <a:r>
              <a:rPr lang="en-US" sz="1800" u="sng" cap="none" dirty="0">
                <a:effectLst/>
                <a:latin typeface="+mj-lt"/>
                <a:ea typeface="Calibri" panose="020F0502020204030204" pitchFamily="34" charset="0"/>
                <a:cs typeface="Arial" panose="020B0604020202020204" pitchFamily="34" charset="0"/>
              </a:rPr>
              <a:t>−</a:t>
            </a:r>
            <a:r>
              <a:rPr lang="en-US" sz="1800" u="sng" cap="none" dirty="0">
                <a:effectLst/>
                <a:latin typeface="+mj-lt"/>
                <a:ea typeface="Calibri" panose="020F0502020204030204" pitchFamily="34" charset="0"/>
                <a:cs typeface="Cambria Math" panose="02040503050406030204" pitchFamily="18" charset="0"/>
              </a:rPr>
              <a:t>𝒃</a:t>
            </a:r>
            <a:r>
              <a:rPr lang="en-US" sz="1800" u="sng" cap="none" dirty="0">
                <a:effectLst/>
                <a:latin typeface="+mj-lt"/>
                <a:ea typeface="Calibri" panose="020F0502020204030204" pitchFamily="34" charset="0"/>
                <a:cs typeface="Arial" panose="020B0604020202020204" pitchFamily="34" charset="0"/>
              </a:rPr>
              <a:t>); </a:t>
            </a: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indent="-342900" algn="just">
              <a:spcBef>
                <a:spcPts val="0"/>
              </a:spcBef>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W</a:t>
            </a:r>
            <a:r>
              <a:rPr lang="en-US" sz="1800" cap="none" dirty="0">
                <a:effectLst/>
                <a:latin typeface="+mj-lt"/>
                <a:ea typeface="Calibri" panose="020F0502020204030204" pitchFamily="34" charset="0"/>
                <a:cs typeface="Arial" panose="020B0604020202020204" pitchFamily="34" charset="0"/>
              </a:rPr>
              <a:t>here </a:t>
            </a:r>
            <a:r>
              <a:rPr lang="en-US" sz="1800" cap="none" dirty="0">
                <a:effectLst/>
                <a:latin typeface="+mj-lt"/>
                <a:ea typeface="Calibri" panose="020F0502020204030204" pitchFamily="34" charset="0"/>
                <a:cs typeface="Cambria Math" panose="02040503050406030204" pitchFamily="18" charset="0"/>
              </a:rPr>
              <a:t>𝒙</a:t>
            </a:r>
            <a:r>
              <a:rPr lang="en-US" sz="1800" cap="none" dirty="0">
                <a:effectLst/>
                <a:latin typeface="+mj-lt"/>
                <a:ea typeface="Calibri" panose="020F0502020204030204" pitchFamily="34" charset="0"/>
                <a:cs typeface="Arial" panose="020B0604020202020204" pitchFamily="34" charset="0"/>
              </a:rPr>
              <a:t> pow(</a:t>
            </a:r>
            <a:r>
              <a:rPr lang="en-US" sz="1800" cap="none" dirty="0">
                <a:effectLst/>
                <a:latin typeface="+mj-lt"/>
                <a:ea typeface="Calibri" panose="020F0502020204030204" pitchFamily="34" charset="0"/>
                <a:cs typeface="Cambria Math" panose="02040503050406030204" pitchFamily="18" charset="0"/>
              </a:rPr>
              <a:t>𝑘</a:t>
            </a:r>
            <a:r>
              <a:rPr lang="en-US" sz="1800" cap="none" dirty="0">
                <a:effectLst/>
                <a:latin typeface="+mj-lt"/>
                <a:ea typeface="Calibri" panose="020F0502020204030204" pitchFamily="34" charset="0"/>
                <a:cs typeface="Arial" panose="020B0604020202020204" pitchFamily="34" charset="0"/>
              </a:rPr>
              <a:t>) </a:t>
            </a:r>
            <a:r>
              <a:rPr lang="en-US" sz="1800" cap="none" dirty="0">
                <a:effectLst/>
                <a:latin typeface="+mj-lt"/>
                <a:ea typeface="Calibri" panose="020F0502020204030204" pitchFamily="34" charset="0"/>
                <a:cs typeface="Cambria Math" panose="02040503050406030204" pitchFamily="18" charset="0"/>
              </a:rPr>
              <a:t>𝑏𝑒𝑠</a:t>
            </a:r>
            <a:r>
              <a:rPr lang="en-US" sz="1800" cap="none" dirty="0">
                <a:effectLst/>
                <a:latin typeface="+mj-lt"/>
                <a:ea typeface="Calibri" panose="020F0502020204030204" pitchFamily="34" charset="0"/>
                <a:cs typeface="Arial" panose="020B0604020202020204" pitchFamily="34" charset="0"/>
              </a:rPr>
              <a:t>t is the best individual at the k-</a:t>
            </a:r>
            <a:r>
              <a:rPr lang="en-US" sz="1800" cap="none" dirty="0" err="1">
                <a:effectLst/>
                <a:latin typeface="+mj-lt"/>
                <a:ea typeface="Calibri" panose="020F0502020204030204" pitchFamily="34" charset="0"/>
                <a:cs typeface="Arial" panose="020B0604020202020204" pitchFamily="34" charset="0"/>
              </a:rPr>
              <a:t>th</a:t>
            </a:r>
            <a:r>
              <a:rPr lang="en-US" sz="1800" cap="none" dirty="0">
                <a:effectLst/>
                <a:latin typeface="+mj-lt"/>
                <a:ea typeface="Calibri" panose="020F0502020204030204" pitchFamily="34" charset="0"/>
                <a:cs typeface="Arial" panose="020B0604020202020204" pitchFamily="34" charset="0"/>
              </a:rPr>
              <a:t> generation </a:t>
            </a:r>
          </a:p>
          <a:p>
            <a:pPr marL="342900" indent="-342900" algn="just">
              <a:spcBef>
                <a:spcPts val="0"/>
              </a:spcBef>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a and b are two mutually exclusive randomly selected individuals in the current population, and </a:t>
            </a:r>
            <a:r>
              <a:rPr lang="en-US" sz="1800" cap="none" dirty="0">
                <a:latin typeface="+mj-lt"/>
                <a:ea typeface="Calibri" panose="020F0502020204030204" pitchFamily="34" charset="0"/>
                <a:cs typeface="Arial" panose="020B0604020202020204" pitchFamily="34" charset="0"/>
              </a:rPr>
              <a:t>F</a:t>
            </a:r>
            <a:r>
              <a:rPr lang="en-US" sz="1800" cap="none" dirty="0">
                <a:effectLst/>
                <a:latin typeface="+mj-lt"/>
                <a:ea typeface="Calibri" panose="020F0502020204030204" pitchFamily="34" charset="0"/>
                <a:cs typeface="Arial" panose="020B0604020202020204" pitchFamily="34" charset="0"/>
              </a:rPr>
              <a:t> is the scale factor. </a:t>
            </a:r>
          </a:p>
          <a:p>
            <a:pPr marL="342900" marR="0" lvl="0" indent="-342900" algn="just">
              <a:lnSpc>
                <a:spcPct val="150000"/>
              </a:lnSpc>
              <a:spcBef>
                <a:spcPts val="0"/>
              </a:spcBef>
              <a:spcAft>
                <a:spcPts val="80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T</a:t>
            </a:r>
            <a:r>
              <a:rPr lang="en-US" sz="1800" cap="none" dirty="0">
                <a:effectLst/>
                <a:latin typeface="+mj-lt"/>
                <a:ea typeface="Calibri" panose="020F0502020204030204" pitchFamily="34" charset="0"/>
                <a:cs typeface="Arial" panose="020B0604020202020204" pitchFamily="34" charset="0"/>
              </a:rPr>
              <a:t>he binary crossover, on the other hand, swaps the genes of parent and mutants with probability given by the crossover rate (or </a:t>
            </a:r>
            <a:r>
              <a:rPr lang="en-US" sz="1800" cap="none" dirty="0">
                <a:latin typeface="+mj-lt"/>
                <a:ea typeface="Calibri" panose="020F0502020204030204" pitchFamily="34" charset="0"/>
                <a:cs typeface="Arial" panose="020B0604020202020204" pitchFamily="34" charset="0"/>
              </a:rPr>
              <a:t>CR</a:t>
            </a:r>
            <a:r>
              <a:rPr lang="en-US" sz="1800" cap="none" dirty="0">
                <a:effectLst/>
                <a:latin typeface="+mj-lt"/>
                <a:ea typeface="Calibri" panose="020F050202020403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21</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113752184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975104" y="992124"/>
            <a:ext cx="9070848" cy="487375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without the adaption, </a:t>
            </a:r>
            <a:r>
              <a:rPr lang="en-US" sz="1800" cap="none" dirty="0">
                <a:latin typeface="+mj-lt"/>
                <a:ea typeface="Calibri" panose="020F0502020204030204" pitchFamily="34" charset="0"/>
                <a:cs typeface="Arial" panose="020B0604020202020204" pitchFamily="34" charset="0"/>
              </a:rPr>
              <a:t>F</a:t>
            </a:r>
            <a:r>
              <a:rPr lang="en-US" sz="1800" cap="none" dirty="0">
                <a:effectLst/>
                <a:latin typeface="+mj-lt"/>
                <a:ea typeface="Calibri" panose="020F0502020204030204" pitchFamily="34" charset="0"/>
                <a:cs typeface="Arial" panose="020B0604020202020204" pitchFamily="34" charset="0"/>
              </a:rPr>
              <a:t> and </a:t>
            </a:r>
            <a:r>
              <a:rPr lang="en-US" sz="1800" cap="none" dirty="0">
                <a:latin typeface="+mj-lt"/>
                <a:ea typeface="Calibri" panose="020F0502020204030204" pitchFamily="34" charset="0"/>
                <a:cs typeface="Arial" panose="020B0604020202020204" pitchFamily="34" charset="0"/>
              </a:rPr>
              <a:t>CR</a:t>
            </a:r>
            <a:r>
              <a:rPr lang="en-US" sz="1800" cap="none" dirty="0">
                <a:effectLst/>
                <a:latin typeface="+mj-lt"/>
                <a:ea typeface="Calibri" panose="020F0502020204030204" pitchFamily="34" charset="0"/>
                <a:cs typeface="Arial" panose="020B0604020202020204" pitchFamily="34" charset="0"/>
              </a:rPr>
              <a:t> are fixed. in our case we make the policy learn how to adapt them by using two different approaches: </a:t>
            </a: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rtl="0">
              <a:lnSpc>
                <a:spcPct val="150000"/>
              </a:lnSpc>
              <a:spcBef>
                <a:spcPts val="0"/>
              </a:spcBef>
              <a:spcAft>
                <a:spcPts val="0"/>
              </a:spcAft>
              <a:buFont typeface="+mj-lt"/>
              <a:buAutoNum type="arabicPeriod"/>
            </a:pPr>
            <a:r>
              <a:rPr lang="en-US" sz="1800" cap="none" dirty="0">
                <a:effectLst/>
                <a:latin typeface="+mj-lt"/>
                <a:ea typeface="Calibri" panose="020F0502020204030204" pitchFamily="34" charset="0"/>
                <a:cs typeface="Arial" panose="020B0604020202020204" pitchFamily="34" charset="0"/>
              </a:rPr>
              <a:t>these are directly updating F and </a:t>
            </a:r>
            <a:r>
              <a:rPr lang="en-US" sz="1800" cap="none" dirty="0">
                <a:latin typeface="+mj-lt"/>
                <a:ea typeface="Calibri" panose="020F0502020204030204" pitchFamily="34" charset="0"/>
                <a:cs typeface="Arial" panose="020B0604020202020204" pitchFamily="34" charset="0"/>
              </a:rPr>
              <a:t>CR</a:t>
            </a:r>
            <a:r>
              <a:rPr lang="en-US" sz="1800" cap="none" dirty="0">
                <a:effectLst/>
                <a:latin typeface="+mj-lt"/>
                <a:ea typeface="Calibri" panose="020F0502020204030204" pitchFamily="34" charset="0"/>
                <a:cs typeface="Arial" panose="020B0604020202020204" pitchFamily="34" charset="0"/>
              </a:rPr>
              <a:t> with the policy </a:t>
            </a:r>
          </a:p>
          <a:p>
            <a:pPr marL="342900" marR="0" lvl="0" indent="-342900" algn="just" rtl="0">
              <a:lnSpc>
                <a:spcPct val="150000"/>
              </a:lnSpc>
              <a:spcBef>
                <a:spcPts val="0"/>
              </a:spcBef>
              <a:spcAft>
                <a:spcPts val="0"/>
              </a:spcAft>
              <a:buFont typeface="+mj-lt"/>
              <a:buAutoNum type="arabicPeriod"/>
            </a:pPr>
            <a:r>
              <a:rPr lang="en-US" sz="1800" u="sng" cap="none" dirty="0">
                <a:effectLst/>
                <a:latin typeface="+mj-lt"/>
                <a:ea typeface="Calibri" panose="020F0502020204030204" pitchFamily="34" charset="0"/>
                <a:cs typeface="Arial" panose="020B0604020202020204" pitchFamily="34" charset="0"/>
              </a:rPr>
              <a:t>or sampling F and </a:t>
            </a:r>
            <a:r>
              <a:rPr lang="en-US" sz="1800" u="sng" cap="none" dirty="0">
                <a:latin typeface="+mj-lt"/>
                <a:ea typeface="Calibri" panose="020F0502020204030204" pitchFamily="34" charset="0"/>
                <a:cs typeface="Arial" panose="020B0604020202020204" pitchFamily="34" charset="0"/>
              </a:rPr>
              <a:t>CR</a:t>
            </a:r>
            <a:r>
              <a:rPr lang="en-US" sz="1800" u="sng" cap="none" dirty="0">
                <a:effectLst/>
                <a:latin typeface="+mj-lt"/>
                <a:ea typeface="Calibri" panose="020F0502020204030204" pitchFamily="34" charset="0"/>
                <a:cs typeface="Arial" panose="020B0604020202020204" pitchFamily="34" charset="0"/>
              </a:rPr>
              <a:t> from a uniform/normal distribution parametrized by the policy. </a:t>
            </a: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b="1" cap="none" dirty="0">
                <a:latin typeface="+mj-lt"/>
                <a:ea typeface="Calibri" panose="020F0502020204030204" pitchFamily="34" charset="0"/>
                <a:cs typeface="Arial" panose="020B0604020202020204" pitchFamily="34" charset="0"/>
              </a:rPr>
              <a:t>R</a:t>
            </a:r>
            <a:r>
              <a:rPr lang="en-US" sz="1800" b="1" cap="none" dirty="0">
                <a:effectLst/>
                <a:latin typeface="+mj-lt"/>
                <a:ea typeface="Calibri" panose="020F0502020204030204" pitchFamily="34" charset="0"/>
                <a:cs typeface="Arial" panose="020B0604020202020204" pitchFamily="34" charset="0"/>
              </a:rPr>
              <a:t>einforcement learning setting </a:t>
            </a:r>
            <a:r>
              <a:rPr lang="en-US" sz="1800" b="1" cap="none" dirty="0">
                <a:latin typeface="+mj-lt"/>
                <a:ea typeface="Calibri" panose="020F0502020204030204" pitchFamily="34" charset="0"/>
                <a:cs typeface="Arial" panose="020B0604020202020204" pitchFamily="34" charset="0"/>
              </a:rPr>
              <a:t>in this research</a:t>
            </a:r>
            <a:r>
              <a:rPr lang="en-US" sz="1800" cap="none" dirty="0">
                <a:effectLst/>
                <a:latin typeface="+mj-lt"/>
                <a:ea typeface="Calibri" panose="020F0502020204030204" pitchFamily="34" charset="0"/>
                <a:cs typeface="Arial" panose="020B0604020202020204" pitchFamily="34" charset="0"/>
              </a:rPr>
              <a:t>: the model chosen in this paper, as for the </a:t>
            </a:r>
            <a:r>
              <a:rPr lang="en-US" sz="1800" cap="none" dirty="0">
                <a:latin typeface="+mj-lt"/>
                <a:ea typeface="Calibri" panose="020F0502020204030204" pitchFamily="34" charset="0"/>
                <a:cs typeface="Arial" panose="020B0604020202020204" pitchFamily="34" charset="0"/>
              </a:rPr>
              <a:t>RL</a:t>
            </a:r>
            <a:r>
              <a:rPr lang="en-US" sz="1800" cap="none" dirty="0">
                <a:effectLst/>
                <a:latin typeface="+mj-lt"/>
                <a:ea typeface="Calibri" panose="020F0502020204030204" pitchFamily="34" charset="0"/>
                <a:cs typeface="Arial" panose="020B0604020202020204" pitchFamily="34" charset="0"/>
              </a:rPr>
              <a:t> setting we chose the same model used in [25]:2 fully connected hidden layers of 50 neurons each (thus with 50*50 connections) with </a:t>
            </a:r>
            <a:r>
              <a:rPr lang="en-US" sz="1800" cap="none" dirty="0" err="1">
                <a:latin typeface="+mj-lt"/>
                <a:ea typeface="Calibri" panose="020F0502020204030204" pitchFamily="34" charset="0"/>
                <a:cs typeface="Arial" panose="020B0604020202020204" pitchFamily="34" charset="0"/>
              </a:rPr>
              <a:t>R</a:t>
            </a:r>
            <a:r>
              <a:rPr lang="en-US" sz="1800" cap="none" dirty="0" err="1">
                <a:effectLst/>
                <a:latin typeface="+mj-lt"/>
                <a:ea typeface="Calibri" panose="020F0502020204030204" pitchFamily="34" charset="0"/>
                <a:cs typeface="Arial" panose="020B0604020202020204" pitchFamily="34" charset="0"/>
              </a:rPr>
              <a:t>elu</a:t>
            </a:r>
            <a:r>
              <a:rPr lang="en-US" sz="1800" cap="none" dirty="0">
                <a:effectLst/>
                <a:latin typeface="+mj-lt"/>
                <a:ea typeface="Calibri" panose="020F0502020204030204" pitchFamily="34" charset="0"/>
                <a:cs typeface="Arial" panose="020B0604020202020204" pitchFamily="34" charset="0"/>
              </a:rPr>
              <a:t> activation function. </a:t>
            </a: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22</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1006311280"/>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06B105-3CE8-401C-B580-7FACC2289F39}"/>
              </a:ext>
            </a:extLst>
          </p:cNvPr>
          <p:cNvSpPr txBox="1"/>
          <p:nvPr/>
        </p:nvSpPr>
        <p:spPr>
          <a:xfrm>
            <a:off x="2633472" y="2359152"/>
            <a:ext cx="6446520" cy="954107"/>
          </a:xfrm>
          <a:prstGeom prst="rect">
            <a:avLst/>
          </a:prstGeom>
          <a:noFill/>
        </p:spPr>
        <p:txBody>
          <a:bodyPr wrap="square" rtlCol="0">
            <a:spAutoFit/>
          </a:bodyPr>
          <a:lstStyle/>
          <a:p>
            <a:r>
              <a:rPr lang="en-US" sz="2800" dirty="0"/>
              <a:t>Insert a sample of fully connected neural network </a:t>
            </a:r>
          </a:p>
        </p:txBody>
      </p:sp>
    </p:spTree>
    <p:extLst>
      <p:ext uri="{BB962C8B-B14F-4D97-AF65-F5344CB8AC3E}">
        <p14:creationId xmlns:p14="http://schemas.microsoft.com/office/powerpoint/2010/main" val="388196794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295400" y="1307592"/>
            <a:ext cx="9668256" cy="487375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T</a:t>
            </a:r>
            <a:r>
              <a:rPr lang="en-US" sz="1800" cap="none" dirty="0">
                <a:effectLst/>
                <a:latin typeface="+mj-lt"/>
                <a:ea typeface="Calibri" panose="020F0502020204030204" pitchFamily="34" charset="0"/>
                <a:cs typeface="Arial" panose="020B0604020202020204" pitchFamily="34" charset="0"/>
              </a:rPr>
              <a:t>he size of the input layer depends on the observation space, while the size of the output layer depends on the action space. </a:t>
            </a:r>
          </a:p>
          <a:p>
            <a:pPr marL="342900" marR="0" lvl="0" indent="-342900" algn="just" rtl="0">
              <a:lnSpc>
                <a:spcPct val="150000"/>
              </a:lnSpc>
              <a:spcBef>
                <a:spcPts val="0"/>
              </a:spcBef>
              <a:spcAft>
                <a:spcPts val="0"/>
              </a:spcAft>
              <a:buFont typeface="Arial" panose="020B0604020202020204" pitchFamily="34" charset="0"/>
              <a:buChar char="•"/>
            </a:pPr>
            <a:endParaRPr lang="en-US" sz="1800" cap="none" dirty="0">
              <a:latin typeface="+mj-lt"/>
              <a:ea typeface="Calibri" panose="020F0502020204030204" pitchFamily="34" charset="0"/>
              <a:cs typeface="Arial" panose="020B0604020202020204" pitchFamily="34" charset="0"/>
            </a:endParaRP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24</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4007144413"/>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295400" y="1307592"/>
            <a:ext cx="9668256" cy="4873752"/>
          </a:xfrm>
        </p:spPr>
        <p:txBody>
          <a:bodyPr/>
          <a:lstStyle/>
          <a:p>
            <a:pPr marL="342900" marR="0" lvl="0" indent="-342900" algn="just">
              <a:lnSpc>
                <a:spcPct val="150000"/>
              </a:lnSpc>
              <a:spcBef>
                <a:spcPts val="0"/>
              </a:spcBef>
              <a:spcAft>
                <a:spcPts val="0"/>
              </a:spcAft>
              <a:buFont typeface="Arial" panose="020B0604020202020204" pitchFamily="34" charset="0"/>
              <a:buChar char="•"/>
            </a:pPr>
            <a:r>
              <a:rPr lang="en-US" sz="1800" b="1" cap="none" dirty="0">
                <a:latin typeface="+mj-lt"/>
                <a:ea typeface="Calibri" panose="020F0502020204030204" pitchFamily="34" charset="0"/>
                <a:cs typeface="Arial" panose="020B0604020202020204" pitchFamily="34" charset="0"/>
              </a:rPr>
              <a:t>T</a:t>
            </a:r>
            <a:r>
              <a:rPr lang="en-US" sz="1800" b="1" cap="none" dirty="0">
                <a:effectLst/>
                <a:latin typeface="+mj-lt"/>
                <a:ea typeface="Calibri" panose="020F0502020204030204" pitchFamily="34" charset="0"/>
                <a:cs typeface="Arial" panose="020B0604020202020204" pitchFamily="34" charset="0"/>
              </a:rPr>
              <a:t>he learning setting</a:t>
            </a:r>
            <a:r>
              <a:rPr lang="en-US" sz="1800" cap="none" dirty="0">
                <a:effectLst/>
                <a:latin typeface="+mj-lt"/>
                <a:ea typeface="Calibri" panose="020F0502020204030204" pitchFamily="34" charset="0"/>
                <a:cs typeface="Arial" panose="020B0604020202020204" pitchFamily="34" charset="0"/>
              </a:rPr>
              <a:t>: proximal policy optimization we chose proximal policy optimization (or </a:t>
            </a:r>
            <a:r>
              <a:rPr lang="en-US" sz="1800" cap="none" dirty="0" err="1">
                <a:effectLst/>
                <a:latin typeface="+mj-lt"/>
                <a:ea typeface="Calibri" panose="020F0502020204030204" pitchFamily="34" charset="0"/>
                <a:cs typeface="Arial" panose="020B0604020202020204" pitchFamily="34" charset="0"/>
              </a:rPr>
              <a:t>ppo</a:t>
            </a:r>
            <a:r>
              <a:rPr lang="en-US" sz="1800" cap="none" dirty="0">
                <a:effectLst/>
                <a:latin typeface="+mj-lt"/>
                <a:ea typeface="Calibri" panose="020F0502020204030204" pitchFamily="34" charset="0"/>
                <a:cs typeface="Arial" panose="020B0604020202020204" pitchFamily="34" charset="0"/>
              </a:rPr>
              <a:t>) to optimize the policy due to it’s good performances in general-purpose </a:t>
            </a:r>
            <a:r>
              <a:rPr lang="en-US" sz="1800" cap="none" dirty="0">
                <a:latin typeface="+mj-lt"/>
                <a:ea typeface="Calibri" panose="020F0502020204030204" pitchFamily="34" charset="0"/>
                <a:cs typeface="Arial" panose="020B0604020202020204" pitchFamily="34" charset="0"/>
              </a:rPr>
              <a:t>RL</a:t>
            </a:r>
            <a:r>
              <a:rPr lang="en-US" sz="1800" cap="none" dirty="0">
                <a:effectLst/>
                <a:latin typeface="+mj-lt"/>
                <a:ea typeface="Calibri" panose="020F0502020204030204" pitchFamily="34" charset="0"/>
                <a:cs typeface="Arial" panose="020B0604020202020204" pitchFamily="34" charset="0"/>
              </a:rPr>
              <a:t> tasks. </a:t>
            </a:r>
          </a:p>
          <a:p>
            <a:pPr marR="0" lvl="0" algn="just">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in the setup, n = 1, k = 200 and the other parameters are set as per their defaults value used in the ray-</a:t>
            </a:r>
            <a:r>
              <a:rPr lang="en-US" sz="1800" cap="none" dirty="0" err="1">
                <a:effectLst/>
                <a:latin typeface="+mj-lt"/>
                <a:ea typeface="Calibri" panose="020F0502020204030204" pitchFamily="34" charset="0"/>
                <a:cs typeface="Arial" panose="020B0604020202020204" pitchFamily="34" charset="0"/>
              </a:rPr>
              <a:t>rllib</a:t>
            </a:r>
            <a:r>
              <a:rPr lang="en-US" sz="1800" cap="none" dirty="0">
                <a:effectLst/>
                <a:latin typeface="+mj-lt"/>
                <a:ea typeface="Calibri" panose="020F0502020204030204" pitchFamily="34" charset="0"/>
                <a:cs typeface="Arial" panose="020B0604020202020204" pitchFamily="34" charset="0"/>
              </a:rPr>
              <a:t> library. </a:t>
            </a:r>
          </a:p>
          <a:p>
            <a:pPr marR="0" lvl="0" algn="just">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theta is the parameters of the policy in our case the weights of the neural networks.</a:t>
            </a: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25</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161700985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295400" y="1307592"/>
            <a:ext cx="9668256" cy="487375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cap="none" dirty="0">
                <a:solidFill>
                  <a:srgbClr val="000000"/>
                </a:solidFill>
                <a:latin typeface="+mj-lt"/>
                <a:ea typeface="Calibri" panose="020F0502020204030204" pitchFamily="34" charset="0"/>
                <a:cs typeface="Arial" panose="020B0604020202020204" pitchFamily="34" charset="0"/>
              </a:rPr>
              <a:t>L</a:t>
            </a:r>
            <a:r>
              <a:rPr lang="en-US" sz="1800" cap="none" dirty="0">
                <a:solidFill>
                  <a:srgbClr val="000000"/>
                </a:solidFill>
                <a:effectLst/>
                <a:latin typeface="+mj-lt"/>
                <a:ea typeface="Calibri" panose="020F0502020204030204" pitchFamily="34" charset="0"/>
                <a:cs typeface="Arial" panose="020B0604020202020204" pitchFamily="34" charset="0"/>
              </a:rPr>
              <a:t> is the loss function </a:t>
            </a:r>
          </a:p>
          <a:p>
            <a:pPr marL="342900" marR="0" lvl="0" indent="-342900" algn="just" rtl="0">
              <a:lnSpc>
                <a:spcPct val="150000"/>
              </a:lnSpc>
              <a:spcBef>
                <a:spcPts val="0"/>
              </a:spcBef>
              <a:spcAft>
                <a:spcPts val="0"/>
              </a:spcAft>
              <a:buFont typeface="Arial" panose="020B0604020202020204" pitchFamily="34" charset="0"/>
              <a:buChar char="•"/>
            </a:pPr>
            <a:r>
              <a:rPr lang="en-US" sz="1800" cap="none" dirty="0">
                <a:solidFill>
                  <a:srgbClr val="000000"/>
                </a:solidFill>
                <a:effectLst/>
                <a:latin typeface="+mj-lt"/>
                <a:ea typeface="Calibri" panose="020F0502020204030204" pitchFamily="34" charset="0"/>
                <a:cs typeface="Arial" panose="020B0604020202020204" pitchFamily="34" charset="0"/>
              </a:rPr>
              <a:t>a caret t is the advantage estimate at iteration t </a:t>
            </a:r>
            <a:endParaRPr lang="fa-IR" sz="1800" cap="none" dirty="0">
              <a:solidFill>
                <a:srgbClr val="000000"/>
              </a:solidFill>
              <a:effectLst/>
              <a:latin typeface="+mj-lt"/>
              <a:ea typeface="Calibri" panose="020F0502020204030204" pitchFamily="34" charset="0"/>
              <a:cs typeface="Arial" panose="020B0604020202020204" pitchFamily="34" charset="0"/>
            </a:endParaRP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b="1" cap="none" dirty="0">
                <a:solidFill>
                  <a:srgbClr val="000000"/>
                </a:solidFill>
                <a:effectLst/>
                <a:latin typeface="+mj-lt"/>
                <a:ea typeface="Calibri" panose="020F0502020204030204" pitchFamily="34" charset="0"/>
                <a:cs typeface="Arial" panose="020B0604020202020204" pitchFamily="34" charset="0"/>
              </a:rPr>
              <a:t>observation spaces section, </a:t>
            </a:r>
            <a:r>
              <a:rPr lang="en-US" sz="1800" cap="none" dirty="0">
                <a:solidFill>
                  <a:srgbClr val="000000"/>
                </a:solidFill>
                <a:effectLst/>
                <a:latin typeface="+mj-lt"/>
                <a:ea typeface="Calibri" panose="020F0502020204030204" pitchFamily="34" charset="0"/>
                <a:cs typeface="Arial" panose="020B0604020202020204" pitchFamily="34" charset="0"/>
              </a:rPr>
              <a:t>we experimented with observation spaces, each one defined as a set of state metrics. </a:t>
            </a:r>
            <a:endParaRPr lang="fa-IR" sz="1800" cap="none" dirty="0">
              <a:solidFill>
                <a:srgbClr val="000000"/>
              </a:solidFill>
              <a:effectLst/>
              <a:latin typeface="+mj-lt"/>
              <a:ea typeface="Calibri" panose="020F0502020204030204" pitchFamily="34" charset="0"/>
              <a:cs typeface="Arial" panose="020B0604020202020204" pitchFamily="34" charset="0"/>
            </a:endParaRPr>
          </a:p>
          <a:p>
            <a:pPr marR="0" lvl="0" algn="just">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cap="none" dirty="0">
                <a:solidFill>
                  <a:srgbClr val="000000"/>
                </a:solidFill>
                <a:effectLst/>
                <a:latin typeface="+mj-lt"/>
                <a:ea typeface="Calibri" panose="020F0502020204030204" pitchFamily="34" charset="0"/>
                <a:cs typeface="Arial" panose="020B0604020202020204" pitchFamily="34" charset="0"/>
              </a:rPr>
              <a:t>a state metric computes the state (or observation) of the model based on various combinations of fitness values, genotypes, and other parameters of the </a:t>
            </a:r>
            <a:r>
              <a:rPr lang="en-US" sz="1800" cap="none" dirty="0">
                <a:solidFill>
                  <a:srgbClr val="000000"/>
                </a:solidFill>
                <a:latin typeface="+mj-lt"/>
                <a:ea typeface="Calibri" panose="020F0502020204030204" pitchFamily="34" charset="0"/>
                <a:cs typeface="Arial" panose="020B0604020202020204" pitchFamily="34" charset="0"/>
              </a:rPr>
              <a:t>EA</a:t>
            </a:r>
            <a:r>
              <a:rPr lang="en-US" sz="1800" cap="none" dirty="0">
                <a:solidFill>
                  <a:srgbClr val="000000"/>
                </a:solidFill>
                <a:effectLst/>
                <a:latin typeface="+mj-lt"/>
                <a:ea typeface="Calibri" panose="020F0502020204030204" pitchFamily="34" charset="0"/>
                <a:cs typeface="Arial" panose="020B0604020202020204" pitchFamily="34" charset="0"/>
              </a:rPr>
              <a:t>. </a:t>
            </a:r>
            <a:endParaRPr lang="en-US" sz="1800" cap="none" dirty="0">
              <a:effectLst/>
              <a:latin typeface="+mj-lt"/>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800" cap="none" dirty="0">
                <a:effectLst/>
                <a:latin typeface="+mj-lt"/>
                <a:ea typeface="Calibri" panose="020F0502020204030204" pitchFamily="34" charset="0"/>
              </a:rPr>
              <a:t>more specifically we used this state metrics: </a:t>
            </a:r>
            <a:r>
              <a:rPr lang="en-US" sz="1800" b="1" cap="none" dirty="0">
                <a:effectLst/>
                <a:latin typeface="+mj-lt"/>
                <a:ea typeface="Calibri" panose="020F0502020204030204" pitchFamily="34" charset="0"/>
              </a:rPr>
              <a:t>inter-generational delta f</a:t>
            </a: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26</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4055839533"/>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295400" y="1307592"/>
            <a:ext cx="9668256" cy="4873752"/>
          </a:xfrm>
        </p:spPr>
        <p:txBody>
          <a:bodyPr/>
          <a:lstStyle/>
          <a:p>
            <a:pPr marL="285750" indent="-285750">
              <a:buFont typeface="Arial" panose="020B0604020202020204" pitchFamily="34" charset="0"/>
              <a:buChar char="•"/>
            </a:pPr>
            <a:r>
              <a:rPr lang="en-US" sz="1800" b="1" cap="none" dirty="0">
                <a:effectLst/>
                <a:latin typeface="+mj-lt"/>
                <a:ea typeface="Calibri" panose="020F0502020204030204" pitchFamily="34" charset="0"/>
                <a:cs typeface="Arial" panose="020B0604020202020204" pitchFamily="34" charset="0"/>
              </a:rPr>
              <a:t>inter-generational delta f </a:t>
            </a:r>
            <a:r>
              <a:rPr lang="en-US" sz="1800" cap="none" dirty="0">
                <a:effectLst/>
                <a:highlight>
                  <a:srgbClr val="FFFF00"/>
                </a:highlight>
                <a:latin typeface="+mj-lt"/>
                <a:ea typeface="Calibri" panose="020F0502020204030204" pitchFamily="34" charset="0"/>
                <a:cs typeface="Arial" panose="020B0604020202020204" pitchFamily="34" charset="0"/>
              </a:rPr>
              <a:t>means for the last g generations</a:t>
            </a:r>
            <a:r>
              <a:rPr lang="en-US" sz="1800" cap="none" dirty="0">
                <a:effectLst/>
                <a:latin typeface="+mj-lt"/>
                <a:ea typeface="Calibri" panose="020F0502020204030204" pitchFamily="34" charset="0"/>
                <a:cs typeface="Arial" panose="020B0604020202020204" pitchFamily="34" charset="0"/>
              </a:rPr>
              <a:t>, we take the best fitness in the population at each generation and compute the </a:t>
            </a:r>
            <a:r>
              <a:rPr lang="en-US" sz="1800" u="sng" cap="none" dirty="0">
                <a:effectLst/>
                <a:latin typeface="+mj-lt"/>
                <a:ea typeface="Calibri" panose="020F0502020204030204" pitchFamily="34" charset="0"/>
                <a:cs typeface="Arial" panose="020B0604020202020204" pitchFamily="34" charset="0"/>
              </a:rPr>
              <a:t>normalizations differences </a:t>
            </a:r>
            <a:r>
              <a:rPr lang="en-US" sz="1800" cap="none" dirty="0">
                <a:effectLst/>
                <a:latin typeface="+mj-lt"/>
                <a:ea typeface="Calibri" panose="020F0502020204030204" pitchFamily="34" charset="0"/>
                <a:cs typeface="Arial" panose="020B0604020202020204" pitchFamily="34" charset="0"/>
              </a:rPr>
              <a:t>with the best fitness at the previous generation. </a:t>
            </a:r>
            <a:endParaRPr lang="fa-IR" sz="1800" cap="none" dirty="0">
              <a:effectLst/>
              <a:latin typeface="+mj-lt"/>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fa-IR" sz="1800" cap="none" dirty="0">
              <a:latin typeface="+mj-lt"/>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fa-IR" sz="1800" cap="none" dirty="0">
              <a:effectLst/>
              <a:latin typeface="+mj-lt"/>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fa-IR" sz="1800" cap="none" dirty="0">
              <a:latin typeface="+mj-lt"/>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fa-IR" sz="1800" cap="none" dirty="0">
              <a:effectLst/>
              <a:latin typeface="+mj-lt"/>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GB" sz="1800" cap="none" dirty="0">
                <a:effectLst/>
                <a:latin typeface="+mj-lt"/>
                <a:ea typeface="Calibri" panose="020F0502020204030204" pitchFamily="34" charset="0"/>
                <a:cs typeface="Arial" panose="020B0604020202020204" pitchFamily="34" charset="0"/>
              </a:rPr>
              <a:t>In this </a:t>
            </a:r>
            <a:r>
              <a:rPr lang="en-GB" sz="1800" cap="none" dirty="0">
                <a:effectLst/>
                <a:highlight>
                  <a:srgbClr val="FFFF00"/>
                </a:highlight>
                <a:latin typeface="+mj-lt"/>
                <a:ea typeface="Calibri" panose="020F0502020204030204" pitchFamily="34" charset="0"/>
                <a:cs typeface="Arial" panose="020B0604020202020204" pitchFamily="34" charset="0"/>
              </a:rPr>
              <a:t>formula f* k is the best fitness value </a:t>
            </a:r>
            <a:r>
              <a:rPr lang="en-GB" sz="1800" cap="none" dirty="0">
                <a:effectLst/>
                <a:latin typeface="+mj-lt"/>
                <a:ea typeface="Calibri" panose="020F0502020204030204" pitchFamily="34" charset="0"/>
                <a:cs typeface="Arial" panose="020B0604020202020204" pitchFamily="34" charset="0"/>
              </a:rPr>
              <a:t>in the population at </a:t>
            </a:r>
            <a:r>
              <a:rPr lang="en-GB" sz="1800" cap="none" dirty="0">
                <a:effectLst/>
                <a:highlight>
                  <a:srgbClr val="FFFF00"/>
                </a:highlight>
                <a:latin typeface="+mj-lt"/>
                <a:ea typeface="Calibri" panose="020F0502020204030204" pitchFamily="34" charset="0"/>
                <a:cs typeface="Arial" panose="020B0604020202020204" pitchFamily="34" charset="0"/>
              </a:rPr>
              <a:t>the k-</a:t>
            </a:r>
            <a:r>
              <a:rPr lang="en-GB" sz="1800" cap="none" dirty="0" err="1">
                <a:effectLst/>
                <a:highlight>
                  <a:srgbClr val="FFFF00"/>
                </a:highlight>
                <a:latin typeface="+mj-lt"/>
                <a:ea typeface="Calibri" panose="020F0502020204030204" pitchFamily="34" charset="0"/>
                <a:cs typeface="Arial" panose="020B0604020202020204" pitchFamily="34" charset="0"/>
              </a:rPr>
              <a:t>th</a:t>
            </a:r>
            <a:r>
              <a:rPr lang="en-GB" sz="1800" cap="none" dirty="0">
                <a:effectLst/>
                <a:highlight>
                  <a:srgbClr val="FFFF00"/>
                </a:highlight>
                <a:latin typeface="+mj-lt"/>
                <a:ea typeface="Calibri" panose="020F0502020204030204" pitchFamily="34" charset="0"/>
                <a:cs typeface="Arial" panose="020B0604020202020204" pitchFamily="34" charset="0"/>
              </a:rPr>
              <a:t> generation. </a:t>
            </a:r>
            <a:endParaRPr lang="en-US" sz="1800" cap="none" dirty="0">
              <a:effectLst/>
              <a:highlight>
                <a:srgbClr val="FFFF00"/>
              </a:highlight>
              <a:latin typeface="+mj-lt"/>
              <a:ea typeface="Calibri" panose="020F0502020204030204" pitchFamily="34" charset="0"/>
              <a:cs typeface="Arial" panose="020B0604020202020204" pitchFamily="34" charset="0"/>
            </a:endParaRP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27</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FFF41A8D-776E-4751-9A88-02349DE2DD52}"/>
              </a:ext>
            </a:extLst>
          </p:cNvPr>
          <p:cNvPicPr/>
          <p:nvPr/>
        </p:nvPicPr>
        <p:blipFill>
          <a:blip r:embed="rId2">
            <a:extLst>
              <a:ext uri="{28A0092B-C50C-407E-A947-70E740481C1C}">
                <a14:useLocalDpi xmlns:a14="http://schemas.microsoft.com/office/drawing/2010/main" val="0"/>
              </a:ext>
            </a:extLst>
          </a:blip>
          <a:stretch>
            <a:fillRect/>
          </a:stretch>
        </p:blipFill>
        <p:spPr>
          <a:xfrm>
            <a:off x="3328987" y="2676525"/>
            <a:ext cx="5534025" cy="1504950"/>
          </a:xfrm>
          <a:prstGeom prst="rect">
            <a:avLst/>
          </a:prstGeom>
        </p:spPr>
      </p:pic>
    </p:spTree>
    <p:extLst>
      <p:ext uri="{BB962C8B-B14F-4D97-AF65-F5344CB8AC3E}">
        <p14:creationId xmlns:p14="http://schemas.microsoft.com/office/powerpoint/2010/main" val="2542477738"/>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28</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
        <p:nvSpPr>
          <p:cNvPr id="7" name="Content Placeholder 6">
            <a:extLst>
              <a:ext uri="{FF2B5EF4-FFF2-40B4-BE49-F238E27FC236}">
                <a16:creationId xmlns:a16="http://schemas.microsoft.com/office/drawing/2014/main" id="{4CFBDD53-8117-4C24-BE11-55E17C05971B}"/>
              </a:ext>
            </a:extLst>
          </p:cNvPr>
          <p:cNvSpPr>
            <a:spLocks noGrp="1"/>
          </p:cNvSpPr>
          <p:nvPr>
            <p:ph idx="1"/>
          </p:nvPr>
        </p:nvSpPr>
        <p:spPr>
          <a:xfrm>
            <a:off x="1755648" y="1037844"/>
            <a:ext cx="9409176" cy="4782312"/>
          </a:xfrm>
        </p:spPr>
        <p:txBody>
          <a:bodyPr/>
          <a:lstStyle/>
          <a:p>
            <a:pPr marL="342900" indent="-342900">
              <a:buFont typeface="Arial" panose="020B0604020202020204" pitchFamily="34" charset="0"/>
              <a:buChar char="•"/>
            </a:pPr>
            <a:r>
              <a:rPr lang="en-US" cap="none" dirty="0">
                <a:latin typeface="+mj-lt"/>
              </a:rPr>
              <a:t>In this way, </a:t>
            </a:r>
            <a:r>
              <a:rPr lang="en-GB" cap="none" dirty="0">
                <a:latin typeface="+mj-lt"/>
              </a:rPr>
              <a:t>is proportional to the best fitness from the previous generation, saturation </a:t>
            </a:r>
            <a:r>
              <a:rPr lang="en-GB" cap="none" dirty="0">
                <a:highlight>
                  <a:srgbClr val="FFFF00"/>
                </a:highlight>
                <a:latin typeface="+mj-lt"/>
              </a:rPr>
              <a:t>to – and + for the f* =&gt; infinite</a:t>
            </a:r>
          </a:p>
          <a:p>
            <a:r>
              <a:rPr lang="en-GB" cap="none" dirty="0">
                <a:highlight>
                  <a:srgbClr val="FFFF00"/>
                </a:highlight>
                <a:latin typeface="+mj-lt"/>
              </a:rPr>
              <a:t>###############</a:t>
            </a:r>
            <a:endParaRPr lang="fa-IR" cap="none" dirty="0">
              <a:highlight>
                <a:srgbClr val="FFFF00"/>
              </a:highlight>
              <a:latin typeface="+mj-lt"/>
            </a:endParaRPr>
          </a:p>
          <a:p>
            <a:endParaRPr lang="en-US" cap="none" dirty="0">
              <a:latin typeface="+mj-lt"/>
            </a:endParaRPr>
          </a:p>
        </p:txBody>
      </p:sp>
      <p:pic>
        <p:nvPicPr>
          <p:cNvPr id="9" name="Picture 8">
            <a:extLst>
              <a:ext uri="{FF2B5EF4-FFF2-40B4-BE49-F238E27FC236}">
                <a16:creationId xmlns:a16="http://schemas.microsoft.com/office/drawing/2014/main" id="{F8B4EABF-F237-46C0-BF1E-E1D8745D340F}"/>
              </a:ext>
            </a:extLst>
          </p:cNvPr>
          <p:cNvPicPr/>
          <p:nvPr/>
        </p:nvPicPr>
        <p:blipFill rotWithShape="1">
          <a:blip r:embed="rId2">
            <a:extLst>
              <a:ext uri="{28A0092B-C50C-407E-A947-70E740481C1C}">
                <a14:useLocalDpi xmlns:a14="http://schemas.microsoft.com/office/drawing/2010/main" val="0"/>
              </a:ext>
            </a:extLst>
          </a:blip>
          <a:srcRect l="15709" t="9660" b="7203"/>
          <a:stretch/>
        </p:blipFill>
        <p:spPr bwMode="auto">
          <a:xfrm>
            <a:off x="5165407" y="3247072"/>
            <a:ext cx="1861185" cy="3638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0818182"/>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295400" y="1307592"/>
            <a:ext cx="9668256" cy="4873752"/>
          </a:xfrm>
        </p:spPr>
        <p:txBody>
          <a:bodyPr/>
          <a:lstStyle/>
          <a:p>
            <a:pPr marL="342900" marR="0" lvl="0" indent="-342900" rtl="0">
              <a:lnSpc>
                <a:spcPct val="150000"/>
              </a:lnSpc>
              <a:spcBef>
                <a:spcPts val="0"/>
              </a:spcBef>
              <a:spcAft>
                <a:spcPts val="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T</a:t>
            </a:r>
            <a:r>
              <a:rPr lang="en-US" sz="1800" cap="none" dirty="0">
                <a:effectLst/>
                <a:latin typeface="+mj-lt"/>
                <a:ea typeface="Calibri" panose="020F0502020204030204" pitchFamily="34" charset="0"/>
                <a:cs typeface="Arial" panose="020B0604020202020204" pitchFamily="34" charset="0"/>
              </a:rPr>
              <a:t>he constant 10 pow(-5) is needed to avoid divisions by zeros. </a:t>
            </a:r>
          </a:p>
          <a:p>
            <a:pPr marL="342900" marR="0" lvl="0" indent="-342900">
              <a:lnSpc>
                <a:spcPct val="150000"/>
              </a:lnSpc>
              <a:spcBef>
                <a:spcPts val="0"/>
              </a:spcBef>
              <a:spcAft>
                <a:spcPts val="0"/>
              </a:spcAft>
              <a:buFont typeface="Arial" panose="020B0604020202020204" pitchFamily="34" charset="0"/>
              <a:buChar char="•"/>
            </a:pPr>
            <a:r>
              <a:rPr lang="en-US" sz="1800" cap="none" dirty="0">
                <a:highlight>
                  <a:srgbClr val="FFFF00"/>
                </a:highlight>
                <a:latin typeface="+mj-lt"/>
                <a:ea typeface="Calibri" panose="020F0502020204030204" pitchFamily="34" charset="0"/>
                <a:cs typeface="Arial" panose="020B0604020202020204" pitchFamily="34" charset="0"/>
              </a:rPr>
              <a:t>T</a:t>
            </a:r>
            <a:r>
              <a:rPr lang="en-US" sz="1800" cap="none" dirty="0">
                <a:effectLst/>
                <a:highlight>
                  <a:srgbClr val="FFFF00"/>
                </a:highlight>
                <a:latin typeface="+mj-lt"/>
                <a:ea typeface="Calibri" panose="020F0502020204030204" pitchFamily="34" charset="0"/>
                <a:cs typeface="Arial" panose="020B0604020202020204" pitchFamily="34" charset="0"/>
              </a:rPr>
              <a:t>he normalization of delta F is fundamental to have stable training. </a:t>
            </a:r>
            <a:endParaRPr lang="fa-IR" sz="1800" cap="none" dirty="0">
              <a:effectLst/>
              <a:highlight>
                <a:srgbClr val="FFFF00"/>
              </a:highlight>
              <a:latin typeface="+mj-lt"/>
              <a:ea typeface="Calibri" panose="020F0502020204030204" pitchFamily="34" charset="0"/>
              <a:cs typeface="Arial" panose="020B0604020202020204" pitchFamily="34" charset="0"/>
            </a:endParaRPr>
          </a:p>
          <a:p>
            <a:pPr marR="0" lv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80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intra generational delta f: for the last g generations, </a:t>
            </a:r>
          </a:p>
          <a:p>
            <a:pPr marL="342900" marR="0" lvl="0" indent="-342900">
              <a:lnSpc>
                <a:spcPct val="150000"/>
              </a:lnSpc>
              <a:spcBef>
                <a:spcPts val="0"/>
              </a:spcBef>
              <a:spcAft>
                <a:spcPts val="800"/>
              </a:spcAft>
              <a:buFont typeface="Arial" panose="020B0604020202020204" pitchFamily="34" charset="0"/>
              <a:buChar char="•"/>
            </a:pPr>
            <a:r>
              <a:rPr lang="en-US" sz="1800" cap="none" dirty="0">
                <a:effectLst/>
                <a:highlight>
                  <a:srgbClr val="FFFF00"/>
                </a:highlight>
                <a:latin typeface="+mj-lt"/>
                <a:ea typeface="Calibri" panose="020F0502020204030204" pitchFamily="34" charset="0"/>
                <a:cs typeface="Arial" panose="020B0604020202020204" pitchFamily="34" charset="0"/>
              </a:rPr>
              <a:t>we take the normalized differences between the maximum and minimum fitness of the current population at each generation.</a:t>
            </a: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29</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2" name="Picture 1">
            <a:extLst>
              <a:ext uri="{FF2B5EF4-FFF2-40B4-BE49-F238E27FC236}">
                <a16:creationId xmlns:a16="http://schemas.microsoft.com/office/drawing/2014/main" id="{B62B6CA6-DB43-4627-A772-9164B1045BDC}"/>
              </a:ext>
            </a:extLst>
          </p:cNvPr>
          <p:cNvPicPr>
            <a:picLocks noChangeAspect="1"/>
          </p:cNvPicPr>
          <p:nvPr/>
        </p:nvPicPr>
        <p:blipFill>
          <a:blip r:embed="rId2"/>
          <a:stretch>
            <a:fillRect/>
          </a:stretch>
        </p:blipFill>
        <p:spPr>
          <a:xfrm>
            <a:off x="3102632" y="3953212"/>
            <a:ext cx="5346655" cy="999831"/>
          </a:xfrm>
          <a:prstGeom prst="rect">
            <a:avLst/>
          </a:prstGeom>
        </p:spPr>
      </p:pic>
    </p:spTree>
    <p:extLst>
      <p:ext uri="{BB962C8B-B14F-4D97-AF65-F5344CB8AC3E}">
        <p14:creationId xmlns:p14="http://schemas.microsoft.com/office/powerpoint/2010/main" val="15188289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06B105-3CE8-401C-B580-7FACC2289F39}"/>
              </a:ext>
            </a:extLst>
          </p:cNvPr>
          <p:cNvSpPr txBox="1"/>
          <p:nvPr/>
        </p:nvSpPr>
        <p:spPr>
          <a:xfrm>
            <a:off x="1043940" y="366623"/>
            <a:ext cx="9901428" cy="3970318"/>
          </a:xfrm>
          <a:prstGeom prst="rect">
            <a:avLst/>
          </a:prstGeom>
          <a:noFill/>
        </p:spPr>
        <p:txBody>
          <a:bodyPr wrap="square" rtlCol="0">
            <a:spAutoFit/>
          </a:bodyPr>
          <a:lstStyle/>
          <a:p>
            <a:r>
              <a:rPr lang="en-US" sz="2800" dirty="0"/>
              <a:t>Important Terminology:</a:t>
            </a:r>
          </a:p>
          <a:p>
            <a:r>
              <a:rPr lang="en-US" sz="2800" dirty="0"/>
              <a:t> </a:t>
            </a:r>
          </a:p>
          <a:p>
            <a:pPr marL="457200" indent="-457200">
              <a:buFont typeface="Arial" panose="020B0604020202020204" pitchFamily="34" charset="0"/>
              <a:buChar char="•"/>
            </a:pPr>
            <a:r>
              <a:rPr lang="en-US" sz="2800" dirty="0"/>
              <a:t>The agent in the reinforcement learning </a:t>
            </a:r>
          </a:p>
          <a:p>
            <a:pPr marL="457200" indent="-457200">
              <a:buFont typeface="Arial" panose="020B0604020202020204" pitchFamily="34" charset="0"/>
              <a:buChar char="•"/>
            </a:pPr>
            <a:r>
              <a:rPr lang="en-US" sz="2800" dirty="0"/>
              <a:t>Continuous-Domain Metaheuristic</a:t>
            </a:r>
          </a:p>
          <a:p>
            <a:pPr marL="457200" indent="-457200">
              <a:buFont typeface="Arial" panose="020B0604020202020204" pitchFamily="34" charset="0"/>
              <a:buChar char="•"/>
            </a:pPr>
            <a:r>
              <a:rPr lang="en-US" sz="2800" dirty="0"/>
              <a:t>Step-Size Small Sigma</a:t>
            </a:r>
          </a:p>
          <a:p>
            <a:pPr marL="457200" indent="-457200">
              <a:buFont typeface="Arial" panose="020B0604020202020204" pitchFamily="34" charset="0"/>
              <a:buChar char="•"/>
            </a:pPr>
            <a:r>
              <a:rPr lang="en-US" sz="2800" dirty="0"/>
              <a:t>State-Metrics</a:t>
            </a:r>
          </a:p>
          <a:p>
            <a:pPr marL="457200" indent="-457200">
              <a:buFont typeface="Arial" panose="020B0604020202020204" pitchFamily="34" charset="0"/>
              <a:buChar char="•"/>
            </a:pPr>
            <a:r>
              <a:rPr lang="en-US" sz="2800" dirty="0"/>
              <a:t>Differential Evolution</a:t>
            </a:r>
          </a:p>
          <a:p>
            <a:pPr marL="457200" indent="-457200">
              <a:buFont typeface="Arial" panose="020B0604020202020204" pitchFamily="34" charset="0"/>
              <a:buChar char="•"/>
            </a:pPr>
            <a:r>
              <a:rPr lang="en-US" sz="2800" dirty="0"/>
              <a:t>Differential Evolution Variant like </a:t>
            </a:r>
            <a:r>
              <a:rPr lang="en-US" sz="2800" dirty="0" err="1"/>
              <a:t>iDE</a:t>
            </a:r>
            <a:r>
              <a:rPr lang="en-US" sz="2800" dirty="0"/>
              <a:t> and </a:t>
            </a:r>
            <a:r>
              <a:rPr lang="en-US" sz="2800" dirty="0" err="1"/>
              <a:t>jDE</a:t>
            </a:r>
            <a:endParaRPr lang="en-US" sz="2800" dirty="0"/>
          </a:p>
          <a:p>
            <a:pPr marL="457200" indent="-457200">
              <a:buFont typeface="Arial" panose="020B0604020202020204" pitchFamily="34" charset="0"/>
              <a:buChar char="•"/>
            </a:pPr>
            <a:r>
              <a:rPr lang="en-US" sz="2800" dirty="0"/>
              <a:t>Empirical approaches</a:t>
            </a:r>
          </a:p>
        </p:txBody>
      </p:sp>
    </p:spTree>
    <p:extLst>
      <p:ext uri="{BB962C8B-B14F-4D97-AF65-F5344CB8AC3E}">
        <p14:creationId xmlns:p14="http://schemas.microsoft.com/office/powerpoint/2010/main" val="618522366"/>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773936" y="749807"/>
            <a:ext cx="9500616" cy="5114545"/>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b="1" cap="none" dirty="0">
                <a:latin typeface="+mj-lt"/>
                <a:ea typeface="Calibri" panose="020F0502020204030204" pitchFamily="34" charset="0"/>
                <a:cs typeface="Arial" panose="020B0604020202020204" pitchFamily="34" charset="0"/>
              </a:rPr>
              <a:t>I</a:t>
            </a:r>
            <a:r>
              <a:rPr lang="en-US" sz="1800" b="1" cap="none" dirty="0">
                <a:effectLst/>
                <a:latin typeface="+mj-lt"/>
                <a:ea typeface="Calibri" panose="020F0502020204030204" pitchFamily="34" charset="0"/>
                <a:cs typeface="Arial" panose="020B0604020202020204" pitchFamily="34" charset="0"/>
              </a:rPr>
              <a:t>nter-generational delta x</a:t>
            </a:r>
            <a:r>
              <a:rPr lang="en-US" sz="1800" cap="none" dirty="0">
                <a:effectLst/>
                <a:latin typeface="+mj-lt"/>
                <a:ea typeface="Calibri" panose="020F0502020204030204" pitchFamily="34" charset="0"/>
                <a:cs typeface="Arial" panose="020B0604020202020204" pitchFamily="34" charset="0"/>
              </a:rPr>
              <a:t>: similarly, to the inter-generational delta f, the normalized </a:t>
            </a:r>
            <a:r>
              <a:rPr lang="en-US" sz="1800" cap="none" dirty="0">
                <a:effectLst/>
                <a:highlight>
                  <a:srgbClr val="FFFF00"/>
                </a:highlight>
                <a:latin typeface="+mj-lt"/>
                <a:ea typeface="Calibri" panose="020F0502020204030204" pitchFamily="34" charset="0"/>
                <a:cs typeface="Arial" panose="020B0604020202020204" pitchFamily="34" charset="0"/>
              </a:rPr>
              <a:t>difference between the best genotype in two consecutive generation are take for the last g generations. </a:t>
            </a:r>
          </a:p>
          <a:p>
            <a:pPr marL="342900" marR="0" lvl="0" indent="-342900" algn="just">
              <a:lnSpc>
                <a:spcPct val="150000"/>
              </a:lnSpc>
              <a:spcBef>
                <a:spcPts val="0"/>
              </a:spcBef>
              <a:spcAft>
                <a:spcPts val="80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in this case to maintain linearity, the normalization is done using the bounds of the search space. </a:t>
            </a:r>
            <a:endParaRPr lang="fa-IR" sz="1800" cap="none" dirty="0">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endParaRPr lang="fa-IR"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endParaRPr lang="fa-IR" sz="1800" cap="none" dirty="0">
              <a:latin typeface="+mj-lt"/>
              <a:ea typeface="Calibri" panose="020F0502020204030204" pitchFamily="34" charset="0"/>
              <a:cs typeface="Arial" panose="020B0604020202020204" pitchFamily="34" charset="0"/>
            </a:endParaRPr>
          </a:p>
          <a:p>
            <a:pPr marL="342900" indent="-342900" algn="just">
              <a:spcBef>
                <a:spcPts val="0"/>
              </a:spcBef>
              <a:spcAft>
                <a:spcPts val="80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I</a:t>
            </a:r>
            <a:r>
              <a:rPr lang="en-US" sz="1800" cap="none" dirty="0">
                <a:effectLst/>
                <a:latin typeface="+mj-lt"/>
                <a:ea typeface="Calibri" panose="020F0502020204030204" pitchFamily="34" charset="0"/>
                <a:cs typeface="Arial" panose="020B0604020202020204" pitchFamily="34" charset="0"/>
              </a:rPr>
              <a:t>n this formula </a:t>
            </a:r>
            <a:r>
              <a:rPr lang="en-US" sz="1800" cap="none" dirty="0">
                <a:effectLst/>
                <a:highlight>
                  <a:srgbClr val="FFED00"/>
                </a:highlight>
                <a:latin typeface="+mj-lt"/>
                <a:ea typeface="Calibri" panose="020F0502020204030204" pitchFamily="34" charset="0"/>
                <a:cs typeface="Arial" panose="020B0604020202020204" pitchFamily="34" charset="0"/>
              </a:rPr>
              <a:t>the x star k is the genotype associated to the best fitness at generation k</a:t>
            </a:r>
          </a:p>
          <a:p>
            <a:pPr marL="342900" indent="-342900" algn="just">
              <a:spcBef>
                <a:spcPts val="0"/>
              </a:spcBef>
              <a:spcAft>
                <a:spcPts val="800"/>
              </a:spcAft>
              <a:buFont typeface="Arial" panose="020B0604020202020204" pitchFamily="34" charset="0"/>
              <a:buChar char="•"/>
            </a:pPr>
            <a:r>
              <a:rPr lang="en-US" sz="1800" cap="none" dirty="0">
                <a:effectLst/>
                <a:highlight>
                  <a:srgbClr val="FFED00"/>
                </a:highlight>
                <a:latin typeface="+mj-lt"/>
                <a:ea typeface="Calibri" panose="020F0502020204030204" pitchFamily="34" charset="0"/>
                <a:cs typeface="Arial" panose="020B0604020202020204" pitchFamily="34" charset="0"/>
              </a:rPr>
              <a:t> and delta x bounds = [delta x bounds 1,…, delta x bounds d] is the vector containing, for each variable</a:t>
            </a:r>
            <a:r>
              <a:rPr lang="en-US" sz="1800" cap="none" dirty="0">
                <a:effectLst/>
                <a:latin typeface="+mj-lt"/>
                <a:ea typeface="Calibri" panose="020F0502020204030204" pitchFamily="34" charset="0"/>
                <a:cs typeface="Arial" panose="020B0604020202020204" pitchFamily="34" charset="0"/>
              </a:rPr>
              <a:t>, the bounds of the search space being D the problem size. </a:t>
            </a:r>
          </a:p>
          <a:p>
            <a:pPr marL="342900" marR="0" lvl="0" indent="-342900" algn="just">
              <a:lnSpc>
                <a:spcPct val="150000"/>
              </a:lnSpc>
              <a:spcBef>
                <a:spcPts val="0"/>
              </a:spcBef>
              <a:spcAft>
                <a:spcPts val="800"/>
              </a:spcAft>
              <a:buFont typeface="Arial" panose="020B0604020202020204" pitchFamily="34" charset="0"/>
              <a:buChar char="•"/>
            </a:pPr>
            <a:endParaRPr lang="en-US" sz="1800"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30</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2" name="Picture 1">
            <a:extLst>
              <a:ext uri="{FF2B5EF4-FFF2-40B4-BE49-F238E27FC236}">
                <a16:creationId xmlns:a16="http://schemas.microsoft.com/office/drawing/2014/main" id="{2511ACAC-3AC9-4859-9A6A-A899F80AF108}"/>
              </a:ext>
            </a:extLst>
          </p:cNvPr>
          <p:cNvPicPr>
            <a:picLocks noChangeAspect="1"/>
          </p:cNvPicPr>
          <p:nvPr/>
        </p:nvPicPr>
        <p:blipFill>
          <a:blip r:embed="rId2"/>
          <a:stretch>
            <a:fillRect/>
          </a:stretch>
        </p:blipFill>
        <p:spPr>
          <a:xfrm>
            <a:off x="2922774" y="2868129"/>
            <a:ext cx="5944115" cy="877900"/>
          </a:xfrm>
          <a:prstGeom prst="rect">
            <a:avLst/>
          </a:prstGeom>
        </p:spPr>
      </p:pic>
    </p:spTree>
    <p:extLst>
      <p:ext uri="{BB962C8B-B14F-4D97-AF65-F5344CB8AC3E}">
        <p14:creationId xmlns:p14="http://schemas.microsoft.com/office/powerpoint/2010/main" val="3925460282"/>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295400" y="1307592"/>
            <a:ext cx="9668256" cy="4873752"/>
          </a:xfrm>
        </p:spPr>
        <p:txBody>
          <a:bodyPr/>
          <a:lstStyle/>
          <a:p>
            <a:pPr marL="342900" marR="0" lvl="0" indent="-342900" rtl="0">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since the size of this observation would depend on the problem size, the policy would work only with problems of fixed size. </a:t>
            </a:r>
            <a:r>
              <a:rPr lang="en-US" sz="1800" cap="none" dirty="0">
                <a:latin typeface="+mj-lt"/>
                <a:ea typeface="Calibri" panose="020F0502020204030204" pitchFamily="34" charset="0"/>
                <a:cs typeface="Arial" panose="020B0604020202020204" pitchFamily="34" charset="0"/>
              </a:rPr>
              <a:t>T</a:t>
            </a:r>
            <a:r>
              <a:rPr lang="en-US" sz="1800" cap="none" dirty="0">
                <a:effectLst/>
                <a:latin typeface="+mj-lt"/>
                <a:ea typeface="Calibri" panose="020F0502020204030204" pitchFamily="34" charset="0"/>
                <a:cs typeface="Arial" panose="020B0604020202020204" pitchFamily="34" charset="0"/>
              </a:rPr>
              <a:t>o solve this problem, </a:t>
            </a:r>
            <a:r>
              <a:rPr lang="en-US" sz="1800" cap="none" dirty="0">
                <a:effectLst/>
                <a:highlight>
                  <a:srgbClr val="FFED00"/>
                </a:highlight>
                <a:latin typeface="+mj-lt"/>
                <a:ea typeface="Calibri" panose="020F0502020204030204" pitchFamily="34" charset="0"/>
                <a:cs typeface="Arial" panose="020B0604020202020204" pitchFamily="34" charset="0"/>
              </a:rPr>
              <a:t>we use as observation the minimum and maximum values of delta x inter k</a:t>
            </a:r>
          </a:p>
          <a:p>
            <a:endParaRPr lang="en-US" cap="none" dirty="0">
              <a:latin typeface="+mj-lt"/>
            </a:endParaRPr>
          </a:p>
          <a:p>
            <a:endParaRPr lang="fa-IR" cap="none" dirty="0">
              <a:latin typeface="+mj-lt"/>
            </a:endParaRPr>
          </a:p>
          <a:p>
            <a:pPr marL="342900" indent="-342900">
              <a:buFont typeface="Arial" panose="020B0604020202020204" pitchFamily="34" charset="0"/>
              <a:buChar char="•"/>
            </a:pPr>
            <a:r>
              <a:rPr lang="en-GB" sz="1800" u="sng" cap="none" dirty="0">
                <a:highlight>
                  <a:srgbClr val="FFED00"/>
                </a:highlight>
                <a:latin typeface="+mj-lt"/>
              </a:rPr>
              <a:t>The intra-generational delta x is then defined as a history of the above defined metric at the last g generations: </a:t>
            </a:r>
            <a:endParaRPr lang="fa-IR" sz="1800" u="sng" cap="none" dirty="0">
              <a:highlight>
                <a:srgbClr val="FFED00"/>
              </a:highlight>
              <a:latin typeface="+mj-lt"/>
            </a:endParaRPr>
          </a:p>
          <a:p>
            <a:pPr marL="342900" indent="-342900">
              <a:buFont typeface="Arial" panose="020B0604020202020204" pitchFamily="34" charset="0"/>
              <a:buChar char="•"/>
            </a:pPr>
            <a:endParaRPr lang="en-US" sz="1800"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31</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35EE9978-C645-410E-9ABE-1C2F0584D465}"/>
              </a:ext>
            </a:extLst>
          </p:cNvPr>
          <p:cNvPicPr/>
          <p:nvPr/>
        </p:nvPicPr>
        <p:blipFill>
          <a:blip r:embed="rId2">
            <a:extLst>
              <a:ext uri="{28A0092B-C50C-407E-A947-70E740481C1C}">
                <a14:useLocalDpi xmlns:a14="http://schemas.microsoft.com/office/drawing/2010/main" val="0"/>
              </a:ext>
            </a:extLst>
          </a:blip>
          <a:stretch>
            <a:fillRect/>
          </a:stretch>
        </p:blipFill>
        <p:spPr>
          <a:xfrm>
            <a:off x="3060192" y="2783205"/>
            <a:ext cx="5943600" cy="645795"/>
          </a:xfrm>
          <a:prstGeom prst="rect">
            <a:avLst/>
          </a:prstGeom>
        </p:spPr>
      </p:pic>
      <p:pic>
        <p:nvPicPr>
          <p:cNvPr id="2" name="Picture 1">
            <a:extLst>
              <a:ext uri="{FF2B5EF4-FFF2-40B4-BE49-F238E27FC236}">
                <a16:creationId xmlns:a16="http://schemas.microsoft.com/office/drawing/2014/main" id="{7F06AAB3-4CEC-47A6-A658-7B3A237B05CB}"/>
              </a:ext>
            </a:extLst>
          </p:cNvPr>
          <p:cNvPicPr>
            <a:picLocks noChangeAspect="1"/>
          </p:cNvPicPr>
          <p:nvPr/>
        </p:nvPicPr>
        <p:blipFill>
          <a:blip r:embed="rId3"/>
          <a:stretch>
            <a:fillRect/>
          </a:stretch>
        </p:blipFill>
        <p:spPr>
          <a:xfrm>
            <a:off x="3874264" y="5093193"/>
            <a:ext cx="4443472" cy="731547"/>
          </a:xfrm>
          <a:prstGeom prst="rect">
            <a:avLst/>
          </a:prstGeom>
        </p:spPr>
      </p:pic>
    </p:spTree>
    <p:extLst>
      <p:ext uri="{BB962C8B-B14F-4D97-AF65-F5344CB8AC3E}">
        <p14:creationId xmlns:p14="http://schemas.microsoft.com/office/powerpoint/2010/main" val="659212712"/>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920240" y="1307592"/>
            <a:ext cx="9043416" cy="4443984"/>
          </a:xfrm>
        </p:spPr>
        <p:txBody>
          <a:bodyPr/>
          <a:lstStyle/>
          <a:p>
            <a:pPr marL="285750" indent="-285750">
              <a:buFont typeface="Arial" panose="020B0604020202020204" pitchFamily="34" charset="0"/>
              <a:buChar char="•"/>
            </a:pPr>
            <a:r>
              <a:rPr lang="en-US" sz="1800" cap="none" dirty="0">
                <a:effectLst/>
                <a:highlight>
                  <a:srgbClr val="FFED00"/>
                </a:highlight>
                <a:latin typeface="+mj-lt"/>
                <a:ea typeface="Calibri" panose="020F0502020204030204" pitchFamily="34" charset="0"/>
                <a:cs typeface="Arial" panose="020B0604020202020204" pitchFamily="34" charset="0"/>
              </a:rPr>
              <a:t>intra-generational delta x</a:t>
            </a:r>
            <a:r>
              <a:rPr lang="en-US" sz="1800" cap="none" dirty="0">
                <a:effectLst/>
                <a:latin typeface="+mj-lt"/>
                <a:ea typeface="Calibri" panose="020F0502020204030204" pitchFamily="34" charset="0"/>
                <a:cs typeface="Arial" panose="020B0604020202020204" pitchFamily="34" charset="0"/>
              </a:rPr>
              <a:t>: given x k </a:t>
            </a:r>
            <a:r>
              <a:rPr lang="en-US" sz="1800" cap="none" dirty="0" err="1">
                <a:effectLst/>
                <a:latin typeface="+mj-lt"/>
                <a:ea typeface="Calibri" panose="020F0502020204030204" pitchFamily="34" charset="0"/>
                <a:cs typeface="Arial" panose="020B0604020202020204" pitchFamily="34" charset="0"/>
              </a:rPr>
              <a:t>ij</a:t>
            </a:r>
            <a:r>
              <a:rPr lang="en-US" sz="1800" cap="none" dirty="0">
                <a:effectLst/>
                <a:latin typeface="+mj-lt"/>
                <a:ea typeface="Calibri" panose="020F0502020204030204" pitchFamily="34" charset="0"/>
                <a:cs typeface="Arial" panose="020B0604020202020204" pitchFamily="34" charset="0"/>
              </a:rPr>
              <a:t> as the j-</a:t>
            </a:r>
            <a:r>
              <a:rPr lang="en-US" sz="1800" cap="none" dirty="0" err="1">
                <a:effectLst/>
                <a:latin typeface="+mj-lt"/>
                <a:ea typeface="Calibri" panose="020F0502020204030204" pitchFamily="34" charset="0"/>
                <a:cs typeface="Arial" panose="020B0604020202020204" pitchFamily="34" charset="0"/>
              </a:rPr>
              <a:t>th</a:t>
            </a:r>
            <a:r>
              <a:rPr lang="en-US" sz="1800" cap="none" dirty="0">
                <a:effectLst/>
                <a:latin typeface="+mj-lt"/>
                <a:ea typeface="Calibri" panose="020F0502020204030204" pitchFamily="34" charset="0"/>
                <a:cs typeface="Arial" panose="020B0604020202020204" pitchFamily="34" charset="0"/>
              </a:rPr>
              <a:t> dimension of the </a:t>
            </a:r>
            <a:r>
              <a:rPr lang="en-US" sz="1800" cap="none" dirty="0" err="1">
                <a:effectLst/>
                <a:latin typeface="+mj-lt"/>
                <a:ea typeface="Calibri" panose="020F0502020204030204" pitchFamily="34" charset="0"/>
                <a:cs typeface="Arial" panose="020B0604020202020204" pitchFamily="34" charset="0"/>
              </a:rPr>
              <a:t>i-th</a:t>
            </a:r>
            <a:r>
              <a:rPr lang="en-US" sz="1800" cap="none" dirty="0">
                <a:effectLst/>
                <a:latin typeface="+mj-lt"/>
                <a:ea typeface="Calibri" panose="020F0502020204030204" pitchFamily="34" charset="0"/>
                <a:cs typeface="Arial" panose="020B0604020202020204" pitchFamily="34" charset="0"/>
              </a:rPr>
              <a:t> individual of the population at the k-</a:t>
            </a:r>
            <a:r>
              <a:rPr lang="en-US" sz="1800" cap="none" dirty="0" err="1">
                <a:effectLst/>
                <a:latin typeface="+mj-lt"/>
                <a:ea typeface="Calibri" panose="020F0502020204030204" pitchFamily="34" charset="0"/>
                <a:cs typeface="Arial" panose="020B0604020202020204" pitchFamily="34" charset="0"/>
              </a:rPr>
              <a:t>th</a:t>
            </a:r>
            <a:r>
              <a:rPr lang="en-US" sz="1800" cap="none" dirty="0">
                <a:effectLst/>
                <a:latin typeface="+mj-lt"/>
                <a:ea typeface="Calibri" panose="020F0502020204030204" pitchFamily="34" charset="0"/>
                <a:cs typeface="Arial" panose="020B0604020202020204" pitchFamily="34" charset="0"/>
              </a:rPr>
              <a:t> generation, the intra-generational delta x at the k-</a:t>
            </a:r>
            <a:r>
              <a:rPr lang="en-US" sz="1800" cap="none" dirty="0" err="1">
                <a:effectLst/>
                <a:latin typeface="+mj-lt"/>
                <a:ea typeface="Calibri" panose="020F0502020204030204" pitchFamily="34" charset="0"/>
                <a:cs typeface="Arial" panose="020B0604020202020204" pitchFamily="34" charset="0"/>
              </a:rPr>
              <a:t>th</a:t>
            </a:r>
            <a:r>
              <a:rPr lang="en-US" sz="1800" cap="none" dirty="0">
                <a:effectLst/>
                <a:latin typeface="+mj-lt"/>
                <a:ea typeface="Calibri" panose="020F0502020204030204" pitchFamily="34" charset="0"/>
                <a:cs typeface="Arial" panose="020B0604020202020204" pitchFamily="34" charset="0"/>
              </a:rPr>
              <a:t> generation is defined as: </a:t>
            </a:r>
            <a:endParaRPr lang="fa-IR" sz="1800" cap="none" dirty="0">
              <a:effectLst/>
              <a:latin typeface="+mj-lt"/>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fa-IR" sz="1800" cap="none" dirty="0">
              <a:latin typeface="+mj-lt"/>
              <a:ea typeface="Calibri" panose="020F0502020204030204" pitchFamily="34" charset="0"/>
              <a:cs typeface="Arial" panose="020B0604020202020204" pitchFamily="34" charset="0"/>
            </a:endParaRPr>
          </a:p>
          <a:p>
            <a:endParaRPr lang="en-US" sz="1800" cap="none" dirty="0">
              <a:effectLst/>
              <a:latin typeface="+mj-lt"/>
              <a:ea typeface="Calibri" panose="020F0502020204030204" pitchFamily="34" charset="0"/>
              <a:cs typeface="Arial" panose="020B0604020202020204" pitchFamily="34" charset="0"/>
            </a:endParaRP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32</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82B92BB3-2A90-4CBF-9C12-6521DF580D7A}"/>
              </a:ext>
            </a:extLst>
          </p:cNvPr>
          <p:cNvPicPr/>
          <p:nvPr/>
        </p:nvPicPr>
        <p:blipFill>
          <a:blip r:embed="rId2">
            <a:extLst>
              <a:ext uri="{28A0092B-C50C-407E-A947-70E740481C1C}">
                <a14:useLocalDpi xmlns:a14="http://schemas.microsoft.com/office/drawing/2010/main" val="0"/>
              </a:ext>
            </a:extLst>
          </a:blip>
          <a:stretch>
            <a:fillRect/>
          </a:stretch>
        </p:blipFill>
        <p:spPr>
          <a:xfrm>
            <a:off x="3829050" y="3025330"/>
            <a:ext cx="4533900" cy="1438275"/>
          </a:xfrm>
          <a:prstGeom prst="rect">
            <a:avLst/>
          </a:prstGeom>
        </p:spPr>
      </p:pic>
    </p:spTree>
    <p:extLst>
      <p:ext uri="{BB962C8B-B14F-4D97-AF65-F5344CB8AC3E}">
        <p14:creationId xmlns:p14="http://schemas.microsoft.com/office/powerpoint/2010/main" val="3159808357"/>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2029968" y="1146049"/>
            <a:ext cx="8558784" cy="4873752"/>
          </a:xfrm>
        </p:spPr>
        <p:txBody>
          <a:bodyPr/>
          <a:lstStyle/>
          <a:p>
            <a:pPr marL="285750" indent="-285750">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in this case we use as observation </a:t>
            </a:r>
            <a:r>
              <a:rPr lang="en-US" sz="1800" cap="none" dirty="0">
                <a:effectLst/>
                <a:highlight>
                  <a:srgbClr val="FFED00"/>
                </a:highlight>
                <a:latin typeface="+mj-lt"/>
                <a:ea typeface="Calibri" panose="020F0502020204030204" pitchFamily="34" charset="0"/>
                <a:cs typeface="Arial" panose="020B0604020202020204" pitchFamily="34" charset="0"/>
              </a:rPr>
              <a:t>the minimum and maximum values of the delta x intra k:</a:t>
            </a:r>
          </a:p>
          <a:p>
            <a:pPr marL="285750" indent="-285750">
              <a:buFont typeface="Arial" panose="020B0604020202020204" pitchFamily="34" charset="0"/>
              <a:buChar char="•"/>
            </a:pPr>
            <a:endParaRPr lang="en-US" sz="1800" cap="none" dirty="0">
              <a:highlight>
                <a:srgbClr val="FFED00"/>
              </a:highlight>
              <a:latin typeface="+mj-lt"/>
              <a:ea typeface="Calibri" panose="020F0502020204030204" pitchFamily="34" charset="0"/>
              <a:cs typeface="Arial" panose="020B0604020202020204" pitchFamily="34" charset="0"/>
            </a:endParaRPr>
          </a:p>
          <a:p>
            <a:endParaRPr lang="en-US" sz="1800" cap="none" dirty="0">
              <a:highlight>
                <a:srgbClr val="FFED00"/>
              </a:highlight>
              <a:latin typeface="+mj-lt"/>
              <a:ea typeface="Calibri" panose="020F0502020204030204" pitchFamily="34" charset="0"/>
              <a:cs typeface="Arial" panose="020B0604020202020204" pitchFamily="34" charset="0"/>
            </a:endParaRPr>
          </a:p>
          <a:p>
            <a:endParaRPr lang="en-US" sz="1800" cap="none" dirty="0">
              <a:highlight>
                <a:srgbClr val="FFED00"/>
              </a:highlight>
              <a:latin typeface="+mj-lt"/>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the </a:t>
            </a:r>
            <a:r>
              <a:rPr lang="en-US" sz="1800" cap="none" dirty="0">
                <a:effectLst/>
                <a:highlight>
                  <a:srgbClr val="FFED00"/>
                </a:highlight>
                <a:latin typeface="+mj-lt"/>
                <a:ea typeface="Calibri" panose="020F0502020204030204" pitchFamily="34" charset="0"/>
                <a:cs typeface="Arial" panose="020B0604020202020204" pitchFamily="34" charset="0"/>
              </a:rPr>
              <a:t>intra-generational delta x </a:t>
            </a:r>
            <a:r>
              <a:rPr lang="en-US" sz="1800" cap="none" dirty="0">
                <a:effectLst/>
                <a:latin typeface="+mj-lt"/>
                <a:ea typeface="Calibri" panose="020F0502020204030204" pitchFamily="34" charset="0"/>
                <a:cs typeface="Arial" panose="020B0604020202020204" pitchFamily="34" charset="0"/>
              </a:rPr>
              <a:t>is then defined as a history of the above defined metrics at the last g generations: </a:t>
            </a:r>
          </a:p>
          <a:p>
            <a:pPr marL="285750" indent="-285750">
              <a:buFont typeface="Arial" panose="020B0604020202020204" pitchFamily="34" charset="0"/>
              <a:buChar char="•"/>
            </a:pPr>
            <a:endParaRPr lang="en-US" sz="1800" cap="none" dirty="0">
              <a:effectLst/>
              <a:highlight>
                <a:srgbClr val="FFED00"/>
              </a:highlight>
              <a:latin typeface="+mj-lt"/>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sz="1800" cap="none" dirty="0">
              <a:effectLst/>
              <a:highlight>
                <a:srgbClr val="FFED00"/>
              </a:highlight>
              <a:latin typeface="+mj-lt"/>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33</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E10C27A6-549B-4862-9D9F-100A71E451D7}"/>
              </a:ext>
            </a:extLst>
          </p:cNvPr>
          <p:cNvPicPr/>
          <p:nvPr/>
        </p:nvPicPr>
        <p:blipFill rotWithShape="1">
          <a:blip r:embed="rId2">
            <a:extLst>
              <a:ext uri="{28A0092B-C50C-407E-A947-70E740481C1C}">
                <a14:useLocalDpi xmlns:a14="http://schemas.microsoft.com/office/drawing/2010/main" val="0"/>
              </a:ext>
            </a:extLst>
          </a:blip>
          <a:srcRect t="21318"/>
          <a:stretch/>
        </p:blipFill>
        <p:spPr>
          <a:xfrm>
            <a:off x="3408997" y="2224785"/>
            <a:ext cx="5800725" cy="644526"/>
          </a:xfrm>
          <a:prstGeom prst="rect">
            <a:avLst/>
          </a:prstGeom>
        </p:spPr>
      </p:pic>
      <p:pic>
        <p:nvPicPr>
          <p:cNvPr id="8" name="Picture 7">
            <a:extLst>
              <a:ext uri="{FF2B5EF4-FFF2-40B4-BE49-F238E27FC236}">
                <a16:creationId xmlns:a16="http://schemas.microsoft.com/office/drawing/2014/main" id="{C53AF894-5670-477A-A788-9D7AC8717FDC}"/>
              </a:ext>
            </a:extLst>
          </p:cNvPr>
          <p:cNvPicPr/>
          <p:nvPr/>
        </p:nvPicPr>
        <p:blipFill rotWithShape="1">
          <a:blip r:embed="rId3">
            <a:extLst>
              <a:ext uri="{28A0092B-C50C-407E-A947-70E740481C1C}">
                <a14:useLocalDpi xmlns:a14="http://schemas.microsoft.com/office/drawing/2010/main" val="0"/>
              </a:ext>
            </a:extLst>
          </a:blip>
          <a:srcRect t="19124"/>
          <a:stretch/>
        </p:blipFill>
        <p:spPr bwMode="auto">
          <a:xfrm>
            <a:off x="3124200" y="4883722"/>
            <a:ext cx="5943600" cy="6445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4204151"/>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938528" y="932688"/>
            <a:ext cx="9025128" cy="5248656"/>
          </a:xfrm>
        </p:spPr>
        <p:txBody>
          <a:bodyPr/>
          <a:lstStyle/>
          <a:p>
            <a:pPr marL="285750" indent="-285750">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in all the experiments, </a:t>
            </a:r>
            <a:r>
              <a:rPr lang="en-US" sz="1800" cap="none" dirty="0">
                <a:effectLst/>
                <a:highlight>
                  <a:srgbClr val="FFED00"/>
                </a:highlight>
                <a:latin typeface="+mj-lt"/>
                <a:ea typeface="Calibri" panose="020F0502020204030204" pitchFamily="34" charset="0"/>
                <a:cs typeface="Arial" panose="020B0604020202020204" pitchFamily="34" charset="0"/>
              </a:rPr>
              <a:t>we always include in the observation space also the previous model output</a:t>
            </a:r>
            <a:r>
              <a:rPr lang="en-US" sz="1800" cap="none" dirty="0">
                <a:effectLst/>
                <a:latin typeface="+mj-lt"/>
                <a:ea typeface="Calibri" panose="020F0502020204030204" pitchFamily="34" charset="0"/>
                <a:cs typeface="Arial" panose="020B0604020202020204" pitchFamily="34" charset="0"/>
              </a:rPr>
              <a:t>. the parameters given by the model in the previous generation.</a:t>
            </a: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34</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EA32245A-AB14-4EE0-829F-745465A36BC5}"/>
              </a:ext>
            </a:extLst>
          </p:cNvPr>
          <p:cNvPicPr/>
          <p:nvPr/>
        </p:nvPicPr>
        <p:blipFill>
          <a:blip r:embed="rId2">
            <a:extLst>
              <a:ext uri="{28A0092B-C50C-407E-A947-70E740481C1C}">
                <a14:useLocalDpi xmlns:a14="http://schemas.microsoft.com/office/drawing/2010/main" val="0"/>
              </a:ext>
            </a:extLst>
          </a:blip>
          <a:stretch>
            <a:fillRect/>
          </a:stretch>
        </p:blipFill>
        <p:spPr>
          <a:xfrm>
            <a:off x="2886456" y="2609723"/>
            <a:ext cx="5943600" cy="2940685"/>
          </a:xfrm>
          <a:prstGeom prst="rect">
            <a:avLst/>
          </a:prstGeom>
        </p:spPr>
      </p:pic>
    </p:spTree>
    <p:extLst>
      <p:ext uri="{BB962C8B-B14F-4D97-AF65-F5344CB8AC3E}">
        <p14:creationId xmlns:p14="http://schemas.microsoft.com/office/powerpoint/2010/main" val="837576440"/>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2194560" y="1618488"/>
            <a:ext cx="8915400" cy="3081528"/>
          </a:xfrm>
        </p:spPr>
        <p:txBody>
          <a:bodyPr/>
          <a:lstStyle/>
          <a:p>
            <a:r>
              <a:rPr lang="en-US" b="1" cap="none" dirty="0">
                <a:latin typeface="+mj-lt"/>
                <a:ea typeface="Calibri" panose="020F0502020204030204" pitchFamily="34" charset="0"/>
                <a:cs typeface="Arial" panose="020B0604020202020204" pitchFamily="34" charset="0"/>
              </a:rPr>
              <a:t>A</a:t>
            </a:r>
            <a:r>
              <a:rPr lang="en-US" b="1" cap="none" dirty="0">
                <a:effectLst/>
                <a:latin typeface="+mj-lt"/>
                <a:ea typeface="Calibri" panose="020F0502020204030204" pitchFamily="34" charset="0"/>
                <a:cs typeface="Arial" panose="020B0604020202020204" pitchFamily="34" charset="0"/>
              </a:rPr>
              <a:t>ction space section of this research</a:t>
            </a:r>
            <a:r>
              <a:rPr lang="en-US" cap="none" dirty="0">
                <a:effectLst/>
                <a:latin typeface="+mj-lt"/>
                <a:ea typeface="Calibri" panose="020F0502020204030204" pitchFamily="34" charset="0"/>
                <a:cs typeface="Arial" panose="020B0604020202020204" pitchFamily="34" charset="0"/>
              </a:rPr>
              <a:t>: </a:t>
            </a:r>
          </a:p>
          <a:p>
            <a:pPr marL="285750" indent="-285750">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the action space of the policy depends </a:t>
            </a:r>
            <a:r>
              <a:rPr lang="en-US" cap="none" dirty="0">
                <a:effectLst/>
                <a:highlight>
                  <a:srgbClr val="FFED00"/>
                </a:highlight>
                <a:latin typeface="+mj-lt"/>
                <a:ea typeface="Calibri" panose="020F0502020204030204" pitchFamily="34" charset="0"/>
                <a:cs typeface="Arial" panose="020B0604020202020204" pitchFamily="34" charset="0"/>
              </a:rPr>
              <a:t>on both the specific </a:t>
            </a:r>
            <a:r>
              <a:rPr lang="en-US" cap="none" dirty="0">
                <a:highlight>
                  <a:srgbClr val="FFED00"/>
                </a:highlight>
                <a:latin typeface="+mj-lt"/>
                <a:ea typeface="Calibri" panose="020F0502020204030204" pitchFamily="34" charset="0"/>
                <a:cs typeface="Arial" panose="020B0604020202020204" pitchFamily="34" charset="0"/>
              </a:rPr>
              <a:t>EA</a:t>
            </a:r>
            <a:r>
              <a:rPr lang="en-US" cap="none" dirty="0">
                <a:effectLst/>
                <a:highlight>
                  <a:srgbClr val="FFED00"/>
                </a:highlight>
                <a:latin typeface="+mj-lt"/>
                <a:ea typeface="Calibri" panose="020F0502020204030204" pitchFamily="34" charset="0"/>
                <a:cs typeface="Arial" panose="020B0604020202020204" pitchFamily="34" charset="0"/>
              </a:rPr>
              <a:t> and the approach used to parametrized it</a:t>
            </a:r>
            <a:r>
              <a:rPr lang="en-US" cap="none" dirty="0">
                <a:effectLst/>
                <a:latin typeface="+mj-lt"/>
                <a:ea typeface="Calibri" panose="020F0502020204030204" pitchFamily="34" charset="0"/>
                <a:cs typeface="Arial" panose="020B0604020202020204" pitchFamily="34" charset="0"/>
              </a:rPr>
              <a:t>. </a:t>
            </a:r>
            <a:endParaRPr lang="fa-IR" cap="none" dirty="0">
              <a:latin typeface="+mj-lt"/>
            </a:endParaRPr>
          </a:p>
          <a:p>
            <a:pPr marL="342900" marR="0" lvl="0" indent="-342900" rtl="0">
              <a:lnSpc>
                <a:spcPct val="150000"/>
              </a:lnSpc>
              <a:spcBef>
                <a:spcPts val="0"/>
              </a:spcBef>
              <a:spcAft>
                <a:spcPts val="0"/>
              </a:spcAft>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in our model, the action is taken at every generation, using the observation from the previous one. </a:t>
            </a:r>
            <a:endParaRPr lang="fa-IR" cap="none" dirty="0">
              <a:effectLst/>
              <a:latin typeface="+mj-lt"/>
              <a:ea typeface="Calibri" panose="020F0502020204030204" pitchFamily="34" charset="0"/>
              <a:cs typeface="Arial" panose="020B0604020202020204" pitchFamily="34" charset="0"/>
            </a:endParaRPr>
          </a:p>
          <a:p>
            <a:pPr marR="0" lvl="0" rtl="0">
              <a:lnSpc>
                <a:spcPct val="150000"/>
              </a:lnSpc>
              <a:spcBef>
                <a:spcPts val="0"/>
              </a:spcBef>
              <a:spcAft>
                <a:spcPts val="0"/>
              </a:spcAft>
            </a:pPr>
            <a:endParaRPr lang="en-US" cap="none" dirty="0">
              <a:effectLst/>
              <a:latin typeface="+mj-lt"/>
              <a:ea typeface="Calibri" panose="020F0502020204030204" pitchFamily="34" charset="0"/>
              <a:cs typeface="Arial" panose="020B0604020202020204" pitchFamily="34" charset="0"/>
            </a:endParaRP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35</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1996480869"/>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261872" y="868680"/>
            <a:ext cx="9668256" cy="4873752"/>
          </a:xfrm>
        </p:spPr>
        <p:txBody>
          <a:bodyPr/>
          <a:lstStyle/>
          <a:p>
            <a:pPr marL="342900" indent="-342900">
              <a:buFont typeface="Arial" panose="020B0604020202020204" pitchFamily="34" charset="0"/>
              <a:buChar char="•"/>
            </a:pPr>
            <a:r>
              <a:rPr lang="en-US" sz="2000" cap="none" dirty="0">
                <a:effectLst/>
                <a:latin typeface="+mj-lt"/>
                <a:ea typeface="Calibri" panose="020F0502020204030204" pitchFamily="34" charset="0"/>
                <a:cs typeface="Arial" panose="020B0604020202020204" pitchFamily="34" charset="0"/>
              </a:rPr>
              <a:t>in our experiments, we considered the following action spaces: </a:t>
            </a:r>
          </a:p>
          <a:p>
            <a:endParaRPr lang="en-US" dirty="0"/>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36</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C6F52619-D983-4E2D-975C-9C9A3F843EAF}"/>
              </a:ext>
            </a:extLst>
          </p:cNvPr>
          <p:cNvPicPr/>
          <p:nvPr/>
        </p:nvPicPr>
        <p:blipFill rotWithShape="1">
          <a:blip r:embed="rId2">
            <a:extLst>
              <a:ext uri="{28A0092B-C50C-407E-A947-70E740481C1C}">
                <a14:useLocalDpi xmlns:a14="http://schemas.microsoft.com/office/drawing/2010/main" val="0"/>
              </a:ext>
            </a:extLst>
          </a:blip>
          <a:srcRect r="4872" b="5733"/>
          <a:stretch/>
        </p:blipFill>
        <p:spPr>
          <a:xfrm>
            <a:off x="2749296" y="1404366"/>
            <a:ext cx="5654040" cy="4873752"/>
          </a:xfrm>
          <a:prstGeom prst="rect">
            <a:avLst/>
          </a:prstGeom>
        </p:spPr>
      </p:pic>
    </p:spTree>
    <p:extLst>
      <p:ext uri="{BB962C8B-B14F-4D97-AF65-F5344CB8AC3E}">
        <p14:creationId xmlns:p14="http://schemas.microsoft.com/office/powerpoint/2010/main" val="3147920332"/>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865376" y="1307592"/>
            <a:ext cx="9098280" cy="487375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b="1" cap="none" dirty="0">
                <a:effectLst/>
                <a:latin typeface="+mj-lt"/>
                <a:ea typeface="Calibri" panose="020F0502020204030204" pitchFamily="34" charset="0"/>
                <a:cs typeface="Arial" panose="020B0604020202020204" pitchFamily="34" charset="0"/>
              </a:rPr>
              <a:t>Reward section: </a:t>
            </a:r>
            <a:r>
              <a:rPr lang="en-US" sz="1800" cap="none" dirty="0">
                <a:effectLst/>
                <a:latin typeface="+mj-lt"/>
                <a:ea typeface="Calibri" panose="020F0502020204030204" pitchFamily="34" charset="0"/>
                <a:cs typeface="Arial" panose="020B0604020202020204" pitchFamily="34" charset="0"/>
              </a:rPr>
              <a:t>the reward is a scalar representing how good or bad was the performance of the policy during </a:t>
            </a:r>
            <a:r>
              <a:rPr lang="en-US" sz="1800" cap="none" dirty="0">
                <a:effectLst/>
                <a:highlight>
                  <a:srgbClr val="FFED00"/>
                </a:highlight>
                <a:latin typeface="+mj-lt"/>
                <a:ea typeface="Calibri" panose="020F0502020204030204" pitchFamily="34" charset="0"/>
                <a:cs typeface="Arial" panose="020B0604020202020204" pitchFamily="34" charset="0"/>
              </a:rPr>
              <a:t>the training episodes</a:t>
            </a:r>
            <a:r>
              <a:rPr lang="en-US" sz="1800" cap="none" dirty="0">
                <a:effectLst/>
                <a:latin typeface="+mj-lt"/>
                <a:ea typeface="Calibri" panose="020F0502020204030204" pitchFamily="34" charset="0"/>
                <a:cs typeface="Arial" panose="020B0604020202020204" pitchFamily="34" charset="0"/>
              </a:rPr>
              <a:t>. </a:t>
            </a: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the use of this reward brings some advantages: it reflects the progress of the optimization process</a:t>
            </a:r>
          </a:p>
          <a:p>
            <a:pPr marR="0" lvl="0" algn="just">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maintaining the independence with different scales of the objective functions, and it yields better numerical stability during the training process. </a:t>
            </a:r>
          </a:p>
          <a:p>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37</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1723283671"/>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2212848" y="1307592"/>
            <a:ext cx="8750808" cy="487375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b="1" cap="none" dirty="0">
                <a:effectLst/>
                <a:latin typeface="+mj-lt"/>
                <a:ea typeface="Calibri" panose="020F0502020204030204" pitchFamily="34" charset="0"/>
                <a:cs typeface="Arial" panose="020B0604020202020204" pitchFamily="34" charset="0"/>
              </a:rPr>
              <a:t>the training procedure </a:t>
            </a:r>
            <a:r>
              <a:rPr lang="en-US" sz="1800" b="1" cap="none" dirty="0">
                <a:latin typeface="+mj-lt"/>
                <a:ea typeface="Calibri" panose="020F0502020204030204" pitchFamily="34" charset="0"/>
                <a:cs typeface="Arial" panose="020B0604020202020204" pitchFamily="34" charset="0"/>
              </a:rPr>
              <a:t>in this research</a:t>
            </a:r>
            <a:r>
              <a:rPr lang="en-US" sz="1800" cap="none" dirty="0">
                <a:effectLst/>
                <a:latin typeface="+mj-lt"/>
                <a:ea typeface="Calibri" panose="020F0502020204030204" pitchFamily="34" charset="0"/>
                <a:cs typeface="Arial" panose="020B0604020202020204" pitchFamily="34" charset="0"/>
              </a:rPr>
              <a:t>: in this paper we consider two policy configurations and those are the single-function policy and the multi-function policy. the model is trained separately on each function.</a:t>
            </a:r>
          </a:p>
          <a:p>
            <a:pPr marR="0" lvl="0" algn="just" rtl="0">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in this way, the policy specializes for each single optimization problem. </a:t>
            </a:r>
          </a:p>
          <a:p>
            <a:pPr marR="0" lvl="0" algn="just">
              <a:lnSpc>
                <a:spcPct val="150000"/>
              </a:lnSpc>
              <a:spcBef>
                <a:spcPts val="0"/>
              </a:spcBef>
              <a:spcAft>
                <a:spcPts val="0"/>
              </a:spcAft>
            </a:pP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in the second configuration, the model is instead </a:t>
            </a:r>
            <a:r>
              <a:rPr lang="en-US" sz="1800" cap="none" dirty="0">
                <a:effectLst/>
                <a:highlight>
                  <a:srgbClr val="FFED00"/>
                </a:highlight>
                <a:latin typeface="+mj-lt"/>
                <a:ea typeface="Calibri" panose="020F0502020204030204" pitchFamily="34" charset="0"/>
                <a:cs typeface="Arial" panose="020B0604020202020204" pitchFamily="34" charset="0"/>
              </a:rPr>
              <a:t>trained using the evolutionary runs on multiple functions. </a:t>
            </a: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38</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2807717590"/>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865376" y="992124"/>
            <a:ext cx="9134856" cy="487375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quite surprisingly with this procedure we could obtain policies that are able to work better than the adaptive approaches from the literature. </a:t>
            </a:r>
          </a:p>
          <a:p>
            <a:pPr marR="0" lvl="0" algn="just" rtl="0">
              <a:lnSpc>
                <a:spcPct val="150000"/>
              </a:lnSpc>
              <a:spcBef>
                <a:spcPts val="0"/>
              </a:spcBef>
              <a:spcAft>
                <a:spcPts val="0"/>
              </a:spcAft>
            </a:pPr>
            <a:endParaRPr lang="en-US"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in all our experiments, we </a:t>
            </a:r>
            <a:r>
              <a:rPr lang="en-US" cap="none" dirty="0">
                <a:effectLst/>
                <a:highlight>
                  <a:srgbClr val="FFED00"/>
                </a:highlight>
                <a:latin typeface="+mj-lt"/>
                <a:ea typeface="Calibri" panose="020F0502020204030204" pitchFamily="34" charset="0"/>
                <a:cs typeface="Arial" panose="020B0604020202020204" pitchFamily="34" charset="0"/>
              </a:rPr>
              <a:t>trained the models for 5000 function evolutionary runs</a:t>
            </a:r>
            <a:r>
              <a:rPr lang="en-US" cap="none" dirty="0">
                <a:effectLst/>
                <a:latin typeface="+mj-lt"/>
                <a:ea typeface="Calibri" panose="020F0502020204030204" pitchFamily="34" charset="0"/>
                <a:cs typeface="Arial" panose="020B0604020202020204" pitchFamily="34" charset="0"/>
              </a:rPr>
              <a:t> (</a:t>
            </a:r>
            <a:r>
              <a:rPr lang="en-US" cap="none" dirty="0" err="1">
                <a:effectLst/>
                <a:latin typeface="+mj-lt"/>
                <a:ea typeface="Calibri" panose="020F0502020204030204" pitchFamily="34" charset="0"/>
                <a:cs typeface="Arial" panose="020B0604020202020204" pitchFamily="34" charset="0"/>
              </a:rPr>
              <a:t>i.e</a:t>
            </a:r>
            <a:r>
              <a:rPr lang="en-US" cap="none" dirty="0">
                <a:effectLst/>
                <a:latin typeface="+mj-lt"/>
                <a:ea typeface="Calibri" panose="020F0502020204030204" pitchFamily="34" charset="0"/>
                <a:cs typeface="Arial" panose="020B0604020202020204" pitchFamily="34" charset="0"/>
              </a:rPr>
              <a:t> episodes)</a:t>
            </a:r>
          </a:p>
          <a:p>
            <a:pPr marR="0" lvl="0" algn="just">
              <a:lnSpc>
                <a:spcPct val="150000"/>
              </a:lnSpc>
              <a:spcBef>
                <a:spcPts val="0"/>
              </a:spcBef>
              <a:spcAft>
                <a:spcPts val="0"/>
              </a:spcAft>
            </a:pPr>
            <a:endParaRPr lang="en-US"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each </a:t>
            </a:r>
            <a:r>
              <a:rPr lang="en-US" cap="none" dirty="0">
                <a:effectLst/>
                <a:highlight>
                  <a:srgbClr val="FFED00"/>
                </a:highlight>
                <a:latin typeface="+mj-lt"/>
                <a:ea typeface="Calibri" panose="020F0502020204030204" pitchFamily="34" charset="0"/>
                <a:cs typeface="Arial" panose="020B0604020202020204" pitchFamily="34" charset="0"/>
              </a:rPr>
              <a:t>consisting of 500 function evaluations</a:t>
            </a:r>
          </a:p>
          <a:p>
            <a:pPr marR="0" lvl="0" algn="just">
              <a:lnSpc>
                <a:spcPct val="150000"/>
              </a:lnSpc>
              <a:spcBef>
                <a:spcPts val="0"/>
              </a:spcBef>
              <a:spcAft>
                <a:spcPts val="0"/>
              </a:spcAft>
            </a:pPr>
            <a:endParaRPr lang="en-US"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hence </a:t>
            </a:r>
            <a:r>
              <a:rPr lang="en-US" cap="none" dirty="0">
                <a:effectLst/>
                <a:highlight>
                  <a:srgbClr val="FFED00"/>
                </a:highlight>
                <a:latin typeface="+mj-lt"/>
                <a:ea typeface="Calibri" panose="020F0502020204030204" pitchFamily="34" charset="0"/>
                <a:cs typeface="Arial" panose="020B0604020202020204" pitchFamily="34" charset="0"/>
              </a:rPr>
              <a:t>meaning 2.5 * 10 pow(6) function evaluation </a:t>
            </a:r>
            <a:r>
              <a:rPr lang="en-US" cap="none" dirty="0">
                <a:effectLst/>
                <a:latin typeface="+mj-lt"/>
                <a:ea typeface="Calibri" panose="020F0502020204030204" pitchFamily="34" charset="0"/>
                <a:cs typeface="Arial" panose="020B0604020202020204" pitchFamily="34" charset="0"/>
              </a:rPr>
              <a:t>per each policy training. </a:t>
            </a: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39</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427956103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06B105-3CE8-401C-B580-7FACC2289F39}"/>
              </a:ext>
            </a:extLst>
          </p:cNvPr>
          <p:cNvSpPr txBox="1"/>
          <p:nvPr/>
        </p:nvSpPr>
        <p:spPr>
          <a:xfrm>
            <a:off x="1043940" y="366623"/>
            <a:ext cx="9901428" cy="3970318"/>
          </a:xfrm>
          <a:prstGeom prst="rect">
            <a:avLst/>
          </a:prstGeom>
          <a:noFill/>
        </p:spPr>
        <p:txBody>
          <a:bodyPr wrap="square" rtlCol="0">
            <a:spAutoFit/>
          </a:bodyPr>
          <a:lstStyle/>
          <a:p>
            <a:r>
              <a:rPr lang="en-US" sz="2800" dirty="0"/>
              <a:t>Important Terminology:</a:t>
            </a:r>
          </a:p>
          <a:p>
            <a:r>
              <a:rPr lang="en-US" sz="2800" dirty="0"/>
              <a:t> </a:t>
            </a:r>
          </a:p>
          <a:p>
            <a:pPr marL="457200" indent="-457200">
              <a:buFont typeface="Arial" panose="020B0604020202020204" pitchFamily="34" charset="0"/>
              <a:buChar char="•"/>
            </a:pPr>
            <a:r>
              <a:rPr lang="en-US" sz="2800" dirty="0"/>
              <a:t>Adaptation policies </a:t>
            </a:r>
          </a:p>
          <a:p>
            <a:pPr marL="457200" indent="-457200">
              <a:buFont typeface="Arial" panose="020B0604020202020204" pitchFamily="34" charset="0"/>
              <a:buChar char="•"/>
            </a:pPr>
            <a:r>
              <a:rPr lang="en-US" sz="2800" dirty="0"/>
              <a:t>Q-learning</a:t>
            </a:r>
          </a:p>
          <a:p>
            <a:pPr marL="457200" indent="-457200">
              <a:buFont typeface="Arial" panose="020B0604020202020204" pitchFamily="34" charset="0"/>
              <a:buChar char="•"/>
            </a:pPr>
            <a:r>
              <a:rPr lang="en-US" sz="2800" dirty="0"/>
              <a:t>Enhance the EA With a Local Search</a:t>
            </a:r>
          </a:p>
          <a:p>
            <a:pPr marL="457200" indent="-457200">
              <a:buFont typeface="Arial" panose="020B0604020202020204" pitchFamily="34" charset="0"/>
              <a:buChar char="•"/>
            </a:pPr>
            <a:r>
              <a:rPr lang="en-US" sz="2800" dirty="0"/>
              <a:t>Policy gradient </a:t>
            </a:r>
          </a:p>
          <a:p>
            <a:pPr marL="457200" indent="-457200">
              <a:buFont typeface="Arial" panose="020B0604020202020204" pitchFamily="34" charset="0"/>
              <a:buChar char="•"/>
            </a:pPr>
            <a:r>
              <a:rPr lang="en-US" sz="2800" dirty="0"/>
              <a:t>Adaptive Mutation</a:t>
            </a:r>
          </a:p>
          <a:p>
            <a:pPr marL="457200" indent="-457200">
              <a:buFont typeface="Arial" panose="020B0604020202020204" pitchFamily="34" charset="0"/>
              <a:buChar char="•"/>
            </a:pPr>
            <a:r>
              <a:rPr lang="en-US" sz="2800" dirty="0"/>
              <a:t>Noisy reward</a:t>
            </a:r>
          </a:p>
          <a:p>
            <a:pPr marL="457200" indent="-457200">
              <a:buFont typeface="Arial" panose="020B0604020202020204" pitchFamily="34" charset="0"/>
              <a:buChar char="•"/>
            </a:pPr>
            <a:r>
              <a:rPr lang="en-US" sz="2800" dirty="0"/>
              <a:t>composite trapezoidal rule</a:t>
            </a:r>
          </a:p>
        </p:txBody>
      </p:sp>
    </p:spTree>
    <p:extLst>
      <p:ext uri="{BB962C8B-B14F-4D97-AF65-F5344CB8AC3E}">
        <p14:creationId xmlns:p14="http://schemas.microsoft.com/office/powerpoint/2010/main" val="732527973"/>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2029968" y="1481328"/>
            <a:ext cx="8933688" cy="3493008"/>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b="1" cap="none" dirty="0">
                <a:solidFill>
                  <a:srgbClr val="000000"/>
                </a:solidFill>
                <a:latin typeface="+mj-lt"/>
                <a:ea typeface="Calibri" panose="020F0502020204030204" pitchFamily="34" charset="0"/>
                <a:cs typeface="Arial" panose="020B0604020202020204" pitchFamily="34" charset="0"/>
              </a:rPr>
              <a:t>E</a:t>
            </a:r>
            <a:r>
              <a:rPr lang="en-US" b="1" cap="none" dirty="0">
                <a:solidFill>
                  <a:srgbClr val="000000"/>
                </a:solidFill>
                <a:effectLst/>
                <a:latin typeface="+mj-lt"/>
                <a:ea typeface="Calibri" panose="020F0502020204030204" pitchFamily="34" charset="0"/>
                <a:cs typeface="Arial" panose="020B0604020202020204" pitchFamily="34" charset="0"/>
              </a:rPr>
              <a:t>valuation section: the bench mark functions</a:t>
            </a:r>
            <a:r>
              <a:rPr lang="en-US" cap="none" dirty="0">
                <a:solidFill>
                  <a:srgbClr val="000000"/>
                </a:solidFill>
                <a:effectLst/>
                <a:latin typeface="+mj-lt"/>
                <a:ea typeface="Calibri" panose="020F0502020204030204" pitchFamily="34" charset="0"/>
                <a:cs typeface="Arial" panose="020B0604020202020204" pitchFamily="34" charset="0"/>
              </a:rPr>
              <a:t>, the experiments </a:t>
            </a:r>
            <a:r>
              <a:rPr lang="en-US" cap="none" dirty="0">
                <a:solidFill>
                  <a:srgbClr val="000000"/>
                </a:solidFill>
                <a:effectLst/>
                <a:highlight>
                  <a:srgbClr val="FFED00"/>
                </a:highlight>
                <a:latin typeface="+mj-lt"/>
                <a:ea typeface="Calibri" panose="020F0502020204030204" pitchFamily="34" charset="0"/>
                <a:cs typeface="Arial" panose="020B0604020202020204" pitchFamily="34" charset="0"/>
              </a:rPr>
              <a:t>have been done with 46 benchmark functions </a:t>
            </a:r>
            <a:r>
              <a:rPr lang="en-US" cap="none" dirty="0">
                <a:solidFill>
                  <a:srgbClr val="000000"/>
                </a:solidFill>
                <a:effectLst/>
                <a:latin typeface="+mj-lt"/>
                <a:ea typeface="Calibri" panose="020F0502020204030204" pitchFamily="34" charset="0"/>
                <a:cs typeface="Arial" panose="020B0604020202020204" pitchFamily="34" charset="0"/>
              </a:rPr>
              <a:t>taken from the </a:t>
            </a:r>
            <a:r>
              <a:rPr lang="en-US" cap="none" dirty="0" err="1">
                <a:solidFill>
                  <a:srgbClr val="000000"/>
                </a:solidFill>
                <a:effectLst/>
                <a:latin typeface="+mj-lt"/>
                <a:ea typeface="Calibri" panose="020F0502020204030204" pitchFamily="34" charset="0"/>
                <a:cs typeface="Arial" panose="020B0604020202020204" pitchFamily="34" charset="0"/>
              </a:rPr>
              <a:t>bbob</a:t>
            </a:r>
            <a:r>
              <a:rPr lang="en-US" cap="none" dirty="0">
                <a:solidFill>
                  <a:srgbClr val="000000"/>
                </a:solidFill>
                <a:effectLst/>
                <a:latin typeface="+mj-lt"/>
                <a:ea typeface="Calibri" panose="020F0502020204030204" pitchFamily="34" charset="0"/>
                <a:cs typeface="Arial" panose="020B0604020202020204" pitchFamily="34" charset="0"/>
              </a:rPr>
              <a:t> benchmark [8]</a:t>
            </a:r>
          </a:p>
          <a:p>
            <a:pPr marR="0" lvl="0" algn="just" rtl="0">
              <a:lnSpc>
                <a:spcPct val="150000"/>
              </a:lnSpc>
              <a:spcBef>
                <a:spcPts val="0"/>
              </a:spcBef>
              <a:spcAft>
                <a:spcPts val="0"/>
              </a:spcAft>
            </a:pPr>
            <a:endParaRPr lang="en-US"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cap="none" dirty="0">
                <a:solidFill>
                  <a:srgbClr val="000000"/>
                </a:solidFill>
                <a:effectLst/>
                <a:latin typeface="+mj-lt"/>
                <a:ea typeface="Calibri" panose="020F0502020204030204" pitchFamily="34" charset="0"/>
                <a:cs typeface="Arial" panose="020B0604020202020204" pitchFamily="34" charset="0"/>
              </a:rPr>
              <a:t>for each function we used default instance </a:t>
            </a:r>
            <a:r>
              <a:rPr lang="en-US" cap="none" dirty="0" err="1">
                <a:solidFill>
                  <a:srgbClr val="000000"/>
                </a:solidFill>
                <a:effectLst/>
                <a:latin typeface="+mj-lt"/>
                <a:ea typeface="Calibri" panose="020F0502020204030204" pitchFamily="34" charset="0"/>
                <a:cs typeface="Arial" panose="020B0604020202020204" pitchFamily="34" charset="0"/>
              </a:rPr>
              <a:t>i.e</a:t>
            </a:r>
            <a:r>
              <a:rPr lang="en-US" cap="none" dirty="0">
                <a:solidFill>
                  <a:srgbClr val="000000"/>
                </a:solidFill>
                <a:effectLst/>
                <a:latin typeface="+mj-lt"/>
                <a:ea typeface="Calibri" panose="020F0502020204030204" pitchFamily="34" charset="0"/>
                <a:cs typeface="Arial" panose="020B0604020202020204" pitchFamily="34" charset="0"/>
              </a:rPr>
              <a:t> without random shift in the domain or codomain</a:t>
            </a: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40</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a:xfrm rot="16200000">
            <a:off x="-242951" y="1451497"/>
            <a:ext cx="1784352" cy="189457"/>
          </a:xfrm>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783351542"/>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867D6E-0C31-4618-A334-984BD54D05A7}"/>
              </a:ext>
            </a:extLst>
          </p:cNvPr>
          <p:cNvSpPr txBox="1"/>
          <p:nvPr/>
        </p:nvSpPr>
        <p:spPr>
          <a:xfrm>
            <a:off x="1611630" y="603504"/>
            <a:ext cx="8968740" cy="5078313"/>
          </a:xfrm>
          <a:prstGeom prst="rect">
            <a:avLst/>
          </a:prstGeom>
          <a:noFill/>
        </p:spPr>
        <p:txBody>
          <a:bodyPr wrap="square" rtlCol="0">
            <a:spAutoFit/>
          </a:bodyPr>
          <a:lstStyle/>
          <a:p>
            <a:r>
              <a:rPr lang="en-US" sz="1800" cap="none" dirty="0">
                <a:latin typeface="+mn-lt"/>
              </a:rPr>
              <a:t>Description about benchmark functions:</a:t>
            </a:r>
          </a:p>
          <a:p>
            <a:endParaRPr lang="en-US" dirty="0"/>
          </a:p>
          <a:p>
            <a:endParaRPr lang="en-US" dirty="0"/>
          </a:p>
          <a:p>
            <a:pPr algn="just"/>
            <a:r>
              <a:rPr lang="en-US" sz="1800" cap="none" dirty="0" err="1">
                <a:latin typeface="+mj-lt"/>
              </a:rPr>
              <a:t>bentcigar</a:t>
            </a:r>
            <a:r>
              <a:rPr lang="en-US" sz="1800" cap="none" dirty="0">
                <a:latin typeface="+mj-lt"/>
              </a:rPr>
              <a:t>, discus, </a:t>
            </a:r>
          </a:p>
          <a:p>
            <a:pPr algn="just"/>
            <a:r>
              <a:rPr lang="en-US" sz="1800" cap="none" dirty="0">
                <a:latin typeface="+mj-lt"/>
              </a:rPr>
              <a:t>ellipsoid, </a:t>
            </a:r>
          </a:p>
          <a:p>
            <a:pPr algn="just"/>
            <a:r>
              <a:rPr lang="en-US" sz="1800" cap="none" dirty="0">
                <a:latin typeface="+mj-lt"/>
              </a:rPr>
              <a:t>katsura, </a:t>
            </a:r>
          </a:p>
          <a:p>
            <a:pPr algn="just"/>
            <a:r>
              <a:rPr lang="en-US" sz="1800" cap="none" dirty="0" err="1">
                <a:latin typeface="+mj-lt"/>
              </a:rPr>
              <a:t>rrastrigin</a:t>
            </a:r>
            <a:r>
              <a:rPr lang="en-US" sz="1800" cap="none" dirty="0">
                <a:latin typeface="+mj-lt"/>
              </a:rPr>
              <a:t>, </a:t>
            </a:r>
            <a:r>
              <a:rPr lang="en-US" sz="1800" cap="none" dirty="0" err="1">
                <a:latin typeface="+mj-lt"/>
              </a:rPr>
              <a:t>rosenbrock</a:t>
            </a:r>
            <a:r>
              <a:rPr lang="en-US" sz="1800" cap="none" dirty="0">
                <a:latin typeface="+mj-lt"/>
              </a:rPr>
              <a:t>, </a:t>
            </a:r>
            <a:r>
              <a:rPr lang="en-US" sz="1800" cap="none" dirty="0" err="1">
                <a:latin typeface="+mj-lt"/>
              </a:rPr>
              <a:t>schaffers</a:t>
            </a:r>
            <a:r>
              <a:rPr lang="en-US" sz="1800" cap="none" dirty="0">
                <a:latin typeface="+mj-lt"/>
              </a:rPr>
              <a:t>, </a:t>
            </a:r>
            <a:r>
              <a:rPr lang="en-US" sz="1800" cap="none" dirty="0" err="1">
                <a:latin typeface="+mj-lt"/>
              </a:rPr>
              <a:t>schwefel</a:t>
            </a:r>
            <a:r>
              <a:rPr lang="en-US" sz="1800" cap="none" dirty="0">
                <a:latin typeface="+mj-lt"/>
              </a:rPr>
              <a:t>, sphere, </a:t>
            </a:r>
            <a:r>
              <a:rPr lang="en-US" sz="1800" cap="none" dirty="0" err="1">
                <a:latin typeface="+mj-lt"/>
              </a:rPr>
              <a:t>weiestrass</a:t>
            </a:r>
            <a:r>
              <a:rPr lang="en-US" sz="1800" cap="none" dirty="0">
                <a:latin typeface="+mj-lt"/>
              </a:rPr>
              <a:t>, all in 10 dimensions.</a:t>
            </a:r>
          </a:p>
          <a:p>
            <a:pPr algn="just"/>
            <a:endParaRPr lang="en-US" sz="1800" cap="none" dirty="0">
              <a:latin typeface="+mj-lt"/>
            </a:endParaRPr>
          </a:p>
          <a:p>
            <a:pPr algn="just"/>
            <a:endParaRPr lang="en-US" sz="1800" cap="none" dirty="0">
              <a:latin typeface="+mj-lt"/>
            </a:endParaRPr>
          </a:p>
          <a:p>
            <a:pPr algn="just"/>
            <a:r>
              <a:rPr lang="en-US" sz="1800" u="sng" cap="none" dirty="0">
                <a:highlight>
                  <a:srgbClr val="FFED00"/>
                </a:highlight>
                <a:latin typeface="+mj-lt"/>
              </a:rPr>
              <a:t>The remaining 36 functions </a:t>
            </a:r>
            <a:r>
              <a:rPr lang="en-US" sz="1800" cap="none" dirty="0">
                <a:highlight>
                  <a:srgbClr val="FFED00"/>
                </a:highlight>
                <a:latin typeface="+mj-lt"/>
              </a:rPr>
              <a:t>are </a:t>
            </a:r>
            <a:r>
              <a:rPr lang="en-US" sz="1800" cap="none" dirty="0">
                <a:latin typeface="+mj-lt"/>
              </a:rPr>
              <a:t>the same 12 functions namely: </a:t>
            </a:r>
          </a:p>
          <a:p>
            <a:pPr algn="just"/>
            <a:r>
              <a:rPr lang="en-US" sz="1800" cap="none" dirty="0" err="1">
                <a:latin typeface="+mj-lt"/>
              </a:rPr>
              <a:t>attractiveSector</a:t>
            </a:r>
            <a:r>
              <a:rPr lang="en-US" sz="1800" cap="none" dirty="0">
                <a:latin typeface="+mj-lt"/>
              </a:rPr>
              <a:t>, </a:t>
            </a:r>
          </a:p>
          <a:p>
            <a:pPr algn="just"/>
            <a:r>
              <a:rPr lang="en-US" sz="1800" cap="none" dirty="0" err="1">
                <a:latin typeface="+mj-lt"/>
              </a:rPr>
              <a:t>BuencheRaastring</a:t>
            </a:r>
            <a:r>
              <a:rPr lang="en-US" sz="1800" cap="none" dirty="0">
                <a:latin typeface="+mj-lt"/>
              </a:rPr>
              <a:t>, </a:t>
            </a:r>
          </a:p>
          <a:p>
            <a:pPr algn="just"/>
            <a:r>
              <a:rPr lang="en-US" sz="1800" cap="none" dirty="0" err="1">
                <a:latin typeface="+mj-lt"/>
              </a:rPr>
              <a:t>CompositeGR</a:t>
            </a:r>
            <a:r>
              <a:rPr lang="en-US" sz="1800" cap="none" dirty="0">
                <a:latin typeface="+mj-lt"/>
              </a:rPr>
              <a:t>, </a:t>
            </a:r>
          </a:p>
          <a:p>
            <a:pPr algn="just"/>
            <a:r>
              <a:rPr lang="en-US" sz="1800" cap="none" dirty="0" err="1">
                <a:latin typeface="+mj-lt"/>
              </a:rPr>
              <a:t>DiffrenetPowers</a:t>
            </a:r>
            <a:r>
              <a:rPr lang="en-US" sz="1800" cap="none" dirty="0">
                <a:latin typeface="+mj-lt"/>
              </a:rPr>
              <a:t>, </a:t>
            </a:r>
          </a:p>
          <a:p>
            <a:pPr algn="just"/>
            <a:r>
              <a:rPr lang="en-US" sz="1800" cap="none" dirty="0" err="1">
                <a:latin typeface="+mj-lt"/>
              </a:rPr>
              <a:t>LinearSlope</a:t>
            </a:r>
            <a:r>
              <a:rPr lang="en-US" sz="1800" cap="none" dirty="0">
                <a:latin typeface="+mj-lt"/>
              </a:rPr>
              <a:t>, </a:t>
            </a:r>
            <a:r>
              <a:rPr lang="en-US" sz="1800" cap="none" dirty="0" err="1">
                <a:latin typeface="+mj-lt"/>
              </a:rPr>
              <a:t>SharpRidge</a:t>
            </a:r>
            <a:r>
              <a:rPr lang="en-US" sz="1800" cap="none" dirty="0">
                <a:latin typeface="+mj-lt"/>
              </a:rPr>
              <a:t>, </a:t>
            </a:r>
            <a:r>
              <a:rPr lang="en-US" sz="1800" cap="none" dirty="0" err="1">
                <a:latin typeface="+mj-lt"/>
              </a:rPr>
              <a:t>StepEllipsoidal</a:t>
            </a:r>
            <a:r>
              <a:rPr lang="en-US" sz="1800" cap="none" dirty="0">
                <a:latin typeface="+mj-lt"/>
              </a:rPr>
              <a:t>, </a:t>
            </a:r>
            <a:r>
              <a:rPr lang="en-US" sz="1800" cap="none" dirty="0" err="1">
                <a:latin typeface="+mj-lt"/>
              </a:rPr>
              <a:t>RosenbrockRotated</a:t>
            </a:r>
            <a:r>
              <a:rPr lang="en-US" sz="1800" cap="none" dirty="0">
                <a:latin typeface="+mj-lt"/>
              </a:rPr>
              <a:t>, </a:t>
            </a:r>
            <a:r>
              <a:rPr lang="en-US" sz="1800" cap="none" dirty="0" err="1">
                <a:latin typeface="+mj-lt"/>
              </a:rPr>
              <a:t>SchaffersIIIConditioned</a:t>
            </a:r>
            <a:r>
              <a:rPr lang="en-US" sz="1800" cap="none" dirty="0">
                <a:latin typeface="+mj-lt"/>
              </a:rPr>
              <a:t>, </a:t>
            </a:r>
            <a:r>
              <a:rPr lang="en-US" sz="1800" cap="none" dirty="0" err="1">
                <a:latin typeface="+mj-lt"/>
              </a:rPr>
              <a:t>LunacekBir</a:t>
            </a:r>
            <a:endParaRPr lang="en-US" dirty="0"/>
          </a:p>
          <a:p>
            <a:endParaRPr lang="en-US" dirty="0"/>
          </a:p>
          <a:p>
            <a:endParaRPr lang="en-US" dirty="0"/>
          </a:p>
        </p:txBody>
      </p:sp>
    </p:spTree>
    <p:extLst>
      <p:ext uri="{BB962C8B-B14F-4D97-AF65-F5344CB8AC3E}">
        <p14:creationId xmlns:p14="http://schemas.microsoft.com/office/powerpoint/2010/main" val="3420119838"/>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295400" y="1307592"/>
            <a:ext cx="9668256" cy="4873752"/>
          </a:xfrm>
        </p:spPr>
        <p:txBody>
          <a:bodyPr/>
          <a:lstStyle/>
          <a:p>
            <a:pPr marL="285750" indent="-285750" algn="just">
              <a:buFont typeface="Arial" panose="020B0604020202020204" pitchFamily="34" charset="0"/>
              <a:buChar char="•"/>
            </a:pPr>
            <a:r>
              <a:rPr lang="en-US" sz="1800" dirty="0">
                <a:effectLst/>
                <a:latin typeface="+mj-lt"/>
                <a:ea typeface="Calibri" panose="020F0502020204030204" pitchFamily="34" charset="0"/>
                <a:cs typeface="Arial" panose="020B0604020202020204" pitchFamily="34" charset="0"/>
              </a:rPr>
              <a:t>The 46 functions are selected as follows:</a:t>
            </a:r>
          </a:p>
          <a:p>
            <a:pPr marL="342900" indent="-342900" algn="just">
              <a:buFont typeface="Arial" panose="020B0604020202020204" pitchFamily="34" charset="0"/>
              <a:buChar char="•"/>
            </a:pPr>
            <a:r>
              <a:rPr lang="en-US" sz="1800" u="sng" cap="none" dirty="0">
                <a:highlight>
                  <a:srgbClr val="FFED00"/>
                </a:highlight>
                <a:latin typeface="+mj-lt"/>
              </a:rPr>
              <a:t>the first 10 functions are</a:t>
            </a:r>
            <a:r>
              <a:rPr lang="en-US" sz="1800" cap="none" dirty="0">
                <a:latin typeface="+mj-lt"/>
              </a:rPr>
              <a:t>: </a:t>
            </a:r>
            <a:r>
              <a:rPr lang="en-US" sz="1800" cap="none" dirty="0" err="1">
                <a:latin typeface="+mj-lt"/>
              </a:rPr>
              <a:t>bentcigar</a:t>
            </a:r>
            <a:r>
              <a:rPr lang="en-US" sz="1800" cap="none" dirty="0">
                <a:latin typeface="+mj-lt"/>
              </a:rPr>
              <a:t>, discus, ellipsoid, katsura, </a:t>
            </a:r>
            <a:r>
              <a:rPr lang="en-US" sz="1800" cap="none" dirty="0" err="1">
                <a:latin typeface="+mj-lt"/>
              </a:rPr>
              <a:t>rrastrigin</a:t>
            </a:r>
            <a:r>
              <a:rPr lang="en-US" sz="1800" cap="none" dirty="0">
                <a:latin typeface="+mj-lt"/>
              </a:rPr>
              <a:t>, </a:t>
            </a:r>
            <a:r>
              <a:rPr lang="en-US" sz="1800" cap="none" dirty="0" err="1">
                <a:latin typeface="+mj-lt"/>
              </a:rPr>
              <a:t>rosenbrock</a:t>
            </a:r>
            <a:r>
              <a:rPr lang="en-US" sz="1800" cap="none" dirty="0">
                <a:latin typeface="+mj-lt"/>
              </a:rPr>
              <a:t>, </a:t>
            </a:r>
            <a:r>
              <a:rPr lang="en-US" sz="1800" cap="none" dirty="0" err="1">
                <a:latin typeface="+mj-lt"/>
              </a:rPr>
              <a:t>schaffers</a:t>
            </a:r>
            <a:r>
              <a:rPr lang="en-US" sz="1800" cap="none" dirty="0">
                <a:latin typeface="+mj-lt"/>
              </a:rPr>
              <a:t>, </a:t>
            </a:r>
            <a:r>
              <a:rPr lang="en-US" sz="1800" cap="none" dirty="0" err="1">
                <a:latin typeface="+mj-lt"/>
              </a:rPr>
              <a:t>schwefel</a:t>
            </a:r>
            <a:r>
              <a:rPr lang="en-US" sz="1800" cap="none" dirty="0">
                <a:latin typeface="+mj-lt"/>
              </a:rPr>
              <a:t>, sphere, </a:t>
            </a:r>
            <a:r>
              <a:rPr lang="en-US" sz="1800" cap="none" dirty="0" err="1">
                <a:latin typeface="+mj-lt"/>
              </a:rPr>
              <a:t>weiestrass</a:t>
            </a:r>
            <a:r>
              <a:rPr lang="en-US" sz="1800" cap="none" dirty="0">
                <a:latin typeface="+mj-lt"/>
              </a:rPr>
              <a:t>, all in 10 dimensions.</a:t>
            </a:r>
          </a:p>
          <a:p>
            <a:pPr marL="342900" indent="-342900" algn="just">
              <a:buFont typeface="Arial" panose="020B0604020202020204" pitchFamily="34" charset="0"/>
              <a:buChar char="•"/>
            </a:pPr>
            <a:r>
              <a:rPr lang="en-US" sz="1800" u="sng" cap="none" dirty="0">
                <a:highlight>
                  <a:srgbClr val="FFED00"/>
                </a:highlight>
                <a:latin typeface="+mj-lt"/>
              </a:rPr>
              <a:t>The remaining 36 functions </a:t>
            </a:r>
            <a:r>
              <a:rPr lang="en-US" sz="1800" cap="none" dirty="0">
                <a:highlight>
                  <a:srgbClr val="FFED00"/>
                </a:highlight>
                <a:latin typeface="+mj-lt"/>
              </a:rPr>
              <a:t>are </a:t>
            </a:r>
            <a:r>
              <a:rPr lang="en-US" sz="1800" cap="none" dirty="0">
                <a:latin typeface="+mj-lt"/>
              </a:rPr>
              <a:t>the same 12 functions namely: </a:t>
            </a:r>
            <a:r>
              <a:rPr lang="en-US" sz="1800" cap="none" dirty="0" err="1">
                <a:latin typeface="+mj-lt"/>
              </a:rPr>
              <a:t>attractiveSector</a:t>
            </a:r>
            <a:r>
              <a:rPr lang="en-US" sz="1800" cap="none" dirty="0">
                <a:latin typeface="+mj-lt"/>
              </a:rPr>
              <a:t>, </a:t>
            </a:r>
            <a:r>
              <a:rPr lang="en-US" sz="1800" cap="none" dirty="0" err="1">
                <a:latin typeface="+mj-lt"/>
              </a:rPr>
              <a:t>BuencheRaastring</a:t>
            </a:r>
            <a:r>
              <a:rPr lang="en-US" sz="1800" cap="none" dirty="0">
                <a:latin typeface="+mj-lt"/>
              </a:rPr>
              <a:t>, </a:t>
            </a:r>
            <a:r>
              <a:rPr lang="en-US" sz="1800" cap="none" dirty="0" err="1">
                <a:latin typeface="+mj-lt"/>
              </a:rPr>
              <a:t>CompositeGR</a:t>
            </a:r>
            <a:r>
              <a:rPr lang="en-US" sz="1800" cap="none" dirty="0">
                <a:latin typeface="+mj-lt"/>
              </a:rPr>
              <a:t>, </a:t>
            </a:r>
            <a:r>
              <a:rPr lang="en-US" sz="1800" cap="none" dirty="0" err="1">
                <a:latin typeface="+mj-lt"/>
              </a:rPr>
              <a:t>DiffrenetPowers</a:t>
            </a:r>
            <a:r>
              <a:rPr lang="en-US" sz="1800" cap="none" dirty="0">
                <a:latin typeface="+mj-lt"/>
              </a:rPr>
              <a:t>, </a:t>
            </a:r>
            <a:r>
              <a:rPr lang="en-US" sz="1800" cap="none" dirty="0" err="1">
                <a:latin typeface="+mj-lt"/>
              </a:rPr>
              <a:t>LinearSlope</a:t>
            </a:r>
            <a:r>
              <a:rPr lang="en-US" sz="1800" cap="none" dirty="0">
                <a:latin typeface="+mj-lt"/>
              </a:rPr>
              <a:t>, </a:t>
            </a:r>
            <a:r>
              <a:rPr lang="en-US" sz="1800" cap="none" dirty="0" err="1">
                <a:latin typeface="+mj-lt"/>
              </a:rPr>
              <a:t>SharpRidge</a:t>
            </a:r>
            <a:r>
              <a:rPr lang="en-US" sz="1800" cap="none" dirty="0">
                <a:latin typeface="+mj-lt"/>
              </a:rPr>
              <a:t>, </a:t>
            </a:r>
            <a:r>
              <a:rPr lang="en-US" sz="1800" cap="none" dirty="0" err="1">
                <a:latin typeface="+mj-lt"/>
              </a:rPr>
              <a:t>StepEllipsoidal</a:t>
            </a:r>
            <a:r>
              <a:rPr lang="en-US" sz="1800" cap="none" dirty="0">
                <a:latin typeface="+mj-lt"/>
              </a:rPr>
              <a:t>, </a:t>
            </a:r>
            <a:r>
              <a:rPr lang="en-US" sz="1800" cap="none" dirty="0" err="1">
                <a:latin typeface="+mj-lt"/>
              </a:rPr>
              <a:t>RosenbrockRotated</a:t>
            </a:r>
            <a:r>
              <a:rPr lang="en-US" sz="1800" cap="none" dirty="0">
                <a:latin typeface="+mj-lt"/>
              </a:rPr>
              <a:t>, </a:t>
            </a:r>
            <a:r>
              <a:rPr lang="en-US" sz="1800" cap="none" dirty="0" err="1">
                <a:latin typeface="+mj-lt"/>
              </a:rPr>
              <a:t>SchaffersIIIConditioned</a:t>
            </a:r>
            <a:r>
              <a:rPr lang="en-US" sz="1800" cap="none" dirty="0">
                <a:latin typeface="+mj-lt"/>
              </a:rPr>
              <a:t>, </a:t>
            </a:r>
            <a:r>
              <a:rPr lang="en-US" sz="1800" cap="none" dirty="0" err="1">
                <a:latin typeface="+mj-lt"/>
              </a:rPr>
              <a:t>LunacekBir</a:t>
            </a:r>
            <a:r>
              <a:rPr lang="en-US" sz="1800" cap="none" dirty="0">
                <a:latin typeface="+mj-lt"/>
              </a:rPr>
              <a:t>, GG101me and GG21hi each one 5, 10 and 20 dimensions. </a:t>
            </a: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42</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402025974"/>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865376" y="1078992"/>
            <a:ext cx="9098280" cy="4873752"/>
          </a:xfrm>
        </p:spPr>
        <p:txBody>
          <a:bodyPr/>
          <a:lstStyle/>
          <a:p>
            <a:pPr marL="342900" marR="0" lvl="0" indent="-342900" algn="just" rtl="0">
              <a:lnSpc>
                <a:spcPct val="150000"/>
              </a:lnSpc>
              <a:spcBef>
                <a:spcPts val="0"/>
              </a:spcBef>
              <a:spcAft>
                <a:spcPts val="0"/>
              </a:spcAft>
              <a:buFont typeface="+mj-lt"/>
              <a:buAutoNum type="arabicPeriod"/>
            </a:pPr>
            <a:r>
              <a:rPr lang="en-US" sz="1800" b="1" cap="none" dirty="0">
                <a:effectLst/>
                <a:latin typeface="+mj-lt"/>
                <a:ea typeface="Calibri" panose="020F0502020204030204" pitchFamily="34" charset="0"/>
                <a:cs typeface="Arial" panose="020B0604020202020204" pitchFamily="34" charset="0"/>
              </a:rPr>
              <a:t>compared method section of the paper = </a:t>
            </a:r>
          </a:p>
          <a:p>
            <a:pPr marR="0" lvl="0" algn="just" rtl="0">
              <a:lnSpc>
                <a:spcPct val="150000"/>
              </a:lnSpc>
              <a:spcBef>
                <a:spcPts val="0"/>
              </a:spcBef>
              <a:spcAft>
                <a:spcPts val="0"/>
              </a:spcAft>
            </a:pPr>
            <a:endParaRPr lang="en-US" sz="1800" b="1" cap="none" dirty="0">
              <a:effectLst/>
              <a:latin typeface="+mj-lt"/>
              <a:ea typeface="Calibri" panose="020F0502020204030204" pitchFamily="34" charset="0"/>
              <a:cs typeface="Arial" panose="020B0604020202020204" pitchFamily="34" charset="0"/>
            </a:endParaRPr>
          </a:p>
          <a:p>
            <a:pPr marL="285750" marR="0" lvl="0" indent="-285750" algn="just" rtl="0">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we compared the learned policies with the following adaptive methods: </a:t>
            </a:r>
          </a:p>
          <a:p>
            <a:pPr marL="285750" marR="0" lvl="0" indent="-285750" algn="just">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cumulative step-size adaption [</a:t>
            </a:r>
            <a:r>
              <a:rPr lang="en-US" sz="1800" cap="none" dirty="0">
                <a:effectLst/>
                <a:highlight>
                  <a:srgbClr val="FFED00"/>
                </a:highlight>
                <a:latin typeface="+mj-lt"/>
                <a:ea typeface="Calibri" panose="020F0502020204030204" pitchFamily="34" charset="0"/>
                <a:cs typeface="Arial" panose="020B0604020202020204" pitchFamily="34" charset="0"/>
              </a:rPr>
              <a:t>4: </a:t>
            </a:r>
            <a:r>
              <a:rPr lang="en-US" sz="1800" cap="none" dirty="0">
                <a:highlight>
                  <a:srgbClr val="FFED00"/>
                </a:highlight>
                <a:latin typeface="+mj-lt"/>
                <a:ea typeface="Calibri" panose="020F0502020204030204" pitchFamily="34" charset="0"/>
                <a:cs typeface="Arial" panose="020B0604020202020204" pitchFamily="34" charset="0"/>
              </a:rPr>
              <a:t>CSA</a:t>
            </a:r>
            <a:r>
              <a:rPr lang="en-US" sz="1800" cap="none" dirty="0">
                <a:effectLst/>
                <a:highlight>
                  <a:srgbClr val="FFED00"/>
                </a:highlight>
                <a:latin typeface="+mj-lt"/>
                <a:ea typeface="Calibri" panose="020F0502020204030204" pitchFamily="34" charset="0"/>
                <a:cs typeface="Arial" panose="020B0604020202020204" pitchFamily="34" charset="0"/>
              </a:rPr>
              <a:t> is considered the default step-size control method of </a:t>
            </a:r>
            <a:r>
              <a:rPr lang="en-US" sz="1800" cap="none" dirty="0">
                <a:highlight>
                  <a:srgbClr val="FFED00"/>
                </a:highlight>
                <a:latin typeface="+mj-lt"/>
                <a:ea typeface="Calibri" panose="020F0502020204030204" pitchFamily="34" charset="0"/>
                <a:cs typeface="Arial" panose="020B0604020202020204" pitchFamily="34" charset="0"/>
              </a:rPr>
              <a:t>CMA</a:t>
            </a:r>
            <a:r>
              <a:rPr lang="en-US" sz="1800" cap="none" dirty="0">
                <a:effectLst/>
                <a:highlight>
                  <a:srgbClr val="FFED00"/>
                </a:highlight>
                <a:latin typeface="+mj-lt"/>
                <a:ea typeface="Calibri" panose="020F0502020204030204" pitchFamily="34" charset="0"/>
                <a:cs typeface="Arial" panose="020B0604020202020204" pitchFamily="34" charset="0"/>
              </a:rPr>
              <a:t>-ES]</a:t>
            </a:r>
          </a:p>
          <a:p>
            <a:pPr marL="285750" marR="0" lvl="0" indent="-285750" algn="just">
              <a:lnSpc>
                <a:spcPct val="150000"/>
              </a:lnSpc>
              <a:spcBef>
                <a:spcPts val="0"/>
              </a:spcBef>
              <a:spcAft>
                <a:spcPts val="80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to compute small delta (t plus one) </a:t>
            </a:r>
          </a:p>
          <a:p>
            <a:pPr marL="285750" marR="0" lvl="0" indent="-285750" algn="just">
              <a:lnSpc>
                <a:spcPct val="150000"/>
              </a:lnSpc>
              <a:spcBef>
                <a:spcPts val="0"/>
              </a:spcBef>
              <a:spcAft>
                <a:spcPts val="800"/>
              </a:spcAft>
              <a:buFont typeface="Arial" panose="020B0604020202020204" pitchFamily="34" charset="0"/>
              <a:buChar char="•"/>
            </a:pPr>
            <a:r>
              <a:rPr lang="en-GB" sz="1800" cap="none" dirty="0">
                <a:effectLst/>
                <a:highlight>
                  <a:srgbClr val="FFED00"/>
                </a:highlight>
                <a:latin typeface="+mj-lt"/>
                <a:ea typeface="Calibri" panose="020F0502020204030204" pitchFamily="34" charset="0"/>
                <a:cs typeface="Arial" panose="020B0604020202020204" pitchFamily="34" charset="0"/>
              </a:rPr>
              <a:t>A cumulative path is defined as: </a:t>
            </a:r>
            <a:endParaRPr lang="en-US" sz="1800" cap="none" dirty="0">
              <a:effectLst/>
              <a:highlight>
                <a:srgbClr val="FFED00"/>
              </a:highlight>
              <a:latin typeface="+mj-lt"/>
              <a:ea typeface="Calibri" panose="020F0502020204030204" pitchFamily="34" charset="0"/>
              <a:cs typeface="Arial" panose="020B0604020202020204" pitchFamily="34" charset="0"/>
            </a:endParaRPr>
          </a:p>
          <a:p>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43</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7A398163-7148-4B83-B190-C5E06B04A571}"/>
              </a:ext>
            </a:extLst>
          </p:cNvPr>
          <p:cNvPicPr/>
          <p:nvPr/>
        </p:nvPicPr>
        <p:blipFill rotWithShape="1">
          <a:blip r:embed="rId2">
            <a:extLst>
              <a:ext uri="{28A0092B-C50C-407E-A947-70E740481C1C}">
                <a14:useLocalDpi xmlns:a14="http://schemas.microsoft.com/office/drawing/2010/main" val="0"/>
              </a:ext>
            </a:extLst>
          </a:blip>
          <a:srcRect b="24183"/>
          <a:stretch/>
        </p:blipFill>
        <p:spPr bwMode="auto">
          <a:xfrm>
            <a:off x="4143565" y="4778629"/>
            <a:ext cx="3209925" cy="2451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10943931"/>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295400" y="1307592"/>
            <a:ext cx="9668256" cy="4873752"/>
          </a:xfrm>
        </p:spPr>
        <p:txBody>
          <a:bodyPr/>
          <a:lstStyle/>
          <a:p>
            <a:endParaRPr lang="en-US" cap="none" dirty="0">
              <a:latin typeface="+mj-lt"/>
            </a:endParaRPr>
          </a:p>
          <a:p>
            <a:endParaRPr lang="en-US" cap="none" dirty="0">
              <a:latin typeface="+mj-lt"/>
            </a:endParaRPr>
          </a:p>
          <a:p>
            <a:pPr marL="342900" indent="-342900">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where C is a member with range [0,1]</a:t>
            </a:r>
          </a:p>
          <a:p>
            <a:pPr marL="342900" indent="-342900">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1/c represents the lifespan of the information contained in p(t)</a:t>
            </a:r>
          </a:p>
          <a:p>
            <a:pPr marL="285750" indent="-285750">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here the         </a:t>
            </a:r>
            <a:r>
              <a:rPr lang="en-GB" sz="1800" cap="none" dirty="0">
                <a:effectLst/>
                <a:latin typeface="+mj-lt"/>
                <a:ea typeface="Calibri" panose="020F0502020204030204" pitchFamily="34" charset="0"/>
                <a:cs typeface="Arial" panose="020B0604020202020204" pitchFamily="34" charset="0"/>
              </a:rPr>
              <a:t>represents the best children at the t-</a:t>
            </a:r>
            <a:r>
              <a:rPr lang="en-GB" sz="1800" cap="none" dirty="0" err="1">
                <a:effectLst/>
                <a:latin typeface="+mj-lt"/>
                <a:ea typeface="Calibri" panose="020F0502020204030204" pitchFamily="34" charset="0"/>
                <a:cs typeface="Arial" panose="020B0604020202020204" pitchFamily="34" charset="0"/>
              </a:rPr>
              <a:t>th</a:t>
            </a:r>
            <a:r>
              <a:rPr lang="en-GB" sz="1800" cap="none" dirty="0">
                <a:effectLst/>
                <a:latin typeface="+mj-lt"/>
                <a:ea typeface="Calibri" panose="020F0502020204030204" pitchFamily="34" charset="0"/>
                <a:cs typeface="Arial" panose="020B0604020202020204" pitchFamily="34" charset="0"/>
              </a:rPr>
              <a:t> generation. </a:t>
            </a:r>
          </a:p>
          <a:p>
            <a:pPr marL="285750" indent="-285750">
              <a:buFont typeface="Arial" panose="020B0604020202020204" pitchFamily="34" charset="0"/>
              <a:buChar char="•"/>
            </a:pPr>
            <a:r>
              <a:rPr lang="en-GB" sz="1800" cap="none" dirty="0">
                <a:effectLst/>
                <a:highlight>
                  <a:srgbClr val="FFED00"/>
                </a:highlight>
                <a:latin typeface="+mj-lt"/>
                <a:ea typeface="Calibri" panose="020F0502020204030204" pitchFamily="34" charset="0"/>
                <a:cs typeface="Arial" panose="020B0604020202020204" pitchFamily="34" charset="0"/>
              </a:rPr>
              <a:t>The step-size is defined as where the d small delta is the damping parameter that determines how much the step size can change  </a:t>
            </a:r>
            <a:r>
              <a:rPr lang="en-GB" sz="1800" cap="none" dirty="0">
                <a:effectLst/>
                <a:latin typeface="+mj-lt"/>
                <a:ea typeface="Calibri" panose="020F0502020204030204" pitchFamily="34" charset="0"/>
                <a:cs typeface="Arial" panose="020B0604020202020204" pitchFamily="34" charset="0"/>
              </a:rPr>
              <a:t>(this is usually d small delta =1)</a:t>
            </a:r>
            <a:endParaRPr lang="en-US" sz="1800" cap="none" dirty="0">
              <a:effectLst/>
              <a:latin typeface="+mj-lt"/>
              <a:ea typeface="Calibri" panose="020F0502020204030204" pitchFamily="34" charset="0"/>
              <a:cs typeface="Arial" panose="020B0604020202020204" pitchFamily="34" charset="0"/>
            </a:endParaRPr>
          </a:p>
          <a:p>
            <a:pPr marL="342900" indent="-342900">
              <a:buFont typeface="Arial" panose="020B0604020202020204" pitchFamily="34" charset="0"/>
              <a:buChar char="•"/>
            </a:pPr>
            <a:endParaRPr lang="en-US" sz="1800" cap="none" dirty="0">
              <a:effectLst/>
              <a:latin typeface="+mj-lt"/>
              <a:ea typeface="Calibri" panose="020F0502020204030204" pitchFamily="34" charset="0"/>
              <a:cs typeface="Arial" panose="020B0604020202020204" pitchFamily="34" charset="0"/>
            </a:endParaRPr>
          </a:p>
          <a:p>
            <a:pPr marL="342900" indent="-342900">
              <a:buFont typeface="Arial" panose="020B0604020202020204" pitchFamily="34" charset="0"/>
              <a:buChar char="•"/>
            </a:pPr>
            <a:endParaRPr lang="en-US" cap="none" dirty="0">
              <a:latin typeface="+mj-lt"/>
            </a:endParaRPr>
          </a:p>
          <a:p>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44</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726BDD0C-6F68-468B-948A-4095728DED39}"/>
              </a:ext>
            </a:extLst>
          </p:cNvPr>
          <p:cNvPicPr/>
          <p:nvPr/>
        </p:nvPicPr>
        <p:blipFill rotWithShape="1">
          <a:blip r:embed="rId2">
            <a:extLst>
              <a:ext uri="{28A0092B-C50C-407E-A947-70E740481C1C}">
                <a14:useLocalDpi xmlns:a14="http://schemas.microsoft.com/office/drawing/2010/main" val="0"/>
              </a:ext>
            </a:extLst>
          </a:blip>
          <a:srcRect b="24183"/>
          <a:stretch/>
        </p:blipFill>
        <p:spPr bwMode="auto">
          <a:xfrm>
            <a:off x="4417885" y="1788541"/>
            <a:ext cx="3209925" cy="245110"/>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31DCEF71-E5D0-48C2-AFA1-2E7259435C0A}"/>
              </a:ext>
            </a:extLst>
          </p:cNvPr>
          <p:cNvPicPr/>
          <p:nvPr/>
        </p:nvPicPr>
        <p:blipFill>
          <a:blip r:embed="rId3">
            <a:extLst>
              <a:ext uri="{28A0092B-C50C-407E-A947-70E740481C1C}">
                <a14:useLocalDpi xmlns:a14="http://schemas.microsoft.com/office/drawing/2010/main" val="0"/>
              </a:ext>
            </a:extLst>
          </a:blip>
          <a:stretch>
            <a:fillRect/>
          </a:stretch>
        </p:blipFill>
        <p:spPr>
          <a:xfrm>
            <a:off x="2577465" y="3577780"/>
            <a:ext cx="361950" cy="333375"/>
          </a:xfrm>
          <a:prstGeom prst="rect">
            <a:avLst/>
          </a:prstGeom>
        </p:spPr>
      </p:pic>
      <p:pic>
        <p:nvPicPr>
          <p:cNvPr id="13" name="Picture 12">
            <a:extLst>
              <a:ext uri="{FF2B5EF4-FFF2-40B4-BE49-F238E27FC236}">
                <a16:creationId xmlns:a16="http://schemas.microsoft.com/office/drawing/2014/main" id="{790CBE89-2ED1-40CC-8CBC-900F05A4F1F2}"/>
              </a:ext>
            </a:extLst>
          </p:cNvPr>
          <p:cNvPicPr/>
          <p:nvPr/>
        </p:nvPicPr>
        <p:blipFill rotWithShape="1">
          <a:blip r:embed="rId4">
            <a:extLst>
              <a:ext uri="{28A0092B-C50C-407E-A947-70E740481C1C}">
                <a14:useLocalDpi xmlns:a14="http://schemas.microsoft.com/office/drawing/2010/main" val="0"/>
              </a:ext>
            </a:extLst>
          </a:blip>
          <a:srcRect l="-3839" t="5041" r="8210" b="5984"/>
          <a:stretch/>
        </p:blipFill>
        <p:spPr bwMode="auto">
          <a:xfrm>
            <a:off x="4139311" y="5234813"/>
            <a:ext cx="3163570" cy="4483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59318932"/>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883664" y="1307592"/>
            <a:ext cx="9079992" cy="4873752"/>
          </a:xfrm>
        </p:spPr>
        <p:txBody>
          <a:bodyPr/>
          <a:lstStyle/>
          <a:p>
            <a:pPr marL="285750" indent="-285750" algn="just">
              <a:buFont typeface="Arial" panose="020B0604020202020204" pitchFamily="34" charset="0"/>
              <a:buChar char="•"/>
            </a:pPr>
            <a:r>
              <a:rPr lang="en-US" b="1" cap="none" dirty="0">
                <a:latin typeface="+mj-lt"/>
                <a:ea typeface="Calibri" panose="020F0502020204030204" pitchFamily="34" charset="0"/>
                <a:cs typeface="Arial" panose="020B0604020202020204" pitchFamily="34" charset="0"/>
              </a:rPr>
              <a:t>I</a:t>
            </a:r>
            <a:r>
              <a:rPr lang="en-US" b="1" cap="none" dirty="0">
                <a:effectLst/>
                <a:latin typeface="+mj-lt"/>
                <a:ea typeface="Calibri" panose="020F0502020204030204" pitchFamily="34" charset="0"/>
                <a:cs typeface="Arial" panose="020B0604020202020204" pitchFamily="34" charset="0"/>
              </a:rPr>
              <a:t>de: the ide adaptive method</a:t>
            </a:r>
            <a:r>
              <a:rPr lang="en-US" cap="none" dirty="0">
                <a:effectLst/>
                <a:latin typeface="+mj-lt"/>
                <a:ea typeface="Calibri" panose="020F0502020204030204" pitchFamily="34" charset="0"/>
                <a:cs typeface="Arial" panose="020B0604020202020204" pitchFamily="34" charset="0"/>
              </a:rPr>
              <a:t> maintains a different </a:t>
            </a:r>
            <a:r>
              <a:rPr lang="en-US" cap="none" dirty="0">
                <a:latin typeface="+mj-lt"/>
                <a:ea typeface="Calibri" panose="020F0502020204030204" pitchFamily="34" charset="0"/>
                <a:cs typeface="Arial" panose="020B0604020202020204" pitchFamily="34" charset="0"/>
              </a:rPr>
              <a:t>F </a:t>
            </a:r>
            <a:r>
              <a:rPr lang="en-US" cap="none" dirty="0">
                <a:effectLst/>
                <a:latin typeface="+mj-lt"/>
                <a:ea typeface="Calibri" panose="020F0502020204030204" pitchFamily="34" charset="0"/>
                <a:cs typeface="Arial" panose="020B0604020202020204" pitchFamily="34" charset="0"/>
              </a:rPr>
              <a:t>and CR for each individual and updates them with a different rule that depends on the mutation/crossover strategy that is used. </a:t>
            </a:r>
          </a:p>
          <a:p>
            <a:pPr marL="285750" indent="-285750" algn="just">
              <a:buFont typeface="Arial" panose="020B0604020202020204" pitchFamily="34" charset="0"/>
              <a:buChar char="•"/>
            </a:pPr>
            <a:r>
              <a:rPr lang="en-GB" cap="none" dirty="0">
                <a:effectLst/>
                <a:latin typeface="+mj-lt"/>
                <a:ea typeface="Calibri" panose="020F0502020204030204" pitchFamily="34" charset="0"/>
                <a:cs typeface="Arial" panose="020B0604020202020204" pitchFamily="34" charset="0"/>
              </a:rPr>
              <a:t>In our DE experiments we use </a:t>
            </a:r>
            <a:r>
              <a:rPr lang="en-GB" cap="none" dirty="0">
                <a:effectLst/>
                <a:highlight>
                  <a:srgbClr val="FFED00"/>
                </a:highlight>
                <a:latin typeface="+mj-lt"/>
                <a:ea typeface="Calibri" panose="020F0502020204030204" pitchFamily="34" charset="0"/>
                <a:cs typeface="Arial" panose="020B0604020202020204" pitchFamily="34" charset="0"/>
              </a:rPr>
              <a:t>the best/1/bin strategy </a:t>
            </a:r>
            <a:r>
              <a:rPr lang="en-GB" cap="none" dirty="0">
                <a:effectLst/>
                <a:latin typeface="+mj-lt"/>
                <a:ea typeface="Calibri" panose="020F0502020204030204" pitchFamily="34" charset="0"/>
                <a:cs typeface="Arial" panose="020B0604020202020204" pitchFamily="34" charset="0"/>
              </a:rPr>
              <a:t>and the considered </a:t>
            </a:r>
            <a:r>
              <a:rPr lang="en-GB" cap="none" dirty="0" err="1">
                <a:effectLst/>
                <a:latin typeface="+mj-lt"/>
                <a:ea typeface="Calibri" panose="020F0502020204030204" pitchFamily="34" charset="0"/>
                <a:cs typeface="Arial" panose="020B0604020202020204" pitchFamily="34" charset="0"/>
              </a:rPr>
              <a:t>iDE</a:t>
            </a:r>
            <a:r>
              <a:rPr lang="en-GB" cap="none" dirty="0">
                <a:effectLst/>
                <a:latin typeface="+mj-lt"/>
                <a:ea typeface="Calibri" panose="020F0502020204030204" pitchFamily="34" charset="0"/>
                <a:cs typeface="Arial" panose="020B0604020202020204" pitchFamily="34" charset="0"/>
              </a:rPr>
              <a:t> updates rules are: </a:t>
            </a:r>
            <a:endParaRPr lang="en-US" cap="none" dirty="0">
              <a:effectLst/>
              <a:latin typeface="+mj-lt"/>
              <a:ea typeface="Calibri" panose="020F0502020204030204" pitchFamily="34" charset="0"/>
              <a:cs typeface="Arial" panose="020B0604020202020204" pitchFamily="34" charset="0"/>
            </a:endParaRPr>
          </a:p>
          <a:p>
            <a:pPr algn="just"/>
            <a:endParaRPr lang="en-US"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45</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35216D4E-C84A-4FB7-9700-09A2B0A6A829}"/>
              </a:ext>
            </a:extLst>
          </p:cNvPr>
          <p:cNvPicPr/>
          <p:nvPr/>
        </p:nvPicPr>
        <p:blipFill>
          <a:blip r:embed="rId2">
            <a:extLst>
              <a:ext uri="{28A0092B-C50C-407E-A947-70E740481C1C}">
                <a14:useLocalDpi xmlns:a14="http://schemas.microsoft.com/office/drawing/2010/main" val="0"/>
              </a:ext>
            </a:extLst>
          </a:blip>
          <a:stretch>
            <a:fillRect/>
          </a:stretch>
        </p:blipFill>
        <p:spPr>
          <a:xfrm>
            <a:off x="3343275" y="4363974"/>
            <a:ext cx="5505450" cy="800100"/>
          </a:xfrm>
          <a:prstGeom prst="rect">
            <a:avLst/>
          </a:prstGeom>
        </p:spPr>
      </p:pic>
    </p:spTree>
    <p:extLst>
      <p:ext uri="{BB962C8B-B14F-4D97-AF65-F5344CB8AC3E}">
        <p14:creationId xmlns:p14="http://schemas.microsoft.com/office/powerpoint/2010/main" val="2123298885"/>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911096" y="1307592"/>
            <a:ext cx="9052560" cy="4873752"/>
          </a:xfrm>
        </p:spPr>
        <p:txBody>
          <a:bodyPr/>
          <a:lstStyle/>
          <a:p>
            <a:pPr marL="342900" marR="0" lvl="0" indent="-342900" rtl="0">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in this formula </a:t>
            </a:r>
            <a:r>
              <a:rPr lang="en-US" sz="1800" dirty="0">
                <a:effectLst/>
                <a:latin typeface="+mj-lt"/>
                <a:ea typeface="Calibri" panose="020F0502020204030204" pitchFamily="34" charset="0"/>
                <a:cs typeface="Arial" panose="020B0604020202020204" pitchFamily="34" charset="0"/>
              </a:rPr>
              <a:t>F(best)</a:t>
            </a:r>
            <a:r>
              <a:rPr lang="en-US" sz="1800" cap="none" dirty="0">
                <a:effectLst/>
                <a:latin typeface="+mj-lt"/>
                <a:ea typeface="Calibri" panose="020F0502020204030204" pitchFamily="34" charset="0"/>
                <a:cs typeface="Arial" panose="020B0604020202020204" pitchFamily="34" charset="0"/>
              </a:rPr>
              <a:t> and </a:t>
            </a:r>
            <a:r>
              <a:rPr lang="en-US" sz="1800" dirty="0">
                <a:effectLst/>
                <a:latin typeface="+mj-lt"/>
                <a:ea typeface="Calibri" panose="020F0502020204030204" pitchFamily="34" charset="0"/>
                <a:cs typeface="Arial" panose="020B0604020202020204" pitchFamily="34" charset="0"/>
              </a:rPr>
              <a:t>CR(best) </a:t>
            </a:r>
            <a:r>
              <a:rPr lang="en-US" sz="1800" cap="none" dirty="0">
                <a:effectLst/>
                <a:latin typeface="+mj-lt"/>
                <a:ea typeface="Calibri" panose="020F0502020204030204" pitchFamily="34" charset="0"/>
                <a:cs typeface="Arial" panose="020B0604020202020204" pitchFamily="34" charset="0"/>
              </a:rPr>
              <a:t>are the F and </a:t>
            </a:r>
            <a:r>
              <a:rPr lang="en-US" sz="1800" cap="none" dirty="0">
                <a:latin typeface="+mj-lt"/>
                <a:ea typeface="Calibri" panose="020F0502020204030204" pitchFamily="34" charset="0"/>
                <a:cs typeface="Arial" panose="020B0604020202020204" pitchFamily="34" charset="0"/>
              </a:rPr>
              <a:t>CR</a:t>
            </a:r>
            <a:r>
              <a:rPr lang="en-US" sz="1800" cap="none" dirty="0">
                <a:effectLst/>
                <a:latin typeface="+mj-lt"/>
                <a:ea typeface="Calibri" panose="020F0502020204030204" pitchFamily="34" charset="0"/>
                <a:cs typeface="Arial" panose="020B0604020202020204" pitchFamily="34" charset="0"/>
              </a:rPr>
              <a:t> values corresponding to the best individual and </a:t>
            </a:r>
            <a:r>
              <a:rPr lang="en-US" sz="1800" dirty="0">
                <a:effectLst/>
                <a:latin typeface="+mj-lt"/>
                <a:ea typeface="Calibri" panose="020F0502020204030204" pitchFamily="34" charset="0"/>
                <a:cs typeface="Arial" panose="020B0604020202020204" pitchFamily="34" charset="0"/>
              </a:rPr>
              <a:t>F(rt) </a:t>
            </a:r>
            <a:r>
              <a:rPr lang="en-US" sz="1800" cap="none" dirty="0">
                <a:effectLst/>
                <a:latin typeface="+mj-lt"/>
                <a:ea typeface="Calibri" panose="020F0502020204030204" pitchFamily="34" charset="0"/>
                <a:cs typeface="Arial" panose="020B0604020202020204" pitchFamily="34" charset="0"/>
              </a:rPr>
              <a:t>or the </a:t>
            </a:r>
            <a:r>
              <a:rPr lang="en-US" sz="1800" dirty="0">
                <a:effectLst/>
                <a:latin typeface="+mj-lt"/>
                <a:ea typeface="Calibri" panose="020F0502020204030204" pitchFamily="34" charset="0"/>
                <a:cs typeface="Arial" panose="020B0604020202020204" pitchFamily="34" charset="0"/>
              </a:rPr>
              <a:t>CR(rt) </a:t>
            </a:r>
            <a:r>
              <a:rPr lang="en-US" sz="1800" cap="none" dirty="0">
                <a:effectLst/>
                <a:highlight>
                  <a:srgbClr val="FFED00"/>
                </a:highlight>
                <a:latin typeface="+mj-lt"/>
                <a:ea typeface="Calibri" panose="020F0502020204030204" pitchFamily="34" charset="0"/>
                <a:cs typeface="Arial" panose="020B0604020202020204" pitchFamily="34" charset="0"/>
              </a:rPr>
              <a:t>is a random </a:t>
            </a:r>
            <a:r>
              <a:rPr lang="en-US" sz="1800" dirty="0">
                <a:effectLst/>
                <a:highlight>
                  <a:srgbClr val="FFED00"/>
                </a:highlight>
                <a:latin typeface="+mj-lt"/>
                <a:ea typeface="Calibri" panose="020F0502020204030204" pitchFamily="34" charset="0"/>
                <a:cs typeface="Arial" panose="020B0604020202020204" pitchFamily="34" charset="0"/>
              </a:rPr>
              <a:t>F (</a:t>
            </a:r>
            <a:r>
              <a:rPr lang="en-US" sz="1800" dirty="0">
                <a:highlight>
                  <a:srgbClr val="FFED00"/>
                </a:highlight>
                <a:latin typeface="+mj-lt"/>
                <a:ea typeface="Calibri" panose="020F0502020204030204" pitchFamily="34" charset="0"/>
                <a:cs typeface="Arial" panose="020B0604020202020204" pitchFamily="34" charset="0"/>
              </a:rPr>
              <a:t>OR</a:t>
            </a:r>
            <a:r>
              <a:rPr lang="en-US" sz="1800" dirty="0">
                <a:effectLst/>
                <a:highlight>
                  <a:srgbClr val="FFED00"/>
                </a:highlight>
                <a:latin typeface="+mj-lt"/>
                <a:ea typeface="Calibri" panose="020F0502020204030204" pitchFamily="34" charset="0"/>
                <a:cs typeface="Arial" panose="020B0604020202020204" pitchFamily="34" charset="0"/>
              </a:rPr>
              <a:t> CR) </a:t>
            </a:r>
            <a:r>
              <a:rPr lang="en-US" sz="1800" cap="none" dirty="0">
                <a:effectLst/>
                <a:highlight>
                  <a:srgbClr val="FFED00"/>
                </a:highlight>
                <a:latin typeface="+mj-lt"/>
                <a:ea typeface="Calibri" panose="020F0502020204030204" pitchFamily="34" charset="0"/>
                <a:cs typeface="Arial" panose="020B0604020202020204" pitchFamily="34" charset="0"/>
              </a:rPr>
              <a:t>sampled from the best</a:t>
            </a:r>
            <a:r>
              <a:rPr lang="en-US" sz="1800" dirty="0">
                <a:effectLst/>
                <a:highlight>
                  <a:srgbClr val="FFED00"/>
                </a:highlight>
                <a:latin typeface="+mj-lt"/>
                <a:ea typeface="Calibri" panose="020F0502020204030204" pitchFamily="34" charset="0"/>
                <a:cs typeface="Arial" panose="020B0604020202020204" pitchFamily="34" charset="0"/>
              </a:rPr>
              <a:t> F or CR) </a:t>
            </a:r>
            <a:r>
              <a:rPr lang="en-US" sz="1800" cap="none" dirty="0">
                <a:effectLst/>
                <a:highlight>
                  <a:srgbClr val="FFED00"/>
                </a:highlight>
                <a:latin typeface="+mj-lt"/>
                <a:ea typeface="Calibri" panose="020F0502020204030204" pitchFamily="34" charset="0"/>
                <a:cs typeface="Arial" panose="020B0604020202020204" pitchFamily="34" charset="0"/>
              </a:rPr>
              <a:t>values</a:t>
            </a:r>
            <a:r>
              <a:rPr lang="en-US" sz="1800" dirty="0">
                <a:effectLst/>
                <a:highlight>
                  <a:srgbClr val="FFED00"/>
                </a:highlight>
                <a:latin typeface="+mj-lt"/>
                <a:ea typeface="Calibri" panose="020F0502020204030204" pitchFamily="34" charset="0"/>
                <a:cs typeface="Arial" panose="020B0604020202020204" pitchFamily="34" charset="0"/>
              </a:rPr>
              <a:t> </a:t>
            </a:r>
          </a:p>
          <a:p>
            <a:pPr marL="342900" marR="0" lvl="0" indent="-342900">
              <a:lnSpc>
                <a:spcPct val="150000"/>
              </a:lnSpc>
              <a:spcBef>
                <a:spcPts val="0"/>
              </a:spcBef>
              <a:spcAft>
                <a:spcPts val="800"/>
              </a:spcAft>
              <a:buFont typeface="Arial" panose="020B0604020202020204" pitchFamily="34" charset="0"/>
              <a:buChar char="•"/>
            </a:pPr>
            <a:r>
              <a:rPr lang="en-US" sz="1800" cap="none" dirty="0">
                <a:latin typeface="+mj-lt"/>
                <a:ea typeface="Calibri" panose="020F0502020204030204" pitchFamily="34" charset="0"/>
                <a:cs typeface="Arial" panose="020B0604020202020204" pitchFamily="34" charset="0"/>
              </a:rPr>
              <a:t>u</a:t>
            </a:r>
            <a:r>
              <a:rPr lang="en-US" sz="1800" cap="none" dirty="0">
                <a:effectLst/>
                <a:latin typeface="+mj-lt"/>
                <a:ea typeface="Calibri" panose="020F0502020204030204" pitchFamily="34" charset="0"/>
                <a:cs typeface="Arial" panose="020B0604020202020204" pitchFamily="34" charset="0"/>
              </a:rPr>
              <a:t>ntil the current generation ( </a:t>
            </a:r>
            <a:r>
              <a:rPr lang="en-US" sz="1800" cap="none" dirty="0">
                <a:effectLst/>
                <a:highlight>
                  <a:srgbClr val="FFED00"/>
                </a:highlight>
                <a:latin typeface="+mj-lt"/>
                <a:ea typeface="Calibri" panose="020F0502020204030204" pitchFamily="34" charset="0"/>
                <a:cs typeface="Arial" panose="020B0604020202020204" pitchFamily="34" charset="0"/>
              </a:rPr>
              <a:t>is needed to selected mutually exclusive values for each individual</a:t>
            </a:r>
            <a:r>
              <a:rPr lang="en-US" sz="1800" cap="none" dirty="0">
                <a:effectLst/>
                <a:latin typeface="+mj-lt"/>
                <a:ea typeface="Calibri" panose="020F0502020204030204" pitchFamily="34" charset="0"/>
                <a:cs typeface="Arial" panose="020B0604020202020204" pitchFamily="34" charset="0"/>
              </a:rPr>
              <a:t>)</a:t>
            </a:r>
          </a:p>
          <a:p>
            <a:pPr marL="342900" indent="-342900">
              <a:buFont typeface="Arial" panose="020B0604020202020204" pitchFamily="34" charset="0"/>
              <a:buChar char="•"/>
            </a:pPr>
            <a:endParaRPr lang="en-US"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46</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C6CB3286-A0BE-49FB-B5E7-92B9DB2174A7}"/>
              </a:ext>
            </a:extLst>
          </p:cNvPr>
          <p:cNvPicPr/>
          <p:nvPr/>
        </p:nvPicPr>
        <p:blipFill>
          <a:blip r:embed="rId2">
            <a:extLst>
              <a:ext uri="{28A0092B-C50C-407E-A947-70E740481C1C}">
                <a14:useLocalDpi xmlns:a14="http://schemas.microsoft.com/office/drawing/2010/main" val="0"/>
              </a:ext>
            </a:extLst>
          </a:blip>
          <a:stretch>
            <a:fillRect/>
          </a:stretch>
        </p:blipFill>
        <p:spPr>
          <a:xfrm>
            <a:off x="3544443" y="3952494"/>
            <a:ext cx="5505450" cy="800100"/>
          </a:xfrm>
          <a:prstGeom prst="rect">
            <a:avLst/>
          </a:prstGeom>
        </p:spPr>
      </p:pic>
    </p:spTree>
    <p:extLst>
      <p:ext uri="{BB962C8B-B14F-4D97-AF65-F5344CB8AC3E}">
        <p14:creationId xmlns:p14="http://schemas.microsoft.com/office/powerpoint/2010/main" val="209960958"/>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F31ED-40F6-4341-9278-8886218415CA}"/>
              </a:ext>
            </a:extLst>
          </p:cNvPr>
          <p:cNvSpPr>
            <a:spLocks noGrp="1"/>
          </p:cNvSpPr>
          <p:nvPr>
            <p:ph idx="1"/>
          </p:nvPr>
        </p:nvSpPr>
        <p:spPr>
          <a:xfrm>
            <a:off x="1965960" y="1146049"/>
            <a:ext cx="9171432" cy="4873752"/>
          </a:xfrm>
        </p:spPr>
        <p:txBody>
          <a:bodyPr/>
          <a:lstStyle/>
          <a:p>
            <a:pPr marL="285750" marR="0" lvl="0" indent="-285750" rtl="0">
              <a:lnSpc>
                <a:spcPct val="150000"/>
              </a:lnSpc>
              <a:spcBef>
                <a:spcPts val="0"/>
              </a:spcBef>
              <a:spcAft>
                <a:spcPts val="800"/>
              </a:spcAft>
              <a:buFont typeface="Arial" panose="020B0604020202020204" pitchFamily="34" charset="0"/>
              <a:buChar char="•"/>
            </a:pPr>
            <a:r>
              <a:rPr lang="en-US" u="sng" cap="none" dirty="0">
                <a:effectLst/>
                <a:latin typeface="+mj-lt"/>
                <a:ea typeface="Calibri" panose="020F0502020204030204" pitchFamily="34" charset="0"/>
                <a:cs typeface="Arial" panose="020B0604020202020204" pitchFamily="34" charset="0"/>
              </a:rPr>
              <a:t>in the step </a:t>
            </a:r>
            <a:r>
              <a:rPr lang="en-US" u="sng" dirty="0">
                <a:effectLst/>
                <a:latin typeface="+mj-lt"/>
                <a:ea typeface="Calibri" panose="020F0502020204030204" pitchFamily="34" charset="0"/>
                <a:cs typeface="Arial" panose="020B0604020202020204" pitchFamily="34" charset="0"/>
              </a:rPr>
              <a:t>3 </a:t>
            </a:r>
            <a:r>
              <a:rPr lang="en-US" dirty="0" err="1">
                <a:effectLst/>
                <a:latin typeface="+mj-lt"/>
                <a:ea typeface="Calibri" panose="020F0502020204030204" pitchFamily="34" charset="0"/>
                <a:cs typeface="Arial" panose="020B0604020202020204" pitchFamily="34" charset="0"/>
              </a:rPr>
              <a:t>jDE</a:t>
            </a:r>
            <a:r>
              <a:rPr lang="en-US" dirty="0">
                <a:effectLst/>
                <a:latin typeface="+mj-lt"/>
                <a:ea typeface="Calibri" panose="020F0502020204030204" pitchFamily="34" charset="0"/>
                <a:cs typeface="Arial" panose="020B0604020202020204" pitchFamily="34" charset="0"/>
              </a:rPr>
              <a:t> [1]: </a:t>
            </a:r>
            <a:r>
              <a:rPr lang="en-US" dirty="0" err="1">
                <a:effectLst/>
                <a:latin typeface="+mj-lt"/>
                <a:ea typeface="Calibri" panose="020F0502020204030204" pitchFamily="34" charset="0"/>
                <a:cs typeface="Arial" panose="020B0604020202020204" pitchFamily="34" charset="0"/>
              </a:rPr>
              <a:t>jDE</a:t>
            </a:r>
            <a:r>
              <a:rPr lang="en-US" dirty="0">
                <a:effectLst/>
                <a:latin typeface="+mj-lt"/>
                <a:ea typeface="Calibri" panose="020F0502020204030204" pitchFamily="34" charset="0"/>
                <a:cs typeface="Arial" panose="020B0604020202020204" pitchFamily="34" charset="0"/>
              </a:rPr>
              <a:t> </a:t>
            </a:r>
            <a:r>
              <a:rPr lang="en-US" cap="none" dirty="0">
                <a:effectLst/>
                <a:latin typeface="+mj-lt"/>
                <a:ea typeface="Calibri" panose="020F0502020204030204" pitchFamily="34" charset="0"/>
                <a:cs typeface="Arial" panose="020B0604020202020204" pitchFamily="34" charset="0"/>
              </a:rPr>
              <a:t>is a simple but effective adaptive DE variant. </a:t>
            </a:r>
            <a:r>
              <a:rPr lang="en-US" cap="none" dirty="0">
                <a:effectLst/>
                <a:latin typeface="+mj-lt"/>
                <a:ea typeface="Calibri" panose="020F0502020204030204" pitchFamily="34" charset="0"/>
              </a:rPr>
              <a:t>with probability p=0.1 the method samples F from </a:t>
            </a:r>
            <a:endParaRPr lang="en-US" sz="2400" cap="none" dirty="0">
              <a:latin typeface="+mj-lt"/>
            </a:endParaRPr>
          </a:p>
        </p:txBody>
      </p:sp>
      <p:sp>
        <p:nvSpPr>
          <p:cNvPr id="4" name="Slide Number Placeholder 3">
            <a:extLst>
              <a:ext uri="{FF2B5EF4-FFF2-40B4-BE49-F238E27FC236}">
                <a16:creationId xmlns:a16="http://schemas.microsoft.com/office/drawing/2014/main" id="{0603B731-7D37-47D2-BA83-302FE8D28A4D}"/>
              </a:ext>
            </a:extLst>
          </p:cNvPr>
          <p:cNvSpPr>
            <a:spLocks noGrp="1"/>
          </p:cNvSpPr>
          <p:nvPr>
            <p:ph type="sldNum" sz="quarter" idx="11"/>
          </p:nvPr>
        </p:nvSpPr>
        <p:spPr/>
        <p:txBody>
          <a:bodyPr/>
          <a:lstStyle/>
          <a:p>
            <a:fld id="{75DF2D63-3FF5-D547-96B9-BE9CCD1ABA58}" type="slidenum">
              <a:rPr lang="en-US" smtClean="0"/>
              <a:t>47</a:t>
            </a:fld>
            <a:endParaRPr lang="en-US" dirty="0"/>
          </a:p>
        </p:txBody>
      </p:sp>
      <p:sp>
        <p:nvSpPr>
          <p:cNvPr id="5" name="Footer Placeholder 4">
            <a:extLst>
              <a:ext uri="{FF2B5EF4-FFF2-40B4-BE49-F238E27FC236}">
                <a16:creationId xmlns:a16="http://schemas.microsoft.com/office/drawing/2014/main" id="{AB8B27DA-96CF-4628-A999-F728A744ECE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2166768F-98C3-4A1B-82F7-98AE608913F2}"/>
              </a:ext>
            </a:extLst>
          </p:cNvPr>
          <p:cNvPicPr/>
          <p:nvPr/>
        </p:nvPicPr>
        <p:blipFill>
          <a:blip r:embed="rId2">
            <a:extLst>
              <a:ext uri="{28A0092B-C50C-407E-A947-70E740481C1C}">
                <a14:useLocalDpi xmlns:a14="http://schemas.microsoft.com/office/drawing/2010/main" val="0"/>
              </a:ext>
            </a:extLst>
          </a:blip>
          <a:stretch>
            <a:fillRect/>
          </a:stretch>
        </p:blipFill>
        <p:spPr>
          <a:xfrm>
            <a:off x="5124450" y="3095625"/>
            <a:ext cx="1943100" cy="333375"/>
          </a:xfrm>
          <a:prstGeom prst="rect">
            <a:avLst/>
          </a:prstGeom>
        </p:spPr>
      </p:pic>
    </p:spTree>
    <p:extLst>
      <p:ext uri="{BB962C8B-B14F-4D97-AF65-F5344CB8AC3E}">
        <p14:creationId xmlns:p14="http://schemas.microsoft.com/office/powerpoint/2010/main" val="4035190168"/>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1ECA6-FD77-4EA1-BFA5-AC9D02D76EEB}"/>
              </a:ext>
            </a:extLst>
          </p:cNvPr>
          <p:cNvSpPr>
            <a:spLocks noGrp="1"/>
          </p:cNvSpPr>
          <p:nvPr>
            <p:ph idx="1"/>
          </p:nvPr>
        </p:nvSpPr>
        <p:spPr>
          <a:xfrm>
            <a:off x="1783080" y="654048"/>
            <a:ext cx="9683496" cy="4831908"/>
          </a:xfrm>
        </p:spPr>
        <p:txBody>
          <a:bodyPr/>
          <a:lstStyle/>
          <a:p>
            <a:pPr marL="342900" marR="0" lvl="0" indent="-342900" algn="just" rtl="0">
              <a:lnSpc>
                <a:spcPct val="150000"/>
              </a:lnSpc>
              <a:spcBef>
                <a:spcPts val="0"/>
              </a:spcBef>
              <a:spcAft>
                <a:spcPts val="0"/>
              </a:spcAft>
              <a:buFont typeface="+mj-lt"/>
              <a:buAutoNum type="arabicPeriod"/>
            </a:pPr>
            <a:r>
              <a:rPr lang="en-US" sz="1800" b="1" cap="none" dirty="0">
                <a:effectLst/>
                <a:latin typeface="+mj-lt"/>
                <a:ea typeface="Calibri" panose="020F0502020204030204" pitchFamily="34" charset="0"/>
                <a:cs typeface="Arial" panose="020B0604020202020204" pitchFamily="34" charset="0"/>
              </a:rPr>
              <a:t>evaluation metrics section of the paper: </a:t>
            </a:r>
          </a:p>
          <a:p>
            <a:pPr marL="285750" marR="0" lvl="0" indent="-285750" algn="just" rtl="0">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in order to compare the different setup of algorithms and models, we consider two metrics</a:t>
            </a:r>
          </a:p>
          <a:p>
            <a:pPr marR="0" lvl="0" algn="just" rtl="0">
              <a:lnSpc>
                <a:spcPct val="150000"/>
              </a:lnSpc>
              <a:spcBef>
                <a:spcPts val="0"/>
              </a:spcBef>
              <a:spcAft>
                <a:spcPts val="0"/>
              </a:spcAft>
            </a:pPr>
            <a:r>
              <a:rPr lang="en-US" sz="1800" b="1" cap="none" dirty="0">
                <a:effectLst/>
                <a:latin typeface="+mj-lt"/>
                <a:ea typeface="Calibri" panose="020F0502020204030204" pitchFamily="34" charset="0"/>
                <a:cs typeface="Arial" panose="020B0604020202020204" pitchFamily="34" charset="0"/>
              </a:rPr>
              <a:t>the area under the curve (or AUC):</a:t>
            </a:r>
            <a:r>
              <a:rPr lang="en-US" sz="1800" cap="none" dirty="0">
                <a:effectLst/>
                <a:latin typeface="+mj-lt"/>
                <a:ea typeface="Calibri" panose="020F0502020204030204" pitchFamily="34" charset="0"/>
                <a:cs typeface="Arial" panose="020B0604020202020204" pitchFamily="34" charset="0"/>
              </a:rPr>
              <a:t> </a:t>
            </a:r>
          </a:p>
          <a:p>
            <a:pPr marL="342900" marR="0" lvl="0" indent="-342900" algn="just">
              <a:lnSpc>
                <a:spcPct val="150000"/>
              </a:lnSpc>
              <a:spcBef>
                <a:spcPts val="0"/>
              </a:spcBef>
              <a:spcAft>
                <a:spcPts val="0"/>
              </a:spcAft>
              <a:buFont typeface="Symbol" panose="05050102010706020507" pitchFamily="18" charset="2"/>
              <a:buChar char=""/>
            </a:pPr>
            <a:r>
              <a:rPr lang="en-US" sz="1800" cap="none" dirty="0">
                <a:effectLst/>
                <a:latin typeface="+mj-lt"/>
                <a:ea typeface="Calibri" panose="020F0502020204030204" pitchFamily="34" charset="0"/>
                <a:cs typeface="Arial" panose="020B0604020202020204" pitchFamily="34" charset="0"/>
              </a:rPr>
              <a:t>during each evolutionary run, the minimum fitness of the population at each generation is stored. </a:t>
            </a:r>
          </a:p>
          <a:p>
            <a:pPr marL="342900" marR="0" lvl="0" indent="-342900" algn="just">
              <a:lnSpc>
                <a:spcPct val="150000"/>
              </a:lnSpc>
              <a:spcBef>
                <a:spcPts val="0"/>
              </a:spcBef>
              <a:spcAft>
                <a:spcPts val="0"/>
              </a:spcAft>
              <a:buFont typeface="Symbol" panose="05050102010706020507" pitchFamily="18" charset="2"/>
              <a:buChar char=""/>
            </a:pPr>
            <a:r>
              <a:rPr lang="en-US" sz="1800" cap="none" dirty="0">
                <a:effectLst/>
                <a:latin typeface="+mj-lt"/>
                <a:ea typeface="Calibri" panose="020F0502020204030204" pitchFamily="34" charset="0"/>
                <a:cs typeface="Arial" panose="020B0604020202020204" pitchFamily="34" charset="0"/>
              </a:rPr>
              <a:t>the result is a monotonic non-increasing discreet function such as summing elitism</a:t>
            </a:r>
          </a:p>
          <a:p>
            <a:pPr marL="342900" marR="0" lvl="0" indent="-342900" algn="just">
              <a:lnSpc>
                <a:spcPct val="150000"/>
              </a:lnSpc>
              <a:spcBef>
                <a:spcPts val="0"/>
              </a:spcBef>
              <a:spcAft>
                <a:spcPts val="0"/>
              </a:spcAft>
              <a:buFont typeface="Symbol" panose="05050102010706020507" pitchFamily="18" charset="2"/>
              <a:buChar char=""/>
            </a:pPr>
            <a:r>
              <a:rPr lang="en-US" sz="1800" cap="none" dirty="0">
                <a:effectLst/>
                <a:latin typeface="+mj-lt"/>
                <a:ea typeface="Calibri" panose="020F0502020204030204" pitchFamily="34" charset="0"/>
                <a:cs typeface="Arial" panose="020B0604020202020204" pitchFamily="34" charset="0"/>
              </a:rPr>
              <a:t>the area under this curve is then calculated using the composite trapezoidal rule. </a:t>
            </a:r>
            <a:r>
              <a:rPr lang="en-US" sz="1800" cap="none" dirty="0">
                <a:latin typeface="+mj-lt"/>
                <a:ea typeface="Calibri" panose="020F0502020204030204" pitchFamily="34" charset="0"/>
                <a:cs typeface="Arial" panose="020B0604020202020204" pitchFamily="34" charset="0"/>
              </a:rPr>
              <a:t>T</a:t>
            </a:r>
            <a:r>
              <a:rPr lang="en-US" sz="1800" cap="none" dirty="0">
                <a:effectLst/>
                <a:latin typeface="+mj-lt"/>
                <a:ea typeface="Calibri" panose="020F0502020204030204" pitchFamily="34" charset="0"/>
                <a:cs typeface="Arial" panose="020B0604020202020204" pitchFamily="34" charset="0"/>
              </a:rPr>
              <a:t>his metric is a good indication of how fast the optimization process is. </a:t>
            </a:r>
          </a:p>
          <a:p>
            <a:pPr marR="0" lvl="0" algn="just">
              <a:lnSpc>
                <a:spcPct val="150000"/>
              </a:lnSpc>
              <a:spcBef>
                <a:spcPts val="0"/>
              </a:spcBef>
              <a:spcAft>
                <a:spcPts val="0"/>
              </a:spcAft>
            </a:pPr>
            <a:r>
              <a:rPr lang="en-US" sz="1800" b="1" cap="none" dirty="0">
                <a:effectLst/>
                <a:latin typeface="+mj-lt"/>
                <a:ea typeface="Calibri" panose="020F0502020204030204" pitchFamily="34" charset="0"/>
                <a:cs typeface="Arial" panose="020B0604020202020204" pitchFamily="34" charset="0"/>
              </a:rPr>
              <a:t>the best of run:</a:t>
            </a: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cap="none" dirty="0">
                <a:effectLst/>
                <a:latin typeface="+mj-lt"/>
                <a:ea typeface="Calibri" panose="020F0502020204030204" pitchFamily="34" charset="0"/>
                <a:cs typeface="Arial" panose="020B0604020202020204" pitchFamily="34" charset="0"/>
              </a:rPr>
              <a:t>the best fitness found during the entire optimization process. </a:t>
            </a:r>
          </a:p>
          <a:p>
            <a:pPr marL="342900" marR="0" lvl="0" indent="-342900" algn="just">
              <a:lnSpc>
                <a:spcPct val="150000"/>
              </a:lnSpc>
              <a:spcBef>
                <a:spcPts val="0"/>
              </a:spcBef>
              <a:spcAft>
                <a:spcPts val="0"/>
              </a:spcAft>
              <a:buFont typeface="Symbol" panose="05050102010706020507" pitchFamily="18" charset="2"/>
              <a:buChar char=""/>
            </a:pPr>
            <a:r>
              <a:rPr lang="en-US" sz="1800" cap="none" dirty="0">
                <a:effectLst/>
                <a:latin typeface="+mj-lt"/>
                <a:ea typeface="Calibri" panose="020F0502020204030204" pitchFamily="34" charset="0"/>
                <a:cs typeface="Arial" panose="020B0604020202020204" pitchFamily="34" charset="0"/>
              </a:rPr>
              <a:t>as we assume minimization of the objective function for both metrics it holds that the lower their values the better is the performance of a policy.</a:t>
            </a:r>
          </a:p>
          <a:p>
            <a:pPr algn="just"/>
            <a:endParaRPr lang="en-US" cap="none" dirty="0">
              <a:latin typeface="+mj-lt"/>
            </a:endParaRPr>
          </a:p>
        </p:txBody>
      </p:sp>
      <p:sp>
        <p:nvSpPr>
          <p:cNvPr id="4" name="Slide Number Placeholder 3">
            <a:extLst>
              <a:ext uri="{FF2B5EF4-FFF2-40B4-BE49-F238E27FC236}">
                <a16:creationId xmlns:a16="http://schemas.microsoft.com/office/drawing/2014/main" id="{EE988C1E-80D0-48E9-9CB8-393D4C131915}"/>
              </a:ext>
            </a:extLst>
          </p:cNvPr>
          <p:cNvSpPr>
            <a:spLocks noGrp="1"/>
          </p:cNvSpPr>
          <p:nvPr>
            <p:ph type="sldNum" sz="quarter" idx="11"/>
          </p:nvPr>
        </p:nvSpPr>
        <p:spPr/>
        <p:txBody>
          <a:bodyPr/>
          <a:lstStyle/>
          <a:p>
            <a:fld id="{75DF2D63-3FF5-D547-96B9-BE9CCD1ABA58}" type="slidenum">
              <a:rPr lang="en-US" smtClean="0"/>
              <a:t>48</a:t>
            </a:fld>
            <a:endParaRPr lang="en-US" dirty="0"/>
          </a:p>
        </p:txBody>
      </p:sp>
      <p:sp>
        <p:nvSpPr>
          <p:cNvPr id="5" name="Footer Placeholder 4">
            <a:extLst>
              <a:ext uri="{FF2B5EF4-FFF2-40B4-BE49-F238E27FC236}">
                <a16:creationId xmlns:a16="http://schemas.microsoft.com/office/drawing/2014/main" id="{BD6AF871-6CF6-4906-BB15-42DC620BC30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2109109118"/>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1ECA6-FD77-4EA1-BFA5-AC9D02D76EEB}"/>
              </a:ext>
            </a:extLst>
          </p:cNvPr>
          <p:cNvSpPr>
            <a:spLocks noGrp="1"/>
          </p:cNvSpPr>
          <p:nvPr>
            <p:ph idx="1"/>
          </p:nvPr>
        </p:nvSpPr>
        <p:spPr>
          <a:xfrm>
            <a:off x="1956816" y="1372044"/>
            <a:ext cx="9006840" cy="4113912"/>
          </a:xfrm>
        </p:spPr>
        <p:txBody>
          <a:bodyPr/>
          <a:lstStyle/>
          <a:p>
            <a:pPr marL="342900" marR="0" lvl="0" indent="-342900" rtl="0">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the testing procedure section of the paper: given a </a:t>
            </a:r>
            <a:r>
              <a:rPr lang="en-US" sz="1800" cap="none" dirty="0">
                <a:latin typeface="+mj-lt"/>
                <a:ea typeface="Calibri" panose="020F0502020204030204" pitchFamily="34" charset="0"/>
                <a:cs typeface="Arial" panose="020B0604020202020204" pitchFamily="34" charset="0"/>
              </a:rPr>
              <a:t>RL</a:t>
            </a:r>
            <a:r>
              <a:rPr lang="en-US" sz="1800" cap="none" dirty="0">
                <a:effectLst/>
                <a:latin typeface="+mj-lt"/>
                <a:ea typeface="Calibri" panose="020F0502020204030204" pitchFamily="34" charset="0"/>
                <a:cs typeface="Arial" panose="020B0604020202020204" pitchFamily="34" charset="0"/>
              </a:rPr>
              <a:t> based trained policy pi(a)  </a:t>
            </a:r>
          </a:p>
          <a:p>
            <a:pPr marL="342900" marR="0" lvl="0" indent="-342900">
              <a:lnSpc>
                <a:spcPct val="150000"/>
              </a:lnSpc>
              <a:spcBef>
                <a:spcPts val="0"/>
              </a:spcBef>
              <a:spcAft>
                <a:spcPts val="800"/>
              </a:spcAft>
              <a:buFont typeface="Arial" panose="020B0604020202020204" pitchFamily="34" charset="0"/>
              <a:buChar char="•"/>
            </a:pPr>
            <a:r>
              <a:rPr lang="en-US" sz="1800" cap="none" dirty="0">
                <a:effectLst/>
                <a:latin typeface="+mj-lt"/>
                <a:ea typeface="Calibri" panose="020F0502020204030204" pitchFamily="34" charset="0"/>
                <a:cs typeface="Arial" panose="020B0604020202020204" pitchFamily="34" charset="0"/>
              </a:rPr>
              <a:t>and an adaptive policy pi(b) taken from it’s literature (</a:t>
            </a:r>
            <a:r>
              <a:rPr lang="en-US" sz="1800" cap="none" dirty="0" err="1">
                <a:effectLst/>
                <a:latin typeface="+mj-lt"/>
                <a:ea typeface="Calibri" panose="020F0502020204030204" pitchFamily="34" charset="0"/>
                <a:cs typeface="Arial" panose="020B0604020202020204" pitchFamily="34" charset="0"/>
              </a:rPr>
              <a:t>e.g</a:t>
            </a:r>
            <a:r>
              <a:rPr lang="en-US" sz="1800" cap="none" dirty="0">
                <a:effectLst/>
                <a:latin typeface="+mj-lt"/>
                <a:ea typeface="Calibri" panose="020F0502020204030204" pitchFamily="34" charset="0"/>
                <a:cs typeface="Arial" panose="020B0604020202020204" pitchFamily="34" charset="0"/>
              </a:rPr>
              <a:t> </a:t>
            </a:r>
            <a:r>
              <a:rPr lang="en-US" sz="1800" cap="none" dirty="0">
                <a:latin typeface="+mj-lt"/>
                <a:ea typeface="Calibri" panose="020F0502020204030204" pitchFamily="34" charset="0"/>
                <a:cs typeface="Arial" panose="020B0604020202020204" pitchFamily="34" charset="0"/>
              </a:rPr>
              <a:t>CSA</a:t>
            </a:r>
            <a:r>
              <a:rPr lang="en-US" sz="1800" cap="none" dirty="0">
                <a:effectLst/>
                <a:latin typeface="+mj-lt"/>
                <a:ea typeface="Calibri" panose="020F0502020204030204" pitchFamily="34" charset="0"/>
                <a:cs typeface="Arial" panose="020B0604020202020204" pitchFamily="34" charset="0"/>
              </a:rPr>
              <a:t>) that take actions </a:t>
            </a: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EE988C1E-80D0-48E9-9CB8-393D4C131915}"/>
              </a:ext>
            </a:extLst>
          </p:cNvPr>
          <p:cNvSpPr>
            <a:spLocks noGrp="1"/>
          </p:cNvSpPr>
          <p:nvPr>
            <p:ph type="sldNum" sz="quarter" idx="11"/>
          </p:nvPr>
        </p:nvSpPr>
        <p:spPr/>
        <p:txBody>
          <a:bodyPr/>
          <a:lstStyle/>
          <a:p>
            <a:fld id="{75DF2D63-3FF5-D547-96B9-BE9CCD1ABA58}" type="slidenum">
              <a:rPr lang="en-US" smtClean="0"/>
              <a:t>49</a:t>
            </a:fld>
            <a:endParaRPr lang="en-US" dirty="0"/>
          </a:p>
        </p:txBody>
      </p:sp>
      <p:sp>
        <p:nvSpPr>
          <p:cNvPr id="5" name="Footer Placeholder 4">
            <a:extLst>
              <a:ext uri="{FF2B5EF4-FFF2-40B4-BE49-F238E27FC236}">
                <a16:creationId xmlns:a16="http://schemas.microsoft.com/office/drawing/2014/main" id="{BD6AF871-6CF6-4906-BB15-42DC620BC30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148374922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12" name="Content Placeholder 11">
            <a:extLst>
              <a:ext uri="{FF2B5EF4-FFF2-40B4-BE49-F238E27FC236}">
                <a16:creationId xmlns:a16="http://schemas.microsoft.com/office/drawing/2014/main" id="{422C85B1-08C0-4689-9DC5-2EC9D27806CA}"/>
              </a:ext>
            </a:extLst>
          </p:cNvPr>
          <p:cNvSpPr>
            <a:spLocks noGrp="1"/>
          </p:cNvSpPr>
          <p:nvPr>
            <p:ph idx="1"/>
          </p:nvPr>
        </p:nvSpPr>
        <p:spPr>
          <a:xfrm>
            <a:off x="1956816" y="877823"/>
            <a:ext cx="9037320" cy="5141977"/>
          </a:xfrm>
        </p:spPr>
        <p:txBody>
          <a:bodyPr/>
          <a:lstStyle/>
          <a:p>
            <a:pPr marL="342900" indent="-342900" algn="just">
              <a:buFont typeface="Arial" panose="020B0604020202020204" pitchFamily="34" charset="0"/>
              <a:buChar char="•"/>
            </a:pPr>
            <a:r>
              <a:rPr lang="en-GB" sz="1600" cap="none" dirty="0">
                <a:latin typeface="+mj-lt"/>
                <a:ea typeface="Calibri" panose="020F0502020204030204" pitchFamily="34" charset="0"/>
                <a:cs typeface="Arial" panose="020B0604020202020204" pitchFamily="34" charset="0"/>
              </a:rPr>
              <a:t>Parameter adaptation, that is the capability to automatically adjust </a:t>
            </a:r>
            <a:r>
              <a:rPr lang="en-US" sz="1600" cap="none" dirty="0">
                <a:latin typeface="+mj-lt"/>
                <a:ea typeface="Calibri" panose="020F0502020204030204" pitchFamily="34" charset="0"/>
                <a:cs typeface="Arial" panose="020B0604020202020204" pitchFamily="34" charset="0"/>
              </a:rPr>
              <a:t>An </a:t>
            </a:r>
            <a:r>
              <a:rPr lang="en-US" sz="1600" cap="none" dirty="0">
                <a:effectLst/>
                <a:latin typeface="+mj-lt"/>
                <a:ea typeface="Calibri" panose="020F0502020204030204" pitchFamily="34" charset="0"/>
                <a:cs typeface="Arial" panose="020B0604020202020204" pitchFamily="34" charset="0"/>
              </a:rPr>
              <a:t>algorithm’s hyperparameters depending on the problem being faced, is one of the main trends in evolutionary computations applied to numerical optimization</a:t>
            </a:r>
            <a:r>
              <a:rPr lang="en-US" sz="1600" dirty="0">
                <a:effectLst/>
                <a:latin typeface="+mj-lt"/>
                <a:ea typeface="Calibri" panose="020F0502020204030204" pitchFamily="34" charset="0"/>
                <a:cs typeface="Arial" panose="020B0604020202020204" pitchFamily="34" charset="0"/>
              </a:rPr>
              <a:t>. </a:t>
            </a:r>
          </a:p>
          <a:p>
            <a:pPr algn="just"/>
            <a:endParaRPr lang="en-US" sz="1600"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GB" sz="1600" dirty="0">
                <a:effectLst/>
                <a:latin typeface="+mj-lt"/>
                <a:ea typeface="Calibri" panose="020F0502020204030204" pitchFamily="34" charset="0"/>
                <a:cs typeface="Arial" panose="020B0604020202020204" pitchFamily="34" charset="0"/>
              </a:rPr>
              <a:t>Here </a:t>
            </a:r>
            <a:r>
              <a:rPr lang="en-GB" sz="1600" cap="none" dirty="0">
                <a:effectLst/>
                <a:latin typeface="+mj-lt"/>
                <a:ea typeface="Calibri" panose="020F0502020204030204" pitchFamily="34" charset="0"/>
                <a:cs typeface="Arial" panose="020B0604020202020204" pitchFamily="34" charset="0"/>
              </a:rPr>
              <a:t>we introduce a general-purpose framework for performing parameter adaption in continuous-domain metaheuristics based on state-of-art reinforcement learning algorithms.</a:t>
            </a:r>
          </a:p>
          <a:p>
            <a:pPr algn="just"/>
            <a:endParaRPr lang="en-GB" sz="1600"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GB" sz="1600" cap="none" dirty="0">
                <a:latin typeface="+mj-lt"/>
                <a:ea typeface="Calibri" panose="020F0502020204030204" pitchFamily="34" charset="0"/>
                <a:cs typeface="Arial" panose="020B0604020202020204" pitchFamily="34" charset="0"/>
              </a:rPr>
              <a:t>T</a:t>
            </a:r>
            <a:r>
              <a:rPr lang="en-GB" sz="1600" cap="none" dirty="0">
                <a:effectLst/>
                <a:latin typeface="+mj-lt"/>
                <a:ea typeface="Calibri" panose="020F0502020204030204" pitchFamily="34" charset="0"/>
                <a:cs typeface="Arial" panose="020B0604020202020204" pitchFamily="34" charset="0"/>
              </a:rPr>
              <a:t>his is done </a:t>
            </a:r>
            <a:r>
              <a:rPr lang="en-GB" sz="1600" dirty="0">
                <a:effectLst/>
                <a:latin typeface="+mj-lt"/>
                <a:ea typeface="Calibri" panose="020F0502020204030204" pitchFamily="34" charset="0"/>
                <a:cs typeface="Arial" panose="020B0604020202020204" pitchFamily="34" charset="0"/>
              </a:rPr>
              <a:t>Namely </a:t>
            </a:r>
            <a:r>
              <a:rPr lang="en-GB" sz="1600" cap="none" dirty="0">
                <a:effectLst/>
                <a:latin typeface="+mj-lt"/>
                <a:ea typeface="Calibri" panose="020F0502020204030204" pitchFamily="34" charset="0"/>
                <a:cs typeface="Arial" panose="020B0604020202020204" pitchFamily="34" charset="0"/>
              </a:rPr>
              <a:t>for</a:t>
            </a:r>
            <a:r>
              <a:rPr lang="en-GB" sz="1600" dirty="0">
                <a:effectLst/>
                <a:latin typeface="+mj-lt"/>
                <a:ea typeface="Calibri" panose="020F0502020204030204" pitchFamily="34" charset="0"/>
                <a:cs typeface="Arial" panose="020B0604020202020204" pitchFamily="34" charset="0"/>
              </a:rPr>
              <a:t> </a:t>
            </a:r>
            <a:r>
              <a:rPr lang="en-GB" sz="1600" cap="none" dirty="0">
                <a:effectLst/>
                <a:latin typeface="+mj-lt"/>
                <a:ea typeface="Calibri" panose="020F0502020204030204" pitchFamily="34" charset="0"/>
                <a:cs typeface="Arial" panose="020B0604020202020204" pitchFamily="34" charset="0"/>
              </a:rPr>
              <a:t>covariance matrix adaptation evolution strategies (known as the </a:t>
            </a:r>
            <a:r>
              <a:rPr lang="en-GB" sz="1600" cap="none" dirty="0">
                <a:latin typeface="+mj-lt"/>
                <a:ea typeface="Calibri" panose="020F0502020204030204" pitchFamily="34" charset="0"/>
                <a:cs typeface="Arial" panose="020B0604020202020204" pitchFamily="34" charset="0"/>
              </a:rPr>
              <a:t>CMA</a:t>
            </a:r>
            <a:r>
              <a:rPr lang="en-GB" sz="1600" cap="none" dirty="0">
                <a:effectLst/>
                <a:latin typeface="+mj-lt"/>
                <a:ea typeface="Calibri" panose="020F0502020204030204" pitchFamily="34" charset="0"/>
                <a:cs typeface="Arial" panose="020B0604020202020204" pitchFamily="34" charset="0"/>
              </a:rPr>
              <a:t>-ES) and differential evolution (</a:t>
            </a:r>
            <a:r>
              <a:rPr lang="en-GB" sz="1600" cap="none" dirty="0">
                <a:latin typeface="+mj-lt"/>
                <a:ea typeface="Calibri" panose="020F0502020204030204" pitchFamily="34" charset="0"/>
                <a:cs typeface="Arial" panose="020B0604020202020204" pitchFamily="34" charset="0"/>
              </a:rPr>
              <a:t>DE</a:t>
            </a:r>
            <a:r>
              <a:rPr lang="en-GB" sz="1600" cap="none" dirty="0">
                <a:effectLst/>
                <a:latin typeface="+mj-lt"/>
                <a:ea typeface="Calibri" panose="020F0502020204030204" pitchFamily="34" charset="0"/>
                <a:cs typeface="Arial" panose="020B0604020202020204" pitchFamily="34" charset="0"/>
              </a:rPr>
              <a:t>) for which we learn respectively, adaptation policies </a:t>
            </a:r>
            <a:r>
              <a:rPr lang="en-GB" sz="1600" u="sng" cap="none" dirty="0">
                <a:effectLst/>
                <a:latin typeface="+mj-lt"/>
                <a:ea typeface="Calibri" panose="020F0502020204030204" pitchFamily="34" charset="0"/>
                <a:cs typeface="Arial" panose="020B0604020202020204" pitchFamily="34" charset="0"/>
              </a:rPr>
              <a:t>for the step-size (for </a:t>
            </a:r>
            <a:r>
              <a:rPr lang="en-GB" sz="1600" u="sng" cap="none" dirty="0">
                <a:latin typeface="+mj-lt"/>
                <a:ea typeface="Calibri" panose="020F0502020204030204" pitchFamily="34" charset="0"/>
                <a:cs typeface="Arial" panose="020B0604020202020204" pitchFamily="34" charset="0"/>
              </a:rPr>
              <a:t>CMA</a:t>
            </a:r>
            <a:r>
              <a:rPr lang="en-GB" sz="1600" u="sng" cap="none" dirty="0">
                <a:effectLst/>
                <a:latin typeface="+mj-lt"/>
                <a:ea typeface="Calibri" panose="020F0502020204030204" pitchFamily="34" charset="0"/>
                <a:cs typeface="Arial" panose="020B0604020202020204" pitchFamily="34" charset="0"/>
              </a:rPr>
              <a:t>-ES) and the scale factor and the crossover rate (for DE)</a:t>
            </a:r>
          </a:p>
          <a:p>
            <a:pPr algn="just"/>
            <a:endParaRPr lang="en-US" sz="1600" dirty="0">
              <a:latin typeface="+mj-lt"/>
            </a:endParaRPr>
          </a:p>
        </p:txBody>
      </p:sp>
    </p:spTree>
    <p:extLst>
      <p:ext uri="{BB962C8B-B14F-4D97-AF65-F5344CB8AC3E}">
        <p14:creationId xmlns:p14="http://schemas.microsoft.com/office/powerpoint/2010/main" val="2910866480"/>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1ECA6-FD77-4EA1-BFA5-AC9D02D76EEB}"/>
              </a:ext>
            </a:extLst>
          </p:cNvPr>
          <p:cNvSpPr>
            <a:spLocks noGrp="1"/>
          </p:cNvSpPr>
          <p:nvPr>
            <p:ph idx="1"/>
          </p:nvPr>
        </p:nvSpPr>
        <p:spPr>
          <a:xfrm>
            <a:off x="1792224" y="835467"/>
            <a:ext cx="9667774" cy="4754436"/>
          </a:xfrm>
        </p:spPr>
        <p:txBody>
          <a:bodyPr/>
          <a:lstStyle/>
          <a:p>
            <a:pPr marL="342900" marR="0" lvl="0" indent="-342900" rtl="0">
              <a:lnSpc>
                <a:spcPct val="150000"/>
              </a:lnSpc>
              <a:spcBef>
                <a:spcPts val="0"/>
              </a:spcBef>
              <a:spcAft>
                <a:spcPts val="0"/>
              </a:spcAft>
              <a:buFont typeface="+mj-lt"/>
              <a:buAutoNum type="arabicPeriod"/>
            </a:pPr>
            <a:r>
              <a:rPr lang="en-US" sz="1600" cap="none" dirty="0">
                <a:effectLst/>
                <a:latin typeface="+mj-lt"/>
                <a:ea typeface="Calibri" panose="020F0502020204030204" pitchFamily="34" charset="0"/>
                <a:cs typeface="Arial" panose="020B0604020202020204" pitchFamily="34" charset="0"/>
              </a:rPr>
              <a:t>on the corresponding </a:t>
            </a:r>
            <a:r>
              <a:rPr lang="en-US" sz="1600" cap="none" dirty="0" err="1">
                <a:effectLst/>
                <a:latin typeface="+mj-lt"/>
                <a:ea typeface="Calibri" panose="020F0502020204030204" pitchFamily="34" charset="0"/>
                <a:cs typeface="Arial" panose="020B0604020202020204" pitchFamily="34" charset="0"/>
              </a:rPr>
              <a:t>ea</a:t>
            </a:r>
            <a:r>
              <a:rPr lang="en-US" sz="1600" cap="none" dirty="0">
                <a:effectLst/>
                <a:latin typeface="+mj-lt"/>
                <a:ea typeface="Calibri" panose="020F0502020204030204" pitchFamily="34" charset="0"/>
                <a:cs typeface="Arial" panose="020B0604020202020204" pitchFamily="34" charset="0"/>
              </a:rPr>
              <a:t> (</a:t>
            </a:r>
            <a:r>
              <a:rPr lang="en-US" sz="1600" cap="none" dirty="0" err="1">
                <a:effectLst/>
                <a:latin typeface="+mj-lt"/>
                <a:ea typeface="Calibri" panose="020F0502020204030204" pitchFamily="34" charset="0"/>
                <a:cs typeface="Arial" panose="020B0604020202020204" pitchFamily="34" charset="0"/>
              </a:rPr>
              <a:t>e.g</a:t>
            </a:r>
            <a:r>
              <a:rPr lang="en-US" sz="1600" cap="none" dirty="0">
                <a:effectLst/>
                <a:latin typeface="+mj-lt"/>
                <a:ea typeface="Calibri" panose="020F0502020204030204" pitchFamily="34" charset="0"/>
                <a:cs typeface="Arial" panose="020B0604020202020204" pitchFamily="34" charset="0"/>
              </a:rPr>
              <a:t> CMA-ES), the two policies are tested in the following way: </a:t>
            </a:r>
          </a:p>
          <a:p>
            <a:pPr marL="342900" marR="0" lvl="0" indent="-342900">
              <a:lnSpc>
                <a:spcPct val="150000"/>
              </a:lnSpc>
              <a:spcBef>
                <a:spcPts val="0"/>
              </a:spcBef>
              <a:spcAft>
                <a:spcPts val="0"/>
              </a:spcAft>
              <a:buFont typeface="Symbol" panose="05050102010706020507" pitchFamily="18" charset="2"/>
              <a:buChar char=""/>
            </a:pPr>
            <a:r>
              <a:rPr lang="en-US" sz="1600" b="1" cap="none" dirty="0">
                <a:effectLst/>
                <a:latin typeface="+mj-lt"/>
                <a:ea typeface="Calibri" panose="020F0502020204030204" pitchFamily="34" charset="0"/>
                <a:cs typeface="Arial" panose="020B0604020202020204" pitchFamily="34" charset="0"/>
              </a:rPr>
              <a:t>we take the policy pi(a) and execute 50 runs</a:t>
            </a:r>
            <a:endParaRPr lang="en-US" sz="1600" cap="none" dirty="0">
              <a:effectLs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b="1" cap="none" dirty="0">
                <a:effectLst/>
                <a:latin typeface="+mj-lt"/>
                <a:ea typeface="Calibri" panose="020F0502020204030204" pitchFamily="34" charset="0"/>
                <a:cs typeface="Arial" panose="020B0604020202020204" pitchFamily="34" charset="0"/>
              </a:rPr>
              <a:t>each one for 50 generations with a population of 10 individuals. thus, every run has 500 function evaluations</a:t>
            </a:r>
            <a:endParaRPr lang="en-US" sz="1600" cap="none" dirty="0">
              <a:effectLs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b="1" cap="none" dirty="0">
                <a:effectLst/>
                <a:latin typeface="+mj-lt"/>
                <a:ea typeface="Calibri" panose="020F0502020204030204" pitchFamily="34" charset="0"/>
                <a:cs typeface="Arial" panose="020B0604020202020204" pitchFamily="34" charset="0"/>
              </a:rPr>
              <a:t>we do the same for policy pi(b)</a:t>
            </a:r>
            <a:endParaRPr lang="en-US" sz="1600" cap="none" dirty="0">
              <a:effectLs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b="1" cap="none" dirty="0">
                <a:effectLst/>
                <a:latin typeface="+mj-lt"/>
                <a:ea typeface="Calibri" panose="020F0502020204030204" pitchFamily="34" charset="0"/>
                <a:cs typeface="Arial" panose="020B0604020202020204" pitchFamily="34" charset="0"/>
              </a:rPr>
              <a:t>for each run of both policies, we compute the two metrics</a:t>
            </a:r>
            <a:endParaRPr lang="en-US" sz="1600" cap="none" dirty="0">
              <a:effectLs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b="1" cap="none" dirty="0">
                <a:effectLst/>
                <a:highlight>
                  <a:srgbClr val="FFED00"/>
                </a:highlight>
                <a:latin typeface="+mj-lt"/>
                <a:ea typeface="Calibri" panose="020F0502020204030204" pitchFamily="34" charset="0"/>
                <a:cs typeface="Arial" panose="020B0604020202020204" pitchFamily="34" charset="0"/>
              </a:rPr>
              <a:t>these two metrics are AUC and best of run</a:t>
            </a:r>
            <a:endParaRPr lang="en-US" sz="1600" cap="none" dirty="0">
              <a:effectLst/>
              <a:highlight>
                <a:srgbClr val="FFED00"/>
              </a:highligh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800"/>
              </a:spcAft>
              <a:buFont typeface="Symbol" panose="05050102010706020507" pitchFamily="18" charset="2"/>
              <a:buChar char=""/>
            </a:pPr>
            <a:r>
              <a:rPr lang="en-US" sz="1600" b="1" cap="none" dirty="0">
                <a:effectLst/>
                <a:highlight>
                  <a:srgbClr val="FFED00"/>
                </a:highlight>
                <a:latin typeface="+mj-lt"/>
                <a:ea typeface="Calibri" panose="020F0502020204030204" pitchFamily="34" charset="0"/>
                <a:cs typeface="Arial" panose="020B0604020202020204" pitchFamily="34" charset="0"/>
              </a:rPr>
              <a:t>for both metrics we calculate the probability that pi(a) performs better than pi(b) as: </a:t>
            </a:r>
            <a:endParaRPr lang="en-US" sz="1600" cap="none" dirty="0">
              <a:effectLst/>
              <a:highlight>
                <a:srgbClr val="FFED00"/>
              </a:highlight>
              <a:latin typeface="+mj-lt"/>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E988C1E-80D0-48E9-9CB8-393D4C131915}"/>
              </a:ext>
            </a:extLst>
          </p:cNvPr>
          <p:cNvSpPr>
            <a:spLocks noGrp="1"/>
          </p:cNvSpPr>
          <p:nvPr>
            <p:ph type="sldNum" sz="quarter" idx="11"/>
          </p:nvPr>
        </p:nvSpPr>
        <p:spPr/>
        <p:txBody>
          <a:bodyPr/>
          <a:lstStyle/>
          <a:p>
            <a:fld id="{75DF2D63-3FF5-D547-96B9-BE9CCD1ABA58}" type="slidenum">
              <a:rPr lang="en-US" smtClean="0"/>
              <a:t>50</a:t>
            </a:fld>
            <a:endParaRPr lang="en-US" dirty="0"/>
          </a:p>
        </p:txBody>
      </p:sp>
      <p:sp>
        <p:nvSpPr>
          <p:cNvPr id="5" name="Footer Placeholder 4">
            <a:extLst>
              <a:ext uri="{FF2B5EF4-FFF2-40B4-BE49-F238E27FC236}">
                <a16:creationId xmlns:a16="http://schemas.microsoft.com/office/drawing/2014/main" id="{BD6AF871-6CF6-4906-BB15-42DC620BC30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54337EDD-8352-468F-A4F0-708DD510083C}"/>
              </a:ext>
            </a:extLst>
          </p:cNvPr>
          <p:cNvPicPr/>
          <p:nvPr/>
        </p:nvPicPr>
        <p:blipFill>
          <a:blip r:embed="rId2">
            <a:extLst>
              <a:ext uri="{28A0092B-C50C-407E-A947-70E740481C1C}">
                <a14:useLocalDpi xmlns:a14="http://schemas.microsoft.com/office/drawing/2010/main" val="0"/>
              </a:ext>
            </a:extLst>
          </a:blip>
          <a:stretch>
            <a:fillRect/>
          </a:stretch>
        </p:blipFill>
        <p:spPr>
          <a:xfrm>
            <a:off x="3134677" y="4793361"/>
            <a:ext cx="4733925" cy="819150"/>
          </a:xfrm>
          <a:prstGeom prst="rect">
            <a:avLst/>
          </a:prstGeom>
        </p:spPr>
      </p:pic>
    </p:spTree>
    <p:extLst>
      <p:ext uri="{BB962C8B-B14F-4D97-AF65-F5344CB8AC3E}">
        <p14:creationId xmlns:p14="http://schemas.microsoft.com/office/powerpoint/2010/main" val="3101060110"/>
      </p:ext>
    </p:extLst>
  </p:cSld>
  <p:clrMapOvr>
    <a:masterClrMapping/>
  </p:clrMapOvr>
  <p:transition spd="slow">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988C1E-80D0-48E9-9CB8-393D4C131915}"/>
              </a:ext>
            </a:extLst>
          </p:cNvPr>
          <p:cNvSpPr>
            <a:spLocks noGrp="1"/>
          </p:cNvSpPr>
          <p:nvPr>
            <p:ph type="sldNum" sz="quarter" idx="11"/>
          </p:nvPr>
        </p:nvSpPr>
        <p:spPr/>
        <p:txBody>
          <a:bodyPr/>
          <a:lstStyle/>
          <a:p>
            <a:fld id="{75DF2D63-3FF5-D547-96B9-BE9CCD1ABA58}" type="slidenum">
              <a:rPr lang="en-US" smtClean="0"/>
              <a:t>51</a:t>
            </a:fld>
            <a:endParaRPr lang="en-US" dirty="0"/>
          </a:p>
        </p:txBody>
      </p:sp>
      <p:sp>
        <p:nvSpPr>
          <p:cNvPr id="5" name="Footer Placeholder 4">
            <a:extLst>
              <a:ext uri="{FF2B5EF4-FFF2-40B4-BE49-F238E27FC236}">
                <a16:creationId xmlns:a16="http://schemas.microsoft.com/office/drawing/2014/main" id="{BD6AF871-6CF6-4906-BB15-42DC620BC30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
        <p:nvSpPr>
          <p:cNvPr id="7" name="Content Placeholder 6">
            <a:extLst>
              <a:ext uri="{FF2B5EF4-FFF2-40B4-BE49-F238E27FC236}">
                <a16:creationId xmlns:a16="http://schemas.microsoft.com/office/drawing/2014/main" id="{DD7EEEE0-AC61-4AB4-9AAD-3EB3C0DDE35E}"/>
              </a:ext>
            </a:extLst>
          </p:cNvPr>
          <p:cNvSpPr>
            <a:spLocks noGrp="1"/>
          </p:cNvSpPr>
          <p:nvPr>
            <p:ph idx="1"/>
          </p:nvPr>
        </p:nvSpPr>
        <p:spPr>
          <a:xfrm>
            <a:off x="1908048" y="654047"/>
            <a:ext cx="8232648" cy="5365753"/>
          </a:xfrm>
        </p:spPr>
        <p:txBody>
          <a:bodyPr/>
          <a:lstStyle/>
          <a:p>
            <a:endParaRPr lang="en-US" sz="1800" b="1" cap="none"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800" b="1" cap="none" dirty="0">
              <a:latin typeface="Times New Roman" panose="02020603050405020304" pitchFamily="18" charset="0"/>
              <a:ea typeface="Calibri" panose="020F0502020204030204" pitchFamily="34" charset="0"/>
              <a:cs typeface="Arial" panose="020B0604020202020204" pitchFamily="34" charset="0"/>
            </a:endParaRPr>
          </a:p>
          <a:p>
            <a:endParaRPr lang="en-US" sz="1800" b="1" cap="none" dirty="0">
              <a:effectLst/>
              <a:latin typeface="+mj-lt"/>
              <a:ea typeface="Calibri" panose="020F0502020204030204" pitchFamily="34" charset="0"/>
              <a:cs typeface="Arial" panose="020B0604020202020204" pitchFamily="34" charset="0"/>
            </a:endParaRPr>
          </a:p>
          <a:p>
            <a:r>
              <a:rPr lang="en-US" sz="1800" b="1" cap="none" dirty="0">
                <a:effectLst/>
                <a:latin typeface="+mj-lt"/>
                <a:ea typeface="Calibri" panose="020F0502020204030204" pitchFamily="34" charset="0"/>
                <a:cs typeface="Arial" panose="020B0604020202020204" pitchFamily="34" charset="0"/>
              </a:rPr>
              <a:t>where  :</a:t>
            </a:r>
          </a:p>
          <a:p>
            <a:endParaRPr lang="en-US" sz="1800" b="1" cap="none" dirty="0">
              <a:latin typeface="+mj-lt"/>
              <a:ea typeface="Calibri" panose="020F0502020204030204" pitchFamily="34" charset="0"/>
              <a:cs typeface="Arial" panose="020B0604020202020204" pitchFamily="34" charset="0"/>
            </a:endParaRPr>
          </a:p>
          <a:p>
            <a:endParaRPr lang="en-US" sz="1800" b="1" cap="none" dirty="0">
              <a:effectLst/>
              <a:latin typeface="+mj-lt"/>
              <a:ea typeface="Calibri" panose="020F0502020204030204" pitchFamily="34" charset="0"/>
              <a:cs typeface="Arial" panose="020B0604020202020204" pitchFamily="34" charset="0"/>
            </a:endParaRPr>
          </a:p>
          <a:p>
            <a:endParaRPr lang="en-US" sz="1800" b="1" cap="none" dirty="0">
              <a:latin typeface="+mj-lt"/>
              <a:ea typeface="Calibri" panose="020F0502020204030204" pitchFamily="34" charset="0"/>
              <a:cs typeface="Arial" panose="020B0604020202020204" pitchFamily="34" charset="0"/>
            </a:endParaRPr>
          </a:p>
          <a:p>
            <a:r>
              <a:rPr lang="en-GB" sz="1800" cap="none" dirty="0">
                <a:effectLst/>
                <a:latin typeface="+mj-lt"/>
                <a:ea typeface="Calibri" panose="020F0502020204030204" pitchFamily="34" charset="0"/>
                <a:cs typeface="Arial" panose="020B0604020202020204" pitchFamily="34" charset="0"/>
              </a:rPr>
              <a:t>is 1 (one) if the metric of pi(a) on the </a:t>
            </a:r>
            <a:r>
              <a:rPr lang="en-GB" sz="1800" cap="none" dirty="0" err="1">
                <a:effectLst/>
                <a:latin typeface="+mj-lt"/>
                <a:ea typeface="Calibri" panose="020F0502020204030204" pitchFamily="34" charset="0"/>
                <a:cs typeface="Arial" panose="020B0604020202020204" pitchFamily="34" charset="0"/>
              </a:rPr>
              <a:t>i-th</a:t>
            </a:r>
            <a:r>
              <a:rPr lang="en-GB" sz="1800" cap="none" dirty="0">
                <a:effectLst/>
                <a:latin typeface="+mj-lt"/>
                <a:ea typeface="Calibri" panose="020F0502020204030204" pitchFamily="34" charset="0"/>
                <a:cs typeface="Arial" panose="020B0604020202020204" pitchFamily="34" charset="0"/>
              </a:rPr>
              <a:t> run is less than the metrics of pi(b) on the j-</a:t>
            </a:r>
            <a:r>
              <a:rPr lang="en-GB" sz="1800" cap="none" dirty="0" err="1">
                <a:effectLst/>
                <a:latin typeface="+mj-lt"/>
                <a:ea typeface="Calibri" panose="020F0502020204030204" pitchFamily="34" charset="0"/>
                <a:cs typeface="Arial" panose="020B0604020202020204" pitchFamily="34" charset="0"/>
              </a:rPr>
              <a:t>th</a:t>
            </a:r>
            <a:r>
              <a:rPr lang="en-GB" sz="1800" cap="none" dirty="0">
                <a:effectLst/>
                <a:latin typeface="+mj-lt"/>
                <a:ea typeface="Calibri" panose="020F0502020204030204" pitchFamily="34" charset="0"/>
                <a:cs typeface="Arial" panose="020B0604020202020204" pitchFamily="34" charset="0"/>
              </a:rPr>
              <a:t> run otherwise, it is 0 (zero)</a:t>
            </a:r>
          </a:p>
          <a:p>
            <a:endParaRPr lang="en-US" sz="1800" cap="none" dirty="0">
              <a:effectLst/>
              <a:latin typeface="+mj-lt"/>
              <a:ea typeface="Calibri" panose="020F0502020204030204" pitchFamily="34" charset="0"/>
              <a:cs typeface="Arial" panose="020B0604020202020204" pitchFamily="34" charset="0"/>
            </a:endParaRPr>
          </a:p>
          <a:p>
            <a:endParaRPr lang="en-US" cap="none" dirty="0"/>
          </a:p>
        </p:txBody>
      </p:sp>
      <p:pic>
        <p:nvPicPr>
          <p:cNvPr id="8" name="Picture 7">
            <a:extLst>
              <a:ext uri="{FF2B5EF4-FFF2-40B4-BE49-F238E27FC236}">
                <a16:creationId xmlns:a16="http://schemas.microsoft.com/office/drawing/2014/main" id="{0F9642A5-1FDA-44B8-BA51-8F797ADC6E6B}"/>
              </a:ext>
            </a:extLst>
          </p:cNvPr>
          <p:cNvPicPr/>
          <p:nvPr/>
        </p:nvPicPr>
        <p:blipFill rotWithShape="1">
          <a:blip r:embed="rId2">
            <a:extLst>
              <a:ext uri="{28A0092B-C50C-407E-A947-70E740481C1C}">
                <a14:useLocalDpi xmlns:a14="http://schemas.microsoft.com/office/drawing/2010/main" val="0"/>
              </a:ext>
            </a:extLst>
          </a:blip>
          <a:srcRect l="61772" r="18590"/>
          <a:stretch/>
        </p:blipFill>
        <p:spPr bwMode="auto">
          <a:xfrm>
            <a:off x="5630545" y="3019425"/>
            <a:ext cx="930910" cy="81915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B17513A5-4652-4D9B-8954-726D200FE578}"/>
              </a:ext>
            </a:extLst>
          </p:cNvPr>
          <p:cNvPicPr/>
          <p:nvPr/>
        </p:nvPicPr>
        <p:blipFill>
          <a:blip r:embed="rId2">
            <a:extLst>
              <a:ext uri="{28A0092B-C50C-407E-A947-70E740481C1C}">
                <a14:useLocalDpi xmlns:a14="http://schemas.microsoft.com/office/drawing/2010/main" val="0"/>
              </a:ext>
            </a:extLst>
          </a:blip>
          <a:stretch>
            <a:fillRect/>
          </a:stretch>
        </p:blipFill>
        <p:spPr>
          <a:xfrm>
            <a:off x="3564445" y="1336929"/>
            <a:ext cx="4733925" cy="819150"/>
          </a:xfrm>
          <a:prstGeom prst="rect">
            <a:avLst/>
          </a:prstGeom>
        </p:spPr>
      </p:pic>
    </p:spTree>
    <p:extLst>
      <p:ext uri="{BB962C8B-B14F-4D97-AF65-F5344CB8AC3E}">
        <p14:creationId xmlns:p14="http://schemas.microsoft.com/office/powerpoint/2010/main" val="472982404"/>
      </p:ext>
    </p:extLst>
  </p:cSld>
  <p:clrMapOvr>
    <a:masterClrMapping/>
  </p:clrMapOvr>
  <p:transition spd="slow">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1ECA6-FD77-4EA1-BFA5-AC9D02D76EEB}"/>
              </a:ext>
            </a:extLst>
          </p:cNvPr>
          <p:cNvSpPr>
            <a:spLocks noGrp="1"/>
          </p:cNvSpPr>
          <p:nvPr>
            <p:ph idx="1"/>
          </p:nvPr>
        </p:nvSpPr>
        <p:spPr>
          <a:xfrm>
            <a:off x="1874520" y="1372044"/>
            <a:ext cx="8917966" cy="4113912"/>
          </a:xfrm>
        </p:spPr>
        <p:txBody>
          <a:bodyPr/>
          <a:lstStyle/>
          <a:p>
            <a:pPr marL="342900" marR="0" lvl="0" indent="-342900" algn="just" rtl="0">
              <a:lnSpc>
                <a:spcPct val="150000"/>
              </a:lnSpc>
              <a:spcBef>
                <a:spcPts val="0"/>
              </a:spcBef>
              <a:spcAft>
                <a:spcPts val="0"/>
              </a:spcAft>
              <a:buFont typeface="+mj-lt"/>
              <a:buAutoNum type="arabicPeriod"/>
            </a:pPr>
            <a:r>
              <a:rPr lang="en-US" sz="1800" b="1" cap="none" dirty="0">
                <a:latin typeface="+mj-lt"/>
                <a:ea typeface="Calibri" panose="020F0502020204030204" pitchFamily="34" charset="0"/>
                <a:cs typeface="Arial" panose="020B0604020202020204" pitchFamily="34" charset="0"/>
              </a:rPr>
              <a:t>T</a:t>
            </a:r>
            <a:r>
              <a:rPr lang="en-US" sz="1800" b="1" cap="none" dirty="0">
                <a:effectLst/>
                <a:latin typeface="+mj-lt"/>
                <a:ea typeface="Calibri" panose="020F0502020204030204" pitchFamily="34" charset="0"/>
                <a:cs typeface="Arial" panose="020B0604020202020204" pitchFamily="34" charset="0"/>
              </a:rPr>
              <a:t>he result section of the research: </a:t>
            </a:r>
            <a:r>
              <a:rPr lang="en-US" sz="1800" cap="none" dirty="0">
                <a:effectLst/>
                <a:latin typeface="+mj-lt"/>
                <a:ea typeface="Calibri" panose="020F0502020204030204" pitchFamily="34" charset="0"/>
                <a:cs typeface="Arial" panose="020B0604020202020204" pitchFamily="34" charset="0"/>
              </a:rPr>
              <a:t>separating the experiment with CMS-ES from those with DE. </a:t>
            </a:r>
          </a:p>
          <a:p>
            <a:pPr marL="342900" marR="0" lvl="0" indent="-342900" algn="just">
              <a:lnSpc>
                <a:spcPct val="150000"/>
              </a:lnSpc>
              <a:spcBef>
                <a:spcPts val="0"/>
              </a:spcBef>
              <a:spcAft>
                <a:spcPts val="0"/>
              </a:spcAft>
              <a:buFont typeface="+mj-lt"/>
              <a:buAutoNum type="arabicPeriod"/>
            </a:pPr>
            <a:r>
              <a:rPr lang="en-US" sz="1800" b="1" cap="none" dirty="0">
                <a:effectLst/>
                <a:latin typeface="+mj-lt"/>
                <a:ea typeface="Calibri" panose="020F0502020204030204" pitchFamily="34" charset="0"/>
                <a:cs typeface="Arial" panose="020B0604020202020204" pitchFamily="34" charset="0"/>
              </a:rPr>
              <a:t>The CMA-ES experiments section of the paper:</a:t>
            </a:r>
            <a:r>
              <a:rPr lang="en-US" sz="1800" cap="none" dirty="0">
                <a:effectLst/>
                <a:latin typeface="+mj-lt"/>
                <a:ea typeface="Calibri" panose="020F0502020204030204" pitchFamily="34" charset="0"/>
                <a:cs typeface="Arial" panose="020B0604020202020204" pitchFamily="34" charset="0"/>
              </a:rPr>
              <a:t> </a:t>
            </a:r>
          </a:p>
          <a:p>
            <a:pPr marL="342900" marR="0" lvl="0" indent="-342900" algn="just">
              <a:lnSpc>
                <a:spcPct val="150000"/>
              </a:lnSpc>
              <a:spcBef>
                <a:spcPts val="0"/>
              </a:spcBef>
              <a:spcAft>
                <a:spcPts val="0"/>
              </a:spcAft>
              <a:buFont typeface="Symbol" panose="05050102010706020507" pitchFamily="18" charset="2"/>
              <a:buChar char=""/>
            </a:pPr>
            <a:r>
              <a:rPr lang="en-US" sz="1800" cap="none" dirty="0">
                <a:effectLst/>
                <a:latin typeface="+mj-lt"/>
                <a:ea typeface="Calibri" panose="020F0502020204030204" pitchFamily="34" charset="0"/>
                <a:cs typeface="Arial" panose="020B0604020202020204" pitchFamily="34" charset="0"/>
              </a:rPr>
              <a:t>comparison between PPO and GPS:</a:t>
            </a:r>
          </a:p>
          <a:p>
            <a:pPr marL="342900" marR="0" lvl="0" indent="-342900" algn="just">
              <a:lnSpc>
                <a:spcPct val="150000"/>
              </a:lnSpc>
              <a:spcBef>
                <a:spcPts val="0"/>
              </a:spcBef>
              <a:spcAft>
                <a:spcPts val="800"/>
              </a:spcAft>
              <a:buFont typeface="+mj-lt"/>
              <a:buAutoNum type="arabicPeriod"/>
            </a:pPr>
            <a:r>
              <a:rPr lang="en-US" sz="1800" cap="none" dirty="0">
                <a:effectLst/>
                <a:latin typeface="+mj-lt"/>
                <a:ea typeface="Calibri" panose="020F0502020204030204" pitchFamily="34" charset="0"/>
                <a:cs typeface="Arial" panose="020B0604020202020204" pitchFamily="34" charset="0"/>
              </a:rPr>
              <a:t>the first experiment was done with </a:t>
            </a:r>
            <a:r>
              <a:rPr lang="en-US" sz="1800" cap="none" dirty="0">
                <a:highlight>
                  <a:srgbClr val="FFED00"/>
                </a:highlight>
                <a:latin typeface="+mj-lt"/>
                <a:ea typeface="Calibri" panose="020F0502020204030204" pitchFamily="34" charset="0"/>
                <a:cs typeface="Arial" panose="020B0604020202020204" pitchFamily="34" charset="0"/>
              </a:rPr>
              <a:t>CMA</a:t>
            </a:r>
            <a:r>
              <a:rPr lang="en-US" sz="1800" cap="none" dirty="0">
                <a:effectLst/>
                <a:highlight>
                  <a:srgbClr val="FFED00"/>
                </a:highlight>
                <a:latin typeface="+mj-lt"/>
                <a:ea typeface="Calibri" panose="020F0502020204030204" pitchFamily="34" charset="0"/>
                <a:cs typeface="Arial" panose="020B0604020202020204" pitchFamily="34" charset="0"/>
              </a:rPr>
              <a:t>-ES and single-function training, </a:t>
            </a:r>
            <a:r>
              <a:rPr lang="en-US" sz="1800" cap="none" dirty="0">
                <a:effectLst/>
                <a:latin typeface="+mj-lt"/>
                <a:ea typeface="Calibri" panose="020F0502020204030204" pitchFamily="34" charset="0"/>
                <a:cs typeface="Arial" panose="020B0604020202020204" pitchFamily="34" charset="0"/>
              </a:rPr>
              <a:t>trying to configure the model as similarly as possible </a:t>
            </a:r>
            <a:r>
              <a:rPr lang="en-US" sz="1800" cap="none" dirty="0">
                <a:effectLst/>
                <a:highlight>
                  <a:srgbClr val="FFFF00"/>
                </a:highlight>
                <a:latin typeface="+mj-lt"/>
                <a:ea typeface="Calibri" panose="020F0502020204030204" pitchFamily="34" charset="0"/>
                <a:cs typeface="Arial" panose="020B0604020202020204" pitchFamily="34" charset="0"/>
              </a:rPr>
              <a:t>to [25],</a:t>
            </a:r>
            <a:r>
              <a:rPr lang="en-US" sz="1800" cap="none" dirty="0">
                <a:effectLst/>
                <a:latin typeface="+mj-lt"/>
                <a:ea typeface="Calibri" panose="020F0502020204030204" pitchFamily="34" charset="0"/>
                <a:cs typeface="Arial" panose="020B0604020202020204" pitchFamily="34" charset="0"/>
              </a:rPr>
              <a:t> in order to get a first comparative analysis</a:t>
            </a:r>
            <a:endParaRPr lang="en-US" cap="none" dirty="0">
              <a:latin typeface="+mj-lt"/>
            </a:endParaRPr>
          </a:p>
        </p:txBody>
      </p:sp>
      <p:sp>
        <p:nvSpPr>
          <p:cNvPr id="4" name="Slide Number Placeholder 3">
            <a:extLst>
              <a:ext uri="{FF2B5EF4-FFF2-40B4-BE49-F238E27FC236}">
                <a16:creationId xmlns:a16="http://schemas.microsoft.com/office/drawing/2014/main" id="{EE988C1E-80D0-48E9-9CB8-393D4C131915}"/>
              </a:ext>
            </a:extLst>
          </p:cNvPr>
          <p:cNvSpPr>
            <a:spLocks noGrp="1"/>
          </p:cNvSpPr>
          <p:nvPr>
            <p:ph type="sldNum" sz="quarter" idx="11"/>
          </p:nvPr>
        </p:nvSpPr>
        <p:spPr/>
        <p:txBody>
          <a:bodyPr/>
          <a:lstStyle/>
          <a:p>
            <a:fld id="{75DF2D63-3FF5-D547-96B9-BE9CCD1ABA58}" type="slidenum">
              <a:rPr lang="en-US" smtClean="0"/>
              <a:t>52</a:t>
            </a:fld>
            <a:endParaRPr lang="en-US" dirty="0"/>
          </a:p>
        </p:txBody>
      </p:sp>
      <p:sp>
        <p:nvSpPr>
          <p:cNvPr id="5" name="Footer Placeholder 4">
            <a:extLst>
              <a:ext uri="{FF2B5EF4-FFF2-40B4-BE49-F238E27FC236}">
                <a16:creationId xmlns:a16="http://schemas.microsoft.com/office/drawing/2014/main" id="{BD6AF871-6CF6-4906-BB15-42DC620BC30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430185834"/>
      </p:ext>
    </p:extLst>
  </p:cSld>
  <p:clrMapOvr>
    <a:masterClrMapping/>
  </p:clrMapOvr>
  <p:transition spd="slow">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1ECA6-FD77-4EA1-BFA5-AC9D02D76EEB}"/>
              </a:ext>
            </a:extLst>
          </p:cNvPr>
          <p:cNvSpPr>
            <a:spLocks noGrp="1"/>
          </p:cNvSpPr>
          <p:nvPr>
            <p:ph idx="1"/>
          </p:nvPr>
        </p:nvSpPr>
        <p:spPr>
          <a:xfrm>
            <a:off x="2039111" y="758952"/>
            <a:ext cx="9454897" cy="5550408"/>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H</a:t>
            </a:r>
            <a:r>
              <a:rPr lang="en-US" cap="none" dirty="0">
                <a:effectLst/>
                <a:latin typeface="+mj-lt"/>
                <a:ea typeface="Calibri" panose="020F0502020204030204" pitchFamily="34" charset="0"/>
                <a:cs typeface="Arial" panose="020B0604020202020204" pitchFamily="34" charset="0"/>
              </a:rPr>
              <a:t>owever, a direct comparison with the results reported in [25] was not possible</a:t>
            </a:r>
          </a:p>
          <a:p>
            <a:pPr marL="342900" marR="0" lvl="0" indent="-342900" algn="just">
              <a:lnSpc>
                <a:spcPct val="150000"/>
              </a:lnSpc>
              <a:spcBef>
                <a:spcPts val="0"/>
              </a:spcBef>
              <a:spcAft>
                <a:spcPts val="0"/>
              </a:spcAft>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In fact the authors of [25] used GPS as training algorithm that is not implemented in the </a:t>
            </a:r>
            <a:r>
              <a:rPr lang="en-US" b="1" cap="none" dirty="0">
                <a:effectLst/>
                <a:latin typeface="+mj-lt"/>
                <a:ea typeface="Calibri" panose="020F0502020204030204" pitchFamily="34" charset="0"/>
                <a:cs typeface="Arial" panose="020B0604020202020204" pitchFamily="34" charset="0"/>
              </a:rPr>
              <a:t>ray-</a:t>
            </a:r>
            <a:r>
              <a:rPr lang="en-US" b="1" cap="none" dirty="0" err="1">
                <a:effectLst/>
                <a:latin typeface="+mj-lt"/>
                <a:ea typeface="Calibri" panose="020F0502020204030204" pitchFamily="34" charset="0"/>
                <a:cs typeface="Arial" panose="020B0604020202020204" pitchFamily="34" charset="0"/>
              </a:rPr>
              <a:t>rllib</a:t>
            </a:r>
            <a:r>
              <a:rPr lang="en-US" b="1" cap="none" dirty="0">
                <a:effectLst/>
                <a:latin typeface="+mj-lt"/>
                <a:ea typeface="Calibri" panose="020F0502020204030204" pitchFamily="34" charset="0"/>
                <a:cs typeface="Arial" panose="020B0604020202020204" pitchFamily="34" charset="0"/>
              </a:rPr>
              <a:t> library. </a:t>
            </a:r>
            <a:r>
              <a:rPr lang="en-US" cap="none" dirty="0">
                <a:effectLst/>
                <a:latin typeface="+mj-lt"/>
                <a:ea typeface="Calibri" panose="020F0502020204030204" pitchFamily="34" charset="0"/>
                <a:cs typeface="Arial" panose="020B0604020202020204" pitchFamily="34" charset="0"/>
              </a:rPr>
              <a:t>To avoid replicability issues, we then decided to train our model using the available PPO implementation from </a:t>
            </a:r>
            <a:r>
              <a:rPr lang="en-US" b="1" cap="none" dirty="0">
                <a:effectLst/>
                <a:latin typeface="+mj-lt"/>
                <a:ea typeface="Calibri" panose="020F0502020204030204" pitchFamily="34" charset="0"/>
                <a:cs typeface="Arial" panose="020B0604020202020204" pitchFamily="34" charset="0"/>
              </a:rPr>
              <a:t>ray-</a:t>
            </a:r>
            <a:r>
              <a:rPr lang="en-US" b="1" cap="none" dirty="0" err="1">
                <a:effectLst/>
                <a:latin typeface="+mj-lt"/>
                <a:ea typeface="Calibri" panose="020F0502020204030204" pitchFamily="34" charset="0"/>
                <a:cs typeface="Arial" panose="020B0604020202020204" pitchFamily="34" charset="0"/>
              </a:rPr>
              <a:t>rllib</a:t>
            </a:r>
            <a:r>
              <a:rPr lang="en-US" b="1" cap="none" dirty="0">
                <a:effectLst/>
                <a:latin typeface="+mj-lt"/>
                <a:ea typeface="Calibri" panose="020F0502020204030204" pitchFamily="34" charset="0"/>
                <a:cs typeface="Arial" panose="020B0604020202020204" pitchFamily="34" charset="0"/>
              </a:rPr>
              <a:t> library.</a:t>
            </a:r>
            <a:r>
              <a:rPr lang="en-US" cap="none" dirty="0">
                <a:effectLst/>
                <a:latin typeface="+mj-lt"/>
                <a:ea typeface="Calibri" panose="020F0502020204030204" pitchFamily="34" charset="0"/>
                <a:cs typeface="Arial" panose="020B0604020202020204" pitchFamily="34" charset="0"/>
              </a:rPr>
              <a:t> </a:t>
            </a:r>
          </a:p>
          <a:p>
            <a:pPr marL="342900" marR="0" lvl="0" indent="-342900" algn="just">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F</a:t>
            </a:r>
            <a:r>
              <a:rPr lang="en-US" cap="none" dirty="0">
                <a:effectLst/>
                <a:latin typeface="+mj-lt"/>
                <a:ea typeface="Calibri" panose="020F0502020204030204" pitchFamily="34" charset="0"/>
                <a:cs typeface="Arial" panose="020B0604020202020204" pitchFamily="34" charset="0"/>
              </a:rPr>
              <a:t>urthermore, we did not use the sampling rate technique implemented in [25]</a:t>
            </a:r>
          </a:p>
          <a:p>
            <a:pPr marL="342900" marR="0" lvl="0" indent="-342900" algn="just">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F</a:t>
            </a:r>
            <a:r>
              <a:rPr lang="en-US" cap="none" dirty="0">
                <a:effectLst/>
                <a:latin typeface="+mj-lt"/>
                <a:ea typeface="Calibri" panose="020F0502020204030204" pitchFamily="34" charset="0"/>
                <a:cs typeface="Arial" panose="020B0604020202020204" pitchFamily="34" charset="0"/>
              </a:rPr>
              <a:t>or example, in our case the trajectories of the step-size are taken entirely from the trained policy. </a:t>
            </a:r>
          </a:p>
          <a:p>
            <a:pPr marL="342900" marR="0" lvl="0" indent="-342900" algn="just">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T</a:t>
            </a:r>
            <a:r>
              <a:rPr lang="en-US" cap="none" dirty="0">
                <a:effectLst/>
                <a:latin typeface="+mj-lt"/>
                <a:ea typeface="Calibri" panose="020F0502020204030204" pitchFamily="34" charset="0"/>
                <a:cs typeface="Arial" panose="020B0604020202020204" pitchFamily="34" charset="0"/>
              </a:rPr>
              <a:t>he rest of the setup is the same used in [25] and as mentioned earlier, we used 2 fully connected hidden layers of 50 neurons each with </a:t>
            </a:r>
            <a:r>
              <a:rPr lang="en-US" cap="none" dirty="0" err="1">
                <a:latin typeface="+mj-lt"/>
                <a:ea typeface="Calibri" panose="020F0502020204030204" pitchFamily="34" charset="0"/>
                <a:cs typeface="Arial" panose="020B0604020202020204" pitchFamily="34" charset="0"/>
              </a:rPr>
              <a:t>R</a:t>
            </a:r>
            <a:r>
              <a:rPr lang="en-US" cap="none" dirty="0" err="1">
                <a:effectLst/>
                <a:latin typeface="+mj-lt"/>
                <a:ea typeface="Calibri" panose="020F0502020204030204" pitchFamily="34" charset="0"/>
                <a:cs typeface="Arial" panose="020B0604020202020204" pitchFamily="34" charset="0"/>
              </a:rPr>
              <a:t>elu</a:t>
            </a:r>
            <a:r>
              <a:rPr lang="en-US" cap="none" dirty="0">
                <a:effectLst/>
                <a:latin typeface="+mj-lt"/>
                <a:ea typeface="Calibri" panose="020F0502020204030204" pitchFamily="34" charset="0"/>
                <a:cs typeface="Arial" panose="020B0604020202020204" pitchFamily="34" charset="0"/>
              </a:rPr>
              <a:t>.</a:t>
            </a:r>
          </a:p>
          <a:p>
            <a:pPr algn="just"/>
            <a:endParaRPr lang="en-US" cap="none" dirty="0">
              <a:latin typeface="+mj-lt"/>
            </a:endParaRPr>
          </a:p>
        </p:txBody>
      </p:sp>
      <p:sp>
        <p:nvSpPr>
          <p:cNvPr id="4" name="Slide Number Placeholder 3">
            <a:extLst>
              <a:ext uri="{FF2B5EF4-FFF2-40B4-BE49-F238E27FC236}">
                <a16:creationId xmlns:a16="http://schemas.microsoft.com/office/drawing/2014/main" id="{EE988C1E-80D0-48E9-9CB8-393D4C131915}"/>
              </a:ext>
            </a:extLst>
          </p:cNvPr>
          <p:cNvSpPr>
            <a:spLocks noGrp="1"/>
          </p:cNvSpPr>
          <p:nvPr>
            <p:ph type="sldNum" sz="quarter" idx="11"/>
          </p:nvPr>
        </p:nvSpPr>
        <p:spPr/>
        <p:txBody>
          <a:bodyPr/>
          <a:lstStyle/>
          <a:p>
            <a:fld id="{75DF2D63-3FF5-D547-96B9-BE9CCD1ABA58}" type="slidenum">
              <a:rPr lang="en-US" smtClean="0"/>
              <a:t>53</a:t>
            </a:fld>
            <a:endParaRPr lang="en-US" dirty="0"/>
          </a:p>
        </p:txBody>
      </p:sp>
      <p:sp>
        <p:nvSpPr>
          <p:cNvPr id="5" name="Footer Placeholder 4">
            <a:extLst>
              <a:ext uri="{FF2B5EF4-FFF2-40B4-BE49-F238E27FC236}">
                <a16:creationId xmlns:a16="http://schemas.microsoft.com/office/drawing/2014/main" id="{BD6AF871-6CF6-4906-BB15-42DC620BC30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1630006411"/>
      </p:ext>
    </p:extLst>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1ECA6-FD77-4EA1-BFA5-AC9D02D76EEB}"/>
              </a:ext>
            </a:extLst>
          </p:cNvPr>
          <p:cNvSpPr>
            <a:spLocks noGrp="1"/>
          </p:cNvSpPr>
          <p:nvPr>
            <p:ph idx="1"/>
          </p:nvPr>
        </p:nvSpPr>
        <p:spPr>
          <a:xfrm>
            <a:off x="2239798" y="1372043"/>
            <a:ext cx="8989034" cy="4647757"/>
          </a:xfrm>
        </p:spPr>
        <p:txBody>
          <a:bodyPr/>
          <a:lstStyle/>
          <a:p>
            <a:pPr marL="342900" marR="0" lvl="0" indent="-342900" rtl="0">
              <a:lnSpc>
                <a:spcPct val="150000"/>
              </a:lnSpc>
              <a:spcBef>
                <a:spcPts val="0"/>
              </a:spcBef>
              <a:spcAft>
                <a:spcPts val="0"/>
              </a:spcAft>
              <a:buFont typeface="Arial" panose="020B0604020202020204" pitchFamily="34" charset="0"/>
              <a:buChar char="•"/>
            </a:pPr>
            <a:r>
              <a:rPr lang="en-US" b="1" cap="none" dirty="0">
                <a:latin typeface="+mj-lt"/>
                <a:ea typeface="Calibri" panose="020F0502020204030204" pitchFamily="34" charset="0"/>
                <a:cs typeface="Arial" panose="020B0604020202020204" pitchFamily="34" charset="0"/>
              </a:rPr>
              <a:t>T</a:t>
            </a:r>
            <a:r>
              <a:rPr lang="en-US" b="1" cap="none" dirty="0">
                <a:effectLst/>
                <a:latin typeface="+mj-lt"/>
                <a:ea typeface="Calibri" panose="020F0502020204030204" pitchFamily="34" charset="0"/>
                <a:cs typeface="Arial" panose="020B0604020202020204" pitchFamily="34" charset="0"/>
              </a:rPr>
              <a:t>he observation space is</a:t>
            </a:r>
            <a:r>
              <a:rPr lang="en-US" cap="none" dirty="0">
                <a:effectLst/>
                <a:latin typeface="+mj-lt"/>
                <a:ea typeface="Calibri" panose="020F0502020204030204" pitchFamily="34" charset="0"/>
                <a:cs typeface="Arial" panose="020B0604020202020204" pitchFamily="34" charset="0"/>
              </a:rPr>
              <a:t>: differences between successive fitness from 40 previous generations which are not normalized</a:t>
            </a:r>
          </a:p>
          <a:p>
            <a:pPr marL="342900" marR="0" lvl="0" indent="-342900">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T</a:t>
            </a:r>
            <a:r>
              <a:rPr lang="en-US" cap="none" dirty="0">
                <a:effectLst/>
                <a:latin typeface="+mj-lt"/>
                <a:ea typeface="Calibri" panose="020F0502020204030204" pitchFamily="34" charset="0"/>
                <a:cs typeface="Arial" panose="020B0604020202020204" pitchFamily="34" charset="0"/>
              </a:rPr>
              <a:t>he step-size history from 40 previous generations</a:t>
            </a:r>
          </a:p>
          <a:p>
            <a:pPr marL="342900" marR="0" lvl="0" indent="-342900">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T</a:t>
            </a:r>
            <a:r>
              <a:rPr lang="en-US" cap="none" dirty="0">
                <a:effectLst/>
                <a:latin typeface="+mj-lt"/>
                <a:ea typeface="Calibri" panose="020F0502020204030204" pitchFamily="34" charset="0"/>
                <a:cs typeface="Arial" panose="020B0604020202020204" pitchFamily="34" charset="0"/>
              </a:rPr>
              <a:t>he current cumulative path length (equation from [25])</a:t>
            </a:r>
          </a:p>
          <a:p>
            <a:pPr marL="342900" marR="0" lvl="0" indent="-342900">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T</a:t>
            </a:r>
            <a:r>
              <a:rPr lang="en-US" cap="none" dirty="0">
                <a:effectLst/>
                <a:latin typeface="+mj-lt"/>
                <a:ea typeface="Calibri" panose="020F0502020204030204" pitchFamily="34" charset="0"/>
                <a:cs typeface="Arial" panose="020B0604020202020204" pitchFamily="34" charset="0"/>
              </a:rPr>
              <a:t>he reward is the negative of the fitness (not normalized) </a:t>
            </a:r>
          </a:p>
          <a:p>
            <a:pPr marL="342900" marR="0" lvl="0" indent="-342900">
              <a:lnSpc>
                <a:spcPct val="150000"/>
              </a:lnSpc>
              <a:spcBef>
                <a:spcPts val="0"/>
              </a:spcBef>
              <a:spcAft>
                <a:spcPts val="0"/>
              </a:spcAft>
              <a:buFont typeface="Arial" panose="020B0604020202020204" pitchFamily="34" charset="0"/>
              <a:buChar char="•"/>
            </a:pPr>
            <a:r>
              <a:rPr lang="en-US" cap="none" dirty="0">
                <a:highlight>
                  <a:srgbClr val="FFED00"/>
                </a:highlight>
                <a:latin typeface="+mj-lt"/>
                <a:ea typeface="Calibri" panose="020F0502020204030204" pitchFamily="34" charset="0"/>
                <a:cs typeface="Arial" panose="020B0604020202020204" pitchFamily="34" charset="0"/>
              </a:rPr>
              <a:t>T</a:t>
            </a:r>
            <a:r>
              <a:rPr lang="en-US" cap="none" dirty="0">
                <a:effectLst/>
                <a:highlight>
                  <a:srgbClr val="FFED00"/>
                </a:highlight>
                <a:latin typeface="+mj-lt"/>
                <a:ea typeface="Calibri" panose="020F0502020204030204" pitchFamily="34" charset="0"/>
                <a:cs typeface="Arial" panose="020B0604020202020204" pitchFamily="34" charset="0"/>
              </a:rPr>
              <a:t>he action space is small theta in range [0.05, 3]</a:t>
            </a:r>
          </a:p>
          <a:p>
            <a:pPr marL="342900" marR="0" lvl="0" indent="-342900">
              <a:lnSpc>
                <a:spcPct val="150000"/>
              </a:lnSpc>
              <a:spcBef>
                <a:spcPts val="0"/>
              </a:spcBef>
              <a:spcAft>
                <a:spcPts val="80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P</a:t>
            </a:r>
            <a:r>
              <a:rPr lang="en-US" cap="none" dirty="0">
                <a:effectLst/>
                <a:latin typeface="+mj-lt"/>
                <a:ea typeface="Calibri" panose="020F0502020204030204" pitchFamily="34" charset="0"/>
                <a:cs typeface="Arial" panose="020B0604020202020204" pitchFamily="34" charset="0"/>
              </a:rPr>
              <a:t>lease note that these state metrics and reward are different from the ones </a:t>
            </a:r>
            <a:r>
              <a:rPr lang="en-US" cap="none" dirty="0">
                <a:effectLst/>
                <a:highlight>
                  <a:srgbClr val="FFFF00"/>
                </a:highlight>
                <a:latin typeface="+mj-lt"/>
                <a:ea typeface="Calibri" panose="020F0502020204030204" pitchFamily="34" charset="0"/>
                <a:cs typeface="Arial" panose="020B0604020202020204" pitchFamily="34" charset="0"/>
              </a:rPr>
              <a:t>described in section 3.2</a:t>
            </a:r>
            <a:endParaRPr lang="en-US" cap="none" dirty="0">
              <a:effectLst/>
              <a:latin typeface="+mj-lt"/>
              <a:ea typeface="Calibri" panose="020F0502020204030204" pitchFamily="34" charset="0"/>
              <a:cs typeface="Arial" panose="020B0604020202020204" pitchFamily="34" charset="0"/>
            </a:endParaRP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EE988C1E-80D0-48E9-9CB8-393D4C131915}"/>
              </a:ext>
            </a:extLst>
          </p:cNvPr>
          <p:cNvSpPr>
            <a:spLocks noGrp="1"/>
          </p:cNvSpPr>
          <p:nvPr>
            <p:ph type="sldNum" sz="quarter" idx="11"/>
          </p:nvPr>
        </p:nvSpPr>
        <p:spPr/>
        <p:txBody>
          <a:bodyPr/>
          <a:lstStyle/>
          <a:p>
            <a:fld id="{75DF2D63-3FF5-D547-96B9-BE9CCD1ABA58}" type="slidenum">
              <a:rPr lang="en-US" smtClean="0"/>
              <a:t>54</a:t>
            </a:fld>
            <a:endParaRPr lang="en-US" dirty="0"/>
          </a:p>
        </p:txBody>
      </p:sp>
      <p:sp>
        <p:nvSpPr>
          <p:cNvPr id="5" name="Footer Placeholder 4">
            <a:extLst>
              <a:ext uri="{FF2B5EF4-FFF2-40B4-BE49-F238E27FC236}">
                <a16:creationId xmlns:a16="http://schemas.microsoft.com/office/drawing/2014/main" id="{BD6AF871-6CF6-4906-BB15-42DC620BC30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3830203949"/>
      </p:ext>
    </p:extLst>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1ECA6-FD77-4EA1-BFA5-AC9D02D76EEB}"/>
              </a:ext>
            </a:extLst>
          </p:cNvPr>
          <p:cNvSpPr>
            <a:spLocks noGrp="1"/>
          </p:cNvSpPr>
          <p:nvPr>
            <p:ph idx="1"/>
          </p:nvPr>
        </p:nvSpPr>
        <p:spPr>
          <a:xfrm>
            <a:off x="2239798" y="1372044"/>
            <a:ext cx="9153626" cy="4113912"/>
          </a:xfrm>
        </p:spPr>
        <p:txBody>
          <a:bodyPr/>
          <a:lstStyle/>
          <a:p>
            <a:pPr marL="342900" marR="0" lvl="0" indent="-342900" rtl="0">
              <a:lnSpc>
                <a:spcPct val="150000"/>
              </a:lnSpc>
              <a:spcBef>
                <a:spcPts val="0"/>
              </a:spcBef>
              <a:spcAft>
                <a:spcPts val="0"/>
              </a:spcAft>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the mentioned reward have been used only in this preliminary experiment for comparison with the results from [25] </a:t>
            </a:r>
          </a:p>
          <a:p>
            <a:pPr marL="342900" marR="0" lvl="0" indent="-342900">
              <a:lnSpc>
                <a:spcPct val="150000"/>
              </a:lnSpc>
              <a:spcBef>
                <a:spcPts val="0"/>
              </a:spcBef>
              <a:spcAft>
                <a:spcPts val="0"/>
              </a:spcAft>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in this paper </a:t>
            </a:r>
            <a:r>
              <a:rPr lang="en-US" cap="none" dirty="0">
                <a:effectLst/>
                <a:highlight>
                  <a:srgbClr val="FFED00"/>
                </a:highlight>
                <a:latin typeface="+mj-lt"/>
                <a:ea typeface="Calibri" panose="020F0502020204030204" pitchFamily="34" charset="0"/>
                <a:cs typeface="Arial" panose="020B0604020202020204" pitchFamily="34" charset="0"/>
              </a:rPr>
              <a:t>we performed this experiment only with the first 10 functions of the considered benchmark</a:t>
            </a:r>
            <a:r>
              <a:rPr lang="en-US" cap="none" dirty="0">
                <a:effectLst/>
                <a:latin typeface="+mj-lt"/>
                <a:ea typeface="Calibri" panose="020F0502020204030204" pitchFamily="34" charset="0"/>
                <a:cs typeface="Arial" panose="020B0604020202020204" pitchFamily="34" charset="0"/>
              </a:rPr>
              <a:t>. </a:t>
            </a:r>
            <a:r>
              <a:rPr lang="en-US" cap="none" dirty="0">
                <a:latin typeface="+mj-lt"/>
                <a:ea typeface="Calibri" panose="020F0502020204030204" pitchFamily="34" charset="0"/>
                <a:cs typeface="Arial" panose="020B0604020202020204" pitchFamily="34" charset="0"/>
              </a:rPr>
              <a:t>T</a:t>
            </a:r>
            <a:r>
              <a:rPr lang="en-US" cap="none" dirty="0">
                <a:effectLst/>
                <a:latin typeface="+mj-lt"/>
                <a:ea typeface="Calibri" panose="020F0502020204030204" pitchFamily="34" charset="0"/>
                <a:cs typeface="Arial" panose="020B0604020202020204" pitchFamily="34" charset="0"/>
              </a:rPr>
              <a:t>he result of this experiment was quite poor. </a:t>
            </a:r>
          </a:p>
          <a:p>
            <a:pPr marL="342900" marR="0" lvl="0" indent="-342900">
              <a:lnSpc>
                <a:spcPct val="150000"/>
              </a:lnSpc>
              <a:spcBef>
                <a:spcPts val="0"/>
              </a:spcBef>
              <a:spcAft>
                <a:spcPts val="800"/>
              </a:spcAft>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the single function trained policy obtained better </a:t>
            </a:r>
            <a:r>
              <a:rPr lang="en-US" cap="none" dirty="0">
                <a:effectLst/>
                <a:highlight>
                  <a:srgbClr val="FFED00"/>
                </a:highlight>
                <a:latin typeface="+mj-lt"/>
                <a:ea typeface="Calibri" panose="020F0502020204030204" pitchFamily="34" charset="0"/>
                <a:cs typeface="Arial" panose="020B0604020202020204" pitchFamily="34" charset="0"/>
              </a:rPr>
              <a:t>testing results than </a:t>
            </a:r>
            <a:r>
              <a:rPr lang="en-US" cap="none" dirty="0">
                <a:highlight>
                  <a:srgbClr val="FFED00"/>
                </a:highlight>
                <a:latin typeface="+mj-lt"/>
                <a:ea typeface="Calibri" panose="020F0502020204030204" pitchFamily="34" charset="0"/>
                <a:cs typeface="Arial" panose="020B0604020202020204" pitchFamily="34" charset="0"/>
              </a:rPr>
              <a:t>CSA</a:t>
            </a:r>
            <a:r>
              <a:rPr lang="en-US" cap="none" dirty="0">
                <a:effectLst/>
                <a:highlight>
                  <a:srgbClr val="FFED00"/>
                </a:highlight>
                <a:latin typeface="+mj-lt"/>
                <a:ea typeface="Calibri" panose="020F0502020204030204" pitchFamily="34" charset="0"/>
                <a:cs typeface="Arial" panose="020B0604020202020204" pitchFamily="34" charset="0"/>
              </a:rPr>
              <a:t> (p(pi&lt; </a:t>
            </a:r>
            <a:r>
              <a:rPr lang="en-US" cap="none" dirty="0">
                <a:highlight>
                  <a:srgbClr val="FFED00"/>
                </a:highlight>
                <a:latin typeface="+mj-lt"/>
                <a:ea typeface="Calibri" panose="020F0502020204030204" pitchFamily="34" charset="0"/>
                <a:cs typeface="Arial" panose="020B0604020202020204" pitchFamily="34" charset="0"/>
              </a:rPr>
              <a:t>CSA</a:t>
            </a:r>
            <a:r>
              <a:rPr lang="en-US" cap="none" dirty="0">
                <a:effectLst/>
                <a:highlight>
                  <a:srgbClr val="FFED00"/>
                </a:highlight>
                <a:latin typeface="+mj-lt"/>
                <a:ea typeface="Calibri" panose="020F0502020204030204" pitchFamily="34" charset="0"/>
                <a:cs typeface="Arial" panose="020B0604020202020204" pitchFamily="34" charset="0"/>
              </a:rPr>
              <a:t>)) with both AUC and best of run metrics only on 2 functions. </a:t>
            </a: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EE988C1E-80D0-48E9-9CB8-393D4C131915}"/>
              </a:ext>
            </a:extLst>
          </p:cNvPr>
          <p:cNvSpPr>
            <a:spLocks noGrp="1"/>
          </p:cNvSpPr>
          <p:nvPr>
            <p:ph type="sldNum" sz="quarter" idx="11"/>
          </p:nvPr>
        </p:nvSpPr>
        <p:spPr/>
        <p:txBody>
          <a:bodyPr/>
          <a:lstStyle/>
          <a:p>
            <a:fld id="{75DF2D63-3FF5-D547-96B9-BE9CCD1ABA58}" type="slidenum">
              <a:rPr lang="en-US" smtClean="0"/>
              <a:t>55</a:t>
            </a:fld>
            <a:endParaRPr lang="en-US" dirty="0"/>
          </a:p>
        </p:txBody>
      </p:sp>
      <p:sp>
        <p:nvSpPr>
          <p:cNvPr id="5" name="Footer Placeholder 4">
            <a:extLst>
              <a:ext uri="{FF2B5EF4-FFF2-40B4-BE49-F238E27FC236}">
                <a16:creationId xmlns:a16="http://schemas.microsoft.com/office/drawing/2014/main" id="{BD6AF871-6CF6-4906-BB15-42DC620BC30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2889730640"/>
      </p:ext>
    </p:extLst>
  </p:cSld>
  <p:clrMapOvr>
    <a:masterClrMapping/>
  </p:clrMapOvr>
  <p:transition spd="slow">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1ECA6-FD77-4EA1-BFA5-AC9D02D76EEB}"/>
              </a:ext>
            </a:extLst>
          </p:cNvPr>
          <p:cNvSpPr>
            <a:spLocks noGrp="1"/>
          </p:cNvSpPr>
          <p:nvPr>
            <p:ph idx="1"/>
          </p:nvPr>
        </p:nvSpPr>
        <p:spPr>
          <a:xfrm>
            <a:off x="2239798" y="1372044"/>
            <a:ext cx="8552688" cy="411391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W</a:t>
            </a:r>
            <a:r>
              <a:rPr lang="en-US" cap="none" dirty="0">
                <a:effectLst/>
                <a:latin typeface="+mj-lt"/>
                <a:ea typeface="Calibri" panose="020F0502020204030204" pitchFamily="34" charset="0"/>
                <a:cs typeface="Arial" panose="020B0604020202020204" pitchFamily="34" charset="0"/>
              </a:rPr>
              <a:t>e found that the main reason for this scarce performance is the noisy reward. </a:t>
            </a:r>
          </a:p>
          <a:p>
            <a:pPr marL="342900" marR="0" lvl="0" indent="-342900" algn="just">
              <a:lnSpc>
                <a:spcPct val="150000"/>
              </a:lnSpc>
              <a:spcBef>
                <a:spcPts val="0"/>
              </a:spcBef>
              <a:spcAft>
                <a:spcPts val="0"/>
              </a:spcAft>
              <a:buFont typeface="Arial" panose="020B0604020202020204" pitchFamily="34" charset="0"/>
              <a:buChar char="•"/>
            </a:pPr>
            <a:r>
              <a:rPr lang="en-US" cap="none" dirty="0">
                <a:effectLst/>
                <a:latin typeface="+mj-lt"/>
                <a:ea typeface="Calibri" panose="020F0502020204030204" pitchFamily="34" charset="0"/>
                <a:cs typeface="Arial" panose="020B0604020202020204" pitchFamily="34" charset="0"/>
              </a:rPr>
              <a:t>the scale of the fitness differs across multiple runs and PPO is sensible to the reward scale. </a:t>
            </a:r>
          </a:p>
          <a:p>
            <a:pPr marL="342900" marR="0" lvl="0" indent="-342900" algn="just">
              <a:lnSpc>
                <a:spcPct val="150000"/>
              </a:lnSpc>
              <a:spcBef>
                <a:spcPts val="0"/>
              </a:spcBef>
              <a:spcAft>
                <a:spcPts val="0"/>
              </a:spcAft>
              <a:buFont typeface="Arial" panose="020B0604020202020204" pitchFamily="34" charset="0"/>
              <a:buChar char="•"/>
            </a:pPr>
            <a:r>
              <a:rPr lang="en-US" b="1" cap="none" dirty="0">
                <a:latin typeface="+mj-lt"/>
                <a:ea typeface="Calibri" panose="020F0502020204030204" pitchFamily="34" charset="0"/>
                <a:cs typeface="Arial" panose="020B0604020202020204" pitchFamily="34" charset="0"/>
              </a:rPr>
              <a:t>T</a:t>
            </a:r>
            <a:r>
              <a:rPr lang="en-US" b="1" cap="none" dirty="0">
                <a:effectLst/>
                <a:latin typeface="+mj-lt"/>
                <a:ea typeface="Calibri" panose="020F0502020204030204" pitchFamily="34" charset="0"/>
                <a:cs typeface="Arial" panose="020B0604020202020204" pitchFamily="34" charset="0"/>
              </a:rPr>
              <a:t>his seems to explain why the authors of [25] chose GPS which is robust to different reward scales. </a:t>
            </a:r>
            <a:endParaRPr lang="en-US"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b="1" cap="none" dirty="0">
                <a:effectLst/>
                <a:latin typeface="+mj-lt"/>
                <a:ea typeface="Calibri" panose="020F0502020204030204" pitchFamily="34" charset="0"/>
                <a:cs typeface="Arial" panose="020B0604020202020204" pitchFamily="34" charset="0"/>
              </a:rPr>
              <a:t>note: with this setup we encountered numerical instability problems</a:t>
            </a:r>
            <a:endParaRPr lang="en-US" cap="none" dirty="0">
              <a:effectLst/>
              <a:latin typeface="+mj-lt"/>
              <a:ea typeface="Calibri" panose="020F0502020204030204" pitchFamily="34" charset="0"/>
              <a:cs typeface="Arial" panose="020B0604020202020204" pitchFamily="34" charset="0"/>
            </a:endParaRPr>
          </a:p>
          <a:p>
            <a:pPr marR="0" algn="just">
              <a:lnSpc>
                <a:spcPct val="150000"/>
              </a:lnSpc>
              <a:spcBef>
                <a:spcPts val="0"/>
              </a:spcBef>
              <a:spcAft>
                <a:spcPts val="800"/>
              </a:spcAft>
            </a:pPr>
            <a:endParaRPr lang="en-US" cap="none" dirty="0">
              <a:effectLst/>
              <a:latin typeface="+mj-lt"/>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E988C1E-80D0-48E9-9CB8-393D4C131915}"/>
              </a:ext>
            </a:extLst>
          </p:cNvPr>
          <p:cNvSpPr>
            <a:spLocks noGrp="1"/>
          </p:cNvSpPr>
          <p:nvPr>
            <p:ph type="sldNum" sz="quarter" idx="11"/>
          </p:nvPr>
        </p:nvSpPr>
        <p:spPr/>
        <p:txBody>
          <a:bodyPr/>
          <a:lstStyle/>
          <a:p>
            <a:fld id="{75DF2D63-3FF5-D547-96B9-BE9CCD1ABA58}" type="slidenum">
              <a:rPr lang="en-US" smtClean="0"/>
              <a:t>56</a:t>
            </a:fld>
            <a:endParaRPr lang="en-US" dirty="0"/>
          </a:p>
        </p:txBody>
      </p:sp>
      <p:sp>
        <p:nvSpPr>
          <p:cNvPr id="5" name="Footer Placeholder 4">
            <a:extLst>
              <a:ext uri="{FF2B5EF4-FFF2-40B4-BE49-F238E27FC236}">
                <a16:creationId xmlns:a16="http://schemas.microsoft.com/office/drawing/2014/main" id="{BD6AF871-6CF6-4906-BB15-42DC620BC30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1284509630"/>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1ECA6-FD77-4EA1-BFA5-AC9D02D76EEB}"/>
              </a:ext>
            </a:extLst>
          </p:cNvPr>
          <p:cNvSpPr>
            <a:spLocks noGrp="1"/>
          </p:cNvSpPr>
          <p:nvPr>
            <p:ph idx="1"/>
          </p:nvPr>
        </p:nvSpPr>
        <p:spPr>
          <a:xfrm>
            <a:off x="2239798" y="1372044"/>
            <a:ext cx="8552688" cy="4113912"/>
          </a:xfrm>
        </p:spPr>
        <p:txBody>
          <a:bodyPr/>
          <a:lstStyle/>
          <a:p>
            <a:pPr marL="342900" marR="0" lvl="0" indent="-342900">
              <a:lnSpc>
                <a:spcPct val="150000"/>
              </a:lnSpc>
              <a:spcBef>
                <a:spcPts val="0"/>
              </a:spcBef>
              <a:spcAft>
                <a:spcPts val="0"/>
              </a:spcAft>
              <a:buFont typeface="Arial" panose="020B0604020202020204" pitchFamily="34" charset="0"/>
              <a:buChar char="•"/>
            </a:pPr>
            <a:r>
              <a:rPr lang="en-US" sz="2000" cap="none" dirty="0">
                <a:effectLst/>
                <a:latin typeface="+mj-lt"/>
                <a:ea typeface="Calibri" panose="020F0502020204030204" pitchFamily="34" charset="0"/>
                <a:cs typeface="Arial" panose="020B0604020202020204" pitchFamily="34" charset="0"/>
              </a:rPr>
              <a:t>with </a:t>
            </a:r>
            <a:r>
              <a:rPr lang="en-US" sz="2000" cap="none" dirty="0" err="1">
                <a:effectLst/>
                <a:latin typeface="+mj-lt"/>
                <a:ea typeface="Calibri" panose="020F0502020204030204" pitchFamily="34" charset="0"/>
                <a:cs typeface="Arial" panose="020B0604020202020204" pitchFamily="34" charset="0"/>
              </a:rPr>
              <a:t>bentcigar</a:t>
            </a:r>
            <a:r>
              <a:rPr lang="en-US" sz="2000" cap="none" dirty="0">
                <a:effectLst/>
                <a:latin typeface="+mj-lt"/>
                <a:ea typeface="Calibri" panose="020F0502020204030204" pitchFamily="34" charset="0"/>
                <a:cs typeface="Arial" panose="020B0604020202020204" pitchFamily="34" charset="0"/>
              </a:rPr>
              <a:t>, </a:t>
            </a:r>
            <a:r>
              <a:rPr lang="en-US" sz="2000" cap="none" dirty="0" err="1">
                <a:effectLst/>
                <a:latin typeface="+mj-lt"/>
                <a:ea typeface="Calibri" panose="020F0502020204030204" pitchFamily="34" charset="0"/>
                <a:cs typeface="Arial" panose="020B0604020202020204" pitchFamily="34" charset="0"/>
              </a:rPr>
              <a:t>rosenbrock</a:t>
            </a:r>
            <a:r>
              <a:rPr lang="en-US" sz="2000" cap="none" dirty="0">
                <a:effectLst/>
                <a:latin typeface="+mj-lt"/>
                <a:ea typeface="Calibri" panose="020F0502020204030204" pitchFamily="34" charset="0"/>
                <a:cs typeface="Arial" panose="020B0604020202020204" pitchFamily="34" charset="0"/>
              </a:rPr>
              <a:t> and </a:t>
            </a:r>
            <a:r>
              <a:rPr lang="en-US" sz="2000" cap="none" dirty="0" err="1">
                <a:effectLst/>
                <a:latin typeface="+mj-lt"/>
                <a:ea typeface="Calibri" panose="020F0502020204030204" pitchFamily="34" charset="0"/>
                <a:cs typeface="Arial" panose="020B0604020202020204" pitchFamily="34" charset="0"/>
              </a:rPr>
              <a:t>schaffers</a:t>
            </a:r>
            <a:r>
              <a:rPr lang="en-US" sz="2000" cap="none" dirty="0">
                <a:effectLst/>
                <a:latin typeface="+mj-lt"/>
                <a:ea typeface="Calibri" panose="020F0502020204030204" pitchFamily="34" charset="0"/>
                <a:cs typeface="Arial" panose="020B0604020202020204" pitchFamily="34" charset="0"/>
              </a:rPr>
              <a:t> we have not been able to train the policy because at a certain point of the training process the weights of the model become nan.</a:t>
            </a:r>
          </a:p>
          <a:p>
            <a:pPr marL="342900" marR="0" lvl="0" indent="-342900">
              <a:lnSpc>
                <a:spcPct val="150000"/>
              </a:lnSpc>
              <a:spcBef>
                <a:spcPts val="0"/>
              </a:spcBef>
              <a:spcAft>
                <a:spcPts val="0"/>
              </a:spcAft>
              <a:buFont typeface="Arial" panose="020B0604020202020204" pitchFamily="34" charset="0"/>
              <a:buChar char="•"/>
            </a:pPr>
            <a:r>
              <a:rPr lang="en-US" sz="2000" cap="none" dirty="0">
                <a:effectLst/>
                <a:latin typeface="+mj-lt"/>
                <a:ea typeface="Calibri" panose="020F0502020204030204" pitchFamily="34" charset="0"/>
                <a:cs typeface="Arial" panose="020B0604020202020204" pitchFamily="34" charset="0"/>
              </a:rPr>
              <a:t>this is very likely caused by the noisy reward which makes some gradient or loss function value go to infinity. </a:t>
            </a:r>
          </a:p>
          <a:p>
            <a:pPr marL="342900" marR="0" lvl="0" indent="-342900">
              <a:lnSpc>
                <a:spcPct val="150000"/>
              </a:lnSpc>
              <a:spcBef>
                <a:spcPts val="0"/>
              </a:spcBef>
              <a:spcAft>
                <a:spcPts val="800"/>
              </a:spcAft>
              <a:buFont typeface="Arial" panose="020B0604020202020204" pitchFamily="34" charset="0"/>
              <a:buChar char="•"/>
            </a:pPr>
            <a:r>
              <a:rPr lang="en-US" sz="2000" cap="none" dirty="0">
                <a:solidFill>
                  <a:srgbClr val="FF0000"/>
                </a:solidFill>
                <a:effectLst/>
                <a:latin typeface="+mj-lt"/>
                <a:ea typeface="Calibri" panose="020F0502020204030204" pitchFamily="34" charset="0"/>
                <a:cs typeface="Arial" panose="020B0604020202020204" pitchFamily="34" charset="0"/>
              </a:rPr>
              <a:t>the problem above was solved using a normalized reward. </a:t>
            </a:r>
            <a:endParaRPr lang="en-US" sz="2000" cap="none" dirty="0">
              <a:effectLst/>
              <a:latin typeface="+mj-lt"/>
              <a:ea typeface="Calibri" panose="020F0502020204030204" pitchFamily="34" charset="0"/>
              <a:cs typeface="Arial" panose="020B0604020202020204" pitchFamily="34" charset="0"/>
            </a:endParaRPr>
          </a:p>
          <a:p>
            <a:endParaRPr lang="en-US" cap="none" dirty="0"/>
          </a:p>
        </p:txBody>
      </p:sp>
      <p:sp>
        <p:nvSpPr>
          <p:cNvPr id="4" name="Slide Number Placeholder 3">
            <a:extLst>
              <a:ext uri="{FF2B5EF4-FFF2-40B4-BE49-F238E27FC236}">
                <a16:creationId xmlns:a16="http://schemas.microsoft.com/office/drawing/2014/main" id="{EE988C1E-80D0-48E9-9CB8-393D4C131915}"/>
              </a:ext>
            </a:extLst>
          </p:cNvPr>
          <p:cNvSpPr>
            <a:spLocks noGrp="1"/>
          </p:cNvSpPr>
          <p:nvPr>
            <p:ph type="sldNum" sz="quarter" idx="11"/>
          </p:nvPr>
        </p:nvSpPr>
        <p:spPr/>
        <p:txBody>
          <a:bodyPr/>
          <a:lstStyle/>
          <a:p>
            <a:fld id="{75DF2D63-3FF5-D547-96B9-BE9CCD1ABA58}" type="slidenum">
              <a:rPr lang="en-US" smtClean="0"/>
              <a:t>57</a:t>
            </a:fld>
            <a:endParaRPr lang="en-US" dirty="0"/>
          </a:p>
        </p:txBody>
      </p:sp>
      <p:sp>
        <p:nvSpPr>
          <p:cNvPr id="5" name="Footer Placeholder 4">
            <a:extLst>
              <a:ext uri="{FF2B5EF4-FFF2-40B4-BE49-F238E27FC236}">
                <a16:creationId xmlns:a16="http://schemas.microsoft.com/office/drawing/2014/main" id="{BD6AF871-6CF6-4906-BB15-42DC620BC30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968940621"/>
      </p:ext>
    </p:extLst>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1ECA6-FD77-4EA1-BFA5-AC9D02D76EEB}"/>
              </a:ext>
            </a:extLst>
          </p:cNvPr>
          <p:cNvSpPr>
            <a:spLocks noGrp="1"/>
          </p:cNvSpPr>
          <p:nvPr>
            <p:ph idx="1"/>
          </p:nvPr>
        </p:nvSpPr>
        <p:spPr>
          <a:xfrm>
            <a:off x="2239798" y="1372044"/>
            <a:ext cx="8552688" cy="4113912"/>
          </a:xfrm>
        </p:spPr>
        <p:txBody>
          <a:bodyPr/>
          <a:lstStyle/>
          <a:p>
            <a:pPr marL="342900" marR="0" lvl="0" indent="-342900" rtl="0">
              <a:lnSpc>
                <a:spcPct val="150000"/>
              </a:lnSpc>
              <a:spcBef>
                <a:spcPts val="0"/>
              </a:spcBef>
              <a:spcAft>
                <a:spcPts val="0"/>
              </a:spcAft>
              <a:buFont typeface="Arial" panose="020B0604020202020204" pitchFamily="34" charset="0"/>
              <a:buChar char="•"/>
            </a:pPr>
            <a:r>
              <a:rPr lang="en-US" b="1" cap="none" dirty="0">
                <a:solidFill>
                  <a:srgbClr val="000000"/>
                </a:solidFill>
                <a:effectLst/>
                <a:latin typeface="+mj-lt"/>
                <a:ea typeface="Calibri" panose="020F0502020204030204" pitchFamily="34" charset="0"/>
                <a:cs typeface="Arial" panose="020B0604020202020204" pitchFamily="34" charset="0"/>
              </a:rPr>
              <a:t>Normalizing the rewards section of the paper:</a:t>
            </a:r>
            <a:endParaRPr lang="en-US" cap="none" dirty="0">
              <a:effectLs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cap="none" dirty="0">
                <a:solidFill>
                  <a:srgbClr val="000000"/>
                </a:solidFill>
                <a:effectLst/>
                <a:latin typeface="+mj-lt"/>
                <a:ea typeface="Calibri" panose="020F0502020204030204" pitchFamily="34" charset="0"/>
                <a:cs typeface="Arial" panose="020B0604020202020204" pitchFamily="34" charset="0"/>
              </a:rPr>
              <a:t>in the project we tried to improve the previous setup by normalizing the reward and using a minimal observation space. </a:t>
            </a:r>
            <a:endParaRPr lang="en-US" cap="none" dirty="0">
              <a:effectLs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cap="none" dirty="0">
                <a:solidFill>
                  <a:srgbClr val="000000"/>
                </a:solidFill>
                <a:effectLst/>
                <a:latin typeface="+mj-lt"/>
                <a:ea typeface="Calibri" panose="020F0502020204030204" pitchFamily="34" charset="0"/>
                <a:cs typeface="Arial" panose="020B0604020202020204" pitchFamily="34" charset="0"/>
              </a:rPr>
              <a:t>the reward in this case is the one explained in sections 3.2.4</a:t>
            </a:r>
            <a:endParaRPr lang="en-US" cap="none" dirty="0">
              <a:effectLs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cap="none" dirty="0">
                <a:solidFill>
                  <a:srgbClr val="000000"/>
                </a:solidFill>
                <a:effectLst/>
                <a:latin typeface="+mj-lt"/>
                <a:ea typeface="Calibri" panose="020F0502020204030204" pitchFamily="34" charset="0"/>
                <a:cs typeface="Arial" panose="020B0604020202020204" pitchFamily="34" charset="0"/>
              </a:rPr>
              <a:t>the observation space is the inter-generational delta F with G = 40 </a:t>
            </a:r>
            <a:endParaRPr lang="en-US" cap="none" dirty="0">
              <a:effectLst/>
              <a:latin typeface="+mj-lt"/>
              <a:ea typeface="Calibri" panose="020F0502020204030204" pitchFamily="34" charset="0"/>
              <a:cs typeface="Arial" panose="020B0604020202020204" pitchFamily="34" charset="0"/>
            </a:endParaRPr>
          </a:p>
          <a:p>
            <a:endParaRPr lang="en-US" sz="2400" cap="none" dirty="0">
              <a:latin typeface="+mj-lt"/>
            </a:endParaRPr>
          </a:p>
        </p:txBody>
      </p:sp>
      <p:sp>
        <p:nvSpPr>
          <p:cNvPr id="4" name="Slide Number Placeholder 3">
            <a:extLst>
              <a:ext uri="{FF2B5EF4-FFF2-40B4-BE49-F238E27FC236}">
                <a16:creationId xmlns:a16="http://schemas.microsoft.com/office/drawing/2014/main" id="{EE988C1E-80D0-48E9-9CB8-393D4C131915}"/>
              </a:ext>
            </a:extLst>
          </p:cNvPr>
          <p:cNvSpPr>
            <a:spLocks noGrp="1"/>
          </p:cNvSpPr>
          <p:nvPr>
            <p:ph type="sldNum" sz="quarter" idx="11"/>
          </p:nvPr>
        </p:nvSpPr>
        <p:spPr/>
        <p:txBody>
          <a:bodyPr/>
          <a:lstStyle/>
          <a:p>
            <a:fld id="{75DF2D63-3FF5-D547-96B9-BE9CCD1ABA58}" type="slidenum">
              <a:rPr lang="en-US" smtClean="0"/>
              <a:t>58</a:t>
            </a:fld>
            <a:endParaRPr lang="en-US" dirty="0"/>
          </a:p>
        </p:txBody>
      </p:sp>
      <p:sp>
        <p:nvSpPr>
          <p:cNvPr id="5" name="Footer Placeholder 4">
            <a:extLst>
              <a:ext uri="{FF2B5EF4-FFF2-40B4-BE49-F238E27FC236}">
                <a16:creationId xmlns:a16="http://schemas.microsoft.com/office/drawing/2014/main" id="{BD6AF871-6CF6-4906-BB15-42DC620BC30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2697786836"/>
      </p:ext>
    </p:extLst>
  </p:cSld>
  <p:clrMapOvr>
    <a:masterClrMapping/>
  </p:clrMapOvr>
  <p:transition spd="slow">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897FC-2C60-4092-A831-92FE975C195F}"/>
              </a:ext>
            </a:extLst>
          </p:cNvPr>
          <p:cNvSpPr>
            <a:spLocks noGrp="1"/>
          </p:cNvSpPr>
          <p:nvPr>
            <p:ph idx="1"/>
          </p:nvPr>
        </p:nvSpPr>
        <p:spPr>
          <a:xfrm>
            <a:off x="1798320" y="1335024"/>
            <a:ext cx="8909304" cy="3364992"/>
          </a:xfrm>
        </p:spPr>
        <p:txBody>
          <a:bodyPr/>
          <a:lstStyle/>
          <a:p>
            <a:pPr marL="342900" marR="0" lvl="0" indent="-342900">
              <a:lnSpc>
                <a:spcPct val="150000"/>
              </a:lnSpc>
              <a:spcBef>
                <a:spcPts val="0"/>
              </a:spcBef>
              <a:spcAft>
                <a:spcPts val="0"/>
              </a:spcAft>
              <a:buFont typeface="Arial" panose="020B0604020202020204" pitchFamily="34" charset="0"/>
              <a:buChar char="•"/>
            </a:pPr>
            <a:r>
              <a:rPr lang="en-US" sz="2000" cap="none" dirty="0">
                <a:solidFill>
                  <a:srgbClr val="000000"/>
                </a:solidFill>
                <a:effectLst/>
                <a:latin typeface="+mj-lt"/>
                <a:ea typeface="Calibri" panose="020F0502020204030204" pitchFamily="34" charset="0"/>
                <a:cs typeface="Arial" panose="020B0604020202020204" pitchFamily="34" charset="0"/>
              </a:rPr>
              <a:t>and the step-size of the previous generation</a:t>
            </a:r>
            <a:endParaRPr lang="en-US" sz="2000" cap="none" dirty="0">
              <a:effectLs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2000" cap="none" dirty="0">
                <a:solidFill>
                  <a:srgbClr val="000000"/>
                </a:solidFill>
                <a:effectLst/>
                <a:latin typeface="+mj-lt"/>
                <a:ea typeface="Calibri" panose="020F0502020204030204" pitchFamily="34" charset="0"/>
                <a:cs typeface="Arial" panose="020B0604020202020204" pitchFamily="34" charset="0"/>
              </a:rPr>
              <a:t>testing the policy on all the 46 functions</a:t>
            </a:r>
            <a:endParaRPr lang="en-US" sz="2000" cap="none" dirty="0">
              <a:effectLs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2000" cap="none" dirty="0">
                <a:solidFill>
                  <a:srgbClr val="000000"/>
                </a:solidFill>
                <a:effectLst/>
                <a:latin typeface="+mj-lt"/>
                <a:ea typeface="Calibri" panose="020F0502020204030204" pitchFamily="34" charset="0"/>
                <a:cs typeface="Arial" panose="020B0604020202020204" pitchFamily="34" charset="0"/>
              </a:rPr>
              <a:t>it did better than CSA on 30.4% (14/46) of the functions </a:t>
            </a:r>
            <a:endParaRPr lang="en-US" sz="2000" cap="none" dirty="0">
              <a:effectLs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800"/>
              </a:spcAft>
              <a:buFont typeface="Arial" panose="020B0604020202020204" pitchFamily="34" charset="0"/>
              <a:buChar char="•"/>
            </a:pPr>
            <a:r>
              <a:rPr lang="en-US" sz="2000" b="1" cap="none" dirty="0">
                <a:solidFill>
                  <a:srgbClr val="000000"/>
                </a:solidFill>
                <a:effectLst/>
                <a:latin typeface="+mj-lt"/>
                <a:ea typeface="Calibri" panose="020F0502020204030204" pitchFamily="34" charset="0"/>
                <a:cs typeface="Arial" panose="020B0604020202020204" pitchFamily="34" charset="0"/>
              </a:rPr>
              <a:t>on the top of that, we did not have training stability issues. overall, we found that CSA is a very good step-size adaptation strategy and it is difficult to do better by means of RL.</a:t>
            </a:r>
            <a:endParaRPr lang="en-US" sz="2000" cap="none" dirty="0">
              <a:effectLst/>
              <a:latin typeface="+mj-lt"/>
              <a:ea typeface="Calibri" panose="020F0502020204030204" pitchFamily="34" charset="0"/>
              <a:cs typeface="Arial" panose="020B0604020202020204" pitchFamily="34" charset="0"/>
            </a:endParaRPr>
          </a:p>
          <a:p>
            <a:pPr marL="342900" indent="-342900">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5B9542F3-997E-43FB-9FC8-BD69A8FDE7F3}"/>
              </a:ext>
            </a:extLst>
          </p:cNvPr>
          <p:cNvSpPr>
            <a:spLocks noGrp="1"/>
          </p:cNvSpPr>
          <p:nvPr>
            <p:ph type="sldNum" sz="quarter" idx="11"/>
          </p:nvPr>
        </p:nvSpPr>
        <p:spPr/>
        <p:txBody>
          <a:bodyPr/>
          <a:lstStyle/>
          <a:p>
            <a:fld id="{75DF2D63-3FF5-D547-96B9-BE9CCD1ABA58}" type="slidenum">
              <a:rPr lang="en-US" smtClean="0"/>
              <a:t>59</a:t>
            </a:fld>
            <a:endParaRPr lang="en-US" dirty="0"/>
          </a:p>
        </p:txBody>
      </p:sp>
      <p:sp>
        <p:nvSpPr>
          <p:cNvPr id="5" name="Footer Placeholder 4">
            <a:extLst>
              <a:ext uri="{FF2B5EF4-FFF2-40B4-BE49-F238E27FC236}">
                <a16:creationId xmlns:a16="http://schemas.microsoft.com/office/drawing/2014/main" id="{CA15C361-3403-402B-B9DB-8FD0447CAA3C}"/>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338355163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12" name="Content Placeholder 11">
            <a:extLst>
              <a:ext uri="{FF2B5EF4-FFF2-40B4-BE49-F238E27FC236}">
                <a16:creationId xmlns:a16="http://schemas.microsoft.com/office/drawing/2014/main" id="{422C85B1-08C0-4689-9DC5-2EC9D27806CA}"/>
              </a:ext>
            </a:extLst>
          </p:cNvPr>
          <p:cNvSpPr>
            <a:spLocks noGrp="1"/>
          </p:cNvSpPr>
          <p:nvPr>
            <p:ph idx="1"/>
          </p:nvPr>
        </p:nvSpPr>
        <p:spPr>
          <a:xfrm>
            <a:off x="2093976" y="1472184"/>
            <a:ext cx="8863584" cy="3913632"/>
          </a:xfrm>
        </p:spPr>
        <p:txBody>
          <a:bodyPr/>
          <a:lstStyle/>
          <a:p>
            <a:pPr marL="342900" indent="-342900" algn="jus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CCS</a:t>
            </a:r>
            <a:r>
              <a:rPr lang="en-US" cap="none" dirty="0">
                <a:effectLst/>
                <a:latin typeface="+mj-lt"/>
                <a:ea typeface="Calibri" panose="020F0502020204030204" pitchFamily="34" charset="0"/>
                <a:cs typeface="Arial" panose="020B0604020202020204" pitchFamily="34" charset="0"/>
              </a:rPr>
              <a:t> concepts: optimization with randomized search heuristics</a:t>
            </a:r>
          </a:p>
          <a:p>
            <a:pPr marR="0" lvl="0" algn="just" rtl="0">
              <a:lnSpc>
                <a:spcPct val="150000"/>
              </a:lnSpc>
              <a:spcBef>
                <a:spcPts val="0"/>
              </a:spcBef>
              <a:spcAft>
                <a:spcPts val="0"/>
              </a:spcAft>
            </a:pPr>
            <a:endParaRPr lang="en-US"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T</a:t>
            </a:r>
            <a:r>
              <a:rPr lang="en-US" cap="none" dirty="0">
                <a:effectLst/>
                <a:latin typeface="+mj-lt"/>
                <a:ea typeface="Calibri" panose="020F0502020204030204" pitchFamily="34" charset="0"/>
                <a:cs typeface="Arial" panose="020B0604020202020204" pitchFamily="34" charset="0"/>
              </a:rPr>
              <a:t>he performance of the metaheuristics typically depends on their hyper-parameters. </a:t>
            </a:r>
            <a:r>
              <a:rPr lang="en-US" cap="none" dirty="0">
                <a:latin typeface="+mj-lt"/>
                <a:ea typeface="Calibri" panose="020F0502020204030204" pitchFamily="34" charset="0"/>
                <a:cs typeface="Arial" panose="020B0604020202020204" pitchFamily="34" charset="0"/>
              </a:rPr>
              <a:t>F</a:t>
            </a:r>
            <a:r>
              <a:rPr lang="en-US" cap="none" dirty="0">
                <a:effectLst/>
                <a:latin typeface="+mj-lt"/>
                <a:ea typeface="Calibri" panose="020F0502020204030204" pitchFamily="34" charset="0"/>
                <a:cs typeface="Arial" panose="020B0604020202020204" pitchFamily="34" charset="0"/>
              </a:rPr>
              <a:t>inding those parameters before performing an optimization process through trial-and-error or other empirical approaches is usually tedious and obviously suboptimal. </a:t>
            </a:r>
          </a:p>
          <a:p>
            <a:pPr marL="342900" indent="-342900" algn="just">
              <a:buFont typeface="Arial" panose="020B0604020202020204" pitchFamily="34" charset="0"/>
              <a:buChar char="•"/>
            </a:pPr>
            <a:endParaRPr lang="en-US" sz="2400" cap="none" dirty="0">
              <a:latin typeface="+mj-lt"/>
            </a:endParaRPr>
          </a:p>
        </p:txBody>
      </p:sp>
    </p:spTree>
    <p:extLst>
      <p:ext uri="{BB962C8B-B14F-4D97-AF65-F5344CB8AC3E}">
        <p14:creationId xmlns:p14="http://schemas.microsoft.com/office/powerpoint/2010/main" val="1320820387"/>
      </p:ext>
    </p:extLst>
  </p:cSld>
  <p:clrMapOvr>
    <a:masterClrMapping/>
  </p:clrMapOvr>
  <p:transition spd="slow">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45F57-E0C8-42D6-807A-2DA504808EC4}"/>
              </a:ext>
            </a:extLst>
          </p:cNvPr>
          <p:cNvSpPr>
            <a:spLocks noGrp="1"/>
          </p:cNvSpPr>
          <p:nvPr>
            <p:ph idx="1"/>
          </p:nvPr>
        </p:nvSpPr>
        <p:spPr>
          <a:xfrm>
            <a:off x="2194560" y="755905"/>
            <a:ext cx="9290304" cy="3364992"/>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2000" cap="none" dirty="0">
                <a:solidFill>
                  <a:srgbClr val="000000"/>
                </a:solidFill>
                <a:effectLst/>
                <a:highlight>
                  <a:srgbClr val="FFFF00"/>
                </a:highlight>
                <a:latin typeface="+mj-lt"/>
                <a:ea typeface="Calibri" panose="020F0502020204030204" pitchFamily="34" charset="0"/>
                <a:cs typeface="Arial" panose="020B0604020202020204" pitchFamily="34" charset="0"/>
              </a:rPr>
              <a:t>a more intensive experimentation with DE</a:t>
            </a:r>
            <a:r>
              <a:rPr lang="en-US" sz="2000" cap="none" dirty="0">
                <a:solidFill>
                  <a:srgbClr val="000000"/>
                </a:solidFill>
                <a:effectLst/>
                <a:latin typeface="+mj-lt"/>
                <a:ea typeface="Calibri" panose="020F0502020204030204" pitchFamily="34" charset="0"/>
                <a:cs typeface="Arial" panose="020B0604020202020204" pitchFamily="34" charset="0"/>
              </a:rPr>
              <a:t>: here a more intensive experimentation has been conducted with DE. </a:t>
            </a:r>
            <a:endParaRPr lang="en-US" sz="2000" cap="none" dirty="0">
              <a:effectLst/>
              <a:latin typeface="+mj-lt"/>
              <a:ea typeface="Calibri" panose="020F0502020204030204" pitchFamily="34" charset="0"/>
              <a:cs typeface="Arial" panose="020B0604020202020204" pitchFamily="34" charset="0"/>
            </a:endParaRPr>
          </a:p>
          <a:p>
            <a:pPr marL="457200" marR="0" algn="just">
              <a:lnSpc>
                <a:spcPct val="107000"/>
              </a:lnSpc>
              <a:spcBef>
                <a:spcPts val="0"/>
              </a:spcBef>
              <a:spcAft>
                <a:spcPts val="0"/>
              </a:spcAft>
            </a:pPr>
            <a:endParaRPr lang="en-US" sz="20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2000" cap="none" dirty="0">
                <a:solidFill>
                  <a:srgbClr val="000000"/>
                </a:solidFill>
                <a:effectLst/>
                <a:latin typeface="+mj-lt"/>
                <a:ea typeface="Calibri" panose="020F0502020204030204" pitchFamily="34" charset="0"/>
                <a:cs typeface="Arial" panose="020B0604020202020204" pitchFamily="34" charset="0"/>
              </a:rPr>
              <a:t>we started with single-function training policies and training one model per function.</a:t>
            </a:r>
          </a:p>
          <a:p>
            <a:pPr marR="0" lvl="0" algn="just">
              <a:lnSpc>
                <a:spcPct val="150000"/>
              </a:lnSpc>
              <a:spcBef>
                <a:spcPts val="0"/>
              </a:spcBef>
              <a:spcAft>
                <a:spcPts val="0"/>
              </a:spcAft>
            </a:pPr>
            <a:endParaRPr lang="en-US" sz="2000" cap="none" dirty="0">
              <a:solidFill>
                <a:srgbClr val="000000"/>
              </a:solidFill>
              <a:effectLs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2000" cap="none" dirty="0">
                <a:solidFill>
                  <a:srgbClr val="000000"/>
                </a:solidFill>
                <a:effectLst/>
                <a:latin typeface="+mj-lt"/>
                <a:ea typeface="Calibri" panose="020F0502020204030204" pitchFamily="34" charset="0"/>
                <a:cs typeface="Arial" panose="020B0604020202020204" pitchFamily="34" charset="0"/>
              </a:rPr>
              <a:t>then we experimented with multi-function training applying small changes in the model in order to get close to the single-function results. </a:t>
            </a:r>
            <a:endParaRPr lang="en-US" cap="none" dirty="0">
              <a:latin typeface="+mj-lt"/>
              <a:ea typeface="Calibri" panose="020F0502020204030204" pitchFamily="34" charset="0"/>
              <a:cs typeface="Arial" panose="020B0604020202020204" pitchFamily="34" charset="0"/>
            </a:endParaRPr>
          </a:p>
          <a:p>
            <a:pPr marR="0" lvl="0">
              <a:lnSpc>
                <a:spcPct val="150000"/>
              </a:lnSpc>
              <a:spcBef>
                <a:spcPts val="0"/>
              </a:spcBef>
              <a:spcAft>
                <a:spcPts val="0"/>
              </a:spcAft>
            </a:pPr>
            <a:r>
              <a:rPr lang="en-US" sz="2000" cap="none" dirty="0">
                <a:solidFill>
                  <a:srgbClr val="000000"/>
                </a:solidFill>
                <a:effectLst/>
                <a:latin typeface="+mj-lt"/>
                <a:ea typeface="Calibri" panose="020F0502020204030204" pitchFamily="34" charset="0"/>
                <a:cs typeface="Arial" panose="020B0604020202020204" pitchFamily="34" charset="0"/>
              </a:rPr>
              <a:t> </a:t>
            </a:r>
            <a:endParaRPr lang="en-US" sz="2000" cap="none" dirty="0">
              <a:effectLst/>
              <a:latin typeface="+mj-lt"/>
              <a:ea typeface="Calibri" panose="020F0502020204030204" pitchFamily="34" charset="0"/>
              <a:cs typeface="Arial" panose="020B0604020202020204" pitchFamily="34" charset="0"/>
            </a:endParaRPr>
          </a:p>
          <a:p>
            <a:pPr marL="342900" marR="0" lvl="0" indent="-342900">
              <a:lnSpc>
                <a:spcPct val="150000"/>
              </a:lnSpc>
              <a:spcBef>
                <a:spcPts val="0"/>
              </a:spcBef>
              <a:spcAft>
                <a:spcPts val="800"/>
              </a:spcAft>
              <a:buFont typeface="Arial" panose="020B0604020202020204" pitchFamily="34" charset="0"/>
              <a:buChar char="•"/>
            </a:pPr>
            <a:r>
              <a:rPr lang="en-US" sz="2000" cap="none" dirty="0">
                <a:solidFill>
                  <a:srgbClr val="000000"/>
                </a:solidFill>
                <a:effectLst/>
                <a:latin typeface="+mj-lt"/>
                <a:ea typeface="Calibri" panose="020F0502020204030204" pitchFamily="34" charset="0"/>
                <a:cs typeface="Arial" panose="020B0604020202020204" pitchFamily="34" charset="0"/>
              </a:rPr>
              <a:t>single-function policy: in this paper we report that the result of the single-function policies using three action spaces to parametrize </a:t>
            </a:r>
            <a:r>
              <a:rPr lang="en-US" cap="none" dirty="0">
                <a:solidFill>
                  <a:srgbClr val="000000"/>
                </a:solidFill>
                <a:latin typeface="+mj-lt"/>
                <a:ea typeface="Calibri" panose="020F0502020204030204" pitchFamily="34" charset="0"/>
                <a:cs typeface="Arial" panose="020B0604020202020204" pitchFamily="34" charset="0"/>
              </a:rPr>
              <a:t>DE</a:t>
            </a:r>
            <a:r>
              <a:rPr lang="en-US" sz="2000" cap="none" dirty="0">
                <a:solidFill>
                  <a:srgbClr val="000000"/>
                </a:solidFill>
                <a:effectLst/>
                <a:latin typeface="+mj-lt"/>
                <a:ea typeface="Calibri" panose="020F0502020204030204" pitchFamily="34" charset="0"/>
                <a:cs typeface="Arial" panose="020B0604020202020204" pitchFamily="34" charset="0"/>
              </a:rPr>
              <a:t> and compare them with </a:t>
            </a:r>
            <a:r>
              <a:rPr lang="en-US" sz="2000" cap="none" dirty="0" err="1">
                <a:solidFill>
                  <a:srgbClr val="000000"/>
                </a:solidFill>
                <a:effectLst/>
                <a:latin typeface="+mj-lt"/>
                <a:ea typeface="Calibri" panose="020F0502020204030204" pitchFamily="34" charset="0"/>
                <a:cs typeface="Arial" panose="020B0604020202020204" pitchFamily="34" charset="0"/>
              </a:rPr>
              <a:t>iDE</a:t>
            </a:r>
            <a:r>
              <a:rPr lang="en-US" sz="2000" cap="none" dirty="0">
                <a:solidFill>
                  <a:srgbClr val="000000"/>
                </a:solidFill>
                <a:effectLst/>
                <a:latin typeface="+mj-lt"/>
                <a:ea typeface="Calibri" panose="020F0502020204030204" pitchFamily="34" charset="0"/>
                <a:cs typeface="Arial" panose="020B0604020202020204" pitchFamily="34" charset="0"/>
              </a:rPr>
              <a:t> and </a:t>
            </a:r>
            <a:r>
              <a:rPr lang="en-US" sz="2000" cap="none" dirty="0" err="1">
                <a:solidFill>
                  <a:srgbClr val="000000"/>
                </a:solidFill>
                <a:effectLst/>
                <a:latin typeface="+mj-lt"/>
                <a:ea typeface="Calibri" panose="020F0502020204030204" pitchFamily="34" charset="0"/>
                <a:cs typeface="Arial" panose="020B0604020202020204" pitchFamily="34" charset="0"/>
              </a:rPr>
              <a:t>jDE</a:t>
            </a:r>
            <a:endParaRPr lang="en-US" sz="2000" cap="none" dirty="0">
              <a:effectLst/>
              <a:latin typeface="+mj-lt"/>
              <a:ea typeface="Calibri" panose="020F0502020204030204" pitchFamily="34" charset="0"/>
              <a:cs typeface="Arial" panose="020B0604020202020204" pitchFamily="34" charset="0"/>
            </a:endParaRPr>
          </a:p>
          <a:p>
            <a:pPr marL="342900" indent="-342900">
              <a:buFont typeface="Arial" panose="020B0604020202020204" pitchFamily="34" charset="0"/>
              <a:buChar char="•"/>
            </a:pPr>
            <a:endParaRPr lang="en-US" cap="none" dirty="0"/>
          </a:p>
        </p:txBody>
      </p:sp>
      <p:sp>
        <p:nvSpPr>
          <p:cNvPr id="4" name="Slide Number Placeholder 3">
            <a:extLst>
              <a:ext uri="{FF2B5EF4-FFF2-40B4-BE49-F238E27FC236}">
                <a16:creationId xmlns:a16="http://schemas.microsoft.com/office/drawing/2014/main" id="{C1167B8E-03AB-4C8B-9319-43666E7E8D66}"/>
              </a:ext>
            </a:extLst>
          </p:cNvPr>
          <p:cNvSpPr>
            <a:spLocks noGrp="1"/>
          </p:cNvSpPr>
          <p:nvPr>
            <p:ph type="sldNum" sz="quarter" idx="11"/>
          </p:nvPr>
        </p:nvSpPr>
        <p:spPr/>
        <p:txBody>
          <a:bodyPr/>
          <a:lstStyle/>
          <a:p>
            <a:fld id="{75DF2D63-3FF5-D547-96B9-BE9CCD1ABA58}" type="slidenum">
              <a:rPr lang="en-US" smtClean="0"/>
              <a:t>60</a:t>
            </a:fld>
            <a:endParaRPr lang="en-US" dirty="0"/>
          </a:p>
        </p:txBody>
      </p:sp>
      <p:sp>
        <p:nvSpPr>
          <p:cNvPr id="5" name="Footer Placeholder 4">
            <a:extLst>
              <a:ext uri="{FF2B5EF4-FFF2-40B4-BE49-F238E27FC236}">
                <a16:creationId xmlns:a16="http://schemas.microsoft.com/office/drawing/2014/main" id="{C83FC831-9F6E-4241-BA37-0666DABDD7E6}"/>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936836524"/>
      </p:ext>
    </p:extLst>
  </p:cSld>
  <p:clrMapOvr>
    <a:masterClrMapping/>
  </p:clrMapOvr>
  <p:transition spd="slow">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E1FDE-488C-4174-8F0F-C92F52E2F4A4}"/>
              </a:ext>
            </a:extLst>
          </p:cNvPr>
          <p:cNvSpPr>
            <a:spLocks noGrp="1"/>
          </p:cNvSpPr>
          <p:nvPr>
            <p:ph idx="1"/>
          </p:nvPr>
        </p:nvSpPr>
        <p:spPr>
          <a:xfrm>
            <a:off x="2048256" y="848651"/>
            <a:ext cx="9308592" cy="5171150"/>
          </a:xfrm>
        </p:spPr>
        <p:txBody>
          <a:bodyPr/>
          <a:lstStyle/>
          <a:p>
            <a:pPr marL="342900" indent="-342900" algn="just">
              <a:buFont typeface="Arial" panose="020B0604020202020204" pitchFamily="34" charset="0"/>
              <a:buChar char="•"/>
            </a:pPr>
            <a:r>
              <a:rPr lang="en-US" cap="none" dirty="0">
                <a:solidFill>
                  <a:srgbClr val="000000"/>
                </a:solidFill>
                <a:effectLst/>
                <a:latin typeface="+mj-lt"/>
                <a:ea typeface="Calibri" panose="020F0502020204030204" pitchFamily="34" charset="0"/>
                <a:cs typeface="Calibri" panose="020F0502020204030204" pitchFamily="34" charset="0"/>
              </a:rPr>
              <a:t>this causes a noisy reward that can lead to numerical instabilities during the training process.  </a:t>
            </a:r>
            <a:endParaRPr lang="en-US"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cap="none" dirty="0">
                <a:solidFill>
                  <a:srgbClr val="000000"/>
                </a:solidFill>
                <a:effectLst/>
                <a:latin typeface="+mj-lt"/>
                <a:ea typeface="Calibri" panose="020F0502020204030204" pitchFamily="34" charset="0"/>
                <a:cs typeface="Calibri" panose="020F0502020204030204" pitchFamily="34" charset="0"/>
              </a:rPr>
              <a:t>to solve this problem, it is necessary to design a custom loss function for the train algorithm.</a:t>
            </a:r>
            <a:endParaRPr lang="en-US"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cap="none" dirty="0">
                <a:solidFill>
                  <a:srgbClr val="000000"/>
                </a:solidFill>
                <a:effectLst/>
                <a:latin typeface="+mj-lt"/>
                <a:ea typeface="Calibri" panose="020F0502020204030204" pitchFamily="34" charset="0"/>
                <a:cs typeface="Calibri" panose="020F0502020204030204" pitchFamily="34" charset="0"/>
              </a:rPr>
              <a:t>but this would mean to use a variation of </a:t>
            </a:r>
            <a:r>
              <a:rPr lang="en-US" cap="none" dirty="0">
                <a:solidFill>
                  <a:srgbClr val="000000"/>
                </a:solidFill>
                <a:latin typeface="+mj-lt"/>
                <a:ea typeface="Calibri" panose="020F0502020204030204" pitchFamily="34" charset="0"/>
                <a:cs typeface="Calibri" panose="020F0502020204030204" pitchFamily="34" charset="0"/>
              </a:rPr>
              <a:t>PPO</a:t>
            </a:r>
            <a:r>
              <a:rPr lang="en-US" cap="none" dirty="0">
                <a:solidFill>
                  <a:srgbClr val="000000"/>
                </a:solidFill>
                <a:effectLst/>
                <a:latin typeface="+mj-lt"/>
                <a:ea typeface="Calibri" panose="020F0502020204030204" pitchFamily="34" charset="0"/>
                <a:cs typeface="Calibri" panose="020F0502020204030204" pitchFamily="34" charset="0"/>
              </a:rPr>
              <a:t> which falls outside the scope of this work where we are limiting ourselves to using the original </a:t>
            </a:r>
            <a:r>
              <a:rPr lang="en-US" cap="none" dirty="0">
                <a:solidFill>
                  <a:srgbClr val="000000"/>
                </a:solidFill>
                <a:latin typeface="+mj-lt"/>
                <a:ea typeface="Calibri" panose="020F0502020204030204" pitchFamily="34" charset="0"/>
                <a:cs typeface="Calibri" panose="020F0502020204030204" pitchFamily="34" charset="0"/>
              </a:rPr>
              <a:t>PPO</a:t>
            </a:r>
            <a:r>
              <a:rPr lang="en-US" cap="none" dirty="0">
                <a:solidFill>
                  <a:srgbClr val="000000"/>
                </a:solidFill>
                <a:effectLst/>
                <a:latin typeface="+mj-lt"/>
                <a:ea typeface="Calibri" panose="020F0502020204030204" pitchFamily="34" charset="0"/>
                <a:cs typeface="Calibri" panose="020F0502020204030204" pitchFamily="34" charset="0"/>
              </a:rPr>
              <a:t>.</a:t>
            </a:r>
            <a:endParaRPr lang="en-US"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cap="none" dirty="0">
                <a:solidFill>
                  <a:srgbClr val="000000"/>
                </a:solidFill>
                <a:effectLst/>
                <a:latin typeface="+mj-lt"/>
                <a:ea typeface="Calibri" panose="020F0502020204030204" pitchFamily="34" charset="0"/>
                <a:cs typeface="Calibri" panose="020F0502020204030204" pitchFamily="34" charset="0"/>
              </a:rPr>
              <a:t>a simple workaround was to run the training process multiple times in most cases one or two attempts were enough to train the policy without encounter this instability problem. </a:t>
            </a:r>
            <a:endParaRPr lang="en-US" cap="none" dirty="0">
              <a:effectLst/>
              <a:latin typeface="+mj-lt"/>
              <a:ea typeface="Calibri" panose="020F0502020204030204" pitchFamily="34" charset="0"/>
              <a:cs typeface="Arial" panose="020B0604020202020204" pitchFamily="34" charset="0"/>
            </a:endParaRPr>
          </a:p>
          <a:p>
            <a:pPr algn="just"/>
            <a:endParaRPr lang="en-US" sz="2400" cap="none" dirty="0">
              <a:latin typeface="+mj-lt"/>
            </a:endParaRPr>
          </a:p>
        </p:txBody>
      </p:sp>
      <p:sp>
        <p:nvSpPr>
          <p:cNvPr id="4" name="Slide Number Placeholder 3">
            <a:extLst>
              <a:ext uri="{FF2B5EF4-FFF2-40B4-BE49-F238E27FC236}">
                <a16:creationId xmlns:a16="http://schemas.microsoft.com/office/drawing/2014/main" id="{884EA6B9-F500-4EAB-9C29-4628302864B9}"/>
              </a:ext>
            </a:extLst>
          </p:cNvPr>
          <p:cNvSpPr>
            <a:spLocks noGrp="1"/>
          </p:cNvSpPr>
          <p:nvPr>
            <p:ph type="sldNum" sz="quarter" idx="11"/>
          </p:nvPr>
        </p:nvSpPr>
        <p:spPr/>
        <p:txBody>
          <a:bodyPr/>
          <a:lstStyle/>
          <a:p>
            <a:fld id="{75DF2D63-3FF5-D547-96B9-BE9CCD1ABA58}" type="slidenum">
              <a:rPr lang="en-US" smtClean="0"/>
              <a:t>61</a:t>
            </a:fld>
            <a:endParaRPr lang="en-US" dirty="0"/>
          </a:p>
        </p:txBody>
      </p:sp>
      <p:sp>
        <p:nvSpPr>
          <p:cNvPr id="5" name="Footer Placeholder 4">
            <a:extLst>
              <a:ext uri="{FF2B5EF4-FFF2-40B4-BE49-F238E27FC236}">
                <a16:creationId xmlns:a16="http://schemas.microsoft.com/office/drawing/2014/main" id="{462B00E4-3A36-458C-BB84-134C3EDED084}"/>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2898438885"/>
      </p:ext>
    </p:extLst>
  </p:cSld>
  <p:clrMapOvr>
    <a:masterClrMapping/>
  </p:clrMapOvr>
  <p:transition spd="slow">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E1FDE-488C-4174-8F0F-C92F52E2F4A4}"/>
              </a:ext>
            </a:extLst>
          </p:cNvPr>
          <p:cNvSpPr>
            <a:spLocks noGrp="1"/>
          </p:cNvSpPr>
          <p:nvPr>
            <p:ph idx="1"/>
          </p:nvPr>
        </p:nvSpPr>
        <p:spPr>
          <a:xfrm>
            <a:off x="1956816" y="1052833"/>
            <a:ext cx="9144000" cy="4443984"/>
          </a:xfrm>
        </p:spPr>
        <p:txBody>
          <a:bodyPr/>
          <a:lstStyle/>
          <a:p>
            <a:pPr marL="342900" indent="-342900" algn="just">
              <a:buFont typeface="Arial" panose="020B0604020202020204" pitchFamily="34" charset="0"/>
              <a:buChar char="•"/>
            </a:pPr>
            <a:r>
              <a:rPr lang="en-US" cap="none" dirty="0">
                <a:solidFill>
                  <a:srgbClr val="000000"/>
                </a:solidFill>
                <a:effectLst/>
                <a:latin typeface="+mj-lt"/>
                <a:ea typeface="Calibri" panose="020F0502020204030204" pitchFamily="34" charset="0"/>
                <a:cs typeface="Calibri" panose="020F0502020204030204" pitchFamily="34" charset="0"/>
              </a:rPr>
              <a:t>plus, to this we observed that using the hyperbolic tangent as activation function instead of </a:t>
            </a:r>
            <a:r>
              <a:rPr lang="en-US" cap="none" dirty="0" err="1">
                <a:solidFill>
                  <a:srgbClr val="000000"/>
                </a:solidFill>
                <a:latin typeface="+mj-lt"/>
                <a:ea typeface="Calibri" panose="020F0502020204030204" pitchFamily="34" charset="0"/>
                <a:cs typeface="Calibri" panose="020F0502020204030204" pitchFamily="34" charset="0"/>
              </a:rPr>
              <a:t>R</a:t>
            </a:r>
            <a:r>
              <a:rPr lang="en-US" cap="none" dirty="0" err="1">
                <a:solidFill>
                  <a:srgbClr val="000000"/>
                </a:solidFill>
                <a:effectLst/>
                <a:latin typeface="+mj-lt"/>
                <a:ea typeface="Calibri" panose="020F0502020204030204" pitchFamily="34" charset="0"/>
                <a:cs typeface="Calibri" panose="020F0502020204030204" pitchFamily="34" charset="0"/>
              </a:rPr>
              <a:t>elu</a:t>
            </a:r>
            <a:r>
              <a:rPr lang="en-US" cap="none" dirty="0">
                <a:solidFill>
                  <a:srgbClr val="000000"/>
                </a:solidFill>
                <a:effectLst/>
                <a:latin typeface="+mj-lt"/>
                <a:ea typeface="Calibri" panose="020F0502020204030204" pitchFamily="34" charset="0"/>
                <a:cs typeface="Calibri" panose="020F0502020204030204" pitchFamily="34" charset="0"/>
              </a:rPr>
              <a:t> can help reduce the probability to encounter instabilities. </a:t>
            </a:r>
            <a:endParaRPr lang="en-US"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cap="none" dirty="0">
                <a:solidFill>
                  <a:srgbClr val="000000"/>
                </a:solidFill>
                <a:effectLst/>
                <a:latin typeface="+mj-lt"/>
                <a:ea typeface="Calibri" panose="020F0502020204030204" pitchFamily="34" charset="0"/>
                <a:cs typeface="Calibri" panose="020F0502020204030204" pitchFamily="34" charset="0"/>
              </a:rPr>
              <a:t>the left-most figure 1 shows the percentage of he functions where the learned policy did better than </a:t>
            </a:r>
            <a:r>
              <a:rPr lang="en-US" cap="none" dirty="0" err="1">
                <a:solidFill>
                  <a:srgbClr val="000000"/>
                </a:solidFill>
                <a:effectLst/>
                <a:latin typeface="+mj-lt"/>
                <a:ea typeface="Calibri" panose="020F0502020204030204" pitchFamily="34" charset="0"/>
                <a:cs typeface="Calibri" panose="020F0502020204030204" pitchFamily="34" charset="0"/>
              </a:rPr>
              <a:t>iDE</a:t>
            </a:r>
            <a:r>
              <a:rPr lang="en-US" cap="none" dirty="0">
                <a:solidFill>
                  <a:srgbClr val="000000"/>
                </a:solidFill>
                <a:effectLst/>
                <a:latin typeface="+mj-lt"/>
                <a:ea typeface="Calibri" panose="020F0502020204030204" pitchFamily="34" charset="0"/>
                <a:cs typeface="Calibri" panose="020F0502020204030204" pitchFamily="34" charset="0"/>
              </a:rPr>
              <a:t>/</a:t>
            </a:r>
            <a:r>
              <a:rPr lang="en-US" cap="none" dirty="0" err="1">
                <a:solidFill>
                  <a:srgbClr val="000000"/>
                </a:solidFill>
                <a:effectLst/>
                <a:latin typeface="+mj-lt"/>
                <a:ea typeface="Calibri" panose="020F0502020204030204" pitchFamily="34" charset="0"/>
                <a:cs typeface="Calibri" panose="020F0502020204030204" pitchFamily="34" charset="0"/>
              </a:rPr>
              <a:t>jDE</a:t>
            </a:r>
            <a:r>
              <a:rPr lang="en-US" cap="none" dirty="0">
                <a:solidFill>
                  <a:srgbClr val="000000"/>
                </a:solidFill>
                <a:effectLst/>
                <a:latin typeface="+mj-lt"/>
                <a:ea typeface="Calibri" panose="020F0502020204030204" pitchFamily="34" charset="0"/>
                <a:cs typeface="Calibri" panose="020F0502020204030204" pitchFamily="34" charset="0"/>
              </a:rPr>
              <a:t> over the total number of functions: </a:t>
            </a:r>
            <a:endParaRPr lang="en-US" cap="none" dirty="0">
              <a:effectLst/>
              <a:latin typeface="+mj-lt"/>
              <a:ea typeface="Calibri" panose="020F0502020204030204" pitchFamily="34" charset="0"/>
              <a:cs typeface="Arial" panose="020B0604020202020204" pitchFamily="34" charset="0"/>
            </a:endParaRPr>
          </a:p>
          <a:p>
            <a:pPr algn="just"/>
            <a:endParaRPr lang="en-US" sz="2400" cap="none" dirty="0">
              <a:latin typeface="+mj-lt"/>
            </a:endParaRPr>
          </a:p>
        </p:txBody>
      </p:sp>
      <p:sp>
        <p:nvSpPr>
          <p:cNvPr id="4" name="Slide Number Placeholder 3">
            <a:extLst>
              <a:ext uri="{FF2B5EF4-FFF2-40B4-BE49-F238E27FC236}">
                <a16:creationId xmlns:a16="http://schemas.microsoft.com/office/drawing/2014/main" id="{884EA6B9-F500-4EAB-9C29-4628302864B9}"/>
              </a:ext>
            </a:extLst>
          </p:cNvPr>
          <p:cNvSpPr>
            <a:spLocks noGrp="1"/>
          </p:cNvSpPr>
          <p:nvPr>
            <p:ph type="sldNum" sz="quarter" idx="11"/>
          </p:nvPr>
        </p:nvSpPr>
        <p:spPr/>
        <p:txBody>
          <a:bodyPr/>
          <a:lstStyle/>
          <a:p>
            <a:fld id="{75DF2D63-3FF5-D547-96B9-BE9CCD1ABA58}" type="slidenum">
              <a:rPr lang="en-US" smtClean="0"/>
              <a:t>62</a:t>
            </a:fld>
            <a:endParaRPr lang="en-US" dirty="0"/>
          </a:p>
        </p:txBody>
      </p:sp>
      <p:sp>
        <p:nvSpPr>
          <p:cNvPr id="5" name="Footer Placeholder 4">
            <a:extLst>
              <a:ext uri="{FF2B5EF4-FFF2-40B4-BE49-F238E27FC236}">
                <a16:creationId xmlns:a16="http://schemas.microsoft.com/office/drawing/2014/main" id="{462B00E4-3A36-458C-BB84-134C3EDED084}"/>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681E9AB0-3D41-44FB-83BD-596B01C99F61}"/>
              </a:ext>
            </a:extLst>
          </p:cNvPr>
          <p:cNvPicPr/>
          <p:nvPr/>
        </p:nvPicPr>
        <p:blipFill rotWithShape="1">
          <a:blip r:embed="rId2">
            <a:extLst>
              <a:ext uri="{28A0092B-C50C-407E-A947-70E740481C1C}">
                <a14:useLocalDpi xmlns:a14="http://schemas.microsoft.com/office/drawing/2010/main" val="0"/>
              </a:ext>
            </a:extLst>
          </a:blip>
          <a:srcRect b="8571"/>
          <a:stretch/>
        </p:blipFill>
        <p:spPr bwMode="auto">
          <a:xfrm>
            <a:off x="3558268" y="4416335"/>
            <a:ext cx="3867150" cy="6705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08048896"/>
      </p:ext>
    </p:extLst>
  </p:cSld>
  <p:clrMapOvr>
    <a:masterClrMapping/>
  </p:clrMapOvr>
  <p:transition spd="slow">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E1FDE-488C-4174-8F0F-C92F52E2F4A4}"/>
              </a:ext>
            </a:extLst>
          </p:cNvPr>
          <p:cNvSpPr>
            <a:spLocks noGrp="1"/>
          </p:cNvSpPr>
          <p:nvPr>
            <p:ph idx="1"/>
          </p:nvPr>
        </p:nvSpPr>
        <p:spPr>
          <a:xfrm>
            <a:off x="1947672" y="1207008"/>
            <a:ext cx="9573768" cy="4443984"/>
          </a:xfrm>
        </p:spPr>
        <p:txBody>
          <a:bodyPr/>
          <a:lstStyle/>
          <a:p>
            <a:pPr marL="285750" indent="-285750" algn="just">
              <a:buFont typeface="Arial" panose="020B0604020202020204" pitchFamily="34" charset="0"/>
              <a:buChar char="•"/>
            </a:pPr>
            <a:r>
              <a:rPr lang="en-US" cap="none" dirty="0">
                <a:effectLst/>
                <a:latin typeface="Calibri" panose="020F0502020204030204" pitchFamily="34" charset="0"/>
                <a:ea typeface="Calibri" panose="020F0502020204030204" pitchFamily="34" charset="0"/>
                <a:cs typeface="Calibri" panose="020F0502020204030204" pitchFamily="34" charset="0"/>
              </a:rPr>
              <a:t>it can be seen that the uniform distribution strategy gives the best results overall. </a:t>
            </a:r>
            <a:endParaRPr lang="en-US" cap="none"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cap="none" dirty="0">
                <a:effectLst/>
                <a:latin typeface="Calibri" panose="020F0502020204030204" pitchFamily="34" charset="0"/>
                <a:ea typeface="Calibri" panose="020F0502020204030204" pitchFamily="34" charset="0"/>
                <a:cs typeface="Calibri" panose="020F0502020204030204" pitchFamily="34" charset="0"/>
              </a:rPr>
              <a:t>but there are a few functions where the adaptive strategies provide by </a:t>
            </a:r>
            <a:r>
              <a:rPr lang="en-US" cap="none" dirty="0" err="1">
                <a:effectLst/>
                <a:latin typeface="Calibri" panose="020F0502020204030204" pitchFamily="34" charset="0"/>
                <a:ea typeface="Calibri" panose="020F0502020204030204" pitchFamily="34" charset="0"/>
                <a:cs typeface="Calibri" panose="020F0502020204030204" pitchFamily="34" charset="0"/>
              </a:rPr>
              <a:t>iDE</a:t>
            </a:r>
            <a:r>
              <a:rPr lang="en-US" cap="none" dirty="0">
                <a:effectLst/>
                <a:latin typeface="Calibri" panose="020F0502020204030204" pitchFamily="34" charset="0"/>
                <a:ea typeface="Calibri" panose="020F0502020204030204" pitchFamily="34" charset="0"/>
                <a:cs typeface="Calibri" panose="020F0502020204030204" pitchFamily="34" charset="0"/>
              </a:rPr>
              <a:t> and </a:t>
            </a:r>
            <a:r>
              <a:rPr lang="en-US" cap="none" dirty="0" err="1">
                <a:effectLst/>
                <a:latin typeface="Calibri" panose="020F0502020204030204" pitchFamily="34" charset="0"/>
                <a:ea typeface="Calibri" panose="020F0502020204030204" pitchFamily="34" charset="0"/>
                <a:cs typeface="Calibri" panose="020F0502020204030204" pitchFamily="34" charset="0"/>
              </a:rPr>
              <a:t>jDE</a:t>
            </a:r>
            <a:r>
              <a:rPr lang="en-US" cap="none" dirty="0">
                <a:effectLst/>
                <a:latin typeface="Calibri" panose="020F0502020204030204" pitchFamily="34" charset="0"/>
                <a:ea typeface="Calibri" panose="020F0502020204030204" pitchFamily="34" charset="0"/>
                <a:cs typeface="Calibri" panose="020F0502020204030204" pitchFamily="34" charset="0"/>
              </a:rPr>
              <a:t> always do better. </a:t>
            </a:r>
            <a:endParaRPr lang="en-US" cap="none"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cap="none" dirty="0">
                <a:effectLst/>
                <a:latin typeface="Calibri" panose="020F0502020204030204" pitchFamily="34" charset="0"/>
                <a:ea typeface="Calibri" panose="020F0502020204030204" pitchFamily="34" charset="0"/>
                <a:cs typeface="Calibri" panose="020F0502020204030204" pitchFamily="34" charset="0"/>
              </a:rPr>
              <a:t>multi-function policy: after seeing the results of the normal and uniform distribution approaches in the single-function setting in this paper they experimented </a:t>
            </a:r>
            <a:r>
              <a:rPr lang="en-US" u="sng" cap="none" dirty="0">
                <a:effectLst/>
                <a:latin typeface="Calibri" panose="020F0502020204030204" pitchFamily="34" charset="0"/>
                <a:ea typeface="Calibri" panose="020F0502020204030204" pitchFamily="34" charset="0"/>
                <a:cs typeface="Calibri" panose="020F0502020204030204" pitchFamily="34" charset="0"/>
              </a:rPr>
              <a:t>with multi-function training using one policy trained for 5000 episodes on all the 46 functions. </a:t>
            </a:r>
            <a:endParaRPr lang="en-US" u="sng" cap="none"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US" sz="2400" cap="none" dirty="0"/>
          </a:p>
        </p:txBody>
      </p:sp>
      <p:sp>
        <p:nvSpPr>
          <p:cNvPr id="4" name="Slide Number Placeholder 3">
            <a:extLst>
              <a:ext uri="{FF2B5EF4-FFF2-40B4-BE49-F238E27FC236}">
                <a16:creationId xmlns:a16="http://schemas.microsoft.com/office/drawing/2014/main" id="{884EA6B9-F500-4EAB-9C29-4628302864B9}"/>
              </a:ext>
            </a:extLst>
          </p:cNvPr>
          <p:cNvSpPr>
            <a:spLocks noGrp="1"/>
          </p:cNvSpPr>
          <p:nvPr>
            <p:ph type="sldNum" sz="quarter" idx="11"/>
          </p:nvPr>
        </p:nvSpPr>
        <p:spPr/>
        <p:txBody>
          <a:bodyPr/>
          <a:lstStyle/>
          <a:p>
            <a:fld id="{75DF2D63-3FF5-D547-96B9-BE9CCD1ABA58}" type="slidenum">
              <a:rPr lang="en-US" smtClean="0"/>
              <a:t>63</a:t>
            </a:fld>
            <a:endParaRPr lang="en-US" dirty="0"/>
          </a:p>
        </p:txBody>
      </p:sp>
      <p:sp>
        <p:nvSpPr>
          <p:cNvPr id="5" name="Footer Placeholder 4">
            <a:extLst>
              <a:ext uri="{FF2B5EF4-FFF2-40B4-BE49-F238E27FC236}">
                <a16:creationId xmlns:a16="http://schemas.microsoft.com/office/drawing/2014/main" id="{462B00E4-3A36-458C-BB84-134C3EDED084}"/>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570473866"/>
      </p:ext>
    </p:extLst>
  </p:cSld>
  <p:clrMapOvr>
    <a:masterClrMapping/>
  </p:clrMapOvr>
  <p:transition spd="slow">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E1FDE-488C-4174-8F0F-C92F52E2F4A4}"/>
              </a:ext>
            </a:extLst>
          </p:cNvPr>
          <p:cNvSpPr>
            <a:spLocks noGrp="1"/>
          </p:cNvSpPr>
          <p:nvPr>
            <p:ph idx="1"/>
          </p:nvPr>
        </p:nvSpPr>
        <p:spPr>
          <a:xfrm>
            <a:off x="2157984" y="1316736"/>
            <a:ext cx="9043416" cy="4443984"/>
          </a:xfrm>
        </p:spPr>
        <p:txBody>
          <a:bodyPr/>
          <a:lstStyle/>
          <a:p>
            <a:pPr marL="342900" indent="-342900" algn="just">
              <a:buFont typeface="Arial" panose="020B0604020202020204" pitchFamily="34" charset="0"/>
              <a:buChar char="•"/>
            </a:pPr>
            <a:r>
              <a:rPr lang="en-US" cap="none" dirty="0">
                <a:latin typeface="+mj-lt"/>
                <a:ea typeface="Calibri" panose="020F0502020204030204" pitchFamily="34" charset="0"/>
                <a:cs typeface="Calibri" panose="020F0502020204030204" pitchFamily="34" charset="0"/>
              </a:rPr>
              <a:t>A</a:t>
            </a:r>
            <a:r>
              <a:rPr lang="en-US" cap="none" dirty="0">
                <a:effectLst/>
                <a:latin typeface="+mj-lt"/>
                <a:ea typeface="Calibri" panose="020F0502020204030204" pitchFamily="34" charset="0"/>
                <a:cs typeface="Calibri" panose="020F0502020204030204" pitchFamily="34" charset="0"/>
              </a:rPr>
              <a:t>ll the policies have at least the inter-generational delta F and the values of the precedent action as observation. </a:t>
            </a:r>
            <a:endParaRPr lang="en-US"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cap="none" dirty="0">
                <a:effectLst/>
                <a:latin typeface="+mj-lt"/>
                <a:ea typeface="Calibri" panose="020F0502020204030204" pitchFamily="34" charset="0"/>
                <a:cs typeface="Calibri" panose="020F0502020204030204" pitchFamily="34" charset="0"/>
              </a:rPr>
              <a:t>the entries on the rightmost side of the figure2 starting with “w” denote what is include in the observation space. </a:t>
            </a:r>
            <a:endParaRPr lang="en-US"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GB" cap="none" dirty="0">
                <a:latin typeface="+mj-lt"/>
              </a:rPr>
              <a:t>On top of this we also tried to double the number of training episodes “double training labels” and increase the size of the model to 100 * 50* 10 which means “bigger net” label.</a:t>
            </a:r>
            <a:endParaRPr lang="en-US" cap="none" dirty="0">
              <a:latin typeface="+mj-lt"/>
            </a:endParaRPr>
          </a:p>
        </p:txBody>
      </p:sp>
      <p:sp>
        <p:nvSpPr>
          <p:cNvPr id="4" name="Slide Number Placeholder 3">
            <a:extLst>
              <a:ext uri="{FF2B5EF4-FFF2-40B4-BE49-F238E27FC236}">
                <a16:creationId xmlns:a16="http://schemas.microsoft.com/office/drawing/2014/main" id="{884EA6B9-F500-4EAB-9C29-4628302864B9}"/>
              </a:ext>
            </a:extLst>
          </p:cNvPr>
          <p:cNvSpPr>
            <a:spLocks noGrp="1"/>
          </p:cNvSpPr>
          <p:nvPr>
            <p:ph type="sldNum" sz="quarter" idx="11"/>
          </p:nvPr>
        </p:nvSpPr>
        <p:spPr/>
        <p:txBody>
          <a:bodyPr/>
          <a:lstStyle/>
          <a:p>
            <a:fld id="{75DF2D63-3FF5-D547-96B9-BE9CCD1ABA58}" type="slidenum">
              <a:rPr lang="en-US" smtClean="0"/>
              <a:t>64</a:t>
            </a:fld>
            <a:endParaRPr lang="en-US" dirty="0"/>
          </a:p>
        </p:txBody>
      </p:sp>
      <p:sp>
        <p:nvSpPr>
          <p:cNvPr id="5" name="Footer Placeholder 4">
            <a:extLst>
              <a:ext uri="{FF2B5EF4-FFF2-40B4-BE49-F238E27FC236}">
                <a16:creationId xmlns:a16="http://schemas.microsoft.com/office/drawing/2014/main" id="{462B00E4-3A36-458C-BB84-134C3EDED084}"/>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3075648272"/>
      </p:ext>
    </p:extLst>
  </p:cSld>
  <p:clrMapOvr>
    <a:masterClrMapping/>
  </p:clrMapOvr>
  <p:transition spd="slow">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7476D0-FF83-45C8-B626-FE7521FDA3CB}"/>
              </a:ext>
            </a:extLst>
          </p:cNvPr>
          <p:cNvSpPr>
            <a:spLocks noGrp="1"/>
          </p:cNvSpPr>
          <p:nvPr>
            <p:ph idx="1"/>
          </p:nvPr>
        </p:nvSpPr>
        <p:spPr>
          <a:xfrm>
            <a:off x="1911096" y="906144"/>
            <a:ext cx="9390887" cy="4113912"/>
          </a:xfrm>
        </p:spPr>
        <p:txBody>
          <a:bodyPr/>
          <a:lstStyle/>
          <a:p>
            <a:pPr marL="342900" indent="-342900" algn="just">
              <a:buFont typeface="Arial" panose="020B0604020202020204" pitchFamily="34" charset="0"/>
              <a:buChar char="•"/>
            </a:pPr>
            <a:r>
              <a:rPr lang="en-US" cap="none" dirty="0">
                <a:latin typeface="+mj-lt"/>
              </a:rPr>
              <a:t>for brevity we report only the result of the best of run metric</a:t>
            </a:r>
          </a:p>
          <a:p>
            <a:pPr marL="342900" indent="-342900" algn="just">
              <a:buFont typeface="Arial" panose="020B0604020202020204" pitchFamily="34" charset="0"/>
              <a:buChar char="•"/>
            </a:pPr>
            <a:r>
              <a:rPr lang="en-US" cap="none" dirty="0">
                <a:latin typeface="+mj-lt"/>
              </a:rPr>
              <a:t>green (red) cells indicate that the trained policy pi works better (worse) than the corresponding adaptive DE variant (thus either </a:t>
            </a:r>
            <a:r>
              <a:rPr lang="en-US" cap="none" dirty="0" err="1">
                <a:latin typeface="+mj-lt"/>
              </a:rPr>
              <a:t>iDE</a:t>
            </a:r>
            <a:r>
              <a:rPr lang="en-US" cap="none" dirty="0">
                <a:latin typeface="+mj-lt"/>
              </a:rPr>
              <a:t> or </a:t>
            </a:r>
            <a:r>
              <a:rPr lang="en-US" cap="none" dirty="0" err="1">
                <a:latin typeface="+mj-lt"/>
              </a:rPr>
              <a:t>jDE</a:t>
            </a:r>
            <a:r>
              <a:rPr lang="en-US" cap="none" dirty="0">
                <a:latin typeface="+mj-lt"/>
              </a:rPr>
              <a:t>) with pi trained separately and tested on each function. </a:t>
            </a:r>
          </a:p>
          <a:p>
            <a:pPr marL="342900" indent="-342900" algn="just">
              <a:buFont typeface="Arial" panose="020B0604020202020204" pitchFamily="34" charset="0"/>
              <a:buChar char="•"/>
            </a:pPr>
            <a:r>
              <a:rPr lang="en-US" cap="none" dirty="0">
                <a:solidFill>
                  <a:srgbClr val="000000"/>
                </a:solidFill>
                <a:effectLst/>
                <a:latin typeface="+mj-lt"/>
                <a:ea typeface="Calibri" panose="020F0502020204030204" pitchFamily="34" charset="0"/>
                <a:cs typeface="Calibri" panose="020F0502020204030204" pitchFamily="34" charset="0"/>
              </a:rPr>
              <a:t>darker green (red) indicates higher (lower) probabilities. </a:t>
            </a:r>
            <a:endParaRPr lang="en-US"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cap="none" dirty="0">
                <a:solidFill>
                  <a:srgbClr val="000000"/>
                </a:solidFill>
                <a:effectLst/>
                <a:latin typeface="+mj-lt"/>
                <a:ea typeface="Calibri" panose="020F0502020204030204" pitchFamily="34" charset="0"/>
                <a:cs typeface="Calibri" panose="020F0502020204030204" pitchFamily="34" charset="0"/>
              </a:rPr>
              <a:t>black cells indicate that the policy could not be trained due to numerical instability issues:</a:t>
            </a:r>
            <a:endParaRPr lang="en-US"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cap="none" dirty="0">
                <a:solidFill>
                  <a:srgbClr val="000000"/>
                </a:solidFill>
                <a:effectLst/>
                <a:latin typeface="+mj-lt"/>
                <a:ea typeface="Calibri" panose="020F0502020204030204" pitchFamily="34" charset="0"/>
                <a:cs typeface="Calibri" panose="020F0502020204030204" pitchFamily="34" charset="0"/>
              </a:rPr>
              <a:t>in fact </a:t>
            </a:r>
            <a:r>
              <a:rPr lang="en-US" cap="none" dirty="0">
                <a:solidFill>
                  <a:srgbClr val="000000"/>
                </a:solidFill>
                <a:latin typeface="+mj-lt"/>
                <a:ea typeface="Calibri" panose="020F0502020204030204" pitchFamily="34" charset="0"/>
                <a:cs typeface="Calibri" panose="020F0502020204030204" pitchFamily="34" charset="0"/>
              </a:rPr>
              <a:t>DE</a:t>
            </a:r>
            <a:r>
              <a:rPr lang="en-US" cap="none" dirty="0">
                <a:solidFill>
                  <a:srgbClr val="000000"/>
                </a:solidFill>
                <a:effectLst/>
                <a:latin typeface="+mj-lt"/>
                <a:ea typeface="Calibri" panose="020F0502020204030204" pitchFamily="34" charset="0"/>
                <a:cs typeface="Calibri" panose="020F0502020204030204" pitchFamily="34" charset="0"/>
              </a:rPr>
              <a:t> due to it’s random nature is likely to produce different fitness trajectories across evolutionary runs. </a:t>
            </a:r>
          </a:p>
          <a:p>
            <a:pPr algn="just"/>
            <a:endParaRPr lang="en-US" cap="none" dirty="0">
              <a:solidFill>
                <a:srgbClr val="000000"/>
              </a:solidFill>
              <a:effectLst/>
              <a:latin typeface="+mj-lt"/>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cap="none" dirty="0">
              <a:solidFill>
                <a:srgbClr val="000000"/>
              </a:solidFill>
              <a:latin typeface="+mj-lt"/>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CF4A61B-C52A-4CDD-A687-1B11BAD71585}"/>
              </a:ext>
            </a:extLst>
          </p:cNvPr>
          <p:cNvSpPr>
            <a:spLocks noGrp="1"/>
          </p:cNvSpPr>
          <p:nvPr>
            <p:ph type="sldNum" sz="quarter" idx="11"/>
          </p:nvPr>
        </p:nvSpPr>
        <p:spPr/>
        <p:txBody>
          <a:bodyPr/>
          <a:lstStyle/>
          <a:p>
            <a:fld id="{75DF2D63-3FF5-D547-96B9-BE9CCD1ABA58}" type="slidenum">
              <a:rPr lang="en-US" smtClean="0"/>
              <a:pPr/>
              <a:t>65</a:t>
            </a:fld>
            <a:endParaRPr lang="en-US" dirty="0"/>
          </a:p>
        </p:txBody>
      </p:sp>
      <p:sp>
        <p:nvSpPr>
          <p:cNvPr id="5" name="Footer Placeholder 4">
            <a:extLst>
              <a:ext uri="{FF2B5EF4-FFF2-40B4-BE49-F238E27FC236}">
                <a16:creationId xmlns:a16="http://schemas.microsoft.com/office/drawing/2014/main" id="{66E30A70-A12D-4C5C-B880-D3EEAB5DD00A}"/>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138154547"/>
      </p:ext>
    </p:extLst>
  </p:cSld>
  <p:clrMapOvr>
    <a:masterClrMapping/>
  </p:clrMapOvr>
  <p:transition spd="slow">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F837AC-E70B-4E95-BBE7-E3752F5E398B}"/>
              </a:ext>
            </a:extLst>
          </p:cNvPr>
          <p:cNvSpPr txBox="1"/>
          <p:nvPr/>
        </p:nvSpPr>
        <p:spPr>
          <a:xfrm>
            <a:off x="1725359" y="941832"/>
            <a:ext cx="7031736" cy="369332"/>
          </a:xfrm>
          <a:prstGeom prst="rect">
            <a:avLst/>
          </a:prstGeom>
          <a:noFill/>
        </p:spPr>
        <p:txBody>
          <a:bodyPr wrap="square" rtlCol="0">
            <a:spAutoFit/>
          </a:bodyPr>
          <a:lstStyle/>
          <a:p>
            <a:r>
              <a:rPr lang="en-US" dirty="0"/>
              <a:t>The result of single function training policy </a:t>
            </a:r>
          </a:p>
        </p:txBody>
      </p:sp>
      <p:pic>
        <p:nvPicPr>
          <p:cNvPr id="7" name="Picture 6">
            <a:extLst>
              <a:ext uri="{FF2B5EF4-FFF2-40B4-BE49-F238E27FC236}">
                <a16:creationId xmlns:a16="http://schemas.microsoft.com/office/drawing/2014/main" id="{620C688D-D759-4E6B-8A32-7AB30BC2BDFD}"/>
              </a:ext>
            </a:extLst>
          </p:cNvPr>
          <p:cNvPicPr>
            <a:picLocks noChangeAspect="1"/>
          </p:cNvPicPr>
          <p:nvPr/>
        </p:nvPicPr>
        <p:blipFill>
          <a:blip r:embed="rId2"/>
          <a:stretch>
            <a:fillRect/>
          </a:stretch>
        </p:blipFill>
        <p:spPr>
          <a:xfrm>
            <a:off x="1376267" y="1977242"/>
            <a:ext cx="9439466" cy="4005791"/>
          </a:xfrm>
          <a:prstGeom prst="rect">
            <a:avLst/>
          </a:prstGeom>
        </p:spPr>
      </p:pic>
    </p:spTree>
    <p:extLst>
      <p:ext uri="{BB962C8B-B14F-4D97-AF65-F5344CB8AC3E}">
        <p14:creationId xmlns:p14="http://schemas.microsoft.com/office/powerpoint/2010/main" val="1664234278"/>
      </p:ext>
    </p:extLst>
  </p:cSld>
  <p:clrMapOvr>
    <a:masterClrMapping/>
  </p:clrMapOvr>
  <p:transition spd="slow">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E1FDE-488C-4174-8F0F-C92F52E2F4A4}"/>
              </a:ext>
            </a:extLst>
          </p:cNvPr>
          <p:cNvSpPr>
            <a:spLocks noGrp="1"/>
          </p:cNvSpPr>
          <p:nvPr>
            <p:ph idx="1"/>
          </p:nvPr>
        </p:nvSpPr>
        <p:spPr>
          <a:xfrm>
            <a:off x="1938528" y="1052833"/>
            <a:ext cx="9345168" cy="4443984"/>
          </a:xfrm>
        </p:spPr>
        <p:txBody>
          <a:bodyPr/>
          <a:lstStyle/>
          <a:p>
            <a:pPr marL="342900" indent="-342900" algn="just">
              <a:buFont typeface="Arial" panose="020B0604020202020204" pitchFamily="34" charset="0"/>
              <a:buChar char="•"/>
            </a:pPr>
            <a:r>
              <a:rPr lang="en-US" cap="none" dirty="0">
                <a:latin typeface="+mj-lt"/>
                <a:ea typeface="Calibri" panose="020F0502020204030204" pitchFamily="34" charset="0"/>
                <a:cs typeface="Calibri" panose="020F0502020204030204" pitchFamily="34" charset="0"/>
              </a:rPr>
              <a:t>O</a:t>
            </a:r>
            <a:r>
              <a:rPr lang="en-US" cap="none" dirty="0">
                <a:effectLst/>
                <a:latin typeface="+mj-lt"/>
                <a:ea typeface="Calibri" panose="020F0502020204030204" pitchFamily="34" charset="0"/>
                <a:cs typeface="Calibri" panose="020F0502020204030204" pitchFamily="34" charset="0"/>
              </a:rPr>
              <a:t>ne of the main results that can be noted from figure 2 is </a:t>
            </a:r>
            <a:r>
              <a:rPr lang="en-US" u="sng" cap="none" dirty="0">
                <a:effectLst/>
                <a:highlight>
                  <a:srgbClr val="FFFF00"/>
                </a:highlight>
                <a:latin typeface="+mj-lt"/>
                <a:ea typeface="Calibri" panose="020F0502020204030204" pitchFamily="34" charset="0"/>
                <a:cs typeface="Calibri" panose="020F0502020204030204" pitchFamily="34" charset="0"/>
              </a:rPr>
              <a:t>the different performance between the normal and the uniform distribution approaches. </a:t>
            </a:r>
            <a:endParaRPr lang="en-US" u="sng" cap="none" dirty="0">
              <a:effectLst/>
              <a:highlight>
                <a:srgbClr val="FFFF00"/>
              </a:highligh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cap="none" dirty="0">
                <a:latin typeface="+mj-lt"/>
                <a:ea typeface="Calibri" panose="020F0502020204030204" pitchFamily="34" charset="0"/>
                <a:cs typeface="Calibri" panose="020F0502020204030204" pitchFamily="34" charset="0"/>
              </a:rPr>
              <a:t>T</a:t>
            </a:r>
            <a:r>
              <a:rPr lang="en-US" cap="none" dirty="0">
                <a:effectLst/>
                <a:latin typeface="+mj-lt"/>
                <a:ea typeface="Calibri" panose="020F0502020204030204" pitchFamily="34" charset="0"/>
                <a:cs typeface="Calibri" panose="020F0502020204030204" pitchFamily="34" charset="0"/>
              </a:rPr>
              <a:t>he latter is visibly superior with respect to the former.</a:t>
            </a:r>
            <a:endParaRPr lang="en-US"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cap="none" dirty="0">
                <a:latin typeface="+mj-lt"/>
                <a:ea typeface="Calibri" panose="020F0502020204030204" pitchFamily="34" charset="0"/>
                <a:cs typeface="Calibri" panose="020F0502020204030204" pitchFamily="34" charset="0"/>
              </a:rPr>
              <a:t>A</a:t>
            </a:r>
            <a:r>
              <a:rPr lang="en-US" cap="none" dirty="0">
                <a:effectLst/>
                <a:latin typeface="+mj-lt"/>
                <a:ea typeface="Calibri" panose="020F0502020204030204" pitchFamily="34" charset="0"/>
                <a:cs typeface="Calibri" panose="020F0502020204030204" pitchFamily="34" charset="0"/>
              </a:rPr>
              <a:t>nd it gets very close to the single-function training performance shown in figure 1 by only adding the intra-generational delta F to the observation space. </a:t>
            </a:r>
            <a:endParaRPr lang="en-US"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cap="none" dirty="0">
                <a:latin typeface="+mj-lt"/>
                <a:ea typeface="Calibri" panose="020F0502020204030204" pitchFamily="34" charset="0"/>
                <a:cs typeface="Calibri" panose="020F0502020204030204" pitchFamily="34" charset="0"/>
              </a:rPr>
              <a:t>T</a:t>
            </a:r>
            <a:r>
              <a:rPr lang="en-US" cap="none" dirty="0">
                <a:effectLst/>
                <a:latin typeface="+mj-lt"/>
                <a:ea typeface="Calibri" panose="020F0502020204030204" pitchFamily="34" charset="0"/>
                <a:cs typeface="Calibri" panose="020F0502020204030204" pitchFamily="34" charset="0"/>
              </a:rPr>
              <a:t>he normal distribution approaches over comes </a:t>
            </a:r>
            <a:r>
              <a:rPr lang="en-US" cap="none" dirty="0" err="1">
                <a:effectLst/>
                <a:latin typeface="+mj-lt"/>
                <a:ea typeface="Calibri" panose="020F0502020204030204" pitchFamily="34" charset="0"/>
                <a:cs typeface="Calibri" panose="020F0502020204030204" pitchFamily="34" charset="0"/>
              </a:rPr>
              <a:t>iDE</a:t>
            </a:r>
            <a:r>
              <a:rPr lang="en-US" cap="none" dirty="0">
                <a:effectLst/>
                <a:latin typeface="+mj-lt"/>
                <a:ea typeface="Calibri" panose="020F0502020204030204" pitchFamily="34" charset="0"/>
                <a:cs typeface="Calibri" panose="020F0502020204030204" pitchFamily="34" charset="0"/>
              </a:rPr>
              <a:t> and </a:t>
            </a:r>
            <a:r>
              <a:rPr lang="en-US" cap="none" dirty="0" err="1">
                <a:effectLst/>
                <a:latin typeface="+mj-lt"/>
                <a:ea typeface="Calibri" panose="020F0502020204030204" pitchFamily="34" charset="0"/>
                <a:cs typeface="Calibri" panose="020F0502020204030204" pitchFamily="34" charset="0"/>
              </a:rPr>
              <a:t>jDE</a:t>
            </a:r>
            <a:r>
              <a:rPr lang="en-US" cap="none" dirty="0">
                <a:effectLst/>
                <a:latin typeface="+mj-lt"/>
                <a:ea typeface="Calibri" panose="020F0502020204030204" pitchFamily="34" charset="0"/>
                <a:cs typeface="Calibri" panose="020F0502020204030204" pitchFamily="34" charset="0"/>
              </a:rPr>
              <a:t> only by both adding intra-generational delta and delta x to the observation space and increasing the model and it’s training time. </a:t>
            </a:r>
            <a:endParaRPr lang="en-US" cap="none" dirty="0">
              <a:effectLst/>
              <a:latin typeface="+mj-lt"/>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84EA6B9-F500-4EAB-9C29-4628302864B9}"/>
              </a:ext>
            </a:extLst>
          </p:cNvPr>
          <p:cNvSpPr>
            <a:spLocks noGrp="1"/>
          </p:cNvSpPr>
          <p:nvPr>
            <p:ph type="sldNum" sz="quarter" idx="11"/>
          </p:nvPr>
        </p:nvSpPr>
        <p:spPr/>
        <p:txBody>
          <a:bodyPr/>
          <a:lstStyle/>
          <a:p>
            <a:fld id="{75DF2D63-3FF5-D547-96B9-BE9CCD1ABA58}" type="slidenum">
              <a:rPr lang="en-US" smtClean="0"/>
              <a:t>67</a:t>
            </a:fld>
            <a:endParaRPr lang="en-US" dirty="0"/>
          </a:p>
        </p:txBody>
      </p:sp>
      <p:sp>
        <p:nvSpPr>
          <p:cNvPr id="5" name="Footer Placeholder 4">
            <a:extLst>
              <a:ext uri="{FF2B5EF4-FFF2-40B4-BE49-F238E27FC236}">
                <a16:creationId xmlns:a16="http://schemas.microsoft.com/office/drawing/2014/main" id="{462B00E4-3A36-458C-BB84-134C3EDED084}"/>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136901277"/>
      </p:ext>
    </p:extLst>
  </p:cSld>
  <p:clrMapOvr>
    <a:masterClrMapping/>
  </p:clrMapOvr>
  <p:transition spd="slow">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E1FDE-488C-4174-8F0F-C92F52E2F4A4}"/>
              </a:ext>
            </a:extLst>
          </p:cNvPr>
          <p:cNvSpPr>
            <a:spLocks noGrp="1"/>
          </p:cNvSpPr>
          <p:nvPr>
            <p:ph idx="1"/>
          </p:nvPr>
        </p:nvSpPr>
        <p:spPr>
          <a:xfrm>
            <a:off x="1993391" y="526032"/>
            <a:ext cx="8979408" cy="4443984"/>
          </a:xfrm>
        </p:spPr>
        <p:txBody>
          <a:bodyPr/>
          <a:lstStyle/>
          <a:p>
            <a:pPr marL="285750" indent="-285750" algn="just">
              <a:buFont typeface="Arial" panose="020B0604020202020204" pitchFamily="34" charset="0"/>
              <a:buChar char="•"/>
            </a:pPr>
            <a:r>
              <a:rPr lang="en-US" cap="none" dirty="0">
                <a:effectLst/>
                <a:latin typeface="+mj-lt"/>
                <a:ea typeface="Calibri" panose="020F0502020204030204" pitchFamily="34" charset="0"/>
                <a:cs typeface="Calibri" panose="020F0502020204030204" pitchFamily="34" charset="0"/>
              </a:rPr>
              <a:t>the last means 108 evolutionary runs per function. </a:t>
            </a:r>
            <a:endParaRPr lang="en-US"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cap="none" dirty="0">
                <a:effectLst/>
                <a:latin typeface="+mj-lt"/>
                <a:ea typeface="Calibri" panose="020F0502020204030204" pitchFamily="34" charset="0"/>
                <a:cs typeface="Calibri" panose="020F0502020204030204" pitchFamily="34" charset="0"/>
              </a:rPr>
              <a:t>we trained and compared 9 versions of the model with different observation spaces combining the state metrics defined previously. </a:t>
            </a:r>
            <a:r>
              <a:rPr lang="en-US" cap="none" dirty="0">
                <a:latin typeface="+mj-lt"/>
                <a:ea typeface="Calibri" panose="020F0502020204030204" pitchFamily="34" charset="0"/>
                <a:cs typeface="Calibri" panose="020F0502020204030204" pitchFamily="34" charset="0"/>
              </a:rPr>
              <a:t>T</a:t>
            </a:r>
            <a:r>
              <a:rPr lang="en-US" cap="none" dirty="0">
                <a:effectLst/>
                <a:latin typeface="+mj-lt"/>
                <a:ea typeface="Calibri" panose="020F0502020204030204" pitchFamily="34" charset="0"/>
                <a:cs typeface="Calibri" panose="020F0502020204030204" pitchFamily="34" charset="0"/>
              </a:rPr>
              <a:t>he results of this experiment are shown in figure 2.</a:t>
            </a:r>
          </a:p>
          <a:p>
            <a:pPr marL="342900" indent="-342900" algn="just">
              <a:buFont typeface="Arial" panose="020B0604020202020204" pitchFamily="34" charset="0"/>
              <a:buChar char="•"/>
            </a:pPr>
            <a:endParaRPr lang="en-US" cap="none" dirty="0">
              <a:latin typeface="+mj-lt"/>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cap="none" dirty="0">
              <a:effectLst/>
              <a:latin typeface="+mj-lt"/>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84EA6B9-F500-4EAB-9C29-4628302864B9}"/>
              </a:ext>
            </a:extLst>
          </p:cNvPr>
          <p:cNvSpPr>
            <a:spLocks noGrp="1"/>
          </p:cNvSpPr>
          <p:nvPr>
            <p:ph type="sldNum" sz="quarter" idx="11"/>
          </p:nvPr>
        </p:nvSpPr>
        <p:spPr/>
        <p:txBody>
          <a:bodyPr/>
          <a:lstStyle/>
          <a:p>
            <a:fld id="{75DF2D63-3FF5-D547-96B9-BE9CCD1ABA58}" type="slidenum">
              <a:rPr lang="en-US" smtClean="0"/>
              <a:t>68</a:t>
            </a:fld>
            <a:endParaRPr lang="en-US" dirty="0"/>
          </a:p>
        </p:txBody>
      </p:sp>
      <p:sp>
        <p:nvSpPr>
          <p:cNvPr id="5" name="Footer Placeholder 4">
            <a:extLst>
              <a:ext uri="{FF2B5EF4-FFF2-40B4-BE49-F238E27FC236}">
                <a16:creationId xmlns:a16="http://schemas.microsoft.com/office/drawing/2014/main" id="{462B00E4-3A36-458C-BB84-134C3EDED084}"/>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7DD07CE2-62E3-430F-980D-9EA65FE7BEA3}"/>
              </a:ext>
            </a:extLst>
          </p:cNvPr>
          <p:cNvPicPr>
            <a:picLocks noChangeAspect="1"/>
          </p:cNvPicPr>
          <p:nvPr/>
        </p:nvPicPr>
        <p:blipFill>
          <a:blip r:embed="rId2"/>
          <a:stretch>
            <a:fillRect/>
          </a:stretch>
        </p:blipFill>
        <p:spPr>
          <a:xfrm>
            <a:off x="2777761" y="2660904"/>
            <a:ext cx="7410669" cy="3986783"/>
          </a:xfrm>
          <a:prstGeom prst="rect">
            <a:avLst/>
          </a:prstGeom>
        </p:spPr>
      </p:pic>
    </p:spTree>
    <p:extLst>
      <p:ext uri="{BB962C8B-B14F-4D97-AF65-F5344CB8AC3E}">
        <p14:creationId xmlns:p14="http://schemas.microsoft.com/office/powerpoint/2010/main" val="1941631487"/>
      </p:ext>
    </p:extLst>
  </p:cSld>
  <p:clrMapOvr>
    <a:masterClrMapping/>
  </p:clrMapOvr>
  <p:transition spd="slow">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E1FDE-488C-4174-8F0F-C92F52E2F4A4}"/>
              </a:ext>
            </a:extLst>
          </p:cNvPr>
          <p:cNvSpPr>
            <a:spLocks noGrp="1"/>
          </p:cNvSpPr>
          <p:nvPr>
            <p:ph idx="1"/>
          </p:nvPr>
        </p:nvSpPr>
        <p:spPr>
          <a:xfrm>
            <a:off x="1965960" y="1106750"/>
            <a:ext cx="9323568" cy="4644499"/>
          </a:xfrm>
        </p:spPr>
        <p:txBody>
          <a:bodyPr/>
          <a:lstStyle/>
          <a:p>
            <a:pPr marL="342900" indent="-342900" algn="just">
              <a:buFont typeface="Arial" panose="020B0604020202020204" pitchFamily="34" charset="0"/>
              <a:buChar char="•"/>
            </a:pPr>
            <a:r>
              <a:rPr lang="en-US" sz="1800" cap="none" dirty="0">
                <a:effectLst/>
                <a:latin typeface="+mj-lt"/>
                <a:ea typeface="Calibri" panose="020F0502020204030204" pitchFamily="34" charset="0"/>
                <a:cs typeface="Calibri" panose="020F0502020204030204" pitchFamily="34" charset="0"/>
              </a:rPr>
              <a:t>this suggest the facts that this approach could work but it is more difficult to train.</a:t>
            </a:r>
            <a:endParaRPr lang="en-US" sz="1800"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sz="1800" cap="none" dirty="0">
                <a:effectLst/>
                <a:latin typeface="+mj-lt"/>
                <a:ea typeface="Calibri" panose="020F0502020204030204" pitchFamily="34" charset="0"/>
                <a:cs typeface="Calibri" panose="020F0502020204030204" pitchFamily="34" charset="0"/>
              </a:rPr>
              <a:t>another consideration may be that in order to get a better balance between exploration and exploitation, </a:t>
            </a:r>
            <a:r>
              <a:rPr lang="en-US" sz="1800" u="sng" cap="none" dirty="0">
                <a:effectLst/>
                <a:latin typeface="+mj-lt"/>
                <a:ea typeface="Calibri" panose="020F0502020204030204" pitchFamily="34" charset="0"/>
                <a:cs typeface="Calibri" panose="020F0502020204030204" pitchFamily="34" charset="0"/>
              </a:rPr>
              <a:t>F and </a:t>
            </a:r>
            <a:r>
              <a:rPr lang="en-US" sz="1800" u="sng" cap="none" dirty="0">
                <a:latin typeface="+mj-lt"/>
                <a:ea typeface="Calibri" panose="020F0502020204030204" pitchFamily="34" charset="0"/>
                <a:cs typeface="Calibri" panose="020F0502020204030204" pitchFamily="34" charset="0"/>
              </a:rPr>
              <a:t>CR</a:t>
            </a:r>
            <a:r>
              <a:rPr lang="en-US" sz="1800" u="sng" cap="none" dirty="0">
                <a:effectLst/>
                <a:latin typeface="+mj-lt"/>
                <a:ea typeface="Calibri" panose="020F0502020204030204" pitchFamily="34" charset="0"/>
                <a:cs typeface="Calibri" panose="020F0502020204030204" pitchFamily="34" charset="0"/>
              </a:rPr>
              <a:t> must be highly variant, especially at the end of the evolution.</a:t>
            </a:r>
            <a:endParaRPr lang="en-US" sz="1800" u="sng"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sz="1800" cap="none" dirty="0">
                <a:effectLst/>
                <a:latin typeface="+mj-lt"/>
                <a:ea typeface="Calibri" panose="020F0502020204030204" pitchFamily="34" charset="0"/>
                <a:cs typeface="Calibri" panose="020F0502020204030204" pitchFamily="34" charset="0"/>
              </a:rPr>
              <a:t>another important observation can be made looking at figure 3 because they are very similar across the functions.</a:t>
            </a:r>
            <a:r>
              <a:rPr lang="en-US" sz="1800" cap="none" dirty="0">
                <a:latin typeface="+mj-lt"/>
                <a:ea typeface="Calibri" panose="020F0502020204030204" pitchFamily="34" charset="0"/>
                <a:cs typeface="Arial" panose="020B0604020202020204" pitchFamily="34" charset="0"/>
              </a:rPr>
              <a:t> </a:t>
            </a:r>
            <a:r>
              <a:rPr lang="en-US" sz="1800" cap="none" dirty="0">
                <a:effectLst/>
                <a:latin typeface="+mj-lt"/>
                <a:ea typeface="Calibri" panose="020F0502020204030204" pitchFamily="34" charset="0"/>
                <a:cs typeface="Calibri" panose="020F0502020204030204" pitchFamily="34" charset="0"/>
              </a:rPr>
              <a:t>but the same pattern is present on all the multi-function training policies. </a:t>
            </a:r>
            <a:endParaRPr lang="en-US" sz="1800"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r>
              <a:rPr lang="en-US" sz="1800" u="sng" cap="none" dirty="0">
                <a:effectLst/>
                <a:latin typeface="+mj-lt"/>
                <a:ea typeface="Calibri" panose="020F0502020204030204" pitchFamily="34" charset="0"/>
                <a:cs typeface="Calibri" panose="020F0502020204030204" pitchFamily="34" charset="0"/>
              </a:rPr>
              <a:t>this problem limitation for the policy because being able to make different choices depending on the function is crucial if we want to have true adaptation. </a:t>
            </a:r>
            <a:endParaRPr lang="en-US" sz="1800" u="sng"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endParaRPr lang="en-US" cap="none" dirty="0">
              <a:latin typeface="+mj-lt"/>
            </a:endParaRPr>
          </a:p>
        </p:txBody>
      </p:sp>
      <p:sp>
        <p:nvSpPr>
          <p:cNvPr id="4" name="Slide Number Placeholder 3">
            <a:extLst>
              <a:ext uri="{FF2B5EF4-FFF2-40B4-BE49-F238E27FC236}">
                <a16:creationId xmlns:a16="http://schemas.microsoft.com/office/drawing/2014/main" id="{884EA6B9-F500-4EAB-9C29-4628302864B9}"/>
              </a:ext>
            </a:extLst>
          </p:cNvPr>
          <p:cNvSpPr>
            <a:spLocks noGrp="1"/>
          </p:cNvSpPr>
          <p:nvPr>
            <p:ph type="sldNum" sz="quarter" idx="11"/>
          </p:nvPr>
        </p:nvSpPr>
        <p:spPr/>
        <p:txBody>
          <a:bodyPr/>
          <a:lstStyle/>
          <a:p>
            <a:fld id="{75DF2D63-3FF5-D547-96B9-BE9CCD1ABA58}" type="slidenum">
              <a:rPr lang="en-US" smtClean="0"/>
              <a:t>69</a:t>
            </a:fld>
            <a:endParaRPr lang="en-US" dirty="0"/>
          </a:p>
        </p:txBody>
      </p:sp>
      <p:sp>
        <p:nvSpPr>
          <p:cNvPr id="5" name="Footer Placeholder 4">
            <a:extLst>
              <a:ext uri="{FF2B5EF4-FFF2-40B4-BE49-F238E27FC236}">
                <a16:creationId xmlns:a16="http://schemas.microsoft.com/office/drawing/2014/main" id="{462B00E4-3A36-458C-BB84-134C3EDED084}"/>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208954439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12" name="Content Placeholder 11">
            <a:extLst>
              <a:ext uri="{FF2B5EF4-FFF2-40B4-BE49-F238E27FC236}">
                <a16:creationId xmlns:a16="http://schemas.microsoft.com/office/drawing/2014/main" id="{422C85B1-08C0-4689-9DC5-2EC9D27806CA}"/>
              </a:ext>
            </a:extLst>
          </p:cNvPr>
          <p:cNvSpPr>
            <a:spLocks noGrp="1"/>
          </p:cNvSpPr>
          <p:nvPr>
            <p:ph idx="1"/>
          </p:nvPr>
        </p:nvSpPr>
        <p:spPr>
          <a:xfrm>
            <a:off x="1865376" y="978408"/>
            <a:ext cx="9092184" cy="4572000"/>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A</a:t>
            </a:r>
            <a:r>
              <a:rPr lang="en-US" cap="none" dirty="0">
                <a:effectLst/>
                <a:latin typeface="+mj-lt"/>
                <a:ea typeface="Calibri" panose="020F0502020204030204" pitchFamily="34" charset="0"/>
                <a:cs typeface="Arial" panose="020B0604020202020204" pitchFamily="34" charset="0"/>
              </a:rPr>
              <a:t>nother possibility is to endow the metaheuristics with a parameter adaption strategy. </a:t>
            </a:r>
          </a:p>
          <a:p>
            <a:pPr marL="342900" marR="0" lvl="0" indent="-342900" algn="just" rtl="0">
              <a:lnSpc>
                <a:spcPct val="150000"/>
              </a:lnSpc>
              <a:spcBef>
                <a:spcPts val="0"/>
              </a:spcBef>
              <a:spcAft>
                <a:spcPts val="0"/>
              </a:spcAft>
              <a:buFont typeface="Arial" panose="020B0604020202020204" pitchFamily="34" charset="0"/>
              <a:buChar char="•"/>
            </a:pPr>
            <a:endParaRPr lang="en-US"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S</a:t>
            </a:r>
            <a:r>
              <a:rPr lang="en-US" cap="none" dirty="0">
                <a:effectLst/>
                <a:latin typeface="+mj-lt"/>
                <a:ea typeface="Calibri" panose="020F0502020204030204" pitchFamily="34" charset="0"/>
                <a:cs typeface="Arial" panose="020B0604020202020204" pitchFamily="34" charset="0"/>
              </a:rPr>
              <a:t>everal handcrafted policies have been proposed over the years to address parameter adaption. </a:t>
            </a:r>
          </a:p>
          <a:p>
            <a:pPr marL="342900" marR="0" lvl="0" indent="-342900" algn="just">
              <a:lnSpc>
                <a:spcPct val="150000"/>
              </a:lnSpc>
              <a:spcBef>
                <a:spcPts val="0"/>
              </a:spcBef>
              <a:spcAft>
                <a:spcPts val="0"/>
              </a:spcAft>
              <a:buFont typeface="Arial" panose="020B0604020202020204" pitchFamily="34" charset="0"/>
              <a:buChar char="•"/>
            </a:pPr>
            <a:endParaRPr lang="en-US"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H</a:t>
            </a:r>
            <a:r>
              <a:rPr lang="en-US" cap="none" dirty="0">
                <a:effectLst/>
                <a:latin typeface="+mj-lt"/>
                <a:ea typeface="Calibri" panose="020F0502020204030204" pitchFamily="34" charset="0"/>
                <a:cs typeface="Arial" panose="020B0604020202020204" pitchFamily="34" charset="0"/>
              </a:rPr>
              <a:t>owever, finding an optimal adaption policy is in turn challenging as different policies may perform differently on different problems or during different stages of an optimization process. </a:t>
            </a:r>
          </a:p>
        </p:txBody>
      </p:sp>
    </p:spTree>
    <p:extLst>
      <p:ext uri="{BB962C8B-B14F-4D97-AF65-F5344CB8AC3E}">
        <p14:creationId xmlns:p14="http://schemas.microsoft.com/office/powerpoint/2010/main" val="2096150702"/>
      </p:ext>
    </p:extLst>
  </p:cSld>
  <p:clrMapOvr>
    <a:masterClrMapping/>
  </p:clrMapOvr>
  <p:transition spd="slow">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E1FDE-488C-4174-8F0F-C92F52E2F4A4}"/>
              </a:ext>
            </a:extLst>
          </p:cNvPr>
          <p:cNvSpPr>
            <a:spLocks noGrp="1"/>
          </p:cNvSpPr>
          <p:nvPr>
            <p:ph idx="1"/>
          </p:nvPr>
        </p:nvSpPr>
        <p:spPr>
          <a:xfrm>
            <a:off x="1847088" y="783771"/>
            <a:ext cx="8988552" cy="5150685"/>
          </a:xfrm>
        </p:spPr>
        <p:txBody>
          <a:bodyPr/>
          <a:lstStyle/>
          <a:p>
            <a:pPr marL="342900" indent="-342900" algn="just">
              <a:buFont typeface="Arial" panose="020B0604020202020204" pitchFamily="34" charset="0"/>
              <a:buChar char="•"/>
            </a:pPr>
            <a:r>
              <a:rPr lang="en-US" sz="1600" cap="none" dirty="0">
                <a:latin typeface="+mj-lt"/>
                <a:ea typeface="Calibri" panose="020F0502020204030204" pitchFamily="34" charset="0"/>
                <a:cs typeface="Calibri" panose="020F0502020204030204" pitchFamily="34" charset="0"/>
              </a:rPr>
              <a:t>F</a:t>
            </a:r>
            <a:r>
              <a:rPr lang="en-US" sz="1600" cap="none" dirty="0">
                <a:effectLst/>
                <a:latin typeface="+mj-lt"/>
                <a:ea typeface="Calibri" panose="020F0502020204030204" pitchFamily="34" charset="0"/>
                <a:cs typeface="Calibri" panose="020F0502020204030204" pitchFamily="34" charset="0"/>
              </a:rPr>
              <a:t>igure 3 also shows that the model has learned a general policy that works well for the majority of the functions and that this is in line with the common strategy of exploring during the first phase and exploitation during the last phase. </a:t>
            </a:r>
            <a:endParaRPr lang="en-US" sz="16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600" cap="none" dirty="0">
                <a:effectLst/>
                <a:latin typeface="+mj-lt"/>
                <a:ea typeface="Calibri" panose="020F0502020204030204" pitchFamily="34" charset="0"/>
                <a:cs typeface="Calibri" panose="020F0502020204030204" pitchFamily="34" charset="0"/>
              </a:rPr>
              <a:t>in fact, during the evolution, </a:t>
            </a:r>
            <a:r>
              <a:rPr lang="en-US" sz="1600" cap="none" dirty="0">
                <a:latin typeface="+mj-lt"/>
                <a:ea typeface="Calibri" panose="020F0502020204030204" pitchFamily="34" charset="0"/>
                <a:cs typeface="Calibri" panose="020F0502020204030204" pitchFamily="34" charset="0"/>
              </a:rPr>
              <a:t>CR</a:t>
            </a:r>
            <a:r>
              <a:rPr lang="en-US" sz="1600" cap="none" dirty="0">
                <a:effectLst/>
                <a:latin typeface="+mj-lt"/>
                <a:ea typeface="Calibri" panose="020F0502020204030204" pitchFamily="34" charset="0"/>
                <a:cs typeface="Calibri" panose="020F0502020204030204" pitchFamily="34" charset="0"/>
              </a:rPr>
              <a:t> which determines the effect of the crossover, is initially small and within a small range (</a:t>
            </a:r>
            <a:r>
              <a:rPr lang="en-US" sz="1600" cap="none" dirty="0">
                <a:effectLst/>
                <a:latin typeface="+mj-lt"/>
                <a:ea typeface="Calibri" panose="020F0502020204030204" pitchFamily="34" charset="0"/>
                <a:cs typeface="Cambria Math" panose="02040503050406030204" pitchFamily="18" charset="0"/>
              </a:rPr>
              <a:t>𝐶𝑅𝑚𝑎𝑥</a:t>
            </a:r>
            <a:r>
              <a:rPr lang="en-US" sz="1600" cap="none" dirty="0">
                <a:effectLst/>
                <a:latin typeface="+mj-lt"/>
                <a:ea typeface="Calibri" panose="020F0502020204030204" pitchFamily="34" charset="0"/>
                <a:cs typeface="Arial" panose="020B0604020202020204" pitchFamily="34" charset="0"/>
              </a:rPr>
              <a:t> and </a:t>
            </a:r>
            <a:r>
              <a:rPr lang="en-US" sz="1600" cap="none" dirty="0">
                <a:effectLst/>
                <a:latin typeface="+mj-lt"/>
                <a:ea typeface="Calibri" panose="020F0502020204030204" pitchFamily="34" charset="0"/>
                <a:cs typeface="Cambria Math" panose="02040503050406030204" pitchFamily="18" charset="0"/>
              </a:rPr>
              <a:t>𝐶𝑅𝑚𝑖𝑛</a:t>
            </a:r>
            <a:r>
              <a:rPr lang="en-US" sz="1600" cap="none" dirty="0">
                <a:effectLst/>
                <a:latin typeface="+mj-lt"/>
                <a:ea typeface="Calibri" panose="020F0502020204030204" pitchFamily="34" charset="0"/>
                <a:cs typeface="Arial" panose="020B0604020202020204" pitchFamily="34" charset="0"/>
              </a:rPr>
              <a:t> are &lt; 0.5 and similar)</a:t>
            </a:r>
          </a:p>
          <a:p>
            <a:pPr marL="342900" marR="0" lvl="0" indent="-342900" algn="just">
              <a:lnSpc>
                <a:spcPct val="150000"/>
              </a:lnSpc>
              <a:spcBef>
                <a:spcPts val="0"/>
              </a:spcBef>
              <a:spcAft>
                <a:spcPts val="0"/>
              </a:spcAft>
              <a:buFont typeface="Symbol" panose="05050102010706020507" pitchFamily="18" charset="2"/>
              <a:buChar char=""/>
            </a:pPr>
            <a:r>
              <a:rPr lang="en-US" sz="1600" cap="none" dirty="0">
                <a:effectLst/>
                <a:latin typeface="+mj-lt"/>
                <a:ea typeface="Calibri" panose="020F0502020204030204" pitchFamily="34" charset="0"/>
                <a:cs typeface="Arial" panose="020B0604020202020204" pitchFamily="34" charset="0"/>
              </a:rPr>
              <a:t>while at the end it increases its variance (</a:t>
            </a:r>
            <a:r>
              <a:rPr lang="en-US" sz="1600" cap="none" dirty="0">
                <a:effectLst/>
                <a:latin typeface="+mj-lt"/>
                <a:ea typeface="Calibri" panose="020F0502020204030204" pitchFamily="34" charset="0"/>
                <a:cs typeface="Cambria Math" panose="02040503050406030204" pitchFamily="18" charset="0"/>
              </a:rPr>
              <a:t>𝐶𝑅𝑚𝑎𝑥</a:t>
            </a:r>
            <a:r>
              <a:rPr lang="en-US" sz="1600" cap="none" dirty="0">
                <a:effectLst/>
                <a:latin typeface="+mj-lt"/>
                <a:ea typeface="Calibri" panose="020F0502020204030204" pitchFamily="34" charset="0"/>
                <a:cs typeface="Arial" panose="020B0604020202020204" pitchFamily="34" charset="0"/>
              </a:rPr>
              <a:t> = 0.75 and </a:t>
            </a:r>
            <a:r>
              <a:rPr lang="en-US" sz="1600" cap="none" dirty="0">
                <a:effectLst/>
                <a:latin typeface="+mj-lt"/>
                <a:ea typeface="Calibri" panose="020F0502020204030204" pitchFamily="34" charset="0"/>
                <a:cs typeface="Cambria Math" panose="02040503050406030204" pitchFamily="18" charset="0"/>
              </a:rPr>
              <a:t>𝐶𝑅𝑚𝑖𝑛</a:t>
            </a:r>
            <a:r>
              <a:rPr lang="en-US" sz="1600" cap="none" dirty="0">
                <a:effectLst/>
                <a:latin typeface="+mj-lt"/>
                <a:ea typeface="Calibri" panose="020F0502020204030204" pitchFamily="34" charset="0"/>
                <a:cs typeface="Arial" panose="020B0604020202020204" pitchFamily="34" charset="0"/>
              </a:rPr>
              <a:t> = 0.25).</a:t>
            </a:r>
          </a:p>
          <a:p>
            <a:pPr marL="342900" marR="0" lvl="0" indent="-342900" algn="just">
              <a:lnSpc>
                <a:spcPct val="150000"/>
              </a:lnSpc>
              <a:spcBef>
                <a:spcPts val="0"/>
              </a:spcBef>
              <a:spcAft>
                <a:spcPts val="0"/>
              </a:spcAft>
              <a:buFont typeface="Symbol" panose="05050102010706020507" pitchFamily="18" charset="2"/>
              <a:buChar char=""/>
            </a:pPr>
            <a:r>
              <a:rPr lang="en-US" sz="1600" cap="none" dirty="0">
                <a:effectLst/>
                <a:latin typeface="+mj-lt"/>
                <a:ea typeface="Calibri" panose="020F0502020204030204" pitchFamily="34" charset="0"/>
                <a:cs typeface="Arial" panose="020B0604020202020204" pitchFamily="34" charset="0"/>
              </a:rPr>
              <a:t>instead, F which determines the effects of mutation is initially high with low variance.</a:t>
            </a:r>
          </a:p>
          <a:p>
            <a:pPr marL="342900" marR="0" lvl="0" indent="-342900" algn="just">
              <a:lnSpc>
                <a:spcPct val="150000"/>
              </a:lnSpc>
              <a:spcBef>
                <a:spcPts val="0"/>
              </a:spcBef>
              <a:spcAft>
                <a:spcPts val="800"/>
              </a:spcAft>
              <a:buFont typeface="Symbol" panose="05050102010706020507" pitchFamily="18" charset="2"/>
              <a:buChar char=""/>
            </a:pPr>
            <a:r>
              <a:rPr lang="en-US" sz="1600" cap="none" dirty="0">
                <a:effectLst/>
                <a:latin typeface="+mj-lt"/>
                <a:ea typeface="Calibri" panose="020F0502020204030204" pitchFamily="34" charset="0"/>
                <a:cs typeface="Arial" panose="020B0604020202020204" pitchFamily="34" charset="0"/>
              </a:rPr>
              <a:t>(both </a:t>
            </a:r>
            <a:r>
              <a:rPr lang="en-US" sz="1600" cap="none" dirty="0">
                <a:effectLst/>
                <a:latin typeface="+mj-lt"/>
                <a:ea typeface="Calibri" panose="020F0502020204030204" pitchFamily="34" charset="0"/>
                <a:cs typeface="Cambria Math" panose="02040503050406030204" pitchFamily="18" charset="0"/>
              </a:rPr>
              <a:t>𝐹𝑚𝑎𝑥</a:t>
            </a:r>
            <a:r>
              <a:rPr lang="en-US" sz="1600" cap="none" dirty="0">
                <a:effectLst/>
                <a:latin typeface="+mj-lt"/>
                <a:ea typeface="Calibri" panose="020F0502020204030204" pitchFamily="34" charset="0"/>
                <a:cs typeface="Arial" panose="020B0604020202020204" pitchFamily="34" charset="0"/>
              </a:rPr>
              <a:t> and </a:t>
            </a:r>
            <a:r>
              <a:rPr lang="en-US" sz="1600" cap="none" dirty="0">
                <a:effectLst/>
                <a:latin typeface="+mj-lt"/>
                <a:ea typeface="Calibri" panose="020F0502020204030204" pitchFamily="34" charset="0"/>
                <a:cs typeface="Cambria Math" panose="02040503050406030204" pitchFamily="18" charset="0"/>
              </a:rPr>
              <a:t>𝐹𝑚𝑖𝑛</a:t>
            </a:r>
            <a:r>
              <a:rPr lang="en-US" sz="1600" cap="none" dirty="0">
                <a:effectLst/>
                <a:latin typeface="+mj-lt"/>
                <a:ea typeface="Calibri" panose="020F0502020204030204" pitchFamily="34" charset="0"/>
                <a:cs typeface="Arial" panose="020B0604020202020204" pitchFamily="34" charset="0"/>
              </a:rPr>
              <a:t> are </a:t>
            </a:r>
            <a:r>
              <a:rPr lang="en-US" sz="1600" cap="none" dirty="0">
                <a:effectLst/>
                <a:latin typeface="+mj-lt"/>
                <a:ea typeface="Calibri" panose="020F0502020204030204" pitchFamily="34" charset="0"/>
                <a:cs typeface="Cambria Math" panose="02040503050406030204" pitchFamily="18" charset="0"/>
              </a:rPr>
              <a:t>∼</a:t>
            </a:r>
            <a:r>
              <a:rPr lang="en-US" sz="1600" cap="none" dirty="0">
                <a:effectLst/>
                <a:latin typeface="+mj-lt"/>
                <a:ea typeface="Calibri" panose="020F0502020204030204" pitchFamily="34" charset="0"/>
                <a:cs typeface="Arial" panose="020B0604020202020204" pitchFamily="34" charset="0"/>
              </a:rPr>
              <a:t> 1) and at the end it has high variance between </a:t>
            </a:r>
            <a:r>
              <a:rPr lang="en-US" sz="1600" cap="none" dirty="0">
                <a:effectLst/>
                <a:latin typeface="+mj-lt"/>
                <a:ea typeface="Calibri" panose="020F0502020204030204" pitchFamily="34" charset="0"/>
                <a:cs typeface="Cambria Math" panose="02040503050406030204" pitchFamily="18" charset="0"/>
              </a:rPr>
              <a:t>∼</a:t>
            </a:r>
            <a:r>
              <a:rPr lang="en-US" sz="1600" cap="none" dirty="0">
                <a:effectLst/>
                <a:latin typeface="+mj-lt"/>
                <a:ea typeface="Calibri" panose="020F0502020204030204" pitchFamily="34" charset="0"/>
                <a:cs typeface="Arial" panose="020B0604020202020204" pitchFamily="34" charset="0"/>
              </a:rPr>
              <a:t> 1 and </a:t>
            </a:r>
            <a:r>
              <a:rPr lang="en-US" sz="1600" cap="none" dirty="0">
                <a:effectLst/>
                <a:latin typeface="+mj-lt"/>
                <a:ea typeface="Calibri" panose="020F0502020204030204" pitchFamily="34" charset="0"/>
                <a:cs typeface="Cambria Math" panose="02040503050406030204" pitchFamily="18" charset="0"/>
              </a:rPr>
              <a:t>∼</a:t>
            </a:r>
            <a:r>
              <a:rPr lang="en-US" sz="1600" cap="none" dirty="0">
                <a:effectLst/>
                <a:latin typeface="+mj-lt"/>
                <a:ea typeface="Calibri" panose="020F0502020204030204" pitchFamily="34" charset="0"/>
                <a:cs typeface="Arial" panose="020B0604020202020204" pitchFamily="34" charset="0"/>
              </a:rPr>
              <a:t> 0.5.</a:t>
            </a:r>
          </a:p>
          <a:p>
            <a:pPr marL="342900" indent="-342900" algn="just">
              <a:buFont typeface="Arial" panose="020B0604020202020204" pitchFamily="34" charset="0"/>
              <a:buChar char="•"/>
            </a:pPr>
            <a:endParaRPr lang="en-US" sz="1600" cap="none" dirty="0">
              <a:latin typeface="+mj-lt"/>
            </a:endParaRPr>
          </a:p>
        </p:txBody>
      </p:sp>
      <p:sp>
        <p:nvSpPr>
          <p:cNvPr id="4" name="Slide Number Placeholder 3">
            <a:extLst>
              <a:ext uri="{FF2B5EF4-FFF2-40B4-BE49-F238E27FC236}">
                <a16:creationId xmlns:a16="http://schemas.microsoft.com/office/drawing/2014/main" id="{884EA6B9-F500-4EAB-9C29-4628302864B9}"/>
              </a:ext>
            </a:extLst>
          </p:cNvPr>
          <p:cNvSpPr>
            <a:spLocks noGrp="1"/>
          </p:cNvSpPr>
          <p:nvPr>
            <p:ph type="sldNum" sz="quarter" idx="11"/>
          </p:nvPr>
        </p:nvSpPr>
        <p:spPr/>
        <p:txBody>
          <a:bodyPr/>
          <a:lstStyle/>
          <a:p>
            <a:fld id="{75DF2D63-3FF5-D547-96B9-BE9CCD1ABA58}" type="slidenum">
              <a:rPr lang="en-US" smtClean="0"/>
              <a:t>70</a:t>
            </a:fld>
            <a:endParaRPr lang="en-US" dirty="0"/>
          </a:p>
        </p:txBody>
      </p:sp>
      <p:sp>
        <p:nvSpPr>
          <p:cNvPr id="5" name="Footer Placeholder 4">
            <a:extLst>
              <a:ext uri="{FF2B5EF4-FFF2-40B4-BE49-F238E27FC236}">
                <a16:creationId xmlns:a16="http://schemas.microsoft.com/office/drawing/2014/main" id="{462B00E4-3A36-458C-BB84-134C3EDED084}"/>
              </a:ext>
            </a:extLst>
          </p:cNvPr>
          <p:cNvSpPr>
            <a:spLocks noGrp="1"/>
          </p:cNvSpPr>
          <p:nvPr>
            <p:ph type="ftr" sz="quarter" idx="12"/>
          </p:nvPr>
        </p:nvSpPr>
        <p:spPr/>
        <p:txBody>
          <a:bodyPr/>
          <a:lstStyle/>
          <a:p>
            <a:r>
              <a:rPr lang="en-GB" sz="600" dirty="0"/>
              <a:t>Reinforcement learning based adaptive metaheuristics </a:t>
            </a:r>
            <a:endParaRPr lang="en-US" sz="600" dirty="0"/>
          </a:p>
        </p:txBody>
      </p:sp>
      <p:pic>
        <p:nvPicPr>
          <p:cNvPr id="6" name="Picture 5">
            <a:extLst>
              <a:ext uri="{FF2B5EF4-FFF2-40B4-BE49-F238E27FC236}">
                <a16:creationId xmlns:a16="http://schemas.microsoft.com/office/drawing/2014/main" id="{0C22FFA6-6640-4607-8900-45151C7FC172}"/>
              </a:ext>
            </a:extLst>
          </p:cNvPr>
          <p:cNvPicPr/>
          <p:nvPr/>
        </p:nvPicPr>
        <p:blipFill>
          <a:blip r:embed="rId2">
            <a:extLst>
              <a:ext uri="{28A0092B-C50C-407E-A947-70E740481C1C}">
                <a14:useLocalDpi xmlns:a14="http://schemas.microsoft.com/office/drawing/2010/main" val="0"/>
              </a:ext>
            </a:extLst>
          </a:blip>
          <a:stretch>
            <a:fillRect/>
          </a:stretch>
        </p:blipFill>
        <p:spPr>
          <a:xfrm>
            <a:off x="3646497" y="3776472"/>
            <a:ext cx="4255878" cy="2762104"/>
          </a:xfrm>
          <a:prstGeom prst="rect">
            <a:avLst/>
          </a:prstGeom>
        </p:spPr>
      </p:pic>
    </p:spTree>
    <p:extLst>
      <p:ext uri="{BB962C8B-B14F-4D97-AF65-F5344CB8AC3E}">
        <p14:creationId xmlns:p14="http://schemas.microsoft.com/office/powerpoint/2010/main" val="4189045785"/>
      </p:ext>
    </p:extLst>
  </p:cSld>
  <p:clrMapOvr>
    <a:masterClrMapping/>
  </p:clrMapOvr>
  <p:transition spd="slow">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FA6637-006E-44D7-BD9E-195B0A869A1D}"/>
              </a:ext>
            </a:extLst>
          </p:cNvPr>
          <p:cNvSpPr txBox="1"/>
          <p:nvPr/>
        </p:nvSpPr>
        <p:spPr>
          <a:xfrm>
            <a:off x="850392" y="1005840"/>
            <a:ext cx="3685032" cy="1754326"/>
          </a:xfrm>
          <a:prstGeom prst="rect">
            <a:avLst/>
          </a:prstGeom>
          <a:noFill/>
        </p:spPr>
        <p:txBody>
          <a:bodyPr wrap="square" rtlCol="0">
            <a:spAutoFit/>
          </a:bodyPr>
          <a:lstStyle/>
          <a:p>
            <a:pPr marL="285750" indent="-285750">
              <a:buFont typeface="Arial" panose="020B0604020202020204" pitchFamily="34" charset="0"/>
              <a:buChar char="•"/>
            </a:pPr>
            <a:r>
              <a:rPr lang="en-US" sz="1800" cap="none" dirty="0">
                <a:effectLst/>
                <a:latin typeface="+mj-lt"/>
                <a:ea typeface="Calibri" panose="020F0502020204030204" pitchFamily="34" charset="0"/>
                <a:cs typeface="Calibri" panose="020F0502020204030204" pitchFamily="34" charset="0"/>
              </a:rPr>
              <a:t>another important observation can be made looking at figure 3 because they are very similar across the functions.</a:t>
            </a:r>
            <a:endParaRPr lang="en-US" sz="1800" cap="none" dirty="0">
              <a:effectLst/>
              <a:latin typeface="+mj-lt"/>
              <a:ea typeface="Calibri" panose="020F0502020204030204" pitchFamily="34" charset="0"/>
              <a:cs typeface="Arial" panose="020B0604020202020204" pitchFamily="34" charset="0"/>
            </a:endParaRPr>
          </a:p>
          <a:p>
            <a:endParaRPr lang="en-US" dirty="0"/>
          </a:p>
        </p:txBody>
      </p:sp>
      <p:pic>
        <p:nvPicPr>
          <p:cNvPr id="7" name="Picture 6">
            <a:extLst>
              <a:ext uri="{FF2B5EF4-FFF2-40B4-BE49-F238E27FC236}">
                <a16:creationId xmlns:a16="http://schemas.microsoft.com/office/drawing/2014/main" id="{8EAE7DC4-8A58-4E1C-93CB-0982DA694B52}"/>
              </a:ext>
            </a:extLst>
          </p:cNvPr>
          <p:cNvPicPr>
            <a:picLocks noChangeAspect="1"/>
          </p:cNvPicPr>
          <p:nvPr/>
        </p:nvPicPr>
        <p:blipFill>
          <a:blip r:embed="rId2"/>
          <a:stretch>
            <a:fillRect/>
          </a:stretch>
        </p:blipFill>
        <p:spPr>
          <a:xfrm>
            <a:off x="5683758" y="333375"/>
            <a:ext cx="5657850" cy="6191250"/>
          </a:xfrm>
          <a:prstGeom prst="rect">
            <a:avLst/>
          </a:prstGeom>
        </p:spPr>
      </p:pic>
    </p:spTree>
    <p:extLst>
      <p:ext uri="{BB962C8B-B14F-4D97-AF65-F5344CB8AC3E}">
        <p14:creationId xmlns:p14="http://schemas.microsoft.com/office/powerpoint/2010/main" val="1691765048"/>
      </p:ext>
    </p:extLst>
  </p:cSld>
  <p:clrMapOvr>
    <a:masterClrMapping/>
  </p:clrMapOvr>
  <p:transition spd="slow">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E1FDE-488C-4174-8F0F-C92F52E2F4A4}"/>
              </a:ext>
            </a:extLst>
          </p:cNvPr>
          <p:cNvSpPr>
            <a:spLocks noGrp="1"/>
          </p:cNvSpPr>
          <p:nvPr>
            <p:ph idx="1"/>
          </p:nvPr>
        </p:nvSpPr>
        <p:spPr>
          <a:xfrm>
            <a:off x="1984248" y="1207008"/>
            <a:ext cx="9464040" cy="4443984"/>
          </a:xfrm>
        </p:spPr>
        <p:txBody>
          <a:bodyPr/>
          <a:lstStyle/>
          <a:p>
            <a:pPr marL="342900" marR="0" lvl="0" indent="-342900" algn="just" rtl="0">
              <a:lnSpc>
                <a:spcPct val="150000"/>
              </a:lnSpc>
              <a:spcBef>
                <a:spcPts val="0"/>
              </a:spcBef>
              <a:spcAft>
                <a:spcPts val="0"/>
              </a:spcAft>
              <a:buFont typeface="Symbol" panose="05050102010706020507" pitchFamily="18" charset="2"/>
              <a:buChar char=""/>
            </a:pPr>
            <a:r>
              <a:rPr lang="en-US" cap="none" dirty="0">
                <a:latin typeface="+mj-lt"/>
                <a:ea typeface="Calibri" panose="020F0502020204030204" pitchFamily="34" charset="0"/>
                <a:cs typeface="Calibri" panose="020F0502020204030204" pitchFamily="34" charset="0"/>
              </a:rPr>
              <a:t>T</a:t>
            </a:r>
            <a:r>
              <a:rPr lang="en-US" cap="none" dirty="0">
                <a:effectLst/>
                <a:latin typeface="+mj-lt"/>
                <a:ea typeface="Calibri" panose="020F0502020204030204" pitchFamily="34" charset="0"/>
                <a:cs typeface="Calibri" panose="020F0502020204030204" pitchFamily="34" charset="0"/>
              </a:rPr>
              <a:t>his is figure 3 represent the trajectories produced by the </a:t>
            </a:r>
            <a:r>
              <a:rPr lang="en-US" cap="none" dirty="0">
                <a:effectLst/>
                <a:latin typeface="+mj-lt"/>
                <a:ea typeface="Calibri" panose="020F0502020204030204" pitchFamily="34" charset="0"/>
                <a:cs typeface="Arial" panose="020B0604020202020204" pitchFamily="34" charset="0"/>
              </a:rPr>
              <a:t>“w/ intra δ</a:t>
            </a:r>
            <a:r>
              <a:rPr lang="en-US" cap="none" dirty="0">
                <a:effectLst/>
                <a:latin typeface="+mj-lt"/>
                <a:ea typeface="Calibri" panose="020F0502020204030204" pitchFamily="34" charset="0"/>
                <a:cs typeface="Cambria Math" panose="02040503050406030204" pitchFamily="18" charset="0"/>
              </a:rPr>
              <a:t>𝑓</a:t>
            </a:r>
            <a:r>
              <a:rPr lang="en-US" cap="none" dirty="0">
                <a:effectLst/>
                <a:latin typeface="+mj-lt"/>
                <a:ea typeface="Calibri" panose="020F0502020204030204" pitchFamily="34" charset="0"/>
                <a:cs typeface="Arial" panose="020B0604020202020204" pitchFamily="34" charset="0"/>
              </a:rPr>
              <a:t> uniform distribution” policy. </a:t>
            </a:r>
          </a:p>
          <a:p>
            <a:pPr marR="0" lvl="0" algn="just" rtl="0">
              <a:lnSpc>
                <a:spcPct val="150000"/>
              </a:lnSpc>
              <a:spcBef>
                <a:spcPts val="0"/>
              </a:spcBef>
              <a:spcAft>
                <a:spcPts val="0"/>
              </a:spcAft>
            </a:pPr>
            <a:endParaRPr lang="en-US" cap="none" dirty="0">
              <a:effectLst/>
              <a:latin typeface="+mj-lt"/>
              <a:ea typeface="Calibri" panose="020F0502020204030204" pitchFamily="34" charset="0"/>
              <a:cs typeface="Arial" panose="020B0604020202020204" pitchFamily="34" charset="0"/>
            </a:endParaRPr>
          </a:p>
          <a:p>
            <a:pPr marL="342900" marR="0" lvl="0" indent="-342900" algn="just" rtl="0">
              <a:lnSpc>
                <a:spcPct val="150000"/>
              </a:lnSpc>
              <a:spcBef>
                <a:spcPts val="0"/>
              </a:spcBef>
              <a:spcAft>
                <a:spcPts val="0"/>
              </a:spcAft>
              <a:buFont typeface="Symbol" panose="05050102010706020507" pitchFamily="18" charset="2"/>
              <a:buChar char=""/>
            </a:pPr>
            <a:r>
              <a:rPr lang="en-US" cap="none" dirty="0" err="1">
                <a:effectLst/>
                <a:latin typeface="+mj-lt"/>
                <a:ea typeface="Calibri" panose="020F0502020204030204" pitchFamily="34" charset="0"/>
                <a:cs typeface="Arial" panose="020B0604020202020204" pitchFamily="34" charset="0"/>
              </a:rPr>
              <a:t>goven</a:t>
            </a:r>
            <a:r>
              <a:rPr lang="en-US" cap="none" dirty="0">
                <a:effectLst/>
                <a:latin typeface="+mj-lt"/>
                <a:ea typeface="Calibri" panose="020F0502020204030204" pitchFamily="34" charset="0"/>
                <a:cs typeface="Arial" panose="020B0604020202020204" pitchFamily="34" charset="0"/>
              </a:rPr>
              <a:t> a tensor of shape  (46, 50, 4, 50), storing 4 actions of the policy during 50 generations of 50 evolutionary runs for each of the 46 functions</a:t>
            </a:r>
          </a:p>
          <a:p>
            <a:pPr marR="0" lvl="0" algn="just">
              <a:lnSpc>
                <a:spcPct val="150000"/>
              </a:lnSpc>
              <a:spcBef>
                <a:spcPts val="0"/>
              </a:spcBef>
              <a:spcAft>
                <a:spcPts val="0"/>
              </a:spcAft>
            </a:pPr>
            <a:endParaRPr lang="en-US" cap="none" dirty="0">
              <a:effectLst/>
              <a:latin typeface="+mj-lt"/>
              <a:ea typeface="Calibri" panose="020F0502020204030204" pitchFamily="34" charset="0"/>
              <a:cs typeface="Arial" panose="020B0604020202020204" pitchFamily="34" charset="0"/>
            </a:endParaRPr>
          </a:p>
          <a:p>
            <a:pPr marL="342900" marR="0" lvl="0" indent="-342900" algn="just" rtl="0">
              <a:lnSpc>
                <a:spcPct val="150000"/>
              </a:lnSpc>
              <a:spcBef>
                <a:spcPts val="0"/>
              </a:spcBef>
              <a:spcAft>
                <a:spcPts val="0"/>
              </a:spcAft>
              <a:buFont typeface="Symbol" panose="05050102010706020507" pitchFamily="18" charset="2"/>
              <a:buChar char=""/>
            </a:pPr>
            <a:r>
              <a:rPr lang="en-US" cap="none" dirty="0">
                <a:latin typeface="+mj-lt"/>
                <a:ea typeface="Calibri" panose="020F0502020204030204" pitchFamily="34" charset="0"/>
                <a:cs typeface="Arial" panose="020B0604020202020204" pitchFamily="34" charset="0"/>
              </a:rPr>
              <a:t>W</a:t>
            </a:r>
            <a:r>
              <a:rPr lang="en-US" cap="none" dirty="0">
                <a:effectLst/>
                <a:latin typeface="+mj-lt"/>
                <a:ea typeface="Calibri" panose="020F0502020204030204" pitchFamily="34" charset="0"/>
                <a:cs typeface="Arial" panose="020B0604020202020204" pitchFamily="34" charset="0"/>
              </a:rPr>
              <a:t>e compute first the mean across runs then the mean and </a:t>
            </a:r>
            <a:r>
              <a:rPr lang="en-US" cap="none" dirty="0" err="1">
                <a:effectLst/>
                <a:latin typeface="+mj-lt"/>
                <a:ea typeface="Calibri" panose="020F0502020204030204" pitchFamily="34" charset="0"/>
                <a:cs typeface="Arial" panose="020B0604020202020204" pitchFamily="34" charset="0"/>
              </a:rPr>
              <a:t>std.dev.across</a:t>
            </a:r>
            <a:r>
              <a:rPr lang="en-US" cap="none" dirty="0">
                <a:effectLst/>
                <a:latin typeface="+mj-lt"/>
                <a:ea typeface="Calibri" panose="020F0502020204030204" pitchFamily="34" charset="0"/>
                <a:cs typeface="Arial" panose="020B0604020202020204" pitchFamily="34" charset="0"/>
              </a:rPr>
              <a:t> functions. (mean ± std. dev. across 46 benchmark functions)</a:t>
            </a:r>
          </a:p>
          <a:p>
            <a:pPr marR="0" lvl="0" algn="just">
              <a:lnSpc>
                <a:spcPct val="150000"/>
              </a:lnSpc>
              <a:spcBef>
                <a:spcPts val="0"/>
              </a:spcBef>
              <a:spcAft>
                <a:spcPts val="0"/>
              </a:spcAft>
            </a:pPr>
            <a:endParaRPr lang="en-US" sz="24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400" cap="none" dirty="0">
              <a:latin typeface="+mj-lt"/>
            </a:endParaRPr>
          </a:p>
        </p:txBody>
      </p:sp>
      <p:sp>
        <p:nvSpPr>
          <p:cNvPr id="4" name="Slide Number Placeholder 3">
            <a:extLst>
              <a:ext uri="{FF2B5EF4-FFF2-40B4-BE49-F238E27FC236}">
                <a16:creationId xmlns:a16="http://schemas.microsoft.com/office/drawing/2014/main" id="{884EA6B9-F500-4EAB-9C29-4628302864B9}"/>
              </a:ext>
            </a:extLst>
          </p:cNvPr>
          <p:cNvSpPr>
            <a:spLocks noGrp="1"/>
          </p:cNvSpPr>
          <p:nvPr>
            <p:ph type="sldNum" sz="quarter" idx="11"/>
          </p:nvPr>
        </p:nvSpPr>
        <p:spPr/>
        <p:txBody>
          <a:bodyPr/>
          <a:lstStyle/>
          <a:p>
            <a:fld id="{75DF2D63-3FF5-D547-96B9-BE9CCD1ABA58}" type="slidenum">
              <a:rPr lang="en-US" smtClean="0"/>
              <a:t>72</a:t>
            </a:fld>
            <a:endParaRPr lang="en-US" dirty="0"/>
          </a:p>
        </p:txBody>
      </p:sp>
      <p:sp>
        <p:nvSpPr>
          <p:cNvPr id="5" name="Footer Placeholder 4">
            <a:extLst>
              <a:ext uri="{FF2B5EF4-FFF2-40B4-BE49-F238E27FC236}">
                <a16:creationId xmlns:a16="http://schemas.microsoft.com/office/drawing/2014/main" id="{462B00E4-3A36-458C-BB84-134C3EDED084}"/>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2767205151"/>
      </p:ext>
    </p:extLst>
  </p:cSld>
  <p:clrMapOvr>
    <a:masterClrMapping/>
  </p:clrMapOvr>
  <p:transition spd="slow">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E1FDE-488C-4174-8F0F-C92F52E2F4A4}"/>
              </a:ext>
            </a:extLst>
          </p:cNvPr>
          <p:cNvSpPr>
            <a:spLocks noGrp="1"/>
          </p:cNvSpPr>
          <p:nvPr>
            <p:ph idx="1"/>
          </p:nvPr>
        </p:nvSpPr>
        <p:spPr>
          <a:xfrm>
            <a:off x="2057400" y="1133856"/>
            <a:ext cx="9089136" cy="4443984"/>
          </a:xfrm>
        </p:spPr>
        <p:txBody>
          <a:bodyPr/>
          <a:lstStyle/>
          <a:p>
            <a:pPr marL="342900" indent="-342900" algn="just">
              <a:buFont typeface="Arial" panose="020B0604020202020204" pitchFamily="34" charset="0"/>
              <a:buChar char="•"/>
            </a:pPr>
            <a:r>
              <a:rPr lang="en-US" cap="none" dirty="0">
                <a:effectLst/>
                <a:latin typeface="+mj-lt"/>
                <a:ea typeface="Calibri" panose="020F0502020204030204" pitchFamily="34" charset="0"/>
                <a:cs typeface="Calibri" panose="020F0502020204030204" pitchFamily="34" charset="0"/>
              </a:rPr>
              <a:t>one possible cause of this problem may be the small capacity of the model in terms of number of layers or the number of the neurons or the number of episodes. but increasing both at least to the values that we tested did not bring any improvement. </a:t>
            </a:r>
          </a:p>
          <a:p>
            <a:pPr marL="342900" indent="-342900" algn="just">
              <a:buFont typeface="Arial" panose="020B0604020202020204" pitchFamily="34" charset="0"/>
              <a:buChar char="•"/>
            </a:pPr>
            <a:r>
              <a:rPr lang="en-US" cap="none" dirty="0">
                <a:effectLst/>
                <a:latin typeface="+mj-lt"/>
                <a:ea typeface="Calibri" panose="020F0502020204030204" pitchFamily="34" charset="0"/>
                <a:cs typeface="Calibri" panose="020F0502020204030204" pitchFamily="34" charset="0"/>
              </a:rPr>
              <a:t>a possible solution may be to add a loss function in an intermediate layer the same as the one </a:t>
            </a:r>
            <a:r>
              <a:rPr lang="en-US" cap="none" dirty="0" err="1">
                <a:effectLst/>
                <a:latin typeface="+mj-lt"/>
                <a:ea typeface="Calibri" panose="020F0502020204030204" pitchFamily="34" charset="0"/>
                <a:cs typeface="Calibri" panose="020F0502020204030204" pitchFamily="34" charset="0"/>
              </a:rPr>
              <a:t>googlenet</a:t>
            </a:r>
            <a:r>
              <a:rPr lang="en-US" cap="none" dirty="0">
                <a:effectLst/>
                <a:latin typeface="+mj-lt"/>
                <a:ea typeface="Calibri" panose="020F0502020204030204" pitchFamily="34" charset="0"/>
                <a:cs typeface="Calibri" panose="020F0502020204030204" pitchFamily="34" charset="0"/>
              </a:rPr>
              <a:t> does to classify the function in some manner like the unimodal and multimodal</a:t>
            </a:r>
            <a:r>
              <a:rPr lang="en-US" cap="none" dirty="0">
                <a:latin typeface="+mj-lt"/>
                <a:ea typeface="Calibri" panose="020F0502020204030204" pitchFamily="34" charset="0"/>
                <a:cs typeface="Calibri" panose="020F0502020204030204" pitchFamily="34" charset="0"/>
              </a:rPr>
              <a:t> </a:t>
            </a:r>
            <a:r>
              <a:rPr lang="en-US" cap="none" dirty="0">
                <a:effectLst/>
                <a:latin typeface="+mj-lt"/>
                <a:ea typeface="Calibri" panose="020F0502020204030204" pitchFamily="34" charset="0"/>
                <a:cs typeface="Calibri" panose="020F0502020204030204" pitchFamily="34" charset="0"/>
              </a:rPr>
              <a:t>but this would increase the computational cost. </a:t>
            </a:r>
            <a:endParaRPr lang="en-US" cap="none" dirty="0">
              <a:effectLst/>
              <a:latin typeface="+mj-lt"/>
              <a:ea typeface="Calibri" panose="020F0502020204030204" pitchFamily="34" charset="0"/>
              <a:cs typeface="Arial" panose="020B0604020202020204" pitchFamily="34" charset="0"/>
            </a:endParaRPr>
          </a:p>
          <a:p>
            <a:pPr marL="342900" indent="-342900" algn="just">
              <a:buFont typeface="Arial" panose="020B0604020202020204" pitchFamily="34" charset="0"/>
              <a:buChar char="•"/>
            </a:pPr>
            <a:endParaRPr lang="en-US" sz="2400" cap="none" dirty="0">
              <a:latin typeface="+mj-lt"/>
            </a:endParaRPr>
          </a:p>
        </p:txBody>
      </p:sp>
      <p:sp>
        <p:nvSpPr>
          <p:cNvPr id="4" name="Slide Number Placeholder 3">
            <a:extLst>
              <a:ext uri="{FF2B5EF4-FFF2-40B4-BE49-F238E27FC236}">
                <a16:creationId xmlns:a16="http://schemas.microsoft.com/office/drawing/2014/main" id="{884EA6B9-F500-4EAB-9C29-4628302864B9}"/>
              </a:ext>
            </a:extLst>
          </p:cNvPr>
          <p:cNvSpPr>
            <a:spLocks noGrp="1"/>
          </p:cNvSpPr>
          <p:nvPr>
            <p:ph type="sldNum" sz="quarter" idx="11"/>
          </p:nvPr>
        </p:nvSpPr>
        <p:spPr/>
        <p:txBody>
          <a:bodyPr/>
          <a:lstStyle/>
          <a:p>
            <a:fld id="{75DF2D63-3FF5-D547-96B9-BE9CCD1ABA58}" type="slidenum">
              <a:rPr lang="en-US" smtClean="0"/>
              <a:t>73</a:t>
            </a:fld>
            <a:endParaRPr lang="en-US" dirty="0"/>
          </a:p>
        </p:txBody>
      </p:sp>
      <p:sp>
        <p:nvSpPr>
          <p:cNvPr id="5" name="Footer Placeholder 4">
            <a:extLst>
              <a:ext uri="{FF2B5EF4-FFF2-40B4-BE49-F238E27FC236}">
                <a16:creationId xmlns:a16="http://schemas.microsoft.com/office/drawing/2014/main" id="{462B00E4-3A36-458C-BB84-134C3EDED084}"/>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1084394334"/>
      </p:ext>
    </p:extLst>
  </p:cSld>
  <p:clrMapOvr>
    <a:masterClrMapping/>
  </p:clrMapOvr>
  <p:transition spd="slow">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GB" sz="600" dirty="0"/>
              <a:t>Reinforcement learning based adaptive metaheuristics </a:t>
            </a:r>
            <a:endParaRPr lang="en-US" sz="600" dirty="0"/>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74</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2871216" y="952501"/>
            <a:ext cx="6519672" cy="2971800"/>
          </a:xfrm>
        </p:spPr>
        <p:txBody>
          <a:bodyPr/>
          <a:lstStyle/>
          <a:p>
            <a:pPr>
              <a:lnSpc>
                <a:spcPct val="150000"/>
              </a:lnSpc>
            </a:pPr>
            <a:r>
              <a:rPr lang="en-US" sz="4000" b="1" dirty="0"/>
              <a:t>Summary and The Results</a:t>
            </a:r>
            <a:br>
              <a:rPr lang="en-US" sz="4000" b="1" dirty="0"/>
            </a:br>
            <a:r>
              <a:rPr lang="en-US" sz="4000" b="1" dirty="0"/>
              <a:t>of This Research</a:t>
            </a:r>
            <a:endParaRPr lang="en-US" sz="4000" b="1" spc="0" dirty="0">
              <a:ea typeface="+mn-lt"/>
              <a:cs typeface="+mn-lt"/>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4584828"/>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transition spd="slow">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E1FDE-488C-4174-8F0F-C92F52E2F4A4}"/>
              </a:ext>
            </a:extLst>
          </p:cNvPr>
          <p:cNvSpPr>
            <a:spLocks noGrp="1"/>
          </p:cNvSpPr>
          <p:nvPr>
            <p:ph idx="1"/>
          </p:nvPr>
        </p:nvSpPr>
        <p:spPr>
          <a:xfrm>
            <a:off x="2093976" y="1078992"/>
            <a:ext cx="8476488" cy="4443984"/>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600" cap="none" dirty="0">
                <a:effectLst/>
                <a:latin typeface="+mj-lt"/>
                <a:ea typeface="Calibri" panose="020F0502020204030204" pitchFamily="34" charset="0"/>
                <a:cs typeface="Calibri" panose="020F0502020204030204" pitchFamily="34" charset="0"/>
              </a:rPr>
              <a:t>in this paper a new python framework is proposed for learning parameter adaptation policies in metaheuristics. </a:t>
            </a:r>
            <a:endParaRPr lang="en-US" sz="16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600" cap="none" dirty="0">
                <a:effectLst/>
                <a:latin typeface="+mj-lt"/>
                <a:ea typeface="Calibri" panose="020F0502020204030204" pitchFamily="34" charset="0"/>
                <a:cs typeface="Calibri" panose="020F0502020204030204" pitchFamily="34" charset="0"/>
              </a:rPr>
              <a:t>the framework based on a state-of-the-art </a:t>
            </a:r>
            <a:r>
              <a:rPr lang="en-US" sz="1600" cap="none" dirty="0">
                <a:latin typeface="+mj-lt"/>
                <a:ea typeface="Calibri" panose="020F0502020204030204" pitchFamily="34" charset="0"/>
                <a:cs typeface="Calibri" panose="020F0502020204030204" pitchFamily="34" charset="0"/>
              </a:rPr>
              <a:t>RL</a:t>
            </a:r>
            <a:r>
              <a:rPr lang="en-US" sz="1600" cap="none" dirty="0">
                <a:effectLst/>
                <a:latin typeface="+mj-lt"/>
                <a:ea typeface="Calibri" panose="020F0502020204030204" pitchFamily="34" charset="0"/>
                <a:cs typeface="Calibri" panose="020F0502020204030204" pitchFamily="34" charset="0"/>
              </a:rPr>
              <a:t> algorithm (</a:t>
            </a:r>
            <a:r>
              <a:rPr lang="en-US" sz="1600" cap="none" dirty="0">
                <a:latin typeface="+mj-lt"/>
                <a:ea typeface="Calibri" panose="020F0502020204030204" pitchFamily="34" charset="0"/>
                <a:cs typeface="Calibri" panose="020F0502020204030204" pitchFamily="34" charset="0"/>
              </a:rPr>
              <a:t>PPO</a:t>
            </a:r>
            <a:r>
              <a:rPr lang="en-US" sz="1600" cap="none" dirty="0">
                <a:effectLst/>
                <a:latin typeface="+mj-lt"/>
                <a:ea typeface="Calibri" panose="020F0502020204030204" pitchFamily="34" charset="0"/>
                <a:cs typeface="Calibri" panose="020F0502020204030204" pitchFamily="34" charset="0"/>
              </a:rPr>
              <a:t>) is of general applicability and can be easily extended to handle various optimizers and parameters thereof. </a:t>
            </a:r>
            <a:endParaRPr lang="en-US" sz="16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600" cap="none" dirty="0">
                <a:effectLst/>
                <a:latin typeface="+mj-lt"/>
                <a:ea typeface="Calibri" panose="020F0502020204030204" pitchFamily="34" charset="0"/>
                <a:cs typeface="Calibri" panose="020F0502020204030204" pitchFamily="34" charset="0"/>
              </a:rPr>
              <a:t>in the experimentation in this paper the proposed framework is applied for learning the step-size in </a:t>
            </a:r>
            <a:r>
              <a:rPr lang="en-US" sz="1600" cap="none" dirty="0">
                <a:latin typeface="+mj-lt"/>
                <a:ea typeface="Calibri" panose="020F0502020204030204" pitchFamily="34" charset="0"/>
                <a:cs typeface="Calibri" panose="020F0502020204030204" pitchFamily="34" charset="0"/>
              </a:rPr>
              <a:t>CMA</a:t>
            </a:r>
            <a:r>
              <a:rPr lang="en-US" sz="1600" cap="none" dirty="0">
                <a:effectLst/>
                <a:latin typeface="+mj-lt"/>
                <a:ea typeface="Calibri" panose="020F0502020204030204" pitchFamily="34" charset="0"/>
                <a:cs typeface="Calibri" panose="020F0502020204030204" pitchFamily="34" charset="0"/>
              </a:rPr>
              <a:t>-ES and the scale factor and crossover rate in </a:t>
            </a:r>
            <a:r>
              <a:rPr lang="en-US" sz="1600" cap="none" dirty="0">
                <a:latin typeface="+mj-lt"/>
                <a:ea typeface="Calibri" panose="020F0502020204030204" pitchFamily="34" charset="0"/>
                <a:cs typeface="Calibri" panose="020F0502020204030204" pitchFamily="34" charset="0"/>
              </a:rPr>
              <a:t>DE</a:t>
            </a:r>
            <a:r>
              <a:rPr lang="en-US" sz="1600" cap="none" dirty="0">
                <a:effectLst/>
                <a:latin typeface="+mj-lt"/>
                <a:ea typeface="Calibri" panose="020F0502020204030204" pitchFamily="34" charset="0"/>
                <a:cs typeface="Calibri" panose="020F0502020204030204" pitchFamily="34" charset="0"/>
              </a:rPr>
              <a:t>. </a:t>
            </a:r>
            <a:endParaRPr lang="en-US" sz="16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600" cap="none" dirty="0">
                <a:latin typeface="+mj-lt"/>
                <a:ea typeface="Calibri" panose="020F0502020204030204" pitchFamily="34" charset="0"/>
                <a:cs typeface="Calibri" panose="020F0502020204030204" pitchFamily="34" charset="0"/>
              </a:rPr>
              <a:t>the</a:t>
            </a:r>
            <a:r>
              <a:rPr lang="en-US" sz="1600" cap="none" dirty="0">
                <a:effectLst/>
                <a:latin typeface="+mj-lt"/>
                <a:ea typeface="Calibri" panose="020F0502020204030204" pitchFamily="34" charset="0"/>
                <a:cs typeface="Calibri" panose="020F0502020204030204" pitchFamily="34" charset="0"/>
              </a:rPr>
              <a:t> experiments demonstrate that efficacy of the learned adaptation policies, especially considering the best of run results in the case of </a:t>
            </a:r>
            <a:r>
              <a:rPr lang="en-US" sz="1600" cap="none" dirty="0">
                <a:latin typeface="+mj-lt"/>
                <a:ea typeface="Calibri" panose="020F0502020204030204" pitchFamily="34" charset="0"/>
                <a:cs typeface="Calibri" panose="020F0502020204030204" pitchFamily="34" charset="0"/>
              </a:rPr>
              <a:t>DE</a:t>
            </a:r>
            <a:r>
              <a:rPr lang="en-US" sz="1600" cap="none" dirty="0">
                <a:effectLst/>
                <a:latin typeface="+mj-lt"/>
                <a:ea typeface="Calibri" panose="020F0502020204030204" pitchFamily="34" charset="0"/>
                <a:cs typeface="Calibri" panose="020F0502020204030204" pitchFamily="34" charset="0"/>
              </a:rPr>
              <a:t> in comparison with well-known adaptation policies taken from the literature such as ide and </a:t>
            </a:r>
            <a:r>
              <a:rPr lang="en-US" sz="1600" cap="none" dirty="0" err="1">
                <a:effectLst/>
                <a:latin typeface="+mj-lt"/>
                <a:ea typeface="Calibri" panose="020F0502020204030204" pitchFamily="34" charset="0"/>
                <a:cs typeface="Calibri" panose="020F0502020204030204" pitchFamily="34" charset="0"/>
              </a:rPr>
              <a:t>jDE</a:t>
            </a:r>
            <a:endParaRPr lang="en-US" sz="16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600" cap="none" dirty="0">
                <a:effectLst/>
                <a:latin typeface="+mj-lt"/>
                <a:ea typeface="Calibri" panose="020F0502020204030204" pitchFamily="34" charset="0"/>
                <a:cs typeface="Calibri" panose="020F0502020204030204" pitchFamily="34" charset="0"/>
              </a:rPr>
              <a:t>the hybridization of metaheuristics and </a:t>
            </a:r>
            <a:r>
              <a:rPr lang="en-US" sz="1600" cap="none" dirty="0">
                <a:latin typeface="+mj-lt"/>
                <a:ea typeface="Calibri" panose="020F0502020204030204" pitchFamily="34" charset="0"/>
                <a:cs typeface="Calibri" panose="020F0502020204030204" pitchFamily="34" charset="0"/>
              </a:rPr>
              <a:t>RL</a:t>
            </a:r>
            <a:r>
              <a:rPr lang="en-US" sz="1600" cap="none" dirty="0">
                <a:effectLst/>
                <a:latin typeface="+mj-lt"/>
                <a:ea typeface="Calibri" panose="020F0502020204030204" pitchFamily="34" charset="0"/>
                <a:cs typeface="Calibri" panose="020F0502020204030204" pitchFamily="34" charset="0"/>
              </a:rPr>
              <a:t> to which this paper contributes is becoming growing field of research </a:t>
            </a:r>
            <a:endParaRPr lang="en-US" sz="1600" cap="none" dirty="0">
              <a:effectLst/>
              <a:latin typeface="+mj-lt"/>
              <a:ea typeface="Calibri" panose="020F0502020204030204" pitchFamily="34" charset="0"/>
              <a:cs typeface="Arial" panose="020B0604020202020204" pitchFamily="34" charset="0"/>
            </a:endParaRPr>
          </a:p>
          <a:p>
            <a:pPr marL="342900" marR="0" lvl="0" indent="-342900" algn="just" rtl="0">
              <a:lnSpc>
                <a:spcPct val="150000"/>
              </a:lnSpc>
              <a:spcBef>
                <a:spcPts val="0"/>
              </a:spcBef>
              <a:spcAft>
                <a:spcPts val="0"/>
              </a:spcAft>
              <a:buFont typeface="Symbol" panose="05050102010706020507" pitchFamily="18" charset="2"/>
              <a:buChar char=""/>
            </a:pPr>
            <a:endParaRPr lang="en-US" sz="1600" cap="none" dirty="0">
              <a:latin typeface="+mj-lt"/>
            </a:endParaRPr>
          </a:p>
        </p:txBody>
      </p:sp>
      <p:sp>
        <p:nvSpPr>
          <p:cNvPr id="4" name="Slide Number Placeholder 3">
            <a:extLst>
              <a:ext uri="{FF2B5EF4-FFF2-40B4-BE49-F238E27FC236}">
                <a16:creationId xmlns:a16="http://schemas.microsoft.com/office/drawing/2014/main" id="{884EA6B9-F500-4EAB-9C29-4628302864B9}"/>
              </a:ext>
            </a:extLst>
          </p:cNvPr>
          <p:cNvSpPr>
            <a:spLocks noGrp="1"/>
          </p:cNvSpPr>
          <p:nvPr>
            <p:ph type="sldNum" sz="quarter" idx="11"/>
          </p:nvPr>
        </p:nvSpPr>
        <p:spPr/>
        <p:txBody>
          <a:bodyPr/>
          <a:lstStyle/>
          <a:p>
            <a:fld id="{75DF2D63-3FF5-D547-96B9-BE9CCD1ABA58}" type="slidenum">
              <a:rPr lang="en-US" smtClean="0"/>
              <a:t>75</a:t>
            </a:fld>
            <a:endParaRPr lang="en-US" dirty="0"/>
          </a:p>
        </p:txBody>
      </p:sp>
      <p:sp>
        <p:nvSpPr>
          <p:cNvPr id="5" name="Footer Placeholder 4">
            <a:extLst>
              <a:ext uri="{FF2B5EF4-FFF2-40B4-BE49-F238E27FC236}">
                <a16:creationId xmlns:a16="http://schemas.microsoft.com/office/drawing/2014/main" id="{462B00E4-3A36-458C-BB84-134C3EDED084}"/>
              </a:ext>
            </a:extLst>
          </p:cNvPr>
          <p:cNvSpPr>
            <a:spLocks noGrp="1"/>
          </p:cNvSpPr>
          <p:nvPr>
            <p:ph type="ftr" sz="quarter" idx="12"/>
          </p:nvPr>
        </p:nvSpPr>
        <p:spPr>
          <a:xfrm rot="16200000">
            <a:off x="-242951" y="1451497"/>
            <a:ext cx="1784352" cy="189457"/>
          </a:xfrm>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2532841067"/>
      </p:ext>
    </p:extLst>
  </p:cSld>
  <p:clrMapOvr>
    <a:masterClrMapping/>
  </p:clrMapOvr>
  <p:transition spd="slow">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E1FDE-488C-4174-8F0F-C92F52E2F4A4}"/>
              </a:ext>
            </a:extLst>
          </p:cNvPr>
          <p:cNvSpPr>
            <a:spLocks noGrp="1"/>
          </p:cNvSpPr>
          <p:nvPr>
            <p:ph idx="1"/>
          </p:nvPr>
        </p:nvSpPr>
        <p:spPr>
          <a:xfrm>
            <a:off x="2770631" y="1306285"/>
            <a:ext cx="8330075" cy="4245429"/>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600" cap="none" dirty="0">
                <a:effectLst/>
                <a:latin typeface="+mj-lt"/>
                <a:ea typeface="Calibri" panose="020F0502020204030204" pitchFamily="34" charset="0"/>
                <a:cs typeface="Calibri" panose="020F0502020204030204" pitchFamily="34" charset="0"/>
              </a:rPr>
              <a:t>and offers the potential to create genuinely adaptive numerical optimization techniques with the possibility to perform continual learning and incorporate previous knowledge. </a:t>
            </a:r>
            <a:endParaRPr lang="en-US" sz="16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600" cap="none" dirty="0">
                <a:effectLst/>
                <a:latin typeface="+mj-lt"/>
                <a:ea typeface="Calibri" panose="020F0502020204030204" pitchFamily="34" charset="0"/>
                <a:cs typeface="Calibri" panose="020F0502020204030204" pitchFamily="34" charset="0"/>
              </a:rPr>
              <a:t>in this regard this work can be extended in multiple ways </a:t>
            </a:r>
            <a:endParaRPr lang="en-US" sz="16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600" cap="none" dirty="0">
                <a:effectLst/>
                <a:latin typeface="+mj-lt"/>
                <a:ea typeface="Calibri" panose="020F0502020204030204" pitchFamily="34" charset="0"/>
                <a:cs typeface="Calibri" panose="020F0502020204030204" pitchFamily="34" charset="0"/>
              </a:rPr>
              <a:t>the most straightforward direction would be to test alternative </a:t>
            </a:r>
            <a:r>
              <a:rPr lang="en-US" sz="1600" cap="none" dirty="0" err="1">
                <a:effectLst/>
                <a:latin typeface="+mj-lt"/>
                <a:ea typeface="Calibri" panose="020F0502020204030204" pitchFamily="34" charset="0"/>
                <a:cs typeface="Calibri" panose="020F0502020204030204" pitchFamily="34" charset="0"/>
              </a:rPr>
              <a:t>rl</a:t>
            </a:r>
            <a:r>
              <a:rPr lang="en-US" sz="1600" cap="none" dirty="0">
                <a:effectLst/>
                <a:latin typeface="+mj-lt"/>
                <a:ea typeface="Calibri" panose="020F0502020204030204" pitchFamily="34" charset="0"/>
                <a:cs typeface="Calibri" panose="020F0502020204030204" pitchFamily="34" charset="0"/>
              </a:rPr>
              <a:t> models different from </a:t>
            </a:r>
            <a:r>
              <a:rPr lang="en-US" sz="1600" cap="none" dirty="0" err="1">
                <a:effectLst/>
                <a:latin typeface="+mj-lt"/>
                <a:ea typeface="Calibri" panose="020F0502020204030204" pitchFamily="34" charset="0"/>
                <a:cs typeface="Calibri" panose="020F0502020204030204" pitchFamily="34" charset="0"/>
              </a:rPr>
              <a:t>ppo</a:t>
            </a:r>
            <a:r>
              <a:rPr lang="en-US" sz="1600" cap="none" dirty="0">
                <a:effectLst/>
                <a:latin typeface="+mj-lt"/>
                <a:ea typeface="Calibri" panose="020F0502020204030204" pitchFamily="34" charset="0"/>
                <a:cs typeface="Calibri" panose="020F0502020204030204" pitchFamily="34" charset="0"/>
              </a:rPr>
              <a:t>.</a:t>
            </a:r>
            <a:endParaRPr lang="en-US" sz="16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600" cap="none" dirty="0">
                <a:effectLst/>
                <a:latin typeface="+mj-lt"/>
                <a:ea typeface="Calibri" panose="020F0502020204030204" pitchFamily="34" charset="0"/>
                <a:cs typeface="Calibri" panose="020F0502020204030204" pitchFamily="34" charset="0"/>
              </a:rPr>
              <a:t>plus while in this study we focused on real-valued optimization, in principle the proposed system could be extend to handle parameter adaptation also for solving combinational problems. </a:t>
            </a:r>
            <a:endParaRPr lang="en-US" sz="1600" cap="none" dirty="0">
              <a:effectLst/>
              <a:latin typeface="+mj-lt"/>
              <a:ea typeface="Calibri" panose="020F0502020204030204" pitchFamily="34" charset="0"/>
              <a:cs typeface="Arial" panose="020B0604020202020204" pitchFamily="34" charset="0"/>
            </a:endParaRPr>
          </a:p>
          <a:p>
            <a:pPr marR="0" lvl="0" algn="just" rtl="0">
              <a:lnSpc>
                <a:spcPct val="150000"/>
              </a:lnSpc>
              <a:spcBef>
                <a:spcPts val="0"/>
              </a:spcBef>
              <a:spcAft>
                <a:spcPts val="0"/>
              </a:spcAft>
            </a:pPr>
            <a:endParaRPr lang="en-US" sz="1600" cap="none" dirty="0">
              <a:latin typeface="+mj-lt"/>
            </a:endParaRPr>
          </a:p>
        </p:txBody>
      </p:sp>
      <p:sp>
        <p:nvSpPr>
          <p:cNvPr id="4" name="Slide Number Placeholder 3">
            <a:extLst>
              <a:ext uri="{FF2B5EF4-FFF2-40B4-BE49-F238E27FC236}">
                <a16:creationId xmlns:a16="http://schemas.microsoft.com/office/drawing/2014/main" id="{884EA6B9-F500-4EAB-9C29-4628302864B9}"/>
              </a:ext>
            </a:extLst>
          </p:cNvPr>
          <p:cNvSpPr>
            <a:spLocks noGrp="1"/>
          </p:cNvSpPr>
          <p:nvPr>
            <p:ph type="sldNum" sz="quarter" idx="11"/>
          </p:nvPr>
        </p:nvSpPr>
        <p:spPr/>
        <p:txBody>
          <a:bodyPr/>
          <a:lstStyle/>
          <a:p>
            <a:fld id="{75DF2D63-3FF5-D547-96B9-BE9CCD1ABA58}" type="slidenum">
              <a:rPr lang="en-US" smtClean="0"/>
              <a:t>76</a:t>
            </a:fld>
            <a:endParaRPr lang="en-US" dirty="0"/>
          </a:p>
        </p:txBody>
      </p:sp>
      <p:sp>
        <p:nvSpPr>
          <p:cNvPr id="5" name="Footer Placeholder 4">
            <a:extLst>
              <a:ext uri="{FF2B5EF4-FFF2-40B4-BE49-F238E27FC236}">
                <a16:creationId xmlns:a16="http://schemas.microsoft.com/office/drawing/2014/main" id="{462B00E4-3A36-458C-BB84-134C3EDED084}"/>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2501775419"/>
      </p:ext>
    </p:extLst>
  </p:cSld>
  <p:clrMapOvr>
    <a:masterClrMapping/>
  </p:clrMapOvr>
  <p:transition spd="slow">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E1FDE-488C-4174-8F0F-C92F52E2F4A4}"/>
              </a:ext>
            </a:extLst>
          </p:cNvPr>
          <p:cNvSpPr>
            <a:spLocks noGrp="1"/>
          </p:cNvSpPr>
          <p:nvPr>
            <p:ph idx="1"/>
          </p:nvPr>
        </p:nvSpPr>
        <p:spPr>
          <a:xfrm>
            <a:off x="2304288" y="1490472"/>
            <a:ext cx="8531352" cy="4443984"/>
          </a:xfrm>
        </p:spPr>
        <p:txBody>
          <a:bodyPr/>
          <a:lstStyle/>
          <a:p>
            <a:pPr marL="342900" marR="0" lvl="0" indent="-342900" algn="just">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Calibri" panose="020F0502020204030204" pitchFamily="34" charset="0"/>
              </a:rPr>
              <a:t>furthermore, it will be important to test the proposed framework in real-world application and include comparative analysis other state-of-art optimizers. </a:t>
            </a: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cap="none" dirty="0">
                <a:effectLst/>
                <a:latin typeface="+mj-lt"/>
                <a:ea typeface="Calibri" panose="020F0502020204030204" pitchFamily="34" charset="0"/>
                <a:cs typeface="Calibri" panose="020F0502020204030204" pitchFamily="34" charset="0"/>
              </a:rPr>
              <a:t>moreover, it would be interesting to investigate alternative observation spaces and reward functions. </a:t>
            </a: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cap="none" dirty="0">
                <a:effectLst/>
                <a:latin typeface="+mj-lt"/>
                <a:ea typeface="Calibri" panose="020F0502020204030204" pitchFamily="34" charset="0"/>
                <a:cs typeface="Calibri" panose="020F0502020204030204" pitchFamily="34" charset="0"/>
              </a:rPr>
              <a:t>another option would be to extend the framework to learn the choice of operators and algorithms rather than their parameters. </a:t>
            </a:r>
            <a:endParaRPr lang="en-US" sz="1800" cap="none" dirty="0">
              <a:effectLst/>
              <a:latin typeface="+mj-lt"/>
              <a:ea typeface="Calibri" panose="020F0502020204030204" pitchFamily="34" charset="0"/>
              <a:cs typeface="Arial" panose="020B0604020202020204" pitchFamily="34" charset="0"/>
            </a:endParaRPr>
          </a:p>
          <a:p>
            <a:pPr marL="342900" marR="0" lvl="0" indent="-342900" algn="just" rtl="0">
              <a:lnSpc>
                <a:spcPct val="150000"/>
              </a:lnSpc>
              <a:spcBef>
                <a:spcPts val="0"/>
              </a:spcBef>
              <a:spcAft>
                <a:spcPts val="0"/>
              </a:spcAft>
              <a:buFont typeface="Symbol" panose="05050102010706020507" pitchFamily="18" charset="2"/>
              <a:buChar char=""/>
            </a:pPr>
            <a:endParaRPr lang="en-US" sz="1800" cap="none" dirty="0">
              <a:latin typeface="+mj-lt"/>
            </a:endParaRPr>
          </a:p>
        </p:txBody>
      </p:sp>
      <p:sp>
        <p:nvSpPr>
          <p:cNvPr id="4" name="Slide Number Placeholder 3">
            <a:extLst>
              <a:ext uri="{FF2B5EF4-FFF2-40B4-BE49-F238E27FC236}">
                <a16:creationId xmlns:a16="http://schemas.microsoft.com/office/drawing/2014/main" id="{884EA6B9-F500-4EAB-9C29-4628302864B9}"/>
              </a:ext>
            </a:extLst>
          </p:cNvPr>
          <p:cNvSpPr>
            <a:spLocks noGrp="1"/>
          </p:cNvSpPr>
          <p:nvPr>
            <p:ph type="sldNum" sz="quarter" idx="11"/>
          </p:nvPr>
        </p:nvSpPr>
        <p:spPr/>
        <p:txBody>
          <a:bodyPr/>
          <a:lstStyle/>
          <a:p>
            <a:fld id="{75DF2D63-3FF5-D547-96B9-BE9CCD1ABA58}" type="slidenum">
              <a:rPr lang="en-US" smtClean="0"/>
              <a:t>77</a:t>
            </a:fld>
            <a:endParaRPr lang="en-US" dirty="0"/>
          </a:p>
        </p:txBody>
      </p:sp>
      <p:sp>
        <p:nvSpPr>
          <p:cNvPr id="5" name="Footer Placeholder 4">
            <a:extLst>
              <a:ext uri="{FF2B5EF4-FFF2-40B4-BE49-F238E27FC236}">
                <a16:creationId xmlns:a16="http://schemas.microsoft.com/office/drawing/2014/main" id="{462B00E4-3A36-458C-BB84-134C3EDED084}"/>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Tree>
    <p:extLst>
      <p:ext uri="{BB962C8B-B14F-4D97-AF65-F5344CB8AC3E}">
        <p14:creationId xmlns:p14="http://schemas.microsoft.com/office/powerpoint/2010/main" val="3467653318"/>
      </p:ext>
    </p:extLst>
  </p:cSld>
  <p:clrMapOvr>
    <a:masterClrMapping/>
  </p:clrMapOvr>
  <p:transition spd="slow">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92441701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GB" sz="600" dirty="0"/>
              <a:t>Reinforcement learning based adaptive metaheuristics </a:t>
            </a:r>
            <a:endParaRPr lang="en-US" sz="600"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12" name="Content Placeholder 11">
            <a:extLst>
              <a:ext uri="{FF2B5EF4-FFF2-40B4-BE49-F238E27FC236}">
                <a16:creationId xmlns:a16="http://schemas.microsoft.com/office/drawing/2014/main" id="{422C85B1-08C0-4689-9DC5-2EC9D27806CA}"/>
              </a:ext>
            </a:extLst>
          </p:cNvPr>
          <p:cNvSpPr>
            <a:spLocks noGrp="1"/>
          </p:cNvSpPr>
          <p:nvPr>
            <p:ph idx="1"/>
          </p:nvPr>
        </p:nvSpPr>
        <p:spPr>
          <a:xfrm>
            <a:off x="1801368" y="1472184"/>
            <a:ext cx="9156192" cy="4160520"/>
          </a:xfrm>
        </p:spPr>
        <p:txBody>
          <a:bodyPr/>
          <a:lstStyle/>
          <a:p>
            <a:pPr marL="342900" indent="-342900" algn="just">
              <a:buFont typeface="Arial" panose="020B0604020202020204" pitchFamily="34" charset="0"/>
              <a:buChar char="•"/>
            </a:pPr>
            <a:r>
              <a:rPr lang="en-US" cap="none" dirty="0">
                <a:latin typeface="+mj-lt"/>
                <a:ea typeface="Calibri" panose="020F0502020204030204" pitchFamily="34" charset="0"/>
                <a:cs typeface="Arial" panose="020B0604020202020204" pitchFamily="34" charset="0"/>
              </a:rPr>
              <a:t>I</a:t>
            </a:r>
            <a:r>
              <a:rPr lang="en-US" cap="none" dirty="0">
                <a:effectLst/>
                <a:latin typeface="+mj-lt"/>
                <a:ea typeface="Calibri" panose="020F0502020204030204" pitchFamily="34" charset="0"/>
                <a:cs typeface="Arial" panose="020B0604020202020204" pitchFamily="34" charset="0"/>
              </a:rPr>
              <a:t>t is possible to cast the search for an adaption policy as a reinforcement learning (</a:t>
            </a:r>
            <a:r>
              <a:rPr lang="en-US" cap="none" dirty="0">
                <a:latin typeface="+mj-lt"/>
                <a:ea typeface="Calibri" panose="020F0502020204030204" pitchFamily="34" charset="0"/>
                <a:cs typeface="Arial" panose="020B0604020202020204" pitchFamily="34" charset="0"/>
              </a:rPr>
              <a:t>RL</a:t>
            </a:r>
            <a:r>
              <a:rPr lang="en-US" cap="none" dirty="0">
                <a:effectLst/>
                <a:latin typeface="+mj-lt"/>
                <a:ea typeface="Calibri" panose="020F0502020204030204" pitchFamily="34" charset="0"/>
                <a:cs typeface="Arial" panose="020B0604020202020204" pitchFamily="34" charset="0"/>
              </a:rPr>
              <a:t>) problem where the agent observes the state of the optimization process and decides how to change the parameters accordingly. </a:t>
            </a:r>
          </a:p>
          <a:p>
            <a:pPr marL="342900" indent="-342900" algn="just">
              <a:buFont typeface="Arial" panose="020B0604020202020204" pitchFamily="34" charset="0"/>
              <a:buChar char="•"/>
            </a:pPr>
            <a:r>
              <a:rPr lang="en-GB" cap="none" dirty="0">
                <a:latin typeface="+mj-lt"/>
                <a:ea typeface="Calibri" panose="020F0502020204030204" pitchFamily="34" charset="0"/>
                <a:cs typeface="Arial" panose="020B0604020202020204" pitchFamily="34" charset="0"/>
              </a:rPr>
              <a:t>T</a:t>
            </a:r>
            <a:r>
              <a:rPr lang="en-GB" cap="none" dirty="0">
                <a:effectLst/>
                <a:latin typeface="+mj-lt"/>
                <a:ea typeface="Calibri" panose="020F0502020204030204" pitchFamily="34" charset="0"/>
                <a:cs typeface="Arial" panose="020B0604020202020204" pitchFamily="34" charset="0"/>
              </a:rPr>
              <a:t>his is mostly due to the fact that the observation space of an optimization process can be quite large, and finding relevant state optimization process and finding relevant state metrics (</a:t>
            </a:r>
            <a:r>
              <a:rPr lang="en-GB" cap="none" dirty="0" err="1">
                <a:effectLst/>
                <a:latin typeface="+mj-lt"/>
                <a:ea typeface="Calibri" panose="020F0502020204030204" pitchFamily="34" charset="0"/>
                <a:cs typeface="Arial" panose="020B0604020202020204" pitchFamily="34" charset="0"/>
              </a:rPr>
              <a:t>i.e</a:t>
            </a:r>
            <a:r>
              <a:rPr lang="en-GB" cap="none" dirty="0">
                <a:effectLst/>
                <a:latin typeface="+mj-lt"/>
                <a:ea typeface="Calibri" panose="020F0502020204030204" pitchFamily="34" charset="0"/>
                <a:cs typeface="Arial" panose="020B0604020202020204" pitchFamily="34" charset="0"/>
              </a:rPr>
              <a:t> inputs to the policy) and rewards can be difficult. </a:t>
            </a:r>
            <a:endParaRPr lang="en-US" cap="none" dirty="0">
              <a:effectLst/>
              <a:latin typeface="+mj-lt"/>
              <a:ea typeface="Calibri" panose="020F0502020204030204" pitchFamily="34" charset="0"/>
              <a:cs typeface="Arial" panose="020B0604020202020204" pitchFamily="34" charset="0"/>
            </a:endParaRPr>
          </a:p>
          <a:p>
            <a:endParaRPr lang="en-US" sz="2400" cap="none" dirty="0"/>
          </a:p>
        </p:txBody>
      </p:sp>
    </p:spTree>
    <p:extLst>
      <p:ext uri="{BB962C8B-B14F-4D97-AF65-F5344CB8AC3E}">
        <p14:creationId xmlns:p14="http://schemas.microsoft.com/office/powerpoint/2010/main" val="411025732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06B105-3CE8-401C-B580-7FACC2289F39}"/>
              </a:ext>
            </a:extLst>
          </p:cNvPr>
          <p:cNvSpPr txBox="1"/>
          <p:nvPr/>
        </p:nvSpPr>
        <p:spPr>
          <a:xfrm>
            <a:off x="822960" y="1380744"/>
            <a:ext cx="10351008" cy="4319131"/>
          </a:xfrm>
          <a:prstGeom prst="rect">
            <a:avLst/>
          </a:prstGeom>
          <a:noFill/>
        </p:spPr>
        <p:txBody>
          <a:bodyPr wrap="square" rtlCol="0">
            <a:spAutoFit/>
          </a:bodyPr>
          <a:lstStyle/>
          <a:p>
            <a:r>
              <a:rPr lang="en-US" sz="3200" dirty="0"/>
              <a:t>The Goals of This Research</a:t>
            </a:r>
          </a:p>
          <a:p>
            <a:endParaRPr lang="en-US" sz="1400" dirty="0"/>
          </a:p>
          <a:p>
            <a:pPr marL="342900" marR="0" lvl="0" indent="-342900" algn="just" rtl="0">
              <a:lnSpc>
                <a:spcPct val="150000"/>
              </a:lnSpc>
              <a:spcBef>
                <a:spcPts val="0"/>
              </a:spcBef>
              <a:spcAft>
                <a:spcPts val="0"/>
              </a:spcAft>
              <a:buFont typeface="Arial" panose="020B0604020202020204" pitchFamily="34" charset="0"/>
              <a:buChar char="•"/>
            </a:pPr>
            <a:r>
              <a:rPr lang="en-US" sz="1600" cap="none" dirty="0">
                <a:latin typeface="+mj-lt"/>
                <a:ea typeface="Calibri" panose="020F0502020204030204" pitchFamily="34" charset="0"/>
                <a:cs typeface="Arial" panose="020B0604020202020204" pitchFamily="34" charset="0"/>
              </a:rPr>
              <a:t>I</a:t>
            </a:r>
            <a:r>
              <a:rPr lang="en-US" sz="1600" cap="none" dirty="0">
                <a:effectLst/>
                <a:latin typeface="+mj-lt"/>
                <a:ea typeface="Calibri" panose="020F0502020204030204" pitchFamily="34" charset="0"/>
                <a:cs typeface="Arial" panose="020B0604020202020204" pitchFamily="34" charset="0"/>
              </a:rPr>
              <a:t>n this paper the goal is to introduce a general-purpose framework for performing parameter adaption in continuous-domain metaheuristics. </a:t>
            </a:r>
          </a:p>
          <a:p>
            <a:pPr marR="0" lvl="0" algn="just" rtl="0">
              <a:lnSpc>
                <a:spcPct val="150000"/>
              </a:lnSpc>
              <a:spcBef>
                <a:spcPts val="0"/>
              </a:spcBef>
              <a:spcAft>
                <a:spcPts val="0"/>
              </a:spcAft>
            </a:pPr>
            <a:endParaRPr lang="en-US" sz="16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600" dirty="0">
                <a:latin typeface="+mj-lt"/>
                <a:ea typeface="Calibri" panose="020F0502020204030204" pitchFamily="34" charset="0"/>
                <a:cs typeface="Arial" panose="020B0604020202020204" pitchFamily="34" charset="0"/>
              </a:rPr>
              <a:t>O</a:t>
            </a:r>
            <a:r>
              <a:rPr lang="en-US" sz="1600" cap="none" dirty="0">
                <a:effectLst/>
                <a:latin typeface="+mj-lt"/>
                <a:ea typeface="Calibri" panose="020F0502020204030204" pitchFamily="34" charset="0"/>
                <a:cs typeface="Arial" panose="020B0604020202020204" pitchFamily="34" charset="0"/>
              </a:rPr>
              <a:t>ne reason for building such a framework is to relive algorithm designers and practitioners from the need for building handcrafted adaption strategies. </a:t>
            </a:r>
          </a:p>
          <a:p>
            <a:pPr marR="0" lvl="0" algn="just">
              <a:lnSpc>
                <a:spcPct val="150000"/>
              </a:lnSpc>
              <a:spcBef>
                <a:spcPts val="0"/>
              </a:spcBef>
              <a:spcAft>
                <a:spcPts val="0"/>
              </a:spcAft>
            </a:pPr>
            <a:endParaRPr lang="en-US" sz="1600" cap="none"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600" dirty="0">
                <a:latin typeface="+mj-lt"/>
                <a:ea typeface="Calibri" panose="020F0502020204030204" pitchFamily="34" charset="0"/>
                <a:cs typeface="Arial" panose="020B0604020202020204" pitchFamily="34" charset="0"/>
              </a:rPr>
              <a:t>O</a:t>
            </a:r>
            <a:r>
              <a:rPr lang="en-US" sz="1600" cap="none" dirty="0">
                <a:effectLst/>
                <a:latin typeface="+mj-lt"/>
                <a:ea typeface="Calibri" panose="020F0502020204030204" pitchFamily="34" charset="0"/>
                <a:cs typeface="Arial" panose="020B0604020202020204" pitchFamily="34" charset="0"/>
              </a:rPr>
              <a:t>n top of that, using such framework would allow to use pretrained strategies and apply them to new optimizations problems. </a:t>
            </a:r>
          </a:p>
          <a:p>
            <a:endParaRPr lang="en-US" sz="1600" cap="none" dirty="0"/>
          </a:p>
          <a:p>
            <a:endParaRPr lang="en-US" sz="1400" dirty="0"/>
          </a:p>
        </p:txBody>
      </p:sp>
    </p:spTree>
    <p:extLst>
      <p:ext uri="{BB962C8B-B14F-4D97-AF65-F5344CB8AC3E}">
        <p14:creationId xmlns:p14="http://schemas.microsoft.com/office/powerpoint/2010/main" val="2756891952"/>
      </p:ext>
    </p:extLst>
  </p:cSld>
  <p:clrMapOvr>
    <a:masterClrMapping/>
  </p:clrMapOvr>
  <p:transition spd="slow">
    <p:cover/>
  </p:transition>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{0E7C222C-E3B0-41FB-8402-9F974E52F2C6}tf67061901_win32</Template>
  <TotalTime>2894</TotalTime>
  <Words>5499</Words>
  <Application>Microsoft Office PowerPoint</Application>
  <PresentationFormat>Widescreen</PresentationFormat>
  <Paragraphs>491</Paragraphs>
  <Slides>78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Calibri</vt:lpstr>
      <vt:lpstr>Daytona Condensed Light</vt:lpstr>
      <vt:lpstr>Posterama</vt:lpstr>
      <vt:lpstr>Symbol</vt:lpstr>
      <vt:lpstr>Times New Roman</vt:lpstr>
      <vt:lpstr>Office Theme</vt:lpstr>
      <vt:lpstr>Reinforcement learning based adaptive metaheuristics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najmieh sadat safarabadi</dc:creator>
  <cp:lastModifiedBy>najmieh sadat safarabadi</cp:lastModifiedBy>
  <cp:revision>868</cp:revision>
  <dcterms:created xsi:type="dcterms:W3CDTF">2022-11-29T20:13:03Z</dcterms:created>
  <dcterms:modified xsi:type="dcterms:W3CDTF">2022-12-12T16:32:19Z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