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4"/>
  </p:notesMasterIdLst>
  <p:sldIdLst>
    <p:sldId id="256" r:id="rId2"/>
    <p:sldId id="259" r:id="rId3"/>
    <p:sldId id="258" r:id="rId4"/>
    <p:sldId id="260" r:id="rId5"/>
    <p:sldId id="317" r:id="rId6"/>
    <p:sldId id="289" r:id="rId7"/>
    <p:sldId id="257" r:id="rId8"/>
    <p:sldId id="288" r:id="rId9"/>
    <p:sldId id="290" r:id="rId10"/>
    <p:sldId id="296" r:id="rId11"/>
    <p:sldId id="315" r:id="rId12"/>
    <p:sldId id="316" r:id="rId13"/>
    <p:sldId id="297" r:id="rId14"/>
    <p:sldId id="318" r:id="rId15"/>
    <p:sldId id="298" r:id="rId16"/>
    <p:sldId id="319" r:id="rId17"/>
    <p:sldId id="299" r:id="rId18"/>
    <p:sldId id="263" r:id="rId19"/>
    <p:sldId id="262" r:id="rId20"/>
    <p:sldId id="314" r:id="rId21"/>
    <p:sldId id="261" r:id="rId22"/>
    <p:sldId id="291" r:id="rId23"/>
    <p:sldId id="268" r:id="rId24"/>
    <p:sldId id="269" r:id="rId25"/>
    <p:sldId id="321" r:id="rId26"/>
    <p:sldId id="320" r:id="rId27"/>
    <p:sldId id="307" r:id="rId28"/>
    <p:sldId id="308" r:id="rId29"/>
    <p:sldId id="322" r:id="rId30"/>
    <p:sldId id="309" r:id="rId31"/>
    <p:sldId id="306" r:id="rId32"/>
    <p:sldId id="310" r:id="rId33"/>
    <p:sldId id="311" r:id="rId34"/>
    <p:sldId id="312" r:id="rId35"/>
    <p:sldId id="301" r:id="rId36"/>
    <p:sldId id="293" r:id="rId37"/>
    <p:sldId id="294" r:id="rId38"/>
    <p:sldId id="323" r:id="rId39"/>
    <p:sldId id="324" r:id="rId40"/>
    <p:sldId id="283" r:id="rId41"/>
    <p:sldId id="285" r:id="rId42"/>
    <p:sldId id="32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637FB"/>
    <a:srgbClr val="7EC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60"/>
  </p:normalViewPr>
  <p:slideViewPr>
    <p:cSldViewPr snapToGrid="0">
      <p:cViewPr varScale="1">
        <p:scale>
          <a:sx n="75" d="100"/>
          <a:sy n="75" d="100"/>
        </p:scale>
        <p:origin x="11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image" Target="../media/image1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F1CD3B-6BEC-440F-8087-5E5B5C907E87}" type="doc">
      <dgm:prSet loTypeId="urn:microsoft.com/office/officeart/2005/8/layout/hList9" loCatId="list" qsTypeId="urn:microsoft.com/office/officeart/2005/8/quickstyle/3d2" qsCatId="3D" csTypeId="urn:microsoft.com/office/officeart/2005/8/colors/accent1_2" csCatId="accent1" phldr="1"/>
      <dgm:spPr/>
      <dgm:t>
        <a:bodyPr/>
        <a:lstStyle/>
        <a:p>
          <a:endParaRPr lang="en-US"/>
        </a:p>
      </dgm:t>
    </dgm:pt>
    <dgm:pt modelId="{E3480842-AFE7-497D-A4F3-DD8DD7380325}">
      <dgm:prSet phldrT="[Text]"/>
      <dgm:spPr/>
      <dgm:t>
        <a:bodyPr/>
        <a:lstStyle/>
        <a:p>
          <a:pPr rtl="1">
            <a:buFont typeface="Wingdings" panose="05000000000000000000" pitchFamily="2" charset="2"/>
            <a:buChar char="ü"/>
          </a:pPr>
          <a:r>
            <a:rPr lang="fa-IR" b="1" dirty="0">
              <a:cs typeface="Nazanin" panose="00000400000000000000" pitchFamily="2" charset="-78"/>
            </a:rPr>
            <a:t>بهینه سازی توالی کشتی‌ها</a:t>
          </a:r>
          <a:r>
            <a:rPr lang="en-US" b="1" dirty="0">
              <a:cs typeface="Nazanin" panose="00000400000000000000" pitchFamily="2" charset="-78"/>
            </a:rPr>
            <a:t> </a:t>
          </a:r>
          <a:endParaRPr lang="en-US" dirty="0"/>
        </a:p>
      </dgm:t>
    </dgm:pt>
    <dgm:pt modelId="{90496838-2570-466C-841A-1E4AF5C8AC4A}" type="parTrans" cxnId="{B833A2A1-828E-4BF5-848B-C53F7F1D3E79}">
      <dgm:prSet/>
      <dgm:spPr/>
      <dgm:t>
        <a:bodyPr/>
        <a:lstStyle/>
        <a:p>
          <a:endParaRPr lang="en-US"/>
        </a:p>
      </dgm:t>
    </dgm:pt>
    <dgm:pt modelId="{A64E1017-A30C-4D51-BB50-E7AA7BAD0663}" type="sibTrans" cxnId="{B833A2A1-828E-4BF5-848B-C53F7F1D3E79}">
      <dgm:prSet/>
      <dgm:spPr/>
      <dgm:t>
        <a:bodyPr/>
        <a:lstStyle/>
        <a:p>
          <a:endParaRPr lang="en-US"/>
        </a:p>
      </dgm:t>
    </dgm:pt>
    <dgm:pt modelId="{D8789CD8-2D56-4323-ACCB-C3F1BF8076FD}">
      <dgm:prSet phldrT="[Text]"/>
      <dgm:spPr/>
      <dgm:t>
        <a:bodyPr/>
        <a:lstStyle/>
        <a:p>
          <a:pPr rtl="1"/>
          <a:r>
            <a:rPr lang="fa-IR" b="1" dirty="0">
              <a:cs typeface="Nazanin" panose="00000400000000000000" pitchFamily="2" charset="-78"/>
            </a:rPr>
            <a:t>بالا بردن کارایی عملیاتی</a:t>
          </a:r>
          <a:endParaRPr lang="en-US" b="1" dirty="0">
            <a:cs typeface="Nazanin" panose="00000400000000000000" pitchFamily="2" charset="-78"/>
          </a:endParaRPr>
        </a:p>
      </dgm:t>
    </dgm:pt>
    <dgm:pt modelId="{089D0ABE-E4CA-44FE-B7BD-D50D0093F5B8}" type="parTrans" cxnId="{422BEE17-B90F-4225-BE59-17D90CCD2E8E}">
      <dgm:prSet/>
      <dgm:spPr/>
      <dgm:t>
        <a:bodyPr/>
        <a:lstStyle/>
        <a:p>
          <a:endParaRPr lang="en-US"/>
        </a:p>
      </dgm:t>
    </dgm:pt>
    <dgm:pt modelId="{680CB696-D628-4EE7-A587-2848A518C638}" type="sibTrans" cxnId="{422BEE17-B90F-4225-BE59-17D90CCD2E8E}">
      <dgm:prSet/>
      <dgm:spPr/>
      <dgm:t>
        <a:bodyPr/>
        <a:lstStyle/>
        <a:p>
          <a:endParaRPr lang="en-US"/>
        </a:p>
      </dgm:t>
    </dgm:pt>
    <dgm:pt modelId="{AF368451-94FF-46BE-8BAA-BFA4A1FE1C1E}">
      <dgm:prSet phldrT="[Text]"/>
      <dgm:spPr/>
      <dgm:t>
        <a:bodyPr/>
        <a:lstStyle/>
        <a:p>
          <a:pPr rtl="1">
            <a:buFont typeface="Wingdings" panose="05000000000000000000" pitchFamily="2" charset="2"/>
            <a:buChar char="ü"/>
          </a:pPr>
          <a:r>
            <a:rPr lang="fa-IR" b="1" dirty="0">
              <a:cs typeface="Nazanin" panose="00000400000000000000" pitchFamily="2" charset="-78"/>
            </a:rPr>
            <a:t>به حداقل رساندن زمان انتظار</a:t>
          </a:r>
          <a:endParaRPr lang="en-US" dirty="0"/>
        </a:p>
      </dgm:t>
    </dgm:pt>
    <dgm:pt modelId="{07BD6B05-EEB6-4C97-AF0E-6F4B4F85C634}" type="parTrans" cxnId="{B9EA52A4-4FAE-477E-8C76-D9652DE5D937}">
      <dgm:prSet/>
      <dgm:spPr/>
      <dgm:t>
        <a:bodyPr/>
        <a:lstStyle/>
        <a:p>
          <a:endParaRPr lang="en-US"/>
        </a:p>
      </dgm:t>
    </dgm:pt>
    <dgm:pt modelId="{1CC6A4E8-ED27-4D66-9971-16B6A3163675}" type="sibTrans" cxnId="{B9EA52A4-4FAE-477E-8C76-D9652DE5D937}">
      <dgm:prSet/>
      <dgm:spPr/>
      <dgm:t>
        <a:bodyPr/>
        <a:lstStyle/>
        <a:p>
          <a:endParaRPr lang="en-US"/>
        </a:p>
      </dgm:t>
    </dgm:pt>
    <dgm:pt modelId="{43C09827-6001-4446-A67E-8DBEE09CF22D}">
      <dgm:prSet phldrT="[Text]"/>
      <dgm:spPr/>
      <dgm:t>
        <a:bodyPr/>
        <a:lstStyle/>
        <a:p>
          <a:pPr rtl="1">
            <a:buFont typeface="Wingdings" panose="05000000000000000000" pitchFamily="2" charset="2"/>
            <a:buChar char="ü"/>
          </a:pPr>
          <a:r>
            <a:rPr lang="fa-IR" b="1" dirty="0">
              <a:cs typeface="Nazanin" panose="00000400000000000000" pitchFamily="2" charset="-78"/>
            </a:rPr>
            <a:t>حداکثر کردن ظرفیت بارگیری ترمینال و به حداکثر رساندن استفاده از سکوها و منابع</a:t>
          </a:r>
          <a:endParaRPr lang="en-US" dirty="0"/>
        </a:p>
      </dgm:t>
    </dgm:pt>
    <dgm:pt modelId="{7CB2940B-4B0A-4E82-82CD-988F2F3678CC}" type="parTrans" cxnId="{028DF00D-E36C-4420-9A66-EE24D067D3BE}">
      <dgm:prSet/>
      <dgm:spPr/>
      <dgm:t>
        <a:bodyPr/>
        <a:lstStyle/>
        <a:p>
          <a:endParaRPr lang="en-US"/>
        </a:p>
      </dgm:t>
    </dgm:pt>
    <dgm:pt modelId="{C4E5B0D0-50C1-4E36-9A59-94DF9D9C552E}" type="sibTrans" cxnId="{028DF00D-E36C-4420-9A66-EE24D067D3BE}">
      <dgm:prSet/>
      <dgm:spPr/>
      <dgm:t>
        <a:bodyPr/>
        <a:lstStyle/>
        <a:p>
          <a:endParaRPr lang="en-US"/>
        </a:p>
      </dgm:t>
    </dgm:pt>
    <dgm:pt modelId="{0D3DAD1D-4BD3-4028-9864-765103C091EC}" type="pres">
      <dgm:prSet presAssocID="{28F1CD3B-6BEC-440F-8087-5E5B5C907E87}" presName="list" presStyleCnt="0">
        <dgm:presLayoutVars>
          <dgm:dir/>
          <dgm:animLvl val="lvl"/>
        </dgm:presLayoutVars>
      </dgm:prSet>
      <dgm:spPr/>
    </dgm:pt>
    <dgm:pt modelId="{E4C47FC6-471D-4972-8308-DFEDD2BEF4B3}" type="pres">
      <dgm:prSet presAssocID="{E3480842-AFE7-497D-A4F3-DD8DD7380325}" presName="posSpace" presStyleCnt="0"/>
      <dgm:spPr/>
    </dgm:pt>
    <dgm:pt modelId="{4C7DDA8C-C9E5-47CD-97B6-E75F95475BB1}" type="pres">
      <dgm:prSet presAssocID="{E3480842-AFE7-497D-A4F3-DD8DD7380325}" presName="vertFlow" presStyleCnt="0"/>
      <dgm:spPr/>
    </dgm:pt>
    <dgm:pt modelId="{5061D619-69CE-454B-A0B6-6D98820A2F2B}" type="pres">
      <dgm:prSet presAssocID="{E3480842-AFE7-497D-A4F3-DD8DD7380325}" presName="topSpace" presStyleCnt="0"/>
      <dgm:spPr/>
    </dgm:pt>
    <dgm:pt modelId="{AEA6C999-A94E-4068-AE40-A6899EEE3D0F}" type="pres">
      <dgm:prSet presAssocID="{E3480842-AFE7-497D-A4F3-DD8DD7380325}" presName="firstComp" presStyleCnt="0"/>
      <dgm:spPr/>
    </dgm:pt>
    <dgm:pt modelId="{A72119E1-2613-4FD2-9AA0-A639A6D18316}" type="pres">
      <dgm:prSet presAssocID="{E3480842-AFE7-497D-A4F3-DD8DD7380325}" presName="firstChild" presStyleLbl="bgAccFollowNode1" presStyleIdx="0" presStyleCnt="2"/>
      <dgm:spPr/>
    </dgm:pt>
    <dgm:pt modelId="{E684EE54-A3CB-425E-A3F0-C98399290A33}" type="pres">
      <dgm:prSet presAssocID="{E3480842-AFE7-497D-A4F3-DD8DD7380325}" presName="firstChildTx" presStyleLbl="bgAccFollowNode1" presStyleIdx="0" presStyleCnt="2">
        <dgm:presLayoutVars>
          <dgm:bulletEnabled val="1"/>
        </dgm:presLayoutVars>
      </dgm:prSet>
      <dgm:spPr/>
    </dgm:pt>
    <dgm:pt modelId="{192CB448-2110-4B6E-86B3-07EAC387564F}" type="pres">
      <dgm:prSet presAssocID="{E3480842-AFE7-497D-A4F3-DD8DD7380325}" presName="negSpace" presStyleCnt="0"/>
      <dgm:spPr/>
    </dgm:pt>
    <dgm:pt modelId="{87499E04-742D-41FA-B105-D043EA7CC239}" type="pres">
      <dgm:prSet presAssocID="{E3480842-AFE7-497D-A4F3-DD8DD7380325}" presName="circle" presStyleLbl="node1" presStyleIdx="0" presStyleCnt="2"/>
      <dgm:spPr/>
    </dgm:pt>
    <dgm:pt modelId="{761CB30B-48F0-4253-B4DD-2ACFF31A23E3}" type="pres">
      <dgm:prSet presAssocID="{A64E1017-A30C-4D51-BB50-E7AA7BAD0663}" presName="transSpace" presStyleCnt="0"/>
      <dgm:spPr/>
    </dgm:pt>
    <dgm:pt modelId="{18EF8676-D2FF-42BE-844B-4761567DB801}" type="pres">
      <dgm:prSet presAssocID="{AF368451-94FF-46BE-8BAA-BFA4A1FE1C1E}" presName="posSpace" presStyleCnt="0"/>
      <dgm:spPr/>
    </dgm:pt>
    <dgm:pt modelId="{2B5C2F70-EB43-445E-BCAF-CBFBDA2979E4}" type="pres">
      <dgm:prSet presAssocID="{AF368451-94FF-46BE-8BAA-BFA4A1FE1C1E}" presName="vertFlow" presStyleCnt="0"/>
      <dgm:spPr/>
    </dgm:pt>
    <dgm:pt modelId="{B4B56938-4852-4313-B90D-25E282D5A479}" type="pres">
      <dgm:prSet presAssocID="{AF368451-94FF-46BE-8BAA-BFA4A1FE1C1E}" presName="topSpace" presStyleCnt="0"/>
      <dgm:spPr/>
    </dgm:pt>
    <dgm:pt modelId="{496DE752-12E5-45C6-B923-5B61E1AAFAE7}" type="pres">
      <dgm:prSet presAssocID="{AF368451-94FF-46BE-8BAA-BFA4A1FE1C1E}" presName="firstComp" presStyleCnt="0"/>
      <dgm:spPr/>
    </dgm:pt>
    <dgm:pt modelId="{6BA83A2C-1034-409B-B49C-F21410E8C216}" type="pres">
      <dgm:prSet presAssocID="{AF368451-94FF-46BE-8BAA-BFA4A1FE1C1E}" presName="firstChild" presStyleLbl="bgAccFollowNode1" presStyleIdx="1" presStyleCnt="2"/>
      <dgm:spPr/>
    </dgm:pt>
    <dgm:pt modelId="{3A122F12-2F58-4C9D-AE11-A6AB5514B23D}" type="pres">
      <dgm:prSet presAssocID="{AF368451-94FF-46BE-8BAA-BFA4A1FE1C1E}" presName="firstChildTx" presStyleLbl="bgAccFollowNode1" presStyleIdx="1" presStyleCnt="2">
        <dgm:presLayoutVars>
          <dgm:bulletEnabled val="1"/>
        </dgm:presLayoutVars>
      </dgm:prSet>
      <dgm:spPr/>
    </dgm:pt>
    <dgm:pt modelId="{09747C21-14EC-49AF-BD0D-3AD40E0561E7}" type="pres">
      <dgm:prSet presAssocID="{AF368451-94FF-46BE-8BAA-BFA4A1FE1C1E}" presName="negSpace" presStyleCnt="0"/>
      <dgm:spPr/>
    </dgm:pt>
    <dgm:pt modelId="{C5544F3E-FD77-4BFB-8568-1666F1D080C3}" type="pres">
      <dgm:prSet presAssocID="{AF368451-94FF-46BE-8BAA-BFA4A1FE1C1E}" presName="circle" presStyleLbl="node1" presStyleIdx="1" presStyleCnt="2"/>
      <dgm:spPr/>
    </dgm:pt>
  </dgm:ptLst>
  <dgm:cxnLst>
    <dgm:cxn modelId="{DE763202-91B2-4274-9E80-60E9601DC1C9}" type="presOf" srcId="{28F1CD3B-6BEC-440F-8087-5E5B5C907E87}" destId="{0D3DAD1D-4BD3-4028-9864-765103C091EC}" srcOrd="0" destOrd="0" presId="urn:microsoft.com/office/officeart/2005/8/layout/hList9"/>
    <dgm:cxn modelId="{240C5F0B-88E1-4F94-B119-FAD9F1AD7480}" type="presOf" srcId="{43C09827-6001-4446-A67E-8DBEE09CF22D}" destId="{6BA83A2C-1034-409B-B49C-F21410E8C216}" srcOrd="0" destOrd="0" presId="urn:microsoft.com/office/officeart/2005/8/layout/hList9"/>
    <dgm:cxn modelId="{028DF00D-E36C-4420-9A66-EE24D067D3BE}" srcId="{AF368451-94FF-46BE-8BAA-BFA4A1FE1C1E}" destId="{43C09827-6001-4446-A67E-8DBEE09CF22D}" srcOrd="0" destOrd="0" parTransId="{7CB2940B-4B0A-4E82-82CD-988F2F3678CC}" sibTransId="{C4E5B0D0-50C1-4E36-9A59-94DF9D9C552E}"/>
    <dgm:cxn modelId="{422BEE17-B90F-4225-BE59-17D90CCD2E8E}" srcId="{E3480842-AFE7-497D-A4F3-DD8DD7380325}" destId="{D8789CD8-2D56-4323-ACCB-C3F1BF8076FD}" srcOrd="0" destOrd="0" parTransId="{089D0ABE-E4CA-44FE-B7BD-D50D0093F5B8}" sibTransId="{680CB696-D628-4EE7-A587-2848A518C638}"/>
    <dgm:cxn modelId="{90C4E619-EF31-4858-8076-1C0BB422E3BD}" type="presOf" srcId="{AF368451-94FF-46BE-8BAA-BFA4A1FE1C1E}" destId="{C5544F3E-FD77-4BFB-8568-1666F1D080C3}" srcOrd="0" destOrd="0" presId="urn:microsoft.com/office/officeart/2005/8/layout/hList9"/>
    <dgm:cxn modelId="{2280087A-23A6-47EF-9D8B-99CF4D6C764D}" type="presOf" srcId="{D8789CD8-2D56-4323-ACCB-C3F1BF8076FD}" destId="{E684EE54-A3CB-425E-A3F0-C98399290A33}" srcOrd="1" destOrd="0" presId="urn:microsoft.com/office/officeart/2005/8/layout/hList9"/>
    <dgm:cxn modelId="{1C01349C-0F6A-48C9-BD6A-1CEBA7D7014A}" type="presOf" srcId="{E3480842-AFE7-497D-A4F3-DD8DD7380325}" destId="{87499E04-742D-41FA-B105-D043EA7CC239}" srcOrd="0" destOrd="0" presId="urn:microsoft.com/office/officeart/2005/8/layout/hList9"/>
    <dgm:cxn modelId="{B833A2A1-828E-4BF5-848B-C53F7F1D3E79}" srcId="{28F1CD3B-6BEC-440F-8087-5E5B5C907E87}" destId="{E3480842-AFE7-497D-A4F3-DD8DD7380325}" srcOrd="0" destOrd="0" parTransId="{90496838-2570-466C-841A-1E4AF5C8AC4A}" sibTransId="{A64E1017-A30C-4D51-BB50-E7AA7BAD0663}"/>
    <dgm:cxn modelId="{B9EA52A4-4FAE-477E-8C76-D9652DE5D937}" srcId="{28F1CD3B-6BEC-440F-8087-5E5B5C907E87}" destId="{AF368451-94FF-46BE-8BAA-BFA4A1FE1C1E}" srcOrd="1" destOrd="0" parTransId="{07BD6B05-EEB6-4C97-AF0E-6F4B4F85C634}" sibTransId="{1CC6A4E8-ED27-4D66-9971-16B6A3163675}"/>
    <dgm:cxn modelId="{92B4C3AF-E947-498D-9A03-413D9B6B008A}" type="presOf" srcId="{43C09827-6001-4446-A67E-8DBEE09CF22D}" destId="{3A122F12-2F58-4C9D-AE11-A6AB5514B23D}" srcOrd="1" destOrd="0" presId="urn:microsoft.com/office/officeart/2005/8/layout/hList9"/>
    <dgm:cxn modelId="{F3191FE3-8BB5-4B1D-9B7B-CD87029697CB}" type="presOf" srcId="{D8789CD8-2D56-4323-ACCB-C3F1BF8076FD}" destId="{A72119E1-2613-4FD2-9AA0-A639A6D18316}" srcOrd="0" destOrd="0" presId="urn:microsoft.com/office/officeart/2005/8/layout/hList9"/>
    <dgm:cxn modelId="{E5A59674-26CD-40E7-8F7F-8B57CEE9451C}" type="presParOf" srcId="{0D3DAD1D-4BD3-4028-9864-765103C091EC}" destId="{E4C47FC6-471D-4972-8308-DFEDD2BEF4B3}" srcOrd="0" destOrd="0" presId="urn:microsoft.com/office/officeart/2005/8/layout/hList9"/>
    <dgm:cxn modelId="{3B6DAB39-1D33-48F2-832E-2212C557E335}" type="presParOf" srcId="{0D3DAD1D-4BD3-4028-9864-765103C091EC}" destId="{4C7DDA8C-C9E5-47CD-97B6-E75F95475BB1}" srcOrd="1" destOrd="0" presId="urn:microsoft.com/office/officeart/2005/8/layout/hList9"/>
    <dgm:cxn modelId="{768DA287-3429-4A46-B4F6-479C2E82ACD4}" type="presParOf" srcId="{4C7DDA8C-C9E5-47CD-97B6-E75F95475BB1}" destId="{5061D619-69CE-454B-A0B6-6D98820A2F2B}" srcOrd="0" destOrd="0" presId="urn:microsoft.com/office/officeart/2005/8/layout/hList9"/>
    <dgm:cxn modelId="{716A2621-E3AF-42E8-85A4-7587DBA3231D}" type="presParOf" srcId="{4C7DDA8C-C9E5-47CD-97B6-E75F95475BB1}" destId="{AEA6C999-A94E-4068-AE40-A6899EEE3D0F}" srcOrd="1" destOrd="0" presId="urn:microsoft.com/office/officeart/2005/8/layout/hList9"/>
    <dgm:cxn modelId="{20BDB49C-79B2-4465-99AC-D6713F4104B4}" type="presParOf" srcId="{AEA6C999-A94E-4068-AE40-A6899EEE3D0F}" destId="{A72119E1-2613-4FD2-9AA0-A639A6D18316}" srcOrd="0" destOrd="0" presId="urn:microsoft.com/office/officeart/2005/8/layout/hList9"/>
    <dgm:cxn modelId="{E1196F09-1679-4BE5-B79C-A1FAB3024662}" type="presParOf" srcId="{AEA6C999-A94E-4068-AE40-A6899EEE3D0F}" destId="{E684EE54-A3CB-425E-A3F0-C98399290A33}" srcOrd="1" destOrd="0" presId="urn:microsoft.com/office/officeart/2005/8/layout/hList9"/>
    <dgm:cxn modelId="{AF27B22F-146B-4ABE-A19D-57FD2293AE1C}" type="presParOf" srcId="{0D3DAD1D-4BD3-4028-9864-765103C091EC}" destId="{192CB448-2110-4B6E-86B3-07EAC387564F}" srcOrd="2" destOrd="0" presId="urn:microsoft.com/office/officeart/2005/8/layout/hList9"/>
    <dgm:cxn modelId="{1C1C2BD9-925D-4756-BF87-BB729531B6D0}" type="presParOf" srcId="{0D3DAD1D-4BD3-4028-9864-765103C091EC}" destId="{87499E04-742D-41FA-B105-D043EA7CC239}" srcOrd="3" destOrd="0" presId="urn:microsoft.com/office/officeart/2005/8/layout/hList9"/>
    <dgm:cxn modelId="{76A9CDCD-B0EF-40AB-ACC5-7F141E56774A}" type="presParOf" srcId="{0D3DAD1D-4BD3-4028-9864-765103C091EC}" destId="{761CB30B-48F0-4253-B4DD-2ACFF31A23E3}" srcOrd="4" destOrd="0" presId="urn:microsoft.com/office/officeart/2005/8/layout/hList9"/>
    <dgm:cxn modelId="{A6E3912C-6660-415B-BFC3-0094B25AB28F}" type="presParOf" srcId="{0D3DAD1D-4BD3-4028-9864-765103C091EC}" destId="{18EF8676-D2FF-42BE-844B-4761567DB801}" srcOrd="5" destOrd="0" presId="urn:microsoft.com/office/officeart/2005/8/layout/hList9"/>
    <dgm:cxn modelId="{C468C14F-84DB-4430-B43D-6CD7B5CF6CA0}" type="presParOf" srcId="{0D3DAD1D-4BD3-4028-9864-765103C091EC}" destId="{2B5C2F70-EB43-445E-BCAF-CBFBDA2979E4}" srcOrd="6" destOrd="0" presId="urn:microsoft.com/office/officeart/2005/8/layout/hList9"/>
    <dgm:cxn modelId="{E482C416-1F0C-4CDD-954D-66880FA5303F}" type="presParOf" srcId="{2B5C2F70-EB43-445E-BCAF-CBFBDA2979E4}" destId="{B4B56938-4852-4313-B90D-25E282D5A479}" srcOrd="0" destOrd="0" presId="urn:microsoft.com/office/officeart/2005/8/layout/hList9"/>
    <dgm:cxn modelId="{9DDB27A7-5FF4-41DF-A5FC-CA49CDF4EF3C}" type="presParOf" srcId="{2B5C2F70-EB43-445E-BCAF-CBFBDA2979E4}" destId="{496DE752-12E5-45C6-B923-5B61E1AAFAE7}" srcOrd="1" destOrd="0" presId="urn:microsoft.com/office/officeart/2005/8/layout/hList9"/>
    <dgm:cxn modelId="{A8E7C454-3B3B-41C6-B1EF-1080437CAAA9}" type="presParOf" srcId="{496DE752-12E5-45C6-B923-5B61E1AAFAE7}" destId="{6BA83A2C-1034-409B-B49C-F21410E8C216}" srcOrd="0" destOrd="0" presId="urn:microsoft.com/office/officeart/2005/8/layout/hList9"/>
    <dgm:cxn modelId="{33019566-A075-4A85-919E-D8ECC993464B}" type="presParOf" srcId="{496DE752-12E5-45C6-B923-5B61E1AAFAE7}" destId="{3A122F12-2F58-4C9D-AE11-A6AB5514B23D}" srcOrd="1" destOrd="0" presId="urn:microsoft.com/office/officeart/2005/8/layout/hList9"/>
    <dgm:cxn modelId="{B9928779-F9D2-4AA2-9849-2963A9D596D4}" type="presParOf" srcId="{0D3DAD1D-4BD3-4028-9864-765103C091EC}" destId="{09747C21-14EC-49AF-BD0D-3AD40E0561E7}" srcOrd="7" destOrd="0" presId="urn:microsoft.com/office/officeart/2005/8/layout/hList9"/>
    <dgm:cxn modelId="{14B6B960-685D-4796-A86C-C807180670C6}" type="presParOf" srcId="{0D3DAD1D-4BD3-4028-9864-765103C091EC}" destId="{C5544F3E-FD77-4BFB-8568-1666F1D080C3}"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62CD81-7550-405E-A322-DCD93539E2EF}" type="doc">
      <dgm:prSet loTypeId="urn:microsoft.com/office/officeart/2005/8/layout/cycle4" loCatId="cycle" qsTypeId="urn:microsoft.com/office/officeart/2005/8/quickstyle/3d1" qsCatId="3D" csTypeId="urn:microsoft.com/office/officeart/2005/8/colors/accent1_3" csCatId="accent1" phldr="1"/>
      <dgm:spPr/>
      <dgm:t>
        <a:bodyPr/>
        <a:lstStyle/>
        <a:p>
          <a:endParaRPr lang="en-US"/>
        </a:p>
      </dgm:t>
    </dgm:pt>
    <dgm:pt modelId="{6371324C-A563-4FE9-8A5E-E96D32F06407}">
      <dgm:prSet phldrT="[Text]" custT="1"/>
      <dgm:spPr/>
      <dgm:t>
        <a:bodyPr/>
        <a:lstStyle/>
        <a:p>
          <a:pPr algn="ctr" rtl="1"/>
          <a:r>
            <a:rPr lang="fa-IR" sz="1300" b="1" dirty="0">
              <a:solidFill>
                <a:schemeClr val="tx1"/>
              </a:solidFill>
              <a:cs typeface="Nazanin" panose="00000400000000000000" pitchFamily="2" charset="-78"/>
            </a:rPr>
            <a:t> ۱. تحلیل تنوع متغیرها و ساختارهای تعریف شده</a:t>
          </a:r>
          <a:r>
            <a:rPr lang="fa-IR" sz="1300" b="1" dirty="0">
              <a:cs typeface="Nazanin" panose="00000400000000000000" pitchFamily="2" charset="-78"/>
            </a:rPr>
            <a:t>: تخصیص اسکله تحت تأثیر متغیرهای متعددی مانند حجم بار، نوع کشتی‌ها، زمان تخلیه و شرایط جوی است که بررسی آنها به درک بهتر وضعیت و شناسایی ارتباطات کمک می‌کنند.</a:t>
          </a:r>
          <a:endParaRPr lang="en-US" sz="1300" b="1" dirty="0">
            <a:cs typeface="Nazanin" panose="00000400000000000000" pitchFamily="2" charset="-78"/>
          </a:endParaRPr>
        </a:p>
        <a:p>
          <a:pPr algn="ctr" rtl="1"/>
          <a:endParaRPr lang="en-US" sz="1300" b="1" dirty="0">
            <a:cs typeface="Nazanin" panose="00000400000000000000" pitchFamily="2" charset="-78"/>
          </a:endParaRPr>
        </a:p>
      </dgm:t>
    </dgm:pt>
    <dgm:pt modelId="{B5AD0F33-C091-41A1-8606-BD48A0B26F90}" type="parTrans" cxnId="{8B3CAE73-F250-41B6-B8FC-B782D035438A}">
      <dgm:prSet/>
      <dgm:spPr/>
      <dgm:t>
        <a:bodyPr/>
        <a:lstStyle/>
        <a:p>
          <a:endParaRPr lang="en-US"/>
        </a:p>
      </dgm:t>
    </dgm:pt>
    <dgm:pt modelId="{1BCAE6FB-3994-4E52-A4D5-2BDDDF8B34A9}" type="sibTrans" cxnId="{8B3CAE73-F250-41B6-B8FC-B782D035438A}">
      <dgm:prSet/>
      <dgm:spPr/>
      <dgm:t>
        <a:bodyPr/>
        <a:lstStyle/>
        <a:p>
          <a:endParaRPr lang="en-US"/>
        </a:p>
      </dgm:t>
    </dgm:pt>
    <dgm:pt modelId="{3F1C597F-5B07-4357-B7CC-5D06DF72C7B2}">
      <dgm:prSet phldrT="[Text]" custT="1"/>
      <dgm:spPr/>
      <dgm:t>
        <a:bodyPr/>
        <a:lstStyle/>
        <a:p>
          <a:r>
            <a:rPr lang="fa-IR" sz="1300" b="1" dirty="0">
              <a:solidFill>
                <a:schemeClr val="tx1"/>
              </a:solidFill>
              <a:cs typeface="Nazanin" panose="00000400000000000000" pitchFamily="2" charset="-78"/>
            </a:rPr>
            <a:t>2. تحقیق آماری و تجزیه و تحلیل اطلاعات: </a:t>
          </a:r>
          <a:r>
            <a:rPr lang="fa-IR" sz="1300" b="1" dirty="0">
              <a:cs typeface="Nazanin" panose="00000400000000000000" pitchFamily="2" charset="-78"/>
            </a:rPr>
            <a:t>تحقیق آماری شامل جمع‌آوری و تحلیل داده‌های عملکرد اسکله و تخصیص منابع است که با روش‌های توصیفی و استنباطی به شناسایی نقاط قوت و ضعف فرآیندها کمک می‌کند.</a:t>
          </a:r>
          <a:endParaRPr lang="en-US" sz="1300" b="1" dirty="0">
            <a:cs typeface="Nazanin" panose="00000400000000000000" pitchFamily="2" charset="-78"/>
          </a:endParaRPr>
        </a:p>
        <a:p>
          <a:endParaRPr lang="en-US" sz="1300" b="1" dirty="0">
            <a:cs typeface="Nazanin" panose="00000400000000000000" pitchFamily="2" charset="-78"/>
          </a:endParaRPr>
        </a:p>
      </dgm:t>
    </dgm:pt>
    <dgm:pt modelId="{2BEDF48D-3F42-4F7B-9DB4-00B2656105EA}" type="parTrans" cxnId="{2C185C51-523F-4287-8896-44383EF44C78}">
      <dgm:prSet/>
      <dgm:spPr/>
      <dgm:t>
        <a:bodyPr/>
        <a:lstStyle/>
        <a:p>
          <a:endParaRPr lang="en-US"/>
        </a:p>
      </dgm:t>
    </dgm:pt>
    <dgm:pt modelId="{7F0ECBAD-268E-493C-A1B9-F087D049AF92}" type="sibTrans" cxnId="{2C185C51-523F-4287-8896-44383EF44C78}">
      <dgm:prSet/>
      <dgm:spPr/>
      <dgm:t>
        <a:bodyPr/>
        <a:lstStyle/>
        <a:p>
          <a:endParaRPr lang="en-US"/>
        </a:p>
      </dgm:t>
    </dgm:pt>
    <dgm:pt modelId="{6F12F070-9568-4C6F-99F2-2BEA9FA62236}">
      <dgm:prSet phldrT="[Text]" custT="1"/>
      <dgm:spPr/>
      <dgm:t>
        <a:bodyPr/>
        <a:lstStyle/>
        <a:p>
          <a:pPr algn="ctr"/>
          <a:endParaRPr lang="fa-IR" sz="1400" b="1" dirty="0">
            <a:cs typeface="Nazanin" panose="00000400000000000000" pitchFamily="2" charset="-78"/>
          </a:endParaRPr>
        </a:p>
        <a:p>
          <a:pPr algn="ctr"/>
          <a:r>
            <a:rPr lang="fa-IR" sz="1400" b="1" dirty="0">
              <a:solidFill>
                <a:schemeClr val="tx1"/>
              </a:solidFill>
              <a:cs typeface="Nazanin" panose="00000400000000000000" pitchFamily="2" charset="-78"/>
            </a:rPr>
            <a:t>3. تحقیق کمی و تصمیم‌گیری</a:t>
          </a:r>
          <a:r>
            <a:rPr lang="fa-IR" sz="1400" b="1" dirty="0">
              <a:cs typeface="Nazanin" panose="00000400000000000000" pitchFamily="2" charset="-78"/>
            </a:rPr>
            <a:t>: تحقیق کمی بر جمع‌آوری و تحلیل داده‌های عددی متمرکز است و می‌تواند شامل روش‌های آماری پیشرفته، مدل‌سازی ریاضی باشد.</a:t>
          </a:r>
          <a:endParaRPr lang="en-US" sz="1400" b="1" dirty="0">
            <a:cs typeface="Nazanin" panose="00000400000000000000" pitchFamily="2" charset="-78"/>
          </a:endParaRPr>
        </a:p>
      </dgm:t>
    </dgm:pt>
    <dgm:pt modelId="{0EA3BD91-42F9-426D-B859-3292E69A33AD}" type="parTrans" cxnId="{D1F6C503-8D6B-45C2-9D07-6A9B22C0AE5C}">
      <dgm:prSet/>
      <dgm:spPr/>
      <dgm:t>
        <a:bodyPr/>
        <a:lstStyle/>
        <a:p>
          <a:endParaRPr lang="en-US"/>
        </a:p>
      </dgm:t>
    </dgm:pt>
    <dgm:pt modelId="{C0625C76-D8A8-4FA3-BA23-7238785FA881}" type="sibTrans" cxnId="{D1F6C503-8D6B-45C2-9D07-6A9B22C0AE5C}">
      <dgm:prSet/>
      <dgm:spPr/>
      <dgm:t>
        <a:bodyPr/>
        <a:lstStyle/>
        <a:p>
          <a:endParaRPr lang="en-US"/>
        </a:p>
      </dgm:t>
    </dgm:pt>
    <dgm:pt modelId="{37FF2ABC-53BF-4161-8738-49DE27BA4677}">
      <dgm:prSet phldrT="[Text]" custT="1"/>
      <dgm:spPr/>
      <dgm:t>
        <a:bodyPr/>
        <a:lstStyle/>
        <a:p>
          <a:pPr algn="ctr" rtl="1"/>
          <a:endParaRPr lang="fa-IR" sz="1400" b="1" dirty="0">
            <a:cs typeface="Nazanin" panose="00000400000000000000" pitchFamily="2" charset="-78"/>
          </a:endParaRPr>
        </a:p>
        <a:p>
          <a:pPr algn="ctr" rtl="1"/>
          <a:endParaRPr lang="fa-IR" sz="1400" b="1" dirty="0">
            <a:cs typeface="Nazanin" panose="00000400000000000000" pitchFamily="2" charset="-78"/>
          </a:endParaRPr>
        </a:p>
        <a:p>
          <a:pPr algn="ctr" rtl="1"/>
          <a:r>
            <a:rPr lang="fa-IR" sz="1400" b="1" dirty="0">
              <a:solidFill>
                <a:schemeClr val="tx1"/>
              </a:solidFill>
              <a:cs typeface="Nazanin" panose="00000400000000000000" pitchFamily="2" charset="-78"/>
            </a:rPr>
            <a:t>4. تحقیقات تجربی و شبیه‌سازی</a:t>
          </a:r>
          <a:r>
            <a:rPr lang="fa-IR" sz="1400" b="1" dirty="0">
              <a:cs typeface="Nazanin" panose="00000400000000000000" pitchFamily="2" charset="-78"/>
            </a:rPr>
            <a:t>: تحقیقات تجربی و انواع شبیه‌سازی می‌توانند به ارزیابی اثر متغیرهای مختلف بر عملکرد اسکله کمک کنند. با استفاده از روش‌های شبیه‌سازی می‌توان سناریوهای مختلفی را بررسی کرد، </a:t>
          </a:r>
          <a:endParaRPr lang="en-US" sz="1400" b="1" dirty="0">
            <a:cs typeface="Nazanin" panose="00000400000000000000" pitchFamily="2" charset="-78"/>
          </a:endParaRPr>
        </a:p>
      </dgm:t>
    </dgm:pt>
    <dgm:pt modelId="{5D7D5633-F2AA-4622-B4F8-DA05488EF035}" type="parTrans" cxnId="{0011A900-E905-413C-9556-4FE6780C42BC}">
      <dgm:prSet/>
      <dgm:spPr/>
      <dgm:t>
        <a:bodyPr/>
        <a:lstStyle/>
        <a:p>
          <a:endParaRPr lang="en-US"/>
        </a:p>
      </dgm:t>
    </dgm:pt>
    <dgm:pt modelId="{66A3195D-9F75-43E1-B0CF-9A31EF49DC84}" type="sibTrans" cxnId="{0011A900-E905-413C-9556-4FE6780C42BC}">
      <dgm:prSet/>
      <dgm:spPr/>
      <dgm:t>
        <a:bodyPr/>
        <a:lstStyle/>
        <a:p>
          <a:endParaRPr lang="en-US"/>
        </a:p>
      </dgm:t>
    </dgm:pt>
    <dgm:pt modelId="{A9E0A464-AD1C-44C0-915A-F4DF0197CB41}">
      <dgm:prSet phldrT="[Text]" custT="1"/>
      <dgm:spPr/>
    </dgm:pt>
    <dgm:pt modelId="{2508D035-00D7-49C6-9683-4AD04ECFAB04}" type="parTrans" cxnId="{6046D920-7B4D-4C00-BAEA-49EB0B64831B}">
      <dgm:prSet/>
      <dgm:spPr/>
      <dgm:t>
        <a:bodyPr/>
        <a:lstStyle/>
        <a:p>
          <a:endParaRPr lang="en-US"/>
        </a:p>
      </dgm:t>
    </dgm:pt>
    <dgm:pt modelId="{65F0FF95-E8D4-4CF2-A478-0805F627EFE8}" type="sibTrans" cxnId="{6046D920-7B4D-4C00-BAEA-49EB0B64831B}">
      <dgm:prSet/>
      <dgm:spPr/>
      <dgm:t>
        <a:bodyPr/>
        <a:lstStyle/>
        <a:p>
          <a:endParaRPr lang="en-US"/>
        </a:p>
      </dgm:t>
    </dgm:pt>
    <dgm:pt modelId="{1E1A156C-5CE7-44BE-8CD4-42E501A3D9D4}" type="pres">
      <dgm:prSet presAssocID="{F962CD81-7550-405E-A322-DCD93539E2EF}" presName="cycleMatrixDiagram" presStyleCnt="0">
        <dgm:presLayoutVars>
          <dgm:chMax val="1"/>
          <dgm:dir/>
          <dgm:animLvl val="lvl"/>
          <dgm:resizeHandles val="exact"/>
        </dgm:presLayoutVars>
      </dgm:prSet>
      <dgm:spPr/>
    </dgm:pt>
    <dgm:pt modelId="{D404BD4D-69FA-4D51-9EE5-FD99F2B78436}" type="pres">
      <dgm:prSet presAssocID="{F962CD81-7550-405E-A322-DCD93539E2EF}" presName="children" presStyleCnt="0"/>
      <dgm:spPr/>
    </dgm:pt>
    <dgm:pt modelId="{09F67106-D259-46F2-9E4D-12B5625D0E30}" type="pres">
      <dgm:prSet presAssocID="{F962CD81-7550-405E-A322-DCD93539E2EF}" presName="childPlaceholder" presStyleCnt="0"/>
      <dgm:spPr/>
    </dgm:pt>
    <dgm:pt modelId="{62290476-66C5-47C1-9ECB-F27E56252F80}" type="pres">
      <dgm:prSet presAssocID="{F962CD81-7550-405E-A322-DCD93539E2EF}" presName="circle" presStyleCnt="0"/>
      <dgm:spPr/>
    </dgm:pt>
    <dgm:pt modelId="{9ECA4407-F8FD-4E51-A277-917C53AF8AD9}" type="pres">
      <dgm:prSet presAssocID="{F962CD81-7550-405E-A322-DCD93539E2EF}" presName="quadrant1" presStyleLbl="node1" presStyleIdx="0" presStyleCnt="4">
        <dgm:presLayoutVars>
          <dgm:chMax val="1"/>
          <dgm:bulletEnabled val="1"/>
        </dgm:presLayoutVars>
      </dgm:prSet>
      <dgm:spPr/>
    </dgm:pt>
    <dgm:pt modelId="{230ED304-FF88-4DA3-96DD-F7753737EFE3}" type="pres">
      <dgm:prSet presAssocID="{F962CD81-7550-405E-A322-DCD93539E2EF}" presName="quadrant2" presStyleLbl="node1" presStyleIdx="1" presStyleCnt="4">
        <dgm:presLayoutVars>
          <dgm:chMax val="1"/>
          <dgm:bulletEnabled val="1"/>
        </dgm:presLayoutVars>
      </dgm:prSet>
      <dgm:spPr/>
    </dgm:pt>
    <dgm:pt modelId="{5A7D4754-1F6F-47B4-A393-17412EE01BB4}" type="pres">
      <dgm:prSet presAssocID="{F962CD81-7550-405E-A322-DCD93539E2EF}" presName="quadrant3" presStyleLbl="node1" presStyleIdx="2" presStyleCnt="4">
        <dgm:presLayoutVars>
          <dgm:chMax val="1"/>
          <dgm:bulletEnabled val="1"/>
        </dgm:presLayoutVars>
      </dgm:prSet>
      <dgm:spPr/>
    </dgm:pt>
    <dgm:pt modelId="{ACD527D9-FD5E-4B2F-A7F7-B9B00C16647E}" type="pres">
      <dgm:prSet presAssocID="{F962CD81-7550-405E-A322-DCD93539E2EF}" presName="quadrant4" presStyleLbl="node1" presStyleIdx="3" presStyleCnt="4">
        <dgm:presLayoutVars>
          <dgm:chMax val="1"/>
          <dgm:bulletEnabled val="1"/>
        </dgm:presLayoutVars>
      </dgm:prSet>
      <dgm:spPr/>
    </dgm:pt>
    <dgm:pt modelId="{4F8C6D56-EAEC-4C9E-B60C-0FC2FA012807}" type="pres">
      <dgm:prSet presAssocID="{F962CD81-7550-405E-A322-DCD93539E2EF}" presName="quadrantPlaceholder" presStyleCnt="0"/>
      <dgm:spPr/>
    </dgm:pt>
    <dgm:pt modelId="{CC67DCD7-847C-4381-BF9B-BCE98922D885}" type="pres">
      <dgm:prSet presAssocID="{F962CD81-7550-405E-A322-DCD93539E2EF}" presName="center1" presStyleLbl="fgShp" presStyleIdx="0" presStyleCnt="2"/>
      <dgm:spPr/>
    </dgm:pt>
    <dgm:pt modelId="{4D846914-708D-441E-ADD0-702B27527E5D}" type="pres">
      <dgm:prSet presAssocID="{F962CD81-7550-405E-A322-DCD93539E2EF}" presName="center2" presStyleLbl="fgShp" presStyleIdx="1" presStyleCnt="2"/>
      <dgm:spPr/>
    </dgm:pt>
  </dgm:ptLst>
  <dgm:cxnLst>
    <dgm:cxn modelId="{0011A900-E905-413C-9556-4FE6780C42BC}" srcId="{F962CD81-7550-405E-A322-DCD93539E2EF}" destId="{37FF2ABC-53BF-4161-8738-49DE27BA4677}" srcOrd="3" destOrd="0" parTransId="{5D7D5633-F2AA-4622-B4F8-DA05488EF035}" sibTransId="{66A3195D-9F75-43E1-B0CF-9A31EF49DC84}"/>
    <dgm:cxn modelId="{D1F6C503-8D6B-45C2-9D07-6A9B22C0AE5C}" srcId="{F962CD81-7550-405E-A322-DCD93539E2EF}" destId="{6F12F070-9568-4C6F-99F2-2BEA9FA62236}" srcOrd="2" destOrd="0" parTransId="{0EA3BD91-42F9-426D-B859-3292E69A33AD}" sibTransId="{C0625C76-D8A8-4FA3-BA23-7238785FA881}"/>
    <dgm:cxn modelId="{6046D920-7B4D-4C00-BAEA-49EB0B64831B}" srcId="{F962CD81-7550-405E-A322-DCD93539E2EF}" destId="{A9E0A464-AD1C-44C0-915A-F4DF0197CB41}" srcOrd="4" destOrd="0" parTransId="{2508D035-00D7-49C6-9683-4AD04ECFAB04}" sibTransId="{65F0FF95-E8D4-4CF2-A478-0805F627EFE8}"/>
    <dgm:cxn modelId="{927B7624-553E-49C5-9D50-8E3630A70430}" type="presOf" srcId="{F962CD81-7550-405E-A322-DCD93539E2EF}" destId="{1E1A156C-5CE7-44BE-8CD4-42E501A3D9D4}" srcOrd="0" destOrd="0" presId="urn:microsoft.com/office/officeart/2005/8/layout/cycle4"/>
    <dgm:cxn modelId="{8704CD5B-D92F-447C-B4E8-52E5F8694251}" type="presOf" srcId="{6F12F070-9568-4C6F-99F2-2BEA9FA62236}" destId="{5A7D4754-1F6F-47B4-A393-17412EE01BB4}" srcOrd="0" destOrd="0" presId="urn:microsoft.com/office/officeart/2005/8/layout/cycle4"/>
    <dgm:cxn modelId="{2C185C51-523F-4287-8896-44383EF44C78}" srcId="{F962CD81-7550-405E-A322-DCD93539E2EF}" destId="{3F1C597F-5B07-4357-B7CC-5D06DF72C7B2}" srcOrd="1" destOrd="0" parTransId="{2BEDF48D-3F42-4F7B-9DB4-00B2656105EA}" sibTransId="{7F0ECBAD-268E-493C-A1B9-F087D049AF92}"/>
    <dgm:cxn modelId="{8B3CAE73-F250-41B6-B8FC-B782D035438A}" srcId="{F962CD81-7550-405E-A322-DCD93539E2EF}" destId="{6371324C-A563-4FE9-8A5E-E96D32F06407}" srcOrd="0" destOrd="0" parTransId="{B5AD0F33-C091-41A1-8606-BD48A0B26F90}" sibTransId="{1BCAE6FB-3994-4E52-A4D5-2BDDDF8B34A9}"/>
    <dgm:cxn modelId="{75B79AB4-0C8C-4914-B8E9-8E8B81C626E2}" type="presOf" srcId="{6371324C-A563-4FE9-8A5E-E96D32F06407}" destId="{9ECA4407-F8FD-4E51-A277-917C53AF8AD9}" srcOrd="0" destOrd="0" presId="urn:microsoft.com/office/officeart/2005/8/layout/cycle4"/>
    <dgm:cxn modelId="{26209EC0-8595-41DF-BF44-54C2352EBCAE}" type="presOf" srcId="{37FF2ABC-53BF-4161-8738-49DE27BA4677}" destId="{ACD527D9-FD5E-4B2F-A7F7-B9B00C16647E}" srcOrd="0" destOrd="0" presId="urn:microsoft.com/office/officeart/2005/8/layout/cycle4"/>
    <dgm:cxn modelId="{420647CD-4614-46E0-B6C9-3587635FD565}" type="presOf" srcId="{3F1C597F-5B07-4357-B7CC-5D06DF72C7B2}" destId="{230ED304-FF88-4DA3-96DD-F7753737EFE3}" srcOrd="0" destOrd="0" presId="urn:microsoft.com/office/officeart/2005/8/layout/cycle4"/>
    <dgm:cxn modelId="{8528B9A9-19F8-44FE-98A8-F0841CBD6D9A}" type="presParOf" srcId="{1E1A156C-5CE7-44BE-8CD4-42E501A3D9D4}" destId="{D404BD4D-69FA-4D51-9EE5-FD99F2B78436}" srcOrd="0" destOrd="0" presId="urn:microsoft.com/office/officeart/2005/8/layout/cycle4"/>
    <dgm:cxn modelId="{DA01D92A-AFB3-4AB9-829A-E14962C0ADC4}" type="presParOf" srcId="{D404BD4D-69FA-4D51-9EE5-FD99F2B78436}" destId="{09F67106-D259-46F2-9E4D-12B5625D0E30}" srcOrd="0" destOrd="0" presId="urn:microsoft.com/office/officeart/2005/8/layout/cycle4"/>
    <dgm:cxn modelId="{D7AC9CB6-DE7C-425B-937C-A28149B0A82F}" type="presParOf" srcId="{1E1A156C-5CE7-44BE-8CD4-42E501A3D9D4}" destId="{62290476-66C5-47C1-9ECB-F27E56252F80}" srcOrd="1" destOrd="0" presId="urn:microsoft.com/office/officeart/2005/8/layout/cycle4"/>
    <dgm:cxn modelId="{CE30E4FE-E2FF-4BE5-B425-BF52A2EA9F89}" type="presParOf" srcId="{62290476-66C5-47C1-9ECB-F27E56252F80}" destId="{9ECA4407-F8FD-4E51-A277-917C53AF8AD9}" srcOrd="0" destOrd="0" presId="urn:microsoft.com/office/officeart/2005/8/layout/cycle4"/>
    <dgm:cxn modelId="{A964C508-9518-4257-BCA6-9C7402C119A7}" type="presParOf" srcId="{62290476-66C5-47C1-9ECB-F27E56252F80}" destId="{230ED304-FF88-4DA3-96DD-F7753737EFE3}" srcOrd="1" destOrd="0" presId="urn:microsoft.com/office/officeart/2005/8/layout/cycle4"/>
    <dgm:cxn modelId="{A93693F6-3861-4F65-BB8E-966BC6459A51}" type="presParOf" srcId="{62290476-66C5-47C1-9ECB-F27E56252F80}" destId="{5A7D4754-1F6F-47B4-A393-17412EE01BB4}" srcOrd="2" destOrd="0" presId="urn:microsoft.com/office/officeart/2005/8/layout/cycle4"/>
    <dgm:cxn modelId="{2CD9DC9E-2031-41A8-B56F-E37509DD60F2}" type="presParOf" srcId="{62290476-66C5-47C1-9ECB-F27E56252F80}" destId="{ACD527D9-FD5E-4B2F-A7F7-B9B00C16647E}" srcOrd="3" destOrd="0" presId="urn:microsoft.com/office/officeart/2005/8/layout/cycle4"/>
    <dgm:cxn modelId="{CC0A9016-C9CE-4281-887C-352F3AD495C0}" type="presParOf" srcId="{62290476-66C5-47C1-9ECB-F27E56252F80}" destId="{4F8C6D56-EAEC-4C9E-B60C-0FC2FA012807}" srcOrd="4" destOrd="0" presId="urn:microsoft.com/office/officeart/2005/8/layout/cycle4"/>
    <dgm:cxn modelId="{ED502421-AFBC-4C88-9EEE-50EE0DF061CB}" type="presParOf" srcId="{1E1A156C-5CE7-44BE-8CD4-42E501A3D9D4}" destId="{CC67DCD7-847C-4381-BF9B-BCE98922D885}" srcOrd="2" destOrd="0" presId="urn:microsoft.com/office/officeart/2005/8/layout/cycle4"/>
    <dgm:cxn modelId="{6616CDCE-5FAA-44CD-8527-C01F5B500D00}" type="presParOf" srcId="{1E1A156C-5CE7-44BE-8CD4-42E501A3D9D4}" destId="{4D846914-708D-441E-ADD0-702B27527E5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5CA9BA-8415-4B26-B57B-BBF83678E76B}" type="doc">
      <dgm:prSet loTypeId="urn:microsoft.com/office/officeart/2005/8/layout/pyramid2" loCatId="list" qsTypeId="urn:microsoft.com/office/officeart/2005/8/quickstyle/3d2" qsCatId="3D" csTypeId="urn:microsoft.com/office/officeart/2005/8/colors/accent1_2" csCatId="accent1" phldr="1"/>
      <dgm:spPr/>
      <dgm:t>
        <a:bodyPr/>
        <a:lstStyle/>
        <a:p>
          <a:endParaRPr lang="en-US"/>
        </a:p>
      </dgm:t>
    </dgm:pt>
    <dgm:pt modelId="{677EF4F4-3946-4184-B1C7-F3125C21C194}">
      <dgm:prSet phldrT="[Text]" custT="1"/>
      <dgm:spPr/>
      <dgm:t>
        <a:bodyPr/>
        <a:lstStyle/>
        <a:p>
          <a:pPr>
            <a:buFont typeface="Wingdings" panose="05000000000000000000" pitchFamily="2" charset="2"/>
            <a:buChar char="q"/>
          </a:pPr>
          <a:r>
            <a:rPr lang="ar-SA" sz="1600" b="1" dirty="0">
              <a:effectLst/>
              <a:latin typeface="Calibri" panose="020F0502020204030204" pitchFamily="34" charset="0"/>
              <a:ea typeface="Calibri" panose="020F0502020204030204" pitchFamily="34" charset="0"/>
              <a:cs typeface="B Nazanin" panose="00000400000000000000" pitchFamily="2" charset="-78"/>
            </a:rPr>
            <a:t>هدف مسئله</a:t>
          </a:r>
          <a:r>
            <a:rPr lang="ar-SA" sz="1400" b="1" dirty="0">
              <a:effectLst/>
              <a:latin typeface="Calibri" panose="020F0502020204030204" pitchFamily="34" charset="0"/>
              <a:ea typeface="Calibri" panose="020F0502020204030204" pitchFamily="34" charset="0"/>
              <a:cs typeface="B Nazanin" panose="00000400000000000000" pitchFamily="2" charset="-78"/>
            </a:rPr>
            <a:t>:</a:t>
          </a:r>
          <a:r>
            <a:rPr lang="ar-SA" sz="1400" dirty="0">
              <a:effectLst/>
              <a:latin typeface="Calibri" panose="020F0502020204030204" pitchFamily="34" charset="0"/>
              <a:ea typeface="Calibri" panose="020F0502020204030204" pitchFamily="34" charset="0"/>
              <a:cs typeface="B Nazanin" panose="00000400000000000000" pitchFamily="2" charset="-78"/>
            </a:rPr>
            <a:t> در مسئله زمان بندی اسکله کنونی، هدف ارائه زمان­بندی مناسب جهت تخصیص لنگرگاه به کشتی­های ورودی با توجه به ویژگی­های هر دوی آنها است. عمل زمانبدی باید به نحوی صورت گیرد که زمان کل عملیات کشتی کمینه شود. جهت کمینه کردن تابع هدف مسئله باید تمام فرضیه­ها و محدودیت­ها از پیش تعیین شده در نظر گرفته شود. </a:t>
          </a:r>
          <a:endParaRPr lang="en-US" sz="1400" dirty="0"/>
        </a:p>
      </dgm:t>
    </dgm:pt>
    <dgm:pt modelId="{B7EBEC4A-07C8-467B-8A95-1911E92AD684}" type="parTrans" cxnId="{624C89BB-43FF-430E-B729-7EF7933F02C6}">
      <dgm:prSet/>
      <dgm:spPr/>
      <dgm:t>
        <a:bodyPr/>
        <a:lstStyle/>
        <a:p>
          <a:endParaRPr lang="en-US"/>
        </a:p>
      </dgm:t>
    </dgm:pt>
    <dgm:pt modelId="{4DE606A4-0A91-440E-9AA7-805F6667DB68}" type="sibTrans" cxnId="{624C89BB-43FF-430E-B729-7EF7933F02C6}">
      <dgm:prSet/>
      <dgm:spPr/>
      <dgm:t>
        <a:bodyPr/>
        <a:lstStyle/>
        <a:p>
          <a:endParaRPr lang="en-US"/>
        </a:p>
      </dgm:t>
    </dgm:pt>
    <dgm:pt modelId="{1BF077D7-E1C9-4D02-8FA8-B5B9A58CFC16}">
      <dgm:prSet phldrT="[Text]" custT="1"/>
      <dgm:spPr/>
      <dgm:t>
        <a:bodyPr/>
        <a:lstStyle/>
        <a:p>
          <a:pPr>
            <a:buFont typeface="Wingdings" panose="05000000000000000000" pitchFamily="2" charset="2"/>
            <a:buChar char="q"/>
          </a:pPr>
          <a:r>
            <a:rPr lang="ar-SA" sz="1800" dirty="0">
              <a:effectLst/>
              <a:latin typeface="Calibri" panose="020F0502020204030204" pitchFamily="34" charset="0"/>
              <a:ea typeface="Calibri" panose="020F0502020204030204" pitchFamily="34" charset="0"/>
              <a:cs typeface="B Nazanin" panose="00000400000000000000" pitchFamily="2" charset="-78"/>
            </a:rPr>
            <a:t>هدف عمومی برنامه ریزی اسکله بدست آوردن خدمات سریع و قابل اطمینان برای کشتی­ها است که اینها در قالب تابع­های هدف تعریف شده و به آن ارجاع داده می­­شود. </a:t>
          </a:r>
          <a:endParaRPr lang="en-US" sz="1800" dirty="0"/>
        </a:p>
      </dgm:t>
    </dgm:pt>
    <dgm:pt modelId="{AFE9B488-AC5C-468E-97BC-1705E8CAE3DB}" type="parTrans" cxnId="{5C018094-B1D0-499C-A0F9-66B5CE0C603B}">
      <dgm:prSet/>
      <dgm:spPr/>
      <dgm:t>
        <a:bodyPr/>
        <a:lstStyle/>
        <a:p>
          <a:endParaRPr lang="en-US"/>
        </a:p>
      </dgm:t>
    </dgm:pt>
    <dgm:pt modelId="{B1594FA6-0F51-4EDD-95D8-04DFC7DE3EAC}" type="sibTrans" cxnId="{5C018094-B1D0-499C-A0F9-66B5CE0C603B}">
      <dgm:prSet/>
      <dgm:spPr/>
      <dgm:t>
        <a:bodyPr/>
        <a:lstStyle/>
        <a:p>
          <a:endParaRPr lang="en-US"/>
        </a:p>
      </dgm:t>
    </dgm:pt>
    <dgm:pt modelId="{3AC14302-47AC-4628-A00F-5F322777CF11}">
      <dgm:prSet phldrT="[Text]" custT="1"/>
      <dgm:spPr/>
      <dgm:t>
        <a:bodyPr/>
        <a:lstStyle/>
        <a:p>
          <a:pPr>
            <a:buFont typeface="Wingdings" panose="05000000000000000000" pitchFamily="2" charset="2"/>
            <a:buChar char="q"/>
          </a:pPr>
          <a:r>
            <a:rPr lang="fa-IR" sz="1400" dirty="0">
              <a:effectLst/>
              <a:latin typeface="Calibri" panose="020F0502020204030204" pitchFamily="34" charset="0"/>
              <a:ea typeface="Calibri" panose="020F0502020204030204" pitchFamily="34" charset="0"/>
              <a:cs typeface="B Nazanin" panose="00000400000000000000" pitchFamily="2" charset="-78"/>
            </a:rPr>
            <a:t>در این پژوهش، مسئله تخصیص پویا اسکله مد نظر است که به بهینه‌سازی مجموع زمان انتظار و زمان پردازش کشتی‌ها در بندر می‌پردازد. مدل ریاضی به تخصیص اسکله‌ها و زمان‌بندی لنگر انداختن کشتی‌ها کمک می‌کند و هدف نهایی آن بهینه کردن زمان‌های کل با در نظر گرفتن محدودیت‌ها است.</a:t>
          </a:r>
          <a:endParaRPr lang="en-US" sz="1400" dirty="0">
            <a:effectLst/>
            <a:latin typeface="Calibri" panose="020F0502020204030204" pitchFamily="34" charset="0"/>
            <a:ea typeface="Calibri" panose="020F0502020204030204" pitchFamily="34" charset="0"/>
            <a:cs typeface="B Nazanin" panose="00000400000000000000" pitchFamily="2" charset="-78"/>
          </a:endParaRPr>
        </a:p>
      </dgm:t>
    </dgm:pt>
    <dgm:pt modelId="{66463F83-23A1-4E57-A564-C420620109E6}" type="parTrans" cxnId="{2382D7E6-3608-42D8-AB1C-577AFA634867}">
      <dgm:prSet/>
      <dgm:spPr/>
      <dgm:t>
        <a:bodyPr/>
        <a:lstStyle/>
        <a:p>
          <a:endParaRPr lang="en-US"/>
        </a:p>
      </dgm:t>
    </dgm:pt>
    <dgm:pt modelId="{72A792C1-6E1B-4394-A2DC-E06BDD807D27}" type="sibTrans" cxnId="{2382D7E6-3608-42D8-AB1C-577AFA634867}">
      <dgm:prSet/>
      <dgm:spPr/>
      <dgm:t>
        <a:bodyPr/>
        <a:lstStyle/>
        <a:p>
          <a:endParaRPr lang="en-US"/>
        </a:p>
      </dgm:t>
    </dgm:pt>
    <dgm:pt modelId="{DE1EF138-AA31-4AC0-8419-4547DAB76683}" type="pres">
      <dgm:prSet presAssocID="{C75CA9BA-8415-4B26-B57B-BBF83678E76B}" presName="compositeShape" presStyleCnt="0">
        <dgm:presLayoutVars>
          <dgm:dir/>
          <dgm:resizeHandles/>
        </dgm:presLayoutVars>
      </dgm:prSet>
      <dgm:spPr/>
    </dgm:pt>
    <dgm:pt modelId="{7B88A7E6-C12D-448A-8B6B-7061F98E0F42}" type="pres">
      <dgm:prSet presAssocID="{C75CA9BA-8415-4B26-B57B-BBF83678E76B}" presName="pyramid" presStyleLbl="node1" presStyleIdx="0" presStyleCnt="1"/>
      <dgm:spPr/>
    </dgm:pt>
    <dgm:pt modelId="{17F9410D-F014-44E8-8B50-ADA964174A70}" type="pres">
      <dgm:prSet presAssocID="{C75CA9BA-8415-4B26-B57B-BBF83678E76B}" presName="theList" presStyleCnt="0"/>
      <dgm:spPr/>
    </dgm:pt>
    <dgm:pt modelId="{33D69AD0-3B73-4391-9727-DC9FC7606FF6}" type="pres">
      <dgm:prSet presAssocID="{677EF4F4-3946-4184-B1C7-F3125C21C194}" presName="aNode" presStyleLbl="fgAcc1" presStyleIdx="0" presStyleCnt="3" custScaleX="151650" custScaleY="176321" custLinFactY="30816" custLinFactNeighborX="8383" custLinFactNeighborY="100000">
        <dgm:presLayoutVars>
          <dgm:bulletEnabled val="1"/>
        </dgm:presLayoutVars>
      </dgm:prSet>
      <dgm:spPr/>
    </dgm:pt>
    <dgm:pt modelId="{75FAE6C4-21FC-41B2-92E9-7BA469508563}" type="pres">
      <dgm:prSet presAssocID="{677EF4F4-3946-4184-B1C7-F3125C21C194}" presName="aSpace" presStyleCnt="0"/>
      <dgm:spPr/>
    </dgm:pt>
    <dgm:pt modelId="{F2CA56E9-8A33-4C7E-B802-4A6791A246A1}" type="pres">
      <dgm:prSet presAssocID="{1BF077D7-E1C9-4D02-8FA8-B5B9A58CFC16}" presName="aNode" presStyleLbl="fgAcc1" presStyleIdx="1" presStyleCnt="3" custScaleX="134764" custScaleY="245664" custLinFactY="100000" custLinFactNeighborX="14431" custLinFactNeighborY="102622">
        <dgm:presLayoutVars>
          <dgm:bulletEnabled val="1"/>
        </dgm:presLayoutVars>
      </dgm:prSet>
      <dgm:spPr/>
    </dgm:pt>
    <dgm:pt modelId="{DCA4FDC1-B2A9-4F1F-8062-BB39006C38FC}" type="pres">
      <dgm:prSet presAssocID="{1BF077D7-E1C9-4D02-8FA8-B5B9A58CFC16}" presName="aSpace" presStyleCnt="0"/>
      <dgm:spPr/>
    </dgm:pt>
    <dgm:pt modelId="{0372B55F-424F-4F91-A2B0-12C8921F8E93}" type="pres">
      <dgm:prSet presAssocID="{3AC14302-47AC-4628-A00F-5F322777CF11}" presName="aNode" presStyleLbl="fgAcc1" presStyleIdx="2" presStyleCnt="3" custScaleX="116941" custScaleY="259940" custLinFactX="-17150" custLinFactY="39585" custLinFactNeighborX="-100000" custLinFactNeighborY="100000">
        <dgm:presLayoutVars>
          <dgm:bulletEnabled val="1"/>
        </dgm:presLayoutVars>
      </dgm:prSet>
      <dgm:spPr/>
    </dgm:pt>
    <dgm:pt modelId="{DCBA8E9A-98CB-47E3-A16A-45CE71D39BEB}" type="pres">
      <dgm:prSet presAssocID="{3AC14302-47AC-4628-A00F-5F322777CF11}" presName="aSpace" presStyleCnt="0"/>
      <dgm:spPr/>
    </dgm:pt>
  </dgm:ptLst>
  <dgm:cxnLst>
    <dgm:cxn modelId="{FBE8AD22-8C55-4D59-B09E-41BB96DAF5B4}" type="presOf" srcId="{3AC14302-47AC-4628-A00F-5F322777CF11}" destId="{0372B55F-424F-4F91-A2B0-12C8921F8E93}" srcOrd="0" destOrd="0" presId="urn:microsoft.com/office/officeart/2005/8/layout/pyramid2"/>
    <dgm:cxn modelId="{86ED7225-E5A8-4D84-86C5-B2B0590B13E5}" type="presOf" srcId="{677EF4F4-3946-4184-B1C7-F3125C21C194}" destId="{33D69AD0-3B73-4391-9727-DC9FC7606FF6}" srcOrd="0" destOrd="0" presId="urn:microsoft.com/office/officeart/2005/8/layout/pyramid2"/>
    <dgm:cxn modelId="{F45D1291-2127-4950-BD7E-D44573E0C534}" type="presOf" srcId="{1BF077D7-E1C9-4D02-8FA8-B5B9A58CFC16}" destId="{F2CA56E9-8A33-4C7E-B802-4A6791A246A1}" srcOrd="0" destOrd="0" presId="urn:microsoft.com/office/officeart/2005/8/layout/pyramid2"/>
    <dgm:cxn modelId="{5C018094-B1D0-499C-A0F9-66B5CE0C603B}" srcId="{C75CA9BA-8415-4B26-B57B-BBF83678E76B}" destId="{1BF077D7-E1C9-4D02-8FA8-B5B9A58CFC16}" srcOrd="1" destOrd="0" parTransId="{AFE9B488-AC5C-468E-97BC-1705E8CAE3DB}" sibTransId="{B1594FA6-0F51-4EDD-95D8-04DFC7DE3EAC}"/>
    <dgm:cxn modelId="{624C89BB-43FF-430E-B729-7EF7933F02C6}" srcId="{C75CA9BA-8415-4B26-B57B-BBF83678E76B}" destId="{677EF4F4-3946-4184-B1C7-F3125C21C194}" srcOrd="0" destOrd="0" parTransId="{B7EBEC4A-07C8-467B-8A95-1911E92AD684}" sibTransId="{4DE606A4-0A91-440E-9AA7-805F6667DB68}"/>
    <dgm:cxn modelId="{84C27ECD-3D59-4DD6-A6FB-F08DBB28B62B}" type="presOf" srcId="{C75CA9BA-8415-4B26-B57B-BBF83678E76B}" destId="{DE1EF138-AA31-4AC0-8419-4547DAB76683}" srcOrd="0" destOrd="0" presId="urn:microsoft.com/office/officeart/2005/8/layout/pyramid2"/>
    <dgm:cxn modelId="{2382D7E6-3608-42D8-AB1C-577AFA634867}" srcId="{C75CA9BA-8415-4B26-B57B-BBF83678E76B}" destId="{3AC14302-47AC-4628-A00F-5F322777CF11}" srcOrd="2" destOrd="0" parTransId="{66463F83-23A1-4E57-A564-C420620109E6}" sibTransId="{72A792C1-6E1B-4394-A2DC-E06BDD807D27}"/>
    <dgm:cxn modelId="{6BB8B4EA-8584-449E-A950-E972EDBD163C}" type="presParOf" srcId="{DE1EF138-AA31-4AC0-8419-4547DAB76683}" destId="{7B88A7E6-C12D-448A-8B6B-7061F98E0F42}" srcOrd="0" destOrd="0" presId="urn:microsoft.com/office/officeart/2005/8/layout/pyramid2"/>
    <dgm:cxn modelId="{1FBB17B6-F23C-44E2-A8EB-28613E837B8E}" type="presParOf" srcId="{DE1EF138-AA31-4AC0-8419-4547DAB76683}" destId="{17F9410D-F014-44E8-8B50-ADA964174A70}" srcOrd="1" destOrd="0" presId="urn:microsoft.com/office/officeart/2005/8/layout/pyramid2"/>
    <dgm:cxn modelId="{E162595A-D7DC-4396-AE89-0A88571128A8}" type="presParOf" srcId="{17F9410D-F014-44E8-8B50-ADA964174A70}" destId="{33D69AD0-3B73-4391-9727-DC9FC7606FF6}" srcOrd="0" destOrd="0" presId="urn:microsoft.com/office/officeart/2005/8/layout/pyramid2"/>
    <dgm:cxn modelId="{8358A50C-12D0-4959-B2B8-12E8F99C0BF7}" type="presParOf" srcId="{17F9410D-F014-44E8-8B50-ADA964174A70}" destId="{75FAE6C4-21FC-41B2-92E9-7BA469508563}" srcOrd="1" destOrd="0" presId="urn:microsoft.com/office/officeart/2005/8/layout/pyramid2"/>
    <dgm:cxn modelId="{0AD3B32E-8752-4636-8847-2B41564E2497}" type="presParOf" srcId="{17F9410D-F014-44E8-8B50-ADA964174A70}" destId="{F2CA56E9-8A33-4C7E-B802-4A6791A246A1}" srcOrd="2" destOrd="0" presId="urn:microsoft.com/office/officeart/2005/8/layout/pyramid2"/>
    <dgm:cxn modelId="{26CF30AB-C442-4F71-80A9-B8A636C6BECD}" type="presParOf" srcId="{17F9410D-F014-44E8-8B50-ADA964174A70}" destId="{DCA4FDC1-B2A9-4F1F-8062-BB39006C38FC}" srcOrd="3" destOrd="0" presId="urn:microsoft.com/office/officeart/2005/8/layout/pyramid2"/>
    <dgm:cxn modelId="{A9410B57-AFA2-4754-8191-4C632775ABBA}" type="presParOf" srcId="{17F9410D-F014-44E8-8B50-ADA964174A70}" destId="{0372B55F-424F-4F91-A2B0-12C8921F8E93}" srcOrd="4" destOrd="0" presId="urn:microsoft.com/office/officeart/2005/8/layout/pyramid2"/>
    <dgm:cxn modelId="{A0F3661F-AD81-4126-BF2D-56984F843E04}" type="presParOf" srcId="{17F9410D-F014-44E8-8B50-ADA964174A70}" destId="{DCBA8E9A-98CB-47E3-A16A-45CE71D39BEB}"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A404D2-EFF9-4CF2-BC75-47C425855523}" type="doc">
      <dgm:prSet loTypeId="urn:microsoft.com/office/officeart/2009/3/layout/OpposingIdeas" loCatId="relationship" qsTypeId="urn:microsoft.com/office/officeart/2005/8/quickstyle/simple1" qsCatId="simple" csTypeId="urn:microsoft.com/office/officeart/2005/8/colors/accent1_1" csCatId="accent1" phldr="1"/>
      <dgm:spPr/>
      <dgm:t>
        <a:bodyPr/>
        <a:lstStyle/>
        <a:p>
          <a:endParaRPr lang="en-US"/>
        </a:p>
      </dgm:t>
    </dgm:pt>
    <dgm:pt modelId="{E6BFE487-28E9-4781-A54C-FB76B3B24560}">
      <dgm:prSet phldrT="[Text]" custT="1"/>
      <dgm:spPr/>
      <dgm:t>
        <a:bodyPr/>
        <a:lstStyle/>
        <a:p>
          <a:r>
            <a:rPr lang="en-US" sz="2800" dirty="0">
              <a:cs typeface="Nazanin" panose="00000400000000000000" pitchFamily="2" charset="-78"/>
            </a:rPr>
            <a:t>   </a:t>
          </a:r>
          <a:r>
            <a:rPr lang="fa-IR" sz="2800" dirty="0">
              <a:cs typeface="Nazanin" panose="00000400000000000000" pitchFamily="2" charset="-78"/>
            </a:rPr>
            <a:t> کشف</a:t>
          </a:r>
          <a:endParaRPr lang="en-US" sz="2800" dirty="0">
            <a:cs typeface="Nazanin" panose="00000400000000000000" pitchFamily="2" charset="-78"/>
          </a:endParaRPr>
        </a:p>
      </dgm:t>
    </dgm:pt>
    <dgm:pt modelId="{AD0E621C-298C-4196-8261-6B60D647F178}" type="parTrans" cxnId="{049C5868-D7EF-4284-9EFA-119E40DAF51B}">
      <dgm:prSet/>
      <dgm:spPr/>
      <dgm:t>
        <a:bodyPr/>
        <a:lstStyle/>
        <a:p>
          <a:endParaRPr lang="en-US"/>
        </a:p>
      </dgm:t>
    </dgm:pt>
    <dgm:pt modelId="{1AF56EBC-6392-4A40-ADE7-D9AFDFA990B5}" type="sibTrans" cxnId="{049C5868-D7EF-4284-9EFA-119E40DAF51B}">
      <dgm:prSet/>
      <dgm:spPr/>
      <dgm:t>
        <a:bodyPr/>
        <a:lstStyle/>
        <a:p>
          <a:endParaRPr lang="en-US"/>
        </a:p>
      </dgm:t>
    </dgm:pt>
    <mc:AlternateContent xmlns:mc="http://schemas.openxmlformats.org/markup-compatibility/2006" xmlns:a14="http://schemas.microsoft.com/office/drawing/2010/main">
      <mc:Choice Requires="a14">
        <dgm:pt modelId="{C8AD4496-8F00-4F9A-9C01-4F79706AE346}">
          <dgm:prSet phldrT="[Text]" custT="1"/>
          <dgm:spPr/>
          <dgm:t>
            <a:bodyPr/>
            <a:lstStyle/>
            <a:p>
              <a:pPr algn="just" rtl="1"/>
              <a:r>
                <a:rPr lang="fa-IR" sz="1600" dirty="0">
                  <a:effectLst/>
                  <a:latin typeface="Times New Roman" panose="02020603050405020304" pitchFamily="18" charset="0"/>
                  <a:ea typeface="Calibri" panose="020F0502020204030204" pitchFamily="34" charset="0"/>
                  <a:cs typeface="B Nazanin" panose="00000400000000000000" pitchFamily="2" charset="-78"/>
                </a:rPr>
                <a:t>در این فرمول، </a:t>
              </a:r>
              <a14:m>
                <m:oMath xmlns:m="http://schemas.openxmlformats.org/officeDocument/2006/math">
                  <m:sSubSup>
                    <m:sSubSupPr>
                      <m:ctrlPr>
                        <a:rPr lang="en-US" sz="1600" i="1">
                          <a:effectLst/>
                          <a:latin typeface="Cambria Math" panose="02040503050406030204" pitchFamily="18" charset="0"/>
                        </a:rPr>
                      </m:ctrlPr>
                    </m:sSubSupPr>
                    <m:e>
                      <m:r>
                        <a:rPr lang="en-US" sz="1600" i="1">
                          <a:effectLst/>
                          <a:latin typeface="Cambria Math" panose="02040503050406030204" pitchFamily="18" charset="0"/>
                          <a:ea typeface="Calibri" panose="020F0502020204030204" pitchFamily="34" charset="0"/>
                          <a:cs typeface="B Nazanin" panose="00000400000000000000" pitchFamily="2" charset="-78"/>
                        </a:rPr>
                        <m:t>𝑥</m:t>
                      </m:r>
                    </m:e>
                    <m:sub>
                      <m:r>
                        <a:rPr lang="en-US" sz="1600" i="1">
                          <a:effectLst/>
                          <a:latin typeface="Cambria Math" panose="02040503050406030204" pitchFamily="18" charset="0"/>
                          <a:ea typeface="Calibri" panose="020F0502020204030204" pitchFamily="34" charset="0"/>
                          <a:cs typeface="B Nazanin" panose="00000400000000000000" pitchFamily="2" charset="-78"/>
                        </a:rPr>
                        <m:t>𝑗</m:t>
                      </m:r>
                    </m:sub>
                    <m:sup>
                      <m:r>
                        <a:rPr lang="en-US" sz="1600" i="1">
                          <a:effectLst/>
                          <a:latin typeface="Cambria Math" panose="02040503050406030204" pitchFamily="18" charset="0"/>
                          <a:ea typeface="Calibri" panose="020F0502020204030204" pitchFamily="34" charset="0"/>
                          <a:cs typeface="B Nazanin" panose="00000400000000000000" pitchFamily="2" charset="-78"/>
                        </a:rPr>
                        <m:t>𝑡</m:t>
                      </m:r>
                    </m:sup>
                  </m:sSubSup>
                </m:oMath>
              </a14:m>
              <a:r>
                <a:rPr lang="fa-IR" sz="1600" dirty="0">
                  <a:effectLst/>
                  <a:latin typeface="Times New Roman" panose="02020603050405020304" pitchFamily="18" charset="0"/>
                  <a:ea typeface="Calibri" panose="020F0502020204030204" pitchFamily="34" charset="0"/>
                  <a:cs typeface="B Nazanin" panose="00000400000000000000" pitchFamily="2" charset="-78"/>
                </a:rPr>
                <a:t> و </a:t>
              </a:r>
              <a14:m>
                <m:oMath xmlns:m="http://schemas.openxmlformats.org/officeDocument/2006/math">
                  <m:sSubSup>
                    <m:sSubSupPr>
                      <m:ctrlPr>
                        <a:rPr lang="en-US" sz="1600" i="1">
                          <a:effectLst/>
                          <a:latin typeface="Cambria Math" panose="02040503050406030204" pitchFamily="18" charset="0"/>
                        </a:rPr>
                      </m:ctrlPr>
                    </m:sSubSupPr>
                    <m:e>
                      <m:r>
                        <a:rPr lang="en-US" sz="1600" i="1">
                          <a:effectLst/>
                          <a:latin typeface="Cambria Math" panose="02040503050406030204" pitchFamily="18" charset="0"/>
                          <a:ea typeface="Calibri" panose="020F0502020204030204" pitchFamily="34" charset="0"/>
                          <a:cs typeface="B Nazanin" panose="00000400000000000000" pitchFamily="2" charset="-78"/>
                        </a:rPr>
                        <m:t>𝑥</m:t>
                      </m:r>
                    </m:e>
                    <m:sub>
                      <m:r>
                        <a:rPr lang="en-US" sz="1600" i="1">
                          <a:effectLst/>
                          <a:latin typeface="Cambria Math" panose="02040503050406030204" pitchFamily="18" charset="0"/>
                          <a:ea typeface="Calibri" panose="020F0502020204030204" pitchFamily="34" charset="0"/>
                          <a:cs typeface="B Nazanin" panose="00000400000000000000" pitchFamily="2" charset="-78"/>
                        </a:rPr>
                        <m:t>𝑘</m:t>
                      </m:r>
                    </m:sub>
                    <m:sup>
                      <m:r>
                        <a:rPr lang="en-US" sz="1600" i="1">
                          <a:effectLst/>
                          <a:latin typeface="Cambria Math" panose="02040503050406030204" pitchFamily="18" charset="0"/>
                          <a:ea typeface="Calibri" panose="020F0502020204030204" pitchFamily="34" charset="0"/>
                          <a:cs typeface="B Nazanin" panose="00000400000000000000" pitchFamily="2" charset="-78"/>
                        </a:rPr>
                        <m:t>𝑡</m:t>
                      </m:r>
                    </m:sup>
                  </m:sSubSup>
                </m:oMath>
              </a14:m>
              <a:r>
                <a:rPr lang="fa-IR" sz="1600" dirty="0">
                  <a:effectLst/>
                  <a:latin typeface="Times New Roman" panose="02020603050405020304" pitchFamily="18" charset="0"/>
                  <a:ea typeface="Calibri" panose="020F0502020204030204" pitchFamily="34" charset="0"/>
                  <a:cs typeface="B Nazanin" panose="00000400000000000000" pitchFamily="2" charset="-78"/>
                </a:rPr>
                <a:t> دو مجموعه راه حل مختلف هستند که به صورت تصادفی انتخاب شده‌اند</a:t>
              </a:r>
              <a:r>
                <a:rPr lang="en-US" sz="1600" b="1" dirty="0">
                  <a:effectLst/>
                  <a:latin typeface="Times New Roman" panose="02020603050405020304" pitchFamily="18" charset="0"/>
                  <a:ea typeface="Calibri" panose="020F0502020204030204" pitchFamily="34" charset="0"/>
                  <a:cs typeface="B Nazanin" panose="00000400000000000000" pitchFamily="2" charset="-78"/>
                </a:rPr>
                <a:t>.</a:t>
              </a:r>
              <a:r>
                <a:rPr lang="en-US" sz="1600" dirty="0">
                  <a:effectLst/>
                  <a:latin typeface="B Nazanin" panose="00000400000000000000" pitchFamily="2" charset="-78"/>
                  <a:ea typeface="Calibri" panose="020F0502020204030204" pitchFamily="34" charset="0"/>
                </a:rPr>
                <a:t> </a:t>
              </a:r>
              <a14:m>
                <m:oMath xmlns:m="http://schemas.openxmlformats.org/officeDocument/2006/math">
                  <m:r>
                    <a:rPr lang="en-US" sz="1600" i="1">
                      <a:effectLst/>
                      <a:latin typeface="Cambria Math" panose="02040503050406030204" pitchFamily="18" charset="0"/>
                      <a:ea typeface="Calibri" panose="020F0502020204030204" pitchFamily="34" charset="0"/>
                      <a:cs typeface="B Nazanin" panose="00000400000000000000" pitchFamily="2" charset="-78"/>
                    </a:rPr>
                    <m:t>𝐻</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Calibri" panose="020F0502020204030204" pitchFamily="34" charset="0"/>
                          <a:cs typeface="B Nazanin" panose="00000400000000000000" pitchFamily="2" charset="-78"/>
                        </a:rPr>
                        <m:t>𝑢</m:t>
                      </m:r>
                    </m:e>
                  </m:d>
                </m:oMath>
              </a14:m>
              <a:r>
                <a:rPr lang="fa-IR" sz="1600" dirty="0">
                  <a:effectLst/>
                  <a:latin typeface="Times New Roman" panose="02020603050405020304" pitchFamily="18" charset="0"/>
                  <a:ea typeface="Calibri" panose="020F0502020204030204" pitchFamily="34" charset="0"/>
                  <a:cs typeface="B Nazanin" panose="00000400000000000000" pitchFamily="2" charset="-78"/>
                </a:rPr>
                <a:t>به تابعی اشاره دارد که معمولاً برای تعیین شرایط خاص در مسائل بهینه‌سازی بر اساس ورودی‌های خود، خروجی‌های خاصی تولید می‌کند. به عنوان مثال، تابع هویساید می‌تواند برای تعیین این که آیا یک راه حل خاص معتبر است یا خیر، به کار رود.</a:t>
              </a:r>
              <a:r>
                <a:rPr lang="fa-IR" sz="1600" b="1" dirty="0">
                  <a:effectLst/>
                  <a:ea typeface="Calibri" panose="020F0502020204030204" pitchFamily="34" charset="0"/>
                  <a:cs typeface="Times New Roman" panose="02020603050405020304" pitchFamily="18" charset="0"/>
                </a:rPr>
                <a:t>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در این فرمول،</a:t>
              </a:r>
              <a:r>
                <a:rPr lang="fa-IR" sz="1600" dirty="0">
                  <a:effectLst/>
                  <a:ea typeface="Calibri" panose="020F0502020204030204" pitchFamily="34" charset="0"/>
                  <a:cs typeface="Calibri" panose="020F0502020204030204" pitchFamily="34" charset="0"/>
                </a:rPr>
                <a:t> </a:t>
              </a:r>
              <a14:m>
                <m:oMath xmlns:m="http://schemas.openxmlformats.org/officeDocument/2006/math">
                  <m:r>
                    <a:rPr lang="fa-IR" sz="1600" b="0" i="0" smtClean="0">
                      <a:effectLst/>
                      <a:latin typeface="Cambria Math" panose="02040503050406030204" pitchFamily="18" charset="0"/>
                      <a:ea typeface="Calibri" panose="020F0502020204030204" pitchFamily="34" charset="0"/>
                      <a:cs typeface="Cambria Math" panose="02040503050406030204" pitchFamily="18" charset="0"/>
                    </a:rPr>
                    <m:t> </m:t>
                  </m:r>
                  <m:r>
                    <a:rPr lang="fa-IR" sz="1600">
                      <a:effectLst/>
                      <a:latin typeface="Cambria Math" panose="02040503050406030204" pitchFamily="18" charset="0"/>
                      <a:ea typeface="Calibri" panose="020F0502020204030204" pitchFamily="34" charset="0"/>
                      <a:cs typeface="Cambria Math" panose="02040503050406030204" pitchFamily="18" charset="0"/>
                    </a:rPr>
                    <m:t>∈</m:t>
                  </m:r>
                </m:oMath>
              </a14:m>
              <a:r>
                <a:rPr lang="fa-IR" sz="1600" b="1" dirty="0">
                  <a:effectLst/>
                  <a:ea typeface="Calibri" panose="020F0502020204030204" pitchFamily="34" charset="0"/>
                  <a:cs typeface="Calibri" panose="020F0502020204030204" pitchFamily="34" charset="0"/>
                </a:rPr>
                <a:t> </a:t>
              </a:r>
              <a:r>
                <a:rPr lang="fa-IR" sz="1600" dirty="0">
                  <a:effectLst/>
                  <a:latin typeface="DM Sans" pitchFamily="2" charset="0"/>
                  <a:ea typeface="Calibri" panose="020F0502020204030204" pitchFamily="34" charset="0"/>
                  <a:cs typeface="B Nazanin" panose="00000400000000000000" pitchFamily="2" charset="-78"/>
                </a:rPr>
                <a:t>عددی تصادفی است که از توزیع یکنواخت به دست آمده و </a:t>
              </a:r>
              <a:r>
                <a:rPr lang="en-US" sz="1600" b="1" i="1" dirty="0">
                  <a:effectLst/>
                  <a:latin typeface="KaTeX_Math"/>
                  <a:ea typeface="Calibri" panose="020F0502020204030204" pitchFamily="34" charset="0"/>
                  <a:cs typeface="B Nazanin" panose="00000400000000000000" pitchFamily="2" charset="-78"/>
                </a:rPr>
                <a:t>s</a:t>
              </a:r>
              <a:r>
                <a:rPr lang="fa-IR" sz="1600" dirty="0">
                  <a:effectLst/>
                  <a:latin typeface="DM Sans" pitchFamily="2" charset="0"/>
                  <a:ea typeface="Calibri" panose="020F0502020204030204" pitchFamily="34" charset="0"/>
                  <a:cs typeface="B Nazanin" panose="00000400000000000000" pitchFamily="2" charset="-78"/>
                </a:rPr>
                <a:t> اندازه قدم است. از سوی دیگر، هدف پیاده‌روی تصادفی سراسری کشف فضای جستجو است که به وسیله پرواز لِوی انجام</a:t>
              </a:r>
              <a:r>
                <a:rPr lang="fa-IR" sz="1600" b="1" dirty="0">
                  <a:effectLst/>
                  <a:ea typeface="Calibri" panose="020F0502020204030204" pitchFamily="34" charset="0"/>
                  <a:cs typeface="DM Sans" pitchFamily="2" charset="0"/>
                </a:rPr>
                <a:t> </a:t>
              </a:r>
              <a:r>
                <a:rPr lang="fa-IR" sz="1600" dirty="0">
                  <a:effectLst/>
                  <a:latin typeface="DM Sans" pitchFamily="2" charset="0"/>
                  <a:ea typeface="Calibri" panose="020F0502020204030204" pitchFamily="34" charset="0"/>
                  <a:cs typeface="B Nazanin" panose="00000400000000000000" pitchFamily="2" charset="-78"/>
                </a:rPr>
                <a:t>می‌شود. بیان ریاضی این پرواز به صورت زیر است. </a:t>
              </a:r>
              <a:endParaRPr lang="en-US" sz="1600" dirty="0">
                <a:effectLst/>
                <a:latin typeface="DM Sans" pitchFamily="2" charset="0"/>
                <a:ea typeface="Calibri" panose="020F0502020204030204" pitchFamily="34" charset="0"/>
                <a:cs typeface="B Nazanin" panose="00000400000000000000" pitchFamily="2" charset="-78"/>
              </a:endParaRPr>
            </a:p>
            <a:p>
              <a:pPr algn="just" rtl="1"/>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ea typeface="Calibri" panose="020F0502020204030204" pitchFamily="34" charset="0"/>
                            <a:cs typeface="B Nazanin" panose="00000400000000000000" pitchFamily="2" charset="-78"/>
                          </a:rPr>
                        </m:ctrlPr>
                      </m:sSubSupPr>
                      <m:e>
                        <m:r>
                          <a:rPr lang="en-US" sz="1600" i="1">
                            <a:effectLst/>
                            <a:latin typeface="Cambria Math" panose="02040503050406030204" pitchFamily="18" charset="0"/>
                            <a:ea typeface="Calibri" panose="020F0502020204030204" pitchFamily="34" charset="0"/>
                            <a:cs typeface="B Nazanin" panose="00000400000000000000" pitchFamily="2" charset="-78"/>
                          </a:rPr>
                          <m:t>𝑋</m:t>
                        </m:r>
                      </m:e>
                      <m:sub>
                        <m:r>
                          <a:rPr lang="en-US" sz="1600" i="1">
                            <a:effectLst/>
                            <a:latin typeface="Cambria Math" panose="02040503050406030204" pitchFamily="18" charset="0"/>
                            <a:ea typeface="Calibri" panose="020F0502020204030204" pitchFamily="34" charset="0"/>
                            <a:cs typeface="B Nazanin" panose="00000400000000000000" pitchFamily="2" charset="-78"/>
                          </a:rPr>
                          <m:t>𝑖</m:t>
                        </m:r>
                      </m:sub>
                      <m:sup>
                        <m:d>
                          <m:dPr>
                            <m:begChr m:val="{"/>
                            <m:endChr m:val="}"/>
                            <m:ctrlPr>
                              <a:rPr lang="en-US" sz="1600" i="1">
                                <a:effectLst/>
                                <a:latin typeface="Cambria Math" panose="02040503050406030204" pitchFamily="18" charset="0"/>
                                <a:ea typeface="Calibri" panose="020F0502020204030204" pitchFamily="34" charset="0"/>
                                <a:cs typeface="B Nazanin" panose="00000400000000000000" pitchFamily="2" charset="-78"/>
                              </a:rPr>
                            </m:ctrlPr>
                          </m:dPr>
                          <m:e>
                            <m:r>
                              <a:rPr lang="en-US" sz="1600" i="1">
                                <a:effectLst/>
                                <a:latin typeface="Cambria Math" panose="02040503050406030204" pitchFamily="18" charset="0"/>
                                <a:ea typeface="Calibri" panose="020F0502020204030204" pitchFamily="34" charset="0"/>
                                <a:cs typeface="B Nazanin" panose="00000400000000000000" pitchFamily="2" charset="-78"/>
                              </a:rPr>
                              <m:t>𝑡</m:t>
                            </m:r>
                            <m:r>
                              <a:rPr lang="en-US" sz="1600" i="1">
                                <a:effectLst/>
                                <a:latin typeface="Cambria Math" panose="02040503050406030204" pitchFamily="18" charset="0"/>
                                <a:ea typeface="Calibri" panose="020F0502020204030204" pitchFamily="34" charset="0"/>
                                <a:cs typeface="B Nazanin" panose="00000400000000000000" pitchFamily="2" charset="-78"/>
                              </a:rPr>
                              <m:t>+</m:t>
                            </m:r>
                            <m:r>
                              <a:rPr lang="en-US" sz="1600" i="1">
                                <a:effectLst/>
                                <a:latin typeface="Cambria Math" panose="02040503050406030204" pitchFamily="18" charset="0"/>
                                <a:ea typeface="Calibri" panose="020F0502020204030204" pitchFamily="34" charset="0"/>
                                <a:cs typeface="B Nazanin" panose="00000400000000000000" pitchFamily="2" charset="-78"/>
                              </a:rPr>
                              <m:t>1</m:t>
                            </m:r>
                          </m:e>
                        </m:d>
                      </m:sup>
                    </m:sSubSup>
                    <m:r>
                      <a:rPr lang="en-US" sz="1600" i="1">
                        <a:effectLst/>
                        <a:latin typeface="Cambria Math" panose="02040503050406030204" pitchFamily="18" charset="0"/>
                        <a:ea typeface="Calibri" panose="020F0502020204030204" pitchFamily="34" charset="0"/>
                        <a:cs typeface="B Nazanin" panose="00000400000000000000" pitchFamily="2" charset="-78"/>
                      </a:rPr>
                      <m:t>=</m:t>
                    </m:r>
                    <m:sSubSup>
                      <m:sSubSupPr>
                        <m:ctrlPr>
                          <a:rPr lang="en-US" sz="1600" i="1">
                            <a:effectLst/>
                            <a:latin typeface="Cambria Math" panose="02040503050406030204" pitchFamily="18" charset="0"/>
                            <a:ea typeface="Calibri" panose="020F0502020204030204" pitchFamily="34" charset="0"/>
                            <a:cs typeface="B Nazanin" panose="00000400000000000000" pitchFamily="2" charset="-78"/>
                          </a:rPr>
                        </m:ctrlPr>
                      </m:sSubSupPr>
                      <m:e>
                        <m:r>
                          <a:rPr lang="en-US" sz="1600" i="1">
                            <a:effectLst/>
                            <a:latin typeface="Cambria Math" panose="02040503050406030204" pitchFamily="18" charset="0"/>
                            <a:ea typeface="Calibri" panose="020F0502020204030204" pitchFamily="34" charset="0"/>
                            <a:cs typeface="B Nazanin" panose="00000400000000000000" pitchFamily="2" charset="-78"/>
                          </a:rPr>
                          <m:t>𝑥</m:t>
                        </m:r>
                      </m:e>
                      <m:sub>
                        <m:r>
                          <a:rPr lang="en-US" sz="1600" i="1">
                            <a:effectLst/>
                            <a:latin typeface="Cambria Math" panose="02040503050406030204" pitchFamily="18" charset="0"/>
                            <a:ea typeface="Calibri" panose="020F0502020204030204" pitchFamily="34" charset="0"/>
                            <a:cs typeface="B Nazanin" panose="00000400000000000000" pitchFamily="2" charset="-78"/>
                          </a:rPr>
                          <m:t>𝑖</m:t>
                        </m:r>
                      </m:sub>
                      <m:sup>
                        <m:r>
                          <a:rPr lang="en-US" sz="1600" i="1">
                            <a:effectLst/>
                            <a:latin typeface="Cambria Math" panose="02040503050406030204" pitchFamily="18" charset="0"/>
                            <a:ea typeface="Calibri" panose="020F0502020204030204" pitchFamily="34" charset="0"/>
                            <a:cs typeface="B Nazanin" panose="00000400000000000000" pitchFamily="2" charset="-78"/>
                          </a:rPr>
                          <m:t>𝑡</m:t>
                        </m:r>
                      </m:sup>
                    </m:sSubSup>
                    <m:r>
                      <a:rPr lang="en-US" sz="1600" i="1">
                        <a:effectLst/>
                        <a:latin typeface="Cambria Math" panose="02040503050406030204" pitchFamily="18" charset="0"/>
                        <a:ea typeface="Calibri" panose="020F0502020204030204" pitchFamily="34" charset="0"/>
                        <a:cs typeface="B Nazanin" panose="00000400000000000000" pitchFamily="2" charset="-78"/>
                      </a:rPr>
                      <m:t>+ </m:t>
                    </m:r>
                    <m:r>
                      <a:rPr lang="en-US" sz="1600" i="1">
                        <a:effectLst/>
                        <a:latin typeface="Cambria Math" panose="02040503050406030204" pitchFamily="18" charset="0"/>
                        <a:ea typeface="Calibri" panose="020F0502020204030204" pitchFamily="34" charset="0"/>
                        <a:cs typeface="B Nazanin" panose="00000400000000000000" pitchFamily="2" charset="-78"/>
                      </a:rPr>
                      <m:t>𝛼</m:t>
                    </m:r>
                    <m:r>
                      <a:rPr lang="en-US" sz="1600" i="1">
                        <a:effectLst/>
                        <a:latin typeface="Cambria Math" panose="02040503050406030204" pitchFamily="18" charset="0"/>
                        <a:ea typeface="Calibri" panose="020F0502020204030204" pitchFamily="34" charset="0"/>
                        <a:cs typeface="B Nazanin" panose="00000400000000000000" pitchFamily="2" charset="-78"/>
                      </a:rPr>
                      <m:t>𝐿</m:t>
                    </m:r>
                    <m:d>
                      <m:dPr>
                        <m:ctrlPr>
                          <a:rPr lang="en-US" sz="1600" i="1">
                            <a:effectLst/>
                            <a:latin typeface="Cambria Math" panose="02040503050406030204" pitchFamily="18" charset="0"/>
                            <a:ea typeface="Calibri" panose="020F0502020204030204" pitchFamily="34" charset="0"/>
                            <a:cs typeface="B Nazanin" panose="00000400000000000000" pitchFamily="2" charset="-78"/>
                          </a:rPr>
                        </m:ctrlPr>
                      </m:dPr>
                      <m:e>
                        <m:r>
                          <a:rPr lang="en-US" sz="1600" i="1">
                            <a:effectLst/>
                            <a:latin typeface="Cambria Math" panose="02040503050406030204" pitchFamily="18" charset="0"/>
                            <a:ea typeface="Calibri" panose="020F0502020204030204" pitchFamily="34" charset="0"/>
                            <a:cs typeface="B Nazanin" panose="00000400000000000000" pitchFamily="2" charset="-78"/>
                          </a:rPr>
                          <m:t>𝑠</m:t>
                        </m:r>
                        <m:r>
                          <a:rPr lang="en-US" sz="1600" i="1">
                            <a:effectLst/>
                            <a:latin typeface="Cambria Math" panose="02040503050406030204" pitchFamily="18" charset="0"/>
                            <a:ea typeface="Calibri" panose="020F0502020204030204" pitchFamily="34" charset="0"/>
                            <a:cs typeface="B Nazanin" panose="00000400000000000000" pitchFamily="2" charset="-78"/>
                          </a:rPr>
                          <m:t>,⋋</m:t>
                        </m:r>
                      </m:e>
                    </m:d>
                    <m:r>
                      <a:rPr lang="en-US" sz="1600" i="1">
                        <a:effectLst/>
                        <a:latin typeface="Cambria Math" panose="02040503050406030204" pitchFamily="18" charset="0"/>
                        <a:ea typeface="Calibri" panose="020F0502020204030204" pitchFamily="34" charset="0"/>
                        <a:cs typeface="B Nazanin" panose="00000400000000000000" pitchFamily="2" charset="-78"/>
                      </a:rPr>
                      <m:t>,        (</m:t>
                    </m:r>
                    <m:r>
                      <a:rPr lang="fa-IR" sz="1600">
                        <a:effectLst/>
                        <a:latin typeface="Cambria Math" panose="02040503050406030204" pitchFamily="18" charset="0"/>
                        <a:ea typeface="Calibri" panose="020F0502020204030204" pitchFamily="34" charset="0"/>
                        <a:cs typeface="B Nazanin" panose="00000400000000000000" pitchFamily="2" charset="-78"/>
                      </a:rPr>
                      <m:t>۴</m:t>
                    </m:r>
                    <m:r>
                      <a:rPr lang="en-US" sz="1600" i="1">
                        <a:effectLst/>
                        <a:latin typeface="Cambria Math" panose="02040503050406030204" pitchFamily="18" charset="0"/>
                        <a:ea typeface="Calibri" panose="020F0502020204030204" pitchFamily="34" charset="0"/>
                        <a:cs typeface="B Nazanin" panose="00000400000000000000" pitchFamily="2" charset="-78"/>
                      </a:rPr>
                      <m:t>)</m:t>
                    </m:r>
                  </m:oMath>
                </m:oMathPara>
              </a14:m>
              <a:endParaRPr lang="en-US" sz="1600" dirty="0"/>
            </a:p>
          </dgm:t>
        </dgm:pt>
      </mc:Choice>
      <mc:Fallback xmlns="">
        <dgm:pt modelId="{C8AD4496-8F00-4F9A-9C01-4F79706AE346}">
          <dgm:prSet phldrT="[Text]" custT="1"/>
          <dgm:spPr/>
          <dgm:t>
            <a:bodyPr/>
            <a:lstStyle/>
            <a:p>
              <a:pPr algn="just" rtl="1"/>
              <a:r>
                <a:rPr lang="fa-IR" sz="1600" dirty="0">
                  <a:effectLst/>
                  <a:latin typeface="Times New Roman" panose="02020603050405020304" pitchFamily="18" charset="0"/>
                  <a:ea typeface="Calibri" panose="020F0502020204030204" pitchFamily="34" charset="0"/>
                  <a:cs typeface="B Nazanin" panose="00000400000000000000" pitchFamily="2" charset="-78"/>
                </a:rPr>
                <a:t>در این فرمول، </a:t>
              </a:r>
              <a:r>
                <a:rPr lang="en-US" sz="1600" i="0">
                  <a:effectLst/>
                  <a:latin typeface="Cambria Math" panose="02040503050406030204" pitchFamily="18" charset="0"/>
                  <a:ea typeface="Calibri" panose="020F0502020204030204" pitchFamily="34" charset="0"/>
                  <a:cs typeface="B Nazanin" panose="00000400000000000000" pitchFamily="2" charset="-78"/>
                </a:rPr>
                <a:t>𝑥_𝑗^𝑡</a:t>
              </a:r>
              <a:r>
                <a:rPr lang="fa-IR" sz="16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600" i="0">
                  <a:effectLst/>
                  <a:latin typeface="Cambria Math" panose="02040503050406030204" pitchFamily="18" charset="0"/>
                  <a:ea typeface="Calibri" panose="020F0502020204030204" pitchFamily="34" charset="0"/>
                  <a:cs typeface="B Nazanin" panose="00000400000000000000" pitchFamily="2" charset="-78"/>
                </a:rPr>
                <a:t>𝑥_𝑘^𝑡</a:t>
              </a:r>
              <a:r>
                <a:rPr lang="fa-IR" sz="1600" dirty="0">
                  <a:effectLst/>
                  <a:latin typeface="Times New Roman" panose="02020603050405020304" pitchFamily="18" charset="0"/>
                  <a:ea typeface="Calibri" panose="020F0502020204030204" pitchFamily="34" charset="0"/>
                  <a:cs typeface="B Nazanin" panose="00000400000000000000" pitchFamily="2" charset="-78"/>
                </a:rPr>
                <a:t> دو مجموعه راه حل مختلف هستند که به صورت تصادفی انتخاب شده‌اند</a:t>
              </a:r>
              <a:r>
                <a:rPr lang="en-US" sz="1600" b="1" dirty="0">
                  <a:effectLst/>
                  <a:latin typeface="Times New Roman" panose="02020603050405020304" pitchFamily="18" charset="0"/>
                  <a:ea typeface="Calibri" panose="020F0502020204030204" pitchFamily="34" charset="0"/>
                  <a:cs typeface="B Nazanin" panose="00000400000000000000" pitchFamily="2" charset="-78"/>
                </a:rPr>
                <a:t>.</a:t>
              </a:r>
              <a:r>
                <a:rPr lang="en-US" sz="1600" dirty="0">
                  <a:effectLst/>
                  <a:latin typeface="B Nazanin" panose="00000400000000000000" pitchFamily="2" charset="-78"/>
                  <a:ea typeface="Calibri" panose="020F0502020204030204" pitchFamily="34" charset="0"/>
                </a:rPr>
                <a:t> </a:t>
              </a:r>
              <a:r>
                <a:rPr lang="en-US" sz="1600" i="0">
                  <a:effectLst/>
                  <a:latin typeface="Cambria Math" panose="02040503050406030204" pitchFamily="18" charset="0"/>
                  <a:ea typeface="Calibri" panose="020F0502020204030204" pitchFamily="34" charset="0"/>
                  <a:cs typeface="B Nazanin" panose="00000400000000000000" pitchFamily="2" charset="-78"/>
                </a:rPr>
                <a:t>𝐻</a:t>
              </a:r>
              <a:r>
                <a:rPr lang="en-US" sz="1600" i="0">
                  <a:effectLst/>
                  <a:latin typeface="Cambria Math" panose="02040503050406030204" pitchFamily="18" charset="0"/>
                </a:rPr>
                <a:t>(</a:t>
              </a:r>
              <a:r>
                <a:rPr lang="en-US" sz="1600" i="0">
                  <a:effectLst/>
                  <a:latin typeface="Cambria Math" panose="02040503050406030204" pitchFamily="18" charset="0"/>
                  <a:ea typeface="Calibri" panose="020F0502020204030204" pitchFamily="34" charset="0"/>
                  <a:cs typeface="B Nazanin" panose="00000400000000000000" pitchFamily="2" charset="-78"/>
                </a:rPr>
                <a:t>𝑢)</a:t>
              </a:r>
              <a:r>
                <a:rPr lang="fa-IR" sz="1600" dirty="0">
                  <a:effectLst/>
                  <a:latin typeface="Times New Roman" panose="02020603050405020304" pitchFamily="18" charset="0"/>
                  <a:ea typeface="Calibri" panose="020F0502020204030204" pitchFamily="34" charset="0"/>
                  <a:cs typeface="B Nazanin" panose="00000400000000000000" pitchFamily="2" charset="-78"/>
                </a:rPr>
                <a:t>به تابعی اشاره دارد که معمولاً برای تعیین شرایط خاص در مسائل بهینه‌سازی بر اساس ورودی‌های خود، خروجی‌های خاصی تولید می‌کند. به عنوان مثال، تابع هویساید می‌تواند برای تعیین این که آیا یک راه حل خاص معتبر است یا خیر، به کار رود.</a:t>
              </a:r>
              <a:r>
                <a:rPr lang="fa-IR" sz="1600" b="1" dirty="0">
                  <a:effectLst/>
                  <a:ea typeface="Calibri" panose="020F0502020204030204" pitchFamily="34" charset="0"/>
                  <a:cs typeface="Times New Roman" panose="02020603050405020304" pitchFamily="18" charset="0"/>
                </a:rPr>
                <a:t>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در این فرمول،</a:t>
              </a:r>
              <a:r>
                <a:rPr lang="fa-IR" sz="1600" dirty="0">
                  <a:effectLst/>
                  <a:ea typeface="Calibri" panose="020F0502020204030204" pitchFamily="34" charset="0"/>
                  <a:cs typeface="Calibri" panose="020F0502020204030204" pitchFamily="34" charset="0"/>
                </a:rPr>
                <a:t> </a:t>
              </a:r>
              <a:r>
                <a:rPr lang="fa-IR" sz="1600" b="0" i="0">
                  <a:effectLst/>
                  <a:latin typeface="Cambria Math" panose="02040503050406030204" pitchFamily="18" charset="0"/>
                  <a:ea typeface="Calibri" panose="020F0502020204030204" pitchFamily="34" charset="0"/>
                  <a:cs typeface="Cambria Math" panose="02040503050406030204" pitchFamily="18" charset="0"/>
                </a:rPr>
                <a:t> </a:t>
              </a:r>
              <a:r>
                <a:rPr lang="fa-IR" sz="1600" i="0">
                  <a:effectLst/>
                  <a:latin typeface="Cambria Math" panose="02040503050406030204" pitchFamily="18" charset="0"/>
                  <a:ea typeface="Calibri" panose="020F0502020204030204" pitchFamily="34" charset="0"/>
                  <a:cs typeface="Cambria Math" panose="02040503050406030204" pitchFamily="18" charset="0"/>
                </a:rPr>
                <a:t>∈</a:t>
              </a:r>
              <a:r>
                <a:rPr lang="fa-IR" sz="1600" b="1" dirty="0">
                  <a:effectLst/>
                  <a:ea typeface="Calibri" panose="020F0502020204030204" pitchFamily="34" charset="0"/>
                  <a:cs typeface="Calibri" panose="020F0502020204030204" pitchFamily="34" charset="0"/>
                </a:rPr>
                <a:t> </a:t>
              </a:r>
              <a:r>
                <a:rPr lang="fa-IR" sz="1600" dirty="0">
                  <a:effectLst/>
                  <a:latin typeface="DM Sans" pitchFamily="2" charset="0"/>
                  <a:ea typeface="Calibri" panose="020F0502020204030204" pitchFamily="34" charset="0"/>
                  <a:cs typeface="B Nazanin" panose="00000400000000000000" pitchFamily="2" charset="-78"/>
                </a:rPr>
                <a:t>عددی تصادفی است که از توزیع یکنواخت به دست آمده و </a:t>
              </a:r>
              <a:r>
                <a:rPr lang="en-US" sz="1600" b="1" i="1" dirty="0">
                  <a:effectLst/>
                  <a:latin typeface="KaTeX_Math"/>
                  <a:ea typeface="Calibri" panose="020F0502020204030204" pitchFamily="34" charset="0"/>
                  <a:cs typeface="B Nazanin" panose="00000400000000000000" pitchFamily="2" charset="-78"/>
                </a:rPr>
                <a:t>s</a:t>
              </a:r>
              <a:r>
                <a:rPr lang="fa-IR" sz="1600" dirty="0">
                  <a:effectLst/>
                  <a:latin typeface="DM Sans" pitchFamily="2" charset="0"/>
                  <a:ea typeface="Calibri" panose="020F0502020204030204" pitchFamily="34" charset="0"/>
                  <a:cs typeface="B Nazanin" panose="00000400000000000000" pitchFamily="2" charset="-78"/>
                </a:rPr>
                <a:t> اندازه قدم است. از سوی دیگر، هدف پیاده‌روی تصادفی سراسری کشف فضای جستجو است که به وسیله پرواز لِوی انجام</a:t>
              </a:r>
              <a:r>
                <a:rPr lang="fa-IR" sz="1600" b="1" dirty="0">
                  <a:effectLst/>
                  <a:ea typeface="Calibri" panose="020F0502020204030204" pitchFamily="34" charset="0"/>
                  <a:cs typeface="DM Sans" pitchFamily="2" charset="0"/>
                </a:rPr>
                <a:t> </a:t>
              </a:r>
              <a:r>
                <a:rPr lang="fa-IR" sz="1600" dirty="0">
                  <a:effectLst/>
                  <a:latin typeface="DM Sans" pitchFamily="2" charset="0"/>
                  <a:ea typeface="Calibri" panose="020F0502020204030204" pitchFamily="34" charset="0"/>
                  <a:cs typeface="B Nazanin" panose="00000400000000000000" pitchFamily="2" charset="-78"/>
                </a:rPr>
                <a:t>می‌شود. بیان ریاضی این پرواز به صورت زیر است. </a:t>
              </a:r>
              <a:endParaRPr lang="en-US" sz="1600" dirty="0">
                <a:effectLst/>
                <a:latin typeface="DM Sans" pitchFamily="2" charset="0"/>
                <a:ea typeface="Calibri" panose="020F0502020204030204" pitchFamily="34" charset="0"/>
                <a:cs typeface="B Nazanin" panose="00000400000000000000" pitchFamily="2" charset="-78"/>
              </a:endParaRPr>
            </a:p>
            <a:p>
              <a:pPr algn="just" rtl="1"/>
              <a:r>
                <a:rPr lang="en-US" sz="1600" i="0">
                  <a:effectLst/>
                  <a:latin typeface="Cambria Math" panose="02040503050406030204" pitchFamily="18" charset="0"/>
                  <a:ea typeface="Calibri" panose="020F0502020204030204" pitchFamily="34" charset="0"/>
                  <a:cs typeface="B Nazanin" panose="00000400000000000000" pitchFamily="2" charset="-78"/>
                </a:rPr>
                <a:t>𝑋_𝑖^{𝑡+1} =𝑥_𝑖^𝑡+ 𝛼𝐿(𝑠,⋋),        (</a:t>
              </a:r>
              <a:r>
                <a:rPr lang="fa-IR" sz="1600" i="0">
                  <a:effectLst/>
                  <a:latin typeface="Cambria Math" panose="02040503050406030204" pitchFamily="18" charset="0"/>
                  <a:ea typeface="Calibri" panose="020F0502020204030204" pitchFamily="34" charset="0"/>
                  <a:cs typeface="B Nazanin" panose="00000400000000000000" pitchFamily="2" charset="-78"/>
                </a:rPr>
                <a:t>۴</a:t>
              </a:r>
              <a:r>
                <a:rPr lang="en-US" sz="1600" i="0">
                  <a:effectLst/>
                  <a:latin typeface="Cambria Math" panose="02040503050406030204" pitchFamily="18" charset="0"/>
                  <a:ea typeface="Calibri" panose="020F0502020204030204" pitchFamily="34" charset="0"/>
                  <a:cs typeface="B Nazanin" panose="00000400000000000000" pitchFamily="2" charset="-78"/>
                </a:rPr>
                <a:t>)</a:t>
              </a:r>
              <a:endParaRPr lang="en-US" sz="1600" dirty="0"/>
            </a:p>
          </dgm:t>
        </dgm:pt>
      </mc:Fallback>
    </mc:AlternateContent>
    <dgm:pt modelId="{162AF92F-49F0-4F74-BE4A-8AB510D680F5}" type="parTrans" cxnId="{F0849708-26CD-4A4A-ABEC-8C56A6A582C9}">
      <dgm:prSet/>
      <dgm:spPr/>
      <dgm:t>
        <a:bodyPr/>
        <a:lstStyle/>
        <a:p>
          <a:endParaRPr lang="en-US"/>
        </a:p>
      </dgm:t>
    </dgm:pt>
    <dgm:pt modelId="{601AB400-6C51-4684-8C20-C24EB42D6D4A}" type="sibTrans" cxnId="{F0849708-26CD-4A4A-ABEC-8C56A6A582C9}">
      <dgm:prSet/>
      <dgm:spPr/>
      <dgm:t>
        <a:bodyPr/>
        <a:lstStyle/>
        <a:p>
          <a:endParaRPr lang="en-US"/>
        </a:p>
      </dgm:t>
    </dgm:pt>
    <dgm:pt modelId="{DDAEFF51-A432-4973-9994-3701CC35E71E}">
      <dgm:prSet phldrT="[Text]" custT="1"/>
      <dgm:spPr/>
      <dgm:t>
        <a:bodyPr/>
        <a:lstStyle/>
        <a:p>
          <a:r>
            <a:rPr lang="en-US" sz="2800" dirty="0">
              <a:cs typeface="Nazanin" panose="00000400000000000000" pitchFamily="2" charset="-78"/>
            </a:rPr>
            <a:t>   </a:t>
          </a:r>
          <a:r>
            <a:rPr lang="fa-IR" sz="2800" dirty="0">
              <a:cs typeface="Nazanin" panose="00000400000000000000" pitchFamily="2" charset="-78"/>
            </a:rPr>
            <a:t>بهره براری</a:t>
          </a:r>
          <a:endParaRPr lang="en-US" sz="2800" dirty="0">
            <a:cs typeface="Nazanin" panose="00000400000000000000" pitchFamily="2" charset="-78"/>
          </a:endParaRPr>
        </a:p>
      </dgm:t>
    </dgm:pt>
    <dgm:pt modelId="{352F8E44-8644-4DE6-95EA-4E738E0D22AE}" type="parTrans" cxnId="{35626F90-0885-4A8F-B001-35DEBDF81689}">
      <dgm:prSet/>
      <dgm:spPr/>
      <dgm:t>
        <a:bodyPr/>
        <a:lstStyle/>
        <a:p>
          <a:endParaRPr lang="en-US"/>
        </a:p>
      </dgm:t>
    </dgm:pt>
    <dgm:pt modelId="{D6433C52-E94F-4076-8822-AF3E4BCB04C8}" type="sibTrans" cxnId="{35626F90-0885-4A8F-B001-35DEBDF81689}">
      <dgm:prSet/>
      <dgm:spPr/>
      <dgm:t>
        <a:bodyPr/>
        <a:lstStyle/>
        <a:p>
          <a:endParaRPr lang="en-US"/>
        </a:p>
      </dgm:t>
    </dgm:pt>
    <mc:AlternateContent xmlns:mc="http://schemas.openxmlformats.org/markup-compatibility/2006" xmlns:a14="http://schemas.microsoft.com/office/drawing/2010/main">
      <mc:Choice Requires="a14">
        <dgm:pt modelId="{CE362799-2970-4297-BB70-B032F15C8D3B}">
          <dgm:prSet phldrT="[Text]" custT="1"/>
          <dgm:spPr/>
          <dgm:t>
            <a:bodyPr/>
            <a:lstStyle/>
            <a:p>
              <a:pPr algn="just" rtl="1"/>
              <a:r>
                <a:rPr lang="fa-IR" sz="1400" dirty="0">
                  <a:cs typeface="B Nazanin" panose="00000400000000000000" pitchFamily="2" charset="-78"/>
                </a:rPr>
                <a:t>پ</a:t>
              </a:r>
              <a:r>
                <a:rPr lang="ar-SA" sz="1400" dirty="0">
                  <a:cs typeface="B Nazanin" panose="00000400000000000000" pitchFamily="2" charset="-78"/>
                </a:rPr>
                <a:t>ارامتر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ar-SA" sz="1400" i="1">
                          <a:latin typeface="Cambria Math" panose="02040503050406030204" pitchFamily="18" charset="0"/>
                        </a:rPr>
                        <m:t>𝜌</m:t>
                      </m:r>
                    </m:e>
                    <m:sub>
                      <m:r>
                        <a:rPr lang="en-US" sz="1400" i="1">
                          <a:latin typeface="Cambria Math" panose="02040503050406030204" pitchFamily="18" charset="0"/>
                        </a:rPr>
                        <m:t>𝑎</m:t>
                      </m:r>
                    </m:sub>
                  </m:sSub>
                </m:oMath>
              </a14:m>
              <a:r>
                <a:rPr lang="en-US" sz="1400" dirty="0">
                  <a:cs typeface="B Nazanin" panose="00000400000000000000" pitchFamily="2" charset="-78"/>
                </a:rPr>
                <a:t> </a:t>
              </a:r>
              <a:r>
                <a:rPr lang="ar-SA" sz="1400" dirty="0">
                  <a:cs typeface="B Nazanin" panose="00000400000000000000" pitchFamily="2" charset="-78"/>
                </a:rPr>
                <a:t>به عنوان احتمال تغییر در این الگوریتم مطرح شده است. این پارامتر به گونه‌ای طراحی شده است که وضعیت بدترین میزبان را با یک لانه تصادفی جدید جایگزین کند. در این حالت، هدف این است که با اعمال تغییرات تصادفی و هدفمند، تنوع در فرآیند جستجو حفظ شود، بنابراین خطر همگرایی زودهنگام به حداقل برسد.</a:t>
              </a:r>
              <a:endParaRPr lang="en-US" sz="1400" dirty="0">
                <a:cs typeface="B Nazanin" panose="00000400000000000000" pitchFamily="2" charset="-78"/>
              </a:endParaRPr>
            </a:p>
          </dgm:t>
        </dgm:pt>
      </mc:Choice>
      <mc:Fallback xmlns="">
        <dgm:pt modelId="{CE362799-2970-4297-BB70-B032F15C8D3B}">
          <dgm:prSet phldrT="[Text]" custT="1"/>
          <dgm:spPr/>
          <dgm:t>
            <a:bodyPr/>
            <a:lstStyle/>
            <a:p>
              <a:pPr algn="just" rtl="1"/>
              <a:r>
                <a:rPr lang="fa-IR" sz="1400" dirty="0">
                  <a:cs typeface="B Nazanin" panose="00000400000000000000" pitchFamily="2" charset="-78"/>
                </a:rPr>
                <a:t>پ</a:t>
              </a:r>
              <a:r>
                <a:rPr lang="ar-SA" sz="1400" dirty="0">
                  <a:cs typeface="B Nazanin" panose="00000400000000000000" pitchFamily="2" charset="-78"/>
                </a:rPr>
                <a:t>ارامتر </a:t>
              </a:r>
              <a:r>
                <a:rPr lang="en-US" sz="1400" i="0"/>
                <a:t>〖</a:t>
              </a:r>
              <a:r>
                <a:rPr lang="en-US" sz="1400" b="0" i="0">
                  <a:latin typeface="Cambria Math" panose="02040503050406030204" pitchFamily="18" charset="0"/>
                </a:rPr>
                <a:t> </a:t>
              </a:r>
              <a:r>
                <a:rPr lang="ar-SA" sz="1400" i="0"/>
                <a:t>𝜌</a:t>
              </a:r>
              <a:r>
                <a:rPr lang="en-US" sz="1400" i="0"/>
                <a:t>〗_𝑎</a:t>
              </a:r>
              <a:r>
                <a:rPr lang="en-US" sz="1400" dirty="0">
                  <a:cs typeface="B Nazanin" panose="00000400000000000000" pitchFamily="2" charset="-78"/>
                </a:rPr>
                <a:t> </a:t>
              </a:r>
              <a:r>
                <a:rPr lang="ar-SA" sz="1400" dirty="0">
                  <a:cs typeface="B Nazanin" panose="00000400000000000000" pitchFamily="2" charset="-78"/>
                </a:rPr>
                <a:t>به عنوان احتمال تغییر در این الگوریتم مطرح شده است. این پارامتر به گونه‌ای طراحی شده است که وضعیت بدترین میزبان را با یک لانه تصادفی جدید جایگزین کند. در این حالت، هدف این است که با اعمال تغییرات تصادفی و هدفمند، تنوع در فرآیند جستجو حفظ شود، بنابراین خطر همگرایی زودهنگام به حداقل برسد.</a:t>
              </a:r>
              <a:endParaRPr lang="en-US" sz="1400" dirty="0">
                <a:cs typeface="B Nazanin" panose="00000400000000000000" pitchFamily="2" charset="-78"/>
              </a:endParaRPr>
            </a:p>
          </dgm:t>
        </dgm:pt>
      </mc:Fallback>
    </mc:AlternateContent>
    <dgm:pt modelId="{22C80A8E-207A-43C2-BF07-BCD8BA4F9C6F}" type="parTrans" cxnId="{E3B1454F-A822-48C6-B71E-A85BBF41DCD8}">
      <dgm:prSet/>
      <dgm:spPr/>
      <dgm:t>
        <a:bodyPr/>
        <a:lstStyle/>
        <a:p>
          <a:endParaRPr lang="en-US"/>
        </a:p>
      </dgm:t>
    </dgm:pt>
    <dgm:pt modelId="{82C17447-D4EA-49A3-AD26-F304D215BA5F}" type="sibTrans" cxnId="{E3B1454F-A822-48C6-B71E-A85BBF41DCD8}">
      <dgm:prSet/>
      <dgm:spPr/>
      <dgm:t>
        <a:bodyPr/>
        <a:lstStyle/>
        <a:p>
          <a:endParaRPr lang="en-US"/>
        </a:p>
      </dgm:t>
    </dgm:pt>
    <dgm:pt modelId="{919DFCCA-EE66-47D4-A672-CF1B4D1DAB88}">
      <dgm:prSet custT="1"/>
      <dgm:spPr/>
      <dgm:t>
        <a:bodyPr/>
        <a:lstStyle/>
        <a:p>
          <a:pPr algn="r" rtl="1"/>
          <a:endParaRPr lang="en-US" sz="1400" dirty="0">
            <a:cs typeface="B Nazanin" panose="00000400000000000000" pitchFamily="2" charset="-78"/>
          </a:endParaRPr>
        </a:p>
      </dgm:t>
    </dgm:pt>
    <dgm:pt modelId="{E06DCADF-DF3D-4490-ABB4-8B0CED857DD6}" type="parTrans" cxnId="{B4B2564A-6B56-449F-B449-8E72A520C84A}">
      <dgm:prSet/>
      <dgm:spPr/>
      <dgm:t>
        <a:bodyPr/>
        <a:lstStyle/>
        <a:p>
          <a:endParaRPr lang="en-US"/>
        </a:p>
      </dgm:t>
    </dgm:pt>
    <dgm:pt modelId="{C9A77A2E-B648-457F-94EE-2CCC2A82E359}" type="sibTrans" cxnId="{B4B2564A-6B56-449F-B449-8E72A520C84A}">
      <dgm:prSet/>
      <dgm:spPr/>
      <dgm:t>
        <a:bodyPr/>
        <a:lstStyle/>
        <a:p>
          <a:endParaRPr lang="en-US"/>
        </a:p>
      </dgm:t>
    </dgm:pt>
    <dgm:pt modelId="{547CC6BE-F00E-40F7-BC89-6B68F4148983}">
      <dgm:prSet custT="1"/>
      <dgm:spPr/>
      <dgm:t>
        <a:bodyPr/>
        <a:lstStyle/>
        <a:p>
          <a:pPr algn="r" rtl="1"/>
          <a:r>
            <a:rPr kumimoji="0" lang="fa-IR" altLang="en-US" sz="1400" b="0" i="0" u="none" strike="noStrike" cap="none" normalizeH="0" baseline="0" dirty="0">
              <a:ln/>
              <a:effectLst/>
              <a:latin typeface="Times New Roman" panose="02020603050405020304" pitchFamily="18" charset="0"/>
              <a:ea typeface="Times New Roman" panose="02020603050405020304" pitchFamily="18" charset="0"/>
              <a:cs typeface="B Nazanin" panose="00000400000000000000" pitchFamily="2" charset="-78"/>
            </a:rPr>
            <a:t> </a:t>
          </a:r>
          <a:endParaRPr kumimoji="0" lang="fa-IR" altLang="en-US" sz="1400" b="0" i="0" u="none" strike="noStrike" cap="none" normalizeH="0" baseline="0" dirty="0">
            <a:ln/>
            <a:effectLst/>
            <a:latin typeface="Arial" panose="020B0604020202020204" pitchFamily="34" charset="0"/>
            <a:cs typeface="B Nazanin" panose="00000400000000000000" pitchFamily="2" charset="-78"/>
          </a:endParaRPr>
        </a:p>
      </dgm:t>
    </dgm:pt>
    <dgm:pt modelId="{3A0C95B2-7297-4A33-89EA-FC57B07CEEC7}" type="parTrans" cxnId="{ED3EFFC7-207B-4449-B8CE-CD75F25FC2A5}">
      <dgm:prSet/>
      <dgm:spPr/>
      <dgm:t>
        <a:bodyPr/>
        <a:lstStyle/>
        <a:p>
          <a:endParaRPr lang="en-US"/>
        </a:p>
      </dgm:t>
    </dgm:pt>
    <dgm:pt modelId="{9A8F066D-92CD-4AB2-9AB2-9FC68F8715F9}" type="sibTrans" cxnId="{ED3EFFC7-207B-4449-B8CE-CD75F25FC2A5}">
      <dgm:prSet/>
      <dgm:spPr/>
      <dgm:t>
        <a:bodyPr/>
        <a:lstStyle/>
        <a:p>
          <a:endParaRPr lang="en-US"/>
        </a:p>
      </dgm:t>
    </dgm:pt>
    <mc:AlternateContent xmlns:mc="http://schemas.openxmlformats.org/markup-compatibility/2006" xmlns:a14="http://schemas.microsoft.com/office/drawing/2010/main">
      <mc:Choice Requires="a14">
        <dgm:pt modelId="{13BBCB5C-EEA3-40BE-86FD-57314C525ADC}">
          <dgm:prSet custT="1"/>
          <dgm:spPr/>
          <dgm:t>
            <a:bodyPr/>
            <a:lstStyle/>
            <a:p>
              <a:pPr algn="just" rtl="1"/>
              <a:r>
                <a:rPr lang="ar-SA" sz="1400" dirty="0">
                  <a:cs typeface="B Nazanin" panose="00000400000000000000" pitchFamily="2" charset="-78"/>
                </a:rPr>
                <a:t>معادله ارائه شده در فرمول (</a:t>
              </a:r>
              <a:r>
                <a:rPr lang="fa-IR" sz="1400" dirty="0">
                  <a:cs typeface="B Nazanin" panose="00000400000000000000" pitchFamily="2" charset="-78"/>
                </a:rPr>
                <a:t>۳) </a:t>
              </a:r>
              <a:r>
                <a:rPr lang="ar-SA" sz="1400" dirty="0">
                  <a:cs typeface="B Nazanin" panose="00000400000000000000" pitchFamily="2" charset="-78"/>
                </a:rPr>
                <a:t>به وضوح نشان‌دهنده این تعامل است. در این معادله،  </a:t>
              </a:r>
              <a:r>
                <a:rPr lang="en-US" sz="1400" dirty="0">
                  <a:cs typeface="B Nazanin" panose="00000400000000000000" pitchFamily="2" charset="-78"/>
                </a:rPr>
                <a:t>​</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𝑖𝑡</m:t>
                          </m:r>
                          <m:r>
                            <a:rPr lang="en-US" sz="1400" i="1">
                              <a:latin typeface="Cambria Math" panose="02040503050406030204" pitchFamily="18" charset="0"/>
                            </a:rPr>
                            <m:t>+</m:t>
                          </m:r>
                          <m:r>
                            <a:rPr lang="en-US" sz="1400" i="1">
                              <a:latin typeface="Cambria Math" panose="02040503050406030204" pitchFamily="18" charset="0"/>
                            </a:rPr>
                            <m:t>1</m:t>
                          </m:r>
                        </m:e>
                      </m:d>
                    </m:sub>
                  </m:sSub>
                </m:oMath>
              </a14:m>
              <a:r>
                <a:rPr lang="en-US" sz="1400" dirty="0">
                  <a:cs typeface="B Nazanin" panose="00000400000000000000" pitchFamily="2" charset="-78"/>
                </a:rPr>
                <a:t> </a:t>
              </a:r>
              <a:r>
                <a:rPr lang="fa-IR" sz="1400" dirty="0">
                  <a:cs typeface="B Nazanin" panose="00000400000000000000" pitchFamily="2" charset="-78"/>
                </a:rPr>
                <a:t> </a:t>
              </a:r>
              <a:r>
                <a:rPr lang="ar-SA" sz="1400" dirty="0">
                  <a:cs typeface="B Nazanin" panose="00000400000000000000" pitchFamily="2" charset="-78"/>
                </a:rPr>
                <a:t>به روز رسانی وضعیت لانه در تکرار </a:t>
              </a:r>
              <a14:m>
                <m:oMath xmlns:m="http://schemas.openxmlformats.org/officeDocument/2006/math">
                  <m:r>
                    <a:rPr lang="ar-SA" sz="1400" i="1">
                      <a:latin typeface="Cambria Math" panose="02040503050406030204" pitchFamily="18" charset="0"/>
                    </a:rPr>
                    <m:t> </m:t>
                  </m:r>
                  <m:r>
                    <a:rPr lang="en-US" sz="1400" i="1">
                      <a:latin typeface="Cambria Math" panose="02040503050406030204" pitchFamily="18" charset="0"/>
                    </a:rPr>
                    <m:t>𝑖𝑡</m:t>
                  </m:r>
                  <m:r>
                    <a:rPr lang="en-US" sz="1400" i="1">
                      <a:latin typeface="Cambria Math" panose="02040503050406030204" pitchFamily="18" charset="0"/>
                    </a:rPr>
                    <m:t>+ </m:t>
                  </m:r>
                </m:oMath>
              </a14:m>
              <a:r>
                <a:rPr lang="ar-SA" sz="1400" dirty="0">
                  <a:cs typeface="B Nazanin" panose="00000400000000000000" pitchFamily="2" charset="-78"/>
                </a:rPr>
                <a:t>را نشان می‌دهد که بر اساس وضعیت کنونی</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𝑖𝑡</m:t>
                      </m:r>
                    </m:sub>
                  </m:sSub>
                </m:oMath>
              </a14:m>
              <a:r>
                <a:rPr lang="en-US" sz="1400" dirty="0">
                  <a:cs typeface="B Nazanin" panose="00000400000000000000" pitchFamily="2" charset="-78"/>
                </a:rPr>
                <a:t> </a:t>
              </a:r>
              <a:r>
                <a:rPr lang="ar-SA" sz="1400" dirty="0">
                  <a:cs typeface="B Nazanin" panose="00000400000000000000" pitchFamily="2" charset="-78"/>
                </a:rPr>
                <a:t> </a:t>
              </a:r>
              <a:r>
                <a:rPr lang="en-US" sz="1400" dirty="0">
                  <a:cs typeface="B Nazanin" panose="00000400000000000000" pitchFamily="2" charset="-78"/>
                </a:rPr>
                <a:t> </a:t>
              </a:r>
              <a:r>
                <a:rPr lang="ar-SA" sz="1400" dirty="0">
                  <a:cs typeface="B Nazanin" panose="00000400000000000000" pitchFamily="2" charset="-78"/>
                </a:rPr>
                <a:t>و تغییرات ناشی از پارامترهای دیگر، به علاوه اثرات ناشی از اکتشاف تصادفی محاسبه می‌شود. پارامتر </a:t>
              </a:r>
              <a14:m>
                <m:oMath xmlns:m="http://schemas.openxmlformats.org/officeDocument/2006/math">
                  <m:sSub>
                    <m:sSubPr>
                      <m:ctrlPr>
                        <a:rPr lang="en-US" sz="1400" i="1">
                          <a:latin typeface="Cambria Math" panose="02040503050406030204" pitchFamily="18" charset="0"/>
                        </a:rPr>
                      </m:ctrlPr>
                    </m:sSubPr>
                    <m:e>
                      <m:r>
                        <a:rPr lang="ar-SA" sz="1400" i="1">
                          <a:latin typeface="Cambria Math" panose="02040503050406030204" pitchFamily="18" charset="0"/>
                        </a:rPr>
                        <m:t>𝛼</m:t>
                      </m:r>
                    </m:e>
                    <m:sub>
                      <m:r>
                        <a:rPr lang="en-US" sz="1400" i="1">
                          <a:latin typeface="Cambria Math" panose="02040503050406030204" pitchFamily="18" charset="0"/>
                        </a:rPr>
                        <m:t>𝑠</m:t>
                      </m:r>
                    </m:sub>
                  </m:sSub>
                </m:oMath>
              </a14:m>
              <a:r>
                <a:rPr lang="en-US" sz="1400" dirty="0">
                  <a:cs typeface="B Nazanin" panose="00000400000000000000" pitchFamily="2" charset="-78"/>
                </a:rPr>
                <a:t> ​ </a:t>
              </a:r>
              <a:r>
                <a:rPr lang="ar-SA" sz="1400" dirty="0">
                  <a:cs typeface="B Nazanin" panose="00000400000000000000" pitchFamily="2" charset="-78"/>
                </a:rPr>
                <a:t>می‌تواند به عنوان یک فاکتور نرمالیزه‌کننده تلقی شود که تأثیرات اکتشاف و بهره‌برداری را تنظیم می‌کند</a:t>
              </a:r>
              <a:r>
                <a:rPr lang="en-US" sz="1400" dirty="0">
                  <a:cs typeface="B Nazanin" panose="00000400000000000000" pitchFamily="2" charset="-78"/>
                </a:rPr>
                <a:t>.</a:t>
              </a:r>
              <a:endParaRPr lang="en-US" sz="1400" i="1" dirty="0">
                <a:effectLst/>
                <a:latin typeface="Cambria Math" panose="02040503050406030204" pitchFamily="18" charset="0"/>
                <a:ea typeface="Times New Roman" panose="02020603050405020304" pitchFamily="18" charset="0"/>
                <a:cs typeface="B Nazanin" panose="00000400000000000000" pitchFamily="2" charset="-78"/>
              </a:endParaRPr>
            </a:p>
            <a:p>
              <a:pPr algn="r" rtl="1"/>
              <a14:m>
                <m:oMathPara xmlns:m="http://schemas.openxmlformats.org/officeDocument/2006/math">
                  <m:oMathParaPr>
                    <m:jc m:val="centerGroup"/>
                  </m:oMathParaPr>
                  <m:oMath xmlns:m="http://schemas.openxmlformats.org/officeDocument/2006/math">
                    <m:sSubSup>
                      <m:sSubSupPr>
                        <m:ctrlPr>
                          <a:rPr lang="en-US"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up>
                        <m:d>
                          <m:dPr>
                            <m:begChr m:val="{"/>
                            <m:endChr m:val="}"/>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m:t>
                            </m:r>
                          </m:e>
                        </m:d>
                      </m:sup>
                    </m:sSub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𝑡</m:t>
                        </m:r>
                      </m:sup>
                    </m:sSub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𝐻</m:t>
                    </m:r>
                    <m:d>
                      <m:d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𝑡</m:t>
                            </m:r>
                          </m:sup>
                        </m:sSub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𝑡</m:t>
                            </m:r>
                          </m:sup>
                        </m:sSubSup>
                      </m:e>
                    </m:d>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fa-IR" sz="1400">
                        <a:effectLst/>
                        <a:latin typeface="Cambria Math" panose="02040503050406030204" pitchFamily="18" charset="0"/>
                        <a:ea typeface="Times New Roman" panose="02020603050405020304" pitchFamily="18" charset="0"/>
                        <a:cs typeface="Times New Roman" panose="02020603050405020304" pitchFamily="18" charset="0"/>
                      </a:rPr>
                      <m:t>۳</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400" dirty="0">
                <a:cs typeface="B Nazanin" panose="00000400000000000000" pitchFamily="2" charset="-78"/>
              </a:endParaRPr>
            </a:p>
          </dgm:t>
        </dgm:pt>
      </mc:Choice>
      <mc:Fallback xmlns="">
        <dgm:pt modelId="{13BBCB5C-EEA3-40BE-86FD-57314C525ADC}">
          <dgm:prSet custT="1"/>
          <dgm:spPr/>
          <dgm:t>
            <a:bodyPr/>
            <a:lstStyle/>
            <a:p>
              <a:pPr algn="just" rtl="1"/>
              <a:r>
                <a:rPr lang="ar-SA" sz="1400" dirty="0">
                  <a:cs typeface="B Nazanin" panose="00000400000000000000" pitchFamily="2" charset="-78"/>
                </a:rPr>
                <a:t>معادله ارائه شده در فرمول (</a:t>
              </a:r>
              <a:r>
                <a:rPr lang="fa-IR" sz="1400" dirty="0">
                  <a:cs typeface="B Nazanin" panose="00000400000000000000" pitchFamily="2" charset="-78"/>
                </a:rPr>
                <a:t>۳) </a:t>
              </a:r>
              <a:r>
                <a:rPr lang="ar-SA" sz="1400" dirty="0">
                  <a:cs typeface="B Nazanin" panose="00000400000000000000" pitchFamily="2" charset="-78"/>
                </a:rPr>
                <a:t>به وضوح نشان‌دهنده این تعامل است. در این معادله،  </a:t>
              </a:r>
              <a:r>
                <a:rPr lang="en-US" sz="1400" dirty="0">
                  <a:cs typeface="B Nazanin" panose="00000400000000000000" pitchFamily="2" charset="-78"/>
                </a:rPr>
                <a:t>​</a:t>
              </a:r>
              <a:r>
                <a:rPr lang="en-US" sz="1400" i="0"/>
                <a:t>𝑋_{𝑖𝑡+1} </a:t>
              </a:r>
              <a:r>
                <a:rPr lang="en-US" sz="1400" dirty="0">
                  <a:cs typeface="B Nazanin" panose="00000400000000000000" pitchFamily="2" charset="-78"/>
                </a:rPr>
                <a:t> </a:t>
              </a:r>
              <a:r>
                <a:rPr lang="fa-IR" sz="1400" dirty="0">
                  <a:cs typeface="B Nazanin" panose="00000400000000000000" pitchFamily="2" charset="-78"/>
                </a:rPr>
                <a:t> </a:t>
              </a:r>
              <a:r>
                <a:rPr lang="ar-SA" sz="1400" dirty="0">
                  <a:cs typeface="B Nazanin" panose="00000400000000000000" pitchFamily="2" charset="-78"/>
                </a:rPr>
                <a:t>به روز رسانی وضعیت لانه در تکرار </a:t>
              </a:r>
              <a:r>
                <a:rPr lang="ar-SA" sz="1400" i="0"/>
                <a:t> </a:t>
              </a:r>
              <a:r>
                <a:rPr lang="en-US" sz="1400" i="0"/>
                <a:t>𝑖𝑡+ </a:t>
              </a:r>
              <a:r>
                <a:rPr lang="ar-SA" sz="1400" dirty="0">
                  <a:cs typeface="B Nazanin" panose="00000400000000000000" pitchFamily="2" charset="-78"/>
                </a:rPr>
                <a:t>را نشان می‌دهد که بر اساس وضعیت کنونی</a:t>
              </a:r>
              <a:r>
                <a:rPr lang="en-US" sz="1400" i="0"/>
                <a:t>𝑋_𝑖𝑡</a:t>
              </a:r>
              <a:r>
                <a:rPr lang="en-US" sz="1400" dirty="0">
                  <a:cs typeface="B Nazanin" panose="00000400000000000000" pitchFamily="2" charset="-78"/>
                </a:rPr>
                <a:t> </a:t>
              </a:r>
              <a:r>
                <a:rPr lang="ar-SA" sz="1400" dirty="0">
                  <a:cs typeface="B Nazanin" panose="00000400000000000000" pitchFamily="2" charset="-78"/>
                </a:rPr>
                <a:t> </a:t>
              </a:r>
              <a:r>
                <a:rPr lang="en-US" sz="1400" dirty="0">
                  <a:cs typeface="B Nazanin" panose="00000400000000000000" pitchFamily="2" charset="-78"/>
                </a:rPr>
                <a:t> </a:t>
              </a:r>
              <a:r>
                <a:rPr lang="ar-SA" sz="1400" dirty="0">
                  <a:cs typeface="B Nazanin" panose="00000400000000000000" pitchFamily="2" charset="-78"/>
                </a:rPr>
                <a:t>و تغییرات ناشی از پارامترهای دیگر، به علاوه اثرات ناشی از اکتشاف تصادفی محاسبه می‌شود. پارامتر </a:t>
              </a:r>
              <a:r>
                <a:rPr lang="ar-SA" sz="1400" i="0"/>
                <a:t>𝛼</a:t>
              </a:r>
              <a:r>
                <a:rPr lang="en-US" sz="1400" i="0"/>
                <a:t>_𝑠</a:t>
              </a:r>
              <a:r>
                <a:rPr lang="en-US" sz="1400" dirty="0">
                  <a:cs typeface="B Nazanin" panose="00000400000000000000" pitchFamily="2" charset="-78"/>
                </a:rPr>
                <a:t> ​ </a:t>
              </a:r>
              <a:r>
                <a:rPr lang="ar-SA" sz="1400" dirty="0">
                  <a:cs typeface="B Nazanin" panose="00000400000000000000" pitchFamily="2" charset="-78"/>
                </a:rPr>
                <a:t>می‌تواند به عنوان یک فاکتور نرمالیزه‌کننده تلقی شود که تأثیرات اکتشاف و بهره‌برداری را تنظیم می‌کند</a:t>
              </a:r>
              <a:r>
                <a:rPr lang="en-US" sz="1400" dirty="0">
                  <a:cs typeface="B Nazanin" panose="00000400000000000000" pitchFamily="2" charset="-78"/>
                </a:rPr>
                <a:t>.</a:t>
              </a:r>
              <a:endParaRPr lang="en-US" sz="1400" i="1" dirty="0">
                <a:effectLst/>
                <a:latin typeface="Cambria Math" panose="02040503050406030204" pitchFamily="18" charset="0"/>
                <a:ea typeface="Times New Roman" panose="02020603050405020304" pitchFamily="18" charset="0"/>
                <a:cs typeface="B Nazanin" panose="00000400000000000000" pitchFamily="2" charset="-78"/>
              </a:endParaRPr>
            </a:p>
            <a:p>
              <a:pPr algn="r" rtl="1"/>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𝑋_𝑖^{𝑡+1} =𝑥_𝑖^𝑡+𝛼𝑠⨁𝐻</a:t>
              </a:r>
              <a:r>
                <a:rPr lang="en-US" sz="1400" i="0">
                  <a:effectLst/>
                  <a:latin typeface="Cambria Math" panose="02040503050406030204" pitchFamily="18" charset="0"/>
                  <a:cs typeface="Times New Roman" panose="02020603050405020304" pitchFamily="18" charset="0"/>
                </a:rPr>
                <a:t>(</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𝑝_𝑎−∈)⨂</a:t>
              </a:r>
              <a:r>
                <a:rPr lang="en-US" sz="1400" i="0">
                  <a:effectLst/>
                  <a:latin typeface="Cambria Math" panose="02040503050406030204" pitchFamily="18" charset="0"/>
                  <a:cs typeface="Times New Roman" panose="02020603050405020304" pitchFamily="18" charset="0"/>
                </a:rPr>
                <a:t>(</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𝑥_𝑗^𝑡−𝑥_𝑘^𝑡 )     (</a:t>
              </a:r>
              <a:r>
                <a:rPr lang="fa-IR" sz="1400" i="0">
                  <a:effectLst/>
                  <a:latin typeface="Cambria Math" panose="02040503050406030204" pitchFamily="18" charset="0"/>
                  <a:ea typeface="Times New Roman" panose="02020603050405020304" pitchFamily="18" charset="0"/>
                  <a:cs typeface="Times New Roman" panose="02020603050405020304" pitchFamily="18" charset="0"/>
                </a:rPr>
                <a:t>۳</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a:t>
              </a:r>
              <a:endParaRPr lang="en-US" sz="1400" dirty="0">
                <a:cs typeface="B Nazanin" panose="00000400000000000000" pitchFamily="2" charset="-78"/>
              </a:endParaRPr>
            </a:p>
          </dgm:t>
        </dgm:pt>
      </mc:Fallback>
    </mc:AlternateContent>
    <dgm:pt modelId="{6F63B6FA-B7E8-48C5-B575-11F493CD28FA}" type="parTrans" cxnId="{32D17C70-45DD-432E-8CB2-E960AABCA300}">
      <dgm:prSet/>
      <dgm:spPr/>
      <dgm:t>
        <a:bodyPr/>
        <a:lstStyle/>
        <a:p>
          <a:endParaRPr lang="en-US"/>
        </a:p>
      </dgm:t>
    </dgm:pt>
    <dgm:pt modelId="{3C41918B-4B9A-4028-B198-2E040AE565BD}" type="sibTrans" cxnId="{32D17C70-45DD-432E-8CB2-E960AABCA300}">
      <dgm:prSet/>
      <dgm:spPr/>
      <dgm:t>
        <a:bodyPr/>
        <a:lstStyle/>
        <a:p>
          <a:endParaRPr lang="en-US"/>
        </a:p>
      </dgm:t>
    </dgm:pt>
    <dgm:pt modelId="{5A3894FC-DB5D-4B98-A2E2-B69833B73F70}" type="pres">
      <dgm:prSet presAssocID="{44A404D2-EFF9-4CF2-BC75-47C425855523}" presName="Name0" presStyleCnt="0">
        <dgm:presLayoutVars>
          <dgm:chMax val="2"/>
          <dgm:dir/>
          <dgm:animOne val="branch"/>
          <dgm:animLvl val="lvl"/>
          <dgm:resizeHandles val="exact"/>
        </dgm:presLayoutVars>
      </dgm:prSet>
      <dgm:spPr/>
    </dgm:pt>
    <dgm:pt modelId="{F2F89ED1-77D9-43D3-8B82-CA580591E41A}" type="pres">
      <dgm:prSet presAssocID="{44A404D2-EFF9-4CF2-BC75-47C425855523}" presName="Background" presStyleLbl="node1" presStyleIdx="0" presStyleCnt="1" custScaleX="119420" custScaleY="110307"/>
      <dgm:spPr/>
    </dgm:pt>
    <dgm:pt modelId="{E2F2E95B-7F81-40F4-A2EB-857EBAA186E3}" type="pres">
      <dgm:prSet presAssocID="{44A404D2-EFF9-4CF2-BC75-47C425855523}" presName="Divider" presStyleLbl="callout" presStyleIdx="0" presStyleCnt="1"/>
      <dgm:spPr/>
    </dgm:pt>
    <dgm:pt modelId="{82A7B22B-1EDA-473D-A79C-7C834AE21859}" type="pres">
      <dgm:prSet presAssocID="{44A404D2-EFF9-4CF2-BC75-47C425855523}" presName="ChildText1" presStyleLbl="revTx" presStyleIdx="0" presStyleCnt="0" custScaleX="114565">
        <dgm:presLayoutVars>
          <dgm:chMax val="0"/>
          <dgm:chPref val="0"/>
          <dgm:bulletEnabled val="1"/>
        </dgm:presLayoutVars>
      </dgm:prSet>
      <dgm:spPr/>
    </dgm:pt>
    <dgm:pt modelId="{C76C00F5-6616-456E-A9EC-D19EFF751C52}" type="pres">
      <dgm:prSet presAssocID="{44A404D2-EFF9-4CF2-BC75-47C425855523}" presName="ChildText2" presStyleLbl="revTx" presStyleIdx="0" presStyleCnt="0" custScaleX="129786" custLinFactNeighborX="11048" custLinFactNeighborY="851">
        <dgm:presLayoutVars>
          <dgm:chMax val="0"/>
          <dgm:chPref val="0"/>
          <dgm:bulletEnabled val="1"/>
        </dgm:presLayoutVars>
      </dgm:prSet>
      <dgm:spPr/>
    </dgm:pt>
    <dgm:pt modelId="{B6EB06F7-EDEC-4B81-B145-9D64075E34A9}" type="pres">
      <dgm:prSet presAssocID="{44A404D2-EFF9-4CF2-BC75-47C425855523}" presName="ParentText1" presStyleLbl="revTx" presStyleIdx="0" presStyleCnt="0">
        <dgm:presLayoutVars>
          <dgm:chMax val="1"/>
          <dgm:chPref val="1"/>
        </dgm:presLayoutVars>
      </dgm:prSet>
      <dgm:spPr/>
    </dgm:pt>
    <dgm:pt modelId="{E1EA5775-BC05-4718-97FB-E400068F6245}" type="pres">
      <dgm:prSet presAssocID="{44A404D2-EFF9-4CF2-BC75-47C425855523}" presName="ParentShape1" presStyleLbl="alignImgPlace1" presStyleIdx="0" presStyleCnt="2">
        <dgm:presLayoutVars/>
      </dgm:prSet>
      <dgm:spPr/>
    </dgm:pt>
    <dgm:pt modelId="{030BFE5B-226E-4A5B-A4BB-1C2958D88718}" type="pres">
      <dgm:prSet presAssocID="{44A404D2-EFF9-4CF2-BC75-47C425855523}" presName="ParentText2" presStyleLbl="revTx" presStyleIdx="0" presStyleCnt="0">
        <dgm:presLayoutVars>
          <dgm:chMax val="1"/>
          <dgm:chPref val="1"/>
        </dgm:presLayoutVars>
      </dgm:prSet>
      <dgm:spPr/>
    </dgm:pt>
    <dgm:pt modelId="{42CC5A93-2076-4BE6-802B-551F41B32AC0}" type="pres">
      <dgm:prSet presAssocID="{44A404D2-EFF9-4CF2-BC75-47C425855523}" presName="ParentShape2" presStyleLbl="alignImgPlace1" presStyleIdx="1" presStyleCnt="2" custLinFactNeighborX="29315" custLinFactNeighborY="705">
        <dgm:presLayoutVars/>
      </dgm:prSet>
      <dgm:spPr/>
    </dgm:pt>
  </dgm:ptLst>
  <dgm:cxnLst>
    <dgm:cxn modelId="{F0849708-26CD-4A4A-ABEC-8C56A6A582C9}" srcId="{E6BFE487-28E9-4781-A54C-FB76B3B24560}" destId="{C8AD4496-8F00-4F9A-9C01-4F79706AE346}" srcOrd="0" destOrd="0" parTransId="{162AF92F-49F0-4F74-BE4A-8AB510D680F5}" sibTransId="{601AB400-6C51-4684-8C20-C24EB42D6D4A}"/>
    <dgm:cxn modelId="{F6467F37-F9E6-4F6C-A4CC-6044696043BE}" type="presOf" srcId="{13BBCB5C-EEA3-40BE-86FD-57314C525ADC}" destId="{C76C00F5-6616-456E-A9EC-D19EFF751C52}" srcOrd="0" destOrd="1" presId="urn:microsoft.com/office/officeart/2009/3/layout/OpposingIdeas"/>
    <dgm:cxn modelId="{CE7D7060-6FDA-474B-BE35-E2E2D2931227}" type="presOf" srcId="{E6BFE487-28E9-4781-A54C-FB76B3B24560}" destId="{B6EB06F7-EDEC-4B81-B145-9D64075E34A9}" srcOrd="0" destOrd="0" presId="urn:microsoft.com/office/officeart/2009/3/layout/OpposingIdeas"/>
    <dgm:cxn modelId="{049C5868-D7EF-4284-9EFA-119E40DAF51B}" srcId="{44A404D2-EFF9-4CF2-BC75-47C425855523}" destId="{E6BFE487-28E9-4781-A54C-FB76B3B24560}" srcOrd="0" destOrd="0" parTransId="{AD0E621C-298C-4196-8261-6B60D647F178}" sibTransId="{1AF56EBC-6392-4A40-ADE7-D9AFDFA990B5}"/>
    <dgm:cxn modelId="{B4B2564A-6B56-449F-B449-8E72A520C84A}" srcId="{DDAEFF51-A432-4973-9994-3701CC35E71E}" destId="{919DFCCA-EE66-47D4-A672-CF1B4D1DAB88}" srcOrd="2" destOrd="0" parTransId="{E06DCADF-DF3D-4490-ABB4-8B0CED857DD6}" sibTransId="{C9A77A2E-B648-457F-94EE-2CCC2A82E359}"/>
    <dgm:cxn modelId="{E3B1454F-A822-48C6-B71E-A85BBF41DCD8}" srcId="{DDAEFF51-A432-4973-9994-3701CC35E71E}" destId="{CE362799-2970-4297-BB70-B032F15C8D3B}" srcOrd="0" destOrd="0" parTransId="{22C80A8E-207A-43C2-BF07-BCD8BA4F9C6F}" sibTransId="{82C17447-D4EA-49A3-AD26-F304D215BA5F}"/>
    <dgm:cxn modelId="{32D17C70-45DD-432E-8CB2-E960AABCA300}" srcId="{DDAEFF51-A432-4973-9994-3701CC35E71E}" destId="{13BBCB5C-EEA3-40BE-86FD-57314C525ADC}" srcOrd="1" destOrd="0" parTransId="{6F63B6FA-B7E8-48C5-B575-11F493CD28FA}" sibTransId="{3C41918B-4B9A-4028-B198-2E040AE565BD}"/>
    <dgm:cxn modelId="{F18B0373-A47F-4A41-9538-F633AA670856}" type="presOf" srcId="{C8AD4496-8F00-4F9A-9C01-4F79706AE346}" destId="{82A7B22B-1EDA-473D-A79C-7C834AE21859}" srcOrd="0" destOrd="0" presId="urn:microsoft.com/office/officeart/2009/3/layout/OpposingIdeas"/>
    <dgm:cxn modelId="{9FE66658-30D7-48C0-AF18-7D131BAB1B7D}" type="presOf" srcId="{CE362799-2970-4297-BB70-B032F15C8D3B}" destId="{C76C00F5-6616-456E-A9EC-D19EFF751C52}" srcOrd="0" destOrd="0" presId="urn:microsoft.com/office/officeart/2009/3/layout/OpposingIdeas"/>
    <dgm:cxn modelId="{35626F90-0885-4A8F-B001-35DEBDF81689}" srcId="{44A404D2-EFF9-4CF2-BC75-47C425855523}" destId="{DDAEFF51-A432-4973-9994-3701CC35E71E}" srcOrd="1" destOrd="0" parTransId="{352F8E44-8644-4DE6-95EA-4E738E0D22AE}" sibTransId="{D6433C52-E94F-4076-8822-AF3E4BCB04C8}"/>
    <dgm:cxn modelId="{87601797-4872-4D41-A8C4-207AACBCDA9B}" type="presOf" srcId="{44A404D2-EFF9-4CF2-BC75-47C425855523}" destId="{5A3894FC-DB5D-4B98-A2E2-B69833B73F70}" srcOrd="0" destOrd="0" presId="urn:microsoft.com/office/officeart/2009/3/layout/OpposingIdeas"/>
    <dgm:cxn modelId="{2955FCB6-DB95-478B-A733-376DD4D20CBD}" type="presOf" srcId="{919DFCCA-EE66-47D4-A672-CF1B4D1DAB88}" destId="{C76C00F5-6616-456E-A9EC-D19EFF751C52}" srcOrd="0" destOrd="2" presId="urn:microsoft.com/office/officeart/2009/3/layout/OpposingIdeas"/>
    <dgm:cxn modelId="{3F46CFC4-445E-4679-B787-E4700C87313C}" type="presOf" srcId="{547CC6BE-F00E-40F7-BC89-6B68F4148983}" destId="{C76C00F5-6616-456E-A9EC-D19EFF751C52}" srcOrd="0" destOrd="3" presId="urn:microsoft.com/office/officeart/2009/3/layout/OpposingIdeas"/>
    <dgm:cxn modelId="{0F624EC7-D894-4A42-9472-4E509977C1A9}" type="presOf" srcId="{DDAEFF51-A432-4973-9994-3701CC35E71E}" destId="{030BFE5B-226E-4A5B-A4BB-1C2958D88718}" srcOrd="0" destOrd="0" presId="urn:microsoft.com/office/officeart/2009/3/layout/OpposingIdeas"/>
    <dgm:cxn modelId="{ED3EFFC7-207B-4449-B8CE-CD75F25FC2A5}" srcId="{DDAEFF51-A432-4973-9994-3701CC35E71E}" destId="{547CC6BE-F00E-40F7-BC89-6B68F4148983}" srcOrd="3" destOrd="0" parTransId="{3A0C95B2-7297-4A33-89EA-FC57B07CEEC7}" sibTransId="{9A8F066D-92CD-4AB2-9AB2-9FC68F8715F9}"/>
    <dgm:cxn modelId="{1F3077CF-E4BF-45EB-9052-2A7C93817259}" type="presOf" srcId="{E6BFE487-28E9-4781-A54C-FB76B3B24560}" destId="{E1EA5775-BC05-4718-97FB-E400068F6245}" srcOrd="1" destOrd="0" presId="urn:microsoft.com/office/officeart/2009/3/layout/OpposingIdeas"/>
    <dgm:cxn modelId="{AABAB0FB-9B3A-42F7-B1FD-FDCD20748F00}" type="presOf" srcId="{DDAEFF51-A432-4973-9994-3701CC35E71E}" destId="{42CC5A93-2076-4BE6-802B-551F41B32AC0}" srcOrd="1" destOrd="0" presId="urn:microsoft.com/office/officeart/2009/3/layout/OpposingIdeas"/>
    <dgm:cxn modelId="{9250322E-F2CE-4402-94FB-5A0C46C388BE}" type="presParOf" srcId="{5A3894FC-DB5D-4B98-A2E2-B69833B73F70}" destId="{F2F89ED1-77D9-43D3-8B82-CA580591E41A}" srcOrd="0" destOrd="0" presId="urn:microsoft.com/office/officeart/2009/3/layout/OpposingIdeas"/>
    <dgm:cxn modelId="{381D0F7B-94C9-486E-94F6-AFF5F627E654}" type="presParOf" srcId="{5A3894FC-DB5D-4B98-A2E2-B69833B73F70}" destId="{E2F2E95B-7F81-40F4-A2EB-857EBAA186E3}" srcOrd="1" destOrd="0" presId="urn:microsoft.com/office/officeart/2009/3/layout/OpposingIdeas"/>
    <dgm:cxn modelId="{AD8161F0-CCE7-4B13-B7F8-E802D16260D4}" type="presParOf" srcId="{5A3894FC-DB5D-4B98-A2E2-B69833B73F70}" destId="{82A7B22B-1EDA-473D-A79C-7C834AE21859}" srcOrd="2" destOrd="0" presId="urn:microsoft.com/office/officeart/2009/3/layout/OpposingIdeas"/>
    <dgm:cxn modelId="{405C4AB5-4262-455C-A3DA-4E7465CE6040}" type="presParOf" srcId="{5A3894FC-DB5D-4B98-A2E2-B69833B73F70}" destId="{C76C00F5-6616-456E-A9EC-D19EFF751C52}" srcOrd="3" destOrd="0" presId="urn:microsoft.com/office/officeart/2009/3/layout/OpposingIdeas"/>
    <dgm:cxn modelId="{B6F5A451-A3BF-45A4-8090-2B270058C79F}" type="presParOf" srcId="{5A3894FC-DB5D-4B98-A2E2-B69833B73F70}" destId="{B6EB06F7-EDEC-4B81-B145-9D64075E34A9}" srcOrd="4" destOrd="0" presId="urn:microsoft.com/office/officeart/2009/3/layout/OpposingIdeas"/>
    <dgm:cxn modelId="{12A284E3-B4F6-48FC-8E5B-ABA287124F23}" type="presParOf" srcId="{5A3894FC-DB5D-4B98-A2E2-B69833B73F70}" destId="{E1EA5775-BC05-4718-97FB-E400068F6245}" srcOrd="5" destOrd="0" presId="urn:microsoft.com/office/officeart/2009/3/layout/OpposingIdeas"/>
    <dgm:cxn modelId="{AF11DA72-C487-4A96-84A4-D4FE5A00C236}" type="presParOf" srcId="{5A3894FC-DB5D-4B98-A2E2-B69833B73F70}" destId="{030BFE5B-226E-4A5B-A4BB-1C2958D88718}" srcOrd="6" destOrd="0" presId="urn:microsoft.com/office/officeart/2009/3/layout/OpposingIdeas"/>
    <dgm:cxn modelId="{FA33F429-6C7C-4F03-ADF4-D81CDEC003F4}" type="presParOf" srcId="{5A3894FC-DB5D-4B98-A2E2-B69833B73F70}" destId="{42CC5A93-2076-4BE6-802B-551F41B32AC0}"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A404D2-EFF9-4CF2-BC75-47C425855523}" type="doc">
      <dgm:prSet loTypeId="urn:microsoft.com/office/officeart/2009/3/layout/OpposingIdeas" loCatId="relationship" qsTypeId="urn:microsoft.com/office/officeart/2005/8/quickstyle/simple1" qsCatId="simple" csTypeId="urn:microsoft.com/office/officeart/2005/8/colors/accent1_1" csCatId="accent1" phldr="1"/>
      <dgm:spPr/>
      <dgm:t>
        <a:bodyPr/>
        <a:lstStyle/>
        <a:p>
          <a:endParaRPr lang="en-US"/>
        </a:p>
      </dgm:t>
    </dgm:pt>
    <dgm:pt modelId="{E6BFE487-28E9-4781-A54C-FB76B3B24560}">
      <dgm:prSet phldrT="[Text]" custT="1"/>
      <dgm:spPr/>
      <dgm:t>
        <a:bodyPr/>
        <a:lstStyle/>
        <a:p>
          <a:r>
            <a:rPr lang="en-US" sz="2800" dirty="0">
              <a:cs typeface="Nazanin" panose="00000400000000000000" pitchFamily="2" charset="-78"/>
            </a:rPr>
            <a:t>   </a:t>
          </a:r>
          <a:r>
            <a:rPr lang="fa-IR" sz="2800" dirty="0">
              <a:cs typeface="Nazanin" panose="00000400000000000000" pitchFamily="2" charset="-78"/>
            </a:rPr>
            <a:t> کشف</a:t>
          </a:r>
          <a:endParaRPr lang="en-US" sz="2800" dirty="0">
            <a:cs typeface="Nazanin" panose="00000400000000000000" pitchFamily="2" charset="-78"/>
          </a:endParaRPr>
        </a:p>
      </dgm:t>
    </dgm:pt>
    <dgm:pt modelId="{AD0E621C-298C-4196-8261-6B60D647F178}" type="parTrans" cxnId="{049C5868-D7EF-4284-9EFA-119E40DAF51B}">
      <dgm:prSet/>
      <dgm:spPr/>
      <dgm:t>
        <a:bodyPr/>
        <a:lstStyle/>
        <a:p>
          <a:endParaRPr lang="en-US"/>
        </a:p>
      </dgm:t>
    </dgm:pt>
    <dgm:pt modelId="{1AF56EBC-6392-4A40-ADE7-D9AFDFA990B5}" type="sibTrans" cxnId="{049C5868-D7EF-4284-9EFA-119E40DAF51B}">
      <dgm:prSet/>
      <dgm:spPr/>
      <dgm:t>
        <a:bodyPr/>
        <a:lstStyle/>
        <a:p>
          <a:endParaRPr lang="en-US"/>
        </a:p>
      </dgm:t>
    </dgm:pt>
    <dgm:pt modelId="{C8AD4496-8F00-4F9A-9C01-4F79706AE346}">
      <dgm:prSet phldrT="[Text]" custT="1"/>
      <dgm:spPr>
        <a:blipFill>
          <a:blip xmlns:r="http://schemas.openxmlformats.org/officeDocument/2006/relationships" r:embed="rId1"/>
          <a:stretch>
            <a:fillRect l="-3922" t="-710" r="-2451" b="-2487"/>
          </a:stretch>
        </a:blipFill>
      </dgm:spPr>
      <dgm:t>
        <a:bodyPr/>
        <a:lstStyle/>
        <a:p>
          <a:r>
            <a:rPr lang="en-US">
              <a:noFill/>
            </a:rPr>
            <a:t> </a:t>
          </a:r>
        </a:p>
      </dgm:t>
    </dgm:pt>
    <dgm:pt modelId="{162AF92F-49F0-4F74-BE4A-8AB510D680F5}" type="parTrans" cxnId="{F0849708-26CD-4A4A-ABEC-8C56A6A582C9}">
      <dgm:prSet/>
      <dgm:spPr/>
      <dgm:t>
        <a:bodyPr/>
        <a:lstStyle/>
        <a:p>
          <a:endParaRPr lang="en-US"/>
        </a:p>
      </dgm:t>
    </dgm:pt>
    <dgm:pt modelId="{601AB400-6C51-4684-8C20-C24EB42D6D4A}" type="sibTrans" cxnId="{F0849708-26CD-4A4A-ABEC-8C56A6A582C9}">
      <dgm:prSet/>
      <dgm:spPr/>
      <dgm:t>
        <a:bodyPr/>
        <a:lstStyle/>
        <a:p>
          <a:endParaRPr lang="en-US"/>
        </a:p>
      </dgm:t>
    </dgm:pt>
    <dgm:pt modelId="{DDAEFF51-A432-4973-9994-3701CC35E71E}">
      <dgm:prSet phldrT="[Text]" custT="1"/>
      <dgm:spPr/>
      <dgm:t>
        <a:bodyPr/>
        <a:lstStyle/>
        <a:p>
          <a:r>
            <a:rPr lang="en-US" sz="2800" dirty="0">
              <a:cs typeface="Nazanin" panose="00000400000000000000" pitchFamily="2" charset="-78"/>
            </a:rPr>
            <a:t>   </a:t>
          </a:r>
          <a:r>
            <a:rPr lang="fa-IR" sz="2800" dirty="0">
              <a:cs typeface="Nazanin" panose="00000400000000000000" pitchFamily="2" charset="-78"/>
            </a:rPr>
            <a:t>بهره براری</a:t>
          </a:r>
          <a:endParaRPr lang="en-US" sz="2800" dirty="0">
            <a:cs typeface="Nazanin" panose="00000400000000000000" pitchFamily="2" charset="-78"/>
          </a:endParaRPr>
        </a:p>
      </dgm:t>
    </dgm:pt>
    <dgm:pt modelId="{352F8E44-8644-4DE6-95EA-4E738E0D22AE}" type="parTrans" cxnId="{35626F90-0885-4A8F-B001-35DEBDF81689}">
      <dgm:prSet/>
      <dgm:spPr/>
      <dgm:t>
        <a:bodyPr/>
        <a:lstStyle/>
        <a:p>
          <a:endParaRPr lang="en-US"/>
        </a:p>
      </dgm:t>
    </dgm:pt>
    <dgm:pt modelId="{D6433C52-E94F-4076-8822-AF3E4BCB04C8}" type="sibTrans" cxnId="{35626F90-0885-4A8F-B001-35DEBDF81689}">
      <dgm:prSet/>
      <dgm:spPr/>
      <dgm:t>
        <a:bodyPr/>
        <a:lstStyle/>
        <a:p>
          <a:endParaRPr lang="en-US"/>
        </a:p>
      </dgm:t>
    </dgm:pt>
    <dgm:pt modelId="{CE362799-2970-4297-BB70-B032F15C8D3B}">
      <dgm:prSet phldrT="[Text]" custT="1"/>
      <dgm:spPr>
        <a:blipFill>
          <a:blip xmlns:r="http://schemas.openxmlformats.org/officeDocument/2006/relationships" r:embed="rId2"/>
          <a:stretch>
            <a:fillRect l="-3026" t="-888" r="-1873" b="-12256"/>
          </a:stretch>
        </a:blipFill>
      </dgm:spPr>
      <dgm:t>
        <a:bodyPr/>
        <a:lstStyle/>
        <a:p>
          <a:r>
            <a:rPr lang="en-US">
              <a:noFill/>
            </a:rPr>
            <a:t> </a:t>
          </a:r>
        </a:p>
      </dgm:t>
    </dgm:pt>
    <dgm:pt modelId="{22C80A8E-207A-43C2-BF07-BCD8BA4F9C6F}" type="parTrans" cxnId="{E3B1454F-A822-48C6-B71E-A85BBF41DCD8}">
      <dgm:prSet/>
      <dgm:spPr/>
      <dgm:t>
        <a:bodyPr/>
        <a:lstStyle/>
        <a:p>
          <a:endParaRPr lang="en-US"/>
        </a:p>
      </dgm:t>
    </dgm:pt>
    <dgm:pt modelId="{82C17447-D4EA-49A3-AD26-F304D215BA5F}" type="sibTrans" cxnId="{E3B1454F-A822-48C6-B71E-A85BBF41DCD8}">
      <dgm:prSet/>
      <dgm:spPr/>
      <dgm:t>
        <a:bodyPr/>
        <a:lstStyle/>
        <a:p>
          <a:endParaRPr lang="en-US"/>
        </a:p>
      </dgm:t>
    </dgm:pt>
    <dgm:pt modelId="{919DFCCA-EE66-47D4-A672-CF1B4D1DAB88}">
      <dgm:prSet custT="1"/>
      <dgm:spPr/>
      <dgm:t>
        <a:bodyPr/>
        <a:lstStyle/>
        <a:p>
          <a:r>
            <a:rPr lang="en-US">
              <a:noFill/>
            </a:rPr>
            <a:t> </a:t>
          </a:r>
        </a:p>
      </dgm:t>
    </dgm:pt>
    <dgm:pt modelId="{E06DCADF-DF3D-4490-ABB4-8B0CED857DD6}" type="parTrans" cxnId="{B4B2564A-6B56-449F-B449-8E72A520C84A}">
      <dgm:prSet/>
      <dgm:spPr/>
      <dgm:t>
        <a:bodyPr/>
        <a:lstStyle/>
        <a:p>
          <a:endParaRPr lang="en-US"/>
        </a:p>
      </dgm:t>
    </dgm:pt>
    <dgm:pt modelId="{C9A77A2E-B648-457F-94EE-2CCC2A82E359}" type="sibTrans" cxnId="{B4B2564A-6B56-449F-B449-8E72A520C84A}">
      <dgm:prSet/>
      <dgm:spPr/>
      <dgm:t>
        <a:bodyPr/>
        <a:lstStyle/>
        <a:p>
          <a:endParaRPr lang="en-US"/>
        </a:p>
      </dgm:t>
    </dgm:pt>
    <dgm:pt modelId="{547CC6BE-F00E-40F7-BC89-6B68F4148983}">
      <dgm:prSet custT="1"/>
      <dgm:spPr/>
      <dgm:t>
        <a:bodyPr/>
        <a:lstStyle/>
        <a:p>
          <a:r>
            <a:rPr lang="en-US">
              <a:noFill/>
            </a:rPr>
            <a:t> </a:t>
          </a:r>
        </a:p>
      </dgm:t>
    </dgm:pt>
    <dgm:pt modelId="{3A0C95B2-7297-4A33-89EA-FC57B07CEEC7}" type="parTrans" cxnId="{ED3EFFC7-207B-4449-B8CE-CD75F25FC2A5}">
      <dgm:prSet/>
      <dgm:spPr/>
      <dgm:t>
        <a:bodyPr/>
        <a:lstStyle/>
        <a:p>
          <a:endParaRPr lang="en-US"/>
        </a:p>
      </dgm:t>
    </dgm:pt>
    <dgm:pt modelId="{9A8F066D-92CD-4AB2-9AB2-9FC68F8715F9}" type="sibTrans" cxnId="{ED3EFFC7-207B-4449-B8CE-CD75F25FC2A5}">
      <dgm:prSet/>
      <dgm:spPr/>
      <dgm:t>
        <a:bodyPr/>
        <a:lstStyle/>
        <a:p>
          <a:endParaRPr lang="en-US"/>
        </a:p>
      </dgm:t>
    </dgm:pt>
    <dgm:pt modelId="{13BBCB5C-EEA3-40BE-86FD-57314C525ADC}">
      <dgm:prSet custT="1"/>
      <dgm:spPr/>
      <dgm:t>
        <a:bodyPr/>
        <a:lstStyle/>
        <a:p>
          <a:r>
            <a:rPr lang="en-US">
              <a:noFill/>
            </a:rPr>
            <a:t> </a:t>
          </a:r>
        </a:p>
      </dgm:t>
    </dgm:pt>
    <dgm:pt modelId="{6F63B6FA-B7E8-48C5-B575-11F493CD28FA}" type="parTrans" cxnId="{32D17C70-45DD-432E-8CB2-E960AABCA300}">
      <dgm:prSet/>
      <dgm:spPr/>
      <dgm:t>
        <a:bodyPr/>
        <a:lstStyle/>
        <a:p>
          <a:endParaRPr lang="en-US"/>
        </a:p>
      </dgm:t>
    </dgm:pt>
    <dgm:pt modelId="{3C41918B-4B9A-4028-B198-2E040AE565BD}" type="sibTrans" cxnId="{32D17C70-45DD-432E-8CB2-E960AABCA300}">
      <dgm:prSet/>
      <dgm:spPr/>
      <dgm:t>
        <a:bodyPr/>
        <a:lstStyle/>
        <a:p>
          <a:endParaRPr lang="en-US"/>
        </a:p>
      </dgm:t>
    </dgm:pt>
    <dgm:pt modelId="{5A3894FC-DB5D-4B98-A2E2-B69833B73F70}" type="pres">
      <dgm:prSet presAssocID="{44A404D2-EFF9-4CF2-BC75-47C425855523}" presName="Name0" presStyleCnt="0">
        <dgm:presLayoutVars>
          <dgm:chMax val="2"/>
          <dgm:dir/>
          <dgm:animOne val="branch"/>
          <dgm:animLvl val="lvl"/>
          <dgm:resizeHandles val="exact"/>
        </dgm:presLayoutVars>
      </dgm:prSet>
      <dgm:spPr/>
    </dgm:pt>
    <dgm:pt modelId="{F2F89ED1-77D9-43D3-8B82-CA580591E41A}" type="pres">
      <dgm:prSet presAssocID="{44A404D2-EFF9-4CF2-BC75-47C425855523}" presName="Background" presStyleLbl="node1" presStyleIdx="0" presStyleCnt="1" custScaleX="119420" custScaleY="110307"/>
      <dgm:spPr/>
    </dgm:pt>
    <dgm:pt modelId="{E2F2E95B-7F81-40F4-A2EB-857EBAA186E3}" type="pres">
      <dgm:prSet presAssocID="{44A404D2-EFF9-4CF2-BC75-47C425855523}" presName="Divider" presStyleLbl="callout" presStyleIdx="0" presStyleCnt="1"/>
      <dgm:spPr/>
    </dgm:pt>
    <dgm:pt modelId="{82A7B22B-1EDA-473D-A79C-7C834AE21859}" type="pres">
      <dgm:prSet presAssocID="{44A404D2-EFF9-4CF2-BC75-47C425855523}" presName="ChildText1" presStyleLbl="revTx" presStyleIdx="0" presStyleCnt="0" custScaleX="114565">
        <dgm:presLayoutVars>
          <dgm:chMax val="0"/>
          <dgm:chPref val="0"/>
          <dgm:bulletEnabled val="1"/>
        </dgm:presLayoutVars>
      </dgm:prSet>
      <dgm:spPr/>
    </dgm:pt>
    <dgm:pt modelId="{C76C00F5-6616-456E-A9EC-D19EFF751C52}" type="pres">
      <dgm:prSet presAssocID="{44A404D2-EFF9-4CF2-BC75-47C425855523}" presName="ChildText2" presStyleLbl="revTx" presStyleIdx="0" presStyleCnt="0" custScaleX="129786" custLinFactNeighborX="11048" custLinFactNeighborY="851">
        <dgm:presLayoutVars>
          <dgm:chMax val="0"/>
          <dgm:chPref val="0"/>
          <dgm:bulletEnabled val="1"/>
        </dgm:presLayoutVars>
      </dgm:prSet>
      <dgm:spPr/>
    </dgm:pt>
    <dgm:pt modelId="{B6EB06F7-EDEC-4B81-B145-9D64075E34A9}" type="pres">
      <dgm:prSet presAssocID="{44A404D2-EFF9-4CF2-BC75-47C425855523}" presName="ParentText1" presStyleLbl="revTx" presStyleIdx="0" presStyleCnt="0">
        <dgm:presLayoutVars>
          <dgm:chMax val="1"/>
          <dgm:chPref val="1"/>
        </dgm:presLayoutVars>
      </dgm:prSet>
      <dgm:spPr/>
    </dgm:pt>
    <dgm:pt modelId="{E1EA5775-BC05-4718-97FB-E400068F6245}" type="pres">
      <dgm:prSet presAssocID="{44A404D2-EFF9-4CF2-BC75-47C425855523}" presName="ParentShape1" presStyleLbl="alignImgPlace1" presStyleIdx="0" presStyleCnt="2">
        <dgm:presLayoutVars/>
      </dgm:prSet>
      <dgm:spPr/>
    </dgm:pt>
    <dgm:pt modelId="{030BFE5B-226E-4A5B-A4BB-1C2958D88718}" type="pres">
      <dgm:prSet presAssocID="{44A404D2-EFF9-4CF2-BC75-47C425855523}" presName="ParentText2" presStyleLbl="revTx" presStyleIdx="0" presStyleCnt="0">
        <dgm:presLayoutVars>
          <dgm:chMax val="1"/>
          <dgm:chPref val="1"/>
        </dgm:presLayoutVars>
      </dgm:prSet>
      <dgm:spPr/>
    </dgm:pt>
    <dgm:pt modelId="{42CC5A93-2076-4BE6-802B-551F41B32AC0}" type="pres">
      <dgm:prSet presAssocID="{44A404D2-EFF9-4CF2-BC75-47C425855523}" presName="ParentShape2" presStyleLbl="alignImgPlace1" presStyleIdx="1" presStyleCnt="2" custLinFactNeighborX="29315" custLinFactNeighborY="705">
        <dgm:presLayoutVars/>
      </dgm:prSet>
      <dgm:spPr/>
    </dgm:pt>
  </dgm:ptLst>
  <dgm:cxnLst>
    <dgm:cxn modelId="{F0849708-26CD-4A4A-ABEC-8C56A6A582C9}" srcId="{E6BFE487-28E9-4781-A54C-FB76B3B24560}" destId="{C8AD4496-8F00-4F9A-9C01-4F79706AE346}" srcOrd="0" destOrd="0" parTransId="{162AF92F-49F0-4F74-BE4A-8AB510D680F5}" sibTransId="{601AB400-6C51-4684-8C20-C24EB42D6D4A}"/>
    <dgm:cxn modelId="{F6467F37-F9E6-4F6C-A4CC-6044696043BE}" type="presOf" srcId="{13BBCB5C-EEA3-40BE-86FD-57314C525ADC}" destId="{C76C00F5-6616-456E-A9EC-D19EFF751C52}" srcOrd="0" destOrd="1" presId="urn:microsoft.com/office/officeart/2009/3/layout/OpposingIdeas"/>
    <dgm:cxn modelId="{CE7D7060-6FDA-474B-BE35-E2E2D2931227}" type="presOf" srcId="{E6BFE487-28E9-4781-A54C-FB76B3B24560}" destId="{B6EB06F7-EDEC-4B81-B145-9D64075E34A9}" srcOrd="0" destOrd="0" presId="urn:microsoft.com/office/officeart/2009/3/layout/OpposingIdeas"/>
    <dgm:cxn modelId="{049C5868-D7EF-4284-9EFA-119E40DAF51B}" srcId="{44A404D2-EFF9-4CF2-BC75-47C425855523}" destId="{E6BFE487-28E9-4781-A54C-FB76B3B24560}" srcOrd="0" destOrd="0" parTransId="{AD0E621C-298C-4196-8261-6B60D647F178}" sibTransId="{1AF56EBC-6392-4A40-ADE7-D9AFDFA990B5}"/>
    <dgm:cxn modelId="{B4B2564A-6B56-449F-B449-8E72A520C84A}" srcId="{DDAEFF51-A432-4973-9994-3701CC35E71E}" destId="{919DFCCA-EE66-47D4-A672-CF1B4D1DAB88}" srcOrd="2" destOrd="0" parTransId="{E06DCADF-DF3D-4490-ABB4-8B0CED857DD6}" sibTransId="{C9A77A2E-B648-457F-94EE-2CCC2A82E359}"/>
    <dgm:cxn modelId="{E3B1454F-A822-48C6-B71E-A85BBF41DCD8}" srcId="{DDAEFF51-A432-4973-9994-3701CC35E71E}" destId="{CE362799-2970-4297-BB70-B032F15C8D3B}" srcOrd="0" destOrd="0" parTransId="{22C80A8E-207A-43C2-BF07-BCD8BA4F9C6F}" sibTransId="{82C17447-D4EA-49A3-AD26-F304D215BA5F}"/>
    <dgm:cxn modelId="{32D17C70-45DD-432E-8CB2-E960AABCA300}" srcId="{DDAEFF51-A432-4973-9994-3701CC35E71E}" destId="{13BBCB5C-EEA3-40BE-86FD-57314C525ADC}" srcOrd="1" destOrd="0" parTransId="{6F63B6FA-B7E8-48C5-B575-11F493CD28FA}" sibTransId="{3C41918B-4B9A-4028-B198-2E040AE565BD}"/>
    <dgm:cxn modelId="{F18B0373-A47F-4A41-9538-F633AA670856}" type="presOf" srcId="{C8AD4496-8F00-4F9A-9C01-4F79706AE346}" destId="{82A7B22B-1EDA-473D-A79C-7C834AE21859}" srcOrd="0" destOrd="0" presId="urn:microsoft.com/office/officeart/2009/3/layout/OpposingIdeas"/>
    <dgm:cxn modelId="{9FE66658-30D7-48C0-AF18-7D131BAB1B7D}" type="presOf" srcId="{CE362799-2970-4297-BB70-B032F15C8D3B}" destId="{C76C00F5-6616-456E-A9EC-D19EFF751C52}" srcOrd="0" destOrd="0" presId="urn:microsoft.com/office/officeart/2009/3/layout/OpposingIdeas"/>
    <dgm:cxn modelId="{35626F90-0885-4A8F-B001-35DEBDF81689}" srcId="{44A404D2-EFF9-4CF2-BC75-47C425855523}" destId="{DDAEFF51-A432-4973-9994-3701CC35E71E}" srcOrd="1" destOrd="0" parTransId="{352F8E44-8644-4DE6-95EA-4E738E0D22AE}" sibTransId="{D6433C52-E94F-4076-8822-AF3E4BCB04C8}"/>
    <dgm:cxn modelId="{87601797-4872-4D41-A8C4-207AACBCDA9B}" type="presOf" srcId="{44A404D2-EFF9-4CF2-BC75-47C425855523}" destId="{5A3894FC-DB5D-4B98-A2E2-B69833B73F70}" srcOrd="0" destOrd="0" presId="urn:microsoft.com/office/officeart/2009/3/layout/OpposingIdeas"/>
    <dgm:cxn modelId="{2955FCB6-DB95-478B-A733-376DD4D20CBD}" type="presOf" srcId="{919DFCCA-EE66-47D4-A672-CF1B4D1DAB88}" destId="{C76C00F5-6616-456E-A9EC-D19EFF751C52}" srcOrd="0" destOrd="2" presId="urn:microsoft.com/office/officeart/2009/3/layout/OpposingIdeas"/>
    <dgm:cxn modelId="{3F46CFC4-445E-4679-B787-E4700C87313C}" type="presOf" srcId="{547CC6BE-F00E-40F7-BC89-6B68F4148983}" destId="{C76C00F5-6616-456E-A9EC-D19EFF751C52}" srcOrd="0" destOrd="3" presId="urn:microsoft.com/office/officeart/2009/3/layout/OpposingIdeas"/>
    <dgm:cxn modelId="{0F624EC7-D894-4A42-9472-4E509977C1A9}" type="presOf" srcId="{DDAEFF51-A432-4973-9994-3701CC35E71E}" destId="{030BFE5B-226E-4A5B-A4BB-1C2958D88718}" srcOrd="0" destOrd="0" presId="urn:microsoft.com/office/officeart/2009/3/layout/OpposingIdeas"/>
    <dgm:cxn modelId="{ED3EFFC7-207B-4449-B8CE-CD75F25FC2A5}" srcId="{DDAEFF51-A432-4973-9994-3701CC35E71E}" destId="{547CC6BE-F00E-40F7-BC89-6B68F4148983}" srcOrd="3" destOrd="0" parTransId="{3A0C95B2-7297-4A33-89EA-FC57B07CEEC7}" sibTransId="{9A8F066D-92CD-4AB2-9AB2-9FC68F8715F9}"/>
    <dgm:cxn modelId="{1F3077CF-E4BF-45EB-9052-2A7C93817259}" type="presOf" srcId="{E6BFE487-28E9-4781-A54C-FB76B3B24560}" destId="{E1EA5775-BC05-4718-97FB-E400068F6245}" srcOrd="1" destOrd="0" presId="urn:microsoft.com/office/officeart/2009/3/layout/OpposingIdeas"/>
    <dgm:cxn modelId="{AABAB0FB-9B3A-42F7-B1FD-FDCD20748F00}" type="presOf" srcId="{DDAEFF51-A432-4973-9994-3701CC35E71E}" destId="{42CC5A93-2076-4BE6-802B-551F41B32AC0}" srcOrd="1" destOrd="0" presId="urn:microsoft.com/office/officeart/2009/3/layout/OpposingIdeas"/>
    <dgm:cxn modelId="{9250322E-F2CE-4402-94FB-5A0C46C388BE}" type="presParOf" srcId="{5A3894FC-DB5D-4B98-A2E2-B69833B73F70}" destId="{F2F89ED1-77D9-43D3-8B82-CA580591E41A}" srcOrd="0" destOrd="0" presId="urn:microsoft.com/office/officeart/2009/3/layout/OpposingIdeas"/>
    <dgm:cxn modelId="{381D0F7B-94C9-486E-94F6-AFF5F627E654}" type="presParOf" srcId="{5A3894FC-DB5D-4B98-A2E2-B69833B73F70}" destId="{E2F2E95B-7F81-40F4-A2EB-857EBAA186E3}" srcOrd="1" destOrd="0" presId="urn:microsoft.com/office/officeart/2009/3/layout/OpposingIdeas"/>
    <dgm:cxn modelId="{AD8161F0-CCE7-4B13-B7F8-E802D16260D4}" type="presParOf" srcId="{5A3894FC-DB5D-4B98-A2E2-B69833B73F70}" destId="{82A7B22B-1EDA-473D-A79C-7C834AE21859}" srcOrd="2" destOrd="0" presId="urn:microsoft.com/office/officeart/2009/3/layout/OpposingIdeas"/>
    <dgm:cxn modelId="{405C4AB5-4262-455C-A3DA-4E7465CE6040}" type="presParOf" srcId="{5A3894FC-DB5D-4B98-A2E2-B69833B73F70}" destId="{C76C00F5-6616-456E-A9EC-D19EFF751C52}" srcOrd="3" destOrd="0" presId="urn:microsoft.com/office/officeart/2009/3/layout/OpposingIdeas"/>
    <dgm:cxn modelId="{B6F5A451-A3BF-45A4-8090-2B270058C79F}" type="presParOf" srcId="{5A3894FC-DB5D-4B98-A2E2-B69833B73F70}" destId="{B6EB06F7-EDEC-4B81-B145-9D64075E34A9}" srcOrd="4" destOrd="0" presId="urn:microsoft.com/office/officeart/2009/3/layout/OpposingIdeas"/>
    <dgm:cxn modelId="{12A284E3-B4F6-48FC-8E5B-ABA287124F23}" type="presParOf" srcId="{5A3894FC-DB5D-4B98-A2E2-B69833B73F70}" destId="{E1EA5775-BC05-4718-97FB-E400068F6245}" srcOrd="5" destOrd="0" presId="urn:microsoft.com/office/officeart/2009/3/layout/OpposingIdeas"/>
    <dgm:cxn modelId="{AF11DA72-C487-4A96-84A4-D4FE5A00C236}" type="presParOf" srcId="{5A3894FC-DB5D-4B98-A2E2-B69833B73F70}" destId="{030BFE5B-226E-4A5B-A4BB-1C2958D88718}" srcOrd="6" destOrd="0" presId="urn:microsoft.com/office/officeart/2009/3/layout/OpposingIdeas"/>
    <dgm:cxn modelId="{FA33F429-6C7C-4F03-ADF4-D81CDEC003F4}" type="presParOf" srcId="{5A3894FC-DB5D-4B98-A2E2-B69833B73F70}" destId="{42CC5A93-2076-4BE6-802B-551F41B32AC0}"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119E1-2613-4FD2-9AA0-A639A6D18316}">
      <dsp:nvSpPr>
        <dsp:cNvPr id="0" name=""/>
        <dsp:cNvSpPr/>
      </dsp:nvSpPr>
      <dsp:spPr>
        <a:xfrm>
          <a:off x="1285262" y="953532"/>
          <a:ext cx="2407044" cy="160549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28016" rIns="128016" bIns="128016" numCol="1" spcCol="1270" anchor="ctr" anchorCtr="0">
          <a:noAutofit/>
        </a:bodyPr>
        <a:lstStyle/>
        <a:p>
          <a:pPr marL="0" lvl="0" indent="0" algn="ctr" defTabSz="800100" rtl="1">
            <a:lnSpc>
              <a:spcPct val="90000"/>
            </a:lnSpc>
            <a:spcBef>
              <a:spcPct val="0"/>
            </a:spcBef>
            <a:spcAft>
              <a:spcPct val="35000"/>
            </a:spcAft>
            <a:buNone/>
          </a:pPr>
          <a:r>
            <a:rPr lang="fa-IR" sz="1800" b="1" kern="1200" dirty="0">
              <a:cs typeface="Nazanin" panose="00000400000000000000" pitchFamily="2" charset="-78"/>
            </a:rPr>
            <a:t>بالا بردن کارایی عملیاتی</a:t>
          </a:r>
          <a:endParaRPr lang="en-US" sz="1800" b="1" kern="1200" dirty="0">
            <a:cs typeface="Nazanin" panose="00000400000000000000" pitchFamily="2" charset="-78"/>
          </a:endParaRPr>
        </a:p>
      </dsp:txBody>
      <dsp:txXfrm>
        <a:off x="1670389" y="953532"/>
        <a:ext cx="2021917" cy="1605498"/>
      </dsp:txXfrm>
    </dsp:sp>
    <dsp:sp modelId="{87499E04-742D-41FA-B105-D043EA7CC239}">
      <dsp:nvSpPr>
        <dsp:cNvPr id="0" name=""/>
        <dsp:cNvSpPr/>
      </dsp:nvSpPr>
      <dsp:spPr>
        <a:xfrm>
          <a:off x="1504" y="311654"/>
          <a:ext cx="1604696" cy="160469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Font typeface="Wingdings" panose="05000000000000000000" pitchFamily="2" charset="2"/>
            <a:buNone/>
          </a:pPr>
          <a:r>
            <a:rPr lang="fa-IR" sz="2000" b="1" kern="1200" dirty="0">
              <a:cs typeface="Nazanin" panose="00000400000000000000" pitchFamily="2" charset="-78"/>
            </a:rPr>
            <a:t>بهینه سازی توالی کشتی‌ها</a:t>
          </a:r>
          <a:r>
            <a:rPr lang="en-US" sz="2000" b="1" kern="1200" dirty="0">
              <a:cs typeface="Nazanin" panose="00000400000000000000" pitchFamily="2" charset="-78"/>
            </a:rPr>
            <a:t> </a:t>
          </a:r>
          <a:endParaRPr lang="en-US" sz="2000" kern="1200" dirty="0"/>
        </a:p>
      </dsp:txBody>
      <dsp:txXfrm>
        <a:off x="236506" y="546656"/>
        <a:ext cx="1134692" cy="1134692"/>
      </dsp:txXfrm>
    </dsp:sp>
    <dsp:sp modelId="{6BA83A2C-1034-409B-B49C-F21410E8C216}">
      <dsp:nvSpPr>
        <dsp:cNvPr id="0" name=""/>
        <dsp:cNvSpPr/>
      </dsp:nvSpPr>
      <dsp:spPr>
        <a:xfrm>
          <a:off x="5297003" y="953532"/>
          <a:ext cx="2407044" cy="160549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28016" rIns="128016" bIns="128016" numCol="1" spcCol="1270" anchor="ctr" anchorCtr="0">
          <a:noAutofit/>
        </a:bodyPr>
        <a:lstStyle/>
        <a:p>
          <a:pPr marL="0" lvl="0" indent="0" algn="ctr" defTabSz="800100" rtl="1">
            <a:lnSpc>
              <a:spcPct val="90000"/>
            </a:lnSpc>
            <a:spcBef>
              <a:spcPct val="0"/>
            </a:spcBef>
            <a:spcAft>
              <a:spcPct val="35000"/>
            </a:spcAft>
            <a:buFont typeface="Wingdings" panose="05000000000000000000" pitchFamily="2" charset="2"/>
            <a:buNone/>
          </a:pPr>
          <a:r>
            <a:rPr lang="fa-IR" sz="1800" b="1" kern="1200" dirty="0">
              <a:cs typeface="Nazanin" panose="00000400000000000000" pitchFamily="2" charset="-78"/>
            </a:rPr>
            <a:t>حداکثر کردن ظرفیت بارگیری ترمینال و به حداکثر رساندن استفاده از سکوها و منابع</a:t>
          </a:r>
          <a:endParaRPr lang="en-US" sz="1800" kern="1200" dirty="0"/>
        </a:p>
      </dsp:txBody>
      <dsp:txXfrm>
        <a:off x="5682130" y="953532"/>
        <a:ext cx="2021917" cy="1605498"/>
      </dsp:txXfrm>
    </dsp:sp>
    <dsp:sp modelId="{C5544F3E-FD77-4BFB-8568-1666F1D080C3}">
      <dsp:nvSpPr>
        <dsp:cNvPr id="0" name=""/>
        <dsp:cNvSpPr/>
      </dsp:nvSpPr>
      <dsp:spPr>
        <a:xfrm>
          <a:off x="4013246" y="311654"/>
          <a:ext cx="1604696" cy="160469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Font typeface="Wingdings" panose="05000000000000000000" pitchFamily="2" charset="2"/>
            <a:buNone/>
          </a:pPr>
          <a:r>
            <a:rPr lang="fa-IR" sz="2000" b="1" kern="1200" dirty="0">
              <a:cs typeface="Nazanin" panose="00000400000000000000" pitchFamily="2" charset="-78"/>
            </a:rPr>
            <a:t>به حداقل رساندن زمان انتظار</a:t>
          </a:r>
          <a:endParaRPr lang="en-US" sz="2000" kern="1200" dirty="0"/>
        </a:p>
      </dsp:txBody>
      <dsp:txXfrm>
        <a:off x="4248248" y="546656"/>
        <a:ext cx="1134692" cy="1134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4407-F8FD-4E51-A277-917C53AF8AD9}">
      <dsp:nvSpPr>
        <dsp:cNvPr id="0" name=""/>
        <dsp:cNvSpPr/>
      </dsp:nvSpPr>
      <dsp:spPr>
        <a:xfrm>
          <a:off x="3171137" y="365701"/>
          <a:ext cx="2778046" cy="2778046"/>
        </a:xfrm>
        <a:prstGeom prst="pieWedg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1">
            <a:lnSpc>
              <a:spcPct val="90000"/>
            </a:lnSpc>
            <a:spcBef>
              <a:spcPct val="0"/>
            </a:spcBef>
            <a:spcAft>
              <a:spcPct val="35000"/>
            </a:spcAft>
            <a:buNone/>
          </a:pPr>
          <a:r>
            <a:rPr lang="fa-IR" sz="1300" b="1" kern="1200" dirty="0">
              <a:solidFill>
                <a:schemeClr val="tx1"/>
              </a:solidFill>
              <a:cs typeface="Nazanin" panose="00000400000000000000" pitchFamily="2" charset="-78"/>
            </a:rPr>
            <a:t> ۱. تحلیل تنوع متغیرها و ساختارهای تعریف شده</a:t>
          </a:r>
          <a:r>
            <a:rPr lang="fa-IR" sz="1300" b="1" kern="1200" dirty="0">
              <a:cs typeface="Nazanin" panose="00000400000000000000" pitchFamily="2" charset="-78"/>
            </a:rPr>
            <a:t>: تخصیص اسکله تحت تأثیر متغیرهای متعددی مانند حجم بار، نوع کشتی‌ها، زمان تخلیه و شرایط جوی است که بررسی آنها به درک بهتر وضعیت و شناسایی ارتباطات کمک می‌کنند.</a:t>
          </a:r>
          <a:endParaRPr lang="en-US" sz="1300" b="1" kern="1200" dirty="0">
            <a:cs typeface="Nazanin" panose="00000400000000000000" pitchFamily="2" charset="-78"/>
          </a:endParaRPr>
        </a:p>
        <a:p>
          <a:pPr marL="0" lvl="0" indent="0" algn="ctr" defTabSz="577850" rtl="1">
            <a:lnSpc>
              <a:spcPct val="90000"/>
            </a:lnSpc>
            <a:spcBef>
              <a:spcPct val="0"/>
            </a:spcBef>
            <a:spcAft>
              <a:spcPct val="35000"/>
            </a:spcAft>
            <a:buNone/>
          </a:pPr>
          <a:endParaRPr lang="en-US" sz="1300" b="1" kern="1200" dirty="0">
            <a:cs typeface="Nazanin" panose="00000400000000000000" pitchFamily="2" charset="-78"/>
          </a:endParaRPr>
        </a:p>
      </dsp:txBody>
      <dsp:txXfrm>
        <a:off x="3984808" y="1179372"/>
        <a:ext cx="1964375" cy="1964375"/>
      </dsp:txXfrm>
    </dsp:sp>
    <dsp:sp modelId="{230ED304-FF88-4DA3-96DD-F7753737EFE3}">
      <dsp:nvSpPr>
        <dsp:cNvPr id="0" name=""/>
        <dsp:cNvSpPr/>
      </dsp:nvSpPr>
      <dsp:spPr>
        <a:xfrm rot="5400000">
          <a:off x="6077500" y="365701"/>
          <a:ext cx="2778046" cy="2778046"/>
        </a:xfrm>
        <a:prstGeom prst="pieWedge">
          <a:avLst/>
        </a:prstGeom>
        <a:gradFill rotWithShape="0">
          <a:gsLst>
            <a:gs pos="0">
              <a:schemeClr val="accent1">
                <a:shade val="80000"/>
                <a:hueOff val="236519"/>
                <a:satOff val="-13281"/>
                <a:lumOff val="11454"/>
                <a:alphaOff val="0"/>
                <a:satMod val="103000"/>
                <a:lumMod val="102000"/>
                <a:tint val="94000"/>
              </a:schemeClr>
            </a:gs>
            <a:gs pos="50000">
              <a:schemeClr val="accent1">
                <a:shade val="80000"/>
                <a:hueOff val="236519"/>
                <a:satOff val="-13281"/>
                <a:lumOff val="11454"/>
                <a:alphaOff val="0"/>
                <a:satMod val="110000"/>
                <a:lumMod val="100000"/>
                <a:shade val="100000"/>
              </a:schemeClr>
            </a:gs>
            <a:gs pos="100000">
              <a:schemeClr val="accent1">
                <a:shade val="80000"/>
                <a:hueOff val="236519"/>
                <a:satOff val="-13281"/>
                <a:lumOff val="1145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fa-IR" sz="1300" b="1" kern="1200" dirty="0">
              <a:solidFill>
                <a:schemeClr val="tx1"/>
              </a:solidFill>
              <a:cs typeface="Nazanin" panose="00000400000000000000" pitchFamily="2" charset="-78"/>
            </a:rPr>
            <a:t>2. تحقیق آماری و تجزیه و تحلیل اطلاعات: </a:t>
          </a:r>
          <a:r>
            <a:rPr lang="fa-IR" sz="1300" b="1" kern="1200" dirty="0">
              <a:cs typeface="Nazanin" panose="00000400000000000000" pitchFamily="2" charset="-78"/>
            </a:rPr>
            <a:t>تحقیق آماری شامل جمع‌آوری و تحلیل داده‌های عملکرد اسکله و تخصیص منابع است که با روش‌های توصیفی و استنباطی به شناسایی نقاط قوت و ضعف فرآیندها کمک می‌کند.</a:t>
          </a:r>
          <a:endParaRPr lang="en-US" sz="1300" b="1" kern="1200" dirty="0">
            <a:cs typeface="Nazanin" panose="00000400000000000000" pitchFamily="2" charset="-78"/>
          </a:endParaRPr>
        </a:p>
        <a:p>
          <a:pPr marL="0" lvl="0" indent="0" algn="ctr" defTabSz="577850">
            <a:lnSpc>
              <a:spcPct val="90000"/>
            </a:lnSpc>
            <a:spcBef>
              <a:spcPct val="0"/>
            </a:spcBef>
            <a:spcAft>
              <a:spcPct val="35000"/>
            </a:spcAft>
            <a:buNone/>
          </a:pPr>
          <a:endParaRPr lang="en-US" sz="1300" b="1" kern="1200" dirty="0">
            <a:cs typeface="Nazanin" panose="00000400000000000000" pitchFamily="2" charset="-78"/>
          </a:endParaRPr>
        </a:p>
      </dsp:txBody>
      <dsp:txXfrm rot="-5400000">
        <a:off x="6077500" y="1179372"/>
        <a:ext cx="1964375" cy="1964375"/>
      </dsp:txXfrm>
    </dsp:sp>
    <dsp:sp modelId="{5A7D4754-1F6F-47B4-A393-17412EE01BB4}">
      <dsp:nvSpPr>
        <dsp:cNvPr id="0" name=""/>
        <dsp:cNvSpPr/>
      </dsp:nvSpPr>
      <dsp:spPr>
        <a:xfrm rot="10800000">
          <a:off x="6077500" y="3272064"/>
          <a:ext cx="2778046" cy="2778046"/>
        </a:xfrm>
        <a:prstGeom prst="pieWedge">
          <a:avLst/>
        </a:prstGeom>
        <a:gradFill rotWithShape="0">
          <a:gsLst>
            <a:gs pos="0">
              <a:schemeClr val="accent1">
                <a:shade val="80000"/>
                <a:hueOff val="473038"/>
                <a:satOff val="-26563"/>
                <a:lumOff val="22907"/>
                <a:alphaOff val="0"/>
                <a:satMod val="103000"/>
                <a:lumMod val="102000"/>
                <a:tint val="94000"/>
              </a:schemeClr>
            </a:gs>
            <a:gs pos="50000">
              <a:schemeClr val="accent1">
                <a:shade val="80000"/>
                <a:hueOff val="473038"/>
                <a:satOff val="-26563"/>
                <a:lumOff val="22907"/>
                <a:alphaOff val="0"/>
                <a:satMod val="110000"/>
                <a:lumMod val="100000"/>
                <a:shade val="100000"/>
              </a:schemeClr>
            </a:gs>
            <a:gs pos="100000">
              <a:schemeClr val="accent1">
                <a:shade val="80000"/>
                <a:hueOff val="473038"/>
                <a:satOff val="-26563"/>
                <a:lumOff val="229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fa-IR" sz="1400" b="1" kern="1200" dirty="0">
            <a:cs typeface="Nazanin" panose="00000400000000000000" pitchFamily="2" charset="-78"/>
          </a:endParaRPr>
        </a:p>
        <a:p>
          <a:pPr marL="0" lvl="0" indent="0" algn="ctr" defTabSz="622300">
            <a:lnSpc>
              <a:spcPct val="90000"/>
            </a:lnSpc>
            <a:spcBef>
              <a:spcPct val="0"/>
            </a:spcBef>
            <a:spcAft>
              <a:spcPct val="35000"/>
            </a:spcAft>
            <a:buNone/>
          </a:pPr>
          <a:r>
            <a:rPr lang="fa-IR" sz="1400" b="1" kern="1200" dirty="0">
              <a:solidFill>
                <a:schemeClr val="tx1"/>
              </a:solidFill>
              <a:cs typeface="Nazanin" panose="00000400000000000000" pitchFamily="2" charset="-78"/>
            </a:rPr>
            <a:t>3. تحقیق کمی و تصمیم‌گیری</a:t>
          </a:r>
          <a:r>
            <a:rPr lang="fa-IR" sz="1400" b="1" kern="1200" dirty="0">
              <a:cs typeface="Nazanin" panose="00000400000000000000" pitchFamily="2" charset="-78"/>
            </a:rPr>
            <a:t>: تحقیق کمی بر جمع‌آوری و تحلیل داده‌های عددی متمرکز است و می‌تواند شامل روش‌های آماری پیشرفته، مدل‌سازی ریاضی باشد.</a:t>
          </a:r>
          <a:endParaRPr lang="en-US" sz="1400" b="1" kern="1200" dirty="0">
            <a:cs typeface="Nazanin" panose="00000400000000000000" pitchFamily="2" charset="-78"/>
          </a:endParaRPr>
        </a:p>
      </dsp:txBody>
      <dsp:txXfrm rot="10800000">
        <a:off x="6077500" y="3272064"/>
        <a:ext cx="1964375" cy="1964375"/>
      </dsp:txXfrm>
    </dsp:sp>
    <dsp:sp modelId="{ACD527D9-FD5E-4B2F-A7F7-B9B00C16647E}">
      <dsp:nvSpPr>
        <dsp:cNvPr id="0" name=""/>
        <dsp:cNvSpPr/>
      </dsp:nvSpPr>
      <dsp:spPr>
        <a:xfrm rot="16200000">
          <a:off x="3171137" y="3272064"/>
          <a:ext cx="2778046" cy="2778046"/>
        </a:xfrm>
        <a:prstGeom prst="pieWedge">
          <a:avLst/>
        </a:prstGeom>
        <a:gradFill rotWithShape="0">
          <a:gsLst>
            <a:gs pos="0">
              <a:schemeClr val="accent1">
                <a:shade val="80000"/>
                <a:hueOff val="709557"/>
                <a:satOff val="-39844"/>
                <a:lumOff val="34361"/>
                <a:alphaOff val="0"/>
                <a:satMod val="103000"/>
                <a:lumMod val="102000"/>
                <a:tint val="94000"/>
              </a:schemeClr>
            </a:gs>
            <a:gs pos="50000">
              <a:schemeClr val="accent1">
                <a:shade val="80000"/>
                <a:hueOff val="709557"/>
                <a:satOff val="-39844"/>
                <a:lumOff val="34361"/>
                <a:alphaOff val="0"/>
                <a:satMod val="110000"/>
                <a:lumMod val="100000"/>
                <a:shade val="100000"/>
              </a:schemeClr>
            </a:gs>
            <a:gs pos="100000">
              <a:schemeClr val="accent1">
                <a:shade val="80000"/>
                <a:hueOff val="709557"/>
                <a:satOff val="-39844"/>
                <a:lumOff val="343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1">
            <a:lnSpc>
              <a:spcPct val="90000"/>
            </a:lnSpc>
            <a:spcBef>
              <a:spcPct val="0"/>
            </a:spcBef>
            <a:spcAft>
              <a:spcPct val="35000"/>
            </a:spcAft>
            <a:buNone/>
          </a:pPr>
          <a:endParaRPr lang="fa-IR" sz="1400" b="1" kern="1200" dirty="0">
            <a:cs typeface="Nazanin" panose="00000400000000000000" pitchFamily="2" charset="-78"/>
          </a:endParaRPr>
        </a:p>
        <a:p>
          <a:pPr marL="0" lvl="0" indent="0" algn="ctr" defTabSz="622300" rtl="1">
            <a:lnSpc>
              <a:spcPct val="90000"/>
            </a:lnSpc>
            <a:spcBef>
              <a:spcPct val="0"/>
            </a:spcBef>
            <a:spcAft>
              <a:spcPct val="35000"/>
            </a:spcAft>
            <a:buNone/>
          </a:pPr>
          <a:endParaRPr lang="fa-IR" sz="1400" b="1" kern="1200" dirty="0">
            <a:cs typeface="Nazanin" panose="00000400000000000000" pitchFamily="2" charset="-78"/>
          </a:endParaRPr>
        </a:p>
        <a:p>
          <a:pPr marL="0" lvl="0" indent="0" algn="ctr" defTabSz="622300" rtl="1">
            <a:lnSpc>
              <a:spcPct val="90000"/>
            </a:lnSpc>
            <a:spcBef>
              <a:spcPct val="0"/>
            </a:spcBef>
            <a:spcAft>
              <a:spcPct val="35000"/>
            </a:spcAft>
            <a:buNone/>
          </a:pPr>
          <a:r>
            <a:rPr lang="fa-IR" sz="1400" b="1" kern="1200" dirty="0">
              <a:solidFill>
                <a:schemeClr val="tx1"/>
              </a:solidFill>
              <a:cs typeface="Nazanin" panose="00000400000000000000" pitchFamily="2" charset="-78"/>
            </a:rPr>
            <a:t>4. تحقیقات تجربی و شبیه‌سازی</a:t>
          </a:r>
          <a:r>
            <a:rPr lang="fa-IR" sz="1400" b="1" kern="1200" dirty="0">
              <a:cs typeface="Nazanin" panose="00000400000000000000" pitchFamily="2" charset="-78"/>
            </a:rPr>
            <a:t>: تحقیقات تجربی و انواع شبیه‌سازی می‌توانند به ارزیابی اثر متغیرهای مختلف بر عملکرد اسکله کمک کنند. با استفاده از روش‌های شبیه‌سازی می‌توان سناریوهای مختلفی را بررسی کرد، </a:t>
          </a:r>
          <a:endParaRPr lang="en-US" sz="1400" b="1" kern="1200" dirty="0">
            <a:cs typeface="Nazanin" panose="00000400000000000000" pitchFamily="2" charset="-78"/>
          </a:endParaRPr>
        </a:p>
      </dsp:txBody>
      <dsp:txXfrm rot="5400000">
        <a:off x="3984808" y="3272064"/>
        <a:ext cx="1964375" cy="1964375"/>
      </dsp:txXfrm>
    </dsp:sp>
    <dsp:sp modelId="{CC67DCD7-847C-4381-BF9B-BCE98922D885}">
      <dsp:nvSpPr>
        <dsp:cNvPr id="0" name=""/>
        <dsp:cNvSpPr/>
      </dsp:nvSpPr>
      <dsp:spPr>
        <a:xfrm>
          <a:off x="5533760" y="2630482"/>
          <a:ext cx="959163" cy="834055"/>
        </a:xfrm>
        <a:prstGeom prst="circularArrow">
          <a:avLst/>
        </a:prstGeom>
        <a:solidFill>
          <a:schemeClr val="accent1">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4D846914-708D-441E-ADD0-702B27527E5D}">
      <dsp:nvSpPr>
        <dsp:cNvPr id="0" name=""/>
        <dsp:cNvSpPr/>
      </dsp:nvSpPr>
      <dsp:spPr>
        <a:xfrm rot="10800000">
          <a:off x="5533760" y="2951273"/>
          <a:ext cx="959163" cy="834055"/>
        </a:xfrm>
        <a:prstGeom prst="circularArrow">
          <a:avLst/>
        </a:prstGeom>
        <a:solidFill>
          <a:schemeClr val="accent1">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8A7E6-C12D-448A-8B6B-7061F98E0F42}">
      <dsp:nvSpPr>
        <dsp:cNvPr id="0" name=""/>
        <dsp:cNvSpPr/>
      </dsp:nvSpPr>
      <dsp:spPr>
        <a:xfrm>
          <a:off x="1963495" y="0"/>
          <a:ext cx="5418667" cy="5418667"/>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D69AD0-3B73-4391-9727-DC9FC7606FF6}">
      <dsp:nvSpPr>
        <dsp:cNvPr id="0" name=""/>
        <dsp:cNvSpPr/>
      </dsp:nvSpPr>
      <dsp:spPr>
        <a:xfrm>
          <a:off x="4058498" y="804020"/>
          <a:ext cx="5341315" cy="106179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ar-SA" sz="1600" b="1" kern="1200" dirty="0">
              <a:effectLst/>
              <a:latin typeface="Calibri" panose="020F0502020204030204" pitchFamily="34" charset="0"/>
              <a:ea typeface="Calibri" panose="020F0502020204030204" pitchFamily="34" charset="0"/>
              <a:cs typeface="B Nazanin" panose="00000400000000000000" pitchFamily="2" charset="-78"/>
            </a:rPr>
            <a:t>هدف مسئله</a:t>
          </a:r>
          <a:r>
            <a:rPr lang="ar-SA" sz="1400" b="1" kern="1200" dirty="0">
              <a:effectLst/>
              <a:latin typeface="Calibri" panose="020F0502020204030204" pitchFamily="34" charset="0"/>
              <a:ea typeface="Calibri" panose="020F0502020204030204" pitchFamily="34" charset="0"/>
              <a:cs typeface="B Nazanin" panose="00000400000000000000" pitchFamily="2" charset="-78"/>
            </a:rPr>
            <a:t>:</a:t>
          </a:r>
          <a:r>
            <a:rPr lang="ar-SA" sz="1400" kern="1200" dirty="0">
              <a:effectLst/>
              <a:latin typeface="Calibri" panose="020F0502020204030204" pitchFamily="34" charset="0"/>
              <a:ea typeface="Calibri" panose="020F0502020204030204" pitchFamily="34" charset="0"/>
              <a:cs typeface="B Nazanin" panose="00000400000000000000" pitchFamily="2" charset="-78"/>
            </a:rPr>
            <a:t> در مسئله زمان بندی اسکله کنونی، هدف ارائه زمان­بندی مناسب جهت تخصیص لنگرگاه به کشتی­های ورودی با توجه به ویژگی­های هر دوی آنها است. عمل زمانبدی باید به نحوی صورت گیرد که زمان کل عملیات کشتی کمینه شود. جهت کمینه کردن تابع هدف مسئله باید تمام فرضیه­ها و محدودیت­ها از پیش تعیین شده در نظر گرفته شود. </a:t>
          </a:r>
          <a:endParaRPr lang="en-US" sz="1400" kern="1200" dirty="0"/>
        </a:p>
      </dsp:txBody>
      <dsp:txXfrm>
        <a:off x="4110330" y="855852"/>
        <a:ext cx="5237651" cy="958126"/>
      </dsp:txXfrm>
    </dsp:sp>
    <dsp:sp modelId="{F2CA56E9-8A33-4C7E-B802-4A6791A246A1}">
      <dsp:nvSpPr>
        <dsp:cNvPr id="0" name=""/>
        <dsp:cNvSpPr/>
      </dsp:nvSpPr>
      <dsp:spPr>
        <a:xfrm>
          <a:off x="4568891" y="2359678"/>
          <a:ext cx="4746568" cy="147936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ar-SA" sz="1800" kern="1200" dirty="0">
              <a:effectLst/>
              <a:latin typeface="Calibri" panose="020F0502020204030204" pitchFamily="34" charset="0"/>
              <a:ea typeface="Calibri" panose="020F0502020204030204" pitchFamily="34" charset="0"/>
              <a:cs typeface="B Nazanin" panose="00000400000000000000" pitchFamily="2" charset="-78"/>
            </a:rPr>
            <a:t>هدف عمومی برنامه ریزی اسکله بدست آوردن خدمات سریع و قابل اطمینان برای کشتی­ها است که اینها در قالب تابع­های هدف تعریف شده و به آن ارجاع داده می­­شود. </a:t>
          </a:r>
          <a:endParaRPr lang="en-US" sz="1800" kern="1200" dirty="0"/>
        </a:p>
      </dsp:txBody>
      <dsp:txXfrm>
        <a:off x="4641108" y="2431895"/>
        <a:ext cx="4602134" cy="1334934"/>
      </dsp:txXfrm>
    </dsp:sp>
    <dsp:sp modelId="{0372B55F-424F-4F91-A2B0-12C8921F8E93}">
      <dsp:nvSpPr>
        <dsp:cNvPr id="0" name=""/>
        <dsp:cNvSpPr/>
      </dsp:nvSpPr>
      <dsp:spPr>
        <a:xfrm>
          <a:off x="248307" y="3548532"/>
          <a:ext cx="4118818" cy="156533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fa-IR" sz="1400" kern="1200" dirty="0">
              <a:effectLst/>
              <a:latin typeface="Calibri" panose="020F0502020204030204" pitchFamily="34" charset="0"/>
              <a:ea typeface="Calibri" panose="020F0502020204030204" pitchFamily="34" charset="0"/>
              <a:cs typeface="B Nazanin" panose="00000400000000000000" pitchFamily="2" charset="-78"/>
            </a:rPr>
            <a:t>در این پژوهش، مسئله تخصیص پویا اسکله مد نظر است که به بهینه‌سازی مجموع زمان انتظار و زمان پردازش کشتی‌ها در بندر می‌پردازد. مدل ریاضی به تخصیص اسکله‌ها و زمان‌بندی لنگر انداختن کشتی‌ها کمک می‌کند و هدف نهایی آن بهینه کردن زمان‌های کل با در نظر گرفتن محدودیت‌ها است.</a:t>
          </a:r>
          <a:endParaRPr lang="en-US" sz="1400" kern="1200" dirty="0">
            <a:effectLst/>
            <a:latin typeface="Calibri" panose="020F0502020204030204" pitchFamily="34" charset="0"/>
            <a:ea typeface="Calibri" panose="020F0502020204030204" pitchFamily="34" charset="0"/>
            <a:cs typeface="B Nazanin" panose="00000400000000000000" pitchFamily="2" charset="-78"/>
          </a:endParaRPr>
        </a:p>
      </dsp:txBody>
      <dsp:txXfrm>
        <a:off x="324720" y="3624945"/>
        <a:ext cx="3965992" cy="1412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89ED1-77D9-43D3-8B82-CA580591E41A}">
      <dsp:nvSpPr>
        <dsp:cNvPr id="0" name=""/>
        <dsp:cNvSpPr/>
      </dsp:nvSpPr>
      <dsp:spPr>
        <a:xfrm>
          <a:off x="868745" y="833005"/>
          <a:ext cx="8977982" cy="4459621"/>
        </a:xfrm>
        <a:prstGeom prst="round2DiagRect">
          <a:avLst>
            <a:gd name="adj1" fmla="val 0"/>
            <a:gd name="adj2"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2E95B-7F81-40F4-A2EB-857EBAA186E3}">
      <dsp:nvSpPr>
        <dsp:cNvPr id="0" name=""/>
        <dsp:cNvSpPr/>
      </dsp:nvSpPr>
      <dsp:spPr>
        <a:xfrm>
          <a:off x="5357736" y="1470151"/>
          <a:ext cx="1002" cy="318532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A7B22B-1EDA-473D-A79C-7C834AE21859}">
      <dsp:nvSpPr>
        <dsp:cNvPr id="0" name=""/>
        <dsp:cNvSpPr/>
      </dsp:nvSpPr>
      <dsp:spPr>
        <a:xfrm>
          <a:off x="1612093" y="1347639"/>
          <a:ext cx="3732293" cy="343035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rtl="1">
            <a:lnSpc>
              <a:spcPct val="90000"/>
            </a:lnSpc>
            <a:spcBef>
              <a:spcPct val="0"/>
            </a:spcBef>
            <a:spcAft>
              <a:spcPct val="35000"/>
            </a:spcAft>
            <a:buNone/>
          </a:pPr>
          <a:r>
            <a:rPr lang="fa-IR" sz="1600" kern="1200" dirty="0">
              <a:effectLst/>
              <a:latin typeface="Times New Roman" panose="02020603050405020304" pitchFamily="18" charset="0"/>
              <a:ea typeface="Calibri" panose="020F0502020204030204" pitchFamily="34" charset="0"/>
              <a:cs typeface="B Nazanin" panose="00000400000000000000" pitchFamily="2" charset="-78"/>
            </a:rPr>
            <a:t>در این فرمول، </a:t>
          </a:r>
          <a14:m xmlns:a14="http://schemas.microsoft.com/office/drawing/2010/main">
            <m:oMath xmlns:m="http://schemas.openxmlformats.org/officeDocument/2006/math">
              <m:sSubSup>
                <m:sSubSupPr>
                  <m:ctrlPr>
                    <a:rPr lang="en-US" sz="1600" i="1" kern="1200">
                      <a:effectLst/>
                      <a:latin typeface="Cambria Math" panose="02040503050406030204" pitchFamily="18" charset="0"/>
                    </a:rPr>
                  </m:ctrlPr>
                </m:sSubSupPr>
                <m:e>
                  <m:r>
                    <a:rPr lang="en-US" sz="1600" i="1" kern="1200">
                      <a:effectLst/>
                      <a:latin typeface="Cambria Math" panose="02040503050406030204" pitchFamily="18" charset="0"/>
                      <a:ea typeface="Calibri" panose="020F0502020204030204" pitchFamily="34" charset="0"/>
                      <a:cs typeface="B Nazanin" panose="00000400000000000000" pitchFamily="2" charset="-78"/>
                    </a:rPr>
                    <m:t>𝑥</m:t>
                  </m:r>
                </m:e>
                <m:sub>
                  <m:r>
                    <a:rPr lang="en-US" sz="1600" i="1" kern="1200">
                      <a:effectLst/>
                      <a:latin typeface="Cambria Math" panose="02040503050406030204" pitchFamily="18" charset="0"/>
                      <a:ea typeface="Calibri" panose="020F0502020204030204" pitchFamily="34" charset="0"/>
                      <a:cs typeface="B Nazanin" panose="00000400000000000000" pitchFamily="2" charset="-78"/>
                    </a:rPr>
                    <m:t>𝑗</m:t>
                  </m:r>
                </m:sub>
                <m:sup>
                  <m:r>
                    <a:rPr lang="en-US" sz="1600" i="1" kern="1200">
                      <a:effectLst/>
                      <a:latin typeface="Cambria Math" panose="02040503050406030204" pitchFamily="18" charset="0"/>
                      <a:ea typeface="Calibri" panose="020F0502020204030204" pitchFamily="34" charset="0"/>
                      <a:cs typeface="B Nazanin" panose="00000400000000000000" pitchFamily="2" charset="-78"/>
                    </a:rPr>
                    <m:t>𝑡</m:t>
                  </m:r>
                </m:sup>
              </m:sSubSup>
            </m:oMath>
          </a14:m>
          <a:r>
            <a:rPr lang="fa-IR" sz="1600" kern="1200" dirty="0">
              <a:effectLst/>
              <a:latin typeface="Times New Roman" panose="02020603050405020304" pitchFamily="18" charset="0"/>
              <a:ea typeface="Calibri" panose="020F0502020204030204" pitchFamily="34" charset="0"/>
              <a:cs typeface="B Nazanin" panose="00000400000000000000" pitchFamily="2" charset="-78"/>
            </a:rPr>
            <a:t> و </a:t>
          </a:r>
          <a14:m xmlns:a14="http://schemas.microsoft.com/office/drawing/2010/main">
            <m:oMath xmlns:m="http://schemas.openxmlformats.org/officeDocument/2006/math">
              <m:sSubSup>
                <m:sSubSupPr>
                  <m:ctrlPr>
                    <a:rPr lang="en-US" sz="1600" i="1" kern="1200">
                      <a:effectLst/>
                      <a:latin typeface="Cambria Math" panose="02040503050406030204" pitchFamily="18" charset="0"/>
                    </a:rPr>
                  </m:ctrlPr>
                </m:sSubSupPr>
                <m:e>
                  <m:r>
                    <a:rPr lang="en-US" sz="1600" i="1" kern="1200">
                      <a:effectLst/>
                      <a:latin typeface="Cambria Math" panose="02040503050406030204" pitchFamily="18" charset="0"/>
                      <a:ea typeface="Calibri" panose="020F0502020204030204" pitchFamily="34" charset="0"/>
                      <a:cs typeface="B Nazanin" panose="00000400000000000000" pitchFamily="2" charset="-78"/>
                    </a:rPr>
                    <m:t>𝑥</m:t>
                  </m:r>
                </m:e>
                <m:sub>
                  <m:r>
                    <a:rPr lang="en-US" sz="1600" i="1" kern="1200">
                      <a:effectLst/>
                      <a:latin typeface="Cambria Math" panose="02040503050406030204" pitchFamily="18" charset="0"/>
                      <a:ea typeface="Calibri" panose="020F0502020204030204" pitchFamily="34" charset="0"/>
                      <a:cs typeface="B Nazanin" panose="00000400000000000000" pitchFamily="2" charset="-78"/>
                    </a:rPr>
                    <m:t>𝑘</m:t>
                  </m:r>
                </m:sub>
                <m:sup>
                  <m:r>
                    <a:rPr lang="en-US" sz="1600" i="1" kern="1200">
                      <a:effectLst/>
                      <a:latin typeface="Cambria Math" panose="02040503050406030204" pitchFamily="18" charset="0"/>
                      <a:ea typeface="Calibri" panose="020F0502020204030204" pitchFamily="34" charset="0"/>
                      <a:cs typeface="B Nazanin" panose="00000400000000000000" pitchFamily="2" charset="-78"/>
                    </a:rPr>
                    <m:t>𝑡</m:t>
                  </m:r>
                </m:sup>
              </m:sSubSup>
            </m:oMath>
          </a14:m>
          <a:r>
            <a:rPr lang="fa-IR" sz="1600" kern="1200" dirty="0">
              <a:effectLst/>
              <a:latin typeface="Times New Roman" panose="02020603050405020304" pitchFamily="18" charset="0"/>
              <a:ea typeface="Calibri" panose="020F0502020204030204" pitchFamily="34" charset="0"/>
              <a:cs typeface="B Nazanin" panose="00000400000000000000" pitchFamily="2" charset="-78"/>
            </a:rPr>
            <a:t> دو مجموعه راه حل مختلف هستند که به صورت تصادفی انتخاب شده‌اند</a:t>
          </a:r>
          <a:r>
            <a:rPr lang="en-US" sz="1600" b="1" kern="1200" dirty="0">
              <a:effectLst/>
              <a:latin typeface="Times New Roman" panose="02020603050405020304" pitchFamily="18" charset="0"/>
              <a:ea typeface="Calibri" panose="020F0502020204030204" pitchFamily="34" charset="0"/>
              <a:cs typeface="B Nazanin" panose="00000400000000000000" pitchFamily="2" charset="-78"/>
            </a:rPr>
            <a:t>.</a:t>
          </a:r>
          <a:r>
            <a:rPr lang="en-US" sz="1600" kern="1200" dirty="0">
              <a:effectLst/>
              <a:latin typeface="B Nazanin" panose="00000400000000000000" pitchFamily="2" charset="-78"/>
              <a:ea typeface="Calibri" panose="020F0502020204030204" pitchFamily="34" charset="0"/>
            </a:rPr>
            <a:t> </a:t>
          </a:r>
          <a14:m xmlns:a14="http://schemas.microsoft.com/office/drawing/2010/main">
            <m:oMath xmlns:m="http://schemas.openxmlformats.org/officeDocument/2006/math">
              <m:r>
                <a:rPr lang="en-US" sz="1600" i="1" kern="1200">
                  <a:effectLst/>
                  <a:latin typeface="Cambria Math" panose="02040503050406030204" pitchFamily="18" charset="0"/>
                  <a:ea typeface="Calibri" panose="020F0502020204030204" pitchFamily="34" charset="0"/>
                  <a:cs typeface="B Nazanin" panose="00000400000000000000" pitchFamily="2" charset="-78"/>
                </a:rPr>
                <m:t>𝐻</m:t>
              </m:r>
              <m:d>
                <m:dPr>
                  <m:ctrlPr>
                    <a:rPr lang="en-US" sz="1600" i="1" kern="1200">
                      <a:effectLst/>
                      <a:latin typeface="Cambria Math" panose="02040503050406030204" pitchFamily="18" charset="0"/>
                    </a:rPr>
                  </m:ctrlPr>
                </m:dPr>
                <m:e>
                  <m:r>
                    <a:rPr lang="en-US" sz="1600" i="1" kern="1200">
                      <a:effectLst/>
                      <a:latin typeface="Cambria Math" panose="02040503050406030204" pitchFamily="18" charset="0"/>
                      <a:ea typeface="Calibri" panose="020F0502020204030204" pitchFamily="34" charset="0"/>
                      <a:cs typeface="B Nazanin" panose="00000400000000000000" pitchFamily="2" charset="-78"/>
                    </a:rPr>
                    <m:t>𝑢</m:t>
                  </m:r>
                </m:e>
              </m:d>
            </m:oMath>
          </a14:m>
          <a:r>
            <a:rPr lang="fa-IR" sz="1600" kern="1200" dirty="0">
              <a:effectLst/>
              <a:latin typeface="Times New Roman" panose="02020603050405020304" pitchFamily="18" charset="0"/>
              <a:ea typeface="Calibri" panose="020F0502020204030204" pitchFamily="34" charset="0"/>
              <a:cs typeface="B Nazanin" panose="00000400000000000000" pitchFamily="2" charset="-78"/>
            </a:rPr>
            <a:t>به تابعی اشاره دارد که معمولاً برای تعیین شرایط خاص در مسائل بهینه‌سازی بر اساس ورودی‌های خود، خروجی‌های خاصی تولید می‌کند. به عنوان مثال، تابع هویساید می‌تواند برای تعیین این که آیا یک راه حل خاص معتبر است یا خیر، به کار رود.</a:t>
          </a:r>
          <a:r>
            <a:rPr lang="fa-IR" sz="1600" b="1" kern="1200" dirty="0">
              <a:effectLst/>
              <a:ea typeface="Calibri" panose="020F0502020204030204" pitchFamily="34" charset="0"/>
              <a:cs typeface="Times New Roman" panose="02020603050405020304" pitchFamily="18" charset="0"/>
            </a:rPr>
            <a:t> </a:t>
          </a:r>
          <a:r>
            <a:rPr lang="fa-IR" sz="1600" kern="1200" dirty="0">
              <a:effectLst/>
              <a:latin typeface="Times New Roman" panose="02020603050405020304" pitchFamily="18" charset="0"/>
              <a:ea typeface="Calibri" panose="020F0502020204030204" pitchFamily="34" charset="0"/>
              <a:cs typeface="B Nazanin" panose="00000400000000000000" pitchFamily="2" charset="-78"/>
            </a:rPr>
            <a:t>در این فرمول،</a:t>
          </a:r>
          <a:r>
            <a:rPr lang="fa-IR" sz="1600" kern="1200" dirty="0">
              <a:effectLst/>
              <a:ea typeface="Calibri" panose="020F0502020204030204" pitchFamily="34" charset="0"/>
              <a:cs typeface="Calibri" panose="020F0502020204030204" pitchFamily="34" charset="0"/>
            </a:rPr>
            <a:t> </a:t>
          </a:r>
          <a14:m xmlns:a14="http://schemas.microsoft.com/office/drawing/2010/main">
            <m:oMath xmlns:m="http://schemas.openxmlformats.org/officeDocument/2006/math">
              <m:r>
                <a:rPr lang="fa-IR" sz="1600" b="0" i="0" kern="1200" smtClean="0">
                  <a:effectLst/>
                  <a:latin typeface="Cambria Math" panose="02040503050406030204" pitchFamily="18" charset="0"/>
                  <a:ea typeface="Calibri" panose="020F0502020204030204" pitchFamily="34" charset="0"/>
                  <a:cs typeface="Cambria Math" panose="02040503050406030204" pitchFamily="18" charset="0"/>
                </a:rPr>
                <m:t> </m:t>
              </m:r>
              <m:r>
                <a:rPr lang="fa-IR" sz="1600" kern="1200">
                  <a:effectLst/>
                  <a:latin typeface="Cambria Math" panose="02040503050406030204" pitchFamily="18" charset="0"/>
                  <a:ea typeface="Calibri" panose="020F0502020204030204" pitchFamily="34" charset="0"/>
                  <a:cs typeface="Cambria Math" panose="02040503050406030204" pitchFamily="18" charset="0"/>
                </a:rPr>
                <m:t>∈</m:t>
              </m:r>
            </m:oMath>
          </a14:m>
          <a:r>
            <a:rPr lang="fa-IR" sz="1600" b="1" kern="1200" dirty="0">
              <a:effectLst/>
              <a:ea typeface="Calibri" panose="020F0502020204030204" pitchFamily="34" charset="0"/>
              <a:cs typeface="Calibri" panose="020F0502020204030204" pitchFamily="34" charset="0"/>
            </a:rPr>
            <a:t> </a:t>
          </a:r>
          <a:r>
            <a:rPr lang="fa-IR" sz="1600" kern="1200" dirty="0">
              <a:effectLst/>
              <a:latin typeface="DM Sans" pitchFamily="2" charset="0"/>
              <a:ea typeface="Calibri" panose="020F0502020204030204" pitchFamily="34" charset="0"/>
              <a:cs typeface="B Nazanin" panose="00000400000000000000" pitchFamily="2" charset="-78"/>
            </a:rPr>
            <a:t>عددی تصادفی است که از توزیع یکنواخت به دست آمده و </a:t>
          </a:r>
          <a:r>
            <a:rPr lang="en-US" sz="1600" b="1" i="1" kern="1200" dirty="0">
              <a:effectLst/>
              <a:latin typeface="KaTeX_Math"/>
              <a:ea typeface="Calibri" panose="020F0502020204030204" pitchFamily="34" charset="0"/>
              <a:cs typeface="B Nazanin" panose="00000400000000000000" pitchFamily="2" charset="-78"/>
            </a:rPr>
            <a:t>s</a:t>
          </a:r>
          <a:r>
            <a:rPr lang="fa-IR" sz="1600" kern="1200" dirty="0">
              <a:effectLst/>
              <a:latin typeface="DM Sans" pitchFamily="2" charset="0"/>
              <a:ea typeface="Calibri" panose="020F0502020204030204" pitchFamily="34" charset="0"/>
              <a:cs typeface="B Nazanin" panose="00000400000000000000" pitchFamily="2" charset="-78"/>
            </a:rPr>
            <a:t> اندازه قدم است. از سوی دیگر، هدف پیاده‌روی تصادفی سراسری کشف فضای جستجو است که به وسیله پرواز لِوی انجام</a:t>
          </a:r>
          <a:r>
            <a:rPr lang="fa-IR" sz="1600" b="1" kern="1200" dirty="0">
              <a:effectLst/>
              <a:ea typeface="Calibri" panose="020F0502020204030204" pitchFamily="34" charset="0"/>
              <a:cs typeface="DM Sans" pitchFamily="2" charset="0"/>
            </a:rPr>
            <a:t> </a:t>
          </a:r>
          <a:r>
            <a:rPr lang="fa-IR" sz="1600" kern="1200" dirty="0">
              <a:effectLst/>
              <a:latin typeface="DM Sans" pitchFamily="2" charset="0"/>
              <a:ea typeface="Calibri" panose="020F0502020204030204" pitchFamily="34" charset="0"/>
              <a:cs typeface="B Nazanin" panose="00000400000000000000" pitchFamily="2" charset="-78"/>
            </a:rPr>
            <a:t>می‌شود. بیان ریاضی این پرواز به صورت زیر است. </a:t>
          </a:r>
          <a:endParaRPr lang="en-US" sz="1600" kern="1200" dirty="0">
            <a:effectLst/>
            <a:latin typeface="DM Sans" pitchFamily="2" charset="0"/>
            <a:ea typeface="Calibri" panose="020F0502020204030204" pitchFamily="34" charset="0"/>
            <a:cs typeface="B Nazanin" panose="00000400000000000000" pitchFamily="2" charset="-78"/>
          </a:endParaRPr>
        </a:p>
        <a:p>
          <a:pPr marL="0" lvl="0" indent="0" algn="just" defTabSz="711200" rtl="1">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i="1" kern="1200" smtClean="0">
                        <a:effectLst/>
                        <a:latin typeface="Cambria Math" panose="02040503050406030204" pitchFamily="18" charset="0"/>
                        <a:ea typeface="Calibri" panose="020F0502020204030204" pitchFamily="34" charset="0"/>
                        <a:cs typeface="B Nazanin" panose="00000400000000000000" pitchFamily="2" charset="-78"/>
                      </a:rPr>
                    </m:ctrlPr>
                  </m:sSubSupPr>
                  <m:e>
                    <m:r>
                      <a:rPr lang="en-US" sz="1600" i="1" kern="1200">
                        <a:effectLst/>
                        <a:latin typeface="Cambria Math" panose="02040503050406030204" pitchFamily="18" charset="0"/>
                        <a:ea typeface="Calibri" panose="020F0502020204030204" pitchFamily="34" charset="0"/>
                        <a:cs typeface="B Nazanin" panose="00000400000000000000" pitchFamily="2" charset="-78"/>
                      </a:rPr>
                      <m:t>𝑋</m:t>
                    </m:r>
                  </m:e>
                  <m:sub>
                    <m:r>
                      <a:rPr lang="en-US" sz="1600" i="1" kern="1200">
                        <a:effectLst/>
                        <a:latin typeface="Cambria Math" panose="02040503050406030204" pitchFamily="18" charset="0"/>
                        <a:ea typeface="Calibri" panose="020F0502020204030204" pitchFamily="34" charset="0"/>
                        <a:cs typeface="B Nazanin" panose="00000400000000000000" pitchFamily="2" charset="-78"/>
                      </a:rPr>
                      <m:t>𝑖</m:t>
                    </m:r>
                  </m:sub>
                  <m:sup>
                    <m:d>
                      <m:dPr>
                        <m:begChr m:val="{"/>
                        <m:endChr m:val="}"/>
                        <m:ctrlPr>
                          <a:rPr lang="en-US" sz="1600" i="1" kern="1200">
                            <a:effectLst/>
                            <a:latin typeface="Cambria Math" panose="02040503050406030204" pitchFamily="18" charset="0"/>
                            <a:ea typeface="Calibri" panose="020F0502020204030204" pitchFamily="34" charset="0"/>
                            <a:cs typeface="B Nazanin" panose="00000400000000000000" pitchFamily="2" charset="-78"/>
                          </a:rPr>
                        </m:ctrlPr>
                      </m:dPr>
                      <m:e>
                        <m:r>
                          <a:rPr lang="en-US" sz="1600" i="1" kern="1200">
                            <a:effectLst/>
                            <a:latin typeface="Cambria Math" panose="02040503050406030204" pitchFamily="18" charset="0"/>
                            <a:ea typeface="Calibri" panose="020F0502020204030204" pitchFamily="34" charset="0"/>
                            <a:cs typeface="B Nazanin" panose="00000400000000000000" pitchFamily="2" charset="-78"/>
                          </a:rPr>
                          <m:t>𝑡</m:t>
                        </m:r>
                        <m:r>
                          <a:rPr lang="en-US" sz="1600" i="1" kern="1200">
                            <a:effectLst/>
                            <a:latin typeface="Cambria Math" panose="02040503050406030204" pitchFamily="18" charset="0"/>
                            <a:ea typeface="Calibri" panose="020F0502020204030204" pitchFamily="34" charset="0"/>
                            <a:cs typeface="B Nazanin" panose="00000400000000000000" pitchFamily="2" charset="-78"/>
                          </a:rPr>
                          <m:t>+</m:t>
                        </m:r>
                        <m:r>
                          <a:rPr lang="en-US" sz="1600" i="1" kern="1200">
                            <a:effectLst/>
                            <a:latin typeface="Cambria Math" panose="02040503050406030204" pitchFamily="18" charset="0"/>
                            <a:ea typeface="Calibri" panose="020F0502020204030204" pitchFamily="34" charset="0"/>
                            <a:cs typeface="B Nazanin" panose="00000400000000000000" pitchFamily="2" charset="-78"/>
                          </a:rPr>
                          <m:t>1</m:t>
                        </m:r>
                      </m:e>
                    </m:d>
                  </m:sup>
                </m:sSubSup>
                <m:r>
                  <a:rPr lang="en-US" sz="1600" i="1" kern="1200">
                    <a:effectLst/>
                    <a:latin typeface="Cambria Math" panose="02040503050406030204" pitchFamily="18" charset="0"/>
                    <a:ea typeface="Calibri" panose="020F0502020204030204" pitchFamily="34" charset="0"/>
                    <a:cs typeface="B Nazanin" panose="00000400000000000000" pitchFamily="2" charset="-78"/>
                  </a:rPr>
                  <m:t>=</m:t>
                </m:r>
                <m:sSubSup>
                  <m:sSubSupPr>
                    <m:ctrlPr>
                      <a:rPr lang="en-US" sz="1600" i="1" kern="1200">
                        <a:effectLst/>
                        <a:latin typeface="Cambria Math" panose="02040503050406030204" pitchFamily="18" charset="0"/>
                        <a:ea typeface="Calibri" panose="020F0502020204030204" pitchFamily="34" charset="0"/>
                        <a:cs typeface="B Nazanin" panose="00000400000000000000" pitchFamily="2" charset="-78"/>
                      </a:rPr>
                    </m:ctrlPr>
                  </m:sSubSupPr>
                  <m:e>
                    <m:r>
                      <a:rPr lang="en-US" sz="1600" i="1" kern="1200">
                        <a:effectLst/>
                        <a:latin typeface="Cambria Math" panose="02040503050406030204" pitchFamily="18" charset="0"/>
                        <a:ea typeface="Calibri" panose="020F0502020204030204" pitchFamily="34" charset="0"/>
                        <a:cs typeface="B Nazanin" panose="00000400000000000000" pitchFamily="2" charset="-78"/>
                      </a:rPr>
                      <m:t>𝑥</m:t>
                    </m:r>
                  </m:e>
                  <m:sub>
                    <m:r>
                      <a:rPr lang="en-US" sz="1600" i="1" kern="1200">
                        <a:effectLst/>
                        <a:latin typeface="Cambria Math" panose="02040503050406030204" pitchFamily="18" charset="0"/>
                        <a:ea typeface="Calibri" panose="020F0502020204030204" pitchFamily="34" charset="0"/>
                        <a:cs typeface="B Nazanin" panose="00000400000000000000" pitchFamily="2" charset="-78"/>
                      </a:rPr>
                      <m:t>𝑖</m:t>
                    </m:r>
                  </m:sub>
                  <m:sup>
                    <m:r>
                      <a:rPr lang="en-US" sz="1600" i="1" kern="1200">
                        <a:effectLst/>
                        <a:latin typeface="Cambria Math" panose="02040503050406030204" pitchFamily="18" charset="0"/>
                        <a:ea typeface="Calibri" panose="020F0502020204030204" pitchFamily="34" charset="0"/>
                        <a:cs typeface="B Nazanin" panose="00000400000000000000" pitchFamily="2" charset="-78"/>
                      </a:rPr>
                      <m:t>𝑡</m:t>
                    </m:r>
                  </m:sup>
                </m:sSubSup>
                <m:r>
                  <a:rPr lang="en-US" sz="1600" i="1" kern="1200">
                    <a:effectLst/>
                    <a:latin typeface="Cambria Math" panose="02040503050406030204" pitchFamily="18" charset="0"/>
                    <a:ea typeface="Calibri" panose="020F0502020204030204" pitchFamily="34" charset="0"/>
                    <a:cs typeface="B Nazanin" panose="00000400000000000000" pitchFamily="2" charset="-78"/>
                  </a:rPr>
                  <m:t>+ </m:t>
                </m:r>
                <m:r>
                  <a:rPr lang="en-US" sz="1600" i="1" kern="1200">
                    <a:effectLst/>
                    <a:latin typeface="Cambria Math" panose="02040503050406030204" pitchFamily="18" charset="0"/>
                    <a:ea typeface="Calibri" panose="020F0502020204030204" pitchFamily="34" charset="0"/>
                    <a:cs typeface="B Nazanin" panose="00000400000000000000" pitchFamily="2" charset="-78"/>
                  </a:rPr>
                  <m:t>𝛼</m:t>
                </m:r>
                <m:r>
                  <a:rPr lang="en-US" sz="1600" i="1" kern="1200">
                    <a:effectLst/>
                    <a:latin typeface="Cambria Math" panose="02040503050406030204" pitchFamily="18" charset="0"/>
                    <a:ea typeface="Calibri" panose="020F0502020204030204" pitchFamily="34" charset="0"/>
                    <a:cs typeface="B Nazanin" panose="00000400000000000000" pitchFamily="2" charset="-78"/>
                  </a:rPr>
                  <m:t>𝐿</m:t>
                </m:r>
                <m:d>
                  <m:dPr>
                    <m:ctrlPr>
                      <a:rPr lang="en-US" sz="1600" i="1" kern="1200">
                        <a:effectLst/>
                        <a:latin typeface="Cambria Math" panose="02040503050406030204" pitchFamily="18" charset="0"/>
                        <a:ea typeface="Calibri" panose="020F0502020204030204" pitchFamily="34" charset="0"/>
                        <a:cs typeface="B Nazanin" panose="00000400000000000000" pitchFamily="2" charset="-78"/>
                      </a:rPr>
                    </m:ctrlPr>
                  </m:dPr>
                  <m:e>
                    <m:r>
                      <a:rPr lang="en-US" sz="1600" i="1" kern="1200">
                        <a:effectLst/>
                        <a:latin typeface="Cambria Math" panose="02040503050406030204" pitchFamily="18" charset="0"/>
                        <a:ea typeface="Calibri" panose="020F0502020204030204" pitchFamily="34" charset="0"/>
                        <a:cs typeface="B Nazanin" panose="00000400000000000000" pitchFamily="2" charset="-78"/>
                      </a:rPr>
                      <m:t>𝑠</m:t>
                    </m:r>
                    <m:r>
                      <a:rPr lang="en-US" sz="1600" i="1" kern="1200">
                        <a:effectLst/>
                        <a:latin typeface="Cambria Math" panose="02040503050406030204" pitchFamily="18" charset="0"/>
                        <a:ea typeface="Calibri" panose="020F0502020204030204" pitchFamily="34" charset="0"/>
                        <a:cs typeface="B Nazanin" panose="00000400000000000000" pitchFamily="2" charset="-78"/>
                      </a:rPr>
                      <m:t>,⋋</m:t>
                    </m:r>
                  </m:e>
                </m:d>
                <m:r>
                  <a:rPr lang="en-US" sz="1600" i="1" kern="1200">
                    <a:effectLst/>
                    <a:latin typeface="Cambria Math" panose="02040503050406030204" pitchFamily="18" charset="0"/>
                    <a:ea typeface="Calibri" panose="020F0502020204030204" pitchFamily="34" charset="0"/>
                    <a:cs typeface="B Nazanin" panose="00000400000000000000" pitchFamily="2" charset="-78"/>
                  </a:rPr>
                  <m:t>,        (</m:t>
                </m:r>
                <m:r>
                  <a:rPr lang="fa-IR" sz="1600" kern="1200">
                    <a:effectLst/>
                    <a:latin typeface="Cambria Math" panose="02040503050406030204" pitchFamily="18" charset="0"/>
                    <a:ea typeface="Calibri" panose="020F0502020204030204" pitchFamily="34" charset="0"/>
                    <a:cs typeface="B Nazanin" panose="00000400000000000000" pitchFamily="2" charset="-78"/>
                  </a:rPr>
                  <m:t>۴</m:t>
                </m:r>
                <m:r>
                  <a:rPr lang="en-US" sz="1600" i="1" kern="1200">
                    <a:effectLst/>
                    <a:latin typeface="Cambria Math" panose="02040503050406030204" pitchFamily="18" charset="0"/>
                    <a:ea typeface="Calibri" panose="020F0502020204030204" pitchFamily="34" charset="0"/>
                    <a:cs typeface="B Nazanin" panose="00000400000000000000" pitchFamily="2" charset="-78"/>
                  </a:rPr>
                  <m:t>)</m:t>
                </m:r>
              </m:oMath>
            </m:oMathPara>
          </a14:m>
          <a:endParaRPr lang="en-US" sz="1600" kern="1200" dirty="0"/>
        </a:p>
      </dsp:txBody>
      <dsp:txXfrm>
        <a:off x="1612093" y="1347639"/>
        <a:ext cx="3732293" cy="3430354"/>
      </dsp:txXfrm>
    </dsp:sp>
    <dsp:sp modelId="{C76C00F5-6616-456E-A9EC-D19EFF751C52}">
      <dsp:nvSpPr>
        <dsp:cNvPr id="0" name=""/>
        <dsp:cNvSpPr/>
      </dsp:nvSpPr>
      <dsp:spPr>
        <a:xfrm>
          <a:off x="5483074" y="1376831"/>
          <a:ext cx="4228162" cy="343035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rtl="1">
            <a:lnSpc>
              <a:spcPct val="90000"/>
            </a:lnSpc>
            <a:spcBef>
              <a:spcPct val="0"/>
            </a:spcBef>
            <a:spcAft>
              <a:spcPct val="35000"/>
            </a:spcAft>
            <a:buNone/>
          </a:pPr>
          <a:r>
            <a:rPr lang="fa-IR" sz="1400" kern="1200" dirty="0">
              <a:cs typeface="B Nazanin" panose="00000400000000000000" pitchFamily="2" charset="-78"/>
            </a:rPr>
            <a:t>پ</a:t>
          </a:r>
          <a:r>
            <a:rPr lang="ar-SA" sz="1400" kern="1200" dirty="0">
              <a:cs typeface="B Nazanin" panose="00000400000000000000" pitchFamily="2" charset="-78"/>
            </a:rPr>
            <a:t>ارامتر </a:t>
          </a:r>
          <a14:m xmlns:a14="http://schemas.microsoft.com/office/drawing/2010/main">
            <m:oMath xmlns:m="http://schemas.openxmlformats.org/officeDocument/2006/math">
              <m:sSub>
                <m:sSubPr>
                  <m:ctrlPr>
                    <a:rPr lang="en-US" sz="1400" i="1" kern="1200">
                      <a:latin typeface="Cambria Math" panose="02040503050406030204" pitchFamily="18" charset="0"/>
                    </a:rPr>
                  </m:ctrlPr>
                </m:sSubPr>
                <m:e>
                  <m:r>
                    <a:rPr lang="en-US" sz="1400" b="0" i="1" kern="1200" smtClean="0">
                      <a:latin typeface="Cambria Math" panose="02040503050406030204" pitchFamily="18" charset="0"/>
                    </a:rPr>
                    <m:t> </m:t>
                  </m:r>
                  <m:r>
                    <a:rPr lang="ar-SA" sz="1400" i="1" kern="1200">
                      <a:latin typeface="Cambria Math" panose="02040503050406030204" pitchFamily="18" charset="0"/>
                    </a:rPr>
                    <m:t>𝜌</m:t>
                  </m:r>
                </m:e>
                <m:sub>
                  <m:r>
                    <a:rPr lang="en-US" sz="1400" i="1" kern="1200">
                      <a:latin typeface="Cambria Math" panose="02040503050406030204" pitchFamily="18" charset="0"/>
                    </a:rPr>
                    <m:t>𝑎</m:t>
                  </m:r>
                </m:sub>
              </m:sSub>
            </m:oMath>
          </a14:m>
          <a:r>
            <a:rPr lang="en-US" sz="1400" kern="1200" dirty="0">
              <a:cs typeface="B Nazanin" panose="00000400000000000000" pitchFamily="2" charset="-78"/>
            </a:rPr>
            <a:t> </a:t>
          </a:r>
          <a:r>
            <a:rPr lang="ar-SA" sz="1400" kern="1200" dirty="0">
              <a:cs typeface="B Nazanin" panose="00000400000000000000" pitchFamily="2" charset="-78"/>
            </a:rPr>
            <a:t>به عنوان احتمال تغییر در این الگوریتم مطرح شده است. این پارامتر به گونه‌ای طراحی شده است که وضعیت بدترین میزبان را با یک لانه تصادفی جدید جایگزین کند. در این حالت، هدف این است که با اعمال تغییرات تصادفی و هدفمند، تنوع در فرآیند جستجو حفظ شود، بنابراین خطر همگرایی زودهنگام به حداقل برسد.</a:t>
          </a:r>
          <a:endParaRPr lang="en-US" sz="1400" kern="1200" dirty="0">
            <a:cs typeface="B Nazanin" panose="00000400000000000000" pitchFamily="2" charset="-78"/>
          </a:endParaRPr>
        </a:p>
        <a:p>
          <a:pPr marL="0" lvl="0" indent="0" algn="just" defTabSz="622300" rtl="1">
            <a:lnSpc>
              <a:spcPct val="90000"/>
            </a:lnSpc>
            <a:spcBef>
              <a:spcPct val="0"/>
            </a:spcBef>
            <a:spcAft>
              <a:spcPct val="35000"/>
            </a:spcAft>
            <a:buNone/>
          </a:pPr>
          <a:r>
            <a:rPr lang="ar-SA" sz="1400" kern="1200" dirty="0">
              <a:cs typeface="B Nazanin" panose="00000400000000000000" pitchFamily="2" charset="-78"/>
            </a:rPr>
            <a:t>معادله ارائه شده در فرمول (</a:t>
          </a:r>
          <a:r>
            <a:rPr lang="fa-IR" sz="1400" kern="1200" dirty="0">
              <a:cs typeface="B Nazanin" panose="00000400000000000000" pitchFamily="2" charset="-78"/>
            </a:rPr>
            <a:t>۳) </a:t>
          </a:r>
          <a:r>
            <a:rPr lang="ar-SA" sz="1400" kern="1200" dirty="0">
              <a:cs typeface="B Nazanin" panose="00000400000000000000" pitchFamily="2" charset="-78"/>
            </a:rPr>
            <a:t>به وضوح نشان‌دهنده این تعامل است. در این معادله،  </a:t>
          </a:r>
          <a:r>
            <a:rPr lang="en-US" sz="1400" kern="1200" dirty="0">
              <a:cs typeface="B Nazanin" panose="00000400000000000000" pitchFamily="2" charset="-78"/>
            </a:rPr>
            <a:t>​</a:t>
          </a:r>
          <a14:m xmlns:a14="http://schemas.microsoft.com/office/drawing/2010/main">
            <m:oMath xmlns:m="http://schemas.openxmlformats.org/officeDocument/2006/math">
              <m:sSub>
                <m:sSubPr>
                  <m:ctrlPr>
                    <a:rPr lang="en-US" sz="1400" i="1" kern="1200">
                      <a:latin typeface="Cambria Math" panose="02040503050406030204" pitchFamily="18" charset="0"/>
                    </a:rPr>
                  </m:ctrlPr>
                </m:sSubPr>
                <m:e>
                  <m:r>
                    <a:rPr lang="en-US" sz="1400" i="1" kern="1200">
                      <a:latin typeface="Cambria Math" panose="02040503050406030204" pitchFamily="18" charset="0"/>
                    </a:rPr>
                    <m:t>𝑋</m:t>
                  </m:r>
                </m:e>
                <m:sub>
                  <m:d>
                    <m:dPr>
                      <m:begChr m:val="{"/>
                      <m:endChr m:val="}"/>
                      <m:ctrlPr>
                        <a:rPr lang="en-US" sz="1400" i="1" kern="1200">
                          <a:latin typeface="Cambria Math" panose="02040503050406030204" pitchFamily="18" charset="0"/>
                        </a:rPr>
                      </m:ctrlPr>
                    </m:dPr>
                    <m:e>
                      <m:r>
                        <a:rPr lang="en-US" sz="1400" i="1" kern="1200">
                          <a:latin typeface="Cambria Math" panose="02040503050406030204" pitchFamily="18" charset="0"/>
                        </a:rPr>
                        <m:t>𝑖𝑡</m:t>
                      </m:r>
                      <m:r>
                        <a:rPr lang="en-US" sz="1400" i="1" kern="1200">
                          <a:latin typeface="Cambria Math" panose="02040503050406030204" pitchFamily="18" charset="0"/>
                        </a:rPr>
                        <m:t>+</m:t>
                      </m:r>
                      <m:r>
                        <a:rPr lang="en-US" sz="1400" i="1" kern="1200">
                          <a:latin typeface="Cambria Math" panose="02040503050406030204" pitchFamily="18" charset="0"/>
                        </a:rPr>
                        <m:t>1</m:t>
                      </m:r>
                    </m:e>
                  </m:d>
                </m:sub>
              </m:sSub>
            </m:oMath>
          </a14:m>
          <a:r>
            <a:rPr lang="en-US" sz="1400" kern="1200" dirty="0">
              <a:cs typeface="B Nazanin" panose="00000400000000000000" pitchFamily="2" charset="-78"/>
            </a:rPr>
            <a:t> </a:t>
          </a:r>
          <a:r>
            <a:rPr lang="fa-IR" sz="1400" kern="1200" dirty="0">
              <a:cs typeface="B Nazanin" panose="00000400000000000000" pitchFamily="2" charset="-78"/>
            </a:rPr>
            <a:t> </a:t>
          </a:r>
          <a:r>
            <a:rPr lang="ar-SA" sz="1400" kern="1200" dirty="0">
              <a:cs typeface="B Nazanin" panose="00000400000000000000" pitchFamily="2" charset="-78"/>
            </a:rPr>
            <a:t>به روز رسانی وضعیت لانه در تکرار </a:t>
          </a:r>
          <a14:m xmlns:a14="http://schemas.microsoft.com/office/drawing/2010/main">
            <m:oMath xmlns:m="http://schemas.openxmlformats.org/officeDocument/2006/math">
              <m:r>
                <a:rPr lang="ar-SA" sz="1400" i="1" kern="1200">
                  <a:latin typeface="Cambria Math" panose="02040503050406030204" pitchFamily="18" charset="0"/>
                </a:rPr>
                <m:t> </m:t>
              </m:r>
              <m:r>
                <a:rPr lang="en-US" sz="1400" i="1" kern="1200">
                  <a:latin typeface="Cambria Math" panose="02040503050406030204" pitchFamily="18" charset="0"/>
                </a:rPr>
                <m:t>𝑖𝑡</m:t>
              </m:r>
              <m:r>
                <a:rPr lang="en-US" sz="1400" i="1" kern="1200">
                  <a:latin typeface="Cambria Math" panose="02040503050406030204" pitchFamily="18" charset="0"/>
                </a:rPr>
                <m:t>+ </m:t>
              </m:r>
            </m:oMath>
          </a14:m>
          <a:r>
            <a:rPr lang="ar-SA" sz="1400" kern="1200" dirty="0">
              <a:cs typeface="B Nazanin" panose="00000400000000000000" pitchFamily="2" charset="-78"/>
            </a:rPr>
            <a:t>را نشان می‌دهد که بر اساس وضعیت کنونی</a:t>
          </a:r>
          <a14:m xmlns:a14="http://schemas.microsoft.com/office/drawing/2010/main">
            <m:oMath xmlns:m="http://schemas.openxmlformats.org/officeDocument/2006/math">
              <m:sSub>
                <m:sSubPr>
                  <m:ctrlPr>
                    <a:rPr lang="en-US" sz="1400" i="1" kern="1200">
                      <a:latin typeface="Cambria Math" panose="02040503050406030204" pitchFamily="18" charset="0"/>
                    </a:rPr>
                  </m:ctrlPr>
                </m:sSubPr>
                <m:e>
                  <m:r>
                    <a:rPr lang="en-US" sz="1400" i="1" kern="1200">
                      <a:latin typeface="Cambria Math" panose="02040503050406030204" pitchFamily="18" charset="0"/>
                    </a:rPr>
                    <m:t>𝑋</m:t>
                  </m:r>
                </m:e>
                <m:sub>
                  <m:r>
                    <a:rPr lang="en-US" sz="1400" i="1" kern="1200">
                      <a:latin typeface="Cambria Math" panose="02040503050406030204" pitchFamily="18" charset="0"/>
                    </a:rPr>
                    <m:t>𝑖𝑡</m:t>
                  </m:r>
                </m:sub>
              </m:sSub>
            </m:oMath>
          </a14:m>
          <a:r>
            <a:rPr lang="en-US" sz="1400" kern="1200" dirty="0">
              <a:cs typeface="B Nazanin" panose="00000400000000000000" pitchFamily="2" charset="-78"/>
            </a:rPr>
            <a:t> </a:t>
          </a:r>
          <a:r>
            <a:rPr lang="ar-SA" sz="1400" kern="1200" dirty="0">
              <a:cs typeface="B Nazanin" panose="00000400000000000000" pitchFamily="2" charset="-78"/>
            </a:rPr>
            <a:t> </a:t>
          </a:r>
          <a:r>
            <a:rPr lang="en-US" sz="1400" kern="1200" dirty="0">
              <a:cs typeface="B Nazanin" panose="00000400000000000000" pitchFamily="2" charset="-78"/>
            </a:rPr>
            <a:t> </a:t>
          </a:r>
          <a:r>
            <a:rPr lang="ar-SA" sz="1400" kern="1200" dirty="0">
              <a:cs typeface="B Nazanin" panose="00000400000000000000" pitchFamily="2" charset="-78"/>
            </a:rPr>
            <a:t>و تغییرات ناشی از پارامترهای دیگر، به علاوه اثرات ناشی از اکتشاف تصادفی محاسبه می‌شود. پارامتر </a:t>
          </a:r>
          <a14:m xmlns:a14="http://schemas.microsoft.com/office/drawing/2010/main">
            <m:oMath xmlns:m="http://schemas.openxmlformats.org/officeDocument/2006/math">
              <m:sSub>
                <m:sSubPr>
                  <m:ctrlPr>
                    <a:rPr lang="en-US" sz="1400" i="1" kern="1200">
                      <a:latin typeface="Cambria Math" panose="02040503050406030204" pitchFamily="18" charset="0"/>
                    </a:rPr>
                  </m:ctrlPr>
                </m:sSubPr>
                <m:e>
                  <m:r>
                    <a:rPr lang="ar-SA" sz="1400" i="1" kern="1200">
                      <a:latin typeface="Cambria Math" panose="02040503050406030204" pitchFamily="18" charset="0"/>
                    </a:rPr>
                    <m:t>𝛼</m:t>
                  </m:r>
                </m:e>
                <m:sub>
                  <m:r>
                    <a:rPr lang="en-US" sz="1400" i="1" kern="1200">
                      <a:latin typeface="Cambria Math" panose="02040503050406030204" pitchFamily="18" charset="0"/>
                    </a:rPr>
                    <m:t>𝑠</m:t>
                  </m:r>
                </m:sub>
              </m:sSub>
            </m:oMath>
          </a14:m>
          <a:r>
            <a:rPr lang="en-US" sz="1400" kern="1200" dirty="0">
              <a:cs typeface="B Nazanin" panose="00000400000000000000" pitchFamily="2" charset="-78"/>
            </a:rPr>
            <a:t> ​ </a:t>
          </a:r>
          <a:r>
            <a:rPr lang="ar-SA" sz="1400" kern="1200" dirty="0">
              <a:cs typeface="B Nazanin" panose="00000400000000000000" pitchFamily="2" charset="-78"/>
            </a:rPr>
            <a:t>می‌تواند به عنوان یک فاکتور نرمالیزه‌کننده تلقی شود که تأثیرات اکتشاف و بهره‌برداری را تنظیم می‌کند</a:t>
          </a:r>
          <a:r>
            <a:rPr lang="en-US" sz="1400" kern="1200" dirty="0">
              <a:cs typeface="B Nazanin" panose="00000400000000000000" pitchFamily="2" charset="-78"/>
            </a:rPr>
            <a:t>.</a:t>
          </a:r>
          <a:endParaRPr lang="en-US" sz="1400" i="1" kern="1200" dirty="0">
            <a:effectLst/>
            <a:latin typeface="Cambria Math" panose="02040503050406030204" pitchFamily="18" charset="0"/>
            <a:ea typeface="Times New Roman" panose="02020603050405020304" pitchFamily="18" charset="0"/>
            <a:cs typeface="B Nazanin" panose="00000400000000000000" pitchFamily="2" charset="-78"/>
          </a:endParaRPr>
        </a:p>
        <a:p>
          <a:pPr marL="0" lvl="0" indent="0" algn="r" defTabSz="622300" rtl="1">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400" i="1" kern="1200"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𝑖</m:t>
                    </m:r>
                  </m:sub>
                  <m:sup>
                    <m:d>
                      <m:dPr>
                        <m:begChr m:val="{"/>
                        <m:endChr m:val="}"/>
                        <m:ctrlP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1</m:t>
                        </m:r>
                      </m:e>
                    </m:d>
                  </m:sup>
                </m:sSubSup>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𝑡</m:t>
                    </m:r>
                  </m:sup>
                </m:sSubSup>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𝐻</m:t>
                </m:r>
                <m:d>
                  <m:dPr>
                    <m:ctrlP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𝑎</m:t>
                        </m:r>
                      </m:sub>
                    </m:sSub>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e>
                </m:d>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𝑡</m:t>
                        </m:r>
                      </m:sup>
                    </m:sSubSup>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𝑘</m:t>
                        </m:r>
                      </m:sub>
                      <m:sup>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𝑡</m:t>
                        </m:r>
                      </m:sup>
                    </m:sSubSup>
                  </m:e>
                </m:d>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    (</m:t>
                </m:r>
                <m:r>
                  <a:rPr lang="fa-IR" sz="1400" kern="1200">
                    <a:effectLst/>
                    <a:latin typeface="Cambria Math" panose="02040503050406030204" pitchFamily="18" charset="0"/>
                    <a:ea typeface="Times New Roman" panose="02020603050405020304" pitchFamily="18" charset="0"/>
                    <a:cs typeface="Times New Roman" panose="02020603050405020304" pitchFamily="18" charset="0"/>
                  </a:rPr>
                  <m:t>۳</m:t>
                </m:r>
                <m:r>
                  <a:rPr lang="en-US" sz="1400" i="1" kern="120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400" kern="1200" dirty="0">
            <a:cs typeface="B Nazanin" panose="00000400000000000000" pitchFamily="2" charset="-78"/>
          </a:endParaRPr>
        </a:p>
        <a:p>
          <a:pPr marL="0" lvl="0" indent="0" algn="r" defTabSz="622300" rtl="1">
            <a:lnSpc>
              <a:spcPct val="90000"/>
            </a:lnSpc>
            <a:spcBef>
              <a:spcPct val="0"/>
            </a:spcBef>
            <a:spcAft>
              <a:spcPct val="35000"/>
            </a:spcAft>
            <a:buNone/>
          </a:pPr>
          <a:endParaRPr lang="en-US" sz="1400" kern="1200" dirty="0">
            <a:cs typeface="B Nazanin" panose="00000400000000000000" pitchFamily="2" charset="-78"/>
          </a:endParaRPr>
        </a:p>
        <a:p>
          <a:pPr marL="0" lvl="0" indent="0" algn="r" defTabSz="622300" rtl="1">
            <a:lnSpc>
              <a:spcPct val="90000"/>
            </a:lnSpc>
            <a:spcBef>
              <a:spcPct val="0"/>
            </a:spcBef>
            <a:spcAft>
              <a:spcPct val="35000"/>
            </a:spcAft>
            <a:buNone/>
          </a:pPr>
          <a:r>
            <a:rPr kumimoji="0" lang="fa-IR" altLang="en-US" sz="1400" b="0" i="0" u="none" strike="noStrike" kern="1200" cap="none" normalizeH="0" baseline="0" dirty="0">
              <a:ln/>
              <a:effectLst/>
              <a:latin typeface="Times New Roman" panose="02020603050405020304" pitchFamily="18" charset="0"/>
              <a:ea typeface="Times New Roman" panose="02020603050405020304" pitchFamily="18" charset="0"/>
              <a:cs typeface="B Nazanin" panose="00000400000000000000" pitchFamily="2" charset="-78"/>
            </a:rPr>
            <a:t> </a:t>
          </a:r>
          <a:endParaRPr kumimoji="0" lang="fa-IR" altLang="en-US" sz="1400" b="0" i="0" u="none" strike="noStrike" kern="1200" cap="none" normalizeH="0" baseline="0" dirty="0">
            <a:ln/>
            <a:effectLst/>
            <a:latin typeface="Arial" panose="020B0604020202020204" pitchFamily="34" charset="0"/>
            <a:cs typeface="B Nazanin" panose="00000400000000000000" pitchFamily="2" charset="-78"/>
          </a:endParaRPr>
        </a:p>
      </dsp:txBody>
      <dsp:txXfrm>
        <a:off x="5483074" y="1376831"/>
        <a:ext cx="4228162" cy="3430354"/>
      </dsp:txXfrm>
    </dsp:sp>
    <dsp:sp modelId="{E1EA5775-BC05-4718-97FB-E400068F6245}">
      <dsp:nvSpPr>
        <dsp:cNvPr id="0" name=""/>
        <dsp:cNvSpPr/>
      </dsp:nvSpPr>
      <dsp:spPr>
        <a:xfrm rot="16200000">
          <a:off x="-1232984" y="1578728"/>
          <a:ext cx="4410455" cy="1252998"/>
        </a:xfrm>
        <a:prstGeom prst="rightArrow">
          <a:avLst>
            <a:gd name="adj1" fmla="val 49830"/>
            <a:gd name="adj2" fmla="val 6066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r" defTabSz="1244600">
            <a:lnSpc>
              <a:spcPct val="90000"/>
            </a:lnSpc>
            <a:spcBef>
              <a:spcPct val="0"/>
            </a:spcBef>
            <a:spcAft>
              <a:spcPct val="35000"/>
            </a:spcAft>
            <a:buNone/>
          </a:pPr>
          <a:r>
            <a:rPr lang="en-US" sz="2800" kern="1200" dirty="0">
              <a:cs typeface="Nazanin" panose="00000400000000000000" pitchFamily="2" charset="-78"/>
            </a:rPr>
            <a:t>   </a:t>
          </a:r>
          <a:r>
            <a:rPr lang="fa-IR" sz="2800" kern="1200" dirty="0">
              <a:cs typeface="Nazanin" panose="00000400000000000000" pitchFamily="2" charset="-78"/>
            </a:rPr>
            <a:t> کشف</a:t>
          </a:r>
          <a:endParaRPr lang="en-US" sz="2800" kern="1200" dirty="0">
            <a:cs typeface="Nazanin" panose="00000400000000000000" pitchFamily="2" charset="-78"/>
          </a:endParaRPr>
        </a:p>
      </dsp:txBody>
      <dsp:txXfrm>
        <a:off x="-1043613" y="2082414"/>
        <a:ext cx="4031713" cy="624368"/>
      </dsp:txXfrm>
    </dsp:sp>
    <dsp:sp modelId="{42CC5A93-2076-4BE6-802B-551F41B32AC0}">
      <dsp:nvSpPr>
        <dsp:cNvPr id="0" name=""/>
        <dsp:cNvSpPr/>
      </dsp:nvSpPr>
      <dsp:spPr>
        <a:xfrm rot="5400000">
          <a:off x="7883747" y="3293906"/>
          <a:ext cx="4410455" cy="1252998"/>
        </a:xfrm>
        <a:prstGeom prst="rightArrow">
          <a:avLst>
            <a:gd name="adj1" fmla="val 49830"/>
            <a:gd name="adj2" fmla="val 6066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r" defTabSz="1244600">
            <a:lnSpc>
              <a:spcPct val="90000"/>
            </a:lnSpc>
            <a:spcBef>
              <a:spcPct val="0"/>
            </a:spcBef>
            <a:spcAft>
              <a:spcPct val="35000"/>
            </a:spcAft>
            <a:buNone/>
          </a:pPr>
          <a:r>
            <a:rPr lang="en-US" sz="2800" kern="1200" dirty="0">
              <a:cs typeface="Nazanin" panose="00000400000000000000" pitchFamily="2" charset="-78"/>
            </a:rPr>
            <a:t>   </a:t>
          </a:r>
          <a:r>
            <a:rPr lang="fa-IR" sz="2800" kern="1200" dirty="0">
              <a:cs typeface="Nazanin" panose="00000400000000000000" pitchFamily="2" charset="-78"/>
            </a:rPr>
            <a:t>بهره براری</a:t>
          </a:r>
          <a:endParaRPr lang="en-US" sz="2800" kern="1200" dirty="0">
            <a:cs typeface="Nazanin" panose="00000400000000000000" pitchFamily="2" charset="-78"/>
          </a:endParaRPr>
        </a:p>
      </dsp:txBody>
      <dsp:txXfrm>
        <a:off x="8073118" y="3418850"/>
        <a:ext cx="4031713" cy="62436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7E95E-F1A2-48DD-BC5C-DA71E1EA44AC}"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F4635-9471-4ACB-94DE-D9788E8FFC83}" type="slidenum">
              <a:rPr lang="en-US" smtClean="0"/>
              <a:t>‹#›</a:t>
            </a:fld>
            <a:endParaRPr lang="en-US"/>
          </a:p>
        </p:txBody>
      </p:sp>
    </p:spTree>
    <p:extLst>
      <p:ext uri="{BB962C8B-B14F-4D97-AF65-F5344CB8AC3E}">
        <p14:creationId xmlns:p14="http://schemas.microsoft.com/office/powerpoint/2010/main" val="354618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AECC-EB9D-F20E-F1A0-A91063993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4F5D8C-B05F-5104-F30F-8AD3C5E2D0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CA5DD7-A1E6-A827-3529-5E58EBD7B375}"/>
              </a:ext>
            </a:extLst>
          </p:cNvPr>
          <p:cNvSpPr>
            <a:spLocks noGrp="1"/>
          </p:cNvSpPr>
          <p:nvPr>
            <p:ph type="dt" sz="half" idx="10"/>
          </p:nvPr>
        </p:nvSpPr>
        <p:spPr/>
        <p:txBody>
          <a:bodyPr/>
          <a:lstStyle/>
          <a:p>
            <a:fld id="{DC18B922-78A1-4D50-8916-AA4C769711FB}" type="datetime1">
              <a:rPr lang="en-US" smtClean="0"/>
              <a:t>10/15/2024</a:t>
            </a:fld>
            <a:endParaRPr lang="en-US"/>
          </a:p>
        </p:txBody>
      </p:sp>
      <p:sp>
        <p:nvSpPr>
          <p:cNvPr id="5" name="Footer Placeholder 4">
            <a:extLst>
              <a:ext uri="{FF2B5EF4-FFF2-40B4-BE49-F238E27FC236}">
                <a16:creationId xmlns:a16="http://schemas.microsoft.com/office/drawing/2014/main" id="{F676550B-6E3F-5237-618F-AFEB237BB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00293-B0A1-11D6-C7D4-4634D1C4A5B2}"/>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85495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AA43-4DE1-A178-37A9-905588B72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A8AC9-53D7-F95B-A3ED-61E4759BD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32256-1EE4-F05E-33A7-158DF03AC5FC}"/>
              </a:ext>
            </a:extLst>
          </p:cNvPr>
          <p:cNvSpPr>
            <a:spLocks noGrp="1"/>
          </p:cNvSpPr>
          <p:nvPr>
            <p:ph type="dt" sz="half" idx="10"/>
          </p:nvPr>
        </p:nvSpPr>
        <p:spPr/>
        <p:txBody>
          <a:bodyPr/>
          <a:lstStyle/>
          <a:p>
            <a:fld id="{F81D5C2B-04EF-4D50-BC28-9AD995C3A6D8}" type="datetime1">
              <a:rPr lang="en-US" smtClean="0"/>
              <a:t>10/15/2024</a:t>
            </a:fld>
            <a:endParaRPr lang="en-US"/>
          </a:p>
        </p:txBody>
      </p:sp>
      <p:sp>
        <p:nvSpPr>
          <p:cNvPr id="5" name="Footer Placeholder 4">
            <a:extLst>
              <a:ext uri="{FF2B5EF4-FFF2-40B4-BE49-F238E27FC236}">
                <a16:creationId xmlns:a16="http://schemas.microsoft.com/office/drawing/2014/main" id="{9819DB18-642F-7996-70EA-DE8FA5144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532CC-3DA4-C191-94F2-3E0930F8415F}"/>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338241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E15C0-B997-5030-7C00-89C1C8BF25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52C5A5-D70A-8D6F-2B2D-E1B0264320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AEECD-26B4-8E28-50FE-9E68413A2B4B}"/>
              </a:ext>
            </a:extLst>
          </p:cNvPr>
          <p:cNvSpPr>
            <a:spLocks noGrp="1"/>
          </p:cNvSpPr>
          <p:nvPr>
            <p:ph type="dt" sz="half" idx="10"/>
          </p:nvPr>
        </p:nvSpPr>
        <p:spPr/>
        <p:txBody>
          <a:bodyPr/>
          <a:lstStyle/>
          <a:p>
            <a:fld id="{248822F0-9C85-40CA-911F-5E93E175B321}" type="datetime1">
              <a:rPr lang="en-US" smtClean="0"/>
              <a:t>10/15/2024</a:t>
            </a:fld>
            <a:endParaRPr lang="en-US"/>
          </a:p>
        </p:txBody>
      </p:sp>
      <p:sp>
        <p:nvSpPr>
          <p:cNvPr id="5" name="Footer Placeholder 4">
            <a:extLst>
              <a:ext uri="{FF2B5EF4-FFF2-40B4-BE49-F238E27FC236}">
                <a16:creationId xmlns:a16="http://schemas.microsoft.com/office/drawing/2014/main" id="{57DE7726-6A98-C694-5758-16C7447C7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59515-8F4F-8304-964A-94900B474A20}"/>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267605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1DCE-ACC0-1A3F-F56A-43FDB3156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BD2CE-473C-185D-F330-B20C93BED8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18256-E6D7-4336-5BF5-0DD473640C7C}"/>
              </a:ext>
            </a:extLst>
          </p:cNvPr>
          <p:cNvSpPr>
            <a:spLocks noGrp="1"/>
          </p:cNvSpPr>
          <p:nvPr>
            <p:ph type="dt" sz="half" idx="10"/>
          </p:nvPr>
        </p:nvSpPr>
        <p:spPr/>
        <p:txBody>
          <a:bodyPr/>
          <a:lstStyle/>
          <a:p>
            <a:fld id="{3F070985-9181-46A8-86D9-475144576041}" type="datetime1">
              <a:rPr lang="en-US" smtClean="0"/>
              <a:t>10/15/2024</a:t>
            </a:fld>
            <a:endParaRPr lang="en-US"/>
          </a:p>
        </p:txBody>
      </p:sp>
      <p:sp>
        <p:nvSpPr>
          <p:cNvPr id="5" name="Footer Placeholder 4">
            <a:extLst>
              <a:ext uri="{FF2B5EF4-FFF2-40B4-BE49-F238E27FC236}">
                <a16:creationId xmlns:a16="http://schemas.microsoft.com/office/drawing/2014/main" id="{1834DA81-ACE0-F92E-D68A-EAECA9BFC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08F18-3CC1-CA0F-8848-E6AEA42BAC71}"/>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192485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94C3-C550-0AD9-94FF-E25FE408C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6A4D68-D7A4-4A04-6DEE-4B88C608F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FFD87-4452-F142-CC2F-3B9620447391}"/>
              </a:ext>
            </a:extLst>
          </p:cNvPr>
          <p:cNvSpPr>
            <a:spLocks noGrp="1"/>
          </p:cNvSpPr>
          <p:nvPr>
            <p:ph type="dt" sz="half" idx="10"/>
          </p:nvPr>
        </p:nvSpPr>
        <p:spPr/>
        <p:txBody>
          <a:bodyPr/>
          <a:lstStyle/>
          <a:p>
            <a:fld id="{25AD1F7D-80A6-447A-B75A-BDC5AD16B94E}" type="datetime1">
              <a:rPr lang="en-US" smtClean="0"/>
              <a:t>10/15/2024</a:t>
            </a:fld>
            <a:endParaRPr lang="en-US"/>
          </a:p>
        </p:txBody>
      </p:sp>
      <p:sp>
        <p:nvSpPr>
          <p:cNvPr id="5" name="Footer Placeholder 4">
            <a:extLst>
              <a:ext uri="{FF2B5EF4-FFF2-40B4-BE49-F238E27FC236}">
                <a16:creationId xmlns:a16="http://schemas.microsoft.com/office/drawing/2014/main" id="{EC974E21-C8ED-8F5B-204D-CE6688120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A7214-D3CD-1051-0E58-6CC36346AEC5}"/>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25000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4AA1-9FED-B9D3-11AA-7990BA1504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41E96-7EF0-EA4B-43BE-2601CA0530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0015D-701F-B897-3870-6A8625445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D48326-8A30-1EEC-9077-5880F1DA1D26}"/>
              </a:ext>
            </a:extLst>
          </p:cNvPr>
          <p:cNvSpPr>
            <a:spLocks noGrp="1"/>
          </p:cNvSpPr>
          <p:nvPr>
            <p:ph type="dt" sz="half" idx="10"/>
          </p:nvPr>
        </p:nvSpPr>
        <p:spPr/>
        <p:txBody>
          <a:bodyPr/>
          <a:lstStyle/>
          <a:p>
            <a:fld id="{BDB42AB8-B087-47C7-990D-56BE71A2B913}" type="datetime1">
              <a:rPr lang="en-US" smtClean="0"/>
              <a:t>10/15/2024</a:t>
            </a:fld>
            <a:endParaRPr lang="en-US"/>
          </a:p>
        </p:txBody>
      </p:sp>
      <p:sp>
        <p:nvSpPr>
          <p:cNvPr id="6" name="Footer Placeholder 5">
            <a:extLst>
              <a:ext uri="{FF2B5EF4-FFF2-40B4-BE49-F238E27FC236}">
                <a16:creationId xmlns:a16="http://schemas.microsoft.com/office/drawing/2014/main" id="{FC68C1F7-D972-EE1F-0DAB-2277859BA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F8DC2-0B24-50B2-9741-7B635241F923}"/>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427407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399F-3E97-B213-1330-B571EC3FE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6BBA4F-528C-D1E2-FF83-1E4B972E3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BE2E3-EBD3-B955-35FA-E0BE6351BD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36F939-91EE-8C9B-9D66-BBF388D15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B8D13-0283-C587-1FCD-87864DEF4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17010-57B5-9490-2538-11D3E145ACE8}"/>
              </a:ext>
            </a:extLst>
          </p:cNvPr>
          <p:cNvSpPr>
            <a:spLocks noGrp="1"/>
          </p:cNvSpPr>
          <p:nvPr>
            <p:ph type="dt" sz="half" idx="10"/>
          </p:nvPr>
        </p:nvSpPr>
        <p:spPr/>
        <p:txBody>
          <a:bodyPr/>
          <a:lstStyle/>
          <a:p>
            <a:fld id="{B05CBC25-2504-4A73-B94B-E81C136FB5DF}" type="datetime1">
              <a:rPr lang="en-US" smtClean="0"/>
              <a:t>10/15/2024</a:t>
            </a:fld>
            <a:endParaRPr lang="en-US"/>
          </a:p>
        </p:txBody>
      </p:sp>
      <p:sp>
        <p:nvSpPr>
          <p:cNvPr id="8" name="Footer Placeholder 7">
            <a:extLst>
              <a:ext uri="{FF2B5EF4-FFF2-40B4-BE49-F238E27FC236}">
                <a16:creationId xmlns:a16="http://schemas.microsoft.com/office/drawing/2014/main" id="{2043F1F2-F5CC-9601-73E3-4FEF8CE732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05D8A1-BD30-A45A-806E-C7AE46BEE910}"/>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27509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27FE-5973-2456-820E-BE9D152903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AB514D-9289-1886-CD50-BB9B686ACDD5}"/>
              </a:ext>
            </a:extLst>
          </p:cNvPr>
          <p:cNvSpPr>
            <a:spLocks noGrp="1"/>
          </p:cNvSpPr>
          <p:nvPr>
            <p:ph type="dt" sz="half" idx="10"/>
          </p:nvPr>
        </p:nvSpPr>
        <p:spPr/>
        <p:txBody>
          <a:bodyPr/>
          <a:lstStyle/>
          <a:p>
            <a:fld id="{88E812A9-7C55-44A9-AE5F-22F28900660F}" type="datetime1">
              <a:rPr lang="en-US" smtClean="0"/>
              <a:t>10/15/2024</a:t>
            </a:fld>
            <a:endParaRPr lang="en-US"/>
          </a:p>
        </p:txBody>
      </p:sp>
      <p:sp>
        <p:nvSpPr>
          <p:cNvPr id="4" name="Footer Placeholder 3">
            <a:extLst>
              <a:ext uri="{FF2B5EF4-FFF2-40B4-BE49-F238E27FC236}">
                <a16:creationId xmlns:a16="http://schemas.microsoft.com/office/drawing/2014/main" id="{A360265F-57F3-8C0E-B947-BB4C66729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525194-0CE0-8902-E0CE-0462373D222E}"/>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709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EED94-EA51-B8AE-5A9A-F53C48282E44}"/>
              </a:ext>
            </a:extLst>
          </p:cNvPr>
          <p:cNvSpPr>
            <a:spLocks noGrp="1"/>
          </p:cNvSpPr>
          <p:nvPr>
            <p:ph type="dt" sz="half" idx="10"/>
          </p:nvPr>
        </p:nvSpPr>
        <p:spPr/>
        <p:txBody>
          <a:bodyPr/>
          <a:lstStyle/>
          <a:p>
            <a:fld id="{511C30D3-A974-4FE0-97EE-994CD7397325}" type="datetime1">
              <a:rPr lang="en-US" smtClean="0"/>
              <a:t>10/15/2024</a:t>
            </a:fld>
            <a:endParaRPr lang="en-US"/>
          </a:p>
        </p:txBody>
      </p:sp>
      <p:sp>
        <p:nvSpPr>
          <p:cNvPr id="3" name="Footer Placeholder 2">
            <a:extLst>
              <a:ext uri="{FF2B5EF4-FFF2-40B4-BE49-F238E27FC236}">
                <a16:creationId xmlns:a16="http://schemas.microsoft.com/office/drawing/2014/main" id="{9FD2D763-0F2C-AE37-7DDB-CAC002423E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72EEE6-1C85-6FB3-9203-453BD79CBB8C}"/>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99141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870D-DAF2-8A60-9CF1-B818CED80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4C88F-AC26-1327-BD1D-43FBAB659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12BD8F-B656-A35B-239C-C35B21739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93BA5-8D8C-E4E3-12B1-0A057D45407F}"/>
              </a:ext>
            </a:extLst>
          </p:cNvPr>
          <p:cNvSpPr>
            <a:spLocks noGrp="1"/>
          </p:cNvSpPr>
          <p:nvPr>
            <p:ph type="dt" sz="half" idx="10"/>
          </p:nvPr>
        </p:nvSpPr>
        <p:spPr/>
        <p:txBody>
          <a:bodyPr/>
          <a:lstStyle/>
          <a:p>
            <a:fld id="{95E59761-C8F9-4EE4-BAA1-D2F3F5602C3D}" type="datetime1">
              <a:rPr lang="en-US" smtClean="0"/>
              <a:t>10/15/2024</a:t>
            </a:fld>
            <a:endParaRPr lang="en-US"/>
          </a:p>
        </p:txBody>
      </p:sp>
      <p:sp>
        <p:nvSpPr>
          <p:cNvPr id="6" name="Footer Placeholder 5">
            <a:extLst>
              <a:ext uri="{FF2B5EF4-FFF2-40B4-BE49-F238E27FC236}">
                <a16:creationId xmlns:a16="http://schemas.microsoft.com/office/drawing/2014/main" id="{DD2B7BA5-29D7-9D05-0075-E53769327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7B743-A0AA-8947-3338-F77433600266}"/>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201506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CA3B-2C06-845A-CB2D-202476F5B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9FFD07-A7CB-3A84-E5A5-928C801DE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626FB7-FB75-76C0-4623-CFFFCA3C7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51AE5-F264-FAB1-1418-E952CAF5E5E8}"/>
              </a:ext>
            </a:extLst>
          </p:cNvPr>
          <p:cNvSpPr>
            <a:spLocks noGrp="1"/>
          </p:cNvSpPr>
          <p:nvPr>
            <p:ph type="dt" sz="half" idx="10"/>
          </p:nvPr>
        </p:nvSpPr>
        <p:spPr/>
        <p:txBody>
          <a:bodyPr/>
          <a:lstStyle/>
          <a:p>
            <a:fld id="{FFB682B3-5D13-414A-81C9-89654F02CABB}" type="datetime1">
              <a:rPr lang="en-US" smtClean="0"/>
              <a:t>10/15/2024</a:t>
            </a:fld>
            <a:endParaRPr lang="en-US"/>
          </a:p>
        </p:txBody>
      </p:sp>
      <p:sp>
        <p:nvSpPr>
          <p:cNvPr id="6" name="Footer Placeholder 5">
            <a:extLst>
              <a:ext uri="{FF2B5EF4-FFF2-40B4-BE49-F238E27FC236}">
                <a16:creationId xmlns:a16="http://schemas.microsoft.com/office/drawing/2014/main" id="{DBC5BF7D-2817-3FAA-5421-37505CFA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13CC4-BC57-8A5A-808D-D23E21D60D67}"/>
              </a:ext>
            </a:extLst>
          </p:cNvPr>
          <p:cNvSpPr>
            <a:spLocks noGrp="1"/>
          </p:cNvSpPr>
          <p:nvPr>
            <p:ph type="sldNum" sz="quarter" idx="12"/>
          </p:nvPr>
        </p:nvSpPr>
        <p:spPr/>
        <p:txBody>
          <a:bodyPr/>
          <a:lstStyle/>
          <a:p>
            <a:fld id="{D7CC3BCE-01BE-4107-A505-0A5D70F1D93F}" type="slidenum">
              <a:rPr lang="en-US" smtClean="0"/>
              <a:t>‹#›</a:t>
            </a:fld>
            <a:endParaRPr lang="en-US"/>
          </a:p>
        </p:txBody>
      </p:sp>
    </p:spTree>
    <p:extLst>
      <p:ext uri="{BB962C8B-B14F-4D97-AF65-F5344CB8AC3E}">
        <p14:creationId xmlns:p14="http://schemas.microsoft.com/office/powerpoint/2010/main" val="361182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D7412-0CE6-0A09-58AB-E0A733B9A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A35FA-7218-4D26-EC2E-FB760A751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FF8D9-2763-FACB-DF29-1E576BD16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F942A-C183-47CB-AF89-8883E8C00F14}" type="datetime1">
              <a:rPr lang="en-US" smtClean="0"/>
              <a:t>10/15/2024</a:t>
            </a:fld>
            <a:endParaRPr lang="en-US"/>
          </a:p>
        </p:txBody>
      </p:sp>
      <p:sp>
        <p:nvSpPr>
          <p:cNvPr id="5" name="Footer Placeholder 4">
            <a:extLst>
              <a:ext uri="{FF2B5EF4-FFF2-40B4-BE49-F238E27FC236}">
                <a16:creationId xmlns:a16="http://schemas.microsoft.com/office/drawing/2014/main" id="{D4AB886B-8E43-88A7-6B9B-3BEE08B29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2A20FF-3983-B1A6-BC1B-E0DD79923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3BCE-01BE-4107-A505-0A5D70F1D93F}" type="slidenum">
              <a:rPr lang="en-US" smtClean="0"/>
              <a:t>‹#›</a:t>
            </a:fld>
            <a:endParaRPr lang="en-US"/>
          </a:p>
        </p:txBody>
      </p:sp>
    </p:spTree>
    <p:extLst>
      <p:ext uri="{BB962C8B-B14F-4D97-AF65-F5344CB8AC3E}">
        <p14:creationId xmlns:p14="http://schemas.microsoft.com/office/powerpoint/2010/main" val="364289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hyperlink" Target="https://doi.org/10.1016/j.ejor.2016.04.022" TargetMode="External"/><Relationship Id="rId3" Type="http://schemas.openxmlformats.org/officeDocument/2006/relationships/hyperlink" Target="https://doi.org/10.3390/jmse11071280" TargetMode="External"/><Relationship Id="rId7" Type="http://schemas.openxmlformats.org/officeDocument/2006/relationships/hyperlink" Target="https://doi.org/10.1016/j.chaos.2011.06.004" TargetMode="External"/><Relationship Id="rId2" Type="http://schemas.openxmlformats.org/officeDocument/2006/relationships/hyperlink" Target="https://doi.org/10.1201/9781003308386" TargetMode="External"/><Relationship Id="rId1" Type="http://schemas.openxmlformats.org/officeDocument/2006/relationships/slideLayout" Target="../slideLayouts/slideLayout7.xml"/><Relationship Id="rId6" Type="http://schemas.openxmlformats.org/officeDocument/2006/relationships/hyperlink" Target="https://doi.org/10.23919/cje.2022.00.072" TargetMode="External"/><Relationship Id="rId11" Type="http://schemas.openxmlformats.org/officeDocument/2006/relationships/hyperlink" Target="https://doi.org/10.1016/j.cie.2018.06.010" TargetMode="External"/><Relationship Id="rId5" Type="http://schemas.openxmlformats.org/officeDocument/2006/relationships/hyperlink" Target="http://dx.doi.org/10.1016/j.apm.2012.07.042" TargetMode="External"/><Relationship Id="rId10" Type="http://schemas.openxmlformats.org/officeDocument/2006/relationships/hyperlink" Target="https://doi.org/10.1016/j.aei.2018.11.004" TargetMode="External"/><Relationship Id="rId4" Type="http://schemas.openxmlformats.org/officeDocument/2006/relationships/hyperlink" Target="https://doi.org/10.1007/s42979-022-01211" TargetMode="External"/><Relationship Id="rId9" Type="http://schemas.openxmlformats.org/officeDocument/2006/relationships/hyperlink" Target="https://doi.org/10.1177/095440541454455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0000FF">
                <a:alpha val="45000"/>
              </a:srgbClr>
            </a:gs>
            <a:gs pos="50000">
              <a:srgbClr val="0000FF">
                <a:alpha val="11000"/>
              </a:srgbClr>
            </a:gs>
            <a:gs pos="100000">
              <a:srgbClr val="0000FF">
                <a:alpha val="11000"/>
              </a:srgbClr>
            </a:gs>
          </a:gsLst>
          <a:lin ang="5400000" scaled="1"/>
          <a:tileRect/>
        </a:gra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61F45D0D-FFE8-7558-E1DB-232F682669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6711" y="303742"/>
            <a:ext cx="1338578" cy="1574798"/>
          </a:xfrm>
          <a:prstGeom prst="rect">
            <a:avLst/>
          </a:prstGeom>
        </p:spPr>
      </p:pic>
      <p:sp>
        <p:nvSpPr>
          <p:cNvPr id="5" name="TextBox 4">
            <a:extLst>
              <a:ext uri="{FF2B5EF4-FFF2-40B4-BE49-F238E27FC236}">
                <a16:creationId xmlns:a16="http://schemas.microsoft.com/office/drawing/2014/main" id="{63BD271E-EFA7-BDFE-3F70-C2F6F549D2BB}"/>
              </a:ext>
            </a:extLst>
          </p:cNvPr>
          <p:cNvSpPr txBox="1"/>
          <p:nvPr/>
        </p:nvSpPr>
        <p:spPr>
          <a:xfrm>
            <a:off x="4470400" y="1878540"/>
            <a:ext cx="3251200" cy="1249701"/>
          </a:xfrm>
          <a:prstGeom prst="rect">
            <a:avLst/>
          </a:prstGeom>
          <a:noFill/>
        </p:spPr>
        <p:txBody>
          <a:bodyPr wrap="square" rtlCol="0">
            <a:spAutoFit/>
          </a:bodyPr>
          <a:lstStyle/>
          <a:p>
            <a:pPr algn="ctr">
              <a:lnSpc>
                <a:spcPct val="150000"/>
              </a:lnSpc>
            </a:pPr>
            <a:r>
              <a:rPr lang="fa-IR" b="1" dirty="0">
                <a:cs typeface="B Nazanin" panose="00000400000000000000" pitchFamily="2" charset="-78"/>
              </a:rPr>
              <a:t>دانشکده آمار، ریاضی و علوم رایانه</a:t>
            </a:r>
            <a:endParaRPr lang="en-US" b="1" dirty="0">
              <a:cs typeface="B Nazanin" panose="00000400000000000000" pitchFamily="2" charset="-78"/>
            </a:endParaRPr>
          </a:p>
          <a:p>
            <a:pPr algn="ctr">
              <a:lnSpc>
                <a:spcPct val="150000"/>
              </a:lnSpc>
            </a:pPr>
            <a:r>
              <a:rPr lang="fa-IR" sz="1600" b="1" dirty="0">
                <a:cs typeface="B Nazanin" panose="00000400000000000000" pitchFamily="2" charset="-78"/>
              </a:rPr>
              <a:t>پردیس شماره ۲ دانشگاه علامه طباطبایی</a:t>
            </a:r>
            <a:endParaRPr lang="en-US" sz="1600" b="1" dirty="0">
              <a:cs typeface="B Nazanin" panose="00000400000000000000" pitchFamily="2" charset="-78"/>
            </a:endParaRPr>
          </a:p>
          <a:p>
            <a:pPr algn="ctr">
              <a:lnSpc>
                <a:spcPct val="150000"/>
              </a:lnSpc>
            </a:pPr>
            <a:endParaRPr lang="en-US" b="1" dirty="0">
              <a:cs typeface="B Nazanin" panose="00000400000000000000" pitchFamily="2" charset="-78"/>
            </a:endParaRPr>
          </a:p>
        </p:txBody>
      </p:sp>
      <p:sp>
        <p:nvSpPr>
          <p:cNvPr id="6" name="TextBox 5">
            <a:extLst>
              <a:ext uri="{FF2B5EF4-FFF2-40B4-BE49-F238E27FC236}">
                <a16:creationId xmlns:a16="http://schemas.microsoft.com/office/drawing/2014/main" id="{828FAEA1-DED3-20EB-A8CC-4A2E0505BD07}"/>
              </a:ext>
            </a:extLst>
          </p:cNvPr>
          <p:cNvSpPr txBox="1"/>
          <p:nvPr/>
        </p:nvSpPr>
        <p:spPr>
          <a:xfrm>
            <a:off x="4501514" y="4330840"/>
            <a:ext cx="3251200" cy="923330"/>
          </a:xfrm>
          <a:prstGeom prst="rect">
            <a:avLst/>
          </a:prstGeom>
          <a:noFill/>
        </p:spPr>
        <p:txBody>
          <a:bodyPr wrap="square" rtlCol="0">
            <a:spAutoFit/>
          </a:bodyPr>
          <a:lstStyle/>
          <a:p>
            <a:pPr algn="ctr"/>
            <a:r>
              <a:rPr lang="fa-IR" b="1" dirty="0">
                <a:cs typeface="B Nazanin" panose="00000400000000000000" pitchFamily="2" charset="-78"/>
              </a:rPr>
              <a:t>پژوهشگر: </a:t>
            </a:r>
          </a:p>
          <a:p>
            <a:pPr algn="ctr"/>
            <a:r>
              <a:rPr lang="fa-IR" b="1" dirty="0">
                <a:cs typeface="B Nazanin" panose="00000400000000000000" pitchFamily="2" charset="-78"/>
              </a:rPr>
              <a:t>نجمیه سادات صفرآبادی</a:t>
            </a:r>
          </a:p>
          <a:p>
            <a:pPr algn="ctr"/>
            <a:r>
              <a:rPr lang="fa-IR" b="1" dirty="0">
                <a:cs typeface="B Nazanin" panose="00000400000000000000" pitchFamily="2" charset="-78"/>
              </a:rPr>
              <a:t>۴۰۱۱۳۱۴۱۰۳۹</a:t>
            </a:r>
            <a:endParaRPr lang="en-US" b="1" dirty="0">
              <a:cs typeface="B Nazanin" panose="00000400000000000000" pitchFamily="2" charset="-78"/>
            </a:endParaRPr>
          </a:p>
        </p:txBody>
      </p:sp>
      <p:sp>
        <p:nvSpPr>
          <p:cNvPr id="7" name="TextBox 6">
            <a:extLst>
              <a:ext uri="{FF2B5EF4-FFF2-40B4-BE49-F238E27FC236}">
                <a16:creationId xmlns:a16="http://schemas.microsoft.com/office/drawing/2014/main" id="{0457B037-662F-4102-4B7E-175D82B2A6E1}"/>
              </a:ext>
            </a:extLst>
          </p:cNvPr>
          <p:cNvSpPr txBox="1"/>
          <p:nvPr/>
        </p:nvSpPr>
        <p:spPr>
          <a:xfrm>
            <a:off x="4556125" y="5341212"/>
            <a:ext cx="3251200" cy="369332"/>
          </a:xfrm>
          <a:prstGeom prst="rect">
            <a:avLst/>
          </a:prstGeom>
          <a:noFill/>
        </p:spPr>
        <p:txBody>
          <a:bodyPr wrap="square" rtlCol="0">
            <a:spAutoFit/>
          </a:bodyPr>
          <a:lstStyle/>
          <a:p>
            <a:pPr algn="ctr"/>
            <a:r>
              <a:rPr lang="fa-IR" b="1" dirty="0">
                <a:cs typeface="B Nazanin" panose="00000400000000000000" pitchFamily="2" charset="-78"/>
              </a:rPr>
              <a:t>استاد راهنما: دکتر حسن رشیدی</a:t>
            </a:r>
            <a:endParaRPr lang="en-US" b="1" dirty="0">
              <a:cs typeface="B Nazanin" panose="00000400000000000000" pitchFamily="2" charset="-78"/>
            </a:endParaRPr>
          </a:p>
        </p:txBody>
      </p:sp>
      <p:sp>
        <p:nvSpPr>
          <p:cNvPr id="8" name="TextBox 7">
            <a:extLst>
              <a:ext uri="{FF2B5EF4-FFF2-40B4-BE49-F238E27FC236}">
                <a16:creationId xmlns:a16="http://schemas.microsoft.com/office/drawing/2014/main" id="{B41BCA1F-F724-64F2-2E8A-1580D406764B}"/>
              </a:ext>
            </a:extLst>
          </p:cNvPr>
          <p:cNvSpPr txBox="1"/>
          <p:nvPr/>
        </p:nvSpPr>
        <p:spPr>
          <a:xfrm>
            <a:off x="4556125" y="5749088"/>
            <a:ext cx="3251200" cy="369332"/>
          </a:xfrm>
          <a:prstGeom prst="rect">
            <a:avLst/>
          </a:prstGeom>
          <a:noFill/>
        </p:spPr>
        <p:txBody>
          <a:bodyPr wrap="square" rtlCol="0">
            <a:spAutoFit/>
          </a:bodyPr>
          <a:lstStyle/>
          <a:p>
            <a:pPr algn="ctr"/>
            <a:r>
              <a:rPr lang="fa-IR" b="1" dirty="0">
                <a:cs typeface="B Nazanin" panose="00000400000000000000" pitchFamily="2" charset="-78"/>
              </a:rPr>
              <a:t>استاد مشاور: دکتر محمد بحرانی</a:t>
            </a:r>
            <a:endParaRPr lang="en-US" b="1" dirty="0">
              <a:cs typeface="B Nazanin" panose="00000400000000000000" pitchFamily="2" charset="-78"/>
            </a:endParaRPr>
          </a:p>
        </p:txBody>
      </p:sp>
      <p:sp>
        <p:nvSpPr>
          <p:cNvPr id="9" name="TextBox 8">
            <a:extLst>
              <a:ext uri="{FF2B5EF4-FFF2-40B4-BE49-F238E27FC236}">
                <a16:creationId xmlns:a16="http://schemas.microsoft.com/office/drawing/2014/main" id="{A4B25CC7-295D-799C-9FDB-811B468CCA62}"/>
              </a:ext>
            </a:extLst>
          </p:cNvPr>
          <p:cNvSpPr txBox="1"/>
          <p:nvPr/>
        </p:nvSpPr>
        <p:spPr>
          <a:xfrm>
            <a:off x="895350" y="2732868"/>
            <a:ext cx="10744200" cy="1506182"/>
          </a:xfrm>
          <a:prstGeom prst="rect">
            <a:avLst/>
          </a:prstGeom>
          <a:noFill/>
        </p:spPr>
        <p:txBody>
          <a:bodyPr wrap="square" rtlCol="0">
            <a:spAutoFit/>
          </a:bodyPr>
          <a:lstStyle/>
          <a:p>
            <a:pPr algn="ctr">
              <a:lnSpc>
                <a:spcPct val="150000"/>
              </a:lnSpc>
            </a:pPr>
            <a:r>
              <a:rPr lang="fa-IR" sz="2100" b="1" dirty="0">
                <a:effectLst/>
                <a:latin typeface="Calibri" panose="020F0502020204030204" pitchFamily="34" charset="0"/>
                <a:ea typeface="Calibri" panose="020F0502020204030204" pitchFamily="34" charset="0"/>
                <a:cs typeface="B Nazanin" panose="00000400000000000000" pitchFamily="2" charset="-78"/>
              </a:rPr>
              <a:t>دفاع پایان نامه </a:t>
            </a:r>
          </a:p>
          <a:p>
            <a:pPr algn="ctr">
              <a:lnSpc>
                <a:spcPct val="150000"/>
              </a:lnSpc>
            </a:pPr>
            <a:r>
              <a:rPr lang="fa-IR" sz="2100" b="1" dirty="0">
                <a:effectLst/>
                <a:latin typeface="Calibri" panose="020F0502020204030204" pitchFamily="34" charset="0"/>
                <a:ea typeface="Calibri" panose="020F0502020204030204" pitchFamily="34" charset="0"/>
                <a:cs typeface="B Nazanin" panose="00000400000000000000" pitchFamily="2" charset="-78"/>
              </a:rPr>
              <a:t>زمانبندی لنگرگیری کشتی­ها در یک پایانه­ کانتینری چند اسکله­ای</a:t>
            </a:r>
            <a:endParaRPr lang="en-US" sz="2100" b="1" dirty="0">
              <a:effectLst/>
              <a:latin typeface="Calibri" panose="020F0502020204030204" pitchFamily="34" charset="0"/>
              <a:ea typeface="Calibri" panose="020F0502020204030204" pitchFamily="34" charset="0"/>
              <a:cs typeface="B Nazanin" panose="00000400000000000000" pitchFamily="2" charset="-78"/>
            </a:endParaRPr>
          </a:p>
          <a:p>
            <a:pPr algn="ctr">
              <a:lnSpc>
                <a:spcPct val="150000"/>
              </a:lnSpc>
            </a:pPr>
            <a:r>
              <a:rPr lang="fa-IR" sz="2100" b="1" dirty="0">
                <a:effectLst/>
                <a:latin typeface="Calibri" panose="020F0502020204030204" pitchFamily="34" charset="0"/>
                <a:ea typeface="Calibri" panose="020F0502020204030204" pitchFamily="34" charset="0"/>
                <a:cs typeface="B Nazanin" panose="00000400000000000000" pitchFamily="2" charset="-78"/>
              </a:rPr>
              <a:t> با استفاده از الگوریتم جستجوی فاخته </a:t>
            </a:r>
            <a:r>
              <a:rPr lang="fa-IR" sz="2100" b="1" dirty="0">
                <a:latin typeface="Calibri" panose="020F0502020204030204" pitchFamily="34" charset="0"/>
                <a:ea typeface="Calibri" panose="020F0502020204030204" pitchFamily="34" charset="0"/>
                <a:cs typeface="B Nazanin" panose="00000400000000000000" pitchFamily="2" charset="-78"/>
              </a:rPr>
              <a:t>ارتقا یافته</a:t>
            </a:r>
            <a:endParaRPr lang="en-US" sz="2100" b="1" dirty="0">
              <a:cs typeface="B Nazanin" panose="00000400000000000000" pitchFamily="2" charset="-78"/>
            </a:endParaRPr>
          </a:p>
        </p:txBody>
      </p:sp>
      <p:sp>
        <p:nvSpPr>
          <p:cNvPr id="11" name="Slide Number Placeholder 12">
            <a:extLst>
              <a:ext uri="{FF2B5EF4-FFF2-40B4-BE49-F238E27FC236}">
                <a16:creationId xmlns:a16="http://schemas.microsoft.com/office/drawing/2014/main" id="{26548DB7-C812-01ED-2429-A4C2A30E7F41}"/>
              </a:ext>
            </a:extLst>
          </p:cNvPr>
          <p:cNvSpPr>
            <a:spLocks noGrp="1"/>
          </p:cNvSpPr>
          <p:nvPr>
            <p:ph type="sldNum" sz="quarter" idx="12"/>
          </p:nvPr>
        </p:nvSpPr>
        <p:spPr>
          <a:xfrm>
            <a:off x="8610600" y="6356350"/>
            <a:ext cx="2743200" cy="365125"/>
          </a:xfrm>
        </p:spPr>
        <p:txBody>
          <a:bodyPr/>
          <a:lstStyle/>
          <a:p>
            <a:fld id="{EAA925CC-325B-4D5A-AF5E-9AABA9F282CC}" type="slidenum">
              <a:rPr lang="en-US" smtClean="0"/>
              <a:t>1</a:t>
            </a:fld>
            <a:endParaRPr lang="en-US"/>
          </a:p>
        </p:txBody>
      </p:sp>
      <p:sp>
        <p:nvSpPr>
          <p:cNvPr id="3" name="TextBox 2">
            <a:extLst>
              <a:ext uri="{FF2B5EF4-FFF2-40B4-BE49-F238E27FC236}">
                <a16:creationId xmlns:a16="http://schemas.microsoft.com/office/drawing/2014/main" id="{BAD5C411-198C-7F30-1ADC-114372CA775D}"/>
              </a:ext>
            </a:extLst>
          </p:cNvPr>
          <p:cNvSpPr txBox="1"/>
          <p:nvPr/>
        </p:nvSpPr>
        <p:spPr>
          <a:xfrm>
            <a:off x="4556125" y="6184926"/>
            <a:ext cx="3251200" cy="369332"/>
          </a:xfrm>
          <a:prstGeom prst="rect">
            <a:avLst/>
          </a:prstGeom>
          <a:noFill/>
        </p:spPr>
        <p:txBody>
          <a:bodyPr wrap="square" rtlCol="0">
            <a:spAutoFit/>
          </a:bodyPr>
          <a:lstStyle/>
          <a:p>
            <a:pPr algn="ctr"/>
            <a:r>
              <a:rPr lang="fa-IR" b="1" dirty="0">
                <a:cs typeface="B Nazanin" panose="00000400000000000000" pitchFamily="2" charset="-78"/>
              </a:rPr>
              <a:t>استاد داور: دکتر لطیفه پور محمد باقر</a:t>
            </a:r>
            <a:endParaRPr lang="en-US" b="1" dirty="0">
              <a:cs typeface="B Nazanin" panose="00000400000000000000" pitchFamily="2" charset="-78"/>
            </a:endParaRPr>
          </a:p>
        </p:txBody>
      </p:sp>
      <p:sp>
        <p:nvSpPr>
          <p:cNvPr id="10" name="Date Placeholder 9">
            <a:extLst>
              <a:ext uri="{FF2B5EF4-FFF2-40B4-BE49-F238E27FC236}">
                <a16:creationId xmlns:a16="http://schemas.microsoft.com/office/drawing/2014/main" id="{FE63A558-72C6-296B-E5A6-AFA77B09C1A8}"/>
              </a:ext>
            </a:extLst>
          </p:cNvPr>
          <p:cNvSpPr>
            <a:spLocks noGrp="1"/>
          </p:cNvSpPr>
          <p:nvPr>
            <p:ph type="dt" sz="half" idx="10"/>
          </p:nvPr>
        </p:nvSpPr>
        <p:spPr/>
        <p:txBody>
          <a:bodyPr/>
          <a:lstStyle/>
          <a:p>
            <a:fld id="{B3E36C0C-CB56-484A-858E-2C0AFC90AEFD}" type="datetime1">
              <a:rPr lang="en-US" smtClean="0"/>
              <a:t>10/15/2024</a:t>
            </a:fld>
            <a:endParaRPr lang="en-US"/>
          </a:p>
        </p:txBody>
      </p:sp>
    </p:spTree>
    <p:extLst>
      <p:ext uri="{BB962C8B-B14F-4D97-AF65-F5344CB8AC3E}">
        <p14:creationId xmlns:p14="http://schemas.microsoft.com/office/powerpoint/2010/main" val="80538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10</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ادبیات فنی پژوهش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7" name="TextBox 6">
            <a:extLst>
              <a:ext uri="{FF2B5EF4-FFF2-40B4-BE49-F238E27FC236}">
                <a16:creationId xmlns:a16="http://schemas.microsoft.com/office/drawing/2014/main" id="{92E4F992-3C14-B411-1E26-63AECC170864}"/>
              </a:ext>
            </a:extLst>
          </p:cNvPr>
          <p:cNvSpPr txBox="1"/>
          <p:nvPr/>
        </p:nvSpPr>
        <p:spPr>
          <a:xfrm>
            <a:off x="769392" y="1138356"/>
            <a:ext cx="10653215" cy="5139869"/>
          </a:xfrm>
          <a:prstGeom prst="rect">
            <a:avLst/>
          </a:prstGeom>
          <a:noFill/>
        </p:spPr>
        <p:txBody>
          <a:bodyPr wrap="square">
            <a:spAutoFit/>
          </a:bodyPr>
          <a:lstStyle/>
          <a:p>
            <a:pPr marL="285750" indent="-285750" algn="just" rtl="1">
              <a:spcAft>
                <a:spcPts val="1200"/>
              </a:spcAft>
              <a:buFont typeface="Wingdings" panose="05000000000000000000" pitchFamily="2" charset="2"/>
              <a:buChar char="q"/>
            </a:pPr>
            <a:r>
              <a:rPr lang="fa-IR" sz="2000" kern="100" dirty="0">
                <a:effectLst/>
                <a:latin typeface="Calibri" panose="020F0502020204030204" pitchFamily="34" charset="0"/>
                <a:ea typeface="Calibri" panose="020F0502020204030204" pitchFamily="34" charset="0"/>
                <a:cs typeface="B Nazanin" panose="00000400000000000000" pitchFamily="2" charset="-78"/>
              </a:rPr>
              <a:t>مسئله تخصیص اسکله در برگیرنده تعیین کشتی­های ورودی به موقعیت اسکله است. علاوه بر این، مسائل تخصیص اسکله اغلب از نوع گسسته و پیوسته هستند و که این دسته بندی مربوط به زمان ورودی کشتی­های کانتینر و اطلاع از ظرفیت بارگیری آنها می‌شود. </a:t>
            </a:r>
            <a:endParaRPr lang="fa-IR" sz="2000" b="1" dirty="0">
              <a:effectLst/>
              <a:latin typeface="Times New Roman" panose="02020603050405020304" pitchFamily="18" charset="0"/>
              <a:ea typeface="Times New Roman" panose="02020603050405020304" pitchFamily="18" charset="0"/>
              <a:cs typeface="Nazanin" panose="00000400000000000000" pitchFamily="2" charset="-78"/>
            </a:endParaRPr>
          </a:p>
          <a:p>
            <a:pPr marL="285750" marR="0" lvl="0" indent="-285750" algn="just" rtl="1">
              <a:spcBef>
                <a:spcPts val="0"/>
              </a:spcBef>
              <a:spcAft>
                <a:spcPts val="1200"/>
              </a:spcAft>
              <a:buFont typeface="Wingdings" panose="05000000000000000000" pitchFamily="2" charset="2"/>
              <a:buChar char="q"/>
            </a:pPr>
            <a:r>
              <a:rPr lang="fa-IR" sz="2000" b="1" dirty="0">
                <a:effectLst/>
                <a:latin typeface="Times New Roman" panose="02020603050405020304" pitchFamily="18" charset="0"/>
                <a:ea typeface="Times New Roman" panose="02020603050405020304" pitchFamily="18" charset="0"/>
                <a:cs typeface="Nazanin" panose="00000400000000000000" pitchFamily="2" charset="-78"/>
              </a:rPr>
              <a:t>هزینه‌های اسکله</a:t>
            </a:r>
            <a:r>
              <a:rPr lang="en-US" b="1" dirty="0">
                <a:effectLst/>
                <a:latin typeface="Times New Roman" panose="02020603050405020304" pitchFamily="18" charset="0"/>
                <a:ea typeface="Times New Roman" panose="02020603050405020304" pitchFamily="18" charset="0"/>
                <a:cs typeface="Nazanin" panose="00000400000000000000" pitchFamily="2" charset="-78"/>
              </a:rPr>
              <a:t>:</a:t>
            </a:r>
            <a:r>
              <a:rPr lang="en-US" dirty="0">
                <a:effectLst/>
                <a:latin typeface="Times New Roman" panose="02020603050405020304" pitchFamily="18" charset="0"/>
                <a:ea typeface="Times New Roman" panose="02020603050405020304" pitchFamily="18" charset="0"/>
                <a:cs typeface="Nazanin" panose="00000400000000000000" pitchFamily="2" charset="-78"/>
              </a:rPr>
              <a:t> </a:t>
            </a:r>
            <a:r>
              <a:rPr lang="fa-IR" dirty="0">
                <a:effectLst/>
                <a:latin typeface="Times New Roman" panose="02020603050405020304" pitchFamily="18" charset="0"/>
                <a:ea typeface="Times New Roman" panose="02020603050405020304" pitchFamily="18" charset="0"/>
                <a:cs typeface="Nazanin" panose="00000400000000000000" pitchFamily="2" charset="-78"/>
              </a:rPr>
              <a:t>در این پژوهش، هزینه‌های مربوط به هر پنجره کاری در اسکله بر اساس واحد تعریفی مشخص شده تعیین می‌شود.</a:t>
            </a:r>
            <a:endParaRPr lang="en-US" dirty="0">
              <a:effectLst/>
              <a:latin typeface="Times New Roman" panose="02020603050405020304" pitchFamily="18" charset="0"/>
              <a:ea typeface="Times New Roman" panose="02020603050405020304" pitchFamily="18" charset="0"/>
              <a:cs typeface="Nazanin" panose="00000400000000000000" pitchFamily="2" charset="-78"/>
            </a:endParaRPr>
          </a:p>
          <a:p>
            <a:pPr marL="285750" marR="0" lvl="0" indent="-285750" algn="just" rtl="1">
              <a:spcBef>
                <a:spcPts val="0"/>
              </a:spcBef>
              <a:spcAft>
                <a:spcPts val="1200"/>
              </a:spcAft>
              <a:buFont typeface="Wingdings" panose="05000000000000000000" pitchFamily="2" charset="2"/>
              <a:buChar char="q"/>
            </a:pPr>
            <a:r>
              <a:rPr lang="fa-IR" sz="2000" b="1" dirty="0">
                <a:effectLst/>
                <a:latin typeface="Times New Roman" panose="02020603050405020304" pitchFamily="18" charset="0"/>
                <a:ea typeface="Times New Roman" panose="02020603050405020304" pitchFamily="18" charset="0"/>
                <a:cs typeface="Nazanin" panose="00000400000000000000" pitchFamily="2" charset="-78"/>
              </a:rPr>
              <a:t>میزان بهره‌وری اسکله</a:t>
            </a:r>
            <a:r>
              <a:rPr lang="fa-IR" sz="2000" dirty="0">
                <a:effectLst/>
                <a:latin typeface="Times New Roman" panose="02020603050405020304" pitchFamily="18" charset="0"/>
                <a:ea typeface="Times New Roman" panose="02020603050405020304" pitchFamily="18" charset="0"/>
                <a:cs typeface="Nazanin" panose="00000400000000000000" pitchFamily="2" charset="-78"/>
              </a:rPr>
              <a:t>: </a:t>
            </a:r>
            <a:r>
              <a:rPr lang="fa-IR" dirty="0">
                <a:effectLst/>
                <a:latin typeface="Times New Roman" panose="02020603050405020304" pitchFamily="18" charset="0"/>
                <a:ea typeface="Times New Roman" panose="02020603050405020304" pitchFamily="18" charset="0"/>
                <a:cs typeface="Nazanin" panose="00000400000000000000" pitchFamily="2" charset="-78"/>
              </a:rPr>
              <a:t>بهره‌‌وری پایانه دریایی اشاره به کارایی عملیاتی بندر در سطح حداکثری از جهت خروجی بر اساس منابع محدود شده است. معیارهای کارایی عملیاتی در اینجا میزان اشغال بودن اسکله و زمان از دست رفته کل است که به صورت پیوسته در نظر گرفته می‌شود . </a:t>
            </a:r>
            <a:endParaRPr lang="en-US" dirty="0">
              <a:effectLst/>
              <a:latin typeface="Times New Roman" panose="02020603050405020304" pitchFamily="18" charset="0"/>
              <a:ea typeface="Times New Roman" panose="02020603050405020304" pitchFamily="18" charset="0"/>
              <a:cs typeface="Nazanin" panose="00000400000000000000" pitchFamily="2" charset="-78"/>
            </a:endParaRPr>
          </a:p>
          <a:p>
            <a:pPr marL="285750" indent="-285750" algn="just" rtl="1">
              <a:spcAft>
                <a:spcPts val="1200"/>
              </a:spcAft>
              <a:buFont typeface="Wingdings" panose="05000000000000000000" pitchFamily="2" charset="2"/>
              <a:buChar char="q"/>
            </a:pPr>
            <a:r>
              <a:rPr lang="fa-IR" sz="2000" b="1" dirty="0">
                <a:effectLst/>
                <a:latin typeface="Times New Roman" panose="02020603050405020304" pitchFamily="18" charset="0"/>
                <a:ea typeface="Times New Roman" panose="02020603050405020304" pitchFamily="18" charset="0"/>
                <a:cs typeface="Nazanin" panose="00000400000000000000" pitchFamily="2" charset="-78"/>
              </a:rPr>
              <a:t>اسکله ترجیحی</a:t>
            </a:r>
            <a:r>
              <a:rPr lang="fa-IR" sz="2000" dirty="0">
                <a:effectLst/>
                <a:latin typeface="Times New Roman" panose="02020603050405020304" pitchFamily="18" charset="0"/>
                <a:ea typeface="Times New Roman" panose="02020603050405020304" pitchFamily="18" charset="0"/>
                <a:cs typeface="Nazanin" panose="00000400000000000000" pitchFamily="2" charset="-78"/>
              </a:rPr>
              <a:t>: </a:t>
            </a:r>
            <a:r>
              <a:rPr lang="fa-IR" dirty="0">
                <a:effectLst/>
                <a:latin typeface="Times New Roman" panose="02020603050405020304" pitchFamily="18" charset="0"/>
                <a:ea typeface="Times New Roman" panose="02020603050405020304" pitchFamily="18" charset="0"/>
                <a:cs typeface="Nazanin" panose="00000400000000000000" pitchFamily="2" charset="-78"/>
              </a:rPr>
              <a:t>هر کشتی معمولاً بر اساس معیارهایی مانند طول، ارتفاع و عمق آب دماغه خود یک اسکله ترجیحی دارد. این اطلاعات قبل از تخصیص اصلی اسکله جمع‌آوری می‌شود تا از تناسب و سازگاری کشتی با اسکله اطمینان حاصل شود و عملیات بندری بهینه‌تری اتفاق بیفتد</a:t>
            </a:r>
            <a:r>
              <a:rPr lang="fa-IR" sz="2000" dirty="0">
                <a:effectLst/>
                <a:latin typeface="Times New Roman" panose="02020603050405020304" pitchFamily="18" charset="0"/>
                <a:ea typeface="Times New Roman" panose="02020603050405020304" pitchFamily="18" charset="0"/>
                <a:cs typeface="Nazanin" panose="00000400000000000000" pitchFamily="2" charset="-78"/>
              </a:rPr>
              <a:t>. </a:t>
            </a:r>
            <a:endParaRPr lang="en-US" sz="2000" dirty="0">
              <a:effectLst/>
              <a:latin typeface="Times New Roman" panose="02020603050405020304" pitchFamily="18" charset="0"/>
              <a:ea typeface="Times New Roman" panose="02020603050405020304" pitchFamily="18" charset="0"/>
              <a:cs typeface="Nazanin" panose="00000400000000000000" pitchFamily="2" charset="-78"/>
            </a:endParaRPr>
          </a:p>
          <a:p>
            <a:pPr marL="285750" indent="-285750" algn="just" rtl="1">
              <a:spcAft>
                <a:spcPts val="1200"/>
              </a:spcAft>
              <a:buFont typeface="Wingdings" panose="05000000000000000000" pitchFamily="2" charset="2"/>
              <a:buChar char="q"/>
            </a:pPr>
            <a:r>
              <a:rPr lang="fa-IR" sz="2000" b="1" dirty="0">
                <a:effectLst/>
                <a:latin typeface="Times New Roman" panose="02020603050405020304" pitchFamily="18" charset="0"/>
                <a:ea typeface="Times New Roman" panose="02020603050405020304" pitchFamily="18" charset="0"/>
                <a:cs typeface="Nazanin" panose="00000400000000000000" pitchFamily="2" charset="-78"/>
              </a:rPr>
              <a:t>توابع هدف معیار جهت ارزیابی حساسیت الگوریتم پیشنهادی</a:t>
            </a:r>
            <a:r>
              <a:rPr lang="en-US" sz="2000" b="1" dirty="0">
                <a:latin typeface="Times New Roman" panose="02020603050405020304" pitchFamily="18" charset="0"/>
                <a:ea typeface="Times New Roman" panose="02020603050405020304" pitchFamily="18" charset="0"/>
                <a:cs typeface="Nazanin" panose="00000400000000000000" pitchFamily="2" charset="-78"/>
              </a:rPr>
              <a:t> </a:t>
            </a:r>
            <a:r>
              <a:rPr lang="en-US" b="1" dirty="0">
                <a:latin typeface="Times New Roman" panose="02020603050405020304" pitchFamily="18" charset="0"/>
                <a:ea typeface="Times New Roman" panose="02020603050405020304" pitchFamily="18" charset="0"/>
                <a:cs typeface="Nazanin" panose="00000400000000000000" pitchFamily="2" charset="-78"/>
              </a:rPr>
              <a:t>:</a:t>
            </a:r>
            <a:r>
              <a:rPr lang="fa-IR" dirty="0">
                <a:effectLst/>
                <a:latin typeface="Times New Roman" panose="02020603050405020304" pitchFamily="18" charset="0"/>
                <a:ea typeface="Calibri" panose="020F0502020204030204" pitchFamily="34" charset="0"/>
                <a:cs typeface="Nazanin" panose="00000400000000000000" pitchFamily="2" charset="-78"/>
              </a:rPr>
              <a:t>توابع هدف معیار، مجموعه‌ای از توابع ریاضی هستند که از آنها به عنوان استانداردی برای ارزیابی الگوریتم‌های بهینه‌سازی استفاده می‌شوند. در این پژوهش، مطابق با جدول شماره (۳)، چهار تابع هدف مورد استفاده معرفی شده‌اند. تابع‌های </a:t>
            </a:r>
            <a:r>
              <a:rPr lang="en-US" dirty="0">
                <a:effectLst/>
                <a:latin typeface="Times New Roman" panose="02020603050405020304" pitchFamily="18" charset="0"/>
                <a:ea typeface="Calibri" panose="020F0502020204030204" pitchFamily="34" charset="0"/>
                <a:cs typeface="Nazanin" panose="00000400000000000000" pitchFamily="2" charset="-78"/>
              </a:rPr>
              <a:t>Sphere</a:t>
            </a:r>
            <a:r>
              <a:rPr lang="fa-IR" dirty="0">
                <a:effectLst/>
                <a:latin typeface="Times New Roman" panose="02020603050405020304" pitchFamily="18" charset="0"/>
                <a:ea typeface="Calibri" panose="020F0502020204030204" pitchFamily="34" charset="0"/>
                <a:cs typeface="Nazanin" panose="00000400000000000000" pitchFamily="2" charset="-78"/>
              </a:rPr>
              <a:t>، </a:t>
            </a:r>
            <a:r>
              <a:rPr lang="en-US" dirty="0">
                <a:effectLst/>
                <a:latin typeface="Times New Roman" panose="02020603050405020304" pitchFamily="18" charset="0"/>
                <a:ea typeface="Calibri" panose="020F0502020204030204" pitchFamily="34" charset="0"/>
                <a:cs typeface="Nazanin" panose="00000400000000000000" pitchFamily="2" charset="-78"/>
              </a:rPr>
              <a:t>Rosenbrock</a:t>
            </a:r>
            <a:r>
              <a:rPr lang="fa-IR" dirty="0">
                <a:effectLst/>
                <a:ea typeface="Calibri" panose="020F0502020204030204" pitchFamily="34" charset="0"/>
                <a:cs typeface="Nazanin" panose="00000400000000000000" pitchFamily="2" charset="-78"/>
              </a:rPr>
              <a:t>، </a:t>
            </a:r>
            <a:r>
              <a:rPr lang="en-US" dirty="0">
                <a:effectLst/>
                <a:latin typeface="Times New Roman" panose="02020603050405020304" pitchFamily="18" charset="0"/>
                <a:ea typeface="Calibri" panose="020F0502020204030204" pitchFamily="34" charset="0"/>
                <a:cs typeface="Nazanin" panose="00000400000000000000" pitchFamily="2" charset="-78"/>
              </a:rPr>
              <a:t>Rastrigin</a:t>
            </a:r>
            <a:r>
              <a:rPr lang="fa-IR" dirty="0">
                <a:effectLst/>
                <a:latin typeface="Times New Roman" panose="02020603050405020304" pitchFamily="18" charset="0"/>
                <a:ea typeface="Calibri" panose="020F0502020204030204" pitchFamily="34" charset="0"/>
                <a:cs typeface="Nazanin" panose="00000400000000000000" pitchFamily="2" charset="-78"/>
              </a:rPr>
              <a:t> و </a:t>
            </a:r>
            <a:r>
              <a:rPr lang="en-US" dirty="0">
                <a:effectLst/>
                <a:latin typeface="Times New Roman" panose="02020603050405020304" pitchFamily="18" charset="0"/>
                <a:ea typeface="Calibri" panose="020F0502020204030204" pitchFamily="34" charset="0"/>
                <a:cs typeface="Nazanin" panose="00000400000000000000" pitchFamily="2" charset="-78"/>
              </a:rPr>
              <a:t>Griewank</a:t>
            </a:r>
            <a:r>
              <a:rPr lang="en-US" dirty="0">
                <a:effectLst/>
                <a:latin typeface="B Nazanin" panose="00000400000000000000" pitchFamily="2" charset="-78"/>
                <a:ea typeface="Calibri" panose="020F0502020204030204" pitchFamily="34" charset="0"/>
                <a:cs typeface="Nazanin" panose="00000400000000000000" pitchFamily="2" charset="-78"/>
              </a:rPr>
              <a:t> </a:t>
            </a:r>
            <a:r>
              <a:rPr lang="fa-IR" dirty="0">
                <a:effectLst/>
                <a:latin typeface="B Nazanin" panose="00000400000000000000" pitchFamily="2" charset="-78"/>
                <a:ea typeface="Calibri" panose="020F0502020204030204" pitchFamily="34" charset="0"/>
                <a:cs typeface="Nazanin" panose="00000400000000000000" pitchFamily="2" charset="-78"/>
              </a:rPr>
              <a:t> توابع کلیدی هستند</a:t>
            </a:r>
            <a:r>
              <a:rPr lang="fa-IR" sz="2000" dirty="0">
                <a:effectLst/>
                <a:latin typeface="B Nazanin" panose="00000400000000000000" pitchFamily="2" charset="-78"/>
                <a:ea typeface="Calibri" panose="020F0502020204030204" pitchFamily="34" charset="0"/>
                <a:cs typeface="Nazanin" panose="00000400000000000000" pitchFamily="2" charset="-78"/>
              </a:rPr>
              <a:t>.</a:t>
            </a:r>
          </a:p>
          <a:p>
            <a:pPr marL="285750" indent="-285750" algn="just" rtl="1">
              <a:spcAft>
                <a:spcPts val="1200"/>
              </a:spcAft>
              <a:buFont typeface="Wingdings" panose="05000000000000000000" pitchFamily="2" charset="2"/>
              <a:buChar char="q"/>
            </a:pPr>
            <a:r>
              <a:rPr lang="fa-IR" sz="2000" b="1" dirty="0">
                <a:latin typeface="B Nazanin" panose="00000400000000000000" pitchFamily="2" charset="-78"/>
                <a:ea typeface="Calibri" panose="020F0502020204030204" pitchFamily="34" charset="0"/>
                <a:cs typeface="Nazanin" panose="00000400000000000000" pitchFamily="2" charset="-78"/>
              </a:rPr>
              <a:t>الگوریتم‌های معیار</a:t>
            </a:r>
            <a:r>
              <a:rPr lang="fa-IR" dirty="0">
                <a:latin typeface="B Nazanin" panose="00000400000000000000" pitchFamily="2" charset="-78"/>
                <a:ea typeface="Calibri" panose="020F0502020204030204" pitchFamily="34" charset="0"/>
                <a:cs typeface="Nazanin" panose="00000400000000000000" pitchFamily="2" charset="-78"/>
              </a:rPr>
              <a:t>: </a:t>
            </a:r>
            <a:r>
              <a:rPr lang="fa-IR" dirty="0">
                <a:effectLst/>
                <a:latin typeface="B Nazanin" panose="00000400000000000000" pitchFamily="2" charset="-78"/>
                <a:ea typeface="Calibri" panose="020F0502020204030204" pitchFamily="34" charset="0"/>
                <a:cs typeface="Nazanin" panose="00000400000000000000" pitchFamily="2" charset="-78"/>
              </a:rPr>
              <a:t> در این تحقیق، از الگوریتم فاخته پایه، بهینه‌سازی ذرات و برآورد توزیع به‌عنوان الگوریتم‌های مقایسه‌ای استفاده شده است. همچنین، رویکرد پردازش بر اساس اولویت ورود نیز به‌منظور ارزیابی کارایی و بهینه‌سازی تخصیص منابع در روش پیشنهادی لحاظ گردیده است. </a:t>
            </a:r>
          </a:p>
          <a:p>
            <a:pPr marL="285750" indent="-285750" algn="just" rtl="1">
              <a:spcAft>
                <a:spcPts val="1200"/>
              </a:spcAft>
              <a:buFont typeface="Wingdings" panose="05000000000000000000" pitchFamily="2" charset="2"/>
              <a:buChar char="q"/>
            </a:pPr>
            <a:endParaRPr lang="fa-IR" sz="1200" dirty="0">
              <a:latin typeface="Calibri" panose="020F0502020204030204" pitchFamily="34" charset="0"/>
              <a:ea typeface="Calibri" panose="020F0502020204030204" pitchFamily="34" charset="0"/>
              <a:cs typeface="Nazanin" panose="00000400000000000000" pitchFamily="2" charset="-78"/>
            </a:endParaRPr>
          </a:p>
          <a:p>
            <a:pPr marL="285750" indent="-285750" algn="just" rtl="1">
              <a:spcAft>
                <a:spcPts val="1200"/>
              </a:spcAft>
              <a:buFont typeface="Wingdings" panose="05000000000000000000" pitchFamily="2" charset="2"/>
              <a:buChar char="q"/>
            </a:pPr>
            <a:endParaRPr lang="en-US" sz="1200" dirty="0">
              <a:effectLst/>
              <a:latin typeface="Calibri" panose="020F0502020204030204" pitchFamily="34" charset="0"/>
              <a:ea typeface="Calibri" panose="020F0502020204030204" pitchFamily="34" charset="0"/>
              <a:cs typeface="Nazanin" panose="00000400000000000000" pitchFamily="2" charset="-78"/>
            </a:endParaRPr>
          </a:p>
        </p:txBody>
      </p:sp>
      <p:sp>
        <p:nvSpPr>
          <p:cNvPr id="4" name="Date Placeholder 3">
            <a:extLst>
              <a:ext uri="{FF2B5EF4-FFF2-40B4-BE49-F238E27FC236}">
                <a16:creationId xmlns:a16="http://schemas.microsoft.com/office/drawing/2014/main" id="{F4FAAC2A-B91D-8DDD-9C37-9327445B552A}"/>
              </a:ext>
            </a:extLst>
          </p:cNvPr>
          <p:cNvSpPr>
            <a:spLocks noGrp="1"/>
          </p:cNvSpPr>
          <p:nvPr>
            <p:ph type="dt" sz="half" idx="10"/>
          </p:nvPr>
        </p:nvSpPr>
        <p:spPr/>
        <p:txBody>
          <a:bodyPr/>
          <a:lstStyle/>
          <a:p>
            <a:fld id="{4622C28A-72F1-4134-BD36-7592A4A9DEDD}" type="datetime1">
              <a:rPr lang="en-US" smtClean="0"/>
              <a:t>10/15/2024</a:t>
            </a:fld>
            <a:endParaRPr lang="en-US"/>
          </a:p>
        </p:txBody>
      </p:sp>
    </p:spTree>
    <p:extLst>
      <p:ext uri="{BB962C8B-B14F-4D97-AF65-F5344CB8AC3E}">
        <p14:creationId xmlns:p14="http://schemas.microsoft.com/office/powerpoint/2010/main" val="252498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11</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ادبیات فنی پژوهش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4A618C85-93C7-9F87-9BD8-E3DE41FDF495}"/>
              </a:ext>
            </a:extLst>
          </p:cNvPr>
          <p:cNvSpPr>
            <a:spLocks noGrp="1"/>
          </p:cNvSpPr>
          <p:nvPr>
            <p:ph type="dt" sz="half" idx="10"/>
          </p:nvPr>
        </p:nvSpPr>
        <p:spPr/>
        <p:txBody>
          <a:bodyPr/>
          <a:lstStyle/>
          <a:p>
            <a:fld id="{4AB1DEBA-3DDB-43A5-851E-0A908576700B}" type="datetime1">
              <a:rPr lang="en-US" smtClean="0"/>
              <a:t>10/15/2024</a:t>
            </a:fld>
            <a:endParaRPr lang="en-US"/>
          </a:p>
        </p:txBody>
      </p:sp>
      <p:pic>
        <p:nvPicPr>
          <p:cNvPr id="5" name="Picture 4">
            <a:extLst>
              <a:ext uri="{FF2B5EF4-FFF2-40B4-BE49-F238E27FC236}">
                <a16:creationId xmlns:a16="http://schemas.microsoft.com/office/drawing/2014/main" id="{1D323913-F817-A59E-D429-14671FAC8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343" y="953459"/>
            <a:ext cx="6632390" cy="3090273"/>
          </a:xfrm>
          <a:prstGeom prst="rect">
            <a:avLst/>
          </a:prstGeom>
        </p:spPr>
      </p:pic>
      <p:sp>
        <p:nvSpPr>
          <p:cNvPr id="7" name="TextBox 6">
            <a:extLst>
              <a:ext uri="{FF2B5EF4-FFF2-40B4-BE49-F238E27FC236}">
                <a16:creationId xmlns:a16="http://schemas.microsoft.com/office/drawing/2014/main" id="{8B57C5F5-450F-9822-843C-51A0264DF7F7}"/>
              </a:ext>
            </a:extLst>
          </p:cNvPr>
          <p:cNvSpPr txBox="1"/>
          <p:nvPr/>
        </p:nvSpPr>
        <p:spPr>
          <a:xfrm>
            <a:off x="838200" y="4174564"/>
            <a:ext cx="10717667" cy="2308324"/>
          </a:xfrm>
          <a:prstGeom prst="rect">
            <a:avLst/>
          </a:prstGeom>
          <a:noFill/>
        </p:spPr>
        <p:txBody>
          <a:bodyPr wrap="square" rtlCol="0">
            <a:spAutoFit/>
          </a:bodyPr>
          <a:lstStyle/>
          <a:p>
            <a:pPr marL="285750" indent="-285750" algn="just" rtl="1">
              <a:buFont typeface="Wingdings" panose="05000000000000000000" pitchFamily="2" charset="2"/>
              <a:buChar char="q"/>
            </a:pPr>
            <a:r>
              <a:rPr lang="fa-IR" dirty="0">
                <a:cs typeface="B Mitra" panose="00000400000000000000" pitchFamily="2" charset="-78"/>
              </a:rPr>
              <a:t>این تصویر نمایانگر چرخش پردازش در پایانه دریایی است و شامل پنج تصمیم کلیدی در مدیریت و برنامه‌ریزی است که هر یک نقش اساسی در بهینه‌سازی عملکرد پایانه دارد. اولین تصمیم، </a:t>
            </a:r>
            <a:r>
              <a:rPr lang="fa-IR" b="1" dirty="0">
                <a:cs typeface="B Mitra" panose="00000400000000000000" pitchFamily="2" charset="-78"/>
              </a:rPr>
              <a:t>زمان‌بندی و تخصیص اسکله به کشتی</a:t>
            </a:r>
            <a:r>
              <a:rPr lang="fa-IR" dirty="0">
                <a:cs typeface="B Mitra" panose="00000400000000000000" pitchFamily="2" charset="-78"/>
              </a:rPr>
              <a:t> می‌باشد که به تحلیل و تعیین بهینه زمان و مکان پهلوگیری کشتی‌ها بر اساس ظرفیت بندر و ترافیک پیش‌بینی‌شده می‌پردازد. دومین تصمیم، </a:t>
            </a:r>
            <a:r>
              <a:rPr lang="fa-IR" b="1" dirty="0">
                <a:cs typeface="B Mitra" panose="00000400000000000000" pitchFamily="2" charset="-78"/>
              </a:rPr>
              <a:t>زمان‌بندی جرثقیل</a:t>
            </a:r>
            <a:r>
              <a:rPr lang="fa-IR" dirty="0">
                <a:cs typeface="B Mitra" panose="00000400000000000000" pitchFamily="2" charset="-78"/>
              </a:rPr>
              <a:t> است که شامل ایجاد الگوریتم‌های مؤثر برای برنامه‌ریزی دقیق عملیات بارگیری و تخلیه بارها از کشتی‌ها به منظور کاهش زمان توقف و افزایش سرعت گردش بار می‌باشد. سومین تصمیم، </a:t>
            </a:r>
            <a:r>
              <a:rPr lang="fa-IR" b="1" dirty="0">
                <a:cs typeface="B Mitra" panose="00000400000000000000" pitchFamily="2" charset="-78"/>
              </a:rPr>
              <a:t>بهینه سازی دروازه </a:t>
            </a:r>
            <a:r>
              <a:rPr lang="fa-IR" dirty="0">
                <a:cs typeface="B Mitra" panose="00000400000000000000" pitchFamily="2" charset="-78"/>
              </a:rPr>
              <a:t>است که برای اداغم مدهای انتقال در نظر گرفته می شود و نیازمند تجزیه و تحلیل معیارهای ترافیکی و اولویت‌های بارگیری است. چهارمین تصمیم، </a:t>
            </a:r>
            <a:r>
              <a:rPr lang="fa-IR" b="1" dirty="0">
                <a:cs typeface="B Mitra" panose="00000400000000000000" pitchFamily="2" charset="-78"/>
              </a:rPr>
              <a:t>مدیریت تخصیص حیاط</a:t>
            </a:r>
            <a:r>
              <a:rPr lang="fa-IR" dirty="0">
                <a:cs typeface="B Mitra" panose="00000400000000000000" pitchFamily="2" charset="-78"/>
              </a:rPr>
              <a:t> به‌منظور بهینه‌سازی فضای انبار و تسهیل جابجایی بارها است، که این امر با استفاده از مدیریت فضا و الگوریتم‌های تصمیم‌سازی میسر می‌شود. در نهایت، </a:t>
            </a:r>
            <a:r>
              <a:rPr lang="fa-IR" b="1" dirty="0">
                <a:cs typeface="B Mitra" panose="00000400000000000000" pitchFamily="2" charset="-78"/>
              </a:rPr>
              <a:t>زمان‌بندی و مسیریابی ماشین‌های خودکار</a:t>
            </a:r>
            <a:r>
              <a:rPr lang="fa-IR" dirty="0">
                <a:cs typeface="B Mitra" panose="00000400000000000000" pitchFamily="2" charset="-78"/>
              </a:rPr>
              <a:t> شامل طراحی و پیاده‌سازی مسیرهای کارآمد برای این ماشین‌ها به همراه زمان‌بندی فعالیت‌ها به منظور به حداقل رساندن تاخیر در جابه‌جایی بار است. این تصمیمات به‌طور یکپارچه به افزایش کارایی و بهبود هماهنگی در عملیات پایانه‌های دریایی کمک می‌کنند.</a:t>
            </a:r>
          </a:p>
        </p:txBody>
      </p:sp>
    </p:spTree>
    <p:extLst>
      <p:ext uri="{BB962C8B-B14F-4D97-AF65-F5344CB8AC3E}">
        <p14:creationId xmlns:p14="http://schemas.microsoft.com/office/powerpoint/2010/main" val="33558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12</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ادبیات فنی پژوهش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pic>
        <p:nvPicPr>
          <p:cNvPr id="8" name="Picture 7">
            <a:extLst>
              <a:ext uri="{FF2B5EF4-FFF2-40B4-BE49-F238E27FC236}">
                <a16:creationId xmlns:a16="http://schemas.microsoft.com/office/drawing/2014/main" id="{190A53BE-0146-BC67-5E00-0FF3FF0A9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538" y="1228725"/>
            <a:ext cx="5505450" cy="3219450"/>
          </a:xfrm>
          <a:prstGeom prst="rect">
            <a:avLst/>
          </a:prstGeom>
        </p:spPr>
      </p:pic>
      <p:pic>
        <p:nvPicPr>
          <p:cNvPr id="14" name="Picture 13">
            <a:extLst>
              <a:ext uri="{FF2B5EF4-FFF2-40B4-BE49-F238E27FC236}">
                <a16:creationId xmlns:a16="http://schemas.microsoft.com/office/drawing/2014/main" id="{E34E0B1E-9C0C-8876-326A-16948C4F717C}"/>
              </a:ext>
            </a:extLst>
          </p:cNvPr>
          <p:cNvPicPr>
            <a:picLocks noChangeAspect="1"/>
          </p:cNvPicPr>
          <p:nvPr/>
        </p:nvPicPr>
        <p:blipFill rotWithShape="1">
          <a:blip r:embed="rId3">
            <a:extLst>
              <a:ext uri="{28A0092B-C50C-407E-A947-70E740481C1C}">
                <a14:useLocalDpi xmlns:a14="http://schemas.microsoft.com/office/drawing/2010/main" val="0"/>
              </a:ext>
            </a:extLst>
          </a:blip>
          <a:srcRect l="8747" r="5753"/>
          <a:stretch/>
        </p:blipFill>
        <p:spPr>
          <a:xfrm>
            <a:off x="668184" y="1066800"/>
            <a:ext cx="5318279" cy="3219450"/>
          </a:xfrm>
          <a:prstGeom prst="rect">
            <a:avLst/>
          </a:prstGeom>
        </p:spPr>
      </p:pic>
      <p:sp>
        <p:nvSpPr>
          <p:cNvPr id="4" name="Date Placeholder 3">
            <a:extLst>
              <a:ext uri="{FF2B5EF4-FFF2-40B4-BE49-F238E27FC236}">
                <a16:creationId xmlns:a16="http://schemas.microsoft.com/office/drawing/2014/main" id="{1084ED0E-7822-AC4A-9CF3-1DF4E548E499}"/>
              </a:ext>
            </a:extLst>
          </p:cNvPr>
          <p:cNvSpPr>
            <a:spLocks noGrp="1"/>
          </p:cNvSpPr>
          <p:nvPr>
            <p:ph type="dt" sz="half" idx="10"/>
          </p:nvPr>
        </p:nvSpPr>
        <p:spPr/>
        <p:txBody>
          <a:bodyPr/>
          <a:lstStyle/>
          <a:p>
            <a:fld id="{013A80C2-9CD6-48F8-8146-D04FA8E769B8}" type="datetime1">
              <a:rPr lang="en-US" smtClean="0"/>
              <a:t>10/15/2024</a:t>
            </a:fld>
            <a:endParaRPr lang="en-US"/>
          </a:p>
        </p:txBody>
      </p:sp>
      <p:sp>
        <p:nvSpPr>
          <p:cNvPr id="5" name="TextBox 4">
            <a:extLst>
              <a:ext uri="{FF2B5EF4-FFF2-40B4-BE49-F238E27FC236}">
                <a16:creationId xmlns:a16="http://schemas.microsoft.com/office/drawing/2014/main" id="{A7C3A432-56A0-17FA-72F9-50A56B840B11}"/>
              </a:ext>
            </a:extLst>
          </p:cNvPr>
          <p:cNvSpPr txBox="1"/>
          <p:nvPr/>
        </p:nvSpPr>
        <p:spPr>
          <a:xfrm>
            <a:off x="729380" y="4719197"/>
            <a:ext cx="10952316" cy="1754326"/>
          </a:xfrm>
          <a:prstGeom prst="rect">
            <a:avLst/>
          </a:prstGeom>
          <a:noFill/>
        </p:spPr>
        <p:txBody>
          <a:bodyPr wrap="square" rtlCol="0">
            <a:spAutoFit/>
          </a:bodyPr>
          <a:lstStyle/>
          <a:p>
            <a:pPr marL="285750" indent="-285750" algn="just" rtl="1">
              <a:buFont typeface="Wingdings" panose="05000000000000000000" pitchFamily="2" charset="2"/>
              <a:buChar char="q"/>
            </a:pPr>
            <a:r>
              <a:rPr lang="fa-IR" dirty="0">
                <a:cs typeface="Nazanin" panose="00000400000000000000" pitchFamily="2" charset="-78"/>
              </a:rPr>
              <a:t>این تصویر به تحلیل عملیات پایانه‌های کانتینری می‌پردازد و شامل اجزای کلیدی و فرآیندهای مرتبط با مدیریت بارگیری و تخلیه کشتی‌ها است. در مرکز این نمودار، عملیات پایانه کانتینری قرار دارد که تحت تأثیر چندین عامل مهم قرار می‌گیرد. اطلاعاتی نظیر </a:t>
            </a:r>
            <a:r>
              <a:rPr lang="fa-IR" b="1" dirty="0">
                <a:cs typeface="Nazanin" panose="00000400000000000000" pitchFamily="2" charset="-78"/>
              </a:rPr>
              <a:t>وضعیت کنونی اسکله‌ها و جرثقیل‌ها</a:t>
            </a:r>
            <a:r>
              <a:rPr lang="fa-IR" dirty="0">
                <a:cs typeface="Nazanin" panose="00000400000000000000" pitchFamily="2" charset="-78"/>
              </a:rPr>
              <a:t>، طول کشتی، </a:t>
            </a:r>
            <a:r>
              <a:rPr lang="fa-IR" b="1" dirty="0">
                <a:cs typeface="Nazanin" panose="00000400000000000000" pitchFamily="2" charset="-78"/>
              </a:rPr>
              <a:t>نیاز به بارگیری و تخلیه کانتینرها</a:t>
            </a:r>
            <a:r>
              <a:rPr lang="fa-IR" dirty="0">
                <a:cs typeface="Nazanin" panose="00000400000000000000" pitchFamily="2" charset="-78"/>
              </a:rPr>
              <a:t> و </a:t>
            </a:r>
            <a:r>
              <a:rPr lang="fa-IR" b="1" dirty="0">
                <a:cs typeface="Nazanin" panose="00000400000000000000" pitchFamily="2" charset="-78"/>
              </a:rPr>
              <a:t>اطلاعات ورود و خروج کشتی</a:t>
            </a:r>
            <a:r>
              <a:rPr lang="fa-IR" dirty="0">
                <a:cs typeface="Nazanin" panose="00000400000000000000" pitchFamily="2" charset="-78"/>
              </a:rPr>
              <a:t> به‌عنوان ورودی‌های حیاتی برای برنامه‌ریزی و اجرای عملیات محسوب می‌شوند. این داده‌ها به همراه </a:t>
            </a:r>
            <a:r>
              <a:rPr lang="fa-IR" b="1" dirty="0">
                <a:cs typeface="Nazanin" panose="00000400000000000000" pitchFamily="2" charset="-78"/>
              </a:rPr>
              <a:t>قوانین عملیاتی </a:t>
            </a:r>
            <a:r>
              <a:rPr lang="fa-IR" dirty="0">
                <a:cs typeface="Nazanin" panose="00000400000000000000" pitchFamily="2" charset="-78"/>
              </a:rPr>
              <a:t>به تعیین </a:t>
            </a:r>
            <a:r>
              <a:rPr lang="fa-IR" b="1" dirty="0">
                <a:cs typeface="Nazanin" panose="00000400000000000000" pitchFamily="2" charset="-78"/>
              </a:rPr>
              <a:t>ترتیب اسکله</a:t>
            </a:r>
            <a:r>
              <a:rPr lang="fa-IR" dirty="0">
                <a:cs typeface="Nazanin" panose="00000400000000000000" pitchFamily="2" charset="-78"/>
              </a:rPr>
              <a:t> و </a:t>
            </a:r>
            <a:r>
              <a:rPr lang="fa-IR" b="1" dirty="0">
                <a:cs typeface="Nazanin" panose="00000400000000000000" pitchFamily="2" charset="-78"/>
              </a:rPr>
              <a:t>ترتیب جرثقیل</a:t>
            </a:r>
            <a:r>
              <a:rPr lang="fa-IR" dirty="0">
                <a:cs typeface="Nazanin" panose="00000400000000000000" pitchFamily="2" charset="-78"/>
              </a:rPr>
              <a:t> کمک می‌کنند. در نهایت، </a:t>
            </a:r>
            <a:r>
              <a:rPr lang="fa-IR" b="1" dirty="0">
                <a:cs typeface="Nazanin" panose="00000400000000000000" pitchFamily="2" charset="-78"/>
              </a:rPr>
              <a:t>اپراتورهای حمل و نقل</a:t>
            </a:r>
            <a:r>
              <a:rPr lang="fa-IR" dirty="0">
                <a:cs typeface="Nazanin" panose="00000400000000000000" pitchFamily="2" charset="-78"/>
              </a:rPr>
              <a:t> نقش کلیدی در اجرای این عملیات دارند. این ساختار به‌طور جامع به بهبود کارایی و کاهش زمان توقف کشتی‌ها در پایانه‌های کانتینری کمک می‌کند.</a:t>
            </a:r>
          </a:p>
        </p:txBody>
      </p:sp>
    </p:spTree>
    <p:extLst>
      <p:ext uri="{BB962C8B-B14F-4D97-AF65-F5344CB8AC3E}">
        <p14:creationId xmlns:p14="http://schemas.microsoft.com/office/powerpoint/2010/main" val="212036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13</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8460901" y="1597878"/>
            <a:ext cx="3042598" cy="830997"/>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مقایسه روش های مختلف بهینه سازی</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pic>
        <p:nvPicPr>
          <p:cNvPr id="5" name="Picture 4">
            <a:extLst>
              <a:ext uri="{FF2B5EF4-FFF2-40B4-BE49-F238E27FC236}">
                <a16:creationId xmlns:a16="http://schemas.microsoft.com/office/drawing/2014/main" id="{BA19704A-F7EF-7096-944D-455E1953DAE5}"/>
              </a:ext>
            </a:extLst>
          </p:cNvPr>
          <p:cNvPicPr>
            <a:picLocks noChangeAspect="1"/>
          </p:cNvPicPr>
          <p:nvPr/>
        </p:nvPicPr>
        <p:blipFill>
          <a:blip r:embed="rId2">
            <a:extLst>
              <a:ext uri="{28A0092B-C50C-407E-A947-70E740481C1C}">
                <a14:useLocalDpi xmlns:a14="http://schemas.microsoft.com/office/drawing/2010/main" val="0"/>
              </a:ext>
            </a:extLst>
          </a:blip>
          <a:srcRect t="2290" b="2906"/>
          <a:stretch/>
        </p:blipFill>
        <p:spPr>
          <a:xfrm>
            <a:off x="838200" y="295275"/>
            <a:ext cx="6683737" cy="5956300"/>
          </a:xfrm>
          <a:prstGeom prst="rect">
            <a:avLst/>
          </a:prstGeom>
        </p:spPr>
      </p:pic>
      <p:sp>
        <p:nvSpPr>
          <p:cNvPr id="4" name="Date Placeholder 3">
            <a:extLst>
              <a:ext uri="{FF2B5EF4-FFF2-40B4-BE49-F238E27FC236}">
                <a16:creationId xmlns:a16="http://schemas.microsoft.com/office/drawing/2014/main" id="{5358437D-B0A1-4F9D-6BA0-00FC7A3B02C3}"/>
              </a:ext>
            </a:extLst>
          </p:cNvPr>
          <p:cNvSpPr>
            <a:spLocks noGrp="1"/>
          </p:cNvSpPr>
          <p:nvPr>
            <p:ph type="dt" sz="half" idx="10"/>
          </p:nvPr>
        </p:nvSpPr>
        <p:spPr/>
        <p:txBody>
          <a:bodyPr/>
          <a:lstStyle/>
          <a:p>
            <a:fld id="{1AAD2AB1-5D25-4A6D-990E-D2476510B50B}" type="datetime1">
              <a:rPr lang="en-US" smtClean="0"/>
              <a:t>10/15/2024</a:t>
            </a:fld>
            <a:endParaRPr lang="en-US"/>
          </a:p>
        </p:txBody>
      </p:sp>
    </p:spTree>
    <p:extLst>
      <p:ext uri="{BB962C8B-B14F-4D97-AF65-F5344CB8AC3E}">
        <p14:creationId xmlns:p14="http://schemas.microsoft.com/office/powerpoint/2010/main" val="397440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EBB2D-3363-694F-6F8A-1368D19AF6E3}"/>
              </a:ext>
            </a:extLst>
          </p:cNvPr>
          <p:cNvSpPr>
            <a:spLocks noGrp="1"/>
          </p:cNvSpPr>
          <p:nvPr>
            <p:ph type="dt" sz="half" idx="10"/>
          </p:nvPr>
        </p:nvSpPr>
        <p:spPr/>
        <p:txBody>
          <a:bodyPr/>
          <a:lstStyle/>
          <a:p>
            <a:fld id="{511C30D3-A974-4FE0-97EE-994CD7397325}" type="datetime1">
              <a:rPr lang="en-US" smtClean="0"/>
              <a:t>10/15/2024</a:t>
            </a:fld>
            <a:endParaRPr lang="en-US"/>
          </a:p>
        </p:txBody>
      </p:sp>
      <p:sp>
        <p:nvSpPr>
          <p:cNvPr id="3" name="Slide Number Placeholder 2">
            <a:extLst>
              <a:ext uri="{FF2B5EF4-FFF2-40B4-BE49-F238E27FC236}">
                <a16:creationId xmlns:a16="http://schemas.microsoft.com/office/drawing/2014/main" id="{5F2B96C0-E56F-46AC-6025-D2F7AD17901D}"/>
              </a:ext>
            </a:extLst>
          </p:cNvPr>
          <p:cNvSpPr>
            <a:spLocks noGrp="1"/>
          </p:cNvSpPr>
          <p:nvPr>
            <p:ph type="sldNum" sz="quarter" idx="12"/>
          </p:nvPr>
        </p:nvSpPr>
        <p:spPr/>
        <p:txBody>
          <a:bodyPr/>
          <a:lstStyle/>
          <a:p>
            <a:fld id="{D7CC3BCE-01BE-4107-A505-0A5D70F1D93F}" type="slidenum">
              <a:rPr lang="en-US" smtClean="0"/>
              <a:t>14</a:t>
            </a:fld>
            <a:endParaRPr lang="en-US"/>
          </a:p>
        </p:txBody>
      </p:sp>
      <p:graphicFrame>
        <p:nvGraphicFramePr>
          <p:cNvPr id="4" name="Table 3">
            <a:extLst>
              <a:ext uri="{FF2B5EF4-FFF2-40B4-BE49-F238E27FC236}">
                <a16:creationId xmlns:a16="http://schemas.microsoft.com/office/drawing/2014/main" id="{9BC16F36-6AD8-1CF7-4DB1-7A0F6AA4D675}"/>
              </a:ext>
            </a:extLst>
          </p:cNvPr>
          <p:cNvGraphicFramePr>
            <a:graphicFrameLocks noGrp="1"/>
          </p:cNvGraphicFramePr>
          <p:nvPr>
            <p:extLst>
              <p:ext uri="{D42A27DB-BD31-4B8C-83A1-F6EECF244321}">
                <p14:modId xmlns:p14="http://schemas.microsoft.com/office/powerpoint/2010/main" val="2282189304"/>
              </p:ext>
            </p:extLst>
          </p:nvPr>
        </p:nvGraphicFramePr>
        <p:xfrm>
          <a:off x="2124077" y="984627"/>
          <a:ext cx="7944301" cy="5366336"/>
        </p:xfrm>
        <a:graphic>
          <a:graphicData uri="http://schemas.openxmlformats.org/drawingml/2006/table">
            <a:tbl>
              <a:tblPr rtl="1" firstRow="1" firstCol="1" bandRow="1">
                <a:tableStyleId>{5C22544A-7EE6-4342-B048-85BDC9FD1C3A}</a:tableStyleId>
              </a:tblPr>
              <a:tblGrid>
                <a:gridCol w="1358499">
                  <a:extLst>
                    <a:ext uri="{9D8B030D-6E8A-4147-A177-3AD203B41FA5}">
                      <a16:colId xmlns:a16="http://schemas.microsoft.com/office/drawing/2014/main" val="3852420826"/>
                    </a:ext>
                  </a:extLst>
                </a:gridCol>
                <a:gridCol w="1589770">
                  <a:extLst>
                    <a:ext uri="{9D8B030D-6E8A-4147-A177-3AD203B41FA5}">
                      <a16:colId xmlns:a16="http://schemas.microsoft.com/office/drawing/2014/main" val="1125048829"/>
                    </a:ext>
                  </a:extLst>
                </a:gridCol>
                <a:gridCol w="1821043">
                  <a:extLst>
                    <a:ext uri="{9D8B030D-6E8A-4147-A177-3AD203B41FA5}">
                      <a16:colId xmlns:a16="http://schemas.microsoft.com/office/drawing/2014/main" val="238474018"/>
                    </a:ext>
                  </a:extLst>
                </a:gridCol>
                <a:gridCol w="1864749">
                  <a:extLst>
                    <a:ext uri="{9D8B030D-6E8A-4147-A177-3AD203B41FA5}">
                      <a16:colId xmlns:a16="http://schemas.microsoft.com/office/drawing/2014/main" val="2121033276"/>
                    </a:ext>
                  </a:extLst>
                </a:gridCol>
                <a:gridCol w="1310240">
                  <a:extLst>
                    <a:ext uri="{9D8B030D-6E8A-4147-A177-3AD203B41FA5}">
                      <a16:colId xmlns:a16="http://schemas.microsoft.com/office/drawing/2014/main" val="1946456776"/>
                    </a:ext>
                  </a:extLst>
                </a:gridCol>
              </a:tblGrid>
              <a:tr h="278127">
                <a:tc>
                  <a:txBody>
                    <a:bodyPr/>
                    <a:lstStyle/>
                    <a:p>
                      <a:pPr marL="0" marR="0" algn="ctr" rtl="1">
                        <a:lnSpc>
                          <a:spcPct val="115000"/>
                        </a:lnSpc>
                        <a:spcBef>
                          <a:spcPts val="0"/>
                        </a:spcBef>
                        <a:spcAft>
                          <a:spcPts val="0"/>
                        </a:spcAft>
                      </a:pPr>
                      <a:r>
                        <a:rPr lang="fa-IR" sz="1200" kern="100" dirty="0">
                          <a:effectLst/>
                          <a:cs typeface="B Nazanin" panose="00000400000000000000" pitchFamily="2" charset="-78"/>
                        </a:rPr>
                        <a:t>روش بهینه سازی</a:t>
                      </a:r>
                      <a:endParaRPr lang="en-US" sz="16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مثال الگوریتم</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نقاط قوت</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نقاط ضعف</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کاربرد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tc>
                <a:extLst>
                  <a:ext uri="{0D108BD9-81ED-4DB2-BD59-A6C34878D82A}">
                    <a16:rowId xmlns:a16="http://schemas.microsoft.com/office/drawing/2014/main" val="3561196744"/>
                  </a:ext>
                </a:extLst>
              </a:tr>
              <a:tr h="852603">
                <a:tc>
                  <a:txBody>
                    <a:bodyPr/>
                    <a:lstStyle/>
                    <a:p>
                      <a:pPr marL="0" marR="27305" indent="91440" algn="ctr" rtl="1">
                        <a:spcBef>
                          <a:spcPts val="0"/>
                        </a:spcBef>
                        <a:spcAft>
                          <a:spcPts val="0"/>
                        </a:spcAft>
                      </a:pPr>
                      <a:r>
                        <a:rPr lang="fa-IR" sz="1100" kern="100" dirty="0">
                          <a:effectLst/>
                          <a:cs typeface="B Nazanin" panose="00000400000000000000" pitchFamily="2" charset="-78"/>
                        </a:rPr>
                        <a:t>برنامه ریزی خطی</a:t>
                      </a:r>
                      <a:endParaRPr lang="en-US" sz="2000" kern="100" dirty="0">
                        <a:effectLst/>
                        <a:cs typeface="B Nazanin" panose="00000400000000000000" pitchFamily="2" charset="-78"/>
                      </a:endParaRPr>
                    </a:p>
                    <a:p>
                      <a:pPr marL="0" marR="27305" indent="91440" algn="ctr" rtl="1">
                        <a:spcBef>
                          <a:spcPts val="0"/>
                        </a:spcBef>
                        <a:spcAft>
                          <a:spcPts val="0"/>
                        </a:spcAft>
                      </a:pPr>
                      <a:endParaRPr lang="en-US" sz="2000" kern="1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txBody>
                  <a:tcPr marL="94162" marR="94162" marT="0" marB="0" anchor="ctr"/>
                </a:tc>
                <a:tc>
                  <a:txBody>
                    <a:bodyPr/>
                    <a:lstStyle/>
                    <a:p>
                      <a:pPr marL="0" marR="238125" indent="49530" algn="ctr" rtl="0">
                        <a:lnSpc>
                          <a:spcPct val="115000"/>
                        </a:lnSpc>
                        <a:spcBef>
                          <a:spcPts val="0"/>
                        </a:spcBef>
                        <a:spcAft>
                          <a:spcPts val="0"/>
                        </a:spcAft>
                      </a:pPr>
                      <a:r>
                        <a:rPr lang="en-US" sz="1200" kern="100">
                          <a:effectLst/>
                          <a:cs typeface="B Nazanin" panose="00000400000000000000" pitchFamily="2" charset="-78"/>
                        </a:rPr>
                        <a:t>Simplex Method,</a:t>
                      </a:r>
                      <a:endParaRPr lang="en-US" sz="1600" kern="100">
                        <a:effectLst/>
                        <a:cs typeface="B Nazanin" panose="00000400000000000000" pitchFamily="2" charset="-78"/>
                      </a:endParaRPr>
                    </a:p>
                    <a:p>
                      <a:pPr marL="0" marR="238125" algn="ctr" rtl="0">
                        <a:lnSpc>
                          <a:spcPct val="115000"/>
                        </a:lnSpc>
                        <a:spcBef>
                          <a:spcPts val="0"/>
                        </a:spcBef>
                        <a:spcAft>
                          <a:spcPts val="0"/>
                        </a:spcAft>
                      </a:pPr>
                      <a:r>
                        <a:rPr lang="en-US" sz="1200" kern="100">
                          <a:effectLst/>
                          <a:cs typeface="B Nazanin" panose="00000400000000000000" pitchFamily="2" charset="-78"/>
                        </a:rPr>
                        <a:t>Interior-point Method</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مناسب برای مسائلی که روابط خطی دارند.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just" rtl="1">
                        <a:lnSpc>
                          <a:spcPct val="115000"/>
                        </a:lnSpc>
                        <a:spcBef>
                          <a:spcPts val="0"/>
                        </a:spcBef>
                        <a:spcAft>
                          <a:spcPts val="0"/>
                        </a:spcAft>
                      </a:pPr>
                      <a:r>
                        <a:rPr lang="fa-IR" sz="1200" kern="100">
                          <a:effectLst/>
                          <a:cs typeface="B Nazanin" panose="00000400000000000000" pitchFamily="2" charset="-78"/>
                        </a:rPr>
                        <a:t>محدودیت خطی بودن دارد، نسبت به تغییرات ورودی حساس است</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indent="-48895" algn="ctr" rtl="1">
                        <a:lnSpc>
                          <a:spcPct val="115000"/>
                        </a:lnSpc>
                        <a:spcBef>
                          <a:spcPts val="0"/>
                        </a:spcBef>
                        <a:spcAft>
                          <a:spcPts val="0"/>
                        </a:spcAft>
                      </a:pPr>
                      <a:r>
                        <a:rPr lang="fa-IR" sz="1200" kern="100">
                          <a:effectLst/>
                          <a:cs typeface="B Nazanin" panose="00000400000000000000" pitchFamily="2" charset="-78"/>
                        </a:rPr>
                        <a:t>برنامه ریزی تولید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extLst>
                  <a:ext uri="{0D108BD9-81ED-4DB2-BD59-A6C34878D82A}">
                    <a16:rowId xmlns:a16="http://schemas.microsoft.com/office/drawing/2014/main" val="2444131538"/>
                  </a:ext>
                </a:extLst>
              </a:tr>
              <a:tr h="701856">
                <a:tc>
                  <a:txBody>
                    <a:bodyPr/>
                    <a:lstStyle/>
                    <a:p>
                      <a:pPr marL="0" marR="0" indent="41275" algn="ctr" rtl="1">
                        <a:spcBef>
                          <a:spcPts val="0"/>
                        </a:spcBef>
                        <a:spcAft>
                          <a:spcPts val="0"/>
                        </a:spcAft>
                      </a:pPr>
                      <a:r>
                        <a:rPr lang="fa-IR" sz="1100" kern="100" dirty="0">
                          <a:effectLst/>
                          <a:cs typeface="B Nazanin" panose="00000400000000000000" pitchFamily="2" charset="-78"/>
                        </a:rPr>
                        <a:t>برنامه ریزی عدد صحیح</a:t>
                      </a:r>
                      <a:endParaRPr lang="en-US" sz="2000" kern="100" dirty="0">
                        <a:effectLst/>
                        <a:cs typeface="B Nazanin" panose="00000400000000000000" pitchFamily="2" charset="-78"/>
                      </a:endParaRPr>
                    </a:p>
                    <a:p>
                      <a:pPr marL="41275" marR="0" indent="-132715" algn="ctr" rtl="1">
                        <a:spcBef>
                          <a:spcPts val="0"/>
                        </a:spcBef>
                        <a:spcAft>
                          <a:spcPts val="0"/>
                        </a:spcAft>
                      </a:pPr>
                      <a:r>
                        <a:rPr lang="fa-IR" sz="1100" kern="100" dirty="0">
                          <a:effectLst/>
                          <a:cs typeface="B Nazanin" panose="00000400000000000000" pitchFamily="2" charset="-78"/>
                        </a:rPr>
                        <a:t>‎</a:t>
                      </a:r>
                      <a:endParaRPr lang="en-US" sz="2000" kern="1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txBody>
                  <a:tcPr marL="94162" marR="94162" marT="0" marB="0" anchor="ctr"/>
                </a:tc>
                <a:tc>
                  <a:txBody>
                    <a:bodyPr/>
                    <a:lstStyle/>
                    <a:p>
                      <a:pPr marL="0" marR="180975" indent="-44450" algn="ctr" rtl="0">
                        <a:lnSpc>
                          <a:spcPct val="115000"/>
                        </a:lnSpc>
                        <a:spcBef>
                          <a:spcPts val="0"/>
                        </a:spcBef>
                        <a:spcAft>
                          <a:spcPts val="0"/>
                        </a:spcAft>
                      </a:pPr>
                      <a:r>
                        <a:rPr lang="en-US" sz="1200" kern="100">
                          <a:effectLst/>
                          <a:cs typeface="B Nazanin" panose="00000400000000000000" pitchFamily="2" charset="-78"/>
                        </a:rPr>
                        <a:t>Cutting Planes</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just" rtl="1">
                        <a:lnSpc>
                          <a:spcPct val="115000"/>
                        </a:lnSpc>
                        <a:spcBef>
                          <a:spcPts val="0"/>
                        </a:spcBef>
                        <a:spcAft>
                          <a:spcPts val="0"/>
                        </a:spcAft>
                      </a:pPr>
                      <a:r>
                        <a:rPr lang="fa-IR" sz="1200" kern="100">
                          <a:effectLst/>
                          <a:cs typeface="B Nazanin" panose="00000400000000000000" pitchFamily="2" charset="-78"/>
                        </a:rPr>
                        <a:t>برای تصمیم­های باینری پاسخ مناسب ارائه می­کند. در سایر موارد پاسخ آن نسبی است.</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just" rtl="1">
                        <a:lnSpc>
                          <a:spcPct val="115000"/>
                        </a:lnSpc>
                        <a:spcBef>
                          <a:spcPts val="0"/>
                        </a:spcBef>
                        <a:spcAft>
                          <a:spcPts val="0"/>
                        </a:spcAft>
                      </a:pPr>
                      <a:r>
                        <a:rPr lang="fa-IR" sz="1200" kern="100">
                          <a:effectLst/>
                          <a:cs typeface="B Nazanin" panose="00000400000000000000" pitchFamily="2" charset="-78"/>
                        </a:rPr>
                        <a:t>از نظر محاسباتی پر هزینه است و زمان زیادی را صرف پیدا کردن راه حل می­کند.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مسیر یابی خودرو، بودجه بندی مالی</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extLst>
                  <a:ext uri="{0D108BD9-81ED-4DB2-BD59-A6C34878D82A}">
                    <a16:rowId xmlns:a16="http://schemas.microsoft.com/office/drawing/2014/main" val="688298673"/>
                  </a:ext>
                </a:extLst>
              </a:tr>
              <a:tr h="634693">
                <a:tc>
                  <a:txBody>
                    <a:bodyPr/>
                    <a:lstStyle/>
                    <a:p>
                      <a:pPr marL="0" marR="0" indent="0" algn="ctr" rtl="1">
                        <a:spcBef>
                          <a:spcPts val="0"/>
                        </a:spcBef>
                        <a:spcAft>
                          <a:spcPts val="0"/>
                        </a:spcAft>
                      </a:pPr>
                      <a:r>
                        <a:rPr lang="ar-SA" sz="1100" kern="100" dirty="0">
                          <a:effectLst/>
                          <a:cs typeface="B Nazanin" panose="00000400000000000000" pitchFamily="2" charset="-78"/>
                        </a:rPr>
                        <a:t>روش­های بهینه سازی محدب</a:t>
                      </a:r>
                      <a:endParaRPr lang="en-US" sz="2000" kern="100" dirty="0">
                        <a:effectLst/>
                        <a:cs typeface="B Nazanin" panose="00000400000000000000" pitchFamily="2" charset="-78"/>
                      </a:endParaRPr>
                    </a:p>
                    <a:p>
                      <a:pPr marL="102235" marR="0" indent="-91440" algn="ctr" rtl="1">
                        <a:spcBef>
                          <a:spcPts val="0"/>
                        </a:spcBef>
                        <a:spcAft>
                          <a:spcPts val="0"/>
                        </a:spcAft>
                      </a:pPr>
                      <a:r>
                        <a:rPr lang="ar-SA" sz="1100" kern="100" dirty="0">
                          <a:effectLst/>
                          <a:cs typeface="B Nazanin" panose="00000400000000000000" pitchFamily="2" charset="-78"/>
                        </a:rPr>
                        <a:t>‎</a:t>
                      </a:r>
                      <a:endParaRPr lang="en-US" sz="2000" kern="1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txBody>
                  <a:tcPr marL="94162" marR="94162" marT="0" marB="0" anchor="ctr"/>
                </a:tc>
                <a:tc>
                  <a:txBody>
                    <a:bodyPr/>
                    <a:lstStyle/>
                    <a:p>
                      <a:pPr marL="0" marR="0" indent="-45085" algn="ctr" rtl="0">
                        <a:lnSpc>
                          <a:spcPct val="115000"/>
                        </a:lnSpc>
                        <a:spcBef>
                          <a:spcPts val="0"/>
                        </a:spcBef>
                        <a:spcAft>
                          <a:spcPts val="0"/>
                        </a:spcAft>
                      </a:pPr>
                      <a:r>
                        <a:rPr lang="en-US" sz="1200" kern="100">
                          <a:effectLst/>
                          <a:cs typeface="B Nazanin" panose="00000400000000000000" pitchFamily="2" charset="-78"/>
                        </a:rPr>
                        <a:t>Gradient Descent, Newton’s method</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dirty="0">
                          <a:effectLst/>
                          <a:cs typeface="B Nazanin" panose="00000400000000000000" pitchFamily="2" charset="-78"/>
                        </a:rPr>
                        <a:t>قطعا نقطه بهینه سراسری را ارائه می­کند.</a:t>
                      </a:r>
                      <a:endParaRPr lang="en-US" sz="16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just" rtl="1">
                        <a:lnSpc>
                          <a:spcPct val="115000"/>
                        </a:lnSpc>
                        <a:spcBef>
                          <a:spcPts val="0"/>
                        </a:spcBef>
                        <a:spcAft>
                          <a:spcPts val="0"/>
                        </a:spcAft>
                      </a:pPr>
                      <a:r>
                        <a:rPr lang="fa-IR" sz="1200" kern="100">
                          <a:effectLst/>
                          <a:cs typeface="B Nazanin" panose="00000400000000000000" pitchFamily="2" charset="-78"/>
                        </a:rPr>
                        <a:t>فرموله کردن مسئله به نحوی که محدب باشد در اکثر مواقع ممکن نیست.</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کنترل سیستم، یادگیری ماشین</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extLst>
                  <a:ext uri="{0D108BD9-81ED-4DB2-BD59-A6C34878D82A}">
                    <a16:rowId xmlns:a16="http://schemas.microsoft.com/office/drawing/2014/main" val="2204604274"/>
                  </a:ext>
                </a:extLst>
              </a:tr>
              <a:tr h="852603">
                <a:tc>
                  <a:txBody>
                    <a:bodyPr/>
                    <a:lstStyle/>
                    <a:p>
                      <a:pPr marL="0" marR="83820" indent="102235" algn="ctr" rtl="1">
                        <a:spcBef>
                          <a:spcPts val="0"/>
                        </a:spcBef>
                        <a:spcAft>
                          <a:spcPts val="0"/>
                        </a:spcAft>
                      </a:pPr>
                      <a:r>
                        <a:rPr lang="fa-IR" sz="1100" kern="100" dirty="0">
                          <a:effectLst/>
                          <a:cs typeface="B Nazanin" panose="00000400000000000000" pitchFamily="2" charset="-78"/>
                        </a:rPr>
                        <a:t>برنامه ریزی غیر خطی </a:t>
                      </a:r>
                      <a:endParaRPr lang="en-US" sz="2000" kern="100" dirty="0">
                        <a:effectLst/>
                        <a:cs typeface="B Nazanin" panose="00000400000000000000" pitchFamily="2" charset="-78"/>
                      </a:endParaRPr>
                    </a:p>
                    <a:p>
                      <a:pPr marL="0" marR="83820" indent="8890" algn="ctr" rtl="1">
                        <a:spcBef>
                          <a:spcPts val="0"/>
                        </a:spcBef>
                        <a:spcAft>
                          <a:spcPts val="0"/>
                        </a:spcAft>
                      </a:pPr>
                      <a:r>
                        <a:rPr lang="fa-IR" sz="1100" kern="100" baseline="-25000" dirty="0">
                          <a:effectLst/>
                          <a:cs typeface="B Nazanin" panose="00000400000000000000" pitchFamily="2" charset="-78"/>
                        </a:rPr>
                        <a:t>‎</a:t>
                      </a:r>
                      <a:endParaRPr lang="en-US" sz="2000" kern="1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txBody>
                  <a:tcPr marL="94162" marR="94162" marT="0" marB="0" anchor="ctr"/>
                </a:tc>
                <a:tc>
                  <a:txBody>
                    <a:bodyPr/>
                    <a:lstStyle/>
                    <a:p>
                      <a:pPr marL="0" marR="123825" algn="ctr" rtl="0">
                        <a:lnSpc>
                          <a:spcPct val="115000"/>
                        </a:lnSpc>
                        <a:spcBef>
                          <a:spcPts val="0"/>
                        </a:spcBef>
                        <a:spcAft>
                          <a:spcPts val="0"/>
                        </a:spcAft>
                      </a:pPr>
                      <a:r>
                        <a:rPr lang="en-US" sz="1200" kern="100">
                          <a:effectLst/>
                          <a:cs typeface="B Nazanin" panose="00000400000000000000" pitchFamily="2" charset="-78"/>
                        </a:rPr>
                        <a:t>Sequential Quadratic Programming, (SQP)</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می­تواند روابط با پیچیدگی بالا را مدل کند.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just" rtl="1">
                        <a:lnSpc>
                          <a:spcPct val="115000"/>
                        </a:lnSpc>
                        <a:spcBef>
                          <a:spcPts val="0"/>
                        </a:spcBef>
                        <a:spcAft>
                          <a:spcPts val="0"/>
                        </a:spcAft>
                      </a:pPr>
                      <a:r>
                        <a:rPr lang="fa-IR" sz="1200" kern="100">
                          <a:effectLst/>
                          <a:cs typeface="B Nazanin" panose="00000400000000000000" pitchFamily="2" charset="-78"/>
                        </a:rPr>
                        <a:t>به حجم محاسبات زیادی در مسائل با بُعد بالا نیاز دارد.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طراحی مهنسی، بهینه سازی انرژی، اقتصاد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extLst>
                  <a:ext uri="{0D108BD9-81ED-4DB2-BD59-A6C34878D82A}">
                    <a16:rowId xmlns:a16="http://schemas.microsoft.com/office/drawing/2014/main" val="365308360"/>
                  </a:ext>
                </a:extLst>
              </a:tr>
              <a:tr h="1281824">
                <a:tc>
                  <a:txBody>
                    <a:bodyPr/>
                    <a:lstStyle/>
                    <a:p>
                      <a:pPr marL="0" marR="0" indent="8890" algn="ctr" rtl="1">
                        <a:spcBef>
                          <a:spcPts val="0"/>
                        </a:spcBef>
                        <a:spcAft>
                          <a:spcPts val="0"/>
                        </a:spcAft>
                      </a:pPr>
                      <a:r>
                        <a:rPr lang="fa-IR" sz="1100" kern="100" dirty="0">
                          <a:effectLst/>
                          <a:cs typeface="B Nazanin" panose="00000400000000000000" pitchFamily="2" charset="-78"/>
                        </a:rPr>
                        <a:t>روش­های مبتی بر گرادیان</a:t>
                      </a:r>
                      <a:endParaRPr lang="en-US" sz="2000" kern="100" dirty="0">
                        <a:effectLst/>
                        <a:cs typeface="B Nazanin" panose="00000400000000000000" pitchFamily="2" charset="-78"/>
                      </a:endParaRPr>
                    </a:p>
                    <a:p>
                      <a:pPr marL="0" marR="0" indent="8890" algn="ctr" rtl="1">
                        <a:spcBef>
                          <a:spcPts val="0"/>
                        </a:spcBef>
                        <a:spcAft>
                          <a:spcPts val="0"/>
                        </a:spcAft>
                      </a:pPr>
                      <a:r>
                        <a:rPr lang="fa-IR" sz="1100" kern="100" baseline="-25000" dirty="0">
                          <a:effectLst/>
                          <a:cs typeface="B Nazanin" panose="00000400000000000000" pitchFamily="2" charset="-78"/>
                        </a:rPr>
                        <a:t>‎</a:t>
                      </a:r>
                      <a:endParaRPr lang="en-US" sz="2000" kern="1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txBody>
                  <a:tcPr marL="94162" marR="94162" marT="0" marB="0" anchor="ctr"/>
                </a:tc>
                <a:tc>
                  <a:txBody>
                    <a:bodyPr/>
                    <a:lstStyle/>
                    <a:p>
                      <a:pPr marL="0" marR="0" indent="-45085" algn="ctr" rtl="0">
                        <a:lnSpc>
                          <a:spcPct val="115000"/>
                        </a:lnSpc>
                        <a:spcBef>
                          <a:spcPts val="0"/>
                        </a:spcBef>
                        <a:spcAft>
                          <a:spcPts val="0"/>
                        </a:spcAft>
                      </a:pPr>
                      <a:r>
                        <a:rPr lang="en-US" sz="1200" kern="100" dirty="0">
                          <a:effectLst/>
                          <a:cs typeface="B Nazanin" panose="00000400000000000000" pitchFamily="2" charset="-78"/>
                        </a:rPr>
                        <a:t>Steepest Ascent/Descent, Conjugate Gradient Methods</a:t>
                      </a:r>
                      <a:endParaRPr lang="en-US" sz="16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حتما راه حل بهینه سراسری را ارائه می­کند و سرعت همگرایی مناسبی دارد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just" rtl="1">
                        <a:lnSpc>
                          <a:spcPct val="115000"/>
                        </a:lnSpc>
                        <a:spcBef>
                          <a:spcPts val="0"/>
                        </a:spcBef>
                        <a:spcAft>
                          <a:spcPts val="0"/>
                        </a:spcAft>
                      </a:pPr>
                      <a:r>
                        <a:rPr lang="ar-SA" sz="1200" kern="100" dirty="0">
                          <a:effectLst/>
                          <a:cs typeface="B Nazanin" panose="00000400000000000000" pitchFamily="2" charset="-78"/>
                        </a:rPr>
                        <a:t>ناتوانی در مدیریت توابع ناهماهنگ یا گسسته، این روش به نقاط اولیه وابستگی دارد به طوری که نتایج می‌تواند به‌طور قابل توجهی بسته به شرایط اولیه متفاوت باشد.</a:t>
                      </a:r>
                      <a:endParaRPr lang="en-US" sz="16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مدل­های آماری و یادگیری ماشین</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extLst>
                  <a:ext uri="{0D108BD9-81ED-4DB2-BD59-A6C34878D82A}">
                    <a16:rowId xmlns:a16="http://schemas.microsoft.com/office/drawing/2014/main" val="1040443046"/>
                  </a:ext>
                </a:extLst>
              </a:tr>
              <a:tr h="764630">
                <a:tc>
                  <a:txBody>
                    <a:bodyPr/>
                    <a:lstStyle/>
                    <a:p>
                      <a:pPr marL="0" marR="0" indent="0" algn="just" rtl="1">
                        <a:spcBef>
                          <a:spcPts val="0"/>
                        </a:spcBef>
                        <a:spcAft>
                          <a:spcPts val="0"/>
                        </a:spcAft>
                      </a:pPr>
                      <a:r>
                        <a:rPr lang="fa-IR" sz="1100" kern="100" dirty="0">
                          <a:effectLst/>
                          <a:cs typeface="B Nazanin" panose="00000400000000000000" pitchFamily="2" charset="-78"/>
                        </a:rPr>
                        <a:t>روش­های بدون گرادیان</a:t>
                      </a:r>
                      <a:endParaRPr lang="en-US" sz="2000" kern="100" dirty="0">
                        <a:effectLst/>
                        <a:cs typeface="B Nazanin" panose="00000400000000000000" pitchFamily="2" charset="-78"/>
                      </a:endParaRPr>
                    </a:p>
                    <a:p>
                      <a:pPr marL="0" marR="0" indent="0" algn="ctr" rtl="1">
                        <a:spcBef>
                          <a:spcPts val="0"/>
                        </a:spcBef>
                        <a:spcAft>
                          <a:spcPts val="0"/>
                        </a:spcAft>
                      </a:pPr>
                      <a:r>
                        <a:rPr lang="fa-IR" sz="1100" kern="100" dirty="0">
                          <a:effectLst/>
                          <a:cs typeface="B Nazanin" panose="00000400000000000000" pitchFamily="2" charset="-78"/>
                        </a:rPr>
                        <a:t>‎</a:t>
                      </a:r>
                      <a:endParaRPr lang="en-US" sz="2000" kern="1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txBody>
                  <a:tcPr marL="94162" marR="94162" marT="0" marB="0" anchor="ctr"/>
                </a:tc>
                <a:tc>
                  <a:txBody>
                    <a:bodyPr/>
                    <a:lstStyle/>
                    <a:p>
                      <a:pPr marL="0" marR="0" indent="-45085" algn="ctr" rtl="0">
                        <a:lnSpc>
                          <a:spcPct val="115000"/>
                        </a:lnSpc>
                        <a:spcBef>
                          <a:spcPts val="0"/>
                        </a:spcBef>
                        <a:spcAft>
                          <a:spcPts val="0"/>
                        </a:spcAft>
                      </a:pPr>
                      <a:r>
                        <a:rPr lang="en-US" sz="1200" kern="100">
                          <a:effectLst/>
                          <a:cs typeface="B Nazanin" panose="00000400000000000000" pitchFamily="2" charset="-78"/>
                        </a:rPr>
                        <a:t>Genetic Algorithms, Nelder-Mead Method</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ar-SA" sz="1200" kern="100">
                          <a:effectLst/>
                          <a:cs typeface="B Nazanin" panose="00000400000000000000" pitchFamily="2" charset="-78"/>
                        </a:rPr>
                        <a:t>قابلیت کار با توابع غیرقابل مشتق پذیر و کارایی بالا در مسائل چند بعدی و پیچیده</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fa-IR" sz="1200" kern="100">
                          <a:effectLst/>
                          <a:cs typeface="B Nazanin" panose="00000400000000000000" pitchFamily="2" charset="-78"/>
                        </a:rPr>
                        <a:t>قطر جستجو می­تواند بزرگتر باشد و همگرایی تضمیمن نمی­شود</a:t>
                      </a:r>
                      <a:endParaRPr lang="en-US" sz="1600" kern="10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tc>
                  <a:txBody>
                    <a:bodyPr/>
                    <a:lstStyle/>
                    <a:p>
                      <a:pPr marL="0" marR="0" algn="ctr" rtl="1">
                        <a:lnSpc>
                          <a:spcPct val="115000"/>
                        </a:lnSpc>
                        <a:spcBef>
                          <a:spcPts val="0"/>
                        </a:spcBef>
                        <a:spcAft>
                          <a:spcPts val="0"/>
                        </a:spcAft>
                      </a:pPr>
                      <a:r>
                        <a:rPr lang="ar-SA" sz="1200" kern="100" dirty="0">
                          <a:effectLst/>
                          <a:cs typeface="B Nazanin" panose="00000400000000000000" pitchFamily="2" charset="-78"/>
                        </a:rPr>
                        <a:t>توابعی که غیرقابل مشتق، ناپیوسته یا پرنوسان باشند.</a:t>
                      </a:r>
                      <a:endParaRPr lang="en-US" sz="16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94162" marR="94162" marT="0" marB="0" anchor="ctr"/>
                </a:tc>
                <a:extLst>
                  <a:ext uri="{0D108BD9-81ED-4DB2-BD59-A6C34878D82A}">
                    <a16:rowId xmlns:a16="http://schemas.microsoft.com/office/drawing/2014/main" val="115021360"/>
                  </a:ext>
                </a:extLst>
              </a:tr>
            </a:tbl>
          </a:graphicData>
        </a:graphic>
      </p:graphicFrame>
      <p:sp>
        <p:nvSpPr>
          <p:cNvPr id="5" name="TextBox 4">
            <a:extLst>
              <a:ext uri="{FF2B5EF4-FFF2-40B4-BE49-F238E27FC236}">
                <a16:creationId xmlns:a16="http://schemas.microsoft.com/office/drawing/2014/main" id="{DDF63F57-D01C-F1DD-587A-1226502AFCCB}"/>
              </a:ext>
            </a:extLst>
          </p:cNvPr>
          <p:cNvSpPr txBox="1"/>
          <p:nvPr/>
        </p:nvSpPr>
        <p:spPr>
          <a:xfrm>
            <a:off x="1007040" y="270817"/>
            <a:ext cx="10515600"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مقایسه روش های مختلف بهینه سازی</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53689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15</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838200" y="354905"/>
            <a:ext cx="10700657"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نگاهی به روش‌های بهینه سازی چند هدفه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DA0332A0-7555-4001-7488-0A3071459D95}"/>
              </a:ext>
            </a:extLst>
          </p:cNvPr>
          <p:cNvSpPr>
            <a:spLocks noGrp="1"/>
          </p:cNvSpPr>
          <p:nvPr>
            <p:ph type="dt" sz="half" idx="10"/>
          </p:nvPr>
        </p:nvSpPr>
        <p:spPr/>
        <p:txBody>
          <a:bodyPr/>
          <a:lstStyle/>
          <a:p>
            <a:fld id="{2156EB88-2A7A-4D6E-9CE9-B88A4ADEE4CD}" type="datetime1">
              <a:rPr lang="en-US" smtClean="0"/>
              <a:t>10/15/2024</a:t>
            </a:fld>
            <a:endParaRPr lang="en-US"/>
          </a:p>
        </p:txBody>
      </p:sp>
      <p:pic>
        <p:nvPicPr>
          <p:cNvPr id="6" name="Picture 5">
            <a:extLst>
              <a:ext uri="{FF2B5EF4-FFF2-40B4-BE49-F238E27FC236}">
                <a16:creationId xmlns:a16="http://schemas.microsoft.com/office/drawing/2014/main" id="{54B6AB69-E3C6-021F-5D9D-1B91F2ED5B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68868"/>
            <a:ext cx="8327571" cy="5187482"/>
          </a:xfrm>
          <a:prstGeom prst="rect">
            <a:avLst/>
          </a:prstGeom>
          <a:noFill/>
        </p:spPr>
      </p:pic>
    </p:spTree>
    <p:extLst>
      <p:ext uri="{BB962C8B-B14F-4D97-AF65-F5344CB8AC3E}">
        <p14:creationId xmlns:p14="http://schemas.microsoft.com/office/powerpoint/2010/main" val="371113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768EC-B388-6A51-EE9F-F5B19481411E}"/>
              </a:ext>
            </a:extLst>
          </p:cNvPr>
          <p:cNvSpPr>
            <a:spLocks noGrp="1"/>
          </p:cNvSpPr>
          <p:nvPr>
            <p:ph type="dt" sz="half" idx="10"/>
          </p:nvPr>
        </p:nvSpPr>
        <p:spPr/>
        <p:txBody>
          <a:bodyPr/>
          <a:lstStyle/>
          <a:p>
            <a:fld id="{511C30D3-A974-4FE0-97EE-994CD7397325}" type="datetime1">
              <a:rPr lang="en-US" smtClean="0"/>
              <a:t>10/15/2024</a:t>
            </a:fld>
            <a:endParaRPr lang="en-US"/>
          </a:p>
        </p:txBody>
      </p:sp>
      <p:sp>
        <p:nvSpPr>
          <p:cNvPr id="3" name="Slide Number Placeholder 2">
            <a:extLst>
              <a:ext uri="{FF2B5EF4-FFF2-40B4-BE49-F238E27FC236}">
                <a16:creationId xmlns:a16="http://schemas.microsoft.com/office/drawing/2014/main" id="{35D56662-1958-69B8-7A75-7EBAD4D70575}"/>
              </a:ext>
            </a:extLst>
          </p:cNvPr>
          <p:cNvSpPr>
            <a:spLocks noGrp="1"/>
          </p:cNvSpPr>
          <p:nvPr>
            <p:ph type="sldNum" sz="quarter" idx="12"/>
          </p:nvPr>
        </p:nvSpPr>
        <p:spPr/>
        <p:txBody>
          <a:bodyPr/>
          <a:lstStyle/>
          <a:p>
            <a:fld id="{D7CC3BCE-01BE-4107-A505-0A5D70F1D93F}" type="slidenum">
              <a:rPr lang="en-US" smtClean="0"/>
              <a:t>16</a:t>
            </a:fld>
            <a:endParaRPr lang="en-US"/>
          </a:p>
        </p:txBody>
      </p:sp>
      <p:graphicFrame>
        <p:nvGraphicFramePr>
          <p:cNvPr id="4" name="Table 3">
            <a:extLst>
              <a:ext uri="{FF2B5EF4-FFF2-40B4-BE49-F238E27FC236}">
                <a16:creationId xmlns:a16="http://schemas.microsoft.com/office/drawing/2014/main" id="{EDE4C69F-4461-1836-B82B-8604658B0AAE}"/>
              </a:ext>
            </a:extLst>
          </p:cNvPr>
          <p:cNvGraphicFramePr>
            <a:graphicFrameLocks noGrp="1"/>
          </p:cNvGraphicFramePr>
          <p:nvPr>
            <p:extLst>
              <p:ext uri="{D42A27DB-BD31-4B8C-83A1-F6EECF244321}">
                <p14:modId xmlns:p14="http://schemas.microsoft.com/office/powerpoint/2010/main" val="2522018893"/>
              </p:ext>
            </p:extLst>
          </p:nvPr>
        </p:nvGraphicFramePr>
        <p:xfrm>
          <a:off x="2427737" y="813442"/>
          <a:ext cx="7979004" cy="5542908"/>
        </p:xfrm>
        <a:graphic>
          <a:graphicData uri="http://schemas.openxmlformats.org/drawingml/2006/table">
            <a:tbl>
              <a:tblPr rtl="1" firstRow="1" firstCol="1" bandRow="1">
                <a:tableStyleId>{5C22544A-7EE6-4342-B048-85BDC9FD1C3A}</a:tableStyleId>
              </a:tblPr>
              <a:tblGrid>
                <a:gridCol w="1421714">
                  <a:extLst>
                    <a:ext uri="{9D8B030D-6E8A-4147-A177-3AD203B41FA5}">
                      <a16:colId xmlns:a16="http://schemas.microsoft.com/office/drawing/2014/main" val="3406543328"/>
                    </a:ext>
                  </a:extLst>
                </a:gridCol>
                <a:gridCol w="3016578">
                  <a:extLst>
                    <a:ext uri="{9D8B030D-6E8A-4147-A177-3AD203B41FA5}">
                      <a16:colId xmlns:a16="http://schemas.microsoft.com/office/drawing/2014/main" val="2982745997"/>
                    </a:ext>
                  </a:extLst>
                </a:gridCol>
                <a:gridCol w="3540712">
                  <a:extLst>
                    <a:ext uri="{9D8B030D-6E8A-4147-A177-3AD203B41FA5}">
                      <a16:colId xmlns:a16="http://schemas.microsoft.com/office/drawing/2014/main" val="2202616594"/>
                    </a:ext>
                  </a:extLst>
                </a:gridCol>
              </a:tblGrid>
              <a:tr h="540970">
                <a:tc>
                  <a:txBody>
                    <a:bodyPr/>
                    <a:lstStyle/>
                    <a:p>
                      <a:pPr marL="0" marR="0" indent="63500" algn="ctr" rtl="0">
                        <a:lnSpc>
                          <a:spcPct val="115000"/>
                        </a:lnSpc>
                        <a:spcBef>
                          <a:spcPts val="0"/>
                        </a:spcBef>
                        <a:spcAft>
                          <a:spcPts val="0"/>
                        </a:spcAft>
                      </a:pPr>
                      <a:r>
                        <a:rPr lang="fa-IR" sz="1400" kern="100" dirty="0">
                          <a:effectLst/>
                          <a:cs typeface="Nazanin" panose="00000400000000000000" pitchFamily="2" charset="-78"/>
                        </a:rPr>
                        <a:t>ویژگی</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الگوریتم­های دقیق  </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روش های اکتشافی و فرا اکتشافی</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1897962"/>
                  </a:ext>
                </a:extLst>
              </a:tr>
              <a:tr h="374316">
                <a:tc>
                  <a:txBody>
                    <a:bodyPr/>
                    <a:lstStyle/>
                    <a:p>
                      <a:pPr marL="0" marR="29210" algn="ctr" rtl="0">
                        <a:lnSpc>
                          <a:spcPct val="115000"/>
                        </a:lnSpc>
                        <a:spcBef>
                          <a:spcPts val="0"/>
                        </a:spcBef>
                        <a:spcAft>
                          <a:spcPts val="0"/>
                        </a:spcAft>
                      </a:pPr>
                      <a:r>
                        <a:rPr lang="fa-IR" sz="1400" kern="100">
                          <a:effectLst/>
                          <a:cs typeface="Nazanin" panose="00000400000000000000" pitchFamily="2" charset="-78"/>
                        </a:rPr>
                        <a:t>بهینگی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بهترین راه حل ارائه می­شود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مناسب ترین راه حل ارائه می­شود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3283793166"/>
                  </a:ext>
                </a:extLst>
              </a:tr>
              <a:tr h="465347">
                <a:tc>
                  <a:txBody>
                    <a:bodyPr/>
                    <a:lstStyle/>
                    <a:p>
                      <a:pPr marL="0" marR="29210" algn="ctr" rtl="0">
                        <a:lnSpc>
                          <a:spcPct val="115000"/>
                        </a:lnSpc>
                        <a:spcBef>
                          <a:spcPts val="0"/>
                        </a:spcBef>
                        <a:spcAft>
                          <a:spcPts val="0"/>
                        </a:spcAft>
                      </a:pPr>
                      <a:r>
                        <a:rPr lang="fa-IR" sz="1400" kern="100">
                          <a:effectLst/>
                          <a:cs typeface="Nazanin" panose="00000400000000000000" pitchFamily="2" charset="-78"/>
                        </a:rPr>
                        <a:t>سرعت</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با توجه به اندازه مسئله سرعت پایین­تری دارند.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طوری طراحی شده­اند که در کم­ترین زمان ممکن پاسخ بهینه را ارائه کنند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tc>
                <a:extLst>
                  <a:ext uri="{0D108BD9-81ED-4DB2-BD59-A6C34878D82A}">
                    <a16:rowId xmlns:a16="http://schemas.microsoft.com/office/drawing/2014/main" val="2569994826"/>
                  </a:ext>
                </a:extLst>
              </a:tr>
              <a:tr h="374316">
                <a:tc>
                  <a:txBody>
                    <a:bodyPr/>
                    <a:lstStyle/>
                    <a:p>
                      <a:pPr marL="0" marR="29210" algn="ctr" rtl="0">
                        <a:lnSpc>
                          <a:spcPct val="115000"/>
                        </a:lnSpc>
                        <a:spcBef>
                          <a:spcPts val="0"/>
                        </a:spcBef>
                        <a:spcAft>
                          <a:spcPts val="0"/>
                        </a:spcAft>
                      </a:pPr>
                      <a:r>
                        <a:rPr lang="fa-IR" sz="1400" kern="100">
                          <a:effectLst/>
                          <a:cs typeface="Nazanin" panose="00000400000000000000" pitchFamily="2" charset="-78"/>
                        </a:rPr>
                        <a:t>پیچیدگی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نیازمند منابع محاسباتی زیادی هستند.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پیچیدگی محاسباتی کم­تری دارند.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1965839902"/>
                  </a:ext>
                </a:extLst>
              </a:tr>
              <a:tr h="493854">
                <a:tc>
                  <a:txBody>
                    <a:bodyPr/>
                    <a:lstStyle/>
                    <a:p>
                      <a:pPr marL="0" marR="112395" algn="ctr" rtl="0">
                        <a:lnSpc>
                          <a:spcPct val="115000"/>
                        </a:lnSpc>
                        <a:spcBef>
                          <a:spcPts val="0"/>
                        </a:spcBef>
                        <a:spcAft>
                          <a:spcPts val="0"/>
                        </a:spcAft>
                      </a:pPr>
                      <a:r>
                        <a:rPr lang="fa-IR" sz="1400" kern="100">
                          <a:effectLst/>
                          <a:cs typeface="Nazanin" panose="00000400000000000000" pitchFamily="2" charset="-78"/>
                        </a:rPr>
                        <a:t>میزان قطعیت</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118110" algn="ctr" rtl="0">
                        <a:lnSpc>
                          <a:spcPct val="115000"/>
                        </a:lnSpc>
                        <a:spcBef>
                          <a:spcPts val="0"/>
                        </a:spcBef>
                        <a:spcAft>
                          <a:spcPts val="0"/>
                        </a:spcAft>
                      </a:pPr>
                      <a:r>
                        <a:rPr lang="fa-IR" sz="1400" kern="100">
                          <a:effectLst/>
                          <a:cs typeface="Nazanin" panose="00000400000000000000" pitchFamily="2" charset="-78"/>
                        </a:rPr>
                        <a:t>در هر اجرا الگویی قطعی دارند.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در هر اجرا مبتنی بر فاکتورهای تصادفی عمل می­کنند.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3670716704"/>
                  </a:ext>
                </a:extLst>
              </a:tr>
              <a:tr h="374316">
                <a:tc>
                  <a:txBody>
                    <a:bodyPr/>
                    <a:lstStyle/>
                    <a:p>
                      <a:pPr marL="0" marR="29210" algn="ctr" rtl="0">
                        <a:lnSpc>
                          <a:spcPct val="115000"/>
                        </a:lnSpc>
                        <a:spcBef>
                          <a:spcPts val="0"/>
                        </a:spcBef>
                        <a:spcAft>
                          <a:spcPts val="0"/>
                        </a:spcAft>
                      </a:pPr>
                      <a:r>
                        <a:rPr lang="fa-IR" sz="1400" kern="100">
                          <a:effectLst/>
                          <a:cs typeface="Nazanin" panose="00000400000000000000" pitchFamily="2" charset="-78"/>
                        </a:rPr>
                        <a:t>کاربرد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برای مسائل در سایز میانه مناسب هستند.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برای مسائل در اندازه  بزرگ مناسب به شمار می­آیند.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2248860164"/>
                  </a:ext>
                </a:extLst>
              </a:tr>
              <a:tr h="469402">
                <a:tc>
                  <a:txBody>
                    <a:bodyPr/>
                    <a:lstStyle/>
                    <a:p>
                      <a:pPr marL="0" marR="0" algn="ctr" rtl="0">
                        <a:lnSpc>
                          <a:spcPct val="115000"/>
                        </a:lnSpc>
                        <a:spcBef>
                          <a:spcPts val="0"/>
                        </a:spcBef>
                        <a:spcAft>
                          <a:spcPts val="0"/>
                        </a:spcAft>
                      </a:pPr>
                      <a:r>
                        <a:rPr lang="fa-IR" sz="1400" kern="100">
                          <a:effectLst/>
                          <a:cs typeface="Nazanin" panose="00000400000000000000" pitchFamily="2" charset="-78"/>
                        </a:rPr>
                        <a:t>میزان کشف در مسئله</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جستجوی این الگوریتم­ها ساختارمند است. به اکتشاف تمام فضای جستجو می­پردازند.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در کشف و جستجو بر روی مناطق نزدیک به نقطه بهینه متمرکز می­شوند.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1057497022"/>
                  </a:ext>
                </a:extLst>
              </a:tr>
              <a:tr h="469402">
                <a:tc>
                  <a:txBody>
                    <a:bodyPr/>
                    <a:lstStyle/>
                    <a:p>
                      <a:pPr marL="0" marR="0" algn="ctr" rtl="0">
                        <a:lnSpc>
                          <a:spcPct val="115000"/>
                        </a:lnSpc>
                        <a:spcBef>
                          <a:spcPts val="0"/>
                        </a:spcBef>
                        <a:spcAft>
                          <a:spcPts val="0"/>
                        </a:spcAft>
                      </a:pPr>
                      <a:r>
                        <a:rPr lang="fa-IR" sz="1400" kern="100">
                          <a:effectLst/>
                          <a:cs typeface="Nazanin" panose="00000400000000000000" pitchFamily="2" charset="-78"/>
                        </a:rPr>
                        <a:t>میزان استفاده از منابع</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نیازمند میزان حافظه و قدرت پردازش بالایی هستند.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به خصوص زمانی که مجموعه داده بزرگ باشد در استفاده از منابع موثر عمل می­کنند.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2050372174"/>
                  </a:ext>
                </a:extLst>
              </a:tr>
              <a:tr h="469402">
                <a:tc>
                  <a:txBody>
                    <a:bodyPr/>
                    <a:lstStyle/>
                    <a:p>
                      <a:pPr marL="0" marR="112395" algn="ctr" rtl="0">
                        <a:lnSpc>
                          <a:spcPct val="115000"/>
                        </a:lnSpc>
                        <a:spcBef>
                          <a:spcPts val="0"/>
                        </a:spcBef>
                        <a:spcAft>
                          <a:spcPts val="0"/>
                        </a:spcAft>
                      </a:pPr>
                      <a:r>
                        <a:rPr lang="fa-IR" sz="1400" kern="100">
                          <a:effectLst/>
                          <a:cs typeface="Nazanin" panose="00000400000000000000" pitchFamily="2" charset="-78"/>
                        </a:rPr>
                        <a:t>تطبیق پذیری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انعطاف پذیری کمی دارند و منحصر به مسئله­ای خاص تعریف می­شوند.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قدرت تعمیم بالایی دارند و در بسیاری از مسائل می­توان از آنها استفاده کرد.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898627058"/>
                  </a:ext>
                </a:extLst>
              </a:tr>
              <a:tr h="462094">
                <a:tc>
                  <a:txBody>
                    <a:bodyPr/>
                    <a:lstStyle/>
                    <a:p>
                      <a:pPr marL="0" marR="112395" algn="ctr" rtl="0">
                        <a:lnSpc>
                          <a:spcPct val="115000"/>
                        </a:lnSpc>
                        <a:spcBef>
                          <a:spcPts val="0"/>
                        </a:spcBef>
                        <a:spcAft>
                          <a:spcPts val="0"/>
                        </a:spcAft>
                        <a:tabLst>
                          <a:tab pos="440690" algn="l"/>
                        </a:tabLst>
                      </a:pPr>
                      <a:r>
                        <a:rPr lang="fa-IR" sz="1400" kern="100">
                          <a:effectLst/>
                          <a:cs typeface="Nazanin" panose="00000400000000000000" pitchFamily="2" charset="-78"/>
                        </a:rPr>
                        <a:t>مدیریت سناریوها</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عملکرد مناسبی در محیط­های پویا ندارند.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در محیط­های غیر قطعی و پویا به خوبی عمل می­کنند.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448866037"/>
                  </a:ext>
                </a:extLst>
              </a:tr>
              <a:tr h="469402">
                <a:tc>
                  <a:txBody>
                    <a:bodyPr/>
                    <a:lstStyle/>
                    <a:p>
                      <a:pPr marL="0" marR="112395" algn="ctr" rtl="0">
                        <a:lnSpc>
                          <a:spcPct val="115000"/>
                        </a:lnSpc>
                        <a:spcBef>
                          <a:spcPts val="0"/>
                        </a:spcBef>
                        <a:spcAft>
                          <a:spcPts val="0"/>
                        </a:spcAft>
                      </a:pPr>
                      <a:r>
                        <a:rPr lang="fa-IR" sz="1400" kern="100">
                          <a:effectLst/>
                          <a:cs typeface="Nazanin" panose="00000400000000000000" pitchFamily="2" charset="-78"/>
                        </a:rPr>
                        <a:t>دقت</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دقت بالایی دارند اما تقریبی در ارائه راه حل ممکن وجود ندارد.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بسته به شرایط راه حل را تقریب زده و در کیفیت راه حل با یکدیگر می­تواند متفاوت باشد.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4126925650"/>
                  </a:ext>
                </a:extLst>
              </a:tr>
              <a:tr h="469402">
                <a:tc>
                  <a:txBody>
                    <a:bodyPr/>
                    <a:lstStyle/>
                    <a:p>
                      <a:pPr marL="0" marR="112395" algn="ctr" rtl="0">
                        <a:lnSpc>
                          <a:spcPct val="115000"/>
                        </a:lnSpc>
                        <a:spcBef>
                          <a:spcPts val="0"/>
                        </a:spcBef>
                        <a:spcAft>
                          <a:spcPts val="0"/>
                        </a:spcAft>
                      </a:pPr>
                      <a:r>
                        <a:rPr lang="fa-IR" sz="1400" kern="100">
                          <a:effectLst/>
                          <a:cs typeface="Nazanin" panose="00000400000000000000" pitchFamily="2" charset="-78"/>
                        </a:rPr>
                        <a:t>توانایی یادگیری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118110" algn="ctr" rtl="0">
                        <a:lnSpc>
                          <a:spcPct val="115000"/>
                        </a:lnSpc>
                        <a:spcBef>
                          <a:spcPts val="0"/>
                        </a:spcBef>
                        <a:spcAft>
                          <a:spcPts val="0"/>
                        </a:spcAft>
                      </a:pPr>
                      <a:r>
                        <a:rPr lang="fa-IR" sz="1400" kern="100">
                          <a:effectLst/>
                          <a:cs typeface="Nazanin" panose="00000400000000000000" pitchFamily="2" charset="-78"/>
                        </a:rPr>
                        <a:t>توانایی یادگیری ندارند.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tc>
                  <a:txBody>
                    <a:bodyPr/>
                    <a:lstStyle/>
                    <a:p>
                      <a:pPr marL="0" marR="0" algn="ctr" rtl="1">
                        <a:lnSpc>
                          <a:spcPct val="115000"/>
                        </a:lnSpc>
                        <a:spcBef>
                          <a:spcPts val="0"/>
                        </a:spcBef>
                        <a:spcAft>
                          <a:spcPts val="0"/>
                        </a:spcAft>
                      </a:pPr>
                      <a:r>
                        <a:rPr lang="fa-IR" sz="1400" kern="100" dirty="0">
                          <a:effectLst/>
                          <a:cs typeface="Nazanin" panose="00000400000000000000" pitchFamily="2" charset="-78"/>
                        </a:rPr>
                        <a:t>برخی از الگوریتم­های اکتشافی در طول زمان تکامل می­یابند.</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94233" marR="94233" marT="0" marB="0" anchor="ctr"/>
                </a:tc>
                <a:extLst>
                  <a:ext uri="{0D108BD9-81ED-4DB2-BD59-A6C34878D82A}">
                    <a16:rowId xmlns:a16="http://schemas.microsoft.com/office/drawing/2014/main" val="3903903595"/>
                  </a:ext>
                </a:extLst>
              </a:tr>
            </a:tbl>
          </a:graphicData>
        </a:graphic>
      </p:graphicFrame>
      <p:sp>
        <p:nvSpPr>
          <p:cNvPr id="5" name="TextBox 4">
            <a:extLst>
              <a:ext uri="{FF2B5EF4-FFF2-40B4-BE49-F238E27FC236}">
                <a16:creationId xmlns:a16="http://schemas.microsoft.com/office/drawing/2014/main" id="{F9D40A04-644A-D336-66CE-2F4486C43043}"/>
              </a:ext>
            </a:extLst>
          </p:cNvPr>
          <p:cNvSpPr txBox="1"/>
          <p:nvPr/>
        </p:nvSpPr>
        <p:spPr>
          <a:xfrm>
            <a:off x="745671" y="211595"/>
            <a:ext cx="10700657"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نگاهی به روش‌های بهینه سازی چند هدفه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6" name="Rectangle 5">
            <a:extLst>
              <a:ext uri="{FF2B5EF4-FFF2-40B4-BE49-F238E27FC236}">
                <a16:creationId xmlns:a16="http://schemas.microsoft.com/office/drawing/2014/main" id="{3E07710F-6DC7-085C-9858-B243E0B5DFD2}"/>
              </a:ext>
            </a:extLst>
          </p:cNvPr>
          <p:cNvSpPr/>
          <p:nvPr/>
        </p:nvSpPr>
        <p:spPr>
          <a:xfrm>
            <a:off x="2427737" y="5923736"/>
            <a:ext cx="7979004" cy="533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79B394-FE41-CD70-E99D-B4B2997886AD}"/>
              </a:ext>
            </a:extLst>
          </p:cNvPr>
          <p:cNvSpPr/>
          <p:nvPr/>
        </p:nvSpPr>
        <p:spPr>
          <a:xfrm>
            <a:off x="2427737" y="4896256"/>
            <a:ext cx="7979004" cy="533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A50549-F030-1015-703B-0DD790F571F2}"/>
              </a:ext>
            </a:extLst>
          </p:cNvPr>
          <p:cNvSpPr/>
          <p:nvPr/>
        </p:nvSpPr>
        <p:spPr>
          <a:xfrm>
            <a:off x="2427737" y="3063875"/>
            <a:ext cx="7979004" cy="3651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72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17</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توصیف دقیق مسئله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5FFF5167-26BF-01A6-D800-407B62820A57}"/>
              </a:ext>
            </a:extLst>
          </p:cNvPr>
          <p:cNvSpPr>
            <a:spLocks noGrp="1"/>
          </p:cNvSpPr>
          <p:nvPr>
            <p:ph type="dt" sz="half" idx="10"/>
          </p:nvPr>
        </p:nvSpPr>
        <p:spPr/>
        <p:txBody>
          <a:bodyPr/>
          <a:lstStyle/>
          <a:p>
            <a:fld id="{35D478D2-280A-4328-A641-FE019BB115DB}" type="datetime1">
              <a:rPr lang="en-US" smtClean="0"/>
              <a:t>10/15/2024</a:t>
            </a:fld>
            <a:endParaRPr lang="en-US"/>
          </a:p>
        </p:txBody>
      </p:sp>
      <p:sp>
        <p:nvSpPr>
          <p:cNvPr id="6" name="TextBox 5">
            <a:extLst>
              <a:ext uri="{FF2B5EF4-FFF2-40B4-BE49-F238E27FC236}">
                <a16:creationId xmlns:a16="http://schemas.microsoft.com/office/drawing/2014/main" id="{B72D9274-1933-154A-0E4F-DEA6D578BD01}"/>
              </a:ext>
            </a:extLst>
          </p:cNvPr>
          <p:cNvSpPr txBox="1"/>
          <p:nvPr/>
        </p:nvSpPr>
        <p:spPr>
          <a:xfrm>
            <a:off x="580570" y="1288079"/>
            <a:ext cx="11030857" cy="2323713"/>
          </a:xfrm>
          <a:prstGeom prst="rect">
            <a:avLst/>
          </a:prstGeom>
          <a:noFill/>
        </p:spPr>
        <p:txBody>
          <a:bodyPr wrap="square" rtlCol="0">
            <a:spAutoFit/>
          </a:bodyPr>
          <a:lstStyle/>
          <a:p>
            <a:pPr marL="514350" marR="0" indent="-535305" algn="justLow" rtl="1">
              <a:lnSpc>
                <a:spcPct val="115000"/>
              </a:lnSpc>
              <a:spcBef>
                <a:spcPts val="1000"/>
              </a:spcBef>
              <a:spcAft>
                <a:spcPts val="1200"/>
              </a:spcAft>
            </a:pPr>
            <a:r>
              <a:rPr lang="fa-IR" sz="2000" b="1" dirty="0">
                <a:effectLst/>
                <a:latin typeface="Times New Roman" panose="02020603050405020304" pitchFamily="18" charset="0"/>
                <a:ea typeface="Times New Roman" panose="02020603050405020304" pitchFamily="18" charset="0"/>
                <a:cs typeface="B Nazanin" panose="00000400000000000000" pitchFamily="2" charset="-78"/>
              </a:rPr>
              <a:t>۳-۴ - تخصیص اسکله در پایانه‌های دریایی: رویکردهای گسسته و پیوسته</a:t>
            </a:r>
            <a:endParaRPr lang="en-US" sz="2000" b="1"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just" rtl="1">
              <a:spcBef>
                <a:spcPts val="0"/>
              </a:spcBef>
              <a:spcAft>
                <a:spcPts val="0"/>
              </a:spcAft>
              <a:buFont typeface="Wingdings" panose="05000000000000000000" pitchFamily="2" charset="2"/>
              <a:buChar char="q"/>
            </a:pPr>
            <a:r>
              <a:rPr lang="fa-IR" sz="2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مسئله تخصیص اسکله از نوع گسسته، فضای اسکله را به چندین لنگرگاه جداگانه تقسیم می</a:t>
            </a:r>
            <a:r>
              <a:rPr lang="fa-IR" sz="2400" kern="100" dirty="0">
                <a:solidFill>
                  <a:srgbClr val="000000"/>
                </a:solidFill>
                <a:effectLst/>
                <a:latin typeface="B Nazanin" panose="00000400000000000000" pitchFamily="2" charset="-78"/>
                <a:ea typeface="Times New Roman" panose="02020603050405020304" pitchFamily="18" charset="0"/>
                <a:cs typeface="Calibri" panose="020F0502020204030204" pitchFamily="34" charset="0"/>
              </a:rPr>
              <a:t>‌</a:t>
            </a:r>
            <a:r>
              <a:rPr lang="fa-IR" sz="2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کند تا هر کشتی بتواند تنها در یک اسکله لنگر اندازد. یک کشتی نمی</a:t>
            </a:r>
            <a:r>
              <a:rPr lang="fa-IR" sz="2400" kern="100" dirty="0">
                <a:solidFill>
                  <a:srgbClr val="000000"/>
                </a:solidFill>
                <a:effectLst/>
                <a:latin typeface="B Nazanin" panose="00000400000000000000" pitchFamily="2" charset="-78"/>
                <a:ea typeface="Times New Roman" panose="02020603050405020304" pitchFamily="18" charset="0"/>
                <a:cs typeface="Calibri" panose="020F0502020204030204" pitchFamily="34" charset="0"/>
              </a:rPr>
              <a:t>‌</a:t>
            </a:r>
            <a:r>
              <a:rPr lang="fa-IR" sz="2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تواند بیش از یک اسکله را اشغال کند و یک اسکله تنها ارائه کننده خدمات به یک کشتی در هر زمان است. </a:t>
            </a:r>
          </a:p>
          <a:p>
            <a:pPr marL="0" marR="0" indent="91440" algn="just" rtl="1">
              <a:spcBef>
                <a:spcPts val="0"/>
              </a:spcBef>
              <a:spcAft>
                <a:spcPts val="0"/>
              </a:spcAft>
            </a:pPr>
            <a:endParaRPr lang="en-US" sz="20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algn="r" rtl="1"/>
            <a:endParaRPr lang="en-US" sz="2000" dirty="0"/>
          </a:p>
        </p:txBody>
      </p:sp>
      <p:sp>
        <p:nvSpPr>
          <p:cNvPr id="9" name="Rectangle 2">
            <a:extLst>
              <a:ext uri="{FF2B5EF4-FFF2-40B4-BE49-F238E27FC236}">
                <a16:creationId xmlns:a16="http://schemas.microsoft.com/office/drawing/2014/main" id="{860E1140-FE15-040D-2E73-9FC8B3DE944F}"/>
              </a:ext>
            </a:extLst>
          </p:cNvPr>
          <p:cNvSpPr>
            <a:spLocks noChangeArrowheads="1"/>
          </p:cNvSpPr>
          <p:nvPr/>
        </p:nvSpPr>
        <p:spPr bwMode="auto">
          <a:xfrm>
            <a:off x="671336" y="3815595"/>
            <a:ext cx="108493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1" eaLnBrk="0" fontAlgn="base" latinLnBrk="0" hangingPunct="0">
              <a:spcBef>
                <a:spcPct val="0"/>
              </a:spcBef>
              <a:spcAft>
                <a:spcPct val="0"/>
              </a:spcAft>
              <a:buClrTx/>
              <a:buSzTx/>
              <a:buFont typeface="Wingdings" panose="05000000000000000000" pitchFamily="2" charset="2"/>
              <a:buChar char="q"/>
              <a:tabLst/>
            </a:pPr>
            <a:r>
              <a:rPr kumimoji="0" lang="fa-IR"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zanin" panose="00000400000000000000" pitchFamily="2" charset="-78"/>
              </a:rPr>
              <a:t>روش حل این مسئله از طریق فرمول‌بندی آن به‌صورت یک مسئله بهینه‌سازی با</a:t>
            </a:r>
            <a:r>
              <a:rPr lang="fa-IR" altLang="en-US" sz="2400" dirty="0">
                <a:latin typeface="Calibri" panose="020F0502020204030204" pitchFamily="34" charset="0"/>
                <a:ea typeface="Calibri" panose="020F0502020204030204" pitchFamily="34" charset="0"/>
                <a:cs typeface="Nazanin" panose="00000400000000000000" pitchFamily="2" charset="-78"/>
              </a:rPr>
              <a:t> برنامه نویسی عدد</a:t>
            </a:r>
            <a:r>
              <a:rPr kumimoji="0" lang="fa-IR"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zanin" panose="00000400000000000000" pitchFamily="2" charset="-78"/>
              </a:rPr>
              <a:t> صحیح مختلط انجام می‌شود. این مسئله زمان‌بندی تخصیص لنگرگاه با طراحی چندین اسکله از نوع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NP-Hard</a:t>
            </a:r>
            <a:r>
              <a:rPr kumimoji="0" lang="fa-IR"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zanin" panose="00000400000000000000" pitchFamily="2" charset="-78"/>
              </a:rPr>
              <a:t>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zanin" panose="00000400000000000000" pitchFamily="2" charset="-78"/>
              </a:rPr>
              <a:t> </a:t>
            </a:r>
            <a:r>
              <a:rPr kumimoji="0" lang="fa-IR"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zanin" panose="00000400000000000000" pitchFamily="2" charset="-78"/>
              </a:rPr>
              <a:t>است و شامل متغیرهای عدد صحیح و محدودیت‌ها از پیش تعیین شده است. تابع هدف برای پیدا کردن مقادیری برای متغیرهای تصمیم‌گیری طراحی شده است تا هزینه لنگراندازی کشتی‌ها در پایانه را کمینه کند و محدودیت‌ها را نقض نکند. </a:t>
            </a:r>
          </a:p>
        </p:txBody>
      </p:sp>
    </p:spTree>
    <p:extLst>
      <p:ext uri="{BB962C8B-B14F-4D97-AF65-F5344CB8AC3E}">
        <p14:creationId xmlns:p14="http://schemas.microsoft.com/office/powerpoint/2010/main" val="102281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18</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مدل سازی مسئله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5" name="Rectangle 2">
            <a:extLst>
              <a:ext uri="{FF2B5EF4-FFF2-40B4-BE49-F238E27FC236}">
                <a16:creationId xmlns:a16="http://schemas.microsoft.com/office/drawing/2014/main" id="{96CF662A-1537-DBC2-5C9B-67AC3075E123}"/>
              </a:ext>
            </a:extLst>
          </p:cNvPr>
          <p:cNvSpPr>
            <a:spLocks noChangeArrowheads="1"/>
          </p:cNvSpPr>
          <p:nvPr/>
        </p:nvSpPr>
        <p:spPr bwMode="auto">
          <a:xfrm>
            <a:off x="6114865" y="1217401"/>
            <a:ext cx="52389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50000"/>
              </a:lnSpc>
              <a:spcBef>
                <a:spcPct val="0"/>
              </a:spcBef>
              <a:spcAft>
                <a:spcPct val="0"/>
              </a:spcAft>
              <a:buClrTx/>
              <a:buSzTx/>
              <a:buFontTx/>
              <a:buNone/>
              <a:tabLst/>
            </a:pPr>
            <a:r>
              <a:rPr kumimoji="0" lang="fa-I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تابع هدف این مسئله از مرجع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kumimoji="0" lang="en-US" altLang="en-US" sz="1600" b="0" i="0" u="none" strike="noStrike" cap="none" normalizeH="0" baseline="0" dirty="0">
                <a:ln>
                  <a:noFill/>
                </a:ln>
                <a:solidFill>
                  <a:srgbClr val="2E74B5"/>
                </a:solidFill>
                <a:effectLst/>
                <a:latin typeface="Calibri" panose="020F0502020204030204" pitchFamily="34" charset="0"/>
                <a:ea typeface="Calibri" panose="020F0502020204030204" pitchFamily="34" charset="0"/>
                <a:cs typeface="B Nazanin" panose="00000400000000000000" pitchFamily="2" charset="-78"/>
              </a:rPr>
              <a:t>1</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 </a:t>
            </a:r>
            <a:r>
              <a:rPr kumimoji="0" lang="fa-I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استخراج شده و به صورت رابطه (۱) می­باشد.</a:t>
            </a:r>
            <a:endParaRPr kumimoji="0" lang="fa-IR" altLang="en-US" sz="16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pic>
        <p:nvPicPr>
          <p:cNvPr id="7" name="Picture 6">
            <a:extLst>
              <a:ext uri="{FF2B5EF4-FFF2-40B4-BE49-F238E27FC236}">
                <a16:creationId xmlns:a16="http://schemas.microsoft.com/office/drawing/2014/main" id="{D612EE3F-0AD8-6764-F7B5-FB6EC759F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732" y="1881924"/>
            <a:ext cx="9782879" cy="862438"/>
          </a:xfrm>
          <a:prstGeom prst="rect">
            <a:avLst/>
          </a:prstGeom>
        </p:spPr>
      </p:pic>
      <p:sp>
        <p:nvSpPr>
          <p:cNvPr id="4" name="Date Placeholder 3">
            <a:extLst>
              <a:ext uri="{FF2B5EF4-FFF2-40B4-BE49-F238E27FC236}">
                <a16:creationId xmlns:a16="http://schemas.microsoft.com/office/drawing/2014/main" id="{407B44C7-5635-6E8F-595D-2EE6336B2C5B}"/>
              </a:ext>
            </a:extLst>
          </p:cNvPr>
          <p:cNvSpPr>
            <a:spLocks noGrp="1"/>
          </p:cNvSpPr>
          <p:nvPr>
            <p:ph type="dt" sz="half" idx="10"/>
          </p:nvPr>
        </p:nvSpPr>
        <p:spPr/>
        <p:txBody>
          <a:bodyPr/>
          <a:lstStyle/>
          <a:p>
            <a:fld id="{3407D11D-B358-428B-A83F-216EC43B1D30}" type="datetime1">
              <a:rPr lang="en-US" smtClean="0"/>
              <a:t>10/15/2024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8D67A4-B77C-32AC-5B73-66C530B35FF5}"/>
                  </a:ext>
                </a:extLst>
              </p:cNvPr>
              <p:cNvSpPr txBox="1"/>
              <p:nvPr/>
            </p:nvSpPr>
            <p:spPr>
              <a:xfrm>
                <a:off x="1589995" y="2971218"/>
                <a:ext cx="9231086" cy="3750257"/>
              </a:xfrm>
              <a:prstGeom prst="rect">
                <a:avLst/>
              </a:prstGeom>
              <a:noFill/>
            </p:spPr>
            <p:txBody>
              <a:bodyPr wrap="square" rtlCol="0">
                <a:spAutoFit/>
              </a:bodyPr>
              <a:lstStyle/>
              <a:p>
                <a:pPr marL="0" marR="0" algn="just" rtl="1">
                  <a:lnSpc>
                    <a:spcPct val="115000"/>
                  </a:lnSpc>
                  <a:spcBef>
                    <a:spcPts val="0"/>
                  </a:spcBef>
                  <a:spcAft>
                    <a:spcPts val="1000"/>
                  </a:spcAft>
                </a:pPr>
                <a:r>
                  <a:rPr lang="fa-IR" sz="1800" b="1" dirty="0">
                    <a:effectLst/>
                    <a:latin typeface="Times New Roman" panose="02020603050405020304" pitchFamily="18" charset="0"/>
                    <a:ea typeface="Times New Roman" panose="02020603050405020304" pitchFamily="18" charset="0"/>
                    <a:cs typeface="B Nazanin" panose="00000400000000000000" pitchFamily="2" charset="-78"/>
                  </a:rPr>
                  <a:t>که در آن:</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𝑍</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𝑘</m:t>
                        </m:r>
                      </m:sub>
                    </m:sSub>
                  </m:oMath>
                </a14:m>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مجموع فاصله مطلق بین اسکله ترجیحی کشتی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B Nazanin" panose="00000400000000000000" pitchFamily="2" charset="-78"/>
                      </a:rPr>
                      <m:t>𝑘</m:t>
                    </m:r>
                  </m:oMath>
                </a14:m>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و اسکله تخصیص داده شده به این کشتی است. </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و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Dt</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به ترتیب زمان های واقعی لنگرگیری کشتی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k</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در پایانه و زمان خروج کشتی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k</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از پایانه است.</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عبارت اول پنالتی هزینه مربوط به اختلاف بین اسکله های مختلف لنگرگیری کشتی ها و اسکله تخصیص داده شده به آنها است. </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عبارت دوم مربوط به پنالتی لنگرگیری زودتر از موعد تعیین شده است.</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عبارت سوم مربوط به پنالتی لنگرگیری دیرتر از آنچه از پیش تعیین شده است.  </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عبارت آخری، پنالتی هزینه است که به دلیل تاخیر در خروج کشتی از لنگرگاه بعد از زمان تعیین شده است. </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سه عبارت آخر تنها در صورتی بر روی تابع هدف اثر می­گذارند که مقدار آنها مثبت باشد.</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en-US" dirty="0"/>
              </a:p>
            </p:txBody>
          </p:sp>
        </mc:Choice>
        <mc:Fallback xmlns="">
          <p:sp>
            <p:nvSpPr>
              <p:cNvPr id="6" name="TextBox 5">
                <a:extLst>
                  <a:ext uri="{FF2B5EF4-FFF2-40B4-BE49-F238E27FC236}">
                    <a16:creationId xmlns:a16="http://schemas.microsoft.com/office/drawing/2014/main" id="{788D67A4-B77C-32AC-5B73-66C530B35FF5}"/>
                  </a:ext>
                </a:extLst>
              </p:cNvPr>
              <p:cNvSpPr txBox="1">
                <a:spLocks noRot="1" noChangeAspect="1" noMove="1" noResize="1" noEditPoints="1" noAdjustHandles="1" noChangeArrowheads="1" noChangeShapeType="1" noTextEdit="1"/>
              </p:cNvSpPr>
              <p:nvPr/>
            </p:nvSpPr>
            <p:spPr>
              <a:xfrm>
                <a:off x="1589995" y="2971218"/>
                <a:ext cx="9231086" cy="3750257"/>
              </a:xfrm>
              <a:prstGeom prst="rect">
                <a:avLst/>
              </a:prstGeom>
              <a:blipFill>
                <a:blip r:embed="rId3"/>
                <a:stretch>
                  <a:fillRect l="-1123" r="-594"/>
                </a:stretch>
              </a:blipFill>
            </p:spPr>
            <p:txBody>
              <a:bodyPr/>
              <a:lstStyle/>
              <a:p>
                <a:r>
                  <a:rPr lang="en-US">
                    <a:noFill/>
                  </a:rPr>
                  <a:t> </a:t>
                </a:r>
              </a:p>
            </p:txBody>
          </p:sp>
        </mc:Fallback>
      </mc:AlternateContent>
    </p:spTree>
    <p:extLst>
      <p:ext uri="{BB962C8B-B14F-4D97-AF65-F5344CB8AC3E}">
        <p14:creationId xmlns:p14="http://schemas.microsoft.com/office/powerpoint/2010/main" val="105277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cs typeface="Nazanin" panose="00000400000000000000" pitchFamily="2" charset="-78"/>
              </a:rPr>
              <a:t>19</a:t>
            </a:fld>
            <a:endParaRPr lang="en-US">
              <a:cs typeface="Nazanin" panose="00000400000000000000" pitchFamily="2" charset="-78"/>
            </a:endParaRPr>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0285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Nazanin" panose="00000400000000000000" pitchFamily="2" charset="-78"/>
              </a:rPr>
              <a:t>مدلسازی مسئله – تعریف متغیرها</a:t>
            </a:r>
            <a:endParaRPr lang="en-US" sz="2400" b="1" dirty="0">
              <a:solidFill>
                <a:schemeClr val="bg1"/>
              </a:solidFill>
              <a:effectLst>
                <a:outerShdw blurRad="38100" dist="38100" dir="2700000" algn="tl">
                  <a:srgbClr val="000000">
                    <a:alpha val="43137"/>
                  </a:srgbClr>
                </a:outerShdw>
              </a:effectLst>
              <a:cs typeface="Nazanin" panose="00000400000000000000" pitchFamily="2" charset="-78"/>
            </a:endParaRPr>
          </a:p>
        </p:txBody>
      </p:sp>
      <p:sp>
        <p:nvSpPr>
          <p:cNvPr id="6" name="Date Placeholder 5">
            <a:extLst>
              <a:ext uri="{FF2B5EF4-FFF2-40B4-BE49-F238E27FC236}">
                <a16:creationId xmlns:a16="http://schemas.microsoft.com/office/drawing/2014/main" id="{9D70769B-A00E-6E02-060B-D438CAAA90EA}"/>
              </a:ext>
            </a:extLst>
          </p:cNvPr>
          <p:cNvSpPr>
            <a:spLocks noGrp="1"/>
          </p:cNvSpPr>
          <p:nvPr>
            <p:ph type="dt" sz="half" idx="10"/>
          </p:nvPr>
        </p:nvSpPr>
        <p:spPr/>
        <p:txBody>
          <a:bodyPr/>
          <a:lstStyle/>
          <a:p>
            <a:fld id="{03EE5E1E-6EBD-4AB0-B090-B2D29A7BFC3D}" type="datetime1">
              <a:rPr lang="en-US" smtClean="0">
                <a:cs typeface="Nazanin" panose="00000400000000000000" pitchFamily="2" charset="-78"/>
              </a:rPr>
              <a:t>10/15/2024</a:t>
            </a:fld>
            <a:endParaRPr lang="en-US">
              <a:cs typeface="Nazanin" panose="00000400000000000000" pitchFamily="2" charset="-78"/>
            </a:endParaRPr>
          </a:p>
        </p:txBody>
      </p:sp>
      <p:graphicFrame>
        <p:nvGraphicFramePr>
          <p:cNvPr id="7" name="Table 6">
            <a:extLst>
              <a:ext uri="{FF2B5EF4-FFF2-40B4-BE49-F238E27FC236}">
                <a16:creationId xmlns:a16="http://schemas.microsoft.com/office/drawing/2014/main" id="{76403A5F-4755-F39D-92A1-3B587FC9A299}"/>
              </a:ext>
            </a:extLst>
          </p:cNvPr>
          <p:cNvGraphicFramePr>
            <a:graphicFrameLocks noGrp="1"/>
          </p:cNvGraphicFramePr>
          <p:nvPr>
            <p:extLst>
              <p:ext uri="{D42A27DB-BD31-4B8C-83A1-F6EECF244321}">
                <p14:modId xmlns:p14="http://schemas.microsoft.com/office/powerpoint/2010/main" val="3326739969"/>
              </p:ext>
            </p:extLst>
          </p:nvPr>
        </p:nvGraphicFramePr>
        <p:xfrm>
          <a:off x="6520179" y="1771116"/>
          <a:ext cx="5262245" cy="5011928"/>
        </p:xfrm>
        <a:graphic>
          <a:graphicData uri="http://schemas.openxmlformats.org/drawingml/2006/table">
            <a:tbl>
              <a:tblPr rtl="1" firstRow="1" firstCol="1" bandRow="1">
                <a:tableStyleId>{5C22544A-7EE6-4342-B048-85BDC9FD1C3A}</a:tableStyleId>
              </a:tblPr>
              <a:tblGrid>
                <a:gridCol w="556895">
                  <a:extLst>
                    <a:ext uri="{9D8B030D-6E8A-4147-A177-3AD203B41FA5}">
                      <a16:colId xmlns:a16="http://schemas.microsoft.com/office/drawing/2014/main" val="3814864563"/>
                    </a:ext>
                  </a:extLst>
                </a:gridCol>
                <a:gridCol w="1083310">
                  <a:extLst>
                    <a:ext uri="{9D8B030D-6E8A-4147-A177-3AD203B41FA5}">
                      <a16:colId xmlns:a16="http://schemas.microsoft.com/office/drawing/2014/main" val="2104364867"/>
                    </a:ext>
                  </a:extLst>
                </a:gridCol>
                <a:gridCol w="3622040">
                  <a:extLst>
                    <a:ext uri="{9D8B030D-6E8A-4147-A177-3AD203B41FA5}">
                      <a16:colId xmlns:a16="http://schemas.microsoft.com/office/drawing/2014/main" val="1245475511"/>
                    </a:ext>
                  </a:extLst>
                </a:gridCol>
              </a:tblGrid>
              <a:tr h="0">
                <a:tc>
                  <a:txBody>
                    <a:bodyPr/>
                    <a:lstStyle/>
                    <a:p>
                      <a:pPr marL="0" marR="0" algn="ctr" rtl="1">
                        <a:lnSpc>
                          <a:spcPct val="115000"/>
                        </a:lnSpc>
                        <a:spcBef>
                          <a:spcPts val="0"/>
                        </a:spcBef>
                        <a:spcAft>
                          <a:spcPts val="0"/>
                        </a:spcAft>
                      </a:pPr>
                      <a:r>
                        <a:rPr lang="ar-SA" sz="1600" kern="100">
                          <a:effectLst/>
                          <a:cs typeface="Nazanin" panose="00000400000000000000" pitchFamily="2" charset="-78"/>
                        </a:rPr>
                        <a:t>ردیف</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600" kern="100">
                          <a:effectLst/>
                          <a:cs typeface="Nazanin" panose="00000400000000000000" pitchFamily="2" charset="-78"/>
                        </a:rPr>
                        <a:t>پارامتر مسئله</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600" kern="100" dirty="0">
                          <a:effectLst/>
                          <a:cs typeface="Nazanin" panose="00000400000000000000" pitchFamily="2" charset="-78"/>
                        </a:rPr>
                        <a:t>توصیف</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459835245"/>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۱</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T</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a:effectLst/>
                          <a:cs typeface="Nazanin" panose="00000400000000000000" pitchFamily="2" charset="-78"/>
                        </a:rPr>
                        <a:t>تعداد کل دوره های زمانی در افق برنامه ریزی.  </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670279078"/>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۲</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L</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fa-IR" sz="1600" kern="100">
                          <a:effectLst/>
                          <a:cs typeface="Nazanin" panose="00000400000000000000" pitchFamily="2" charset="-78"/>
                        </a:rPr>
                        <a:t>تعداد کشتی های ورودی برای لنگر انداختن در پایانه کانتینری</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2867421902"/>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۳</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dirty="0">
                          <a:effectLst/>
                          <a:cs typeface="Nazanin" panose="00000400000000000000" pitchFamily="2" charset="-78"/>
                        </a:rPr>
                        <a:t>ETA</a:t>
                      </a:r>
                      <a:r>
                        <a:rPr lang="en-US" sz="1600" kern="100" baseline="-25000" dirty="0">
                          <a:effectLst/>
                          <a:cs typeface="Nazanin" panose="00000400000000000000" pitchFamily="2" charset="-78"/>
                        </a:rPr>
                        <a:t>k</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dirty="0">
                          <a:effectLst/>
                          <a:cs typeface="Nazanin" panose="00000400000000000000" pitchFamily="2" charset="-78"/>
                        </a:rPr>
                        <a:t>زمان مورد انتظار ورود کشتی </a:t>
                      </a:r>
                      <a:r>
                        <a:rPr lang="en-US" sz="1600" kern="100" dirty="0">
                          <a:effectLst/>
                          <a:cs typeface="Nazanin" panose="00000400000000000000" pitchFamily="2" charset="-78"/>
                        </a:rPr>
                        <a:t>k</a:t>
                      </a:r>
                      <a:r>
                        <a:rPr lang="ar-SA" sz="1600" kern="100" dirty="0">
                          <a:effectLst/>
                          <a:cs typeface="Nazanin" panose="00000400000000000000" pitchFamily="2" charset="-78"/>
                        </a:rPr>
                        <a:t> به پایانه </a:t>
                      </a:r>
                      <a:r>
                        <a:rPr lang="fa-IR" sz="1600" kern="100" dirty="0">
                          <a:effectLst/>
                          <a:cs typeface="Nazanin" panose="00000400000000000000" pitchFamily="2" charset="-78"/>
                        </a:rPr>
                        <a:t>کانتینری</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834200697"/>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۴</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Q</a:t>
                      </a:r>
                      <a:r>
                        <a:rPr lang="en-US" sz="1600" kern="100" baseline="-25000">
                          <a:effectLst/>
                          <a:cs typeface="Nazanin" panose="00000400000000000000" pitchFamily="2" charset="-78"/>
                        </a:rPr>
                        <a:t>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a:effectLst/>
                          <a:cs typeface="Nazanin" panose="00000400000000000000" pitchFamily="2" charset="-78"/>
                        </a:rPr>
                        <a:t>اسکله ترجیحی برای کشتی </a:t>
                      </a:r>
                      <a:r>
                        <a:rPr lang="en-US" sz="1600" kern="100">
                          <a:effectLst/>
                          <a:cs typeface="Nazanin" panose="00000400000000000000" pitchFamily="2" charset="-78"/>
                        </a:rPr>
                        <a:t>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550965945"/>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۵</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d</a:t>
                      </a:r>
                      <a:r>
                        <a:rPr lang="en-US" sz="1600" kern="100" baseline="-25000">
                          <a:effectLst/>
                          <a:cs typeface="Nazanin" panose="00000400000000000000" pitchFamily="2" charset="-78"/>
                        </a:rPr>
                        <a:t>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a:effectLst/>
                          <a:cs typeface="Nazanin" panose="00000400000000000000" pitchFamily="2" charset="-78"/>
                        </a:rPr>
                        <a:t>زمان مقرر برای خارج شدن کشتی </a:t>
                      </a:r>
                      <a:r>
                        <a:rPr lang="en-US" sz="1600" kern="100">
                          <a:effectLst/>
                          <a:cs typeface="Nazanin" panose="00000400000000000000" pitchFamily="2" charset="-78"/>
                        </a:rPr>
                        <a:t>k</a:t>
                      </a:r>
                      <a:r>
                        <a:rPr lang="ar-SA" sz="1600" kern="100">
                          <a:effectLst/>
                          <a:cs typeface="Nazanin" panose="00000400000000000000" pitchFamily="2" charset="-78"/>
                        </a:rPr>
                        <a:t> از پایانه </a:t>
                      </a:r>
                      <a:r>
                        <a:rPr lang="fa-IR" sz="1600" kern="100">
                          <a:effectLst/>
                          <a:cs typeface="Nazanin" panose="00000400000000000000" pitchFamily="2" charset="-78"/>
                        </a:rPr>
                        <a:t>کانتینری</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20691446"/>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۶</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P</a:t>
                      </a:r>
                      <a:r>
                        <a:rPr lang="en-US" sz="1600" kern="100" baseline="-25000">
                          <a:effectLst/>
                          <a:cs typeface="Nazanin" panose="00000400000000000000" pitchFamily="2" charset="-78"/>
                        </a:rPr>
                        <a:t>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a:effectLst/>
                          <a:cs typeface="Nazanin" panose="00000400000000000000" pitchFamily="2" charset="-78"/>
                        </a:rPr>
                        <a:t>طول دوره زمانی پردازش کشتی برای تخلیه و بارگیری کانتینرها.  </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467383569"/>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۷</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c1k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a:effectLst/>
                          <a:cs typeface="Nazanin" panose="00000400000000000000" pitchFamily="2" charset="-78"/>
                        </a:rPr>
                        <a:t>هزینه جریمه کشتی </a:t>
                      </a:r>
                      <a:r>
                        <a:rPr lang="en-US" sz="1600" kern="100">
                          <a:effectLst/>
                          <a:cs typeface="Nazanin" panose="00000400000000000000" pitchFamily="2" charset="-78"/>
                        </a:rPr>
                        <a:t>k</a:t>
                      </a:r>
                      <a:r>
                        <a:rPr lang="ar-SA" sz="1600" kern="100">
                          <a:effectLst/>
                          <a:cs typeface="Nazanin" panose="00000400000000000000" pitchFamily="2" charset="-78"/>
                        </a:rPr>
                        <a:t> در صورتی که کشتی نتواند در اسکله دلخواه خود پهلو بگیرد.</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022335279"/>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۸</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c2k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dirty="0">
                          <a:effectLst/>
                          <a:cs typeface="Nazanin" panose="00000400000000000000" pitchFamily="2" charset="-78"/>
                        </a:rPr>
                        <a:t>هزینه جریمه کشتی </a:t>
                      </a:r>
                      <a:r>
                        <a:rPr lang="en-US" sz="1600" kern="100" dirty="0">
                          <a:effectLst/>
                          <a:cs typeface="Nazanin" panose="00000400000000000000" pitchFamily="2" charset="-78"/>
                        </a:rPr>
                        <a:t>k</a:t>
                      </a:r>
                      <a:r>
                        <a:rPr lang="ar-SA" sz="1600" kern="100" dirty="0">
                          <a:effectLst/>
                          <a:cs typeface="Nazanin" panose="00000400000000000000" pitchFamily="2" charset="-78"/>
                        </a:rPr>
                        <a:t> در واحد زمان ورود زودتر قبل از </a:t>
                      </a:r>
                      <a:r>
                        <a:rPr lang="en-US" sz="1600" kern="100" dirty="0">
                          <a:effectLst/>
                          <a:cs typeface="Nazanin" panose="00000400000000000000" pitchFamily="2" charset="-78"/>
                        </a:rPr>
                        <a:t>ETA</a:t>
                      </a:r>
                      <a:r>
                        <a:rPr lang="en-US" sz="1600" kern="100" baseline="-25000" dirty="0">
                          <a:effectLst/>
                          <a:cs typeface="Nazanin" panose="00000400000000000000" pitchFamily="2" charset="-78"/>
                        </a:rPr>
                        <a:t>k</a:t>
                      </a:r>
                      <a:r>
                        <a:rPr lang="en-US" sz="1600" kern="100" dirty="0">
                          <a:effectLst/>
                          <a:cs typeface="Nazanin" panose="00000400000000000000" pitchFamily="2" charset="-78"/>
                        </a:rPr>
                        <a:t>.</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296546373"/>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۹</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c3k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dirty="0">
                          <a:effectLst/>
                          <a:cs typeface="Nazanin" panose="00000400000000000000" pitchFamily="2" charset="-78"/>
                        </a:rPr>
                        <a:t>هزینه جریمه کشتی </a:t>
                      </a:r>
                      <a:r>
                        <a:rPr lang="en-US" sz="1600" kern="100" dirty="0">
                          <a:effectLst/>
                          <a:cs typeface="Nazanin" panose="00000400000000000000" pitchFamily="2" charset="-78"/>
                        </a:rPr>
                        <a:t>k</a:t>
                      </a:r>
                      <a:r>
                        <a:rPr lang="ar-SA" sz="1600" kern="100" dirty="0">
                          <a:effectLst/>
                          <a:cs typeface="Nazanin" panose="00000400000000000000" pitchFamily="2" charset="-78"/>
                        </a:rPr>
                        <a:t> در واحد زمان دیر رسیدن پس از </a:t>
                      </a:r>
                      <a:r>
                        <a:rPr lang="en-US" sz="1600" kern="100" dirty="0">
                          <a:effectLst/>
                          <a:cs typeface="Nazanin" panose="00000400000000000000" pitchFamily="2" charset="-78"/>
                        </a:rPr>
                        <a:t>ETA</a:t>
                      </a:r>
                      <a:r>
                        <a:rPr lang="en-US" sz="1600" kern="100" baseline="-25000" dirty="0">
                          <a:effectLst/>
                          <a:cs typeface="Nazanin" panose="00000400000000000000" pitchFamily="2" charset="-78"/>
                        </a:rPr>
                        <a:t>k</a:t>
                      </a:r>
                      <a:r>
                        <a:rPr lang="en-US" sz="1600" kern="100" dirty="0">
                          <a:effectLst/>
                          <a:cs typeface="Nazanin" panose="00000400000000000000" pitchFamily="2" charset="-78"/>
                        </a:rPr>
                        <a:t>.</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963405119"/>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۱۰</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c4k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a:effectLst/>
                          <a:cs typeface="Nazanin" panose="00000400000000000000" pitchFamily="2" charset="-78"/>
                        </a:rPr>
                        <a:t>هزینه جریمه کشتی </a:t>
                      </a:r>
                      <a:r>
                        <a:rPr lang="en-US" sz="1600" kern="100">
                          <a:effectLst/>
                          <a:cs typeface="Nazanin" panose="00000400000000000000" pitchFamily="2" charset="-78"/>
                        </a:rPr>
                        <a:t>k</a:t>
                      </a:r>
                      <a:r>
                        <a:rPr lang="ar-SA" sz="1600" kern="100">
                          <a:effectLst/>
                          <a:cs typeface="Nazanin" panose="00000400000000000000" pitchFamily="2" charset="-78"/>
                        </a:rPr>
                        <a:t> به ازای واحد تاخیر در زمان مقرر.</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2644022510"/>
                  </a:ext>
                </a:extLst>
              </a:tr>
              <a:tr h="0">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۱۱</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600" kern="100">
                          <a:effectLst/>
                          <a:cs typeface="Nazanin" panose="00000400000000000000" pitchFamily="2" charset="-78"/>
                        </a:rPr>
                        <a:t>M</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just" rtl="1">
                        <a:lnSpc>
                          <a:spcPct val="115000"/>
                        </a:lnSpc>
                        <a:spcBef>
                          <a:spcPts val="0"/>
                        </a:spcBef>
                        <a:spcAft>
                          <a:spcPts val="0"/>
                        </a:spcAft>
                      </a:pPr>
                      <a:r>
                        <a:rPr lang="ar-SA" sz="1600" kern="100" dirty="0">
                          <a:effectLst/>
                          <a:cs typeface="Nazanin" panose="00000400000000000000" pitchFamily="2" charset="-78"/>
                        </a:rPr>
                        <a:t>تعداد اسکله ها در بندر.</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363457011"/>
                  </a:ext>
                </a:extLst>
              </a:tr>
            </a:tbl>
          </a:graphicData>
        </a:graphic>
      </p:graphicFrame>
      <p:graphicFrame>
        <p:nvGraphicFramePr>
          <p:cNvPr id="8" name="Table 7">
            <a:extLst>
              <a:ext uri="{FF2B5EF4-FFF2-40B4-BE49-F238E27FC236}">
                <a16:creationId xmlns:a16="http://schemas.microsoft.com/office/drawing/2014/main" id="{C3690EE0-1BCD-D7B5-55BE-4FDF492A2890}"/>
              </a:ext>
            </a:extLst>
          </p:cNvPr>
          <p:cNvGraphicFramePr>
            <a:graphicFrameLocks noGrp="1"/>
          </p:cNvGraphicFramePr>
          <p:nvPr>
            <p:extLst>
              <p:ext uri="{D42A27DB-BD31-4B8C-83A1-F6EECF244321}">
                <p14:modId xmlns:p14="http://schemas.microsoft.com/office/powerpoint/2010/main" val="912223978"/>
              </p:ext>
            </p:extLst>
          </p:nvPr>
        </p:nvGraphicFramePr>
        <p:xfrm>
          <a:off x="628651" y="2291170"/>
          <a:ext cx="5497149" cy="3364992"/>
        </p:xfrm>
        <a:graphic>
          <a:graphicData uri="http://schemas.openxmlformats.org/drawingml/2006/table">
            <a:tbl>
              <a:tblPr rtl="1" firstRow="1" firstCol="1" bandRow="1">
                <a:tableStyleId>{5C22544A-7EE6-4342-B048-85BDC9FD1C3A}</a:tableStyleId>
              </a:tblPr>
              <a:tblGrid>
                <a:gridCol w="172545">
                  <a:extLst>
                    <a:ext uri="{9D8B030D-6E8A-4147-A177-3AD203B41FA5}">
                      <a16:colId xmlns:a16="http://schemas.microsoft.com/office/drawing/2014/main" val="329723427"/>
                    </a:ext>
                  </a:extLst>
                </a:gridCol>
                <a:gridCol w="467439">
                  <a:extLst>
                    <a:ext uri="{9D8B030D-6E8A-4147-A177-3AD203B41FA5}">
                      <a16:colId xmlns:a16="http://schemas.microsoft.com/office/drawing/2014/main" val="2980296759"/>
                    </a:ext>
                  </a:extLst>
                </a:gridCol>
                <a:gridCol w="970692">
                  <a:extLst>
                    <a:ext uri="{9D8B030D-6E8A-4147-A177-3AD203B41FA5}">
                      <a16:colId xmlns:a16="http://schemas.microsoft.com/office/drawing/2014/main" val="1091789221"/>
                    </a:ext>
                  </a:extLst>
                </a:gridCol>
                <a:gridCol w="2111811">
                  <a:extLst>
                    <a:ext uri="{9D8B030D-6E8A-4147-A177-3AD203B41FA5}">
                      <a16:colId xmlns:a16="http://schemas.microsoft.com/office/drawing/2014/main" val="2368424150"/>
                    </a:ext>
                  </a:extLst>
                </a:gridCol>
                <a:gridCol w="1774662">
                  <a:extLst>
                    <a:ext uri="{9D8B030D-6E8A-4147-A177-3AD203B41FA5}">
                      <a16:colId xmlns:a16="http://schemas.microsoft.com/office/drawing/2014/main" val="2250428300"/>
                    </a:ext>
                  </a:extLst>
                </a:gridCol>
              </a:tblGrid>
              <a:tr h="0">
                <a:tc gridSpan="2">
                  <a:txBody>
                    <a:bodyPr/>
                    <a:lstStyle/>
                    <a:p>
                      <a:pPr marL="0" marR="0" algn="ctr" rtl="1">
                        <a:lnSpc>
                          <a:spcPct val="115000"/>
                        </a:lnSpc>
                        <a:spcBef>
                          <a:spcPts val="0"/>
                        </a:spcBef>
                        <a:spcAft>
                          <a:spcPts val="0"/>
                        </a:spcAft>
                      </a:pPr>
                      <a:r>
                        <a:rPr lang="ar-SA" sz="1600" kern="100">
                          <a:effectLst/>
                          <a:cs typeface="Nazanin" panose="00000400000000000000" pitchFamily="2" charset="-78"/>
                        </a:rPr>
                        <a:t>ردیف</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ar-SA" sz="1600" kern="100" dirty="0">
                          <a:effectLst/>
                          <a:cs typeface="Nazanin" panose="00000400000000000000" pitchFamily="2" charset="-78"/>
                        </a:rPr>
                        <a:t>پارامتر تصمیم گیری</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600" kern="100" dirty="0">
                          <a:effectLst/>
                          <a:cs typeface="Nazanin" panose="00000400000000000000" pitchFamily="2" charset="-78"/>
                        </a:rPr>
                        <a:t>توصیف</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600" kern="100">
                          <a:effectLst/>
                          <a:cs typeface="Nazanin" panose="00000400000000000000" pitchFamily="2" charset="-78"/>
                        </a:rPr>
                        <a:t>دامنه­ی پارامتر</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6556727"/>
                  </a:ext>
                </a:extLst>
              </a:tr>
              <a:tr h="0">
                <a:tc>
                  <a:txBody>
                    <a:bodyPr/>
                    <a:lstStyle/>
                    <a:p>
                      <a:pPr marL="0" marR="0" algn="justLow" rtl="1">
                        <a:lnSpc>
                          <a:spcPct val="115000"/>
                        </a:lnSpc>
                        <a:spcBef>
                          <a:spcPts val="0"/>
                        </a:spcBef>
                        <a:spcAft>
                          <a:spcPts val="1000"/>
                        </a:spcAft>
                      </a:pPr>
                      <a:r>
                        <a:rPr lang="en-US" sz="2400" kern="100">
                          <a:effectLst/>
                          <a:cs typeface="Nazanin" panose="00000400000000000000" pitchFamily="2" charset="-78"/>
                        </a:rPr>
                        <a:t> </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0" marR="0" marT="0" marB="0" anchor="ctr"/>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۱</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indent="-91440" algn="ctr" rtl="1">
                        <a:lnSpc>
                          <a:spcPct val="115000"/>
                        </a:lnSpc>
                        <a:spcBef>
                          <a:spcPts val="0"/>
                        </a:spcBef>
                        <a:spcAft>
                          <a:spcPts val="0"/>
                        </a:spcAft>
                      </a:pPr>
                      <a:r>
                        <a:rPr lang="en-US" sz="1600" kern="100">
                          <a:effectLst/>
                          <a:cs typeface="Nazanin" panose="00000400000000000000" pitchFamily="2" charset="-78"/>
                        </a:rPr>
                        <a:t>At</a:t>
                      </a:r>
                      <a:r>
                        <a:rPr lang="en-US" sz="1600" kern="100" baseline="-25000">
                          <a:effectLst/>
                          <a:cs typeface="Nazanin" panose="00000400000000000000" pitchFamily="2" charset="-78"/>
                        </a:rPr>
                        <a:t>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600" kern="100" dirty="0">
                          <a:effectLst/>
                          <a:cs typeface="Nazanin" panose="00000400000000000000" pitchFamily="2" charset="-78"/>
                        </a:rPr>
                        <a:t>زمان واقعی لنگرگیری کشتی </a:t>
                      </a:r>
                      <a:r>
                        <a:rPr lang="en-US" sz="1600" kern="100" dirty="0">
                          <a:effectLst/>
                          <a:cs typeface="Nazanin" panose="00000400000000000000" pitchFamily="2" charset="-78"/>
                        </a:rPr>
                        <a:t>k</a:t>
                      </a:r>
                      <a:r>
                        <a:rPr lang="fa-IR" sz="1600" kern="100" dirty="0">
                          <a:effectLst/>
                          <a:cs typeface="Nazanin" panose="00000400000000000000" pitchFamily="2" charset="-78"/>
                        </a:rPr>
                        <a:t> به یک اسکله.</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600" kern="100">
                          <a:effectLst/>
                          <a:cs typeface="Nazanin" panose="00000400000000000000" pitchFamily="2" charset="-78"/>
                        </a:rPr>
                        <a:t>Domain (At</a:t>
                      </a:r>
                      <a:r>
                        <a:rPr lang="en-US" sz="1600" kern="100" baseline="-25000">
                          <a:effectLst/>
                          <a:cs typeface="Nazanin" panose="00000400000000000000" pitchFamily="2" charset="-78"/>
                        </a:rPr>
                        <a:t>k</a:t>
                      </a:r>
                      <a:r>
                        <a:rPr lang="en-US" sz="1600" kern="100">
                          <a:effectLst/>
                          <a:cs typeface="Nazanin" panose="00000400000000000000" pitchFamily="2" charset="-78"/>
                        </a:rPr>
                        <a:t>)={1,2,3,4,…,T}</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764171223"/>
                  </a:ext>
                </a:extLst>
              </a:tr>
              <a:tr h="0">
                <a:tc>
                  <a:txBody>
                    <a:bodyPr/>
                    <a:lstStyle/>
                    <a:p>
                      <a:pPr marL="0" marR="0" algn="justLow" rtl="1">
                        <a:lnSpc>
                          <a:spcPct val="115000"/>
                        </a:lnSpc>
                        <a:spcBef>
                          <a:spcPts val="0"/>
                        </a:spcBef>
                        <a:spcAft>
                          <a:spcPts val="1000"/>
                        </a:spcAft>
                      </a:pPr>
                      <a:r>
                        <a:rPr lang="en-US" sz="2400" kern="100">
                          <a:effectLst/>
                          <a:cs typeface="Nazanin" panose="00000400000000000000" pitchFamily="2" charset="-78"/>
                        </a:rPr>
                        <a:t> </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0" marR="0" marT="0" marB="0" anchor="ctr"/>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۲</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indent="-91440" algn="ctr" rtl="1">
                        <a:lnSpc>
                          <a:spcPct val="115000"/>
                        </a:lnSpc>
                        <a:spcBef>
                          <a:spcPts val="0"/>
                        </a:spcBef>
                        <a:spcAft>
                          <a:spcPts val="0"/>
                        </a:spcAft>
                      </a:pPr>
                      <a:r>
                        <a:rPr lang="en-US" sz="1600" kern="100">
                          <a:effectLst/>
                          <a:cs typeface="Nazanin" panose="00000400000000000000" pitchFamily="2" charset="-78"/>
                        </a:rPr>
                        <a:t>Dt</a:t>
                      </a:r>
                      <a:r>
                        <a:rPr lang="en-US" sz="1600" kern="100" baseline="-25000">
                          <a:effectLst/>
                          <a:cs typeface="Nazanin" panose="00000400000000000000" pitchFamily="2" charset="-78"/>
                        </a:rPr>
                        <a:t>k</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زمان خروج کشتی </a:t>
                      </a:r>
                      <a:r>
                        <a:rPr lang="en-US" sz="1600" kern="100">
                          <a:effectLst/>
                          <a:cs typeface="Nazanin" panose="00000400000000000000" pitchFamily="2" charset="-78"/>
                        </a:rPr>
                        <a:t>k</a:t>
                      </a:r>
                      <a:r>
                        <a:rPr lang="fa-IR" sz="1600" kern="100">
                          <a:effectLst/>
                          <a:cs typeface="Nazanin" panose="00000400000000000000" pitchFamily="2" charset="-78"/>
                        </a:rPr>
                        <a:t> از اسکله لنکرگیری شده</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600" kern="100">
                          <a:effectLst/>
                          <a:cs typeface="Nazanin" panose="00000400000000000000" pitchFamily="2" charset="-78"/>
                        </a:rPr>
                        <a:t>Domain (Dt</a:t>
                      </a:r>
                      <a:r>
                        <a:rPr lang="en-US" sz="1600" kern="100" baseline="-25000">
                          <a:effectLst/>
                          <a:cs typeface="Nazanin" panose="00000400000000000000" pitchFamily="2" charset="-78"/>
                        </a:rPr>
                        <a:t>k</a:t>
                      </a:r>
                      <a:r>
                        <a:rPr lang="en-US" sz="1600" kern="100">
                          <a:effectLst/>
                          <a:cs typeface="Nazanin" panose="00000400000000000000" pitchFamily="2" charset="-78"/>
                        </a:rPr>
                        <a:t>)={1,2,3,4,…,T}</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119315024"/>
                  </a:ext>
                </a:extLst>
              </a:tr>
              <a:tr h="0">
                <a:tc>
                  <a:txBody>
                    <a:bodyPr/>
                    <a:lstStyle/>
                    <a:p>
                      <a:pPr marL="0" marR="0" algn="justLow" rtl="1">
                        <a:lnSpc>
                          <a:spcPct val="115000"/>
                        </a:lnSpc>
                        <a:spcBef>
                          <a:spcPts val="0"/>
                        </a:spcBef>
                        <a:spcAft>
                          <a:spcPts val="1000"/>
                        </a:spcAft>
                      </a:pPr>
                      <a:r>
                        <a:rPr lang="en-US" sz="2400" kern="100">
                          <a:effectLst/>
                          <a:cs typeface="Nazanin" panose="00000400000000000000" pitchFamily="2" charset="-78"/>
                        </a:rPr>
                        <a:t> </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0" marR="0" marT="0" marB="0" anchor="ctr"/>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۳</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91440" algn="ctr" rtl="1">
                        <a:lnSpc>
                          <a:spcPct val="115000"/>
                        </a:lnSpc>
                        <a:spcBef>
                          <a:spcPts val="0"/>
                        </a:spcBef>
                        <a:spcAft>
                          <a:spcPts val="0"/>
                        </a:spcAft>
                      </a:pPr>
                      <a:r>
                        <a:rPr lang="en-US" sz="1600" kern="100" dirty="0">
                          <a:effectLst/>
                          <a:cs typeface="Nazanin" panose="00000400000000000000" pitchFamily="2" charset="-78"/>
                        </a:rPr>
                        <a:t>X</a:t>
                      </a:r>
                      <a:r>
                        <a:rPr lang="en-US" sz="1600" kern="100" baseline="-25000" dirty="0">
                          <a:effectLst/>
                          <a:cs typeface="Nazanin" panose="00000400000000000000" pitchFamily="2" charset="-78"/>
                        </a:rPr>
                        <a:t>itk</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15000"/>
                        </a:lnSpc>
                        <a:spcBef>
                          <a:spcPts val="0"/>
                        </a:spcBef>
                        <a:spcAft>
                          <a:spcPts val="0"/>
                        </a:spcAft>
                      </a:pPr>
                      <a:r>
                        <a:rPr lang="fa-IR" sz="1600" kern="100">
                          <a:effectLst/>
                          <a:cs typeface="Nazanin" panose="00000400000000000000" pitchFamily="2" charset="-78"/>
                        </a:rPr>
                        <a:t>ارزش این متغیر برابر یک است اگر اسکله </a:t>
                      </a:r>
                      <a:r>
                        <a:rPr lang="en-US" sz="1600" kern="100">
                          <a:effectLst/>
                          <a:cs typeface="Nazanin" panose="00000400000000000000" pitchFamily="2" charset="-78"/>
                        </a:rPr>
                        <a:t>i</a:t>
                      </a:r>
                      <a:r>
                        <a:rPr lang="fa-IR" sz="1600" kern="100">
                          <a:effectLst/>
                          <a:cs typeface="Nazanin" panose="00000400000000000000" pitchFamily="2" charset="-78"/>
                        </a:rPr>
                        <a:t> در زمان </a:t>
                      </a:r>
                      <a:r>
                        <a:rPr lang="en-US" sz="1600" kern="100">
                          <a:effectLst/>
                          <a:cs typeface="Nazanin" panose="00000400000000000000" pitchFamily="2" charset="-78"/>
                        </a:rPr>
                        <a:t>t</a:t>
                      </a:r>
                      <a:r>
                        <a:rPr lang="fa-IR" sz="1600" kern="100">
                          <a:effectLst/>
                          <a:cs typeface="Nazanin" panose="00000400000000000000" pitchFamily="2" charset="-78"/>
                        </a:rPr>
                        <a:t> به کشتی </a:t>
                      </a:r>
                      <a:r>
                        <a:rPr lang="en-US" sz="1600" kern="100">
                          <a:effectLst/>
                          <a:cs typeface="Nazanin" panose="00000400000000000000" pitchFamily="2" charset="-78"/>
                        </a:rPr>
                        <a:t>k</a:t>
                      </a:r>
                      <a:r>
                        <a:rPr lang="fa-IR" sz="1600" kern="100">
                          <a:effectLst/>
                          <a:cs typeface="Nazanin" panose="00000400000000000000" pitchFamily="2" charset="-78"/>
                        </a:rPr>
                        <a:t> اختصاص داده شود، در غیر این صورت ارزش این متغیر صفر خواهد بود</a:t>
                      </a:r>
                      <a:endParaRPr lang="en-US" sz="2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600" kern="100" dirty="0">
                          <a:effectLst/>
                          <a:cs typeface="Nazanin" panose="00000400000000000000" pitchFamily="2" charset="-78"/>
                        </a:rPr>
                        <a:t>Domain (X</a:t>
                      </a:r>
                      <a:r>
                        <a:rPr lang="en-US" sz="1600" kern="100" baseline="-25000" dirty="0">
                          <a:effectLst/>
                          <a:cs typeface="Nazanin" panose="00000400000000000000" pitchFamily="2" charset="-78"/>
                        </a:rPr>
                        <a:t>itk</a:t>
                      </a:r>
                      <a:r>
                        <a:rPr lang="en-US" sz="1600" kern="100" dirty="0">
                          <a:effectLst/>
                          <a:cs typeface="Nazanin" panose="00000400000000000000" pitchFamily="2" charset="-78"/>
                        </a:rPr>
                        <a:t>)={0,1}</a:t>
                      </a:r>
                      <a:endParaRPr lang="en-US" sz="2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572686643"/>
                  </a:ext>
                </a:extLst>
              </a:tr>
            </a:tbl>
          </a:graphicData>
        </a:graphic>
      </p:graphicFrame>
      <p:sp>
        <p:nvSpPr>
          <p:cNvPr id="9" name="TextBox 8">
            <a:extLst>
              <a:ext uri="{FF2B5EF4-FFF2-40B4-BE49-F238E27FC236}">
                <a16:creationId xmlns:a16="http://schemas.microsoft.com/office/drawing/2014/main" id="{0CEFC865-8AB6-4964-2484-84B4E41E84B0}"/>
              </a:ext>
            </a:extLst>
          </p:cNvPr>
          <p:cNvSpPr txBox="1"/>
          <p:nvPr/>
        </p:nvSpPr>
        <p:spPr>
          <a:xfrm>
            <a:off x="6520179" y="890312"/>
            <a:ext cx="5262245" cy="923330"/>
          </a:xfrm>
          <a:prstGeom prst="rect">
            <a:avLst/>
          </a:prstGeom>
          <a:noFill/>
        </p:spPr>
        <p:txBody>
          <a:bodyPr wrap="square" rtlCol="0">
            <a:spAutoFit/>
          </a:bodyPr>
          <a:lstStyle/>
          <a:p>
            <a:pPr algn="just" rtl="1"/>
            <a:r>
              <a:rPr lang="fa-IR" sz="1800" b="1" kern="100" dirty="0">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مطابق جدول (۱) این پارامترهای در فرموله کردن مسئله مورد استفاده قرار گرفته است که اینها در ابتدای افق برنامه ریزی مشخص شده است </a:t>
            </a:r>
            <a:endParaRPr lang="en-US" sz="1800" kern="100" dirty="0">
              <a:solidFill>
                <a:srgbClr val="000000"/>
              </a:solidFill>
              <a:effectLst/>
              <a:latin typeface="B Nazanin" panose="00000400000000000000" pitchFamily="2" charset="-78"/>
              <a:ea typeface="Times New Roman" panose="02020603050405020304" pitchFamily="18" charset="0"/>
              <a:cs typeface="Nazanin" panose="00000400000000000000" pitchFamily="2" charset="-78"/>
            </a:endParaRPr>
          </a:p>
        </p:txBody>
      </p:sp>
      <p:sp>
        <p:nvSpPr>
          <p:cNvPr id="10" name="TextBox 9">
            <a:extLst>
              <a:ext uri="{FF2B5EF4-FFF2-40B4-BE49-F238E27FC236}">
                <a16:creationId xmlns:a16="http://schemas.microsoft.com/office/drawing/2014/main" id="{4E2F499C-3161-D085-5017-71369FC08AA2}"/>
              </a:ext>
            </a:extLst>
          </p:cNvPr>
          <p:cNvSpPr txBox="1"/>
          <p:nvPr/>
        </p:nvSpPr>
        <p:spPr>
          <a:xfrm>
            <a:off x="598851" y="944651"/>
            <a:ext cx="5497149" cy="646331"/>
          </a:xfrm>
          <a:prstGeom prst="rect">
            <a:avLst/>
          </a:prstGeom>
          <a:noFill/>
        </p:spPr>
        <p:txBody>
          <a:bodyPr wrap="square" rtlCol="0">
            <a:spAutoFit/>
          </a:bodyPr>
          <a:lstStyle/>
          <a:p>
            <a:pPr algn="just" rtl="1"/>
            <a:r>
              <a:rPr lang="fa-IR" sz="1800" b="1" kern="100" dirty="0">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به طور رسمی، مطابق جدول (۲) متغیرهای تصمیم‌گیری در این مسئله شامل</a:t>
            </a:r>
            <a:r>
              <a:rPr lang="fa-IR" sz="1800" kern="100" dirty="0">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a:t>
            </a:r>
            <a:endParaRPr lang="en-US" dirty="0">
              <a:cs typeface="Nazanin" panose="00000400000000000000" pitchFamily="2" charset="-78"/>
            </a:endParaRPr>
          </a:p>
        </p:txBody>
      </p:sp>
    </p:spTree>
    <p:extLst>
      <p:ext uri="{BB962C8B-B14F-4D97-AF65-F5344CB8AC3E}">
        <p14:creationId xmlns:p14="http://schemas.microsoft.com/office/powerpoint/2010/main" val="342781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2</a:t>
            </a:fld>
            <a:endParaRPr lang="en-US" dirty="0"/>
          </a:p>
        </p:txBody>
      </p:sp>
      <p:sp>
        <p:nvSpPr>
          <p:cNvPr id="3" name="TextBox 2">
            <a:extLst>
              <a:ext uri="{FF2B5EF4-FFF2-40B4-BE49-F238E27FC236}">
                <a16:creationId xmlns:a16="http://schemas.microsoft.com/office/drawing/2014/main" id="{64178E57-FD3D-191D-A986-054FADC4E2A7}"/>
              </a:ext>
            </a:extLst>
          </p:cNvPr>
          <p:cNvSpPr txBox="1"/>
          <p:nvPr/>
        </p:nvSpPr>
        <p:spPr>
          <a:xfrm>
            <a:off x="428625" y="351437"/>
            <a:ext cx="10925175" cy="461665"/>
          </a:xfrm>
          <a:prstGeom prst="rect">
            <a:avLst/>
          </a:prstGeom>
          <a:solidFill>
            <a:srgbClr val="0000FF"/>
          </a:solidFill>
        </p:spPr>
        <p:txBody>
          <a:bodyPr wrap="square" rtlCol="0">
            <a:spAutoFit/>
          </a:bodyPr>
          <a:lstStyle/>
          <a:p>
            <a:pPr algn="ctr" rtl="1"/>
            <a:r>
              <a:rPr lang="fa-IR" sz="2400" b="1" dirty="0">
                <a:solidFill>
                  <a:schemeClr val="bg1"/>
                </a:solidFill>
                <a:effectLst>
                  <a:outerShdw blurRad="38100" dist="38100" dir="2700000" algn="tl">
                    <a:srgbClr val="000000">
                      <a:alpha val="43137"/>
                    </a:srgbClr>
                  </a:outerShdw>
                </a:effectLst>
                <a:cs typeface="B Mitra" panose="00000400000000000000" pitchFamily="2" charset="-78"/>
              </a:rPr>
              <a:t>فهرست مطالب ارائه پیش رو</a:t>
            </a:r>
            <a:endParaRPr lang="en-US" sz="2400" b="1" dirty="0">
              <a:solidFill>
                <a:schemeClr val="bg1"/>
              </a:solidFill>
              <a:effectLst>
                <a:outerShdw blurRad="38100" dist="38100" dir="2700000" algn="tl">
                  <a:srgbClr val="000000">
                    <a:alpha val="43137"/>
                  </a:srgbClr>
                </a:outerShdw>
              </a:effectLst>
              <a:cs typeface="B Mitra" panose="00000400000000000000" pitchFamily="2" charset="-78"/>
            </a:endParaRPr>
          </a:p>
        </p:txBody>
      </p:sp>
      <p:sp>
        <p:nvSpPr>
          <p:cNvPr id="4" name="TextBox 3">
            <a:extLst>
              <a:ext uri="{FF2B5EF4-FFF2-40B4-BE49-F238E27FC236}">
                <a16:creationId xmlns:a16="http://schemas.microsoft.com/office/drawing/2014/main" id="{C1B7DCD6-8132-C7C4-94CD-E39ED2228C2E}"/>
              </a:ext>
            </a:extLst>
          </p:cNvPr>
          <p:cNvSpPr txBox="1"/>
          <p:nvPr/>
        </p:nvSpPr>
        <p:spPr>
          <a:xfrm>
            <a:off x="7966355" y="1146182"/>
            <a:ext cx="3267075" cy="4855432"/>
          </a:xfrm>
          <a:prstGeom prst="rect">
            <a:avLst/>
          </a:prstGeom>
          <a:noFill/>
          <a:ln>
            <a:solidFill>
              <a:srgbClr val="0000FF"/>
            </a:solidFill>
          </a:ln>
        </p:spPr>
        <p:txBody>
          <a:bodyPr wrap="square" rtlCol="0">
            <a:spAutoFit/>
          </a:bodyPr>
          <a:lstStyle/>
          <a:p>
            <a:pPr algn="ctr" rtl="1">
              <a:lnSpc>
                <a:spcPct val="150000"/>
              </a:lnSpc>
            </a:pPr>
            <a:r>
              <a:rPr lang="fa-IR" sz="1600" b="1" dirty="0">
                <a:cs typeface="B Nazanin" panose="00000400000000000000" pitchFamily="2" charset="-78"/>
              </a:rPr>
              <a:t>۱.مقدمه</a:t>
            </a:r>
          </a:p>
          <a:p>
            <a:pPr algn="ctr" rtl="1">
              <a:lnSpc>
                <a:spcPct val="150000"/>
              </a:lnSpc>
            </a:pPr>
            <a:r>
              <a:rPr lang="fa-IR" sz="1600" b="1" dirty="0">
                <a:cs typeface="B Nazanin" panose="00000400000000000000" pitchFamily="2" charset="-78"/>
              </a:rPr>
              <a:t>۲. ضررورت و اهمیت تحقیق</a:t>
            </a:r>
          </a:p>
          <a:p>
            <a:pPr algn="ctr" rtl="1">
              <a:lnSpc>
                <a:spcPct val="150000"/>
              </a:lnSpc>
            </a:pPr>
            <a:r>
              <a:rPr lang="fa-IR" sz="1600" b="1" dirty="0">
                <a:cs typeface="B Nazanin" panose="00000400000000000000" pitchFamily="2" charset="-78"/>
              </a:rPr>
              <a:t>۳. انگیزه و اهداف </a:t>
            </a:r>
          </a:p>
          <a:p>
            <a:pPr algn="ctr" rtl="1">
              <a:lnSpc>
                <a:spcPct val="150000"/>
              </a:lnSpc>
            </a:pPr>
            <a:r>
              <a:rPr lang="fa-IR" sz="1600" b="1" dirty="0">
                <a:cs typeface="B Nazanin" panose="00000400000000000000" pitchFamily="2" charset="-78"/>
              </a:rPr>
              <a:t>۴. روش تحقیق </a:t>
            </a:r>
          </a:p>
          <a:p>
            <a:pPr algn="ctr" rtl="1">
              <a:lnSpc>
                <a:spcPct val="150000"/>
              </a:lnSpc>
            </a:pPr>
            <a:r>
              <a:rPr lang="fa-IR" sz="1600" b="1" dirty="0">
                <a:cs typeface="B Nazanin" panose="00000400000000000000" pitchFamily="2" charset="-78"/>
              </a:rPr>
              <a:t>۵. طرح مسئله</a:t>
            </a:r>
          </a:p>
          <a:p>
            <a:pPr algn="ctr" rtl="1">
              <a:lnSpc>
                <a:spcPct val="150000"/>
              </a:lnSpc>
            </a:pPr>
            <a:r>
              <a:rPr lang="fa-IR" sz="1600" b="1" dirty="0">
                <a:cs typeface="B Nazanin" panose="00000400000000000000" pitchFamily="2" charset="-78"/>
              </a:rPr>
              <a:t>۶. اهداف کلی پژوهش</a:t>
            </a:r>
          </a:p>
          <a:p>
            <a:pPr algn="ctr" rtl="1">
              <a:lnSpc>
                <a:spcPct val="150000"/>
              </a:lnSpc>
            </a:pPr>
            <a:r>
              <a:rPr lang="fa-IR" sz="1600" b="1" dirty="0">
                <a:cs typeface="B Nazanin" panose="00000400000000000000" pitchFamily="2" charset="-78"/>
              </a:rPr>
              <a:t>۷. فرضیه‌های پژوهش </a:t>
            </a:r>
          </a:p>
          <a:p>
            <a:pPr algn="ctr" rtl="1">
              <a:lnSpc>
                <a:spcPct val="150000"/>
              </a:lnSpc>
            </a:pPr>
            <a:r>
              <a:rPr lang="fa-IR" sz="1600" b="1" dirty="0">
                <a:cs typeface="B Nazanin" panose="00000400000000000000" pitchFamily="2" charset="-78"/>
              </a:rPr>
              <a:t>۸. انگیزه‌ها و اهداف رویکرد پیشنهادی</a:t>
            </a:r>
          </a:p>
          <a:p>
            <a:pPr algn="ctr" rtl="1">
              <a:lnSpc>
                <a:spcPct val="150000"/>
              </a:lnSpc>
            </a:pPr>
            <a:r>
              <a:rPr lang="fa-IR" sz="1600" b="1" dirty="0">
                <a:cs typeface="B Nazanin" panose="00000400000000000000" pitchFamily="2" charset="-78"/>
              </a:rPr>
              <a:t>۹. ادبیات فنی پژوهش</a:t>
            </a:r>
          </a:p>
          <a:p>
            <a:pPr algn="ctr" rtl="1">
              <a:lnSpc>
                <a:spcPct val="150000"/>
              </a:lnSpc>
            </a:pPr>
            <a:r>
              <a:rPr lang="fa-IR" sz="1600" b="1" dirty="0">
                <a:cs typeface="B Nazanin" panose="00000400000000000000" pitchFamily="2" charset="-78"/>
              </a:rPr>
              <a:t>۱۰.مقایسه روش‌های بهینه سازی</a:t>
            </a:r>
          </a:p>
          <a:p>
            <a:pPr algn="ctr" rtl="1">
              <a:lnSpc>
                <a:spcPct val="150000"/>
              </a:lnSpc>
            </a:pPr>
            <a:r>
              <a:rPr lang="fa-IR" sz="1600" b="1" dirty="0">
                <a:cs typeface="B Nazanin" panose="00000400000000000000" pitchFamily="2" charset="-78"/>
              </a:rPr>
              <a:t>۱۱.نگاهی به روش‌های بهینه سازی چند هدفه</a:t>
            </a:r>
          </a:p>
          <a:p>
            <a:pPr algn="ctr" rtl="1">
              <a:lnSpc>
                <a:spcPct val="150000"/>
              </a:lnSpc>
            </a:pPr>
            <a:r>
              <a:rPr lang="fa-IR" sz="1600" b="1" dirty="0">
                <a:cs typeface="B Nazanin" panose="00000400000000000000" pitchFamily="2" charset="-78"/>
              </a:rPr>
              <a:t>۱۲.توصیف دقیق مسئله</a:t>
            </a:r>
          </a:p>
          <a:p>
            <a:pPr algn="ctr" rtl="1">
              <a:lnSpc>
                <a:spcPct val="150000"/>
              </a:lnSpc>
            </a:pPr>
            <a:endParaRPr lang="en-US" sz="1600" b="1" dirty="0">
              <a:cs typeface="B Nazanin" panose="00000400000000000000" pitchFamily="2" charset="-78"/>
            </a:endParaRPr>
          </a:p>
        </p:txBody>
      </p:sp>
      <p:sp>
        <p:nvSpPr>
          <p:cNvPr id="5" name="TextBox 4">
            <a:extLst>
              <a:ext uri="{FF2B5EF4-FFF2-40B4-BE49-F238E27FC236}">
                <a16:creationId xmlns:a16="http://schemas.microsoft.com/office/drawing/2014/main" id="{4145DA50-6326-C148-E981-3702B0B58646}"/>
              </a:ext>
            </a:extLst>
          </p:cNvPr>
          <p:cNvSpPr txBox="1"/>
          <p:nvPr/>
        </p:nvSpPr>
        <p:spPr>
          <a:xfrm>
            <a:off x="4346013" y="1146182"/>
            <a:ext cx="3499974" cy="4862870"/>
          </a:xfrm>
          <a:prstGeom prst="rect">
            <a:avLst/>
          </a:prstGeom>
          <a:noFill/>
          <a:ln>
            <a:solidFill>
              <a:srgbClr val="0000FF"/>
            </a:solidFill>
          </a:ln>
        </p:spPr>
        <p:txBody>
          <a:bodyPr wrap="square" rtlCol="0">
            <a:spAutoFit/>
          </a:bodyPr>
          <a:lstStyle/>
          <a:p>
            <a:pPr algn="ctr" rtl="1">
              <a:lnSpc>
                <a:spcPct val="150000"/>
              </a:lnSpc>
            </a:pPr>
            <a:r>
              <a:rPr lang="fa-IR" sz="1600" b="1" dirty="0">
                <a:cs typeface="Nazanin" panose="00000400000000000000" pitchFamily="2" charset="-78"/>
              </a:rPr>
              <a:t>۱۳. مدلسازی مسئله </a:t>
            </a:r>
          </a:p>
          <a:p>
            <a:pPr algn="ctr" rtl="1">
              <a:lnSpc>
                <a:spcPct val="150000"/>
              </a:lnSpc>
            </a:pPr>
            <a:r>
              <a:rPr lang="fa-IR" sz="1600" b="1" dirty="0">
                <a:cs typeface="Nazanin" panose="00000400000000000000" pitchFamily="2" charset="-78"/>
              </a:rPr>
              <a:t>۱۴.تعریف متغیرها </a:t>
            </a:r>
          </a:p>
          <a:p>
            <a:pPr algn="ctr" rtl="1">
              <a:lnSpc>
                <a:spcPct val="150000"/>
              </a:lnSpc>
            </a:pPr>
            <a:r>
              <a:rPr lang="fa-IR" sz="1600" b="1" dirty="0">
                <a:cs typeface="Nazanin" panose="00000400000000000000" pitchFamily="2" charset="-78"/>
              </a:rPr>
              <a:t>۱۵.بیان محدودیت‌ها</a:t>
            </a:r>
          </a:p>
          <a:p>
            <a:pPr algn="ctr" rtl="1">
              <a:lnSpc>
                <a:spcPct val="150000"/>
              </a:lnSpc>
            </a:pPr>
            <a:r>
              <a:rPr lang="fa-IR" sz="1600" b="1" dirty="0">
                <a:cs typeface="Nazanin" panose="00000400000000000000" pitchFamily="2" charset="-78"/>
              </a:rPr>
              <a:t>۱۶. جزییات رویکرد پیشنهادی</a:t>
            </a:r>
          </a:p>
          <a:p>
            <a:pPr algn="ctr" rtl="1">
              <a:lnSpc>
                <a:spcPct val="150000"/>
              </a:lnSpc>
            </a:pPr>
            <a:r>
              <a:rPr lang="fa-IR" sz="1600" b="1" dirty="0">
                <a:cs typeface="Nazanin" panose="00000400000000000000" pitchFamily="2" charset="-78"/>
              </a:rPr>
              <a:t>۱۷. روش حل پیشنهادی مسئله</a:t>
            </a:r>
          </a:p>
          <a:p>
            <a:pPr algn="ctr" rtl="1">
              <a:lnSpc>
                <a:spcPct val="150000"/>
              </a:lnSpc>
            </a:pPr>
            <a:r>
              <a:rPr lang="fa-IR" sz="1600" b="1" dirty="0">
                <a:cs typeface="Nazanin" panose="00000400000000000000" pitchFamily="2" charset="-78"/>
              </a:rPr>
              <a:t>۱۸. فضای جستجوی مسئله</a:t>
            </a:r>
          </a:p>
          <a:p>
            <a:pPr algn="ctr" rtl="1">
              <a:lnSpc>
                <a:spcPct val="150000"/>
              </a:lnSpc>
            </a:pPr>
            <a:r>
              <a:rPr lang="fa-IR" sz="1600" b="1" dirty="0">
                <a:cs typeface="Nazanin" panose="00000400000000000000" pitchFamily="2" charset="-78"/>
              </a:rPr>
              <a:t>۱۹.فضای تصمیم گیری و فضای هدف </a:t>
            </a:r>
          </a:p>
          <a:p>
            <a:pPr algn="ctr" rtl="1">
              <a:lnSpc>
                <a:spcPct val="150000"/>
              </a:lnSpc>
            </a:pPr>
            <a:r>
              <a:rPr lang="fa-IR" sz="1600" b="1" dirty="0">
                <a:cs typeface="Nazanin" panose="00000400000000000000" pitchFamily="2" charset="-78"/>
              </a:rPr>
              <a:t>۲۰. پلات پرتو</a:t>
            </a:r>
          </a:p>
          <a:p>
            <a:pPr algn="ctr" rtl="1">
              <a:lnSpc>
                <a:spcPct val="150000"/>
              </a:lnSpc>
            </a:pPr>
            <a:r>
              <a:rPr lang="fa-IR" sz="1600" b="1" dirty="0">
                <a:cs typeface="Nazanin" panose="00000400000000000000" pitchFamily="2" charset="-78"/>
              </a:rPr>
              <a:t>۲۱. ویژگی‌های تعریف شده در داده مورد استفاده</a:t>
            </a:r>
          </a:p>
          <a:p>
            <a:pPr algn="ctr" rtl="1">
              <a:lnSpc>
                <a:spcPct val="150000"/>
              </a:lnSpc>
            </a:pPr>
            <a:r>
              <a:rPr lang="fa-IR" sz="1600" b="1" dirty="0">
                <a:cs typeface="Nazanin" panose="00000400000000000000" pitchFamily="2" charset="-78"/>
              </a:rPr>
              <a:t>۲۲. توصیف کلی سناریوهای مورد آزمایش</a:t>
            </a:r>
          </a:p>
          <a:p>
            <a:pPr algn="ctr" rtl="1">
              <a:lnSpc>
                <a:spcPct val="150000"/>
              </a:lnSpc>
            </a:pPr>
            <a:r>
              <a:rPr lang="fa-IR" sz="1600" b="1" dirty="0">
                <a:cs typeface="Nazanin" panose="00000400000000000000" pitchFamily="2" charset="-78"/>
              </a:rPr>
              <a:t>۲۳. معیارهای آماری و تابعی جهت ارزیابی</a:t>
            </a:r>
          </a:p>
          <a:p>
            <a:pPr algn="ctr" rtl="1">
              <a:lnSpc>
                <a:spcPct val="150000"/>
              </a:lnSpc>
            </a:pPr>
            <a:r>
              <a:rPr lang="fa-IR" sz="1600" b="1" dirty="0">
                <a:cs typeface="Nazanin" panose="00000400000000000000" pitchFamily="2" charset="-78"/>
              </a:rPr>
              <a:t>۲۴. نتایج آزمایش اول </a:t>
            </a:r>
          </a:p>
          <a:p>
            <a:pPr algn="ctr" rtl="1">
              <a:lnSpc>
                <a:spcPct val="150000"/>
              </a:lnSpc>
            </a:pPr>
            <a:endParaRPr lang="fa-IR" sz="1600" b="1" dirty="0">
              <a:cs typeface="Nazanin" panose="00000400000000000000" pitchFamily="2" charset="-78"/>
            </a:endParaRPr>
          </a:p>
        </p:txBody>
      </p:sp>
      <p:sp>
        <p:nvSpPr>
          <p:cNvPr id="6" name="Date Placeholder 5">
            <a:extLst>
              <a:ext uri="{FF2B5EF4-FFF2-40B4-BE49-F238E27FC236}">
                <a16:creationId xmlns:a16="http://schemas.microsoft.com/office/drawing/2014/main" id="{03F24BFE-9796-03DC-35B5-41B51C65DE42}"/>
              </a:ext>
            </a:extLst>
          </p:cNvPr>
          <p:cNvSpPr>
            <a:spLocks noGrp="1"/>
          </p:cNvSpPr>
          <p:nvPr>
            <p:ph type="dt" sz="half" idx="10"/>
          </p:nvPr>
        </p:nvSpPr>
        <p:spPr/>
        <p:txBody>
          <a:bodyPr/>
          <a:lstStyle/>
          <a:p>
            <a:fld id="{2DD35D59-8126-43EC-A64C-3E99C85BDB43}" type="datetime1">
              <a:rPr lang="en-US" smtClean="0"/>
              <a:t>10/15/2024</a:t>
            </a:fld>
            <a:endParaRPr lang="en-US"/>
          </a:p>
        </p:txBody>
      </p:sp>
      <p:sp>
        <p:nvSpPr>
          <p:cNvPr id="7" name="TextBox 6">
            <a:extLst>
              <a:ext uri="{FF2B5EF4-FFF2-40B4-BE49-F238E27FC236}">
                <a16:creationId xmlns:a16="http://schemas.microsoft.com/office/drawing/2014/main" id="{CCF435E8-4B7B-83BD-4C3B-D78242F87F44}"/>
              </a:ext>
            </a:extLst>
          </p:cNvPr>
          <p:cNvSpPr txBox="1"/>
          <p:nvPr/>
        </p:nvSpPr>
        <p:spPr>
          <a:xfrm>
            <a:off x="611371" y="1146182"/>
            <a:ext cx="3614274" cy="4862870"/>
          </a:xfrm>
          <a:prstGeom prst="rect">
            <a:avLst/>
          </a:prstGeom>
          <a:noFill/>
          <a:ln>
            <a:solidFill>
              <a:srgbClr val="0000FF"/>
            </a:solidFill>
          </a:ln>
        </p:spPr>
        <p:txBody>
          <a:bodyPr wrap="square" rtlCol="0">
            <a:spAutoFit/>
          </a:bodyPr>
          <a:lstStyle/>
          <a:p>
            <a:pPr algn="ctr" rtl="1">
              <a:lnSpc>
                <a:spcPct val="150000"/>
              </a:lnSpc>
            </a:pPr>
            <a:endParaRPr lang="fa-IR" sz="1600" b="1" dirty="0">
              <a:cs typeface="Nazanin" panose="00000400000000000000" pitchFamily="2" charset="-78"/>
            </a:endParaRPr>
          </a:p>
          <a:p>
            <a:pPr algn="ctr" rtl="1">
              <a:lnSpc>
                <a:spcPct val="150000"/>
              </a:lnSpc>
            </a:pPr>
            <a:r>
              <a:rPr lang="fa-IR" sz="1600" b="1" dirty="0">
                <a:cs typeface="Nazanin" panose="00000400000000000000" pitchFamily="2" charset="-78"/>
              </a:rPr>
              <a:t>۲۵. نتایج آزمایش دوم</a:t>
            </a:r>
          </a:p>
          <a:p>
            <a:pPr algn="ctr" rtl="1">
              <a:lnSpc>
                <a:spcPct val="150000"/>
              </a:lnSpc>
            </a:pPr>
            <a:r>
              <a:rPr lang="fa-IR" sz="1600" b="1" dirty="0">
                <a:cs typeface="Nazanin" panose="00000400000000000000" pitchFamily="2" charset="-78"/>
              </a:rPr>
              <a:t>۲۶. نتایج آزمایش سوم</a:t>
            </a:r>
          </a:p>
          <a:p>
            <a:pPr algn="ctr" rtl="1">
              <a:lnSpc>
                <a:spcPct val="150000"/>
              </a:lnSpc>
            </a:pPr>
            <a:r>
              <a:rPr lang="fa-IR" sz="1600" b="1" dirty="0">
                <a:cs typeface="Nazanin" panose="00000400000000000000" pitchFamily="2" charset="-78"/>
              </a:rPr>
              <a:t>۲۷. نتایج آزمایش چهارم</a:t>
            </a:r>
          </a:p>
          <a:p>
            <a:pPr algn="ctr" rtl="1">
              <a:lnSpc>
                <a:spcPct val="150000"/>
              </a:lnSpc>
            </a:pPr>
            <a:r>
              <a:rPr lang="fa-IR" sz="1600" b="1" dirty="0">
                <a:cs typeface="Nazanin" panose="00000400000000000000" pitchFamily="2" charset="-78"/>
              </a:rPr>
              <a:t>۲۸. نتایج آزمایش پنجم </a:t>
            </a:r>
          </a:p>
          <a:p>
            <a:pPr algn="ctr" rtl="1">
              <a:lnSpc>
                <a:spcPct val="150000"/>
              </a:lnSpc>
            </a:pPr>
            <a:r>
              <a:rPr lang="fa-IR" sz="1600" b="1" dirty="0">
                <a:cs typeface="Nazanin" panose="00000400000000000000" pitchFamily="2" charset="-78"/>
              </a:rPr>
              <a:t>۲۹. نتایج آزمایش ششم</a:t>
            </a:r>
          </a:p>
          <a:p>
            <a:pPr algn="ctr" rtl="1">
              <a:lnSpc>
                <a:spcPct val="150000"/>
              </a:lnSpc>
            </a:pPr>
            <a:r>
              <a:rPr lang="fa-IR" sz="1600" b="1" dirty="0">
                <a:cs typeface="Nazanin" panose="00000400000000000000" pitchFamily="2" charset="-78"/>
              </a:rPr>
              <a:t>۳۰. نتایج آزمایش هفتم </a:t>
            </a:r>
          </a:p>
          <a:p>
            <a:pPr algn="ctr" rtl="1">
              <a:lnSpc>
                <a:spcPct val="150000"/>
              </a:lnSpc>
            </a:pPr>
            <a:r>
              <a:rPr lang="fa-IR" sz="1600" b="1" dirty="0">
                <a:cs typeface="Nazanin" panose="00000400000000000000" pitchFamily="2" charset="-78"/>
              </a:rPr>
              <a:t>۳۱. نتایج آزمایش هشتم </a:t>
            </a:r>
          </a:p>
          <a:p>
            <a:pPr algn="ctr" rtl="1">
              <a:lnSpc>
                <a:spcPct val="150000"/>
              </a:lnSpc>
            </a:pPr>
            <a:r>
              <a:rPr lang="fa-IR" sz="1600" b="1" dirty="0">
                <a:cs typeface="Nazanin" panose="00000400000000000000" pitchFamily="2" charset="-78"/>
              </a:rPr>
              <a:t>۳۲. تحلیل آنوا الگوریتم </a:t>
            </a:r>
          </a:p>
          <a:p>
            <a:pPr algn="ctr" rtl="1">
              <a:lnSpc>
                <a:spcPct val="150000"/>
              </a:lnSpc>
            </a:pPr>
            <a:r>
              <a:rPr lang="fa-IR" sz="1600" b="1" dirty="0">
                <a:cs typeface="Nazanin" panose="00000400000000000000" pitchFamily="2" charset="-78"/>
              </a:rPr>
              <a:t>۳۳. نتیجه گیری کلی </a:t>
            </a:r>
          </a:p>
          <a:p>
            <a:pPr algn="ctr" rtl="1">
              <a:lnSpc>
                <a:spcPct val="150000"/>
              </a:lnSpc>
            </a:pPr>
            <a:r>
              <a:rPr lang="fa-IR" sz="1600" b="1" dirty="0">
                <a:cs typeface="Nazanin" panose="00000400000000000000" pitchFamily="2" charset="-78"/>
              </a:rPr>
              <a:t>۳۴. فهرست منابع</a:t>
            </a:r>
          </a:p>
          <a:p>
            <a:pPr algn="ctr" rtl="1">
              <a:lnSpc>
                <a:spcPct val="150000"/>
              </a:lnSpc>
            </a:pPr>
            <a:endParaRPr lang="fa-IR" sz="1600" b="1" dirty="0">
              <a:cs typeface="Nazanin" panose="00000400000000000000" pitchFamily="2" charset="-78"/>
            </a:endParaRPr>
          </a:p>
          <a:p>
            <a:pPr algn="ctr" rtl="1">
              <a:lnSpc>
                <a:spcPct val="150000"/>
              </a:lnSpc>
            </a:pPr>
            <a:endParaRPr lang="fa-IR" sz="1600" b="1" dirty="0">
              <a:cs typeface="Nazanin" panose="00000400000000000000" pitchFamily="2" charset="-78"/>
            </a:endParaRPr>
          </a:p>
        </p:txBody>
      </p:sp>
    </p:spTree>
    <p:extLst>
      <p:ext uri="{BB962C8B-B14F-4D97-AF65-F5344CB8AC3E}">
        <p14:creationId xmlns:p14="http://schemas.microsoft.com/office/powerpoint/2010/main" val="158538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20</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بیان محدودیت‌ها مسئله زمانبندی تخصیص اسکله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B14F9466-4BA4-4DB9-B9DF-9FDD1C95C19D}"/>
              </a:ext>
            </a:extLst>
          </p:cNvPr>
          <p:cNvSpPr>
            <a:spLocks noGrp="1"/>
          </p:cNvSpPr>
          <p:nvPr>
            <p:ph type="dt" sz="half" idx="10"/>
          </p:nvPr>
        </p:nvSpPr>
        <p:spPr/>
        <p:txBody>
          <a:bodyPr/>
          <a:lstStyle/>
          <a:p>
            <a:fld id="{69B70948-CE47-4BB5-8503-737623CA2A25}" type="datetime1">
              <a:rPr lang="en-US" smtClean="0"/>
              <a:t>10/15/2024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C5E194-7871-0652-5F0D-43327110A217}"/>
                  </a:ext>
                </a:extLst>
              </p:cNvPr>
              <p:cNvSpPr txBox="1"/>
              <p:nvPr/>
            </p:nvSpPr>
            <p:spPr>
              <a:xfrm>
                <a:off x="838200" y="949673"/>
                <a:ext cx="10515600" cy="6074420"/>
              </a:xfrm>
              <a:prstGeom prst="rect">
                <a:avLst/>
              </a:prstGeom>
              <a:noFill/>
            </p:spPr>
            <p:txBody>
              <a:bodyPr wrap="square" rtlCol="0">
                <a:spAutoFit/>
              </a:bodyPr>
              <a:lstStyle/>
              <a:p>
                <a:pPr marL="285750" marR="0" indent="-285750" algn="just" rtl="1">
                  <a:lnSpc>
                    <a:spcPct val="115000"/>
                  </a:lnSpc>
                  <a:spcBef>
                    <a:spcPts val="0"/>
                  </a:spcBef>
                  <a:spcAft>
                    <a:spcPts val="1000"/>
                  </a:spcAft>
                  <a:buFont typeface="Wingdings" panose="05000000000000000000" pitchFamily="2" charset="2"/>
                  <a:buChar char="q"/>
                </a:pPr>
                <a:r>
                  <a:rPr lang="fa-IR" dirty="0">
                    <a:effectLst/>
                    <a:latin typeface="Times New Roman" panose="02020603050405020304" pitchFamily="18" charset="0"/>
                    <a:ea typeface="Calibri" panose="020F0502020204030204" pitchFamily="34" charset="0"/>
                    <a:cs typeface="B Nazanin" panose="00000400000000000000" pitchFamily="2" charset="-78"/>
                  </a:rPr>
                  <a:t>در مسائل ترکیبی زمانبندی، این نوع رضایتمندی محدودیت به عنوان یک چارچوب برای فرموله کردن وضعیت‌ها به کار می‌رود. به عبارت دیگر، هر وضعیت باید با شرایط رضایتمندی محدودیت هم‌خوانی داشته باشد. در فرآیند فرموله کردن مسئله پیش رو، سه محدودیت زیر در نظر گرفته می‌شود</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fa-IR" b="1" dirty="0">
                    <a:effectLst/>
                    <a:latin typeface="Times New Roman" panose="02020603050405020304" pitchFamily="18" charset="0"/>
                    <a:ea typeface="Times New Roman" panose="02020603050405020304" pitchFamily="18" charset="0"/>
                    <a:cs typeface="B Nazanin" panose="00000400000000000000" pitchFamily="2" charset="-78"/>
                  </a:rPr>
                  <a:t>محدودیت ۱: </a:t>
                </a:r>
                <a:r>
                  <a:rPr lang="fa-IR" dirty="0">
                    <a:effectLst/>
                    <a:latin typeface="Times New Roman" panose="02020603050405020304" pitchFamily="18" charset="0"/>
                    <a:ea typeface="Times New Roman" panose="02020603050405020304" pitchFamily="18" charset="0"/>
                    <a:cs typeface="B Nazanin" panose="00000400000000000000" pitchFamily="2" charset="-78"/>
                  </a:rPr>
                  <a:t>این محدودیت بیان می‌کند که زمان پردازش کوچک‌تر و یا مساوی زمان ورود منهای زمان خروج است. </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fa-IR">
                              <a:effectLst/>
                              <a:latin typeface="Cambria Math" panose="02040503050406030204" pitchFamily="18" charset="0"/>
                              <a:ea typeface="Calibri" panose="020F0502020204030204" pitchFamily="34" charset="0"/>
                              <a:cs typeface="Cambria Math" panose="02040503050406030204" pitchFamily="18" charset="0"/>
                            </a:rPr>
                            <m:t>∀</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𝐷</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𝑇</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𝐴</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𝑇</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𝑃𝑟𝑜𝑐𝑒𝑠𝑠𝑖𝑛</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𝑔</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   (</m:t>
                      </m:r>
                      <m:r>
                        <a:rPr lang="fa-IR">
                          <a:effectLst/>
                          <a:latin typeface="Cambria Math" panose="02040503050406030204" pitchFamily="18" charset="0"/>
                          <a:ea typeface="Calibri" panose="020F0502020204030204" pitchFamily="34" charset="0"/>
                          <a:cs typeface="B Nazanin" panose="00000400000000000000" pitchFamily="2" charset="-78"/>
                        </a:rPr>
                        <m:t>۲</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fa-IR">
                          <a:effectLst/>
                          <a:latin typeface="Cambria Math" panose="02040503050406030204" pitchFamily="18" charset="0"/>
                          <a:ea typeface="Calibri" panose="020F0502020204030204" pitchFamily="34" charset="0"/>
                          <a:cs typeface="B Nazanin" panose="00000400000000000000" pitchFamily="2" charset="-78"/>
                        </a:rPr>
                        <m:t>۱</m:t>
                      </m:r>
                      <m:r>
                        <a:rPr lang="en-US" i="1">
                          <a:effectLst/>
                          <a:latin typeface="Cambria Math" panose="02040503050406030204" pitchFamily="18" charset="0"/>
                          <a:ea typeface="Calibri" panose="020F0502020204030204" pitchFamily="34" charset="0"/>
                          <a:cs typeface="B Nazanin" panose="00000400000000000000" pitchFamily="2" charset="-78"/>
                        </a:rPr>
                        <m:t>)</m:t>
                      </m:r>
                    </m:oMath>
                  </m:oMathPara>
                </a14:m>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fa-IR">
                              <a:effectLst/>
                              <a:latin typeface="Cambria Math" panose="02040503050406030204" pitchFamily="18" charset="0"/>
                              <a:ea typeface="Calibri" panose="020F0502020204030204" pitchFamily="34" charset="0"/>
                              <a:cs typeface="Cambria Math" panose="02040503050406030204" pitchFamily="18" charset="0"/>
                            </a:rPr>
                            <m:t>∀</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 </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𝐵</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1</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𝑚</m:t>
                      </m:r>
                      <m:r>
                        <a:rPr lang="en-US" i="1">
                          <a:effectLst/>
                          <a:latin typeface="Cambria Math" panose="02040503050406030204" pitchFamily="18" charset="0"/>
                          <a:ea typeface="Calibri" panose="020F0502020204030204" pitchFamily="34" charset="0"/>
                          <a:cs typeface="B Nazanin" panose="00000400000000000000" pitchFamily="2" charset="-78"/>
                        </a:rPr>
                        <m:t>}</m:t>
                      </m:r>
                    </m:oMath>
                  </m:oMathPara>
                </a14:m>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spcBef>
                    <a:spcPts val="0"/>
                  </a:spcBef>
                  <a:spcAft>
                    <a:spcPts val="800"/>
                  </a:spcAft>
                  <a:buFont typeface="Symbol" panose="05050102010706020507" pitchFamily="18" charset="2"/>
                  <a:buChar char=""/>
                </a:pPr>
                <a:r>
                  <a:rPr lang="fa-IR" b="1" dirty="0">
                    <a:effectLst/>
                    <a:latin typeface="Times New Roman" panose="02020603050405020304" pitchFamily="18" charset="0"/>
                    <a:ea typeface="Times New Roman" panose="02020603050405020304" pitchFamily="18" charset="0"/>
                    <a:cs typeface="B Nazanin" panose="00000400000000000000" pitchFamily="2" charset="-78"/>
                  </a:rPr>
                  <a:t>محدودیت ۲: </a:t>
                </a:r>
                <a:r>
                  <a:rPr lang="fa-IR" dirty="0">
                    <a:effectLst/>
                    <a:latin typeface="Times New Roman" panose="02020603050405020304" pitchFamily="18" charset="0"/>
                    <a:ea typeface="Times New Roman" panose="02020603050405020304" pitchFamily="18" charset="0"/>
                    <a:cs typeface="B Nazanin" panose="00000400000000000000" pitchFamily="2" charset="-78"/>
                  </a:rPr>
                  <a:t>این محدودیت بیان کننده این است که زمان کل پردازش برابر با بازه‌های زمانی ضرب در جمع کل اسکله تخصیص داده شده است.</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94615" marR="0" algn="just" rtl="1">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i="1">
                              <a:effectLst/>
                              <a:latin typeface="Cambria Math" panose="02040503050406030204" pitchFamily="18" charset="0"/>
                              <a:ea typeface="Times New Roman" panose="02020603050405020304" pitchFamily="18" charset="0"/>
                              <a:cs typeface="B Nazanin" panose="00000400000000000000" pitchFamily="2" charset="-78"/>
                            </a:rPr>
                            <m:t>𝑋</m:t>
                          </m:r>
                        </m:e>
                        <m:sub>
                          <m:r>
                            <a:rPr lang="en-US" i="1">
                              <a:effectLst/>
                              <a:latin typeface="Cambria Math" panose="02040503050406030204" pitchFamily="18" charset="0"/>
                              <a:ea typeface="Times New Roman" panose="02020603050405020304" pitchFamily="18" charset="0"/>
                              <a:cs typeface="B Nazanin" panose="00000400000000000000" pitchFamily="2" charset="-78"/>
                            </a:rPr>
                            <m:t>𝑚𝑘</m:t>
                          </m:r>
                        </m:sub>
                      </m:sSub>
                      <m:r>
                        <a:rPr lang="en-US" i="1">
                          <a:effectLst/>
                          <a:latin typeface="Cambria Math" panose="02040503050406030204" pitchFamily="18" charset="0"/>
                          <a:ea typeface="Times New Roman" panose="02020603050405020304" pitchFamily="18" charset="0"/>
                          <a:cs typeface="B Nazanin" panose="00000400000000000000" pitchFamily="2" charset="-78"/>
                        </a:rPr>
                        <m:t>=</m:t>
                      </m:r>
                      <m:d>
                        <m:dPr>
                          <m:begChr m:val="{"/>
                          <m:endChr m:val="}"/>
                          <m:ctrlPr>
                            <a:rPr lang="en-US"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i="1">
                              <a:effectLst/>
                              <a:latin typeface="Cambria Math" panose="02040503050406030204" pitchFamily="18" charset="0"/>
                              <a:ea typeface="Times New Roman" panose="02020603050405020304" pitchFamily="18" charset="0"/>
                              <a:cs typeface="B Nazanin" panose="00000400000000000000" pitchFamily="2" charset="-78"/>
                            </a:rPr>
                            <m:t>0</m:t>
                          </m:r>
                          <m:r>
                            <a:rPr lang="en-US" i="1">
                              <a:effectLst/>
                              <a:latin typeface="Cambria Math" panose="02040503050406030204" pitchFamily="18" charset="0"/>
                              <a:ea typeface="Times New Roman" panose="02020603050405020304" pitchFamily="18" charset="0"/>
                              <a:cs typeface="B Nazanin" panose="00000400000000000000" pitchFamily="2" charset="-78"/>
                            </a:rPr>
                            <m:t>,</m:t>
                          </m:r>
                          <m:r>
                            <a:rPr lang="en-US" i="1">
                              <a:effectLst/>
                              <a:latin typeface="Cambria Math" panose="02040503050406030204" pitchFamily="18" charset="0"/>
                              <a:ea typeface="Times New Roman" panose="02020603050405020304" pitchFamily="18" charset="0"/>
                              <a:cs typeface="B Nazanin" panose="00000400000000000000" pitchFamily="2" charset="-78"/>
                            </a:rPr>
                            <m:t>1</m:t>
                          </m:r>
                        </m:e>
                      </m:d>
                      <m:r>
                        <a:rPr lang="en-US" i="1">
                          <a:effectLst/>
                          <a:latin typeface="Cambria Math" panose="02040503050406030204" pitchFamily="18" charset="0"/>
                          <a:ea typeface="Times New Roman" panose="02020603050405020304" pitchFamily="18" charset="0"/>
                          <a:cs typeface="B Nazanin" panose="00000400000000000000" pitchFamily="2" charset="-78"/>
                        </a:rPr>
                        <m:t>, </m:t>
                      </m:r>
                      <m:sSub>
                        <m:sSubPr>
                          <m:ctrlPr>
                            <a:rPr lang="en-US"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i="1">
                              <a:effectLst/>
                              <a:latin typeface="Cambria Math" panose="02040503050406030204" pitchFamily="18" charset="0"/>
                              <a:ea typeface="Times New Roman" panose="02020603050405020304" pitchFamily="18" charset="0"/>
                              <a:cs typeface="B Nazanin" panose="00000400000000000000" pitchFamily="2" charset="-78"/>
                            </a:rPr>
                            <m:t>𝑄</m:t>
                          </m:r>
                        </m:e>
                        <m:sub>
                          <m:r>
                            <a:rPr lang="en-US" i="1">
                              <a:effectLst/>
                              <a:latin typeface="Cambria Math" panose="02040503050406030204" pitchFamily="18" charset="0"/>
                              <a:ea typeface="Times New Roman" panose="02020603050405020304" pitchFamily="18" charset="0"/>
                              <a:cs typeface="B Nazanin" panose="00000400000000000000" pitchFamily="2" charset="-78"/>
                            </a:rPr>
                            <m:t>𝑘</m:t>
                          </m:r>
                        </m:sub>
                      </m:sSub>
                      <m:r>
                        <a:rPr lang="en-US" i="1">
                          <a:effectLst/>
                          <a:latin typeface="Cambria Math" panose="02040503050406030204" pitchFamily="18" charset="0"/>
                          <a:ea typeface="Times New Roman" panose="02020603050405020304" pitchFamily="18" charset="0"/>
                          <a:cs typeface="B Nazanin" panose="00000400000000000000" pitchFamily="2" charset="-78"/>
                        </a:rPr>
                        <m:t>=</m:t>
                      </m:r>
                      <m:d>
                        <m:dPr>
                          <m:begChr m:val="{"/>
                          <m:endChr m:val="}"/>
                          <m:ctrlPr>
                            <a:rPr lang="en-US"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i="1">
                              <a:effectLst/>
                              <a:latin typeface="Cambria Math" panose="02040503050406030204" pitchFamily="18" charset="0"/>
                              <a:ea typeface="Times New Roman" panose="02020603050405020304" pitchFamily="18" charset="0"/>
                              <a:cs typeface="B Nazanin" panose="00000400000000000000" pitchFamily="2" charset="-78"/>
                            </a:rPr>
                            <m:t>1</m:t>
                          </m:r>
                          <m:r>
                            <a:rPr lang="en-US" i="1">
                              <a:effectLst/>
                              <a:latin typeface="Cambria Math" panose="02040503050406030204" pitchFamily="18" charset="0"/>
                              <a:ea typeface="Times New Roman" panose="02020603050405020304" pitchFamily="18" charset="0"/>
                              <a:cs typeface="B Nazanin" panose="00000400000000000000" pitchFamily="2" charset="-78"/>
                            </a:rPr>
                            <m:t>,….,</m:t>
                          </m:r>
                          <m:r>
                            <a:rPr lang="en-US" i="1">
                              <a:effectLst/>
                              <a:latin typeface="Cambria Math" panose="02040503050406030204" pitchFamily="18" charset="0"/>
                              <a:ea typeface="Times New Roman" panose="02020603050405020304" pitchFamily="18" charset="0"/>
                              <a:cs typeface="B Nazanin" panose="00000400000000000000" pitchFamily="2" charset="-78"/>
                            </a:rPr>
                            <m:t>𝑀</m:t>
                          </m:r>
                        </m:e>
                      </m:d>
                      <m:r>
                        <a:rPr lang="en-US" i="1">
                          <a:effectLst/>
                          <a:latin typeface="Cambria Math" panose="02040503050406030204" pitchFamily="18" charset="0"/>
                          <a:ea typeface="Times New Roman" panose="02020603050405020304" pitchFamily="18" charset="0"/>
                          <a:cs typeface="B Nazanin" panose="00000400000000000000" pitchFamily="2" charset="-78"/>
                        </a:rPr>
                        <m:t>        (</m:t>
                      </m:r>
                      <m:r>
                        <a:rPr lang="fa-IR">
                          <a:effectLst/>
                          <a:latin typeface="Cambria Math" panose="02040503050406030204" pitchFamily="18" charset="0"/>
                          <a:ea typeface="Times New Roman" panose="02020603050405020304" pitchFamily="18" charset="0"/>
                          <a:cs typeface="B Nazanin" panose="00000400000000000000" pitchFamily="2" charset="-78"/>
                        </a:rPr>
                        <m:t>۲</m:t>
                      </m:r>
                      <m:r>
                        <a:rPr lang="en-US" i="1">
                          <a:effectLst/>
                          <a:latin typeface="Cambria Math" panose="02040503050406030204" pitchFamily="18" charset="0"/>
                          <a:ea typeface="Times New Roman" panose="02020603050405020304" pitchFamily="18" charset="0"/>
                          <a:cs typeface="B Nazanin" panose="00000400000000000000" pitchFamily="2" charset="-78"/>
                        </a:rPr>
                        <m:t>.</m:t>
                      </m:r>
                      <m:r>
                        <a:rPr lang="fa-IR">
                          <a:effectLst/>
                          <a:latin typeface="Cambria Math" panose="02040503050406030204" pitchFamily="18" charset="0"/>
                          <a:ea typeface="Times New Roman" panose="02020603050405020304" pitchFamily="18" charset="0"/>
                          <a:cs typeface="B Nazanin" panose="00000400000000000000" pitchFamily="2" charset="-78"/>
                        </a:rPr>
                        <m:t>۲</m:t>
                      </m:r>
                      <m:r>
                        <a:rPr lang="en-US" i="1">
                          <a:effectLst/>
                          <a:latin typeface="Cambria Math" panose="02040503050406030204" pitchFamily="18" charset="0"/>
                          <a:ea typeface="Times New Roman" panose="02020603050405020304" pitchFamily="18" charset="0"/>
                          <a:cs typeface="B Nazanin" panose="00000400000000000000" pitchFamily="2" charset="-78"/>
                        </a:rPr>
                        <m:t>)</m:t>
                      </m:r>
                    </m:oMath>
                  </m:oMathPara>
                </a14:m>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94615" marR="0" algn="just" rtl="1">
                  <a:spcBef>
                    <a:spcPts val="0"/>
                  </a:spcBef>
                  <a:spcAft>
                    <a:spcPts val="12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B Nazanin" panose="00000400000000000000" pitchFamily="2" charset="-78"/>
                        </a:rPr>
                        <m:t>   </m:t>
                      </m:r>
                      <m:r>
                        <a:rPr lang="en-US" i="1">
                          <a:effectLst/>
                          <a:latin typeface="Cambria Math" panose="02040503050406030204" pitchFamily="18" charset="0"/>
                          <a:ea typeface="Times New Roman" panose="02020603050405020304" pitchFamily="18" charset="0"/>
                          <a:cs typeface="B Nazanin" panose="00000400000000000000" pitchFamily="2" charset="-78"/>
                        </a:rPr>
                        <m:t>𝑖𝑓</m:t>
                      </m:r>
                      <m:r>
                        <a:rPr lang="en-US" i="1">
                          <a:effectLst/>
                          <a:latin typeface="Cambria Math" panose="02040503050406030204" pitchFamily="18" charset="0"/>
                          <a:ea typeface="Times New Roman" panose="02020603050405020304" pitchFamily="18" charset="0"/>
                          <a:cs typeface="B Nazanin" panose="00000400000000000000" pitchFamily="2" charset="-78"/>
                        </a:rPr>
                        <m:t> </m:t>
                      </m:r>
                      <m:sSub>
                        <m:sSubPr>
                          <m:ctrlPr>
                            <a:rPr lang="en-US"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i="1">
                              <a:effectLst/>
                              <a:latin typeface="Cambria Math" panose="02040503050406030204" pitchFamily="18" charset="0"/>
                              <a:ea typeface="Times New Roman" panose="02020603050405020304" pitchFamily="18" charset="0"/>
                              <a:cs typeface="B Nazanin" panose="00000400000000000000" pitchFamily="2" charset="-78"/>
                            </a:rPr>
                            <m:t>𝑋</m:t>
                          </m:r>
                        </m:e>
                        <m:sub>
                          <m:r>
                            <a:rPr lang="en-US" i="1">
                              <a:effectLst/>
                              <a:latin typeface="Cambria Math" panose="02040503050406030204" pitchFamily="18" charset="0"/>
                              <a:ea typeface="Times New Roman" panose="02020603050405020304" pitchFamily="18" charset="0"/>
                              <a:cs typeface="B Nazanin" panose="00000400000000000000" pitchFamily="2" charset="-78"/>
                            </a:rPr>
                            <m:t>𝑚𝑘</m:t>
                          </m:r>
                        </m:sub>
                      </m:sSub>
                      <m:r>
                        <a:rPr lang="en-US" i="1">
                          <a:effectLst/>
                          <a:latin typeface="Cambria Math" panose="02040503050406030204" pitchFamily="18" charset="0"/>
                          <a:ea typeface="Times New Roman" panose="02020603050405020304" pitchFamily="18" charset="0"/>
                          <a:cs typeface="B Nazanin" panose="00000400000000000000" pitchFamily="2" charset="-78"/>
                        </a:rPr>
                        <m:t>=</m:t>
                      </m:r>
                      <m:r>
                        <a:rPr lang="en-US" i="1">
                          <a:effectLst/>
                          <a:latin typeface="Cambria Math" panose="02040503050406030204" pitchFamily="18" charset="0"/>
                          <a:ea typeface="Times New Roman" panose="02020603050405020304" pitchFamily="18" charset="0"/>
                          <a:cs typeface="B Nazanin" panose="00000400000000000000" pitchFamily="2" charset="-78"/>
                        </a:rPr>
                        <m:t>1</m:t>
                      </m:r>
                      <m:r>
                        <a:rPr lang="en-US" i="1">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i="1">
                              <a:effectLst/>
                              <a:latin typeface="Cambria Math" panose="02040503050406030204" pitchFamily="18" charset="0"/>
                              <a:ea typeface="Times New Roman" panose="02020603050405020304" pitchFamily="18" charset="0"/>
                              <a:cs typeface="B Nazanin" panose="00000400000000000000" pitchFamily="2" charset="-78"/>
                            </a:rPr>
                            <m:t>𝑌</m:t>
                          </m:r>
                        </m:e>
                        <m:sub>
                          <m:d>
                            <m:dPr>
                              <m:begChr m:val="{"/>
                              <m:endChr m:val="}"/>
                              <m:ctrlPr>
                                <a:rPr lang="en-US"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i="1">
                                  <a:effectLst/>
                                  <a:latin typeface="Cambria Math" panose="02040503050406030204" pitchFamily="18" charset="0"/>
                                  <a:ea typeface="Times New Roman" panose="02020603050405020304" pitchFamily="18" charset="0"/>
                                  <a:cs typeface="B Nazanin" panose="00000400000000000000" pitchFamily="2" charset="-78"/>
                                </a:rPr>
                                <m:t>𝑡𝑚𝑘</m:t>
                              </m:r>
                            </m:e>
                          </m:d>
                        </m:sub>
                      </m:sSub>
                      <m:r>
                        <a:rPr lang="en-US" i="1">
                          <a:effectLst/>
                          <a:latin typeface="Cambria Math" panose="02040503050406030204" pitchFamily="18" charset="0"/>
                          <a:ea typeface="Times New Roman" panose="02020603050405020304" pitchFamily="18" charset="0"/>
                          <a:cs typeface="B Nazanin" panose="00000400000000000000" pitchFamily="2" charset="-78"/>
                        </a:rPr>
                        <m:t>=</m:t>
                      </m:r>
                      <m:r>
                        <a:rPr lang="en-US" i="1">
                          <a:effectLst/>
                          <a:latin typeface="Cambria Math" panose="02040503050406030204" pitchFamily="18" charset="0"/>
                          <a:ea typeface="Times New Roman" panose="02020603050405020304" pitchFamily="18" charset="0"/>
                          <a:cs typeface="B Nazanin" panose="00000400000000000000" pitchFamily="2" charset="-78"/>
                        </a:rPr>
                        <m:t>𝑡</m:t>
                      </m:r>
                      <m:r>
                        <a:rPr lang="en-US" i="1">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i="1">
                              <a:effectLst/>
                              <a:latin typeface="Cambria Math" panose="02040503050406030204" pitchFamily="18" charset="0"/>
                              <a:ea typeface="Times New Roman" panose="02020603050405020304" pitchFamily="18" charset="0"/>
                              <a:cs typeface="B Nazanin" panose="00000400000000000000" pitchFamily="2" charset="-78"/>
                            </a:rPr>
                            <m:t>𝑋</m:t>
                          </m:r>
                        </m:e>
                        <m:sub>
                          <m:d>
                            <m:dPr>
                              <m:begChr m:val="{"/>
                              <m:endChr m:val="}"/>
                              <m:ctrlPr>
                                <a:rPr lang="en-US"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i="1">
                                  <a:effectLst/>
                                  <a:latin typeface="Cambria Math" panose="02040503050406030204" pitchFamily="18" charset="0"/>
                                  <a:ea typeface="Times New Roman" panose="02020603050405020304" pitchFamily="18" charset="0"/>
                                  <a:cs typeface="B Nazanin" panose="00000400000000000000" pitchFamily="2" charset="-78"/>
                                </a:rPr>
                                <m:t>𝑖𝑚𝑘</m:t>
                              </m:r>
                            </m:e>
                          </m:d>
                        </m:sub>
                      </m:sSub>
                    </m:oMath>
                  </m:oMathPara>
                </a14:m>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0"/>
                  </a:spcBef>
                  <a:spcAft>
                    <a:spcPts val="0"/>
                  </a:spcAft>
                  <a:buFont typeface="Symbol" panose="05050102010706020507" pitchFamily="18" charset="2"/>
                  <a:buChar char=""/>
                </a:pPr>
                <a:r>
                  <a:rPr lang="fa-IR" b="1"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محدودیت ۳:</a:t>
                </a:r>
                <a:r>
                  <a:rPr lang="fa-IR"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این محدودیت بیان کننده این است که به هر کشتی تنها یک اسکله تخصیص داده می‌شود و جمع کل زمان صرف شده در اسکله‌های تخصیص داده شده از زمان پردازش بیشتر و یا مساوی است.</a:t>
                </a:r>
                <a:endParaRPr lang="en-US"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marL="0" marR="0" algn="just" rtl="1">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nary>
                        <m:naryPr>
                          <m:chr m:val="∑"/>
                          <m:limLoc m:val="undOv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naryPr>
                        <m:sub>
                          <m:r>
                            <a:rPr lang="en-US" i="1">
                              <a:effectLst/>
                              <a:latin typeface="Cambria Math" panose="02040503050406030204" pitchFamily="18" charset="0"/>
                              <a:ea typeface="Calibri" panose="020F0502020204030204" pitchFamily="34" charset="0"/>
                              <a:cs typeface="B Nazanin" panose="00000400000000000000" pitchFamily="2" charset="-78"/>
                            </a:rPr>
                            <m:t>𝑡</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1</m:t>
                          </m:r>
                        </m:sub>
                        <m:sup>
                          <m:r>
                            <a:rPr lang="en-US" i="1">
                              <a:effectLst/>
                              <a:latin typeface="Cambria Math" panose="02040503050406030204" pitchFamily="18" charset="0"/>
                              <a:ea typeface="Calibri" panose="020F0502020204030204" pitchFamily="34" charset="0"/>
                              <a:cs typeface="B Nazanin" panose="00000400000000000000" pitchFamily="2" charset="-78"/>
                            </a:rPr>
                            <m:t>𝑇</m:t>
                          </m:r>
                        </m:sup>
                        <m:e>
                          <m:nary>
                            <m:naryPr>
                              <m:chr m:val="∑"/>
                              <m:limLoc m:val="undOv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naryPr>
                            <m:sub>
                              <m:r>
                                <a:rPr lang="en-US" i="1">
                                  <a:effectLst/>
                                  <a:latin typeface="Cambria Math" panose="02040503050406030204" pitchFamily="18" charset="0"/>
                                  <a:ea typeface="Calibri" panose="020F0502020204030204" pitchFamily="34" charset="0"/>
                                  <a:cs typeface="B Nazanin" panose="00000400000000000000" pitchFamily="2" charset="-78"/>
                                </a:rPr>
                                <m:t>𝑚</m:t>
                              </m:r>
                            </m:sub>
                            <m:sup>
                              <m:r>
                                <a:rPr lang="en-US" i="1">
                                  <a:effectLst/>
                                  <a:latin typeface="Cambria Math" panose="02040503050406030204" pitchFamily="18" charset="0"/>
                                  <a:ea typeface="Calibri" panose="020F0502020204030204" pitchFamily="34" charset="0"/>
                                  <a:cs typeface="B Nazanin" panose="00000400000000000000" pitchFamily="2" charset="-78"/>
                                </a:rPr>
                                <m:t>𝑀</m:t>
                              </m:r>
                            </m:sup>
                            <m:e>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𝑋</m:t>
                                  </m:r>
                                </m:e>
                                <m:sub>
                                  <m:d>
                                    <m:dPr>
                                      <m:begChr m:val="{"/>
                                      <m:endChr m:val="}"/>
                                      <m:ctrlPr>
                                        <a:rPr lang="en-US"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i="1">
                                          <a:effectLst/>
                                          <a:latin typeface="Cambria Math" panose="02040503050406030204" pitchFamily="18" charset="0"/>
                                          <a:ea typeface="Calibri" panose="020F0502020204030204" pitchFamily="34" charset="0"/>
                                          <a:cs typeface="B Nazanin" panose="00000400000000000000" pitchFamily="2" charset="-78"/>
                                        </a:rPr>
                                        <m:t>𝑡𝑀𝑘</m:t>
                                      </m:r>
                                    </m:e>
                                  </m:d>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𝑝𝑟𝑜𝑐𝑒𝑠</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𝑠</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𝑓𝑜𝑟</m:t>
                              </m:r>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𝑘</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1</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𝑙</m:t>
                              </m:r>
                            </m:e>
                          </m:nary>
                        </m:e>
                      </m:nary>
                      <m:r>
                        <a:rPr lang="en-US" i="1">
                          <a:effectLst/>
                          <a:latin typeface="Cambria Math" panose="02040503050406030204" pitchFamily="18" charset="0"/>
                          <a:ea typeface="Calibri" panose="020F0502020204030204" pitchFamily="34" charset="0"/>
                          <a:cs typeface="B Nazanin" panose="00000400000000000000" pitchFamily="2" charset="-78"/>
                        </a:rPr>
                        <m:t>   (</m:t>
                      </m:r>
                      <m:r>
                        <a:rPr lang="fa-IR">
                          <a:effectLst/>
                          <a:latin typeface="Cambria Math" panose="02040503050406030204" pitchFamily="18" charset="0"/>
                          <a:ea typeface="Calibri" panose="020F0502020204030204" pitchFamily="34" charset="0"/>
                          <a:cs typeface="B Nazanin" panose="00000400000000000000" pitchFamily="2" charset="-78"/>
                        </a:rPr>
                        <m:t>۲</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fa-IR">
                          <a:effectLst/>
                          <a:latin typeface="Cambria Math" panose="02040503050406030204" pitchFamily="18" charset="0"/>
                          <a:ea typeface="Calibri" panose="020F0502020204030204" pitchFamily="34" charset="0"/>
                          <a:cs typeface="B Nazanin" panose="00000400000000000000" pitchFamily="2" charset="-78"/>
                        </a:rPr>
                        <m:t>۳</m:t>
                      </m:r>
                      <m:r>
                        <a:rPr lang="en-US" i="1">
                          <a:effectLst/>
                          <a:latin typeface="Cambria Math" panose="02040503050406030204" pitchFamily="18" charset="0"/>
                          <a:ea typeface="Calibri" panose="020F0502020204030204" pitchFamily="34" charset="0"/>
                          <a:cs typeface="B Nazanin" panose="00000400000000000000" pitchFamily="2" charset="-78"/>
                        </a:rPr>
                        <m:t>)</m:t>
                      </m:r>
                    </m:oMath>
                  </m:oMathPara>
                </a14:m>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B Nazanin" panose="00000400000000000000" pitchFamily="2" charset="-78"/>
                        </a:rPr>
                        <m:t>𝑖𝑓</m:t>
                      </m:r>
                      <m:r>
                        <a:rPr lang="en-US" i="1">
                          <a:effectLst/>
                          <a:latin typeface="Cambria Math" panose="02040503050406030204" pitchFamily="18" charset="0"/>
                          <a:ea typeface="Calibri" panose="020F0502020204030204" pitchFamily="34" charset="0"/>
                          <a:cs typeface="B Nazanin" panose="00000400000000000000" pitchFamily="2" charset="-78"/>
                        </a:rPr>
                        <m:t> </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𝑄</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𝑚</m:t>
                      </m:r>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𝐴</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𝑡</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𝑀𝑖</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𝑛</m:t>
                          </m:r>
                        </m:e>
                        <m:sub>
                          <m:r>
                            <a:rPr lang="en-US" i="1">
                              <a:effectLst/>
                              <a:latin typeface="Cambria Math" panose="02040503050406030204" pitchFamily="18" charset="0"/>
                              <a:ea typeface="Calibri" panose="020F0502020204030204" pitchFamily="34" charset="0"/>
                              <a:cs typeface="B Nazanin" panose="00000400000000000000" pitchFamily="2" charset="-78"/>
                            </a:rPr>
                            <m:t>𝑡</m:t>
                          </m:r>
                        </m:sub>
                      </m:sSub>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𝑦</m:t>
                          </m:r>
                        </m:e>
                        <m:sub>
                          <m:d>
                            <m:dPr>
                              <m:begChr m:val="{"/>
                              <m:endChr m:val="}"/>
                              <m:ctrlPr>
                                <a:rPr lang="en-US"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i="1">
                                  <a:effectLst/>
                                  <a:latin typeface="Cambria Math" panose="02040503050406030204" pitchFamily="18" charset="0"/>
                                  <a:ea typeface="Calibri" panose="020F0502020204030204" pitchFamily="34" charset="0"/>
                                  <a:cs typeface="B Nazanin" panose="00000400000000000000" pitchFamily="2" charset="-78"/>
                                </a:rPr>
                                <m:t>𝑡𝑚𝑘</m:t>
                              </m:r>
                            </m:e>
                          </m:d>
                        </m:sub>
                      </m:sSub>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𝑓𝑜𝑟</m:t>
                      </m:r>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𝑘</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1</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𝑙</m:t>
                      </m:r>
                    </m:oMath>
                  </m:oMathPara>
                </a14:m>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B Nazanin" panose="00000400000000000000" pitchFamily="2" charset="-78"/>
                        </a:rPr>
                        <m:t>𝑖𝑓</m:t>
                      </m:r>
                      <m:r>
                        <a:rPr lang="en-US" i="1">
                          <a:effectLst/>
                          <a:latin typeface="Cambria Math" panose="02040503050406030204" pitchFamily="18" charset="0"/>
                          <a:ea typeface="Calibri" panose="020F0502020204030204" pitchFamily="34" charset="0"/>
                          <a:cs typeface="B Nazanin" panose="00000400000000000000" pitchFamily="2" charset="-78"/>
                        </a:rPr>
                        <m:t> </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𝑄</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𝑚</m:t>
                      </m:r>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𝐷</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𝑡</m:t>
                          </m:r>
                        </m:e>
                        <m:sub>
                          <m:r>
                            <a:rPr lang="en-US" i="1">
                              <a:effectLst/>
                              <a:latin typeface="Cambria Math" panose="02040503050406030204" pitchFamily="18" charset="0"/>
                              <a:ea typeface="Calibri" panose="020F0502020204030204" pitchFamily="34" charset="0"/>
                              <a:cs typeface="B Nazanin" panose="00000400000000000000" pitchFamily="2" charset="-78"/>
                            </a:rPr>
                            <m:t>𝑘</m:t>
                          </m:r>
                        </m:sub>
                      </m:sSub>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𝑀𝑎</m:t>
                      </m:r>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𝑥</m:t>
                          </m:r>
                        </m:e>
                        <m:sub>
                          <m:r>
                            <a:rPr lang="en-US" i="1">
                              <a:effectLst/>
                              <a:latin typeface="Cambria Math" panose="02040503050406030204" pitchFamily="18" charset="0"/>
                              <a:ea typeface="Calibri" panose="020F0502020204030204" pitchFamily="34" charset="0"/>
                              <a:cs typeface="B Nazanin" panose="00000400000000000000" pitchFamily="2" charset="-78"/>
                            </a:rPr>
                            <m:t>𝑡</m:t>
                          </m:r>
                        </m:sub>
                      </m:sSub>
                      <m:sSub>
                        <m:sSubPr>
                          <m:ctrlPr>
                            <a:rPr lang="en-US"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i="1">
                              <a:effectLst/>
                              <a:latin typeface="Cambria Math" panose="02040503050406030204" pitchFamily="18" charset="0"/>
                              <a:ea typeface="Calibri" panose="020F0502020204030204" pitchFamily="34" charset="0"/>
                              <a:cs typeface="B Nazanin" panose="00000400000000000000" pitchFamily="2" charset="-78"/>
                            </a:rPr>
                            <m:t>𝑦</m:t>
                          </m:r>
                        </m:e>
                        <m:sub>
                          <m:d>
                            <m:dPr>
                              <m:begChr m:val="{"/>
                              <m:endChr m:val="}"/>
                              <m:ctrlPr>
                                <a:rPr lang="en-US"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i="1">
                                  <a:effectLst/>
                                  <a:latin typeface="Cambria Math" panose="02040503050406030204" pitchFamily="18" charset="0"/>
                                  <a:ea typeface="Calibri" panose="020F0502020204030204" pitchFamily="34" charset="0"/>
                                  <a:cs typeface="B Nazanin" panose="00000400000000000000" pitchFamily="2" charset="-78"/>
                                </a:rPr>
                                <m:t>𝑡𝑚𝑘</m:t>
                              </m:r>
                            </m:e>
                          </m:d>
                        </m:sub>
                      </m:sSub>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𝑓𝑜𝑟</m:t>
                      </m:r>
                      <m:r>
                        <a:rPr lang="en-US" i="1">
                          <a:effectLst/>
                          <a:latin typeface="Cambria Math" panose="02040503050406030204" pitchFamily="18" charset="0"/>
                          <a:ea typeface="Calibri" panose="020F0502020204030204" pitchFamily="34" charset="0"/>
                          <a:cs typeface="B Nazanin" panose="00000400000000000000" pitchFamily="2" charset="-78"/>
                        </a:rPr>
                        <m:t> </m:t>
                      </m:r>
                      <m:r>
                        <a:rPr lang="en-US" i="1">
                          <a:effectLst/>
                          <a:latin typeface="Cambria Math" panose="02040503050406030204" pitchFamily="18" charset="0"/>
                          <a:ea typeface="Calibri" panose="020F0502020204030204" pitchFamily="34" charset="0"/>
                          <a:cs typeface="B Nazanin" panose="00000400000000000000" pitchFamily="2" charset="-78"/>
                        </a:rPr>
                        <m:t>𝑘</m:t>
                      </m:r>
                      <m:r>
                        <a:rPr lang="en-US" i="1">
                          <a:effectLst/>
                          <a:latin typeface="Cambria Math" panose="02040503050406030204" pitchFamily="18" charset="0"/>
                          <a:ea typeface="Calibri" panose="020F0502020204030204" pitchFamily="34" charset="0"/>
                          <a:cs typeface="B Nazanin" panose="00000400000000000000" pitchFamily="2" charset="-78"/>
                        </a:rPr>
                        <m:t>=</m:t>
                      </m:r>
                      <m:r>
                        <a:rPr lang="en-US" i="1">
                          <a:effectLst/>
                          <a:latin typeface="Cambria Math" panose="02040503050406030204" pitchFamily="18" charset="0"/>
                          <a:ea typeface="Calibri" panose="020F0502020204030204" pitchFamily="34" charset="0"/>
                          <a:cs typeface="B Nazanin" panose="00000400000000000000" pitchFamily="2" charset="-78"/>
                        </a:rPr>
                        <m:t>1</m:t>
                      </m:r>
                      <m:r>
                        <a:rPr lang="en-US" i="1">
                          <a:effectLst/>
                          <a:latin typeface="Cambria Math" panose="02040503050406030204" pitchFamily="18" charset="0"/>
                          <a:ea typeface="Calibri" panose="020F0502020204030204" pitchFamily="34" charset="0"/>
                          <a:cs typeface="B Nazanin" panose="00000400000000000000" pitchFamily="2" charset="-78"/>
                        </a:rPr>
                        <m:t>,…,</m:t>
                      </m:r>
                    </m:oMath>
                  </m:oMathPara>
                </a14:m>
                <a:endParaRPr lang="fa-IR" dirty="0"/>
              </a:p>
            </p:txBody>
          </p:sp>
        </mc:Choice>
        <mc:Fallback xmlns="">
          <p:sp>
            <p:nvSpPr>
              <p:cNvPr id="5" name="TextBox 4">
                <a:extLst>
                  <a:ext uri="{FF2B5EF4-FFF2-40B4-BE49-F238E27FC236}">
                    <a16:creationId xmlns:a16="http://schemas.microsoft.com/office/drawing/2014/main" id="{7FC5E194-7871-0652-5F0D-43327110A217}"/>
                  </a:ext>
                </a:extLst>
              </p:cNvPr>
              <p:cNvSpPr txBox="1">
                <a:spLocks noRot="1" noChangeAspect="1" noMove="1" noResize="1" noEditPoints="1" noAdjustHandles="1" noChangeArrowheads="1" noChangeShapeType="1" noTextEdit="1"/>
              </p:cNvSpPr>
              <p:nvPr/>
            </p:nvSpPr>
            <p:spPr>
              <a:xfrm>
                <a:off x="838200" y="949673"/>
                <a:ext cx="10515600" cy="6074420"/>
              </a:xfrm>
              <a:prstGeom prst="rect">
                <a:avLst/>
              </a:prstGeom>
              <a:blipFill>
                <a:blip r:embed="rId2"/>
                <a:stretch>
                  <a:fillRect l="-1043" t="-201" r="-522"/>
                </a:stretch>
              </a:blipFill>
            </p:spPr>
            <p:txBody>
              <a:bodyPr/>
              <a:lstStyle/>
              <a:p>
                <a:r>
                  <a:rPr lang="en-US">
                    <a:noFill/>
                  </a:rPr>
                  <a:t> </a:t>
                </a:r>
              </a:p>
            </p:txBody>
          </p:sp>
        </mc:Fallback>
      </mc:AlternateContent>
    </p:spTree>
    <p:extLst>
      <p:ext uri="{BB962C8B-B14F-4D97-AF65-F5344CB8AC3E}">
        <p14:creationId xmlns:p14="http://schemas.microsoft.com/office/powerpoint/2010/main" val="105615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21</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تعادل بین کشف و بهره برداری در رویکرد پیشنهادی</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39A5CD8D-6ED2-FD0E-D471-AB1556B88B99}"/>
              </a:ext>
            </a:extLst>
          </p:cNvPr>
          <p:cNvSpPr>
            <a:spLocks noGrp="1"/>
          </p:cNvSpPr>
          <p:nvPr>
            <p:ph type="dt" sz="half" idx="10"/>
          </p:nvPr>
        </p:nvSpPr>
        <p:spPr/>
        <p:txBody>
          <a:bodyPr/>
          <a:lstStyle/>
          <a:p>
            <a:fld id="{59D8A92F-3751-4F82-9C98-A7C0035BBD3E}" type="datetime1">
              <a:rPr lang="en-US" smtClean="0"/>
              <a:t>10/15/2024</a:t>
            </a:fld>
            <a:endParaRPr lang="en-US"/>
          </a:p>
        </p:txBody>
      </p:sp>
      <p:sp>
        <p:nvSpPr>
          <p:cNvPr id="13" name="TextBox 12">
            <a:extLst>
              <a:ext uri="{FF2B5EF4-FFF2-40B4-BE49-F238E27FC236}">
                <a16:creationId xmlns:a16="http://schemas.microsoft.com/office/drawing/2014/main" id="{C5320CB8-EB15-7A1C-B8DE-8794EBEBE71C}"/>
              </a:ext>
            </a:extLst>
          </p:cNvPr>
          <p:cNvSpPr txBox="1"/>
          <p:nvPr/>
        </p:nvSpPr>
        <p:spPr>
          <a:xfrm>
            <a:off x="1165074" y="3196022"/>
            <a:ext cx="9971644" cy="646331"/>
          </a:xfrm>
          <a:prstGeom prst="rect">
            <a:avLst/>
          </a:prstGeom>
          <a:noFill/>
        </p:spPr>
        <p:txBody>
          <a:bodyPr wrap="square" rtlCol="0">
            <a:spAutoFit/>
          </a:bodyPr>
          <a:lstStyle/>
          <a:p>
            <a:pPr algn="r" rtl="1"/>
            <a:endParaRPr lang="fa-IR" dirty="0"/>
          </a:p>
          <a:p>
            <a:pPr algn="r" rtl="1"/>
            <a:endParaRPr lang="en-US" dirty="0"/>
          </a:p>
        </p:txBody>
      </p:sp>
      <mc:AlternateContent xmlns:mc="http://schemas.openxmlformats.org/markup-compatibility/2006" xmlns:a14="http://schemas.microsoft.com/office/drawing/2010/main">
        <mc:Choice Requires="a14">
          <p:graphicFrame>
            <p:nvGraphicFramePr>
              <p:cNvPr id="18" name="Diagram 17">
                <a:extLst>
                  <a:ext uri="{FF2B5EF4-FFF2-40B4-BE49-F238E27FC236}">
                    <a16:creationId xmlns:a16="http://schemas.microsoft.com/office/drawing/2014/main" id="{44A8AF9D-6838-DA3D-79F7-7C2029130121}"/>
                  </a:ext>
                </a:extLst>
              </p:cNvPr>
              <p:cNvGraphicFramePr/>
              <p:nvPr>
                <p:extLst>
                  <p:ext uri="{D42A27DB-BD31-4B8C-83A1-F6EECF244321}">
                    <p14:modId xmlns:p14="http://schemas.microsoft.com/office/powerpoint/2010/main" val="1028141128"/>
                  </p:ext>
                </p:extLst>
              </p:nvPr>
            </p:nvGraphicFramePr>
            <p:xfrm>
              <a:off x="638326" y="526672"/>
              <a:ext cx="10715474" cy="612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Diagram 17">
                <a:extLst>
                  <a:ext uri="{FF2B5EF4-FFF2-40B4-BE49-F238E27FC236}">
                    <a16:creationId xmlns:a16="http://schemas.microsoft.com/office/drawing/2014/main" id="{44A8AF9D-6838-DA3D-79F7-7C2029130121}"/>
                  </a:ext>
                </a:extLst>
              </p:cNvPr>
              <p:cNvGraphicFramePr/>
              <p:nvPr>
                <p:extLst>
                  <p:ext uri="{D42A27DB-BD31-4B8C-83A1-F6EECF244321}">
                    <p14:modId xmlns:p14="http://schemas.microsoft.com/office/powerpoint/2010/main" val="1028141128"/>
                  </p:ext>
                </p:extLst>
              </p:nvPr>
            </p:nvGraphicFramePr>
            <p:xfrm>
              <a:off x="638326" y="526672"/>
              <a:ext cx="10715474" cy="6125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8684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5AB533-2DF3-35EC-97C1-EE164A5D354D}"/>
              </a:ext>
            </a:extLst>
          </p:cNvPr>
          <p:cNvSpPr>
            <a:spLocks noGrp="1"/>
          </p:cNvSpPr>
          <p:nvPr>
            <p:ph type="sldNum" sz="quarter" idx="12"/>
          </p:nvPr>
        </p:nvSpPr>
        <p:spPr/>
        <p:txBody>
          <a:bodyPr/>
          <a:lstStyle/>
          <a:p>
            <a:fld id="{D7CC3BCE-01BE-4107-A505-0A5D70F1D93F}" type="slidenum">
              <a:rPr lang="en-US" smtClean="0"/>
              <a:t>22</a:t>
            </a:fld>
            <a:endParaRPr lang="en-US"/>
          </a:p>
        </p:txBody>
      </p:sp>
      <p:sp>
        <p:nvSpPr>
          <p:cNvPr id="3" name="TextBox 2">
            <a:extLst>
              <a:ext uri="{FF2B5EF4-FFF2-40B4-BE49-F238E27FC236}">
                <a16:creationId xmlns:a16="http://schemas.microsoft.com/office/drawing/2014/main" id="{2589F85A-B244-EB83-426C-8C4A2E940A8E}"/>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روش حل پیشنهادی مسئله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588A3794-59DC-1696-4DCA-D0BB138AFF87}"/>
              </a:ext>
            </a:extLst>
          </p:cNvPr>
          <p:cNvSpPr>
            <a:spLocks noGrp="1"/>
          </p:cNvSpPr>
          <p:nvPr>
            <p:ph type="dt" sz="half" idx="10"/>
          </p:nvPr>
        </p:nvSpPr>
        <p:spPr/>
        <p:txBody>
          <a:bodyPr/>
          <a:lstStyle/>
          <a:p>
            <a:fld id="{866CF8BC-7A4A-4F8F-A2BB-60D803822FAF}" type="datetime1">
              <a:rPr lang="en-US" smtClean="0"/>
              <a:t>10/15/2024</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F880618-3F59-0D4C-8C63-A5FD9FF88358}"/>
                  </a:ext>
                </a:extLst>
              </p:cNvPr>
              <p:cNvSpPr txBox="1"/>
              <p:nvPr/>
            </p:nvSpPr>
            <p:spPr>
              <a:xfrm>
                <a:off x="1047749" y="1209766"/>
                <a:ext cx="10096501" cy="4759444"/>
              </a:xfrm>
              <a:prstGeom prst="rect">
                <a:avLst/>
              </a:prstGeom>
              <a:noFill/>
            </p:spPr>
            <p:txBody>
              <a:bodyPr wrap="square" rtlCol="0">
                <a:spAutoFit/>
              </a:bodyPr>
              <a:lstStyle/>
              <a:p>
                <a:pPr marL="0" marR="0" algn="just" rtl="1">
                  <a:lnSpc>
                    <a:spcPct val="115000"/>
                  </a:lnSpc>
                  <a:spcBef>
                    <a:spcPts val="0"/>
                  </a:spcBef>
                  <a:spcAft>
                    <a:spcPts val="1000"/>
                  </a:spcAft>
                </a:pPr>
                <a:r>
                  <a:rPr lang="fa-IR" sz="2000" dirty="0">
                    <a:effectLst/>
                    <a:latin typeface="Times New Roman" panose="02020603050405020304" pitchFamily="18" charset="0"/>
                    <a:ea typeface="Times New Roman" panose="02020603050405020304" pitchFamily="18" charset="0"/>
                    <a:cs typeface="B Nazanin" panose="00000400000000000000" pitchFamily="2" charset="-78"/>
                  </a:rPr>
                  <a:t>جایی که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B Nazanin" panose="00000400000000000000" pitchFamily="2" charset="-78"/>
                      </a:rPr>
                      <m:t>𝐿</m:t>
                    </m:r>
                    <m:r>
                      <a:rPr lang="en-US" sz="2000" i="1">
                        <a:effectLst/>
                        <a:latin typeface="Cambria Math" panose="02040503050406030204" pitchFamily="18" charset="0"/>
                        <a:ea typeface="Times New Roman" panose="02020603050405020304" pitchFamily="18" charset="0"/>
                        <a:cs typeface="B Nazanin" panose="00000400000000000000" pitchFamily="2" charset="-78"/>
                      </a:rPr>
                      <m:t> </m:t>
                    </m:r>
                  </m:oMath>
                </a14:m>
                <a:r>
                  <a:rPr lang="fa-IR" sz="2000" dirty="0">
                    <a:effectLst/>
                    <a:latin typeface="Times New Roman" panose="02020603050405020304" pitchFamily="18" charset="0"/>
                    <a:ea typeface="Times New Roman" panose="02020603050405020304" pitchFamily="18" charset="0"/>
                    <a:cs typeface="B Nazanin" panose="00000400000000000000" pitchFamily="2" charset="-78"/>
                  </a:rPr>
                  <a:t> برابر است با: </a:t>
                </a:r>
                <a:endParaRPr lang="en-US" sz="20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B Nazanin" panose="00000400000000000000" pitchFamily="2" charset="-78"/>
                        </a:rPr>
                        <m:t>𝐿</m:t>
                      </m:r>
                      <m:d>
                        <m:d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sz="2000" i="1">
                              <a:effectLst/>
                              <a:latin typeface="Cambria Math" panose="02040503050406030204" pitchFamily="18" charset="0"/>
                              <a:ea typeface="Calibri" panose="020F0502020204030204" pitchFamily="34" charset="0"/>
                              <a:cs typeface="B Nazanin" panose="00000400000000000000" pitchFamily="2" charset="-78"/>
                            </a:rPr>
                            <m:t>𝑠</m:t>
                          </m:r>
                          <m:r>
                            <a:rPr lang="en-US" sz="2000" i="1">
                              <a:effectLst/>
                              <a:latin typeface="Cambria Math" panose="02040503050406030204" pitchFamily="18" charset="0"/>
                              <a:ea typeface="Calibri" panose="020F0502020204030204" pitchFamily="34" charset="0"/>
                              <a:cs typeface="B Nazanin" panose="00000400000000000000" pitchFamily="2" charset="-78"/>
                            </a:rPr>
                            <m:t>,⋋</m:t>
                          </m:r>
                        </m:e>
                      </m:d>
                      <m:r>
                        <a:rPr lang="en-US" sz="2000" i="1">
                          <a:effectLst/>
                          <a:latin typeface="Cambria Math" panose="02040503050406030204" pitchFamily="18" charset="0"/>
                          <a:ea typeface="Calibri" panose="020F0502020204030204" pitchFamily="34" charset="0"/>
                          <a:cs typeface="B Nazanin" panose="00000400000000000000" pitchFamily="2" charset="-78"/>
                        </a:rPr>
                        <m:t>=</m:t>
                      </m:r>
                      <m:f>
                        <m:f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fPr>
                        <m:num>
                          <m:r>
                            <a:rPr lang="en-US" sz="2000" i="1">
                              <a:effectLst/>
                              <a:latin typeface="Cambria Math" panose="02040503050406030204" pitchFamily="18" charset="0"/>
                              <a:ea typeface="Calibri" panose="020F0502020204030204" pitchFamily="34" charset="0"/>
                              <a:cs typeface="B Nazanin" panose="00000400000000000000" pitchFamily="2" charset="-78"/>
                            </a:rPr>
                            <m:t>⋋</m:t>
                          </m:r>
                          <m:r>
                            <m:rPr>
                              <m:sty m:val="p"/>
                            </m:rPr>
                            <a:rPr lang="en-US" sz="2000">
                              <a:effectLst/>
                              <a:latin typeface="Cambria Math" panose="02040503050406030204" pitchFamily="18" charset="0"/>
                              <a:ea typeface="Calibri" panose="020F0502020204030204" pitchFamily="34" charset="0"/>
                              <a:cs typeface="B Nazanin" panose="00000400000000000000" pitchFamily="2" charset="-78"/>
                            </a:rPr>
                            <m:t>Γ</m:t>
                          </m:r>
                          <m:d>
                            <m:d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sz="2000" i="1">
                                  <a:effectLst/>
                                  <a:latin typeface="Cambria Math" panose="02040503050406030204" pitchFamily="18" charset="0"/>
                                  <a:ea typeface="Calibri" panose="020F0502020204030204" pitchFamily="34" charset="0"/>
                                  <a:cs typeface="B Nazanin" panose="00000400000000000000" pitchFamily="2" charset="-78"/>
                                </a:rPr>
                                <m:t>𝜆</m:t>
                              </m:r>
                            </m:e>
                          </m:d>
                          <m:r>
                            <m:rPr>
                              <m:sty m:val="p"/>
                            </m:rPr>
                            <a:rPr lang="en-US" sz="2000">
                              <a:effectLst/>
                              <a:latin typeface="Cambria Math" panose="02040503050406030204" pitchFamily="18" charset="0"/>
                              <a:ea typeface="Calibri" panose="020F0502020204030204" pitchFamily="34" charset="0"/>
                              <a:cs typeface="B Nazanin" panose="00000400000000000000" pitchFamily="2" charset="-78"/>
                            </a:rPr>
                            <m:t>sin</m:t>
                          </m:r>
                          <m:r>
                            <a:rPr lang="en-US" sz="2000">
                              <a:effectLst/>
                              <a:latin typeface="Cambria Math" panose="02040503050406030204" pitchFamily="18" charset="0"/>
                              <a:ea typeface="Calibri" panose="020F0502020204030204" pitchFamily="34" charset="0"/>
                              <a:cs typeface="B Nazanin" panose="00000400000000000000" pitchFamily="2" charset="-78"/>
                            </a:rPr>
                            <m:t>⁡</m:t>
                          </m:r>
                          <m:r>
                            <a:rPr lang="en-US" sz="2000" i="1">
                              <a:effectLst/>
                              <a:latin typeface="Cambria Math" panose="02040503050406030204" pitchFamily="18" charset="0"/>
                              <a:ea typeface="Calibri" panose="020F0502020204030204" pitchFamily="34" charset="0"/>
                              <a:cs typeface="B Nazanin" panose="00000400000000000000" pitchFamily="2" charset="-78"/>
                            </a:rPr>
                            <m:t>(</m:t>
                          </m:r>
                          <m:f>
                            <m:f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fPr>
                            <m:num>
                              <m:r>
                                <a:rPr lang="en-US" sz="2000" i="1">
                                  <a:effectLst/>
                                  <a:latin typeface="Cambria Math" panose="02040503050406030204" pitchFamily="18" charset="0"/>
                                  <a:ea typeface="Calibri" panose="020F0502020204030204" pitchFamily="34" charset="0"/>
                                  <a:cs typeface="B Nazanin" panose="00000400000000000000" pitchFamily="2" charset="-78"/>
                                </a:rPr>
                                <m:t>𝜋𝜆</m:t>
                              </m:r>
                            </m:num>
                            <m:den>
                              <m:r>
                                <a:rPr lang="en-US" sz="2000" i="1">
                                  <a:effectLst/>
                                  <a:latin typeface="Cambria Math" panose="02040503050406030204" pitchFamily="18" charset="0"/>
                                  <a:ea typeface="Calibri" panose="020F0502020204030204" pitchFamily="34" charset="0"/>
                                  <a:cs typeface="B Nazanin" panose="00000400000000000000" pitchFamily="2" charset="-78"/>
                                </a:rPr>
                                <m:t>2</m:t>
                              </m:r>
                            </m:den>
                          </m:f>
                          <m:r>
                            <a:rPr lang="en-US" sz="2000" i="1">
                              <a:effectLst/>
                              <a:latin typeface="Cambria Math" panose="02040503050406030204" pitchFamily="18" charset="0"/>
                              <a:ea typeface="Calibri" panose="020F0502020204030204" pitchFamily="34" charset="0"/>
                              <a:cs typeface="B Nazanin" panose="00000400000000000000" pitchFamily="2" charset="-78"/>
                            </a:rPr>
                            <m:t>)</m:t>
                          </m:r>
                        </m:num>
                        <m:den>
                          <m:r>
                            <a:rPr lang="en-US" sz="2000" i="1">
                              <a:effectLst/>
                              <a:latin typeface="Cambria Math" panose="02040503050406030204" pitchFamily="18" charset="0"/>
                              <a:ea typeface="Calibri" panose="020F0502020204030204" pitchFamily="34" charset="0"/>
                              <a:cs typeface="B Nazanin" panose="00000400000000000000" pitchFamily="2" charset="-78"/>
                            </a:rPr>
                            <m:t>𝜋</m:t>
                          </m:r>
                        </m:den>
                      </m:f>
                      <m:r>
                        <a:rPr lang="en-US" sz="2000" i="1">
                          <a:effectLst/>
                          <a:latin typeface="Cambria Math" panose="02040503050406030204" pitchFamily="18" charset="0"/>
                          <a:ea typeface="Calibri" panose="020F0502020204030204" pitchFamily="34" charset="0"/>
                          <a:cs typeface="B Nazanin" panose="00000400000000000000" pitchFamily="2" charset="-78"/>
                        </a:rPr>
                        <m:t>   </m:t>
                      </m:r>
                      <m:f>
                        <m:f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fPr>
                        <m:num>
                          <m:r>
                            <a:rPr lang="en-US" sz="2000" i="1">
                              <a:effectLst/>
                              <a:latin typeface="Cambria Math" panose="02040503050406030204" pitchFamily="18" charset="0"/>
                              <a:ea typeface="Calibri" panose="020F0502020204030204" pitchFamily="34" charset="0"/>
                              <a:cs typeface="B Nazanin" panose="00000400000000000000" pitchFamily="2" charset="-78"/>
                            </a:rPr>
                            <m:t>1</m:t>
                          </m:r>
                        </m:num>
                        <m:den>
                          <m:sSup>
                            <m:sSup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sSupPr>
                            <m:e>
                              <m:r>
                                <a:rPr lang="en-US" sz="2000" i="1">
                                  <a:effectLst/>
                                  <a:latin typeface="Cambria Math" panose="02040503050406030204" pitchFamily="18" charset="0"/>
                                  <a:ea typeface="Calibri" panose="020F0502020204030204" pitchFamily="34" charset="0"/>
                                  <a:cs typeface="B Nazanin" panose="00000400000000000000" pitchFamily="2" charset="-78"/>
                                </a:rPr>
                                <m:t>𝑠</m:t>
                              </m:r>
                            </m:e>
                            <m:sup>
                              <m:d>
                                <m:dPr>
                                  <m:begChr m:val="{"/>
                                  <m:endChr m:val="}"/>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sz="2000" i="1">
                                      <a:effectLst/>
                                      <a:latin typeface="Cambria Math" panose="02040503050406030204" pitchFamily="18" charset="0"/>
                                      <a:ea typeface="Calibri" panose="020F0502020204030204" pitchFamily="34" charset="0"/>
                                      <a:cs typeface="B Nazanin" panose="00000400000000000000" pitchFamily="2" charset="-78"/>
                                    </a:rPr>
                                    <m:t>1</m:t>
                                  </m:r>
                                  <m:r>
                                    <a:rPr lang="en-US" sz="2000" i="1">
                                      <a:effectLst/>
                                      <a:latin typeface="Cambria Math" panose="02040503050406030204" pitchFamily="18" charset="0"/>
                                      <a:ea typeface="Calibri" panose="020F0502020204030204" pitchFamily="34" charset="0"/>
                                      <a:cs typeface="B Nazanin" panose="00000400000000000000" pitchFamily="2" charset="-78"/>
                                    </a:rPr>
                                    <m:t>+</m:t>
                                  </m:r>
                                  <m:r>
                                    <a:rPr lang="en-US" sz="2000" i="1">
                                      <a:effectLst/>
                                      <a:latin typeface="Cambria Math" panose="02040503050406030204" pitchFamily="18" charset="0"/>
                                      <a:ea typeface="Calibri" panose="020F0502020204030204" pitchFamily="34" charset="0"/>
                                      <a:cs typeface="B Nazanin" panose="00000400000000000000" pitchFamily="2" charset="-78"/>
                                    </a:rPr>
                                    <m:t>𝜆</m:t>
                                  </m:r>
                                </m:e>
                              </m:d>
                            </m:sup>
                          </m:sSup>
                        </m:den>
                      </m:f>
                      <m:r>
                        <a:rPr lang="en-US" sz="2000" i="1">
                          <a:effectLst/>
                          <a:latin typeface="Cambria Math" panose="02040503050406030204" pitchFamily="18" charset="0"/>
                          <a:ea typeface="Calibri" panose="020F0502020204030204" pitchFamily="34" charset="0"/>
                          <a:cs typeface="B Nazanin" panose="00000400000000000000" pitchFamily="2" charset="-78"/>
                        </a:rPr>
                        <m:t>     </m:t>
                      </m:r>
                      <m:d>
                        <m:d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sz="2000" i="1">
                              <a:effectLst/>
                              <a:latin typeface="Cambria Math" panose="02040503050406030204" pitchFamily="18" charset="0"/>
                              <a:ea typeface="Calibri" panose="020F0502020204030204" pitchFamily="34" charset="0"/>
                              <a:cs typeface="B Nazanin" panose="00000400000000000000" pitchFamily="2" charset="-78"/>
                            </a:rPr>
                            <m:t>𝑠</m:t>
                          </m:r>
                          <m:r>
                            <a:rPr lang="en-US" sz="2000" i="1">
                              <a:effectLst/>
                              <a:latin typeface="Cambria Math" panose="02040503050406030204" pitchFamily="18" charset="0"/>
                              <a:ea typeface="Calibri" panose="020F0502020204030204" pitchFamily="34" charset="0"/>
                              <a:cs typeface="B Nazanin" panose="00000400000000000000" pitchFamily="2" charset="-78"/>
                            </a:rPr>
                            <m:t>≫</m:t>
                          </m:r>
                          <m:sSub>
                            <m:sSubPr>
                              <m:ctrlPr>
                                <a:rPr lang="en-US" sz="2000"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sz="2000" i="1">
                                  <a:effectLst/>
                                  <a:latin typeface="Cambria Math" panose="02040503050406030204" pitchFamily="18" charset="0"/>
                                  <a:ea typeface="Calibri" panose="020F0502020204030204" pitchFamily="34" charset="0"/>
                                  <a:cs typeface="B Nazanin" panose="00000400000000000000" pitchFamily="2" charset="-78"/>
                                </a:rPr>
                                <m:t>𝑠</m:t>
                              </m:r>
                            </m:e>
                            <m:sub>
                              <m:r>
                                <a:rPr lang="en-US" sz="2000" i="1">
                                  <a:effectLst/>
                                  <a:latin typeface="Cambria Math" panose="02040503050406030204" pitchFamily="18" charset="0"/>
                                  <a:ea typeface="Calibri" panose="020F0502020204030204" pitchFamily="34" charset="0"/>
                                  <a:cs typeface="B Nazanin" panose="00000400000000000000" pitchFamily="2" charset="-78"/>
                                </a:rPr>
                                <m:t>0</m:t>
                              </m:r>
                            </m:sub>
                          </m:sSub>
                          <m:r>
                            <a:rPr lang="en-US" sz="2000" i="1">
                              <a:effectLst/>
                              <a:latin typeface="Cambria Math" panose="02040503050406030204" pitchFamily="18" charset="0"/>
                              <a:ea typeface="Calibri" panose="020F0502020204030204" pitchFamily="34" charset="0"/>
                              <a:cs typeface="B Nazanin" panose="00000400000000000000" pitchFamily="2" charset="-78"/>
                            </a:rPr>
                            <m:t>&gt;</m:t>
                          </m:r>
                          <m:r>
                            <a:rPr lang="en-US" sz="2000" i="1">
                              <a:effectLst/>
                              <a:latin typeface="Cambria Math" panose="02040503050406030204" pitchFamily="18" charset="0"/>
                              <a:ea typeface="Calibri" panose="020F0502020204030204" pitchFamily="34" charset="0"/>
                              <a:cs typeface="B Nazanin" panose="00000400000000000000" pitchFamily="2" charset="-78"/>
                            </a:rPr>
                            <m:t>0</m:t>
                          </m:r>
                        </m:e>
                      </m:d>
                      <m:r>
                        <a:rPr lang="en-US" sz="2000" i="1">
                          <a:effectLst/>
                          <a:latin typeface="Cambria Math" panose="02040503050406030204" pitchFamily="18" charset="0"/>
                          <a:ea typeface="Calibri" panose="020F0502020204030204" pitchFamily="34" charset="0"/>
                          <a:cs typeface="B Nazanin" panose="00000400000000000000" pitchFamily="2" charset="-78"/>
                        </a:rPr>
                        <m:t>      (</m:t>
                      </m:r>
                      <m:r>
                        <a:rPr lang="fa-IR" sz="2000">
                          <a:effectLst/>
                          <a:latin typeface="Cambria Math" panose="02040503050406030204" pitchFamily="18" charset="0"/>
                          <a:ea typeface="Calibri" panose="020F0502020204030204" pitchFamily="34" charset="0"/>
                          <a:cs typeface="B Nazanin" panose="00000400000000000000" pitchFamily="2" charset="-78"/>
                        </a:rPr>
                        <m:t>۵</m:t>
                      </m:r>
                      <m:r>
                        <a:rPr lang="en-US" sz="2000" i="1">
                          <a:effectLst/>
                          <a:latin typeface="Cambria Math" panose="02040503050406030204" pitchFamily="18" charset="0"/>
                          <a:ea typeface="Calibri" panose="020F0502020204030204" pitchFamily="34" charset="0"/>
                          <a:cs typeface="B Nazanin" panose="00000400000000000000" pitchFamily="2" charset="-78"/>
                        </a:rPr>
                        <m:t>)</m:t>
                      </m:r>
                    </m:oMath>
                  </m:oMathPara>
                </a14:m>
                <a:endParaRPr lang="en-US" sz="2000" dirty="0">
                  <a:effectLst/>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buFont typeface="Wingdings" panose="05000000000000000000" pitchFamily="2" charset="2"/>
                  <a:buChar char="q"/>
                </a:pPr>
                <a:r>
                  <a:rPr lang="fa-IR" sz="2000" dirty="0">
                    <a:effectLst/>
                    <a:latin typeface="Times New Roman" panose="02020603050405020304" pitchFamily="18" charset="0"/>
                    <a:ea typeface="Calibri" panose="020F0502020204030204" pitchFamily="34" charset="0"/>
                    <a:cs typeface="2  Nazanin" panose="00000400000000000000" pitchFamily="2" charset="-78"/>
                  </a:rPr>
                  <a:t>در معادله ۲، نمادهای </a:t>
                </a:r>
                <a14:m>
                  <m:oMath xmlns:m="http://schemas.openxmlformats.org/officeDocument/2006/math">
                    <m:r>
                      <a:rPr lang="en-US" sz="2000" i="1">
                        <a:effectLst/>
                        <a:latin typeface="Cambria Math" panose="02040503050406030204" pitchFamily="18" charset="0"/>
                        <a:ea typeface="Calibri" panose="020F0502020204030204" pitchFamily="34" charset="0"/>
                        <a:cs typeface="2  Nazanin" panose="00000400000000000000" pitchFamily="2" charset="-78"/>
                      </a:rPr>
                      <m:t>𝐿</m:t>
                    </m:r>
                    <m:r>
                      <a:rPr lang="en-US" sz="2000">
                        <a:effectLst/>
                        <a:latin typeface="Cambria Math" panose="02040503050406030204" pitchFamily="18" charset="0"/>
                        <a:ea typeface="Calibri" panose="020F0502020204030204" pitchFamily="34" charset="0"/>
                        <a:cs typeface="2  Nazanin" panose="00000400000000000000" pitchFamily="2" charset="-78"/>
                      </a:rPr>
                      <m:t>(</m:t>
                    </m:r>
                    <m:r>
                      <a:rPr lang="en-US" sz="2000" i="1">
                        <a:effectLst/>
                        <a:latin typeface="Cambria Math" panose="02040503050406030204" pitchFamily="18" charset="0"/>
                        <a:ea typeface="Calibri" panose="020F0502020204030204" pitchFamily="34" charset="0"/>
                        <a:cs typeface="2  Nazanin" panose="00000400000000000000" pitchFamily="2" charset="-78"/>
                      </a:rPr>
                      <m:t>𝑠</m:t>
                    </m:r>
                    <m:r>
                      <a:rPr lang="en-US" sz="2000">
                        <a:effectLst/>
                        <a:latin typeface="Cambria Math" panose="02040503050406030204" pitchFamily="18" charset="0"/>
                        <a:ea typeface="Calibri" panose="020F0502020204030204" pitchFamily="34" charset="0"/>
                        <a:cs typeface="2  Nazanin" panose="00000400000000000000" pitchFamily="2" charset="-78"/>
                      </a:rPr>
                      <m:t>,</m:t>
                    </m:r>
                    <m:r>
                      <a:rPr lang="en-US" sz="2000" i="1">
                        <a:effectLst/>
                        <a:latin typeface="Cambria Math" panose="02040503050406030204" pitchFamily="18" charset="0"/>
                        <a:ea typeface="Calibri" panose="020F0502020204030204" pitchFamily="34" charset="0"/>
                        <a:cs typeface="2  Nazanin" panose="00000400000000000000" pitchFamily="2" charset="-78"/>
                      </a:rPr>
                      <m:t>𝜆</m:t>
                    </m:r>
                    <m:r>
                      <a:rPr lang="en-US" sz="2000">
                        <a:effectLst/>
                        <a:latin typeface="Cambria Math" panose="02040503050406030204" pitchFamily="18" charset="0"/>
                        <a:ea typeface="Calibri" panose="020F0502020204030204" pitchFamily="34" charset="0"/>
                        <a:cs typeface="2  Nazanin" panose="00000400000000000000" pitchFamily="2" charset="-78"/>
                      </a:rPr>
                      <m:t>)</m:t>
                    </m:r>
                  </m:oMath>
                </a14:m>
                <a:r>
                  <a:rPr lang="fa-IR" sz="2000" dirty="0">
                    <a:effectLst/>
                    <a:latin typeface="Times New Roman" panose="02020603050405020304" pitchFamily="18" charset="0"/>
                    <a:ea typeface="Calibri" panose="020F0502020204030204" pitchFamily="34" charset="0"/>
                    <a:cs typeface="2  Nazanin" panose="00000400000000000000" pitchFamily="2" charset="-78"/>
                  </a:rPr>
                  <a:t> ویژگی مقیاس را در نظر می‌گیرد و </a:t>
                </a:r>
                <a14:m>
                  <m:oMath xmlns:m="http://schemas.openxmlformats.org/officeDocument/2006/math">
                    <m:r>
                      <a:rPr lang="en-US" sz="2000" i="1">
                        <a:effectLst/>
                        <a:latin typeface="Cambria Math" panose="02040503050406030204" pitchFamily="18" charset="0"/>
                        <a:ea typeface="Calibri" panose="020F0502020204030204" pitchFamily="34" charset="0"/>
                        <a:cs typeface="2  Nazanin" panose="00000400000000000000" pitchFamily="2" charset="-78"/>
                      </a:rPr>
                      <m:t>𝛼</m:t>
                    </m:r>
                    <m:r>
                      <a:rPr lang="en-US" sz="2000">
                        <a:effectLst/>
                        <a:latin typeface="Cambria Math" panose="02040503050406030204" pitchFamily="18" charset="0"/>
                        <a:ea typeface="Calibri" panose="020F0502020204030204" pitchFamily="34" charset="0"/>
                        <a:cs typeface="2  Nazanin" panose="00000400000000000000" pitchFamily="2" charset="-78"/>
                      </a:rPr>
                      <m:t>&gt;</m:t>
                    </m:r>
                    <m:r>
                      <a:rPr lang="en-US" sz="2000">
                        <a:effectLst/>
                        <a:latin typeface="Cambria Math" panose="02040503050406030204" pitchFamily="18" charset="0"/>
                        <a:ea typeface="Calibri" panose="020F0502020204030204" pitchFamily="34" charset="0"/>
                        <a:cs typeface="2  Nazanin" panose="00000400000000000000" pitchFamily="2" charset="-78"/>
                      </a:rPr>
                      <m:t>0</m:t>
                    </m:r>
                  </m:oMath>
                </a14:m>
                <a:r>
                  <a:rPr lang="fa-IR" sz="2000" dirty="0">
                    <a:effectLst/>
                    <a:latin typeface="Times New Roman" panose="02020603050405020304" pitchFamily="18" charset="0"/>
                    <a:ea typeface="Calibri" panose="020F0502020204030204" pitchFamily="34" charset="0"/>
                    <a:cs typeface="2  Nazanin" panose="00000400000000000000" pitchFamily="2" charset="-78"/>
                  </a:rPr>
                  <a:t> نمایانگر فاکتور مقیاس پذیری در اندازه قدم </a:t>
                </a:r>
                <a14:m>
                  <m:oMath xmlns:m="http://schemas.openxmlformats.org/officeDocument/2006/math">
                    <m:r>
                      <a:rPr lang="en-US" sz="2000" i="1">
                        <a:effectLst/>
                        <a:latin typeface="Cambria Math" panose="02040503050406030204" pitchFamily="18" charset="0"/>
                        <a:ea typeface="Calibri" panose="020F0502020204030204" pitchFamily="34" charset="0"/>
                        <a:cs typeface="2  Nazanin" panose="00000400000000000000" pitchFamily="2" charset="-78"/>
                      </a:rPr>
                      <m:t>𝑠</m:t>
                    </m:r>
                    <m:r>
                      <a:rPr lang="en-US" sz="2000" b="1">
                        <a:effectLst/>
                        <a:latin typeface="Cambria Math" panose="02040503050406030204" pitchFamily="18" charset="0"/>
                        <a:ea typeface="Calibri" panose="020F0502020204030204" pitchFamily="34" charset="0"/>
                        <a:cs typeface="2  Nazanin" panose="00000400000000000000" pitchFamily="2" charset="-78"/>
                      </a:rPr>
                      <m:t> </m:t>
                    </m:r>
                  </m:oMath>
                </a14:m>
                <a:r>
                  <a:rPr lang="fa-IR" sz="2000" dirty="0">
                    <a:effectLst/>
                    <a:latin typeface="Times New Roman" panose="02020603050405020304" pitchFamily="18" charset="0"/>
                    <a:ea typeface="Calibri" panose="020F0502020204030204" pitchFamily="34" charset="0"/>
                    <a:cs typeface="2  Nazanin" panose="00000400000000000000" pitchFamily="2" charset="-78"/>
                  </a:rPr>
                  <a:t> است. ویژگی مقیاس </a:t>
                </a:r>
                <a14:m>
                  <m:oMath xmlns:m="http://schemas.openxmlformats.org/officeDocument/2006/math">
                    <m:r>
                      <a:rPr lang="en-US" sz="2000" i="1">
                        <a:effectLst/>
                        <a:latin typeface="Cambria Math" panose="02040503050406030204" pitchFamily="18" charset="0"/>
                        <a:ea typeface="Calibri" panose="020F0502020204030204" pitchFamily="34" charset="0"/>
                        <a:cs typeface="2  Nazanin" panose="00000400000000000000" pitchFamily="2" charset="-78"/>
                      </a:rPr>
                      <m:t>𝐿</m:t>
                    </m:r>
                    <m:r>
                      <a:rPr lang="en-US" sz="2000" b="1">
                        <a:effectLst/>
                        <a:latin typeface="Cambria Math" panose="02040503050406030204" pitchFamily="18" charset="0"/>
                        <a:ea typeface="Calibri" panose="020F0502020204030204" pitchFamily="34" charset="0"/>
                        <a:cs typeface="2  Nazanin" panose="00000400000000000000" pitchFamily="2" charset="-78"/>
                      </a:rPr>
                      <m:t> </m:t>
                    </m:r>
                  </m:oMath>
                </a14:m>
                <a:r>
                  <a:rPr lang="fa-IR" sz="2000" dirty="0">
                    <a:effectLst/>
                    <a:latin typeface="Times New Roman" panose="02020603050405020304" pitchFamily="18" charset="0"/>
                    <a:ea typeface="Calibri" panose="020F0502020204030204" pitchFamily="34" charset="0"/>
                    <a:cs typeface="2  Nazanin" panose="00000400000000000000" pitchFamily="2" charset="-78"/>
                  </a:rPr>
                  <a:t> بستگی به مسئله در دست حل دارد. برای مثال، </a:t>
                </a:r>
                <a14:m>
                  <m:oMath xmlns:m="http://schemas.openxmlformats.org/officeDocument/2006/math">
                    <m:r>
                      <a:rPr lang="en-US" sz="2000" b="1" i="1">
                        <a:effectLst/>
                        <a:latin typeface="Cambria Math" panose="02040503050406030204" pitchFamily="18" charset="0"/>
                        <a:ea typeface="Calibri" panose="020F0502020204030204" pitchFamily="34" charset="0"/>
                        <a:cs typeface="2  Nazanin" panose="00000400000000000000" pitchFamily="2" charset="-78"/>
                      </a:rPr>
                      <m:t>𝜶</m:t>
                    </m:r>
                    <m:r>
                      <a:rPr lang="en-US" sz="2000" b="1">
                        <a:effectLst/>
                        <a:latin typeface="Cambria Math" panose="02040503050406030204" pitchFamily="18" charset="0"/>
                        <a:ea typeface="Calibri" panose="020F0502020204030204" pitchFamily="34" charset="0"/>
                        <a:cs typeface="2  Nazanin" panose="00000400000000000000" pitchFamily="2" charset="-78"/>
                      </a:rPr>
                      <m:t>=</m:t>
                    </m:r>
                    <m:r>
                      <a:rPr lang="en-US" sz="2000" i="1">
                        <a:effectLst/>
                        <a:latin typeface="Cambria Math" panose="02040503050406030204" pitchFamily="18" charset="0"/>
                        <a:ea typeface="Calibri" panose="020F0502020204030204" pitchFamily="34" charset="0"/>
                        <a:cs typeface="2  Nazanin" panose="00000400000000000000" pitchFamily="2" charset="-78"/>
                      </a:rPr>
                      <m:t>𝑂</m:t>
                    </m:r>
                    <m:r>
                      <a:rPr lang="en-US" sz="2000">
                        <a:effectLst/>
                        <a:latin typeface="Cambria Math" panose="02040503050406030204" pitchFamily="18" charset="0"/>
                        <a:ea typeface="Calibri" panose="020F0502020204030204" pitchFamily="34" charset="0"/>
                        <a:cs typeface="2  Nazanin" panose="00000400000000000000" pitchFamily="2" charset="-78"/>
                      </a:rPr>
                      <m:t>(</m:t>
                    </m:r>
                    <m:f>
                      <m:fPr>
                        <m:type m:val="skw"/>
                        <m:ctrlPr>
                          <a:rPr lang="en-US" sz="2000" i="1">
                            <a:effectLst/>
                            <a:latin typeface="Cambria Math" panose="02040503050406030204" pitchFamily="18" charset="0"/>
                            <a:cs typeface="2  Nazanin" panose="00000400000000000000" pitchFamily="2" charset="-78"/>
                          </a:rPr>
                        </m:ctrlPr>
                      </m:fPr>
                      <m:num>
                        <m:r>
                          <a:rPr lang="en-US" sz="2000" i="1">
                            <a:effectLst/>
                            <a:latin typeface="Cambria Math" panose="02040503050406030204" pitchFamily="18" charset="0"/>
                            <a:ea typeface="Calibri" panose="020F0502020204030204" pitchFamily="34" charset="0"/>
                            <a:cs typeface="2  Nazanin" panose="00000400000000000000" pitchFamily="2" charset="-78"/>
                          </a:rPr>
                          <m:t>𝐿</m:t>
                        </m:r>
                      </m:num>
                      <m:den>
                        <m:r>
                          <a:rPr lang="en-US" sz="2000">
                            <a:effectLst/>
                            <a:latin typeface="Cambria Math" panose="02040503050406030204" pitchFamily="18" charset="0"/>
                            <a:ea typeface="Calibri" panose="020F0502020204030204" pitchFamily="34" charset="0"/>
                            <a:cs typeface="2  Nazanin" panose="00000400000000000000" pitchFamily="2" charset="-78"/>
                          </a:rPr>
                          <m:t>10</m:t>
                        </m:r>
                      </m:den>
                    </m:f>
                    <m:r>
                      <a:rPr lang="en-US" sz="2000">
                        <a:effectLst/>
                        <a:latin typeface="Cambria Math" panose="02040503050406030204" pitchFamily="18" charset="0"/>
                        <a:ea typeface="Calibri" panose="020F0502020204030204" pitchFamily="34" charset="0"/>
                        <a:cs typeface="2  Nazanin" panose="00000400000000000000" pitchFamily="2" charset="-78"/>
                      </a:rPr>
                      <m:t>)</m:t>
                    </m:r>
                  </m:oMath>
                </a14:m>
                <a:r>
                  <a:rPr lang="fa-IR" sz="2000" dirty="0">
                    <a:effectLst/>
                    <a:latin typeface="Times New Roman" panose="02020603050405020304" pitchFamily="18" charset="0"/>
                    <a:ea typeface="Calibri" panose="020F0502020204030204" pitchFamily="34" charset="0"/>
                    <a:cs typeface="2  Nazanin" panose="00000400000000000000" pitchFamily="2" charset="-78"/>
                  </a:rPr>
                  <a:t> زمانی مناسب است که بُعد مسئله کوچک باشد. در مقایسه با این وضعیت زمانی که بُعد مسئله بزرگ باشد </a:t>
                </a:r>
                <a:endParaRPr lang="fa-IR" sz="2000" dirty="0"/>
              </a:p>
              <a:p>
                <a:pPr algn="just" rtl="1"/>
                <a:endParaRPr lang="fa-IR" sz="2000" dirty="0"/>
              </a:p>
              <a:p>
                <a:pPr marL="342900" indent="-342900" algn="just" rtl="1">
                  <a:buFont typeface="Wingdings" panose="05000000000000000000" pitchFamily="2" charset="2"/>
                  <a:buChar char="q"/>
                </a:pPr>
                <a:r>
                  <a:rPr lang="fa-IR" sz="2000" dirty="0">
                    <a:effectLst/>
                    <a:latin typeface="Times New Roman" panose="02020603050405020304" pitchFamily="18" charset="0"/>
                    <a:ea typeface="Calibri" panose="020F0502020204030204" pitchFamily="34" charset="0"/>
                    <a:cs typeface="2  Nazanin" panose="00000400000000000000" pitchFamily="2" charset="-78"/>
                  </a:rPr>
                  <a:t>این مقدار باید برابر با</a:t>
                </a:r>
                <a:r>
                  <a:rPr lang="en-US" sz="2000" dirty="0">
                    <a:effectLst/>
                    <a:latin typeface="Times New Roman" panose="02020603050405020304" pitchFamily="18" charset="0"/>
                    <a:ea typeface="Calibri" panose="020F0502020204030204" pitchFamily="34" charset="0"/>
                    <a:cs typeface="2  Nazanin" panose="00000400000000000000" pitchFamily="2" charset="-78"/>
                  </a:rPr>
                  <a:t> </a:t>
                </a:r>
                <a:r>
                  <a:rPr lang="fa-IR" sz="2400" dirty="0">
                    <a:effectLst/>
                    <a:latin typeface="Cambria Math" panose="02040503050406030204" pitchFamily="18" charset="0"/>
                    <a:ea typeface="Cambria Math" panose="02040503050406030204" pitchFamily="18" charset="0"/>
                    <a:cs typeface="2  Nazanin" panose="00000400000000000000" pitchFamily="2" charset="-78"/>
                  </a:rPr>
                  <a:t>(</a:t>
                </a:r>
                <a14:m>
                  <m:oMath xmlns:m="http://schemas.openxmlformats.org/officeDocument/2006/math">
                    <m:r>
                      <a:rPr lang="en-US" sz="2400" i="1">
                        <a:effectLst/>
                        <a:latin typeface="Cambria Math" panose="02040503050406030204" pitchFamily="18" charset="0"/>
                        <a:ea typeface="Cambria Math" panose="02040503050406030204" pitchFamily="18" charset="0"/>
                        <a:cs typeface="2  Nazanin" panose="00000400000000000000" pitchFamily="2" charset="-78"/>
                      </a:rPr>
                      <m:t>𝛼</m:t>
                    </m:r>
                    <m:r>
                      <a:rPr lang="en-US" sz="2400">
                        <a:effectLst/>
                        <a:latin typeface="Cambria Math" panose="02040503050406030204" pitchFamily="18" charset="0"/>
                        <a:ea typeface="Cambria Math" panose="02040503050406030204" pitchFamily="18" charset="0"/>
                        <a:cs typeface="2  Nazanin" panose="00000400000000000000" pitchFamily="2" charset="-78"/>
                      </a:rPr>
                      <m:t>=</m:t>
                    </m:r>
                    <m:r>
                      <a:rPr lang="en-US" sz="2400" i="1">
                        <a:effectLst/>
                        <a:latin typeface="Cambria Math" panose="02040503050406030204" pitchFamily="18" charset="0"/>
                        <a:ea typeface="Cambria Math" panose="02040503050406030204" pitchFamily="18" charset="0"/>
                        <a:cs typeface="2  Nazanin" panose="00000400000000000000" pitchFamily="2" charset="-78"/>
                      </a:rPr>
                      <m:t>𝑂</m:t>
                    </m:r>
                    <m:r>
                      <a:rPr lang="en-US" sz="2400">
                        <a:effectLst/>
                        <a:latin typeface="Cambria Math" panose="02040503050406030204" pitchFamily="18" charset="0"/>
                        <a:ea typeface="Cambria Math" panose="02040503050406030204" pitchFamily="18" charset="0"/>
                        <a:cs typeface="2  Nazanin" panose="00000400000000000000" pitchFamily="2" charset="-78"/>
                      </a:rPr>
                      <m:t>(</m:t>
                    </m:r>
                    <m:f>
                      <m:fPr>
                        <m:type m:val="skw"/>
                        <m:ctrlPr>
                          <a:rPr lang="en-US" sz="2400" i="1">
                            <a:effectLst/>
                            <a:latin typeface="Cambria Math" panose="02040503050406030204" pitchFamily="18" charset="0"/>
                            <a:ea typeface="Cambria Math" panose="02040503050406030204" pitchFamily="18" charset="0"/>
                            <a:cs typeface="2  Nazanin" panose="00000400000000000000" pitchFamily="2" charset="-78"/>
                          </a:rPr>
                        </m:ctrlPr>
                      </m:fPr>
                      <m:num>
                        <m:r>
                          <a:rPr lang="en-US" sz="2400" i="1">
                            <a:effectLst/>
                            <a:latin typeface="Cambria Math" panose="02040503050406030204" pitchFamily="18" charset="0"/>
                            <a:ea typeface="Cambria Math" panose="02040503050406030204" pitchFamily="18" charset="0"/>
                            <a:cs typeface="2  Nazanin" panose="00000400000000000000" pitchFamily="2" charset="-78"/>
                          </a:rPr>
                          <m:t>𝐿</m:t>
                        </m:r>
                      </m:num>
                      <m:den>
                        <m:r>
                          <a:rPr lang="en-US" sz="2400">
                            <a:effectLst/>
                            <a:latin typeface="Cambria Math" panose="02040503050406030204" pitchFamily="18" charset="0"/>
                            <a:ea typeface="Cambria Math" panose="02040503050406030204" pitchFamily="18" charset="0"/>
                            <a:cs typeface="2  Nazanin" panose="00000400000000000000" pitchFamily="2" charset="-78"/>
                          </a:rPr>
                          <m:t>100</m:t>
                        </m:r>
                        <m:r>
                          <a:rPr lang="fa-IR" sz="2400" b="0" i="0" smtClean="0">
                            <a:effectLst/>
                            <a:latin typeface="Cambria Math" panose="02040503050406030204" pitchFamily="18" charset="0"/>
                            <a:ea typeface="Cambria Math" panose="02040503050406030204" pitchFamily="18" charset="0"/>
                            <a:cs typeface="2  Nazanin" panose="00000400000000000000" pitchFamily="2" charset="-78"/>
                          </a:rPr>
                          <m:t> </m:t>
                        </m:r>
                      </m:den>
                    </m:f>
                  </m:oMath>
                </a14:m>
                <a:r>
                  <a:rPr lang="fa-IR" sz="2000" dirty="0">
                    <a:effectLst/>
                    <a:latin typeface="Times New Roman" panose="02020603050405020304" pitchFamily="18" charset="0"/>
                    <a:ea typeface="Calibri" panose="020F0502020204030204" pitchFamily="34" charset="0"/>
                    <a:cs typeface="2  Nazanin" panose="00000400000000000000" pitchFamily="2" charset="-78"/>
                  </a:rPr>
                  <a:t> است که مقدار مناسب تری است. در این مورد، تغییرها کوچک تر هستند، این باعث خواهد شد که حرکت الگوریتم فاخته به صورت باشد که پیشروی در فضای جستجو تا فضاهای خیلی دور هم صورت بگیرید. اینکه الگوریتم در نقطه بهینه محلی گیر نیافتد بستگی به ترم دوم در معادله دارد. در نتیجه، تنظیمات پارامتر خاص باید طوری صورت بگیرد تا اطمینان حاصل کنیم که راه حل‌های تولید شده از بهترین راه حل کنونی فاصله مناسبی دارند.</a:t>
                </a:r>
                <a:endParaRPr lang="fa-IR" sz="2000" dirty="0"/>
              </a:p>
              <a:p>
                <a:pPr algn="just" rtl="1"/>
                <a:endParaRPr lang="fa-IR" sz="2000" dirty="0"/>
              </a:p>
              <a:p>
                <a:pPr algn="just" rtl="1"/>
                <a:endParaRPr lang="en-US" sz="2000" dirty="0"/>
              </a:p>
            </p:txBody>
          </p:sp>
        </mc:Choice>
        <mc:Fallback>
          <p:sp>
            <p:nvSpPr>
              <p:cNvPr id="5" name="TextBox 4">
                <a:extLst>
                  <a:ext uri="{FF2B5EF4-FFF2-40B4-BE49-F238E27FC236}">
                    <a16:creationId xmlns:a16="http://schemas.microsoft.com/office/drawing/2014/main" id="{5F880618-3F59-0D4C-8C63-A5FD9FF88358}"/>
                  </a:ext>
                </a:extLst>
              </p:cNvPr>
              <p:cNvSpPr txBox="1">
                <a:spLocks noRot="1" noChangeAspect="1" noMove="1" noResize="1" noEditPoints="1" noAdjustHandles="1" noChangeArrowheads="1" noChangeShapeType="1" noTextEdit="1"/>
              </p:cNvSpPr>
              <p:nvPr/>
            </p:nvSpPr>
            <p:spPr>
              <a:xfrm>
                <a:off x="1047749" y="1209766"/>
                <a:ext cx="10096501" cy="4759444"/>
              </a:xfrm>
              <a:prstGeom prst="rect">
                <a:avLst/>
              </a:prstGeom>
              <a:blipFill>
                <a:blip r:embed="rId2"/>
                <a:stretch>
                  <a:fillRect l="-1268" r="-604"/>
                </a:stretch>
              </a:blipFill>
            </p:spPr>
            <p:txBody>
              <a:bodyPr/>
              <a:lstStyle/>
              <a:p>
                <a:r>
                  <a:rPr lang="en-US">
                    <a:noFill/>
                  </a:rPr>
                  <a:t> </a:t>
                </a:r>
              </a:p>
            </p:txBody>
          </p:sp>
        </mc:Fallback>
      </mc:AlternateContent>
    </p:spTree>
    <p:extLst>
      <p:ext uri="{BB962C8B-B14F-4D97-AF65-F5344CB8AC3E}">
        <p14:creationId xmlns:p14="http://schemas.microsoft.com/office/powerpoint/2010/main" val="2693442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23</a:t>
            </a:fld>
            <a:endParaRPr lang="en-US" dirty="0"/>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جزییات راه حل پیشنهادی – رمز گذاری و رمز گشایی راه حل‌های کاندید</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8B7E5C6E-0397-FFD9-1BC9-5C13C043F068}"/>
              </a:ext>
            </a:extLst>
          </p:cNvPr>
          <p:cNvSpPr>
            <a:spLocks noGrp="1"/>
          </p:cNvSpPr>
          <p:nvPr>
            <p:ph type="dt" sz="half" idx="10"/>
          </p:nvPr>
        </p:nvSpPr>
        <p:spPr/>
        <p:txBody>
          <a:bodyPr/>
          <a:lstStyle/>
          <a:p>
            <a:fld id="{0EE980E1-C690-49BA-BD29-3B7C8309B70F}" type="datetime1">
              <a:rPr lang="en-US" smtClean="0"/>
              <a:t>10/15/2024</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FD93F7-3DA8-F6E6-10F9-0972215FCA0B}"/>
                  </a:ext>
                </a:extLst>
              </p:cNvPr>
              <p:cNvSpPr txBox="1"/>
              <p:nvPr/>
            </p:nvSpPr>
            <p:spPr>
              <a:xfrm>
                <a:off x="905328" y="967626"/>
                <a:ext cx="10381343" cy="1200329"/>
              </a:xfrm>
              <a:prstGeom prst="rect">
                <a:avLst/>
              </a:prstGeom>
              <a:noFill/>
            </p:spPr>
            <p:txBody>
              <a:bodyPr wrap="square" rtlCol="0">
                <a:spAutoFit/>
              </a:bodyPr>
              <a:lstStyle/>
              <a:p>
                <a:pPr algn="just" rtl="1"/>
                <a:r>
                  <a:rPr lang="fa-IR" sz="1800" kern="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برای حل مسئله زمان‌بندی تخصیص اسکله با استفاده از روش فراابتکاری پیشنهادی، لازم است که اطلاعات به صورت ساختارمند رمزگذاری شوند. در این پژوهش، ساختار رمزگذاری زیر پیشنهاد می‌شود: اطلاعات یک راه حل کاندید در یک آرایه به نام </a:t>
                </a:r>
                <a14:m>
                  <m:oMath xmlns:m="http://schemas.openxmlformats.org/officeDocument/2006/math">
                    <m:r>
                      <a:rPr lang="en-US" sz="1800" b="0" i="0" kern="0" smtClean="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kern="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𝑋</m:t>
                    </m:r>
                    <m:r>
                      <a:rPr lang="en-US" sz="1800" b="1" i="1" kern="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 </m:t>
                    </m:r>
                  </m:oMath>
                </a14:m>
                <a:r>
                  <a:rPr lang="fa-IR" sz="1800" kern="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ذخیره می‌شوند که هر قسمت از این آرایه نمایانگر ویژگی‌های مختلف کشتی‌ها است. </a:t>
                </a:r>
                <a:endParaRPr lang="en-US" sz="18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algn="just" rtl="1"/>
                <a:endParaRPr lang="en-US" dirty="0"/>
              </a:p>
            </p:txBody>
          </p:sp>
        </mc:Choice>
        <mc:Fallback xmlns="">
          <p:sp>
            <p:nvSpPr>
              <p:cNvPr id="11" name="TextBox 10">
                <a:extLst>
                  <a:ext uri="{FF2B5EF4-FFF2-40B4-BE49-F238E27FC236}">
                    <a16:creationId xmlns:a16="http://schemas.microsoft.com/office/drawing/2014/main" id="{68FD93F7-3DA8-F6E6-10F9-0972215FCA0B}"/>
                  </a:ext>
                </a:extLst>
              </p:cNvPr>
              <p:cNvSpPr txBox="1">
                <a:spLocks noRot="1" noChangeAspect="1" noMove="1" noResize="1" noEditPoints="1" noAdjustHandles="1" noChangeArrowheads="1" noChangeShapeType="1" noTextEdit="1"/>
              </p:cNvSpPr>
              <p:nvPr/>
            </p:nvSpPr>
            <p:spPr>
              <a:xfrm>
                <a:off x="905328" y="967626"/>
                <a:ext cx="10381343" cy="1200329"/>
              </a:xfrm>
              <a:prstGeom prst="rect">
                <a:avLst/>
              </a:prstGeom>
              <a:blipFill>
                <a:blip r:embed="rId2"/>
                <a:stretch>
                  <a:fillRect l="-1058" t="-2538" r="-529"/>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DBFBD4F1-482A-6F58-C756-FB98DF977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817" y="2167955"/>
            <a:ext cx="5591955" cy="157184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7983CC5-0423-063A-1041-C4DCEFD3C172}"/>
                  </a:ext>
                </a:extLst>
              </p:cNvPr>
              <p:cNvSpPr txBox="1"/>
              <p:nvPr/>
            </p:nvSpPr>
            <p:spPr>
              <a:xfrm>
                <a:off x="1030514" y="4002052"/>
                <a:ext cx="10256157" cy="1200329"/>
              </a:xfrm>
              <a:prstGeom prst="rect">
                <a:avLst/>
              </a:prstGeom>
              <a:noFill/>
            </p:spPr>
            <p:txBody>
              <a:bodyPr wrap="square" rtlCol="0">
                <a:spAutoFit/>
              </a:bodyPr>
              <a:lstStyle/>
              <a:p>
                <a:pPr algn="just" rtl="1"/>
                <a:r>
                  <a:rPr lang="fa-IR" sz="1800" dirty="0">
                    <a:effectLst/>
                    <a:latin typeface="Times New Roman" panose="02020603050405020304" pitchFamily="18" charset="0"/>
                    <a:ea typeface="Calibri" panose="020F0502020204030204" pitchFamily="34" charset="0"/>
                    <a:cs typeface="B Nazanin" panose="00000400000000000000" pitchFamily="2" charset="-78"/>
                  </a:rPr>
                  <a:t>برای حل مسئله، لازم است اطلاعات را از ساختار داده راه حل به ساختاری قابل تفکیک برای تخصیص اسکله رمزگشایی کنیم. ایده اصلی در این فرآیند، تخصیص کشتی به اسکله‌های موجود با حداقل افزایش در مقدار هدف است. در الگوریتم جستجوی فاخته، مفهوم رمزگشایی به تفسیر راه حل‌ها اشاره دارد. در این مرحله، بازنمایی به صورت یک توالی است که نشان‌دهنده سه متغیر تصمیم‌گیری می‌باشد. رمزگشایی لانه‌ها بر اساس سه مقدار متغیرهای</a:t>
                </a:r>
                <a14:m>
                  <m:oMath xmlns:m="http://schemas.openxmlformats.org/officeDocument/2006/math">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B Nazanin" panose="00000400000000000000" pitchFamily="2" charset="-78"/>
                          </a:rPr>
                          <m:t>𝑋</m:t>
                        </m:r>
                      </m:e>
                      <m:sub>
                        <m:r>
                          <a:rPr lang="en-US" sz="1800" i="1">
                            <a:effectLst/>
                            <a:latin typeface="Cambria Math" panose="02040503050406030204" pitchFamily="18" charset="0"/>
                            <a:ea typeface="Calibri" panose="020F0502020204030204" pitchFamily="34" charset="0"/>
                            <a:cs typeface="B Nazanin" panose="00000400000000000000" pitchFamily="2" charset="-78"/>
                          </a:rPr>
                          <m:t>𝑖𝑡</m:t>
                        </m:r>
                      </m:sub>
                    </m:sSub>
                  </m:oMath>
                </a14:m>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B Nazanin" panose="00000400000000000000" pitchFamily="2" charset="-78"/>
                      </a:rPr>
                      <m:t>𝐴</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B Nazanin" panose="00000400000000000000" pitchFamily="2" charset="-78"/>
                          </a:rPr>
                          <m:t>𝑡</m:t>
                        </m:r>
                      </m:e>
                      <m:sub>
                        <m:r>
                          <a:rPr lang="en-US" sz="1800" i="1">
                            <a:effectLst/>
                            <a:latin typeface="Cambria Math" panose="02040503050406030204" pitchFamily="18" charset="0"/>
                            <a:ea typeface="Calibri" panose="020F0502020204030204" pitchFamily="34" charset="0"/>
                            <a:cs typeface="B Nazanin" panose="00000400000000000000" pitchFamily="2" charset="-78"/>
                          </a:rPr>
                          <m:t>𝑘</m:t>
                        </m:r>
                      </m:sub>
                    </m:sSub>
                  </m:oMath>
                </a14:m>
                <a:r>
                  <a:rPr lang="en-US" sz="1800" dirty="0">
                    <a:effectLst/>
                    <a:latin typeface="B Nazanin" panose="00000400000000000000" pitchFamily="2" charset="-78"/>
                    <a:ea typeface="Calibri" panose="020F0502020204030204" pitchFamily="34" charset="0"/>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و</a:t>
                </a:r>
                <a14:m>
                  <m:oMath xmlns:m="http://schemas.openxmlformats.org/officeDocument/2006/math">
                    <m:r>
                      <a:rPr lang="en-US" sz="1800" i="1">
                        <a:effectLst/>
                        <a:latin typeface="Cambria Math" panose="02040503050406030204" pitchFamily="18" charset="0"/>
                        <a:ea typeface="Calibri" panose="020F0502020204030204" pitchFamily="34" charset="0"/>
                        <a:cs typeface="B Nazanin" panose="00000400000000000000" pitchFamily="2" charset="-78"/>
                      </a:rPr>
                      <m:t>𝐷</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B Nazanin" panose="00000400000000000000" pitchFamily="2" charset="-78"/>
                          </a:rPr>
                          <m:t>𝑡</m:t>
                        </m:r>
                      </m:e>
                      <m:sub>
                        <m:r>
                          <a:rPr lang="en-US" sz="1800" i="1">
                            <a:effectLst/>
                            <a:latin typeface="Cambria Math" panose="02040503050406030204" pitchFamily="18" charset="0"/>
                            <a:ea typeface="Calibri" panose="020F0502020204030204" pitchFamily="34" charset="0"/>
                            <a:cs typeface="B Nazanin" panose="00000400000000000000" pitchFamily="2" charset="-78"/>
                          </a:rPr>
                          <m:t>𝑘</m:t>
                        </m:r>
                      </m:sub>
                    </m:sSub>
                  </m:oMath>
                </a14:m>
                <a:r>
                  <a:rPr lang="fa-IR" sz="1800" dirty="0">
                    <a:effectLst/>
                    <a:latin typeface="Times New Roman" panose="02020603050405020304" pitchFamily="18" charset="0"/>
                    <a:ea typeface="Calibri" panose="020F0502020204030204" pitchFamily="34" charset="0"/>
                    <a:cs typeface="B Nazanin" panose="00000400000000000000" pitchFamily="2" charset="-78"/>
                  </a:rPr>
                  <a:t> انجام می</a:t>
                </a:r>
                <a:r>
                  <a:rPr lang="fa-IR" sz="1800" dirty="0">
                    <a:effectLst/>
                    <a:ea typeface="Calibri" panose="020F0502020204030204" pitchFamily="34" charset="0"/>
                    <a:cs typeface="Calibri" panose="020F0502020204030204" pitchFamily="34" charset="0"/>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شود. </a:t>
                </a:r>
                <a:endParaRPr lang="fa-IR" dirty="0"/>
              </a:p>
            </p:txBody>
          </p:sp>
        </mc:Choice>
        <mc:Fallback xmlns="">
          <p:sp>
            <p:nvSpPr>
              <p:cNvPr id="20" name="TextBox 19">
                <a:extLst>
                  <a:ext uri="{FF2B5EF4-FFF2-40B4-BE49-F238E27FC236}">
                    <a16:creationId xmlns:a16="http://schemas.microsoft.com/office/drawing/2014/main" id="{17983CC5-0423-063A-1041-C4DCEFD3C172}"/>
                  </a:ext>
                </a:extLst>
              </p:cNvPr>
              <p:cNvSpPr txBox="1">
                <a:spLocks noRot="1" noChangeAspect="1" noMove="1" noResize="1" noEditPoints="1" noAdjustHandles="1" noChangeArrowheads="1" noChangeShapeType="1" noTextEdit="1"/>
              </p:cNvSpPr>
              <p:nvPr/>
            </p:nvSpPr>
            <p:spPr>
              <a:xfrm>
                <a:off x="1030514" y="4002052"/>
                <a:ext cx="10256157" cy="1200329"/>
              </a:xfrm>
              <a:prstGeom prst="rect">
                <a:avLst/>
              </a:prstGeom>
              <a:blipFill>
                <a:blip r:embed="rId4"/>
                <a:stretch>
                  <a:fillRect l="-951" t="-2551" r="-535" b="-9184"/>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1ACA6A40-2922-ADA5-1E50-74A5A900A2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1694" y="5156021"/>
            <a:ext cx="5138906" cy="1200329"/>
          </a:xfrm>
          <a:prstGeom prst="rect">
            <a:avLst/>
          </a:prstGeom>
        </p:spPr>
      </p:pic>
    </p:spTree>
    <p:extLst>
      <p:ext uri="{BB962C8B-B14F-4D97-AF65-F5344CB8AC3E}">
        <p14:creationId xmlns:p14="http://schemas.microsoft.com/office/powerpoint/2010/main" val="26091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03A5E4-62AD-CAB4-8A31-ECF4780EC5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51" t="4417" r="1990" b="14063"/>
          <a:stretch/>
        </p:blipFill>
        <p:spPr bwMode="auto">
          <a:xfrm>
            <a:off x="714460" y="695627"/>
            <a:ext cx="10763080" cy="3647773"/>
          </a:xfrm>
          <a:prstGeom prst="rect">
            <a:avLst/>
          </a:prstGeom>
          <a:ln>
            <a:noFill/>
          </a:ln>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24</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233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فضای جستجو مسئله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93A8441B-B05B-5B7A-0C5A-034D59A772B5}"/>
              </a:ext>
            </a:extLst>
          </p:cNvPr>
          <p:cNvSpPr>
            <a:spLocks noGrp="1"/>
          </p:cNvSpPr>
          <p:nvPr>
            <p:ph type="dt" sz="half" idx="10"/>
          </p:nvPr>
        </p:nvSpPr>
        <p:spPr/>
        <p:txBody>
          <a:bodyPr/>
          <a:lstStyle/>
          <a:p>
            <a:fld id="{B6101477-9840-48A3-8186-19CF5593EE70}" type="datetime1">
              <a:rPr lang="en-US" smtClean="0"/>
              <a:t>10/15/2024</a:t>
            </a:fld>
            <a:endParaRPr lang="en-US"/>
          </a:p>
        </p:txBody>
      </p:sp>
      <p:sp>
        <p:nvSpPr>
          <p:cNvPr id="6" name="TextBox 5">
            <a:extLst>
              <a:ext uri="{FF2B5EF4-FFF2-40B4-BE49-F238E27FC236}">
                <a16:creationId xmlns:a16="http://schemas.microsoft.com/office/drawing/2014/main" id="{8643E9DA-D82D-8F44-7B9B-605C1BDB487D}"/>
              </a:ext>
            </a:extLst>
          </p:cNvPr>
          <p:cNvSpPr txBox="1"/>
          <p:nvPr/>
        </p:nvSpPr>
        <p:spPr>
          <a:xfrm>
            <a:off x="968418" y="4446604"/>
            <a:ext cx="10474240" cy="2308324"/>
          </a:xfrm>
          <a:prstGeom prst="rect">
            <a:avLst/>
          </a:prstGeom>
          <a:noFill/>
        </p:spPr>
        <p:txBody>
          <a:bodyPr wrap="square" rtlCol="0">
            <a:spAutoFit/>
          </a:bodyPr>
          <a:lstStyle/>
          <a:p>
            <a:pPr marL="285750" indent="-285750" algn="just" rtl="1">
              <a:buFont typeface="Wingdings" panose="05000000000000000000" pitchFamily="2" charset="2"/>
              <a:buChar char="q"/>
            </a:pPr>
            <a:r>
              <a:rPr lang="fa-IR" dirty="0">
                <a:cs typeface="Nazanin" panose="00000400000000000000" pitchFamily="2" charset="-78"/>
              </a:rPr>
              <a:t>این تصویر نمایی از فضای جستجوی مسئله تخصیص اسکله و زمان‌بندی کشتی‌هاست که هر راه‌حل را به‌عنوان یک بردار افزایشی توصیف می‌کند. هر نقطه در این فضای جستجو، حالت خاصی از تخصیص اسکله و زمان‌بندی عملیات بارگیری و تخلیه را نشان می‌دهد و به‌صورت یک بردار </a:t>
            </a:r>
            <a:r>
              <a:rPr lang="en-US" dirty="0">
                <a:cs typeface="Nazanin" panose="00000400000000000000" pitchFamily="2" charset="-78"/>
              </a:rPr>
              <a:t>n‌ </a:t>
            </a:r>
            <a:r>
              <a:rPr lang="fa-IR" dirty="0">
                <a:cs typeface="Nazanin" panose="00000400000000000000" pitchFamily="2" charset="-78"/>
              </a:rPr>
              <a:t>بعدی مدل‌سازی می‌شود. ابعاد این بردار </a:t>
            </a:r>
            <a:r>
              <a:rPr lang="en-US" dirty="0">
                <a:cs typeface="Nazanin" panose="00000400000000000000" pitchFamily="2" charset="-78"/>
              </a:rPr>
              <a:t> </a:t>
            </a:r>
            <a:r>
              <a:rPr lang="fa-IR" dirty="0">
                <a:cs typeface="Nazanin" panose="00000400000000000000" pitchFamily="2" charset="-78"/>
              </a:rPr>
              <a:t>متغیرهای کلیدی مانند زمان شروع، مدت زمان عملیات و موقعیت اسکله را نمایان می‌سازد.</a:t>
            </a:r>
          </a:p>
          <a:p>
            <a:pPr marL="285750" indent="-285750" algn="just" rtl="1">
              <a:buFont typeface="Wingdings" panose="05000000000000000000" pitchFamily="2" charset="2"/>
              <a:buChar char="q"/>
            </a:pPr>
            <a:endParaRPr lang="fa-IR" dirty="0">
              <a:cs typeface="Nazanin" panose="00000400000000000000" pitchFamily="2" charset="-78"/>
            </a:endParaRPr>
          </a:p>
          <a:p>
            <a:pPr marL="285750" indent="-285750" algn="just" rtl="1">
              <a:buFont typeface="Wingdings" panose="05000000000000000000" pitchFamily="2" charset="2"/>
              <a:buChar char="q"/>
            </a:pPr>
            <a:r>
              <a:rPr lang="fa-IR" dirty="0">
                <a:cs typeface="Nazanin" panose="00000400000000000000" pitchFamily="2" charset="-78"/>
              </a:rPr>
              <a:t>فضای جستجو به‌صورت گسسته تعریف شده و مدل آن غیر پیوسته و تابع خطی تکه ای</a:t>
            </a:r>
            <a:r>
              <a:rPr lang="en-US" dirty="0">
                <a:cs typeface="Nazanin" panose="00000400000000000000" pitchFamily="2" charset="-78"/>
              </a:rPr>
              <a:t> </a:t>
            </a:r>
            <a:r>
              <a:rPr lang="fa-IR" dirty="0">
                <a:cs typeface="Nazanin" panose="00000400000000000000" pitchFamily="2" charset="-78"/>
              </a:rPr>
              <a:t>است. تابع هدف و محدودیت‌ها به بخش‌های خطی تقسیم‌بندی شده‌اند، که هر بخش نمایانگر زیرمجموعه‌ای از حالات ممکن در فضای جستجو هستند و تغییرات متغیرها به‌صورت خطی و منظم رخ می‌دهد. این تحلیل کمک می‌کند تا بهینه‌ترین تخصیص اسکله و زمان‌بندی به دست آید و هم‌زمان زمان توقف کشتی‌ها و هزینه‌ها کاهش یابد و کارایی عملیات افزایش یابد.</a:t>
            </a:r>
          </a:p>
        </p:txBody>
      </p:sp>
    </p:spTree>
    <p:extLst>
      <p:ext uri="{BB962C8B-B14F-4D97-AF65-F5344CB8AC3E}">
        <p14:creationId xmlns:p14="http://schemas.microsoft.com/office/powerpoint/2010/main" val="165679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0CA35-9375-A426-6C1F-1AF51539A97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FF3E1C-B043-4A11-736B-02848C1D9F02}"/>
              </a:ext>
            </a:extLst>
          </p:cNvPr>
          <p:cNvSpPr>
            <a:spLocks noGrp="1"/>
          </p:cNvSpPr>
          <p:nvPr>
            <p:ph type="sldNum" sz="quarter" idx="12"/>
          </p:nvPr>
        </p:nvSpPr>
        <p:spPr/>
        <p:txBody>
          <a:bodyPr/>
          <a:lstStyle/>
          <a:p>
            <a:fld id="{D7CC3BCE-01BE-4107-A505-0A5D70F1D93F}" type="slidenum">
              <a:rPr lang="en-US" smtClean="0"/>
              <a:t>25</a:t>
            </a:fld>
            <a:endParaRPr lang="en-US"/>
          </a:p>
        </p:txBody>
      </p:sp>
      <p:sp>
        <p:nvSpPr>
          <p:cNvPr id="3" name="TextBox 2">
            <a:extLst>
              <a:ext uri="{FF2B5EF4-FFF2-40B4-BE49-F238E27FC236}">
                <a16:creationId xmlns:a16="http://schemas.microsoft.com/office/drawing/2014/main" id="{AB36ACE8-B737-D3D0-A83D-04E7FFE634E9}"/>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فضای جستجو هدف به فرم محدب - پلات فضای تصمیم گیری</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7450EEBE-DF60-03BD-330B-979BE7E09667}"/>
              </a:ext>
            </a:extLst>
          </p:cNvPr>
          <p:cNvSpPr>
            <a:spLocks noGrp="1"/>
          </p:cNvSpPr>
          <p:nvPr>
            <p:ph type="dt" sz="half" idx="10"/>
          </p:nvPr>
        </p:nvSpPr>
        <p:spPr/>
        <p:txBody>
          <a:bodyPr/>
          <a:lstStyle/>
          <a:p>
            <a:fld id="{B6101477-9840-48A3-8186-19CF5593EE70}" type="datetime1">
              <a:rPr lang="en-US" smtClean="0"/>
              <a:t>10/15/2024</a:t>
            </a:fld>
            <a:endParaRPr lang="en-US"/>
          </a:p>
        </p:txBody>
      </p:sp>
      <p:pic>
        <p:nvPicPr>
          <p:cNvPr id="6" name="Picture 5">
            <a:extLst>
              <a:ext uri="{FF2B5EF4-FFF2-40B4-BE49-F238E27FC236}">
                <a16:creationId xmlns:a16="http://schemas.microsoft.com/office/drawing/2014/main" id="{7879B348-EE91-EB3F-C9F7-601BABB31A9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06" t="49942" r="52685" b="8424"/>
          <a:stretch/>
        </p:blipFill>
        <p:spPr bwMode="auto">
          <a:xfrm>
            <a:off x="648631" y="1056116"/>
            <a:ext cx="6837091" cy="4745767"/>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C008795-0770-1B04-7430-368A9BA47B16}"/>
                  </a:ext>
                </a:extLst>
              </p:cNvPr>
              <p:cNvSpPr txBox="1"/>
              <p:nvPr/>
            </p:nvSpPr>
            <p:spPr>
              <a:xfrm>
                <a:off x="7789862" y="1045432"/>
                <a:ext cx="3992563" cy="4899868"/>
              </a:xfrm>
              <a:prstGeom prst="rect">
                <a:avLst/>
              </a:prstGeom>
              <a:noFill/>
            </p:spPr>
            <p:txBody>
              <a:bodyPr wrap="square" rtlCol="0">
                <a:spAutoFit/>
              </a:bodyPr>
              <a:lstStyle/>
              <a:p>
                <a:pPr marL="285750" marR="0" indent="-285750" algn="just" rtl="1">
                  <a:lnSpc>
                    <a:spcPct val="150000"/>
                  </a:lnSpc>
                  <a:spcBef>
                    <a:spcPts val="0"/>
                  </a:spcBef>
                  <a:spcAft>
                    <a:spcPts val="0"/>
                  </a:spcAft>
                  <a:buFont typeface="Wingdings" panose="05000000000000000000" pitchFamily="2" charset="2"/>
                  <a:buChar char="q"/>
                </a:pPr>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مطابق تصویر شماره </a:t>
                </a:r>
                <a:r>
                  <a:rPr lang="en-US"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11</a:t>
                </a:r>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این پلات نمایانگر سطح حداقل هزینه برای مقدار زمان خروج </a:t>
                </a:r>
                <a14:m>
                  <m:oMath xmlns:m="http://schemas.openxmlformats.org/officeDocument/2006/math">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𝐷</m:t>
                    </m:r>
                    <m:sSub>
                      <m:sSubPr>
                        <m:ctrlPr>
                          <a:rPr lang="en-US" sz="140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𝑡</m:t>
                        </m:r>
                      </m:e>
                      <m:sub>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𝑘</m:t>
                        </m:r>
                      </m:sub>
                    </m:sSub>
                    <m:r>
                      <a:rPr lang="en-US" sz="1400" b="0"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6</m:t>
                    </m:r>
                    <m:r>
                      <a:rPr lang="en-US" sz="1400" b="0"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m:t>
                    </m:r>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67</m:t>
                    </m:r>
                  </m:oMath>
                </a14:m>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است. محورها نشان دهنده متغیرهای </a:t>
                </a:r>
                <a14:m>
                  <m:oMath xmlns:m="http://schemas.openxmlformats.org/officeDocument/2006/math">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𝐴</m:t>
                    </m:r>
                    <m:sSub>
                      <m:sSubPr>
                        <m:ctrlPr>
                          <a:rPr lang="en-US" sz="140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𝑡</m:t>
                        </m:r>
                      </m:e>
                      <m:sub>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𝑘</m:t>
                        </m:r>
                      </m:sub>
                    </m:sSub>
                  </m:oMath>
                </a14:m>
                <a:r>
                  <a:rPr lang="en-US"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زمان ورود دقیق) و </a:t>
                </a:r>
                <a14:m>
                  <m:oMath xmlns:m="http://schemas.openxmlformats.org/officeDocument/2006/math">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𝐸𝑇</m:t>
                    </m:r>
                    <m:sSub>
                      <m:sSubPr>
                        <m:ctrlPr>
                          <a:rPr lang="en-US" sz="140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𝐴</m:t>
                        </m:r>
                      </m:e>
                      <m:sub>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𝑘</m:t>
                        </m:r>
                      </m:sub>
                    </m:sSub>
                  </m:oMath>
                </a14:m>
                <a:r>
                  <a:rPr lang="en-US"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(زمان ورود برآورد شده) هستند و محور عمودی مقدار حداقل هزینه تابع هدف را نشان می­دهد. سطح این صفحه به فُرم اوراکل منفرد است که نشان دهنده ویژگی محدب بودن آن است. حداقل‌ترین نقطه در این گراف مرکز آن است و هر چقدر از این نقطه دورتر شویم هزینه‌ها افزایش پیدا می کنند. در متغیرهای </a:t>
                </a:r>
                <a14:m>
                  <m:oMath xmlns:m="http://schemas.openxmlformats.org/officeDocument/2006/math">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𝐴</m:t>
                    </m:r>
                    <m:sSub>
                      <m:sSubPr>
                        <m:ctrlPr>
                          <a:rPr lang="en-US" sz="140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𝑡</m:t>
                        </m:r>
                      </m:e>
                      <m:sub>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𝑘</m:t>
                        </m:r>
                      </m:sub>
                    </m:sSub>
                  </m:oMath>
                </a14:m>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و </a:t>
                </a:r>
                <a14:m>
                  <m:oMath xmlns:m="http://schemas.openxmlformats.org/officeDocument/2006/math">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𝐸𝑇</m:t>
                    </m:r>
                    <m:sSub>
                      <m:sSubPr>
                        <m:ctrlPr>
                          <a:rPr lang="en-US" sz="140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𝐴</m:t>
                        </m:r>
                      </m:e>
                      <m:sub>
                        <m:r>
                          <a:rPr lang="en-US" sz="1400" b="0" i="1" kern="100">
                            <a:solidFill>
                              <a:srgbClr val="000000"/>
                            </a:solidFill>
                            <a:effectLst/>
                            <a:latin typeface="Cambria Math" panose="02040503050406030204" pitchFamily="18" charset="0"/>
                            <a:ea typeface="Times New Roman" panose="02020603050405020304" pitchFamily="18" charset="0"/>
                            <a:cs typeface="B Nazanin" panose="00000400000000000000" pitchFamily="2" charset="-78"/>
                          </a:rPr>
                          <m:t>𝑘</m:t>
                        </m:r>
                      </m:sub>
                    </m:sSub>
                  </m:oMath>
                </a14:m>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تحدب تابع به این صورت است که چناچه خطی بین هر دو نقطه از این سطح رسم شود، این خط در بالای و در در محدوده سطح قرار می‌گیرد که این ویژگی محدب بودن را نشان می‌دهد.</a:t>
                </a:r>
                <a:endParaRPr lang="en-US"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marL="285750" marR="0" indent="-285750" algn="just" rtl="1">
                  <a:lnSpc>
                    <a:spcPct val="150000"/>
                  </a:lnSpc>
                  <a:spcBef>
                    <a:spcPts val="0"/>
                  </a:spcBef>
                  <a:spcAft>
                    <a:spcPts val="1000"/>
                  </a:spcAft>
                  <a:buFont typeface="Wingdings" panose="05000000000000000000" pitchFamily="2" charset="2"/>
                  <a:buChar char="q"/>
                </a:pPr>
                <a:r>
                  <a:rPr lang="fa-IR" sz="1400" dirty="0">
                    <a:effectLst/>
                    <a:latin typeface="Times New Roman" panose="02020603050405020304" pitchFamily="18" charset="0"/>
                    <a:ea typeface="Times New Roman" panose="02020603050405020304" pitchFamily="18" charset="0"/>
                    <a:cs typeface="B Nazanin" panose="00000400000000000000" pitchFamily="2" charset="-78"/>
                  </a:rPr>
                  <a:t>همچنین رنگ گرادیانی از محدوده بنفش به زرد رنج مقادیر تابع هدف </a:t>
                </a:r>
                <a14:m>
                  <m:oMath xmlns:m="http://schemas.openxmlformats.org/officeDocument/2006/math">
                    <m:r>
                      <a:rPr lang="en-US" sz="1400" b="0" i="1">
                        <a:effectLst/>
                        <a:latin typeface="Cambria Math" panose="02040503050406030204" pitchFamily="18" charset="0"/>
                        <a:ea typeface="Times New Roman" panose="02020603050405020304" pitchFamily="18" charset="0"/>
                        <a:cs typeface="B Nazanin" panose="00000400000000000000" pitchFamily="2" charset="-78"/>
                      </a:rPr>
                      <m:t>𝑀𝑖𝑛𝐶𝑜𝑠𝑡𝑉𝑒𝑠𝑠𝑒𝑙𝑠</m:t>
                    </m:r>
                  </m:oMath>
                </a14:m>
                <a:r>
                  <a:rPr lang="en-US" sz="1400" dirty="0">
                    <a:effectLst/>
                    <a:latin typeface="B Nazanin" panose="00000400000000000000" pitchFamily="2" charset="-78"/>
                    <a:ea typeface="Times New Roman" panose="02020603050405020304" pitchFamily="18" charset="0"/>
                  </a:rPr>
                  <a:t> </a:t>
                </a:r>
                <a:r>
                  <a:rPr lang="fa-IR" sz="1400" dirty="0">
                    <a:effectLst/>
                    <a:latin typeface="B Nazanin" panose="00000400000000000000" pitchFamily="2" charset="-78"/>
                    <a:ea typeface="Times New Roman" panose="02020603050405020304" pitchFamily="18" charset="0"/>
                  </a:rPr>
                  <a:t> را نشان می‌دهد. </a:t>
                </a:r>
                <a:r>
                  <a:rPr lang="fa-IR" sz="1400" dirty="0">
                    <a:effectLst/>
                    <a:latin typeface="B Nazanin" panose="00000400000000000000" pitchFamily="2" charset="-78"/>
                    <a:ea typeface="Times New Roman" panose="02020603050405020304" pitchFamily="18" charset="0"/>
                    <a:cs typeface="2  Nazanin" panose="00000400000000000000" pitchFamily="2" charset="-78"/>
                  </a:rPr>
                  <a:t>رنگ‌های تیره‌تر بازه هزینه‌های کم‌تر هستند و رنگ‌های روشن‌تر مقدار هزینه‌ کل بیشتر را نشان می‌دهد.</a:t>
                </a:r>
                <a:endParaRPr lang="fa-IR" sz="1400" dirty="0">
                  <a:cs typeface="2  Nazanin" panose="00000400000000000000" pitchFamily="2" charset="-78"/>
                </a:endParaRPr>
              </a:p>
            </p:txBody>
          </p:sp>
        </mc:Choice>
        <mc:Fallback>
          <p:sp>
            <p:nvSpPr>
              <p:cNvPr id="7" name="TextBox 6">
                <a:extLst>
                  <a:ext uri="{FF2B5EF4-FFF2-40B4-BE49-F238E27FC236}">
                    <a16:creationId xmlns:a16="http://schemas.microsoft.com/office/drawing/2014/main" id="{EC008795-0770-1B04-7430-368A9BA47B16}"/>
                  </a:ext>
                </a:extLst>
              </p:cNvPr>
              <p:cNvSpPr txBox="1">
                <a:spLocks noRot="1" noChangeAspect="1" noMove="1" noResize="1" noEditPoints="1" noAdjustHandles="1" noChangeArrowheads="1" noChangeShapeType="1" noTextEdit="1"/>
              </p:cNvSpPr>
              <p:nvPr/>
            </p:nvSpPr>
            <p:spPr>
              <a:xfrm>
                <a:off x="7789862" y="1045432"/>
                <a:ext cx="3992563" cy="4899868"/>
              </a:xfrm>
              <a:prstGeom prst="rect">
                <a:avLst/>
              </a:prstGeom>
              <a:blipFill>
                <a:blip r:embed="rId3"/>
                <a:stretch>
                  <a:fillRect l="-1679" r="-305" b="-622"/>
                </a:stretch>
              </a:blipFill>
            </p:spPr>
            <p:txBody>
              <a:bodyPr/>
              <a:lstStyle/>
              <a:p>
                <a:r>
                  <a:rPr lang="en-US">
                    <a:noFill/>
                  </a:rPr>
                  <a:t> </a:t>
                </a:r>
              </a:p>
            </p:txBody>
          </p:sp>
        </mc:Fallback>
      </mc:AlternateContent>
    </p:spTree>
    <p:extLst>
      <p:ext uri="{BB962C8B-B14F-4D97-AF65-F5344CB8AC3E}">
        <p14:creationId xmlns:p14="http://schemas.microsoft.com/office/powerpoint/2010/main" val="3282853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516F6-7907-15D8-7DD7-03C4B898D4B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3852E90-9EFC-8C44-5648-87307B59A5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33" t="7517" r="8286" b="14827"/>
          <a:stretch/>
        </p:blipFill>
        <p:spPr bwMode="auto">
          <a:xfrm>
            <a:off x="838199" y="515595"/>
            <a:ext cx="10515601" cy="3307106"/>
          </a:xfrm>
          <a:prstGeom prst="rect">
            <a:avLst/>
          </a:prstGeom>
          <a:ln>
            <a:noFill/>
          </a:ln>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114D365B-32AB-D79C-4F19-F6B0F9200AD3}"/>
              </a:ext>
            </a:extLst>
          </p:cNvPr>
          <p:cNvSpPr>
            <a:spLocks noGrp="1"/>
          </p:cNvSpPr>
          <p:nvPr>
            <p:ph type="sldNum" sz="quarter" idx="12"/>
          </p:nvPr>
        </p:nvSpPr>
        <p:spPr/>
        <p:txBody>
          <a:bodyPr/>
          <a:lstStyle/>
          <a:p>
            <a:fld id="{D7CC3BCE-01BE-4107-A505-0A5D70F1D93F}" type="slidenum">
              <a:rPr lang="en-US" smtClean="0"/>
              <a:t>26</a:t>
            </a:fld>
            <a:endParaRPr lang="en-US"/>
          </a:p>
        </p:txBody>
      </p:sp>
      <p:sp>
        <p:nvSpPr>
          <p:cNvPr id="3" name="TextBox 2">
            <a:extLst>
              <a:ext uri="{FF2B5EF4-FFF2-40B4-BE49-F238E27FC236}">
                <a16:creationId xmlns:a16="http://schemas.microsoft.com/office/drawing/2014/main" id="{5801B4BA-03CB-735E-BE08-AA69FEAC0A8E}"/>
              </a:ext>
            </a:extLst>
          </p:cNvPr>
          <p:cNvSpPr txBox="1"/>
          <p:nvPr/>
        </p:nvSpPr>
        <p:spPr>
          <a:xfrm>
            <a:off x="515857" y="2847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پلات پرتو مد نظر در بهینه سازی چند هدفه این مسئله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90F18591-5A7E-075C-A74E-B7A12A9DFBCE}"/>
              </a:ext>
            </a:extLst>
          </p:cNvPr>
          <p:cNvSpPr>
            <a:spLocks noGrp="1"/>
          </p:cNvSpPr>
          <p:nvPr>
            <p:ph type="dt" sz="half" idx="10"/>
          </p:nvPr>
        </p:nvSpPr>
        <p:spPr/>
        <p:txBody>
          <a:bodyPr/>
          <a:lstStyle/>
          <a:p>
            <a:fld id="{B6101477-9840-48A3-8186-19CF5593EE70}" type="datetime1">
              <a:rPr lang="en-US" smtClean="0"/>
              <a:t>10/15/2024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F6DD63-9404-56CC-3D56-AB14E45E48DC}"/>
                  </a:ext>
                </a:extLst>
              </p:cNvPr>
              <p:cNvSpPr txBox="1"/>
              <p:nvPr/>
            </p:nvSpPr>
            <p:spPr>
              <a:xfrm>
                <a:off x="1104432" y="4053534"/>
                <a:ext cx="9976623" cy="2169825"/>
              </a:xfrm>
              <a:prstGeom prst="rect">
                <a:avLst/>
              </a:prstGeom>
              <a:noFill/>
            </p:spPr>
            <p:txBody>
              <a:bodyPr wrap="square" rtlCol="0">
                <a:spAutoFit/>
              </a:bodyPr>
              <a:lstStyle/>
              <a:p>
                <a:pPr marL="285750" indent="-285750" algn="just" rtl="1">
                  <a:spcAft>
                    <a:spcPts val="1800"/>
                  </a:spcAft>
                  <a:buFont typeface="Wingdings" panose="05000000000000000000" pitchFamily="2" charset="2"/>
                  <a:buChar char="q"/>
                </a:pPr>
                <a:r>
                  <a:rPr lang="fa-IR" sz="2000" dirty="0">
                    <a:cs typeface="Nazanin" panose="00000400000000000000" pitchFamily="2" charset="-78"/>
                  </a:rPr>
                  <a:t>مسئله تخصیص اسکله مسئله‌ای است که نیازمند به دو مرحله بهینه سازی است. در این مسئله بهینه سازی چند هدفه با بهینه سازی پرتو مجموعه راه حل‌هایی را در نظر می‌گیرد که در مرز حداقلی قرار گیرند. حداقل سازی جبهه پرتو در این مسئله متشکل از حداقل سازی توابع </a:t>
                </a:r>
                <a14:m>
                  <m:oMath xmlns:m="http://schemas.openxmlformats.org/officeDocument/2006/math">
                    <m:sSub>
                      <m:sSubPr>
                        <m:ctrlPr>
                          <a:rPr lang="en-US" sz="2000" b="0" i="1" smtClean="0">
                            <a:latin typeface="Cambria Math" panose="02040503050406030204" pitchFamily="18" charset="0"/>
                            <a:cs typeface="Nazanin" panose="00000400000000000000" pitchFamily="2" charset="-78"/>
                          </a:rPr>
                        </m:ctrlPr>
                      </m:sSubPr>
                      <m:e>
                        <m:r>
                          <a:rPr lang="en-US" sz="2000" b="0" i="1" smtClean="0">
                            <a:latin typeface="Cambria Math" panose="02040503050406030204" pitchFamily="18" charset="0"/>
                            <a:cs typeface="Nazanin" panose="00000400000000000000" pitchFamily="2" charset="-78"/>
                          </a:rPr>
                          <m:t>𝑓</m:t>
                        </m:r>
                      </m:e>
                      <m:sub>
                        <m:r>
                          <a:rPr lang="en-US" sz="2000" b="0" i="1" smtClean="0">
                            <a:latin typeface="Cambria Math" panose="02040503050406030204" pitchFamily="18" charset="0"/>
                            <a:cs typeface="Nazanin" panose="00000400000000000000" pitchFamily="2" charset="-78"/>
                          </a:rPr>
                          <m:t>1</m:t>
                        </m:r>
                      </m:sub>
                    </m:sSub>
                  </m:oMath>
                </a14:m>
                <a:r>
                  <a:rPr lang="fa-IR" sz="2000" dirty="0">
                    <a:cs typeface="Nazanin" panose="00000400000000000000" pitchFamily="2" charset="-78"/>
                  </a:rPr>
                  <a:t> و </a:t>
                </a:r>
                <a14:m>
                  <m:oMath xmlns:m="http://schemas.openxmlformats.org/officeDocument/2006/math">
                    <m:sSub>
                      <m:sSubPr>
                        <m:ctrlPr>
                          <a:rPr lang="en-US" sz="2000" b="0" i="1" smtClean="0">
                            <a:latin typeface="Cambria Math" panose="02040503050406030204" pitchFamily="18" charset="0"/>
                            <a:cs typeface="Nazanin" panose="00000400000000000000" pitchFamily="2" charset="-78"/>
                          </a:rPr>
                        </m:ctrlPr>
                      </m:sSubPr>
                      <m:e>
                        <m:r>
                          <a:rPr lang="en-US" sz="2000" b="0" i="1" smtClean="0">
                            <a:latin typeface="Cambria Math" panose="02040503050406030204" pitchFamily="18" charset="0"/>
                            <a:cs typeface="Nazanin" panose="00000400000000000000" pitchFamily="2" charset="-78"/>
                          </a:rPr>
                          <m:t>𝑓</m:t>
                        </m:r>
                      </m:e>
                      <m:sub>
                        <m:r>
                          <a:rPr lang="en-US" sz="2000" b="0" i="1" smtClean="0">
                            <a:latin typeface="Cambria Math" panose="02040503050406030204" pitchFamily="18" charset="0"/>
                            <a:cs typeface="Nazanin" panose="00000400000000000000" pitchFamily="2" charset="-78"/>
                          </a:rPr>
                          <m:t>2</m:t>
                        </m:r>
                      </m:sub>
                    </m:sSub>
                  </m:oMath>
                </a14:m>
                <a:r>
                  <a:rPr lang="fa-IR" sz="2000" dirty="0">
                    <a:cs typeface="Nazanin" panose="00000400000000000000" pitchFamily="2" charset="-78"/>
                  </a:rPr>
                  <a:t> هستند.. نهایتا هزینه کل بدست آمده و برایر </a:t>
                </a:r>
                <a14:m>
                  <m:oMath xmlns:m="http://schemas.openxmlformats.org/officeDocument/2006/math">
                    <m:sSub>
                      <m:sSubPr>
                        <m:ctrlPr>
                          <a:rPr lang="en-US" sz="2000" b="0" i="1" smtClean="0">
                            <a:latin typeface="Cambria Math" panose="02040503050406030204" pitchFamily="18" charset="0"/>
                            <a:cs typeface="Nazanin" panose="00000400000000000000" pitchFamily="2" charset="-78"/>
                          </a:rPr>
                        </m:ctrlPr>
                      </m:sSubPr>
                      <m:e>
                        <m:r>
                          <a:rPr lang="en-US" sz="2000" b="0" i="1" smtClean="0">
                            <a:latin typeface="Cambria Math" panose="02040503050406030204" pitchFamily="18" charset="0"/>
                            <a:cs typeface="Nazanin" panose="00000400000000000000" pitchFamily="2" charset="-78"/>
                          </a:rPr>
                          <m:t>𝑓</m:t>
                        </m:r>
                      </m:e>
                      <m:sub>
                        <m:r>
                          <a:rPr lang="en-US" sz="2000" b="0" i="1" smtClean="0">
                            <a:latin typeface="Cambria Math" panose="02040503050406030204" pitchFamily="18" charset="0"/>
                            <a:cs typeface="Nazanin" panose="00000400000000000000" pitchFamily="2" charset="-78"/>
                          </a:rPr>
                          <m:t>3</m:t>
                        </m:r>
                      </m:sub>
                    </m:sSub>
                  </m:oMath>
                </a14:m>
                <a:r>
                  <a:rPr lang="fa-IR" sz="2000" dirty="0">
                    <a:cs typeface="Nazanin" panose="00000400000000000000" pitchFamily="2" charset="-78"/>
                  </a:rPr>
                  <a:t> خواهد بود. </a:t>
                </a:r>
              </a:p>
              <a:p>
                <a:pPr marL="285750" indent="-285750" algn="just" rtl="1">
                  <a:buFont typeface="Wingdings" panose="05000000000000000000" pitchFamily="2" charset="2"/>
                  <a:buChar char="q"/>
                </a:pPr>
                <a:r>
                  <a:rPr lang="fa-IR" sz="2000" b="0" i="0" dirty="0">
                    <a:effectLst/>
                    <a:latin typeface="D-DINExp"/>
                    <a:cs typeface="Nazanin" panose="00000400000000000000" pitchFamily="2" charset="-78"/>
                  </a:rPr>
                  <a:t>حداقل زمان انتظار کشتی‌ها و کاهش هزینه‌های عملیاتی را بهینه می‌کند. نمودارهای سه‌بعدی با محورهای </a:t>
                </a:r>
                <a14:m>
                  <m:oMath xmlns:m="http://schemas.openxmlformats.org/officeDocument/2006/math">
                    <m:sSub>
                      <m:sSubPr>
                        <m:ctrlPr>
                          <a:rPr lang="en-US" sz="2000" b="0" i="1" dirty="0" smtClean="0">
                            <a:effectLst/>
                            <a:latin typeface="Cambria Math" panose="02040503050406030204" pitchFamily="18" charset="0"/>
                            <a:cs typeface="Nazanin" panose="00000400000000000000" pitchFamily="2" charset="-78"/>
                          </a:rPr>
                        </m:ctrlPr>
                      </m:sSubPr>
                      <m:e>
                        <m:r>
                          <a:rPr lang="en-US" sz="2000" b="0" i="1" dirty="0" smtClean="0">
                            <a:effectLst/>
                            <a:latin typeface="Cambria Math" panose="02040503050406030204" pitchFamily="18" charset="0"/>
                            <a:cs typeface="Nazanin" panose="00000400000000000000" pitchFamily="2" charset="-78"/>
                          </a:rPr>
                          <m:t>𝑓</m:t>
                        </m:r>
                      </m:e>
                      <m:sub>
                        <m:r>
                          <a:rPr lang="en-US" sz="2000" b="0" i="1" dirty="0" smtClean="0">
                            <a:effectLst/>
                            <a:latin typeface="Cambria Math" panose="02040503050406030204" pitchFamily="18" charset="0"/>
                            <a:cs typeface="Nazanin" panose="00000400000000000000" pitchFamily="2" charset="-78"/>
                          </a:rPr>
                          <m:t>1</m:t>
                        </m:r>
                      </m:sub>
                    </m:sSub>
                  </m:oMath>
                </a14:m>
                <a:r>
                  <a:rPr lang="en-US" sz="2000" b="0" i="0" dirty="0">
                    <a:effectLst/>
                    <a:latin typeface="KaTeX_Main"/>
                    <a:cs typeface="Nazanin" panose="00000400000000000000" pitchFamily="2" charset="-78"/>
                  </a:rPr>
                  <a:t>​</a:t>
                </a:r>
                <a:r>
                  <a:rPr lang="en-US" sz="2000" b="0" i="0" dirty="0">
                    <a:effectLst/>
                    <a:latin typeface="D-DINExp"/>
                    <a:cs typeface="Nazanin" panose="00000400000000000000" pitchFamily="2" charset="-78"/>
                  </a:rPr>
                  <a:t>, </a:t>
                </a:r>
                <a14:m>
                  <m:oMath xmlns:m="http://schemas.openxmlformats.org/officeDocument/2006/math">
                    <m:sSub>
                      <m:sSubPr>
                        <m:ctrlPr>
                          <a:rPr lang="en-US" sz="2000" b="0" i="1" dirty="0" smtClean="0">
                            <a:effectLst/>
                            <a:latin typeface="Cambria Math" panose="02040503050406030204" pitchFamily="18" charset="0"/>
                            <a:cs typeface="Nazanin" panose="00000400000000000000" pitchFamily="2" charset="-78"/>
                          </a:rPr>
                        </m:ctrlPr>
                      </m:sSubPr>
                      <m:e>
                        <m:r>
                          <a:rPr lang="en-US" sz="2000" b="0" i="1" dirty="0" smtClean="0">
                            <a:effectLst/>
                            <a:latin typeface="Cambria Math" panose="02040503050406030204" pitchFamily="18" charset="0"/>
                            <a:cs typeface="Nazanin" panose="00000400000000000000" pitchFamily="2" charset="-78"/>
                          </a:rPr>
                          <m:t>𝑓</m:t>
                        </m:r>
                      </m:e>
                      <m:sub>
                        <m:r>
                          <a:rPr lang="en-US" sz="2000" b="0" i="1" dirty="0" smtClean="0">
                            <a:effectLst/>
                            <a:latin typeface="Cambria Math" panose="02040503050406030204" pitchFamily="18" charset="0"/>
                            <a:cs typeface="Nazanin" panose="00000400000000000000" pitchFamily="2" charset="-78"/>
                          </a:rPr>
                          <m:t>2</m:t>
                        </m:r>
                      </m:sub>
                    </m:sSub>
                  </m:oMath>
                </a14:m>
                <a:r>
                  <a:rPr lang="en-US" sz="2000" b="0" i="0" dirty="0">
                    <a:effectLst/>
                    <a:latin typeface="KaTeX_Main"/>
                    <a:cs typeface="Nazanin" panose="00000400000000000000" pitchFamily="2" charset="-78"/>
                  </a:rPr>
                  <a:t>​</a:t>
                </a:r>
                <a:r>
                  <a:rPr lang="en-US" sz="2000" b="0" i="0" dirty="0">
                    <a:effectLst/>
                    <a:latin typeface="D-DINExp"/>
                    <a:cs typeface="Nazanin" panose="00000400000000000000" pitchFamily="2" charset="-78"/>
                  </a:rPr>
                  <a:t>, </a:t>
                </a:r>
                <a:r>
                  <a:rPr lang="fa-IR" sz="2000" b="0" i="0" dirty="0">
                    <a:effectLst/>
                    <a:latin typeface="D-DINExp"/>
                    <a:cs typeface="Nazanin" panose="00000400000000000000" pitchFamily="2" charset="-78"/>
                  </a:rPr>
                  <a:t>و </a:t>
                </a:r>
                <a:r>
                  <a:rPr lang="en-US" sz="2000" b="0" i="0" dirty="0">
                    <a:effectLst/>
                    <a:latin typeface="D-DINExp"/>
                    <a:cs typeface="Nazanin" panose="00000400000000000000" pitchFamily="2" charset="-78"/>
                  </a:rPr>
                  <a:t> </a:t>
                </a:r>
                <a14:m>
                  <m:oMath xmlns:m="http://schemas.openxmlformats.org/officeDocument/2006/math">
                    <m:sSub>
                      <m:sSubPr>
                        <m:ctrlPr>
                          <a:rPr lang="en-US" sz="2000" b="0" i="1" smtClean="0">
                            <a:effectLst/>
                            <a:latin typeface="Cambria Math" panose="02040503050406030204" pitchFamily="18" charset="0"/>
                            <a:cs typeface="Nazanin" panose="00000400000000000000" pitchFamily="2" charset="-78"/>
                          </a:rPr>
                        </m:ctrlPr>
                      </m:sSubPr>
                      <m:e>
                        <m:r>
                          <a:rPr lang="en-US" sz="2000" b="0" i="1" smtClean="0">
                            <a:effectLst/>
                            <a:latin typeface="Cambria Math" panose="02040503050406030204" pitchFamily="18" charset="0"/>
                            <a:cs typeface="Nazanin" panose="00000400000000000000" pitchFamily="2" charset="-78"/>
                          </a:rPr>
                          <m:t>𝑓</m:t>
                        </m:r>
                      </m:e>
                      <m:sub>
                        <m:r>
                          <a:rPr lang="en-US" sz="2000" b="0" i="1" smtClean="0">
                            <a:effectLst/>
                            <a:latin typeface="Cambria Math" panose="02040503050406030204" pitchFamily="18" charset="0"/>
                            <a:cs typeface="Nazanin" panose="00000400000000000000" pitchFamily="2" charset="-78"/>
                          </a:rPr>
                          <m:t>3</m:t>
                        </m:r>
                      </m:sub>
                    </m:sSub>
                  </m:oMath>
                </a14:m>
                <a:r>
                  <a:rPr lang="en-US" sz="2000" b="0" i="0" dirty="0">
                    <a:effectLst/>
                    <a:latin typeface="KaTeX_Main"/>
                    <a:cs typeface="Nazanin" panose="00000400000000000000" pitchFamily="2" charset="-78"/>
                  </a:rPr>
                  <a:t>​</a:t>
                </a:r>
                <a:r>
                  <a:rPr lang="en-US" sz="2000" b="0" i="0" dirty="0">
                    <a:effectLst/>
                    <a:latin typeface="D-DINExp"/>
                    <a:cs typeface="Nazanin" panose="00000400000000000000" pitchFamily="2" charset="-78"/>
                  </a:rPr>
                  <a:t> </a:t>
                </a:r>
                <a:r>
                  <a:rPr lang="fa-IR" sz="2000" b="0" i="0" dirty="0">
                    <a:effectLst/>
                    <a:latin typeface="D-DINExp"/>
                    <a:cs typeface="Nazanin" panose="00000400000000000000" pitchFamily="2" charset="-78"/>
                  </a:rPr>
                  <a:t>نمایانگر اهداف مختلف هستند، که نقاط آبی نشان‌دهنده جبهه پرتو و نقاط زرد نمایانگر نقاط مرجع هستند. نقاط مرجع به‌عنوان معیارهایی برای ارزیابی کیفیت نقاط جبهه پرتو عمل می‌کنند</a:t>
                </a:r>
                <a:r>
                  <a:rPr lang="en-US" sz="2000" b="0" i="0" dirty="0">
                    <a:effectLst/>
                    <a:latin typeface="D-DINExp"/>
                    <a:cs typeface="Nazanin" panose="00000400000000000000" pitchFamily="2" charset="-78"/>
                  </a:rPr>
                  <a:t>.</a:t>
                </a:r>
                <a:endParaRPr lang="fa-IR" sz="2000" dirty="0">
                  <a:cs typeface="Nazanin" panose="00000400000000000000" pitchFamily="2" charset="-78"/>
                </a:endParaRPr>
              </a:p>
            </p:txBody>
          </p:sp>
        </mc:Choice>
        <mc:Fallback xmlns="">
          <p:sp>
            <p:nvSpPr>
              <p:cNvPr id="6" name="TextBox 5">
                <a:extLst>
                  <a:ext uri="{FF2B5EF4-FFF2-40B4-BE49-F238E27FC236}">
                    <a16:creationId xmlns:a16="http://schemas.microsoft.com/office/drawing/2014/main" id="{95F6DD63-9404-56CC-3D56-AB14E45E48DC}"/>
                  </a:ext>
                </a:extLst>
              </p:cNvPr>
              <p:cNvSpPr txBox="1">
                <a:spLocks noRot="1" noChangeAspect="1" noMove="1" noResize="1" noEditPoints="1" noAdjustHandles="1" noChangeArrowheads="1" noChangeShapeType="1" noTextEdit="1"/>
              </p:cNvSpPr>
              <p:nvPr/>
            </p:nvSpPr>
            <p:spPr>
              <a:xfrm>
                <a:off x="1104432" y="4053534"/>
                <a:ext cx="9976623" cy="2169825"/>
              </a:xfrm>
              <a:prstGeom prst="rect">
                <a:avLst/>
              </a:prstGeom>
              <a:blipFill>
                <a:blip r:embed="rId3"/>
                <a:stretch>
                  <a:fillRect l="-1283" t="-2809" r="-550" b="-4494"/>
                </a:stretch>
              </a:blipFill>
            </p:spPr>
            <p:txBody>
              <a:bodyPr/>
              <a:lstStyle/>
              <a:p>
                <a:r>
                  <a:rPr lang="en-US">
                    <a:noFill/>
                  </a:rPr>
                  <a:t> </a:t>
                </a:r>
              </a:p>
            </p:txBody>
          </p:sp>
        </mc:Fallback>
      </mc:AlternateContent>
    </p:spTree>
    <p:extLst>
      <p:ext uri="{BB962C8B-B14F-4D97-AF65-F5344CB8AC3E}">
        <p14:creationId xmlns:p14="http://schemas.microsoft.com/office/powerpoint/2010/main" val="3377660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27</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00110"/>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B Mitra" panose="00000400000000000000" pitchFamily="2" charset="-78"/>
              </a:rPr>
              <a:t>ویژگی‌های تعریف شده در داده‌های مورد استفاده</a:t>
            </a:r>
            <a:endPar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B Mitra" panose="00000400000000000000" pitchFamily="2" charset="-78"/>
            </a:endParaRPr>
          </a:p>
        </p:txBody>
      </p:sp>
      <p:sp>
        <p:nvSpPr>
          <p:cNvPr id="4" name="Date Placeholder 3">
            <a:extLst>
              <a:ext uri="{FF2B5EF4-FFF2-40B4-BE49-F238E27FC236}">
                <a16:creationId xmlns:a16="http://schemas.microsoft.com/office/drawing/2014/main" id="{3CF8F8C8-25E0-EF5D-A096-79265146A22A}"/>
              </a:ext>
            </a:extLst>
          </p:cNvPr>
          <p:cNvSpPr>
            <a:spLocks noGrp="1"/>
          </p:cNvSpPr>
          <p:nvPr>
            <p:ph type="dt" sz="half" idx="10"/>
          </p:nvPr>
        </p:nvSpPr>
        <p:spPr/>
        <p:txBody>
          <a:bodyPr/>
          <a:lstStyle/>
          <a:p>
            <a:fld id="{E4823F3D-A8B1-47E2-8CE0-936F6013D89D}" type="datetime1">
              <a:rPr lang="en-US" smtClean="0"/>
              <a:t>10/15/2024</a:t>
            </a:fld>
            <a:endParaRPr lang="en-US"/>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4FEB2089-686D-081D-EC9B-E44FE29B9DC0}"/>
                  </a:ext>
                </a:extLst>
              </p:cNvPr>
              <p:cNvGraphicFramePr>
                <a:graphicFrameLocks noGrp="1"/>
              </p:cNvGraphicFramePr>
              <p:nvPr>
                <p:extLst>
                  <p:ext uri="{D42A27DB-BD31-4B8C-83A1-F6EECF244321}">
                    <p14:modId xmlns:p14="http://schemas.microsoft.com/office/powerpoint/2010/main" val="1532380684"/>
                  </p:ext>
                </p:extLst>
              </p:nvPr>
            </p:nvGraphicFramePr>
            <p:xfrm>
              <a:off x="1987731" y="2611663"/>
              <a:ext cx="8789126" cy="4109812"/>
            </p:xfrm>
            <a:graphic>
              <a:graphicData uri="http://schemas.openxmlformats.org/drawingml/2006/table">
                <a:tbl>
                  <a:tblPr firstRow="1" bandRow="1">
                    <a:tableStyleId>{5C22544A-7EE6-4342-B048-85BDC9FD1C3A}</a:tableStyleId>
                  </a:tblPr>
                  <a:tblGrid>
                    <a:gridCol w="2381182">
                      <a:extLst>
                        <a:ext uri="{9D8B030D-6E8A-4147-A177-3AD203B41FA5}">
                          <a16:colId xmlns:a16="http://schemas.microsoft.com/office/drawing/2014/main" val="3278472956"/>
                        </a:ext>
                      </a:extLst>
                    </a:gridCol>
                    <a:gridCol w="2210978">
                      <a:extLst>
                        <a:ext uri="{9D8B030D-6E8A-4147-A177-3AD203B41FA5}">
                          <a16:colId xmlns:a16="http://schemas.microsoft.com/office/drawing/2014/main" val="2661620766"/>
                        </a:ext>
                      </a:extLst>
                    </a:gridCol>
                    <a:gridCol w="1078882">
                      <a:extLst>
                        <a:ext uri="{9D8B030D-6E8A-4147-A177-3AD203B41FA5}">
                          <a16:colId xmlns:a16="http://schemas.microsoft.com/office/drawing/2014/main" val="233997672"/>
                        </a:ext>
                      </a:extLst>
                    </a:gridCol>
                    <a:gridCol w="2572716">
                      <a:extLst>
                        <a:ext uri="{9D8B030D-6E8A-4147-A177-3AD203B41FA5}">
                          <a16:colId xmlns:a16="http://schemas.microsoft.com/office/drawing/2014/main" val="1287435630"/>
                        </a:ext>
                      </a:extLst>
                    </a:gridCol>
                    <a:gridCol w="545368">
                      <a:extLst>
                        <a:ext uri="{9D8B030D-6E8A-4147-A177-3AD203B41FA5}">
                          <a16:colId xmlns:a16="http://schemas.microsoft.com/office/drawing/2014/main" val="1820826241"/>
                        </a:ext>
                      </a:extLst>
                    </a:gridCol>
                  </a:tblGrid>
                  <a:tr h="504009">
                    <a:tc>
                      <a:txBody>
                        <a:bodyPr/>
                        <a:lstStyle/>
                        <a:p>
                          <a:pPr algn="ctr"/>
                          <a:r>
                            <a:rPr lang="fa-IR" sz="1400" dirty="0">
                              <a:cs typeface="Nazanin" panose="00000400000000000000" pitchFamily="2" charset="-78"/>
                            </a:rPr>
                            <a:t>مثال مجموعه داده</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توضیحات</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نماد</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نوع داده </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ردیف</a:t>
                          </a:r>
                          <a:endParaRPr lang="en-US" sz="1400" dirty="0">
                            <a:cs typeface="Nazanin" panose="00000400000000000000" pitchFamily="2" charset="-78"/>
                          </a:endParaRPr>
                        </a:p>
                      </a:txBody>
                      <a:tcPr marL="62692" marR="62692" marT="31346" marB="31346"/>
                    </a:tc>
                    <a:extLst>
                      <a:ext uri="{0D108BD9-81ED-4DB2-BD59-A6C34878D82A}">
                        <a16:rowId xmlns:a16="http://schemas.microsoft.com/office/drawing/2014/main" val="2071100180"/>
                      </a:ext>
                    </a:extLst>
                  </a:tr>
                  <a:tr h="457326">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𝒘</m:t>
                                </m:r>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𝒘</m:t>
                                    </m:r>
                                  </m:e>
                                  <m:sub>
                                    <m:r>
                                      <a:rPr lang="en-US" sz="1400" b="1" smtClean="0">
                                        <a:latin typeface="Cambria Math" panose="02040503050406030204" pitchFamily="18" charset="0"/>
                                      </a:rPr>
                                      <m:t>𝟏</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𝒘</m:t>
                                    </m:r>
                                  </m:e>
                                  <m:sub>
                                    <m:r>
                                      <a:rPr lang="en-US" sz="1400" b="1" smtClean="0">
                                        <a:latin typeface="Cambria Math" panose="02040503050406030204" pitchFamily="18" charset="0"/>
                                      </a:rPr>
                                      <m:t>𝟐</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𝒘</m:t>
                                    </m:r>
                                  </m:e>
                                  <m:sub>
                                    <m:r>
                                      <a:rPr lang="en-US" sz="1400" b="1" smtClean="0">
                                        <a:latin typeface="Cambria Math" panose="02040503050406030204" pitchFamily="18" charset="0"/>
                                      </a:rPr>
                                      <m:t>𝟑</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𝒘</m:t>
                                    </m:r>
                                  </m:e>
                                  <m:sub>
                                    <m:r>
                                      <a:rPr lang="en-US" sz="1400" b="1" smtClean="0">
                                        <a:latin typeface="Cambria Math" panose="02040503050406030204" pitchFamily="18" charset="0"/>
                                      </a:rPr>
                                      <m:t>𝒏</m:t>
                                    </m:r>
                                  </m:sub>
                                </m:sSub>
                                <m:r>
                                  <a:rPr lang="en-US" sz="1400" b="1" smtClean="0">
                                    <a:latin typeface="Cambria Math" panose="02040503050406030204" pitchFamily="18" charset="0"/>
                                  </a:rPr>
                                  <m:t>}</m:t>
                                </m:r>
                              </m:oMath>
                            </m:oMathPara>
                          </a14:m>
                          <a:endParaRPr lang="en-US" sz="1400" b="1" dirty="0">
                            <a:cs typeface="Nazanin" panose="00000400000000000000" pitchFamily="2" charset="-78"/>
                          </a:endParaRPr>
                        </a:p>
                      </a:txBody>
                      <a:tcPr marL="62692" marR="62692" marT="31346" marB="31346"/>
                    </a:tc>
                    <a:tc>
                      <a:txBody>
                        <a:bodyPr/>
                        <a:lstStyle/>
                        <a:p>
                          <a:pPr algn="ctr"/>
                          <a:r>
                            <a:rPr lang="fa-IR" sz="1400" b="1" kern="1200" dirty="0">
                              <a:solidFill>
                                <a:schemeClr val="dk1"/>
                              </a:solidFill>
                              <a:effectLst/>
                              <a:cs typeface="Nazanin" panose="00000400000000000000" pitchFamily="2" charset="-78"/>
                            </a:rPr>
                            <a:t>وضعیت جوی شامل بارش، نوع آب و هوا</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𝑾</m:t>
                                </m:r>
                              </m:oMath>
                            </m:oMathPara>
                          </a14:m>
                          <a:endParaRPr lang="en-US" sz="1400" b="1" dirty="0">
                            <a:cs typeface="Nazanin" panose="00000400000000000000" pitchFamily="2" charset="-78"/>
                          </a:endParaRPr>
                        </a:p>
                      </a:txBody>
                      <a:tcPr marL="62692" marR="62692" marT="31346" marB="31346"/>
                    </a:tc>
                    <a:tc>
                      <a:txBody>
                        <a:bodyPr/>
                        <a:lstStyle/>
                        <a:p>
                          <a:pPr algn="ctr"/>
                          <a:r>
                            <a:rPr lang="fa-IR" sz="1400" b="1" dirty="0">
                              <a:cs typeface="Nazanin" panose="00000400000000000000" pitchFamily="2" charset="-78"/>
                            </a:rPr>
                            <a:t>وضعیت جوی</a:t>
                          </a:r>
                          <a:endParaRPr lang="en-US" sz="1400" b="1" dirty="0">
                            <a:cs typeface="Nazanin" panose="00000400000000000000" pitchFamily="2" charset="-78"/>
                          </a:endParaRPr>
                        </a:p>
                      </a:txBody>
                      <a:tcPr marL="62692" marR="62692" marT="31346" marB="31346"/>
                    </a:tc>
                    <a:tc>
                      <a:txBody>
                        <a:bodyPr/>
                        <a:lstStyle/>
                        <a:p>
                          <a:pPr algn="ctr"/>
                          <a:r>
                            <a:rPr lang="fa-IR" sz="1400" b="1" dirty="0">
                              <a:cs typeface="Nazanin" panose="00000400000000000000" pitchFamily="2" charset="-78"/>
                            </a:rPr>
                            <a:t>۱</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1454421505"/>
                      </a:ext>
                    </a:extLst>
                  </a:tr>
                  <a:tr h="420619">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𝑫</m:t>
                                </m:r>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𝟏</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𝟐</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𝟑</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𝒏</m:t>
                                    </m:r>
                                  </m:sub>
                                </m:sSub>
                                <m:r>
                                  <a:rPr lang="en-US" sz="1400" b="1" smtClean="0">
                                    <a:latin typeface="Cambria Math" panose="02040503050406030204" pitchFamily="18" charset="0"/>
                                  </a:rPr>
                                  <m:t>}</m:t>
                                </m:r>
                              </m:oMath>
                            </m:oMathPara>
                          </a14:m>
                          <a:endParaRPr lang="en-US" sz="1400" b="1" dirty="0">
                            <a:cs typeface="Nazanin" panose="00000400000000000000" pitchFamily="2" charset="-78"/>
                          </a:endParaRPr>
                        </a:p>
                      </a:txBody>
                      <a:tcPr marL="62692" marR="62692" marT="31346" marB="31346"/>
                    </a:tc>
                    <a:tc>
                      <a:txBody>
                        <a:bodyPr/>
                        <a:lstStyle/>
                        <a:p>
                          <a:pPr algn="ctr"/>
                          <a:r>
                            <a:rPr lang="fa-IR" sz="1400" b="1" dirty="0">
                              <a:cs typeface="Nazanin" panose="00000400000000000000" pitchFamily="2" charset="-78"/>
                            </a:rPr>
                            <a:t>مجموعه شبانه روز کاری </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𝑫</m:t>
                                </m:r>
                              </m:oMath>
                            </m:oMathPara>
                          </a14:m>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روز کاری و تعطیلات</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۲</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52256950"/>
                      </a:ext>
                    </a:extLst>
                  </a:tr>
                  <a:tr h="368672">
                    <a:tc>
                      <a:txBody>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𝑪</m:t>
                                    </m:r>
                                  </m:e>
                                  <m:sub>
                                    <m:r>
                                      <a:rPr lang="en-US" sz="1400" b="1" smtClean="0">
                                        <a:latin typeface="Cambria Math" panose="02040503050406030204" pitchFamily="18" charset="0"/>
                                      </a:rPr>
                                      <m:t>𝒕𝒐𝒕𝒂𝒍</m:t>
                                    </m:r>
                                  </m:sub>
                                </m:sSub>
                              </m:oMath>
                            </m:oMathPara>
                          </a14:m>
                          <a:endParaRPr lang="en-US" sz="1400" b="1" dirty="0">
                            <a:cs typeface="Nazanin" panose="00000400000000000000" pitchFamily="2" charset="-78"/>
                          </a:endParaRPr>
                        </a:p>
                      </a:txBody>
                      <a:tcPr marL="62692" marR="62692" marT="31346" marB="31346"/>
                    </a:tc>
                    <a:tc>
                      <a:txBody>
                        <a:bodyPr/>
                        <a:lstStyle/>
                        <a:p>
                          <a:pPr algn="ctr"/>
                          <a:r>
                            <a:rPr lang="fa-IR" sz="1400" b="1" dirty="0">
                              <a:cs typeface="Nazanin" panose="00000400000000000000" pitchFamily="2" charset="-78"/>
                            </a:rPr>
                            <a:t>تعداد کشتی های ورودی و خروجی</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𝑪</m:t>
                                </m:r>
                              </m:oMath>
                            </m:oMathPara>
                          </a14:m>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تعداد کشتی ها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۳</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1896787045"/>
                      </a:ext>
                    </a:extLst>
                  </a:tr>
                  <a:tr h="300062">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𝑲</m:t>
                                </m:r>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𝒌</m:t>
                                    </m:r>
                                  </m:e>
                                  <m:sub>
                                    <m:r>
                                      <a:rPr lang="en-US" sz="1400" b="1" smtClean="0">
                                        <a:latin typeface="Cambria Math" panose="02040503050406030204" pitchFamily="18" charset="0"/>
                                      </a:rPr>
                                      <m:t>𝟏</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𝒌</m:t>
                                    </m:r>
                                  </m:e>
                                  <m:sub>
                                    <m:r>
                                      <a:rPr lang="en-US" sz="1400" b="1" smtClean="0">
                                        <a:latin typeface="Cambria Math" panose="02040503050406030204" pitchFamily="18" charset="0"/>
                                      </a:rPr>
                                      <m:t>𝟐</m:t>
                                    </m:r>
                                  </m:sub>
                                </m:sSub>
                                <m:r>
                                  <a:rPr lang="en-US" sz="1400" b="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𝒌</m:t>
                                    </m:r>
                                  </m:e>
                                  <m:sub>
                                    <m:r>
                                      <a:rPr lang="en-US" sz="1400" b="1" smtClean="0">
                                        <a:latin typeface="Cambria Math" panose="02040503050406030204" pitchFamily="18" charset="0"/>
                                      </a:rPr>
                                      <m:t>𝟑</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𝑲</m:t>
                                    </m:r>
                                  </m:e>
                                  <m:sub>
                                    <m:r>
                                      <a:rPr lang="en-US" sz="1400" b="1" smtClean="0">
                                        <a:latin typeface="Cambria Math" panose="02040503050406030204" pitchFamily="18" charset="0"/>
                                      </a:rPr>
                                      <m:t>𝒏</m:t>
                                    </m:r>
                                  </m:sub>
                                </m:sSub>
                                <m:r>
                                  <a:rPr lang="en-US" sz="1400" b="1" smtClean="0">
                                    <a:latin typeface="Cambria Math" panose="02040503050406030204" pitchFamily="18" charset="0"/>
                                  </a:rPr>
                                  <m:t>}</m:t>
                                </m:r>
                              </m:oMath>
                            </m:oMathPara>
                          </a14:m>
                          <a:endParaRPr lang="en-US" sz="1400" b="1" dirty="0">
                            <a:cs typeface="Nazanin" panose="00000400000000000000" pitchFamily="2" charset="-78"/>
                          </a:endParaRPr>
                        </a:p>
                      </a:txBody>
                      <a:tcPr marL="62692" marR="62692" marT="31346" marB="31346"/>
                    </a:tc>
                    <a:tc>
                      <a:txBody>
                        <a:bodyPr/>
                        <a:lstStyle/>
                        <a:p>
                          <a:pPr algn="ctr"/>
                          <a:r>
                            <a:rPr lang="fa-IR" sz="1400" b="1" kern="1200" dirty="0">
                              <a:solidFill>
                                <a:schemeClr val="dk1"/>
                              </a:solidFill>
                              <a:effectLst/>
                              <a:cs typeface="Nazanin" panose="00000400000000000000" pitchFamily="2" charset="-78"/>
                            </a:rPr>
                            <a:t>نوع کشتی‌ها بر اساس طول</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𝑲</m:t>
                                </m:r>
                              </m:oMath>
                            </m:oMathPara>
                          </a14:m>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نوع کشتی ها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۴</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655569601"/>
                      </a:ext>
                    </a:extLst>
                  </a:tr>
                  <a:tr h="534792">
                    <a:tc>
                      <a:txBody>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𝑻</m:t>
                                    </m:r>
                                  </m:e>
                                  <m:sub>
                                    <m:r>
                                      <a:rPr lang="en-US" sz="1400" b="1" smtClean="0">
                                        <a:latin typeface="Cambria Math" panose="02040503050406030204" pitchFamily="18" charset="0"/>
                                      </a:rPr>
                                      <m:t>𝒆𝒔𝒕𝒊𝒎𝒂𝒕𝒆𝒅</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𝒕</m:t>
                                    </m:r>
                                  </m:e>
                                  <m:sub>
                                    <m:r>
                                      <a:rPr lang="en-US" sz="1400" b="1" smtClean="0">
                                        <a:latin typeface="Cambria Math" panose="02040503050406030204" pitchFamily="18" charset="0"/>
                                      </a:rPr>
                                      <m:t>𝟏</m:t>
                                    </m:r>
                                  </m:sub>
                                </m:sSub>
                                <m:r>
                                  <a:rPr lang="en-US" sz="1400" b="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𝒕</m:t>
                                    </m:r>
                                  </m:e>
                                  <m:sub>
                                    <m:r>
                                      <a:rPr lang="en-US" sz="1400" b="1" smtClean="0">
                                        <a:latin typeface="Cambria Math" panose="02040503050406030204" pitchFamily="18" charset="0"/>
                                      </a:rPr>
                                      <m:t>𝟐</m:t>
                                    </m:r>
                                  </m:sub>
                                </m:sSub>
                                <m:r>
                                  <a:rPr lang="en-US" sz="1400" b="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𝒕</m:t>
                                    </m:r>
                                  </m:e>
                                  <m:sub>
                                    <m:r>
                                      <a:rPr lang="en-US" sz="1400" b="1" smtClean="0">
                                        <a:latin typeface="Cambria Math" panose="02040503050406030204" pitchFamily="18" charset="0"/>
                                      </a:rPr>
                                      <m:t>𝟑</m:t>
                                    </m:r>
                                  </m:sub>
                                </m:sSub>
                                <m:r>
                                  <a:rPr lang="en-US" sz="1400" b="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𝒕</m:t>
                                    </m:r>
                                  </m:e>
                                  <m:sub>
                                    <m:r>
                                      <a:rPr lang="en-US" sz="1400" b="1" smtClean="0">
                                        <a:latin typeface="Cambria Math" panose="02040503050406030204" pitchFamily="18" charset="0"/>
                                      </a:rPr>
                                      <m:t>𝒏</m:t>
                                    </m:r>
                                  </m:sub>
                                </m:sSub>
                                <m:r>
                                  <a:rPr lang="en-US" sz="1400" b="1" smtClean="0">
                                    <a:latin typeface="Cambria Math" panose="02040503050406030204" pitchFamily="18" charset="0"/>
                                  </a:rPr>
                                  <m:t>}</m:t>
                                </m:r>
                              </m:oMath>
                            </m:oMathPara>
                          </a14:m>
                          <a:endParaRPr lang="en-US" sz="1400" b="1" dirty="0">
                            <a:cs typeface="Nazanin" panose="00000400000000000000" pitchFamily="2" charset="-78"/>
                          </a:endParaRPr>
                        </a:p>
                      </a:txBody>
                      <a:tcPr marL="62692" marR="62692" marT="31346" marB="31346"/>
                    </a:tc>
                    <a:tc>
                      <a:txBody>
                        <a:bodyPr/>
                        <a:lstStyle/>
                        <a:p>
                          <a:pPr algn="ctr"/>
                          <a:r>
                            <a:rPr lang="fa-IR" sz="1400" b="1" dirty="0">
                              <a:cs typeface="Nazanin" panose="00000400000000000000" pitchFamily="2" charset="-78"/>
                            </a:rPr>
                            <a:t>زمان برآورد شده ورود و خروج کشتی</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𝑻</m:t>
                                    </m:r>
                                  </m:e>
                                  <m:sub>
                                    <m:r>
                                      <a:rPr lang="en-US" sz="1400" b="1" smtClean="0">
                                        <a:latin typeface="Cambria Math" panose="02040503050406030204" pitchFamily="18" charset="0"/>
                                      </a:rPr>
                                      <m:t>𝒆𝒔𝒕𝒊𝒎𝒂𝒕𝒆𝒅</m:t>
                                    </m:r>
                                  </m:sub>
                                </m:sSub>
                              </m:oMath>
                            </m:oMathPara>
                          </a14:m>
                          <a:endParaRPr lang="en-US" sz="1400" b="1" dirty="0">
                            <a:cs typeface="Nazanin" panose="00000400000000000000" pitchFamily="2" charset="-78"/>
                          </a:endParaRPr>
                        </a:p>
                        <a:p>
                          <a:pPr algn="ctr"/>
                          <a:endParaRPr lang="en-US" sz="1400" b="1" dirty="0">
                            <a:cs typeface="Nazanin" panose="00000400000000000000" pitchFamily="2" charset="-78"/>
                          </a:endParaRPr>
                        </a:p>
                      </a:txBody>
                      <a:tcPr marL="62692" marR="62692" marT="31346" marB="31346"/>
                    </a:tc>
                    <a:tc>
                      <a:txBody>
                        <a:bodyPr/>
                        <a:lstStyle/>
                        <a:p>
                          <a:pPr algn="ctr" rtl="1"/>
                          <a:r>
                            <a:rPr lang="fa-IR" sz="1400" b="1" kern="1200" dirty="0">
                              <a:solidFill>
                                <a:schemeClr val="dk1"/>
                              </a:solidFill>
                              <a:effectLst/>
                              <a:cs typeface="Nazanin" panose="00000400000000000000" pitchFamily="2" charset="-78"/>
                            </a:rPr>
                            <a:t>زمان برآورد شده ورود و خروج کشتی‌ها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۵</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236357236"/>
                      </a:ext>
                    </a:extLst>
                  </a:tr>
                  <a:tr h="455958">
                    <a:tc>
                      <a:txBody>
                        <a:bodyPr/>
                        <a:lstStyle/>
                        <a:p>
                          <a:pPr algn="ctr"/>
                          <a14:m>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𝑻</m:t>
                                  </m:r>
                                </m:e>
                                <m:sub>
                                  <m:r>
                                    <a:rPr lang="en-US" sz="1400" b="1" smtClean="0">
                                      <a:latin typeface="Cambria Math" panose="02040503050406030204" pitchFamily="18" charset="0"/>
                                    </a:rPr>
                                    <m:t>𝒂𝒄𝒕𝒖𝒂𝒍</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𝑻</m:t>
                                  </m:r>
                                </m:e>
                                <m:sub>
                                  <m:r>
                                    <a:rPr lang="en-US" sz="1400" b="1" smtClean="0">
                                      <a:latin typeface="Cambria Math" panose="02040503050406030204" pitchFamily="18" charset="0"/>
                                    </a:rPr>
                                    <m:t>𝒂</m:t>
                                  </m:r>
                                  <m:r>
                                    <a:rPr lang="en-US" sz="1400" b="1" smtClean="0">
                                      <a:latin typeface="Cambria Math" panose="02040503050406030204" pitchFamily="18" charset="0"/>
                                    </a:rPr>
                                    <m:t>𝟏</m:t>
                                  </m:r>
                                </m:sub>
                              </m:sSub>
                            </m:oMath>
                          </a14:m>
                          <a:r>
                            <a:rPr lang="en-US" sz="1400" b="1" dirty="0">
                              <a:cs typeface="Nazanin" panose="00000400000000000000" pitchFamily="2" charset="-78"/>
                            </a:rPr>
                            <a:t>, </a:t>
                          </a:r>
                          <a14:m>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𝑻</m:t>
                                  </m:r>
                                </m:e>
                                <m:sub>
                                  <m:r>
                                    <a:rPr lang="en-US" sz="1400" b="1" smtClean="0">
                                      <a:latin typeface="Cambria Math" panose="02040503050406030204" pitchFamily="18" charset="0"/>
                                    </a:rPr>
                                    <m:t>𝒂</m:t>
                                  </m:r>
                                  <m:r>
                                    <a:rPr lang="en-US" sz="1400" b="1" smtClean="0">
                                      <a:latin typeface="Cambria Math" panose="02040503050406030204" pitchFamily="18" charset="0"/>
                                    </a:rPr>
                                    <m:t>𝟐</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𝑻</m:t>
                                  </m:r>
                                </m:e>
                                <m:sub>
                                  <m:r>
                                    <a:rPr lang="en-US" sz="1400" b="1" smtClean="0">
                                      <a:latin typeface="Cambria Math" panose="02040503050406030204" pitchFamily="18" charset="0"/>
                                    </a:rPr>
                                    <m:t>𝒂</m:t>
                                  </m:r>
                                  <m:r>
                                    <a:rPr lang="en-US" sz="1400" b="1" smtClean="0">
                                      <a:latin typeface="Cambria Math" panose="02040503050406030204" pitchFamily="18" charset="0"/>
                                    </a:rPr>
                                    <m:t>𝟑</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𝑻</m:t>
                                  </m:r>
                                </m:e>
                                <m:sub>
                                  <m:r>
                                    <a:rPr lang="en-US" sz="1400" b="1" smtClean="0">
                                      <a:latin typeface="Cambria Math" panose="02040503050406030204" pitchFamily="18" charset="0"/>
                                    </a:rPr>
                                    <m:t>𝒏</m:t>
                                  </m:r>
                                </m:sub>
                              </m:sSub>
                              <m:r>
                                <a:rPr lang="en-US" sz="1400" b="1" smtClean="0">
                                  <a:latin typeface="Cambria Math" panose="02040503050406030204" pitchFamily="18" charset="0"/>
                                </a:rPr>
                                <m:t>}</m:t>
                              </m:r>
                            </m:oMath>
                          </a14:m>
                          <a:endParaRPr lang="en-US" sz="1400" b="1" dirty="0">
                            <a:cs typeface="Nazanin" panose="00000400000000000000" pitchFamily="2" charset="-78"/>
                          </a:endParaRPr>
                        </a:p>
                      </a:txBody>
                      <a:tcPr marL="62692" marR="62692" marT="31346" marB="3134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b="1" dirty="0">
                              <a:cs typeface="Nazanin" panose="00000400000000000000" pitchFamily="2" charset="-78"/>
                            </a:rPr>
                            <a:t>زمان دقیق ورود و خروج کشتی</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𝑻</m:t>
                                </m:r>
                              </m:oMath>
                            </m:oMathPara>
                          </a14:m>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زمان های واقعی ورود و خروج </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۶</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2117325847"/>
                      </a:ext>
                    </a:extLst>
                  </a:tr>
                  <a:tr h="637078">
                    <a:tc>
                      <a:txBody>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𝑫</m:t>
                                    </m:r>
                                  </m:e>
                                  <m:sub>
                                    <m:r>
                                      <a:rPr lang="en-US" sz="1400" b="1" smtClean="0">
                                        <a:latin typeface="Cambria Math" panose="02040503050406030204" pitchFamily="18" charset="0"/>
                                      </a:rPr>
                                      <m:t>𝒅𝒓𝒂𝒇𝒕</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𝟏</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𝟐</m:t>
                                    </m:r>
                                  </m:sub>
                                </m:sSub>
                                <m:r>
                                  <a:rPr lang="en-US" sz="1400" b="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𝟑</m:t>
                                    </m:r>
                                  </m:sub>
                                </m:sSub>
                                <m:r>
                                  <a:rPr lang="en-US" sz="1400" b="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𝒅</m:t>
                                    </m:r>
                                  </m:e>
                                  <m:sub>
                                    <m:r>
                                      <a:rPr lang="en-US" sz="1400" b="1" smtClean="0">
                                        <a:latin typeface="Cambria Math" panose="02040503050406030204" pitchFamily="18" charset="0"/>
                                      </a:rPr>
                                      <m:t>𝒏</m:t>
                                    </m:r>
                                  </m:sub>
                                </m:sSub>
                                <m:r>
                                  <a:rPr lang="en-US" sz="1400" b="1" smtClean="0">
                                    <a:latin typeface="Cambria Math" panose="02040503050406030204" pitchFamily="18" charset="0"/>
                                  </a:rPr>
                                  <m:t>}</m:t>
                                </m:r>
                              </m:oMath>
                            </m:oMathPara>
                          </a14:m>
                          <a:endParaRPr lang="en-US" sz="1400" b="1" dirty="0">
                            <a:cs typeface="Nazanin" panose="00000400000000000000" pitchFamily="2" charset="-78"/>
                          </a:endParaRPr>
                        </a:p>
                      </a:txBody>
                      <a:tcPr marL="62692" marR="62692" marT="31346" marB="31346"/>
                    </a:tc>
                    <a:tc>
                      <a:txBody>
                        <a:bodyPr/>
                        <a:lstStyle/>
                        <a:p>
                          <a:pPr algn="ctr"/>
                          <a:r>
                            <a:rPr lang="fa-IR" sz="1400" b="1" dirty="0">
                              <a:cs typeface="Nazanin" panose="00000400000000000000" pitchFamily="2" charset="-78"/>
                            </a:rPr>
                            <a:t>عمق دماغه کشتی که در تخصیص اسکله مناسب با توجه به عمق آب مهم قلم داده می شود</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
                              </m:oMathParaPr>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𝑫</m:t>
                                    </m:r>
                                  </m:e>
                                  <m:sub>
                                    <m:r>
                                      <a:rPr lang="en-US" sz="1400" b="1" smtClean="0">
                                        <a:latin typeface="Cambria Math" panose="02040503050406030204" pitchFamily="18" charset="0"/>
                                      </a:rPr>
                                      <m:t>𝒅𝒓𝒂𝒇𝒕</m:t>
                                    </m:r>
                                  </m:sub>
                                </m:sSub>
                              </m:oMath>
                            </m:oMathPara>
                          </a14:m>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عمق دماغه کشتی</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۷</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1560253427"/>
                      </a:ext>
                    </a:extLst>
                  </a:tr>
                  <a:tr h="300062">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𝑨</m:t>
                                </m:r>
                              </m:oMath>
                            </m:oMathPara>
                          </a14:m>
                          <a:endParaRPr lang="en-US" sz="1400" b="1" dirty="0">
                            <a:cs typeface="Nazanin" panose="00000400000000000000" pitchFamily="2" charset="-78"/>
                          </a:endParaRPr>
                        </a:p>
                      </a:txBody>
                      <a:tcPr marL="62692" marR="62692" marT="31346" marB="31346"/>
                    </a:tc>
                    <a:tc>
                      <a:txBody>
                        <a:bodyPr/>
                        <a:lstStyle/>
                        <a:p>
                          <a:pPr algn="ctr"/>
                          <a:r>
                            <a:rPr lang="fa-IR" sz="1400" b="1" kern="1200" dirty="0">
                              <a:solidFill>
                                <a:schemeClr val="dk1"/>
                              </a:solidFill>
                              <a:effectLst/>
                              <a:cs typeface="Nazanin" panose="00000400000000000000" pitchFamily="2" charset="-78"/>
                            </a:rPr>
                            <a:t>عمق آب و وضعیت جزر و مد</a:t>
                          </a:r>
                          <a:endParaRPr lang="en-US" sz="1400" b="1" dirty="0">
                            <a:cs typeface="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400" b="1" smtClean="0">
                                    <a:latin typeface="Cambria Math" panose="02040503050406030204" pitchFamily="18" charset="0"/>
                                  </a:rPr>
                                  <m:t>𝑨</m:t>
                                </m:r>
                              </m:oMath>
                            </m:oMathPara>
                          </a14:m>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وضعیت جذر سطح دریا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۸</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488923629"/>
                      </a:ext>
                    </a:extLst>
                  </a:tr>
                </a:tbl>
              </a:graphicData>
            </a:graphic>
          </p:graphicFrame>
        </mc:Choice>
        <mc:Fallback xmlns="">
          <p:graphicFrame>
            <p:nvGraphicFramePr>
              <p:cNvPr id="9" name="Table 8">
                <a:extLst>
                  <a:ext uri="{FF2B5EF4-FFF2-40B4-BE49-F238E27FC236}">
                    <a16:creationId xmlns:a16="http://schemas.microsoft.com/office/drawing/2014/main" id="{4FEB2089-686D-081D-EC9B-E44FE29B9DC0}"/>
                  </a:ext>
                </a:extLst>
              </p:cNvPr>
              <p:cNvGraphicFramePr>
                <a:graphicFrameLocks noGrp="1"/>
              </p:cNvGraphicFramePr>
              <p:nvPr>
                <p:extLst>
                  <p:ext uri="{D42A27DB-BD31-4B8C-83A1-F6EECF244321}">
                    <p14:modId xmlns:p14="http://schemas.microsoft.com/office/powerpoint/2010/main" val="1532380684"/>
                  </p:ext>
                </p:extLst>
              </p:nvPr>
            </p:nvGraphicFramePr>
            <p:xfrm>
              <a:off x="1987731" y="2611663"/>
              <a:ext cx="8789126" cy="4109812"/>
            </p:xfrm>
            <a:graphic>
              <a:graphicData uri="http://schemas.openxmlformats.org/drawingml/2006/table">
                <a:tbl>
                  <a:tblPr firstRow="1" bandRow="1">
                    <a:tableStyleId>{5C22544A-7EE6-4342-B048-85BDC9FD1C3A}</a:tableStyleId>
                  </a:tblPr>
                  <a:tblGrid>
                    <a:gridCol w="2381182">
                      <a:extLst>
                        <a:ext uri="{9D8B030D-6E8A-4147-A177-3AD203B41FA5}">
                          <a16:colId xmlns:a16="http://schemas.microsoft.com/office/drawing/2014/main" val="3278472956"/>
                        </a:ext>
                      </a:extLst>
                    </a:gridCol>
                    <a:gridCol w="2210978">
                      <a:extLst>
                        <a:ext uri="{9D8B030D-6E8A-4147-A177-3AD203B41FA5}">
                          <a16:colId xmlns:a16="http://schemas.microsoft.com/office/drawing/2014/main" val="2661620766"/>
                        </a:ext>
                      </a:extLst>
                    </a:gridCol>
                    <a:gridCol w="1078882">
                      <a:extLst>
                        <a:ext uri="{9D8B030D-6E8A-4147-A177-3AD203B41FA5}">
                          <a16:colId xmlns:a16="http://schemas.microsoft.com/office/drawing/2014/main" val="233997672"/>
                        </a:ext>
                      </a:extLst>
                    </a:gridCol>
                    <a:gridCol w="2572716">
                      <a:extLst>
                        <a:ext uri="{9D8B030D-6E8A-4147-A177-3AD203B41FA5}">
                          <a16:colId xmlns:a16="http://schemas.microsoft.com/office/drawing/2014/main" val="1287435630"/>
                        </a:ext>
                      </a:extLst>
                    </a:gridCol>
                    <a:gridCol w="545368">
                      <a:extLst>
                        <a:ext uri="{9D8B030D-6E8A-4147-A177-3AD203B41FA5}">
                          <a16:colId xmlns:a16="http://schemas.microsoft.com/office/drawing/2014/main" val="1820826241"/>
                        </a:ext>
                      </a:extLst>
                    </a:gridCol>
                  </a:tblGrid>
                  <a:tr h="504009">
                    <a:tc>
                      <a:txBody>
                        <a:bodyPr/>
                        <a:lstStyle/>
                        <a:p>
                          <a:pPr algn="ctr"/>
                          <a:r>
                            <a:rPr lang="fa-IR" sz="1400" dirty="0">
                              <a:cs typeface="Nazanin" panose="00000400000000000000" pitchFamily="2" charset="-78"/>
                            </a:rPr>
                            <a:t>مثال مجموعه داده</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توضیحات</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نماد</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نوع داده </a:t>
                          </a:r>
                          <a:endParaRPr lang="en-US" sz="1400" dirty="0">
                            <a:cs typeface="Nazanin" panose="00000400000000000000" pitchFamily="2" charset="-78"/>
                          </a:endParaRPr>
                        </a:p>
                      </a:txBody>
                      <a:tcPr marL="62692" marR="62692" marT="31346" marB="31346"/>
                    </a:tc>
                    <a:tc>
                      <a:txBody>
                        <a:bodyPr/>
                        <a:lstStyle/>
                        <a:p>
                          <a:pPr algn="ctr"/>
                          <a:r>
                            <a:rPr lang="fa-IR" sz="1400" dirty="0">
                              <a:cs typeface="Nazanin" panose="00000400000000000000" pitchFamily="2" charset="-78"/>
                            </a:rPr>
                            <a:t>ردیف</a:t>
                          </a:r>
                          <a:endParaRPr lang="en-US" sz="1400" dirty="0">
                            <a:cs typeface="Nazanin" panose="00000400000000000000" pitchFamily="2" charset="-78"/>
                          </a:endParaRPr>
                        </a:p>
                      </a:txBody>
                      <a:tcPr marL="62692" marR="62692" marT="31346" marB="31346"/>
                    </a:tc>
                    <a:extLst>
                      <a:ext uri="{0D108BD9-81ED-4DB2-BD59-A6C34878D82A}">
                        <a16:rowId xmlns:a16="http://schemas.microsoft.com/office/drawing/2014/main" val="2071100180"/>
                      </a:ext>
                    </a:extLst>
                  </a:tr>
                  <a:tr h="489412">
                    <a:tc>
                      <a:txBody>
                        <a:bodyPr/>
                        <a:lstStyle/>
                        <a:p>
                          <a:endParaRPr lang="en-US"/>
                        </a:p>
                      </a:txBody>
                      <a:tcPr marL="62692" marR="62692" marT="31346" marB="31346">
                        <a:blipFill>
                          <a:blip r:embed="rId2"/>
                          <a:stretch>
                            <a:fillRect l="-256" t="-107500" r="-270077" b="-652500"/>
                          </a:stretch>
                        </a:blipFill>
                      </a:tcPr>
                    </a:tc>
                    <a:tc>
                      <a:txBody>
                        <a:bodyPr/>
                        <a:lstStyle/>
                        <a:p>
                          <a:pPr algn="ctr"/>
                          <a:r>
                            <a:rPr lang="fa-IR" sz="1400" b="1" kern="1200" dirty="0">
                              <a:solidFill>
                                <a:schemeClr val="dk1"/>
                              </a:solidFill>
                              <a:effectLst/>
                              <a:cs typeface="Nazanin" panose="00000400000000000000" pitchFamily="2" charset="-78"/>
                            </a:rPr>
                            <a:t>وضعیت جوی شامل بارش، نوع آب و هوا</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107500" r="-292090" b="-652500"/>
                          </a:stretch>
                        </a:blipFill>
                      </a:tcPr>
                    </a:tc>
                    <a:tc>
                      <a:txBody>
                        <a:bodyPr/>
                        <a:lstStyle/>
                        <a:p>
                          <a:pPr algn="ctr"/>
                          <a:r>
                            <a:rPr lang="fa-IR" sz="1400" b="1" dirty="0">
                              <a:cs typeface="Nazanin" panose="00000400000000000000" pitchFamily="2" charset="-78"/>
                            </a:rPr>
                            <a:t>وضعیت جوی</a:t>
                          </a:r>
                          <a:endParaRPr lang="en-US" sz="1400" b="1" dirty="0">
                            <a:cs typeface="Nazanin" panose="00000400000000000000" pitchFamily="2" charset="-78"/>
                          </a:endParaRPr>
                        </a:p>
                      </a:txBody>
                      <a:tcPr marL="62692" marR="62692" marT="31346" marB="31346"/>
                    </a:tc>
                    <a:tc>
                      <a:txBody>
                        <a:bodyPr/>
                        <a:lstStyle/>
                        <a:p>
                          <a:pPr algn="ctr"/>
                          <a:r>
                            <a:rPr lang="fa-IR" sz="1400" b="1" dirty="0">
                              <a:cs typeface="Nazanin" panose="00000400000000000000" pitchFamily="2" charset="-78"/>
                            </a:rPr>
                            <a:t>۱</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1454421505"/>
                      </a:ext>
                    </a:extLst>
                  </a:tr>
                  <a:tr h="420619">
                    <a:tc>
                      <a:txBody>
                        <a:bodyPr/>
                        <a:lstStyle/>
                        <a:p>
                          <a:endParaRPr lang="en-US"/>
                        </a:p>
                      </a:txBody>
                      <a:tcPr marL="62692" marR="62692" marT="31346" marB="31346">
                        <a:blipFill>
                          <a:blip r:embed="rId2"/>
                          <a:stretch>
                            <a:fillRect l="-256" t="-240580" r="-270077" b="-656522"/>
                          </a:stretch>
                        </a:blipFill>
                      </a:tcPr>
                    </a:tc>
                    <a:tc>
                      <a:txBody>
                        <a:bodyPr/>
                        <a:lstStyle/>
                        <a:p>
                          <a:pPr algn="ctr"/>
                          <a:r>
                            <a:rPr lang="fa-IR" sz="1400" b="1" dirty="0">
                              <a:cs typeface="Nazanin" panose="00000400000000000000" pitchFamily="2" charset="-78"/>
                            </a:rPr>
                            <a:t>مجموعه شبانه روز کاری </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240580" r="-292090" b="-656522"/>
                          </a:stretch>
                        </a:blipFill>
                      </a:tcPr>
                    </a:tc>
                    <a:tc>
                      <a:txBody>
                        <a:bodyPr/>
                        <a:lstStyle/>
                        <a:p>
                          <a:pPr algn="ctr" rtl="1"/>
                          <a:r>
                            <a:rPr lang="fa-IR" sz="1400" b="1" dirty="0">
                              <a:cs typeface="Nazanin" panose="00000400000000000000" pitchFamily="2" charset="-78"/>
                            </a:rPr>
                            <a:t>روز کاری و تعطیلات</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۲</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52256950"/>
                      </a:ext>
                    </a:extLst>
                  </a:tr>
                  <a:tr h="368672">
                    <a:tc>
                      <a:txBody>
                        <a:bodyPr/>
                        <a:lstStyle/>
                        <a:p>
                          <a:endParaRPr lang="en-US"/>
                        </a:p>
                      </a:txBody>
                      <a:tcPr marL="62692" marR="62692" marT="31346" marB="31346">
                        <a:blipFill>
                          <a:blip r:embed="rId2"/>
                          <a:stretch>
                            <a:fillRect l="-256" t="-385246" r="-270077" b="-642623"/>
                          </a:stretch>
                        </a:blipFill>
                      </a:tcPr>
                    </a:tc>
                    <a:tc>
                      <a:txBody>
                        <a:bodyPr/>
                        <a:lstStyle/>
                        <a:p>
                          <a:pPr algn="ctr"/>
                          <a:r>
                            <a:rPr lang="fa-IR" sz="1400" b="1" dirty="0">
                              <a:cs typeface="Nazanin" panose="00000400000000000000" pitchFamily="2" charset="-78"/>
                            </a:rPr>
                            <a:t>تعداد کشتی های ورودی و خروجی</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385246" r="-292090" b="-642623"/>
                          </a:stretch>
                        </a:blipFill>
                      </a:tcPr>
                    </a:tc>
                    <a:tc>
                      <a:txBody>
                        <a:bodyPr/>
                        <a:lstStyle/>
                        <a:p>
                          <a:pPr algn="ctr" rtl="1"/>
                          <a:r>
                            <a:rPr lang="fa-IR" sz="1400" b="1" dirty="0">
                              <a:cs typeface="Nazanin" panose="00000400000000000000" pitchFamily="2" charset="-78"/>
                            </a:rPr>
                            <a:t>تعداد کشتی ها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۳</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1896787045"/>
                      </a:ext>
                    </a:extLst>
                  </a:tr>
                  <a:tr h="300062">
                    <a:tc>
                      <a:txBody>
                        <a:bodyPr/>
                        <a:lstStyle/>
                        <a:p>
                          <a:endParaRPr lang="en-US"/>
                        </a:p>
                      </a:txBody>
                      <a:tcPr marL="62692" marR="62692" marT="31346" marB="31346">
                        <a:blipFill>
                          <a:blip r:embed="rId2"/>
                          <a:stretch>
                            <a:fillRect l="-256" t="-604082" r="-270077" b="-700000"/>
                          </a:stretch>
                        </a:blipFill>
                      </a:tcPr>
                    </a:tc>
                    <a:tc>
                      <a:txBody>
                        <a:bodyPr/>
                        <a:lstStyle/>
                        <a:p>
                          <a:pPr algn="ctr"/>
                          <a:r>
                            <a:rPr lang="fa-IR" sz="1400" b="1" kern="1200" dirty="0">
                              <a:solidFill>
                                <a:schemeClr val="dk1"/>
                              </a:solidFill>
                              <a:effectLst/>
                              <a:cs typeface="Nazanin" panose="00000400000000000000" pitchFamily="2" charset="-78"/>
                            </a:rPr>
                            <a:t>نوع کشتی‌ها بر اساس طول</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604082" r="-292090" b="-700000"/>
                          </a:stretch>
                        </a:blipFill>
                      </a:tcPr>
                    </a:tc>
                    <a:tc>
                      <a:txBody>
                        <a:bodyPr/>
                        <a:lstStyle/>
                        <a:p>
                          <a:pPr algn="ctr" rtl="1"/>
                          <a:r>
                            <a:rPr lang="fa-IR" sz="1400" b="1" dirty="0">
                              <a:cs typeface="Nazanin" panose="00000400000000000000" pitchFamily="2" charset="-78"/>
                            </a:rPr>
                            <a:t>نوع کشتی ها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۴</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655569601"/>
                      </a:ext>
                    </a:extLst>
                  </a:tr>
                  <a:tr h="534792">
                    <a:tc>
                      <a:txBody>
                        <a:bodyPr/>
                        <a:lstStyle/>
                        <a:p>
                          <a:endParaRPr lang="en-US"/>
                        </a:p>
                      </a:txBody>
                      <a:tcPr marL="62692" marR="62692" marT="31346" marB="31346">
                        <a:blipFill>
                          <a:blip r:embed="rId2"/>
                          <a:stretch>
                            <a:fillRect l="-256" t="-392045" r="-270077" b="-289773"/>
                          </a:stretch>
                        </a:blipFill>
                      </a:tcPr>
                    </a:tc>
                    <a:tc>
                      <a:txBody>
                        <a:bodyPr/>
                        <a:lstStyle/>
                        <a:p>
                          <a:pPr algn="ctr"/>
                          <a:r>
                            <a:rPr lang="fa-IR" sz="1400" b="1" dirty="0">
                              <a:cs typeface="Nazanin" panose="00000400000000000000" pitchFamily="2" charset="-78"/>
                            </a:rPr>
                            <a:t>زمان برآورد شده ورود و خروج کشتی</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392045" r="-292090" b="-289773"/>
                          </a:stretch>
                        </a:blipFill>
                      </a:tcPr>
                    </a:tc>
                    <a:tc>
                      <a:txBody>
                        <a:bodyPr/>
                        <a:lstStyle/>
                        <a:p>
                          <a:pPr algn="ctr" rtl="1"/>
                          <a:r>
                            <a:rPr lang="fa-IR" sz="1400" b="1" kern="1200" dirty="0">
                              <a:solidFill>
                                <a:schemeClr val="dk1"/>
                              </a:solidFill>
                              <a:effectLst/>
                              <a:cs typeface="Nazanin" panose="00000400000000000000" pitchFamily="2" charset="-78"/>
                            </a:rPr>
                            <a:t>زمان برآورد شده ورود و خروج کشتی‌ها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۵</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236357236"/>
                      </a:ext>
                    </a:extLst>
                  </a:tr>
                  <a:tr h="489412">
                    <a:tc>
                      <a:txBody>
                        <a:bodyPr/>
                        <a:lstStyle/>
                        <a:p>
                          <a:endParaRPr lang="en-US"/>
                        </a:p>
                      </a:txBody>
                      <a:tcPr marL="62692" marR="62692" marT="31346" marB="31346">
                        <a:blipFill>
                          <a:blip r:embed="rId2"/>
                          <a:stretch>
                            <a:fillRect l="-256" t="-541250" r="-270077" b="-21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b="1" dirty="0">
                              <a:cs typeface="Nazanin" panose="00000400000000000000" pitchFamily="2" charset="-78"/>
                            </a:rPr>
                            <a:t>زمان دقیق ورود و خروج کشتی</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541250" r="-292090" b="-218750"/>
                          </a:stretch>
                        </a:blipFill>
                      </a:tcPr>
                    </a:tc>
                    <a:tc>
                      <a:txBody>
                        <a:bodyPr/>
                        <a:lstStyle/>
                        <a:p>
                          <a:pPr algn="ctr" rtl="1"/>
                          <a:r>
                            <a:rPr lang="fa-IR" sz="1400" b="1" dirty="0">
                              <a:cs typeface="Nazanin" panose="00000400000000000000" pitchFamily="2" charset="-78"/>
                            </a:rPr>
                            <a:t>زمان های واقعی ورود و خروج </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۶</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2117325847"/>
                      </a:ext>
                    </a:extLst>
                  </a:tr>
                  <a:tr h="702772">
                    <a:tc>
                      <a:txBody>
                        <a:bodyPr/>
                        <a:lstStyle/>
                        <a:p>
                          <a:endParaRPr lang="en-US"/>
                        </a:p>
                      </a:txBody>
                      <a:tcPr marL="62692" marR="62692" marT="31346" marB="31346">
                        <a:blipFill>
                          <a:blip r:embed="rId2"/>
                          <a:stretch>
                            <a:fillRect l="-256" t="-442241" r="-270077" b="-50862"/>
                          </a:stretch>
                        </a:blipFill>
                      </a:tcPr>
                    </a:tc>
                    <a:tc>
                      <a:txBody>
                        <a:bodyPr/>
                        <a:lstStyle/>
                        <a:p>
                          <a:pPr algn="ctr"/>
                          <a:r>
                            <a:rPr lang="fa-IR" sz="1400" b="1" dirty="0">
                              <a:cs typeface="Nazanin" panose="00000400000000000000" pitchFamily="2" charset="-78"/>
                            </a:rPr>
                            <a:t>عمق دماغه کشتی که در تخصیص اسکله مناسب با توجه به عمق آب مهم قلم داده می شود</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442241" r="-292090" b="-50862"/>
                          </a:stretch>
                        </a:blipFill>
                      </a:tcPr>
                    </a:tc>
                    <a:tc>
                      <a:txBody>
                        <a:bodyPr/>
                        <a:lstStyle/>
                        <a:p>
                          <a:pPr algn="ctr" rtl="1"/>
                          <a:r>
                            <a:rPr lang="fa-IR" sz="1400" b="1" dirty="0">
                              <a:cs typeface="Nazanin" panose="00000400000000000000" pitchFamily="2" charset="-78"/>
                            </a:rPr>
                            <a:t>عمق دماغه کشتی</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۷</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1560253427"/>
                      </a:ext>
                    </a:extLst>
                  </a:tr>
                  <a:tr h="300062">
                    <a:tc>
                      <a:txBody>
                        <a:bodyPr/>
                        <a:lstStyle/>
                        <a:p>
                          <a:endParaRPr lang="en-US"/>
                        </a:p>
                      </a:txBody>
                      <a:tcPr marL="62692" marR="62692" marT="31346" marB="31346">
                        <a:blipFill>
                          <a:blip r:embed="rId2"/>
                          <a:stretch>
                            <a:fillRect l="-256" t="-1283673" r="-270077" b="-20408"/>
                          </a:stretch>
                        </a:blipFill>
                      </a:tcPr>
                    </a:tc>
                    <a:tc>
                      <a:txBody>
                        <a:bodyPr/>
                        <a:lstStyle/>
                        <a:p>
                          <a:pPr algn="ctr"/>
                          <a:r>
                            <a:rPr lang="fa-IR" sz="1400" b="1" kern="1200" dirty="0">
                              <a:solidFill>
                                <a:schemeClr val="dk1"/>
                              </a:solidFill>
                              <a:effectLst/>
                              <a:cs typeface="Nazanin" panose="00000400000000000000" pitchFamily="2" charset="-78"/>
                            </a:rPr>
                            <a:t>عمق آب و وضعیت جزر و مد</a:t>
                          </a:r>
                          <a:endParaRPr lang="en-US" sz="1400" b="1" dirty="0">
                            <a:cs typeface="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5989" t="-1283673" r="-292090" b="-20408"/>
                          </a:stretch>
                        </a:blipFill>
                      </a:tcPr>
                    </a:tc>
                    <a:tc>
                      <a:txBody>
                        <a:bodyPr/>
                        <a:lstStyle/>
                        <a:p>
                          <a:pPr algn="ctr" rtl="1"/>
                          <a:r>
                            <a:rPr lang="fa-IR" sz="1400" b="1" dirty="0">
                              <a:cs typeface="Nazanin" panose="00000400000000000000" pitchFamily="2" charset="-78"/>
                            </a:rPr>
                            <a:t>وضعیت جذر سطح دریا</a:t>
                          </a:r>
                          <a:endParaRPr lang="en-US" sz="1400" b="1" dirty="0">
                            <a:cs typeface="Nazanin" panose="00000400000000000000" pitchFamily="2" charset="-78"/>
                          </a:endParaRPr>
                        </a:p>
                      </a:txBody>
                      <a:tcPr marL="62692" marR="62692" marT="31346" marB="31346"/>
                    </a:tc>
                    <a:tc>
                      <a:txBody>
                        <a:bodyPr/>
                        <a:lstStyle/>
                        <a:p>
                          <a:pPr algn="ctr" rtl="1"/>
                          <a:r>
                            <a:rPr lang="fa-IR" sz="1400" b="1" dirty="0">
                              <a:cs typeface="Nazanin" panose="00000400000000000000" pitchFamily="2" charset="-78"/>
                            </a:rPr>
                            <a:t>۸</a:t>
                          </a:r>
                          <a:endParaRPr lang="en-US" sz="1400" b="1" dirty="0">
                            <a:cs typeface="Nazanin" panose="00000400000000000000" pitchFamily="2" charset="-78"/>
                          </a:endParaRPr>
                        </a:p>
                      </a:txBody>
                      <a:tcPr marL="62692" marR="62692" marT="31346" marB="31346"/>
                    </a:tc>
                    <a:extLst>
                      <a:ext uri="{0D108BD9-81ED-4DB2-BD59-A6C34878D82A}">
                        <a16:rowId xmlns:a16="http://schemas.microsoft.com/office/drawing/2014/main" val="3488923629"/>
                      </a:ext>
                    </a:extLst>
                  </a:tr>
                </a:tbl>
              </a:graphicData>
            </a:graphic>
          </p:graphicFrame>
        </mc:Fallback>
      </mc:AlternateContent>
      <p:sp>
        <p:nvSpPr>
          <p:cNvPr id="10" name="TextBox 9">
            <a:extLst>
              <a:ext uri="{FF2B5EF4-FFF2-40B4-BE49-F238E27FC236}">
                <a16:creationId xmlns:a16="http://schemas.microsoft.com/office/drawing/2014/main" id="{3BC9AA68-D6DB-DDC5-A0BB-3A44E9FD645E}"/>
              </a:ext>
            </a:extLst>
          </p:cNvPr>
          <p:cNvSpPr txBox="1"/>
          <p:nvPr/>
        </p:nvSpPr>
        <p:spPr>
          <a:xfrm>
            <a:off x="6247633" y="927222"/>
            <a:ext cx="5534025" cy="1477328"/>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b="1" dirty="0">
                <a:cs typeface="B Mitra" panose="00000400000000000000" pitchFamily="2" charset="-78"/>
              </a:rPr>
              <a:t>روش اول تولید داده</a:t>
            </a:r>
            <a:r>
              <a:rPr lang="fa-IR" dirty="0">
                <a:cs typeface="B Mitra" panose="00000400000000000000" pitchFamily="2" charset="-78"/>
              </a:rPr>
              <a:t>: </a:t>
            </a:r>
            <a:r>
              <a:rPr lang="ar-SA" sz="1800" kern="100" dirty="0">
                <a:effectLst/>
                <a:latin typeface="Calibri" panose="020F0502020204030204" pitchFamily="34" charset="0"/>
                <a:ea typeface="Calibri" panose="020F0502020204030204" pitchFamily="34" charset="0"/>
                <a:cs typeface="B Nazanin" panose="00000400000000000000" pitchFamily="2" charset="-78"/>
              </a:rPr>
              <a:t>داده‌ها با دو نوع توزیع نرمال و یکنواخت تولید شده‌اند تا ویژگی‌های آماری مانند میانگین و واریانس حفظ شود. این رویکرد تنوع و تعمیم در داده‌ها را تضمین کرده و از تک‌جنبه‌ای شدن جلوگیری می‌کند. همچنین، داده‌ها به‌گونه‌ای طراحی شده‌اند که شرایط واقعی و متنوعی را در تحلیل‌های عملی بازنمایی کنند.</a:t>
            </a:r>
          </a:p>
        </p:txBody>
      </p:sp>
      <p:sp>
        <p:nvSpPr>
          <p:cNvPr id="11" name="TextBox 10">
            <a:extLst>
              <a:ext uri="{FF2B5EF4-FFF2-40B4-BE49-F238E27FC236}">
                <a16:creationId xmlns:a16="http://schemas.microsoft.com/office/drawing/2014/main" id="{74C236AB-A3CD-B496-8B1C-7E5397BEFAB1}"/>
              </a:ext>
            </a:extLst>
          </p:cNvPr>
          <p:cNvSpPr txBox="1"/>
          <p:nvPr/>
        </p:nvSpPr>
        <p:spPr>
          <a:xfrm>
            <a:off x="628651" y="898793"/>
            <a:ext cx="5534025" cy="1754326"/>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b="1" dirty="0">
                <a:cs typeface="B Mitra" panose="00000400000000000000" pitchFamily="2" charset="-78"/>
              </a:rPr>
              <a:t>روش دوم تولید داده</a:t>
            </a:r>
            <a:r>
              <a:rPr lang="fa-IR" dirty="0">
                <a:cs typeface="B Mitra" panose="00000400000000000000" pitchFamily="2" charset="-78"/>
              </a:rPr>
              <a:t>: برای تولید داده‌ها به‌صورت منظم و با ویژگی‌های آماری مطلوب، از روش توالی سبول </a:t>
            </a:r>
            <a:r>
              <a:rPr lang="en-US" dirty="0">
                <a:latin typeface="Times New Roman" panose="02020603050405020304" pitchFamily="18" charset="0"/>
                <a:cs typeface="Times New Roman" panose="02020603050405020304" pitchFamily="18" charset="0"/>
              </a:rPr>
              <a:t>Sobol sequence</a:t>
            </a:r>
            <a:r>
              <a:rPr lang="fa-IR" dirty="0">
                <a:cs typeface="B Mitra" panose="00000400000000000000" pitchFamily="2" charset="-78"/>
              </a:rPr>
              <a:t> </a:t>
            </a:r>
            <a:r>
              <a:rPr lang="en-US" dirty="0">
                <a:cs typeface="B Mitra" panose="00000400000000000000" pitchFamily="2" charset="-78"/>
              </a:rPr>
              <a:t> </a:t>
            </a:r>
            <a:r>
              <a:rPr lang="fa-IR" dirty="0">
                <a:cs typeface="B Mitra" panose="00000400000000000000" pitchFamily="2" charset="-78"/>
              </a:rPr>
              <a:t>استفاده شده است. این تکنیک نمونه‌برداری ساخت‌یافته نقاطی را در فضای چندبعدی تولید می‌کند و توزیع یکنواخت‌تری را فراهم می‌آورد. با استفاده از این روش، تنوع و تعمیم در داده‌ها به دست می‌آید و از تک‌جنبه‌ای شدن در تحلیل‌های آماری جلوگیری می‌شود.</a:t>
            </a:r>
          </a:p>
        </p:txBody>
      </p:sp>
    </p:spTree>
    <p:extLst>
      <p:ext uri="{BB962C8B-B14F-4D97-AF65-F5344CB8AC3E}">
        <p14:creationId xmlns:p14="http://schemas.microsoft.com/office/powerpoint/2010/main" val="3329763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28</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369332"/>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18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B Mitra" panose="00000400000000000000" pitchFamily="2" charset="-78"/>
              </a:rPr>
              <a:t>توصیف کلی سناریوهای مختلف مورد آزمایش </a:t>
            </a:r>
            <a:endParaRPr lang="en-US" sz="2400" b="1" dirty="0">
              <a:solidFill>
                <a:schemeClr val="bg1"/>
              </a:solidFill>
              <a:effectLst>
                <a:outerShdw blurRad="38100" dist="38100" dir="2700000" algn="tl">
                  <a:srgbClr val="000000">
                    <a:alpha val="43137"/>
                  </a:srgbClr>
                </a:outerShdw>
              </a:effectLst>
              <a:cs typeface="B Mitra" panose="00000400000000000000" pitchFamily="2" charset="-78"/>
            </a:endParaRPr>
          </a:p>
        </p:txBody>
      </p:sp>
      <p:sp>
        <p:nvSpPr>
          <p:cNvPr id="4" name="Date Placeholder 3">
            <a:extLst>
              <a:ext uri="{FF2B5EF4-FFF2-40B4-BE49-F238E27FC236}">
                <a16:creationId xmlns:a16="http://schemas.microsoft.com/office/drawing/2014/main" id="{744A0B5C-2BDD-0511-69D6-503428B7E55A}"/>
              </a:ext>
            </a:extLst>
          </p:cNvPr>
          <p:cNvSpPr>
            <a:spLocks noGrp="1"/>
          </p:cNvSpPr>
          <p:nvPr>
            <p:ph type="dt" sz="half" idx="10"/>
          </p:nvPr>
        </p:nvSpPr>
        <p:spPr/>
        <p:txBody>
          <a:bodyPr/>
          <a:lstStyle/>
          <a:p>
            <a:fld id="{459D75D7-BF46-497F-8B89-2B0F5C048D5D}" type="datetime1">
              <a:rPr lang="en-US" smtClean="0"/>
              <a:t>10/15/2024</a:t>
            </a:fld>
            <a:endParaRPr lang="en-US"/>
          </a:p>
        </p:txBody>
      </p:sp>
      <p:graphicFrame>
        <p:nvGraphicFramePr>
          <p:cNvPr id="6" name="Table 5">
            <a:extLst>
              <a:ext uri="{FF2B5EF4-FFF2-40B4-BE49-F238E27FC236}">
                <a16:creationId xmlns:a16="http://schemas.microsoft.com/office/drawing/2014/main" id="{C638D0D4-6F6C-730A-5D78-CB5ED61355FE}"/>
              </a:ext>
            </a:extLst>
          </p:cNvPr>
          <p:cNvGraphicFramePr>
            <a:graphicFrameLocks noGrp="1"/>
          </p:cNvGraphicFramePr>
          <p:nvPr>
            <p:extLst>
              <p:ext uri="{D42A27DB-BD31-4B8C-83A1-F6EECF244321}">
                <p14:modId xmlns:p14="http://schemas.microsoft.com/office/powerpoint/2010/main" val="1639862289"/>
              </p:ext>
            </p:extLst>
          </p:nvPr>
        </p:nvGraphicFramePr>
        <p:xfrm>
          <a:off x="1386023" y="994150"/>
          <a:ext cx="8945846" cy="4486656"/>
        </p:xfrm>
        <a:graphic>
          <a:graphicData uri="http://schemas.openxmlformats.org/drawingml/2006/table">
            <a:tbl>
              <a:tblPr rtl="1" firstRow="1" firstCol="1" bandRow="1">
                <a:tableStyleId>{5C22544A-7EE6-4342-B048-85BDC9FD1C3A}</a:tableStyleId>
              </a:tblPr>
              <a:tblGrid>
                <a:gridCol w="609990">
                  <a:extLst>
                    <a:ext uri="{9D8B030D-6E8A-4147-A177-3AD203B41FA5}">
                      <a16:colId xmlns:a16="http://schemas.microsoft.com/office/drawing/2014/main" val="2462004927"/>
                    </a:ext>
                  </a:extLst>
                </a:gridCol>
                <a:gridCol w="4863523">
                  <a:extLst>
                    <a:ext uri="{9D8B030D-6E8A-4147-A177-3AD203B41FA5}">
                      <a16:colId xmlns:a16="http://schemas.microsoft.com/office/drawing/2014/main" val="2783015998"/>
                    </a:ext>
                  </a:extLst>
                </a:gridCol>
                <a:gridCol w="3472333">
                  <a:extLst>
                    <a:ext uri="{9D8B030D-6E8A-4147-A177-3AD203B41FA5}">
                      <a16:colId xmlns:a16="http://schemas.microsoft.com/office/drawing/2014/main" val="532107063"/>
                    </a:ext>
                  </a:extLst>
                </a:gridCol>
              </a:tblGrid>
              <a:tr h="237566">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ردیف</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fa-IR" sz="1600" kern="100" dirty="0">
                          <a:effectLst/>
                          <a:cs typeface="Nazanin" panose="00000400000000000000" pitchFamily="2" charset="-78"/>
                        </a:rPr>
                        <a:t>توصیف رویکرد آزمایش</a:t>
                      </a:r>
                      <a:endParaRPr lang="en-US" sz="20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تمرکز آزمایش</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4169196329"/>
                  </a:ext>
                </a:extLst>
              </a:tr>
              <a:tr h="496115">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۱</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fa-IR" sz="1600" kern="100" dirty="0">
                          <a:effectLst/>
                          <a:cs typeface="Nazanin" panose="00000400000000000000" pitchFamily="2" charset="-78"/>
                        </a:rPr>
                        <a:t>در این آزمایش، </a:t>
                      </a:r>
                      <a:r>
                        <a:rPr lang="ar-SA" sz="1600" kern="100" dirty="0">
                          <a:effectLst/>
                          <a:cs typeface="Nazanin" panose="00000400000000000000" pitchFamily="2" charset="-78"/>
                        </a:rPr>
                        <a:t>در این تحقیق، مقایسه الگوریتم پیشنهادی با چهار تابع هدف استاندارد که ساختار متفاوتی دارند، انجام می‌شود.</a:t>
                      </a:r>
                      <a:endParaRPr lang="en-US" sz="20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مقایسه عملکرد الگوریتم پیشنهادی با توابع هدف مختلف</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182918383"/>
                  </a:ext>
                </a:extLst>
              </a:tr>
              <a:tr h="496115">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۲</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ar-SA" sz="1600" kern="100">
                          <a:effectLst/>
                          <a:cs typeface="Nazanin" panose="00000400000000000000" pitchFamily="2" charset="-78"/>
                        </a:rPr>
                        <a:t>با اجرای الگوریتم پیشنهادی و بر اساس تابع هدف مسئله، فقط تأثیر تغییر تعداد اسکله بر کارایی تحلیل می‌شود.</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تحلیل میزان تاثیر تعداد اسکله بر روی کارایی</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1816343460"/>
                  </a:ext>
                </a:extLst>
              </a:tr>
              <a:tr h="496115">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۳</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ar-SA" sz="1600" kern="100">
                          <a:effectLst/>
                          <a:cs typeface="Nazanin" panose="00000400000000000000" pitchFamily="2" charset="-78"/>
                        </a:rPr>
                        <a:t>با اجرای الگوریتم پیشنهادی و بر اساس تابع هدف مسئله، فقط تأثیر تغییر تعداد کشتی بر کارایی تحلیل می‌شود.</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تحلیل میزان تاثیر تعداد کشتی بر روی کارایی</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2111599697"/>
                  </a:ext>
                </a:extLst>
              </a:tr>
              <a:tr h="496115">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۴</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ar-SA" sz="1600" kern="100">
                          <a:effectLst/>
                          <a:cs typeface="Nazanin" panose="00000400000000000000" pitchFamily="2" charset="-78"/>
                        </a:rPr>
                        <a:t>با اجرای الگوریتم پیشنهادی و بر اساس تابع هدف مسئله، تأثیر تغییر تعداد کشتی و تعداد اسکله بر کارایی تحلیل می‌شود.</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تحلیل میزان تاثیر تعداد کشتی­ها و اسکله­ها بر روی کارایی</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1729246024"/>
                  </a:ext>
                </a:extLst>
              </a:tr>
              <a:tr h="496115">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۵</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ارزیابی میزان تاثیر آب و هوا بر روی کارایی صورت می­گیرد. اجرا بر اساس الگوریتم پیشنهادی مبتنی بر تابع هدف پایه است.</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تحلیل میزان اثر گذاری آب و هوا بر روی کارایی</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3307071304"/>
                  </a:ext>
                </a:extLst>
              </a:tr>
              <a:tr h="496115">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۶</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ارزیابی میزان تاثیر سطح جذر بر روی کارایی صورت می­گیرد. اجرا بر اساس تابع هدف مسئله و الگوریتم پیشنهادی است.</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tc>
                <a:tc>
                  <a:txBody>
                    <a:bodyPr/>
                    <a:lstStyle/>
                    <a:p>
                      <a:pPr marL="0" marR="0" algn="ctr" rtl="1">
                        <a:lnSpc>
                          <a:spcPct val="115000"/>
                        </a:lnSpc>
                        <a:spcBef>
                          <a:spcPts val="0"/>
                        </a:spcBef>
                        <a:spcAft>
                          <a:spcPts val="0"/>
                        </a:spcAft>
                      </a:pPr>
                      <a:r>
                        <a:rPr lang="fa-IR" sz="1600" kern="100">
                          <a:effectLst/>
                          <a:cs typeface="Nazanin" panose="00000400000000000000" pitchFamily="2" charset="-78"/>
                        </a:rPr>
                        <a:t>تحلیل میزان اثرگذاری سطح جذر بر روی کارایی</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2060455459"/>
                  </a:ext>
                </a:extLst>
              </a:tr>
              <a:tr h="758974">
                <a:tc>
                  <a:txBody>
                    <a:bodyPr/>
                    <a:lstStyle/>
                    <a:p>
                      <a:pPr marL="0" marR="0" algn="ctr" rtl="1">
                        <a:lnSpc>
                          <a:spcPct val="115000"/>
                        </a:lnSpc>
                        <a:spcBef>
                          <a:spcPts val="0"/>
                        </a:spcBef>
                        <a:spcAft>
                          <a:spcPts val="0"/>
                        </a:spcAft>
                      </a:pPr>
                      <a:r>
                        <a:rPr lang="fa-IR" sz="1600" kern="100">
                          <a:effectLst/>
                          <a:cs typeface="Nazanin" panose="00000400000000000000" pitchFamily="2" charset="-78"/>
                        </a:rPr>
                        <a:t>۷</a:t>
                      </a:r>
                      <a:endParaRPr lang="en-US" sz="2000" kern="10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fa-IR" sz="1600" kern="100" dirty="0">
                          <a:effectLst/>
                          <a:cs typeface="Nazanin" panose="00000400000000000000" pitchFamily="2" charset="-78"/>
                        </a:rPr>
                        <a:t>کارایی الگوریتم پیشنهادی با رویکرد الویت سرویس بر اساس ترتیب ورود، الگوریتم فاخته پایه، الگوریتم بهینه­سازی ذرات و الگوریتم برآورد توزیع مقایسه می­شود.</a:t>
                      </a:r>
                      <a:endParaRPr lang="en-US" sz="20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tc>
                  <a:txBody>
                    <a:bodyPr/>
                    <a:lstStyle/>
                    <a:p>
                      <a:pPr marL="0" marR="0" algn="ctr" rtl="1">
                        <a:lnSpc>
                          <a:spcPct val="115000"/>
                        </a:lnSpc>
                        <a:spcBef>
                          <a:spcPts val="0"/>
                        </a:spcBef>
                        <a:spcAft>
                          <a:spcPts val="0"/>
                        </a:spcAft>
                      </a:pPr>
                      <a:r>
                        <a:rPr lang="ar-SA" sz="1600" kern="100" dirty="0">
                          <a:effectLst/>
                          <a:cs typeface="Nazanin" panose="00000400000000000000" pitchFamily="2" charset="-78"/>
                        </a:rPr>
                        <a:t>واکاوی کارایی و سرعت یافتن به راه‌حل‌های بهینه به صورت مقایسه­ای</a:t>
                      </a:r>
                      <a:endParaRPr lang="en-US" sz="20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101172" marR="101172" marT="0" marB="0" anchor="ctr"/>
                </a:tc>
                <a:extLst>
                  <a:ext uri="{0D108BD9-81ED-4DB2-BD59-A6C34878D82A}">
                    <a16:rowId xmlns:a16="http://schemas.microsoft.com/office/drawing/2014/main" val="26847049"/>
                  </a:ext>
                </a:extLst>
              </a:tr>
            </a:tbl>
          </a:graphicData>
        </a:graphic>
      </p:graphicFrame>
      <p:sp>
        <p:nvSpPr>
          <p:cNvPr id="8" name="TextBox 7">
            <a:extLst>
              <a:ext uri="{FF2B5EF4-FFF2-40B4-BE49-F238E27FC236}">
                <a16:creationId xmlns:a16="http://schemas.microsoft.com/office/drawing/2014/main" id="{AB11BC3B-03D6-4994-64E0-E6EF10990422}"/>
              </a:ext>
            </a:extLst>
          </p:cNvPr>
          <p:cNvSpPr txBox="1"/>
          <p:nvPr/>
        </p:nvSpPr>
        <p:spPr>
          <a:xfrm>
            <a:off x="3057525" y="5615582"/>
            <a:ext cx="6076950" cy="923330"/>
          </a:xfrm>
          <a:prstGeom prst="rect">
            <a:avLst/>
          </a:prstGeom>
          <a:noFill/>
        </p:spPr>
        <p:txBody>
          <a:bodyPr wrap="square" rtlCol="0">
            <a:spAutoFit/>
          </a:bodyPr>
          <a:lstStyle/>
          <a:p>
            <a:pPr marL="285750" indent="-285750" algn="just" rtl="1">
              <a:buFont typeface="Wingdings" panose="05000000000000000000" pitchFamily="2" charset="2"/>
              <a:buChar char="q"/>
            </a:pPr>
            <a:r>
              <a:rPr lang="fa-IR" dirty="0">
                <a:cs typeface="Nazanin" panose="00000400000000000000" pitchFamily="2" charset="-78"/>
              </a:rPr>
              <a:t>د</a:t>
            </a:r>
            <a:r>
              <a:rPr lang="fa-IR" b="0" i="0" dirty="0">
                <a:effectLst/>
                <a:latin typeface="D-DINExp"/>
                <a:cs typeface="Nazanin" panose="00000400000000000000" pitchFamily="2" charset="-78"/>
              </a:rPr>
              <a:t>ر این پژوهش، هفت آزمایش مختلف طراحی شده‌اند تا رویکرد ارزیابی جامع و دقیقی ارائه دهند. این آزمایش‌ها به‌صورت متنوعی تنظیم شده‌اند تا جنبه‌های مختلف موضوع مورد مطالعه را به‌دقت بررسی کنند</a:t>
            </a:r>
            <a:endParaRPr lang="en-US" dirty="0">
              <a:cs typeface="Nazanin" panose="00000400000000000000" pitchFamily="2" charset="-78"/>
            </a:endParaRPr>
          </a:p>
        </p:txBody>
      </p:sp>
    </p:spTree>
    <p:extLst>
      <p:ext uri="{BB962C8B-B14F-4D97-AF65-F5344CB8AC3E}">
        <p14:creationId xmlns:p14="http://schemas.microsoft.com/office/powerpoint/2010/main" val="1952759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5BDF-14FB-7CA5-DEAD-AB7EA3366A3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9B3F4-1623-AC90-8882-0E2A2F977535}"/>
              </a:ext>
            </a:extLst>
          </p:cNvPr>
          <p:cNvSpPr>
            <a:spLocks noGrp="1"/>
          </p:cNvSpPr>
          <p:nvPr>
            <p:ph type="sldNum" sz="quarter" idx="12"/>
          </p:nvPr>
        </p:nvSpPr>
        <p:spPr/>
        <p:txBody>
          <a:bodyPr/>
          <a:lstStyle/>
          <a:p>
            <a:fld id="{D7CC3BCE-01BE-4107-A505-0A5D70F1D93F}" type="slidenum">
              <a:rPr lang="en-US" smtClean="0"/>
              <a:t>29</a:t>
            </a:fld>
            <a:endParaRPr lang="en-US"/>
          </a:p>
        </p:txBody>
      </p:sp>
      <p:sp>
        <p:nvSpPr>
          <p:cNvPr id="3" name="TextBox 2">
            <a:extLst>
              <a:ext uri="{FF2B5EF4-FFF2-40B4-BE49-F238E27FC236}">
                <a16:creationId xmlns:a16="http://schemas.microsoft.com/office/drawing/2014/main" id="{9F19882C-33DA-FF45-BDA2-ACF00EF6BD5A}"/>
              </a:ext>
            </a:extLst>
          </p:cNvPr>
          <p:cNvSpPr txBox="1"/>
          <p:nvPr/>
        </p:nvSpPr>
        <p:spPr>
          <a:xfrm>
            <a:off x="628651" y="360962"/>
            <a:ext cx="11153774" cy="369332"/>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18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B Mitra" panose="00000400000000000000" pitchFamily="2" charset="-78"/>
              </a:rPr>
              <a:t>معیارهای آماری و معیارهای تابعی جهت ارزیابی آزمایش های مختلف</a:t>
            </a:r>
            <a:endParaRPr lang="en-US" sz="2400" b="1" dirty="0">
              <a:solidFill>
                <a:schemeClr val="bg1"/>
              </a:solidFill>
              <a:effectLst>
                <a:outerShdw blurRad="38100" dist="38100" dir="2700000" algn="tl">
                  <a:srgbClr val="000000">
                    <a:alpha val="43137"/>
                  </a:srgbClr>
                </a:outerShdw>
              </a:effectLst>
              <a:cs typeface="B Mitra" panose="00000400000000000000" pitchFamily="2" charset="-78"/>
            </a:endParaRPr>
          </a:p>
        </p:txBody>
      </p:sp>
      <p:sp>
        <p:nvSpPr>
          <p:cNvPr id="4" name="Date Placeholder 3">
            <a:extLst>
              <a:ext uri="{FF2B5EF4-FFF2-40B4-BE49-F238E27FC236}">
                <a16:creationId xmlns:a16="http://schemas.microsoft.com/office/drawing/2014/main" id="{F525C8C2-C7FC-856E-A6DE-D526F9F93882}"/>
              </a:ext>
            </a:extLst>
          </p:cNvPr>
          <p:cNvSpPr>
            <a:spLocks noGrp="1"/>
          </p:cNvSpPr>
          <p:nvPr>
            <p:ph type="dt" sz="half" idx="10"/>
          </p:nvPr>
        </p:nvSpPr>
        <p:spPr/>
        <p:txBody>
          <a:bodyPr/>
          <a:lstStyle/>
          <a:p>
            <a:fld id="{459D75D7-BF46-497F-8B89-2B0F5C048D5D}" type="datetime1">
              <a:rPr lang="en-US" smtClean="0"/>
              <a:t>10/15/2024</a:t>
            </a:fld>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BB0437F2-DA76-E4DA-7C4E-56D0ACBC82D6}"/>
                  </a:ext>
                </a:extLst>
              </p:cNvPr>
              <p:cNvGraphicFramePr>
                <a:graphicFrameLocks noGrp="1"/>
              </p:cNvGraphicFramePr>
              <p:nvPr>
                <p:extLst>
                  <p:ext uri="{D42A27DB-BD31-4B8C-83A1-F6EECF244321}">
                    <p14:modId xmlns:p14="http://schemas.microsoft.com/office/powerpoint/2010/main" val="1363252501"/>
                  </p:ext>
                </p:extLst>
              </p:nvPr>
            </p:nvGraphicFramePr>
            <p:xfrm>
              <a:off x="6096000" y="916664"/>
              <a:ext cx="5598795" cy="3223260"/>
            </p:xfrm>
            <a:graphic>
              <a:graphicData uri="http://schemas.openxmlformats.org/drawingml/2006/table">
                <a:tbl>
                  <a:tblPr rtl="1" firstRow="1" firstCol="1" bandRow="1">
                    <a:tableStyleId>{5C22544A-7EE6-4342-B048-85BDC9FD1C3A}</a:tableStyleId>
                  </a:tblPr>
                  <a:tblGrid>
                    <a:gridCol w="855980">
                      <a:extLst>
                        <a:ext uri="{9D8B030D-6E8A-4147-A177-3AD203B41FA5}">
                          <a16:colId xmlns:a16="http://schemas.microsoft.com/office/drawing/2014/main" val="2123688700"/>
                        </a:ext>
                      </a:extLst>
                    </a:gridCol>
                    <a:gridCol w="516890">
                      <a:extLst>
                        <a:ext uri="{9D8B030D-6E8A-4147-A177-3AD203B41FA5}">
                          <a16:colId xmlns:a16="http://schemas.microsoft.com/office/drawing/2014/main" val="2315379049"/>
                        </a:ext>
                      </a:extLst>
                    </a:gridCol>
                    <a:gridCol w="1943100">
                      <a:extLst>
                        <a:ext uri="{9D8B030D-6E8A-4147-A177-3AD203B41FA5}">
                          <a16:colId xmlns:a16="http://schemas.microsoft.com/office/drawing/2014/main" val="3921146110"/>
                        </a:ext>
                      </a:extLst>
                    </a:gridCol>
                    <a:gridCol w="914400">
                      <a:extLst>
                        <a:ext uri="{9D8B030D-6E8A-4147-A177-3AD203B41FA5}">
                          <a16:colId xmlns:a16="http://schemas.microsoft.com/office/drawing/2014/main" val="550661833"/>
                        </a:ext>
                      </a:extLst>
                    </a:gridCol>
                    <a:gridCol w="1368425">
                      <a:extLst>
                        <a:ext uri="{9D8B030D-6E8A-4147-A177-3AD203B41FA5}">
                          <a16:colId xmlns:a16="http://schemas.microsoft.com/office/drawing/2014/main" val="3838279851"/>
                        </a:ext>
                      </a:extLst>
                    </a:gridCol>
                  </a:tblGrid>
                  <a:tr h="85366">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پارامتر</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نماد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تعریف</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کاربرد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878826296"/>
                      </a:ext>
                    </a:extLst>
                  </a:tr>
                  <a:tr h="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بهترین مقادیر تابع هدف</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75" i="1" kern="100">
                                        <a:effectLst/>
                                        <a:latin typeface="Cambria Math" panose="02040503050406030204" pitchFamily="18" charset="0"/>
                                      </a:rPr>
                                    </m:ctrlPr>
                                  </m:sSupPr>
                                  <m:e>
                                    <m:r>
                                      <a:rPr lang="en-US" sz="1175" kern="100">
                                        <a:effectLst/>
                                        <a:latin typeface="Cambria Math" panose="02040503050406030204" pitchFamily="18" charset="0"/>
                                      </a:rPr>
                                      <m:t>𝑓</m:t>
                                    </m:r>
                                  </m:e>
                                  <m:sup>
                                    <m:r>
                                      <a:rPr lang="en-US" sz="1175" kern="100">
                                        <a:effectLst/>
                                        <a:latin typeface="Cambria Math" panose="02040503050406030204" pitchFamily="18" charset="0"/>
                                      </a:rPr>
                                      <m:t>∗</m:t>
                                    </m:r>
                                  </m:sup>
                                </m:sSup>
                              </m:oMath>
                            </m:oMathPara>
                          </a14:m>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بهترین هزینه های یافت شده به وسیله الگوریتم</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در مسئله کنونی باید حداقل باشد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595428067"/>
                      </a:ext>
                    </a:extLst>
                  </a:tr>
                  <a:tr h="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 گردش</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175" kern="100">
                                    <a:effectLst/>
                                    <a:latin typeface="Cambria Math" panose="02040503050406030204" pitchFamily="18" charset="0"/>
                                  </a:rPr>
                                  <m:t>𝑙</m:t>
                                </m:r>
                              </m:oMath>
                            </m:oMathPara>
                          </a14:m>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 کل گردش­های اجرا شده در طی جستجو</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شمارش</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از این پارامتر برای همگرایی استفاده می­شود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2034335892"/>
                      </a:ext>
                    </a:extLst>
                  </a:tr>
                  <a:tr h="38227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میانگین کیفیت راه حل</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175" kern="100">
                                    <a:effectLst/>
                                    <a:latin typeface="Cambria Math" panose="02040503050406030204" pitchFamily="18" charset="0"/>
                                  </a:rPr>
                                  <m:t>𝜇</m:t>
                                </m:r>
                              </m:oMath>
                            </m:oMathPara>
                          </a14:m>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میانگین هزینه تمام راه حل­های یافت شده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از این پارامتر برای ارزیابی کارایی کل استفاده می­شود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330847909"/>
                      </a:ext>
                    </a:extLst>
                  </a:tr>
                  <a:tr h="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انحراف معیار</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175" kern="100">
                                    <a:effectLst/>
                                    <a:latin typeface="Cambria Math" panose="02040503050406030204" pitchFamily="18" charset="0"/>
                                  </a:rPr>
                                  <m:t>𝜎</m:t>
                                </m:r>
                              </m:oMath>
                            </m:oMathPara>
                          </a14:m>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تنوع راه حل های یافت شده در طول جستجو</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این پارامتر میزان پایداری فرآیند جستجو را نشان می­دهد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932295841"/>
                      </a:ext>
                    </a:extLst>
                  </a:tr>
                  <a:tr h="19685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نرخ موفقیت</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175" kern="100">
                                    <a:effectLst/>
                                    <a:latin typeface="Cambria Math" panose="02040503050406030204" pitchFamily="18" charset="0"/>
                                  </a:rPr>
                                  <m:t>𝑝</m:t>
                                </m:r>
                              </m:oMath>
                            </m:oMathPara>
                          </a14:m>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نسبت راه حل هایی که با موفقیت جایگزین لانه شدند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درصد (٪)</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نرخ بالای این پارامتر ظرفیت کشف بهتر را نشان می­دهد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326957586"/>
                      </a:ext>
                    </a:extLst>
                  </a:tr>
                  <a:tr h="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اندازه نمونه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175" kern="100">
                                    <a:effectLst/>
                                    <a:latin typeface="Cambria Math" panose="02040503050406030204" pitchFamily="18" charset="0"/>
                                  </a:rPr>
                                  <m:t>𝑛</m:t>
                                </m:r>
                              </m:oMath>
                            </m:oMathPara>
                          </a14:m>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 لانه­های فاخته اولیه ( راه حل­های ممکن)</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این پارامتر ظرفیت کشف را نشان می­دهد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438183027"/>
                      </a:ext>
                    </a:extLst>
                  </a:tr>
                  <a:tr h="4445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فاصله اطمینان ۹۵٪</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175" kern="100">
                                    <a:effectLst/>
                                    <a:latin typeface="Cambria Math" panose="02040503050406030204" pitchFamily="18" charset="0"/>
                                  </a:rPr>
                                  <m:t>𝐶𝐼</m:t>
                                </m:r>
                              </m:oMath>
                            </m:oMathPara>
                          </a14:m>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محدوده ای که انتظار می رود در آن راه حل بهینه واقعی وجود داشته باشد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میزان استحکام  راه حل پیشنهادی را نشان می­دهد.</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123475473"/>
                      </a:ext>
                    </a:extLst>
                  </a:tr>
                </a:tbl>
              </a:graphicData>
            </a:graphic>
          </p:graphicFrame>
        </mc:Choice>
        <mc:Fallback xmlns="">
          <p:graphicFrame>
            <p:nvGraphicFramePr>
              <p:cNvPr id="5" name="Table 4">
                <a:extLst>
                  <a:ext uri="{FF2B5EF4-FFF2-40B4-BE49-F238E27FC236}">
                    <a16:creationId xmlns:a16="http://schemas.microsoft.com/office/drawing/2014/main" id="{BB0437F2-DA76-E4DA-7C4E-56D0ACBC82D6}"/>
                  </a:ext>
                </a:extLst>
              </p:cNvPr>
              <p:cNvGraphicFramePr>
                <a:graphicFrameLocks noGrp="1"/>
              </p:cNvGraphicFramePr>
              <p:nvPr>
                <p:extLst>
                  <p:ext uri="{D42A27DB-BD31-4B8C-83A1-F6EECF244321}">
                    <p14:modId xmlns:p14="http://schemas.microsoft.com/office/powerpoint/2010/main" val="1363252501"/>
                  </p:ext>
                </p:extLst>
              </p:nvPr>
            </p:nvGraphicFramePr>
            <p:xfrm>
              <a:off x="6096000" y="916664"/>
              <a:ext cx="5598795" cy="3223260"/>
            </p:xfrm>
            <a:graphic>
              <a:graphicData uri="http://schemas.openxmlformats.org/drawingml/2006/table">
                <a:tbl>
                  <a:tblPr rtl="1" firstRow="1" firstCol="1" bandRow="1">
                    <a:tableStyleId>{5C22544A-7EE6-4342-B048-85BDC9FD1C3A}</a:tableStyleId>
                  </a:tblPr>
                  <a:tblGrid>
                    <a:gridCol w="855980">
                      <a:extLst>
                        <a:ext uri="{9D8B030D-6E8A-4147-A177-3AD203B41FA5}">
                          <a16:colId xmlns:a16="http://schemas.microsoft.com/office/drawing/2014/main" val="2123688700"/>
                        </a:ext>
                      </a:extLst>
                    </a:gridCol>
                    <a:gridCol w="516890">
                      <a:extLst>
                        <a:ext uri="{9D8B030D-6E8A-4147-A177-3AD203B41FA5}">
                          <a16:colId xmlns:a16="http://schemas.microsoft.com/office/drawing/2014/main" val="2315379049"/>
                        </a:ext>
                      </a:extLst>
                    </a:gridCol>
                    <a:gridCol w="1943100">
                      <a:extLst>
                        <a:ext uri="{9D8B030D-6E8A-4147-A177-3AD203B41FA5}">
                          <a16:colId xmlns:a16="http://schemas.microsoft.com/office/drawing/2014/main" val="3921146110"/>
                        </a:ext>
                      </a:extLst>
                    </a:gridCol>
                    <a:gridCol w="914400">
                      <a:extLst>
                        <a:ext uri="{9D8B030D-6E8A-4147-A177-3AD203B41FA5}">
                          <a16:colId xmlns:a16="http://schemas.microsoft.com/office/drawing/2014/main" val="550661833"/>
                        </a:ext>
                      </a:extLst>
                    </a:gridCol>
                    <a:gridCol w="1368425">
                      <a:extLst>
                        <a:ext uri="{9D8B030D-6E8A-4147-A177-3AD203B41FA5}">
                          <a16:colId xmlns:a16="http://schemas.microsoft.com/office/drawing/2014/main" val="3838279851"/>
                        </a:ext>
                      </a:extLst>
                    </a:gridCol>
                  </a:tblGrid>
                  <a:tr h="17907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پارامتر</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نماد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تعریف</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کاربرد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878826296"/>
                      </a:ext>
                    </a:extLst>
                  </a:tr>
                  <a:tr h="35814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بهترین مقادیر تابع هدف</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70238" t="-57627" r="-830952" b="-774576"/>
                          </a:stretch>
                        </a:blipFill>
                      </a:tcPr>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بهترین هزینه های یافت شده به وسیله الگوریتم</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در مسئله کنونی باید حداقل باشد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595428067"/>
                      </a:ext>
                    </a:extLst>
                  </a:tr>
                  <a:tr h="35814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 گردش</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70238" t="-157627" r="-830952" b="-674576"/>
                          </a:stretch>
                        </a:blipFill>
                      </a:tcP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 کل گردش­های اجرا شده در طی جستجو</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شمارش</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از این پارامتر برای همگرایی استفاده می­شود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2034335892"/>
                      </a:ext>
                    </a:extLst>
                  </a:tr>
                  <a:tr h="53721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میانگین کیفیت راه حل</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70238" t="-170787" r="-830952" b="-347191"/>
                          </a:stretch>
                        </a:blipFill>
                      </a:tcP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میانگین هزینه تمام راه حل­های یافت شده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از این پارامتر برای ارزیابی کارایی کل استفاده می­شود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330847909"/>
                      </a:ext>
                    </a:extLst>
                  </a:tr>
                  <a:tr h="53721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انحراف معیار</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70238" t="-273864" r="-830952" b="-251136"/>
                          </a:stretch>
                        </a:blipFill>
                      </a:tcPr>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تنوع راه حل های یافت شده در طول جستجو</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این پارامتر میزان پایداری فرآیند جستجو را نشان می­دهد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932295841"/>
                      </a:ext>
                    </a:extLst>
                  </a:tr>
                  <a:tr h="53721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نرخ موفقیت</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70238" t="-373864" r="-830952" b="-151136"/>
                          </a:stretch>
                        </a:blipFill>
                      </a:tcP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نسبت راه حل هایی که با موفقیت جایگزین لانه شدند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درصد (٪)</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نرخ بالای این پارامتر ظرفیت کشف بهتر را نشان می­دهد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326957586"/>
                      </a:ext>
                    </a:extLst>
                  </a:tr>
                  <a:tr h="35814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اندازه نمونه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70238" t="-706780" r="-830952" b="-125424"/>
                          </a:stretch>
                        </a:blipFill>
                      </a:tcP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 لانه­های فاخته اولیه ( راه حل­های ممکن)</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تعداد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این پارامتر ظرفیت کشف را نشان می­دهد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438183027"/>
                      </a:ext>
                    </a:extLst>
                  </a:tr>
                  <a:tr h="358140">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فاصله اطمینان ۹۵٪</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70238" t="-806780" r="-830952" b="-25424"/>
                          </a:stretch>
                        </a:blipFill>
                      </a:tcP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محدوده ای که انتظار می رود در آن راه حل بهینه واقعی وجود داشته باشد</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a:effectLst/>
                              <a:cs typeface="Nazanin" panose="00000400000000000000" pitchFamily="2" charset="-78"/>
                            </a:rPr>
                            <a:t>واحد تابع هدف مسئله</a:t>
                          </a:r>
                          <a:endParaRPr lang="en-US" sz="1175"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00000"/>
                            </a:lnSpc>
                            <a:spcBef>
                              <a:spcPts val="0"/>
                            </a:spcBef>
                            <a:spcAft>
                              <a:spcPts val="0"/>
                            </a:spcAft>
                          </a:pPr>
                          <a:r>
                            <a:rPr lang="fa-IR" sz="1175" kern="100" dirty="0">
                              <a:effectLst/>
                              <a:cs typeface="Nazanin" panose="00000400000000000000" pitchFamily="2" charset="-78"/>
                            </a:rPr>
                            <a:t>میزان استحکام  راه حل پیشنهادی را نشان می­دهد.</a:t>
                          </a:r>
                          <a:endParaRPr lang="en-US" sz="1175"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12347547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E78B29AA-6FB9-5602-7BE7-88BC58ACAB3C}"/>
                  </a:ext>
                </a:extLst>
              </p:cNvPr>
              <p:cNvGraphicFramePr>
                <a:graphicFrameLocks noGrp="1"/>
              </p:cNvGraphicFramePr>
              <p:nvPr>
                <p:extLst>
                  <p:ext uri="{D42A27DB-BD31-4B8C-83A1-F6EECF244321}">
                    <p14:modId xmlns:p14="http://schemas.microsoft.com/office/powerpoint/2010/main" val="2057151312"/>
                  </p:ext>
                </p:extLst>
              </p:nvPr>
            </p:nvGraphicFramePr>
            <p:xfrm>
              <a:off x="6096000" y="4326294"/>
              <a:ext cx="5598160" cy="2355469"/>
            </p:xfrm>
            <a:graphic>
              <a:graphicData uri="http://schemas.openxmlformats.org/drawingml/2006/table">
                <a:tbl>
                  <a:tblPr rtl="1" firstRow="1" firstCol="1" bandRow="1">
                    <a:tableStyleId>{5C22544A-7EE6-4342-B048-85BDC9FD1C3A}</a:tableStyleId>
                  </a:tblPr>
                  <a:tblGrid>
                    <a:gridCol w="815975">
                      <a:extLst>
                        <a:ext uri="{9D8B030D-6E8A-4147-A177-3AD203B41FA5}">
                          <a16:colId xmlns:a16="http://schemas.microsoft.com/office/drawing/2014/main" val="726291055"/>
                        </a:ext>
                      </a:extLst>
                    </a:gridCol>
                    <a:gridCol w="2503805">
                      <a:extLst>
                        <a:ext uri="{9D8B030D-6E8A-4147-A177-3AD203B41FA5}">
                          <a16:colId xmlns:a16="http://schemas.microsoft.com/office/drawing/2014/main" val="2761632275"/>
                        </a:ext>
                      </a:extLst>
                    </a:gridCol>
                    <a:gridCol w="1391285">
                      <a:extLst>
                        <a:ext uri="{9D8B030D-6E8A-4147-A177-3AD203B41FA5}">
                          <a16:colId xmlns:a16="http://schemas.microsoft.com/office/drawing/2014/main" val="647565976"/>
                        </a:ext>
                      </a:extLst>
                    </a:gridCol>
                    <a:gridCol w="887095">
                      <a:extLst>
                        <a:ext uri="{9D8B030D-6E8A-4147-A177-3AD203B41FA5}">
                          <a16:colId xmlns:a16="http://schemas.microsoft.com/office/drawing/2014/main" val="1349467565"/>
                        </a:ext>
                      </a:extLst>
                    </a:gridCol>
                  </a:tblGrid>
                  <a:tr h="442595">
                    <a:tc>
                      <a:txBody>
                        <a:bodyPr/>
                        <a:lstStyle/>
                        <a:p>
                          <a:pPr marL="0" marR="0" indent="-91440" algn="ctr" rtl="1">
                            <a:lnSpc>
                              <a:spcPct val="115000"/>
                            </a:lnSpc>
                            <a:spcBef>
                              <a:spcPts val="0"/>
                            </a:spcBef>
                            <a:spcAft>
                              <a:spcPts val="0"/>
                            </a:spcAft>
                          </a:pPr>
                          <a:r>
                            <a:rPr lang="ar-SA" sz="1050" kern="100">
                              <a:effectLst/>
                              <a:cs typeface="Nazanin" panose="00000400000000000000" pitchFamily="2" charset="-78"/>
                            </a:rPr>
                            <a:t>نام تابع</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91440" algn="ctr" rtl="1">
                            <a:lnSpc>
                              <a:spcPct val="115000"/>
                            </a:lnSpc>
                            <a:spcBef>
                              <a:spcPts val="0"/>
                            </a:spcBef>
                            <a:spcAft>
                              <a:spcPts val="0"/>
                            </a:spcAft>
                          </a:pPr>
                          <a:r>
                            <a:rPr lang="ar-SA" sz="1050" kern="100" dirty="0">
                              <a:effectLst/>
                              <a:cs typeface="Nazanin" panose="00000400000000000000" pitchFamily="2" charset="-78"/>
                            </a:rPr>
                            <a:t>فرمول تابع هدف معیار</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91440" algn="ctr" rtl="1">
                            <a:lnSpc>
                              <a:spcPct val="115000"/>
                            </a:lnSpc>
                            <a:spcBef>
                              <a:spcPts val="0"/>
                            </a:spcBef>
                            <a:spcAft>
                              <a:spcPts val="0"/>
                            </a:spcAft>
                          </a:pPr>
                          <a:r>
                            <a:rPr lang="ar-SA" sz="1050" kern="100">
                              <a:effectLst/>
                              <a:cs typeface="Nazanin" panose="00000400000000000000" pitchFamily="2" charset="-78"/>
                            </a:rPr>
                            <a:t>ویژگی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مقدار حداقل سراسری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774336369"/>
                      </a:ext>
                    </a:extLst>
                  </a:tr>
                  <a:tr h="439420">
                    <a:tc>
                      <a:txBody>
                        <a:bodyPr/>
                        <a:lstStyle/>
                        <a:p>
                          <a:pPr marL="0" marR="0" indent="-91440" algn="ctr" rtl="1">
                            <a:lnSpc>
                              <a:spcPct val="115000"/>
                            </a:lnSpc>
                            <a:spcBef>
                              <a:spcPts val="0"/>
                            </a:spcBef>
                            <a:spcAft>
                              <a:spcPts val="0"/>
                            </a:spcAft>
                          </a:pPr>
                          <a:r>
                            <a:rPr lang="ar-SA" sz="1050" kern="100">
                              <a:effectLst/>
                              <a:cs typeface="Nazanin" panose="00000400000000000000" pitchFamily="2" charset="-78"/>
                            </a:rPr>
                            <a:t>تابع </a:t>
                          </a:r>
                          <a:endParaRPr lang="en-US" sz="1600" kern="100">
                            <a:effectLst/>
                            <a:cs typeface="Nazanin" panose="00000400000000000000" pitchFamily="2" charset="-78"/>
                          </a:endParaRPr>
                        </a:p>
                        <a:p>
                          <a:pPr marL="0" marR="0" indent="-91440" algn="ctr" rtl="1">
                            <a:lnSpc>
                              <a:spcPct val="115000"/>
                            </a:lnSpc>
                            <a:spcBef>
                              <a:spcPts val="0"/>
                            </a:spcBef>
                            <a:spcAft>
                              <a:spcPts val="0"/>
                            </a:spcAft>
                          </a:pPr>
                          <a:r>
                            <a:rPr lang="ar-SA" sz="1050" kern="100">
                              <a:effectLst/>
                              <a:cs typeface="Nazanin" panose="00000400000000000000" pitchFamily="2" charset="-78"/>
                            </a:rPr>
                            <a:t> </a:t>
                          </a:r>
                          <a:r>
                            <a:rPr lang="en-US" sz="1050" kern="100">
                              <a:effectLst/>
                              <a:cs typeface="Nazanin" panose="00000400000000000000" pitchFamily="2" charset="-78"/>
                            </a:rPr>
                            <a:t>Sphere </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m:t>
                                </m:r>
                                <m:d>
                                  <m:dPr>
                                    <m:ctrlPr>
                                      <a:rPr lang="en-US" sz="1050" i="1" kern="100">
                                        <a:effectLst/>
                                        <a:latin typeface="Cambria Math" panose="02040503050406030204" pitchFamily="18" charset="0"/>
                                      </a:rPr>
                                    </m:ctrlPr>
                                  </m:dPr>
                                  <m:e>
                                    <m:r>
                                      <a:rPr lang="en-US" sz="1050" kern="100">
                                        <a:effectLst/>
                                        <a:latin typeface="Cambria Math" panose="02040503050406030204" pitchFamily="18" charset="0"/>
                                      </a:rPr>
                                      <m:t>𝑥</m:t>
                                    </m:r>
                                  </m:e>
                                </m:d>
                                <m:r>
                                  <a:rPr lang="en-US" sz="1050" kern="100">
                                    <a:effectLst/>
                                    <a:latin typeface="Cambria Math" panose="02040503050406030204" pitchFamily="18" charset="0"/>
                                  </a:rPr>
                                  <m:t>= </m:t>
                                </m:r>
                                <m:nary>
                                  <m:naryPr>
                                    <m:chr m:val="∑"/>
                                    <m:limLoc m:val="undOvr"/>
                                    <m:ctrlPr>
                                      <a:rPr lang="en-US" sz="1050" i="1" kern="100">
                                        <a:effectLst/>
                                        <a:latin typeface="Cambria Math" panose="02040503050406030204" pitchFamily="18" charset="0"/>
                                      </a:rPr>
                                    </m:ctrlPr>
                                  </m:naryPr>
                                  <m:sub>
                                    <m:r>
                                      <a:rPr lang="en-US" sz="1050" kern="100">
                                        <a:effectLst/>
                                        <a:latin typeface="Cambria Math" panose="02040503050406030204" pitchFamily="18" charset="0"/>
                                      </a:rPr>
                                      <m:t>𝑖</m:t>
                                    </m:r>
                                    <m:r>
                                      <a:rPr lang="en-US" sz="1050" kern="100">
                                        <a:effectLst/>
                                        <a:latin typeface="Cambria Math" panose="02040503050406030204" pitchFamily="18" charset="0"/>
                                      </a:rPr>
                                      <m:t>=</m:t>
                                    </m:r>
                                    <m:r>
                                      <a:rPr lang="en-US" sz="1050" kern="100">
                                        <a:effectLst/>
                                        <a:latin typeface="Cambria Math" panose="02040503050406030204" pitchFamily="18" charset="0"/>
                                      </a:rPr>
                                      <m:t>1</m:t>
                                    </m:r>
                                  </m:sub>
                                  <m:sup>
                                    <m:r>
                                      <a:rPr lang="en-US" sz="1050" kern="100">
                                        <a:effectLst/>
                                        <a:latin typeface="Cambria Math" panose="02040503050406030204" pitchFamily="18" charset="0"/>
                                      </a:rPr>
                                      <m:t>𝑛</m:t>
                                    </m:r>
                                  </m:sup>
                                  <m:e>
                                    <m:sSubSup>
                                      <m:sSubSupPr>
                                        <m:ctrlPr>
                                          <a:rPr lang="en-US" sz="1050" i="1" kern="100">
                                            <a:effectLst/>
                                            <a:latin typeface="Cambria Math" panose="02040503050406030204" pitchFamily="18" charset="0"/>
                                          </a:rPr>
                                        </m:ctrlPr>
                                      </m:sSubSupPr>
                                      <m:e>
                                        <m:r>
                                          <a:rPr lang="en-US" sz="1050" kern="100">
                                            <a:effectLst/>
                                            <a:latin typeface="Cambria Math" panose="02040503050406030204" pitchFamily="18" charset="0"/>
                                          </a:rPr>
                                          <m:t>𝑥</m:t>
                                        </m:r>
                                      </m:e>
                                      <m:sub>
                                        <m:r>
                                          <a:rPr lang="en-US" sz="1050" kern="100">
                                            <a:effectLst/>
                                            <a:latin typeface="Cambria Math" panose="02040503050406030204" pitchFamily="18" charset="0"/>
                                          </a:rPr>
                                          <m:t>𝑖</m:t>
                                        </m:r>
                                      </m:sub>
                                      <m:sup>
                                        <m:r>
                                          <a:rPr lang="en-US" sz="1050" kern="100">
                                            <a:effectLst/>
                                            <a:latin typeface="Cambria Math" panose="02040503050406030204" pitchFamily="18" charset="0"/>
                                          </a:rPr>
                                          <m:t>2</m:t>
                                        </m:r>
                                      </m:sup>
                                    </m:sSubSup>
                                  </m:e>
                                </m:nary>
                              </m:oMath>
                            </m:oMathPara>
                          </a14:m>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محدب و پیوسته، تنها یک نقطه بهینه سراسری دارد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34925" indent="-102870" algn="ctr" rtl="0">
                            <a:lnSpc>
                              <a:spcPct val="115000"/>
                            </a:lnSpc>
                            <a:spcBef>
                              <a:spcPts val="0"/>
                            </a:spcBef>
                            <a:spcAft>
                              <a:spcPts val="0"/>
                            </a:spcAft>
                          </a:pPr>
                          <a:r>
                            <a:rPr lang="en-US" sz="1050" kern="100">
                              <a:effectLst/>
                              <a:cs typeface="Nazanin" panose="00000400000000000000" pitchFamily="2" charset="-78"/>
                            </a:rPr>
                            <a:t>(0, 0, ..., 0)</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809710536"/>
                      </a:ext>
                    </a:extLst>
                  </a:tr>
                  <a:tr h="391160">
                    <a:tc>
                      <a:txBody>
                        <a:bodyPr/>
                        <a:lstStyle/>
                        <a:p>
                          <a:pPr marL="158750" marR="0" indent="-158750" algn="ctr" rtl="1">
                            <a:lnSpc>
                              <a:spcPct val="115000"/>
                            </a:lnSpc>
                            <a:spcBef>
                              <a:spcPts val="0"/>
                            </a:spcBef>
                            <a:spcAft>
                              <a:spcPts val="0"/>
                            </a:spcAft>
                          </a:pPr>
                          <a:r>
                            <a:rPr lang="ar-SA" sz="1050" kern="100" dirty="0">
                              <a:effectLst/>
                              <a:cs typeface="Nazanin" panose="00000400000000000000" pitchFamily="2" charset="-78"/>
                            </a:rPr>
                            <a:t>تابع  </a:t>
                          </a:r>
                          <a:endParaRPr lang="en-US" sz="1600" kern="100" dirty="0">
                            <a:effectLst/>
                            <a:cs typeface="Nazanin" panose="00000400000000000000" pitchFamily="2" charset="-78"/>
                          </a:endParaRPr>
                        </a:p>
                        <a:p>
                          <a:pPr marL="158750" marR="0" indent="-158750" algn="ctr" rtl="1">
                            <a:lnSpc>
                              <a:spcPct val="115000"/>
                            </a:lnSpc>
                            <a:spcBef>
                              <a:spcPts val="0"/>
                            </a:spcBef>
                            <a:spcAft>
                              <a:spcPts val="0"/>
                            </a:spcAft>
                          </a:pPr>
                          <a:r>
                            <a:rPr lang="en-US" sz="1050" kern="100" dirty="0">
                              <a:effectLst/>
                              <a:cs typeface="Nazanin" panose="00000400000000000000" pitchFamily="2" charset="-78"/>
                            </a:rPr>
                            <a:t>Rosenbrock </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m:t>
                                </m:r>
                                <m:d>
                                  <m:dPr>
                                    <m:ctrlPr>
                                      <a:rPr lang="en-US" sz="1050" i="1" kern="100">
                                        <a:effectLst/>
                                        <a:latin typeface="Cambria Math" panose="02040503050406030204" pitchFamily="18" charset="0"/>
                                      </a:rPr>
                                    </m:ctrlPr>
                                  </m:dPr>
                                  <m:e>
                                    <m:r>
                                      <a:rPr lang="en-US" sz="1050" kern="100">
                                        <a:effectLst/>
                                        <a:latin typeface="Cambria Math" panose="02040503050406030204" pitchFamily="18" charset="0"/>
                                      </a:rPr>
                                      <m:t>𝑥</m:t>
                                    </m:r>
                                    <m:r>
                                      <a:rPr lang="en-US" sz="1050" kern="100">
                                        <a:effectLst/>
                                        <a:latin typeface="Cambria Math" panose="02040503050406030204" pitchFamily="18" charset="0"/>
                                      </a:rPr>
                                      <m:t> , </m:t>
                                    </m:r>
                                    <m:r>
                                      <a:rPr lang="en-US" sz="1050" kern="100">
                                        <a:effectLst/>
                                        <a:latin typeface="Cambria Math" panose="02040503050406030204" pitchFamily="18" charset="0"/>
                                      </a:rPr>
                                      <m:t>𝑦</m:t>
                                    </m:r>
                                    <m:r>
                                      <a:rPr lang="en-US" sz="1050" kern="100">
                                        <a:effectLst/>
                                        <a:latin typeface="Cambria Math" panose="02040503050406030204" pitchFamily="18" charset="0"/>
                                      </a:rPr>
                                      <m:t> </m:t>
                                    </m:r>
                                  </m:e>
                                </m:d>
                                <m:r>
                                  <a:rPr lang="en-US" sz="1050" kern="100">
                                    <a:effectLst/>
                                    <a:latin typeface="Cambria Math" panose="02040503050406030204" pitchFamily="18" charset="0"/>
                                  </a:rPr>
                                  <m:t>=</m:t>
                                </m:r>
                                <m:sSup>
                                  <m:sSupPr>
                                    <m:ctrlPr>
                                      <a:rPr lang="en-US" sz="1050" i="1" kern="100">
                                        <a:effectLst/>
                                        <a:latin typeface="Cambria Math" panose="02040503050406030204" pitchFamily="18" charset="0"/>
                                      </a:rPr>
                                    </m:ctrlPr>
                                  </m:sSupPr>
                                  <m:e>
                                    <m:d>
                                      <m:dPr>
                                        <m:ctrlPr>
                                          <a:rPr lang="en-US" sz="1050" i="1" kern="100">
                                            <a:effectLst/>
                                            <a:latin typeface="Cambria Math" panose="02040503050406030204" pitchFamily="18" charset="0"/>
                                          </a:rPr>
                                        </m:ctrlPr>
                                      </m:dPr>
                                      <m:e>
                                        <m:r>
                                          <a:rPr lang="en-US" sz="1050" kern="100">
                                            <a:effectLst/>
                                            <a:latin typeface="Cambria Math" panose="02040503050406030204" pitchFamily="18" charset="0"/>
                                          </a:rPr>
                                          <m:t>1</m:t>
                                        </m:r>
                                        <m:r>
                                          <a:rPr lang="en-US" sz="1050" kern="100">
                                            <a:effectLst/>
                                            <a:latin typeface="Cambria Math" panose="02040503050406030204" pitchFamily="18" charset="0"/>
                                          </a:rPr>
                                          <m:t>−</m:t>
                                        </m:r>
                                        <m:r>
                                          <a:rPr lang="en-US" sz="1050" kern="100">
                                            <a:effectLst/>
                                            <a:latin typeface="Cambria Math" panose="02040503050406030204" pitchFamily="18" charset="0"/>
                                          </a:rPr>
                                          <m:t>𝑥</m:t>
                                        </m:r>
                                      </m:e>
                                    </m:d>
                                  </m:e>
                                  <m:sup>
                                    <m:r>
                                      <a:rPr lang="en-US" sz="1050" kern="100">
                                        <a:effectLst/>
                                        <a:latin typeface="Cambria Math" panose="02040503050406030204" pitchFamily="18" charset="0"/>
                                      </a:rPr>
                                      <m:t>2</m:t>
                                    </m:r>
                                  </m:sup>
                                </m:sSup>
                                <m:r>
                                  <a:rPr lang="en-US" sz="1050" kern="100">
                                    <a:effectLst/>
                                    <a:latin typeface="Cambria Math" panose="02040503050406030204" pitchFamily="18" charset="0"/>
                                  </a:rPr>
                                  <m:t>+</m:t>
                                </m:r>
                                <m:r>
                                  <a:rPr lang="en-US" sz="1050" kern="100">
                                    <a:effectLst/>
                                    <a:latin typeface="Cambria Math" panose="02040503050406030204" pitchFamily="18" charset="0"/>
                                  </a:rPr>
                                  <m:t>100</m:t>
                                </m:r>
                                <m:r>
                                  <a:rPr lang="en-US" sz="1050" kern="100">
                                    <a:effectLst/>
                                    <a:latin typeface="Cambria Math" panose="02040503050406030204" pitchFamily="18" charset="0"/>
                                  </a:rPr>
                                  <m:t> </m:t>
                                </m:r>
                                <m:sSup>
                                  <m:sSupPr>
                                    <m:ctrlPr>
                                      <a:rPr lang="en-US" sz="1050" i="1" kern="100">
                                        <a:effectLst/>
                                        <a:latin typeface="Cambria Math" panose="02040503050406030204" pitchFamily="18" charset="0"/>
                                      </a:rPr>
                                    </m:ctrlPr>
                                  </m:sSupPr>
                                  <m:e>
                                    <m:d>
                                      <m:dPr>
                                        <m:ctrlPr>
                                          <a:rPr lang="en-US" sz="1050" i="1" kern="100">
                                            <a:effectLst/>
                                            <a:latin typeface="Cambria Math" panose="02040503050406030204" pitchFamily="18" charset="0"/>
                                          </a:rPr>
                                        </m:ctrlPr>
                                      </m:dPr>
                                      <m:e>
                                        <m:r>
                                          <a:rPr lang="en-US" sz="1050" kern="100">
                                            <a:effectLst/>
                                            <a:latin typeface="Cambria Math" panose="02040503050406030204" pitchFamily="18" charset="0"/>
                                          </a:rPr>
                                          <m:t>𝑦</m:t>
                                        </m:r>
                                        <m:r>
                                          <a:rPr lang="en-US" sz="1050" kern="100">
                                            <a:effectLst/>
                                            <a:latin typeface="Cambria Math" panose="02040503050406030204" pitchFamily="18" charset="0"/>
                                          </a:rPr>
                                          <m:t>−</m:t>
                                        </m:r>
                                        <m:sSup>
                                          <m:sSupPr>
                                            <m:ctrlPr>
                                              <a:rPr lang="en-US" sz="1050" i="1" kern="100">
                                                <a:effectLst/>
                                                <a:latin typeface="Cambria Math" panose="02040503050406030204" pitchFamily="18" charset="0"/>
                                              </a:rPr>
                                            </m:ctrlPr>
                                          </m:sSupPr>
                                          <m:e>
                                            <m:r>
                                              <a:rPr lang="en-US" sz="1050" kern="100">
                                                <a:effectLst/>
                                                <a:latin typeface="Cambria Math" panose="02040503050406030204" pitchFamily="18" charset="0"/>
                                              </a:rPr>
                                              <m:t>𝑥</m:t>
                                            </m:r>
                                          </m:e>
                                          <m:sup>
                                            <m:r>
                                              <a:rPr lang="en-US" sz="1050" kern="100">
                                                <a:effectLst/>
                                                <a:latin typeface="Cambria Math" panose="02040503050406030204" pitchFamily="18" charset="0"/>
                                              </a:rPr>
                                              <m:t>2</m:t>
                                            </m:r>
                                          </m:sup>
                                        </m:sSup>
                                      </m:e>
                                    </m:d>
                                  </m:e>
                                  <m:sup>
                                    <m:r>
                                      <a:rPr lang="en-US" sz="1050" kern="100">
                                        <a:effectLst/>
                                        <a:latin typeface="Cambria Math" panose="02040503050406030204" pitchFamily="18" charset="0"/>
                                      </a:rPr>
                                      <m:t>2</m:t>
                                    </m:r>
                                  </m:sup>
                                </m:sSup>
                                <m:r>
                                  <a:rPr lang="en-US" sz="1050" kern="100">
                                    <a:effectLst/>
                                    <a:latin typeface="Cambria Math" panose="02040503050406030204" pitchFamily="18" charset="0"/>
                                  </a:rPr>
                                  <m:t> </m:t>
                                </m:r>
                              </m:oMath>
                            </m:oMathPara>
                          </a14:m>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غیر محدب، پیوسته</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154305" algn="ctr" rtl="0">
                            <a:lnSpc>
                              <a:spcPct val="115000"/>
                            </a:lnSpc>
                            <a:spcBef>
                              <a:spcPts val="0"/>
                            </a:spcBef>
                            <a:spcAft>
                              <a:spcPts val="0"/>
                            </a:spcAft>
                          </a:pPr>
                          <a:r>
                            <a:rPr lang="en-US" sz="1050" kern="100">
                              <a:effectLst/>
                              <a:cs typeface="Nazanin" panose="00000400000000000000" pitchFamily="2" charset="-78"/>
                            </a:rPr>
                            <a:t>(1, 1)</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4178623580"/>
                      </a:ext>
                    </a:extLst>
                  </a:tr>
                  <a:tr h="0">
                    <a:tc>
                      <a:txBody>
                        <a:bodyPr/>
                        <a:lstStyle/>
                        <a:p>
                          <a:pPr marL="0" marR="0" indent="-91440" algn="ctr" rtl="1">
                            <a:lnSpc>
                              <a:spcPct val="115000"/>
                            </a:lnSpc>
                            <a:spcBef>
                              <a:spcPts val="0"/>
                            </a:spcBef>
                            <a:spcAft>
                              <a:spcPts val="0"/>
                            </a:spcAft>
                          </a:pPr>
                          <a:r>
                            <a:rPr lang="ar-SA" sz="1050" kern="100" dirty="0">
                              <a:effectLst/>
                              <a:cs typeface="Nazanin" panose="00000400000000000000" pitchFamily="2" charset="-78"/>
                            </a:rPr>
                            <a:t>تابع </a:t>
                          </a:r>
                          <a:endParaRPr lang="en-US" sz="1600" kern="100" dirty="0">
                            <a:effectLst/>
                            <a:cs typeface="Nazanin" panose="00000400000000000000" pitchFamily="2" charset="-78"/>
                          </a:endParaRPr>
                        </a:p>
                        <a:p>
                          <a:pPr marL="0" marR="0" indent="-91440" algn="ctr" rtl="1">
                            <a:lnSpc>
                              <a:spcPct val="115000"/>
                            </a:lnSpc>
                            <a:spcBef>
                              <a:spcPts val="0"/>
                            </a:spcBef>
                            <a:spcAft>
                              <a:spcPts val="0"/>
                            </a:spcAft>
                          </a:pPr>
                          <a:r>
                            <a:rPr lang="ar-SA" sz="1050" kern="100" dirty="0">
                              <a:effectLst/>
                              <a:cs typeface="Nazanin" panose="00000400000000000000" pitchFamily="2" charset="-78"/>
                            </a:rPr>
                            <a:t> </a:t>
                          </a:r>
                          <a:r>
                            <a:rPr lang="en-US" sz="1050" kern="100" dirty="0">
                              <a:effectLst/>
                              <a:cs typeface="Nazanin" panose="00000400000000000000" pitchFamily="2" charset="-78"/>
                            </a:rPr>
                            <a:t>Rastrigin </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just" rtl="1">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m:t>
                                </m:r>
                                <m:d>
                                  <m:dPr>
                                    <m:ctrlPr>
                                      <a:rPr lang="en-US" sz="1050" i="1" kern="100">
                                        <a:effectLst/>
                                        <a:latin typeface="Cambria Math" panose="02040503050406030204" pitchFamily="18" charset="0"/>
                                      </a:rPr>
                                    </m:ctrlPr>
                                  </m:dPr>
                                  <m:e>
                                    <m:r>
                                      <a:rPr lang="en-US" sz="1050" kern="100">
                                        <a:effectLst/>
                                        <a:latin typeface="Cambria Math" panose="02040503050406030204" pitchFamily="18" charset="0"/>
                                      </a:rPr>
                                      <m:t>𝑥</m:t>
                                    </m:r>
                                  </m:e>
                                </m:d>
                                <m:r>
                                  <a:rPr lang="en-US" sz="1050" kern="100">
                                    <a:effectLst/>
                                    <a:latin typeface="Cambria Math" panose="02040503050406030204" pitchFamily="18" charset="0"/>
                                  </a:rPr>
                                  <m:t>=</m:t>
                                </m:r>
                                <m:r>
                                  <a:rPr lang="en-US" sz="1050" kern="100">
                                    <a:effectLst/>
                                    <a:latin typeface="Cambria Math" panose="02040503050406030204" pitchFamily="18" charset="0"/>
                                  </a:rPr>
                                  <m:t>10</m:t>
                                </m:r>
                                <m:r>
                                  <a:rPr lang="en-US" sz="1050" kern="100">
                                    <a:effectLst/>
                                    <a:latin typeface="Cambria Math" panose="02040503050406030204" pitchFamily="18" charset="0"/>
                                  </a:rPr>
                                  <m:t>𝑛</m:t>
                                </m:r>
                                <m:r>
                                  <a:rPr lang="en-US" sz="1050" kern="100">
                                    <a:effectLst/>
                                    <a:latin typeface="Cambria Math" panose="02040503050406030204" pitchFamily="18" charset="0"/>
                                  </a:rPr>
                                  <m:t>+ </m:t>
                                </m:r>
                                <m:nary>
                                  <m:naryPr>
                                    <m:chr m:val="∑"/>
                                    <m:limLoc m:val="undOvr"/>
                                    <m:ctrlPr>
                                      <a:rPr lang="en-US" sz="1050" i="1" kern="100">
                                        <a:effectLst/>
                                        <a:latin typeface="Cambria Math" panose="02040503050406030204" pitchFamily="18" charset="0"/>
                                      </a:rPr>
                                    </m:ctrlPr>
                                  </m:naryPr>
                                  <m:sub>
                                    <m:r>
                                      <a:rPr lang="en-US" sz="1050" kern="100">
                                        <a:effectLst/>
                                        <a:latin typeface="Cambria Math" panose="02040503050406030204" pitchFamily="18" charset="0"/>
                                      </a:rPr>
                                      <m:t>𝑖</m:t>
                                    </m:r>
                                    <m:r>
                                      <a:rPr lang="en-US" sz="1050" kern="100">
                                        <a:effectLst/>
                                        <a:latin typeface="Cambria Math" panose="02040503050406030204" pitchFamily="18" charset="0"/>
                                      </a:rPr>
                                      <m:t>=</m:t>
                                    </m:r>
                                    <m:r>
                                      <a:rPr lang="en-US" sz="1050" kern="100">
                                        <a:effectLst/>
                                        <a:latin typeface="Cambria Math" panose="02040503050406030204" pitchFamily="18" charset="0"/>
                                      </a:rPr>
                                      <m:t>1</m:t>
                                    </m:r>
                                  </m:sub>
                                  <m:sup>
                                    <m:r>
                                      <a:rPr lang="en-US" sz="1050" kern="100">
                                        <a:effectLst/>
                                        <a:latin typeface="Cambria Math" panose="02040503050406030204" pitchFamily="18" charset="0"/>
                                      </a:rPr>
                                      <m:t>𝑛</m:t>
                                    </m:r>
                                  </m:sup>
                                  <m:e>
                                    <m:r>
                                      <a:rPr lang="en-US" sz="1050" kern="100">
                                        <a:effectLst/>
                                        <a:latin typeface="Cambria Math" panose="02040503050406030204" pitchFamily="18" charset="0"/>
                                      </a:rPr>
                                      <m:t>[</m:t>
                                    </m:r>
                                    <m:sSubSup>
                                      <m:sSubSupPr>
                                        <m:ctrlPr>
                                          <a:rPr lang="en-US" sz="1050" i="1" kern="100">
                                            <a:effectLst/>
                                            <a:latin typeface="Cambria Math" panose="02040503050406030204" pitchFamily="18" charset="0"/>
                                          </a:rPr>
                                        </m:ctrlPr>
                                      </m:sSubSupPr>
                                      <m:e>
                                        <m:r>
                                          <a:rPr lang="en-US" sz="1050" kern="100">
                                            <a:effectLst/>
                                            <a:latin typeface="Cambria Math" panose="02040503050406030204" pitchFamily="18" charset="0"/>
                                          </a:rPr>
                                          <m:t>𝑥</m:t>
                                        </m:r>
                                      </m:e>
                                      <m:sub>
                                        <m:r>
                                          <a:rPr lang="en-US" sz="1050" kern="100">
                                            <a:effectLst/>
                                            <a:latin typeface="Cambria Math" panose="02040503050406030204" pitchFamily="18" charset="0"/>
                                          </a:rPr>
                                          <m:t>𝑖</m:t>
                                        </m:r>
                                      </m:sub>
                                      <m:sup>
                                        <m:r>
                                          <a:rPr lang="en-US" sz="1050" kern="100">
                                            <a:effectLst/>
                                            <a:latin typeface="Cambria Math" panose="02040503050406030204" pitchFamily="18" charset="0"/>
                                          </a:rPr>
                                          <m:t>2</m:t>
                                        </m:r>
                                      </m:sup>
                                    </m:sSubSup>
                                    <m:r>
                                      <a:rPr lang="en-US" sz="1050" kern="100">
                                        <a:effectLst/>
                                        <a:latin typeface="Cambria Math" panose="02040503050406030204" pitchFamily="18" charset="0"/>
                                      </a:rPr>
                                      <m:t>−  </m:t>
                                    </m:r>
                                    <m:r>
                                      <a:rPr lang="en-US" sz="1050" kern="100">
                                        <a:effectLst/>
                                        <a:latin typeface="Cambria Math" panose="02040503050406030204" pitchFamily="18" charset="0"/>
                                      </a:rPr>
                                      <m:t>10</m:t>
                                    </m:r>
                                    <m:r>
                                      <m:rPr>
                                        <m:sty m:val="p"/>
                                      </m:rPr>
                                      <a:rPr lang="en-US" sz="1050" kern="100">
                                        <a:effectLst/>
                                        <a:latin typeface="Cambria Math" panose="02040503050406030204" pitchFamily="18" charset="0"/>
                                      </a:rPr>
                                      <m:t>cos</m:t>
                                    </m:r>
                                    <m:r>
                                      <a:rPr lang="en-US" sz="1050" kern="100">
                                        <a:effectLst/>
                                        <a:latin typeface="Cambria Math" panose="02040503050406030204" pitchFamily="18" charset="0"/>
                                      </a:rPr>
                                      <m:t>⁡(</m:t>
                                    </m:r>
                                    <m:r>
                                      <a:rPr lang="en-US" sz="1050" kern="100">
                                        <a:effectLst/>
                                        <a:latin typeface="Cambria Math" panose="02040503050406030204" pitchFamily="18" charset="0"/>
                                      </a:rPr>
                                      <m:t>2</m:t>
                                    </m:r>
                                    <m:r>
                                      <a:rPr lang="en-US" sz="1050" kern="100">
                                        <a:effectLst/>
                                        <a:latin typeface="Cambria Math" panose="02040503050406030204" pitchFamily="18" charset="0"/>
                                      </a:rPr>
                                      <m:t>𝜋</m:t>
                                    </m:r>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𝑥</m:t>
                                        </m:r>
                                      </m:e>
                                      <m:sub>
                                        <m:r>
                                          <a:rPr lang="en-US" sz="1050" kern="100">
                                            <a:effectLst/>
                                            <a:latin typeface="Cambria Math" panose="02040503050406030204" pitchFamily="18" charset="0"/>
                                          </a:rPr>
                                          <m:t>𝑖</m:t>
                                        </m:r>
                                      </m:sub>
                                    </m:sSub>
                                    <m:r>
                                      <a:rPr lang="en-US" sz="1050" kern="100">
                                        <a:effectLst/>
                                        <a:latin typeface="Cambria Math" panose="02040503050406030204" pitchFamily="18" charset="0"/>
                                      </a:rPr>
                                      <m:t>)]</m:t>
                                    </m:r>
                                  </m:e>
                                </m:nary>
                              </m:oMath>
                            </m:oMathPara>
                          </a14:m>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غیر محدب، پیوسته</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635" algn="ctr" rtl="0">
                            <a:lnSpc>
                              <a:spcPct val="115000"/>
                            </a:lnSpc>
                            <a:spcBef>
                              <a:spcPts val="0"/>
                            </a:spcBef>
                            <a:spcAft>
                              <a:spcPts val="0"/>
                            </a:spcAft>
                          </a:pPr>
                          <a:r>
                            <a:rPr lang="en-US" sz="1050" kern="100">
                              <a:effectLst/>
                              <a:cs typeface="Nazanin" panose="00000400000000000000" pitchFamily="2" charset="-78"/>
                            </a:rPr>
                            <a:t>(0, 0, ..., 0)</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065000864"/>
                      </a:ext>
                    </a:extLst>
                  </a:tr>
                  <a:tr h="516890">
                    <a:tc>
                      <a:txBody>
                        <a:bodyPr/>
                        <a:lstStyle/>
                        <a:p>
                          <a:pPr marL="0" marR="0" indent="-91440" algn="ctr" rtl="1">
                            <a:lnSpc>
                              <a:spcPct val="115000"/>
                            </a:lnSpc>
                            <a:spcBef>
                              <a:spcPts val="0"/>
                            </a:spcBef>
                            <a:spcAft>
                              <a:spcPts val="0"/>
                            </a:spcAft>
                          </a:pPr>
                          <a:r>
                            <a:rPr lang="ar-SA" sz="1050" kern="100" dirty="0">
                              <a:effectLst/>
                              <a:cs typeface="Nazanin" panose="00000400000000000000" pitchFamily="2" charset="-78"/>
                            </a:rPr>
                            <a:t>تابع </a:t>
                          </a:r>
                          <a:endParaRPr lang="en-US" sz="1600" kern="100" dirty="0">
                            <a:effectLst/>
                            <a:cs typeface="Nazanin" panose="00000400000000000000" pitchFamily="2" charset="-78"/>
                          </a:endParaRPr>
                        </a:p>
                        <a:p>
                          <a:pPr marL="0" marR="0" indent="-91440" algn="ctr" rtl="1">
                            <a:lnSpc>
                              <a:spcPct val="115000"/>
                            </a:lnSpc>
                            <a:spcBef>
                              <a:spcPts val="0"/>
                            </a:spcBef>
                            <a:spcAft>
                              <a:spcPts val="0"/>
                            </a:spcAft>
                          </a:pPr>
                          <a:r>
                            <a:rPr lang="ar-SA" sz="1050" kern="100" dirty="0">
                              <a:effectLst/>
                              <a:cs typeface="Nazanin" panose="00000400000000000000" pitchFamily="2" charset="-78"/>
                            </a:rPr>
                            <a:t> </a:t>
                          </a:r>
                          <a:r>
                            <a:rPr lang="en-US" sz="1050" kern="100" dirty="0">
                              <a:effectLst/>
                              <a:cs typeface="Nazanin" panose="00000400000000000000" pitchFamily="2" charset="-78"/>
                            </a:rPr>
                            <a:t>Griewank </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m:t>
                                </m:r>
                                <m:d>
                                  <m:dPr>
                                    <m:ctrlPr>
                                      <a:rPr lang="en-US" sz="1050" i="1" kern="100">
                                        <a:effectLst/>
                                        <a:latin typeface="Cambria Math" panose="02040503050406030204" pitchFamily="18" charset="0"/>
                                      </a:rPr>
                                    </m:ctrlPr>
                                  </m:dPr>
                                  <m:e>
                                    <m:r>
                                      <a:rPr lang="en-US" sz="1050" kern="100">
                                        <a:effectLst/>
                                        <a:latin typeface="Cambria Math" panose="02040503050406030204" pitchFamily="18" charset="0"/>
                                      </a:rPr>
                                      <m:t>𝑥</m:t>
                                    </m:r>
                                  </m:e>
                                </m:d>
                                <m:r>
                                  <a:rPr lang="en-US" sz="1050" kern="100">
                                    <a:effectLst/>
                                    <a:latin typeface="Cambria Math" panose="02040503050406030204" pitchFamily="18" charset="0"/>
                                  </a:rPr>
                                  <m:t>= </m:t>
                                </m:r>
                                <m:nary>
                                  <m:naryPr>
                                    <m:chr m:val="∑"/>
                                    <m:limLoc m:val="undOvr"/>
                                    <m:ctrlPr>
                                      <a:rPr lang="en-US" sz="1050" i="1" kern="100">
                                        <a:effectLst/>
                                        <a:latin typeface="Cambria Math" panose="02040503050406030204" pitchFamily="18" charset="0"/>
                                      </a:rPr>
                                    </m:ctrlPr>
                                  </m:naryPr>
                                  <m:sub>
                                    <m:r>
                                      <a:rPr lang="en-US" sz="1050" kern="100">
                                        <a:effectLst/>
                                        <a:latin typeface="Cambria Math" panose="02040503050406030204" pitchFamily="18" charset="0"/>
                                      </a:rPr>
                                      <m:t>𝑖</m:t>
                                    </m:r>
                                    <m:r>
                                      <a:rPr lang="en-US" sz="1050" kern="100">
                                        <a:effectLst/>
                                        <a:latin typeface="Cambria Math" panose="02040503050406030204" pitchFamily="18" charset="0"/>
                                      </a:rPr>
                                      <m:t>=</m:t>
                                    </m:r>
                                    <m:r>
                                      <a:rPr lang="en-US" sz="1050" kern="100">
                                        <a:effectLst/>
                                        <a:latin typeface="Cambria Math" panose="02040503050406030204" pitchFamily="18" charset="0"/>
                                      </a:rPr>
                                      <m:t>1</m:t>
                                    </m:r>
                                  </m:sub>
                                  <m:sup>
                                    <m:r>
                                      <a:rPr lang="en-US" sz="1050" kern="100">
                                        <a:effectLst/>
                                        <a:latin typeface="Cambria Math" panose="02040503050406030204" pitchFamily="18" charset="0"/>
                                      </a:rPr>
                                      <m:t>𝑛</m:t>
                                    </m:r>
                                  </m:sup>
                                  <m:e>
                                    <m:f>
                                      <m:fPr>
                                        <m:ctrlPr>
                                          <a:rPr lang="en-US" sz="1050" i="1" kern="100">
                                            <a:effectLst/>
                                            <a:latin typeface="Cambria Math" panose="02040503050406030204" pitchFamily="18" charset="0"/>
                                          </a:rPr>
                                        </m:ctrlPr>
                                      </m:fPr>
                                      <m:num>
                                        <m:sSubSup>
                                          <m:sSubSupPr>
                                            <m:ctrlPr>
                                              <a:rPr lang="en-US" sz="1050" i="1" kern="100">
                                                <a:effectLst/>
                                                <a:latin typeface="Cambria Math" panose="02040503050406030204" pitchFamily="18" charset="0"/>
                                              </a:rPr>
                                            </m:ctrlPr>
                                          </m:sSubSupPr>
                                          <m:e>
                                            <m:r>
                                              <a:rPr lang="en-US" sz="1050" kern="100">
                                                <a:effectLst/>
                                                <a:latin typeface="Cambria Math" panose="02040503050406030204" pitchFamily="18" charset="0"/>
                                              </a:rPr>
                                              <m:t>𝑥</m:t>
                                            </m:r>
                                          </m:e>
                                          <m:sub>
                                            <m:r>
                                              <a:rPr lang="en-US" sz="1050" kern="100">
                                                <a:effectLst/>
                                                <a:latin typeface="Cambria Math" panose="02040503050406030204" pitchFamily="18" charset="0"/>
                                              </a:rPr>
                                              <m:t>𝑖</m:t>
                                            </m:r>
                                          </m:sub>
                                          <m:sup>
                                            <m:r>
                                              <a:rPr lang="en-US" sz="1050" kern="100">
                                                <a:effectLst/>
                                                <a:latin typeface="Cambria Math" panose="02040503050406030204" pitchFamily="18" charset="0"/>
                                              </a:rPr>
                                              <m:t>2</m:t>
                                            </m:r>
                                          </m:sup>
                                        </m:sSubSup>
                                      </m:num>
                                      <m:den>
                                        <m:r>
                                          <a:rPr lang="en-US" sz="1050" kern="100">
                                            <a:effectLst/>
                                            <a:latin typeface="Cambria Math" panose="02040503050406030204" pitchFamily="18" charset="0"/>
                                          </a:rPr>
                                          <m:t>4000</m:t>
                                        </m:r>
                                      </m:den>
                                    </m:f>
                                    <m:r>
                                      <a:rPr lang="en-US" sz="1050" kern="100">
                                        <a:effectLst/>
                                        <a:latin typeface="Cambria Math" panose="02040503050406030204" pitchFamily="18" charset="0"/>
                                      </a:rPr>
                                      <m:t> − </m:t>
                                    </m:r>
                                    <m:nary>
                                      <m:naryPr>
                                        <m:chr m:val="∏"/>
                                        <m:limLoc m:val="subSup"/>
                                        <m:ctrlPr>
                                          <a:rPr lang="en-US" sz="1050" i="1" kern="100">
                                            <a:effectLst/>
                                            <a:latin typeface="Cambria Math" panose="02040503050406030204" pitchFamily="18" charset="0"/>
                                          </a:rPr>
                                        </m:ctrlPr>
                                      </m:naryPr>
                                      <m:sub>
                                        <m:r>
                                          <a:rPr lang="en-US" sz="1050" kern="100">
                                            <a:effectLst/>
                                            <a:latin typeface="Cambria Math" panose="02040503050406030204" pitchFamily="18" charset="0"/>
                                          </a:rPr>
                                          <m:t>𝑖</m:t>
                                        </m:r>
                                        <m:r>
                                          <a:rPr lang="en-US" sz="1050" kern="100">
                                            <a:effectLst/>
                                            <a:latin typeface="Cambria Math" panose="02040503050406030204" pitchFamily="18" charset="0"/>
                                          </a:rPr>
                                          <m:t>=</m:t>
                                        </m:r>
                                        <m:r>
                                          <a:rPr lang="en-US" sz="1050" kern="100">
                                            <a:effectLst/>
                                            <a:latin typeface="Cambria Math" panose="02040503050406030204" pitchFamily="18" charset="0"/>
                                          </a:rPr>
                                          <m:t>1</m:t>
                                        </m:r>
                                      </m:sub>
                                      <m:sup>
                                        <m:r>
                                          <a:rPr lang="en-US" sz="1050" kern="100">
                                            <a:effectLst/>
                                            <a:latin typeface="Cambria Math" panose="02040503050406030204" pitchFamily="18" charset="0"/>
                                          </a:rPr>
                                          <m:t>𝑛</m:t>
                                        </m:r>
                                      </m:sup>
                                      <m:e>
                                        <m:func>
                                          <m:funcPr>
                                            <m:ctrlPr>
                                              <a:rPr lang="en-US" sz="1050" i="1" kern="100">
                                                <a:effectLst/>
                                                <a:latin typeface="Cambria Math" panose="02040503050406030204" pitchFamily="18" charset="0"/>
                                              </a:rPr>
                                            </m:ctrlPr>
                                          </m:funcPr>
                                          <m:fName>
                                            <m:r>
                                              <m:rPr>
                                                <m:sty m:val="p"/>
                                              </m:rPr>
                                              <a:rPr lang="en-US" sz="1050" kern="100">
                                                <a:effectLst/>
                                                <a:latin typeface="Cambria Math" panose="02040503050406030204" pitchFamily="18" charset="0"/>
                                              </a:rPr>
                                              <m:t>cos</m:t>
                                            </m:r>
                                          </m:fName>
                                          <m:e>
                                            <m:d>
                                              <m:dPr>
                                                <m:ctrlPr>
                                                  <a:rPr lang="en-US" sz="1050" i="1" kern="100">
                                                    <a:effectLst/>
                                                    <a:latin typeface="Cambria Math" panose="02040503050406030204" pitchFamily="18" charset="0"/>
                                                  </a:rPr>
                                                </m:ctrlPr>
                                              </m:dPr>
                                              <m:e>
                                                <m:f>
                                                  <m:fPr>
                                                    <m:ctrlPr>
                                                      <a:rPr lang="en-US" sz="1050" i="1" kern="100">
                                                        <a:effectLst/>
                                                        <a:latin typeface="Cambria Math" panose="02040503050406030204" pitchFamily="18" charset="0"/>
                                                      </a:rPr>
                                                    </m:ctrlPr>
                                                  </m:fPr>
                                                  <m:num>
                                                    <m:sSub>
                                                      <m:sSubPr>
                                                        <m:ctrlPr>
                                                          <a:rPr lang="en-US" sz="1050" i="1" kern="100">
                                                            <a:effectLst/>
                                                            <a:latin typeface="Cambria Math" panose="02040503050406030204" pitchFamily="18" charset="0"/>
                                                          </a:rPr>
                                                        </m:ctrlPr>
                                                      </m:sSubPr>
                                                      <m:e>
                                                        <m:r>
                                                          <a:rPr lang="en-US" sz="1050" kern="100">
                                                            <a:effectLst/>
                                                            <a:latin typeface="Cambria Math" panose="02040503050406030204" pitchFamily="18" charset="0"/>
                                                          </a:rPr>
                                                          <m:t>𝑥</m:t>
                                                        </m:r>
                                                      </m:e>
                                                      <m:sub>
                                                        <m:r>
                                                          <a:rPr lang="en-US" sz="1050" kern="100">
                                                            <a:effectLst/>
                                                            <a:latin typeface="Cambria Math" panose="02040503050406030204" pitchFamily="18" charset="0"/>
                                                          </a:rPr>
                                                          <m:t>𝑖</m:t>
                                                        </m:r>
                                                      </m:sub>
                                                    </m:sSub>
                                                  </m:num>
                                                  <m:den>
                                                    <m:rad>
                                                      <m:radPr>
                                                        <m:degHide m:val="on"/>
                                                        <m:ctrlPr>
                                                          <a:rPr lang="en-US" sz="1050" i="1" kern="100">
                                                            <a:effectLst/>
                                                            <a:latin typeface="Cambria Math" panose="02040503050406030204" pitchFamily="18" charset="0"/>
                                                          </a:rPr>
                                                        </m:ctrlPr>
                                                      </m:radPr>
                                                      <m:deg/>
                                                      <m:e>
                                                        <m:r>
                                                          <a:rPr lang="en-US" sz="1050" kern="100">
                                                            <a:effectLst/>
                                                            <a:latin typeface="Cambria Math" panose="02040503050406030204" pitchFamily="18" charset="0"/>
                                                          </a:rPr>
                                                          <m:t>𝑖</m:t>
                                                        </m:r>
                                                      </m:e>
                                                    </m:rad>
                                                  </m:den>
                                                </m:f>
                                              </m:e>
                                            </m:d>
                                            <m:r>
                                              <a:rPr lang="en-US" sz="1050" kern="100">
                                                <a:effectLst/>
                                                <a:latin typeface="Cambria Math" panose="02040503050406030204" pitchFamily="18" charset="0"/>
                                              </a:rPr>
                                              <m:t>+</m:t>
                                            </m:r>
                                            <m:r>
                                              <a:rPr lang="en-US" sz="1050" kern="100">
                                                <a:effectLst/>
                                                <a:latin typeface="Cambria Math" panose="02040503050406030204" pitchFamily="18" charset="0"/>
                                              </a:rPr>
                                              <m:t>1</m:t>
                                            </m:r>
                                          </m:e>
                                        </m:func>
                                      </m:e>
                                    </m:nary>
                                  </m:e>
                                </m:nary>
                              </m:oMath>
                            </m:oMathPara>
                          </a14:m>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غیر محدب، پیوسته، نقاط حداقل محلی متعددی دارد.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34925" marR="45720" indent="-34925" algn="ctr" rtl="0">
                            <a:lnSpc>
                              <a:spcPct val="115000"/>
                            </a:lnSpc>
                            <a:spcBef>
                              <a:spcPts val="0"/>
                            </a:spcBef>
                            <a:spcAft>
                              <a:spcPts val="0"/>
                            </a:spcAft>
                          </a:pPr>
                          <a:r>
                            <a:rPr lang="en-US" sz="1050" kern="100" dirty="0">
                              <a:effectLst/>
                              <a:cs typeface="Nazanin" panose="00000400000000000000" pitchFamily="2" charset="-78"/>
                            </a:rPr>
                            <a:t>(0, 0, ..., 0)</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236183441"/>
                      </a:ext>
                    </a:extLst>
                  </a:tr>
                </a:tbl>
              </a:graphicData>
            </a:graphic>
          </p:graphicFrame>
        </mc:Choice>
        <mc:Fallback xmlns="">
          <p:graphicFrame>
            <p:nvGraphicFramePr>
              <p:cNvPr id="7" name="Table 6">
                <a:extLst>
                  <a:ext uri="{FF2B5EF4-FFF2-40B4-BE49-F238E27FC236}">
                    <a16:creationId xmlns:a16="http://schemas.microsoft.com/office/drawing/2014/main" id="{E78B29AA-6FB9-5602-7BE7-88BC58ACAB3C}"/>
                  </a:ext>
                </a:extLst>
              </p:cNvPr>
              <p:cNvGraphicFramePr>
                <a:graphicFrameLocks noGrp="1"/>
              </p:cNvGraphicFramePr>
              <p:nvPr>
                <p:extLst>
                  <p:ext uri="{D42A27DB-BD31-4B8C-83A1-F6EECF244321}">
                    <p14:modId xmlns:p14="http://schemas.microsoft.com/office/powerpoint/2010/main" val="2057151312"/>
                  </p:ext>
                </p:extLst>
              </p:nvPr>
            </p:nvGraphicFramePr>
            <p:xfrm>
              <a:off x="6096000" y="4326294"/>
              <a:ext cx="5598160" cy="2355469"/>
            </p:xfrm>
            <a:graphic>
              <a:graphicData uri="http://schemas.openxmlformats.org/drawingml/2006/table">
                <a:tbl>
                  <a:tblPr rtl="1" firstRow="1" firstCol="1" bandRow="1">
                    <a:tableStyleId>{5C22544A-7EE6-4342-B048-85BDC9FD1C3A}</a:tableStyleId>
                  </a:tblPr>
                  <a:tblGrid>
                    <a:gridCol w="815975">
                      <a:extLst>
                        <a:ext uri="{9D8B030D-6E8A-4147-A177-3AD203B41FA5}">
                          <a16:colId xmlns:a16="http://schemas.microsoft.com/office/drawing/2014/main" val="726291055"/>
                        </a:ext>
                      </a:extLst>
                    </a:gridCol>
                    <a:gridCol w="2503805">
                      <a:extLst>
                        <a:ext uri="{9D8B030D-6E8A-4147-A177-3AD203B41FA5}">
                          <a16:colId xmlns:a16="http://schemas.microsoft.com/office/drawing/2014/main" val="2761632275"/>
                        </a:ext>
                      </a:extLst>
                    </a:gridCol>
                    <a:gridCol w="1391285">
                      <a:extLst>
                        <a:ext uri="{9D8B030D-6E8A-4147-A177-3AD203B41FA5}">
                          <a16:colId xmlns:a16="http://schemas.microsoft.com/office/drawing/2014/main" val="647565976"/>
                        </a:ext>
                      </a:extLst>
                    </a:gridCol>
                    <a:gridCol w="887095">
                      <a:extLst>
                        <a:ext uri="{9D8B030D-6E8A-4147-A177-3AD203B41FA5}">
                          <a16:colId xmlns:a16="http://schemas.microsoft.com/office/drawing/2014/main" val="1349467565"/>
                        </a:ext>
                      </a:extLst>
                    </a:gridCol>
                  </a:tblGrid>
                  <a:tr h="442595">
                    <a:tc>
                      <a:txBody>
                        <a:bodyPr/>
                        <a:lstStyle/>
                        <a:p>
                          <a:pPr marL="0" marR="0" indent="-91440" algn="ctr" rtl="1">
                            <a:lnSpc>
                              <a:spcPct val="115000"/>
                            </a:lnSpc>
                            <a:spcBef>
                              <a:spcPts val="0"/>
                            </a:spcBef>
                            <a:spcAft>
                              <a:spcPts val="0"/>
                            </a:spcAft>
                          </a:pPr>
                          <a:r>
                            <a:rPr lang="ar-SA" sz="1050" kern="100">
                              <a:effectLst/>
                              <a:cs typeface="Nazanin" panose="00000400000000000000" pitchFamily="2" charset="-78"/>
                            </a:rPr>
                            <a:t>نام تابع</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91440" algn="ctr" rtl="1">
                            <a:lnSpc>
                              <a:spcPct val="115000"/>
                            </a:lnSpc>
                            <a:spcBef>
                              <a:spcPts val="0"/>
                            </a:spcBef>
                            <a:spcAft>
                              <a:spcPts val="0"/>
                            </a:spcAft>
                          </a:pPr>
                          <a:r>
                            <a:rPr lang="ar-SA" sz="1050" kern="100" dirty="0">
                              <a:effectLst/>
                              <a:cs typeface="Nazanin" panose="00000400000000000000" pitchFamily="2" charset="-78"/>
                            </a:rPr>
                            <a:t>فرمول تابع هدف معیار</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91440" algn="ctr" rtl="1">
                            <a:lnSpc>
                              <a:spcPct val="115000"/>
                            </a:lnSpc>
                            <a:spcBef>
                              <a:spcPts val="0"/>
                            </a:spcBef>
                            <a:spcAft>
                              <a:spcPts val="0"/>
                            </a:spcAft>
                          </a:pPr>
                          <a:r>
                            <a:rPr lang="ar-SA" sz="1050" kern="100">
                              <a:effectLst/>
                              <a:cs typeface="Nazanin" panose="00000400000000000000" pitchFamily="2" charset="-78"/>
                            </a:rPr>
                            <a:t>ویژگی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مقدار حداقل سراسری</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774336369"/>
                      </a:ext>
                    </a:extLst>
                  </a:tr>
                  <a:tr h="502412">
                    <a:tc>
                      <a:txBody>
                        <a:bodyPr/>
                        <a:lstStyle/>
                        <a:p>
                          <a:pPr marL="0" marR="0" indent="-91440" algn="ctr" rtl="1">
                            <a:lnSpc>
                              <a:spcPct val="115000"/>
                            </a:lnSpc>
                            <a:spcBef>
                              <a:spcPts val="0"/>
                            </a:spcBef>
                            <a:spcAft>
                              <a:spcPts val="0"/>
                            </a:spcAft>
                          </a:pPr>
                          <a:r>
                            <a:rPr lang="ar-SA" sz="1050" kern="100">
                              <a:effectLst/>
                              <a:cs typeface="Nazanin" panose="00000400000000000000" pitchFamily="2" charset="-78"/>
                            </a:rPr>
                            <a:t>تابع </a:t>
                          </a:r>
                          <a:endParaRPr lang="en-US" sz="1600" kern="100">
                            <a:effectLst/>
                            <a:cs typeface="Nazanin" panose="00000400000000000000" pitchFamily="2" charset="-78"/>
                          </a:endParaRPr>
                        </a:p>
                        <a:p>
                          <a:pPr marL="0" marR="0" indent="-91440" algn="ctr" rtl="1">
                            <a:lnSpc>
                              <a:spcPct val="115000"/>
                            </a:lnSpc>
                            <a:spcBef>
                              <a:spcPts val="0"/>
                            </a:spcBef>
                            <a:spcAft>
                              <a:spcPts val="0"/>
                            </a:spcAft>
                          </a:pPr>
                          <a:r>
                            <a:rPr lang="ar-SA" sz="1050" kern="100">
                              <a:effectLst/>
                              <a:cs typeface="Nazanin" panose="00000400000000000000" pitchFamily="2" charset="-78"/>
                            </a:rPr>
                            <a:t> </a:t>
                          </a:r>
                          <a:r>
                            <a:rPr lang="en-US" sz="1050" kern="100">
                              <a:effectLst/>
                              <a:cs typeface="Nazanin" panose="00000400000000000000" pitchFamily="2" charset="-78"/>
                            </a:rPr>
                            <a:t>Sphere </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3"/>
                          <a:stretch>
                            <a:fillRect l="-33090" t="-89157" r="-91971" b="-281928"/>
                          </a:stretch>
                        </a:blipFill>
                      </a:tcP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محدب و پیوسته، تنها یک نقطه بهینه سراسری دارد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34925" indent="-102870" algn="ctr" rtl="0">
                            <a:lnSpc>
                              <a:spcPct val="115000"/>
                            </a:lnSpc>
                            <a:spcBef>
                              <a:spcPts val="0"/>
                            </a:spcBef>
                            <a:spcAft>
                              <a:spcPts val="0"/>
                            </a:spcAft>
                          </a:pPr>
                          <a:r>
                            <a:rPr lang="en-US" sz="1050" kern="100">
                              <a:effectLst/>
                              <a:cs typeface="Nazanin" panose="00000400000000000000" pitchFamily="2" charset="-78"/>
                            </a:rPr>
                            <a:t>(0, 0, ..., 0)</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809710536"/>
                      </a:ext>
                    </a:extLst>
                  </a:tr>
                  <a:tr h="391160">
                    <a:tc>
                      <a:txBody>
                        <a:bodyPr/>
                        <a:lstStyle/>
                        <a:p>
                          <a:pPr marL="158750" marR="0" indent="-158750" algn="ctr" rtl="1">
                            <a:lnSpc>
                              <a:spcPct val="115000"/>
                            </a:lnSpc>
                            <a:spcBef>
                              <a:spcPts val="0"/>
                            </a:spcBef>
                            <a:spcAft>
                              <a:spcPts val="0"/>
                            </a:spcAft>
                          </a:pPr>
                          <a:r>
                            <a:rPr lang="ar-SA" sz="1050" kern="100" dirty="0">
                              <a:effectLst/>
                              <a:cs typeface="Nazanin" panose="00000400000000000000" pitchFamily="2" charset="-78"/>
                            </a:rPr>
                            <a:t>تابع  </a:t>
                          </a:r>
                          <a:endParaRPr lang="en-US" sz="1600" kern="100" dirty="0">
                            <a:effectLst/>
                            <a:cs typeface="Nazanin" panose="00000400000000000000" pitchFamily="2" charset="-78"/>
                          </a:endParaRPr>
                        </a:p>
                        <a:p>
                          <a:pPr marL="158750" marR="0" indent="-158750" algn="ctr" rtl="1">
                            <a:lnSpc>
                              <a:spcPct val="115000"/>
                            </a:lnSpc>
                            <a:spcBef>
                              <a:spcPts val="0"/>
                            </a:spcBef>
                            <a:spcAft>
                              <a:spcPts val="0"/>
                            </a:spcAft>
                          </a:pPr>
                          <a:r>
                            <a:rPr lang="en-US" sz="1050" kern="100" dirty="0">
                              <a:effectLst/>
                              <a:cs typeface="Nazanin" panose="00000400000000000000" pitchFamily="2" charset="-78"/>
                            </a:rPr>
                            <a:t>Rosenbrock </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3"/>
                          <a:stretch>
                            <a:fillRect l="-33090" t="-245313" r="-91971" b="-265625"/>
                          </a:stretch>
                        </a:blipFill>
                      </a:tcP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غیر محدب، پیوسته</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154305" algn="ctr" rtl="0">
                            <a:lnSpc>
                              <a:spcPct val="115000"/>
                            </a:lnSpc>
                            <a:spcBef>
                              <a:spcPts val="0"/>
                            </a:spcBef>
                            <a:spcAft>
                              <a:spcPts val="0"/>
                            </a:spcAft>
                          </a:pPr>
                          <a:r>
                            <a:rPr lang="en-US" sz="1050" kern="100">
                              <a:effectLst/>
                              <a:cs typeface="Nazanin" panose="00000400000000000000" pitchFamily="2" charset="-78"/>
                            </a:rPr>
                            <a:t>(1, 1)</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4178623580"/>
                      </a:ext>
                    </a:extLst>
                  </a:tr>
                  <a:tr h="502412">
                    <a:tc>
                      <a:txBody>
                        <a:bodyPr/>
                        <a:lstStyle/>
                        <a:p>
                          <a:pPr marL="0" marR="0" indent="-91440" algn="ctr" rtl="1">
                            <a:lnSpc>
                              <a:spcPct val="115000"/>
                            </a:lnSpc>
                            <a:spcBef>
                              <a:spcPts val="0"/>
                            </a:spcBef>
                            <a:spcAft>
                              <a:spcPts val="0"/>
                            </a:spcAft>
                          </a:pPr>
                          <a:r>
                            <a:rPr lang="ar-SA" sz="1050" kern="100" dirty="0">
                              <a:effectLst/>
                              <a:cs typeface="Nazanin" panose="00000400000000000000" pitchFamily="2" charset="-78"/>
                            </a:rPr>
                            <a:t>تابع </a:t>
                          </a:r>
                          <a:endParaRPr lang="en-US" sz="1600" kern="100" dirty="0">
                            <a:effectLst/>
                            <a:cs typeface="Nazanin" panose="00000400000000000000" pitchFamily="2" charset="-78"/>
                          </a:endParaRPr>
                        </a:p>
                        <a:p>
                          <a:pPr marL="0" marR="0" indent="-91440" algn="ctr" rtl="1">
                            <a:lnSpc>
                              <a:spcPct val="115000"/>
                            </a:lnSpc>
                            <a:spcBef>
                              <a:spcPts val="0"/>
                            </a:spcBef>
                            <a:spcAft>
                              <a:spcPts val="0"/>
                            </a:spcAft>
                          </a:pPr>
                          <a:r>
                            <a:rPr lang="ar-SA" sz="1050" kern="100" dirty="0">
                              <a:effectLst/>
                              <a:cs typeface="Nazanin" panose="00000400000000000000" pitchFamily="2" charset="-78"/>
                            </a:rPr>
                            <a:t> </a:t>
                          </a:r>
                          <a:r>
                            <a:rPr lang="en-US" sz="1050" kern="100" dirty="0">
                              <a:effectLst/>
                              <a:cs typeface="Nazanin" panose="00000400000000000000" pitchFamily="2" charset="-78"/>
                            </a:rPr>
                            <a:t>Rastrigin </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3"/>
                          <a:stretch>
                            <a:fillRect l="-33090" t="-266265" r="-91971" b="-104819"/>
                          </a:stretch>
                        </a:blipFill>
                      </a:tcP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غیر محدب، پیوسته</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indent="635" algn="ctr" rtl="0">
                            <a:lnSpc>
                              <a:spcPct val="115000"/>
                            </a:lnSpc>
                            <a:spcBef>
                              <a:spcPts val="0"/>
                            </a:spcBef>
                            <a:spcAft>
                              <a:spcPts val="0"/>
                            </a:spcAft>
                          </a:pPr>
                          <a:r>
                            <a:rPr lang="en-US" sz="1050" kern="100">
                              <a:effectLst/>
                              <a:cs typeface="Nazanin" panose="00000400000000000000" pitchFamily="2" charset="-78"/>
                            </a:rPr>
                            <a:t>(0, 0, ..., 0)</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065000864"/>
                      </a:ext>
                    </a:extLst>
                  </a:tr>
                  <a:tr h="516890">
                    <a:tc>
                      <a:txBody>
                        <a:bodyPr/>
                        <a:lstStyle/>
                        <a:p>
                          <a:pPr marL="0" marR="0" indent="-91440" algn="ctr" rtl="1">
                            <a:lnSpc>
                              <a:spcPct val="115000"/>
                            </a:lnSpc>
                            <a:spcBef>
                              <a:spcPts val="0"/>
                            </a:spcBef>
                            <a:spcAft>
                              <a:spcPts val="0"/>
                            </a:spcAft>
                          </a:pPr>
                          <a:r>
                            <a:rPr lang="ar-SA" sz="1050" kern="100" dirty="0">
                              <a:effectLst/>
                              <a:cs typeface="Nazanin" panose="00000400000000000000" pitchFamily="2" charset="-78"/>
                            </a:rPr>
                            <a:t>تابع </a:t>
                          </a:r>
                          <a:endParaRPr lang="en-US" sz="1600" kern="100" dirty="0">
                            <a:effectLst/>
                            <a:cs typeface="Nazanin" panose="00000400000000000000" pitchFamily="2" charset="-78"/>
                          </a:endParaRPr>
                        </a:p>
                        <a:p>
                          <a:pPr marL="0" marR="0" indent="-91440" algn="ctr" rtl="1">
                            <a:lnSpc>
                              <a:spcPct val="115000"/>
                            </a:lnSpc>
                            <a:spcBef>
                              <a:spcPts val="0"/>
                            </a:spcBef>
                            <a:spcAft>
                              <a:spcPts val="0"/>
                            </a:spcAft>
                          </a:pPr>
                          <a:r>
                            <a:rPr lang="ar-SA" sz="1050" kern="100" dirty="0">
                              <a:effectLst/>
                              <a:cs typeface="Nazanin" panose="00000400000000000000" pitchFamily="2" charset="-78"/>
                            </a:rPr>
                            <a:t> </a:t>
                          </a:r>
                          <a:r>
                            <a:rPr lang="en-US" sz="1050" kern="100" dirty="0">
                              <a:effectLst/>
                              <a:cs typeface="Nazanin" panose="00000400000000000000" pitchFamily="2" charset="-78"/>
                            </a:rPr>
                            <a:t>Griewank </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3"/>
                          <a:stretch>
                            <a:fillRect l="-33090" t="-357647" r="-91971" b="-2353"/>
                          </a:stretch>
                        </a:blipFill>
                      </a:tcPr>
                    </a:tc>
                    <a:tc>
                      <a:txBody>
                        <a:bodyPr/>
                        <a:lstStyle/>
                        <a:p>
                          <a:pPr marL="0" marR="0" algn="ctr" rtl="1">
                            <a:lnSpc>
                              <a:spcPct val="115000"/>
                            </a:lnSpc>
                            <a:spcBef>
                              <a:spcPts val="0"/>
                            </a:spcBef>
                            <a:spcAft>
                              <a:spcPts val="0"/>
                            </a:spcAft>
                          </a:pPr>
                          <a:r>
                            <a:rPr lang="ar-SA" sz="1050" kern="100">
                              <a:effectLst/>
                              <a:cs typeface="Nazanin" panose="00000400000000000000" pitchFamily="2" charset="-78"/>
                            </a:rPr>
                            <a:t>غیر محدب، پیوسته، نقاط حداقل محلی متعددی دارد.</a:t>
                          </a:r>
                          <a:endParaRPr lang="en-US" sz="16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34925" marR="45720" indent="-34925" algn="ctr" rtl="0">
                            <a:lnSpc>
                              <a:spcPct val="115000"/>
                            </a:lnSpc>
                            <a:spcBef>
                              <a:spcPts val="0"/>
                            </a:spcBef>
                            <a:spcAft>
                              <a:spcPts val="0"/>
                            </a:spcAft>
                          </a:pPr>
                          <a:r>
                            <a:rPr lang="en-US" sz="1050" kern="100" dirty="0">
                              <a:effectLst/>
                              <a:cs typeface="Nazanin" panose="00000400000000000000" pitchFamily="2" charset="-78"/>
                            </a:rPr>
                            <a:t>(0, 0, ..., 0)</a:t>
                          </a:r>
                          <a:endParaRPr lang="en-US" sz="16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236183441"/>
                      </a:ext>
                    </a:extLst>
                  </a:tr>
                </a:tbl>
              </a:graphicData>
            </a:graphic>
          </p:graphicFrame>
        </mc:Fallback>
      </mc:AlternateContent>
      <p:graphicFrame>
        <p:nvGraphicFramePr>
          <p:cNvPr id="8" name="Table 7">
            <a:extLst>
              <a:ext uri="{FF2B5EF4-FFF2-40B4-BE49-F238E27FC236}">
                <a16:creationId xmlns:a16="http://schemas.microsoft.com/office/drawing/2014/main" id="{5A4204EC-4F28-4A0A-6A65-8FC90A081566}"/>
              </a:ext>
            </a:extLst>
          </p:cNvPr>
          <p:cNvGraphicFramePr>
            <a:graphicFrameLocks noGrp="1"/>
          </p:cNvGraphicFramePr>
          <p:nvPr>
            <p:extLst>
              <p:ext uri="{D42A27DB-BD31-4B8C-83A1-F6EECF244321}">
                <p14:modId xmlns:p14="http://schemas.microsoft.com/office/powerpoint/2010/main" val="2064736068"/>
              </p:ext>
            </p:extLst>
          </p:nvPr>
        </p:nvGraphicFramePr>
        <p:xfrm>
          <a:off x="723901" y="1875472"/>
          <a:ext cx="5037454" cy="3300794"/>
        </p:xfrm>
        <a:graphic>
          <a:graphicData uri="http://schemas.openxmlformats.org/drawingml/2006/table">
            <a:tbl>
              <a:tblPr rtl="1" firstRow="1" firstCol="1" bandRow="1">
                <a:tableStyleId>{5C22544A-7EE6-4342-B048-85BDC9FD1C3A}</a:tableStyleId>
              </a:tblPr>
              <a:tblGrid>
                <a:gridCol w="1088796">
                  <a:extLst>
                    <a:ext uri="{9D8B030D-6E8A-4147-A177-3AD203B41FA5}">
                      <a16:colId xmlns:a16="http://schemas.microsoft.com/office/drawing/2014/main" val="3244862059"/>
                    </a:ext>
                  </a:extLst>
                </a:gridCol>
                <a:gridCol w="95350">
                  <a:extLst>
                    <a:ext uri="{9D8B030D-6E8A-4147-A177-3AD203B41FA5}">
                      <a16:colId xmlns:a16="http://schemas.microsoft.com/office/drawing/2014/main" val="2222270644"/>
                    </a:ext>
                  </a:extLst>
                </a:gridCol>
                <a:gridCol w="389776">
                  <a:extLst>
                    <a:ext uri="{9D8B030D-6E8A-4147-A177-3AD203B41FA5}">
                      <a16:colId xmlns:a16="http://schemas.microsoft.com/office/drawing/2014/main" val="2466720082"/>
                    </a:ext>
                  </a:extLst>
                </a:gridCol>
                <a:gridCol w="1017284">
                  <a:extLst>
                    <a:ext uri="{9D8B030D-6E8A-4147-A177-3AD203B41FA5}">
                      <a16:colId xmlns:a16="http://schemas.microsoft.com/office/drawing/2014/main" val="1576744650"/>
                    </a:ext>
                  </a:extLst>
                </a:gridCol>
                <a:gridCol w="2446248">
                  <a:extLst>
                    <a:ext uri="{9D8B030D-6E8A-4147-A177-3AD203B41FA5}">
                      <a16:colId xmlns:a16="http://schemas.microsoft.com/office/drawing/2014/main" val="4155545284"/>
                    </a:ext>
                  </a:extLst>
                </a:gridCol>
              </a:tblGrid>
              <a:tr h="0">
                <a:tc gridSpan="2">
                  <a:txBody>
                    <a:bodyPr/>
                    <a:lstStyle/>
                    <a:p>
                      <a:pPr marL="0" marR="0" algn="ctr" rtl="1">
                        <a:lnSpc>
                          <a:spcPct val="115000"/>
                        </a:lnSpc>
                        <a:spcBef>
                          <a:spcPts val="0"/>
                        </a:spcBef>
                        <a:spcAft>
                          <a:spcPts val="0"/>
                        </a:spcAft>
                      </a:pPr>
                      <a:r>
                        <a:rPr lang="fa-IR" sz="1050" kern="100">
                          <a:effectLst/>
                          <a:cs typeface="Nazanin" panose="00000400000000000000" pitchFamily="2" charset="-78"/>
                        </a:rPr>
                        <a:t>پارامتر</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just" rtl="1">
                        <a:lnSpc>
                          <a:spcPct val="115000"/>
                        </a:lnSpc>
                        <a:spcBef>
                          <a:spcPts val="0"/>
                        </a:spcBef>
                        <a:spcAft>
                          <a:spcPts val="0"/>
                        </a:spcAft>
                      </a:pPr>
                      <a:r>
                        <a:rPr lang="fa-IR" sz="1050" kern="100">
                          <a:effectLst/>
                          <a:cs typeface="Nazanin" panose="00000400000000000000" pitchFamily="2" charset="-78"/>
                        </a:rPr>
                        <a:t>نماد</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الگوریتم</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تعریف</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2578963984"/>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اندازه جمعیت</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n</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dirty="0">
                          <a:effectLst/>
                          <a:cs typeface="Nazanin" panose="00000400000000000000" pitchFamily="2" charset="-78"/>
                        </a:rPr>
                        <a:t>CSA/PSO/EDA</a:t>
                      </a:r>
                      <a:endParaRPr lang="en-US" sz="1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تعداد لانه­ها (</a:t>
                      </a:r>
                      <a:r>
                        <a:rPr lang="en-US" sz="1050" kern="100">
                          <a:effectLst/>
                          <a:cs typeface="Nazanin" panose="00000400000000000000" pitchFamily="2" charset="-78"/>
                        </a:rPr>
                        <a:t>CSA</a:t>
                      </a:r>
                      <a:r>
                        <a:rPr lang="fa-IR" sz="1050" kern="100">
                          <a:effectLst/>
                          <a:cs typeface="Nazanin" panose="00000400000000000000" pitchFamily="2" charset="-78"/>
                        </a:rPr>
                        <a:t>) یا ذره ها (</a:t>
                      </a:r>
                      <a:r>
                        <a:rPr lang="en-US" sz="1050" kern="100">
                          <a:effectLst/>
                          <a:cs typeface="Nazanin" panose="00000400000000000000" pitchFamily="2" charset="-78"/>
                        </a:rPr>
                        <a:t>PSO</a:t>
                      </a:r>
                      <a:r>
                        <a:rPr lang="fa-IR" sz="1050" kern="100">
                          <a:effectLst/>
                          <a:cs typeface="Nazanin" panose="00000400000000000000" pitchFamily="2" charset="-78"/>
                        </a:rPr>
                        <a:t>) و یا نمونه منحصر به فرد</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448507606"/>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حداکثر تعداد گردش</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MaxItr</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CSA/PSO/EDA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حداکثر تعداد گردش یا نسل­ها در اجرای الگوریتم</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441957575"/>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شرط اتمام</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TC</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CSA/PSO/EDA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شرط خاتمه الگوریتم</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188277969"/>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پارامتر جستجوی محلی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LSP</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CSA/PSO/EDA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پارامترها جهت استراتژی جستجوی محلی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624189615"/>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نرخ کشف</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DR</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CSA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احتمال کنار گذاشتن لانه</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4061468325"/>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توزیع</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LFD</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CSA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توزیع راه حل­های تولید شده جدید ( اندازه قدم)</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218898009"/>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وزن اینرسی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W</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PSO</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میزان اثر گذاری سرعت قبلی بر روی حرکت ذره­ها</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022192955"/>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ضریب شناختی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C1</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PSO</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فاکتوری برای بهترین موقعیت  محلی ذره</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728444342"/>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ضریب اجتماعی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C2</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PSO</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فاکتوری جهت یافتن بهترین موقعیت سراسری ازدحام ذرات</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65926684"/>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روش انتخاب</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SM</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EDA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روش انتخاب هر نمونه جهت تولید نسل بعدی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13658096"/>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نرخ جایگزینی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RR</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EDA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نسبت جایگزینی نسل جدید</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450939907"/>
                  </a:ext>
                </a:extLst>
              </a:tr>
              <a:tr h="0">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مدل توزیع احتمالاتی</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en-US" sz="1050" kern="100">
                          <a:effectLst/>
                          <a:cs typeface="Nazanin" panose="00000400000000000000" pitchFamily="2" charset="-78"/>
                        </a:rPr>
                        <a:t>PDM</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EDA</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dirty="0">
                          <a:effectLst/>
                          <a:cs typeface="Nazanin" panose="00000400000000000000" pitchFamily="2" charset="-78"/>
                        </a:rPr>
                        <a:t>مدل توزیع جهت تولید راه­های جدید</a:t>
                      </a:r>
                      <a:endParaRPr lang="en-US" sz="1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728300723"/>
                  </a:ext>
                </a:extLst>
              </a:tr>
            </a:tbl>
          </a:graphicData>
        </a:graphic>
      </p:graphicFrame>
    </p:spTree>
    <p:extLst>
      <p:ext uri="{BB962C8B-B14F-4D97-AF65-F5344CB8AC3E}">
        <p14:creationId xmlns:p14="http://schemas.microsoft.com/office/powerpoint/2010/main" val="4416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3</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 مُقدمه</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TextBox 3">
            <a:extLst>
              <a:ext uri="{FF2B5EF4-FFF2-40B4-BE49-F238E27FC236}">
                <a16:creationId xmlns:a16="http://schemas.microsoft.com/office/drawing/2014/main" id="{2874C2CA-AD58-759E-917C-6D98E17AF1AF}"/>
              </a:ext>
            </a:extLst>
          </p:cNvPr>
          <p:cNvSpPr txBox="1"/>
          <p:nvPr/>
        </p:nvSpPr>
        <p:spPr>
          <a:xfrm>
            <a:off x="6978616" y="1170455"/>
            <a:ext cx="4803807" cy="3016210"/>
          </a:xfrm>
          <a:prstGeom prst="rect">
            <a:avLst/>
          </a:prstGeom>
          <a:noFill/>
        </p:spPr>
        <p:txBody>
          <a:bodyPr wrap="square" rtlCol="0">
            <a:spAutoFit/>
          </a:bodyPr>
          <a:lstStyle/>
          <a:p>
            <a:pPr marL="285750" indent="-285750" algn="just" rtl="1">
              <a:spcAft>
                <a:spcPts val="1200"/>
              </a:spcAft>
              <a:buFont typeface="Wingdings" panose="05000000000000000000" pitchFamily="2" charset="2"/>
              <a:buChar char="q"/>
            </a:pPr>
            <a:r>
              <a:rPr lang="fa-IR" dirty="0">
                <a:cs typeface="Nazanin" panose="00000400000000000000" pitchFamily="2" charset="-78"/>
              </a:rPr>
              <a:t>کشتی‌های کانتینری به‌طور تدریجی و منظم وارد پایانه‌های دریایی می‌شوند. این فرآیند تحت تأثیر عوامل مختلفی نظیر شرایط جوی، ترافیک دریایی و الزامات امنیتی قرار دارد. بهینه‌سازی این عوامل برای افزایش کارایی و کاهش تأخیرات ضروری است.</a:t>
            </a:r>
          </a:p>
          <a:p>
            <a:pPr marL="285750" indent="-285750" algn="just" rtl="1">
              <a:spcAft>
                <a:spcPts val="600"/>
              </a:spcAft>
              <a:buFont typeface="Wingdings" panose="05000000000000000000" pitchFamily="2" charset="2"/>
              <a:buChar char="q"/>
            </a:pPr>
            <a:r>
              <a:rPr lang="fa-IR" dirty="0">
                <a:cs typeface="Nazanin" panose="00000400000000000000" pitchFamily="2" charset="-78"/>
              </a:rPr>
              <a:t>عملگرهای پایانه در این شرایط به دنبال تخصیص مؤثر کشتی‌ها به اسکله‌ها و پردازش سریع آن‌ها هستند. هدف اصلی آن‌ها تسریع خروج کشتی‌ها از پایانه دریایی و حفظ انسجام زمان‌بندی است، به گونه‌ای که زمان خروج هر کشتی به حداقل برسد.</a:t>
            </a:r>
          </a:p>
        </p:txBody>
      </p:sp>
      <p:sp>
        <p:nvSpPr>
          <p:cNvPr id="6" name="TextBox 5">
            <a:extLst>
              <a:ext uri="{FF2B5EF4-FFF2-40B4-BE49-F238E27FC236}">
                <a16:creationId xmlns:a16="http://schemas.microsoft.com/office/drawing/2014/main" id="{E55FA932-E177-D916-7ADD-B79C8943E00E}"/>
              </a:ext>
            </a:extLst>
          </p:cNvPr>
          <p:cNvSpPr txBox="1"/>
          <p:nvPr/>
        </p:nvSpPr>
        <p:spPr>
          <a:xfrm>
            <a:off x="6978616" y="4186665"/>
            <a:ext cx="4803807" cy="1754326"/>
          </a:xfrm>
          <a:prstGeom prst="rect">
            <a:avLst/>
          </a:prstGeom>
          <a:noFill/>
        </p:spPr>
        <p:txBody>
          <a:bodyPr wrap="square" rtlCol="0">
            <a:spAutoFit/>
          </a:bodyPr>
          <a:lstStyle/>
          <a:p>
            <a:pPr marL="285750" indent="-285750" algn="just" rtl="1">
              <a:buFont typeface="Wingdings" panose="05000000000000000000" pitchFamily="2" charset="2"/>
              <a:buChar char="q"/>
            </a:pPr>
            <a:r>
              <a:rPr lang="fa-IR" sz="1800" dirty="0">
                <a:effectLst/>
                <a:latin typeface="Calibri" panose="020F0502020204030204" pitchFamily="34" charset="0"/>
                <a:ea typeface="Calibri" panose="020F0502020204030204" pitchFamily="34" charset="0"/>
                <a:cs typeface="B Nazanin" panose="00000400000000000000" pitchFamily="2" charset="-78"/>
              </a:rPr>
              <a:t>مراحل تخصیص لنگرگاه، شامل ورود به اسکله، زمان انتظار، لنگر انداختن، بارگیری، تخلیه بار و خروج است. در طراحی مدل چند اسکله، با وجود چند اسکله در هر ترمینال، تخصیص اسکله و جرثقیل به کشتی‌ها و مدیریت توالی بارگیری و تخلیه باید به دقت انجام شود تا کارایی عملیات به حد حداکثری</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برسد.</a:t>
            </a:r>
          </a:p>
        </p:txBody>
      </p:sp>
      <p:sp>
        <p:nvSpPr>
          <p:cNvPr id="10" name="Date Placeholder 9">
            <a:extLst>
              <a:ext uri="{FF2B5EF4-FFF2-40B4-BE49-F238E27FC236}">
                <a16:creationId xmlns:a16="http://schemas.microsoft.com/office/drawing/2014/main" id="{B3609D7D-730C-ADE4-E05A-4AE72C9A85BE}"/>
              </a:ext>
            </a:extLst>
          </p:cNvPr>
          <p:cNvSpPr>
            <a:spLocks noGrp="1"/>
          </p:cNvSpPr>
          <p:nvPr>
            <p:ph type="dt" sz="half" idx="10"/>
          </p:nvPr>
        </p:nvSpPr>
        <p:spPr/>
        <p:txBody>
          <a:bodyPr/>
          <a:lstStyle/>
          <a:p>
            <a:fld id="{41201BA6-B99B-4BBA-B0DB-79B2CCA33AAD}" type="datetime1">
              <a:rPr lang="en-US" smtClean="0"/>
              <a:t>10/15/2024</a:t>
            </a:fld>
            <a:endParaRPr lang="en-US"/>
          </a:p>
        </p:txBody>
      </p:sp>
      <p:pic>
        <p:nvPicPr>
          <p:cNvPr id="14" name="Picture 13">
            <a:extLst>
              <a:ext uri="{FF2B5EF4-FFF2-40B4-BE49-F238E27FC236}">
                <a16:creationId xmlns:a16="http://schemas.microsoft.com/office/drawing/2014/main" id="{8132F72D-382B-B4B2-BADA-3BDCB71E318C}"/>
              </a:ext>
            </a:extLst>
          </p:cNvPr>
          <p:cNvPicPr>
            <a:picLocks noChangeAspect="1"/>
          </p:cNvPicPr>
          <p:nvPr/>
        </p:nvPicPr>
        <p:blipFill>
          <a:blip r:embed="rId2">
            <a:extLst>
              <a:ext uri="{28A0092B-C50C-407E-A947-70E740481C1C}">
                <a14:useLocalDpi xmlns:a14="http://schemas.microsoft.com/office/drawing/2010/main" val="0"/>
              </a:ext>
            </a:extLst>
          </a:blip>
          <a:srcRect l="3978" t="2252" r="4754" b="3780"/>
          <a:stretch/>
        </p:blipFill>
        <p:spPr>
          <a:xfrm>
            <a:off x="628651" y="1594157"/>
            <a:ext cx="6172197" cy="3669685"/>
          </a:xfrm>
          <a:prstGeom prst="rect">
            <a:avLst/>
          </a:prstGeom>
        </p:spPr>
      </p:pic>
    </p:spTree>
    <p:extLst>
      <p:ext uri="{BB962C8B-B14F-4D97-AF65-F5344CB8AC3E}">
        <p14:creationId xmlns:p14="http://schemas.microsoft.com/office/powerpoint/2010/main" val="1862450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30</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2209800" y="588686"/>
            <a:ext cx="2283164" cy="461665"/>
          </a:xfrm>
          <a:prstGeom prst="rect">
            <a:avLst/>
          </a:prstGeom>
          <a:solidFill>
            <a:srgbClr val="0000FF"/>
          </a:solidFill>
        </p:spPr>
        <p:txBody>
          <a:bodyPr wrap="square" rtlCol="0">
            <a:spAutoFit/>
          </a:bodyPr>
          <a:lstStyle/>
          <a:p>
            <a:pPr marL="342900" indent="-342900" algn="ctr" rtl="1">
              <a:buFont typeface="Courier New" panose="02070309020205020404" pitchFamily="49" charset="0"/>
              <a:buChar char="o"/>
            </a:pPr>
            <a:r>
              <a:rPr lang="fa-IR" sz="2400" b="1" dirty="0">
                <a:solidFill>
                  <a:schemeClr val="bg1"/>
                </a:solidFill>
                <a:cs typeface="B Nazanin" panose="00000400000000000000" pitchFamily="2" charset="-78"/>
              </a:rPr>
              <a:t>آزمایش اول </a:t>
            </a:r>
            <a:endParaRPr lang="en-US" sz="2400" b="1" dirty="0">
              <a:solidFill>
                <a:schemeClr val="bg1"/>
              </a:solidFill>
              <a:cs typeface="B Nazanin" panose="00000400000000000000" pitchFamily="2" charset="-78"/>
            </a:endParaRPr>
          </a:p>
        </p:txBody>
      </p:sp>
      <p:sp>
        <p:nvSpPr>
          <p:cNvPr id="4" name="Date Placeholder 3">
            <a:extLst>
              <a:ext uri="{FF2B5EF4-FFF2-40B4-BE49-F238E27FC236}">
                <a16:creationId xmlns:a16="http://schemas.microsoft.com/office/drawing/2014/main" id="{234DDDA9-8C6B-6AA4-64F1-C6472286C42B}"/>
              </a:ext>
            </a:extLst>
          </p:cNvPr>
          <p:cNvSpPr>
            <a:spLocks noGrp="1"/>
          </p:cNvSpPr>
          <p:nvPr>
            <p:ph type="dt" sz="half" idx="10"/>
          </p:nvPr>
        </p:nvSpPr>
        <p:spPr/>
        <p:txBody>
          <a:bodyPr/>
          <a:lstStyle/>
          <a:p>
            <a:fld id="{2130A61B-3A97-4204-B38B-F917B112BF0C}" type="datetime1">
              <a:rPr lang="en-US" smtClean="0"/>
              <a:t>10/15/2024</a:t>
            </a:fld>
            <a:endParaRPr lang="en-US"/>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C09FEAF-D914-476C-0A92-C41B942CD037}"/>
                  </a:ext>
                </a:extLst>
              </p:cNvPr>
              <p:cNvGraphicFramePr>
                <a:graphicFrameLocks noGrp="1"/>
              </p:cNvGraphicFramePr>
              <p:nvPr>
                <p:extLst>
                  <p:ext uri="{D42A27DB-BD31-4B8C-83A1-F6EECF244321}">
                    <p14:modId xmlns:p14="http://schemas.microsoft.com/office/powerpoint/2010/main" val="3045310594"/>
                  </p:ext>
                </p:extLst>
              </p:nvPr>
            </p:nvGraphicFramePr>
            <p:xfrm>
              <a:off x="6246471" y="33456"/>
              <a:ext cx="5104154" cy="6717160"/>
            </p:xfrm>
            <a:graphic>
              <a:graphicData uri="http://schemas.openxmlformats.org/drawingml/2006/table">
                <a:tbl>
                  <a:tblPr rtl="1" firstRow="1" firstCol="1" bandRow="1">
                    <a:tableStyleId>{5C22544A-7EE6-4342-B048-85BDC9FD1C3A}</a:tableStyleId>
                  </a:tblPr>
                  <a:tblGrid>
                    <a:gridCol w="509210">
                      <a:extLst>
                        <a:ext uri="{9D8B030D-6E8A-4147-A177-3AD203B41FA5}">
                          <a16:colId xmlns:a16="http://schemas.microsoft.com/office/drawing/2014/main" val="1521703683"/>
                        </a:ext>
                      </a:extLst>
                    </a:gridCol>
                    <a:gridCol w="646083">
                      <a:extLst>
                        <a:ext uri="{9D8B030D-6E8A-4147-A177-3AD203B41FA5}">
                          <a16:colId xmlns:a16="http://schemas.microsoft.com/office/drawing/2014/main" val="2040655675"/>
                        </a:ext>
                      </a:extLst>
                    </a:gridCol>
                    <a:gridCol w="748868">
                      <a:extLst>
                        <a:ext uri="{9D8B030D-6E8A-4147-A177-3AD203B41FA5}">
                          <a16:colId xmlns:a16="http://schemas.microsoft.com/office/drawing/2014/main" val="1814288666"/>
                        </a:ext>
                      </a:extLst>
                    </a:gridCol>
                    <a:gridCol w="748868">
                      <a:extLst>
                        <a:ext uri="{9D8B030D-6E8A-4147-A177-3AD203B41FA5}">
                          <a16:colId xmlns:a16="http://schemas.microsoft.com/office/drawing/2014/main" val="402027175"/>
                        </a:ext>
                      </a:extLst>
                    </a:gridCol>
                    <a:gridCol w="866861">
                      <a:extLst>
                        <a:ext uri="{9D8B030D-6E8A-4147-A177-3AD203B41FA5}">
                          <a16:colId xmlns:a16="http://schemas.microsoft.com/office/drawing/2014/main" val="1308229107"/>
                        </a:ext>
                      </a:extLst>
                    </a:gridCol>
                    <a:gridCol w="866861">
                      <a:extLst>
                        <a:ext uri="{9D8B030D-6E8A-4147-A177-3AD203B41FA5}">
                          <a16:colId xmlns:a16="http://schemas.microsoft.com/office/drawing/2014/main" val="3340596893"/>
                        </a:ext>
                      </a:extLst>
                    </a:gridCol>
                    <a:gridCol w="717403">
                      <a:extLst>
                        <a:ext uri="{9D8B030D-6E8A-4147-A177-3AD203B41FA5}">
                          <a16:colId xmlns:a16="http://schemas.microsoft.com/office/drawing/2014/main" val="1822876723"/>
                        </a:ext>
                      </a:extLst>
                    </a:gridCol>
                  </a:tblGrid>
                  <a:tr h="180853">
                    <a:tc>
                      <a:txBody>
                        <a:bodyPr/>
                        <a:lstStyle/>
                        <a:p>
                          <a:pPr marL="0" marR="0" algn="ctr" rtl="1">
                            <a:lnSpc>
                              <a:spcPct val="150000"/>
                            </a:lnSpc>
                            <a:spcBef>
                              <a:spcPts val="0"/>
                            </a:spcBef>
                            <a:spcAft>
                              <a:spcPts val="0"/>
                            </a:spcAft>
                          </a:pPr>
                          <a:r>
                            <a:rPr lang="en-US" sz="700" kern="100">
                              <a:effectLst/>
                            </a:rPr>
                            <a:t>Algorithms</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Metrics</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Main objective function</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Rastrigin function</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Rosenbrock function</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Schwefel</a:t>
                          </a:r>
                          <a:endParaRPr lang="en-US" sz="1000" kern="100">
                            <a:effectLst/>
                          </a:endParaRPr>
                        </a:p>
                        <a:p>
                          <a:pPr marL="0" marR="0" algn="ctr" rtl="1">
                            <a:lnSpc>
                              <a:spcPct val="150000"/>
                            </a:lnSpc>
                            <a:spcBef>
                              <a:spcPts val="0"/>
                            </a:spcBef>
                            <a:spcAft>
                              <a:spcPts val="0"/>
                            </a:spcAft>
                          </a:pPr>
                          <a:r>
                            <a:rPr lang="en-US" sz="700" kern="100">
                              <a:effectLst/>
                            </a:rPr>
                            <a:t>function</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Griewank function</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652225404"/>
                      </a:ext>
                    </a:extLst>
                  </a:tr>
                  <a:tr h="126384">
                    <a:tc rowSpan="8">
                      <a:txBody>
                        <a:bodyPr/>
                        <a:lstStyle/>
                        <a:p>
                          <a:pPr marL="0" marR="0" algn="ctr" rtl="1">
                            <a:lnSpc>
                              <a:spcPct val="150000"/>
                            </a:lnSpc>
                            <a:spcBef>
                              <a:spcPts val="0"/>
                            </a:spcBef>
                            <a:spcAft>
                              <a:spcPts val="0"/>
                            </a:spcAft>
                          </a:pPr>
                          <a:r>
                            <a:rPr lang="en-US" sz="700" kern="100" dirty="0">
                              <a:effectLst/>
                            </a:rPr>
                            <a:t>Cuckoo search</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𝑓</m:t>
                                    </m:r>
                                  </m:e>
                                  <m:sup>
                                    <m:r>
                                      <a:rPr lang="en-US" sz="700" kern="100">
                                        <a:effectLst/>
                                        <a:latin typeface="Cambria Math" panose="02040503050406030204" pitchFamily="18" charset="0"/>
                                      </a:rPr>
                                      <m:t>∗</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8.751 × </a:t>
                          </a:r>
                          <a14:m>
                            <m:oMath xmlns:m="http://schemas.openxmlformats.org/officeDocument/2006/math">
                              <m:r>
                                <a:rPr lang="en-US" sz="700" kern="100">
                                  <a:effectLst/>
                                  <a:latin typeface="Cambria Math" panose="02040503050406030204" pitchFamily="18" charset="0"/>
                                </a:rPr>
                                <m:t>1</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0</m:t>
                                  </m:r>
                                </m:e>
                                <m:sup>
                                  <m:r>
                                    <a:rPr lang="en-US" sz="700" kern="100">
                                      <a:effectLst/>
                                      <a:latin typeface="Cambria Math" panose="02040503050406030204" pitchFamily="18" charset="0"/>
                                    </a:rPr>
                                    <m:t>−</m:t>
                                  </m:r>
                                  <m:r>
                                    <a:rPr lang="en-US" sz="700" kern="100">
                                      <a:effectLst/>
                                      <a:latin typeface="Cambria Math" panose="02040503050406030204" pitchFamily="18" charset="0"/>
                                    </a:rPr>
                                    <m:t>1</m:t>
                                  </m:r>
                                </m:sup>
                              </m:sSup>
                            </m:oMath>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2</m:t>
                                </m:r>
                                <m:r>
                                  <a:rPr lang="fa-IR" sz="700" kern="100">
                                    <a:effectLst/>
                                    <a:latin typeface="Cambria Math" panose="02040503050406030204" pitchFamily="18" charset="0"/>
                                  </a:rPr>
                                  <m:t>.</m:t>
                                </m:r>
                                <m:r>
                                  <a:rPr lang="fa-IR" sz="700" kern="100">
                                    <a:effectLst/>
                                    <a:latin typeface="Cambria Math" panose="02040503050406030204" pitchFamily="18" charset="0"/>
                                  </a:rPr>
                                  <m:t>09357</m:t>
                                </m:r>
                                <m:r>
                                  <a:rPr lang="fa-IR"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97</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1.82 × 10²²</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48</m:t>
                                </m:r>
                                <m:r>
                                  <a:rPr lang="en-US" sz="700" kern="100">
                                    <a:effectLst/>
                                    <a:latin typeface="Cambria Math" panose="02040503050406030204" pitchFamily="18" charset="0"/>
                                  </a:rPr>
                                  <m:t> ×</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11955.10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4082629191"/>
                      </a:ext>
                    </a:extLst>
                  </a:tr>
                  <a:tr h="90249">
                    <a:tc vMerge="1">
                      <a:txBody>
                        <a:bodyPr/>
                        <a:lstStyle/>
                        <a:p>
                          <a:endParaRPr lang="en-US"/>
                        </a:p>
                      </a:txBody>
                      <a:tcPr/>
                    </a:tc>
                    <a:tc>
                      <a:txBody>
                        <a:bodyPr/>
                        <a:lstStyle/>
                        <a:p>
                          <a:pPr marL="0" marR="0" algn="l"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𝑙</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91440" marR="0" indent="-91440" algn="ctr" rtl="0">
                            <a:lnSpc>
                              <a:spcPct val="115000"/>
                            </a:lnSpc>
                            <a:spcBef>
                              <a:spcPts val="0"/>
                            </a:spcBef>
                            <a:spcAft>
                              <a:spcPts val="800"/>
                            </a:spcAft>
                            <a:tabLst>
                              <a:tab pos="2857500" algn="l"/>
                            </a:tabLst>
                          </a:pPr>
                          <a:r>
                            <a:rPr lang="en-US" sz="700" kern="100">
                              <a:effectLst/>
                            </a:rPr>
                            <a:t>30 </a:t>
                          </a:r>
                          <a:endParaRPr lang="en-US" sz="1050" kern="1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38449" marR="38449" marT="0" marB="0" anchor="ctr"/>
                    </a:tc>
                    <a:tc>
                      <a:txBody>
                        <a:bodyPr/>
                        <a:lstStyle/>
                        <a:p>
                          <a:pPr marL="91440" marR="0" indent="-91440" algn="ctr" rtl="0">
                            <a:lnSpc>
                              <a:spcPct val="115000"/>
                            </a:lnSpc>
                            <a:spcBef>
                              <a:spcPts val="0"/>
                            </a:spcBef>
                            <a:spcAft>
                              <a:spcPts val="800"/>
                            </a:spcAft>
                            <a:tabLst>
                              <a:tab pos="2857500" algn="l"/>
                            </a:tabLst>
                          </a:pPr>
                          <a:r>
                            <a:rPr lang="en-US" sz="700" kern="100">
                              <a:effectLst/>
                            </a:rPr>
                            <a:t>30</a:t>
                          </a:r>
                          <a:endParaRPr lang="en-US" sz="1050" kern="1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38449" marR="38449" marT="0" marB="0" anchor="ctr"/>
                    </a:tc>
                    <a:tc>
                      <a:txBody>
                        <a:bodyPr/>
                        <a:lstStyle/>
                        <a:p>
                          <a:pPr marL="91440" marR="64770" indent="-78740" algn="ctr" rtl="0">
                            <a:lnSpc>
                              <a:spcPct val="115000"/>
                            </a:lnSpc>
                            <a:spcBef>
                              <a:spcPts val="0"/>
                            </a:spcBef>
                            <a:spcAft>
                              <a:spcPts val="800"/>
                            </a:spcAft>
                            <a:tabLst>
                              <a:tab pos="2857500" algn="l"/>
                            </a:tabLst>
                          </a:pPr>
                          <a:r>
                            <a:rPr lang="en-US" sz="700" kern="100">
                              <a:effectLst/>
                            </a:rPr>
                            <a:t>30</a:t>
                          </a:r>
                          <a:endParaRPr lang="en-US" sz="1050" kern="1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537462493"/>
                      </a:ext>
                    </a:extLst>
                  </a:tr>
                  <a:tr h="90249">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𝜇</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3.94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30</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127</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just"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3</m:t>
                                </m:r>
                                <m:r>
                                  <a:rPr lang="en-US" sz="700" kern="100">
                                    <a:effectLst/>
                                    <a:latin typeface="Cambria Math" panose="02040503050406030204" pitchFamily="18" charset="0"/>
                                  </a:rPr>
                                  <m:t>.</m:t>
                                </m:r>
                                <m:r>
                                  <a:rPr lang="en-US" sz="700" kern="100">
                                    <a:effectLst/>
                                    <a:latin typeface="Cambria Math" panose="02040503050406030204" pitchFamily="18" charset="0"/>
                                  </a:rPr>
                                  <m:t>27</m:t>
                                </m:r>
                                <m:r>
                                  <a:rPr lang="en-US" sz="700" kern="100">
                                    <a:effectLst/>
                                    <a:latin typeface="Cambria Math" panose="02040503050406030204" pitchFamily="18" charset="0"/>
                                  </a:rPr>
                                  <m:t> ×</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289</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5</m:t>
                                </m:r>
                                <m:r>
                                  <a:rPr lang="en-US" sz="700" kern="100">
                                    <a:effectLst/>
                                    <a:latin typeface="Cambria Math" panose="02040503050406030204" pitchFamily="18" charset="0"/>
                                  </a:rPr>
                                  <m:t>.</m:t>
                                </m:r>
                                <m:r>
                                  <a:rPr lang="en-US" sz="700" kern="100">
                                    <a:effectLst/>
                                    <a:latin typeface="Cambria Math" panose="02040503050406030204" pitchFamily="18" charset="0"/>
                                  </a:rPr>
                                  <m:t>59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47</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21</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563865603"/>
                      </a:ext>
                    </a:extLst>
                  </a:tr>
                  <a:tr h="111787">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𝜎</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3.61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8</m:t>
                                </m:r>
                                <m:r>
                                  <a:rPr lang="en-US" sz="700" kern="100">
                                    <a:effectLst/>
                                    <a:latin typeface="Cambria Math" panose="02040503050406030204" pitchFamily="18" charset="0"/>
                                  </a:rPr>
                                  <m:t>.</m:t>
                                </m:r>
                                <m:r>
                                  <a:rPr lang="en-US" sz="700" kern="100">
                                    <a:effectLst/>
                                    <a:latin typeface="Cambria Math" panose="02040503050406030204" pitchFamily="18" charset="0"/>
                                  </a:rPr>
                                  <m:t>23</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127</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3</m:t>
                                </m:r>
                                <m:r>
                                  <a:rPr lang="en-US" sz="700" kern="100">
                                    <a:effectLst/>
                                    <a:latin typeface="Cambria Math" panose="02040503050406030204" pitchFamily="18" charset="0"/>
                                  </a:rPr>
                                  <m:t>.</m:t>
                                </m:r>
                                <m:r>
                                  <a:rPr lang="en-US" sz="700" kern="100">
                                    <a:effectLst/>
                                    <a:latin typeface="Cambria Math" panose="02040503050406030204" pitchFamily="18" charset="0"/>
                                  </a:rPr>
                                  <m:t>41</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99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21</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25827774"/>
                      </a:ext>
                    </a:extLst>
                  </a:tr>
                  <a:tr h="126384">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𝑝</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723996458"/>
                      </a:ext>
                    </a:extLst>
                  </a:tr>
                  <a:tr h="91139">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𝐷</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0.014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0.022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250354818"/>
                      </a:ext>
                    </a:extLst>
                  </a:tr>
                  <a:tr h="89715">
                    <a:tc vMerge="1">
                      <a:txBody>
                        <a:bodyPr/>
                        <a:lstStyle/>
                        <a:p>
                          <a:endParaRPr lang="en-US"/>
                        </a:p>
                      </a:txBody>
                      <a:tcPr/>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𝑛</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648915049"/>
                      </a:ext>
                    </a:extLst>
                  </a:tr>
                  <a:tr h="129588">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𝐶𝐼</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2</m:t>
                                </m:r>
                                <m:r>
                                  <a:rPr lang="en-US" sz="700" kern="100">
                                    <a:effectLst/>
                                    <a:latin typeface="Cambria Math" panose="02040503050406030204" pitchFamily="18" charset="0"/>
                                  </a:rPr>
                                  <m:t>.</m:t>
                                </m:r>
                                <m:r>
                                  <a:rPr lang="en-US" sz="700" kern="100">
                                    <a:effectLst/>
                                    <a:latin typeface="Cambria Math" panose="02040503050406030204" pitchFamily="18" charset="0"/>
                                  </a:rPr>
                                  <m:t>06</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127</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9</m:t>
                                </m:r>
                                <m:r>
                                  <a:rPr lang="en-US" sz="700" kern="100">
                                    <a:effectLst/>
                                    <a:latin typeface="Cambria Math" panose="02040503050406030204" pitchFamily="18" charset="0"/>
                                  </a:rPr>
                                  <m:t>.</m:t>
                                </m:r>
                                <m:r>
                                  <a:rPr lang="en-US" sz="700" kern="100">
                                    <a:effectLst/>
                                    <a:latin typeface="Cambria Math" panose="02040503050406030204" pitchFamily="18" charset="0"/>
                                  </a:rPr>
                                  <m:t>11</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102</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87</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21</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203177335"/>
                      </a:ext>
                    </a:extLst>
                  </a:tr>
                  <a:tr h="106341">
                    <a:tc rowSpan="8">
                      <a:txBody>
                        <a:bodyPr/>
                        <a:lstStyle/>
                        <a:p>
                          <a:pPr marL="0" marR="0" algn="ctr" rtl="1">
                            <a:lnSpc>
                              <a:spcPct val="150000"/>
                            </a:lnSpc>
                            <a:spcBef>
                              <a:spcPts val="0"/>
                            </a:spcBef>
                            <a:spcAft>
                              <a:spcPts val="0"/>
                            </a:spcAft>
                          </a:pPr>
                          <a:r>
                            <a:rPr lang="en-US" sz="700" kern="100">
                              <a:effectLst/>
                            </a:rPr>
                            <a:t>Enhanced cuckoo search</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𝑓</m:t>
                                    </m:r>
                                  </m:e>
                                  <m:sup>
                                    <m:r>
                                      <a:rPr lang="en-US" sz="700" kern="100">
                                        <a:effectLst/>
                                        <a:latin typeface="Cambria Math" panose="02040503050406030204" pitchFamily="18" charset="0"/>
                                      </a:rPr>
                                      <m:t>∗</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𝟕</m:t>
                                </m:r>
                                <m:r>
                                  <a:rPr lang="en-US" sz="700" kern="100">
                                    <a:effectLst/>
                                    <a:latin typeface="Cambria Math" panose="02040503050406030204" pitchFamily="18" charset="0"/>
                                  </a:rPr>
                                  <m:t>.</m:t>
                                </m:r>
                                <m:r>
                                  <a:rPr lang="en-US" sz="700" kern="100">
                                    <a:effectLst/>
                                    <a:latin typeface="Cambria Math" panose="02040503050406030204" pitchFamily="18" charset="0"/>
                                  </a:rPr>
                                  <m:t>𝟖𝟔</m:t>
                                </m:r>
                                <m:r>
                                  <a:rPr lang="en-US" sz="700" kern="100">
                                    <a:effectLst/>
                                    <a:latin typeface="Cambria Math" panose="02040503050406030204" pitchFamily="18" charset="0"/>
                                  </a:rPr>
                                  <m:t> ×</m:t>
                                </m:r>
                                <m:r>
                                  <a:rPr lang="en-US" sz="700" kern="100">
                                    <a:effectLst/>
                                    <a:latin typeface="Cambria Math" panose="02040503050406030204" pitchFamily="18" charset="0"/>
                                  </a:rPr>
                                  <m:t>𝟏</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𝟎</m:t>
                                    </m:r>
                                  </m:e>
                                  <m:sup>
                                    <m:r>
                                      <a:rPr lang="en-US" sz="700" kern="100">
                                        <a:effectLst/>
                                        <a:latin typeface="Cambria Math" panose="02040503050406030204" pitchFamily="18" charset="0"/>
                                      </a:rPr>
                                      <m:t>−</m:t>
                                    </m:r>
                                    <m:r>
                                      <a:rPr lang="en-US" sz="700" kern="100">
                                        <a:effectLst/>
                                        <a:latin typeface="Cambria Math" panose="02040503050406030204" pitchFamily="18" charset="0"/>
                                      </a:rPr>
                                      <m:t>𝟏</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𝟕</m:t>
                                </m:r>
                                <m:r>
                                  <a:rPr lang="en-US" sz="700" kern="100">
                                    <a:effectLst/>
                                    <a:latin typeface="Cambria Math" panose="02040503050406030204" pitchFamily="18" charset="0"/>
                                  </a:rPr>
                                  <m:t>.</m:t>
                                </m:r>
                                <m:r>
                                  <a:rPr lang="en-US" sz="700" kern="100">
                                    <a:effectLst/>
                                    <a:latin typeface="Cambria Math" panose="02040503050406030204" pitchFamily="18" charset="0"/>
                                  </a:rPr>
                                  <m:t>𝟗𝟕</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𝟏𝟎</m:t>
                                    </m:r>
                                  </m:e>
                                  <m:sup>
                                    <m:r>
                                      <a:rPr lang="en-US" sz="700" kern="100">
                                        <a:effectLst/>
                                        <a:latin typeface="Cambria Math" panose="02040503050406030204" pitchFamily="18" charset="0"/>
                                      </a:rPr>
                                      <m:t>𝟗𝟓</m:t>
                                    </m:r>
                                  </m:sup>
                                </m:sSup>
                              </m:oMath>
                            </m:oMathPara>
                          </a14:m>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14:m>
                            <m:oMathPara xmlns:m="http://schemas.openxmlformats.org/officeDocument/2006/math">
                              <m:oMathParaPr>
                                <m:jc m:val="center"/>
                              </m:oMathParaPr>
                              <m:oMath xmlns:m="http://schemas.openxmlformats.org/officeDocument/2006/math">
                                <m:r>
                                  <a:rPr lang="en-US" sz="700" kern="100">
                                    <a:effectLst/>
                                    <a:latin typeface="Cambria Math" panose="02040503050406030204" pitchFamily="18" charset="0"/>
                                  </a:rPr>
                                  <m:t>𝟔</m:t>
                                </m:r>
                                <m:r>
                                  <a:rPr lang="en-US" sz="700" kern="100">
                                    <a:effectLst/>
                                    <a:latin typeface="Cambria Math" panose="02040503050406030204" pitchFamily="18" charset="0"/>
                                  </a:rPr>
                                  <m:t>.</m:t>
                                </m:r>
                                <m:r>
                                  <a:rPr lang="en-US" sz="700" kern="100">
                                    <a:effectLst/>
                                    <a:latin typeface="Cambria Math" panose="02040503050406030204" pitchFamily="18" charset="0"/>
                                  </a:rPr>
                                  <m:t>𝟓𝟖</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𝟏𝟎</m:t>
                                    </m:r>
                                  </m:e>
                                  <m:sup>
                                    <m:r>
                                      <a:rPr lang="en-US" sz="700" kern="100">
                                        <a:effectLst/>
                                        <a:latin typeface="Cambria Math" panose="02040503050406030204" pitchFamily="18" charset="0"/>
                                      </a:rPr>
                                      <m:t>𝟐𝟏</m:t>
                                    </m:r>
                                  </m:sup>
                                </m:sSup>
                              </m:oMath>
                            </m:oMathPara>
                          </a14:m>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b="1" i="1" kern="100">
                                    <a:effectLst/>
                                    <a:latin typeface="Cambria Math" panose="02040503050406030204" pitchFamily="18" charset="0"/>
                                  </a:rPr>
                                  <m:t>𝟏</m:t>
                                </m:r>
                                <m:r>
                                  <a:rPr lang="en-US" sz="700" b="1" kern="100">
                                    <a:effectLst/>
                                    <a:latin typeface="Cambria Math" panose="02040503050406030204" pitchFamily="18" charset="0"/>
                                  </a:rPr>
                                  <m:t>.</m:t>
                                </m:r>
                                <m:r>
                                  <a:rPr lang="en-US" sz="700" b="1" i="1" kern="100">
                                    <a:effectLst/>
                                    <a:latin typeface="Cambria Math" panose="02040503050406030204" pitchFamily="18" charset="0"/>
                                  </a:rPr>
                                  <m:t>𝟔𝟏</m:t>
                                </m:r>
                                <m:r>
                                  <a:rPr lang="en-US" sz="700" b="1" kern="100">
                                    <a:effectLst/>
                                    <a:latin typeface="Cambria Math" panose="02040503050406030204" pitchFamily="18" charset="0"/>
                                  </a:rPr>
                                  <m:t>×</m:t>
                                </m:r>
                                <m:sSup>
                                  <m:sSupPr>
                                    <m:ctrlPr>
                                      <a:rPr lang="en-US" sz="700" b="1" i="1" kern="100">
                                        <a:effectLst/>
                                        <a:latin typeface="Cambria Math" panose="02040503050406030204" pitchFamily="18" charset="0"/>
                                      </a:rPr>
                                    </m:ctrlPr>
                                  </m:sSupPr>
                                  <m:e>
                                    <m:r>
                                      <a:rPr lang="en-US" sz="700" b="1" i="1" kern="100">
                                        <a:effectLst/>
                                        <a:latin typeface="Cambria Math" panose="02040503050406030204" pitchFamily="18" charset="0"/>
                                      </a:rPr>
                                      <m:t>𝟏𝟎</m:t>
                                    </m:r>
                                  </m:e>
                                  <m:sup>
                                    <m:r>
                                      <a:rPr lang="en-US" sz="700" b="1" i="1" kern="100">
                                        <a:effectLst/>
                                        <a:latin typeface="Cambria Math" panose="02040503050406030204" pitchFamily="18" charset="0"/>
                                      </a:rPr>
                                      <m:t>𝟏𝟎𝟑</m:t>
                                    </m:r>
                                  </m:sup>
                                </m:sSup>
                              </m:oMath>
                            </m:oMathPara>
                          </a14:m>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210.51</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813874252"/>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𝑙</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1178120028"/>
                      </a:ext>
                    </a:extLst>
                  </a:tr>
                  <a:tr h="129588">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𝜇</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4.052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2</m:t>
                                </m:r>
                                <m:r>
                                  <a:rPr lang="en-US" sz="700" kern="100">
                                    <a:effectLst/>
                                    <a:latin typeface="Cambria Math" panose="02040503050406030204" pitchFamily="18" charset="0"/>
                                  </a:rPr>
                                  <m:t>.</m:t>
                                </m:r>
                                <m:r>
                                  <a:rPr lang="en-US" sz="700" kern="100">
                                    <a:effectLst/>
                                    <a:latin typeface="Cambria Math" panose="02040503050406030204" pitchFamily="18" charset="0"/>
                                  </a:rPr>
                                  <m:t>09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126</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99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288</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37</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5</m:t>
                                </m:r>
                                <m:r>
                                  <a:rPr lang="en-US" sz="700" kern="100">
                                    <a:effectLst/>
                                    <a:latin typeface="Cambria Math" panose="02040503050406030204" pitchFamily="18" charset="0"/>
                                  </a:rPr>
                                  <m:t>.</m:t>
                                </m:r>
                                <m:r>
                                  <a:rPr lang="en-US" sz="700" kern="100">
                                    <a:effectLst/>
                                    <a:latin typeface="Cambria Math" panose="02040503050406030204" pitchFamily="18" charset="0"/>
                                  </a:rPr>
                                  <m:t>06</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20</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4194954046"/>
                      </a:ext>
                    </a:extLst>
                  </a:tr>
                  <a:tr h="123180">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𝜎</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2.526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61</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126</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4</m:t>
                                </m:r>
                                <m:r>
                                  <a:rPr lang="en-US" sz="700" kern="100">
                                    <a:effectLst/>
                                    <a:latin typeface="Cambria Math" panose="02040503050406030204" pitchFamily="18" charset="0"/>
                                  </a:rPr>
                                  <m:t>.</m:t>
                                </m:r>
                                <m:r>
                                  <a:rPr lang="en-US" sz="700" kern="100">
                                    <a:effectLst/>
                                    <a:latin typeface="Cambria Math" panose="02040503050406030204" pitchFamily="18" charset="0"/>
                                  </a:rPr>
                                  <m:t>001</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53</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21</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579278686"/>
                      </a:ext>
                    </a:extLst>
                  </a:tr>
                  <a:tr h="126384">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𝑝</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704118002"/>
                      </a:ext>
                    </a:extLst>
                  </a:tr>
                  <a:tr h="123180">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𝐷</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0.011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648427629"/>
                      </a:ext>
                    </a:extLst>
                  </a:tr>
                  <a:tr h="123180">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𝑛</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631424537"/>
                      </a:ext>
                    </a:extLst>
                  </a:tr>
                  <a:tr h="129588">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𝐶𝐼</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3</m:t>
                                </m:r>
                                <m:r>
                                  <a:rPr lang="en-US" sz="700" kern="100">
                                    <a:effectLst/>
                                    <a:latin typeface="Cambria Math" panose="02040503050406030204" pitchFamily="18" charset="0"/>
                                  </a:rPr>
                                  <m:t>.</m:t>
                                </m:r>
                                <m:r>
                                  <a:rPr lang="en-US" sz="700" kern="100">
                                    <a:effectLst/>
                                    <a:latin typeface="Cambria Math" panose="02040503050406030204" pitchFamily="18" charset="0"/>
                                  </a:rPr>
                                  <m:t>85</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126</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2</m:t>
                                </m:r>
                                <m:r>
                                  <a:rPr lang="en-US" sz="700" kern="100">
                                    <a:effectLst/>
                                    <a:latin typeface="Cambria Math" panose="02040503050406030204" pitchFamily="18" charset="0"/>
                                  </a:rPr>
                                  <m:t>.</m:t>
                                </m:r>
                                <m:r>
                                  <a:rPr lang="en-US" sz="700" kern="100">
                                    <a:effectLst/>
                                    <a:latin typeface="Cambria Math" panose="02040503050406030204" pitchFamily="18" charset="0"/>
                                  </a:rPr>
                                  <m:t>02</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79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20</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808500004"/>
                      </a:ext>
                    </a:extLst>
                  </a:tr>
                  <a:tr h="126384">
                    <a:tc rowSpan="8">
                      <a:txBody>
                        <a:bodyPr/>
                        <a:lstStyle/>
                        <a:p>
                          <a:pPr marL="0" marR="0" algn="ctr" rtl="1">
                            <a:lnSpc>
                              <a:spcPct val="150000"/>
                            </a:lnSpc>
                            <a:spcBef>
                              <a:spcPts val="0"/>
                            </a:spcBef>
                            <a:spcAft>
                              <a:spcPts val="0"/>
                            </a:spcAft>
                          </a:pPr>
                          <a:r>
                            <a:rPr lang="en-US" sz="700" kern="100">
                              <a:effectLst/>
                            </a:rPr>
                            <a:t>Enhanced cuckoo search with gaussian mixtures clustering </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𝑓</m:t>
                                    </m:r>
                                  </m:e>
                                  <m:sup>
                                    <m:r>
                                      <a:rPr lang="en-US" sz="700" kern="100">
                                        <a:effectLst/>
                                        <a:latin typeface="Cambria Math" panose="02040503050406030204" pitchFamily="18" charset="0"/>
                                      </a:rPr>
                                      <m:t>∗</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2.47</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2.005</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14.501</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4.071</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1.59</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970311069"/>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𝑙</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3425302821"/>
                      </a:ext>
                    </a:extLst>
                  </a:tr>
                  <a:tr h="126384">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𝜇</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4.05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4.49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5.45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4.32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68973143"/>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𝜎</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3.23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4.7001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4.67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4.71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4.54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518685351"/>
                      </a:ext>
                    </a:extLst>
                  </a:tr>
                  <a:tr h="123180">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𝑝</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483497984"/>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𝐷</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187104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94505729"/>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𝑛</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2721750988"/>
                      </a:ext>
                    </a:extLst>
                  </a:tr>
                  <a:tr h="97547">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𝐶𝐼</m:t>
                                </m:r>
                              </m:oMath>
                            </m:oMathPara>
                          </a14:m>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0.853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1.234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1.202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471504901"/>
                      </a:ext>
                    </a:extLst>
                  </a:tr>
                  <a:tr h="0">
                    <a:tc rowSpan="8">
                      <a:txBody>
                        <a:bodyPr/>
                        <a:lstStyle/>
                        <a:p>
                          <a:pPr marL="0" marR="0" algn="ctr" rtl="1">
                            <a:lnSpc>
                              <a:spcPct val="150000"/>
                            </a:lnSpc>
                            <a:spcBef>
                              <a:spcPts val="0"/>
                            </a:spcBef>
                            <a:spcAft>
                              <a:spcPts val="0"/>
                            </a:spcAft>
                          </a:pPr>
                          <a:r>
                            <a:rPr lang="en-US" sz="700" kern="100">
                              <a:effectLst/>
                            </a:rPr>
                            <a:t>Particle swarm optimization</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𝑓</m:t>
                                    </m:r>
                                  </m:e>
                                  <m:sup>
                                    <m:r>
                                      <a:rPr lang="en-US" sz="700" kern="100">
                                        <a:effectLst/>
                                        <a:latin typeface="Cambria Math" panose="02040503050406030204" pitchFamily="18" charset="0"/>
                                      </a:rPr>
                                      <m:t>∗</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0.1008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02</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50</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39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124</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just"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6</m:t>
                                </m:r>
                                <m:r>
                                  <a:rPr lang="en-US" sz="700" kern="100">
                                    <a:effectLst/>
                                    <a:latin typeface="Cambria Math" panose="02040503050406030204" pitchFamily="18" charset="0"/>
                                  </a:rPr>
                                  <m:t>.</m:t>
                                </m:r>
                                <m:r>
                                  <a:rPr lang="en-US" sz="700" kern="100">
                                    <a:effectLst/>
                                    <a:latin typeface="Cambria Math" panose="02040503050406030204" pitchFamily="18" charset="0"/>
                                  </a:rPr>
                                  <m:t>19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102</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2</m:t>
                                </m:r>
                                <m:r>
                                  <a:rPr lang="en-US" sz="700" kern="100">
                                    <a:effectLst/>
                                    <a:latin typeface="Cambria Math" panose="02040503050406030204" pitchFamily="18" charset="0"/>
                                  </a:rPr>
                                  <m:t>.</m:t>
                                </m:r>
                                <m:r>
                                  <a:rPr lang="en-US" sz="700" kern="100">
                                    <a:effectLst/>
                                    <a:latin typeface="Cambria Math" panose="02040503050406030204" pitchFamily="18" charset="0"/>
                                  </a:rPr>
                                  <m:t>35</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m:t>
                                    </m:r>
                                    <m:r>
                                      <a:rPr lang="en-US" sz="700" kern="100">
                                        <a:effectLst/>
                                        <a:latin typeface="Cambria Math" panose="02040503050406030204" pitchFamily="18" charset="0"/>
                                      </a:rPr>
                                      <m:t>20</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34694734"/>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𝑙</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074786694"/>
                      </a:ext>
                    </a:extLst>
                  </a:tr>
                  <a:tr h="129588">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𝜇</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0.123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38</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52</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08</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125</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6</m:t>
                                </m:r>
                                <m:r>
                                  <a:rPr lang="en-US" sz="700" kern="100">
                                    <a:effectLst/>
                                    <a:latin typeface="Cambria Math" panose="02040503050406030204" pitchFamily="18" charset="0"/>
                                  </a:rPr>
                                  <m:t>.</m:t>
                                </m:r>
                                <m:r>
                                  <a:rPr lang="en-US" sz="700" kern="100">
                                    <a:effectLst/>
                                    <a:latin typeface="Cambria Math" panose="02040503050406030204" pitchFamily="18" charset="0"/>
                                  </a:rPr>
                                  <m:t>19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102</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2</m:t>
                                </m:r>
                                <m:r>
                                  <a:rPr lang="en-US" sz="700" kern="100">
                                    <a:effectLst/>
                                    <a:latin typeface="Cambria Math" panose="02040503050406030204" pitchFamily="18" charset="0"/>
                                  </a:rPr>
                                  <m:t>.</m:t>
                                </m:r>
                                <m:r>
                                  <a:rPr lang="en-US" sz="700" kern="100">
                                    <a:effectLst/>
                                    <a:latin typeface="Cambria Math" panose="02040503050406030204" pitchFamily="18" charset="0"/>
                                  </a:rPr>
                                  <m:t>36</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m:t>
                                    </m:r>
                                    <m:r>
                                      <a:rPr lang="en-US" sz="700" kern="100">
                                        <a:effectLst/>
                                        <a:latin typeface="Cambria Math" panose="02040503050406030204" pitchFamily="18" charset="0"/>
                                      </a:rPr>
                                      <m:t>20</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526907843"/>
                      </a:ext>
                    </a:extLst>
                  </a:tr>
                  <a:tr h="90747">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𝜎</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0.017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5</m:t>
                                </m:r>
                                <m:r>
                                  <a:rPr lang="en-US" sz="700" kern="100">
                                    <a:effectLst/>
                                    <a:latin typeface="Cambria Math" panose="02040503050406030204" pitchFamily="18" charset="0"/>
                                  </a:rPr>
                                  <m:t>.</m:t>
                                </m:r>
                                <m:r>
                                  <a:rPr lang="en-US" sz="700" kern="100">
                                    <a:effectLst/>
                                    <a:latin typeface="Cambria Math" panose="02040503050406030204" pitchFamily="18" charset="0"/>
                                  </a:rPr>
                                  <m:t>97</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51</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65</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124</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5</m:t>
                                </m:r>
                                <m:r>
                                  <a:rPr lang="en-US" sz="700" kern="100">
                                    <a:effectLst/>
                                    <a:latin typeface="Cambria Math" panose="02040503050406030204" pitchFamily="18" charset="0"/>
                                  </a:rPr>
                                  <m:t>.</m:t>
                                </m:r>
                                <m:r>
                                  <a:rPr lang="en-US" sz="700" kern="100">
                                    <a:effectLst/>
                                    <a:latin typeface="Cambria Math" panose="02040503050406030204" pitchFamily="18" charset="0"/>
                                  </a:rPr>
                                  <m:t>67</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95</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3</m:t>
                                </m:r>
                                <m:r>
                                  <a:rPr lang="en-US" sz="700" kern="100">
                                    <a:effectLst/>
                                    <a:latin typeface="Cambria Math" panose="02040503050406030204" pitchFamily="18" charset="0"/>
                                  </a:rPr>
                                  <m:t>.</m:t>
                                </m:r>
                                <m:r>
                                  <a:rPr lang="en-US" sz="700" kern="100">
                                    <a:effectLst/>
                                    <a:latin typeface="Cambria Math" panose="02040503050406030204" pitchFamily="18" charset="0"/>
                                  </a:rPr>
                                  <m:t>98</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m:t>
                                    </m:r>
                                    <m:r>
                                      <a:rPr lang="en-US" sz="700" kern="100">
                                        <a:effectLst/>
                                        <a:latin typeface="Cambria Math" panose="02040503050406030204" pitchFamily="18" charset="0"/>
                                      </a:rPr>
                                      <m:t>23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28734769"/>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𝑝</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1137572240"/>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𝐷</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0.746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0.585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0.886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440177584"/>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𝑛</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4105523631"/>
                      </a:ext>
                    </a:extLst>
                  </a:tr>
                  <a:tr h="129588">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𝐶𝐼</m:t>
                                </m:r>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0.0034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17</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51</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3</m:t>
                                </m:r>
                                <m:r>
                                  <a:rPr lang="en-US" sz="700" kern="100">
                                    <a:effectLst/>
                                    <a:latin typeface="Cambria Math" panose="02040503050406030204" pitchFamily="18" charset="0"/>
                                  </a:rPr>
                                  <m:t>.</m:t>
                                </m:r>
                                <m:r>
                                  <a:rPr lang="en-US" sz="700" kern="100">
                                    <a:effectLst/>
                                    <a:latin typeface="Cambria Math" panose="02040503050406030204" pitchFamily="18" charset="0"/>
                                  </a:rPr>
                                  <m:t>24</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123</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11</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95</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7</m:t>
                                </m:r>
                                <m:r>
                                  <a:rPr lang="en-US" sz="700" kern="100">
                                    <a:effectLst/>
                                    <a:latin typeface="Cambria Math" panose="02040503050406030204" pitchFamily="18" charset="0"/>
                                  </a:rPr>
                                  <m:t>.</m:t>
                                </m:r>
                                <m:r>
                                  <a:rPr lang="en-US" sz="700" kern="100">
                                    <a:effectLst/>
                                    <a:latin typeface="Cambria Math" panose="02040503050406030204" pitchFamily="18" charset="0"/>
                                  </a:rPr>
                                  <m:t>13</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m:t>
                                    </m:r>
                                    <m:r>
                                      <a:rPr lang="en-US" sz="700" kern="100">
                                        <a:effectLst/>
                                        <a:latin typeface="Cambria Math" panose="02040503050406030204" pitchFamily="18" charset="0"/>
                                      </a:rPr>
                                      <m:t>24</m:t>
                                    </m:r>
                                  </m:sup>
                                </m:sSup>
                              </m:oMath>
                            </m:oMathPara>
                          </a14:m>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587863816"/>
                      </a:ext>
                    </a:extLst>
                  </a:tr>
                  <a:tr h="0">
                    <a:tc rowSpan="8">
                      <a:txBody>
                        <a:bodyPr/>
                        <a:lstStyle/>
                        <a:p>
                          <a:pPr marL="0" marR="0" algn="ctr" rtl="1">
                            <a:lnSpc>
                              <a:spcPct val="150000"/>
                            </a:lnSpc>
                            <a:spcBef>
                              <a:spcPts val="0"/>
                            </a:spcBef>
                            <a:spcAft>
                              <a:spcPts val="0"/>
                            </a:spcAft>
                          </a:pPr>
                          <a:r>
                            <a:rPr lang="en-US" sz="700" kern="100" dirty="0">
                              <a:effectLst/>
                            </a:rPr>
                            <a:t>Estimation of Distribution</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𝑓</m:t>
                                    </m:r>
                                  </m:e>
                                  <m:sup>
                                    <m:r>
                                      <a:rPr lang="en-US" sz="700" kern="100">
                                        <a:effectLst/>
                                        <a:latin typeface="Cambria Math" panose="02040503050406030204" pitchFamily="18" charset="0"/>
                                      </a:rPr>
                                      <m:t>∗</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0.143</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302</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102</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3</m:t>
                                </m:r>
                                <m:r>
                                  <a:rPr lang="en-US" sz="700" kern="100">
                                    <a:effectLst/>
                                    <a:latin typeface="Cambria Math" panose="02040503050406030204" pitchFamily="18" charset="0"/>
                                  </a:rPr>
                                  <m:t>.</m:t>
                                </m:r>
                                <m:r>
                                  <a:rPr lang="en-US" sz="700" kern="100">
                                    <a:effectLst/>
                                    <a:latin typeface="Cambria Math" panose="02040503050406030204" pitchFamily="18" charset="0"/>
                                  </a:rPr>
                                  <m:t>15</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226</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41</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dirty="0">
                              <a:effectLst/>
                            </a:rPr>
                            <a:t>0.41</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911448961"/>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𝑙</m:t>
                                </m:r>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dirty="0">
                              <a:effectLst/>
                            </a:rPr>
                            <a:t>50</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059749330"/>
                      </a:ext>
                    </a:extLst>
                  </a:tr>
                  <a:tr h="10395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𝜇</m:t>
                                </m:r>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0.157</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74</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102</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3</m:t>
                                </m:r>
                                <m:r>
                                  <a:rPr lang="en-US" sz="700" kern="100">
                                    <a:effectLst/>
                                    <a:latin typeface="Cambria Math" panose="02040503050406030204" pitchFamily="18" charset="0"/>
                                  </a:rPr>
                                  <m:t>.</m:t>
                                </m:r>
                                <m:r>
                                  <a:rPr lang="en-US" sz="700" kern="100">
                                    <a:effectLst/>
                                    <a:latin typeface="Cambria Math" panose="02040503050406030204" pitchFamily="18" charset="0"/>
                                  </a:rPr>
                                  <m:t>89</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226</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justLow"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40</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103</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403.35</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71893783"/>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fa-IR" sz="700" kern="100">
                                    <a:effectLst/>
                                    <a:latin typeface="Cambria Math" panose="02040503050406030204" pitchFamily="18" charset="0"/>
                                  </a:rPr>
                                  <m:t>𝜎</m:t>
                                </m:r>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0.069</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8</m:t>
                                </m:r>
                                <m:r>
                                  <a:rPr lang="en-US" sz="700" kern="100">
                                    <a:effectLst/>
                                    <a:latin typeface="Cambria Math" panose="02040503050406030204" pitchFamily="18" charset="0"/>
                                  </a:rPr>
                                  <m:t>.</m:t>
                                </m:r>
                                <m:r>
                                  <a:rPr lang="en-US" sz="700" kern="100">
                                    <a:effectLst/>
                                    <a:latin typeface="Cambria Math" panose="02040503050406030204" pitchFamily="18" charset="0"/>
                                  </a:rPr>
                                  <m:t>93</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101</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inf</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4</m:t>
                                </m:r>
                                <m:r>
                                  <a:rPr lang="en-US" sz="700" kern="100">
                                    <a:effectLst/>
                                    <a:latin typeface="Cambria Math" panose="02040503050406030204" pitchFamily="18" charset="0"/>
                                  </a:rPr>
                                  <m:t>.</m:t>
                                </m:r>
                                <m:r>
                                  <a:rPr lang="en-US" sz="700" kern="100">
                                    <a:effectLst/>
                                    <a:latin typeface="Cambria Math" panose="02040503050406030204" pitchFamily="18" charset="0"/>
                                  </a:rPr>
                                  <m:t>55</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101</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1450.91</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730322003"/>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𝑝</m:t>
                                </m:r>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1181549948"/>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𝐷</m:t>
                                </m:r>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0.0124</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0.032</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0.021</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0.025</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0.085</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2755859015"/>
                      </a:ext>
                    </a:extLst>
                  </a:tr>
                  <a:tr h="89715">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𝑛</m:t>
                                </m:r>
                              </m:oMath>
                            </m:oMathPara>
                          </a14:m>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2942910526"/>
                      </a:ext>
                    </a:extLst>
                  </a:tr>
                  <a:tr h="0">
                    <a:tc vMerge="1">
                      <a:txBody>
                        <a:bodyPr/>
                        <a:lstStyle/>
                        <a:p>
                          <a:endParaRPr lang="en-US"/>
                        </a:p>
                      </a:txBody>
                      <a:tcPr/>
                    </a:tc>
                    <a:tc>
                      <a:txBody>
                        <a:bodyPr/>
                        <a:lstStyle/>
                        <a:p>
                          <a:pPr marL="0" marR="0" algn="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𝐶𝐼</m:t>
                                </m:r>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0.019</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2</m:t>
                                </m:r>
                                <m:r>
                                  <a:rPr lang="en-US" sz="700" kern="100">
                                    <a:effectLst/>
                                    <a:latin typeface="Cambria Math" panose="02040503050406030204" pitchFamily="18" charset="0"/>
                                  </a:rPr>
                                  <m:t>.</m:t>
                                </m:r>
                                <m:r>
                                  <a:rPr lang="en-US" sz="700" kern="100">
                                    <a:effectLst/>
                                    <a:latin typeface="Cambria Math" panose="02040503050406030204" pitchFamily="18" charset="0"/>
                                  </a:rPr>
                                  <m:t>47</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101</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1">
                            <a:lnSpc>
                              <a:spcPct val="150000"/>
                            </a:lnSpc>
                            <a:spcBef>
                              <a:spcPts val="0"/>
                            </a:spcBef>
                            <a:spcAft>
                              <a:spcPts val="0"/>
                            </a:spcAft>
                          </a:pPr>
                          <a:r>
                            <a:rPr lang="en-US" sz="700" kern="100">
                              <a:effectLst/>
                            </a:rPr>
                            <a:t>inf</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700" kern="100">
                                    <a:effectLst/>
                                    <a:latin typeface="Cambria Math" panose="02040503050406030204" pitchFamily="18" charset="0"/>
                                  </a:rPr>
                                  <m:t>1</m:t>
                                </m:r>
                                <m:r>
                                  <a:rPr lang="en-US" sz="700" kern="100">
                                    <a:effectLst/>
                                    <a:latin typeface="Cambria Math" panose="02040503050406030204" pitchFamily="18" charset="0"/>
                                  </a:rPr>
                                  <m:t>.</m:t>
                                </m:r>
                                <m:r>
                                  <a:rPr lang="en-US" sz="700" kern="100">
                                    <a:effectLst/>
                                    <a:latin typeface="Cambria Math" panose="02040503050406030204" pitchFamily="18" charset="0"/>
                                  </a:rPr>
                                  <m:t>26</m:t>
                                </m:r>
                                <m:r>
                                  <a:rPr lang="en-US" sz="700" kern="100">
                                    <a:effectLst/>
                                    <a:latin typeface="Cambria Math" panose="02040503050406030204" pitchFamily="18" charset="0"/>
                                  </a:rPr>
                                  <m:t>×</m:t>
                                </m:r>
                                <m:sSup>
                                  <m:sSupPr>
                                    <m:ctrlPr>
                                      <a:rPr lang="en-US" sz="700" i="1" kern="100">
                                        <a:effectLst/>
                                        <a:latin typeface="Cambria Math" panose="02040503050406030204" pitchFamily="18" charset="0"/>
                                      </a:rPr>
                                    </m:ctrlPr>
                                  </m:sSupPr>
                                  <m:e>
                                    <m:r>
                                      <a:rPr lang="en-US" sz="700" kern="100">
                                        <a:effectLst/>
                                        <a:latin typeface="Cambria Math" panose="02040503050406030204" pitchFamily="18" charset="0"/>
                                      </a:rPr>
                                      <m:t>10</m:t>
                                    </m:r>
                                  </m:e>
                                  <m:sup>
                                    <m:r>
                                      <a:rPr lang="en-US" sz="700" kern="100">
                                        <a:effectLst/>
                                        <a:latin typeface="Cambria Math" panose="02040503050406030204" pitchFamily="18" charset="0"/>
                                      </a:rPr>
                                      <m:t>101</m:t>
                                    </m:r>
                                  </m:sup>
                                </m:sSup>
                              </m:oMath>
                            </m:oMathPara>
                          </a14:m>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dirty="0">
                              <a:effectLst/>
                            </a:rPr>
                            <a:t>402.17</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516043017"/>
                      </a:ext>
                    </a:extLst>
                  </a:tr>
                </a:tbl>
              </a:graphicData>
            </a:graphic>
          </p:graphicFrame>
        </mc:Choice>
        <mc:Fallback xmlns="">
          <p:graphicFrame>
            <p:nvGraphicFramePr>
              <p:cNvPr id="7" name="Table 6">
                <a:extLst>
                  <a:ext uri="{FF2B5EF4-FFF2-40B4-BE49-F238E27FC236}">
                    <a16:creationId xmlns:a16="http://schemas.microsoft.com/office/drawing/2014/main" id="{DC09FEAF-D914-476C-0A92-C41B942CD037}"/>
                  </a:ext>
                </a:extLst>
              </p:cNvPr>
              <p:cNvGraphicFramePr>
                <a:graphicFrameLocks noGrp="1"/>
              </p:cNvGraphicFramePr>
              <p:nvPr>
                <p:extLst>
                  <p:ext uri="{D42A27DB-BD31-4B8C-83A1-F6EECF244321}">
                    <p14:modId xmlns:p14="http://schemas.microsoft.com/office/powerpoint/2010/main" val="3045310594"/>
                  </p:ext>
                </p:extLst>
              </p:nvPr>
            </p:nvGraphicFramePr>
            <p:xfrm>
              <a:off x="6246471" y="33456"/>
              <a:ext cx="5104154" cy="6717160"/>
            </p:xfrm>
            <a:graphic>
              <a:graphicData uri="http://schemas.openxmlformats.org/drawingml/2006/table">
                <a:tbl>
                  <a:tblPr rtl="1" firstRow="1" firstCol="1" bandRow="1">
                    <a:tableStyleId>{5C22544A-7EE6-4342-B048-85BDC9FD1C3A}</a:tableStyleId>
                  </a:tblPr>
                  <a:tblGrid>
                    <a:gridCol w="509210">
                      <a:extLst>
                        <a:ext uri="{9D8B030D-6E8A-4147-A177-3AD203B41FA5}">
                          <a16:colId xmlns:a16="http://schemas.microsoft.com/office/drawing/2014/main" val="1521703683"/>
                        </a:ext>
                      </a:extLst>
                    </a:gridCol>
                    <a:gridCol w="646083">
                      <a:extLst>
                        <a:ext uri="{9D8B030D-6E8A-4147-A177-3AD203B41FA5}">
                          <a16:colId xmlns:a16="http://schemas.microsoft.com/office/drawing/2014/main" val="2040655675"/>
                        </a:ext>
                      </a:extLst>
                    </a:gridCol>
                    <a:gridCol w="748868">
                      <a:extLst>
                        <a:ext uri="{9D8B030D-6E8A-4147-A177-3AD203B41FA5}">
                          <a16:colId xmlns:a16="http://schemas.microsoft.com/office/drawing/2014/main" val="1814288666"/>
                        </a:ext>
                      </a:extLst>
                    </a:gridCol>
                    <a:gridCol w="748868">
                      <a:extLst>
                        <a:ext uri="{9D8B030D-6E8A-4147-A177-3AD203B41FA5}">
                          <a16:colId xmlns:a16="http://schemas.microsoft.com/office/drawing/2014/main" val="402027175"/>
                        </a:ext>
                      </a:extLst>
                    </a:gridCol>
                    <a:gridCol w="866861">
                      <a:extLst>
                        <a:ext uri="{9D8B030D-6E8A-4147-A177-3AD203B41FA5}">
                          <a16:colId xmlns:a16="http://schemas.microsoft.com/office/drawing/2014/main" val="1308229107"/>
                        </a:ext>
                      </a:extLst>
                    </a:gridCol>
                    <a:gridCol w="866861">
                      <a:extLst>
                        <a:ext uri="{9D8B030D-6E8A-4147-A177-3AD203B41FA5}">
                          <a16:colId xmlns:a16="http://schemas.microsoft.com/office/drawing/2014/main" val="3340596893"/>
                        </a:ext>
                      </a:extLst>
                    </a:gridCol>
                    <a:gridCol w="717403">
                      <a:extLst>
                        <a:ext uri="{9D8B030D-6E8A-4147-A177-3AD203B41FA5}">
                          <a16:colId xmlns:a16="http://schemas.microsoft.com/office/drawing/2014/main" val="1822876723"/>
                        </a:ext>
                      </a:extLst>
                    </a:gridCol>
                  </a:tblGrid>
                  <a:tr h="302959">
                    <a:tc>
                      <a:txBody>
                        <a:bodyPr/>
                        <a:lstStyle/>
                        <a:p>
                          <a:pPr marL="0" marR="0" algn="ctr" rtl="1">
                            <a:lnSpc>
                              <a:spcPct val="150000"/>
                            </a:lnSpc>
                            <a:spcBef>
                              <a:spcPts val="0"/>
                            </a:spcBef>
                            <a:spcAft>
                              <a:spcPts val="0"/>
                            </a:spcAft>
                          </a:pPr>
                          <a:r>
                            <a:rPr lang="en-US" sz="700" kern="100">
                              <a:effectLst/>
                            </a:rPr>
                            <a:t>Algorithms</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Metrics</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Main objective function</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Rastrigin function</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Rosenbrock function</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a:effectLst/>
                            </a:rPr>
                            <a:t>Schwefel</a:t>
                          </a:r>
                          <a:endParaRPr lang="en-US" sz="1000" kern="100">
                            <a:effectLst/>
                          </a:endParaRPr>
                        </a:p>
                        <a:p>
                          <a:pPr marL="0" marR="0" algn="ctr" rtl="1">
                            <a:lnSpc>
                              <a:spcPct val="150000"/>
                            </a:lnSpc>
                            <a:spcBef>
                              <a:spcPts val="0"/>
                            </a:spcBef>
                            <a:spcAft>
                              <a:spcPts val="0"/>
                            </a:spcAft>
                          </a:pPr>
                          <a:r>
                            <a:rPr lang="en-US" sz="700" kern="100">
                              <a:effectLst/>
                            </a:rPr>
                            <a:t>function</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1">
                            <a:lnSpc>
                              <a:spcPct val="150000"/>
                            </a:lnSpc>
                            <a:spcBef>
                              <a:spcPts val="0"/>
                            </a:spcBef>
                            <a:spcAft>
                              <a:spcPts val="0"/>
                            </a:spcAft>
                          </a:pPr>
                          <a:r>
                            <a:rPr lang="en-US" sz="700" kern="100" dirty="0">
                              <a:effectLst/>
                            </a:rPr>
                            <a:t>Griewank function</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652225404"/>
                      </a:ext>
                    </a:extLst>
                  </a:tr>
                  <a:tr h="160020">
                    <a:tc rowSpan="8">
                      <a:txBody>
                        <a:bodyPr/>
                        <a:lstStyle/>
                        <a:p>
                          <a:pPr marL="0" marR="0" algn="ctr" rtl="1">
                            <a:lnSpc>
                              <a:spcPct val="150000"/>
                            </a:lnSpc>
                            <a:spcBef>
                              <a:spcPts val="0"/>
                            </a:spcBef>
                            <a:spcAft>
                              <a:spcPts val="0"/>
                            </a:spcAft>
                          </a:pPr>
                          <a:r>
                            <a:rPr lang="en-US" sz="700" kern="100" dirty="0">
                              <a:effectLst/>
                            </a:rPr>
                            <a:t>Cuckoo search</a:t>
                          </a:r>
                          <a:endParaRPr lang="en-US" sz="10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80189" t="-196154" r="-616038" b="-3980769"/>
                          </a:stretch>
                        </a:blipFill>
                      </a:tcPr>
                    </a:tc>
                    <a:tc>
                      <a:txBody>
                        <a:bodyPr/>
                        <a:lstStyle/>
                        <a:p>
                          <a:endParaRPr lang="en-US"/>
                        </a:p>
                      </a:txBody>
                      <a:tcPr marL="38449" marR="38449" marT="0" marB="0" anchor="ctr">
                        <a:blipFill>
                          <a:blip r:embed="rId2"/>
                          <a:stretch>
                            <a:fillRect l="-155285" t="-196154" r="-430894" b="-3980769"/>
                          </a:stretch>
                        </a:blipFill>
                      </a:tcPr>
                    </a:tc>
                    <a:tc>
                      <a:txBody>
                        <a:bodyPr/>
                        <a:lstStyle/>
                        <a:p>
                          <a:endParaRPr lang="en-US"/>
                        </a:p>
                      </a:txBody>
                      <a:tcPr marL="38449" marR="38449" marT="0" marB="0" anchor="ctr">
                        <a:blipFill>
                          <a:blip r:embed="rId2"/>
                          <a:stretch>
                            <a:fillRect l="-255285" t="-196154" r="-330894" b="-3980769"/>
                          </a:stretch>
                        </a:blipFill>
                      </a:tcPr>
                    </a:tc>
                    <a:tc>
                      <a:txBody>
                        <a:bodyPr/>
                        <a:lstStyle/>
                        <a:p>
                          <a:pPr marL="0" marR="0" algn="ctr" rtl="0">
                            <a:lnSpc>
                              <a:spcPct val="150000"/>
                            </a:lnSpc>
                            <a:spcBef>
                              <a:spcPts val="0"/>
                            </a:spcBef>
                            <a:spcAft>
                              <a:spcPts val="0"/>
                            </a:spcAft>
                          </a:pPr>
                          <a:r>
                            <a:rPr lang="en-US" sz="700" kern="100">
                              <a:effectLst/>
                            </a:rPr>
                            <a:t>1.82 × 10²²</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407746" t="-196154" r="-86620" b="-3980769"/>
                          </a:stretch>
                        </a:blipFill>
                      </a:tcPr>
                    </a:tc>
                    <a:tc>
                      <a:txBody>
                        <a:bodyPr/>
                        <a:lstStyle/>
                        <a:p>
                          <a:pPr marL="0" marR="0" algn="ctr" rtl="0">
                            <a:lnSpc>
                              <a:spcPct val="150000"/>
                            </a:lnSpc>
                            <a:spcBef>
                              <a:spcPts val="0"/>
                            </a:spcBef>
                            <a:spcAft>
                              <a:spcPts val="0"/>
                            </a:spcAft>
                          </a:pPr>
                          <a:r>
                            <a:rPr lang="en-US" sz="700" kern="100">
                              <a:effectLst/>
                            </a:rPr>
                            <a:t>11955.10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4082629191"/>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296154" r="-616038" b="-3880769"/>
                          </a:stretch>
                        </a:blipFill>
                      </a:tcPr>
                    </a:tc>
                    <a:tc>
                      <a:txBody>
                        <a:bodyPr/>
                        <a:lstStyle/>
                        <a:p>
                          <a:pPr marL="91440" marR="0" indent="-91440" algn="ctr" rtl="0">
                            <a:lnSpc>
                              <a:spcPct val="115000"/>
                            </a:lnSpc>
                            <a:spcBef>
                              <a:spcPts val="0"/>
                            </a:spcBef>
                            <a:spcAft>
                              <a:spcPts val="800"/>
                            </a:spcAft>
                            <a:tabLst>
                              <a:tab pos="2857500" algn="l"/>
                            </a:tabLst>
                          </a:pPr>
                          <a:r>
                            <a:rPr lang="en-US" sz="700" kern="100">
                              <a:effectLst/>
                            </a:rPr>
                            <a:t>30 </a:t>
                          </a:r>
                          <a:endParaRPr lang="en-US" sz="1050" kern="1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38449" marR="38449" marT="0" marB="0" anchor="ctr"/>
                    </a:tc>
                    <a:tc>
                      <a:txBody>
                        <a:bodyPr/>
                        <a:lstStyle/>
                        <a:p>
                          <a:pPr marL="91440" marR="0" indent="-91440" algn="ctr" rtl="0">
                            <a:lnSpc>
                              <a:spcPct val="115000"/>
                            </a:lnSpc>
                            <a:spcBef>
                              <a:spcPts val="0"/>
                            </a:spcBef>
                            <a:spcAft>
                              <a:spcPts val="800"/>
                            </a:spcAft>
                            <a:tabLst>
                              <a:tab pos="2857500" algn="l"/>
                            </a:tabLst>
                          </a:pPr>
                          <a:r>
                            <a:rPr lang="en-US" sz="700" kern="100">
                              <a:effectLst/>
                            </a:rPr>
                            <a:t>30</a:t>
                          </a:r>
                          <a:endParaRPr lang="en-US" sz="1050" kern="1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38449" marR="38449" marT="0" marB="0" anchor="ctr"/>
                    </a:tc>
                    <a:tc>
                      <a:txBody>
                        <a:bodyPr/>
                        <a:lstStyle/>
                        <a:p>
                          <a:pPr marL="91440" marR="64770" indent="-78740" algn="ctr" rtl="0">
                            <a:lnSpc>
                              <a:spcPct val="115000"/>
                            </a:lnSpc>
                            <a:spcBef>
                              <a:spcPts val="0"/>
                            </a:spcBef>
                            <a:spcAft>
                              <a:spcPts val="800"/>
                            </a:spcAft>
                            <a:tabLst>
                              <a:tab pos="2857500" algn="l"/>
                            </a:tabLst>
                          </a:pPr>
                          <a:r>
                            <a:rPr lang="en-US" sz="700" kern="100">
                              <a:effectLst/>
                            </a:rPr>
                            <a:t>30</a:t>
                          </a:r>
                          <a:endParaRPr lang="en-US" sz="1050" kern="1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537462493"/>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381481" r="-616038" b="-3637037"/>
                          </a:stretch>
                        </a:blipFill>
                      </a:tcPr>
                    </a:tc>
                    <a:tc>
                      <a:txBody>
                        <a:bodyPr/>
                        <a:lstStyle/>
                        <a:p>
                          <a:pPr marL="0" marR="0" algn="ctr" rtl="0">
                            <a:lnSpc>
                              <a:spcPct val="150000"/>
                            </a:lnSpc>
                            <a:spcBef>
                              <a:spcPts val="0"/>
                            </a:spcBef>
                            <a:spcAft>
                              <a:spcPts val="0"/>
                            </a:spcAft>
                          </a:pPr>
                          <a:r>
                            <a:rPr lang="en-US" sz="700" kern="100">
                              <a:effectLst/>
                            </a:rPr>
                            <a:t>3.94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381481" r="-330894" b="-3637037"/>
                          </a:stretch>
                        </a:blipFill>
                      </a:tcPr>
                    </a:tc>
                    <a:tc>
                      <a:txBody>
                        <a:bodyPr/>
                        <a:lstStyle/>
                        <a:p>
                          <a:endParaRPr lang="en-US"/>
                        </a:p>
                      </a:txBody>
                      <a:tcPr marL="38449" marR="38449" marT="0" marB="0" anchor="ctr">
                        <a:blipFill>
                          <a:blip r:embed="rId2"/>
                          <a:stretch>
                            <a:fillRect l="-307746" t="-381481" r="-186620" b="-3637037"/>
                          </a:stretch>
                        </a:blipFill>
                      </a:tcPr>
                    </a:tc>
                    <a:tc>
                      <a:txBody>
                        <a:bodyPr/>
                        <a:lstStyle/>
                        <a:p>
                          <a:endParaRPr lang="en-US"/>
                        </a:p>
                      </a:txBody>
                      <a:tcPr marL="38449" marR="38449" marT="0" marB="0" anchor="ctr">
                        <a:blipFill>
                          <a:blip r:embed="rId2"/>
                          <a:stretch>
                            <a:fillRect l="-407746" t="-381481" r="-86620" b="-3637037"/>
                          </a:stretch>
                        </a:blipFill>
                      </a:tcPr>
                    </a:tc>
                    <a:tc>
                      <a:txBody>
                        <a:bodyPr/>
                        <a:lstStyle/>
                        <a:p>
                          <a:endParaRPr lang="en-US"/>
                        </a:p>
                      </a:txBody>
                      <a:tcPr marL="38449" marR="38449" marT="0" marB="0" anchor="ctr">
                        <a:blipFill>
                          <a:blip r:embed="rId2"/>
                          <a:stretch>
                            <a:fillRect l="-611017" t="-381481" r="-4237" b="-3637037"/>
                          </a:stretch>
                        </a:blipFill>
                      </a:tcPr>
                    </a:tc>
                    <a:extLst>
                      <a:ext uri="{0D108BD9-81ED-4DB2-BD59-A6C34878D82A}">
                        <a16:rowId xmlns:a16="http://schemas.microsoft.com/office/drawing/2014/main" val="3563865603"/>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500000" r="-616038" b="-3676923"/>
                          </a:stretch>
                        </a:blipFill>
                      </a:tcPr>
                    </a:tc>
                    <a:tc>
                      <a:txBody>
                        <a:bodyPr/>
                        <a:lstStyle/>
                        <a:p>
                          <a:pPr marL="0" marR="0" algn="ctr" rtl="0">
                            <a:lnSpc>
                              <a:spcPct val="150000"/>
                            </a:lnSpc>
                            <a:spcBef>
                              <a:spcPts val="0"/>
                            </a:spcBef>
                            <a:spcAft>
                              <a:spcPts val="0"/>
                            </a:spcAft>
                          </a:pPr>
                          <a:r>
                            <a:rPr lang="en-US" sz="700" kern="100">
                              <a:effectLst/>
                            </a:rPr>
                            <a:t>3.61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500000" r="-330894" b="-3676923"/>
                          </a:stretch>
                        </a:blipFill>
                      </a:tcP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407746" t="-500000" r="-86620" b="-3676923"/>
                          </a:stretch>
                        </a:blipFill>
                      </a:tcPr>
                    </a:tc>
                    <a:tc>
                      <a:txBody>
                        <a:bodyPr/>
                        <a:lstStyle/>
                        <a:p>
                          <a:endParaRPr lang="en-US"/>
                        </a:p>
                      </a:txBody>
                      <a:tcPr marL="38449" marR="38449" marT="0" marB="0" anchor="ctr">
                        <a:blipFill>
                          <a:blip r:embed="rId2"/>
                          <a:stretch>
                            <a:fillRect l="-611017" t="-500000" r="-4237" b="-3676923"/>
                          </a:stretch>
                        </a:blipFill>
                      </a:tcPr>
                    </a:tc>
                    <a:extLst>
                      <a:ext uri="{0D108BD9-81ED-4DB2-BD59-A6C34878D82A}">
                        <a16:rowId xmlns:a16="http://schemas.microsoft.com/office/drawing/2014/main" val="125827774"/>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600000" r="-616038" b="-3576923"/>
                          </a:stretch>
                        </a:blipFill>
                      </a:tcP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0.19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723996458"/>
                      </a:ext>
                    </a:extLst>
                  </a:tr>
                  <a:tr h="160020">
                    <a:tc vMerge="1">
                      <a:txBody>
                        <a:bodyPr/>
                        <a:lstStyle/>
                        <a:p>
                          <a:endParaRPr lang="en-US"/>
                        </a:p>
                      </a:txBody>
                      <a:tcPr/>
                    </a:tc>
                    <a:tc>
                      <a:txBody>
                        <a:bodyPr/>
                        <a:lstStyle/>
                        <a:p>
                          <a:endParaRPr lang="en-US"/>
                        </a:p>
                      </a:txBody>
                      <a:tcPr marL="38449" marR="38449" marT="0" marB="0">
                        <a:blipFill>
                          <a:blip r:embed="rId2"/>
                          <a:stretch>
                            <a:fillRect l="-80189" t="-700000" r="-616038" b="-3476923"/>
                          </a:stretch>
                        </a:blipFill>
                      </a:tcPr>
                    </a:tc>
                    <a:tc>
                      <a:txBody>
                        <a:bodyPr/>
                        <a:lstStyle/>
                        <a:p>
                          <a:pPr marL="0" marR="0" algn="ctr" rtl="0">
                            <a:lnSpc>
                              <a:spcPct val="150000"/>
                            </a:lnSpc>
                            <a:spcBef>
                              <a:spcPts val="0"/>
                            </a:spcBef>
                            <a:spcAft>
                              <a:spcPts val="0"/>
                            </a:spcAft>
                          </a:pPr>
                          <a:r>
                            <a:rPr lang="en-US" sz="700" kern="100">
                              <a:effectLst/>
                            </a:rPr>
                            <a:t>0.014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0.022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250354818"/>
                      </a:ext>
                    </a:extLst>
                  </a:tr>
                  <a:tr h="160020">
                    <a:tc vMerge="1">
                      <a:txBody>
                        <a:bodyPr/>
                        <a:lstStyle/>
                        <a:p>
                          <a:endParaRPr lang="en-US"/>
                        </a:p>
                      </a:txBody>
                      <a:tcPr/>
                    </a:tc>
                    <a:tc>
                      <a:txBody>
                        <a:bodyPr/>
                        <a:lstStyle/>
                        <a:p>
                          <a:endParaRPr lang="en-US"/>
                        </a:p>
                      </a:txBody>
                      <a:tcPr marL="38449" marR="38449" marT="0" marB="0">
                        <a:blipFill>
                          <a:blip r:embed="rId2"/>
                          <a:stretch>
                            <a:fillRect l="-80189" t="-770370" r="-616038" b="-3248148"/>
                          </a:stretch>
                        </a:blipFill>
                      </a:tcP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648915049"/>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903846" r="-616038" b="-3273077"/>
                          </a:stretch>
                        </a:blipFill>
                      </a:tcPr>
                    </a:tc>
                    <a:tc>
                      <a:txBody>
                        <a:bodyPr/>
                        <a:lstStyle/>
                        <a:p>
                          <a:pPr marL="0" marR="0" algn="ctr" rtl="0">
                            <a:lnSpc>
                              <a:spcPct val="150000"/>
                            </a:lnSpc>
                            <a:spcBef>
                              <a:spcPts val="0"/>
                            </a:spcBef>
                            <a:spcAft>
                              <a:spcPts val="0"/>
                            </a:spcAft>
                          </a:pPr>
                          <a:r>
                            <a:rPr lang="en-US" sz="700" kern="100">
                              <a:effectLst/>
                            </a:rPr>
                            <a:t>0.96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903846" r="-330894" b="-3273077"/>
                          </a:stretch>
                        </a:blipFill>
                      </a:tcP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407746" t="-903846" r="-86620" b="-3273077"/>
                          </a:stretch>
                        </a:blipFill>
                      </a:tcPr>
                    </a:tc>
                    <a:tc>
                      <a:txBody>
                        <a:bodyPr/>
                        <a:lstStyle/>
                        <a:p>
                          <a:endParaRPr lang="en-US"/>
                        </a:p>
                      </a:txBody>
                      <a:tcPr marL="38449" marR="38449" marT="0" marB="0" anchor="ctr">
                        <a:blipFill>
                          <a:blip r:embed="rId2"/>
                          <a:stretch>
                            <a:fillRect l="-611017" t="-903846" r="-4237" b="-3273077"/>
                          </a:stretch>
                        </a:blipFill>
                      </a:tcPr>
                    </a:tc>
                    <a:extLst>
                      <a:ext uri="{0D108BD9-81ED-4DB2-BD59-A6C34878D82A}">
                        <a16:rowId xmlns:a16="http://schemas.microsoft.com/office/drawing/2014/main" val="3203177335"/>
                      </a:ext>
                    </a:extLst>
                  </a:tr>
                  <a:tr h="166053">
                    <a:tc rowSpan="8">
                      <a:txBody>
                        <a:bodyPr/>
                        <a:lstStyle/>
                        <a:p>
                          <a:pPr marL="0" marR="0" algn="ctr" rtl="1">
                            <a:lnSpc>
                              <a:spcPct val="150000"/>
                            </a:lnSpc>
                            <a:spcBef>
                              <a:spcPts val="0"/>
                            </a:spcBef>
                            <a:spcAft>
                              <a:spcPts val="0"/>
                            </a:spcAft>
                          </a:pPr>
                          <a:r>
                            <a:rPr lang="en-US" sz="700" kern="100">
                              <a:effectLst/>
                            </a:rPr>
                            <a:t>Enhanced cuckoo search</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blipFill>
                          <a:blip r:embed="rId2"/>
                          <a:stretch>
                            <a:fillRect l="-80189" t="-966667" r="-616038" b="-3051852"/>
                          </a:stretch>
                        </a:blipFill>
                      </a:tcPr>
                    </a:tc>
                    <a:tc>
                      <a:txBody>
                        <a:bodyPr/>
                        <a:lstStyle/>
                        <a:p>
                          <a:endParaRPr lang="en-US"/>
                        </a:p>
                      </a:txBody>
                      <a:tcPr marL="38449" marR="38449" marT="0" marB="0" anchor="ctr">
                        <a:blipFill>
                          <a:blip r:embed="rId2"/>
                          <a:stretch>
                            <a:fillRect l="-155285" t="-966667" r="-430894" b="-3051852"/>
                          </a:stretch>
                        </a:blipFill>
                      </a:tcPr>
                    </a:tc>
                    <a:tc>
                      <a:txBody>
                        <a:bodyPr/>
                        <a:lstStyle/>
                        <a:p>
                          <a:endParaRPr lang="en-US"/>
                        </a:p>
                      </a:txBody>
                      <a:tcPr marL="38449" marR="38449" marT="0" marB="0" anchor="ctr">
                        <a:blipFill>
                          <a:blip r:embed="rId2"/>
                          <a:stretch>
                            <a:fillRect l="-255285" t="-966667" r="-330894" b="-3051852"/>
                          </a:stretch>
                        </a:blipFill>
                      </a:tcPr>
                    </a:tc>
                    <a:tc>
                      <a:txBody>
                        <a:bodyPr/>
                        <a:lstStyle/>
                        <a:p>
                          <a:endParaRPr lang="en-US"/>
                        </a:p>
                      </a:txBody>
                      <a:tcPr marL="38449" marR="38449" marT="0" marB="0" anchor="ctr">
                        <a:blipFill>
                          <a:blip r:embed="rId2"/>
                          <a:stretch>
                            <a:fillRect l="-307746" t="-966667" r="-186620" b="-3051852"/>
                          </a:stretch>
                        </a:blipFill>
                      </a:tcPr>
                    </a:tc>
                    <a:tc>
                      <a:txBody>
                        <a:bodyPr/>
                        <a:lstStyle/>
                        <a:p>
                          <a:endParaRPr lang="en-US"/>
                        </a:p>
                      </a:txBody>
                      <a:tcPr marL="38449" marR="38449" marT="0" marB="0" anchor="ctr">
                        <a:blipFill>
                          <a:blip r:embed="rId2"/>
                          <a:stretch>
                            <a:fillRect l="-407746" t="-966667" r="-86620" b="-3051852"/>
                          </a:stretch>
                        </a:blipFill>
                      </a:tcPr>
                    </a:tc>
                    <a:tc>
                      <a:txBody>
                        <a:bodyPr/>
                        <a:lstStyle/>
                        <a:p>
                          <a:pPr marL="0" marR="0" algn="ctr" rtl="0">
                            <a:lnSpc>
                              <a:spcPct val="150000"/>
                            </a:lnSpc>
                            <a:spcBef>
                              <a:spcPts val="0"/>
                            </a:spcBef>
                            <a:spcAft>
                              <a:spcPts val="0"/>
                            </a:spcAft>
                          </a:pPr>
                          <a:r>
                            <a:rPr lang="en-US" sz="700" b="1" kern="100" dirty="0">
                              <a:effectLst/>
                            </a:rPr>
                            <a:t>210.51</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813874252"/>
                      </a:ext>
                    </a:extLst>
                  </a:tr>
                  <a:tr h="160020">
                    <a:tc vMerge="1">
                      <a:txBody>
                        <a:bodyPr/>
                        <a:lstStyle/>
                        <a:p>
                          <a:endParaRPr lang="en-US"/>
                        </a:p>
                      </a:txBody>
                      <a:tcPr/>
                    </a:tc>
                    <a:tc>
                      <a:txBody>
                        <a:bodyPr/>
                        <a:lstStyle/>
                        <a:p>
                          <a:endParaRPr lang="en-US"/>
                        </a:p>
                      </a:txBody>
                      <a:tcPr marL="38449" marR="38449" marT="0" marB="0">
                        <a:blipFill>
                          <a:blip r:embed="rId2"/>
                          <a:stretch>
                            <a:fillRect l="-80189" t="-1066667" r="-616038" b="-2951852"/>
                          </a:stretch>
                        </a:blipFill>
                      </a:tcPr>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30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1178120028"/>
                      </a:ext>
                    </a:extLst>
                  </a:tr>
                  <a:tr h="160020">
                    <a:tc vMerge="1">
                      <a:txBody>
                        <a:bodyPr/>
                        <a:lstStyle/>
                        <a:p>
                          <a:endParaRPr lang="en-US"/>
                        </a:p>
                      </a:txBody>
                      <a:tcPr/>
                    </a:tc>
                    <a:tc>
                      <a:txBody>
                        <a:bodyPr/>
                        <a:lstStyle/>
                        <a:p>
                          <a:endParaRPr lang="en-US"/>
                        </a:p>
                      </a:txBody>
                      <a:tcPr marL="38449" marR="38449" marT="0" marB="0">
                        <a:blipFill>
                          <a:blip r:embed="rId2"/>
                          <a:stretch>
                            <a:fillRect l="-80189" t="-1211538" r="-616038" b="-2965385"/>
                          </a:stretch>
                        </a:blipFill>
                      </a:tcPr>
                    </a:tc>
                    <a:tc>
                      <a:txBody>
                        <a:bodyPr/>
                        <a:lstStyle/>
                        <a:p>
                          <a:pPr marL="0" marR="0" algn="ctr" rtl="0">
                            <a:lnSpc>
                              <a:spcPct val="150000"/>
                            </a:lnSpc>
                            <a:spcBef>
                              <a:spcPts val="0"/>
                            </a:spcBef>
                            <a:spcAft>
                              <a:spcPts val="0"/>
                            </a:spcAft>
                          </a:pPr>
                          <a:r>
                            <a:rPr lang="en-US" sz="700" kern="100">
                              <a:effectLst/>
                            </a:rPr>
                            <a:t>4.052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1211538" r="-330894" b="-2965385"/>
                          </a:stretch>
                        </a:blipFill>
                      </a:tcPr>
                    </a:tc>
                    <a:tc>
                      <a:txBody>
                        <a:bodyPr/>
                        <a:lstStyle/>
                        <a:p>
                          <a:endParaRPr lang="en-US"/>
                        </a:p>
                      </a:txBody>
                      <a:tcPr marL="38449" marR="38449" marT="0" marB="0" anchor="ctr">
                        <a:blipFill>
                          <a:blip r:embed="rId2"/>
                          <a:stretch>
                            <a:fillRect l="-307746" t="-1211538" r="-186620" b="-2965385"/>
                          </a:stretch>
                        </a:blipFill>
                      </a:tcPr>
                    </a:tc>
                    <a:tc>
                      <a:txBody>
                        <a:bodyPr/>
                        <a:lstStyle/>
                        <a:p>
                          <a:endParaRPr lang="en-US"/>
                        </a:p>
                      </a:txBody>
                      <a:tcPr marL="38449" marR="38449" marT="0" marB="0" anchor="ctr">
                        <a:blipFill>
                          <a:blip r:embed="rId2"/>
                          <a:stretch>
                            <a:fillRect l="-407746" t="-1211538" r="-86620" b="-2965385"/>
                          </a:stretch>
                        </a:blipFill>
                      </a:tcPr>
                    </a:tc>
                    <a:tc>
                      <a:txBody>
                        <a:bodyPr/>
                        <a:lstStyle/>
                        <a:p>
                          <a:endParaRPr lang="en-US"/>
                        </a:p>
                      </a:txBody>
                      <a:tcPr marL="38449" marR="38449" marT="0" marB="0" anchor="ctr">
                        <a:blipFill>
                          <a:blip r:embed="rId2"/>
                          <a:stretch>
                            <a:fillRect l="-611017" t="-1211538" r="-4237" b="-2965385"/>
                          </a:stretch>
                        </a:blipFill>
                      </a:tcPr>
                    </a:tc>
                    <a:extLst>
                      <a:ext uri="{0D108BD9-81ED-4DB2-BD59-A6C34878D82A}">
                        <a16:rowId xmlns:a16="http://schemas.microsoft.com/office/drawing/2014/main" val="4194954046"/>
                      </a:ext>
                    </a:extLst>
                  </a:tr>
                  <a:tr h="160020">
                    <a:tc vMerge="1">
                      <a:txBody>
                        <a:bodyPr/>
                        <a:lstStyle/>
                        <a:p>
                          <a:endParaRPr lang="en-US"/>
                        </a:p>
                      </a:txBody>
                      <a:tcPr/>
                    </a:tc>
                    <a:tc>
                      <a:txBody>
                        <a:bodyPr/>
                        <a:lstStyle/>
                        <a:p>
                          <a:endParaRPr lang="en-US"/>
                        </a:p>
                      </a:txBody>
                      <a:tcPr marL="38449" marR="38449" marT="0" marB="0">
                        <a:blipFill>
                          <a:blip r:embed="rId2"/>
                          <a:stretch>
                            <a:fillRect l="-80189" t="-1311538" r="-616038" b="-2865385"/>
                          </a:stretch>
                        </a:blipFill>
                      </a:tcPr>
                    </a:tc>
                    <a:tc>
                      <a:txBody>
                        <a:bodyPr/>
                        <a:lstStyle/>
                        <a:p>
                          <a:pPr marL="0" marR="0" algn="ctr" rtl="0">
                            <a:lnSpc>
                              <a:spcPct val="150000"/>
                            </a:lnSpc>
                            <a:spcBef>
                              <a:spcPts val="0"/>
                            </a:spcBef>
                            <a:spcAft>
                              <a:spcPts val="0"/>
                            </a:spcAft>
                          </a:pPr>
                          <a:r>
                            <a:rPr lang="en-US" sz="700" kern="100">
                              <a:effectLst/>
                            </a:rPr>
                            <a:t>2.526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1311538" r="-330894" b="-2865385"/>
                          </a:stretch>
                        </a:blipFill>
                      </a:tcP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407746" t="-1311538" r="-86620" b="-2865385"/>
                          </a:stretch>
                        </a:blipFill>
                      </a:tcPr>
                    </a:tc>
                    <a:tc>
                      <a:txBody>
                        <a:bodyPr/>
                        <a:lstStyle/>
                        <a:p>
                          <a:endParaRPr lang="en-US"/>
                        </a:p>
                      </a:txBody>
                      <a:tcPr marL="38449" marR="38449" marT="0" marB="0" anchor="ctr">
                        <a:blipFill>
                          <a:blip r:embed="rId2"/>
                          <a:stretch>
                            <a:fillRect l="-611017" t="-1311538" r="-4237" b="-2865385"/>
                          </a:stretch>
                        </a:blipFill>
                      </a:tcPr>
                    </a:tc>
                    <a:extLst>
                      <a:ext uri="{0D108BD9-81ED-4DB2-BD59-A6C34878D82A}">
                        <a16:rowId xmlns:a16="http://schemas.microsoft.com/office/drawing/2014/main" val="2579278686"/>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1411538" r="-616038" b="-2765385"/>
                          </a:stretch>
                        </a:blipFill>
                      </a:tcP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704118002"/>
                      </a:ext>
                    </a:extLst>
                  </a:tr>
                  <a:tr h="160020">
                    <a:tc vMerge="1">
                      <a:txBody>
                        <a:bodyPr/>
                        <a:lstStyle/>
                        <a:p>
                          <a:endParaRPr lang="en-US"/>
                        </a:p>
                      </a:txBody>
                      <a:tcPr/>
                    </a:tc>
                    <a:tc>
                      <a:txBody>
                        <a:bodyPr/>
                        <a:lstStyle/>
                        <a:p>
                          <a:endParaRPr lang="en-US"/>
                        </a:p>
                      </a:txBody>
                      <a:tcPr marL="38449" marR="38449" marT="0" marB="0">
                        <a:blipFill>
                          <a:blip r:embed="rId2"/>
                          <a:stretch>
                            <a:fillRect l="-80189" t="-1455556" r="-616038" b="-2562963"/>
                          </a:stretch>
                        </a:blipFill>
                      </a:tcPr>
                    </a:tc>
                    <a:tc>
                      <a:txBody>
                        <a:bodyPr/>
                        <a:lstStyle/>
                        <a:p>
                          <a:pPr marL="0" marR="0" algn="ctr" rtl="0">
                            <a:lnSpc>
                              <a:spcPct val="150000"/>
                            </a:lnSpc>
                            <a:spcBef>
                              <a:spcPts val="0"/>
                            </a:spcBef>
                            <a:spcAft>
                              <a:spcPts val="0"/>
                            </a:spcAft>
                          </a:pPr>
                          <a:r>
                            <a:rPr lang="en-US" sz="700" kern="100">
                              <a:effectLst/>
                            </a:rPr>
                            <a:t>0.011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648427629"/>
                      </a:ext>
                    </a:extLst>
                  </a:tr>
                  <a:tr h="160020">
                    <a:tc vMerge="1">
                      <a:txBody>
                        <a:bodyPr/>
                        <a:lstStyle/>
                        <a:p>
                          <a:endParaRPr lang="en-US"/>
                        </a:p>
                      </a:txBody>
                      <a:tcPr/>
                    </a:tc>
                    <a:tc>
                      <a:txBody>
                        <a:bodyPr/>
                        <a:lstStyle/>
                        <a:p>
                          <a:endParaRPr lang="en-US"/>
                        </a:p>
                      </a:txBody>
                      <a:tcPr marL="38449" marR="38449" marT="0" marB="0">
                        <a:blipFill>
                          <a:blip r:embed="rId2"/>
                          <a:stretch>
                            <a:fillRect l="-80189" t="-1615385" r="-616038" b="-2561538"/>
                          </a:stretch>
                        </a:blipFill>
                      </a:tcP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66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631424537"/>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1715385" r="-616038" b="-2461538"/>
                          </a:stretch>
                        </a:blipFill>
                      </a:tcPr>
                    </a:tc>
                    <a:tc>
                      <a:txBody>
                        <a:bodyPr/>
                        <a:lstStyle/>
                        <a:p>
                          <a:pPr marL="0" marR="0" algn="ctr" rtl="0">
                            <a:lnSpc>
                              <a:spcPct val="150000"/>
                            </a:lnSpc>
                            <a:spcBef>
                              <a:spcPts val="0"/>
                            </a:spcBef>
                            <a:spcAft>
                              <a:spcPts val="0"/>
                            </a:spcAft>
                          </a:pPr>
                          <a:r>
                            <a:rPr lang="en-US" sz="700" kern="100">
                              <a:effectLst/>
                            </a:rPr>
                            <a:t>1.27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1715385" r="-330894" b="-2461538"/>
                          </a:stretch>
                        </a:blipFill>
                      </a:tcPr>
                    </a:tc>
                    <a:tc>
                      <a:txBody>
                        <a:bodyPr/>
                        <a:lstStyle/>
                        <a:p>
                          <a:pPr marL="0" marR="0" algn="ctr" rtl="1">
                            <a:lnSpc>
                              <a:spcPct val="150000"/>
                            </a:lnSpc>
                            <a:spcBef>
                              <a:spcPts val="0"/>
                            </a:spcBef>
                            <a:spcAft>
                              <a:spcPts val="0"/>
                            </a:spcAft>
                          </a:pPr>
                          <a:r>
                            <a:rPr lang="en-US" sz="700" kern="100">
                              <a:effectLst/>
                            </a:rPr>
                            <a:t>inf</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407746" t="-1715385" r="-86620" b="-2461538"/>
                          </a:stretch>
                        </a:blipFill>
                      </a:tcPr>
                    </a:tc>
                    <a:tc>
                      <a:txBody>
                        <a:bodyPr/>
                        <a:lstStyle/>
                        <a:p>
                          <a:endParaRPr lang="en-US"/>
                        </a:p>
                      </a:txBody>
                      <a:tcPr marL="38449" marR="38449" marT="0" marB="0" anchor="ctr">
                        <a:blipFill>
                          <a:blip r:embed="rId2"/>
                          <a:stretch>
                            <a:fillRect l="-611017" t="-1715385" r="-4237" b="-2461538"/>
                          </a:stretch>
                        </a:blipFill>
                      </a:tcPr>
                    </a:tc>
                    <a:extLst>
                      <a:ext uri="{0D108BD9-81ED-4DB2-BD59-A6C34878D82A}">
                        <a16:rowId xmlns:a16="http://schemas.microsoft.com/office/drawing/2014/main" val="2808500004"/>
                      </a:ext>
                    </a:extLst>
                  </a:tr>
                  <a:tr h="160020">
                    <a:tc rowSpan="8">
                      <a:txBody>
                        <a:bodyPr/>
                        <a:lstStyle/>
                        <a:p>
                          <a:pPr marL="0" marR="0" algn="ctr" rtl="1">
                            <a:lnSpc>
                              <a:spcPct val="150000"/>
                            </a:lnSpc>
                            <a:spcBef>
                              <a:spcPts val="0"/>
                            </a:spcBef>
                            <a:spcAft>
                              <a:spcPts val="0"/>
                            </a:spcAft>
                          </a:pPr>
                          <a:r>
                            <a:rPr lang="en-US" sz="700" kern="100">
                              <a:effectLst/>
                            </a:rPr>
                            <a:t>Enhanced cuckoo search with gaussian mixtures clustering </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80189" t="-1815385" r="-616038" b="-2361538"/>
                          </a:stretch>
                        </a:blipFill>
                      </a:tcPr>
                    </a:tc>
                    <a:tc>
                      <a:txBody>
                        <a:bodyPr/>
                        <a:lstStyle/>
                        <a:p>
                          <a:pPr marL="0" marR="0" algn="ctr" rtl="0">
                            <a:lnSpc>
                              <a:spcPct val="150000"/>
                            </a:lnSpc>
                            <a:spcBef>
                              <a:spcPts val="0"/>
                            </a:spcBef>
                            <a:spcAft>
                              <a:spcPts val="0"/>
                            </a:spcAft>
                          </a:pPr>
                          <a:r>
                            <a:rPr lang="en-US" sz="700" b="1" kern="100" dirty="0">
                              <a:effectLst/>
                            </a:rPr>
                            <a:t>2.47</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2.005</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14.501</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4.071</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b="1" kern="100" dirty="0">
                              <a:effectLst/>
                            </a:rPr>
                            <a:t>1.59</a:t>
                          </a:r>
                          <a:endParaRPr lang="en-US" sz="10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970311069"/>
                      </a:ext>
                    </a:extLst>
                  </a:tr>
                  <a:tr h="160020">
                    <a:tc vMerge="1">
                      <a:txBody>
                        <a:bodyPr/>
                        <a:lstStyle/>
                        <a:p>
                          <a:endParaRPr lang="en-US"/>
                        </a:p>
                      </a:txBody>
                      <a:tcPr/>
                    </a:tc>
                    <a:tc>
                      <a:txBody>
                        <a:bodyPr/>
                        <a:lstStyle/>
                        <a:p>
                          <a:endParaRPr lang="en-US"/>
                        </a:p>
                      </a:txBody>
                      <a:tcPr marL="38449" marR="38449" marT="0" marB="0">
                        <a:blipFill>
                          <a:blip r:embed="rId2"/>
                          <a:stretch>
                            <a:fillRect l="-80189" t="-1844444" r="-616038" b="-2174074"/>
                          </a:stretch>
                        </a:blipFill>
                      </a:tcPr>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3425302821"/>
                      </a:ext>
                    </a:extLst>
                  </a:tr>
                  <a:tr h="160020">
                    <a:tc vMerge="1">
                      <a:txBody>
                        <a:bodyPr/>
                        <a:lstStyle/>
                        <a:p>
                          <a:endParaRPr lang="en-US"/>
                        </a:p>
                      </a:txBody>
                      <a:tcPr/>
                    </a:tc>
                    <a:tc>
                      <a:txBody>
                        <a:bodyPr/>
                        <a:lstStyle/>
                        <a:p>
                          <a:endParaRPr lang="en-US"/>
                        </a:p>
                      </a:txBody>
                      <a:tcPr marL="38449" marR="38449" marT="0" marB="0">
                        <a:blipFill>
                          <a:blip r:embed="rId2"/>
                          <a:stretch>
                            <a:fillRect l="-80189" t="-2019231" r="-616038" b="-2157692"/>
                          </a:stretch>
                        </a:blipFill>
                      </a:tcPr>
                    </a:tc>
                    <a:tc>
                      <a:txBody>
                        <a:bodyPr/>
                        <a:lstStyle/>
                        <a:p>
                          <a:pPr marL="0" marR="0" algn="ctr" rtl="0">
                            <a:lnSpc>
                              <a:spcPct val="150000"/>
                            </a:lnSpc>
                            <a:spcBef>
                              <a:spcPts val="0"/>
                            </a:spcBef>
                            <a:spcAft>
                              <a:spcPts val="0"/>
                            </a:spcAft>
                          </a:pPr>
                          <a:r>
                            <a:rPr lang="en-US" sz="700" kern="100">
                              <a:effectLst/>
                            </a:rPr>
                            <a:t>4.05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4.49</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5.45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4.32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68973143"/>
                      </a:ext>
                    </a:extLst>
                  </a:tr>
                  <a:tr h="160020">
                    <a:tc vMerge="1">
                      <a:txBody>
                        <a:bodyPr/>
                        <a:lstStyle/>
                        <a:p>
                          <a:endParaRPr lang="en-US"/>
                        </a:p>
                      </a:txBody>
                      <a:tcPr/>
                    </a:tc>
                    <a:tc>
                      <a:txBody>
                        <a:bodyPr/>
                        <a:lstStyle/>
                        <a:p>
                          <a:endParaRPr lang="en-US"/>
                        </a:p>
                      </a:txBody>
                      <a:tcPr marL="38449" marR="38449" marT="0" marB="0">
                        <a:blipFill>
                          <a:blip r:embed="rId2"/>
                          <a:stretch>
                            <a:fillRect l="-80189" t="-2119231" r="-616038" b="-2057692"/>
                          </a:stretch>
                        </a:blipFill>
                      </a:tcPr>
                    </a:tc>
                    <a:tc>
                      <a:txBody>
                        <a:bodyPr/>
                        <a:lstStyle/>
                        <a:p>
                          <a:pPr marL="0" marR="0" algn="ctr" rtl="0">
                            <a:lnSpc>
                              <a:spcPct val="150000"/>
                            </a:lnSpc>
                            <a:spcBef>
                              <a:spcPts val="0"/>
                            </a:spcBef>
                            <a:spcAft>
                              <a:spcPts val="0"/>
                            </a:spcAft>
                          </a:pPr>
                          <a:r>
                            <a:rPr lang="en-US" sz="700" kern="100">
                              <a:effectLst/>
                            </a:rPr>
                            <a:t>3.23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4.7001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4.67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4.71</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4.54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518685351"/>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2137037" r="-616038" b="-1881481"/>
                          </a:stretch>
                        </a:blipFill>
                      </a:tcP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0.98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483497984"/>
                      </a:ext>
                    </a:extLst>
                  </a:tr>
                  <a:tr h="160020">
                    <a:tc vMerge="1">
                      <a:txBody>
                        <a:bodyPr/>
                        <a:lstStyle/>
                        <a:p>
                          <a:endParaRPr lang="en-US"/>
                        </a:p>
                      </a:txBody>
                      <a:tcPr/>
                    </a:tc>
                    <a:tc>
                      <a:txBody>
                        <a:bodyPr/>
                        <a:lstStyle/>
                        <a:p>
                          <a:endParaRPr lang="en-US"/>
                        </a:p>
                      </a:txBody>
                      <a:tcPr marL="38449" marR="38449" marT="0" marB="0">
                        <a:blipFill>
                          <a:blip r:embed="rId2"/>
                          <a:stretch>
                            <a:fillRect l="-80189" t="-2323077" r="-616038" b="-1853846"/>
                          </a:stretch>
                        </a:blipFill>
                      </a:tcPr>
                    </a:tc>
                    <a:tc>
                      <a:txBody>
                        <a:bodyPr/>
                        <a:lstStyle/>
                        <a:p>
                          <a:pPr marL="0" marR="0" algn="ctr" rtl="0">
                            <a:lnSpc>
                              <a:spcPct val="150000"/>
                            </a:lnSpc>
                            <a:spcBef>
                              <a:spcPts val="0"/>
                            </a:spcBef>
                            <a:spcAft>
                              <a:spcPts val="0"/>
                            </a:spcAft>
                          </a:pPr>
                          <a:r>
                            <a:rPr lang="en-US" sz="700" kern="100">
                              <a:effectLst/>
                            </a:rPr>
                            <a:t>187104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0.013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94505729"/>
                      </a:ext>
                    </a:extLst>
                  </a:tr>
                  <a:tr h="160020">
                    <a:tc vMerge="1">
                      <a:txBody>
                        <a:bodyPr/>
                        <a:lstStyle/>
                        <a:p>
                          <a:endParaRPr lang="en-US"/>
                        </a:p>
                      </a:txBody>
                      <a:tcPr/>
                    </a:tc>
                    <a:tc>
                      <a:txBody>
                        <a:bodyPr/>
                        <a:lstStyle/>
                        <a:p>
                          <a:endParaRPr lang="en-US"/>
                        </a:p>
                      </a:txBody>
                      <a:tcPr marL="38449" marR="38449" marT="0" marB="0">
                        <a:blipFill>
                          <a:blip r:embed="rId2"/>
                          <a:stretch>
                            <a:fillRect l="-80189" t="-2423077" r="-616038" b="-1753846"/>
                          </a:stretch>
                        </a:blipFill>
                      </a:tcPr>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2721750988"/>
                      </a:ext>
                    </a:extLst>
                  </a:tr>
                  <a:tr h="160020">
                    <a:tc vMerge="1">
                      <a:txBody>
                        <a:bodyPr/>
                        <a:lstStyle/>
                        <a:p>
                          <a:endParaRPr lang="en-US"/>
                        </a:p>
                      </a:txBody>
                      <a:tcPr/>
                    </a:tc>
                    <a:tc>
                      <a:txBody>
                        <a:bodyPr/>
                        <a:lstStyle/>
                        <a:p>
                          <a:endParaRPr lang="en-US"/>
                        </a:p>
                      </a:txBody>
                      <a:tcPr marL="38449" marR="38449" marT="0" marB="0">
                        <a:blipFill>
                          <a:blip r:embed="rId2"/>
                          <a:stretch>
                            <a:fillRect l="-80189" t="-2523077" r="-616038" b="-1653846"/>
                          </a:stretch>
                        </a:blipFill>
                      </a:tcPr>
                    </a:tc>
                    <a:tc>
                      <a:txBody>
                        <a:bodyPr/>
                        <a:lstStyle/>
                        <a:p>
                          <a:pPr marL="0" marR="0" algn="ctr" rtl="0">
                            <a:lnSpc>
                              <a:spcPct val="150000"/>
                            </a:lnSpc>
                            <a:spcBef>
                              <a:spcPts val="0"/>
                            </a:spcBef>
                            <a:spcAft>
                              <a:spcPts val="0"/>
                            </a:spcAft>
                          </a:pPr>
                          <a:r>
                            <a:rPr lang="en-US" sz="700" kern="100">
                              <a:effectLst/>
                            </a:rPr>
                            <a:t>0.853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1.234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1.202</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471504901"/>
                      </a:ext>
                    </a:extLst>
                  </a:tr>
                  <a:tr h="161862">
                    <a:tc rowSpan="8">
                      <a:txBody>
                        <a:bodyPr/>
                        <a:lstStyle/>
                        <a:p>
                          <a:pPr marL="0" marR="0" algn="ctr" rtl="1">
                            <a:lnSpc>
                              <a:spcPct val="150000"/>
                            </a:lnSpc>
                            <a:spcBef>
                              <a:spcPts val="0"/>
                            </a:spcBef>
                            <a:spcAft>
                              <a:spcPts val="0"/>
                            </a:spcAft>
                          </a:pPr>
                          <a:r>
                            <a:rPr lang="en-US" sz="700" kern="100">
                              <a:effectLst/>
                            </a:rPr>
                            <a:t>Particle swarm optimization</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blipFill>
                          <a:blip r:embed="rId2"/>
                          <a:stretch>
                            <a:fillRect l="-80189" t="-2525926" r="-616038" b="-1492593"/>
                          </a:stretch>
                        </a:blipFill>
                      </a:tcPr>
                    </a:tc>
                    <a:tc>
                      <a:txBody>
                        <a:bodyPr/>
                        <a:lstStyle/>
                        <a:p>
                          <a:pPr marL="0" marR="0" algn="ctr" rtl="0">
                            <a:lnSpc>
                              <a:spcPct val="150000"/>
                            </a:lnSpc>
                            <a:spcBef>
                              <a:spcPts val="0"/>
                            </a:spcBef>
                            <a:spcAft>
                              <a:spcPts val="0"/>
                            </a:spcAft>
                          </a:pPr>
                          <a:r>
                            <a:rPr lang="en-US" sz="700" kern="100">
                              <a:effectLst/>
                            </a:rPr>
                            <a:t>0.1008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2525926" r="-330894" b="-1492593"/>
                          </a:stretch>
                        </a:blipFill>
                      </a:tcPr>
                    </a:tc>
                    <a:tc>
                      <a:txBody>
                        <a:bodyPr/>
                        <a:lstStyle/>
                        <a:p>
                          <a:endParaRPr lang="en-US"/>
                        </a:p>
                      </a:txBody>
                      <a:tcPr marL="38449" marR="38449" marT="0" marB="0" anchor="ctr">
                        <a:blipFill>
                          <a:blip r:embed="rId2"/>
                          <a:stretch>
                            <a:fillRect l="-307746" t="-2525926" r="-186620" b="-1492593"/>
                          </a:stretch>
                        </a:blipFill>
                      </a:tcPr>
                    </a:tc>
                    <a:tc>
                      <a:txBody>
                        <a:bodyPr/>
                        <a:lstStyle/>
                        <a:p>
                          <a:endParaRPr lang="en-US"/>
                        </a:p>
                      </a:txBody>
                      <a:tcPr marL="38449" marR="38449" marT="0" marB="0" anchor="ctr">
                        <a:blipFill>
                          <a:blip r:embed="rId2"/>
                          <a:stretch>
                            <a:fillRect l="-407746" t="-2525926" r="-86620" b="-1492593"/>
                          </a:stretch>
                        </a:blipFill>
                      </a:tcPr>
                    </a:tc>
                    <a:tc>
                      <a:txBody>
                        <a:bodyPr/>
                        <a:lstStyle/>
                        <a:p>
                          <a:endParaRPr lang="en-US"/>
                        </a:p>
                      </a:txBody>
                      <a:tcPr marL="38449" marR="38449" marT="0" marB="0" anchor="ctr">
                        <a:blipFill>
                          <a:blip r:embed="rId2"/>
                          <a:stretch>
                            <a:fillRect l="-611017" t="-2525926" r="-4237" b="-1492593"/>
                          </a:stretch>
                        </a:blipFill>
                      </a:tcPr>
                    </a:tc>
                    <a:extLst>
                      <a:ext uri="{0D108BD9-81ED-4DB2-BD59-A6C34878D82A}">
                        <a16:rowId xmlns:a16="http://schemas.microsoft.com/office/drawing/2014/main" val="234694734"/>
                      </a:ext>
                    </a:extLst>
                  </a:tr>
                  <a:tr h="160020">
                    <a:tc vMerge="1">
                      <a:txBody>
                        <a:bodyPr/>
                        <a:lstStyle/>
                        <a:p>
                          <a:endParaRPr lang="en-US"/>
                        </a:p>
                      </a:txBody>
                      <a:tcPr/>
                    </a:tc>
                    <a:tc>
                      <a:txBody>
                        <a:bodyPr/>
                        <a:lstStyle/>
                        <a:p>
                          <a:endParaRPr lang="en-US"/>
                        </a:p>
                      </a:txBody>
                      <a:tcPr marL="38449" marR="38449" marT="0" marB="0">
                        <a:blipFill>
                          <a:blip r:embed="rId2"/>
                          <a:stretch>
                            <a:fillRect l="-80189" t="-2726923" r="-616038" b="-1450000"/>
                          </a:stretch>
                        </a:blipFill>
                      </a:tcP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074786694"/>
                      </a:ext>
                    </a:extLst>
                  </a:tr>
                  <a:tr h="161862">
                    <a:tc vMerge="1">
                      <a:txBody>
                        <a:bodyPr/>
                        <a:lstStyle/>
                        <a:p>
                          <a:endParaRPr lang="en-US"/>
                        </a:p>
                      </a:txBody>
                      <a:tcPr/>
                    </a:tc>
                    <a:tc>
                      <a:txBody>
                        <a:bodyPr/>
                        <a:lstStyle/>
                        <a:p>
                          <a:endParaRPr lang="en-US"/>
                        </a:p>
                      </a:txBody>
                      <a:tcPr marL="38449" marR="38449" marT="0" marB="0">
                        <a:blipFill>
                          <a:blip r:embed="rId2"/>
                          <a:stretch>
                            <a:fillRect l="-80189" t="-2722222" r="-616038" b="-1296296"/>
                          </a:stretch>
                        </a:blipFill>
                      </a:tcPr>
                    </a:tc>
                    <a:tc>
                      <a:txBody>
                        <a:bodyPr/>
                        <a:lstStyle/>
                        <a:p>
                          <a:pPr marL="0" marR="0" algn="ctr" rtl="0">
                            <a:lnSpc>
                              <a:spcPct val="150000"/>
                            </a:lnSpc>
                            <a:spcBef>
                              <a:spcPts val="0"/>
                            </a:spcBef>
                            <a:spcAft>
                              <a:spcPts val="0"/>
                            </a:spcAft>
                          </a:pPr>
                          <a:r>
                            <a:rPr lang="en-US" sz="700" kern="100">
                              <a:effectLst/>
                            </a:rPr>
                            <a:t>0.123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2722222" r="-330894" b="-1296296"/>
                          </a:stretch>
                        </a:blipFill>
                      </a:tcPr>
                    </a:tc>
                    <a:tc>
                      <a:txBody>
                        <a:bodyPr/>
                        <a:lstStyle/>
                        <a:p>
                          <a:endParaRPr lang="en-US"/>
                        </a:p>
                      </a:txBody>
                      <a:tcPr marL="38449" marR="38449" marT="0" marB="0" anchor="ctr">
                        <a:blipFill>
                          <a:blip r:embed="rId2"/>
                          <a:stretch>
                            <a:fillRect l="-307746" t="-2722222" r="-186620" b="-1296296"/>
                          </a:stretch>
                        </a:blipFill>
                      </a:tcPr>
                    </a:tc>
                    <a:tc>
                      <a:txBody>
                        <a:bodyPr/>
                        <a:lstStyle/>
                        <a:p>
                          <a:endParaRPr lang="en-US"/>
                        </a:p>
                      </a:txBody>
                      <a:tcPr marL="38449" marR="38449" marT="0" marB="0" anchor="ctr">
                        <a:blipFill>
                          <a:blip r:embed="rId2"/>
                          <a:stretch>
                            <a:fillRect l="-407746" t="-2722222" r="-86620" b="-1296296"/>
                          </a:stretch>
                        </a:blipFill>
                      </a:tcPr>
                    </a:tc>
                    <a:tc>
                      <a:txBody>
                        <a:bodyPr/>
                        <a:lstStyle/>
                        <a:p>
                          <a:endParaRPr lang="en-US"/>
                        </a:p>
                      </a:txBody>
                      <a:tcPr marL="38449" marR="38449" marT="0" marB="0" anchor="ctr">
                        <a:blipFill>
                          <a:blip r:embed="rId2"/>
                          <a:stretch>
                            <a:fillRect l="-611017" t="-2722222" r="-4237" b="-1296296"/>
                          </a:stretch>
                        </a:blipFill>
                      </a:tcPr>
                    </a:tc>
                    <a:extLst>
                      <a:ext uri="{0D108BD9-81ED-4DB2-BD59-A6C34878D82A}">
                        <a16:rowId xmlns:a16="http://schemas.microsoft.com/office/drawing/2014/main" val="3526907843"/>
                      </a:ext>
                    </a:extLst>
                  </a:tr>
                  <a:tr h="161862">
                    <a:tc vMerge="1">
                      <a:txBody>
                        <a:bodyPr/>
                        <a:lstStyle/>
                        <a:p>
                          <a:endParaRPr lang="en-US"/>
                        </a:p>
                      </a:txBody>
                      <a:tcPr/>
                    </a:tc>
                    <a:tc>
                      <a:txBody>
                        <a:bodyPr/>
                        <a:lstStyle/>
                        <a:p>
                          <a:endParaRPr lang="en-US"/>
                        </a:p>
                      </a:txBody>
                      <a:tcPr marL="38449" marR="38449" marT="0" marB="0">
                        <a:blipFill>
                          <a:blip r:embed="rId2"/>
                          <a:stretch>
                            <a:fillRect l="-80189" t="-2930769" r="-616038" b="-1246154"/>
                          </a:stretch>
                        </a:blipFill>
                      </a:tcPr>
                    </a:tc>
                    <a:tc>
                      <a:txBody>
                        <a:bodyPr/>
                        <a:lstStyle/>
                        <a:p>
                          <a:pPr marL="0" marR="0" algn="ctr" rtl="0">
                            <a:lnSpc>
                              <a:spcPct val="150000"/>
                            </a:lnSpc>
                            <a:spcBef>
                              <a:spcPts val="0"/>
                            </a:spcBef>
                            <a:spcAft>
                              <a:spcPts val="0"/>
                            </a:spcAft>
                          </a:pPr>
                          <a:r>
                            <a:rPr lang="en-US" sz="700" kern="100">
                              <a:effectLst/>
                            </a:rPr>
                            <a:t>0.017</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2930769" r="-330894" b="-1246154"/>
                          </a:stretch>
                        </a:blipFill>
                      </a:tcPr>
                    </a:tc>
                    <a:tc>
                      <a:txBody>
                        <a:bodyPr/>
                        <a:lstStyle/>
                        <a:p>
                          <a:endParaRPr lang="en-US"/>
                        </a:p>
                      </a:txBody>
                      <a:tcPr marL="38449" marR="38449" marT="0" marB="0" anchor="ctr">
                        <a:blipFill>
                          <a:blip r:embed="rId2"/>
                          <a:stretch>
                            <a:fillRect l="-307746" t="-2930769" r="-186620" b="-1246154"/>
                          </a:stretch>
                        </a:blipFill>
                      </a:tcPr>
                    </a:tc>
                    <a:tc>
                      <a:txBody>
                        <a:bodyPr/>
                        <a:lstStyle/>
                        <a:p>
                          <a:endParaRPr lang="en-US"/>
                        </a:p>
                      </a:txBody>
                      <a:tcPr marL="38449" marR="38449" marT="0" marB="0" anchor="ctr">
                        <a:blipFill>
                          <a:blip r:embed="rId2"/>
                          <a:stretch>
                            <a:fillRect l="-407746" t="-2930769" r="-86620" b="-1246154"/>
                          </a:stretch>
                        </a:blipFill>
                      </a:tcPr>
                    </a:tc>
                    <a:tc>
                      <a:txBody>
                        <a:bodyPr/>
                        <a:lstStyle/>
                        <a:p>
                          <a:endParaRPr lang="en-US"/>
                        </a:p>
                      </a:txBody>
                      <a:tcPr marL="38449" marR="38449" marT="0" marB="0" anchor="ctr">
                        <a:blipFill>
                          <a:blip r:embed="rId2"/>
                          <a:stretch>
                            <a:fillRect l="-611017" t="-2930769" r="-4237" b="-1246154"/>
                          </a:stretch>
                        </a:blipFill>
                      </a:tcPr>
                    </a:tc>
                    <a:extLst>
                      <a:ext uri="{0D108BD9-81ED-4DB2-BD59-A6C34878D82A}">
                        <a16:rowId xmlns:a16="http://schemas.microsoft.com/office/drawing/2014/main" val="128734769"/>
                      </a:ext>
                    </a:extLst>
                  </a:tr>
                  <a:tr h="160020">
                    <a:tc vMerge="1">
                      <a:txBody>
                        <a:bodyPr/>
                        <a:lstStyle/>
                        <a:p>
                          <a:endParaRPr lang="en-US"/>
                        </a:p>
                      </a:txBody>
                      <a:tcPr/>
                    </a:tc>
                    <a:tc>
                      <a:txBody>
                        <a:bodyPr/>
                        <a:lstStyle/>
                        <a:p>
                          <a:endParaRPr lang="en-US"/>
                        </a:p>
                      </a:txBody>
                      <a:tcPr marL="38449" marR="38449" marT="0" marB="0">
                        <a:blipFill>
                          <a:blip r:embed="rId2"/>
                          <a:stretch>
                            <a:fillRect l="-80189" t="-2918519" r="-616038" b="-1100000"/>
                          </a:stretch>
                        </a:blipFill>
                      </a:tcPr>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1137572240"/>
                      </a:ext>
                    </a:extLst>
                  </a:tr>
                  <a:tr h="160020">
                    <a:tc vMerge="1">
                      <a:txBody>
                        <a:bodyPr/>
                        <a:lstStyle/>
                        <a:p>
                          <a:endParaRPr lang="en-US"/>
                        </a:p>
                      </a:txBody>
                      <a:tcPr/>
                    </a:tc>
                    <a:tc>
                      <a:txBody>
                        <a:bodyPr/>
                        <a:lstStyle/>
                        <a:p>
                          <a:endParaRPr lang="en-US"/>
                        </a:p>
                      </a:txBody>
                      <a:tcPr marL="38449" marR="38449" marT="0" marB="0" anchor="ctr">
                        <a:blipFill>
                          <a:blip r:embed="rId2"/>
                          <a:stretch>
                            <a:fillRect l="-80189" t="-3134615" r="-616038" b="-1042308"/>
                          </a:stretch>
                        </a:blipFill>
                      </a:tcPr>
                    </a:tc>
                    <a:tc>
                      <a:txBody>
                        <a:bodyPr/>
                        <a:lstStyle/>
                        <a:p>
                          <a:pPr marL="0" marR="0" algn="ctr" rtl="0">
                            <a:lnSpc>
                              <a:spcPct val="150000"/>
                            </a:lnSpc>
                            <a:spcBef>
                              <a:spcPts val="0"/>
                            </a:spcBef>
                            <a:spcAft>
                              <a:spcPts val="0"/>
                            </a:spcAft>
                          </a:pPr>
                          <a:r>
                            <a:rPr lang="en-US" sz="700" kern="100">
                              <a:effectLst/>
                            </a:rPr>
                            <a:t>0.013</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0.746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0.585</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0.886</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440177584"/>
                      </a:ext>
                    </a:extLst>
                  </a:tr>
                  <a:tr h="160020">
                    <a:tc vMerge="1">
                      <a:txBody>
                        <a:bodyPr/>
                        <a:lstStyle/>
                        <a:p>
                          <a:endParaRPr lang="en-US"/>
                        </a:p>
                      </a:txBody>
                      <a:tcPr/>
                    </a:tc>
                    <a:tc>
                      <a:txBody>
                        <a:bodyPr/>
                        <a:lstStyle/>
                        <a:p>
                          <a:endParaRPr lang="en-US"/>
                        </a:p>
                      </a:txBody>
                      <a:tcPr marL="38449" marR="38449" marT="0" marB="0">
                        <a:blipFill>
                          <a:blip r:embed="rId2"/>
                          <a:stretch>
                            <a:fillRect l="-80189" t="-3234615" r="-616038" b="-942308"/>
                          </a:stretch>
                        </a:blipFill>
                      </a:tcPr>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78</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4105523631"/>
                      </a:ext>
                    </a:extLst>
                  </a:tr>
                  <a:tr h="161862">
                    <a:tc vMerge="1">
                      <a:txBody>
                        <a:bodyPr/>
                        <a:lstStyle/>
                        <a:p>
                          <a:endParaRPr lang="en-US"/>
                        </a:p>
                      </a:txBody>
                      <a:tcPr/>
                    </a:tc>
                    <a:tc>
                      <a:txBody>
                        <a:bodyPr/>
                        <a:lstStyle/>
                        <a:p>
                          <a:endParaRPr lang="en-US"/>
                        </a:p>
                      </a:txBody>
                      <a:tcPr marL="38449" marR="38449" marT="0" marB="0">
                        <a:blipFill>
                          <a:blip r:embed="rId2"/>
                          <a:stretch>
                            <a:fillRect l="-80189" t="-3211111" r="-616038" b="-807407"/>
                          </a:stretch>
                        </a:blipFill>
                      </a:tcPr>
                    </a:tc>
                    <a:tc>
                      <a:txBody>
                        <a:bodyPr/>
                        <a:lstStyle/>
                        <a:p>
                          <a:pPr marL="0" marR="0" algn="ctr" rtl="0">
                            <a:lnSpc>
                              <a:spcPct val="150000"/>
                            </a:lnSpc>
                            <a:spcBef>
                              <a:spcPts val="0"/>
                            </a:spcBef>
                            <a:spcAft>
                              <a:spcPts val="0"/>
                            </a:spcAft>
                          </a:pPr>
                          <a:r>
                            <a:rPr lang="en-US" sz="700" kern="100">
                              <a:effectLst/>
                            </a:rPr>
                            <a:t>0.0034</a:t>
                          </a:r>
                          <a:endParaRPr lang="en-US" sz="10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3211111" r="-330894" b="-807407"/>
                          </a:stretch>
                        </a:blipFill>
                      </a:tcPr>
                    </a:tc>
                    <a:tc>
                      <a:txBody>
                        <a:bodyPr/>
                        <a:lstStyle/>
                        <a:p>
                          <a:endParaRPr lang="en-US"/>
                        </a:p>
                      </a:txBody>
                      <a:tcPr marL="38449" marR="38449" marT="0" marB="0" anchor="ctr">
                        <a:blipFill>
                          <a:blip r:embed="rId2"/>
                          <a:stretch>
                            <a:fillRect l="-307746" t="-3211111" r="-186620" b="-807407"/>
                          </a:stretch>
                        </a:blipFill>
                      </a:tcPr>
                    </a:tc>
                    <a:tc>
                      <a:txBody>
                        <a:bodyPr/>
                        <a:lstStyle/>
                        <a:p>
                          <a:endParaRPr lang="en-US"/>
                        </a:p>
                      </a:txBody>
                      <a:tcPr marL="38449" marR="38449" marT="0" marB="0" anchor="ctr">
                        <a:blipFill>
                          <a:blip r:embed="rId2"/>
                          <a:stretch>
                            <a:fillRect l="-407746" t="-3211111" r="-86620" b="-807407"/>
                          </a:stretch>
                        </a:blipFill>
                      </a:tcPr>
                    </a:tc>
                    <a:tc>
                      <a:txBody>
                        <a:bodyPr/>
                        <a:lstStyle/>
                        <a:p>
                          <a:endParaRPr lang="en-US"/>
                        </a:p>
                      </a:txBody>
                      <a:tcPr marL="38449" marR="38449" marT="0" marB="0" anchor="ctr">
                        <a:blipFill>
                          <a:blip r:embed="rId2"/>
                          <a:stretch>
                            <a:fillRect l="-611017" t="-3211111" r="-4237" b="-807407"/>
                          </a:stretch>
                        </a:blipFill>
                      </a:tcPr>
                    </a:tc>
                    <a:extLst>
                      <a:ext uri="{0D108BD9-81ED-4DB2-BD59-A6C34878D82A}">
                        <a16:rowId xmlns:a16="http://schemas.microsoft.com/office/drawing/2014/main" val="3587863816"/>
                      </a:ext>
                    </a:extLst>
                  </a:tr>
                  <a:tr h="160020">
                    <a:tc rowSpan="8">
                      <a:txBody>
                        <a:bodyPr/>
                        <a:lstStyle/>
                        <a:p>
                          <a:pPr marL="0" marR="0" algn="ctr" rtl="1">
                            <a:lnSpc>
                              <a:spcPct val="150000"/>
                            </a:lnSpc>
                            <a:spcBef>
                              <a:spcPts val="0"/>
                            </a:spcBef>
                            <a:spcAft>
                              <a:spcPts val="0"/>
                            </a:spcAft>
                          </a:pPr>
                          <a:r>
                            <a:rPr lang="en-US" sz="700" kern="100" dirty="0">
                              <a:effectLst/>
                            </a:rPr>
                            <a:t>Estimation of Distribution</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blipFill>
                          <a:blip r:embed="rId2"/>
                          <a:stretch>
                            <a:fillRect l="-80189" t="-3438462" r="-616038" b="-738462"/>
                          </a:stretch>
                        </a:blipFill>
                      </a:tcPr>
                    </a:tc>
                    <a:tc>
                      <a:txBody>
                        <a:bodyPr/>
                        <a:lstStyle/>
                        <a:p>
                          <a:pPr marL="0" marR="0" algn="ctr" rtl="1">
                            <a:lnSpc>
                              <a:spcPct val="150000"/>
                            </a:lnSpc>
                            <a:spcBef>
                              <a:spcPts val="0"/>
                            </a:spcBef>
                            <a:spcAft>
                              <a:spcPts val="0"/>
                            </a:spcAft>
                          </a:pPr>
                          <a:r>
                            <a:rPr lang="en-US" sz="700" kern="100">
                              <a:effectLst/>
                            </a:rPr>
                            <a:t>0.143</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3438462" r="-330894" b="-738462"/>
                          </a:stretch>
                        </a:blipFill>
                      </a:tcPr>
                    </a:tc>
                    <a:tc>
                      <a:txBody>
                        <a:bodyPr/>
                        <a:lstStyle/>
                        <a:p>
                          <a:endParaRPr lang="en-US"/>
                        </a:p>
                      </a:txBody>
                      <a:tcPr marL="38449" marR="38449" marT="0" marB="0" anchor="ctr">
                        <a:blipFill>
                          <a:blip r:embed="rId2"/>
                          <a:stretch>
                            <a:fillRect l="-307746" t="-3438462" r="-186620" b="-738462"/>
                          </a:stretch>
                        </a:blipFill>
                      </a:tcPr>
                    </a:tc>
                    <a:tc>
                      <a:txBody>
                        <a:bodyPr/>
                        <a:lstStyle/>
                        <a:p>
                          <a:endParaRPr lang="en-US"/>
                        </a:p>
                      </a:txBody>
                      <a:tcPr marL="38449" marR="38449" marT="0" marB="0" anchor="ctr">
                        <a:blipFill>
                          <a:blip r:embed="rId2"/>
                          <a:stretch>
                            <a:fillRect l="-407746" t="-3438462" r="-86620" b="-738462"/>
                          </a:stretch>
                        </a:blipFill>
                      </a:tcPr>
                    </a:tc>
                    <a:tc>
                      <a:txBody>
                        <a:bodyPr/>
                        <a:lstStyle/>
                        <a:p>
                          <a:pPr marL="0" marR="0" algn="ctr" rtl="0">
                            <a:lnSpc>
                              <a:spcPct val="150000"/>
                            </a:lnSpc>
                            <a:spcBef>
                              <a:spcPts val="0"/>
                            </a:spcBef>
                            <a:spcAft>
                              <a:spcPts val="0"/>
                            </a:spcAft>
                          </a:pPr>
                          <a:r>
                            <a:rPr lang="en-US" sz="700" kern="100" dirty="0">
                              <a:effectLst/>
                            </a:rPr>
                            <a:t>0.41</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911448961"/>
                      </a:ext>
                    </a:extLst>
                  </a:tr>
                  <a:tr h="160020">
                    <a:tc vMerge="1">
                      <a:txBody>
                        <a:bodyPr/>
                        <a:lstStyle/>
                        <a:p>
                          <a:endParaRPr lang="en-US"/>
                        </a:p>
                      </a:txBody>
                      <a:tcPr/>
                    </a:tc>
                    <a:tc>
                      <a:txBody>
                        <a:bodyPr/>
                        <a:lstStyle/>
                        <a:p>
                          <a:endParaRPr lang="en-US"/>
                        </a:p>
                      </a:txBody>
                      <a:tcPr marL="38449" marR="38449" marT="0" marB="0">
                        <a:blipFill>
                          <a:blip r:embed="rId2"/>
                          <a:stretch>
                            <a:fillRect l="-80189" t="-3538462" r="-616038" b="-638462"/>
                          </a:stretch>
                        </a:blipFill>
                      </a:tcPr>
                    </a:tc>
                    <a:tc>
                      <a:txBody>
                        <a:bodyPr/>
                        <a:lstStyle/>
                        <a:p>
                          <a:pPr marL="0" marR="0" algn="ctr" rtl="1">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50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dirty="0">
                              <a:effectLst/>
                            </a:rPr>
                            <a:t>50</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2059749330"/>
                      </a:ext>
                    </a:extLst>
                  </a:tr>
                  <a:tr h="160020">
                    <a:tc vMerge="1">
                      <a:txBody>
                        <a:bodyPr/>
                        <a:lstStyle/>
                        <a:p>
                          <a:endParaRPr lang="en-US"/>
                        </a:p>
                      </a:txBody>
                      <a:tcPr/>
                    </a:tc>
                    <a:tc>
                      <a:txBody>
                        <a:bodyPr/>
                        <a:lstStyle/>
                        <a:p>
                          <a:endParaRPr lang="en-US"/>
                        </a:p>
                      </a:txBody>
                      <a:tcPr marL="38449" marR="38449" marT="0" marB="0">
                        <a:blipFill>
                          <a:blip r:embed="rId2"/>
                          <a:stretch>
                            <a:fillRect l="-80189" t="-3503704" r="-616038" b="-514815"/>
                          </a:stretch>
                        </a:blipFill>
                      </a:tcPr>
                    </a:tc>
                    <a:tc>
                      <a:txBody>
                        <a:bodyPr/>
                        <a:lstStyle/>
                        <a:p>
                          <a:pPr marL="0" marR="0" algn="ctr" rtl="1">
                            <a:lnSpc>
                              <a:spcPct val="150000"/>
                            </a:lnSpc>
                            <a:spcBef>
                              <a:spcPts val="0"/>
                            </a:spcBef>
                            <a:spcAft>
                              <a:spcPts val="0"/>
                            </a:spcAft>
                          </a:pPr>
                          <a:r>
                            <a:rPr lang="en-US" sz="700" kern="100">
                              <a:effectLst/>
                            </a:rPr>
                            <a:t>0.157</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nchor="ctr">
                        <a:blipFill>
                          <a:blip r:embed="rId2"/>
                          <a:stretch>
                            <a:fillRect l="-255285" t="-3503704" r="-330894" b="-514815"/>
                          </a:stretch>
                        </a:blipFill>
                      </a:tcPr>
                    </a:tc>
                    <a:tc>
                      <a:txBody>
                        <a:bodyPr/>
                        <a:lstStyle/>
                        <a:p>
                          <a:endParaRPr lang="en-US"/>
                        </a:p>
                      </a:txBody>
                      <a:tcPr marL="38449" marR="38449" marT="0" marB="0" anchor="ctr">
                        <a:blipFill>
                          <a:blip r:embed="rId2"/>
                          <a:stretch>
                            <a:fillRect l="-307746" t="-3503704" r="-186620" b="-514815"/>
                          </a:stretch>
                        </a:blipFill>
                      </a:tcPr>
                    </a:tc>
                    <a:tc>
                      <a:txBody>
                        <a:bodyPr/>
                        <a:lstStyle/>
                        <a:p>
                          <a:endParaRPr lang="en-US"/>
                        </a:p>
                      </a:txBody>
                      <a:tcPr marL="38449" marR="38449" marT="0" marB="0">
                        <a:blipFill>
                          <a:blip r:embed="rId2"/>
                          <a:stretch>
                            <a:fillRect l="-407746" t="-3503704" r="-86620" b="-514815"/>
                          </a:stretch>
                        </a:blipFill>
                      </a:tcPr>
                    </a:tc>
                    <a:tc>
                      <a:txBody>
                        <a:bodyPr/>
                        <a:lstStyle/>
                        <a:p>
                          <a:pPr marL="0" marR="0" algn="ctr" rtl="0">
                            <a:lnSpc>
                              <a:spcPct val="150000"/>
                            </a:lnSpc>
                            <a:spcBef>
                              <a:spcPts val="0"/>
                            </a:spcBef>
                            <a:spcAft>
                              <a:spcPts val="0"/>
                            </a:spcAft>
                          </a:pPr>
                          <a:r>
                            <a:rPr lang="en-US" sz="700" kern="100">
                              <a:effectLst/>
                            </a:rPr>
                            <a:t>403.35</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171893783"/>
                      </a:ext>
                    </a:extLst>
                  </a:tr>
                  <a:tr h="160020">
                    <a:tc vMerge="1">
                      <a:txBody>
                        <a:bodyPr/>
                        <a:lstStyle/>
                        <a:p>
                          <a:endParaRPr lang="en-US"/>
                        </a:p>
                      </a:txBody>
                      <a:tcPr/>
                    </a:tc>
                    <a:tc>
                      <a:txBody>
                        <a:bodyPr/>
                        <a:lstStyle/>
                        <a:p>
                          <a:endParaRPr lang="en-US"/>
                        </a:p>
                      </a:txBody>
                      <a:tcPr marL="38449" marR="38449" marT="0" marB="0">
                        <a:blipFill>
                          <a:blip r:embed="rId2"/>
                          <a:stretch>
                            <a:fillRect l="-80189" t="-3742308" r="-616038" b="-434615"/>
                          </a:stretch>
                        </a:blipFill>
                      </a:tcPr>
                    </a:tc>
                    <a:tc>
                      <a:txBody>
                        <a:bodyPr/>
                        <a:lstStyle/>
                        <a:p>
                          <a:pPr marL="0" marR="0" algn="ctr" rtl="1">
                            <a:lnSpc>
                              <a:spcPct val="150000"/>
                            </a:lnSpc>
                            <a:spcBef>
                              <a:spcPts val="0"/>
                            </a:spcBef>
                            <a:spcAft>
                              <a:spcPts val="0"/>
                            </a:spcAft>
                          </a:pPr>
                          <a:r>
                            <a:rPr lang="en-US" sz="700" kern="100">
                              <a:effectLst/>
                            </a:rPr>
                            <a:t>0.069</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blipFill>
                          <a:blip r:embed="rId2"/>
                          <a:stretch>
                            <a:fillRect l="-255285" t="-3742308" r="-330894" b="-434615"/>
                          </a:stretch>
                        </a:blipFill>
                      </a:tcPr>
                    </a:tc>
                    <a:tc>
                      <a:txBody>
                        <a:bodyPr/>
                        <a:lstStyle/>
                        <a:p>
                          <a:pPr marL="0" marR="0" algn="ctr" rtl="1">
                            <a:lnSpc>
                              <a:spcPct val="150000"/>
                            </a:lnSpc>
                            <a:spcBef>
                              <a:spcPts val="0"/>
                            </a:spcBef>
                            <a:spcAft>
                              <a:spcPts val="0"/>
                            </a:spcAft>
                          </a:pPr>
                          <a:r>
                            <a:rPr lang="en-US" sz="700" kern="100">
                              <a:effectLst/>
                            </a:rPr>
                            <a:t>inf</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endParaRPr lang="en-US"/>
                        </a:p>
                      </a:txBody>
                      <a:tcPr marL="38449" marR="38449" marT="0" marB="0">
                        <a:blipFill>
                          <a:blip r:embed="rId2"/>
                          <a:stretch>
                            <a:fillRect l="-407746" t="-3742308" r="-86620" b="-434615"/>
                          </a:stretch>
                        </a:blipFill>
                      </a:tcPr>
                    </a:tc>
                    <a:tc>
                      <a:txBody>
                        <a:bodyPr/>
                        <a:lstStyle/>
                        <a:p>
                          <a:pPr marL="0" marR="0" algn="ctr" rtl="0">
                            <a:lnSpc>
                              <a:spcPct val="150000"/>
                            </a:lnSpc>
                            <a:spcBef>
                              <a:spcPts val="0"/>
                            </a:spcBef>
                            <a:spcAft>
                              <a:spcPts val="0"/>
                            </a:spcAft>
                          </a:pPr>
                          <a:r>
                            <a:rPr lang="en-US" sz="700" kern="100">
                              <a:effectLst/>
                            </a:rPr>
                            <a:t>1450.91</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730322003"/>
                      </a:ext>
                    </a:extLst>
                  </a:tr>
                  <a:tr h="160020">
                    <a:tc vMerge="1">
                      <a:txBody>
                        <a:bodyPr/>
                        <a:lstStyle/>
                        <a:p>
                          <a:endParaRPr lang="en-US"/>
                        </a:p>
                      </a:txBody>
                      <a:tcPr/>
                    </a:tc>
                    <a:tc>
                      <a:txBody>
                        <a:bodyPr/>
                        <a:lstStyle/>
                        <a:p>
                          <a:endParaRPr lang="en-US"/>
                        </a:p>
                      </a:txBody>
                      <a:tcPr marL="38449" marR="38449" marT="0" marB="0">
                        <a:blipFill>
                          <a:blip r:embed="rId2"/>
                          <a:stretch>
                            <a:fillRect l="-80189" t="-3842308" r="-616038" b="-334615"/>
                          </a:stretch>
                        </a:blipFill>
                      </a:tcPr>
                    </a:tc>
                    <a:tc>
                      <a:txBody>
                        <a:bodyPr/>
                        <a:lstStyle/>
                        <a:p>
                          <a:pPr marL="0" marR="0" algn="ctr" rtl="1">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1.0</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1181549948"/>
                      </a:ext>
                    </a:extLst>
                  </a:tr>
                  <a:tr h="160020">
                    <a:tc vMerge="1">
                      <a:txBody>
                        <a:bodyPr/>
                        <a:lstStyle/>
                        <a:p>
                          <a:endParaRPr lang="en-US"/>
                        </a:p>
                      </a:txBody>
                      <a:tcPr/>
                    </a:tc>
                    <a:tc>
                      <a:txBody>
                        <a:bodyPr/>
                        <a:lstStyle/>
                        <a:p>
                          <a:endParaRPr lang="en-US"/>
                        </a:p>
                      </a:txBody>
                      <a:tcPr marL="38449" marR="38449" marT="0" marB="0">
                        <a:blipFill>
                          <a:blip r:embed="rId2"/>
                          <a:stretch>
                            <a:fillRect l="-80189" t="-3942308" r="-616038" b="-234615"/>
                          </a:stretch>
                        </a:blipFill>
                      </a:tcPr>
                    </a:tc>
                    <a:tc>
                      <a:txBody>
                        <a:bodyPr/>
                        <a:lstStyle/>
                        <a:p>
                          <a:pPr marL="0" marR="0" algn="ctr" rtl="1">
                            <a:lnSpc>
                              <a:spcPct val="150000"/>
                            </a:lnSpc>
                            <a:spcBef>
                              <a:spcPts val="0"/>
                            </a:spcBef>
                            <a:spcAft>
                              <a:spcPts val="0"/>
                            </a:spcAft>
                          </a:pPr>
                          <a:r>
                            <a:rPr lang="en-US" sz="700" kern="100">
                              <a:effectLst/>
                            </a:rPr>
                            <a:t>0.0124</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a:effectLst/>
                            </a:rPr>
                            <a:t>0.032</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0.021</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0.025</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a:effectLst/>
                            </a:rPr>
                            <a:t>0.085</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2755859015"/>
                      </a:ext>
                    </a:extLst>
                  </a:tr>
                  <a:tr h="160020">
                    <a:tc vMerge="1">
                      <a:txBody>
                        <a:bodyPr/>
                        <a:lstStyle/>
                        <a:p>
                          <a:endParaRPr lang="en-US"/>
                        </a:p>
                      </a:txBody>
                      <a:tcPr/>
                    </a:tc>
                    <a:tc>
                      <a:txBody>
                        <a:bodyPr/>
                        <a:lstStyle/>
                        <a:p>
                          <a:endParaRPr lang="en-US"/>
                        </a:p>
                      </a:txBody>
                      <a:tcPr marL="38449" marR="38449" marT="0" marB="0">
                        <a:blipFill>
                          <a:blip r:embed="rId2"/>
                          <a:stretch>
                            <a:fillRect l="-80189" t="-3892593" r="-616038" b="-125926"/>
                          </a:stretch>
                        </a:blipFill>
                      </a:tcPr>
                    </a:tc>
                    <a:tc>
                      <a:txBody>
                        <a:bodyPr/>
                        <a:lstStyle/>
                        <a:p>
                          <a:pPr marL="0" marR="0" algn="ctr" rtl="1">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tc>
                      <a:txBody>
                        <a:bodyPr/>
                        <a:lstStyle/>
                        <a:p>
                          <a:pPr marL="0" marR="0" algn="ctr" rtl="0">
                            <a:lnSpc>
                              <a:spcPct val="150000"/>
                            </a:lnSpc>
                            <a:spcBef>
                              <a:spcPts val="0"/>
                            </a:spcBef>
                            <a:spcAft>
                              <a:spcPts val="0"/>
                            </a:spcAft>
                          </a:pPr>
                          <a:r>
                            <a:rPr lang="en-US" sz="700" kern="100" dirty="0">
                              <a:effectLst/>
                            </a:rPr>
                            <a:t>66</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tc>
                    <a:extLst>
                      <a:ext uri="{0D108BD9-81ED-4DB2-BD59-A6C34878D82A}">
                        <a16:rowId xmlns:a16="http://schemas.microsoft.com/office/drawing/2014/main" val="2942910526"/>
                      </a:ext>
                    </a:extLst>
                  </a:tr>
                  <a:tr h="160020">
                    <a:tc vMerge="1">
                      <a:txBody>
                        <a:bodyPr/>
                        <a:lstStyle/>
                        <a:p>
                          <a:endParaRPr lang="en-US"/>
                        </a:p>
                      </a:txBody>
                      <a:tcPr/>
                    </a:tc>
                    <a:tc>
                      <a:txBody>
                        <a:bodyPr/>
                        <a:lstStyle/>
                        <a:p>
                          <a:endParaRPr lang="en-US"/>
                        </a:p>
                      </a:txBody>
                      <a:tcPr marL="38449" marR="38449" marT="0" marB="0">
                        <a:blipFill>
                          <a:blip r:embed="rId2"/>
                          <a:stretch>
                            <a:fillRect l="-80189" t="-4146154" r="-616038" b="-30769"/>
                          </a:stretch>
                        </a:blipFill>
                      </a:tcPr>
                    </a:tc>
                    <a:tc>
                      <a:txBody>
                        <a:bodyPr/>
                        <a:lstStyle/>
                        <a:p>
                          <a:pPr marL="0" marR="0" algn="ctr" rtl="1">
                            <a:lnSpc>
                              <a:spcPct val="150000"/>
                            </a:lnSpc>
                            <a:spcBef>
                              <a:spcPts val="0"/>
                            </a:spcBef>
                            <a:spcAft>
                              <a:spcPts val="0"/>
                            </a:spcAft>
                          </a:pPr>
                          <a:r>
                            <a:rPr lang="en-US" sz="700" kern="100">
                              <a:effectLst/>
                            </a:rPr>
                            <a:t>0.019</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blipFill>
                          <a:blip r:embed="rId2"/>
                          <a:stretch>
                            <a:fillRect l="-255285" t="-4146154" r="-330894" b="-30769"/>
                          </a:stretch>
                        </a:blipFill>
                      </a:tcPr>
                    </a:tc>
                    <a:tc>
                      <a:txBody>
                        <a:bodyPr/>
                        <a:lstStyle/>
                        <a:p>
                          <a:pPr marL="0" marR="0" algn="ctr" rtl="1">
                            <a:lnSpc>
                              <a:spcPct val="150000"/>
                            </a:lnSpc>
                            <a:spcBef>
                              <a:spcPts val="0"/>
                            </a:spcBef>
                            <a:spcAft>
                              <a:spcPts val="0"/>
                            </a:spcAft>
                          </a:pPr>
                          <a:r>
                            <a:rPr lang="en-US" sz="700" kern="100">
                              <a:effectLst/>
                            </a:rPr>
                            <a:t>inf</a:t>
                          </a:r>
                          <a:endParaRPr lang="en-US" sz="700" kern="10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tc>
                      <a:txBody>
                        <a:bodyPr/>
                        <a:lstStyle/>
                        <a:p>
                          <a:endParaRPr lang="en-US"/>
                        </a:p>
                      </a:txBody>
                      <a:tcPr marL="38449" marR="38449" marT="0" marB="0">
                        <a:blipFill>
                          <a:blip r:embed="rId2"/>
                          <a:stretch>
                            <a:fillRect l="-407746" t="-4146154" r="-86620" b="-30769"/>
                          </a:stretch>
                        </a:blipFill>
                      </a:tcPr>
                    </a:tc>
                    <a:tc>
                      <a:txBody>
                        <a:bodyPr/>
                        <a:lstStyle/>
                        <a:p>
                          <a:pPr marL="0" marR="0" algn="ctr" rtl="0">
                            <a:lnSpc>
                              <a:spcPct val="150000"/>
                            </a:lnSpc>
                            <a:spcBef>
                              <a:spcPts val="0"/>
                            </a:spcBef>
                            <a:spcAft>
                              <a:spcPts val="0"/>
                            </a:spcAft>
                          </a:pPr>
                          <a:r>
                            <a:rPr lang="en-US" sz="700" kern="100" dirty="0">
                              <a:effectLst/>
                            </a:rPr>
                            <a:t>402.17</a:t>
                          </a:r>
                          <a:endParaRPr lang="en-US" sz="7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38449" marR="38449" marT="0" marB="0" anchor="ctr"/>
                    </a:tc>
                    <a:extLst>
                      <a:ext uri="{0D108BD9-81ED-4DB2-BD59-A6C34878D82A}">
                        <a16:rowId xmlns:a16="http://schemas.microsoft.com/office/drawing/2014/main" val="3516043017"/>
                      </a:ext>
                    </a:extLst>
                  </a:tr>
                </a:tbl>
              </a:graphicData>
            </a:graphic>
          </p:graphicFrame>
        </mc:Fallback>
      </mc:AlternateContent>
      <p:pic>
        <p:nvPicPr>
          <p:cNvPr id="8" name="Picture 7">
            <a:extLst>
              <a:ext uri="{FF2B5EF4-FFF2-40B4-BE49-F238E27FC236}">
                <a16:creationId xmlns:a16="http://schemas.microsoft.com/office/drawing/2014/main" id="{AD0A2B73-8814-88AF-62FF-A42DDABD2B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44" t="9127" r="9794" b="6043"/>
          <a:stretch/>
        </p:blipFill>
        <p:spPr bwMode="auto">
          <a:xfrm>
            <a:off x="294641" y="1227577"/>
            <a:ext cx="5667375" cy="2935996"/>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26266F1F-D43E-8E1C-7CCA-6D5D47D78BD3}"/>
              </a:ext>
            </a:extLst>
          </p:cNvPr>
          <p:cNvSpPr/>
          <p:nvPr/>
        </p:nvSpPr>
        <p:spPr>
          <a:xfrm>
            <a:off x="6243295" y="1638300"/>
            <a:ext cx="5120640" cy="152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9A87CC-FC77-CEC3-3019-5FC6C30B90C8}"/>
              </a:ext>
            </a:extLst>
          </p:cNvPr>
          <p:cNvSpPr/>
          <p:nvPr/>
        </p:nvSpPr>
        <p:spPr>
          <a:xfrm>
            <a:off x="6229985" y="2905125"/>
            <a:ext cx="5120640" cy="152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A64B56-101F-7904-E126-82BFCF8BB111}"/>
              </a:ext>
            </a:extLst>
          </p:cNvPr>
          <p:cNvSpPr txBox="1"/>
          <p:nvPr/>
        </p:nvSpPr>
        <p:spPr>
          <a:xfrm>
            <a:off x="696571" y="4328673"/>
            <a:ext cx="5104154" cy="2185214"/>
          </a:xfrm>
          <a:prstGeom prst="rect">
            <a:avLst/>
          </a:prstGeom>
          <a:noFill/>
        </p:spPr>
        <p:txBody>
          <a:bodyPr wrap="square" rtlCol="0">
            <a:spAutoFit/>
          </a:bodyPr>
          <a:lstStyle/>
          <a:p>
            <a:pPr marL="285750" marR="0" indent="-285750" algn="just" rtl="1">
              <a:spcBef>
                <a:spcPts val="0"/>
              </a:spcBef>
              <a:spcAft>
                <a:spcPts val="1200"/>
              </a:spcAft>
              <a:buFont typeface="Courier New" panose="02070309020205020404" pitchFamily="49" charset="0"/>
              <a:buChar char="o"/>
            </a:pPr>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طبق جدول، الگوریتم جستجوی فاخته ارتقا یافته در مقایسه با الگوریتم جستجوی پایه، موفق به کاهش هزینه در تمامی توابع تناسب شده است. افزون بر این، این الگوریتم در ترکیب با الگوریتم خوشه‌بندی گوسی، توانسته است به‌طوری قابل توجهی هزینه‌ها را در چهار تابع تناسب مختلف با ساختارهای متفاوت کاهش دهد. این امر نشان‌دهنده استحکام و پیوستگی الگوریتم فراابتکاری فاخته پیشنهادی است</a:t>
            </a:r>
            <a:r>
              <a:rPr lang="en-US" sz="1400" b="1"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a:t>
            </a:r>
            <a:endParaRPr lang="en-US"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marL="285750" marR="0" indent="-285750" algn="just" rtl="1">
              <a:spcBef>
                <a:spcPts val="0"/>
              </a:spcBef>
              <a:spcAft>
                <a:spcPts val="0"/>
              </a:spcAft>
              <a:buFont typeface="Courier New" panose="02070309020205020404" pitchFamily="49" charset="0"/>
              <a:buChar char="o"/>
            </a:pPr>
            <a:r>
              <a:rPr lang="fa-IR"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مطابق شکل بالا، نمودار هزینه چهار الگوریتم مورد آزمایش در برابر چهار تابع هدف با ساختارهای مختلف نمایش داده شده است. در این نمودار، الگوریتم پیشنهادی موفق به کسب کمترین هزینه و بالاترین میزان پیوستگی گردیده است.</a:t>
            </a:r>
            <a:endParaRPr lang="en-US" sz="14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algn="r" rtl="1"/>
            <a:endParaRPr lang="en-US" sz="1400" dirty="0"/>
          </a:p>
        </p:txBody>
      </p:sp>
    </p:spTree>
    <p:extLst>
      <p:ext uri="{BB962C8B-B14F-4D97-AF65-F5344CB8AC3E}">
        <p14:creationId xmlns:p14="http://schemas.microsoft.com/office/powerpoint/2010/main" val="1224012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31</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428625" y="360962"/>
            <a:ext cx="11353800"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پلات‌های آزمایش اول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B3672443-D209-8301-1694-4302D27185A8}"/>
              </a:ext>
            </a:extLst>
          </p:cNvPr>
          <p:cNvSpPr>
            <a:spLocks noGrp="1"/>
          </p:cNvSpPr>
          <p:nvPr>
            <p:ph type="dt" sz="half" idx="10"/>
          </p:nvPr>
        </p:nvSpPr>
        <p:spPr/>
        <p:txBody>
          <a:bodyPr/>
          <a:lstStyle/>
          <a:p>
            <a:fld id="{8A4DB4A2-9E59-4F1C-9E5A-CE959CACFFDF}" type="datetime1">
              <a:rPr lang="en-US" smtClean="0"/>
              <a:t>10/15/2024</a:t>
            </a:fld>
            <a:endParaRPr lang="en-US"/>
          </a:p>
        </p:txBody>
      </p:sp>
      <p:pic>
        <p:nvPicPr>
          <p:cNvPr id="6" name="Picture 5">
            <a:extLst>
              <a:ext uri="{FF2B5EF4-FFF2-40B4-BE49-F238E27FC236}">
                <a16:creationId xmlns:a16="http://schemas.microsoft.com/office/drawing/2014/main" id="{09DB631E-05C2-27C5-2D9F-EC7C11449E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625" y="1304154"/>
            <a:ext cx="7476723" cy="4249692"/>
          </a:xfrm>
          <a:prstGeom prst="rect">
            <a:avLst/>
          </a:prstGeom>
        </p:spPr>
      </p:pic>
      <p:sp>
        <p:nvSpPr>
          <p:cNvPr id="9" name="TextBox 8">
            <a:extLst>
              <a:ext uri="{FF2B5EF4-FFF2-40B4-BE49-F238E27FC236}">
                <a16:creationId xmlns:a16="http://schemas.microsoft.com/office/drawing/2014/main" id="{613A2ADF-612A-0717-C3EF-0AFF3F4AC4F1}"/>
              </a:ext>
            </a:extLst>
          </p:cNvPr>
          <p:cNvSpPr txBox="1"/>
          <p:nvPr/>
        </p:nvSpPr>
        <p:spPr>
          <a:xfrm>
            <a:off x="8243094" y="1304154"/>
            <a:ext cx="3478212" cy="4185761"/>
          </a:xfrm>
          <a:prstGeom prst="rect">
            <a:avLst/>
          </a:prstGeom>
          <a:noFill/>
        </p:spPr>
        <p:txBody>
          <a:bodyPr wrap="square" rtlCol="0">
            <a:spAutoFit/>
          </a:bodyPr>
          <a:lstStyle/>
          <a:p>
            <a:pPr marL="285750" marR="0" indent="-285750" algn="just" rtl="1">
              <a:spcBef>
                <a:spcPts val="0"/>
              </a:spcBef>
              <a:spcAft>
                <a:spcPts val="1200"/>
              </a:spcAft>
              <a:buFont typeface="Wingdings" panose="05000000000000000000" pitchFamily="2" charset="2"/>
              <a:buChar char="q"/>
            </a:pPr>
            <a:r>
              <a:rPr lang="fa-IR" sz="16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همان‌طور که از نمودار به وضوح قابل مشاهده است، تابع هدف مورد استفاده در این پژوهش کمترین مقدار هزینه میانه را به خود اختصاص داده است. این ویژگی برتری این تابع را نسبت به سایر توابع هدف نشان می‌دهد و گویای کارایی بالای آن در فرآیند بهینه‌سازی است. در واقع، جنبه مهمی که در اینجا باید به آن توجه شود، قابلیت تعمیم بالای الگوریتم پیشنهادی است. فاخته ارتقا یافته به همراه خوشه بندی گوسی با وجود پیچیدگی‌های متعدد توانسته هزینه‌های کمتری را با تغییر توابع هدف تولید کند.</a:t>
            </a:r>
            <a:endParaRPr lang="en-US" sz="16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marL="285750" marR="0" indent="-285750" algn="just" rtl="1">
              <a:spcBef>
                <a:spcPts val="0"/>
              </a:spcBef>
              <a:spcAft>
                <a:spcPts val="0"/>
              </a:spcAft>
              <a:buFont typeface="Wingdings" panose="05000000000000000000" pitchFamily="2" charset="2"/>
              <a:buChar char="q"/>
            </a:pPr>
            <a:r>
              <a:rPr lang="fa-IR" sz="16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از لحاض پیوستگی کارایی، الگوریتم فاخته ارتقا یافته و سپس نوع پایه آن قرار دارند. اینها به ترتیب حداقل میزان هزینه حداقل رنج میانگین را در میان سایر الگوریتم‌ها داشته ‌اند. </a:t>
            </a:r>
            <a:endParaRPr lang="en-US" sz="16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algn="r" rtl="1"/>
            <a:endParaRPr lang="en-US" sz="1600" dirty="0"/>
          </a:p>
        </p:txBody>
      </p:sp>
    </p:spTree>
    <p:extLst>
      <p:ext uri="{BB962C8B-B14F-4D97-AF65-F5344CB8AC3E}">
        <p14:creationId xmlns:p14="http://schemas.microsoft.com/office/powerpoint/2010/main" val="33212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32</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آزمایش دوم – تعداد اسکله ثابت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D71C935F-A92D-4CC3-33B2-6D3F84DDCA0B}"/>
              </a:ext>
            </a:extLst>
          </p:cNvPr>
          <p:cNvSpPr>
            <a:spLocks noGrp="1"/>
          </p:cNvSpPr>
          <p:nvPr>
            <p:ph type="dt" sz="half" idx="10"/>
          </p:nvPr>
        </p:nvSpPr>
        <p:spPr/>
        <p:txBody>
          <a:bodyPr/>
          <a:lstStyle/>
          <a:p>
            <a:fld id="{F46128D9-3D2E-4FEA-8567-62E11F5278BE}" type="datetime1">
              <a:rPr lang="en-US" smtClean="0"/>
              <a:t>10/15/2024</a:t>
            </a:fld>
            <a:endParaRPr lang="en-US"/>
          </a:p>
        </p:txBody>
      </p:sp>
      <p:graphicFrame>
        <p:nvGraphicFramePr>
          <p:cNvPr id="6" name="Table 5">
            <a:extLst>
              <a:ext uri="{FF2B5EF4-FFF2-40B4-BE49-F238E27FC236}">
                <a16:creationId xmlns:a16="http://schemas.microsoft.com/office/drawing/2014/main" id="{F9E3616D-D2E4-FF97-7C93-0F22DCBC2D84}"/>
              </a:ext>
            </a:extLst>
          </p:cNvPr>
          <p:cNvGraphicFramePr>
            <a:graphicFrameLocks noGrp="1"/>
          </p:cNvGraphicFramePr>
          <p:nvPr>
            <p:extLst>
              <p:ext uri="{D42A27DB-BD31-4B8C-83A1-F6EECF244321}">
                <p14:modId xmlns:p14="http://schemas.microsoft.com/office/powerpoint/2010/main" val="1122157447"/>
              </p:ext>
            </p:extLst>
          </p:nvPr>
        </p:nvGraphicFramePr>
        <p:xfrm>
          <a:off x="632143" y="1809552"/>
          <a:ext cx="5573395" cy="1712468"/>
        </p:xfrm>
        <a:graphic>
          <a:graphicData uri="http://schemas.openxmlformats.org/drawingml/2006/table">
            <a:tbl>
              <a:tblPr rtl="1" firstRow="1" firstCol="1" bandRow="1">
                <a:tableStyleId>{5C22544A-7EE6-4342-B048-85BDC9FD1C3A}</a:tableStyleId>
              </a:tblPr>
              <a:tblGrid>
                <a:gridCol w="1024890">
                  <a:extLst>
                    <a:ext uri="{9D8B030D-6E8A-4147-A177-3AD203B41FA5}">
                      <a16:colId xmlns:a16="http://schemas.microsoft.com/office/drawing/2014/main" val="1351324777"/>
                    </a:ext>
                  </a:extLst>
                </a:gridCol>
                <a:gridCol w="1149350">
                  <a:extLst>
                    <a:ext uri="{9D8B030D-6E8A-4147-A177-3AD203B41FA5}">
                      <a16:colId xmlns:a16="http://schemas.microsoft.com/office/drawing/2014/main" val="2088712281"/>
                    </a:ext>
                  </a:extLst>
                </a:gridCol>
                <a:gridCol w="1137285">
                  <a:extLst>
                    <a:ext uri="{9D8B030D-6E8A-4147-A177-3AD203B41FA5}">
                      <a16:colId xmlns:a16="http://schemas.microsoft.com/office/drawing/2014/main" val="49917052"/>
                    </a:ext>
                  </a:extLst>
                </a:gridCol>
                <a:gridCol w="1129030">
                  <a:extLst>
                    <a:ext uri="{9D8B030D-6E8A-4147-A177-3AD203B41FA5}">
                      <a16:colId xmlns:a16="http://schemas.microsoft.com/office/drawing/2014/main" val="783093927"/>
                    </a:ext>
                  </a:extLst>
                </a:gridCol>
                <a:gridCol w="1132840">
                  <a:extLst>
                    <a:ext uri="{9D8B030D-6E8A-4147-A177-3AD203B41FA5}">
                      <a16:colId xmlns:a16="http://schemas.microsoft.com/office/drawing/2014/main" val="2264318456"/>
                    </a:ext>
                  </a:extLst>
                </a:gridCol>
              </a:tblGrid>
              <a:tr h="48668">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تعداد کشتی­ها</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میانگین هزینه</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زمان اجرا</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تعداد گردش الگوریتم</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kern="100">
                          <a:effectLst/>
                          <a:cs typeface="Nazanin" panose="00000400000000000000" pitchFamily="2" charset="-78"/>
                        </a:rPr>
                        <a:t>میزان بهره وری اسکله</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973619545"/>
                  </a:ext>
                </a:extLst>
              </a:tr>
              <a:tr h="271145">
                <a:tc>
                  <a:txBody>
                    <a:bodyPr/>
                    <a:lstStyle/>
                    <a:p>
                      <a:pPr marL="0" marR="0" algn="ctr" rtl="1">
                        <a:lnSpc>
                          <a:spcPct val="115000"/>
                        </a:lnSpc>
                        <a:spcBef>
                          <a:spcPts val="0"/>
                        </a:spcBef>
                        <a:spcAft>
                          <a:spcPts val="0"/>
                        </a:spcAft>
                      </a:pPr>
                      <a:r>
                        <a:rPr lang="en-US" sz="1400" kern="100">
                          <a:effectLst/>
                          <a:cs typeface="Nazanin" panose="00000400000000000000" pitchFamily="2" charset="-78"/>
                        </a:rPr>
                        <a:t>6</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0.9507</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dirty="0">
                          <a:effectLst/>
                          <a:cs typeface="Nazanin" panose="00000400000000000000" pitchFamily="2" charset="-78"/>
                        </a:rPr>
                        <a:t>0.21 s </a:t>
                      </a:r>
                      <a:endParaRPr lang="en-US" sz="1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55</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74.65%</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073186507"/>
                  </a:ext>
                </a:extLst>
              </a:tr>
              <a:tr h="276860">
                <a:tc>
                  <a:txBody>
                    <a:bodyPr/>
                    <a:lstStyle/>
                    <a:p>
                      <a:pPr marL="0" marR="0" algn="ctr" rtl="1">
                        <a:lnSpc>
                          <a:spcPct val="115000"/>
                        </a:lnSpc>
                        <a:spcBef>
                          <a:spcPts val="0"/>
                        </a:spcBef>
                        <a:spcAft>
                          <a:spcPts val="0"/>
                        </a:spcAft>
                      </a:pPr>
                      <a:r>
                        <a:rPr lang="en-US" sz="1400" kern="100">
                          <a:effectLst/>
                          <a:cs typeface="Nazanin" panose="00000400000000000000" pitchFamily="2" charset="-78"/>
                        </a:rPr>
                        <a:t>9</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dirty="0">
                          <a:effectLst/>
                          <a:cs typeface="Nazanin" panose="00000400000000000000" pitchFamily="2" charset="-78"/>
                        </a:rPr>
                        <a:t>5.308</a:t>
                      </a:r>
                      <a:endParaRPr lang="en-US" sz="1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400" kern="100">
                          <a:effectLst/>
                          <a:cs typeface="Nazanin" panose="00000400000000000000" pitchFamily="2" charset="-78"/>
                        </a:rPr>
                        <a:t>6.37s</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60</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67.61%</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675451350"/>
                  </a:ext>
                </a:extLst>
              </a:tr>
              <a:tr h="339725">
                <a:tc>
                  <a:txBody>
                    <a:bodyPr/>
                    <a:lstStyle/>
                    <a:p>
                      <a:pPr marL="0" marR="0" algn="ctr" rtl="1">
                        <a:lnSpc>
                          <a:spcPct val="115000"/>
                        </a:lnSpc>
                        <a:spcBef>
                          <a:spcPts val="0"/>
                        </a:spcBef>
                        <a:spcAft>
                          <a:spcPts val="0"/>
                        </a:spcAft>
                      </a:pPr>
                      <a:r>
                        <a:rPr lang="en-US" sz="1400" b="1" kern="100" dirty="0">
                          <a:effectLst/>
                          <a:cs typeface="Nazanin" panose="00000400000000000000" pitchFamily="2" charset="-78"/>
                        </a:rPr>
                        <a:t>11</a:t>
                      </a:r>
                      <a:endParaRPr lang="en-US" sz="14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b="1" kern="100" dirty="0">
                          <a:effectLst/>
                          <a:cs typeface="Nazanin" panose="00000400000000000000" pitchFamily="2" charset="-78"/>
                        </a:rPr>
                        <a:t>4.503</a:t>
                      </a:r>
                      <a:endParaRPr lang="en-US" sz="14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b="1" kern="100" dirty="0">
                          <a:effectLst/>
                          <a:cs typeface="Nazanin" panose="00000400000000000000" pitchFamily="2" charset="-78"/>
                        </a:rPr>
                        <a:t>6.98s</a:t>
                      </a:r>
                      <a:endParaRPr lang="en-US" sz="14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b="1" kern="100" dirty="0">
                          <a:effectLst/>
                          <a:cs typeface="Nazanin" panose="00000400000000000000" pitchFamily="2" charset="-78"/>
                        </a:rPr>
                        <a:t>70</a:t>
                      </a:r>
                      <a:endParaRPr lang="en-US" sz="14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b="1" kern="100" dirty="0">
                          <a:effectLst/>
                          <a:cs typeface="Nazanin" panose="00000400000000000000" pitchFamily="2" charset="-78"/>
                        </a:rPr>
                        <a:t>83.23%</a:t>
                      </a:r>
                      <a:endParaRPr lang="en-US" sz="14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564462970"/>
                  </a:ext>
                </a:extLst>
              </a:tr>
              <a:tr h="334010">
                <a:tc>
                  <a:txBody>
                    <a:bodyPr/>
                    <a:lstStyle/>
                    <a:p>
                      <a:pPr marL="0" marR="0" algn="ctr" rtl="1">
                        <a:lnSpc>
                          <a:spcPct val="115000"/>
                        </a:lnSpc>
                        <a:spcBef>
                          <a:spcPts val="0"/>
                        </a:spcBef>
                        <a:spcAft>
                          <a:spcPts val="0"/>
                        </a:spcAft>
                      </a:pPr>
                      <a:r>
                        <a:rPr lang="en-US" sz="1400" kern="100" dirty="0">
                          <a:effectLst/>
                          <a:cs typeface="Nazanin" panose="00000400000000000000" pitchFamily="2" charset="-78"/>
                        </a:rPr>
                        <a:t>15</a:t>
                      </a:r>
                      <a:endParaRPr lang="en-US" sz="1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6.45</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7.17s</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a:effectLst/>
                          <a:cs typeface="Nazanin" panose="00000400000000000000" pitchFamily="2" charset="-78"/>
                        </a:rPr>
                        <a:t>75</a:t>
                      </a:r>
                      <a:endParaRPr lang="en-US" sz="14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400" kern="100" dirty="0">
                          <a:effectLst/>
                          <a:cs typeface="Nazanin" panose="00000400000000000000" pitchFamily="2" charset="-78"/>
                        </a:rPr>
                        <a:t>84.56%</a:t>
                      </a:r>
                      <a:endParaRPr lang="en-US" sz="14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356033510"/>
                  </a:ext>
                </a:extLst>
              </a:tr>
            </a:tbl>
          </a:graphicData>
        </a:graphic>
      </p:graphicFrame>
      <p:pic>
        <p:nvPicPr>
          <p:cNvPr id="7" name="Picture 6">
            <a:extLst>
              <a:ext uri="{FF2B5EF4-FFF2-40B4-BE49-F238E27FC236}">
                <a16:creationId xmlns:a16="http://schemas.microsoft.com/office/drawing/2014/main" id="{920CBF0E-D9CB-E9C7-EFC4-B9605CD0E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538" y="991870"/>
            <a:ext cx="5583555" cy="3350260"/>
          </a:xfrm>
          <a:prstGeom prst="rect">
            <a:avLst/>
          </a:prstGeom>
        </p:spPr>
      </p:pic>
      <p:sp>
        <p:nvSpPr>
          <p:cNvPr id="8" name="TextBox 7">
            <a:extLst>
              <a:ext uri="{FF2B5EF4-FFF2-40B4-BE49-F238E27FC236}">
                <a16:creationId xmlns:a16="http://schemas.microsoft.com/office/drawing/2014/main" id="{15D7545C-24A0-687A-7F6B-E1AD4E941591}"/>
              </a:ext>
            </a:extLst>
          </p:cNvPr>
          <p:cNvSpPr txBox="1"/>
          <p:nvPr/>
        </p:nvSpPr>
        <p:spPr>
          <a:xfrm>
            <a:off x="1476375" y="4508946"/>
            <a:ext cx="9124950" cy="1477328"/>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بررسی کارایی با توجه به هزینه و تعداد کشتی‌های ورودی به پایانه دریایی در هر دوره تخصیص، معیاری برای ارزیابی عملکرد اسکله فراهم می‌کند. این تحلیل در بازه‌های شلوغ به شناسایی نقاط قوت و ضعف کمک می‌کند. بر اساس داده‌های ارائه‌شده در جدول</a:t>
            </a:r>
            <a:r>
              <a:rPr lang="en-US" sz="1800" dirty="0">
                <a:effectLst/>
                <a:latin typeface="Times New Roman" panose="02020603050405020304" pitchFamily="18" charset="0"/>
                <a:ea typeface="Calibri" panose="020F0502020204030204" pitchFamily="34" charset="0"/>
                <a:cs typeface="B Nazanin" panose="00000400000000000000" pitchFamily="2" charset="-78"/>
              </a:rPr>
              <a:t>(5)</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تعداد ۱۱ کشتی با میانگین هزینه ۴.۵۰۳ بالاترین سطح بهره‌وری را در اسکله ایجاد کرده است.این موضوع نشان می‌دهد که</a:t>
            </a:r>
            <a:r>
              <a:rPr lang="fa-IR" sz="1800" b="1" dirty="0">
                <a:effectLst/>
                <a:ea typeface="Calibri" panose="020F0502020204030204" pitchFamily="34" charset="0"/>
                <a:cs typeface="Times New Roman" panose="02020603050405020304" pitchFamily="18" charset="0"/>
              </a:rPr>
              <a:t> </a:t>
            </a:r>
            <a:r>
              <a:rPr lang="fa-IR" sz="1800" dirty="0">
                <a:effectLst/>
                <a:highlight>
                  <a:srgbClr val="FFFF00"/>
                </a:highlight>
                <a:latin typeface="Times New Roman" panose="02020603050405020304" pitchFamily="18" charset="0"/>
                <a:ea typeface="Calibri" panose="020F0502020204030204" pitchFamily="34" charset="0"/>
                <a:cs typeface="B Nazanin" panose="00000400000000000000" pitchFamily="2" charset="-78"/>
              </a:rPr>
              <a:t>هنگامی که سه اسکله وجود داشته باشد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و برای هر کدام ۴ پنجره کاری در دو روز در نظر گرفته شود، پردازش تعداد ۱۱ الی ۱۵ کشتی‌ها با سطح بهره‌وری قابل توجهی در پایانه‌های دریایی صورت می‌پذیرد. </a:t>
            </a:r>
            <a:endParaRPr lang="en-US" dirty="0"/>
          </a:p>
        </p:txBody>
      </p:sp>
    </p:spTree>
    <p:extLst>
      <p:ext uri="{BB962C8B-B14F-4D97-AF65-F5344CB8AC3E}">
        <p14:creationId xmlns:p14="http://schemas.microsoft.com/office/powerpoint/2010/main" val="2955558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33</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آزمایش سوم- تعداد کشتی ثابت</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8EECC18E-2768-0EE9-1864-EA3B22F8774F}"/>
              </a:ext>
            </a:extLst>
          </p:cNvPr>
          <p:cNvSpPr>
            <a:spLocks noGrp="1"/>
          </p:cNvSpPr>
          <p:nvPr>
            <p:ph type="dt" sz="half" idx="10"/>
          </p:nvPr>
        </p:nvSpPr>
        <p:spPr/>
        <p:txBody>
          <a:bodyPr/>
          <a:lstStyle/>
          <a:p>
            <a:fld id="{CF462134-9852-4CC1-BA34-048A72F92397}" type="datetime1">
              <a:rPr lang="en-US" smtClean="0"/>
              <a:t>10/15/2024</a:t>
            </a:fld>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894A80BF-645C-37DE-67F9-1730BC420516}"/>
                  </a:ext>
                </a:extLst>
              </p:cNvPr>
              <p:cNvGraphicFramePr>
                <a:graphicFrameLocks noGrp="1"/>
              </p:cNvGraphicFramePr>
              <p:nvPr>
                <p:extLst>
                  <p:ext uri="{D42A27DB-BD31-4B8C-83A1-F6EECF244321}">
                    <p14:modId xmlns:p14="http://schemas.microsoft.com/office/powerpoint/2010/main" val="3027587600"/>
                  </p:ext>
                </p:extLst>
              </p:nvPr>
            </p:nvGraphicFramePr>
            <p:xfrm>
              <a:off x="628651" y="1730756"/>
              <a:ext cx="5665339" cy="2005838"/>
            </p:xfrm>
            <a:graphic>
              <a:graphicData uri="http://schemas.openxmlformats.org/drawingml/2006/table">
                <a:tbl>
                  <a:tblPr rtl="1" firstRow="1" firstCol="1" bandRow="1">
                    <a:tableStyleId>{5C22544A-7EE6-4342-B048-85BDC9FD1C3A}</a:tableStyleId>
                  </a:tblPr>
                  <a:tblGrid>
                    <a:gridCol w="662940">
                      <a:extLst>
                        <a:ext uri="{9D8B030D-6E8A-4147-A177-3AD203B41FA5}">
                          <a16:colId xmlns:a16="http://schemas.microsoft.com/office/drawing/2014/main" val="393298526"/>
                        </a:ext>
                      </a:extLst>
                    </a:gridCol>
                    <a:gridCol w="848360">
                      <a:extLst>
                        <a:ext uri="{9D8B030D-6E8A-4147-A177-3AD203B41FA5}">
                          <a16:colId xmlns:a16="http://schemas.microsoft.com/office/drawing/2014/main" val="2115906279"/>
                        </a:ext>
                      </a:extLst>
                    </a:gridCol>
                    <a:gridCol w="771525">
                      <a:extLst>
                        <a:ext uri="{9D8B030D-6E8A-4147-A177-3AD203B41FA5}">
                          <a16:colId xmlns:a16="http://schemas.microsoft.com/office/drawing/2014/main" val="39345490"/>
                        </a:ext>
                      </a:extLst>
                    </a:gridCol>
                    <a:gridCol w="900299">
                      <a:extLst>
                        <a:ext uri="{9D8B030D-6E8A-4147-A177-3AD203B41FA5}">
                          <a16:colId xmlns:a16="http://schemas.microsoft.com/office/drawing/2014/main" val="155665613"/>
                        </a:ext>
                      </a:extLst>
                    </a:gridCol>
                    <a:gridCol w="803275">
                      <a:extLst>
                        <a:ext uri="{9D8B030D-6E8A-4147-A177-3AD203B41FA5}">
                          <a16:colId xmlns:a16="http://schemas.microsoft.com/office/drawing/2014/main" val="2628980476"/>
                        </a:ext>
                      </a:extLst>
                    </a:gridCol>
                    <a:gridCol w="854075">
                      <a:extLst>
                        <a:ext uri="{9D8B030D-6E8A-4147-A177-3AD203B41FA5}">
                          <a16:colId xmlns:a16="http://schemas.microsoft.com/office/drawing/2014/main" val="4031004103"/>
                        </a:ext>
                      </a:extLst>
                    </a:gridCol>
                    <a:gridCol w="824865">
                      <a:extLst>
                        <a:ext uri="{9D8B030D-6E8A-4147-A177-3AD203B41FA5}">
                          <a16:colId xmlns:a16="http://schemas.microsoft.com/office/drawing/2014/main" val="330726614"/>
                        </a:ext>
                      </a:extLst>
                    </a:gridCol>
                  </a:tblGrid>
                  <a:tr h="0">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اسکله­ها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dirty="0">
                              <a:effectLst/>
                              <a:cs typeface="Nazanin" panose="00000400000000000000" pitchFamily="2" charset="-78"/>
                            </a:rPr>
                            <a:t>رنج طول اسکله­ها</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پنجره­های زمانی اسکله­ها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algn="ctr"/>
                          <a:r>
                            <a:rPr lang="fa-IR" sz="1200" kern="100" dirty="0">
                              <a:effectLst/>
                              <a:cs typeface="Nazanin" panose="00000400000000000000" pitchFamily="2" charset="-78"/>
                            </a:rPr>
                            <a:t>میانگین هزینه­ها</a:t>
                          </a:r>
                          <a:endParaRPr lang="en-US" dirty="0"/>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زمان اجرا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گردش الگوریتم</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میزان بهره وری اسکله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093707002"/>
                      </a:ext>
                    </a:extLst>
                  </a:tr>
                  <a:tr h="271145">
                    <a:tc>
                      <a:txBody>
                        <a:bodyPr/>
                        <a:lstStyle/>
                        <a:p>
                          <a:pPr marL="0" marR="0" algn="ctr" rtl="1">
                            <a:lnSpc>
                              <a:spcPct val="115000"/>
                            </a:lnSpc>
                            <a:spcBef>
                              <a:spcPts val="0"/>
                            </a:spcBef>
                            <a:spcAft>
                              <a:spcPts val="0"/>
                            </a:spcAft>
                          </a:pPr>
                          <a:r>
                            <a:rPr lang="en-US" sz="1200" b="1" kern="100" dirty="0">
                              <a:effectLst/>
                              <a:cs typeface="Nazanin" panose="00000400000000000000" pitchFamily="2" charset="-78"/>
                            </a:rPr>
                            <a:t>3</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(165 - 425)</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24</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r" rtl="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1" kern="100">
                                    <a:effectLst/>
                                    <a:latin typeface="Cambria Math" panose="02040503050406030204" pitchFamily="18" charset="0"/>
                                  </a:rPr>
                                  <m:t>𝟐</m:t>
                                </m:r>
                                <m:r>
                                  <a:rPr lang="en-US" sz="1200" b="1" kern="100">
                                    <a:effectLst/>
                                    <a:latin typeface="Cambria Math" panose="02040503050406030204" pitchFamily="18" charset="0"/>
                                  </a:rPr>
                                  <m:t>.</m:t>
                                </m:r>
                                <m:r>
                                  <a:rPr lang="en-US" sz="1200" b="1" i="1" kern="100">
                                    <a:effectLst/>
                                    <a:latin typeface="Cambria Math" panose="02040503050406030204" pitchFamily="18" charset="0"/>
                                  </a:rPr>
                                  <m:t>𝟒𝟕</m:t>
                                </m:r>
                              </m:oMath>
                            </m:oMathPara>
                          </a14:m>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3.87</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55</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76.68%</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168283925"/>
                      </a:ext>
                    </a:extLst>
                  </a:tr>
                  <a:tr h="351155">
                    <a:tc>
                      <a:txBody>
                        <a:bodyPr/>
                        <a:lstStyle/>
                        <a:p>
                          <a:pPr marL="0" marR="0" algn="ctr" rtl="1">
                            <a:lnSpc>
                              <a:spcPct val="115000"/>
                            </a:lnSpc>
                            <a:spcBef>
                              <a:spcPts val="0"/>
                            </a:spcBef>
                            <a:spcAft>
                              <a:spcPts val="0"/>
                            </a:spcAft>
                          </a:pPr>
                          <a:r>
                            <a:rPr lang="en-US" sz="1200" kern="100">
                              <a:effectLst/>
                              <a:cs typeface="Nazanin" panose="00000400000000000000" pitchFamily="2" charset="-78"/>
                            </a:rPr>
                            <a:t>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(159 – 390)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200" kern="100">
                              <a:effectLst/>
                              <a:cs typeface="Nazanin" panose="00000400000000000000" pitchFamily="2" charset="-78"/>
                            </a:rPr>
                            <a:t>3.13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4.34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61.94%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735731395"/>
                      </a:ext>
                    </a:extLst>
                  </a:tr>
                  <a:tr h="265430">
                    <a:tc>
                      <a:txBody>
                        <a:bodyPr/>
                        <a:lstStyle/>
                        <a:p>
                          <a:pPr marL="0" marR="0" algn="ctr" rtl="1">
                            <a:lnSpc>
                              <a:spcPct val="115000"/>
                            </a:lnSpc>
                            <a:spcBef>
                              <a:spcPts val="0"/>
                            </a:spcBef>
                            <a:spcAft>
                              <a:spcPts val="0"/>
                            </a:spcAft>
                          </a:pPr>
                          <a:r>
                            <a:rPr lang="en-US" sz="1200" b="0" kern="100" dirty="0">
                              <a:effectLst/>
                              <a:cs typeface="Nazanin" panose="00000400000000000000" pitchFamily="2" charset="-78"/>
                            </a:rPr>
                            <a:t>7</a:t>
                          </a:r>
                          <a:endParaRPr lang="en-US" sz="1200" b="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(93 - 401)</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24</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3.08</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4.83</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75</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67.52%</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190902116"/>
                      </a:ext>
                    </a:extLst>
                  </a:tr>
                  <a:tr h="276860">
                    <a:tc>
                      <a:txBody>
                        <a:bodyPr/>
                        <a:lstStyle/>
                        <a:p>
                          <a:pPr marL="0" marR="0" algn="ctr" rtl="1">
                            <a:lnSpc>
                              <a:spcPct val="115000"/>
                            </a:lnSpc>
                            <a:spcBef>
                              <a:spcPts val="0"/>
                            </a:spcBef>
                            <a:spcAft>
                              <a:spcPts val="0"/>
                            </a:spcAft>
                          </a:pPr>
                          <a:r>
                            <a:rPr lang="en-US" sz="1200" kern="100">
                              <a:effectLst/>
                              <a:cs typeface="Nazanin" panose="00000400000000000000" pitchFamily="2" charset="-78"/>
                            </a:rPr>
                            <a:t>10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(141 – 400)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3.501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6.26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dirty="0">
                              <a:effectLst/>
                              <a:cs typeface="Nazanin" panose="00000400000000000000" pitchFamily="2" charset="-78"/>
                            </a:rPr>
                            <a:t>85.69%</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642175479"/>
                      </a:ext>
                    </a:extLst>
                  </a:tr>
                </a:tbl>
              </a:graphicData>
            </a:graphic>
          </p:graphicFrame>
        </mc:Choice>
        <mc:Fallback xmlns="">
          <p:graphicFrame>
            <p:nvGraphicFramePr>
              <p:cNvPr id="5" name="Table 4">
                <a:extLst>
                  <a:ext uri="{FF2B5EF4-FFF2-40B4-BE49-F238E27FC236}">
                    <a16:creationId xmlns:a16="http://schemas.microsoft.com/office/drawing/2014/main" id="{894A80BF-645C-37DE-67F9-1730BC420516}"/>
                  </a:ext>
                </a:extLst>
              </p:cNvPr>
              <p:cNvGraphicFramePr>
                <a:graphicFrameLocks noGrp="1"/>
              </p:cNvGraphicFramePr>
              <p:nvPr>
                <p:extLst>
                  <p:ext uri="{D42A27DB-BD31-4B8C-83A1-F6EECF244321}">
                    <p14:modId xmlns:p14="http://schemas.microsoft.com/office/powerpoint/2010/main" val="3027587600"/>
                  </p:ext>
                </p:extLst>
              </p:nvPr>
            </p:nvGraphicFramePr>
            <p:xfrm>
              <a:off x="628651" y="1730756"/>
              <a:ext cx="5665339" cy="2005838"/>
            </p:xfrm>
            <a:graphic>
              <a:graphicData uri="http://schemas.openxmlformats.org/drawingml/2006/table">
                <a:tbl>
                  <a:tblPr rtl="1" firstRow="1" firstCol="1" bandRow="1">
                    <a:tableStyleId>{5C22544A-7EE6-4342-B048-85BDC9FD1C3A}</a:tableStyleId>
                  </a:tblPr>
                  <a:tblGrid>
                    <a:gridCol w="662940">
                      <a:extLst>
                        <a:ext uri="{9D8B030D-6E8A-4147-A177-3AD203B41FA5}">
                          <a16:colId xmlns:a16="http://schemas.microsoft.com/office/drawing/2014/main" val="393298526"/>
                        </a:ext>
                      </a:extLst>
                    </a:gridCol>
                    <a:gridCol w="848360">
                      <a:extLst>
                        <a:ext uri="{9D8B030D-6E8A-4147-A177-3AD203B41FA5}">
                          <a16:colId xmlns:a16="http://schemas.microsoft.com/office/drawing/2014/main" val="2115906279"/>
                        </a:ext>
                      </a:extLst>
                    </a:gridCol>
                    <a:gridCol w="771525">
                      <a:extLst>
                        <a:ext uri="{9D8B030D-6E8A-4147-A177-3AD203B41FA5}">
                          <a16:colId xmlns:a16="http://schemas.microsoft.com/office/drawing/2014/main" val="39345490"/>
                        </a:ext>
                      </a:extLst>
                    </a:gridCol>
                    <a:gridCol w="900299">
                      <a:extLst>
                        <a:ext uri="{9D8B030D-6E8A-4147-A177-3AD203B41FA5}">
                          <a16:colId xmlns:a16="http://schemas.microsoft.com/office/drawing/2014/main" val="155665613"/>
                        </a:ext>
                      </a:extLst>
                    </a:gridCol>
                    <a:gridCol w="803275">
                      <a:extLst>
                        <a:ext uri="{9D8B030D-6E8A-4147-A177-3AD203B41FA5}">
                          <a16:colId xmlns:a16="http://schemas.microsoft.com/office/drawing/2014/main" val="2628980476"/>
                        </a:ext>
                      </a:extLst>
                    </a:gridCol>
                    <a:gridCol w="854075">
                      <a:extLst>
                        <a:ext uri="{9D8B030D-6E8A-4147-A177-3AD203B41FA5}">
                          <a16:colId xmlns:a16="http://schemas.microsoft.com/office/drawing/2014/main" val="4031004103"/>
                        </a:ext>
                      </a:extLst>
                    </a:gridCol>
                    <a:gridCol w="824865">
                      <a:extLst>
                        <a:ext uri="{9D8B030D-6E8A-4147-A177-3AD203B41FA5}">
                          <a16:colId xmlns:a16="http://schemas.microsoft.com/office/drawing/2014/main" val="330726614"/>
                        </a:ext>
                      </a:extLst>
                    </a:gridCol>
                  </a:tblGrid>
                  <a:tr h="841248">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اسکله­ها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dirty="0">
                              <a:effectLst/>
                              <a:cs typeface="Nazanin" panose="00000400000000000000" pitchFamily="2" charset="-78"/>
                            </a:rPr>
                            <a:t>رنج طول اسکله­ها</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پنجره­های زمانی اسکله­ها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algn="ctr"/>
                          <a:r>
                            <a:rPr lang="fa-IR" sz="1200" kern="100" dirty="0">
                              <a:effectLst/>
                              <a:cs typeface="Nazanin" panose="00000400000000000000" pitchFamily="2" charset="-78"/>
                            </a:rPr>
                            <a:t>میانگین هزینه­ها</a:t>
                          </a:r>
                          <a:endParaRPr lang="en-US" dirty="0"/>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زمان اجرا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گردش الگوریتم</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میزان بهره وری اسکله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093707002"/>
                      </a:ext>
                    </a:extLst>
                  </a:tr>
                  <a:tr h="271145">
                    <a:tc>
                      <a:txBody>
                        <a:bodyPr/>
                        <a:lstStyle/>
                        <a:p>
                          <a:pPr marL="0" marR="0" algn="ctr" rtl="1">
                            <a:lnSpc>
                              <a:spcPct val="115000"/>
                            </a:lnSpc>
                            <a:spcBef>
                              <a:spcPts val="0"/>
                            </a:spcBef>
                            <a:spcAft>
                              <a:spcPts val="0"/>
                            </a:spcAft>
                          </a:pPr>
                          <a:r>
                            <a:rPr lang="en-US" sz="1200" b="1" kern="100" dirty="0">
                              <a:effectLst/>
                              <a:cs typeface="Nazanin" panose="00000400000000000000" pitchFamily="2" charset="-78"/>
                            </a:rPr>
                            <a:t>3</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(165 - 425)</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24</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254054" t="-313333" r="-277703" b="-348889"/>
                          </a:stretch>
                        </a:blipFill>
                      </a:tcP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3.87</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55</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76.68%</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168283925"/>
                      </a:ext>
                    </a:extLst>
                  </a:tr>
                  <a:tr h="351155">
                    <a:tc>
                      <a:txBody>
                        <a:bodyPr/>
                        <a:lstStyle/>
                        <a:p>
                          <a:pPr marL="0" marR="0" algn="ctr" rtl="1">
                            <a:lnSpc>
                              <a:spcPct val="115000"/>
                            </a:lnSpc>
                            <a:spcBef>
                              <a:spcPts val="0"/>
                            </a:spcBef>
                            <a:spcAft>
                              <a:spcPts val="0"/>
                            </a:spcAft>
                          </a:pPr>
                          <a:r>
                            <a:rPr lang="en-US" sz="1200" kern="100">
                              <a:effectLst/>
                              <a:cs typeface="Nazanin" panose="00000400000000000000" pitchFamily="2" charset="-78"/>
                            </a:rPr>
                            <a:t>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(159 – 390)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200" kern="100">
                              <a:effectLst/>
                              <a:cs typeface="Nazanin" panose="00000400000000000000" pitchFamily="2" charset="-78"/>
                            </a:rPr>
                            <a:t>3.13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4.34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61.94%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735731395"/>
                      </a:ext>
                    </a:extLst>
                  </a:tr>
                  <a:tr h="265430">
                    <a:tc>
                      <a:txBody>
                        <a:bodyPr/>
                        <a:lstStyle/>
                        <a:p>
                          <a:pPr marL="0" marR="0" algn="ctr" rtl="1">
                            <a:lnSpc>
                              <a:spcPct val="115000"/>
                            </a:lnSpc>
                            <a:spcBef>
                              <a:spcPts val="0"/>
                            </a:spcBef>
                            <a:spcAft>
                              <a:spcPts val="0"/>
                            </a:spcAft>
                          </a:pPr>
                          <a:r>
                            <a:rPr lang="en-US" sz="1200" b="0" kern="100" dirty="0">
                              <a:effectLst/>
                              <a:cs typeface="Nazanin" panose="00000400000000000000" pitchFamily="2" charset="-78"/>
                            </a:rPr>
                            <a:t>7</a:t>
                          </a:r>
                          <a:endParaRPr lang="en-US" sz="1200" b="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(93 - 401)</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24</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3.08</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4.83</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75</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67.52%</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190902116"/>
                      </a:ext>
                    </a:extLst>
                  </a:tr>
                  <a:tr h="276860">
                    <a:tc>
                      <a:txBody>
                        <a:bodyPr/>
                        <a:lstStyle/>
                        <a:p>
                          <a:pPr marL="0" marR="0" algn="ctr" rtl="1">
                            <a:lnSpc>
                              <a:spcPct val="115000"/>
                            </a:lnSpc>
                            <a:spcBef>
                              <a:spcPts val="0"/>
                            </a:spcBef>
                            <a:spcAft>
                              <a:spcPts val="0"/>
                            </a:spcAft>
                          </a:pPr>
                          <a:r>
                            <a:rPr lang="en-US" sz="1200" kern="100">
                              <a:effectLst/>
                              <a:cs typeface="Nazanin" panose="00000400000000000000" pitchFamily="2" charset="-78"/>
                            </a:rPr>
                            <a:t>10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(141 – 400)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3.501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6.26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dirty="0">
                              <a:effectLst/>
                              <a:cs typeface="Nazanin" panose="00000400000000000000" pitchFamily="2" charset="-78"/>
                            </a:rPr>
                            <a:t>85.69%</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642175479"/>
                      </a:ext>
                    </a:extLst>
                  </a:tr>
                </a:tbl>
              </a:graphicData>
            </a:graphic>
          </p:graphicFrame>
        </mc:Fallback>
      </mc:AlternateContent>
      <p:pic>
        <p:nvPicPr>
          <p:cNvPr id="6" name="Picture 5">
            <a:extLst>
              <a:ext uri="{FF2B5EF4-FFF2-40B4-BE49-F238E27FC236}">
                <a16:creationId xmlns:a16="http://schemas.microsoft.com/office/drawing/2014/main" id="{0DB8F68F-820C-A8FC-41B8-458E3D230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594" y="938530"/>
            <a:ext cx="5579745" cy="3347720"/>
          </a:xfrm>
          <a:prstGeom prst="rect">
            <a:avLst/>
          </a:prstGeom>
        </p:spPr>
      </p:pic>
      <p:sp>
        <p:nvSpPr>
          <p:cNvPr id="7" name="TextBox 6">
            <a:extLst>
              <a:ext uri="{FF2B5EF4-FFF2-40B4-BE49-F238E27FC236}">
                <a16:creationId xmlns:a16="http://schemas.microsoft.com/office/drawing/2014/main" id="{0D00885A-E27B-2E63-C5F1-6FF7946C2D15}"/>
              </a:ext>
            </a:extLst>
          </p:cNvPr>
          <p:cNvSpPr txBox="1"/>
          <p:nvPr/>
        </p:nvSpPr>
        <p:spPr>
          <a:xfrm>
            <a:off x="1152525" y="4202505"/>
            <a:ext cx="4324350" cy="2062103"/>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sz="1600" dirty="0">
                <a:effectLst/>
                <a:latin typeface="Times New Roman" panose="02020603050405020304" pitchFamily="18" charset="0"/>
                <a:ea typeface="Calibri" panose="020F0502020204030204" pitchFamily="34" charset="0"/>
                <a:cs typeface="B Nazanin" panose="00000400000000000000" pitchFamily="2" charset="-78"/>
              </a:rPr>
              <a:t>نتایج این آزمایش نشان می‌دهد که در این شرایط، میزان بهره‌وری به‌طور قابل ملاحظه‌ای افزایش یافته، هرچند که هزینه‌ها نیز به طور نسبی اندکی بالا رفته است. علاوه بر این، نتایج نشان </a:t>
            </a:r>
            <a:r>
              <a:rPr lang="fa-IR" sz="1600" dirty="0">
                <a:effectLst/>
                <a:highlight>
                  <a:srgbClr val="FFFF00"/>
                </a:highlight>
                <a:latin typeface="Times New Roman" panose="02020603050405020304" pitchFamily="18" charset="0"/>
                <a:ea typeface="Calibri" panose="020F0502020204030204" pitchFamily="34" charset="0"/>
                <a:cs typeface="B Nazanin" panose="00000400000000000000" pitchFamily="2" charset="-78"/>
              </a:rPr>
              <a:t>می‌دهد زمانی که ۳ اسکله با نسبت پنجره زمانی ۱.۵ برابر نسبت به کشتی‌ها در نظر گرفته شده میزان بهره‌وری فرآیند تخصیص اسکله به کشتی‌ها به حد قابل قبولی رسیده است</a:t>
            </a:r>
            <a:r>
              <a:rPr lang="fa-IR" sz="1600" dirty="0">
                <a:effectLst/>
                <a:latin typeface="Times New Roman" panose="02020603050405020304" pitchFamily="18" charset="0"/>
                <a:ea typeface="Calibri" panose="020F0502020204030204" pitchFamily="34" charset="0"/>
                <a:cs typeface="B Nazanin" panose="00000400000000000000" pitchFamily="2" charset="-78"/>
              </a:rPr>
              <a:t>. این امر نشان‌دهنده این است که </a:t>
            </a:r>
            <a:r>
              <a:rPr lang="fa-IR" sz="1600" dirty="0">
                <a:effectLst/>
                <a:highlight>
                  <a:srgbClr val="FFFF00"/>
                </a:highlight>
                <a:latin typeface="Times New Roman" panose="02020603050405020304" pitchFamily="18" charset="0"/>
                <a:ea typeface="Calibri" panose="020F0502020204030204" pitchFamily="34" charset="0"/>
                <a:cs typeface="B Nazanin" panose="00000400000000000000" pitchFamily="2" charset="-78"/>
              </a:rPr>
              <a:t>ایجاد تعادل بین تعداد اسکله‌ها و پنجره‌های زمانی موثر قلم داده می‌شود</a:t>
            </a:r>
            <a:endParaRPr lang="en-US" sz="1600" dirty="0">
              <a:highlight>
                <a:srgbClr val="FFFF00"/>
              </a:highlight>
            </a:endParaRPr>
          </a:p>
        </p:txBody>
      </p:sp>
      <p:sp>
        <p:nvSpPr>
          <p:cNvPr id="8" name="TextBox 7">
            <a:extLst>
              <a:ext uri="{FF2B5EF4-FFF2-40B4-BE49-F238E27FC236}">
                <a16:creationId xmlns:a16="http://schemas.microsoft.com/office/drawing/2014/main" id="{BAB750DD-9263-6BFB-0523-AC975A8F97A8}"/>
              </a:ext>
            </a:extLst>
          </p:cNvPr>
          <p:cNvSpPr txBox="1"/>
          <p:nvPr/>
        </p:nvSpPr>
        <p:spPr>
          <a:xfrm>
            <a:off x="6096000" y="4402153"/>
            <a:ext cx="5585394" cy="2062103"/>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sz="16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از جنبه سرعت اجرای الگوریتم، زمانی که تعداد گردش‌های لازم برای جستجو و یافتن بهترین راه‌حل افزایش یابد، میزان میانگین هزینه در محدوده ثابتی باقی می‌ماند. این نکته به وضوح بیانگر آن است که با افزایش دامنه جستجو در فضای ممکن، به دلیل نرخ همگرایی سریع الگوریتم پیشنهادی، میانگین هزینه در یک بازه ثابت حفظ می‌شود. به این معنا که حتی با وجود جستجوهای بیشتر، نتایج به دست آمده به طور قابل توجهی از نظر هزینه تغییر نمی‌کنند و در واقع الگوریتم قادر به یافتن راه‌حل‌های بهینه در شرایط مختلف است.</a:t>
            </a:r>
            <a:endParaRPr lang="en-US" sz="16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a:p>
            <a:pPr algn="just" rtl="1"/>
            <a:endParaRPr lang="en-US" sz="1600" dirty="0"/>
          </a:p>
        </p:txBody>
      </p:sp>
    </p:spTree>
    <p:extLst>
      <p:ext uri="{BB962C8B-B14F-4D97-AF65-F5344CB8AC3E}">
        <p14:creationId xmlns:p14="http://schemas.microsoft.com/office/powerpoint/2010/main" val="310738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34</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آزمایش چهارم - نعداد کشتی و اسکله متغیر</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70ECD1B8-0012-ED06-62B7-A6EC4805F2F6}"/>
              </a:ext>
            </a:extLst>
          </p:cNvPr>
          <p:cNvSpPr>
            <a:spLocks noGrp="1"/>
          </p:cNvSpPr>
          <p:nvPr>
            <p:ph type="dt" sz="half" idx="10"/>
          </p:nvPr>
        </p:nvSpPr>
        <p:spPr/>
        <p:txBody>
          <a:bodyPr/>
          <a:lstStyle/>
          <a:p>
            <a:fld id="{447D22C4-75A3-49E4-96D1-CC1E8C381863}" type="datetime1">
              <a:rPr lang="en-US" smtClean="0"/>
              <a:t>10/15/2024</a:t>
            </a:fld>
            <a:endParaRPr lang="en-US"/>
          </a:p>
        </p:txBody>
      </p:sp>
      <p:graphicFrame>
        <p:nvGraphicFramePr>
          <p:cNvPr id="5" name="Table 4">
            <a:extLst>
              <a:ext uri="{FF2B5EF4-FFF2-40B4-BE49-F238E27FC236}">
                <a16:creationId xmlns:a16="http://schemas.microsoft.com/office/drawing/2014/main" id="{53BFA07B-EFA6-FC7C-DE5E-0FB3C0C191EB}"/>
              </a:ext>
            </a:extLst>
          </p:cNvPr>
          <p:cNvGraphicFramePr>
            <a:graphicFrameLocks noGrp="1"/>
          </p:cNvGraphicFramePr>
          <p:nvPr>
            <p:extLst>
              <p:ext uri="{D42A27DB-BD31-4B8C-83A1-F6EECF244321}">
                <p14:modId xmlns:p14="http://schemas.microsoft.com/office/powerpoint/2010/main" val="455498305"/>
              </p:ext>
            </p:extLst>
          </p:nvPr>
        </p:nvGraphicFramePr>
        <p:xfrm>
          <a:off x="628651" y="1742376"/>
          <a:ext cx="5386705" cy="1730502"/>
        </p:xfrm>
        <a:graphic>
          <a:graphicData uri="http://schemas.openxmlformats.org/drawingml/2006/table">
            <a:tbl>
              <a:tblPr rtl="1" firstRow="1" firstCol="1" bandRow="1">
                <a:tableStyleId>{5C22544A-7EE6-4342-B048-85BDC9FD1C3A}</a:tableStyleId>
              </a:tblPr>
              <a:tblGrid>
                <a:gridCol w="467360">
                  <a:extLst>
                    <a:ext uri="{9D8B030D-6E8A-4147-A177-3AD203B41FA5}">
                      <a16:colId xmlns:a16="http://schemas.microsoft.com/office/drawing/2014/main" val="779876435"/>
                    </a:ext>
                  </a:extLst>
                </a:gridCol>
                <a:gridCol w="806450">
                  <a:extLst>
                    <a:ext uri="{9D8B030D-6E8A-4147-A177-3AD203B41FA5}">
                      <a16:colId xmlns:a16="http://schemas.microsoft.com/office/drawing/2014/main" val="3390572680"/>
                    </a:ext>
                  </a:extLst>
                </a:gridCol>
                <a:gridCol w="739775">
                  <a:extLst>
                    <a:ext uri="{9D8B030D-6E8A-4147-A177-3AD203B41FA5}">
                      <a16:colId xmlns:a16="http://schemas.microsoft.com/office/drawing/2014/main" val="645853620"/>
                    </a:ext>
                  </a:extLst>
                </a:gridCol>
                <a:gridCol w="643890">
                  <a:extLst>
                    <a:ext uri="{9D8B030D-6E8A-4147-A177-3AD203B41FA5}">
                      <a16:colId xmlns:a16="http://schemas.microsoft.com/office/drawing/2014/main" val="2966221086"/>
                    </a:ext>
                  </a:extLst>
                </a:gridCol>
                <a:gridCol w="671830">
                  <a:extLst>
                    <a:ext uri="{9D8B030D-6E8A-4147-A177-3AD203B41FA5}">
                      <a16:colId xmlns:a16="http://schemas.microsoft.com/office/drawing/2014/main" val="72872146"/>
                    </a:ext>
                  </a:extLst>
                </a:gridCol>
                <a:gridCol w="625475">
                  <a:extLst>
                    <a:ext uri="{9D8B030D-6E8A-4147-A177-3AD203B41FA5}">
                      <a16:colId xmlns:a16="http://schemas.microsoft.com/office/drawing/2014/main" val="4106614429"/>
                    </a:ext>
                  </a:extLst>
                </a:gridCol>
                <a:gridCol w="717550">
                  <a:extLst>
                    <a:ext uri="{9D8B030D-6E8A-4147-A177-3AD203B41FA5}">
                      <a16:colId xmlns:a16="http://schemas.microsoft.com/office/drawing/2014/main" val="3693345840"/>
                    </a:ext>
                  </a:extLst>
                </a:gridCol>
                <a:gridCol w="714375">
                  <a:extLst>
                    <a:ext uri="{9D8B030D-6E8A-4147-A177-3AD203B41FA5}">
                      <a16:colId xmlns:a16="http://schemas.microsoft.com/office/drawing/2014/main" val="97054464"/>
                    </a:ext>
                  </a:extLst>
                </a:gridCol>
              </a:tblGrid>
              <a:tr h="0">
                <a:tc>
                  <a:txBody>
                    <a:bodyPr/>
                    <a:lstStyle/>
                    <a:p>
                      <a:pPr marL="0" marR="0" algn="ctr" rtl="1">
                        <a:lnSpc>
                          <a:spcPct val="115000"/>
                        </a:lnSpc>
                        <a:spcBef>
                          <a:spcPts val="0"/>
                        </a:spcBef>
                        <a:spcAft>
                          <a:spcPts val="0"/>
                        </a:spcAft>
                      </a:pPr>
                      <a:r>
                        <a:rPr lang="fa-IR" sz="1000" kern="100">
                          <a:effectLst/>
                        </a:rPr>
                        <a:t>تعداد اسکله­ها</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00" kern="100" dirty="0">
                          <a:effectLst/>
                        </a:rPr>
                        <a:t>رنج طول اسکله­ها</a:t>
                      </a:r>
                      <a:endParaRPr lang="en-US" sz="120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00" kern="100">
                          <a:effectLst/>
                        </a:rPr>
                        <a:t>تعداد پنجره­های زمانی اسکه­ها</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00" kern="100">
                          <a:effectLst/>
                        </a:rPr>
                        <a:t>تعداد کشتی­ها</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00" kern="100">
                          <a:effectLst/>
                        </a:rPr>
                        <a:t>میانگین هزینه­ها</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00" kern="100">
                          <a:effectLst/>
                        </a:rPr>
                        <a:t>زمان اجرا</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00" kern="100">
                          <a:effectLst/>
                        </a:rPr>
                        <a:t>تعداد گردش الگوریتم</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00" kern="100">
                          <a:effectLst/>
                        </a:rPr>
                        <a:t>میزان بهره وری اسکله</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675791529"/>
                  </a:ext>
                </a:extLst>
              </a:tr>
              <a:tr h="271145">
                <a:tc>
                  <a:txBody>
                    <a:bodyPr/>
                    <a:lstStyle/>
                    <a:p>
                      <a:pPr marL="0" marR="0" algn="ctr" rtl="1">
                        <a:lnSpc>
                          <a:spcPct val="115000"/>
                        </a:lnSpc>
                        <a:spcBef>
                          <a:spcPts val="0"/>
                        </a:spcBef>
                        <a:spcAft>
                          <a:spcPts val="0"/>
                        </a:spcAft>
                      </a:pPr>
                      <a:r>
                        <a:rPr lang="en-US" sz="1000" b="1" kern="100">
                          <a:effectLst/>
                        </a:rPr>
                        <a:t>4</a:t>
                      </a:r>
                      <a:endParaRPr lang="en-US" sz="1200" b="1"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a:effectLst/>
                        </a:rPr>
                        <a:t>(152 – 439)</a:t>
                      </a:r>
                      <a:endParaRPr lang="en-US" sz="1200" b="1"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b="1" kern="100">
                          <a:effectLst/>
                        </a:rPr>
                        <a:t>12</a:t>
                      </a:r>
                      <a:endParaRPr lang="en-US" sz="1200" b="1"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b="1" kern="100">
                          <a:effectLst/>
                        </a:rPr>
                        <a:t>6</a:t>
                      </a:r>
                      <a:endParaRPr lang="en-US" sz="1200" b="1"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a:effectLst/>
                        </a:rPr>
                        <a:t>3.34</a:t>
                      </a:r>
                      <a:endParaRPr lang="en-US" sz="1200" b="1"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1.34</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55</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83.33%</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813258032"/>
                  </a:ext>
                </a:extLst>
              </a:tr>
              <a:tr h="334010">
                <a:tc>
                  <a:txBody>
                    <a:bodyPr/>
                    <a:lstStyle/>
                    <a:p>
                      <a:pPr marL="0" marR="0" algn="ctr" rtl="1">
                        <a:lnSpc>
                          <a:spcPct val="115000"/>
                        </a:lnSpc>
                        <a:spcBef>
                          <a:spcPts val="0"/>
                        </a:spcBef>
                        <a:spcAft>
                          <a:spcPts val="0"/>
                        </a:spcAft>
                      </a:pPr>
                      <a:r>
                        <a:rPr lang="en-US" sz="1000" kern="100">
                          <a:effectLst/>
                        </a:rPr>
                        <a:t>6</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(95 - 365)</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kern="100">
                          <a:effectLst/>
                        </a:rPr>
                        <a:t>21</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kern="100">
                          <a:effectLst/>
                        </a:rPr>
                        <a:t>9</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2.54</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kern="100">
                          <a:effectLst/>
                        </a:rPr>
                        <a:t>1.78</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65</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51.39%</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932767512"/>
                  </a:ext>
                </a:extLst>
              </a:tr>
              <a:tr h="334010">
                <a:tc>
                  <a:txBody>
                    <a:bodyPr/>
                    <a:lstStyle/>
                    <a:p>
                      <a:pPr marL="0" marR="0" algn="ctr" rtl="1">
                        <a:lnSpc>
                          <a:spcPct val="115000"/>
                        </a:lnSpc>
                        <a:spcBef>
                          <a:spcPts val="0"/>
                        </a:spcBef>
                        <a:spcAft>
                          <a:spcPts val="0"/>
                        </a:spcAft>
                      </a:pPr>
                      <a:r>
                        <a:rPr lang="en-US" sz="1000" kern="100">
                          <a:effectLst/>
                        </a:rPr>
                        <a:t>8</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(93 – 355)</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kern="100">
                          <a:effectLst/>
                        </a:rPr>
                        <a:t>17</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kern="100">
                          <a:effectLst/>
                        </a:rPr>
                        <a:t>11</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6.35</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2.34</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75</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kern="100">
                          <a:effectLst/>
                        </a:rPr>
                        <a:t>53.22%</a:t>
                      </a:r>
                      <a:endParaRPr lang="en-US" sz="1200" kern="1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827989172"/>
                  </a:ext>
                </a:extLst>
              </a:tr>
              <a:tr h="276860">
                <a:tc>
                  <a:txBody>
                    <a:bodyPr/>
                    <a:lstStyle/>
                    <a:p>
                      <a:pPr marL="0" marR="0" algn="ctr" rtl="1">
                        <a:lnSpc>
                          <a:spcPct val="115000"/>
                        </a:lnSpc>
                        <a:spcBef>
                          <a:spcPts val="0"/>
                        </a:spcBef>
                        <a:spcAft>
                          <a:spcPts val="0"/>
                        </a:spcAft>
                      </a:pPr>
                      <a:r>
                        <a:rPr lang="en-US" sz="1000" b="0" kern="100" dirty="0">
                          <a:effectLst/>
                        </a:rPr>
                        <a:t>9</a:t>
                      </a:r>
                      <a:endParaRPr lang="en-US" sz="1200" b="0"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(168 – 381)</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b="1" kern="100" dirty="0">
                          <a:effectLst/>
                        </a:rPr>
                        <a:t>10</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00" b="1" kern="100" dirty="0">
                          <a:effectLst/>
                        </a:rPr>
                        <a:t>15</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2.38</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2.15</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80</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00" b="1" kern="100" dirty="0">
                          <a:effectLst/>
                        </a:rPr>
                        <a:t>69.41%</a:t>
                      </a:r>
                      <a:endParaRPr lang="en-US" sz="1200" b="1" kern="1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986586883"/>
                  </a:ext>
                </a:extLst>
              </a:tr>
            </a:tbl>
          </a:graphicData>
        </a:graphic>
      </p:graphicFrame>
      <p:pic>
        <p:nvPicPr>
          <p:cNvPr id="6" name="Picture 5">
            <a:extLst>
              <a:ext uri="{FF2B5EF4-FFF2-40B4-BE49-F238E27FC236}">
                <a16:creationId xmlns:a16="http://schemas.microsoft.com/office/drawing/2014/main" id="{0F10BAAE-E606-B3E9-738F-EE9DF0363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680" y="933767"/>
            <a:ext cx="5579745" cy="3347720"/>
          </a:xfrm>
          <a:prstGeom prst="rect">
            <a:avLst/>
          </a:prstGeom>
        </p:spPr>
      </p:pic>
      <p:sp>
        <p:nvSpPr>
          <p:cNvPr id="7" name="TextBox 6">
            <a:extLst>
              <a:ext uri="{FF2B5EF4-FFF2-40B4-BE49-F238E27FC236}">
                <a16:creationId xmlns:a16="http://schemas.microsoft.com/office/drawing/2014/main" id="{19306C81-308E-9448-FCF9-2B3AD8A65D97}"/>
              </a:ext>
            </a:extLst>
          </p:cNvPr>
          <p:cNvSpPr txBox="1"/>
          <p:nvPr/>
        </p:nvSpPr>
        <p:spPr>
          <a:xfrm>
            <a:off x="1300162" y="4539516"/>
            <a:ext cx="9591675" cy="1569660"/>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sz="1600" dirty="0">
                <a:effectLst/>
                <a:latin typeface="Times New Roman" panose="02020603050405020304" pitchFamily="18" charset="0"/>
                <a:ea typeface="Calibri" panose="020F0502020204030204" pitchFamily="34" charset="0"/>
                <a:cs typeface="B Nazanin" panose="00000400000000000000" pitchFamily="2" charset="-78"/>
              </a:rPr>
              <a:t>بر اساس اطلاعات ارائه‌شده در جدول (۷) و شکل (۵)، نتایج آزمایشی که در آن تعداد کشتی‌ها و اسکله‌ها به‌عنوان متغیر اصلی در نظر گرفته شدند، حاکی از تأثیرات قابل توجهی بر بهره‌وری اسکله است. </a:t>
            </a:r>
          </a:p>
          <a:p>
            <a:pPr marL="285750" indent="-285750" algn="just" rtl="1">
              <a:buFont typeface="Courier New" panose="02070309020205020404" pitchFamily="49" charset="0"/>
              <a:buChar char="o"/>
            </a:pPr>
            <a:r>
              <a:rPr lang="fa-IR" sz="1600" dirty="0">
                <a:effectLst/>
                <a:latin typeface="Times New Roman" panose="02020603050405020304" pitchFamily="18" charset="0"/>
                <a:ea typeface="Calibri" panose="020F0502020204030204" pitchFamily="34" charset="0"/>
                <a:cs typeface="B Nazanin" panose="00000400000000000000" pitchFamily="2" charset="-78"/>
              </a:rPr>
              <a:t>این آزمایش به ‌روشنی نشان داده است که هنگامی که نسبت </a:t>
            </a:r>
            <a:r>
              <a:rPr lang="fa-IR" sz="1600" dirty="0">
                <a:effectLst/>
                <a:highlight>
                  <a:srgbClr val="FFFF00"/>
                </a:highlight>
                <a:latin typeface="Times New Roman" panose="02020603050405020304" pitchFamily="18" charset="0"/>
                <a:ea typeface="Calibri" panose="020F0502020204030204" pitchFamily="34" charset="0"/>
                <a:cs typeface="B Nazanin" panose="00000400000000000000" pitchFamily="2" charset="-78"/>
              </a:rPr>
              <a:t>پنجره‌های زمانی به تعداد اسکله‌ها به سه برابر افزایش یافته و در عین حال تعداد کشتی‌ها به نیمی از تعداد پنجره‌های زمانی کاهش یابد، بهره‌وری اسکله به حداکثر سطح خود می‌رسد</a:t>
            </a:r>
            <a:r>
              <a:rPr lang="fa-IR" sz="1600" dirty="0">
                <a:effectLst/>
                <a:latin typeface="Times New Roman" panose="02020603050405020304" pitchFamily="18" charset="0"/>
                <a:ea typeface="Calibri" panose="020F0502020204030204" pitchFamily="34" charset="0"/>
                <a:cs typeface="B Nazanin" panose="00000400000000000000" pitchFamily="2" charset="-78"/>
              </a:rPr>
              <a:t>. این بینش می‌تواند به طراحی و برنامه‌ریزی کارآمدتر پایانه‌های دریایی کمک کند، چرا که نشان می‌دهد مدیریت بهینه زمان و فضای موجود تا چه اندازه می‌تواند بر روی کارایی کلی تأثیر مثبت بگذارد.</a:t>
            </a:r>
            <a:endParaRPr lang="en-US" sz="1600" dirty="0"/>
          </a:p>
        </p:txBody>
      </p:sp>
      <p:sp>
        <p:nvSpPr>
          <p:cNvPr id="8" name="Rectangle 7">
            <a:extLst>
              <a:ext uri="{FF2B5EF4-FFF2-40B4-BE49-F238E27FC236}">
                <a16:creationId xmlns:a16="http://schemas.microsoft.com/office/drawing/2014/main" id="{9677D3B7-81A3-DCE0-402D-7B307DEC9408}"/>
              </a:ext>
            </a:extLst>
          </p:cNvPr>
          <p:cNvSpPr/>
          <p:nvPr/>
        </p:nvSpPr>
        <p:spPr>
          <a:xfrm>
            <a:off x="323850" y="2257425"/>
            <a:ext cx="5878830" cy="285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674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35</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499110" y="360962"/>
            <a:ext cx="11360786"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آزمایش پنجم</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A10F38C7-E778-4D2A-3288-1F1F4C6CB2E7}"/>
              </a:ext>
            </a:extLst>
          </p:cNvPr>
          <p:cNvSpPr>
            <a:spLocks noGrp="1"/>
          </p:cNvSpPr>
          <p:nvPr>
            <p:ph type="dt" sz="half" idx="10"/>
          </p:nvPr>
        </p:nvSpPr>
        <p:spPr/>
        <p:txBody>
          <a:bodyPr/>
          <a:lstStyle/>
          <a:p>
            <a:fld id="{6AA113A6-433C-424E-BB39-021E0C971196}" type="datetime1">
              <a:rPr lang="en-US" smtClean="0"/>
              <a:t>10/15/2024</a:t>
            </a:fld>
            <a:endParaRPr lang="en-US"/>
          </a:p>
        </p:txBody>
      </p:sp>
      <p:graphicFrame>
        <p:nvGraphicFramePr>
          <p:cNvPr id="5" name="Table 4">
            <a:extLst>
              <a:ext uri="{FF2B5EF4-FFF2-40B4-BE49-F238E27FC236}">
                <a16:creationId xmlns:a16="http://schemas.microsoft.com/office/drawing/2014/main" id="{ADC31A5B-1D3C-C27B-CFA4-6211D026CE5B}"/>
              </a:ext>
            </a:extLst>
          </p:cNvPr>
          <p:cNvGraphicFramePr>
            <a:graphicFrameLocks noGrp="1"/>
          </p:cNvGraphicFramePr>
          <p:nvPr>
            <p:extLst>
              <p:ext uri="{D42A27DB-BD31-4B8C-83A1-F6EECF244321}">
                <p14:modId xmlns:p14="http://schemas.microsoft.com/office/powerpoint/2010/main" val="837075280"/>
              </p:ext>
            </p:extLst>
          </p:nvPr>
        </p:nvGraphicFramePr>
        <p:xfrm>
          <a:off x="499110" y="1197974"/>
          <a:ext cx="5596890" cy="2523744"/>
        </p:xfrm>
        <a:graphic>
          <a:graphicData uri="http://schemas.openxmlformats.org/drawingml/2006/table">
            <a:tbl>
              <a:tblPr rtl="1" firstRow="1" firstCol="1" bandRow="1">
                <a:tableStyleId>{5C22544A-7EE6-4342-B048-85BDC9FD1C3A}</a:tableStyleId>
              </a:tblPr>
              <a:tblGrid>
                <a:gridCol w="685800">
                  <a:extLst>
                    <a:ext uri="{9D8B030D-6E8A-4147-A177-3AD203B41FA5}">
                      <a16:colId xmlns:a16="http://schemas.microsoft.com/office/drawing/2014/main" val="2958353655"/>
                    </a:ext>
                  </a:extLst>
                </a:gridCol>
                <a:gridCol w="457200">
                  <a:extLst>
                    <a:ext uri="{9D8B030D-6E8A-4147-A177-3AD203B41FA5}">
                      <a16:colId xmlns:a16="http://schemas.microsoft.com/office/drawing/2014/main" val="2043039851"/>
                    </a:ext>
                  </a:extLst>
                </a:gridCol>
                <a:gridCol w="857250">
                  <a:extLst>
                    <a:ext uri="{9D8B030D-6E8A-4147-A177-3AD203B41FA5}">
                      <a16:colId xmlns:a16="http://schemas.microsoft.com/office/drawing/2014/main" val="2399056687"/>
                    </a:ext>
                  </a:extLst>
                </a:gridCol>
                <a:gridCol w="571500">
                  <a:extLst>
                    <a:ext uri="{9D8B030D-6E8A-4147-A177-3AD203B41FA5}">
                      <a16:colId xmlns:a16="http://schemas.microsoft.com/office/drawing/2014/main" val="1075797319"/>
                    </a:ext>
                  </a:extLst>
                </a:gridCol>
                <a:gridCol w="571500">
                  <a:extLst>
                    <a:ext uri="{9D8B030D-6E8A-4147-A177-3AD203B41FA5}">
                      <a16:colId xmlns:a16="http://schemas.microsoft.com/office/drawing/2014/main" val="3368816410"/>
                    </a:ext>
                  </a:extLst>
                </a:gridCol>
                <a:gridCol w="571500">
                  <a:extLst>
                    <a:ext uri="{9D8B030D-6E8A-4147-A177-3AD203B41FA5}">
                      <a16:colId xmlns:a16="http://schemas.microsoft.com/office/drawing/2014/main" val="614552751"/>
                    </a:ext>
                  </a:extLst>
                </a:gridCol>
                <a:gridCol w="617855">
                  <a:extLst>
                    <a:ext uri="{9D8B030D-6E8A-4147-A177-3AD203B41FA5}">
                      <a16:colId xmlns:a16="http://schemas.microsoft.com/office/drawing/2014/main" val="2695878630"/>
                    </a:ext>
                  </a:extLst>
                </a:gridCol>
                <a:gridCol w="617220">
                  <a:extLst>
                    <a:ext uri="{9D8B030D-6E8A-4147-A177-3AD203B41FA5}">
                      <a16:colId xmlns:a16="http://schemas.microsoft.com/office/drawing/2014/main" val="1050909395"/>
                    </a:ext>
                  </a:extLst>
                </a:gridCol>
                <a:gridCol w="647065">
                  <a:extLst>
                    <a:ext uri="{9D8B030D-6E8A-4147-A177-3AD203B41FA5}">
                      <a16:colId xmlns:a16="http://schemas.microsoft.com/office/drawing/2014/main" val="2928758218"/>
                    </a:ext>
                  </a:extLst>
                </a:gridCol>
              </a:tblGrid>
              <a:tr h="0">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شرایط آب و هوا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اسکله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رنج طول اسکله­ها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پنجره­های زمانی اسکله­ها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کشتی</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زمان اجرا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گردش الگوریتم</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نرخ فاکتور ریسک</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میزان بهره وری اسکله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006664300"/>
                  </a:ext>
                </a:extLst>
              </a:tr>
              <a:tr h="0">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باران اندک</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b="1" kern="100">
                          <a:effectLst/>
                          <a:cs typeface="Nazanin" panose="00000400000000000000" pitchFamily="2" charset="-78"/>
                        </a:rPr>
                        <a:t>3</a:t>
                      </a:r>
                      <a:endParaRPr lang="en-US" sz="1200" b="1"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a:effectLst/>
                          <a:cs typeface="Nazanin" panose="00000400000000000000" pitchFamily="2" charset="-78"/>
                        </a:rPr>
                        <a:t>(165 - 425)</a:t>
                      </a:r>
                      <a:endParaRPr lang="en-US" sz="1200" b="1"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a:effectLst/>
                          <a:cs typeface="Nazanin" panose="00000400000000000000" pitchFamily="2" charset="-78"/>
                        </a:rPr>
                        <a:t>12</a:t>
                      </a:r>
                      <a:endParaRPr lang="en-US" sz="1200" b="1"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a:effectLst/>
                          <a:cs typeface="Nazanin" panose="00000400000000000000" pitchFamily="2" charset="-78"/>
                        </a:rPr>
                        <a:t>7</a:t>
                      </a:r>
                      <a:endParaRPr lang="en-US" sz="1200" b="1"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a:effectLst/>
                          <a:cs typeface="Nazanin" panose="00000400000000000000" pitchFamily="2" charset="-78"/>
                        </a:rPr>
                        <a:t>1.64</a:t>
                      </a:r>
                      <a:endParaRPr lang="en-US" sz="1200" b="1"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a:effectLst/>
                          <a:cs typeface="Nazanin" panose="00000400000000000000" pitchFamily="2" charset="-78"/>
                        </a:rPr>
                        <a:t>55</a:t>
                      </a:r>
                      <a:endParaRPr lang="en-US" sz="1200" b="1"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a:effectLst/>
                          <a:cs typeface="Nazanin" panose="00000400000000000000" pitchFamily="2" charset="-78"/>
                        </a:rPr>
                        <a:t>3.98</a:t>
                      </a:r>
                      <a:endParaRPr lang="en-US" sz="1200" b="1"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76.38%</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170720394"/>
                  </a:ext>
                </a:extLst>
              </a:tr>
              <a:tr h="0">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باران شدید</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(159 – 390)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1.38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10.75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34.27%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267503473"/>
                  </a:ext>
                </a:extLst>
              </a:tr>
              <a:tr h="0">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وضعیت مه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(93 - 401)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dirty="0">
                          <a:effectLst/>
                          <a:cs typeface="Nazanin" panose="00000400000000000000" pitchFamily="2" charset="-78"/>
                        </a:rPr>
                        <a:t>17</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1.27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6.23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38.63%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8853322"/>
                  </a:ext>
                </a:extLst>
              </a:tr>
              <a:tr h="0">
                <a:tc>
                  <a:txBody>
                    <a:bodyPr/>
                    <a:lstStyle/>
                    <a:p>
                      <a:pPr marL="0" marR="0" algn="ctr" rtl="1">
                        <a:lnSpc>
                          <a:spcPct val="115000"/>
                        </a:lnSpc>
                        <a:spcBef>
                          <a:spcPts val="0"/>
                        </a:spcBef>
                        <a:spcAft>
                          <a:spcPts val="0"/>
                        </a:spcAft>
                      </a:pPr>
                      <a:r>
                        <a:rPr lang="fa-IR" sz="1200" kern="100" dirty="0">
                          <a:effectLst/>
                          <a:cs typeface="Nazanin" panose="00000400000000000000" pitchFamily="2" charset="-78"/>
                        </a:rPr>
                        <a:t>باد شدید</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(141 – 400)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1.68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5.37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48.79%</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814318843"/>
                  </a:ext>
                </a:extLst>
              </a:tr>
              <a:tr h="117619">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باد و مه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(80 – 267)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24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200" kern="100">
                          <a:effectLst/>
                          <a:cs typeface="Nazanin" panose="00000400000000000000" pitchFamily="2" charset="-78"/>
                        </a:rPr>
                        <a:t>10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1.41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7.29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36.48%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21185063"/>
                  </a:ext>
                </a:extLst>
              </a:tr>
              <a:tr h="205139">
                <a:tc>
                  <a:txBody>
                    <a:bodyPr/>
                    <a:lstStyle/>
                    <a:p>
                      <a:pPr marL="0" marR="0" algn="ctr" rtl="1">
                        <a:lnSpc>
                          <a:spcPct val="115000"/>
                        </a:lnSpc>
                        <a:spcBef>
                          <a:spcPts val="0"/>
                        </a:spcBef>
                        <a:spcAft>
                          <a:spcPts val="0"/>
                        </a:spcAft>
                      </a:pPr>
                      <a:r>
                        <a:rPr lang="fa-IR" sz="1200" kern="100" dirty="0">
                          <a:effectLst/>
                          <a:cs typeface="Nazanin" panose="00000400000000000000" pitchFamily="2" charset="-78"/>
                        </a:rPr>
                        <a:t>شرجی بالا</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(128 – 386)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1.69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2.67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b="1" kern="100" dirty="0">
                          <a:effectLst/>
                          <a:cs typeface="Nazanin" panose="00000400000000000000" pitchFamily="2" charset="-78"/>
                        </a:rPr>
                        <a:t>81.76%</a:t>
                      </a:r>
                      <a:endParaRPr lang="en-US" sz="1200" b="1"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529695742"/>
                  </a:ext>
                </a:extLst>
              </a:tr>
            </a:tbl>
          </a:graphicData>
        </a:graphic>
      </p:graphicFrame>
      <p:pic>
        <p:nvPicPr>
          <p:cNvPr id="6" name="Picture 5">
            <a:extLst>
              <a:ext uri="{FF2B5EF4-FFF2-40B4-BE49-F238E27FC236}">
                <a16:creationId xmlns:a16="http://schemas.microsoft.com/office/drawing/2014/main" id="{90359407-9D49-D94F-CA95-C0CB3DDA9A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2"/>
          <a:stretch/>
        </p:blipFill>
        <p:spPr bwMode="auto">
          <a:xfrm>
            <a:off x="6171095" y="1023159"/>
            <a:ext cx="5688801" cy="2901141"/>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4FC85DB-544B-1189-33AF-025ED759A8DF}"/>
              </a:ext>
            </a:extLst>
          </p:cNvPr>
          <p:cNvSpPr txBox="1"/>
          <p:nvPr/>
        </p:nvSpPr>
        <p:spPr>
          <a:xfrm>
            <a:off x="1485900" y="4299647"/>
            <a:ext cx="9220200" cy="1754326"/>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sz="1800" kern="100" dirty="0">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مطابق شکل (۶) در وضعیت آب و هوایی باد شدید با گسترده‌تر بودن بازه طول اسکله‌ها، و فراهم بودن ۴ اسکله با پنجره زمانی محدود ۱۱ عدد، میزان بهره وری افزایش داشته و به ۴۸.۷۹٪ رسیده است. </a:t>
            </a:r>
          </a:p>
          <a:p>
            <a:pPr marL="285750" indent="-285750" algn="just" rtl="1">
              <a:buFont typeface="Courier New" panose="02070309020205020404" pitchFamily="49" charset="0"/>
              <a:buChar char="o"/>
            </a:pPr>
            <a:r>
              <a:rPr lang="fa-IR" sz="1800" kern="100" dirty="0">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در مقابل آن زمانی که شرجی بالا درآب و هوا وجود داشته و پنجره‌های زمانی پردازشی طولانی منظور شده است، همچنین اسکله‌ها رنج وسیع‌تری داشتند با توجه به این نرخ فاکتور ریسک در مقایسه با سایر شرایط آب و هوایی کم تر بوده میزان بهره وری اسکله افزایش یافته است. این به معنای آن است که تعداد پنجره‌های زمانی کم اما طولانی در شرایطی که ترافیک پایانه دریایی متوسط باشد می‌تواند به بالا بردن بهره‌وری اسکله کمک کند . </a:t>
            </a:r>
            <a:endParaRPr lang="en-US" dirty="0">
              <a:cs typeface="Nazanin" panose="00000400000000000000" pitchFamily="2" charset="-78"/>
            </a:endParaRPr>
          </a:p>
        </p:txBody>
      </p:sp>
      <p:sp>
        <p:nvSpPr>
          <p:cNvPr id="8" name="Rectangle 7">
            <a:extLst>
              <a:ext uri="{FF2B5EF4-FFF2-40B4-BE49-F238E27FC236}">
                <a16:creationId xmlns:a16="http://schemas.microsoft.com/office/drawing/2014/main" id="{A7B7B4C4-8353-BDF1-E35B-533C41619412}"/>
              </a:ext>
            </a:extLst>
          </p:cNvPr>
          <p:cNvSpPr/>
          <p:nvPr/>
        </p:nvSpPr>
        <p:spPr>
          <a:xfrm>
            <a:off x="358140" y="3480766"/>
            <a:ext cx="5878830" cy="285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7BCEA1-A27C-4BE2-9A9D-385C94328A3D}"/>
              </a:ext>
            </a:extLst>
          </p:cNvPr>
          <p:cNvSpPr/>
          <p:nvPr/>
        </p:nvSpPr>
        <p:spPr>
          <a:xfrm>
            <a:off x="358140" y="1997779"/>
            <a:ext cx="5878830" cy="4616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618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00076" y="3990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آزمایش ششم</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36</a:t>
            </a:fld>
            <a:endParaRPr lang="en-US"/>
          </a:p>
        </p:txBody>
      </p:sp>
      <p:sp>
        <p:nvSpPr>
          <p:cNvPr id="4" name="Date Placeholder 3">
            <a:extLst>
              <a:ext uri="{FF2B5EF4-FFF2-40B4-BE49-F238E27FC236}">
                <a16:creationId xmlns:a16="http://schemas.microsoft.com/office/drawing/2014/main" id="{40299357-F3DD-3344-BC0F-97DD3E84DE67}"/>
              </a:ext>
            </a:extLst>
          </p:cNvPr>
          <p:cNvSpPr>
            <a:spLocks noGrp="1"/>
          </p:cNvSpPr>
          <p:nvPr>
            <p:ph type="dt" sz="half" idx="10"/>
          </p:nvPr>
        </p:nvSpPr>
        <p:spPr/>
        <p:txBody>
          <a:bodyPr/>
          <a:lstStyle/>
          <a:p>
            <a:fld id="{AD626B33-87B7-4422-B75F-8E19C7858DDC}" type="datetime1">
              <a:rPr lang="en-US" smtClean="0"/>
              <a:t>10/15/2024</a:t>
            </a:fld>
            <a:endParaRPr lang="en-US"/>
          </a:p>
        </p:txBody>
      </p:sp>
      <p:graphicFrame>
        <p:nvGraphicFramePr>
          <p:cNvPr id="5" name="Table 4">
            <a:extLst>
              <a:ext uri="{FF2B5EF4-FFF2-40B4-BE49-F238E27FC236}">
                <a16:creationId xmlns:a16="http://schemas.microsoft.com/office/drawing/2014/main" id="{06E64621-3A28-5928-8D70-7725D06ADE6B}"/>
              </a:ext>
            </a:extLst>
          </p:cNvPr>
          <p:cNvGraphicFramePr>
            <a:graphicFrameLocks noGrp="1"/>
          </p:cNvGraphicFramePr>
          <p:nvPr>
            <p:extLst>
              <p:ext uri="{D42A27DB-BD31-4B8C-83A1-F6EECF244321}">
                <p14:modId xmlns:p14="http://schemas.microsoft.com/office/powerpoint/2010/main" val="741700105"/>
              </p:ext>
            </p:extLst>
          </p:nvPr>
        </p:nvGraphicFramePr>
        <p:xfrm>
          <a:off x="707072" y="1918771"/>
          <a:ext cx="5260340" cy="1458913"/>
        </p:xfrm>
        <a:graphic>
          <a:graphicData uri="http://schemas.openxmlformats.org/drawingml/2006/table">
            <a:tbl>
              <a:tblPr rtl="1" firstRow="1" firstCol="1" bandRow="1">
                <a:tableStyleId>{5C22544A-7EE6-4342-B048-85BDC9FD1C3A}</a:tableStyleId>
              </a:tblPr>
              <a:tblGrid>
                <a:gridCol w="850900">
                  <a:extLst>
                    <a:ext uri="{9D8B030D-6E8A-4147-A177-3AD203B41FA5}">
                      <a16:colId xmlns:a16="http://schemas.microsoft.com/office/drawing/2014/main" val="4097237299"/>
                    </a:ext>
                  </a:extLst>
                </a:gridCol>
                <a:gridCol w="827405">
                  <a:extLst>
                    <a:ext uri="{9D8B030D-6E8A-4147-A177-3AD203B41FA5}">
                      <a16:colId xmlns:a16="http://schemas.microsoft.com/office/drawing/2014/main" val="3536023071"/>
                    </a:ext>
                  </a:extLst>
                </a:gridCol>
                <a:gridCol w="858520">
                  <a:extLst>
                    <a:ext uri="{9D8B030D-6E8A-4147-A177-3AD203B41FA5}">
                      <a16:colId xmlns:a16="http://schemas.microsoft.com/office/drawing/2014/main" val="2799868926"/>
                    </a:ext>
                  </a:extLst>
                </a:gridCol>
                <a:gridCol w="846455">
                  <a:extLst>
                    <a:ext uri="{9D8B030D-6E8A-4147-A177-3AD203B41FA5}">
                      <a16:colId xmlns:a16="http://schemas.microsoft.com/office/drawing/2014/main" val="1042808844"/>
                    </a:ext>
                  </a:extLst>
                </a:gridCol>
                <a:gridCol w="938530">
                  <a:extLst>
                    <a:ext uri="{9D8B030D-6E8A-4147-A177-3AD203B41FA5}">
                      <a16:colId xmlns:a16="http://schemas.microsoft.com/office/drawing/2014/main" val="4272422711"/>
                    </a:ext>
                  </a:extLst>
                </a:gridCol>
                <a:gridCol w="938530">
                  <a:extLst>
                    <a:ext uri="{9D8B030D-6E8A-4147-A177-3AD203B41FA5}">
                      <a16:colId xmlns:a16="http://schemas.microsoft.com/office/drawing/2014/main" val="3969471633"/>
                    </a:ext>
                  </a:extLst>
                </a:gridCol>
              </a:tblGrid>
              <a:tr h="0">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میزان سطح جذر</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وضعیت آب و هوا</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dirty="0">
                          <a:effectLst/>
                          <a:cs typeface="Nazanin" panose="00000400000000000000" pitchFamily="2" charset="-78"/>
                        </a:rPr>
                        <a:t>تعداد اسکله</a:t>
                      </a:r>
                      <a:endParaRPr lang="en-US" sz="18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تعداد کشتی</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میزان فاکتور ریسک</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میزان بهره وری اسکله</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472116808"/>
                  </a:ext>
                </a:extLst>
              </a:tr>
              <a:tr h="0">
                <a:tc>
                  <a:txBody>
                    <a:bodyPr/>
                    <a:lstStyle/>
                    <a:p>
                      <a:pPr marL="0" marR="0" algn="ctr" rtl="1">
                        <a:lnSpc>
                          <a:spcPct val="115000"/>
                        </a:lnSpc>
                        <a:spcBef>
                          <a:spcPts val="0"/>
                        </a:spcBef>
                        <a:spcAft>
                          <a:spcPts val="0"/>
                        </a:spcAft>
                      </a:pPr>
                      <a:r>
                        <a:rPr lang="en-US" sz="1200" kern="100">
                          <a:effectLst/>
                          <a:cs typeface="Nazanin" panose="00000400000000000000" pitchFamily="2" charset="-78"/>
                        </a:rPr>
                        <a:t>0&lt;0.63&lt;1</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بارانی و مه</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6.41</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66.13%</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149346067"/>
                  </a:ext>
                </a:extLst>
              </a:tr>
              <a:tr h="0">
                <a:tc>
                  <a:txBody>
                    <a:bodyPr/>
                    <a:lstStyle/>
                    <a:p>
                      <a:pPr marL="0" marR="0" algn="ctr" rtl="1">
                        <a:lnSpc>
                          <a:spcPct val="115000"/>
                        </a:lnSpc>
                        <a:spcBef>
                          <a:spcPts val="0"/>
                        </a:spcBef>
                        <a:spcAft>
                          <a:spcPts val="0"/>
                        </a:spcAft>
                      </a:pPr>
                      <a:r>
                        <a:rPr lang="en-US" sz="1200" kern="100">
                          <a:effectLst/>
                          <a:cs typeface="Nazanin" panose="00000400000000000000" pitchFamily="2" charset="-78"/>
                        </a:rPr>
                        <a:t>0&lt;0.16&lt;1</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باد ملایم</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2.73</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76.28%</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311152466"/>
                  </a:ext>
                </a:extLst>
              </a:tr>
              <a:tr h="0">
                <a:tc>
                  <a:txBody>
                    <a:bodyPr/>
                    <a:lstStyle/>
                    <a:p>
                      <a:pPr marL="0" marR="0" algn="ctr" rtl="1">
                        <a:lnSpc>
                          <a:spcPct val="115000"/>
                        </a:lnSpc>
                        <a:spcBef>
                          <a:spcPts val="0"/>
                        </a:spcBef>
                        <a:spcAft>
                          <a:spcPts val="0"/>
                        </a:spcAft>
                      </a:pPr>
                      <a:r>
                        <a:rPr lang="en-US" sz="1200" kern="100">
                          <a:effectLst/>
                          <a:cs typeface="Nazanin" panose="00000400000000000000" pitchFamily="2" charset="-78"/>
                        </a:rPr>
                        <a:t>0 &lt;0.33&lt;1</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باد نیمه شدید</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200" kern="100">
                          <a:effectLst/>
                          <a:cs typeface="Nazanin" panose="00000400000000000000" pitchFamily="2" charset="-78"/>
                        </a:rPr>
                        <a:t>4</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10</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3.78</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70.35%</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176284806"/>
                  </a:ext>
                </a:extLst>
              </a:tr>
              <a:tr h="0">
                <a:tc>
                  <a:txBody>
                    <a:bodyPr/>
                    <a:lstStyle/>
                    <a:p>
                      <a:pPr marL="0" marR="0" algn="ctr" rtl="1">
                        <a:lnSpc>
                          <a:spcPct val="115000"/>
                        </a:lnSpc>
                        <a:spcBef>
                          <a:spcPts val="0"/>
                        </a:spcBef>
                        <a:spcAft>
                          <a:spcPts val="0"/>
                        </a:spcAft>
                      </a:pPr>
                      <a:r>
                        <a:rPr lang="en-US" sz="1200" kern="100">
                          <a:effectLst/>
                          <a:cs typeface="Nazanin" panose="00000400000000000000" pitchFamily="2" charset="-78"/>
                        </a:rPr>
                        <a:t>0 &lt; 0.84 &lt; 1</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kern="100">
                          <a:effectLst/>
                          <a:cs typeface="Nazanin" panose="00000400000000000000" pitchFamily="2" charset="-78"/>
                        </a:rPr>
                        <a:t>بارانی</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4</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10</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kern="100">
                          <a:effectLst/>
                          <a:cs typeface="Nazanin" panose="00000400000000000000" pitchFamily="2" charset="-78"/>
                        </a:rPr>
                        <a:t>8.63</a:t>
                      </a:r>
                      <a:endParaRPr lang="en-US" sz="180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200" kern="100" dirty="0">
                          <a:effectLst/>
                          <a:cs typeface="Nazanin" panose="00000400000000000000" pitchFamily="2" charset="-78"/>
                        </a:rPr>
                        <a:t>48.32%</a:t>
                      </a:r>
                      <a:endParaRPr lang="en-US" sz="18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tc>
                <a:extLst>
                  <a:ext uri="{0D108BD9-81ED-4DB2-BD59-A6C34878D82A}">
                    <a16:rowId xmlns:a16="http://schemas.microsoft.com/office/drawing/2014/main" val="3175893462"/>
                  </a:ext>
                </a:extLst>
              </a:tr>
            </a:tbl>
          </a:graphicData>
        </a:graphic>
      </p:graphicFrame>
      <p:pic>
        <p:nvPicPr>
          <p:cNvPr id="6" name="Picture 5">
            <a:extLst>
              <a:ext uri="{FF2B5EF4-FFF2-40B4-BE49-F238E27FC236}">
                <a16:creationId xmlns:a16="http://schemas.microsoft.com/office/drawing/2014/main" id="{ECAA7F5C-8A7C-8E94-BAE7-9FDE748D9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92449"/>
            <a:ext cx="5579745" cy="2789555"/>
          </a:xfrm>
          <a:prstGeom prst="rect">
            <a:avLst/>
          </a:prstGeom>
        </p:spPr>
      </p:pic>
      <p:sp>
        <p:nvSpPr>
          <p:cNvPr id="7" name="TextBox 6">
            <a:extLst>
              <a:ext uri="{FF2B5EF4-FFF2-40B4-BE49-F238E27FC236}">
                <a16:creationId xmlns:a16="http://schemas.microsoft.com/office/drawing/2014/main" id="{DE886ADD-539E-FE55-11D0-19B22D22B4D7}"/>
              </a:ext>
            </a:extLst>
          </p:cNvPr>
          <p:cNvSpPr txBox="1"/>
          <p:nvPr/>
        </p:nvSpPr>
        <p:spPr>
          <a:xfrm>
            <a:off x="1457325" y="4370573"/>
            <a:ext cx="9020175" cy="2308324"/>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dirty="0">
                <a:cs typeface="Nazanin" panose="00000400000000000000" pitchFamily="2" charset="-78"/>
              </a:rPr>
              <a:t>در این پژوهش، فاکتور ریسک مرتبط با سطح جذر آب دریا بررسی شده و مشخص شده که اگر این مقدار از حد استاندارد فراتر رود، تخصیص اسکله متوقف می‌شود. در شرایطی که سطح جذر بالا باشد، بهره‌وری پایانه دریایی به ۵۰٪ کاهش می‌یابد، به این معنا که نیمی از ظرفیت استفاده نمی‌شود. </a:t>
            </a:r>
          </a:p>
          <a:p>
            <a:pPr marL="285750" indent="-285750" algn="just" rtl="1">
              <a:buFont typeface="Courier New" panose="02070309020205020404" pitchFamily="49" charset="0"/>
              <a:buChar char="o"/>
            </a:pPr>
            <a:r>
              <a:rPr lang="fa-IR" dirty="0">
                <a:highlight>
                  <a:srgbClr val="FFFF00"/>
                </a:highlight>
                <a:cs typeface="Nazanin" panose="00000400000000000000" pitchFamily="2" charset="-78"/>
              </a:rPr>
              <a:t>همچنین، با تحلیل همبستگی میان عوامل تأثیرگذار مانند </a:t>
            </a:r>
            <a:r>
              <a:rPr lang="fa-IR" dirty="0">
                <a:cs typeface="Nazanin" panose="00000400000000000000" pitchFamily="2" charset="-78"/>
              </a:rPr>
              <a:t>تعداد کشتی‌ها، سطح جذر و بهره‌وری اسکله، نشان داده شده است که افزایش تعداد کشتی‌ها به‌صورت منفی بر بهره‌وری تأثیر می‌گذارد (ضریب همبستگی -0.85)، در حالی‌که سطح جذر تنها تأثیر جزئی دارد (ضریب مثبت 0.3). در نتیجه، ایجاد پنجره‌های زمانی طولانی‌تر و </a:t>
            </a:r>
            <a:r>
              <a:rPr lang="fa-IR" dirty="0">
                <a:highlight>
                  <a:srgbClr val="FFFF00"/>
                </a:highlight>
                <a:cs typeface="Nazanin" panose="00000400000000000000" pitchFamily="2" charset="-78"/>
              </a:rPr>
              <a:t>استفاده از محل‌های لنگرگیری موقت می‌تواند به بهبود بهره‌وری اسکله‌ها کمک کند.</a:t>
            </a:r>
          </a:p>
          <a:p>
            <a:pPr marL="285750" indent="-285750" algn="just" rtl="1">
              <a:buFont typeface="Courier New" panose="02070309020205020404" pitchFamily="49" charset="0"/>
              <a:buChar char="o"/>
            </a:pPr>
            <a:endParaRPr lang="en-US" dirty="0">
              <a:cs typeface="Nazanin" panose="00000400000000000000" pitchFamily="2" charset="-78"/>
            </a:endParaRPr>
          </a:p>
        </p:txBody>
      </p:sp>
    </p:spTree>
    <p:extLst>
      <p:ext uri="{BB962C8B-B14F-4D97-AF65-F5344CB8AC3E}">
        <p14:creationId xmlns:p14="http://schemas.microsoft.com/office/powerpoint/2010/main" val="1559600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00076" y="3990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آزمایش هفتم : مقایسه کارایی ۵ الگوریتم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37</a:t>
            </a:fld>
            <a:endParaRPr lang="en-US"/>
          </a:p>
        </p:txBody>
      </p:sp>
      <p:sp>
        <p:nvSpPr>
          <p:cNvPr id="4" name="Date Placeholder 3">
            <a:extLst>
              <a:ext uri="{FF2B5EF4-FFF2-40B4-BE49-F238E27FC236}">
                <a16:creationId xmlns:a16="http://schemas.microsoft.com/office/drawing/2014/main" id="{1ED5182F-04ED-B634-96BF-AC57A4484E4A}"/>
              </a:ext>
            </a:extLst>
          </p:cNvPr>
          <p:cNvSpPr>
            <a:spLocks noGrp="1"/>
          </p:cNvSpPr>
          <p:nvPr>
            <p:ph type="dt" sz="half" idx="10"/>
          </p:nvPr>
        </p:nvSpPr>
        <p:spPr/>
        <p:txBody>
          <a:bodyPr/>
          <a:lstStyle/>
          <a:p>
            <a:fld id="{C33DE04F-2FC7-471E-9107-4A75E71C131D}" type="datetime1">
              <a:rPr lang="en-US" smtClean="0"/>
              <a:t>10/15/2024</a:t>
            </a:fld>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36B6FB7-D97A-3D09-89A8-AF6D2CB865E3}"/>
                  </a:ext>
                </a:extLst>
              </p:cNvPr>
              <p:cNvGraphicFramePr>
                <a:graphicFrameLocks noGrp="1"/>
              </p:cNvGraphicFramePr>
              <p:nvPr>
                <p:extLst>
                  <p:ext uri="{D42A27DB-BD31-4B8C-83A1-F6EECF244321}">
                    <p14:modId xmlns:p14="http://schemas.microsoft.com/office/powerpoint/2010/main" val="150696626"/>
                  </p:ext>
                </p:extLst>
              </p:nvPr>
            </p:nvGraphicFramePr>
            <p:xfrm>
              <a:off x="6357938" y="985729"/>
              <a:ext cx="5310076" cy="4354881"/>
            </p:xfrm>
            <a:graphic>
              <a:graphicData uri="http://schemas.openxmlformats.org/drawingml/2006/table">
                <a:tbl>
                  <a:tblPr rtl="1" firstRow="1" firstCol="1" bandRow="1">
                    <a:tableStyleId>{5C22544A-7EE6-4342-B048-85BDC9FD1C3A}</a:tableStyleId>
                  </a:tblPr>
                  <a:tblGrid>
                    <a:gridCol w="615643">
                      <a:extLst>
                        <a:ext uri="{9D8B030D-6E8A-4147-A177-3AD203B41FA5}">
                          <a16:colId xmlns:a16="http://schemas.microsoft.com/office/drawing/2014/main" val="2481319006"/>
                        </a:ext>
                      </a:extLst>
                    </a:gridCol>
                    <a:gridCol w="1231286">
                      <a:extLst>
                        <a:ext uri="{9D8B030D-6E8A-4147-A177-3AD203B41FA5}">
                          <a16:colId xmlns:a16="http://schemas.microsoft.com/office/drawing/2014/main" val="1027658900"/>
                        </a:ext>
                      </a:extLst>
                    </a:gridCol>
                    <a:gridCol w="839513">
                      <a:extLst>
                        <a:ext uri="{9D8B030D-6E8A-4147-A177-3AD203B41FA5}">
                          <a16:colId xmlns:a16="http://schemas.microsoft.com/office/drawing/2014/main" val="656437699"/>
                        </a:ext>
                      </a:extLst>
                    </a:gridCol>
                    <a:gridCol w="783545">
                      <a:extLst>
                        <a:ext uri="{9D8B030D-6E8A-4147-A177-3AD203B41FA5}">
                          <a16:colId xmlns:a16="http://schemas.microsoft.com/office/drawing/2014/main" val="4044733128"/>
                        </a:ext>
                      </a:extLst>
                    </a:gridCol>
                    <a:gridCol w="726956">
                      <a:extLst>
                        <a:ext uri="{9D8B030D-6E8A-4147-A177-3AD203B41FA5}">
                          <a16:colId xmlns:a16="http://schemas.microsoft.com/office/drawing/2014/main" val="482023550"/>
                        </a:ext>
                      </a:extLst>
                    </a:gridCol>
                    <a:gridCol w="499977">
                      <a:extLst>
                        <a:ext uri="{9D8B030D-6E8A-4147-A177-3AD203B41FA5}">
                          <a16:colId xmlns:a16="http://schemas.microsoft.com/office/drawing/2014/main" val="718439569"/>
                        </a:ext>
                      </a:extLst>
                    </a:gridCol>
                    <a:gridCol w="613156">
                      <a:extLst>
                        <a:ext uri="{9D8B030D-6E8A-4147-A177-3AD203B41FA5}">
                          <a16:colId xmlns:a16="http://schemas.microsoft.com/office/drawing/2014/main" val="1874988281"/>
                        </a:ext>
                      </a:extLst>
                    </a:gridCol>
                  </a:tblGrid>
                  <a:tr h="171714">
                    <a:tc>
                      <a:txBody>
                        <a:bodyPr/>
                        <a:lstStyle/>
                        <a:p>
                          <a:pPr marL="0" marR="0" algn="ctr" rtl="1">
                            <a:lnSpc>
                              <a:spcPct val="115000"/>
                            </a:lnSpc>
                            <a:spcBef>
                              <a:spcPts val="0"/>
                            </a:spcBef>
                            <a:spcAft>
                              <a:spcPts val="0"/>
                            </a:spcAft>
                          </a:pPr>
                          <a:r>
                            <a:rPr lang="fa-IR" sz="1000" kern="100">
                              <a:effectLst/>
                              <a:cs typeface="Nazanin" panose="00000400000000000000" pitchFamily="2" charset="-78"/>
                            </a:rPr>
                            <a:t>رویکرد</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پارامترها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مقدار تابع هدف</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زمان اجرا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نرخ همگرایی</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CPU</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RAM</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873157659"/>
                      </a:ext>
                    </a:extLst>
                  </a:tr>
                  <a:tr h="652016">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سرویس دهی بر اساس الویت ورود</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35463" marR="35463" marT="0" marB="0" vert="vert270" anchor="ctr"/>
                    </a:tc>
                    <a:tc>
                      <a:txBody>
                        <a:bodyPr/>
                        <a:lstStyle/>
                        <a:p>
                          <a:pPr marL="0" marR="0" algn="ctr" rtl="0">
                            <a:lnSpc>
                              <a:spcPct val="115000"/>
                            </a:lnSpc>
                            <a:spcBef>
                              <a:spcPts val="0"/>
                            </a:spcBef>
                            <a:spcAft>
                              <a:spcPts val="0"/>
                            </a:spcAft>
                          </a:pPr>
                          <a:r>
                            <a:rPr lang="en-US" sz="1000" kern="100" dirty="0">
                              <a:effectLst/>
                              <a:cs typeface="Nazanin" panose="00000400000000000000" pitchFamily="2" charset="-78"/>
                            </a:rPr>
                            <a:t>-</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8.67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0.74s</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1.56%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73.01%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1703374017"/>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فاخته پایه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N=66, MaxItr=30, TC=UMI, LSP=1.5, DR=.2, LFD=1.5,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1.36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0.18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10.00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tabLst>
                              <a:tab pos="373380" algn="l"/>
                            </a:tabLst>
                          </a:pPr>
                          <a:r>
                            <a:rPr lang="en-US" sz="1000" kern="100">
                              <a:effectLst/>
                              <a:cs typeface="Nazanin" panose="00000400000000000000" pitchFamily="2" charset="-78"/>
                            </a:rPr>
                            <a:t>1.03%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dirty="0">
                              <a:effectLst/>
                              <a:cs typeface="Nazanin" panose="00000400000000000000" pitchFamily="2" charset="-78"/>
                            </a:rPr>
                            <a:t>7</a:t>
                          </a:r>
                          <a:r>
                            <a:rPr lang="en-US" sz="1000" kern="100" dirty="0">
                              <a:effectLst/>
                              <a:cs typeface="Nazanin" panose="00000400000000000000" pitchFamily="2" charset="-78"/>
                            </a:rPr>
                            <a:t>75.30%</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851134420"/>
                      </a:ext>
                    </a:extLst>
                  </a:tr>
                  <a:tr h="705521">
                    <a:tc>
                      <a:txBody>
                        <a:bodyPr/>
                        <a:lstStyle/>
                        <a:p>
                          <a:pPr marL="71755" marR="71755" algn="ctr" rtl="1">
                            <a:lnSpc>
                              <a:spcPct val="115000"/>
                            </a:lnSpc>
                            <a:spcBef>
                              <a:spcPts val="0"/>
                            </a:spcBef>
                            <a:spcAft>
                              <a:spcPts val="0"/>
                            </a:spcAft>
                          </a:pPr>
                          <a:r>
                            <a:rPr lang="fa-IR" sz="800" kern="100" dirty="0">
                              <a:effectLst/>
                              <a:cs typeface="Nazanin" panose="00000400000000000000" pitchFamily="2" charset="-78"/>
                            </a:rPr>
                            <a:t>الگوریتم فاخته ارتقا یافته</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 = 100, TC = Using Maximum Iteration, MaxItr = 30, LFD = 1.5, DR = 0.2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1.75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6.48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0.49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r" rtl="0">
                            <a:lnSpc>
                              <a:spcPct val="115000"/>
                            </a:lnSpc>
                            <a:spcBef>
                              <a:spcPts val="0"/>
                            </a:spcBef>
                            <a:spcAft>
                              <a:spcPts val="0"/>
                            </a:spcAft>
                          </a:pPr>
                          <a:r>
                            <a:rPr lang="en-US" sz="1000" kern="100">
                              <a:effectLst/>
                              <a:cs typeface="Nazanin" panose="00000400000000000000" pitchFamily="2" charset="-78"/>
                            </a:rPr>
                            <a:t>4.05%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79.2%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616421886"/>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فاخته ارتقا یافته به همراه خوشه بندی گوسی</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N=100, MaxItr=55, TC = UMI, LSP = 1.5, DR = 0.2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0.761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7.53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0.027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2.4%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78.8%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352626180"/>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بهینه سازی ذرات</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 = 66, MaxItr = 70, TC = UMI, W = 0.5, C1 = 1.0, C2 = 1.0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00" kern="100">
                                    <a:effectLst/>
                                    <a:latin typeface="Cambria Math" panose="02040503050406030204" pitchFamily="18" charset="0"/>
                                  </a:rPr>
                                  <m:t>1</m:t>
                                </m:r>
                                <m:r>
                                  <a:rPr lang="en-US" sz="1000" kern="100">
                                    <a:effectLst/>
                                    <a:latin typeface="Cambria Math" panose="02040503050406030204" pitchFamily="18" charset="0"/>
                                  </a:rPr>
                                  <m:t>.</m:t>
                                </m:r>
                                <m:r>
                                  <a:rPr lang="en-US" sz="1000" kern="100">
                                    <a:effectLst/>
                                    <a:latin typeface="Cambria Math" panose="02040503050406030204" pitchFamily="18" charset="0"/>
                                  </a:rPr>
                                  <m:t>25</m:t>
                                </m:r>
                                <m:r>
                                  <a:rPr lang="en-US" sz="1000" kern="100">
                                    <a:effectLst/>
                                    <a:latin typeface="Cambria Math" panose="02040503050406030204" pitchFamily="18" charset="0"/>
                                  </a:rPr>
                                  <m:t>×</m:t>
                                </m:r>
                                <m:sSup>
                                  <m:sSupPr>
                                    <m:ctrlPr>
                                      <a:rPr lang="en-US" sz="1000" i="1" kern="100">
                                        <a:effectLst/>
                                        <a:latin typeface="Cambria Math" panose="02040503050406030204" pitchFamily="18" charset="0"/>
                                      </a:rPr>
                                    </m:ctrlPr>
                                  </m:sSupPr>
                                  <m:e>
                                    <m:r>
                                      <a:rPr lang="en-US" sz="1000" kern="100">
                                        <a:effectLst/>
                                        <a:latin typeface="Cambria Math" panose="02040503050406030204" pitchFamily="18" charset="0"/>
                                      </a:rPr>
                                      <m:t>10</m:t>
                                    </m:r>
                                  </m:e>
                                  <m:sup>
                                    <m:r>
                                      <a:rPr lang="en-US" sz="1000" kern="100">
                                        <a:effectLst/>
                                        <a:latin typeface="Cambria Math" panose="02040503050406030204" pitchFamily="18" charset="0"/>
                                      </a:rPr>
                                      <m:t>−</m:t>
                                    </m:r>
                                    <m:r>
                                      <a:rPr lang="en-US" sz="1000" kern="100">
                                        <a:effectLst/>
                                        <a:latin typeface="Cambria Math" panose="02040503050406030204" pitchFamily="18" charset="0"/>
                                      </a:rPr>
                                      <m:t>0</m:t>
                                    </m:r>
                                    <m:r>
                                      <a:rPr lang="en-US" sz="1000" kern="100">
                                        <a:effectLst/>
                                        <a:latin typeface="Cambria Math" panose="02040503050406030204" pitchFamily="18" charset="0"/>
                                      </a:rPr>
                                      <m:t>.</m:t>
                                    </m:r>
                                    <m:r>
                                      <a:rPr lang="en-US" sz="1000" kern="100">
                                        <a:effectLst/>
                                        <a:latin typeface="Cambria Math" panose="02040503050406030204" pitchFamily="18" charset="0"/>
                                      </a:rPr>
                                      <m:t>5</m:t>
                                    </m:r>
                                  </m:sup>
                                </m:sSup>
                              </m:oMath>
                            </m:oMathPara>
                          </a14:m>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0.195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4036.13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2.9%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77.6%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123679923"/>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برآورد توزیع</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0">
                            <a:lnSpc>
                              <a:spcPct val="115000"/>
                            </a:lnSpc>
                            <a:spcBef>
                              <a:spcPts val="0"/>
                            </a:spcBef>
                            <a:spcAft>
                              <a:spcPts val="0"/>
                            </a:spcAft>
                          </a:pPr>
                          <a:r>
                            <a:rPr lang="en-US" sz="1000" kern="100" dirty="0">
                              <a:effectLst/>
                              <a:cs typeface="Nazanin" panose="00000400000000000000" pitchFamily="2" charset="-78"/>
                            </a:rPr>
                            <a:t>N = 66, </a:t>
                          </a:r>
                          <a:r>
                            <a:rPr lang="en-US" sz="1000" kern="100" dirty="0" err="1">
                              <a:effectLst/>
                              <a:cs typeface="Nazanin" panose="00000400000000000000" pitchFamily="2" charset="-78"/>
                            </a:rPr>
                            <a:t>MaxItr</a:t>
                          </a:r>
                          <a:r>
                            <a:rPr lang="en-US" sz="1000" kern="100" dirty="0">
                              <a:effectLst/>
                              <a:cs typeface="Nazanin" panose="00000400000000000000" pitchFamily="2" charset="-78"/>
                            </a:rPr>
                            <a:t> = 50, TC = UMI, LSP = , </a:t>
                          </a:r>
                          <a:r>
                            <a:rPr lang="fa-IR" sz="1000" kern="100" dirty="0">
                              <a:effectLst/>
                              <a:cs typeface="Nazanin" panose="00000400000000000000" pitchFamily="2" charset="-78"/>
                            </a:rPr>
                            <a:t>توزیع</a:t>
                          </a:r>
                          <a:r>
                            <a:rPr lang="en-US" sz="1000" kern="100" dirty="0">
                              <a:effectLst/>
                              <a:cs typeface="Nazanin" panose="00000400000000000000" pitchFamily="2" charset="-78"/>
                            </a:rPr>
                            <a:t>, RR = 1.0, PDM= </a:t>
                          </a:r>
                          <a:r>
                            <a:rPr lang="fa-IR" sz="1000" kern="100" dirty="0">
                              <a:effectLst/>
                              <a:cs typeface="Nazanin" panose="00000400000000000000" pitchFamily="2" charset="-78"/>
                            </a:rPr>
                            <a:t>چند متغیره  </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4.699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17.26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176.72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3.76%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dirty="0">
                              <a:effectLst/>
                              <a:cs typeface="Nazanin" panose="00000400000000000000" pitchFamily="2" charset="-78"/>
                            </a:rPr>
                            <a:t>76.60%</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4182102102"/>
                      </a:ext>
                    </a:extLst>
                  </a:tr>
                </a:tbl>
              </a:graphicData>
            </a:graphic>
          </p:graphicFrame>
        </mc:Choice>
        <mc:Fallback xmlns="">
          <p:graphicFrame>
            <p:nvGraphicFramePr>
              <p:cNvPr id="5" name="Table 4">
                <a:extLst>
                  <a:ext uri="{FF2B5EF4-FFF2-40B4-BE49-F238E27FC236}">
                    <a16:creationId xmlns:a16="http://schemas.microsoft.com/office/drawing/2014/main" id="{136B6FB7-D97A-3D09-89A8-AF6D2CB865E3}"/>
                  </a:ext>
                </a:extLst>
              </p:cNvPr>
              <p:cNvGraphicFramePr>
                <a:graphicFrameLocks noGrp="1"/>
              </p:cNvGraphicFramePr>
              <p:nvPr>
                <p:extLst>
                  <p:ext uri="{D42A27DB-BD31-4B8C-83A1-F6EECF244321}">
                    <p14:modId xmlns:p14="http://schemas.microsoft.com/office/powerpoint/2010/main" val="150696626"/>
                  </p:ext>
                </p:extLst>
              </p:nvPr>
            </p:nvGraphicFramePr>
            <p:xfrm>
              <a:off x="6357938" y="985729"/>
              <a:ext cx="5310076" cy="4354881"/>
            </p:xfrm>
            <a:graphic>
              <a:graphicData uri="http://schemas.openxmlformats.org/drawingml/2006/table">
                <a:tbl>
                  <a:tblPr rtl="1" firstRow="1" firstCol="1" bandRow="1">
                    <a:tableStyleId>{5C22544A-7EE6-4342-B048-85BDC9FD1C3A}</a:tableStyleId>
                  </a:tblPr>
                  <a:tblGrid>
                    <a:gridCol w="615643">
                      <a:extLst>
                        <a:ext uri="{9D8B030D-6E8A-4147-A177-3AD203B41FA5}">
                          <a16:colId xmlns:a16="http://schemas.microsoft.com/office/drawing/2014/main" val="2481319006"/>
                        </a:ext>
                      </a:extLst>
                    </a:gridCol>
                    <a:gridCol w="1231286">
                      <a:extLst>
                        <a:ext uri="{9D8B030D-6E8A-4147-A177-3AD203B41FA5}">
                          <a16:colId xmlns:a16="http://schemas.microsoft.com/office/drawing/2014/main" val="1027658900"/>
                        </a:ext>
                      </a:extLst>
                    </a:gridCol>
                    <a:gridCol w="839513">
                      <a:extLst>
                        <a:ext uri="{9D8B030D-6E8A-4147-A177-3AD203B41FA5}">
                          <a16:colId xmlns:a16="http://schemas.microsoft.com/office/drawing/2014/main" val="656437699"/>
                        </a:ext>
                      </a:extLst>
                    </a:gridCol>
                    <a:gridCol w="783545">
                      <a:extLst>
                        <a:ext uri="{9D8B030D-6E8A-4147-A177-3AD203B41FA5}">
                          <a16:colId xmlns:a16="http://schemas.microsoft.com/office/drawing/2014/main" val="4044733128"/>
                        </a:ext>
                      </a:extLst>
                    </a:gridCol>
                    <a:gridCol w="726956">
                      <a:extLst>
                        <a:ext uri="{9D8B030D-6E8A-4147-A177-3AD203B41FA5}">
                          <a16:colId xmlns:a16="http://schemas.microsoft.com/office/drawing/2014/main" val="482023550"/>
                        </a:ext>
                      </a:extLst>
                    </a:gridCol>
                    <a:gridCol w="499977">
                      <a:extLst>
                        <a:ext uri="{9D8B030D-6E8A-4147-A177-3AD203B41FA5}">
                          <a16:colId xmlns:a16="http://schemas.microsoft.com/office/drawing/2014/main" val="718439569"/>
                        </a:ext>
                      </a:extLst>
                    </a:gridCol>
                    <a:gridCol w="613156">
                      <a:extLst>
                        <a:ext uri="{9D8B030D-6E8A-4147-A177-3AD203B41FA5}">
                          <a16:colId xmlns:a16="http://schemas.microsoft.com/office/drawing/2014/main" val="1874988281"/>
                        </a:ext>
                      </a:extLst>
                    </a:gridCol>
                  </a:tblGrid>
                  <a:tr h="175260">
                    <a:tc>
                      <a:txBody>
                        <a:bodyPr/>
                        <a:lstStyle/>
                        <a:p>
                          <a:pPr marL="0" marR="0" algn="ctr" rtl="1">
                            <a:lnSpc>
                              <a:spcPct val="115000"/>
                            </a:lnSpc>
                            <a:spcBef>
                              <a:spcPts val="0"/>
                            </a:spcBef>
                            <a:spcAft>
                              <a:spcPts val="0"/>
                            </a:spcAft>
                          </a:pPr>
                          <a:r>
                            <a:rPr lang="fa-IR" sz="1000" kern="100">
                              <a:effectLst/>
                              <a:cs typeface="Nazanin" panose="00000400000000000000" pitchFamily="2" charset="-78"/>
                            </a:rPr>
                            <a:t>رویکرد</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پارامترها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مقدار تابع هدف</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زمان اجرا</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نرخ همگرایی</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CPU</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RAM</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873157659"/>
                      </a:ext>
                    </a:extLst>
                  </a:tr>
                  <a:tr h="652016">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سرویس دهی بر اساس الویت ورود</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35463" marR="35463" marT="0" marB="0" vert="vert270" anchor="ctr"/>
                    </a:tc>
                    <a:tc>
                      <a:txBody>
                        <a:bodyPr/>
                        <a:lstStyle/>
                        <a:p>
                          <a:pPr marL="0" marR="0" algn="ctr" rtl="0">
                            <a:lnSpc>
                              <a:spcPct val="115000"/>
                            </a:lnSpc>
                            <a:spcBef>
                              <a:spcPts val="0"/>
                            </a:spcBef>
                            <a:spcAft>
                              <a:spcPts val="0"/>
                            </a:spcAft>
                          </a:pPr>
                          <a:r>
                            <a:rPr lang="en-US" sz="1000" kern="100" dirty="0">
                              <a:effectLst/>
                              <a:cs typeface="Nazanin" panose="00000400000000000000" pitchFamily="2" charset="-78"/>
                            </a:rPr>
                            <a:t>-</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8.67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0.74s</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1.56%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73.01%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1703374017"/>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فاخته پایه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N=66, MaxItr=30, TC=UMI, LSP=1.5, DR=.2, LFD=1.5,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1.36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0.18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10.00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tabLst>
                              <a:tab pos="373380" algn="l"/>
                            </a:tabLst>
                          </a:pPr>
                          <a:r>
                            <a:rPr lang="en-US" sz="1000" kern="100">
                              <a:effectLst/>
                              <a:cs typeface="Nazanin" panose="00000400000000000000" pitchFamily="2" charset="-78"/>
                            </a:rPr>
                            <a:t>1.03%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fa-IR" sz="1000" kern="100">
                              <a:effectLst/>
                              <a:cs typeface="Nazanin" panose="00000400000000000000" pitchFamily="2" charset="-78"/>
                            </a:rPr>
                            <a:t>7</a:t>
                          </a:r>
                          <a:r>
                            <a:rPr lang="en-US" sz="1000" kern="100">
                              <a:effectLst/>
                              <a:cs typeface="Nazanin" panose="00000400000000000000" pitchFamily="2" charset="-78"/>
                            </a:rPr>
                            <a:t>75.30%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851134420"/>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فاخته ارتقا یافته</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 = 100, TC = Using Maximum Iteration, MaxItr = 30, LFD = 1.5, DR = 0.2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1.75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6.48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0.49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r" rtl="0">
                            <a:lnSpc>
                              <a:spcPct val="115000"/>
                            </a:lnSpc>
                            <a:spcBef>
                              <a:spcPts val="0"/>
                            </a:spcBef>
                            <a:spcAft>
                              <a:spcPts val="0"/>
                            </a:spcAft>
                          </a:pPr>
                          <a:r>
                            <a:rPr lang="en-US" sz="1000" kern="100">
                              <a:effectLst/>
                              <a:cs typeface="Nazanin" panose="00000400000000000000" pitchFamily="2" charset="-78"/>
                            </a:rPr>
                            <a:t>4.05%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79.2%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616421886"/>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فاخته ارتقا یافته به همراه خوشه بندی گوسی</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N=100, MaxItr=55, TC = UMI, LSP = 1.5, DR = 0.2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0.761</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7.53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0.027</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2.4%</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78.8%</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352626180"/>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بهینه سازی ذرات</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N = 66, MaxItr = 70, TC = UMI, W = 0.5, C1 = 1.0, C2 = 1.0</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endParaRPr lang="en-US"/>
                        </a:p>
                      </a:txBody>
                      <a:tcPr marL="67193" marR="67193" marT="0" marB="0" anchor="ctr">
                        <a:blipFill>
                          <a:blip r:embed="rId2"/>
                          <a:stretch>
                            <a:fillRect l="-221014" t="-418966" r="-316667" b="-112069"/>
                          </a:stretch>
                        </a:blipFill>
                      </a:tcP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0.195</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1">
                            <a:lnSpc>
                              <a:spcPct val="115000"/>
                            </a:lnSpc>
                            <a:spcBef>
                              <a:spcPts val="0"/>
                            </a:spcBef>
                            <a:spcAft>
                              <a:spcPts val="0"/>
                            </a:spcAft>
                          </a:pPr>
                          <a:r>
                            <a:rPr lang="en-US" sz="1000" kern="100">
                              <a:effectLst/>
                              <a:cs typeface="Nazanin" panose="00000400000000000000" pitchFamily="2" charset="-78"/>
                            </a:rPr>
                            <a:t>4036.13</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2.9%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77.6%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3123679923"/>
                      </a:ext>
                    </a:extLst>
                  </a:tr>
                  <a:tr h="705521">
                    <a:tc>
                      <a:txBody>
                        <a:bodyPr/>
                        <a:lstStyle/>
                        <a:p>
                          <a:pPr marL="71755" marR="71755" algn="ctr" rtl="1">
                            <a:lnSpc>
                              <a:spcPct val="115000"/>
                            </a:lnSpc>
                            <a:spcBef>
                              <a:spcPts val="0"/>
                            </a:spcBef>
                            <a:spcAft>
                              <a:spcPts val="0"/>
                            </a:spcAft>
                          </a:pPr>
                          <a:r>
                            <a:rPr lang="fa-IR" sz="800" kern="100">
                              <a:effectLst/>
                              <a:cs typeface="Nazanin" panose="00000400000000000000" pitchFamily="2" charset="-78"/>
                            </a:rPr>
                            <a:t>الگوریتم برآورد توزیع</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vert="vert27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N = 66, MaxItr = 50, TC = UMI, LSP = , </a:t>
                          </a:r>
                          <a:r>
                            <a:rPr lang="fa-IR" sz="1000" kern="100">
                              <a:effectLst/>
                              <a:cs typeface="Nazanin" panose="00000400000000000000" pitchFamily="2" charset="-78"/>
                            </a:rPr>
                            <a:t>توزیع</a:t>
                          </a:r>
                          <a:r>
                            <a:rPr lang="en-US" sz="1000" kern="100">
                              <a:effectLst/>
                              <a:cs typeface="Nazanin" panose="00000400000000000000" pitchFamily="2" charset="-78"/>
                            </a:rPr>
                            <a:t>, RR = 1.0, PDM= </a:t>
                          </a:r>
                          <a:r>
                            <a:rPr lang="fa-IR" sz="1000" kern="100">
                              <a:effectLst/>
                              <a:cs typeface="Nazanin" panose="00000400000000000000" pitchFamily="2" charset="-78"/>
                            </a:rPr>
                            <a:t>چند متغیره  </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4.699</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17.26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176.72</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a:effectLst/>
                              <a:cs typeface="Nazanin" panose="00000400000000000000" pitchFamily="2" charset="-78"/>
                            </a:rPr>
                            <a:t>3.76%</a:t>
                          </a:r>
                          <a:endParaRPr lang="en-US" sz="1200" kern="10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tc>
                      <a:txBody>
                        <a:bodyPr/>
                        <a:lstStyle/>
                        <a:p>
                          <a:pPr marL="0" marR="0" algn="ctr" rtl="0">
                            <a:lnSpc>
                              <a:spcPct val="115000"/>
                            </a:lnSpc>
                            <a:spcBef>
                              <a:spcPts val="0"/>
                            </a:spcBef>
                            <a:spcAft>
                              <a:spcPts val="0"/>
                            </a:spcAft>
                          </a:pPr>
                          <a:r>
                            <a:rPr lang="en-US" sz="1000" kern="100" dirty="0">
                              <a:effectLst/>
                              <a:cs typeface="Nazanin" panose="00000400000000000000" pitchFamily="2" charset="-78"/>
                            </a:rPr>
                            <a:t>76.60%</a:t>
                          </a:r>
                          <a:endParaRPr lang="en-US" sz="120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7193" marR="67193" marT="0" marB="0" anchor="ctr"/>
                    </a:tc>
                    <a:extLst>
                      <a:ext uri="{0D108BD9-81ED-4DB2-BD59-A6C34878D82A}">
                        <a16:rowId xmlns:a16="http://schemas.microsoft.com/office/drawing/2014/main" val="4182102102"/>
                      </a:ext>
                    </a:extLst>
                  </a:tr>
                </a:tbl>
              </a:graphicData>
            </a:graphic>
          </p:graphicFrame>
        </mc:Fallback>
      </mc:AlternateContent>
      <p:pic>
        <p:nvPicPr>
          <p:cNvPr id="6" name="Picture 5">
            <a:extLst>
              <a:ext uri="{FF2B5EF4-FFF2-40B4-BE49-F238E27FC236}">
                <a16:creationId xmlns:a16="http://schemas.microsoft.com/office/drawing/2014/main" id="{ECD8680D-E98A-1A7D-8C8D-B4BDC856A53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162"/>
          <a:stretch/>
        </p:blipFill>
        <p:spPr bwMode="auto">
          <a:xfrm>
            <a:off x="393063" y="1182605"/>
            <a:ext cx="5517515" cy="198056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D1B0889-3002-A0D4-4F24-42B3A4DD66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277" t="14049" r="6954" b="10588"/>
          <a:stretch/>
        </p:blipFill>
        <p:spPr bwMode="auto">
          <a:xfrm>
            <a:off x="393063" y="3039345"/>
            <a:ext cx="5517515" cy="1596589"/>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0BBBD66A-1DAE-14A8-A3E6-C6DFB3F8C38F}"/>
              </a:ext>
            </a:extLst>
          </p:cNvPr>
          <p:cNvSpPr txBox="1"/>
          <p:nvPr/>
        </p:nvSpPr>
        <p:spPr>
          <a:xfrm>
            <a:off x="1085849" y="4743450"/>
            <a:ext cx="4467225" cy="1754326"/>
          </a:xfrm>
          <a:prstGeom prst="rect">
            <a:avLst/>
          </a:prstGeom>
          <a:noFill/>
        </p:spPr>
        <p:txBody>
          <a:bodyPr wrap="square" rtlCol="0">
            <a:spAutoFit/>
          </a:bodyPr>
          <a:lstStyle/>
          <a:p>
            <a:pPr marL="285750" marR="0" indent="-285750" algn="just" rtl="1">
              <a:spcBef>
                <a:spcPts val="0"/>
              </a:spcBef>
              <a:spcAft>
                <a:spcPts val="0"/>
              </a:spcAft>
              <a:buFont typeface="Courier New" panose="02070309020205020404" pitchFamily="49" charset="0"/>
              <a:buChar char="o"/>
            </a:pPr>
            <a:r>
              <a:rPr lang="fa-IR" sz="18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یافته‌های این جدول به‌وضوح می‌دهد که الگوریتم فاخته ارتقا یافته توانسته است کمترین میانگین هزینه و حداقل نرخ همگرایی را در میان سایر الگوریتم‌ها به خود اختصاص دهد. این نمرات به‌ویژه از اهمیت بالایی برخوردار هستند، زیرا نشان‌دهنده کارایی و اثربخشی این الگوریتم در حل مسائل پیچیده زمان‌بندی است.</a:t>
            </a:r>
            <a:endParaRPr lang="en-US" sz="1800" kern="100"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endParaRPr>
          </a:p>
        </p:txBody>
      </p:sp>
      <p:sp>
        <p:nvSpPr>
          <p:cNvPr id="8" name="Rectangle 7">
            <a:extLst>
              <a:ext uri="{FF2B5EF4-FFF2-40B4-BE49-F238E27FC236}">
                <a16:creationId xmlns:a16="http://schemas.microsoft.com/office/drawing/2014/main" id="{17BB85B1-2E46-5EC7-70BE-119F4A3DA58F}"/>
              </a:ext>
            </a:extLst>
          </p:cNvPr>
          <p:cNvSpPr/>
          <p:nvPr/>
        </p:nvSpPr>
        <p:spPr>
          <a:xfrm>
            <a:off x="6191352" y="3278932"/>
            <a:ext cx="5454016" cy="7429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18D82-3F43-E709-453D-F07404104518}"/>
              </a:ext>
            </a:extLst>
          </p:cNvPr>
          <p:cNvSpPr/>
          <p:nvPr/>
        </p:nvSpPr>
        <p:spPr>
          <a:xfrm>
            <a:off x="6168706" y="2544341"/>
            <a:ext cx="5454015" cy="7429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476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4D7F3-BA8D-CB27-6365-2A2C4182D5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85B170-7AA1-DCB2-DB16-58329EF3B571}"/>
              </a:ext>
            </a:extLst>
          </p:cNvPr>
          <p:cNvSpPr txBox="1"/>
          <p:nvPr/>
        </p:nvSpPr>
        <p:spPr>
          <a:xfrm>
            <a:off x="600076" y="3990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آزمایش هشتم</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0B1EC218-4314-03A6-74C1-3F2E9A0A6434}"/>
              </a:ext>
            </a:extLst>
          </p:cNvPr>
          <p:cNvSpPr>
            <a:spLocks noGrp="1"/>
          </p:cNvSpPr>
          <p:nvPr>
            <p:ph type="sldNum" sz="quarter" idx="12"/>
          </p:nvPr>
        </p:nvSpPr>
        <p:spPr/>
        <p:txBody>
          <a:bodyPr/>
          <a:lstStyle/>
          <a:p>
            <a:fld id="{B7C42953-CAAD-41A4-8443-F67D72D37062}" type="slidenum">
              <a:rPr lang="en-US" smtClean="0"/>
              <a:t>38</a:t>
            </a:fld>
            <a:endParaRPr lang="en-US"/>
          </a:p>
        </p:txBody>
      </p:sp>
      <p:sp>
        <p:nvSpPr>
          <p:cNvPr id="4" name="Date Placeholder 3">
            <a:extLst>
              <a:ext uri="{FF2B5EF4-FFF2-40B4-BE49-F238E27FC236}">
                <a16:creationId xmlns:a16="http://schemas.microsoft.com/office/drawing/2014/main" id="{9BC38C54-EBD0-24B6-AF71-B8055820884B}"/>
              </a:ext>
            </a:extLst>
          </p:cNvPr>
          <p:cNvSpPr>
            <a:spLocks noGrp="1"/>
          </p:cNvSpPr>
          <p:nvPr>
            <p:ph type="dt" sz="half" idx="10"/>
          </p:nvPr>
        </p:nvSpPr>
        <p:spPr/>
        <p:txBody>
          <a:bodyPr/>
          <a:lstStyle/>
          <a:p>
            <a:fld id="{C33DE04F-2FC7-471E-9107-4A75E71C131D}" type="datetime1">
              <a:rPr lang="en-US" smtClean="0"/>
              <a:t>10/15/2024</a:t>
            </a:fld>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37C2CA-8FA4-D2BD-46F6-48B8AF8B2281}"/>
                  </a:ext>
                </a:extLst>
              </p:cNvPr>
              <p:cNvGraphicFramePr>
                <a:graphicFrameLocks noGrp="1"/>
              </p:cNvGraphicFramePr>
              <p:nvPr>
                <p:extLst>
                  <p:ext uri="{D42A27DB-BD31-4B8C-83A1-F6EECF244321}">
                    <p14:modId xmlns:p14="http://schemas.microsoft.com/office/powerpoint/2010/main" val="2360926669"/>
                  </p:ext>
                </p:extLst>
              </p:nvPr>
            </p:nvGraphicFramePr>
            <p:xfrm>
              <a:off x="600076" y="1051773"/>
              <a:ext cx="6267448" cy="5113530"/>
            </p:xfrm>
            <a:graphic>
              <a:graphicData uri="http://schemas.openxmlformats.org/drawingml/2006/table">
                <a:tbl>
                  <a:tblPr rtl="1" firstRow="1" firstCol="1" bandRow="1">
                    <a:tableStyleId>{5C22544A-7EE6-4342-B048-85BDC9FD1C3A}</a:tableStyleId>
                  </a:tblPr>
                  <a:tblGrid>
                    <a:gridCol w="906690">
                      <a:extLst>
                        <a:ext uri="{9D8B030D-6E8A-4147-A177-3AD203B41FA5}">
                          <a16:colId xmlns:a16="http://schemas.microsoft.com/office/drawing/2014/main" val="2265284693"/>
                        </a:ext>
                      </a:extLst>
                    </a:gridCol>
                    <a:gridCol w="921345">
                      <a:extLst>
                        <a:ext uri="{9D8B030D-6E8A-4147-A177-3AD203B41FA5}">
                          <a16:colId xmlns:a16="http://schemas.microsoft.com/office/drawing/2014/main" val="1936870173"/>
                        </a:ext>
                      </a:extLst>
                    </a:gridCol>
                    <a:gridCol w="1185366">
                      <a:extLst>
                        <a:ext uri="{9D8B030D-6E8A-4147-A177-3AD203B41FA5}">
                          <a16:colId xmlns:a16="http://schemas.microsoft.com/office/drawing/2014/main" val="3392115743"/>
                        </a:ext>
                      </a:extLst>
                    </a:gridCol>
                    <a:gridCol w="1081826">
                      <a:extLst>
                        <a:ext uri="{9D8B030D-6E8A-4147-A177-3AD203B41FA5}">
                          <a16:colId xmlns:a16="http://schemas.microsoft.com/office/drawing/2014/main" val="3732355216"/>
                        </a:ext>
                      </a:extLst>
                    </a:gridCol>
                    <a:gridCol w="1187509">
                      <a:extLst>
                        <a:ext uri="{9D8B030D-6E8A-4147-A177-3AD203B41FA5}">
                          <a16:colId xmlns:a16="http://schemas.microsoft.com/office/drawing/2014/main" val="1945360626"/>
                        </a:ext>
                      </a:extLst>
                    </a:gridCol>
                    <a:gridCol w="469149">
                      <a:extLst>
                        <a:ext uri="{9D8B030D-6E8A-4147-A177-3AD203B41FA5}">
                          <a16:colId xmlns:a16="http://schemas.microsoft.com/office/drawing/2014/main" val="985740117"/>
                        </a:ext>
                      </a:extLst>
                    </a:gridCol>
                    <a:gridCol w="515563">
                      <a:extLst>
                        <a:ext uri="{9D8B030D-6E8A-4147-A177-3AD203B41FA5}">
                          <a16:colId xmlns:a16="http://schemas.microsoft.com/office/drawing/2014/main" val="68620122"/>
                        </a:ext>
                      </a:extLst>
                    </a:gridCol>
                  </a:tblGrid>
                  <a:tr h="0">
                    <a:tc>
                      <a:txBody>
                        <a:bodyPr/>
                        <a:lstStyle/>
                        <a:p>
                          <a:pPr marL="0" marR="0" algn="ctr" rtl="1">
                            <a:lnSpc>
                              <a:spcPct val="115000"/>
                            </a:lnSpc>
                            <a:spcBef>
                              <a:spcPts val="0"/>
                            </a:spcBef>
                            <a:spcAft>
                              <a:spcPts val="0"/>
                            </a:spcAft>
                          </a:pPr>
                          <a:r>
                            <a:rPr lang="fa-IR" sz="1050" kern="100" dirty="0">
                              <a:effectLst/>
                              <a:cs typeface="Nazanin" panose="00000400000000000000" pitchFamily="2" charset="-78"/>
                            </a:rPr>
                            <a:t>رویکرد</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پارامترها</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مقدار تابع هدف</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زمان اجرا</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نرخ همگرایی</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CPU</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RAM</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358342937"/>
                      </a:ext>
                    </a:extLst>
                  </a:tr>
                  <a:tr h="559435">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سرویس دهی بر اساس الویت ورود</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0">
                            <a:lnSpc>
                              <a:spcPct val="115000"/>
                            </a:lnSpc>
                            <a:spcBef>
                              <a:spcPts val="0"/>
                            </a:spcBef>
                            <a:spcAft>
                              <a:spcPts val="0"/>
                            </a:spcAft>
                          </a:pPr>
                          <a:r>
                            <a:rPr lang="en-US" sz="1050" kern="100" dirty="0">
                              <a:effectLst/>
                              <a:cs typeface="Nazanin" panose="00000400000000000000" pitchFamily="2" charset="-78"/>
                            </a:rPr>
                            <a:t>-</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dirty="0">
                              <a:effectLst/>
                              <a:cs typeface="Nazanin" panose="00000400000000000000" pitchFamily="2" charset="-78"/>
                            </a:rPr>
                            <a:t>3.715</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7.611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r" rtl="0">
                            <a:lnSpc>
                              <a:spcPct val="115000"/>
                            </a:lnSpc>
                            <a:spcBef>
                              <a:spcPts val="0"/>
                            </a:spcBef>
                            <a:spcAft>
                              <a:spcPts val="0"/>
                            </a:spcAft>
                          </a:pPr>
                          <a:r>
                            <a:rPr lang="en-US" sz="1050" kern="100">
                              <a:effectLst/>
                              <a:cs typeface="Nazanin" panose="00000400000000000000" pitchFamily="2" charset="-78"/>
                            </a:rPr>
                            <a:t>4.26%</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r" rtl="0">
                            <a:lnSpc>
                              <a:spcPct val="115000"/>
                            </a:lnSpc>
                            <a:spcBef>
                              <a:spcPts val="0"/>
                            </a:spcBef>
                            <a:spcAft>
                              <a:spcPts val="0"/>
                            </a:spcAft>
                          </a:pPr>
                          <a:r>
                            <a:rPr lang="en-US" sz="1050" kern="100">
                              <a:effectLst/>
                              <a:cs typeface="Nazanin" panose="00000400000000000000" pitchFamily="2" charset="-78"/>
                            </a:rPr>
                            <a:t>88.23%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046962795"/>
                      </a:ext>
                    </a:extLst>
                  </a:tr>
                  <a:tr h="559435">
                    <a:tc>
                      <a:txBody>
                        <a:bodyPr/>
                        <a:lstStyle/>
                        <a:p>
                          <a:pPr marL="71755" marR="71755" algn="ctr" rtl="1">
                            <a:lnSpc>
                              <a:spcPct val="115000"/>
                            </a:lnSpc>
                            <a:spcBef>
                              <a:spcPts val="0"/>
                            </a:spcBef>
                            <a:spcAft>
                              <a:spcPts val="0"/>
                            </a:spcAft>
                          </a:pPr>
                          <a:r>
                            <a:rPr lang="fa-IR" sz="1050" kern="100" dirty="0">
                              <a:effectLst/>
                              <a:cs typeface="Nazanin" panose="00000400000000000000" pitchFamily="2" charset="-78"/>
                            </a:rPr>
                            <a:t>الگوریتم فاخته پایه</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N = 66, MaxItr = 30, TC = UMI, LSP= 1.5, DR= 0.2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1.248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3.201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10.00</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1.32</a:t>
                          </a:r>
                          <a:r>
                            <a:rPr lang="fa-IR" sz="1050" kern="100">
                              <a:effectLst/>
                              <a:cs typeface="Nazanin" panose="00000400000000000000" pitchFamily="2" charset="-78"/>
                            </a:rPr>
                            <a:t>%</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81.90</a:t>
                          </a:r>
                          <a:r>
                            <a:rPr lang="fa-IR" sz="1050" kern="100">
                              <a:effectLst/>
                              <a:cs typeface="Nazanin" panose="00000400000000000000" pitchFamily="2" charset="-78"/>
                            </a:rPr>
                            <a:t>%</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392713520"/>
                      </a:ext>
                    </a:extLst>
                  </a:tr>
                  <a:tr h="576580">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فاخته ارتقا یافته</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N= 100, MaxItr= 30, TC=UMI, LSP=1.5, DR=0.2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1.92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4.87</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0.309</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61.1%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74.4%</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409306013"/>
                      </a:ext>
                    </a:extLst>
                  </a:tr>
                  <a:tr h="650875">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فاخته ارتقا یافته به همراه خوشه بندی گوسی</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N= 20, MaxItr=55, TC = UMI, LSP = 1.5, DR= 0.2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1.88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6.41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0.058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2.2%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183494948"/>
                      </a:ext>
                    </a:extLst>
                  </a:tr>
                  <a:tr h="508000">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بهینه سازی ذرات</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N=66, MaxItr = 50, TC= MGR, W=0.5, C1=1.0, C2=1.0</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m:t>
                                </m:r>
                                <m:r>
                                  <a:rPr lang="en-US" sz="1050" kern="100">
                                    <a:effectLst/>
                                    <a:latin typeface="Cambria Math" panose="02040503050406030204" pitchFamily="18" charset="0"/>
                                  </a:rPr>
                                  <m:t>.</m:t>
                                </m:r>
                                <m:r>
                                  <a:rPr lang="en-US" sz="1050" kern="100">
                                    <a:effectLst/>
                                    <a:latin typeface="Cambria Math" panose="02040503050406030204" pitchFamily="18" charset="0"/>
                                  </a:rPr>
                                  <m:t>199</m:t>
                                </m:r>
                                <m:r>
                                  <a:rPr lang="en-US" sz="1050" kern="100">
                                    <a:effectLst/>
                                    <a:latin typeface="Cambria Math" panose="02040503050406030204" pitchFamily="18" charset="0"/>
                                  </a:rPr>
                                  <m:t>×</m:t>
                                </m:r>
                                <m:sSup>
                                  <m:sSupPr>
                                    <m:ctrlPr>
                                      <a:rPr lang="en-US"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m:t>
                                    </m:r>
                                    <m:r>
                                      <a:rPr lang="en-US" sz="1050" kern="100">
                                        <a:effectLst/>
                                        <a:latin typeface="Cambria Math" panose="02040503050406030204" pitchFamily="18" charset="0"/>
                                      </a:rPr>
                                      <m:t>15</m:t>
                                    </m:r>
                                  </m:sup>
                                </m:sSup>
                              </m:oMath>
                            </m:oMathPara>
                          </a14:m>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0.18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333.66</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2.3%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74.5%</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09733314"/>
                      </a:ext>
                    </a:extLst>
                  </a:tr>
                  <a:tr h="622300">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برآورد توزیع</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N=66, MaxItr = 70, TC=MGR, LSP= </a:t>
                          </a:r>
                          <a:r>
                            <a:rPr lang="fa-IR" sz="1050" kern="100">
                              <a:effectLst/>
                              <a:cs typeface="Nazanin" panose="00000400000000000000" pitchFamily="2" charset="-78"/>
                            </a:rPr>
                            <a:t>توزیع</a:t>
                          </a:r>
                          <a:r>
                            <a:rPr lang="en-US" sz="1050" kern="100">
                              <a:effectLst/>
                              <a:cs typeface="Nazanin" panose="00000400000000000000" pitchFamily="2" charset="-78"/>
                            </a:rPr>
                            <a:t>, RR=1.0, PDM= </a:t>
                          </a:r>
                          <a:r>
                            <a:rPr lang="fa-IR" sz="1050" kern="100">
                              <a:effectLst/>
                              <a:cs typeface="Nazanin" panose="00000400000000000000" pitchFamily="2" charset="-78"/>
                            </a:rPr>
                            <a:t>چند متغیره نرمال</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1.603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0.32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0.034</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1.36%</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r" rtl="0">
                            <a:lnSpc>
                              <a:spcPct val="115000"/>
                            </a:lnSpc>
                            <a:spcBef>
                              <a:spcPts val="0"/>
                            </a:spcBef>
                            <a:spcAft>
                              <a:spcPts val="0"/>
                            </a:spcAft>
                          </a:pPr>
                          <a:r>
                            <a:rPr lang="en-US" sz="1050" kern="100" dirty="0">
                              <a:effectLst/>
                              <a:cs typeface="Nazanin" panose="00000400000000000000" pitchFamily="2" charset="-78"/>
                            </a:rPr>
                            <a:t>76.09%</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858747840"/>
                      </a:ext>
                    </a:extLst>
                  </a:tr>
                </a:tbl>
              </a:graphicData>
            </a:graphic>
          </p:graphicFrame>
        </mc:Choice>
        <mc:Fallback xmlns="">
          <p:graphicFrame>
            <p:nvGraphicFramePr>
              <p:cNvPr id="5" name="Table 4">
                <a:extLst>
                  <a:ext uri="{FF2B5EF4-FFF2-40B4-BE49-F238E27FC236}">
                    <a16:creationId xmlns:a16="http://schemas.microsoft.com/office/drawing/2014/main" id="{9437C2CA-8FA4-D2BD-46F6-48B8AF8B2281}"/>
                  </a:ext>
                </a:extLst>
              </p:cNvPr>
              <p:cNvGraphicFramePr>
                <a:graphicFrameLocks noGrp="1"/>
              </p:cNvGraphicFramePr>
              <p:nvPr>
                <p:extLst>
                  <p:ext uri="{D42A27DB-BD31-4B8C-83A1-F6EECF244321}">
                    <p14:modId xmlns:p14="http://schemas.microsoft.com/office/powerpoint/2010/main" val="2360926669"/>
                  </p:ext>
                </p:extLst>
              </p:nvPr>
            </p:nvGraphicFramePr>
            <p:xfrm>
              <a:off x="600076" y="1051773"/>
              <a:ext cx="6267448" cy="5113530"/>
            </p:xfrm>
            <a:graphic>
              <a:graphicData uri="http://schemas.openxmlformats.org/drawingml/2006/table">
                <a:tbl>
                  <a:tblPr rtl="1" firstRow="1" firstCol="1" bandRow="1">
                    <a:tableStyleId>{5C22544A-7EE6-4342-B048-85BDC9FD1C3A}</a:tableStyleId>
                  </a:tblPr>
                  <a:tblGrid>
                    <a:gridCol w="906690">
                      <a:extLst>
                        <a:ext uri="{9D8B030D-6E8A-4147-A177-3AD203B41FA5}">
                          <a16:colId xmlns:a16="http://schemas.microsoft.com/office/drawing/2014/main" val="2265284693"/>
                        </a:ext>
                      </a:extLst>
                    </a:gridCol>
                    <a:gridCol w="921345">
                      <a:extLst>
                        <a:ext uri="{9D8B030D-6E8A-4147-A177-3AD203B41FA5}">
                          <a16:colId xmlns:a16="http://schemas.microsoft.com/office/drawing/2014/main" val="1936870173"/>
                        </a:ext>
                      </a:extLst>
                    </a:gridCol>
                    <a:gridCol w="1185366">
                      <a:extLst>
                        <a:ext uri="{9D8B030D-6E8A-4147-A177-3AD203B41FA5}">
                          <a16:colId xmlns:a16="http://schemas.microsoft.com/office/drawing/2014/main" val="3392115743"/>
                        </a:ext>
                      </a:extLst>
                    </a:gridCol>
                    <a:gridCol w="1081826">
                      <a:extLst>
                        <a:ext uri="{9D8B030D-6E8A-4147-A177-3AD203B41FA5}">
                          <a16:colId xmlns:a16="http://schemas.microsoft.com/office/drawing/2014/main" val="3732355216"/>
                        </a:ext>
                      </a:extLst>
                    </a:gridCol>
                    <a:gridCol w="1187509">
                      <a:extLst>
                        <a:ext uri="{9D8B030D-6E8A-4147-A177-3AD203B41FA5}">
                          <a16:colId xmlns:a16="http://schemas.microsoft.com/office/drawing/2014/main" val="1945360626"/>
                        </a:ext>
                      </a:extLst>
                    </a:gridCol>
                    <a:gridCol w="469149">
                      <a:extLst>
                        <a:ext uri="{9D8B030D-6E8A-4147-A177-3AD203B41FA5}">
                          <a16:colId xmlns:a16="http://schemas.microsoft.com/office/drawing/2014/main" val="985740117"/>
                        </a:ext>
                      </a:extLst>
                    </a:gridCol>
                    <a:gridCol w="515563">
                      <a:extLst>
                        <a:ext uri="{9D8B030D-6E8A-4147-A177-3AD203B41FA5}">
                          <a16:colId xmlns:a16="http://schemas.microsoft.com/office/drawing/2014/main" val="68620122"/>
                        </a:ext>
                      </a:extLst>
                    </a:gridCol>
                  </a:tblGrid>
                  <a:tr h="184023">
                    <a:tc>
                      <a:txBody>
                        <a:bodyPr/>
                        <a:lstStyle/>
                        <a:p>
                          <a:pPr marL="0" marR="0" algn="ctr" rtl="1">
                            <a:lnSpc>
                              <a:spcPct val="115000"/>
                            </a:lnSpc>
                            <a:spcBef>
                              <a:spcPts val="0"/>
                            </a:spcBef>
                            <a:spcAft>
                              <a:spcPts val="0"/>
                            </a:spcAft>
                          </a:pPr>
                          <a:r>
                            <a:rPr lang="fa-IR" sz="1050" kern="100" dirty="0">
                              <a:effectLst/>
                              <a:cs typeface="Nazanin" panose="00000400000000000000" pitchFamily="2" charset="-78"/>
                            </a:rPr>
                            <a:t>رویکرد</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پارامترها</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مقدار تابع هدف</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زمان اجرا</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050" kern="100">
                              <a:effectLst/>
                              <a:cs typeface="Nazanin" panose="00000400000000000000" pitchFamily="2" charset="-78"/>
                            </a:rPr>
                            <a:t>نرخ همگرایی</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CPU</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RAM</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358342937"/>
                      </a:ext>
                    </a:extLst>
                  </a:tr>
                  <a:tr h="559435">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سرویس دهی بر اساس الویت ورود</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0">
                            <a:lnSpc>
                              <a:spcPct val="115000"/>
                            </a:lnSpc>
                            <a:spcBef>
                              <a:spcPts val="0"/>
                            </a:spcBef>
                            <a:spcAft>
                              <a:spcPts val="0"/>
                            </a:spcAft>
                          </a:pPr>
                          <a:r>
                            <a:rPr lang="en-US" sz="1050" kern="100" dirty="0">
                              <a:effectLst/>
                              <a:cs typeface="Nazanin" panose="00000400000000000000" pitchFamily="2" charset="-78"/>
                            </a:rPr>
                            <a:t>-</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dirty="0">
                              <a:effectLst/>
                              <a:cs typeface="Nazanin" panose="00000400000000000000" pitchFamily="2" charset="-78"/>
                            </a:rPr>
                            <a:t>3.715</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7.611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r" rtl="0">
                            <a:lnSpc>
                              <a:spcPct val="115000"/>
                            </a:lnSpc>
                            <a:spcBef>
                              <a:spcPts val="0"/>
                            </a:spcBef>
                            <a:spcAft>
                              <a:spcPts val="0"/>
                            </a:spcAft>
                          </a:pPr>
                          <a:r>
                            <a:rPr lang="en-US" sz="1050" kern="100">
                              <a:effectLst/>
                              <a:cs typeface="Nazanin" panose="00000400000000000000" pitchFamily="2" charset="-78"/>
                            </a:rPr>
                            <a:t>4.26%</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r" rtl="0">
                            <a:lnSpc>
                              <a:spcPct val="115000"/>
                            </a:lnSpc>
                            <a:spcBef>
                              <a:spcPts val="0"/>
                            </a:spcBef>
                            <a:spcAft>
                              <a:spcPts val="0"/>
                            </a:spcAft>
                          </a:pPr>
                          <a:r>
                            <a:rPr lang="en-US" sz="1050" kern="100">
                              <a:effectLst/>
                              <a:cs typeface="Nazanin" panose="00000400000000000000" pitchFamily="2" charset="-78"/>
                            </a:rPr>
                            <a:t>88.23%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046962795"/>
                      </a:ext>
                    </a:extLst>
                  </a:tr>
                  <a:tr h="724472">
                    <a:tc>
                      <a:txBody>
                        <a:bodyPr/>
                        <a:lstStyle/>
                        <a:p>
                          <a:pPr marL="71755" marR="71755" algn="ctr" rtl="1">
                            <a:lnSpc>
                              <a:spcPct val="115000"/>
                            </a:lnSpc>
                            <a:spcBef>
                              <a:spcPts val="0"/>
                            </a:spcBef>
                            <a:spcAft>
                              <a:spcPts val="0"/>
                            </a:spcAft>
                          </a:pPr>
                          <a:r>
                            <a:rPr lang="fa-IR" sz="1050" kern="100" dirty="0">
                              <a:effectLst/>
                              <a:cs typeface="Nazanin" panose="00000400000000000000" pitchFamily="2" charset="-78"/>
                            </a:rPr>
                            <a:t>الگوریتم فاخته پایه</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N = 66, MaxItr = 30, TC = UMI, LSP= 1.5, DR= 0.2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1.248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3.201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10.00</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1.32</a:t>
                          </a:r>
                          <a:r>
                            <a:rPr lang="fa-IR" sz="1050" kern="100">
                              <a:effectLst/>
                              <a:cs typeface="Nazanin" panose="00000400000000000000" pitchFamily="2" charset="-78"/>
                            </a:rPr>
                            <a:t>%</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81.90</a:t>
                          </a:r>
                          <a:r>
                            <a:rPr lang="fa-IR" sz="1050" kern="100">
                              <a:effectLst/>
                              <a:cs typeface="Nazanin" panose="00000400000000000000" pitchFamily="2" charset="-78"/>
                            </a:rPr>
                            <a:t>%</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3392713520"/>
                      </a:ext>
                    </a:extLst>
                  </a:tr>
                  <a:tr h="908495">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فاخته ارتقا یافته</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N= 100, MaxItr= 30, TC=UMI, LSP=1.5, DR=0.2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1.92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4.87</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0.309</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61.1%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74.4%</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409306013"/>
                      </a:ext>
                    </a:extLst>
                  </a:tr>
                  <a:tr h="724472">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فاخته ارتقا یافته به همراه خوشه بندی گوسی</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N= 20, MaxItr=55, TC = UMI, LSP = 1.5, DR= 0.2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1.88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6.41</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0.058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2.2%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2183494948"/>
                      </a:ext>
                    </a:extLst>
                  </a:tr>
                  <a:tr h="908495">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بهینه سازی ذرات</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N=66, MaxItr = 50, TC= MGR, W=0.5, C1=1.0, C2=1.0</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endParaRPr lang="en-US"/>
                        </a:p>
                      </a:txBody>
                      <a:tcPr marL="68580" marR="68580" marT="0" marB="0" anchor="ctr">
                        <a:blipFill>
                          <a:blip r:embed="rId2"/>
                          <a:stretch>
                            <a:fillRect l="-154359" t="-341333" r="-281538" b="-130000"/>
                          </a:stretch>
                        </a:blipFill>
                      </a:tcP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0.18</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333.66</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2.3%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74.5%</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109733314"/>
                      </a:ext>
                    </a:extLst>
                  </a:tr>
                  <a:tr h="1104138">
                    <a:tc>
                      <a:txBody>
                        <a:bodyPr/>
                        <a:lstStyle/>
                        <a:p>
                          <a:pPr marL="71755" marR="71755" algn="ctr" rtl="1">
                            <a:lnSpc>
                              <a:spcPct val="115000"/>
                            </a:lnSpc>
                            <a:spcBef>
                              <a:spcPts val="0"/>
                            </a:spcBef>
                            <a:spcAft>
                              <a:spcPts val="0"/>
                            </a:spcAft>
                          </a:pPr>
                          <a:r>
                            <a:rPr lang="fa-IR" sz="1050" kern="100">
                              <a:effectLst/>
                              <a:cs typeface="Nazanin" panose="00000400000000000000" pitchFamily="2" charset="-78"/>
                            </a:rPr>
                            <a:t>الگوریتم برآورد توزیع</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vert="vert27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N=66, MaxItr = 70, TC=MGR, LSP= </a:t>
                          </a:r>
                          <a:r>
                            <a:rPr lang="fa-IR" sz="1050" kern="100">
                              <a:effectLst/>
                              <a:cs typeface="Nazanin" panose="00000400000000000000" pitchFamily="2" charset="-78"/>
                            </a:rPr>
                            <a:t>توزیع</a:t>
                          </a:r>
                          <a:r>
                            <a:rPr lang="en-US" sz="1050" kern="100">
                              <a:effectLst/>
                              <a:cs typeface="Nazanin" panose="00000400000000000000" pitchFamily="2" charset="-78"/>
                            </a:rPr>
                            <a:t>, RR=1.0, PDM= </a:t>
                          </a:r>
                          <a:r>
                            <a:rPr lang="fa-IR" sz="1050" kern="100">
                              <a:effectLst/>
                              <a:cs typeface="Nazanin" panose="00000400000000000000" pitchFamily="2" charset="-78"/>
                            </a:rPr>
                            <a:t>چند متغیره نرمال</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050" kern="100">
                              <a:effectLst/>
                              <a:cs typeface="Nazanin" panose="00000400000000000000" pitchFamily="2" charset="-78"/>
                            </a:rPr>
                            <a:t>1.603</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0.32</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0.034</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en-US" sz="1050" kern="100">
                              <a:effectLst/>
                              <a:cs typeface="Nazanin" panose="00000400000000000000" pitchFamily="2" charset="-78"/>
                            </a:rPr>
                            <a:t>1.36%</a:t>
                          </a:r>
                          <a:endParaRPr lang="en-US" sz="1050" kern="10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tc>
                      <a:txBody>
                        <a:bodyPr/>
                        <a:lstStyle/>
                        <a:p>
                          <a:pPr marL="0" marR="0" algn="r" rtl="0">
                            <a:lnSpc>
                              <a:spcPct val="115000"/>
                            </a:lnSpc>
                            <a:spcBef>
                              <a:spcPts val="0"/>
                            </a:spcBef>
                            <a:spcAft>
                              <a:spcPts val="0"/>
                            </a:spcAft>
                          </a:pPr>
                          <a:r>
                            <a:rPr lang="en-US" sz="1050" kern="100" dirty="0">
                              <a:effectLst/>
                              <a:cs typeface="Nazanin" panose="00000400000000000000" pitchFamily="2" charset="-78"/>
                            </a:rPr>
                            <a:t>76.09%</a:t>
                          </a:r>
                          <a:endParaRPr lang="en-US" sz="1050" kern="100" dirty="0">
                            <a:effectLst/>
                            <a:latin typeface="Times New Roman" panose="02020603050405020304" pitchFamily="18" charset="0"/>
                            <a:ea typeface="Calibri" panose="020F0502020204030204" pitchFamily="34" charset="0"/>
                            <a:cs typeface="Nazanin" panose="00000400000000000000" pitchFamily="2" charset="-78"/>
                          </a:endParaRPr>
                        </a:p>
                      </a:txBody>
                      <a:tcPr marL="68580" marR="68580" marT="0" marB="0" anchor="ctr"/>
                    </a:tc>
                    <a:extLst>
                      <a:ext uri="{0D108BD9-81ED-4DB2-BD59-A6C34878D82A}">
                        <a16:rowId xmlns:a16="http://schemas.microsoft.com/office/drawing/2014/main" val="858747840"/>
                      </a:ext>
                    </a:extLst>
                  </a:tr>
                </a:tbl>
              </a:graphicData>
            </a:graphic>
          </p:graphicFrame>
        </mc:Fallback>
      </mc:AlternateContent>
      <p:sp>
        <p:nvSpPr>
          <p:cNvPr id="6" name="TextBox 5">
            <a:extLst>
              <a:ext uri="{FF2B5EF4-FFF2-40B4-BE49-F238E27FC236}">
                <a16:creationId xmlns:a16="http://schemas.microsoft.com/office/drawing/2014/main" id="{EC5F8230-BB68-8E33-56DC-D3464A2C59E0}"/>
              </a:ext>
            </a:extLst>
          </p:cNvPr>
          <p:cNvSpPr txBox="1"/>
          <p:nvPr/>
        </p:nvSpPr>
        <p:spPr>
          <a:xfrm>
            <a:off x="7296149" y="1346380"/>
            <a:ext cx="4152900" cy="4801314"/>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dirty="0">
                <a:cs typeface="Nazanin" panose="00000400000000000000" pitchFamily="2" charset="-78"/>
              </a:rPr>
              <a:t>در بررسی کارایی الگوریتم‌ها بر روی داده‌های تولید شده به روش توالی سبُول، مشخص شد که تابع هدف دارای پیوستگی بالاتری است و نتایج حاصل از الگوریتم‌ها در این شرایط ثابت‌تر هستند، که نشان‌دهنده پایداری و قابلیت اعتماد بیشتر آن‌هاست. </a:t>
            </a:r>
          </a:p>
          <a:p>
            <a:pPr marL="285750" indent="-285750" algn="just" rtl="1">
              <a:buFont typeface="Courier New" panose="02070309020205020404" pitchFamily="49" charset="0"/>
              <a:buChar char="o"/>
            </a:pPr>
            <a:r>
              <a:rPr lang="fa-IR" dirty="0">
                <a:cs typeface="Nazanin" panose="00000400000000000000" pitchFamily="2" charset="-78"/>
              </a:rPr>
              <a:t>در میان الگوریتم‌ها، الگوریتم فاخته ارتقا یافته کمی برتر از الگوریتم برآورد توزیع است، که به دلیل طراحی بهینه‌تر و توانایی جستجوی بهتر در فضای جستجو است. </a:t>
            </a:r>
          </a:p>
          <a:p>
            <a:pPr marL="285750" indent="-285750" algn="just" rtl="1">
              <a:buFont typeface="Courier New" panose="02070309020205020404" pitchFamily="49" charset="0"/>
              <a:buChar char="o"/>
            </a:pPr>
            <a:r>
              <a:rPr lang="fa-IR" dirty="0">
                <a:highlight>
                  <a:srgbClr val="FFFF00"/>
                </a:highlight>
                <a:cs typeface="Nazanin" panose="00000400000000000000" pitchFamily="2" charset="-78"/>
              </a:rPr>
              <a:t>در مقابل، الگوریتم برآورد توزیع پایه به‌دلیل تمرکز بر توزیع چند متغیره نرمال ممکن است در یافتن راه‌حل‌های بهینه با چالش‌هایی مواجه شود</a:t>
            </a:r>
            <a:r>
              <a:rPr lang="fa-IR" dirty="0">
                <a:cs typeface="Nazanin" panose="00000400000000000000" pitchFamily="2" charset="-78"/>
              </a:rPr>
              <a:t>.</a:t>
            </a:r>
          </a:p>
          <a:p>
            <a:pPr marL="285750" indent="-285750" algn="just" rtl="1">
              <a:buFont typeface="Courier New" panose="02070309020205020404" pitchFamily="49" charset="0"/>
              <a:buChar char="o"/>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تعمیم استفاده از این الگوریتم به میزان کاربرد روش پرواز لوی نیز در این زمینه چندان مؤثر نیست. به همین دلیل، نمی‌توان با اطمینان خاطر از این الگوریتم به منظور یافتن بهترین راه‌حل‌های کاندید در فضای گسسته استفاده کرد.</a:t>
            </a:r>
            <a:endParaRPr lang="fa-IR" dirty="0">
              <a:cs typeface="Nazanin" panose="00000400000000000000" pitchFamily="2" charset="-78"/>
            </a:endParaRPr>
          </a:p>
        </p:txBody>
      </p:sp>
      <p:sp>
        <p:nvSpPr>
          <p:cNvPr id="7" name="Rectangle 6">
            <a:extLst>
              <a:ext uri="{FF2B5EF4-FFF2-40B4-BE49-F238E27FC236}">
                <a16:creationId xmlns:a16="http://schemas.microsoft.com/office/drawing/2014/main" id="{208194A0-9AC9-98EC-C9BF-9A486221B5B0}"/>
              </a:ext>
            </a:extLst>
          </p:cNvPr>
          <p:cNvSpPr/>
          <p:nvPr/>
        </p:nvSpPr>
        <p:spPr>
          <a:xfrm>
            <a:off x="508634" y="3429000"/>
            <a:ext cx="6482715" cy="7429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2F6AEC-3758-F3CD-F9E7-415CC8C5D257}"/>
              </a:ext>
            </a:extLst>
          </p:cNvPr>
          <p:cNvSpPr/>
          <p:nvPr/>
        </p:nvSpPr>
        <p:spPr>
          <a:xfrm>
            <a:off x="467199" y="2495045"/>
            <a:ext cx="6565583" cy="8384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326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4264-357F-F9A3-DBBB-D787A414D1C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D560CDA-3020-9338-072E-FBA26037F3E1}"/>
              </a:ext>
            </a:extLst>
          </p:cNvPr>
          <p:cNvPicPr>
            <a:picLocks noChangeAspect="1"/>
          </p:cNvPicPr>
          <p:nvPr/>
        </p:nvPicPr>
        <p:blipFill rotWithShape="1">
          <a:blip r:embed="rId2">
            <a:extLst>
              <a:ext uri="{28A0092B-C50C-407E-A947-70E740481C1C}">
                <a14:useLocalDpi xmlns:a14="http://schemas.microsoft.com/office/drawing/2010/main" val="0"/>
              </a:ext>
            </a:extLst>
          </a:blip>
          <a:srcRect l="4790" r="5370"/>
          <a:stretch/>
        </p:blipFill>
        <p:spPr bwMode="auto">
          <a:xfrm>
            <a:off x="2709965" y="610949"/>
            <a:ext cx="6333919" cy="352520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1FB46DA9-CE0A-C390-AFF4-C4E07059C340}"/>
              </a:ext>
            </a:extLst>
          </p:cNvPr>
          <p:cNvSpPr txBox="1"/>
          <p:nvPr/>
        </p:nvSpPr>
        <p:spPr>
          <a:xfrm>
            <a:off x="600076" y="3990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تحلیل آنوا الگوریتم پیشنهادی</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865707E8-76FD-EC6B-07CF-A6BDBEFF22F5}"/>
              </a:ext>
            </a:extLst>
          </p:cNvPr>
          <p:cNvSpPr>
            <a:spLocks noGrp="1"/>
          </p:cNvSpPr>
          <p:nvPr>
            <p:ph type="sldNum" sz="quarter" idx="12"/>
          </p:nvPr>
        </p:nvSpPr>
        <p:spPr/>
        <p:txBody>
          <a:bodyPr/>
          <a:lstStyle/>
          <a:p>
            <a:fld id="{B7C42953-CAAD-41A4-8443-F67D72D37062}" type="slidenum">
              <a:rPr lang="en-US" smtClean="0"/>
              <a:t>39</a:t>
            </a:fld>
            <a:endParaRPr lang="en-US"/>
          </a:p>
        </p:txBody>
      </p:sp>
      <p:sp>
        <p:nvSpPr>
          <p:cNvPr id="4" name="Date Placeholder 3">
            <a:extLst>
              <a:ext uri="{FF2B5EF4-FFF2-40B4-BE49-F238E27FC236}">
                <a16:creationId xmlns:a16="http://schemas.microsoft.com/office/drawing/2014/main" id="{EEA90F64-25BA-E6DF-15CE-3058207511C1}"/>
              </a:ext>
            </a:extLst>
          </p:cNvPr>
          <p:cNvSpPr>
            <a:spLocks noGrp="1"/>
          </p:cNvSpPr>
          <p:nvPr>
            <p:ph type="dt" sz="half" idx="10"/>
          </p:nvPr>
        </p:nvSpPr>
        <p:spPr/>
        <p:txBody>
          <a:bodyPr/>
          <a:lstStyle/>
          <a:p>
            <a:fld id="{C33DE04F-2FC7-471E-9107-4A75E71C131D}" type="datetime1">
              <a:rPr lang="en-US" smtClean="0"/>
              <a:t>10/15/2024</a:t>
            </a:fld>
            <a:endParaRPr lang="en-US"/>
          </a:p>
        </p:txBody>
      </p:sp>
      <p:sp>
        <p:nvSpPr>
          <p:cNvPr id="6" name="TextBox 5">
            <a:extLst>
              <a:ext uri="{FF2B5EF4-FFF2-40B4-BE49-F238E27FC236}">
                <a16:creationId xmlns:a16="http://schemas.microsoft.com/office/drawing/2014/main" id="{4489374B-3615-6D0F-61F7-6391B2FBC9C0}"/>
              </a:ext>
            </a:extLst>
          </p:cNvPr>
          <p:cNvSpPr txBox="1"/>
          <p:nvPr/>
        </p:nvSpPr>
        <p:spPr>
          <a:xfrm>
            <a:off x="6429375" y="4354758"/>
            <a:ext cx="5438775" cy="2308324"/>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dirty="0">
                <a:cs typeface="Nazanin" panose="00000400000000000000" pitchFamily="2" charset="-78"/>
              </a:rPr>
              <a:t>این نمودار نتایج یک تحلیل آنوا را نشان می‌دهد که بر هزینه مرتبط با پارامترهای مختلف، به‌ویژه مقادیر متغیر لامبدا و اندازه قدم تمرکز دارد. محور </a:t>
            </a:r>
            <a:r>
              <a:rPr lang="en-US" dirty="0">
                <a:cs typeface="Nazanin" panose="00000400000000000000" pitchFamily="2" charset="-78"/>
              </a:rPr>
              <a:t>x </a:t>
            </a:r>
            <a:r>
              <a:rPr lang="fa-IR" dirty="0">
                <a:cs typeface="Nazanin" panose="00000400000000000000" pitchFamily="2" charset="-78"/>
              </a:rPr>
              <a:t> تعداد تکرارها را از ۲۵ تا ۲۰۰ نمایش می‌دهد و تأثیر آن بر هزینه کلی را نشان می‌دهد. محور </a:t>
            </a:r>
            <a:r>
              <a:rPr lang="en-US" dirty="0">
                <a:cs typeface="Nazanin" panose="00000400000000000000" pitchFamily="2" charset="-78"/>
              </a:rPr>
              <a:t>y</a:t>
            </a:r>
            <a:r>
              <a:rPr lang="fa-IR" dirty="0">
                <a:cs typeface="Nazanin" panose="00000400000000000000" pitchFamily="2" charset="-78"/>
              </a:rPr>
              <a:t> </a:t>
            </a:r>
            <a:r>
              <a:rPr lang="en-US" dirty="0">
                <a:cs typeface="Nazanin" panose="00000400000000000000" pitchFamily="2" charset="-78"/>
              </a:rPr>
              <a:t> </a:t>
            </a:r>
            <a:r>
              <a:rPr lang="fa-IR" dirty="0">
                <a:cs typeface="Nazanin" panose="00000400000000000000" pitchFamily="2" charset="-78"/>
              </a:rPr>
              <a:t>هزینه را به‌عنوان متغیر وابسته نمایان می‌کند که مقادیر آن بین ۰.۵ تا ۲.۵ متغیر است. نتیجه‌گیری این تحلیل نشان‌دهنده تأثیر تنظیمات مختلف پارامترها بر هزینه کلی می‌باشد.</a:t>
            </a:r>
          </a:p>
          <a:p>
            <a:pPr algn="just" rtl="1"/>
            <a:endParaRPr lang="en-US" dirty="0">
              <a:cs typeface="Nazanin" panose="00000400000000000000" pitchFamily="2" charset="-78"/>
            </a:endParaRPr>
          </a:p>
        </p:txBody>
      </p:sp>
      <p:sp>
        <p:nvSpPr>
          <p:cNvPr id="7" name="TextBox 6">
            <a:extLst>
              <a:ext uri="{FF2B5EF4-FFF2-40B4-BE49-F238E27FC236}">
                <a16:creationId xmlns:a16="http://schemas.microsoft.com/office/drawing/2014/main" id="{C02182F9-8506-A6BD-493B-BBF089DF9818}"/>
              </a:ext>
            </a:extLst>
          </p:cNvPr>
          <p:cNvSpPr txBox="1"/>
          <p:nvPr/>
        </p:nvSpPr>
        <p:spPr>
          <a:xfrm>
            <a:off x="847724" y="4136152"/>
            <a:ext cx="5248276" cy="2862322"/>
          </a:xfrm>
          <a:prstGeom prst="rect">
            <a:avLst/>
          </a:prstGeom>
          <a:noFill/>
        </p:spPr>
        <p:txBody>
          <a:bodyPr wrap="square" rtlCol="0">
            <a:spAutoFit/>
          </a:bodyPr>
          <a:lstStyle/>
          <a:p>
            <a:pPr marL="285750" indent="-285750" algn="just" rtl="1">
              <a:buFont typeface="Courier New" panose="02070309020205020404" pitchFamily="49" charset="0"/>
              <a:buChar char="o"/>
            </a:pPr>
            <a:r>
              <a:rPr lang="fa-IR" dirty="0">
                <a:cs typeface="Nazanin" panose="00000400000000000000" pitchFamily="2" charset="-78"/>
              </a:rPr>
              <a:t>نمودار روند هزینه را بر اساس تعداد تکرارها و تنظیمات پارامترها نشان می‌دهد. با افزایش تکرارها، هزینه یا افزایش می‌یابد یا ثابت می‌ماند که به مقادیر لامبدا بستگی دارد. </a:t>
            </a:r>
            <a:r>
              <a:rPr lang="fa-IR" dirty="0">
                <a:highlight>
                  <a:srgbClr val="FFFF00"/>
                </a:highlight>
                <a:cs typeface="Nazanin" panose="00000400000000000000" pitchFamily="2" charset="-78"/>
              </a:rPr>
              <a:t>لامبدا = ۱.۵ افزایش تدریجی هزینه، لامبدا = ۱.۷۸ هزینه ثابت و لامبدا = ۲.۰ هزینه‌های بالاتر را نشان می‌دهد. همچنین، اندازه قدم بر هزینه تأثیر دارد؛ اندازه‌های کوچک‌تر (۱.۱) هزینه‌های کمتری نسبت به بزرگ‌ترها (۲.۵ یا ۲.۸) دارند.</a:t>
            </a:r>
            <a:r>
              <a:rPr lang="fa-IR" dirty="0">
                <a:cs typeface="Nazanin" panose="00000400000000000000" pitchFamily="2" charset="-78"/>
              </a:rPr>
              <a:t> مناطق سایه‌دار تغییرپذیری تخمین هزینه‌ها را نشان می‌دهند. این نمودار ارتباط بین تنظیمات پارامتر و نتایج هزینه را به خوبی منتقل می‌کند.</a:t>
            </a:r>
          </a:p>
          <a:p>
            <a:pPr algn="just" rtl="1"/>
            <a:endParaRPr lang="en-US" dirty="0">
              <a:cs typeface="Nazanin" panose="00000400000000000000" pitchFamily="2" charset="-78"/>
            </a:endParaRPr>
          </a:p>
        </p:txBody>
      </p:sp>
    </p:spTree>
    <p:extLst>
      <p:ext uri="{BB962C8B-B14F-4D97-AF65-F5344CB8AC3E}">
        <p14:creationId xmlns:p14="http://schemas.microsoft.com/office/powerpoint/2010/main" val="261585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4</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 ضرورت و اهمیت تحقیق</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5" name="TextBox 4">
            <a:extLst>
              <a:ext uri="{FF2B5EF4-FFF2-40B4-BE49-F238E27FC236}">
                <a16:creationId xmlns:a16="http://schemas.microsoft.com/office/drawing/2014/main" id="{3F15FE76-69E5-F116-3224-6C3724B22E81}"/>
              </a:ext>
            </a:extLst>
          </p:cNvPr>
          <p:cNvSpPr txBox="1"/>
          <p:nvPr/>
        </p:nvSpPr>
        <p:spPr>
          <a:xfrm>
            <a:off x="628651" y="1256995"/>
            <a:ext cx="4500560" cy="4640373"/>
          </a:xfrm>
          <a:prstGeom prst="rect">
            <a:avLst/>
          </a:prstGeom>
          <a:noFill/>
        </p:spPr>
        <p:txBody>
          <a:bodyPr wrap="square">
            <a:spAutoFit/>
          </a:bodyPr>
          <a:lstStyle/>
          <a:p>
            <a:pPr marL="285750" marR="0" indent="-285750" algn="just" rtl="1">
              <a:lnSpc>
                <a:spcPct val="107000"/>
              </a:lnSpc>
              <a:spcBef>
                <a:spcPts val="0"/>
              </a:spcBef>
              <a:spcAft>
                <a:spcPts val="800"/>
              </a:spcAft>
              <a:buFont typeface="Wingdings" panose="05000000000000000000" pitchFamily="2" charset="2"/>
              <a:buChar char="q"/>
            </a:pPr>
            <a:r>
              <a:rPr lang="fa-IR" kern="100" dirty="0">
                <a:effectLst/>
                <a:latin typeface="Calibri" panose="020F0502020204030204" pitchFamily="34" charset="0"/>
                <a:ea typeface="Calibri" panose="020F0502020204030204" pitchFamily="34" charset="0"/>
                <a:cs typeface="B Nazanin" panose="00000400000000000000" pitchFamily="2" charset="-78"/>
              </a:rPr>
              <a:t>ضرورت و اهمیت این تحقیق از آنجا ناشی می‌شود که در بسیاری از مطالعات، موقعیت لنگرگاه و جرثقیل‌ها به صورت خطی و افقی مدل‌سازی شده است. اگرچه این رویکرد در شرایط نظری مفید به نظر می‌رسد، در عمل، به دلیل پیچیدگی‌ها و محدودیت‌های واقعی، کاربردی نیست. پژوهش حاضر بر تخصیص اسکله و جرثقیل به چند ناحیه لنگرگیری تمرکز دارد که نیاز به طراحی و مدیریت جامع‌تری دارد و می‌تواند به بهبود کارایی عملیات دریایی کمک کند.</a:t>
            </a:r>
          </a:p>
          <a:p>
            <a:pPr marL="285750" indent="-285750" algn="just" rtl="1">
              <a:lnSpc>
                <a:spcPct val="107000"/>
              </a:lnSpc>
              <a:spcAft>
                <a:spcPts val="800"/>
              </a:spcAft>
              <a:buFont typeface="Wingdings" panose="05000000000000000000" pitchFamily="2" charset="2"/>
              <a:buChar char="q"/>
            </a:pPr>
            <a:r>
              <a:rPr lang="ar-SA" kern="100" dirty="0">
                <a:effectLst/>
                <a:latin typeface="Calibri" panose="020F0502020204030204" pitchFamily="34" charset="0"/>
                <a:ea typeface="Calibri" panose="020F0502020204030204" pitchFamily="34" charset="0"/>
                <a:cs typeface="B Nazanin" panose="00000400000000000000" pitchFamily="2" charset="-78"/>
              </a:rPr>
              <a:t>در این مساله تابع هدف کمینه کردن هزینه کل خدمات است. این خدمات شامل کمینه کردن زمان انتظار و پنالتی های تاخیر در زمان خروج کشتی ها است</a:t>
            </a:r>
            <a:r>
              <a:rPr lang="fa-IR" kern="100"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در این پژوهش کنونی افق تصمیم گیری جهت برنامه ریزی یک هفته در نظر گرفته شده است. این را بر اساس موقعیت ورود و خروج کشتی ها می توان تغییر داد. </a:t>
            </a:r>
            <a:endParaRPr lang="en-US" dirty="0">
              <a:cs typeface="B Nazanin" panose="00000400000000000000" pitchFamily="2" charset="-78"/>
            </a:endParaRPr>
          </a:p>
        </p:txBody>
      </p:sp>
      <p:sp>
        <p:nvSpPr>
          <p:cNvPr id="4" name="Date Placeholder 3">
            <a:extLst>
              <a:ext uri="{FF2B5EF4-FFF2-40B4-BE49-F238E27FC236}">
                <a16:creationId xmlns:a16="http://schemas.microsoft.com/office/drawing/2014/main" id="{62F45B44-0586-B812-3C1C-2F9F12E01F9C}"/>
              </a:ext>
            </a:extLst>
          </p:cNvPr>
          <p:cNvSpPr>
            <a:spLocks noGrp="1"/>
          </p:cNvSpPr>
          <p:nvPr>
            <p:ph type="dt" sz="half" idx="10"/>
          </p:nvPr>
        </p:nvSpPr>
        <p:spPr/>
        <p:txBody>
          <a:bodyPr/>
          <a:lstStyle/>
          <a:p>
            <a:fld id="{4B181AEF-1839-4E5E-A8D3-AC6646660444}" type="datetime1">
              <a:rPr lang="en-US" smtClean="0"/>
              <a:t>10/15/2024</a:t>
            </a:fld>
            <a:endParaRPr lang="en-US"/>
          </a:p>
        </p:txBody>
      </p:sp>
      <p:pic>
        <p:nvPicPr>
          <p:cNvPr id="12" name="Picture 11">
            <a:extLst>
              <a:ext uri="{FF2B5EF4-FFF2-40B4-BE49-F238E27FC236}">
                <a16:creationId xmlns:a16="http://schemas.microsoft.com/office/drawing/2014/main" id="{ED4B2B86-308D-04E9-5FFA-B0F75EF0C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988" y="1487730"/>
            <a:ext cx="6548437" cy="3680387"/>
          </a:xfrm>
          <a:prstGeom prst="rect">
            <a:avLst/>
          </a:prstGeom>
        </p:spPr>
      </p:pic>
    </p:spTree>
    <p:extLst>
      <p:ext uri="{BB962C8B-B14F-4D97-AF65-F5344CB8AC3E}">
        <p14:creationId xmlns:p14="http://schemas.microsoft.com/office/powerpoint/2010/main" val="236166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40</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سوالات پژوهش و پاسخ  آنها و همچنین پیشنهاد های برخواسته از تحقیق</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5" name="TextBox 4">
            <a:extLst>
              <a:ext uri="{FF2B5EF4-FFF2-40B4-BE49-F238E27FC236}">
                <a16:creationId xmlns:a16="http://schemas.microsoft.com/office/drawing/2014/main" id="{DF15E3F6-F943-B93F-06C4-DB10C6908089}"/>
              </a:ext>
            </a:extLst>
          </p:cNvPr>
          <p:cNvSpPr txBox="1"/>
          <p:nvPr/>
        </p:nvSpPr>
        <p:spPr>
          <a:xfrm>
            <a:off x="838200" y="940545"/>
            <a:ext cx="10420350" cy="1405513"/>
          </a:xfrm>
          <a:prstGeom prst="rect">
            <a:avLst/>
          </a:prstGeom>
          <a:noFill/>
        </p:spPr>
        <p:txBody>
          <a:bodyPr wrap="square">
            <a:spAutoFit/>
          </a:bodyPr>
          <a:lstStyle/>
          <a:p>
            <a:pPr marL="342900" marR="0" lvl="0" indent="-342900" algn="just" rtl="1">
              <a:spcBef>
                <a:spcPts val="0"/>
              </a:spcBef>
              <a:spcAft>
                <a:spcPts val="800"/>
              </a:spcAft>
              <a:buFont typeface="+mj-lt"/>
              <a:buAutoNum type="arabicPeriod"/>
            </a:pPr>
            <a:r>
              <a:rPr lang="fa-IR"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کارایی الگوریتم پیشنهادی با توجه به محدودیت­های از پیش تعریف شده چگونه خواهد بود </a:t>
            </a:r>
            <a:r>
              <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spcBef>
                <a:spcPts val="0"/>
              </a:spcBef>
              <a:spcAft>
                <a:spcPts val="800"/>
              </a:spcAft>
              <a:buFont typeface="+mj-lt"/>
              <a:buAutoNum type="arabicPeriod"/>
            </a:pPr>
            <a:r>
              <a:rPr lang="fa-IR" sz="1800" b="1" dirty="0">
                <a:effectLst/>
                <a:latin typeface="Calibri" panose="020F0502020204030204" pitchFamily="34" charset="0"/>
                <a:ea typeface="Calibri" panose="020F0502020204030204" pitchFamily="34" charset="0"/>
                <a:cs typeface="B Nazanin" panose="00000400000000000000" pitchFamily="2" charset="-78"/>
              </a:rPr>
              <a:t>الگوریتم پیشنهادی چگونه در تقابل با محدودیت های مختلف عمل خواهد کرد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rtl="1">
              <a:buFont typeface="+mj-lt"/>
              <a:buAutoNum type="arabicPeriod"/>
            </a:pPr>
            <a:r>
              <a:rPr lang="fa-IR" sz="1800" b="1" dirty="0">
                <a:effectLst/>
                <a:latin typeface="Calibri" panose="020F0502020204030204" pitchFamily="34" charset="0"/>
                <a:ea typeface="Calibri" panose="020F0502020204030204" pitchFamily="34" charset="0"/>
                <a:cs typeface="B Nazanin" panose="00000400000000000000" pitchFamily="2" charset="-78"/>
              </a:rPr>
              <a:t>ساختار تجدید نظر شده الگوریتم پیشنهادی تا چه اندازه در بهبود زمانبندی تخصیص اسکله و جرثقیل­ در بنادر دریایی موثر خواهد بود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dirty="0"/>
          </a:p>
        </p:txBody>
      </p:sp>
      <p:sp>
        <p:nvSpPr>
          <p:cNvPr id="4" name="Date Placeholder 3">
            <a:extLst>
              <a:ext uri="{FF2B5EF4-FFF2-40B4-BE49-F238E27FC236}">
                <a16:creationId xmlns:a16="http://schemas.microsoft.com/office/drawing/2014/main" id="{2D18E808-BDC6-C3A0-BD98-3B174E7AF2B4}"/>
              </a:ext>
            </a:extLst>
          </p:cNvPr>
          <p:cNvSpPr>
            <a:spLocks noGrp="1"/>
          </p:cNvSpPr>
          <p:nvPr>
            <p:ph type="dt" sz="half" idx="10"/>
          </p:nvPr>
        </p:nvSpPr>
        <p:spPr/>
        <p:txBody>
          <a:bodyPr/>
          <a:lstStyle/>
          <a:p>
            <a:fld id="{8F177640-9538-4C22-9E9D-96C31801F40C}" type="datetime1">
              <a:rPr lang="en-US" smtClean="0"/>
              <a:t>10/15/2024</a:t>
            </a:fld>
            <a:endParaRPr lang="en-US"/>
          </a:p>
        </p:txBody>
      </p:sp>
      <p:sp>
        <p:nvSpPr>
          <p:cNvPr id="6" name="TextBox 5">
            <a:extLst>
              <a:ext uri="{FF2B5EF4-FFF2-40B4-BE49-F238E27FC236}">
                <a16:creationId xmlns:a16="http://schemas.microsoft.com/office/drawing/2014/main" id="{CC40812B-9BA5-2A6D-EBA1-203401EA76E8}"/>
              </a:ext>
            </a:extLst>
          </p:cNvPr>
          <p:cNvSpPr txBox="1"/>
          <p:nvPr/>
        </p:nvSpPr>
        <p:spPr>
          <a:xfrm>
            <a:off x="1352550" y="5156021"/>
            <a:ext cx="9906000" cy="1200329"/>
          </a:xfrm>
          <a:prstGeom prst="rect">
            <a:avLst/>
          </a:prstGeom>
          <a:noFill/>
        </p:spPr>
        <p:txBody>
          <a:bodyPr wrap="square" rtlCol="0">
            <a:spAutoFit/>
          </a:bodyPr>
          <a:lstStyle/>
          <a:p>
            <a:pPr marL="285750" indent="-285750" algn="just" rtl="1">
              <a:buFont typeface="Wingdings" panose="05000000000000000000" pitchFamily="2" charset="2"/>
              <a:buChar char="q"/>
            </a:pPr>
            <a:r>
              <a:rPr lang="fa-IR" b="1" dirty="0">
                <a:cs typeface="Nazanin" panose="00000400000000000000" pitchFamily="2" charset="-78"/>
              </a:rPr>
              <a:t>کارهای آتی</a:t>
            </a:r>
            <a:r>
              <a:rPr lang="fa-IR" dirty="0">
                <a:cs typeface="Nazanin" panose="00000400000000000000" pitchFamily="2" charset="-78"/>
              </a:rPr>
              <a:t>: از جمله کارهای آینده، تحلیل چندمعیاره در تخصیص اسکله‌ها شامل زمان انتظار، هزینه‌های عملیاتی و تأثیرات زیست‌محیطی است که به بهبود تصمیم‌گیری‌ها و تخصیص بهینه منابع کمک می‌کند. همچنین، بررسی ترافیک‌های غیرمنتظره و تحلیل داده‌ها برای پیش‌بینی رفتار آنها می‌تواند به بهینه‌سازی عملکرد پایانه‌های دریایی و افزایش رضایت‌مندی منجر شود.</a:t>
            </a:r>
          </a:p>
          <a:p>
            <a:pPr marL="285750" indent="-285750" algn="just" rtl="1">
              <a:buFont typeface="Wingdings" panose="05000000000000000000" pitchFamily="2" charset="2"/>
              <a:buChar char="q"/>
            </a:pPr>
            <a:endParaRPr lang="en-US" dirty="0">
              <a:cs typeface="Nazanin" panose="00000400000000000000" pitchFamily="2" charset="-78"/>
            </a:endParaRPr>
          </a:p>
        </p:txBody>
      </p:sp>
      <p:sp>
        <p:nvSpPr>
          <p:cNvPr id="7" name="TextBox 6">
            <a:extLst>
              <a:ext uri="{FF2B5EF4-FFF2-40B4-BE49-F238E27FC236}">
                <a16:creationId xmlns:a16="http://schemas.microsoft.com/office/drawing/2014/main" id="{4D08ACC8-B955-5927-4F13-625008A3FD58}"/>
              </a:ext>
            </a:extLst>
          </p:cNvPr>
          <p:cNvSpPr txBox="1"/>
          <p:nvPr/>
        </p:nvSpPr>
        <p:spPr>
          <a:xfrm>
            <a:off x="1685925" y="2153332"/>
            <a:ext cx="9039225" cy="2862322"/>
          </a:xfrm>
          <a:prstGeom prst="rect">
            <a:avLst/>
          </a:prstGeom>
          <a:noFill/>
        </p:spPr>
        <p:txBody>
          <a:bodyPr wrap="square" rtlCol="0">
            <a:spAutoFit/>
          </a:bodyPr>
          <a:lstStyle/>
          <a:p>
            <a:pPr algn="just" rtl="1"/>
            <a:endParaRPr lang="fa-IR" dirty="0">
              <a:cs typeface="Nazanin" panose="00000400000000000000" pitchFamily="2" charset="-78"/>
            </a:endParaRPr>
          </a:p>
          <a:p>
            <a:pPr algn="just" rtl="1"/>
            <a:r>
              <a:rPr lang="fa-IR" dirty="0">
                <a:cs typeface="Nazanin" panose="00000400000000000000" pitchFamily="2" charset="-78"/>
              </a:rPr>
              <a:t>1. </a:t>
            </a:r>
            <a:r>
              <a:rPr lang="fa-IR" b="1" dirty="0">
                <a:cs typeface="Nazanin" panose="00000400000000000000" pitchFamily="2" charset="-78"/>
              </a:rPr>
              <a:t>کارایی الگوریتم پیشنهادی</a:t>
            </a:r>
            <a:r>
              <a:rPr lang="fa-IR" dirty="0">
                <a:cs typeface="Nazanin" panose="00000400000000000000" pitchFamily="2" charset="-78"/>
              </a:rPr>
              <a:t>: الگوریتم با استفاده از تکنیک‌های بهینه‌سازی و هوش مصنوعی، توانسته کارایی خود را در چارچوب محدودیت‌های تعریف شده افزایش دهد. این الگوریتم قادر به شناسایی و مدیریت تعاملات پیچیده بین منابع، زمان و هزینه‌هاست و در مواجهه با محدودیت‌های فضایی و زمانی، عملکرد بهتری نسبت به الگوریتم‌های سنتی دارد.</a:t>
            </a:r>
          </a:p>
          <a:p>
            <a:pPr algn="just" rtl="1"/>
            <a:r>
              <a:rPr lang="fa-IR" dirty="0">
                <a:cs typeface="Nazanin" panose="00000400000000000000" pitchFamily="2" charset="-78"/>
              </a:rPr>
              <a:t>2. </a:t>
            </a:r>
            <a:r>
              <a:rPr lang="fa-IR" b="1" dirty="0">
                <a:cs typeface="Nazanin" panose="00000400000000000000" pitchFamily="2" charset="-78"/>
              </a:rPr>
              <a:t>تقابل با محدودیت‌ها</a:t>
            </a:r>
            <a:r>
              <a:rPr lang="fa-IR" dirty="0">
                <a:cs typeface="Nazanin" panose="00000400000000000000" pitchFamily="2" charset="-78"/>
              </a:rPr>
              <a:t>: این الگوریتم از تکنیک‌های بهینه‌سازی و یادگیری ماشین برای شناسایی و طبقه‌بندی انواع محدودیت‌ها استفاده می‌کند. با تحلیل داده‌ها و استفاده از متغیرهای تعدیل‌کننده، بهترین حالت تخصیص منابع را در شرایط مختلف پیاده‌سازی می‌کند.</a:t>
            </a:r>
          </a:p>
          <a:p>
            <a:pPr algn="just" rtl="1"/>
            <a:r>
              <a:rPr lang="fa-IR" dirty="0">
                <a:cs typeface="Nazanin" panose="00000400000000000000" pitchFamily="2" charset="-78"/>
              </a:rPr>
              <a:t>3. </a:t>
            </a:r>
            <a:r>
              <a:rPr lang="fa-IR" b="1" dirty="0">
                <a:cs typeface="Nazanin" panose="00000400000000000000" pitchFamily="2" charset="-78"/>
              </a:rPr>
              <a:t>بهبود زمان‌بندی تخصیص اسکله و جرثقیل‌ها</a:t>
            </a:r>
            <a:r>
              <a:rPr lang="fa-IR" dirty="0">
                <a:cs typeface="Nazanin" panose="00000400000000000000" pitchFamily="2" charset="-78"/>
              </a:rPr>
              <a:t>:</a:t>
            </a:r>
            <a:r>
              <a:rPr lang="en-US" dirty="0">
                <a:cs typeface="Nazanin" panose="00000400000000000000" pitchFamily="2" charset="-78"/>
              </a:rPr>
              <a:t> </a:t>
            </a:r>
            <a:r>
              <a:rPr lang="fa-IR" dirty="0">
                <a:cs typeface="Nazanin" panose="00000400000000000000" pitchFamily="2" charset="-78"/>
              </a:rPr>
              <a:t>ساختار تجدید نظر شده این الگوریتم به خصوص در زمان‌بندی تخصیص اسکله و جرثقیل‌ها بهبود قابل توجهی دارد. با در نظر گرفتن عواملی مانند سطح دریا و وضعیت آب و هوا، این الگوریتم زمان‌های تأخیر را به حداقل می‌رساند و عملکرد کلی را افزایش می‌دهد، که نتیجه‌اش کاهش هزینه‌ها و افزایش رضایت‌مندی است.</a:t>
            </a:r>
          </a:p>
        </p:txBody>
      </p:sp>
    </p:spTree>
    <p:extLst>
      <p:ext uri="{BB962C8B-B14F-4D97-AF65-F5344CB8AC3E}">
        <p14:creationId xmlns:p14="http://schemas.microsoft.com/office/powerpoint/2010/main" val="1957177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41</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algn="ctr" rtl="1"/>
            <a:r>
              <a:rPr lang="fa-IR" sz="2400" b="1" dirty="0">
                <a:solidFill>
                  <a:schemeClr val="bg1"/>
                </a:solidFill>
                <a:effectLst>
                  <a:outerShdw blurRad="38100" dist="38100" dir="2700000" algn="tl">
                    <a:srgbClr val="000000">
                      <a:alpha val="43137"/>
                    </a:srgbClr>
                  </a:outerShdw>
                </a:effectLst>
                <a:cs typeface="B Mitra" panose="00000400000000000000" pitchFamily="2" charset="-78"/>
              </a:rPr>
              <a:t>  فهرست مهم ترین منابع مورد استفاده در پایان نامه</a:t>
            </a:r>
            <a:endParaRPr lang="en-US" sz="2400" b="1" dirty="0">
              <a:solidFill>
                <a:schemeClr val="bg1"/>
              </a:solidFill>
              <a:effectLst>
                <a:outerShdw blurRad="38100" dist="38100" dir="2700000" algn="tl">
                  <a:srgbClr val="000000">
                    <a:alpha val="43137"/>
                  </a:srgbClr>
                </a:outerShdw>
              </a:effectLst>
              <a:cs typeface="B Mitra" panose="00000400000000000000" pitchFamily="2" charset="-78"/>
            </a:endParaRPr>
          </a:p>
        </p:txBody>
      </p:sp>
      <p:sp>
        <p:nvSpPr>
          <p:cNvPr id="4" name="Date Placeholder 3">
            <a:extLst>
              <a:ext uri="{FF2B5EF4-FFF2-40B4-BE49-F238E27FC236}">
                <a16:creationId xmlns:a16="http://schemas.microsoft.com/office/drawing/2014/main" id="{E92037A2-8794-FEB8-B457-9FCD9B8EFEC1}"/>
              </a:ext>
            </a:extLst>
          </p:cNvPr>
          <p:cNvSpPr>
            <a:spLocks noGrp="1"/>
          </p:cNvSpPr>
          <p:nvPr>
            <p:ph type="dt" sz="half" idx="10"/>
          </p:nvPr>
        </p:nvSpPr>
        <p:spPr/>
        <p:txBody>
          <a:bodyPr/>
          <a:lstStyle/>
          <a:p>
            <a:fld id="{B80F88C7-26FF-4092-A201-A94E89E599CC}" type="datetime1">
              <a:rPr lang="en-US" smtClean="0"/>
              <a:t>10/15/2024</a:t>
            </a:fld>
            <a:endParaRPr lang="en-US"/>
          </a:p>
        </p:txBody>
      </p:sp>
      <p:sp>
        <p:nvSpPr>
          <p:cNvPr id="5" name="TextBox 4">
            <a:extLst>
              <a:ext uri="{FF2B5EF4-FFF2-40B4-BE49-F238E27FC236}">
                <a16:creationId xmlns:a16="http://schemas.microsoft.com/office/drawing/2014/main" id="{5234D538-E8F6-8DF0-E034-C7E9F1AF5B06}"/>
              </a:ext>
            </a:extLst>
          </p:cNvPr>
          <p:cNvSpPr txBox="1"/>
          <p:nvPr/>
        </p:nvSpPr>
        <p:spPr>
          <a:xfrm>
            <a:off x="1166812" y="1219609"/>
            <a:ext cx="9858375" cy="4739759"/>
          </a:xfrm>
          <a:prstGeom prst="rect">
            <a:avLst/>
          </a:prstGeom>
          <a:noFill/>
        </p:spPr>
        <p:txBody>
          <a:bodyPr wrap="square" rtlCol="0">
            <a:spAutoFit/>
          </a:bodyPr>
          <a:lstStyle/>
          <a:p>
            <a:pPr marL="342900" marR="0" lvl="0" indent="-342900" algn="just">
              <a:spcBef>
                <a:spcPts val="0"/>
              </a:spcBef>
              <a:spcAft>
                <a:spcPts val="600"/>
              </a:spcAft>
              <a:buFont typeface="+mj-lt"/>
              <a:buAutoNum type="arabicPeriod"/>
              <a:tabLst>
                <a:tab pos="50292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Rashidi, H., &amp; Tsang, E. (2023). *Port automation and vehicle scheduling: Advanced algorithms for scheduling problems of AGVs* (3rd ed.). CRC Press.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https://doi.org/10.1201/9781003308386</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Aslam, S.,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Michaelides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P., &amp; Herodotou, H. (2023). Berth allocation considering multiple quays: A practical approach using cuckoo search optimization. *Journal of Marine Science and Engineering, 11*(7), 1280.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https://doi.org/10.3390/jmse11071280</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Aslam, S.,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Michaelides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P., &amp; Herodotou, H. (2022). Enhanced berth allocation using the cuckoo search algorithm. *Springer Nature Journal of Computer Science, 3*(325).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https://doi.org/10.1007/s42979-022-01211</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Rashidi, H., &amp; Tsang, E. (2013). Novel constraints satisfaction models for optimization problems in container terminals. *Journal of Applied Mathematics, 37*(6), 3601-3634.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http://dx.doi.org/10.1016/j.apm.2012.07.042</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Zhang, G., Wu, M., Wujing, L., Xianfeng, O., &amp; Wenwu, X. (2023). Self-adaptive discrete cuckoo search algorithm for the service routing problem with time windows. *Chinese Journal of Electronics, 32*(4).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https://doi.org/10.23919/cje.2022.00.072</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Walton, S., Hassan, O., Morgan, K., &amp; Brown, M. T. (2011). Modified cuckoo search: A new gradient free optimization algorithm. *Journal of Chaos, Solitons &amp; Fractals, 44*(9), 710-718.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https://doi.org/10.1016/j.chaos.2011.06.004</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Türkoğulları</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B.,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Taşkın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 C., Aras, N., &amp;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Altınel</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K. (2016). Optimal berth allocation, time-variant quay crane assignment and scheduling with crane setups in container terminals.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European Journal of Operational Research</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985–1001.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https://doi.org/10.1016/j.ejor.2016.04.022</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 H., Chan, F. T., &amp; Chung, S. (2014). A fast approach for the integrated berth allocation and quay crane assignment problem.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Proceedings of the Institution of Mechanical Engineers Part B Journal of Engineering Manufacture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229</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2076–2087.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https://doi.org/10.1177/0954405414544555</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J., Tan, C., &amp; Zhang, Y. (2018). Yard crane scheduling problem in a container terminal considering risk caused by uncertainty.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Advanced Engineering Informatics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14–24.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https://doi.org/10.1016/j.aei.2018.11.004</a:t>
            </a:r>
            <a:endParaRPr lang="en-US" sz="12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Huang, S. Y., &amp; Li, Y. (2018). A bounded two-level dynamic programming algorithm for quay crane scheduling in container terminals.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Computers &amp; Industrial Engineering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303–313.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rPr>
              <a:t>https://doi.org/10.1016/j.cie.2018.06.010</a:t>
            </a:r>
            <a:endParaRPr lang="en-US" sz="1200" dirty="0">
              <a:solidFill>
                <a:srgbClr val="000000"/>
              </a:solidFill>
              <a:effectLst/>
              <a:latin typeface="Times New Roman" panose="02020603050405020304" pitchFamily="18" charset="0"/>
              <a:ea typeface="Times New Roman" panose="02020603050405020304" pitchFamily="18" charset="0"/>
            </a:endParaRPr>
          </a:p>
          <a:p>
            <a:endParaRPr lang="en-US" sz="1200" dirty="0"/>
          </a:p>
        </p:txBody>
      </p:sp>
    </p:spTree>
    <p:extLst>
      <p:ext uri="{BB962C8B-B14F-4D97-AF65-F5344CB8AC3E}">
        <p14:creationId xmlns:p14="http://schemas.microsoft.com/office/powerpoint/2010/main" val="1572093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D9456-2C30-5880-D367-CB640FE31F73}"/>
              </a:ext>
            </a:extLst>
          </p:cNvPr>
          <p:cNvSpPr>
            <a:spLocks noGrp="1"/>
          </p:cNvSpPr>
          <p:nvPr>
            <p:ph type="dt" sz="half" idx="10"/>
          </p:nvPr>
        </p:nvSpPr>
        <p:spPr/>
        <p:txBody>
          <a:bodyPr/>
          <a:lstStyle/>
          <a:p>
            <a:fld id="{511C30D3-A974-4FE0-97EE-994CD7397325}" type="datetime1">
              <a:rPr lang="en-US" smtClean="0"/>
              <a:t>10/15/2024</a:t>
            </a:fld>
            <a:endParaRPr lang="en-US"/>
          </a:p>
        </p:txBody>
      </p:sp>
      <p:sp>
        <p:nvSpPr>
          <p:cNvPr id="3" name="Slide Number Placeholder 2">
            <a:extLst>
              <a:ext uri="{FF2B5EF4-FFF2-40B4-BE49-F238E27FC236}">
                <a16:creationId xmlns:a16="http://schemas.microsoft.com/office/drawing/2014/main" id="{92F1BB8B-F90A-ABE2-62E0-DA1EA05675C5}"/>
              </a:ext>
            </a:extLst>
          </p:cNvPr>
          <p:cNvSpPr>
            <a:spLocks noGrp="1"/>
          </p:cNvSpPr>
          <p:nvPr>
            <p:ph type="sldNum" sz="quarter" idx="12"/>
          </p:nvPr>
        </p:nvSpPr>
        <p:spPr/>
        <p:txBody>
          <a:bodyPr/>
          <a:lstStyle/>
          <a:p>
            <a:fld id="{D7CC3BCE-01BE-4107-A505-0A5D70F1D93F}" type="slidenum">
              <a:rPr lang="en-US" smtClean="0"/>
              <a:t>42</a:t>
            </a:fld>
            <a:endParaRPr lang="en-US"/>
          </a:p>
        </p:txBody>
      </p:sp>
      <p:sp>
        <p:nvSpPr>
          <p:cNvPr id="4" name="TextBox 3">
            <a:extLst>
              <a:ext uri="{FF2B5EF4-FFF2-40B4-BE49-F238E27FC236}">
                <a16:creationId xmlns:a16="http://schemas.microsoft.com/office/drawing/2014/main" id="{62B74F01-AE12-644D-0A07-DDBDDF3E935F}"/>
              </a:ext>
            </a:extLst>
          </p:cNvPr>
          <p:cNvSpPr txBox="1"/>
          <p:nvPr/>
        </p:nvSpPr>
        <p:spPr>
          <a:xfrm>
            <a:off x="1590675" y="2657475"/>
            <a:ext cx="9172576" cy="923330"/>
          </a:xfrm>
          <a:prstGeom prst="rect">
            <a:avLst/>
          </a:prstGeom>
          <a:solidFill>
            <a:srgbClr val="0000FF"/>
          </a:solidFill>
        </p:spPr>
        <p:txBody>
          <a:bodyPr wrap="square" rtlCol="0">
            <a:spAutoFit/>
          </a:bodyPr>
          <a:lstStyle/>
          <a:p>
            <a:pPr algn="ctr" rtl="1"/>
            <a:r>
              <a:rPr lang="fa-IR" sz="5400" dirty="0">
                <a:solidFill>
                  <a:schemeClr val="bg1"/>
                </a:solidFill>
                <a:effectLst>
                  <a:outerShdw blurRad="38100" dist="38100" dir="2700000" algn="tl">
                    <a:srgbClr val="000000">
                      <a:alpha val="43137"/>
                    </a:srgbClr>
                  </a:outerShdw>
                </a:effectLst>
                <a:cs typeface="B Mitra" panose="00000400000000000000" pitchFamily="2" charset="-78"/>
              </a:rPr>
              <a:t>تشکر از حضور و توجه تان</a:t>
            </a:r>
            <a:endParaRPr lang="en-US" sz="5400" dirty="0">
              <a:solidFill>
                <a:schemeClr val="bg1"/>
              </a:solidFill>
              <a:effectLst>
                <a:outerShdw blurRad="38100" dist="38100" dir="2700000" algn="tl">
                  <a:srgbClr val="000000">
                    <a:alpha val="43137"/>
                  </a:srgbClr>
                </a:outerShdw>
              </a:effectLst>
              <a:cs typeface="B Mitra" panose="00000400000000000000" pitchFamily="2" charset="-78"/>
            </a:endParaRPr>
          </a:p>
        </p:txBody>
      </p:sp>
    </p:spTree>
    <p:extLst>
      <p:ext uri="{BB962C8B-B14F-4D97-AF65-F5344CB8AC3E}">
        <p14:creationId xmlns:p14="http://schemas.microsoft.com/office/powerpoint/2010/main" val="120354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EC175-717C-37B9-6237-C08B7444B26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F5E64-18EF-D43D-9E45-8C28DF11CCC0}"/>
              </a:ext>
            </a:extLst>
          </p:cNvPr>
          <p:cNvSpPr>
            <a:spLocks noGrp="1"/>
          </p:cNvSpPr>
          <p:nvPr>
            <p:ph type="sldNum" sz="quarter" idx="12"/>
          </p:nvPr>
        </p:nvSpPr>
        <p:spPr/>
        <p:txBody>
          <a:bodyPr/>
          <a:lstStyle/>
          <a:p>
            <a:fld id="{D7CC3BCE-01BE-4107-A505-0A5D70F1D93F}" type="slidenum">
              <a:rPr lang="en-US" smtClean="0"/>
              <a:t>5</a:t>
            </a:fld>
            <a:endParaRPr lang="en-US"/>
          </a:p>
        </p:txBody>
      </p:sp>
      <p:sp>
        <p:nvSpPr>
          <p:cNvPr id="3" name="TextBox 2">
            <a:extLst>
              <a:ext uri="{FF2B5EF4-FFF2-40B4-BE49-F238E27FC236}">
                <a16:creationId xmlns:a16="http://schemas.microsoft.com/office/drawing/2014/main" id="{1A71F8D1-8724-CE42-42C5-4DADD3845ADE}"/>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انگیزه ها و اهداف</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5" name="TextBox 4">
            <a:extLst>
              <a:ext uri="{FF2B5EF4-FFF2-40B4-BE49-F238E27FC236}">
                <a16:creationId xmlns:a16="http://schemas.microsoft.com/office/drawing/2014/main" id="{D5091E20-F66D-8E03-F2B1-8E244D336FEF}"/>
              </a:ext>
            </a:extLst>
          </p:cNvPr>
          <p:cNvSpPr txBox="1"/>
          <p:nvPr/>
        </p:nvSpPr>
        <p:spPr>
          <a:xfrm>
            <a:off x="628651" y="969766"/>
            <a:ext cx="10800405" cy="2135200"/>
          </a:xfrm>
          <a:prstGeom prst="rect">
            <a:avLst/>
          </a:prstGeom>
          <a:noFill/>
        </p:spPr>
        <p:txBody>
          <a:bodyPr wrap="square">
            <a:spAutoFit/>
          </a:bodyPr>
          <a:lstStyle/>
          <a:p>
            <a:pPr marL="285750" indent="-285750" algn="just" rtl="1">
              <a:lnSpc>
                <a:spcPct val="150000"/>
              </a:lnSpc>
              <a:buFont typeface="Wingdings" panose="05000000000000000000" pitchFamily="2" charset="2"/>
              <a:buChar char="q"/>
            </a:pPr>
            <a:r>
              <a:rPr lang="fa-IR" b="0" i="0" dirty="0">
                <a:effectLst/>
                <a:latin typeface="D-DINExp"/>
                <a:cs typeface="B Nazanin" panose="00000400000000000000" pitchFamily="2" charset="-78"/>
              </a:rPr>
              <a:t>هدف این پژوهش، ارائه تحقیقی جامع و دسته‌بندی مشخصات راه حل‌های ممکن به منظور رسیدگی به مسئله مطرح شده است</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fa-IR" dirty="0">
                <a:cs typeface="B Nazanin" panose="00000400000000000000" pitchFamily="2" charset="-78"/>
              </a:rPr>
              <a:t> حداکثر کردن کارایی عملیات بندر یکی از اولویت‌های مهم و انگیزه‌های اصلی در مدیریت آن است. با حل مشکل تخصیص سکو، بنادر به طور قابل توجهی قابلیت‌های عملیاتی خود را افزایش می‌دهند. به این ترتیب می‌توانند رقابت پذیری خود را حفظ کنند و سطوح بالای از خدمات را ارائه دهند که در محیط سریع السیر حمل و نقل دریایی امروز این بسیار حائز اهمیت است. </a:t>
            </a:r>
          </a:p>
          <a:p>
            <a:pPr marL="285750" indent="-285750" algn="just" rtl="1">
              <a:lnSpc>
                <a:spcPct val="150000"/>
              </a:lnSpc>
              <a:buFont typeface="Wingdings" panose="05000000000000000000" pitchFamily="2" charset="2"/>
              <a:buChar char="q"/>
            </a:pPr>
            <a:r>
              <a:rPr lang="fa-IR" b="1" dirty="0">
                <a:cs typeface="B Nazanin" panose="00000400000000000000" pitchFamily="2" charset="-78"/>
              </a:rPr>
              <a:t>انگیزه‌های اصلی این پژوهش عبارت هستند از:</a:t>
            </a:r>
          </a:p>
        </p:txBody>
      </p:sp>
      <p:sp>
        <p:nvSpPr>
          <p:cNvPr id="7" name="Date Placeholder 6">
            <a:extLst>
              <a:ext uri="{FF2B5EF4-FFF2-40B4-BE49-F238E27FC236}">
                <a16:creationId xmlns:a16="http://schemas.microsoft.com/office/drawing/2014/main" id="{48C1A676-632D-6A51-173C-9BB1EAF14345}"/>
              </a:ext>
            </a:extLst>
          </p:cNvPr>
          <p:cNvSpPr>
            <a:spLocks noGrp="1"/>
          </p:cNvSpPr>
          <p:nvPr>
            <p:ph type="dt" sz="half" idx="10"/>
          </p:nvPr>
        </p:nvSpPr>
        <p:spPr/>
        <p:txBody>
          <a:bodyPr/>
          <a:lstStyle/>
          <a:p>
            <a:fld id="{43B45C29-E2DF-4E31-A4A1-9F54C4ADA0FC}" type="datetime1">
              <a:rPr lang="en-US" smtClean="0"/>
              <a:t>10/15/2024</a:t>
            </a:fld>
            <a:endParaRPr lang="en-US"/>
          </a:p>
        </p:txBody>
      </p:sp>
      <p:graphicFrame>
        <p:nvGraphicFramePr>
          <p:cNvPr id="8" name="Diagram 7">
            <a:extLst>
              <a:ext uri="{FF2B5EF4-FFF2-40B4-BE49-F238E27FC236}">
                <a16:creationId xmlns:a16="http://schemas.microsoft.com/office/drawing/2014/main" id="{847B2E8C-B12D-1156-6F22-F1FF98557A2A}"/>
              </a:ext>
            </a:extLst>
          </p:cNvPr>
          <p:cNvGraphicFramePr/>
          <p:nvPr>
            <p:extLst>
              <p:ext uri="{D42A27DB-BD31-4B8C-83A1-F6EECF244321}">
                <p14:modId xmlns:p14="http://schemas.microsoft.com/office/powerpoint/2010/main" val="3247099812"/>
              </p:ext>
            </p:extLst>
          </p:nvPr>
        </p:nvGraphicFramePr>
        <p:xfrm>
          <a:off x="2352761" y="3242396"/>
          <a:ext cx="7705553" cy="2870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47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6</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روش تحقیق</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30367581-A7DE-F16D-DE48-483F9A9E4899}"/>
              </a:ext>
            </a:extLst>
          </p:cNvPr>
          <p:cNvSpPr>
            <a:spLocks noGrp="1"/>
          </p:cNvSpPr>
          <p:nvPr>
            <p:ph type="dt" sz="half" idx="10"/>
          </p:nvPr>
        </p:nvSpPr>
        <p:spPr/>
        <p:txBody>
          <a:bodyPr/>
          <a:lstStyle/>
          <a:p>
            <a:fld id="{07AE29ED-BB0C-44A8-B652-EB21707CFFF9}" type="datetime1">
              <a:rPr lang="en-US" smtClean="0"/>
              <a:t>10/15/2024</a:t>
            </a:fld>
            <a:endParaRPr lang="en-US"/>
          </a:p>
        </p:txBody>
      </p:sp>
      <p:graphicFrame>
        <p:nvGraphicFramePr>
          <p:cNvPr id="6" name="Diagram 5">
            <a:extLst>
              <a:ext uri="{FF2B5EF4-FFF2-40B4-BE49-F238E27FC236}">
                <a16:creationId xmlns:a16="http://schemas.microsoft.com/office/drawing/2014/main" id="{5C89483B-6A8E-96C4-0F10-D617EF1CB3BE}"/>
              </a:ext>
            </a:extLst>
          </p:cNvPr>
          <p:cNvGraphicFramePr/>
          <p:nvPr>
            <p:extLst>
              <p:ext uri="{D42A27DB-BD31-4B8C-83A1-F6EECF244321}">
                <p14:modId xmlns:p14="http://schemas.microsoft.com/office/powerpoint/2010/main" val="1163021984"/>
              </p:ext>
            </p:extLst>
          </p:nvPr>
        </p:nvGraphicFramePr>
        <p:xfrm>
          <a:off x="-771525" y="591794"/>
          <a:ext cx="12026685" cy="6415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2F8AAF9-DAA9-2099-93EB-ED067C1A90C3}"/>
              </a:ext>
            </a:extLst>
          </p:cNvPr>
          <p:cNvSpPr txBox="1"/>
          <p:nvPr/>
        </p:nvSpPr>
        <p:spPr>
          <a:xfrm>
            <a:off x="8610600" y="2507038"/>
            <a:ext cx="3171825" cy="2585323"/>
          </a:xfrm>
          <a:prstGeom prst="rect">
            <a:avLst/>
          </a:prstGeom>
          <a:noFill/>
        </p:spPr>
        <p:txBody>
          <a:bodyPr wrap="square" rtlCol="0">
            <a:spAutoFit/>
          </a:bodyPr>
          <a:lstStyle/>
          <a:p>
            <a:pPr marL="285750" indent="-285750" algn="just" rtl="1">
              <a:buFont typeface="Wingdings" panose="05000000000000000000" pitchFamily="2" charset="2"/>
              <a:buChar char="q"/>
            </a:pPr>
            <a:r>
              <a:rPr lang="fa-IR" dirty="0">
                <a:cs typeface="Nazanin" panose="00000400000000000000" pitchFamily="2" charset="-78"/>
              </a:rPr>
              <a:t>ترکیب این روش‌های تحقیق می‌تواند به ساختارمند کردن پژوهش‌های صورت گرفته در فرآیند تخصیص اسکله‌ها و افزایش کارایی کلی بندرها کمک کند. </a:t>
            </a:r>
          </a:p>
          <a:p>
            <a:pPr marL="285750" indent="-285750" algn="just" rtl="1">
              <a:buFont typeface="Wingdings" panose="05000000000000000000" pitchFamily="2" charset="2"/>
              <a:buChar char="q"/>
            </a:pPr>
            <a:r>
              <a:rPr lang="fa-IR" dirty="0">
                <a:cs typeface="Nazanin" panose="00000400000000000000" pitchFamily="2" charset="-78"/>
              </a:rPr>
              <a:t>با توجه به پیچیدگی‌های موجود در این حوزه، به‌کارگیری رویکردهای ترکیبی و متنوع، کلید دستیابی به نتایج بهینه و مؤثر در مدیریت منابع اسکله است.</a:t>
            </a:r>
            <a:endParaRPr lang="en-US" dirty="0">
              <a:cs typeface="Nazanin" panose="00000400000000000000" pitchFamily="2" charset="-78"/>
            </a:endParaRPr>
          </a:p>
        </p:txBody>
      </p:sp>
    </p:spTree>
    <p:extLst>
      <p:ext uri="{BB962C8B-B14F-4D97-AF65-F5344CB8AC3E}">
        <p14:creationId xmlns:p14="http://schemas.microsoft.com/office/powerpoint/2010/main" val="349379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92C1D-9AA5-6594-7FEA-19100740F0A2}"/>
              </a:ext>
            </a:extLst>
          </p:cNvPr>
          <p:cNvSpPr>
            <a:spLocks noGrp="1"/>
          </p:cNvSpPr>
          <p:nvPr>
            <p:ph type="sldNum" sz="quarter" idx="12"/>
          </p:nvPr>
        </p:nvSpPr>
        <p:spPr/>
        <p:txBody>
          <a:bodyPr/>
          <a:lstStyle/>
          <a:p>
            <a:fld id="{D7CC3BCE-01BE-4107-A505-0A5D70F1D93F}" type="slidenum">
              <a:rPr lang="en-US" smtClean="0"/>
              <a:t>7</a:t>
            </a:fld>
            <a:endParaRPr lang="en-US"/>
          </a:p>
        </p:txBody>
      </p:sp>
      <p:sp>
        <p:nvSpPr>
          <p:cNvPr id="3" name="TextBox 2">
            <a:extLst>
              <a:ext uri="{FF2B5EF4-FFF2-40B4-BE49-F238E27FC236}">
                <a16:creationId xmlns:a16="http://schemas.microsoft.com/office/drawing/2014/main" id="{2E6595AA-4186-CC58-CA10-F5D8B4B6329B}"/>
              </a:ext>
            </a:extLst>
          </p:cNvPr>
          <p:cNvSpPr txBox="1"/>
          <p:nvPr/>
        </p:nvSpPr>
        <p:spPr>
          <a:xfrm>
            <a:off x="6227570" y="2978246"/>
            <a:ext cx="5478152" cy="3378104"/>
          </a:xfrm>
          <a:prstGeom prst="rect">
            <a:avLst/>
          </a:prstGeom>
          <a:noFill/>
        </p:spPr>
        <p:txBody>
          <a:bodyPr wrap="square" rtlCol="0">
            <a:spAutoFit/>
          </a:bodyPr>
          <a:lstStyle/>
          <a:p>
            <a:pPr marL="285750" indent="-285750" algn="just" rtl="1">
              <a:lnSpc>
                <a:spcPct val="150000"/>
              </a:lnSpc>
              <a:buFont typeface="Wingdings" panose="05000000000000000000" pitchFamily="2" charset="2"/>
              <a:buChar char="q"/>
            </a:pPr>
            <a:r>
              <a:rPr lang="fa-IR" sz="1600" dirty="0">
                <a:effectLst/>
                <a:latin typeface="Calibri" panose="020F0502020204030204" pitchFamily="34" charset="0"/>
                <a:ea typeface="Calibri" panose="020F0502020204030204" pitchFamily="34" charset="0"/>
                <a:cs typeface="B Nazanin" panose="00000400000000000000" pitchFamily="2" charset="-78"/>
              </a:rPr>
              <a:t>شکل (۲)  نمونه ای از </a:t>
            </a:r>
            <a:r>
              <a:rPr lang="ar-SA" sz="1600" dirty="0">
                <a:effectLst/>
                <a:latin typeface="Calibri" panose="020F0502020204030204" pitchFamily="34" charset="0"/>
                <a:ea typeface="Calibri" panose="020F0502020204030204" pitchFamily="34" charset="0"/>
                <a:cs typeface="B Nazanin" panose="00000400000000000000" pitchFamily="2" charset="-78"/>
              </a:rPr>
              <a:t>تخصیص اسکله در یک پایانه کانتینری را برای ۴ کشتی­ نشان می­دهد. مطابق این شکل، اسکله ۱ در دوره های زمانی ۱ تا ۴ (به عنوان نمونه ۴ روز برای لنگرگیری)، به کشتی اول اختصاص یافته است. همین اسکله در دوره های زمانی۶ تا ۸ (به عنوان نمونه ۳ روز برای لنگرگیری)، به کشتی دوم اختصاص یافته است. اسکله ۲ در دوره های زمانی ۱ تا ۳ (به عنوان نمونه ۳ روز برای لنگرگیری)، به کشتی سوم و همین اسکله در دوره های زمانی ۴ تا ۸ به کشتی چهارم اختصاص یافته است. از اسکله سوم، بدلیل نامناسب بودن برای این ۴ کشتی، استفاده ای نمی­شود.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50000"/>
              </a:lnSpc>
            </a:pPr>
            <a:endParaRPr lang="en-US" sz="1600" dirty="0"/>
          </a:p>
        </p:txBody>
      </p:sp>
      <p:sp>
        <p:nvSpPr>
          <p:cNvPr id="4" name="TextBox 3">
            <a:extLst>
              <a:ext uri="{FF2B5EF4-FFF2-40B4-BE49-F238E27FC236}">
                <a16:creationId xmlns:a16="http://schemas.microsoft.com/office/drawing/2014/main" id="{6A4DD49C-CFE9-19E4-1608-E6317A7C973D}"/>
              </a:ext>
            </a:extLst>
          </p:cNvPr>
          <p:cNvSpPr txBox="1"/>
          <p:nvPr/>
        </p:nvSpPr>
        <p:spPr>
          <a:xfrm>
            <a:off x="600076" y="3990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 طرح مسئله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6" name="TextBox 5">
            <a:extLst>
              <a:ext uri="{FF2B5EF4-FFF2-40B4-BE49-F238E27FC236}">
                <a16:creationId xmlns:a16="http://schemas.microsoft.com/office/drawing/2014/main" id="{7BC2D1F8-B5E6-CD5B-28C5-F43E908F17B5}"/>
              </a:ext>
            </a:extLst>
          </p:cNvPr>
          <p:cNvSpPr txBox="1"/>
          <p:nvPr/>
        </p:nvSpPr>
        <p:spPr>
          <a:xfrm>
            <a:off x="648202" y="998442"/>
            <a:ext cx="11057521" cy="619272"/>
          </a:xfrm>
          <a:prstGeom prst="rect">
            <a:avLst/>
          </a:prstGeom>
          <a:noFill/>
        </p:spPr>
        <p:txBody>
          <a:bodyPr wrap="square">
            <a:spAutoFit/>
          </a:bodyPr>
          <a:lstStyle/>
          <a:p>
            <a:pPr marL="285750" marR="0" indent="-285750" algn="just" rtl="1">
              <a:lnSpc>
                <a:spcPct val="107000"/>
              </a:lnSpc>
              <a:spcBef>
                <a:spcPts val="0"/>
              </a:spcBef>
              <a:spcAft>
                <a:spcPts val="1200"/>
              </a:spcAft>
              <a:buFont typeface="Wingdings" panose="05000000000000000000" pitchFamily="2" charset="2"/>
              <a:buChar char="q"/>
            </a:pPr>
            <a:r>
              <a:rPr lang="fa-IR" sz="1600" kern="100" dirty="0">
                <a:effectLst/>
                <a:latin typeface="Calibri" panose="020F0502020204030204" pitchFamily="34" charset="0"/>
                <a:ea typeface="Calibri" panose="020F0502020204030204" pitchFamily="34" charset="0"/>
                <a:cs typeface="Nazanin" panose="00000400000000000000" pitchFamily="2" charset="-78"/>
              </a:rPr>
              <a:t>ترمینال های کانتینر دریایی یکی از کلیدی ترین نقش ها را در تجارت بین المللی دریایی ایفا می کنند. مدیریت ورود و خروج کانتینرهای انتقالی کشتی ها چندین چالش را پیش روی ترمینال های کانتینر دریایی می گذارد [1]. این مشکلات شامل ازدحام ، زمان انتظار طولانی قبل از لنگرگیری ، تاخیر در خروج و هزینه بالای عملیات است. </a:t>
            </a:r>
          </a:p>
        </p:txBody>
      </p:sp>
      <p:sp>
        <p:nvSpPr>
          <p:cNvPr id="7" name="Date Placeholder 6">
            <a:extLst>
              <a:ext uri="{FF2B5EF4-FFF2-40B4-BE49-F238E27FC236}">
                <a16:creationId xmlns:a16="http://schemas.microsoft.com/office/drawing/2014/main" id="{4425E364-7BF4-9CE6-F410-E618B15BF46E}"/>
              </a:ext>
            </a:extLst>
          </p:cNvPr>
          <p:cNvSpPr>
            <a:spLocks noGrp="1"/>
          </p:cNvSpPr>
          <p:nvPr>
            <p:ph type="dt" sz="half" idx="10"/>
          </p:nvPr>
        </p:nvSpPr>
        <p:spPr/>
        <p:txBody>
          <a:bodyPr/>
          <a:lstStyle/>
          <a:p>
            <a:fld id="{FE05ECDA-7A63-45C7-A132-B789A9B951C7}" type="datetime1">
              <a:rPr lang="en-US" smtClean="0"/>
              <a:t>10/15/2024</a:t>
            </a:fld>
            <a:endParaRPr lang="en-US"/>
          </a:p>
        </p:txBody>
      </p:sp>
      <p:sp>
        <p:nvSpPr>
          <p:cNvPr id="8" name="TextBox 7">
            <a:extLst>
              <a:ext uri="{FF2B5EF4-FFF2-40B4-BE49-F238E27FC236}">
                <a16:creationId xmlns:a16="http://schemas.microsoft.com/office/drawing/2014/main" id="{5D300096-1F3C-53DB-BC3E-14AC8AB8971D}"/>
              </a:ext>
            </a:extLst>
          </p:cNvPr>
          <p:cNvSpPr txBox="1"/>
          <p:nvPr/>
        </p:nvSpPr>
        <p:spPr>
          <a:xfrm>
            <a:off x="648201" y="1882203"/>
            <a:ext cx="11057521" cy="619272"/>
          </a:xfrm>
          <a:prstGeom prst="rect">
            <a:avLst/>
          </a:prstGeom>
          <a:noFill/>
        </p:spPr>
        <p:txBody>
          <a:bodyPr wrap="square">
            <a:spAutoFit/>
          </a:bodyPr>
          <a:lstStyle/>
          <a:p>
            <a:pPr marL="342900" marR="0" lvl="0" indent="-342900" algn="just" rtl="1">
              <a:lnSpc>
                <a:spcPct val="107000"/>
              </a:lnSpc>
              <a:spcBef>
                <a:spcPts val="0"/>
              </a:spcBef>
              <a:spcAft>
                <a:spcPts val="800"/>
              </a:spcAft>
              <a:buFont typeface="Wingdings" panose="05000000000000000000" pitchFamily="2" charset="2"/>
              <a:buChar char="q"/>
            </a:pPr>
            <a:r>
              <a:rPr lang="fa-IR" sz="1600" kern="100" dirty="0">
                <a:effectLst/>
                <a:latin typeface="Calibri" panose="020F0502020204030204" pitchFamily="34" charset="0"/>
                <a:ea typeface="Calibri" panose="020F0502020204030204" pitchFamily="34" charset="0"/>
                <a:cs typeface="B Nazanin" panose="00000400000000000000" pitchFamily="2" charset="-78"/>
              </a:rPr>
              <a:t>تعریف مسئله تخصیص لنرگاه به کشتی های ورودی به معنای زمان بندی ترمینال و پنجره های زمانی اسکله‌ها در محدوده زمانی خدمات رسانی به کشتی ها در ترمینال است. مسئله تخصیص لنگرگاه و جرثقیل به تخصیص موقعیت لنگرگاه به کشتی های ورودی برای کاهش هزینه، هزینه انتظار، تاخیر در خروج کشتی های  مربوط می شود</a:t>
            </a:r>
            <a:r>
              <a:rPr lang="fa-IR" sz="1100" kern="100" dirty="0">
                <a:latin typeface="Calibri" panose="020F0502020204030204" pitchFamily="34" charset="0"/>
                <a:ea typeface="Calibri" panose="020F0502020204030204" pitchFamily="34" charset="0"/>
                <a:cs typeface="Arial" panose="020B0604020202020204" pitchFamily="34" charset="0"/>
              </a:rPr>
              <a:t>.</a:t>
            </a:r>
            <a:endParaRPr lang="fa-IR" sz="1600" kern="100" dirty="0">
              <a:effectLst/>
              <a:latin typeface="Calibri" panose="020F0502020204030204" pitchFamily="34" charset="0"/>
              <a:ea typeface="Calibri" panose="020F0502020204030204" pitchFamily="34" charset="0"/>
              <a:cs typeface="B Nazanin" panose="00000400000000000000" pitchFamily="2" charset="-78"/>
            </a:endParaRPr>
          </a:p>
        </p:txBody>
      </p:sp>
      <p:graphicFrame>
        <p:nvGraphicFramePr>
          <p:cNvPr id="9" name="Table 8">
            <a:extLst>
              <a:ext uri="{FF2B5EF4-FFF2-40B4-BE49-F238E27FC236}">
                <a16:creationId xmlns:a16="http://schemas.microsoft.com/office/drawing/2014/main" id="{A7C75FB1-08EC-8B8A-E659-E3214E61E1B6}"/>
              </a:ext>
            </a:extLst>
          </p:cNvPr>
          <p:cNvGraphicFramePr>
            <a:graphicFrameLocks noGrp="1"/>
          </p:cNvGraphicFramePr>
          <p:nvPr>
            <p:extLst>
              <p:ext uri="{D42A27DB-BD31-4B8C-83A1-F6EECF244321}">
                <p14:modId xmlns:p14="http://schemas.microsoft.com/office/powerpoint/2010/main" val="1313098929"/>
              </p:ext>
            </p:extLst>
          </p:nvPr>
        </p:nvGraphicFramePr>
        <p:xfrm>
          <a:off x="838200" y="3352800"/>
          <a:ext cx="4970145" cy="2159831"/>
        </p:xfrm>
        <a:graphic>
          <a:graphicData uri="http://schemas.openxmlformats.org/drawingml/2006/table">
            <a:tbl>
              <a:tblPr rtl="1" firstRow="1" firstCol="1" bandRow="1">
                <a:tableStyleId>{5C22544A-7EE6-4342-B048-85BDC9FD1C3A}</a:tableStyleId>
              </a:tblPr>
              <a:tblGrid>
                <a:gridCol w="1721485">
                  <a:extLst>
                    <a:ext uri="{9D8B030D-6E8A-4147-A177-3AD203B41FA5}">
                      <a16:colId xmlns:a16="http://schemas.microsoft.com/office/drawing/2014/main" val="2127582718"/>
                    </a:ext>
                  </a:extLst>
                </a:gridCol>
                <a:gridCol w="1170305">
                  <a:extLst>
                    <a:ext uri="{9D8B030D-6E8A-4147-A177-3AD203B41FA5}">
                      <a16:colId xmlns:a16="http://schemas.microsoft.com/office/drawing/2014/main" val="64633599"/>
                    </a:ext>
                  </a:extLst>
                </a:gridCol>
                <a:gridCol w="1281430">
                  <a:extLst>
                    <a:ext uri="{9D8B030D-6E8A-4147-A177-3AD203B41FA5}">
                      <a16:colId xmlns:a16="http://schemas.microsoft.com/office/drawing/2014/main" val="2402463077"/>
                    </a:ext>
                  </a:extLst>
                </a:gridCol>
                <a:gridCol w="796925">
                  <a:extLst>
                    <a:ext uri="{9D8B030D-6E8A-4147-A177-3AD203B41FA5}">
                      <a16:colId xmlns:a16="http://schemas.microsoft.com/office/drawing/2014/main" val="3708220176"/>
                    </a:ext>
                  </a:extLst>
                </a:gridCol>
              </a:tblGrid>
              <a:tr h="0">
                <a:tc>
                  <a:txBody>
                    <a:bodyPr/>
                    <a:lstStyle/>
                    <a:p>
                      <a:pPr marL="0" marR="0" algn="ctr" rtl="1">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200">
                          <a:effectLst/>
                        </a:rPr>
                        <a:t>Time</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93552445"/>
                  </a:ext>
                </a:extLst>
              </a:tr>
              <a:tr h="66928">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a:effectLst/>
                          <a:highlight>
                            <a:srgbClr val="00FF00"/>
                          </a:highligh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dirty="0">
                          <a:effectLst/>
                        </a:rPr>
                        <a:t>..</a:t>
                      </a:r>
                      <a:endParaRPr lang="en-US" sz="12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138975287"/>
                  </a:ext>
                </a:extLst>
              </a:tr>
              <a:tr h="0">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rPr>
                        <a:t>Ship4</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00FF00"/>
                          </a:highlight>
                        </a:rPr>
                        <a:t>Ship2</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dirty="0">
                          <a:effectLst/>
                        </a:rPr>
                        <a:t>8</a:t>
                      </a:r>
                      <a:endParaRPr lang="en-US" sz="12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26974528"/>
                  </a:ext>
                </a:extLst>
              </a:tr>
              <a:tr h="0">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rPr>
                        <a:t>Ship4</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00FF00"/>
                          </a:highlight>
                        </a:rPr>
                        <a:t>Ship2</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a:effectLst/>
                        </a:rPr>
                        <a:t>7</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4012426667"/>
                  </a:ext>
                </a:extLst>
              </a:tr>
              <a:tr h="0">
                <a:tc>
                  <a:txBody>
                    <a:bodyPr/>
                    <a:lstStyle/>
                    <a:p>
                      <a:pPr marL="0" marR="0" algn="ctr" rtl="1">
                        <a:lnSpc>
                          <a:spcPct val="115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rPr>
                        <a:t>Ship4</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00FF00"/>
                          </a:highlight>
                        </a:rPr>
                        <a:t>Ship2</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a:effectLst/>
                        </a:rPr>
                        <a:t>6</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567861068"/>
                  </a:ext>
                </a:extLst>
              </a:tr>
              <a:tr h="0">
                <a:tc>
                  <a:txBody>
                    <a:bodyPr/>
                    <a:lstStyle/>
                    <a:p>
                      <a:pPr marL="0" marR="0" algn="ctr" rtl="1">
                        <a:lnSpc>
                          <a:spcPct val="115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rPr>
                        <a:t>Ship4</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FF00"/>
                          </a:highlight>
                        </a:rPr>
                        <a:t>Ship1</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a:effectLst/>
                        </a:rPr>
                        <a:t>5</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284445429"/>
                  </a:ext>
                </a:extLst>
              </a:tr>
              <a:tr h="0">
                <a:tc>
                  <a:txBody>
                    <a:bodyPr/>
                    <a:lstStyle/>
                    <a:p>
                      <a:pPr marL="0" marR="0" algn="ctr" rtl="1">
                        <a:lnSpc>
                          <a:spcPct val="115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rPr>
                        <a:t>Ship4</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FF00"/>
                          </a:highlight>
                        </a:rPr>
                        <a:t>Ship1</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a:effectLst/>
                        </a:rPr>
                        <a:t>4</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955497513"/>
                  </a:ext>
                </a:extLst>
              </a:tr>
              <a:tr h="0">
                <a:tc>
                  <a:txBody>
                    <a:bodyPr/>
                    <a:lstStyle/>
                    <a:p>
                      <a:pPr marL="0" marR="0" algn="ctr" rtl="1">
                        <a:lnSpc>
                          <a:spcPct val="115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00FF"/>
                          </a:highlight>
                        </a:rPr>
                        <a:t>Ship3</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FF00"/>
                          </a:highlight>
                        </a:rPr>
                        <a:t>Ship1</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a:effectLst/>
                        </a:rPr>
                        <a:t>3</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63030056"/>
                  </a:ext>
                </a:extLst>
              </a:tr>
              <a:tr h="0">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00FF"/>
                          </a:highlight>
                        </a:rPr>
                        <a:t>Ship3</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FF00"/>
                          </a:highlight>
                        </a:rPr>
                        <a:t>Ship1</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a:effectLst/>
                        </a:rPr>
                        <a:t>2</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889112354"/>
                  </a:ext>
                </a:extLst>
              </a:tr>
              <a:tr h="0">
                <a:tc>
                  <a:txBody>
                    <a:bodyPr/>
                    <a:lstStyle/>
                    <a:p>
                      <a:pPr marL="0" marR="0" algn="ctr" rtl="1">
                        <a:lnSpc>
                          <a:spcPct val="115000"/>
                        </a:lnSpc>
                        <a:spcBef>
                          <a:spcPts val="0"/>
                        </a:spcBef>
                        <a:spcAft>
                          <a:spcPts val="0"/>
                        </a:spcAft>
                      </a:pPr>
                      <a:r>
                        <a:rPr lang="fa-IR" sz="1200">
                          <a:effectLst/>
                        </a:rPr>
                        <a:t> </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00FF"/>
                          </a:highlight>
                        </a:rPr>
                        <a:t>Ship3</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en-US" sz="1000">
                          <a:effectLst/>
                          <a:highlight>
                            <a:srgbClr val="FFFF00"/>
                          </a:highlight>
                        </a:rPr>
                        <a:t>Ship1</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104523685"/>
                  </a:ext>
                </a:extLst>
              </a:tr>
              <a:tr h="0">
                <a:tc>
                  <a:txBody>
                    <a:bodyPr/>
                    <a:lstStyle/>
                    <a:p>
                      <a:pPr marL="0" marR="0" algn="ctr" rtl="1">
                        <a:lnSpc>
                          <a:spcPct val="115000"/>
                        </a:lnSpc>
                        <a:spcBef>
                          <a:spcPts val="0"/>
                        </a:spcBef>
                        <a:spcAft>
                          <a:spcPts val="0"/>
                        </a:spcAft>
                      </a:pPr>
                      <a:r>
                        <a:rPr lang="fa-IR" sz="1200">
                          <a:effectLst/>
                          <a:highlight>
                            <a:srgbClr val="FF0000"/>
                          </a:highlight>
                        </a:rPr>
                        <a:t>اسکله 3</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highlight>
                            <a:srgbClr val="FF0000"/>
                          </a:highlight>
                        </a:rPr>
                        <a:t>اسکله 2</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highlight>
                            <a:srgbClr val="FF0000"/>
                          </a:highlight>
                        </a:rPr>
                        <a:t>اسکله1</a:t>
                      </a:r>
                      <a:endParaRPr lang="en-US" sz="120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200" dirty="0">
                          <a:effectLst/>
                          <a:highlight>
                            <a:srgbClr val="FF0000"/>
                          </a:highlight>
                        </a:rPr>
                        <a:t> </a:t>
                      </a:r>
                      <a:endParaRPr lang="en-US" sz="1200"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911880442"/>
                  </a:ext>
                </a:extLst>
              </a:tr>
            </a:tbl>
          </a:graphicData>
        </a:graphic>
      </p:graphicFrame>
    </p:spTree>
    <p:extLst>
      <p:ext uri="{BB962C8B-B14F-4D97-AF65-F5344CB8AC3E}">
        <p14:creationId xmlns:p14="http://schemas.microsoft.com/office/powerpoint/2010/main" val="57621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8</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اهداف کلی این پژوهش</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graphicFrame>
        <p:nvGraphicFramePr>
          <p:cNvPr id="4" name="Diagram 3">
            <a:extLst>
              <a:ext uri="{FF2B5EF4-FFF2-40B4-BE49-F238E27FC236}">
                <a16:creationId xmlns:a16="http://schemas.microsoft.com/office/drawing/2014/main" id="{5EB48B51-30FA-D02E-7B59-5EE25665C8FC}"/>
              </a:ext>
            </a:extLst>
          </p:cNvPr>
          <p:cNvGraphicFramePr/>
          <p:nvPr>
            <p:extLst>
              <p:ext uri="{D42A27DB-BD31-4B8C-83A1-F6EECF244321}">
                <p14:modId xmlns:p14="http://schemas.microsoft.com/office/powerpoint/2010/main" val="299931311"/>
              </p:ext>
            </p:extLst>
          </p:nvPr>
        </p:nvGraphicFramePr>
        <p:xfrm>
          <a:off x="714375" y="880155"/>
          <a:ext cx="110680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5C986351-2380-DA24-6246-13ACC95C3FF3}"/>
              </a:ext>
            </a:extLst>
          </p:cNvPr>
          <p:cNvSpPr>
            <a:spLocks noGrp="1"/>
          </p:cNvSpPr>
          <p:nvPr>
            <p:ph type="dt" sz="half" idx="10"/>
          </p:nvPr>
        </p:nvSpPr>
        <p:spPr/>
        <p:txBody>
          <a:bodyPr/>
          <a:lstStyle/>
          <a:p>
            <a:fld id="{6AF8BC9D-0FA3-4A61-8716-FDC5DE423A1A}" type="datetime1">
              <a:rPr lang="en-US" smtClean="0"/>
              <a:t>10/15/2024</a:t>
            </a:fld>
            <a:endParaRPr lang="en-US"/>
          </a:p>
        </p:txBody>
      </p:sp>
    </p:spTree>
    <p:extLst>
      <p:ext uri="{BB962C8B-B14F-4D97-AF65-F5344CB8AC3E}">
        <p14:creationId xmlns:p14="http://schemas.microsoft.com/office/powerpoint/2010/main" val="338966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B3240-F828-33B4-3DCE-22DE89EB15C2}"/>
              </a:ext>
            </a:extLst>
          </p:cNvPr>
          <p:cNvSpPr>
            <a:spLocks noGrp="1"/>
          </p:cNvSpPr>
          <p:nvPr>
            <p:ph type="sldNum" sz="quarter" idx="12"/>
          </p:nvPr>
        </p:nvSpPr>
        <p:spPr/>
        <p:txBody>
          <a:bodyPr/>
          <a:lstStyle/>
          <a:p>
            <a:fld id="{D7CC3BCE-01BE-4107-A505-0A5D70F1D93F}" type="slidenum">
              <a:rPr lang="en-US" smtClean="0"/>
              <a:t>9</a:t>
            </a:fld>
            <a:endParaRPr lang="en-US"/>
          </a:p>
        </p:txBody>
      </p:sp>
      <p:sp>
        <p:nvSpPr>
          <p:cNvPr id="3" name="TextBox 2">
            <a:extLst>
              <a:ext uri="{FF2B5EF4-FFF2-40B4-BE49-F238E27FC236}">
                <a16:creationId xmlns:a16="http://schemas.microsoft.com/office/drawing/2014/main" id="{7461EC57-976A-1585-EF69-2D07064F5681}"/>
              </a:ext>
            </a:extLst>
          </p:cNvPr>
          <p:cNvSpPr txBox="1"/>
          <p:nvPr/>
        </p:nvSpPr>
        <p:spPr>
          <a:xfrm>
            <a:off x="628651" y="360962"/>
            <a:ext cx="11153774" cy="461665"/>
          </a:xfrm>
          <a:prstGeom prst="rect">
            <a:avLst/>
          </a:prstGeom>
          <a:solidFill>
            <a:srgbClr val="0000FF"/>
          </a:solidFill>
        </p:spPr>
        <p:txBody>
          <a:bodyPr wrap="square" rtlCol="0">
            <a:spAutoFit/>
          </a:bodyPr>
          <a:lstStyle/>
          <a:p>
            <a:pPr marL="342900" indent="-342900" algn="r" rtl="1">
              <a:buFont typeface="Courier New" panose="02070309020205020404" pitchFamily="49" charset="0"/>
              <a:buChar char="o"/>
            </a:pPr>
            <a:r>
              <a:rPr lang="fa-IR" sz="2400" b="1" dirty="0">
                <a:solidFill>
                  <a:schemeClr val="bg1"/>
                </a:solidFill>
                <a:effectLst>
                  <a:outerShdw blurRad="38100" dist="38100" dir="2700000" algn="tl">
                    <a:srgbClr val="000000">
                      <a:alpha val="43137"/>
                    </a:srgbClr>
                  </a:outerShdw>
                </a:effectLst>
                <a:cs typeface="B Nazanin" panose="00000400000000000000" pitchFamily="2" charset="-78"/>
              </a:rPr>
              <a:t>فرض پژوهش  </a:t>
            </a:r>
            <a:endParaRPr lang="en-US" sz="24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
        <p:nvSpPr>
          <p:cNvPr id="4" name="Date Placeholder 3">
            <a:extLst>
              <a:ext uri="{FF2B5EF4-FFF2-40B4-BE49-F238E27FC236}">
                <a16:creationId xmlns:a16="http://schemas.microsoft.com/office/drawing/2014/main" id="{853C1B5B-0F00-F147-48D2-14BFF898149C}"/>
              </a:ext>
            </a:extLst>
          </p:cNvPr>
          <p:cNvSpPr>
            <a:spLocks noGrp="1"/>
          </p:cNvSpPr>
          <p:nvPr>
            <p:ph type="dt" sz="half" idx="10"/>
          </p:nvPr>
        </p:nvSpPr>
        <p:spPr/>
        <p:txBody>
          <a:bodyPr/>
          <a:lstStyle/>
          <a:p>
            <a:fld id="{5CE7D225-1D04-4605-8E18-8ECE54FA4981}" type="datetime1">
              <a:rPr lang="en-US" smtClean="0"/>
              <a:t>10/15/2024</a:t>
            </a:fld>
            <a:endParaRPr lang="en-US"/>
          </a:p>
        </p:txBody>
      </p:sp>
      <p:sp>
        <p:nvSpPr>
          <p:cNvPr id="6" name="Rectangle 1">
            <a:extLst>
              <a:ext uri="{FF2B5EF4-FFF2-40B4-BE49-F238E27FC236}">
                <a16:creationId xmlns:a16="http://schemas.microsoft.com/office/drawing/2014/main" id="{C559401C-4E99-513D-204A-BE86F0800D23}"/>
              </a:ext>
            </a:extLst>
          </p:cNvPr>
          <p:cNvSpPr>
            <a:spLocks noChangeArrowheads="1"/>
          </p:cNvSpPr>
          <p:nvPr/>
        </p:nvSpPr>
        <p:spPr bwMode="auto">
          <a:xfrm>
            <a:off x="838200" y="991444"/>
            <a:ext cx="10653486" cy="504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920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2075" algn="just" defTabSz="914400" rtl="1" eaLnBrk="0" fontAlgn="base" latinLnBrk="0" hangingPunct="0">
              <a:lnSpc>
                <a:spcPct val="150000"/>
              </a:lnSpc>
              <a:spcBef>
                <a:spcPct val="0"/>
              </a:spcBef>
              <a:spcAft>
                <a:spcPct val="0"/>
              </a:spcAft>
              <a:buClrTx/>
              <a:buSzTx/>
              <a:buFontTx/>
              <a:buNone/>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در این پژوهش، تعداد ۷ فرضیه اساسی برای بررسی و تحلیل مسئله تخصیص اسکله تعریف شده است که به چهارچوب طراحی اسکله و جنبه‌های زمان‌بندی و تخصیص منابع می‌پردازند. این فرضیه‌ها به تعیین اسکله‌های ترجیحی و هماهنگی تخصیص کمک می‌کنند و هدف آنها ایجاد پیش‌زمینه‌ای برای مدلسازی در این حوزه است.</a:t>
            </a:r>
          </a:p>
          <a:p>
            <a:pPr marL="0" marR="0" lvl="0" indent="92075" algn="just" defTabSz="914400" rtl="1" eaLnBrk="0" fontAlgn="base" latinLnBrk="0" hangingPunct="0">
              <a:lnSpc>
                <a:spcPct val="150000"/>
              </a:lnSpc>
              <a:spcBef>
                <a:spcPct val="0"/>
              </a:spcBef>
              <a:spcAft>
                <a:spcPct val="0"/>
              </a:spcAft>
              <a:buClrTx/>
              <a:buSzTx/>
              <a:buFontTx/>
              <a:buNone/>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a:t>
            </a:r>
            <a:r>
              <a:rPr kumimoji="0" lang="fa-IR" altLang="en-US" b="1"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فرض ۱-۱</a:t>
            </a: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تنها یک بندر و پایانه دریایی با چند اسکله وجود دارد که باید به‌طور بهینه مدیریت شود تا از حداکثر ظرفیت بهره‌برداری شود.</a:t>
            </a:r>
          </a:p>
          <a:p>
            <a:pPr marL="0" marR="0" lvl="0" indent="92075" algn="just" defTabSz="914400" rtl="1" eaLnBrk="0" fontAlgn="base" latinLnBrk="0" hangingPunct="0">
              <a:lnSpc>
                <a:spcPct val="150000"/>
              </a:lnSpc>
              <a:spcBef>
                <a:spcPct val="0"/>
              </a:spcBef>
              <a:spcAft>
                <a:spcPct val="0"/>
              </a:spcAft>
              <a:buClrTx/>
              <a:buSzTx/>
              <a:buFontTx/>
              <a:buNone/>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a:t>
            </a:r>
            <a:r>
              <a:rPr kumimoji="0" lang="fa-IR" altLang="en-US" b="1"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فرض ۱-۲</a:t>
            </a: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مدل‌ها بهینه‌سازی مجموع زمان انتظار و پردازش کشتی‌ها را هدف قرار می‌دهند که منجر به کاهش هزینه‌ها و افزایش رضایت مشتریان می‌شود.</a:t>
            </a:r>
          </a:p>
          <a:p>
            <a:pPr marL="0" marR="0" lvl="0" indent="92075" algn="just" defTabSz="914400" rtl="1" eaLnBrk="0" fontAlgn="base" latinLnBrk="0" hangingPunct="0">
              <a:lnSpc>
                <a:spcPct val="150000"/>
              </a:lnSpc>
              <a:spcBef>
                <a:spcPct val="0"/>
              </a:spcBef>
              <a:spcAft>
                <a:spcPct val="0"/>
              </a:spcAft>
              <a:buClrTx/>
              <a:buSzTx/>
              <a:buFontTx/>
              <a:buNone/>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a:t>
            </a:r>
            <a:r>
              <a:rPr kumimoji="0" lang="fa-IR" altLang="en-US" b="1"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فرض ۱-۳</a:t>
            </a: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هر کشتی تنها می‌تواند در یک اسکله با یک جرثقیل مدیریت شود که باعث کاهش زمان بین ورود و خروج کشتی‌ها می‌شود.</a:t>
            </a:r>
          </a:p>
          <a:p>
            <a:pPr marL="0" marR="0" lvl="0" indent="92075" algn="just" defTabSz="914400" rtl="1" eaLnBrk="0" fontAlgn="base" latinLnBrk="0" hangingPunct="0">
              <a:lnSpc>
                <a:spcPct val="150000"/>
              </a:lnSpc>
              <a:spcBef>
                <a:spcPct val="0"/>
              </a:spcBef>
              <a:spcAft>
                <a:spcPct val="0"/>
              </a:spcAft>
              <a:buClrTx/>
              <a:buSzTx/>
              <a:buFontTx/>
              <a:buNone/>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a:t>
            </a:r>
            <a:r>
              <a:rPr kumimoji="0" lang="fa-IR" altLang="en-US" b="1"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فرض ۱-۴</a:t>
            </a: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پنجره‌های زمانی ثابت و طول لنگرگیری متناسب با طول اسکله‌ها در نظر گرفته می‌شود.</a:t>
            </a:r>
          </a:p>
          <a:p>
            <a:pPr marL="0" marR="0" lvl="0" indent="92075" algn="just" defTabSz="914400" rtl="1" eaLnBrk="0" fontAlgn="base" latinLnBrk="0" hangingPunct="0">
              <a:lnSpc>
                <a:spcPct val="150000"/>
              </a:lnSpc>
              <a:spcBef>
                <a:spcPct val="0"/>
              </a:spcBef>
              <a:spcAft>
                <a:spcPct val="0"/>
              </a:spcAft>
              <a:buClrTx/>
              <a:buSzTx/>
              <a:buFontTx/>
              <a:buNone/>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a:t>
            </a:r>
            <a:r>
              <a:rPr kumimoji="0" lang="fa-IR" altLang="en-US" b="1"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فرض ۱-۵</a:t>
            </a: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هر کشتی دارای یک اسکله ترجیحی برای پهلوگیری است که به محل ذخیره‌سازی نزدیک‌تر است.</a:t>
            </a:r>
          </a:p>
          <a:p>
            <a:pPr marL="0" marR="0" lvl="0" indent="92075" algn="just" defTabSz="914400" rtl="1" eaLnBrk="0" fontAlgn="base" latinLnBrk="0" hangingPunct="0">
              <a:lnSpc>
                <a:spcPct val="150000"/>
              </a:lnSpc>
              <a:spcBef>
                <a:spcPct val="0"/>
              </a:spcBef>
              <a:spcAft>
                <a:spcPct val="0"/>
              </a:spcAft>
              <a:buClrTx/>
              <a:buSzTx/>
              <a:buFontTx/>
              <a:buNone/>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a:t>
            </a:r>
            <a:r>
              <a:rPr kumimoji="0" lang="fa-IR" altLang="en-US" b="1"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فرض ۱-۶</a:t>
            </a: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تصمیم‌گیری درباره زمان لنگرگیری تنها در یک فاز مشخص صورت می‌گیرد که باعث کاهش خطاها و دقت بیشتر می‌شود.</a:t>
            </a:r>
          </a:p>
          <a:p>
            <a:pPr marL="285750" marR="0" lvl="0" indent="-285750" algn="just" defTabSz="914400" rtl="1" eaLnBrk="0" fontAlgn="base" latinLnBrk="0" hangingPunct="0">
              <a:lnSpc>
                <a:spcPct val="150000"/>
              </a:lnSpc>
              <a:spcBef>
                <a:spcPct val="0"/>
              </a:spcBef>
              <a:spcAft>
                <a:spcPct val="0"/>
              </a:spcAft>
              <a:buClrTx/>
              <a:buSzTx/>
              <a:buFontTx/>
              <a:buChar char="-"/>
              <a:tabLst/>
            </a:pP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a:t>
            </a:r>
            <a:r>
              <a:rPr kumimoji="0" lang="fa-IR" altLang="en-US" b="1"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فرض ۱-۷</a:t>
            </a:r>
            <a:r>
              <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rPr>
              <a:t>:** کشتی‌ها دوره زمانی مشخصی برای پهلوگیری دارند و در صورت تخطی از زمان مقرر، جریمه می‌شوند تا کارایی بندر افزایش یابد.</a:t>
            </a:r>
          </a:p>
          <a:p>
            <a:pPr marL="285750" marR="0" lvl="0" indent="-285750" algn="just" defTabSz="914400" rtl="1" eaLnBrk="0" fontAlgn="base" latinLnBrk="0" hangingPunct="0">
              <a:lnSpc>
                <a:spcPct val="150000"/>
              </a:lnSpc>
              <a:spcBef>
                <a:spcPct val="0"/>
              </a:spcBef>
              <a:spcAft>
                <a:spcPct val="0"/>
              </a:spcAft>
              <a:buClrTx/>
              <a:buSzTx/>
              <a:buFontTx/>
              <a:buChar char="-"/>
              <a:tabLst/>
            </a:pPr>
            <a:endParaRPr kumimoji="0" lang="fa-IR" altLang="en-US" b="0" i="0" u="none" strike="noStrike" cap="none" normalizeH="0" baseline="0" dirty="0">
              <a:ln>
                <a:noFill/>
              </a:ln>
              <a:solidFill>
                <a:srgbClr val="000000"/>
              </a:solidFill>
              <a:effectLst/>
              <a:latin typeface="B Nazanin" panose="00000400000000000000" pitchFamily="2" charset="-78"/>
              <a:ea typeface="Times New Roman" panose="02020603050405020304" pitchFamily="18" charset="0"/>
              <a:cs typeface="Nazanin" panose="00000400000000000000" pitchFamily="2" charset="-78"/>
            </a:endParaRPr>
          </a:p>
        </p:txBody>
      </p:sp>
    </p:spTree>
    <p:extLst>
      <p:ext uri="{BB962C8B-B14F-4D97-AF65-F5344CB8AC3E}">
        <p14:creationId xmlns:p14="http://schemas.microsoft.com/office/powerpoint/2010/main" val="1562582873"/>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4937</TotalTime>
  <Words>9243</Words>
  <Application>Microsoft Office PowerPoint</Application>
  <PresentationFormat>Widescreen</PresentationFormat>
  <Paragraphs>1206</Paragraphs>
  <Slides>42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42</vt:i4>
      </vt:variant>
    </vt:vector>
  </HeadingPairs>
  <TitlesOfParts>
    <vt:vector size="59" baseType="lpstr">
      <vt:lpstr>2  Nazanin</vt:lpstr>
      <vt:lpstr>Arial</vt:lpstr>
      <vt:lpstr>B Mitra</vt:lpstr>
      <vt:lpstr>B Nazanin</vt:lpstr>
      <vt:lpstr>Calibri</vt:lpstr>
      <vt:lpstr>Calibri Light</vt:lpstr>
      <vt:lpstr>Cambria Math</vt:lpstr>
      <vt:lpstr>Courier New</vt:lpstr>
      <vt:lpstr>D-DINExp</vt:lpstr>
      <vt:lpstr>DM Sans</vt:lpstr>
      <vt:lpstr>KaTeX_Main</vt:lpstr>
      <vt:lpstr>KaTeX_Math</vt:lpstr>
      <vt:lpstr>Nazanin</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najmieh sadat safarabadi</dc:creator>
  <cp:lastModifiedBy>najmieh sadat safarabadi</cp:lastModifiedBy>
  <cp:revision>336</cp:revision>
  <dcterms:created xsi:type="dcterms:W3CDTF">2024-07-09T06:45:07Z</dcterms:created>
  <dcterms:modified xsi:type="dcterms:W3CDTF">2024-10-15T09:56:10Z</dcterms:modified>
</cp:coreProperties>
</file>