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napToObjects="1">
      <p:cViewPr>
        <p:scale>
          <a:sx n="100" d="100"/>
          <a:sy n="100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36E6-8076-D24A-83E0-D6191346B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2245D-8896-474D-A996-3602B7CE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4411-F51E-EB4A-8335-E4D4D85A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91FE-30C0-7143-834B-BBBD9AB59498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789D-4943-E04A-9027-BC5F596E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B9C19-7BA7-B14F-881A-0B7FE37E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9502-57A3-AB42-A033-62027B9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42CB-E299-D641-9E10-86179F7B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DC89C-487C-3F49-84A7-A1EB2B9A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2864D-B78B-8A4C-8EE3-2618DDC6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91FE-30C0-7143-834B-BBBD9AB59498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723A-3530-C446-A16C-8A8A0FE3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706B-3DC7-A84E-B500-2C77070C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9502-57A3-AB42-A033-62027B9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D8A3F-0A8E-464C-A28B-685ADFA4F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F67D-CE46-E649-AFDA-511506F40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4A5B-F6C7-7E4F-A152-2FD6DEB3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91FE-30C0-7143-834B-BBBD9AB59498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179F-9276-6044-82DD-408E1A7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62B9-D01C-A94C-BA1C-8E7D7F01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9502-57A3-AB42-A033-62027B9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8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0FA2-5C75-6045-AFDA-F5F8A2E9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8B09-CA0E-3743-846E-1A9E55B4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ECE5-C19D-2345-9752-F377F57C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91FE-30C0-7143-834B-BBBD9AB59498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B277-0E69-7C46-9785-02CADB32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A64F-BD0F-2949-9DC8-7AE45D56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9502-57A3-AB42-A033-62027B9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9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B268-A832-144A-A9A6-34DC5791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92653-CE90-6E47-8CF3-DFE97DB3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BBBB7-ABFC-8640-BFE3-1B8045D0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91FE-30C0-7143-834B-BBBD9AB59498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912C-2F22-154F-8FDD-5FA20C4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3D5F-F5F1-F94D-A378-713BCF16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9502-57A3-AB42-A033-62027B9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8BD4-340D-C444-B269-B20128C4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C2AC-E565-A44D-9770-1313CD26F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03AAB-005A-E047-BF09-95DC3C952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CCCBD-1159-394B-9FFE-902D3A5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91FE-30C0-7143-834B-BBBD9AB59498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CBDA5-3153-EF4A-B923-07653981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DA03-B275-094F-9586-7EB7B1E7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9502-57A3-AB42-A033-62027B9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2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A6C0-D27C-A844-87D2-BE81F8F3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464E7-00A1-A149-B3CD-8A44F191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01DF9-905B-564C-B6D9-3654EEEA2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51A3B-768F-BD40-BAFE-ED65567CC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17DC7-D88E-D945-987F-2E50C1579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40625-BF76-E245-BFF7-58FB4BB5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91FE-30C0-7143-834B-BBBD9AB59498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74AE5-9AAD-424F-B3C1-70EDE2F5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CE32D-C85A-0340-8544-142E6D9B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9502-57A3-AB42-A033-62027B9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01FE-C25D-8F44-B200-24C39A57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6A306-4AED-CB4E-975A-5688D38A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91FE-30C0-7143-834B-BBBD9AB59498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8479F-A048-D846-B54E-B1244ACF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B13E-D9EF-AA4F-BF9F-57F1F9A0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9502-57A3-AB42-A033-62027B9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7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B08EE-DD25-CD48-BBE8-EAE259CB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91FE-30C0-7143-834B-BBBD9AB59498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61224-F428-4345-97A6-20FEDC99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B725-F2DE-D149-BED9-18E84591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9502-57A3-AB42-A033-62027B9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583B-5D27-FA45-97B1-1889389F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0C10-CBC7-E740-B591-7810D6BC7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BF070-D6D8-3A48-A1FF-42EC17030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A02EE-F83A-D84D-B0C4-04D2B9B8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91FE-30C0-7143-834B-BBBD9AB59498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067E-F1B5-5F4E-8A6C-6E0F5643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DDCFC-33DE-AB42-A732-1846E7F6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9502-57A3-AB42-A033-62027B9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043A-41A1-574D-A159-650A426C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0C3BF-7E9F-9040-9325-DF1E65FBE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767E2-A6B2-054A-9F5E-7F83AC414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6E55-82AF-C84F-83F4-AC2D704F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91FE-30C0-7143-834B-BBBD9AB59498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4C17E-01EB-4E4D-B182-5C593B78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8C7F-869E-E745-A751-7B79DB11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9502-57A3-AB42-A033-62027B9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9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01BAF-EEE7-4648-A903-59D312A4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D1BE-2CE3-994B-A08A-B2C7FBAB8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857C-5F34-D040-A1F6-B82CD127E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91FE-30C0-7143-834B-BBBD9AB59498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3E3C-2EA6-1647-A0F4-70F569BDC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A6A9-57C2-F748-A55D-BA9CA2CF4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59502-57A3-AB42-A033-62027B91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0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tif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4.wdp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F2E48318-85A6-8F44-A3AD-EFC4ED593243}"/>
              </a:ext>
            </a:extLst>
          </p:cNvPr>
          <p:cNvGrpSpPr/>
          <p:nvPr/>
        </p:nvGrpSpPr>
        <p:grpSpPr>
          <a:xfrm>
            <a:off x="2340350" y="340242"/>
            <a:ext cx="6709951" cy="5419640"/>
            <a:chOff x="2340350" y="340242"/>
            <a:chExt cx="6709951" cy="541964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C631847-F2C4-C742-ADAA-7E81777ABAAA}"/>
                </a:ext>
              </a:extLst>
            </p:cNvPr>
            <p:cNvGrpSpPr/>
            <p:nvPr/>
          </p:nvGrpSpPr>
          <p:grpSpPr>
            <a:xfrm>
              <a:off x="2340350" y="340242"/>
              <a:ext cx="6709951" cy="5419640"/>
              <a:chOff x="3779202" y="869855"/>
              <a:chExt cx="5724362" cy="483460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75E5ABBF-AEEC-554C-952E-AEA7835EA669}"/>
                  </a:ext>
                </a:extLst>
              </p:cNvPr>
              <p:cNvGrpSpPr/>
              <p:nvPr/>
            </p:nvGrpSpPr>
            <p:grpSpPr>
              <a:xfrm>
                <a:off x="6008650" y="2923853"/>
                <a:ext cx="3000025" cy="1346766"/>
                <a:chOff x="3413212" y="2985911"/>
                <a:chExt cx="3000025" cy="1311509"/>
              </a:xfrm>
            </p:grpSpPr>
            <p:sp>
              <p:nvSpPr>
                <p:cNvPr id="145" name="Trapezoid 144">
                  <a:extLst>
                    <a:ext uri="{FF2B5EF4-FFF2-40B4-BE49-F238E27FC236}">
                      <a16:creationId xmlns:a16="http://schemas.microsoft.com/office/drawing/2014/main" id="{1DBD51D6-733D-A442-B1B4-DCA719F30B12}"/>
                    </a:ext>
                  </a:extLst>
                </p:cNvPr>
                <p:cNvSpPr/>
                <p:nvPr/>
              </p:nvSpPr>
              <p:spPr>
                <a:xfrm rot="3350580">
                  <a:off x="4272803" y="2156985"/>
                  <a:ext cx="1280844" cy="3000025"/>
                </a:xfrm>
                <a:prstGeom prst="trapezoid">
                  <a:avLst>
                    <a:gd name="adj" fmla="val 1181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718C47F3-80CE-054F-8EFA-530A3141A8A9}"/>
                    </a:ext>
                  </a:extLst>
                </p:cNvPr>
                <p:cNvSpPr/>
                <p:nvPr/>
              </p:nvSpPr>
              <p:spPr>
                <a:xfrm>
                  <a:off x="5350847" y="3264949"/>
                  <a:ext cx="75563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C358464B-8F93-9140-920B-DADC18422185}"/>
                    </a:ext>
                  </a:extLst>
                </p:cNvPr>
                <p:cNvSpPr/>
                <p:nvPr/>
              </p:nvSpPr>
              <p:spPr>
                <a:xfrm>
                  <a:off x="5526349" y="2985911"/>
                  <a:ext cx="75563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8CF6086-77FB-CA48-83AB-39909ABCB84F}"/>
                    </a:ext>
                  </a:extLst>
                </p:cNvPr>
                <p:cNvSpPr/>
                <p:nvPr/>
              </p:nvSpPr>
              <p:spPr>
                <a:xfrm>
                  <a:off x="5297749" y="3105497"/>
                  <a:ext cx="75563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DB8B72AA-A34B-1647-B457-D487CEF9636A}"/>
                    </a:ext>
                  </a:extLst>
                </p:cNvPr>
                <p:cNvSpPr/>
                <p:nvPr/>
              </p:nvSpPr>
              <p:spPr>
                <a:xfrm>
                  <a:off x="5561829" y="3109463"/>
                  <a:ext cx="75563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5CB6FAA9-AA28-6540-AFDE-AC921A18518C}"/>
                    </a:ext>
                  </a:extLst>
                </p:cNvPr>
                <p:cNvSpPr/>
                <p:nvPr/>
              </p:nvSpPr>
              <p:spPr>
                <a:xfrm>
                  <a:off x="5450786" y="3147563"/>
                  <a:ext cx="75563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AE33E5DB-CE40-304C-972E-0BE4F62EC161}"/>
                    </a:ext>
                  </a:extLst>
                </p:cNvPr>
                <p:cNvSpPr/>
                <p:nvPr/>
              </p:nvSpPr>
              <p:spPr>
                <a:xfrm>
                  <a:off x="4653659" y="3656999"/>
                  <a:ext cx="75563" cy="76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601DF4B-87A9-B846-9988-312DC4C312D4}"/>
                    </a:ext>
                  </a:extLst>
                </p:cNvPr>
                <p:cNvSpPr/>
                <p:nvPr/>
              </p:nvSpPr>
              <p:spPr>
                <a:xfrm>
                  <a:off x="4916609" y="3653913"/>
                  <a:ext cx="75563" cy="76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5646B5F3-ABA7-824C-A330-3177704D82BB}"/>
                    </a:ext>
                  </a:extLst>
                </p:cNvPr>
                <p:cNvSpPr/>
                <p:nvPr/>
              </p:nvSpPr>
              <p:spPr>
                <a:xfrm>
                  <a:off x="4739254" y="3792274"/>
                  <a:ext cx="75563" cy="76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D632D86-BFCC-8B45-8471-A9C08E3611F9}"/>
                    </a:ext>
                  </a:extLst>
                </p:cNvPr>
                <p:cNvSpPr/>
                <p:nvPr/>
              </p:nvSpPr>
              <p:spPr>
                <a:xfrm flipH="1">
                  <a:off x="5223287" y="3237122"/>
                  <a:ext cx="74461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A11B259F-E506-6B42-BF29-A6264DAD8878}"/>
                    </a:ext>
                  </a:extLst>
                </p:cNvPr>
                <p:cNvSpPr/>
                <p:nvPr/>
              </p:nvSpPr>
              <p:spPr>
                <a:xfrm>
                  <a:off x="4386407" y="3947776"/>
                  <a:ext cx="75563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E33A509-FD68-5246-9AE5-6FEE30FA0695}"/>
                    </a:ext>
                  </a:extLst>
                </p:cNvPr>
                <p:cNvSpPr/>
                <p:nvPr/>
              </p:nvSpPr>
              <p:spPr>
                <a:xfrm>
                  <a:off x="4244347" y="4026949"/>
                  <a:ext cx="75563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C9CFC337-A02A-3A4C-8E90-D46CACD50C50}"/>
                    </a:ext>
                  </a:extLst>
                </p:cNvPr>
                <p:cNvSpPr/>
                <p:nvPr/>
              </p:nvSpPr>
              <p:spPr>
                <a:xfrm>
                  <a:off x="4166765" y="4141249"/>
                  <a:ext cx="75563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7C0888BC-B780-E740-8E9D-A61D9C42B9D4}"/>
                    </a:ext>
                  </a:extLst>
                </p:cNvPr>
                <p:cNvSpPr/>
                <p:nvPr/>
              </p:nvSpPr>
              <p:spPr>
                <a:xfrm>
                  <a:off x="4385098" y="4100063"/>
                  <a:ext cx="75563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765713D-5B09-0B4F-81A1-0B0D1D886880}"/>
                  </a:ext>
                </a:extLst>
              </p:cNvPr>
              <p:cNvGrpSpPr/>
              <p:nvPr/>
            </p:nvGrpSpPr>
            <p:grpSpPr>
              <a:xfrm>
                <a:off x="4488959" y="1125469"/>
                <a:ext cx="2738097" cy="2008820"/>
                <a:chOff x="1377439" y="1100643"/>
                <a:chExt cx="2738097" cy="2008820"/>
              </a:xfrm>
            </p:grpSpPr>
            <p:sp>
              <p:nvSpPr>
                <p:cNvPr id="160" name="Flowchart: Punched Tape 1">
                  <a:extLst>
                    <a:ext uri="{FF2B5EF4-FFF2-40B4-BE49-F238E27FC236}">
                      <a16:creationId xmlns:a16="http://schemas.microsoft.com/office/drawing/2014/main" id="{01C11A3E-EE15-B245-84DF-EF81F9D6B4DB}"/>
                    </a:ext>
                  </a:extLst>
                </p:cNvPr>
                <p:cNvSpPr/>
                <p:nvPr/>
              </p:nvSpPr>
              <p:spPr>
                <a:xfrm rot="19193333">
                  <a:off x="1377439" y="1840754"/>
                  <a:ext cx="2738097" cy="1130256"/>
                </a:xfrm>
                <a:prstGeom prst="flowChartPunchedTape">
                  <a:avLst/>
                </a:prstGeom>
                <a:gradFill flip="none" rotWithShape="1">
                  <a:gsLst>
                    <a:gs pos="49000">
                      <a:srgbClr val="F7E7C8"/>
                    </a:gs>
                    <a:gs pos="0">
                      <a:srgbClr val="FFEFD1"/>
                    </a:gs>
                    <a:gs pos="76000">
                      <a:schemeClr val="accent2"/>
                    </a:gs>
                    <a:gs pos="0">
                      <a:schemeClr val="bg2">
                        <a:lumMod val="90000"/>
                      </a:schemeClr>
                    </a:gs>
                    <a:gs pos="29000">
                      <a:srgbClr val="D1C39F"/>
                    </a:gs>
                  </a:gsLst>
                  <a:lin ang="2700000" scaled="1"/>
                  <a:tileRect/>
                </a:gra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2D2C5A9C-6BAB-6A43-9095-BD441C12DBFC}"/>
                    </a:ext>
                  </a:extLst>
                </p:cNvPr>
                <p:cNvSpPr/>
                <p:nvPr/>
              </p:nvSpPr>
              <p:spPr>
                <a:xfrm>
                  <a:off x="3316549" y="1454536"/>
                  <a:ext cx="75563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F128965D-3293-6847-8DC7-BB6EDA5F6E01}"/>
                    </a:ext>
                  </a:extLst>
                </p:cNvPr>
                <p:cNvSpPr/>
                <p:nvPr/>
              </p:nvSpPr>
              <p:spPr>
                <a:xfrm>
                  <a:off x="3468949" y="1606936"/>
                  <a:ext cx="75563" cy="76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FC1782A6-73B9-2A43-913B-B4F15C4281F6}"/>
                    </a:ext>
                  </a:extLst>
                </p:cNvPr>
                <p:cNvSpPr/>
                <p:nvPr/>
              </p:nvSpPr>
              <p:spPr>
                <a:xfrm>
                  <a:off x="3164149" y="1606936"/>
                  <a:ext cx="75563" cy="76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CDF82DCE-A616-D547-B069-B5BF8AE8509B}"/>
                    </a:ext>
                  </a:extLst>
                </p:cNvPr>
                <p:cNvSpPr/>
                <p:nvPr/>
              </p:nvSpPr>
              <p:spPr>
                <a:xfrm>
                  <a:off x="3316793" y="1759336"/>
                  <a:ext cx="75563" cy="76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602CFEF5-01FC-0746-99E8-5E17A1DC8207}"/>
                    </a:ext>
                  </a:extLst>
                </p:cNvPr>
                <p:cNvSpPr/>
                <p:nvPr/>
              </p:nvSpPr>
              <p:spPr>
                <a:xfrm>
                  <a:off x="3583567" y="1797436"/>
                  <a:ext cx="75563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7A3ACBF-2EC3-8147-A025-EC36418982D8}"/>
                    </a:ext>
                  </a:extLst>
                </p:cNvPr>
                <p:cNvSpPr/>
                <p:nvPr/>
              </p:nvSpPr>
              <p:spPr>
                <a:xfrm>
                  <a:off x="2402149" y="2270607"/>
                  <a:ext cx="75563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FF081E3C-EA53-A047-B485-287AF7EEB8A4}"/>
                    </a:ext>
                  </a:extLst>
                </p:cNvPr>
                <p:cNvSpPr/>
                <p:nvPr/>
              </p:nvSpPr>
              <p:spPr>
                <a:xfrm>
                  <a:off x="2665099" y="2267521"/>
                  <a:ext cx="75563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CC201469-61A4-174D-8242-F4ACC5EF5642}"/>
                    </a:ext>
                  </a:extLst>
                </p:cNvPr>
                <p:cNvSpPr/>
                <p:nvPr/>
              </p:nvSpPr>
              <p:spPr>
                <a:xfrm>
                  <a:off x="2487744" y="2405882"/>
                  <a:ext cx="75563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A443A7AC-0C7F-3D41-B7D5-C4D655FD9714}"/>
                    </a:ext>
                  </a:extLst>
                </p:cNvPr>
                <p:cNvSpPr/>
                <p:nvPr/>
              </p:nvSpPr>
              <p:spPr>
                <a:xfrm>
                  <a:off x="2859349" y="2232507"/>
                  <a:ext cx="75563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59985BC8-F41A-DE4B-8C21-1605FB713DB1}"/>
                    </a:ext>
                  </a:extLst>
                </p:cNvPr>
                <p:cNvSpPr/>
                <p:nvPr/>
              </p:nvSpPr>
              <p:spPr>
                <a:xfrm>
                  <a:off x="2423534" y="2883949"/>
                  <a:ext cx="75563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BA70A543-C632-7449-ACF1-C085B6CFB5C4}"/>
                    </a:ext>
                  </a:extLst>
                </p:cNvPr>
                <p:cNvSpPr/>
                <p:nvPr/>
              </p:nvSpPr>
              <p:spPr>
                <a:xfrm>
                  <a:off x="2249749" y="2807749"/>
                  <a:ext cx="75563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E9182B89-38C5-7346-B0E9-A637BEFC1CEF}"/>
                    </a:ext>
                  </a:extLst>
                </p:cNvPr>
                <p:cNvSpPr/>
                <p:nvPr/>
              </p:nvSpPr>
              <p:spPr>
                <a:xfrm>
                  <a:off x="2287530" y="2960149"/>
                  <a:ext cx="75563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D71-C6B4-0A4C-8DFC-B338409B39B3}"/>
                    </a:ext>
                  </a:extLst>
                </p:cNvPr>
                <p:cNvSpPr/>
                <p:nvPr/>
              </p:nvSpPr>
              <p:spPr>
                <a:xfrm>
                  <a:off x="2428282" y="3033263"/>
                  <a:ext cx="75563" cy="762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84B73F83-BE02-DA46-83C2-FD70E15D8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9712" y="1100643"/>
                      <a:ext cx="35939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𝐱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Rectangle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712" y="1100643"/>
                      <a:ext cx="359394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57C580A9-91B9-7841-8882-E175151A121F}"/>
                  </a:ext>
                </a:extLst>
              </p:cNvPr>
              <p:cNvGrpSpPr/>
              <p:nvPr/>
            </p:nvGrpSpPr>
            <p:grpSpPr>
              <a:xfrm>
                <a:off x="6512747" y="1716856"/>
                <a:ext cx="2990817" cy="1109488"/>
                <a:chOff x="3401227" y="1692030"/>
                <a:chExt cx="2990817" cy="1109488"/>
              </a:xfrm>
            </p:grpSpPr>
            <p:cxnSp>
              <p:nvCxnSpPr>
                <p:cNvPr id="176" name="Curved Connector 175">
                  <a:extLst>
                    <a:ext uri="{FF2B5EF4-FFF2-40B4-BE49-F238E27FC236}">
                      <a16:creationId xmlns:a16="http://schemas.microsoft.com/office/drawing/2014/main" id="{8C93000D-3DE2-514A-BDDE-72B38B7E7A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1227" y="1846810"/>
                  <a:ext cx="1693719" cy="954708"/>
                </a:xfrm>
                <a:prstGeom prst="curvedConnector2">
                  <a:avLst/>
                </a:prstGeom>
                <a:ln w="25400">
                  <a:solidFill>
                    <a:schemeClr val="accent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4BE63D0-0C3D-D44D-AF1F-C6AD35ACCB80}"/>
                    </a:ext>
                  </a:extLst>
                </p:cNvPr>
                <p:cNvSpPr txBox="1"/>
                <p:nvPr/>
              </p:nvSpPr>
              <p:spPr>
                <a:xfrm>
                  <a:off x="3869016" y="1692030"/>
                  <a:ext cx="2523028" cy="41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7030A0"/>
                      </a:solidFill>
                      <a:latin typeface="Bell MT" panose="02020503060305020303" pitchFamily="18" charset="0"/>
                    </a:rPr>
                    <a:t>Nonlinear mapping</a:t>
                  </a: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50A7F11-EFED-CA43-8DB5-27480A384939}"/>
                  </a:ext>
                </a:extLst>
              </p:cNvPr>
              <p:cNvSpPr txBox="1"/>
              <p:nvPr/>
            </p:nvSpPr>
            <p:spPr>
              <a:xfrm>
                <a:off x="4523457" y="869855"/>
                <a:ext cx="3622903" cy="41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Bell MT" panose="02020503060305020303" pitchFamily="18" charset="0"/>
                    <a:cs typeface="Arial" panose="020B0604020202020204" pitchFamily="34" charset="0"/>
                  </a:rPr>
                  <a:t>High dimensional ambient space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80B312B-8F40-2648-A9B6-055A892DA66C}"/>
                  </a:ext>
                </a:extLst>
              </p:cNvPr>
              <p:cNvSpPr/>
              <p:nvPr/>
            </p:nvSpPr>
            <p:spPr>
              <a:xfrm>
                <a:off x="5241969" y="4963169"/>
                <a:ext cx="3552696" cy="74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Bell MT" panose="02020503060305020303" pitchFamily="18" charset="0"/>
                    <a:cs typeface="Arial" panose="020B0604020202020204" pitchFamily="34" charset="0"/>
                  </a:rPr>
                  <a:t>Low dimensional manifold space</a:t>
                </a:r>
                <a:endParaRPr lang="en-US" sz="2400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B5DB7E46-15C9-D341-8B03-FC356EA0D35A}"/>
                  </a:ext>
                </a:extLst>
              </p:cNvPr>
              <p:cNvGrpSpPr/>
              <p:nvPr/>
            </p:nvGrpSpPr>
            <p:grpSpPr>
              <a:xfrm rot="10606712">
                <a:off x="3779202" y="3126861"/>
                <a:ext cx="2574440" cy="909657"/>
                <a:chOff x="4396091" y="2145230"/>
                <a:chExt cx="2395039" cy="809270"/>
              </a:xfrm>
            </p:grpSpPr>
            <p:cxnSp>
              <p:nvCxnSpPr>
                <p:cNvPr id="182" name="Curved Connector 181">
                  <a:extLst>
                    <a:ext uri="{FF2B5EF4-FFF2-40B4-BE49-F238E27FC236}">
                      <a16:creationId xmlns:a16="http://schemas.microsoft.com/office/drawing/2014/main" id="{CC10665B-BD51-BB44-A08C-38C7B111A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3288">
                  <a:off x="4396091" y="2189275"/>
                  <a:ext cx="1191466" cy="765225"/>
                </a:xfrm>
                <a:prstGeom prst="curvedConnector3">
                  <a:avLst>
                    <a:gd name="adj1" fmla="val 50000"/>
                  </a:avLst>
                </a:prstGeom>
                <a:ln w="25400">
                  <a:solidFill>
                    <a:schemeClr val="accent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9C32CA02-D44F-3A4D-9FFE-CFA08447D6BE}"/>
                    </a:ext>
                  </a:extLst>
                </p:cNvPr>
                <p:cNvSpPr txBox="1"/>
                <p:nvPr/>
              </p:nvSpPr>
              <p:spPr>
                <a:xfrm rot="10993288">
                  <a:off x="4580866" y="2145230"/>
                  <a:ext cx="2210264" cy="3663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7030A0"/>
                      </a:solidFill>
                      <a:latin typeface="Bell MT" panose="02020503060305020303" pitchFamily="18" charset="0"/>
                    </a:rPr>
                    <a:t>Inverse-mapping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DD91CE5-9E52-6742-918B-A200220679D4}"/>
                    </a:ext>
                  </a:extLst>
                </p:cNvPr>
                <p:cNvSpPr/>
                <p:nvPr/>
              </p:nvSpPr>
              <p:spPr>
                <a:xfrm>
                  <a:off x="6818227" y="1136807"/>
                  <a:ext cx="690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spc="-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  <m:r>
                          <a:rPr lang="en-US" b="1" i="0" spc="-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pc="-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0" spc="-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DD91CE5-9E52-6742-918B-A20022067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227" y="1136807"/>
                  <a:ext cx="69070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19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E47B296-6455-0D42-9394-7D88BC7ED353}"/>
              </a:ext>
            </a:extLst>
          </p:cNvPr>
          <p:cNvGrpSpPr/>
          <p:nvPr/>
        </p:nvGrpSpPr>
        <p:grpSpPr>
          <a:xfrm>
            <a:off x="526325" y="718889"/>
            <a:ext cx="9814412" cy="4495127"/>
            <a:chOff x="69125" y="693489"/>
            <a:chExt cx="9814412" cy="44951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7F7F55-C925-D446-AC44-902D096488E9}"/>
                </a:ext>
              </a:extLst>
            </p:cNvPr>
            <p:cNvGrpSpPr/>
            <p:nvPr/>
          </p:nvGrpSpPr>
          <p:grpSpPr>
            <a:xfrm>
              <a:off x="69125" y="1158226"/>
              <a:ext cx="4362092" cy="3618388"/>
              <a:chOff x="-413240" y="710234"/>
              <a:chExt cx="4362092" cy="361838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7DAE598-93F5-DE4E-A733-E24CD6564358}"/>
                  </a:ext>
                </a:extLst>
              </p:cNvPr>
              <p:cNvGrpSpPr/>
              <p:nvPr/>
            </p:nvGrpSpPr>
            <p:grpSpPr>
              <a:xfrm>
                <a:off x="663049" y="710234"/>
                <a:ext cx="2350327" cy="3054366"/>
                <a:chOff x="4973624" y="652148"/>
                <a:chExt cx="2350327" cy="3054366"/>
              </a:xfrm>
            </p:grpSpPr>
            <p:grpSp>
              <p:nvGrpSpPr>
                <p:cNvPr id="7" name="Group 12">
                  <a:extLst>
                    <a:ext uri="{FF2B5EF4-FFF2-40B4-BE49-F238E27FC236}">
                      <a16:creationId xmlns:a16="http://schemas.microsoft.com/office/drawing/2014/main" id="{B49DF0AE-95A4-C848-BEB6-C8AE338B5E53}"/>
                    </a:ext>
                  </a:extLst>
                </p:cNvPr>
                <p:cNvGrpSpPr/>
                <p:nvPr/>
              </p:nvGrpSpPr>
              <p:grpSpPr>
                <a:xfrm>
                  <a:off x="4973624" y="652148"/>
                  <a:ext cx="1869840" cy="642961"/>
                  <a:chOff x="5118480" y="498239"/>
                  <a:chExt cx="1869840" cy="642961"/>
                </a:xfrm>
              </p:grpSpPr>
              <p:sp>
                <p:nvSpPr>
                  <p:cNvPr id="26" name="CustomShape 13">
                    <a:extLst>
                      <a:ext uri="{FF2B5EF4-FFF2-40B4-BE49-F238E27FC236}">
                        <a16:creationId xmlns:a16="http://schemas.microsoft.com/office/drawing/2014/main" id="{443756AB-AB22-DE4C-B464-0740B271BB35}"/>
                      </a:ext>
                    </a:extLst>
                  </p:cNvPr>
                  <p:cNvSpPr/>
                  <p:nvPr/>
                </p:nvSpPr>
                <p:spPr>
                  <a:xfrm>
                    <a:off x="5223356" y="498239"/>
                    <a:ext cx="1692360" cy="32364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5560">
                    <a:solidFill>
                      <a:srgbClr val="43729D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7" name="CustomShape 14">
                    <a:extLst>
                      <a:ext uri="{FF2B5EF4-FFF2-40B4-BE49-F238E27FC236}">
                        <a16:creationId xmlns:a16="http://schemas.microsoft.com/office/drawing/2014/main" id="{CE15A44D-7BAA-574B-93D6-D3BD139C3F42}"/>
                      </a:ext>
                    </a:extLst>
                  </p:cNvPr>
                  <p:cNvSpPr/>
                  <p:nvPr/>
                </p:nvSpPr>
                <p:spPr>
                  <a:xfrm>
                    <a:off x="5118480" y="503640"/>
                    <a:ext cx="1869840" cy="6375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400" b="1" strike="noStrike" spc="-1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DejaVu Sans"/>
                      </a:rPr>
                      <a:t>Input</a:t>
                    </a:r>
                    <a:endParaRPr lang="en-US" sz="1400" b="0" strike="noStrike" spc="-1" dirty="0">
                      <a:latin typeface="Bell MT" panose="02020503060305020303" pitchFamily="18" charset="0"/>
                    </a:endParaRPr>
                  </a:p>
                </p:txBody>
              </p:sp>
            </p:grpSp>
            <p:grpSp>
              <p:nvGrpSpPr>
                <p:cNvPr id="8" name="Group 16">
                  <a:extLst>
                    <a:ext uri="{FF2B5EF4-FFF2-40B4-BE49-F238E27FC236}">
                      <a16:creationId xmlns:a16="http://schemas.microsoft.com/office/drawing/2014/main" id="{F2B3CC86-50AA-C84A-A2EF-B6D22B0A4D5D}"/>
                    </a:ext>
                  </a:extLst>
                </p:cNvPr>
                <p:cNvGrpSpPr/>
                <p:nvPr/>
              </p:nvGrpSpPr>
              <p:grpSpPr>
                <a:xfrm>
                  <a:off x="5043481" y="984036"/>
                  <a:ext cx="1692360" cy="2495490"/>
                  <a:chOff x="5172381" y="879120"/>
                  <a:chExt cx="1692360" cy="2495490"/>
                </a:xfrm>
              </p:grpSpPr>
              <p:sp>
                <p:nvSpPr>
                  <p:cNvPr id="20" name="CustomShape 17">
                    <a:extLst>
                      <a:ext uri="{FF2B5EF4-FFF2-40B4-BE49-F238E27FC236}">
                        <a16:creationId xmlns:a16="http://schemas.microsoft.com/office/drawing/2014/main" id="{92DB8482-807E-D44F-A682-A63DF2777C17}"/>
                      </a:ext>
                    </a:extLst>
                  </p:cNvPr>
                  <p:cNvSpPr/>
                  <p:nvPr/>
                </p:nvSpPr>
                <p:spPr>
                  <a:xfrm>
                    <a:off x="5424083" y="1469873"/>
                    <a:ext cx="1196714" cy="9325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400" b="1" strike="noStrike" spc="-1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DejaVu Sans"/>
                      </a:rPr>
                      <a:t>Deep </a:t>
                    </a: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400" b="1" strike="noStrike" spc="-1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DejaVu Sans"/>
                      </a:rPr>
                      <a:t>Learning </a:t>
                    </a: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400" b="1" strike="noStrike" spc="-1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DejaVu Sans"/>
                      </a:rPr>
                      <a:t>Network</a:t>
                    </a:r>
                    <a:endParaRPr lang="en-US" sz="1400" b="0" strike="noStrike" spc="-1" dirty="0">
                      <a:latin typeface="Bell MT" panose="02020503060305020303" pitchFamily="18" charset="0"/>
                    </a:endParaRPr>
                  </a:p>
                </p:txBody>
              </p: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00F08E7F-01FA-AD47-B133-E01E914FEF73}"/>
                      </a:ext>
                    </a:extLst>
                  </p:cNvPr>
                  <p:cNvGrpSpPr/>
                  <p:nvPr/>
                </p:nvGrpSpPr>
                <p:grpSpPr>
                  <a:xfrm>
                    <a:off x="5172381" y="879120"/>
                    <a:ext cx="1692360" cy="2495490"/>
                    <a:chOff x="5172381" y="879120"/>
                    <a:chExt cx="1692360" cy="2495490"/>
                  </a:xfrm>
                </p:grpSpPr>
                <p:sp>
                  <p:nvSpPr>
                    <p:cNvPr id="22" name="CustomShape 22">
                      <a:extLst>
                        <a:ext uri="{FF2B5EF4-FFF2-40B4-BE49-F238E27FC236}">
                          <a16:creationId xmlns:a16="http://schemas.microsoft.com/office/drawing/2014/main" id="{29A298BD-AEFE-894A-B9E7-10A5D6F05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2381" y="2990074"/>
                      <a:ext cx="1692360" cy="384536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25560">
                      <a:solidFill>
                        <a:srgbClr val="FFC000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B7012BF0-1A8B-A14D-9D96-5C38AB21D0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02052" y="879120"/>
                      <a:ext cx="1003510" cy="1841826"/>
                      <a:chOff x="5502052" y="879120"/>
                      <a:chExt cx="1003510" cy="1841826"/>
                    </a:xfrm>
                  </p:grpSpPr>
                  <p:sp>
                    <p:nvSpPr>
                      <p:cNvPr id="24" name="CustomShape 25">
                        <a:extLst>
                          <a:ext uri="{FF2B5EF4-FFF2-40B4-BE49-F238E27FC236}">
                            <a16:creationId xmlns:a16="http://schemas.microsoft.com/office/drawing/2014/main" id="{76ACD952-9B9E-A84E-87E5-0F3EDAA1A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2052" y="1151346"/>
                        <a:ext cx="1003510" cy="1569600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25560">
                        <a:solidFill>
                          <a:srgbClr val="43729D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25" name="CustomShape 35">
                        <a:extLst>
                          <a:ext uri="{FF2B5EF4-FFF2-40B4-BE49-F238E27FC236}">
                            <a16:creationId xmlns:a16="http://schemas.microsoft.com/office/drawing/2014/main" id="{869E5AED-E4DE-B14F-9400-61DFF4E455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41706" y="879120"/>
                        <a:ext cx="155973" cy="254042"/>
                      </a:xfrm>
                      <a:prstGeom prst="downArrow">
                        <a:avLst>
                          <a:gd name="adj1" fmla="val 50000"/>
                          <a:gd name="adj2" fmla="val 50000"/>
                        </a:avLst>
                      </a:prstGeom>
                      <a:solidFill>
                        <a:srgbClr val="ED7D31"/>
                      </a:solidFill>
                      <a:ln w="12600">
                        <a:solidFill>
                          <a:srgbClr val="C55A11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</p:grpSp>
              </p:grpSp>
            </p:grpSp>
            <p:sp>
              <p:nvSpPr>
                <p:cNvPr id="9" name="CustomShape 39">
                  <a:extLst>
                    <a:ext uri="{FF2B5EF4-FFF2-40B4-BE49-F238E27FC236}">
                      <a16:creationId xmlns:a16="http://schemas.microsoft.com/office/drawing/2014/main" id="{1B6AE987-A9CF-DB4F-A9AB-036A6D649891}"/>
                    </a:ext>
                  </a:extLst>
                </p:cNvPr>
                <p:cNvSpPr/>
                <p:nvPr/>
              </p:nvSpPr>
              <p:spPr>
                <a:xfrm rot="16200000">
                  <a:off x="5122319" y="2053574"/>
                  <a:ext cx="294192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400" b="1" spc="-1" dirty="0">
                      <a:solidFill>
                        <a:srgbClr val="000000"/>
                      </a:solidFill>
                      <a:latin typeface="Bell MT" panose="02020503060305020303" pitchFamily="18" charset="0"/>
                    </a:rPr>
                    <a:t>Iterate</a:t>
                  </a:r>
                  <a:endParaRPr lang="en-US" sz="1400" b="0" strike="noStrike" spc="-1" dirty="0"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10" name="CustomShape 35">
                  <a:extLst>
                    <a:ext uri="{FF2B5EF4-FFF2-40B4-BE49-F238E27FC236}">
                      <a16:creationId xmlns:a16="http://schemas.microsoft.com/office/drawing/2014/main" id="{6879F757-C9CB-394C-994A-3AEF83184D17}"/>
                    </a:ext>
                  </a:extLst>
                </p:cNvPr>
                <p:cNvSpPr/>
                <p:nvPr/>
              </p:nvSpPr>
              <p:spPr>
                <a:xfrm>
                  <a:off x="5796853" y="2826998"/>
                  <a:ext cx="155973" cy="254022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ED7D31"/>
                </a:solidFill>
                <a:ln w="0">
                  <a:solidFill>
                    <a:srgbClr val="C55A1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F30A2E5-8B0D-C742-8479-70C5E35C89DB}"/>
                    </a:ext>
                  </a:extLst>
                </p:cNvPr>
                <p:cNvSpPr/>
                <p:nvPr/>
              </p:nvSpPr>
              <p:spPr>
                <a:xfrm>
                  <a:off x="5515943" y="3130439"/>
                  <a:ext cx="7689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400" b="1" spc="-1" dirty="0">
                      <a:solidFill>
                        <a:srgbClr val="000000"/>
                      </a:solidFill>
                      <a:latin typeface="Bell MT" panose="02020503060305020303" pitchFamily="18" charset="0"/>
                    </a:rPr>
                    <a:t>Output</a:t>
                  </a:r>
                  <a:endParaRPr lang="en-US" sz="1400" spc="-1" dirty="0">
                    <a:latin typeface="Bell MT" panose="02020503060305020303" pitchFamily="18" charset="0"/>
                  </a:endParaRPr>
                </a:p>
              </p:txBody>
            </p:sp>
            <p:sp>
              <p:nvSpPr>
                <p:cNvPr id="12" name="CustomShape 1">
                  <a:extLst>
                    <a:ext uri="{FF2B5EF4-FFF2-40B4-BE49-F238E27FC236}">
                      <a16:creationId xmlns:a16="http://schemas.microsoft.com/office/drawing/2014/main" id="{86E42FF0-2CAF-1346-B584-F719D725C91E}"/>
                    </a:ext>
                  </a:extLst>
                </p:cNvPr>
                <p:cNvSpPr/>
                <p:nvPr/>
              </p:nvSpPr>
              <p:spPr>
                <a:xfrm flipV="1">
                  <a:off x="6735841" y="2090051"/>
                  <a:ext cx="588110" cy="291007"/>
                </a:xfrm>
                <a:prstGeom prst="roundRect">
                  <a:avLst>
                    <a:gd name="adj" fmla="val 16667"/>
                  </a:avLst>
                </a:prstGeom>
                <a:noFill/>
                <a:ln w="25560">
                  <a:solidFill>
                    <a:srgbClr val="43729D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831CA22-DE15-5943-8A9B-2A25DED8593B}"/>
                    </a:ext>
                  </a:extLst>
                </p:cNvPr>
                <p:cNvSpPr/>
                <p:nvPr/>
              </p:nvSpPr>
              <p:spPr>
                <a:xfrm>
                  <a:off x="6747781" y="2072122"/>
                  <a:ext cx="54482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spc="-1" dirty="0">
                      <a:solidFill>
                        <a:srgbClr val="000000"/>
                      </a:solidFill>
                      <a:latin typeface="Bell MT" panose="02020503060305020303" pitchFamily="18" charset="0"/>
                    </a:rPr>
                    <a:t>Loss</a:t>
                  </a:r>
                  <a:endParaRPr lang="en-US" sz="1400" dirty="0">
                    <a:latin typeface="Bell MT" panose="02020503060305020303" pitchFamily="18" charset="0"/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3CA4D57-E459-F847-96B2-88F0AC964524}"/>
                    </a:ext>
                  </a:extLst>
                </p:cNvPr>
                <p:cNvGrpSpPr/>
                <p:nvPr/>
              </p:nvGrpSpPr>
              <p:grpSpPr>
                <a:xfrm>
                  <a:off x="6735841" y="2372161"/>
                  <a:ext cx="300467" cy="915097"/>
                  <a:chOff x="6735841" y="2372161"/>
                  <a:chExt cx="300467" cy="915097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6D429BE7-6A6D-634B-838A-02395E27936F}"/>
                      </a:ext>
                    </a:extLst>
                  </p:cNvPr>
                  <p:cNvCxnSpPr>
                    <a:stCxn id="22" idx="3"/>
                  </p:cNvCxnSpPr>
                  <p:nvPr/>
                </p:nvCxnSpPr>
                <p:spPr>
                  <a:xfrm flipV="1">
                    <a:off x="6735841" y="3284327"/>
                    <a:ext cx="300467" cy="2931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FC6B4FEA-54D0-9C4F-8FAF-CF05E95CA7A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29896" y="2372161"/>
                    <a:ext cx="4648" cy="912166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A0089F30-080C-E144-B381-C02C6253C431}"/>
                    </a:ext>
                  </a:extLst>
                </p:cNvPr>
                <p:cNvGrpSpPr/>
                <p:nvPr/>
              </p:nvGrpSpPr>
              <p:grpSpPr>
                <a:xfrm rot="10800000">
                  <a:off x="6770859" y="838200"/>
                  <a:ext cx="268741" cy="1233922"/>
                  <a:chOff x="7179073" y="2030928"/>
                  <a:chExt cx="290453" cy="1181796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5FBE141C-875F-7248-98A5-EC3658733493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7179073" y="3206862"/>
                    <a:ext cx="290453" cy="5862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78C47B62-D9E0-B842-8D46-065C6433E6F0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7184131" y="2030928"/>
                    <a:ext cx="3279" cy="1175934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C11113-6E4F-464C-A7A2-AA9F31C70546}"/>
                  </a:ext>
                </a:extLst>
              </p:cNvPr>
              <p:cNvSpPr/>
              <p:nvPr/>
            </p:nvSpPr>
            <p:spPr>
              <a:xfrm>
                <a:off x="-413240" y="3866957"/>
                <a:ext cx="43620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Bell MT" panose="02020503060305020303" pitchFamily="18" charset="0"/>
                    <a:ea typeface="MS PGothic" pitchFamily="34" charset="-128"/>
                    <a:cs typeface="Arial" charset="0"/>
                  </a:rPr>
                  <a:t>Model Agnostic DL Architecture</a:t>
                </a:r>
                <a:endParaRPr lang="en-US" sz="2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0A5ED36-1BCD-9B44-8820-BC6A94152957}"/>
                </a:ext>
              </a:extLst>
            </p:cNvPr>
            <p:cNvGrpSpPr/>
            <p:nvPr/>
          </p:nvGrpSpPr>
          <p:grpSpPr>
            <a:xfrm>
              <a:off x="4310467" y="1045709"/>
              <a:ext cx="5573070" cy="3391843"/>
              <a:chOff x="2431363" y="718646"/>
              <a:chExt cx="5573070" cy="339184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EBAC122-9BB6-1948-9A94-14B1A62C4103}"/>
                  </a:ext>
                </a:extLst>
              </p:cNvPr>
              <p:cNvGrpSpPr/>
              <p:nvPr/>
            </p:nvGrpSpPr>
            <p:grpSpPr>
              <a:xfrm>
                <a:off x="2431363" y="718646"/>
                <a:ext cx="5573070" cy="3391843"/>
                <a:chOff x="2245095" y="50198"/>
                <a:chExt cx="5905246" cy="3891266"/>
              </a:xfrm>
            </p:grpSpPr>
            <p:sp>
              <p:nvSpPr>
                <p:cNvPr id="31" name="CustomShape 1">
                  <a:extLst>
                    <a:ext uri="{FF2B5EF4-FFF2-40B4-BE49-F238E27FC236}">
                      <a16:creationId xmlns:a16="http://schemas.microsoft.com/office/drawing/2014/main" id="{71DFCCC0-BB1D-6948-B45D-1A3F1E6C4693}"/>
                    </a:ext>
                  </a:extLst>
                </p:cNvPr>
                <p:cNvSpPr/>
                <p:nvPr/>
              </p:nvSpPr>
              <p:spPr>
                <a:xfrm>
                  <a:off x="4883489" y="2644482"/>
                  <a:ext cx="2568194" cy="722880"/>
                </a:xfrm>
                <a:prstGeom prst="roundRect">
                  <a:avLst>
                    <a:gd name="adj" fmla="val 16667"/>
                  </a:avLst>
                </a:prstGeom>
                <a:noFill/>
                <a:ln w="25560">
                  <a:solidFill>
                    <a:srgbClr val="F20EC7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2" name="CustomShape 2">
                  <a:extLst>
                    <a:ext uri="{FF2B5EF4-FFF2-40B4-BE49-F238E27FC236}">
                      <a16:creationId xmlns:a16="http://schemas.microsoft.com/office/drawing/2014/main" id="{F2012FF2-E989-6F4A-8A26-927836D71C17}"/>
                    </a:ext>
                  </a:extLst>
                </p:cNvPr>
                <p:cNvSpPr/>
                <p:nvPr/>
              </p:nvSpPr>
              <p:spPr>
                <a:xfrm>
                  <a:off x="5307726" y="3310275"/>
                  <a:ext cx="1719720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b="1" strike="noStrike" spc="-1" dirty="0">
                      <a:solidFill>
                        <a:srgbClr val="000000"/>
                      </a:solidFill>
                      <a:latin typeface="Bell MT" panose="02020503060305020303" pitchFamily="18" charset="0"/>
                      <a:ea typeface="DejaVu Sans"/>
                    </a:rPr>
                    <a:t>Unroll Network</a:t>
                  </a:r>
                  <a:endParaRPr lang="en-US" sz="1600" b="0" strike="noStrike" spc="-1" dirty="0">
                    <a:latin typeface="Bell MT" panose="02020503060305020303" pitchFamily="18" charset="0"/>
                  </a:endParaRPr>
                </a:p>
              </p:txBody>
            </p:sp>
            <p:grpSp>
              <p:nvGrpSpPr>
                <p:cNvPr id="33" name="Group 12">
                  <a:extLst>
                    <a:ext uri="{FF2B5EF4-FFF2-40B4-BE49-F238E27FC236}">
                      <a16:creationId xmlns:a16="http://schemas.microsoft.com/office/drawing/2014/main" id="{5F99CAA8-7C4D-8641-BAD2-AC10560ABC3B}"/>
                    </a:ext>
                  </a:extLst>
                </p:cNvPr>
                <p:cNvGrpSpPr/>
                <p:nvPr/>
              </p:nvGrpSpPr>
              <p:grpSpPr>
                <a:xfrm>
                  <a:off x="5148540" y="427275"/>
                  <a:ext cx="1869840" cy="637560"/>
                  <a:chOff x="5118480" y="503640"/>
                  <a:chExt cx="1869840" cy="637560"/>
                </a:xfrm>
              </p:grpSpPr>
              <p:sp>
                <p:nvSpPr>
                  <p:cNvPr id="55" name="CustomShape 13">
                    <a:extLst>
                      <a:ext uri="{FF2B5EF4-FFF2-40B4-BE49-F238E27FC236}">
                        <a16:creationId xmlns:a16="http://schemas.microsoft.com/office/drawing/2014/main" id="{FFB26B10-FCBD-2041-97D5-70D5E87E67B1}"/>
                      </a:ext>
                    </a:extLst>
                  </p:cNvPr>
                  <p:cNvSpPr/>
                  <p:nvPr/>
                </p:nvSpPr>
                <p:spPr>
                  <a:xfrm>
                    <a:off x="5207400" y="555480"/>
                    <a:ext cx="1692360" cy="32364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5560">
                    <a:solidFill>
                      <a:srgbClr val="43729D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6" name="CustomShape 14">
                    <a:extLst>
                      <a:ext uri="{FF2B5EF4-FFF2-40B4-BE49-F238E27FC236}">
                        <a16:creationId xmlns:a16="http://schemas.microsoft.com/office/drawing/2014/main" id="{9EAF547F-8ECE-2549-A956-2369A3D4EB65}"/>
                      </a:ext>
                    </a:extLst>
                  </p:cNvPr>
                  <p:cNvSpPr/>
                  <p:nvPr/>
                </p:nvSpPr>
                <p:spPr>
                  <a:xfrm>
                    <a:off x="5118480" y="503640"/>
                    <a:ext cx="1869840" cy="6375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600" b="1" strike="noStrike" spc="-1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DejaVu Sans"/>
                      </a:rPr>
                      <a:t>Input image</a:t>
                    </a:r>
                    <a:endParaRPr lang="en-US" sz="1600" b="0" strike="noStrike" spc="-1" dirty="0">
                      <a:latin typeface="Bell MT" panose="02020503060305020303" pitchFamily="18" charset="0"/>
                    </a:endParaRPr>
                  </a:p>
                </p:txBody>
              </p:sp>
            </p:grpSp>
            <p:grpSp>
              <p:nvGrpSpPr>
                <p:cNvPr id="34" name="Group 16">
                  <a:extLst>
                    <a:ext uri="{FF2B5EF4-FFF2-40B4-BE49-F238E27FC236}">
                      <a16:creationId xmlns:a16="http://schemas.microsoft.com/office/drawing/2014/main" id="{F6B9C8F1-A398-B24A-BFE5-0C34B8F11F2A}"/>
                    </a:ext>
                  </a:extLst>
                </p:cNvPr>
                <p:cNvGrpSpPr/>
                <p:nvPr/>
              </p:nvGrpSpPr>
              <p:grpSpPr>
                <a:xfrm>
                  <a:off x="5524920" y="790200"/>
                  <a:ext cx="955080" cy="1396710"/>
                  <a:chOff x="5518365" y="878940"/>
                  <a:chExt cx="955080" cy="1396710"/>
                </a:xfrm>
              </p:grpSpPr>
              <p:sp>
                <p:nvSpPr>
                  <p:cNvPr id="51" name="CustomShape 17">
                    <a:extLst>
                      <a:ext uri="{FF2B5EF4-FFF2-40B4-BE49-F238E27FC236}">
                        <a16:creationId xmlns:a16="http://schemas.microsoft.com/office/drawing/2014/main" id="{4A0D4053-F5E9-BE40-9023-2CF7C2D4E83F}"/>
                      </a:ext>
                    </a:extLst>
                  </p:cNvPr>
                  <p:cNvSpPr/>
                  <p:nvPr/>
                </p:nvSpPr>
                <p:spPr>
                  <a:xfrm>
                    <a:off x="5518365" y="1506914"/>
                    <a:ext cx="876960" cy="6382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600" b="1" strike="noStrike" spc="-1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DejaVu Sans"/>
                      </a:rPr>
                      <a:t>DLN</a:t>
                    </a:r>
                    <a:endParaRPr lang="en-US" sz="1600" b="0" strike="noStrike" spc="-1" dirty="0">
                      <a:latin typeface="Bell MT" panose="02020503060305020303" pitchFamily="18" charset="0"/>
                    </a:endParaRPr>
                  </a:p>
                </p:txBody>
              </p:sp>
              <p:grpSp>
                <p:nvGrpSpPr>
                  <p:cNvPr id="52" name="Group 23">
                    <a:extLst>
                      <a:ext uri="{FF2B5EF4-FFF2-40B4-BE49-F238E27FC236}">
                        <a16:creationId xmlns:a16="http://schemas.microsoft.com/office/drawing/2014/main" id="{CD50F716-A9E9-4742-959B-004268AF1EC9}"/>
                      </a:ext>
                    </a:extLst>
                  </p:cNvPr>
                  <p:cNvGrpSpPr/>
                  <p:nvPr/>
                </p:nvGrpSpPr>
                <p:grpSpPr>
                  <a:xfrm>
                    <a:off x="5518365" y="878940"/>
                    <a:ext cx="955080" cy="1396710"/>
                    <a:chOff x="5518365" y="878940"/>
                    <a:chExt cx="955080" cy="1396710"/>
                  </a:xfrm>
                </p:grpSpPr>
                <p:sp>
                  <p:nvSpPr>
                    <p:cNvPr id="53" name="CustomShape 25">
                      <a:extLst>
                        <a:ext uri="{FF2B5EF4-FFF2-40B4-BE49-F238E27FC236}">
                          <a16:creationId xmlns:a16="http://schemas.microsoft.com/office/drawing/2014/main" id="{BDDB0E7A-D7D3-E54C-9FE0-247BE2CB2F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8365" y="1173810"/>
                      <a:ext cx="955080" cy="1101840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25560">
                      <a:solidFill>
                        <a:srgbClr val="43729D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54" name="CustomShape 35">
                      <a:extLst>
                        <a:ext uri="{FF2B5EF4-FFF2-40B4-BE49-F238E27FC236}">
                          <a16:creationId xmlns:a16="http://schemas.microsoft.com/office/drawing/2014/main" id="{28CAA5C8-7AC3-3449-A186-9E83DEC57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4640" y="878940"/>
                      <a:ext cx="71745" cy="274635"/>
                    </a:xfrm>
                    <a:prstGeom prst="downArrow">
                      <a:avLst>
                        <a:gd name="adj1" fmla="val 50000"/>
                        <a:gd name="adj2" fmla="val 50000"/>
                      </a:avLst>
                    </a:prstGeom>
                    <a:solidFill>
                      <a:srgbClr val="ED7D31"/>
                    </a:solidFill>
                    <a:ln w="12600">
                      <a:solidFill>
                        <a:srgbClr val="C55A11"/>
                      </a:solidFill>
                      <a:miter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</p:grpSp>
            <p:sp>
              <p:nvSpPr>
                <p:cNvPr id="35" name="CustomShape 47">
                  <a:extLst>
                    <a:ext uri="{FF2B5EF4-FFF2-40B4-BE49-F238E27FC236}">
                      <a16:creationId xmlns:a16="http://schemas.microsoft.com/office/drawing/2014/main" id="{4E000D3C-8447-EE4A-9CBE-22A36E13DB06}"/>
                    </a:ext>
                  </a:extLst>
                </p:cNvPr>
                <p:cNvSpPr/>
                <p:nvPr/>
              </p:nvSpPr>
              <p:spPr>
                <a:xfrm>
                  <a:off x="4895849" y="590250"/>
                  <a:ext cx="337971" cy="8602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ED7D31"/>
                </a:solidFill>
                <a:ln w="126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36" name="Group 48">
                  <a:extLst>
                    <a:ext uri="{FF2B5EF4-FFF2-40B4-BE49-F238E27FC236}">
                      <a16:creationId xmlns:a16="http://schemas.microsoft.com/office/drawing/2014/main" id="{697CCB29-2C3C-234C-9E92-F2E6339E6F15}"/>
                    </a:ext>
                  </a:extLst>
                </p:cNvPr>
                <p:cNvGrpSpPr/>
                <p:nvPr/>
              </p:nvGrpSpPr>
              <p:grpSpPr>
                <a:xfrm>
                  <a:off x="4326661" y="1340839"/>
                  <a:ext cx="551578" cy="1800640"/>
                  <a:chOff x="3162600" y="2016720"/>
                  <a:chExt cx="1206720" cy="3252600"/>
                </a:xfrm>
              </p:grpSpPr>
              <p:sp>
                <p:nvSpPr>
                  <p:cNvPr id="49" name="CustomShape 49">
                    <a:extLst>
                      <a:ext uri="{FF2B5EF4-FFF2-40B4-BE49-F238E27FC236}">
                        <a16:creationId xmlns:a16="http://schemas.microsoft.com/office/drawing/2014/main" id="{6451D9D3-D104-0C49-905F-0B28E559FF71}"/>
                      </a:ext>
                    </a:extLst>
                  </p:cNvPr>
                  <p:cNvSpPr/>
                  <p:nvPr/>
                </p:nvSpPr>
                <p:spPr>
                  <a:xfrm>
                    <a:off x="3162600" y="2016720"/>
                    <a:ext cx="91440" cy="3192840"/>
                  </a:xfrm>
                  <a:prstGeom prst="rect">
                    <a:avLst/>
                  </a:prstGeom>
                  <a:solidFill>
                    <a:srgbClr val="ED7D31"/>
                  </a:solidFill>
                  <a:ln w="126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0" name="CustomShape 50">
                    <a:extLst>
                      <a:ext uri="{FF2B5EF4-FFF2-40B4-BE49-F238E27FC236}">
                        <a16:creationId xmlns:a16="http://schemas.microsoft.com/office/drawing/2014/main" id="{C4BE7F9A-9B56-7E43-AE79-6627F7A100A3}"/>
                      </a:ext>
                    </a:extLst>
                  </p:cNvPr>
                  <p:cNvSpPr/>
                  <p:nvPr/>
                </p:nvSpPr>
                <p:spPr>
                  <a:xfrm>
                    <a:off x="3165120" y="5094360"/>
                    <a:ext cx="1204200" cy="17496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ED7D31"/>
                  </a:solidFill>
                  <a:ln w="126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37" name="CustomShape 52">
                  <a:extLst>
                    <a:ext uri="{FF2B5EF4-FFF2-40B4-BE49-F238E27FC236}">
                      <a16:creationId xmlns:a16="http://schemas.microsoft.com/office/drawing/2014/main" id="{0EAC625B-7A5E-2945-AC6A-2F53BC228CF3}"/>
                    </a:ext>
                  </a:extLst>
                </p:cNvPr>
                <p:cNvSpPr/>
                <p:nvPr/>
              </p:nvSpPr>
              <p:spPr>
                <a:xfrm>
                  <a:off x="4665832" y="2820092"/>
                  <a:ext cx="3166271" cy="5987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1800" b="0" strike="noStrike" spc="-1">
                      <a:latin typeface="Arial"/>
                      <a:ea typeface="DejaVu Sans"/>
                    </a:rPr>
                    <a:t> </a:t>
                  </a:r>
                  <a:endParaRPr lang="en-US" sz="1800" b="0" strike="noStrike" spc="-1">
                    <a:latin typeface="Arial"/>
                  </a:endParaRPr>
                </a:p>
              </p:txBody>
            </p:sp>
            <p:grpSp>
              <p:nvGrpSpPr>
                <p:cNvPr id="38" name="Group 54">
                  <a:extLst>
                    <a:ext uri="{FF2B5EF4-FFF2-40B4-BE49-F238E27FC236}">
                      <a16:creationId xmlns:a16="http://schemas.microsoft.com/office/drawing/2014/main" id="{D252555C-F8C6-2240-9FD1-E43F08563597}"/>
                    </a:ext>
                  </a:extLst>
                </p:cNvPr>
                <p:cNvGrpSpPr/>
                <p:nvPr/>
              </p:nvGrpSpPr>
              <p:grpSpPr>
                <a:xfrm>
                  <a:off x="6036938" y="867757"/>
                  <a:ext cx="1795162" cy="2240639"/>
                  <a:chOff x="6010138" y="818471"/>
                  <a:chExt cx="2464981" cy="4077182"/>
                </a:xfrm>
              </p:grpSpPr>
              <p:sp>
                <p:nvSpPr>
                  <p:cNvPr id="47" name="CustomShape 55">
                    <a:extLst>
                      <a:ext uri="{FF2B5EF4-FFF2-40B4-BE49-F238E27FC236}">
                        <a16:creationId xmlns:a16="http://schemas.microsoft.com/office/drawing/2014/main" id="{5EDADF7B-01D1-AF45-9DD6-6960E109282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8412341" y="846692"/>
                    <a:ext cx="62778" cy="4048961"/>
                  </a:xfrm>
                  <a:prstGeom prst="rect">
                    <a:avLst/>
                  </a:prstGeom>
                  <a:solidFill>
                    <a:srgbClr val="ED7D31"/>
                  </a:solidFill>
                  <a:ln w="126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8" name="CustomShape 56">
                    <a:extLst>
                      <a:ext uri="{FF2B5EF4-FFF2-40B4-BE49-F238E27FC236}">
                        <a16:creationId xmlns:a16="http://schemas.microsoft.com/office/drawing/2014/main" id="{B1A08946-9ECC-D94C-B508-B4506B98A5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010138" y="818471"/>
                    <a:ext cx="2447392" cy="138203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ED7D31"/>
                  </a:solidFill>
                  <a:ln w="126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39" name="CustomShape 58">
                  <a:extLst>
                    <a:ext uri="{FF2B5EF4-FFF2-40B4-BE49-F238E27FC236}">
                      <a16:creationId xmlns:a16="http://schemas.microsoft.com/office/drawing/2014/main" id="{30FA67E9-B955-3240-ADF7-4FEFB54DB1EF}"/>
                    </a:ext>
                  </a:extLst>
                </p:cNvPr>
                <p:cNvSpPr/>
                <p:nvPr/>
              </p:nvSpPr>
              <p:spPr>
                <a:xfrm rot="5400000">
                  <a:off x="6022728" y="1813851"/>
                  <a:ext cx="3891266" cy="3639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600" b="1" strike="noStrike" spc="-1" dirty="0">
                      <a:solidFill>
                        <a:srgbClr val="000000"/>
                      </a:solidFill>
                      <a:latin typeface="Bell MT" panose="02020503060305020303" pitchFamily="18" charset="0"/>
                      <a:ea typeface="DejaVu Sans"/>
                    </a:rPr>
                    <a:t>Deep learning iteration</a:t>
                  </a:r>
                  <a:endParaRPr lang="en-US" sz="1600" b="0" strike="noStrike" spc="-1" dirty="0">
                    <a:latin typeface="Bell MT" panose="02020503060305020303" pitchFamily="18" charset="0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E2776BA-0E43-0A45-AB9A-137E686C4248}"/>
                    </a:ext>
                  </a:extLst>
                </p:cNvPr>
                <p:cNvCxnSpPr/>
                <p:nvPr/>
              </p:nvCxnSpPr>
              <p:spPr>
                <a:xfrm flipH="1">
                  <a:off x="7451683" y="3108396"/>
                  <a:ext cx="380417" cy="0"/>
                </a:xfrm>
                <a:prstGeom prst="line">
                  <a:avLst/>
                </a:prstGeom>
                <a:ln w="3492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ustomShape 2">
                      <a:extLst>
                        <a:ext uri="{FF2B5EF4-FFF2-40B4-BE49-F238E27FC236}">
                          <a16:creationId xmlns:a16="http://schemas.microsoft.com/office/drawing/2014/main" id="{4A6BC807-972D-B041-B798-FCAD78DF2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3059" y="2162136"/>
                      <a:ext cx="2293523" cy="5214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 wrap="none" lIns="90000" tIns="45000" rIns="90000" bIns="45000"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  <a:ea typeface="DejaVu Sans"/>
                        </a:rPr>
                        <a:t>DL params (</a:t>
                      </a:r>
                      <a14:m>
                        <m:oMath xmlns:m="http://schemas.openxmlformats.org/officeDocument/2006/math">
                          <m:r>
                            <a:rPr lang="en-US" sz="1800" b="1" i="1" strike="noStrike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𝜽</m:t>
                          </m:r>
                          <m:r>
                            <a:rPr lang="en-US" sz="1800" b="1" i="1" strike="noStrike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DejaVu Sans"/>
                            </a:rPr>
                            <m:t>)</m:t>
                          </m:r>
                        </m:oMath>
                      </a14:m>
                      <a:endParaRPr lang="en-US" sz="1800" b="0" strike="noStrike" spc="-1" dirty="0">
                        <a:latin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CustomShape 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3059" y="2162136"/>
                      <a:ext cx="2293523" cy="5214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2" name="CustomShape 35">
                  <a:extLst>
                    <a:ext uri="{FF2B5EF4-FFF2-40B4-BE49-F238E27FC236}">
                      <a16:creationId xmlns:a16="http://schemas.microsoft.com/office/drawing/2014/main" id="{3A80FF4B-3B7C-C341-A74C-B4023E22BA9C}"/>
                    </a:ext>
                  </a:extLst>
                </p:cNvPr>
                <p:cNvSpPr/>
                <p:nvPr/>
              </p:nvSpPr>
              <p:spPr>
                <a:xfrm>
                  <a:off x="5991194" y="2200860"/>
                  <a:ext cx="71745" cy="439741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ED7D31"/>
                </a:solidFill>
                <a:ln w="12600">
                  <a:solidFill>
                    <a:srgbClr val="C55A1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A35D559-7530-5844-A2F6-6BE51DB8E087}"/>
                    </a:ext>
                  </a:extLst>
                </p:cNvPr>
                <p:cNvGrpSpPr/>
                <p:nvPr/>
              </p:nvGrpSpPr>
              <p:grpSpPr>
                <a:xfrm>
                  <a:off x="2245095" y="244836"/>
                  <a:ext cx="3201120" cy="1156839"/>
                  <a:chOff x="1077120" y="590250"/>
                  <a:chExt cx="3201120" cy="1156839"/>
                </a:xfrm>
              </p:grpSpPr>
              <p:sp>
                <p:nvSpPr>
                  <p:cNvPr id="44" name="CustomShape 5">
                    <a:extLst>
                      <a:ext uri="{FF2B5EF4-FFF2-40B4-BE49-F238E27FC236}">
                        <a16:creationId xmlns:a16="http://schemas.microsoft.com/office/drawing/2014/main" id="{23CFF5DF-53FA-ED4B-AD01-5FB339BD6D98}"/>
                      </a:ext>
                    </a:extLst>
                  </p:cNvPr>
                  <p:cNvSpPr/>
                  <p:nvPr/>
                </p:nvSpPr>
                <p:spPr>
                  <a:xfrm>
                    <a:off x="1077120" y="590400"/>
                    <a:ext cx="3201120" cy="6382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600" b="1" strike="noStrike" spc="-1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DejaVu Sans"/>
                      </a:rPr>
                      <a:t>Data Acquisition And </a:t>
                    </a: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600" b="1" strike="noStrike" spc="-1" dirty="0">
                        <a:solidFill>
                          <a:srgbClr val="000000"/>
                        </a:solidFill>
                        <a:latin typeface="Bell MT" panose="02020503060305020303" pitchFamily="18" charset="0"/>
                        <a:ea typeface="DejaVu Sans"/>
                      </a:rPr>
                      <a:t>System Model</a:t>
                    </a:r>
                    <a:endParaRPr lang="en-US" sz="1600" b="0" strike="noStrike" spc="-1" dirty="0">
                      <a:latin typeface="Bell MT" panose="02020503060305020303" pitchFamily="18" charset="0"/>
                    </a:endParaRPr>
                  </a:p>
                </p:txBody>
              </p:sp>
              <p:sp>
                <p:nvSpPr>
                  <p:cNvPr id="45" name="CustomShape 6">
                    <a:extLst>
                      <a:ext uri="{FF2B5EF4-FFF2-40B4-BE49-F238E27FC236}">
                        <a16:creationId xmlns:a16="http://schemas.microsoft.com/office/drawing/2014/main" id="{9D67A229-FE7E-8B40-9B11-0E3B57F5CB52}"/>
                      </a:ext>
                    </a:extLst>
                  </p:cNvPr>
                  <p:cNvSpPr/>
                  <p:nvPr/>
                </p:nvSpPr>
                <p:spPr>
                  <a:xfrm>
                    <a:off x="1572091" y="590250"/>
                    <a:ext cx="2129450" cy="1104765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22320" cap="rnd">
                    <a:solidFill>
                      <a:srgbClr val="7030A0"/>
                    </a:solidFill>
                    <a:prstDash val="solid"/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CustomShape 2">
                        <a:extLst>
                          <a:ext uri="{FF2B5EF4-FFF2-40B4-BE49-F238E27FC236}">
                            <a16:creationId xmlns:a16="http://schemas.microsoft.com/office/drawing/2014/main" id="{0EA933FE-1060-D14E-A12C-23470C8772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5250" y="1159329"/>
                        <a:ext cx="1719720" cy="587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wrap="none" lIns="90000" tIns="45000" rIns="90000" bIns="45000"/>
                      <a:lstStyle/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US" sz="1600" b="1" strike="noStrike" spc="-1" dirty="0">
                            <a:solidFill>
                              <a:srgbClr val="000000"/>
                            </a:solidFill>
                            <a:latin typeface="Bell MT" panose="02020503060305020303" pitchFamily="18" charset="0"/>
                            <a:ea typeface="DejaVu Sans"/>
                          </a:rPr>
                          <a:t>Model Estimate (</a:t>
                        </a:r>
                        <a14:m>
                          <m:oMath xmlns:m="http://schemas.openxmlformats.org/officeDocument/2006/math">
                            <m:r>
                              <a:rPr lang="en-US" sz="1800" b="1" i="1" strike="noStrike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DejaVu Sans"/>
                              </a:rPr>
                              <m:t>𝝓</m:t>
                            </m:r>
                            <m:r>
                              <a:rPr lang="en-US" sz="1800" b="1" i="1" strike="noStrike" spc="-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DejaVu Sans"/>
                              </a:rPr>
                              <m:t>)</m:t>
                            </m:r>
                          </m:oMath>
                        </a14:m>
                        <a:endParaRPr lang="en-US" sz="1800" b="0" strike="noStrike" spc="-1" dirty="0">
                          <a:latin typeface="Arial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4" name="CustomShape 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55250" y="1159329"/>
                        <a:ext cx="1719720" cy="58776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13534" r="-12782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F7077EF7-28AC-4A4E-A9F3-D01458BA05BA}"/>
                      </a:ext>
                    </a:extLst>
                  </p:cNvPr>
                  <p:cNvSpPr/>
                  <p:nvPr/>
                </p:nvSpPr>
                <p:spPr>
                  <a:xfrm>
                    <a:off x="4836975" y="799487"/>
                    <a:ext cx="657231" cy="37555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a:rPr lang="en-US" b="1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pc="-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6975" y="799487"/>
                    <a:ext cx="657231" cy="37555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7AB3703-7321-8B42-B62E-0527EC348BA7}"/>
                </a:ext>
              </a:extLst>
            </p:cNvPr>
            <p:cNvCxnSpPr>
              <a:cxnSpLocks/>
            </p:cNvCxnSpPr>
            <p:nvPr/>
          </p:nvCxnSpPr>
          <p:spPr>
            <a:xfrm>
              <a:off x="4431217" y="693489"/>
              <a:ext cx="0" cy="449512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AFAC1A-6F6D-6042-9023-C931889DA189}"/>
                </a:ext>
              </a:extLst>
            </p:cNvPr>
            <p:cNvSpPr/>
            <p:nvPr/>
          </p:nvSpPr>
          <p:spPr>
            <a:xfrm>
              <a:off x="5834405" y="4348958"/>
              <a:ext cx="40340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  <a:latin typeface="Bell MT" panose="02020503060305020303" pitchFamily="18" charset="0"/>
                  <a:ea typeface="MS PGothic" pitchFamily="34" charset="-128"/>
                  <a:cs typeface="Arial" charset="0"/>
                </a:rPr>
                <a:t>Model Aware DL Architecture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096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12F1DA4-A8E6-0545-A4DA-4223D66B3775}"/>
              </a:ext>
            </a:extLst>
          </p:cNvPr>
          <p:cNvGrpSpPr/>
          <p:nvPr/>
        </p:nvGrpSpPr>
        <p:grpSpPr>
          <a:xfrm>
            <a:off x="1183373" y="1057221"/>
            <a:ext cx="10076951" cy="4743557"/>
            <a:chOff x="1383398" y="1038791"/>
            <a:chExt cx="10076951" cy="4743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D0D99D3-4E3F-014C-B94F-4C6801A992FD}"/>
                    </a:ext>
                  </a:extLst>
                </p:cNvPr>
                <p:cNvSpPr/>
                <p:nvPr/>
              </p:nvSpPr>
              <p:spPr>
                <a:xfrm flipH="1">
                  <a:off x="9914447" y="1038791"/>
                  <a:ext cx="154590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pc="-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D0D99D3-4E3F-014C-B94F-4C6801A992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914447" y="1038791"/>
                  <a:ext cx="154590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452EBF2-67AA-B744-A09B-DFDB1D6901BF}"/>
                </a:ext>
              </a:extLst>
            </p:cNvPr>
            <p:cNvGrpSpPr/>
            <p:nvPr/>
          </p:nvGrpSpPr>
          <p:grpSpPr>
            <a:xfrm>
              <a:off x="1383398" y="1075651"/>
              <a:ext cx="9909281" cy="4706697"/>
              <a:chOff x="2326373" y="1097549"/>
              <a:chExt cx="9909281" cy="47066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4EDD30F-D58A-0745-80D1-2E8ED68A8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6200" y="1493838"/>
                <a:ext cx="603576" cy="2163762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CF572C-3838-3A46-B563-C75332C7C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3387" y="1581667"/>
                <a:ext cx="3625757" cy="187801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1CD314F-4855-A941-B0B6-16A0814AF4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" r="-2" b="6484"/>
              <a:stretch/>
            </p:blipFill>
            <p:spPr>
              <a:xfrm>
                <a:off x="11459976" y="1550988"/>
                <a:ext cx="340794" cy="368624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1C88CAE4-CDFE-9C42-8B33-6E806BDBC4CF}"/>
                      </a:ext>
                    </a:extLst>
                  </p:cNvPr>
                  <p:cNvSpPr/>
                  <p:nvPr/>
                </p:nvSpPr>
                <p:spPr>
                  <a:xfrm>
                    <a:off x="2671234" y="1097549"/>
                    <a:ext cx="48109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1C88CAE4-CDFE-9C42-8B33-6E806BDBC4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234" y="1097549"/>
                    <a:ext cx="481094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3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2A589199-DA72-8C43-B970-A963D4BE2631}"/>
                      </a:ext>
                    </a:extLst>
                  </p:cNvPr>
                  <p:cNvSpPr/>
                  <p:nvPr/>
                </p:nvSpPr>
                <p:spPr>
                  <a:xfrm>
                    <a:off x="5810569" y="1100694"/>
                    <a:ext cx="57086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0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2A589199-DA72-8C43-B970-A963D4BE26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0569" y="1100694"/>
                    <a:ext cx="570861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9719E50-A01B-3B47-B563-638CED66B1C9}"/>
                      </a:ext>
                    </a:extLst>
                  </p:cNvPr>
                  <p:cNvSpPr/>
                  <p:nvPr/>
                </p:nvSpPr>
                <p:spPr>
                  <a:xfrm flipH="1">
                    <a:off x="8704096" y="1097549"/>
                    <a:ext cx="1545902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0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𝚿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9719E50-A01B-3B47-B563-638CED66B1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704096" y="1097549"/>
                    <a:ext cx="1545902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14D57592-9FBA-8B4F-8939-2FF5BB2C2C13}"/>
                      </a:ext>
                    </a:extLst>
                  </p:cNvPr>
                  <p:cNvSpPr/>
                  <p:nvPr/>
                </p:nvSpPr>
                <p:spPr>
                  <a:xfrm>
                    <a:off x="3152328" y="2295595"/>
                    <a:ext cx="683072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1" i="0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14D57592-9FBA-8B4F-8939-2FF5BB2C2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2328" y="2295595"/>
                    <a:ext cx="683072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2310449-9EEA-C54A-ACEF-13CB879B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64169" y="1620769"/>
                <a:ext cx="3625757" cy="3616462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4B3BAB2-E4D1-3E4B-98D2-97BB5B4340DC}"/>
                  </a:ext>
                </a:extLst>
              </p:cNvPr>
              <p:cNvSpPr/>
              <p:nvPr/>
            </p:nvSpPr>
            <p:spPr>
              <a:xfrm>
                <a:off x="3966537" y="4438587"/>
                <a:ext cx="24531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0" spc="-1" dirty="0">
                    <a:solidFill>
                      <a:srgbClr val="7030A0"/>
                    </a:solidFill>
                    <a:latin typeface="Bell MT" panose="02020503060305020303" pitchFamily="18" charset="77"/>
                  </a:rPr>
                  <a:t>Non-sparse signal</a:t>
                </a:r>
                <a:endParaRPr lang="en-US" sz="2400" dirty="0">
                  <a:solidFill>
                    <a:srgbClr val="7030A0"/>
                  </a:solidFill>
                  <a:latin typeface="Bell MT" panose="02020503060305020303" pitchFamily="18" charset="77"/>
                </a:endParaRP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8A04FC0-CC38-8E48-8B59-973C07953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>
                <a:off x="5222045" y="2510514"/>
                <a:ext cx="229880" cy="368624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E4CA1A9-24ED-6340-814B-90AC280D6924}"/>
                      </a:ext>
                    </a:extLst>
                  </p:cNvPr>
                  <p:cNvSpPr/>
                  <p:nvPr/>
                </p:nvSpPr>
                <p:spPr>
                  <a:xfrm>
                    <a:off x="4595307" y="3745462"/>
                    <a:ext cx="148335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0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𝚿</m:t>
                          </m:r>
                          <m:r>
                            <a:rPr lang="en-US" sz="2800" b="1" i="1" spc="-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E4CA1A9-24ED-6340-814B-90AC280D69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5307" y="3745462"/>
                    <a:ext cx="1483355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9E5B72-B07E-5E4B-A875-746434161145}"/>
                  </a:ext>
                </a:extLst>
              </p:cNvPr>
              <p:cNvSpPr/>
              <p:nvPr/>
            </p:nvSpPr>
            <p:spPr>
              <a:xfrm rot="16200000">
                <a:off x="1542313" y="2328210"/>
                <a:ext cx="20297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0" spc="-1" dirty="0">
                    <a:solidFill>
                      <a:srgbClr val="7030A0"/>
                    </a:solidFill>
                    <a:latin typeface="Bell MT" panose="02020503060305020303" pitchFamily="18" charset="77"/>
                  </a:rPr>
                  <a:t>Measurements</a:t>
                </a:r>
                <a:endParaRPr lang="en-US" sz="2400" dirty="0">
                  <a:solidFill>
                    <a:srgbClr val="7030A0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8A1247-983E-6940-857E-736E04CC0F31}"/>
                  </a:ext>
                </a:extLst>
              </p:cNvPr>
              <p:cNvSpPr/>
              <p:nvPr/>
            </p:nvSpPr>
            <p:spPr>
              <a:xfrm rot="5400000" flipV="1">
                <a:off x="10513250" y="2947015"/>
                <a:ext cx="2983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0" spc="-1" dirty="0">
                    <a:solidFill>
                      <a:srgbClr val="7030A0"/>
                    </a:solidFill>
                    <a:latin typeface="Bell MT" panose="02020503060305020303" pitchFamily="18" charset="77"/>
                  </a:rPr>
                  <a:t>Sparse representation</a:t>
                </a:r>
                <a:endParaRPr lang="en-US" sz="2400" dirty="0">
                  <a:solidFill>
                    <a:srgbClr val="7030A0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23" name="Right Brace 22">
                <a:extLst>
                  <a:ext uri="{FF2B5EF4-FFF2-40B4-BE49-F238E27FC236}">
                    <a16:creationId xmlns:a16="http://schemas.microsoft.com/office/drawing/2014/main" id="{876E5C0C-ED55-3743-9F34-C389A12A519C}"/>
                  </a:ext>
                </a:extLst>
              </p:cNvPr>
              <p:cNvSpPr/>
              <p:nvPr/>
            </p:nvSpPr>
            <p:spPr>
              <a:xfrm rot="5400000">
                <a:off x="9452009" y="3523112"/>
                <a:ext cx="493294" cy="4068974"/>
              </a:xfrm>
              <a:prstGeom prst="rightBrac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6706657-3C47-4B42-9131-DCBABFEE25C9}"/>
                      </a:ext>
                    </a:extLst>
                  </p:cNvPr>
                  <p:cNvSpPr/>
                  <p:nvPr/>
                </p:nvSpPr>
                <p:spPr>
                  <a:xfrm>
                    <a:off x="9477047" y="5093137"/>
                    <a:ext cx="47307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pc="-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6706657-3C47-4B42-9131-DCBABFEE25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7047" y="5093137"/>
                    <a:ext cx="473078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1109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084BFB-C7B5-9746-B6FB-D5EA9CB43979}"/>
              </a:ext>
            </a:extLst>
          </p:cNvPr>
          <p:cNvGrpSpPr/>
          <p:nvPr/>
        </p:nvGrpSpPr>
        <p:grpSpPr>
          <a:xfrm>
            <a:off x="985831" y="266869"/>
            <a:ext cx="5466554" cy="6324262"/>
            <a:chOff x="388931" y="355600"/>
            <a:chExt cx="5466554" cy="63242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290B05-5C84-4C41-A640-C83D92ED39D5}"/>
                </a:ext>
              </a:extLst>
            </p:cNvPr>
            <p:cNvGrpSpPr/>
            <p:nvPr/>
          </p:nvGrpSpPr>
          <p:grpSpPr>
            <a:xfrm>
              <a:off x="465918" y="355600"/>
              <a:ext cx="5312582" cy="5308600"/>
              <a:chOff x="503781" y="766094"/>
              <a:chExt cx="5773035" cy="565020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51AE4F6-FD25-F848-ACDF-5A527ED5A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3781" y="766094"/>
                <a:ext cx="5773034" cy="285815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6524A4E-5568-4A49-ABA2-96F008B0AF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068"/>
              <a:stretch/>
            </p:blipFill>
            <p:spPr>
              <a:xfrm>
                <a:off x="503781" y="3751329"/>
                <a:ext cx="2828355" cy="266497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D3FA4DF-5EE2-1F48-A288-2AD87E4974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979" r="2089"/>
              <a:stretch/>
            </p:blipFill>
            <p:spPr>
              <a:xfrm>
                <a:off x="3460452" y="3735829"/>
                <a:ext cx="2816364" cy="2680469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FA5AEB-E4AF-4041-A2DB-18C66598B6D6}"/>
                </a:ext>
              </a:extLst>
            </p:cNvPr>
            <p:cNvSpPr/>
            <p:nvPr/>
          </p:nvSpPr>
          <p:spPr>
            <a:xfrm>
              <a:off x="388931" y="5664199"/>
              <a:ext cx="546655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spc="-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Left: Aliased image reconstructed from accelerated data acquisition. Right: Reconstructed high-quality images  using our image reconstruction techniques.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54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DD13247-4936-0745-8E6D-77706258D4DC}"/>
              </a:ext>
            </a:extLst>
          </p:cNvPr>
          <p:cNvGrpSpPr/>
          <p:nvPr/>
        </p:nvGrpSpPr>
        <p:grpSpPr>
          <a:xfrm>
            <a:off x="221288" y="424941"/>
            <a:ext cx="11349382" cy="4775200"/>
            <a:chOff x="221288" y="424941"/>
            <a:chExt cx="11349382" cy="4775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C415B8-705F-394C-B975-C19A3162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288" y="424941"/>
              <a:ext cx="4076700" cy="4775200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47F60A-CE68-2846-981C-CC919C071ACA}"/>
                </a:ext>
              </a:extLst>
            </p:cNvPr>
            <p:cNvGrpSpPr/>
            <p:nvPr/>
          </p:nvGrpSpPr>
          <p:grpSpPr>
            <a:xfrm>
              <a:off x="4450281" y="424941"/>
              <a:ext cx="7120389" cy="2727701"/>
              <a:chOff x="5240694" y="701298"/>
              <a:chExt cx="7120389" cy="2727701"/>
            </a:xfrm>
          </p:grpSpPr>
          <p:pic>
            <p:nvPicPr>
              <p:cNvPr id="18" name="Picture 7">
                <a:extLst>
                  <a:ext uri="{FF2B5EF4-FFF2-40B4-BE49-F238E27FC236}">
                    <a16:creationId xmlns:a16="http://schemas.microsoft.com/office/drawing/2014/main" id="{003F4B03-02C4-FF4C-9C22-B7C691E9989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0694" y="701298"/>
                <a:ext cx="2373463" cy="2727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62">
                <a:extLst>
                  <a:ext uri="{FF2B5EF4-FFF2-40B4-BE49-F238E27FC236}">
                    <a16:creationId xmlns:a16="http://schemas.microsoft.com/office/drawing/2014/main" id="{B5B3FF60-4543-5846-AAB7-8F0D0ABA3F6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87620" y="701298"/>
                <a:ext cx="2373463" cy="272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68">
                <a:extLst>
                  <a:ext uri="{FF2B5EF4-FFF2-40B4-BE49-F238E27FC236}">
                    <a16:creationId xmlns:a16="http://schemas.microsoft.com/office/drawing/2014/main" id="{68E6824C-F166-9F4A-A24A-491A9102EC7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4157" y="701298"/>
                <a:ext cx="2373463" cy="272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709088-5384-2D4B-92B3-BFF5924C6FB0}"/>
                </a:ext>
              </a:extLst>
            </p:cNvPr>
            <p:cNvSpPr/>
            <p:nvPr/>
          </p:nvSpPr>
          <p:spPr>
            <a:xfrm>
              <a:off x="4450281" y="3243694"/>
              <a:ext cx="712038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spc="-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Left: Strong phase components in QSM imaging. Clockwise: Magnitude, Phase, Imaginary, and Real components of an image in QSM imaging. Right: Parameter Mapping MRI. Left to right: Gold standard, image reconstructed from reduced data samples, and error map. 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1E267-3D39-BB4F-98AD-2C57689072B9}"/>
              </a:ext>
            </a:extLst>
          </p:cNvPr>
          <p:cNvGrpSpPr/>
          <p:nvPr/>
        </p:nvGrpSpPr>
        <p:grpSpPr>
          <a:xfrm>
            <a:off x="554567" y="784520"/>
            <a:ext cx="6196074" cy="3362089"/>
            <a:chOff x="554567" y="784520"/>
            <a:chExt cx="6196074" cy="33620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95C007-1B94-044F-AD4B-60977885B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784520"/>
              <a:ext cx="6107174" cy="296197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C62A03-1FE7-C446-92BB-F4C03F232DC0}"/>
                </a:ext>
              </a:extLst>
            </p:cNvPr>
            <p:cNvSpPr/>
            <p:nvPr/>
          </p:nvSpPr>
          <p:spPr>
            <a:xfrm>
              <a:off x="554567" y="3746499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spc="-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free and motion simulated knee MR images.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92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72E430-AC52-6546-8516-95B052A8F77D}"/>
              </a:ext>
            </a:extLst>
          </p:cNvPr>
          <p:cNvGrpSpPr/>
          <p:nvPr/>
        </p:nvGrpSpPr>
        <p:grpSpPr>
          <a:xfrm>
            <a:off x="152400" y="238797"/>
            <a:ext cx="8305800" cy="6915937"/>
            <a:chOff x="152400" y="238797"/>
            <a:chExt cx="8305800" cy="69159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36BE5B-936A-0A4E-975D-EA840CA42045}"/>
                </a:ext>
              </a:extLst>
            </p:cNvPr>
            <p:cNvGrpSpPr/>
            <p:nvPr/>
          </p:nvGrpSpPr>
          <p:grpSpPr>
            <a:xfrm>
              <a:off x="259634" y="238797"/>
              <a:ext cx="8109666" cy="5900274"/>
              <a:chOff x="323134" y="1115097"/>
              <a:chExt cx="8109666" cy="590027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01D06F6-B42A-5F4A-88BB-B72095044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54055" y="1115977"/>
                <a:ext cx="2628252" cy="257422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EAD95E6-F11C-3548-AC0E-6AC41FE13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079301" y="1115097"/>
                <a:ext cx="2628252" cy="257422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0F04253-7C4D-5346-ACEA-7D79BE0F6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804548" y="1115097"/>
                <a:ext cx="2628252" cy="257422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7AE70B4-7756-5F40-ADFD-F3B80E630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lum bright="6000"/>
              </a:blip>
              <a:stretch>
                <a:fillRect/>
              </a:stretch>
            </p:blipFill>
            <p:spPr>
              <a:xfrm>
                <a:off x="323134" y="3819764"/>
                <a:ext cx="2628252" cy="317457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FBA96A9-4F0D-2142-A09F-D23B54F9D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9301" y="3841435"/>
                <a:ext cx="2597332" cy="3173936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BF99BEE-D77E-DA45-8939-B6F3393BE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04548" y="3831786"/>
                <a:ext cx="2628252" cy="3183585"/>
              </a:xfrm>
              <a:prstGeom prst="rect">
                <a:avLst/>
              </a:prstGeom>
            </p:spPr>
          </p:pic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E9C99209-EA51-3740-97CB-E88EFFDDF0B7}"/>
                  </a:ext>
                </a:extLst>
              </p:cNvPr>
              <p:cNvSpPr txBox="1"/>
              <p:nvPr/>
            </p:nvSpPr>
            <p:spPr>
              <a:xfrm>
                <a:off x="365715" y="4012521"/>
                <a:ext cx="1944763" cy="64633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" altLang="en-US" dirty="0">
                    <a:solidFill>
                      <a:srgbClr val="7030A0"/>
                    </a:solidFill>
                    <a:highlight>
                      <a:srgbClr val="FFFF00"/>
                    </a:highlight>
                    <a:latin typeface="Bell MT" panose="02020503060305020303" pitchFamily="18" charset="0"/>
                    <a:cs typeface="+mn-lt"/>
                    <a:sym typeface="+mn-ea"/>
                  </a:rPr>
                  <a:t>RNMSE = </a:t>
                </a:r>
                <a:r>
                  <a:rPr lang="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  <a:latin typeface="Bell MT" panose="02020503060305020303" pitchFamily="18" charset="0"/>
                    <a:cs typeface="+mn-lt"/>
                    <a:sym typeface="+mn-ea"/>
                  </a:rPr>
                  <a:t>0.0512</a:t>
                </a:r>
                <a:endParaRPr lang="" altLang="en-US" i="1" dirty="0">
                  <a:solidFill>
                    <a:prstClr val="black"/>
                  </a:solidFill>
                  <a:highlight>
                    <a:srgbClr val="FFFF00"/>
                  </a:highlight>
                  <a:latin typeface="Calibri"/>
                  <a:cs typeface="+mn-lt"/>
                  <a:sym typeface="+mn-ea"/>
                </a:endParaRPr>
              </a:p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" altLang="en-US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Bell MT" panose="02020503060305020303" pitchFamily="18" charset="0"/>
                    <a:cs typeface="+mn-lt"/>
                    <a:sym typeface="+mn-ea"/>
                  </a:rPr>
                  <a:t>SSIM = 0.775</a:t>
                </a:r>
              </a:p>
            </p:txBody>
          </p:sp>
          <p:sp>
            <p:nvSpPr>
              <p:cNvPr id="11" name="Text Box 12">
                <a:extLst>
                  <a:ext uri="{FF2B5EF4-FFF2-40B4-BE49-F238E27FC236}">
                    <a16:creationId xmlns:a16="http://schemas.microsoft.com/office/drawing/2014/main" id="{3292617B-6F07-164C-A168-06F4584ED743}"/>
                  </a:ext>
                </a:extLst>
              </p:cNvPr>
              <p:cNvSpPr txBox="1"/>
              <p:nvPr/>
            </p:nvSpPr>
            <p:spPr>
              <a:xfrm>
                <a:off x="5934809" y="4012520"/>
                <a:ext cx="1899879" cy="64633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Bell MT" panose="02020503060305020303" pitchFamily="18" charset="0"/>
                    <a:cs typeface="+mn-lt"/>
                    <a:sym typeface="+mn-ea"/>
                  </a:rPr>
                  <a:t>RNMSE = 0.0</a:t>
                </a:r>
                <a:r>
                  <a:rPr lang="" altLang="en-US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Bell MT" panose="02020503060305020303" pitchFamily="18" charset="0"/>
                    <a:cs typeface="+mn-lt"/>
                    <a:sym typeface="+mn-ea"/>
                  </a:rPr>
                  <a:t>679</a:t>
                </a:r>
                <a:endParaRPr lang="" altLang="en-US" dirty="0">
                  <a:solidFill>
                    <a:prstClr val="black"/>
                  </a:solidFill>
                  <a:highlight>
                    <a:srgbClr val="FFFF00"/>
                  </a:highlight>
                  <a:latin typeface="Calibri"/>
                  <a:cs typeface="+mn-lt"/>
                  <a:sym typeface="+mn-ea"/>
                </a:endParaRPr>
              </a:p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" altLang="en-US" dirty="0">
                    <a:solidFill>
                      <a:srgbClr val="7030A0"/>
                    </a:solidFill>
                    <a:highlight>
                      <a:srgbClr val="FFFF00"/>
                    </a:highlight>
                    <a:latin typeface="Bell MT" panose="02020503060305020303" pitchFamily="18" charset="0"/>
                    <a:cs typeface="+mn-lt"/>
                    <a:sym typeface="+mn-ea"/>
                  </a:rPr>
                  <a:t>SSIM = </a:t>
                </a:r>
                <a:r>
                  <a:rPr lang="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  <a:latin typeface="Bell MT" panose="02020503060305020303" pitchFamily="18" charset="0"/>
                    <a:cs typeface="+mn-lt"/>
                    <a:sym typeface="+mn-ea"/>
                  </a:rPr>
                  <a:t>0.798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C1C5FC-E7E9-244D-A08C-E901B668C0AC}"/>
                </a:ext>
              </a:extLst>
            </p:cNvPr>
            <p:cNvSpPr/>
            <p:nvPr/>
          </p:nvSpPr>
          <p:spPr>
            <a:xfrm>
              <a:off x="152400" y="6139071"/>
              <a:ext cx="83058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spc="-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Top: Images with different degrees of artifacts pertaining degrees of motion. Bottom: Two different reconstructed versions of gold standard center image with conflicting quantitative reconstruction metric.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00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194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Ukash Nakarmi</dc:creator>
  <cp:lastModifiedBy>Ukash Nakarmi</cp:lastModifiedBy>
  <cp:revision>4</cp:revision>
  <dcterms:created xsi:type="dcterms:W3CDTF">2020-12-29T00:24:14Z</dcterms:created>
  <dcterms:modified xsi:type="dcterms:W3CDTF">2020-12-29T00:55:50Z</dcterms:modified>
</cp:coreProperties>
</file>