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1"/>
  </p:sldMasterIdLst>
  <p:notesMasterIdLst>
    <p:notesMasterId r:id="rId13"/>
  </p:notesMasterIdLst>
  <p:handoutMasterIdLst>
    <p:handoutMasterId r:id="rId14"/>
  </p:handoutMasterIdLst>
  <p:sldIdLst>
    <p:sldId id="312" r:id="rId2"/>
    <p:sldId id="374" r:id="rId3"/>
    <p:sldId id="390" r:id="rId4"/>
    <p:sldId id="391" r:id="rId5"/>
    <p:sldId id="394" r:id="rId6"/>
    <p:sldId id="339" r:id="rId7"/>
    <p:sldId id="387" r:id="rId8"/>
    <p:sldId id="370" r:id="rId9"/>
    <p:sldId id="371" r:id="rId10"/>
    <p:sldId id="372" r:id="rId11"/>
    <p:sldId id="294" r:id="rId1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6" orient="horz" pos="1620" userDrawn="1">
          <p15:clr>
            <a:srgbClr val="A4A3A4"/>
          </p15:clr>
        </p15:guide>
        <p15:guide id="7" pos="5470">
          <p15:clr>
            <a:srgbClr val="A4A3A4"/>
          </p15:clr>
        </p15:guide>
        <p15:guide id="8" pos="28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C5"/>
    <a:srgbClr val="003C71"/>
    <a:srgbClr val="F83308"/>
    <a:srgbClr val="FD9208"/>
    <a:srgbClr val="009FDF"/>
    <a:srgbClr val="F3D54E"/>
    <a:srgbClr val="F0CE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45" autoAdjust="0"/>
    <p:restoredTop sz="94773" autoAdjust="0"/>
  </p:normalViewPr>
  <p:slideViewPr>
    <p:cSldViewPr snapToGrid="0">
      <p:cViewPr varScale="1">
        <p:scale>
          <a:sx n="116" d="100"/>
          <a:sy n="116" d="100"/>
        </p:scale>
        <p:origin x="442" y="77"/>
      </p:cViewPr>
      <p:guideLst>
        <p:guide orient="horz" pos="1620"/>
        <p:guide pos="5470"/>
        <p:guide pos="287"/>
      </p:guideLst>
    </p:cSldViewPr>
  </p:slideViewPr>
  <p:outlineViewPr>
    <p:cViewPr>
      <p:scale>
        <a:sx n="33" d="100"/>
        <a:sy n="33" d="100"/>
      </p:scale>
      <p:origin x="0" y="-1685"/>
    </p:cViewPr>
  </p:outlineViewPr>
  <p:notesTextViewPr>
    <p:cViewPr>
      <p:scale>
        <a:sx n="100" d="100"/>
        <a:sy n="100" d="100"/>
      </p:scale>
      <p:origin x="0" y="0"/>
    </p:cViewPr>
  </p:notesTextViewPr>
  <p:sorterViewPr>
    <p:cViewPr>
      <p:scale>
        <a:sx n="86" d="100"/>
        <a:sy n="86" d="100"/>
      </p:scale>
      <p:origin x="0" y="-5430"/>
    </p:cViewPr>
  </p:sorterViewPr>
  <p:notesViewPr>
    <p:cSldViewPr snapToGrid="0" showGuides="1">
      <p:cViewPr varScale="1">
        <p:scale>
          <a:sx n="63" d="100"/>
          <a:sy n="63" d="100"/>
        </p:scale>
        <p:origin x="2285" y="5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Intel Clear"/>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ACFD7B2-88A6-E34E-8EF8-CB0C7BA47ADD}" type="datetimeFigureOut">
              <a:rPr lang="en-US" smtClean="0">
                <a:latin typeface="Intel Clear"/>
              </a:rPr>
              <a:pPr/>
              <a:t>9/16/2020</a:t>
            </a:fld>
            <a:endParaRPr lang="en-US" dirty="0">
              <a:latin typeface="Intel Clear"/>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Intel Clear"/>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96CFA4E-18EB-6D49-8DE2-7A74038C2C1C}" type="slidenum">
              <a:rPr lang="en-US" smtClean="0">
                <a:latin typeface="Intel Clear"/>
              </a:rPr>
              <a:pPr/>
              <a:t>‹Nº›</a:t>
            </a:fld>
            <a:endParaRPr lang="en-US" dirty="0">
              <a:latin typeface="Intel Clear"/>
            </a:endParaRPr>
          </a:p>
        </p:txBody>
      </p:sp>
    </p:spTree>
    <p:extLst>
      <p:ext uri="{BB962C8B-B14F-4D97-AF65-F5344CB8AC3E}">
        <p14:creationId xmlns:p14="http://schemas.microsoft.com/office/powerpoint/2010/main" val="9129941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Intel Clear"/>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Intel Clear"/>
              </a:defRPr>
            </a:lvl1pPr>
          </a:lstStyle>
          <a:p>
            <a:fld id="{ED7FC5FE-6F0D-D34A-8EE6-C95B4F5F4DC8}" type="datetimeFigureOut">
              <a:rPr lang="en-US" smtClean="0"/>
              <a:pPr/>
              <a:t>9/16/2020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Intel Clear"/>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Intel Clear"/>
              </a:defRPr>
            </a:lvl1pPr>
          </a:lstStyle>
          <a:p>
            <a:fld id="{D61C8689-8455-3546-ADF9-3B7273760F66}" type="slidenum">
              <a:rPr lang="en-US" smtClean="0"/>
              <a:pPr/>
              <a:t>‹Nº›</a:t>
            </a:fld>
            <a:endParaRPr lang="en-US" dirty="0"/>
          </a:p>
        </p:txBody>
      </p:sp>
    </p:spTree>
    <p:extLst>
      <p:ext uri="{BB962C8B-B14F-4D97-AF65-F5344CB8AC3E}">
        <p14:creationId xmlns:p14="http://schemas.microsoft.com/office/powerpoint/2010/main" val="260842922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Intel Clear"/>
        <a:ea typeface="+mn-ea"/>
        <a:cs typeface="+mn-cs"/>
      </a:defRPr>
    </a:lvl1pPr>
    <a:lvl2pPr marL="457200" algn="l" defTabSz="457200" rtl="0" eaLnBrk="1" latinLnBrk="0" hangingPunct="1">
      <a:defRPr sz="1200" kern="1200">
        <a:solidFill>
          <a:schemeClr val="tx1"/>
        </a:solidFill>
        <a:latin typeface="Intel Clear"/>
        <a:ea typeface="+mn-ea"/>
        <a:cs typeface="+mn-cs"/>
      </a:defRPr>
    </a:lvl2pPr>
    <a:lvl3pPr marL="914400" algn="l" defTabSz="457200" rtl="0" eaLnBrk="1" latinLnBrk="0" hangingPunct="1">
      <a:defRPr sz="1200" kern="1200">
        <a:solidFill>
          <a:schemeClr val="tx1"/>
        </a:solidFill>
        <a:latin typeface="Intel Clear"/>
        <a:ea typeface="+mn-ea"/>
        <a:cs typeface="+mn-cs"/>
      </a:defRPr>
    </a:lvl3pPr>
    <a:lvl4pPr marL="1371600" algn="l" defTabSz="457200" rtl="0" eaLnBrk="1" latinLnBrk="0" hangingPunct="1">
      <a:defRPr sz="1200" kern="1200">
        <a:solidFill>
          <a:schemeClr val="tx1"/>
        </a:solidFill>
        <a:latin typeface="Intel Clear"/>
        <a:ea typeface="+mn-ea"/>
        <a:cs typeface="+mn-cs"/>
      </a:defRPr>
    </a:lvl4pPr>
    <a:lvl5pPr marL="1828800" algn="l" defTabSz="457200" rtl="0" eaLnBrk="1" latinLnBrk="0" hangingPunct="1">
      <a:defRPr sz="1200" kern="1200">
        <a:solidFill>
          <a:schemeClr val="tx1"/>
        </a:solidFill>
        <a:latin typeface="Intel Clear"/>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a:t>
            </a:r>
            <a:r>
              <a:rPr lang="en-US" baseline="0" dirty="0"/>
              <a:t> would you use simulations for debugging? There are a lot of pros for using simulation for debugging. Firstly, d</a:t>
            </a:r>
            <a:r>
              <a:rPr lang="en-US" dirty="0"/>
              <a:t>esign simulations are able to include wide range of analyses that virtually test behavior of a product under various operating and environmental conditions. As opposed to trial-and-error, a smart simulation process allows targeted implementation of design choices in various stages of the development cycle. </a:t>
            </a:r>
          </a:p>
          <a:p>
            <a:r>
              <a:rPr lang="en-US" dirty="0"/>
              <a:t>This drastically reduces the need for recurrent, time-consuming testing on expensive physical prototypes, and subsequently shortens the total development time. </a:t>
            </a:r>
            <a:r>
              <a:rPr lang="en-US" baseline="0" dirty="0"/>
              <a:t> </a:t>
            </a:r>
            <a:r>
              <a:rPr lang="en-US" dirty="0"/>
              <a:t>An effective design simulation process helps companies reduce development costs and bring innovative products to the market faster than the competition.</a:t>
            </a:r>
            <a:r>
              <a:rPr lang="en-US" baseline="0" dirty="0"/>
              <a:t> Also, simulations may pr</a:t>
            </a:r>
            <a:r>
              <a:rPr lang="en-US" dirty="0"/>
              <a:t>ovide results through simulation models which are hard or even impossible to measure on physical prototypes.</a:t>
            </a:r>
            <a:r>
              <a:rPr lang="en-US" baseline="0" dirty="0"/>
              <a:t> </a:t>
            </a:r>
            <a:endParaRPr lang="en-US" dirty="0"/>
          </a:p>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2</a:t>
            </a:fld>
            <a:endParaRPr lang="en-US" dirty="0"/>
          </a:p>
        </p:txBody>
      </p:sp>
    </p:spTree>
    <p:extLst>
      <p:ext uri="{BB962C8B-B14F-4D97-AF65-F5344CB8AC3E}">
        <p14:creationId xmlns:p14="http://schemas.microsoft.com/office/powerpoint/2010/main" val="1962412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3</a:t>
            </a:fld>
            <a:endParaRPr lang="en-US" dirty="0"/>
          </a:p>
        </p:txBody>
      </p:sp>
    </p:spTree>
    <p:extLst>
      <p:ext uri="{BB962C8B-B14F-4D97-AF65-F5344CB8AC3E}">
        <p14:creationId xmlns:p14="http://schemas.microsoft.com/office/powerpoint/2010/main" val="3217516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simulation debugging, we use the </a:t>
            </a:r>
            <a:r>
              <a:rPr lang="en-US" dirty="0" err="1"/>
              <a:t>Modelsim</a:t>
            </a:r>
            <a:r>
              <a:rPr lang="en-US" dirty="0"/>
              <a:t> Software.</a:t>
            </a:r>
            <a:r>
              <a:rPr lang="en-US" baseline="0" dirty="0"/>
              <a:t> </a:t>
            </a:r>
            <a:r>
              <a:rPr lang="en-US" baseline="0" dirty="0" err="1"/>
              <a:t>Modelsim</a:t>
            </a:r>
            <a:r>
              <a:rPr lang="en-US" baseline="0" dirty="0"/>
              <a:t> is a multi-language HDL Simulation environment that can be used independently or </a:t>
            </a:r>
            <a:r>
              <a:rPr lang="en-US" baseline="0" dirty="0" err="1"/>
              <a:t>Quartus</a:t>
            </a:r>
            <a:r>
              <a:rPr lang="en-US" baseline="0" dirty="0"/>
              <a:t> can help create libraries and link the designs to </a:t>
            </a:r>
            <a:r>
              <a:rPr lang="en-US" baseline="0" dirty="0" err="1"/>
              <a:t>ModelSim</a:t>
            </a:r>
            <a:r>
              <a:rPr lang="en-US" baseline="0" dirty="0"/>
              <a:t>. </a:t>
            </a:r>
            <a:br>
              <a:rPr lang="en-US" baseline="0" dirty="0"/>
            </a:br>
            <a:r>
              <a:rPr lang="en-US" baseline="0" dirty="0"/>
              <a:t>For designs, proper functionality and timing is important to ensure success and </a:t>
            </a:r>
            <a:r>
              <a:rPr lang="en-US" baseline="0" dirty="0" err="1"/>
              <a:t>ModelSim</a:t>
            </a:r>
            <a:r>
              <a:rPr lang="en-US" baseline="0" dirty="0"/>
              <a:t> software simplifies it. </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6</a:t>
            </a:fld>
            <a:endParaRPr lang="en-US" dirty="0"/>
          </a:p>
        </p:txBody>
      </p:sp>
    </p:spTree>
    <p:extLst>
      <p:ext uri="{BB962C8B-B14F-4D97-AF65-F5344CB8AC3E}">
        <p14:creationId xmlns:p14="http://schemas.microsoft.com/office/powerpoint/2010/main" val="1572917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verify that a design operates correctly we use simulation, which is a process of testing the design by applying inputs to a circuit and observing its behavior. The output of a simulation is a set of waveforms that show how a circuit behaves based on a given sequence of inputs. For using </a:t>
            </a:r>
            <a:r>
              <a:rPr lang="en-US" dirty="0" err="1"/>
              <a:t>ModelSim</a:t>
            </a:r>
            <a:r>
              <a:rPr lang="en-US" dirty="0"/>
              <a:t> from </a:t>
            </a:r>
            <a:r>
              <a:rPr lang="en-US" dirty="0" err="1"/>
              <a:t>Quartus</a:t>
            </a:r>
            <a:r>
              <a:rPr lang="en-US" dirty="0"/>
              <a:t>, we first</a:t>
            </a:r>
            <a:r>
              <a:rPr lang="en-US" baseline="0" dirty="0"/>
              <a:t> create a project and compile the design in </a:t>
            </a:r>
            <a:r>
              <a:rPr lang="en-US" baseline="0" dirty="0" err="1"/>
              <a:t>Quartus</a:t>
            </a:r>
            <a:r>
              <a:rPr lang="en-US" baseline="0" dirty="0"/>
              <a:t> itself. Then use the </a:t>
            </a:r>
            <a:r>
              <a:rPr lang="en-US" baseline="0" dirty="0" err="1"/>
              <a:t>modelsim</a:t>
            </a:r>
            <a:r>
              <a:rPr lang="en-US" baseline="0" dirty="0"/>
              <a:t> tool for simulation debugging for the design. If the design is not working as required, we go back and fix the design and reiterate the steps until the design is functioning properly.</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7</a:t>
            </a:fld>
            <a:endParaRPr lang="en-US" dirty="0"/>
          </a:p>
        </p:txBody>
      </p:sp>
    </p:spTree>
    <p:extLst>
      <p:ext uri="{BB962C8B-B14F-4D97-AF65-F5344CB8AC3E}">
        <p14:creationId xmlns:p14="http://schemas.microsoft.com/office/powerpoint/2010/main" val="3116487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to set up </a:t>
            </a:r>
            <a:r>
              <a:rPr lang="en-US" dirty="0" err="1"/>
              <a:t>ModelSim</a:t>
            </a:r>
            <a:r>
              <a:rPr lang="en-US" baseline="0" dirty="0"/>
              <a:t> from </a:t>
            </a:r>
            <a:r>
              <a:rPr lang="en-US" baseline="0" dirty="0" err="1"/>
              <a:t>Quartus</a:t>
            </a:r>
            <a:r>
              <a:rPr lang="en-US" baseline="0" dirty="0"/>
              <a:t>. (Demo)</a:t>
            </a:r>
          </a:p>
          <a:p>
            <a:r>
              <a:rPr lang="en-US" baseline="0" dirty="0"/>
              <a:t>Go to Tools -&gt; options -&gt; EDA Tool Options &amp; mention the executable pathway.</a:t>
            </a:r>
          </a:p>
          <a:p>
            <a:endParaRPr lang="en-US" baseline="0" dirty="0"/>
          </a:p>
          <a:p>
            <a:r>
              <a:rPr lang="en-US" baseline="0" dirty="0"/>
              <a:t>We use </a:t>
            </a:r>
            <a:r>
              <a:rPr lang="en-US" baseline="0" dirty="0" err="1"/>
              <a:t>ModelSim</a:t>
            </a:r>
            <a:r>
              <a:rPr lang="en-US" baseline="0" dirty="0"/>
              <a:t>-Altera as we get a free license with the download of </a:t>
            </a:r>
            <a:r>
              <a:rPr lang="en-US" baseline="0" dirty="0" err="1"/>
              <a:t>Quartus</a:t>
            </a:r>
            <a:r>
              <a:rPr lang="en-US" baseline="0" dirty="0"/>
              <a:t>. Has the same features as the </a:t>
            </a:r>
            <a:r>
              <a:rPr lang="en-US" baseline="0" dirty="0" err="1"/>
              <a:t>ModelSIm</a:t>
            </a:r>
            <a:r>
              <a:rPr lang="en-US" baseline="0" dirty="0"/>
              <a:t> PD edition, except needs the design to be 100% Verilog or 100% </a:t>
            </a:r>
            <a:r>
              <a:rPr lang="en-US" baseline="0" dirty="0" err="1"/>
              <a:t>vhdl</a:t>
            </a:r>
            <a:r>
              <a:rPr lang="en-US" baseline="0" dirty="0"/>
              <a:t> does not support mixed designs.</a:t>
            </a:r>
          </a:p>
        </p:txBody>
      </p:sp>
      <p:sp>
        <p:nvSpPr>
          <p:cNvPr id="4" name="Slide Number Placeholder 3"/>
          <p:cNvSpPr>
            <a:spLocks noGrp="1"/>
          </p:cNvSpPr>
          <p:nvPr>
            <p:ph type="sldNum" sz="quarter" idx="10"/>
          </p:nvPr>
        </p:nvSpPr>
        <p:spPr/>
        <p:txBody>
          <a:bodyPr/>
          <a:lstStyle/>
          <a:p>
            <a:fld id="{D61C8689-8455-3546-ADF9-3B7273760F66}" type="slidenum">
              <a:rPr lang="en-US" smtClean="0"/>
              <a:pPr/>
              <a:t>8</a:t>
            </a:fld>
            <a:endParaRPr lang="en-US" dirty="0"/>
          </a:p>
        </p:txBody>
      </p:sp>
    </p:spTree>
    <p:extLst>
      <p:ext uri="{BB962C8B-B14F-4D97-AF65-F5344CB8AC3E}">
        <p14:creationId xmlns:p14="http://schemas.microsoft.com/office/powerpoint/2010/main" val="4237489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that, need to be able to compile</a:t>
            </a:r>
            <a:r>
              <a:rPr lang="en-US" baseline="0" dirty="0"/>
              <a:t> the </a:t>
            </a:r>
            <a:r>
              <a:rPr lang="en-US" baseline="0" dirty="0" err="1"/>
              <a:t>testbench</a:t>
            </a:r>
            <a:r>
              <a:rPr lang="en-US" baseline="0" dirty="0"/>
              <a:t> separately. Select the </a:t>
            </a:r>
            <a:r>
              <a:rPr lang="en-US" baseline="0" dirty="0" err="1"/>
              <a:t>textnech</a:t>
            </a:r>
            <a:r>
              <a:rPr lang="en-US" baseline="0" dirty="0"/>
              <a:t> file from assignments-&gt;Settings -&gt;EDA Tools -&gt;Simulation</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9</a:t>
            </a:fld>
            <a:endParaRPr lang="en-US" dirty="0"/>
          </a:p>
        </p:txBody>
      </p:sp>
    </p:spTree>
    <p:extLst>
      <p:ext uri="{BB962C8B-B14F-4D97-AF65-F5344CB8AC3E}">
        <p14:creationId xmlns:p14="http://schemas.microsoft.com/office/powerpoint/2010/main" val="2246048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t>
            </a:r>
            <a:r>
              <a:rPr lang="en-US" dirty="0" err="1"/>
              <a:t>ModelSIM</a:t>
            </a:r>
            <a:r>
              <a:rPr lang="en-US" dirty="0"/>
              <a:t> GUI. //DEMO</a:t>
            </a:r>
          </a:p>
          <a:p>
            <a:r>
              <a:rPr lang="en-US" dirty="0"/>
              <a:t>When </a:t>
            </a:r>
            <a:r>
              <a:rPr lang="en-US" dirty="0" err="1"/>
              <a:t>Modelsim</a:t>
            </a:r>
            <a:r>
              <a:rPr lang="en-US" dirty="0"/>
              <a:t> opens up, you will see all these windows. Each window</a:t>
            </a:r>
            <a:r>
              <a:rPr lang="en-US" baseline="0" dirty="0"/>
              <a:t> has a different use. Transcript window allows you to write commands to run/stop simulations/ load designs. Simulation objects window allows you to view all different objects defined in the design. The files windows allows you to view </a:t>
            </a:r>
            <a:r>
              <a:rPr lang="en-US" baseline="0" dirty="0" err="1"/>
              <a:t>Testbench</a:t>
            </a:r>
            <a:r>
              <a:rPr lang="en-US" baseline="0" dirty="0"/>
              <a:t> and all the design files. </a:t>
            </a:r>
            <a:endParaRPr lang="en-US" dirty="0"/>
          </a:p>
          <a:p>
            <a:r>
              <a:rPr lang="en-US" dirty="0"/>
              <a:t>Different</a:t>
            </a:r>
            <a:r>
              <a:rPr lang="en-US" baseline="0" dirty="0"/>
              <a:t> windows – transcript, files, simulation objects</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10</a:t>
            </a:fld>
            <a:endParaRPr lang="en-US" dirty="0"/>
          </a:p>
        </p:txBody>
      </p:sp>
    </p:spTree>
    <p:extLst>
      <p:ext uri="{BB962C8B-B14F-4D97-AF65-F5344CB8AC3E}">
        <p14:creationId xmlns:p14="http://schemas.microsoft.com/office/powerpoint/2010/main" val="10087448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2_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4687" y="2479422"/>
            <a:ext cx="8212886" cy="1102519"/>
          </a:xfrm>
        </p:spPr>
        <p:txBody>
          <a:bodyPr lIns="0" rIns="0" anchor="b" anchorCtr="0">
            <a:noAutofit/>
          </a:bodyPr>
          <a:lstStyle>
            <a:lvl1pPr>
              <a:lnSpc>
                <a:spcPct val="80000"/>
              </a:lnSpc>
              <a:defRPr sz="6500" b="0"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with Linear gradient</a:t>
            </a:r>
          </a:p>
        </p:txBody>
      </p:sp>
      <p:sp>
        <p:nvSpPr>
          <p:cNvPr id="3" name="Subtitle 2"/>
          <p:cNvSpPr>
            <a:spLocks noGrp="1"/>
          </p:cNvSpPr>
          <p:nvPr>
            <p:ph type="subTitle" idx="1" hasCustomPrompt="1"/>
          </p:nvPr>
        </p:nvSpPr>
        <p:spPr>
          <a:xfrm>
            <a:off x="455613" y="3493008"/>
            <a:ext cx="6330212" cy="925360"/>
          </a:xfrm>
        </p:spPr>
        <p:txBody>
          <a:bodyPr lIns="0" rIns="0">
            <a:noAutofit/>
          </a:bodyPr>
          <a:lstStyle>
            <a:lvl1pPr marL="0" indent="0" algn="l">
              <a:buNone/>
              <a:defRPr sz="1600" b="0" i="0" baseline="0">
                <a:solidFill>
                  <a:schemeClr val="accent3"/>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16pt Intel Clear Subhead, Date, Etc.</a:t>
            </a:r>
          </a:p>
        </p:txBody>
      </p:sp>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451797" y="383169"/>
            <a:ext cx="1248049" cy="82985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249193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and Right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4678363" y="1"/>
            <a:ext cx="4465637" cy="4768849"/>
          </a:xfrm>
          <a:solidFill>
            <a:schemeClr val="bg2">
              <a:lumMod val="60000"/>
              <a:lumOff val="40000"/>
            </a:schemeClr>
          </a:solidFill>
        </p:spPr>
        <p:txBody>
          <a:bodyPr/>
          <a:lstStyle>
            <a:lvl1pPr>
              <a:defRPr baseline="0"/>
            </a:lvl1pPr>
          </a:lstStyle>
          <a:p>
            <a:r>
              <a:rPr lang="en-US" dirty="0"/>
              <a:t>Insert photo here. Drag picture to placeholder or click icon to add.</a:t>
            </a:r>
          </a:p>
        </p:txBody>
      </p:sp>
      <p:sp>
        <p:nvSpPr>
          <p:cNvPr id="2" name="Title 1"/>
          <p:cNvSpPr>
            <a:spLocks noGrp="1"/>
          </p:cNvSpPr>
          <p:nvPr>
            <p:ph type="title" hasCustomPrompt="1"/>
          </p:nvPr>
        </p:nvSpPr>
        <p:spPr>
          <a:xfrm>
            <a:off x="455613" y="308848"/>
            <a:ext cx="4006850" cy="868680"/>
          </a:xfrm>
        </p:spPr>
        <p:txBody>
          <a:bodyPr>
            <a:noAutofit/>
          </a:bodyPr>
          <a:lstStyle>
            <a:lvl1pPr>
              <a:defRPr sz="2800" b="0" i="0" baseline="0">
                <a:solidFill>
                  <a:schemeClr val="tx2"/>
                </a:solidFill>
                <a:latin typeface="Intel Clear"/>
                <a:cs typeface="Intel Clear"/>
              </a:defRPr>
            </a:lvl1pPr>
          </a:lstStyle>
          <a:p>
            <a:r>
              <a:rPr lang="en-US" dirty="0"/>
              <a:t>28pt Intel Clear Headline</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pPr/>
              <a:t>‹Nº›</a:t>
            </a:fld>
            <a:endParaRPr lang="en-US" dirty="0"/>
          </a:p>
        </p:txBody>
      </p:sp>
      <p:sp>
        <p:nvSpPr>
          <p:cNvPr id="17" name="Content Placeholder 2"/>
          <p:cNvSpPr>
            <a:spLocks noGrp="1"/>
          </p:cNvSpPr>
          <p:nvPr>
            <p:ph sz="half" idx="1" hasCustomPrompt="1"/>
          </p:nvPr>
        </p:nvSpPr>
        <p:spPr>
          <a:xfrm>
            <a:off x="455614" y="1325244"/>
            <a:ext cx="4006850"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Tree>
    <p:extLst>
      <p:ext uri="{BB962C8B-B14F-4D97-AF65-F5344CB8AC3E}">
        <p14:creationId xmlns:p14="http://schemas.microsoft.com/office/powerpoint/2010/main" val="2900421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 Section Brea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108062"/>
            <a:ext cx="7772400" cy="1021556"/>
          </a:xfrm>
        </p:spPr>
        <p:txBody>
          <a:bodyPr anchor="b" anchorCtr="0">
            <a:noAutofit/>
          </a:bodyPr>
          <a:lstStyle>
            <a:lvl1pPr algn="l">
              <a:lnSpc>
                <a:spcPct val="80000"/>
              </a:lnSpc>
              <a:defRPr sz="5400" b="0" cap="none" spc="0" baseline="0">
                <a:solidFill>
                  <a:schemeClr val="tx2">
                    <a:alpha val="90000"/>
                  </a:schemeClr>
                </a:solidFill>
                <a:latin typeface="Intel Clear Pro" panose="020B0804020202060201" pitchFamily="34" charset="0"/>
                <a:cs typeface="Intel Clear Pro" panose="020B0804020202060201" pitchFamily="34" charset="0"/>
              </a:defRPr>
            </a:lvl1pPr>
          </a:lstStyle>
          <a:p>
            <a:r>
              <a:rPr lang="en-US" dirty="0"/>
              <a:t>54pt Intel Clear Pro</a:t>
            </a:r>
            <a:br>
              <a:rPr lang="en-US" dirty="0"/>
            </a:br>
            <a:r>
              <a:rPr lang="en-US" dirty="0"/>
              <a:t>white section break</a:t>
            </a:r>
          </a:p>
        </p:txBody>
      </p:sp>
      <p:sp>
        <p:nvSpPr>
          <p:cNvPr id="3" name="Text Placeholder 2"/>
          <p:cNvSpPr>
            <a:spLocks noGrp="1"/>
          </p:cNvSpPr>
          <p:nvPr>
            <p:ph type="body" idx="1" hasCustomPrompt="1"/>
          </p:nvPr>
        </p:nvSpPr>
        <p:spPr>
          <a:xfrm>
            <a:off x="455613" y="3241150"/>
            <a:ext cx="7772400" cy="1125140"/>
          </a:xfrm>
        </p:spPr>
        <p:txBody>
          <a:bodyPr anchor="t" anchorCtr="0">
            <a:noAutofit/>
          </a:bodyPr>
          <a:lstStyle>
            <a:lvl1pPr marL="0" indent="0">
              <a:buNone/>
              <a:defRPr sz="1600" b="0" baseline="0">
                <a:solidFill>
                  <a:schemeClr val="accent2"/>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16pt Intel Clear Subhead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pPr/>
              <a:t>‹Nº›</a:t>
            </a:fld>
            <a:endParaRPr lang="en-US" dirty="0"/>
          </a:p>
        </p:txBody>
      </p:sp>
    </p:spTree>
    <p:extLst>
      <p:ext uri="{BB962C8B-B14F-4D97-AF65-F5344CB8AC3E}">
        <p14:creationId xmlns:p14="http://schemas.microsoft.com/office/powerpoint/2010/main" val="240372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reserve="1">
  <p:cSld name="Blue Section Break">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userDrawn="1">
            <p:ph type="title" hasCustomPrompt="1"/>
          </p:nvPr>
        </p:nvSpPr>
        <p:spPr>
          <a:xfrm>
            <a:off x="455613" y="2108062"/>
            <a:ext cx="7772400" cy="1021556"/>
          </a:xfrm>
        </p:spPr>
        <p:txBody>
          <a:bodyPr anchor="b" anchorCtr="0">
            <a:noAutofit/>
          </a:bodyPr>
          <a:lstStyle>
            <a:lvl1pPr algn="l">
              <a:lnSpc>
                <a:spcPct val="80000"/>
              </a:lnSpc>
              <a:defRPr sz="5400" b="0" cap="none"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54pt Intel Clear Pro</a:t>
            </a:r>
            <a:br>
              <a:rPr lang="en-US" dirty="0"/>
            </a:br>
            <a:r>
              <a:rPr lang="en-US" dirty="0"/>
              <a:t>blue section break</a:t>
            </a:r>
          </a:p>
        </p:txBody>
      </p:sp>
      <p:sp>
        <p:nvSpPr>
          <p:cNvPr id="3" name="Text Placeholder 2"/>
          <p:cNvSpPr>
            <a:spLocks noGrp="1"/>
          </p:cNvSpPr>
          <p:nvPr userDrawn="1">
            <p:ph type="body" idx="1" hasCustomPrompt="1"/>
          </p:nvPr>
        </p:nvSpPr>
        <p:spPr>
          <a:xfrm>
            <a:off x="455613" y="3241150"/>
            <a:ext cx="7772400" cy="1125140"/>
          </a:xfrm>
        </p:spPr>
        <p:txBody>
          <a:bodyPr anchor="t" anchorCtr="0">
            <a:noAutofit/>
          </a:bodyPr>
          <a:lstStyle>
            <a:lvl1pPr marL="0" indent="0">
              <a:buNone/>
              <a:defRPr sz="1600" b="0" i="0" baseline="0">
                <a:solidFill>
                  <a:srgbClr val="F3D54E"/>
                </a:solidFill>
                <a:latin typeface="Intel Clear"/>
                <a:cs typeface="Intel Cle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16pt Intel Clear Subhead</a:t>
            </a:r>
          </a:p>
        </p:txBody>
      </p:sp>
    </p:spTree>
    <p:extLst>
      <p:ext uri="{BB962C8B-B14F-4D97-AF65-F5344CB8AC3E}">
        <p14:creationId xmlns:p14="http://schemas.microsoft.com/office/powerpoint/2010/main" val="1110112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ro Tex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55613" y="2234882"/>
            <a:ext cx="7772400" cy="1125140"/>
          </a:xfrm>
        </p:spPr>
        <p:txBody>
          <a:bodyPr anchor="t" anchorCtr="0">
            <a:noAutofit/>
          </a:bodyPr>
          <a:lstStyle>
            <a:lvl1pPr marL="0" indent="0">
              <a:buNone/>
              <a:defRPr sz="4000" b="0" baseline="0">
                <a:solidFill>
                  <a:schemeClr val="accent2"/>
                </a:solidFill>
                <a:latin typeface="Intel Clear"/>
                <a:ea typeface="Intel Clear"/>
                <a:cs typeface="Intel Cle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40pt Intel Clear Light Body.</a:t>
            </a:r>
            <a:br>
              <a:rPr lang="en-US" dirty="0"/>
            </a:br>
            <a:r>
              <a:rPr lang="en-US" dirty="0"/>
              <a:t>For content that is not a section, but has a big idea in text only.</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pPr/>
              <a:t>‹Nº›</a:t>
            </a:fld>
            <a:endParaRPr lang="en-US" dirty="0"/>
          </a:p>
        </p:txBody>
      </p:sp>
      <p:sp>
        <p:nvSpPr>
          <p:cNvPr id="7" name="Title 1"/>
          <p:cNvSpPr>
            <a:spLocks noGrp="1"/>
          </p:cNvSpPr>
          <p:nvPr>
            <p:ph type="title" hasCustomPrompt="1"/>
          </p:nvPr>
        </p:nvSpPr>
        <p:spPr>
          <a:xfrm>
            <a:off x="455613" y="1101794"/>
            <a:ext cx="7772400" cy="1021556"/>
          </a:xfrm>
        </p:spPr>
        <p:txBody>
          <a:bodyPr anchor="b" anchorCtr="0">
            <a:noAutofit/>
          </a:bodyPr>
          <a:lstStyle>
            <a:lvl1pPr algn="l">
              <a:lnSpc>
                <a:spcPct val="80000"/>
              </a:lnSpc>
              <a:defRPr sz="4000" b="0" cap="none" spc="0" baseline="0">
                <a:solidFill>
                  <a:schemeClr val="tx2"/>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40pt Intel Clear Heading</a:t>
            </a:r>
          </a:p>
        </p:txBody>
      </p:sp>
    </p:spTree>
    <p:extLst>
      <p:ext uri="{BB962C8B-B14F-4D97-AF65-F5344CB8AC3E}">
        <p14:creationId xmlns:p14="http://schemas.microsoft.com/office/powerpoint/2010/main" val="4001256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ue Section Break Image">
    <p:bg>
      <p:bgPr>
        <a:gradFill>
          <a:gsLst>
            <a:gs pos="32000">
              <a:schemeClr val="tx2"/>
            </a:gs>
            <a:gs pos="95000">
              <a:srgbClr val="009FDF"/>
            </a:gs>
            <a:gs pos="78000">
              <a:srgbClr val="0071C5"/>
            </a:gs>
          </a:gsLst>
          <a:lin ang="1986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260088"/>
            <a:ext cx="7772400" cy="1021556"/>
          </a:xfrm>
        </p:spPr>
        <p:txBody>
          <a:bodyPr anchor="b" anchorCtr="0">
            <a:noAutofit/>
          </a:bodyPr>
          <a:lstStyle>
            <a:lvl1pPr algn="l">
              <a:lnSpc>
                <a:spcPct val="80000"/>
              </a:lnSpc>
              <a:defRPr sz="5400" b="0" cap="none"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54pt Intel Clear Pro blue section</a:t>
            </a:r>
          </a:p>
        </p:txBody>
      </p:sp>
      <p:sp>
        <p:nvSpPr>
          <p:cNvPr id="3" name="Text Placeholder 2"/>
          <p:cNvSpPr>
            <a:spLocks noGrp="1"/>
          </p:cNvSpPr>
          <p:nvPr>
            <p:ph type="body" idx="1" hasCustomPrompt="1"/>
          </p:nvPr>
        </p:nvSpPr>
        <p:spPr>
          <a:xfrm>
            <a:off x="455613" y="3348787"/>
            <a:ext cx="7772400" cy="1125140"/>
          </a:xfrm>
        </p:spPr>
        <p:txBody>
          <a:bodyPr anchor="t" anchorCtr="0">
            <a:noAutofit/>
          </a:bodyPr>
          <a:lstStyle>
            <a:lvl1pPr marL="0" indent="0">
              <a:buNone/>
              <a:defRPr sz="1600" b="0" baseline="0">
                <a:solidFill>
                  <a:schemeClr val="accent3"/>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16pt Intel Clear Subhead</a:t>
            </a:r>
          </a:p>
        </p:txBody>
      </p:sp>
      <p:sp>
        <p:nvSpPr>
          <p:cNvPr id="5" name="Picture Placeholder 4"/>
          <p:cNvSpPr>
            <a:spLocks noGrp="1"/>
          </p:cNvSpPr>
          <p:nvPr>
            <p:ph type="pic" sz="quarter" idx="13" hasCustomPrompt="1"/>
          </p:nvPr>
        </p:nvSpPr>
        <p:spPr>
          <a:xfrm>
            <a:off x="0" y="1"/>
            <a:ext cx="9144000" cy="2574131"/>
          </a:xfrm>
          <a:solidFill>
            <a:schemeClr val="bg2">
              <a:lumMod val="60000"/>
              <a:lumOff val="40000"/>
            </a:schemeClr>
          </a:solidFill>
        </p:spPr>
        <p:txBody>
          <a:bodyPr/>
          <a:lstStyle>
            <a:lvl1pPr>
              <a:defRPr baseline="0">
                <a:solidFill>
                  <a:srgbClr val="0071C5"/>
                </a:solidFill>
              </a:defRPr>
            </a:lvl1pPr>
          </a:lstStyle>
          <a:p>
            <a:r>
              <a:rPr lang="en-US" dirty="0"/>
              <a:t>Insert photo here. Drag picture to placeholder or click icon to add.</a:t>
            </a:r>
          </a:p>
        </p:txBody>
      </p:sp>
    </p:spTree>
    <p:extLst>
      <p:ext uri="{BB962C8B-B14F-4D97-AF65-F5344CB8AC3E}">
        <p14:creationId xmlns:p14="http://schemas.microsoft.com/office/powerpoint/2010/main" val="3843762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2556C5-CE8C-6547-B838-EA80C61A4AF7}" type="slidenum">
              <a:rPr lang="en-US" smtClean="0"/>
              <a:pPr/>
              <a:t>‹Nº›</a:t>
            </a:fld>
            <a:endParaRPr lang="en-US" dirty="0"/>
          </a:p>
        </p:txBody>
      </p:sp>
      <p:sp>
        <p:nvSpPr>
          <p:cNvPr id="6"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413716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‹Nº›</a:t>
            </a:fld>
            <a:endParaRPr lang="en-US" dirty="0"/>
          </a:p>
        </p:txBody>
      </p:sp>
    </p:spTree>
    <p:extLst>
      <p:ext uri="{BB962C8B-B14F-4D97-AF65-F5344CB8AC3E}">
        <p14:creationId xmlns:p14="http://schemas.microsoft.com/office/powerpoint/2010/main" val="3328961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4" name="Picture 2" descr="\\.psf\Home\Desktop\Intel.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477432" y="1875130"/>
            <a:ext cx="2108795" cy="138988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557009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1_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3" name="Picture 2" descr="int_experience_hrz_wht_rgb_3000.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48779" y="1874822"/>
            <a:ext cx="3646443" cy="1514490"/>
          </a:xfrm>
          <a:prstGeom prst="rect">
            <a:avLst/>
          </a:prstGeom>
        </p:spPr>
      </p:pic>
    </p:spTree>
    <p:extLst>
      <p:ext uri="{BB962C8B-B14F-4D97-AF65-F5344CB8AC3E}">
        <p14:creationId xmlns:p14="http://schemas.microsoft.com/office/powerpoint/2010/main" val="1474831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4687" y="2479422"/>
            <a:ext cx="8212886" cy="1102519"/>
          </a:xfrm>
        </p:spPr>
        <p:txBody>
          <a:bodyPr lIns="0" rIns="0" anchor="b" anchorCtr="0">
            <a:noAutofit/>
          </a:bodyPr>
          <a:lstStyle>
            <a:lvl1pPr>
              <a:lnSpc>
                <a:spcPct val="80000"/>
              </a:lnSpc>
              <a:defRPr sz="6500" b="0"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with Linear gradient</a:t>
            </a:r>
          </a:p>
        </p:txBody>
      </p:sp>
      <p:sp>
        <p:nvSpPr>
          <p:cNvPr id="3" name="Subtitle 2"/>
          <p:cNvSpPr>
            <a:spLocks noGrp="1"/>
          </p:cNvSpPr>
          <p:nvPr>
            <p:ph type="subTitle" idx="1" hasCustomPrompt="1"/>
          </p:nvPr>
        </p:nvSpPr>
        <p:spPr>
          <a:xfrm>
            <a:off x="455613" y="3493008"/>
            <a:ext cx="6330212" cy="925360"/>
          </a:xfrm>
        </p:spPr>
        <p:txBody>
          <a:bodyPr lIns="0" rIns="0">
            <a:noAutofit/>
          </a:bodyPr>
          <a:lstStyle>
            <a:lvl1pPr marL="0" indent="0" algn="l">
              <a:buNone/>
              <a:defRPr sz="1600" b="0" i="0" baseline="0">
                <a:solidFill>
                  <a:schemeClr val="accent3"/>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16pt Intel Clear Subhead, Date, Etc.</a:t>
            </a:r>
          </a:p>
        </p:txBody>
      </p:sp>
      <p:pic>
        <p:nvPicPr>
          <p:cNvPr id="5" name="Picture 4" descr="int_experience_hrz_wht_rgb_1500.png"/>
          <p:cNvPicPr>
            <a:picLocks noChangeAspect="1"/>
          </p:cNvPicPr>
          <p:nvPr userDrawn="1"/>
        </p:nvPicPr>
        <p:blipFill>
          <a:blip r:embed="rId2">
            <a:alphaModFix/>
            <a:extLst>
              <a:ext uri="{28A0092B-C50C-407E-A947-70E740481C1C}">
                <a14:useLocalDpi xmlns:a14="http://schemas.microsoft.com/office/drawing/2010/main" val="0"/>
              </a:ext>
            </a:extLst>
          </a:blip>
          <a:stretch>
            <a:fillRect/>
          </a:stretch>
        </p:blipFill>
        <p:spPr>
          <a:xfrm>
            <a:off x="460693" y="389228"/>
            <a:ext cx="2121766" cy="887284"/>
          </a:xfrm>
          <a:prstGeom prst="rect">
            <a:avLst/>
          </a:prstGeom>
        </p:spPr>
      </p:pic>
    </p:spTree>
    <p:extLst>
      <p:ext uri="{BB962C8B-B14F-4D97-AF65-F5344CB8AC3E}">
        <p14:creationId xmlns:p14="http://schemas.microsoft.com/office/powerpoint/2010/main" val="2404006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gradFill>
          <a:gsLst>
            <a:gs pos="30000">
              <a:schemeClr val="tx2"/>
            </a:gs>
            <a:gs pos="100000">
              <a:srgbClr val="009FDF"/>
            </a:gs>
            <a:gs pos="65000">
              <a:srgbClr val="0071C5"/>
            </a:gs>
          </a:gsLst>
          <a:lin ang="19860000" scaled="0"/>
        </a:gradFill>
        <a:effectLst/>
      </p:bgPr>
    </p:bg>
    <p:spTree>
      <p:nvGrpSpPr>
        <p:cNvPr id="1" name=""/>
        <p:cNvGrpSpPr/>
        <p:nvPr/>
      </p:nvGrpSpPr>
      <p:grpSpPr>
        <a:xfrm>
          <a:off x="0" y="0"/>
          <a:ext cx="0" cy="0"/>
          <a:chOff x="0" y="0"/>
          <a:chExt cx="0" cy="0"/>
        </a:xfrm>
      </p:grpSpPr>
      <p:sp>
        <p:nvSpPr>
          <p:cNvPr id="10" name="Picture Placeholder 8"/>
          <p:cNvSpPr>
            <a:spLocks noGrp="1"/>
          </p:cNvSpPr>
          <p:nvPr>
            <p:ph type="pic" sz="quarter" idx="13" hasCustomPrompt="1"/>
          </p:nvPr>
        </p:nvSpPr>
        <p:spPr>
          <a:xfrm>
            <a:off x="0" y="0"/>
            <a:ext cx="9144000" cy="4768850"/>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pic>
        <p:nvPicPr>
          <p:cNvPr id="9"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451797" y="383169"/>
            <a:ext cx="1248049" cy="829850"/>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Title 1"/>
          <p:cNvSpPr>
            <a:spLocks noGrp="1"/>
          </p:cNvSpPr>
          <p:nvPr>
            <p:ph type="ctrTitle" hasCustomPrompt="1"/>
          </p:nvPr>
        </p:nvSpPr>
        <p:spPr>
          <a:xfrm>
            <a:off x="444687" y="2479422"/>
            <a:ext cx="8212886" cy="1102519"/>
          </a:xfrm>
        </p:spPr>
        <p:txBody>
          <a:bodyPr lIns="0" rIns="0" anchor="b" anchorCtr="0">
            <a:noAutofit/>
          </a:bodyPr>
          <a:lstStyle>
            <a:lvl1pPr>
              <a:lnSpc>
                <a:spcPct val="80000"/>
              </a:lnSpc>
              <a:defRPr sz="6500" b="0"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with image</a:t>
            </a:r>
          </a:p>
        </p:txBody>
      </p:sp>
      <p:sp>
        <p:nvSpPr>
          <p:cNvPr id="14" name="Subtitle 2"/>
          <p:cNvSpPr>
            <a:spLocks noGrp="1"/>
          </p:cNvSpPr>
          <p:nvPr>
            <p:ph type="subTitle" idx="1" hasCustomPrompt="1"/>
          </p:nvPr>
        </p:nvSpPr>
        <p:spPr>
          <a:xfrm>
            <a:off x="455613" y="3493008"/>
            <a:ext cx="6330212" cy="925360"/>
          </a:xfrm>
        </p:spPr>
        <p:txBody>
          <a:bodyPr lIns="0" rIns="0">
            <a:noAutofit/>
          </a:bodyPr>
          <a:lstStyle>
            <a:lvl1pPr marL="0" indent="0" algn="l">
              <a:buNone/>
              <a:defRPr sz="1600" b="0" i="0" baseline="0">
                <a:solidFill>
                  <a:schemeClr val="accent3"/>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16pt Intel Clear Subhead, Date, Etc.</a:t>
            </a:r>
          </a:p>
        </p:txBody>
      </p:sp>
    </p:spTree>
    <p:extLst>
      <p:ext uri="{BB962C8B-B14F-4D97-AF65-F5344CB8AC3E}">
        <p14:creationId xmlns:p14="http://schemas.microsoft.com/office/powerpoint/2010/main" val="180832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pPr/>
              <a:t>‹Nº›</a:t>
            </a:fld>
            <a:endParaRPr lang="en-US" dirty="0"/>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9" name="Content Placeholder 8"/>
          <p:cNvSpPr>
            <a:spLocks noGrp="1"/>
          </p:cNvSpPr>
          <p:nvPr>
            <p:ph sz="quarter" idx="13" hasCustomPrompt="1"/>
          </p:nvPr>
        </p:nvSpPr>
        <p:spPr>
          <a:xfrm>
            <a:off x="455613" y="1203325"/>
            <a:ext cx="8228012" cy="3425825"/>
          </a:xfrm>
        </p:spPr>
        <p:txBody>
          <a:bodyPr/>
          <a:lstStyle>
            <a:lvl1pPr>
              <a:defRPr>
                <a:solidFill>
                  <a:srgbClr val="0071C5"/>
                </a:solidFill>
              </a:defRPr>
            </a:lvl1pPr>
            <a:lvl2pPr>
              <a:defRPr sz="1800">
                <a:solidFill>
                  <a:schemeClr val="tx2"/>
                </a:solidFill>
              </a:defRPr>
            </a:lvl2pPr>
            <a:lvl3pPr>
              <a:defRPr sz="1800">
                <a:solidFill>
                  <a:schemeClr val="tx2"/>
                </a:solidFill>
              </a:defRPr>
            </a:lvl3pPr>
            <a:lvl4pPr>
              <a:defRPr sz="1600">
                <a:solidFill>
                  <a:schemeClr val="tx2"/>
                </a:solidFill>
              </a:defRPr>
            </a:lvl4pPr>
            <a:lvl5pPr>
              <a:defRPr>
                <a:solidFill>
                  <a:schemeClr val="tx2"/>
                </a:solidFill>
              </a:defRPr>
            </a:lvl5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Tree>
    <p:extLst>
      <p:ext uri="{BB962C8B-B14F-4D97-AF65-F5344CB8AC3E}">
        <p14:creationId xmlns:p14="http://schemas.microsoft.com/office/powerpoint/2010/main" val="1358511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with Image">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pPr/>
              <a:t>‹Nº›</a:t>
            </a:fld>
            <a:endParaRPr lang="en-US" dirty="0"/>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9" name="Picture Placeholder 8"/>
          <p:cNvSpPr>
            <a:spLocks noGrp="1"/>
          </p:cNvSpPr>
          <p:nvPr>
            <p:ph type="pic" sz="quarter" idx="13"/>
          </p:nvPr>
        </p:nvSpPr>
        <p:spPr>
          <a:xfrm>
            <a:off x="4830763" y="943430"/>
            <a:ext cx="3181123" cy="1670950"/>
          </a:xfrm>
          <a:solidFill>
            <a:schemeClr val="bg2">
              <a:lumMod val="60000"/>
              <a:lumOff val="40000"/>
            </a:schemeClr>
          </a:solidFill>
        </p:spPr>
        <p:txBody>
          <a:bodyPr/>
          <a:lstStyle>
            <a:lvl1pPr>
              <a:defRPr sz="1800">
                <a:latin typeface="Intel Clear"/>
              </a:defRPr>
            </a:lvl1pPr>
          </a:lstStyle>
          <a:p>
            <a:endParaRPr lang="en-US" sz="1100" dirty="0">
              <a:latin typeface="Arial"/>
            </a:endParaRPr>
          </a:p>
        </p:txBody>
      </p:sp>
      <p:sp>
        <p:nvSpPr>
          <p:cNvPr id="10" name="Picture Placeholder 8"/>
          <p:cNvSpPr>
            <a:spLocks noGrp="1"/>
          </p:cNvSpPr>
          <p:nvPr>
            <p:ph type="pic" sz="quarter" idx="14"/>
          </p:nvPr>
        </p:nvSpPr>
        <p:spPr>
          <a:xfrm>
            <a:off x="4830763" y="2843897"/>
            <a:ext cx="3181123" cy="1670950"/>
          </a:xfrm>
          <a:solidFill>
            <a:schemeClr val="bg2">
              <a:lumMod val="60000"/>
              <a:lumOff val="40000"/>
            </a:schemeClr>
          </a:solidFill>
        </p:spPr>
        <p:txBody>
          <a:bodyPr/>
          <a:lstStyle>
            <a:lvl1pPr>
              <a:defRPr sz="1800">
                <a:latin typeface="Intel Clear"/>
              </a:defRPr>
            </a:lvl1pPr>
          </a:lstStyle>
          <a:p>
            <a:endParaRPr lang="en-US" sz="1100" dirty="0">
              <a:latin typeface="Arial"/>
            </a:endParaRPr>
          </a:p>
        </p:txBody>
      </p:sp>
    </p:spTree>
    <p:extLst>
      <p:ext uri="{BB962C8B-B14F-4D97-AF65-F5344CB8AC3E}">
        <p14:creationId xmlns:p14="http://schemas.microsoft.com/office/powerpoint/2010/main" val="2598914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pPr/>
              <a:t>‹Nº›</a:t>
            </a:fld>
            <a:endParaRPr lang="en-US" dirty="0"/>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6" name="Content Placeholder 2"/>
          <p:cNvSpPr>
            <a:spLocks noGrp="1"/>
          </p:cNvSpPr>
          <p:nvPr>
            <p:ph sz="half" idx="13" hasCustomPrompt="1"/>
          </p:nvPr>
        </p:nvSpPr>
        <p:spPr>
          <a:xfrm>
            <a:off x="4678363" y="1203324"/>
            <a:ext cx="4005264"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406206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with Attribu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3" y="1203325"/>
            <a:ext cx="8228013" cy="3425825"/>
          </a:xfrm>
        </p:spPr>
        <p:txBody>
          <a:bodyPr anchor="ctr" anchorCtr="0"/>
          <a:lstStyle>
            <a:lvl1pPr marL="190500" indent="-190500">
              <a:defRPr sz="3600" b="1" baseline="0">
                <a:solidFill>
                  <a:schemeClr val="accent1"/>
                </a:solidFill>
                <a:latin typeface="+mn-lt"/>
                <a:cs typeface="Intel Clear"/>
              </a:defRPr>
            </a:lvl1pPr>
            <a:lvl2pPr marL="417513" indent="-225425">
              <a:buFont typeface="Intel Clear" pitchFamily="34" charset="0"/>
              <a:buChar char="–"/>
              <a:defRPr sz="1200" baseline="0">
                <a:latin typeface="+mn-lt"/>
                <a:cs typeface="Intel Clear" panose="020B0604020203020204" pitchFamily="34" charset="0"/>
              </a:defRPr>
            </a:lvl2pPr>
            <a:lvl3pPr marL="685800" indent="-228600">
              <a:buFont typeface="Intel Clear" pitchFamily="34" charset="0"/>
              <a:buChar char="–"/>
              <a:defRPr sz="1200">
                <a:latin typeface="+mn-lt"/>
              </a:defRPr>
            </a:lvl3pPr>
            <a:lvl4pPr>
              <a:buFont typeface="Intel Clear" pitchFamily="34" charset="0"/>
              <a:buChar char="–"/>
              <a:defRPr sz="1100">
                <a:latin typeface="+mn-lt"/>
              </a:defRPr>
            </a:lvl4pPr>
            <a:lvl5pPr>
              <a:buFont typeface="Intel Clear" pitchFamily="34" charset="0"/>
              <a:buChar char="–"/>
              <a:defRPr sz="1050">
                <a:latin typeface="+mn-lt"/>
              </a:defRPr>
            </a:lvl5pPr>
          </a:lstStyle>
          <a:p>
            <a:pPr lvl="0"/>
            <a:r>
              <a:rPr lang="en-US" dirty="0"/>
              <a:t>“36pt Intel Clear Bold Text”</a:t>
            </a:r>
          </a:p>
          <a:p>
            <a:pPr lvl="1"/>
            <a:r>
              <a:rPr lang="en-US" dirty="0" err="1"/>
              <a:t>12pt</a:t>
            </a:r>
            <a:r>
              <a:rPr lang="en-US" dirty="0"/>
              <a:t> Attribution</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EE2556C5-CE8C-6547-B838-EA80C61A4AF7}" type="slidenum">
              <a:rPr lang="en-US" smtClean="0"/>
              <a:pPr/>
              <a:t>‹Nº›</a:t>
            </a:fld>
            <a:endParaRPr lang="en-US" dirty="0"/>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1192946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 Bleed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9144000" cy="4768850"/>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pPr/>
              <a:t>‹Nº›</a:t>
            </a:fld>
            <a:endParaRPr lang="en-US" dirty="0"/>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3638207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and Bottom Half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2574131"/>
            <a:ext cx="9144000" cy="2194719"/>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pPr/>
              <a:t>‹Nº›</a:t>
            </a:fld>
            <a:endParaRPr lang="en-US" dirty="0"/>
          </a:p>
        </p:txBody>
      </p:sp>
      <p:sp>
        <p:nvSpPr>
          <p:cNvPr id="18" name="Content Placeholder 2"/>
          <p:cNvSpPr>
            <a:spLocks noGrp="1"/>
          </p:cNvSpPr>
          <p:nvPr>
            <p:ph sz="half" idx="1" hasCustomPrompt="1"/>
          </p:nvPr>
        </p:nvSpPr>
        <p:spPr>
          <a:xfrm>
            <a:off x="455613" y="1203325"/>
            <a:ext cx="4006851" cy="130929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9" name="Content Placeholder 2"/>
          <p:cNvSpPr>
            <a:spLocks noGrp="1"/>
          </p:cNvSpPr>
          <p:nvPr>
            <p:ph sz="half" idx="15" hasCustomPrompt="1"/>
          </p:nvPr>
        </p:nvSpPr>
        <p:spPr>
          <a:xfrm>
            <a:off x="4678363" y="1203325"/>
            <a:ext cx="4005264" cy="130929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3" name="TextBox 2"/>
          <p:cNvSpPr txBox="1"/>
          <p:nvPr userDrawn="1"/>
        </p:nvSpPr>
        <p:spPr>
          <a:xfrm>
            <a:off x="1009487" y="4975795"/>
            <a:ext cx="184666" cy="246221"/>
          </a:xfrm>
          <a:prstGeom prst="rect">
            <a:avLst/>
          </a:prstGeom>
          <a:noFill/>
        </p:spPr>
        <p:txBody>
          <a:bodyPr wrap="none" rtlCol="0">
            <a:spAutoFit/>
          </a:bodyPr>
          <a:lstStyle/>
          <a:p>
            <a:endParaRPr lang="en-US" sz="1000" dirty="0">
              <a:solidFill>
                <a:schemeClr val="tx2"/>
              </a:solidFill>
              <a:cs typeface="Intel Clear"/>
            </a:endParaRPr>
          </a:p>
        </p:txBody>
      </p:sp>
      <p:sp>
        <p:nvSpPr>
          <p:cNvPr id="10"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2392689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87" y="4759452"/>
            <a:ext cx="9144000" cy="384048"/>
          </a:xfrm>
          <a:prstGeom prst="rect">
            <a:avLst/>
          </a:prstGeom>
          <a:gradFill flip="none" rotWithShape="1">
            <a:gsLst>
              <a:gs pos="32000">
                <a:schemeClr val="tx2"/>
              </a:gs>
              <a:gs pos="95000">
                <a:srgbClr val="009FDF"/>
              </a:gs>
              <a:gs pos="78000">
                <a:srgbClr val="0071C5"/>
              </a:gs>
            </a:gsLst>
            <a:lin ang="1986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2" descr="\\.psf\Home\Desktop\Intel.pn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239915" y="4830589"/>
            <a:ext cx="364336" cy="240131"/>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2" name="Straight Connector 11"/>
          <p:cNvCxnSpPr/>
          <p:nvPr/>
        </p:nvCxnSpPr>
        <p:spPr>
          <a:xfrm>
            <a:off x="8718551" y="4824510"/>
            <a:ext cx="2381" cy="237744"/>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455613" y="310130"/>
            <a:ext cx="8229600" cy="868680"/>
          </a:xfrm>
          <a:prstGeom prst="rect">
            <a:avLst/>
          </a:prstGeom>
        </p:spPr>
        <p:txBody>
          <a:bodyPr vert="horz" lIns="0" tIns="0" rIns="0" bIns="0" rtlCol="0" anchor="t" anchorCtr="0">
            <a:noAutofit/>
          </a:bodyPr>
          <a:lstStyle/>
          <a:p>
            <a:r>
              <a:rPr lang="en-US" dirty="0"/>
              <a:t>28pt Intel Clear Headline</a:t>
            </a:r>
          </a:p>
        </p:txBody>
      </p:sp>
      <p:sp>
        <p:nvSpPr>
          <p:cNvPr id="3" name="Text Placeholder 2"/>
          <p:cNvSpPr>
            <a:spLocks noGrp="1"/>
          </p:cNvSpPr>
          <p:nvPr>
            <p:ph type="body" idx="1"/>
          </p:nvPr>
        </p:nvSpPr>
        <p:spPr>
          <a:xfrm>
            <a:off x="455613" y="1203325"/>
            <a:ext cx="8228012" cy="3425825"/>
          </a:xfrm>
          <a:prstGeom prst="rect">
            <a:avLst/>
          </a:prstGeom>
        </p:spPr>
        <p:txBody>
          <a:bodyPr vert="horz" lIns="0" tIns="0" rIns="0" bIns="0" rtlCol="0">
            <a:noAutofit/>
          </a:bodyPr>
          <a:lstStyle/>
          <a:p>
            <a:pPr lvl="0"/>
            <a:r>
              <a:rPr lang="en-US" dirty="0"/>
              <a:t>18pt Intel Clear body text</a:t>
            </a:r>
          </a:p>
          <a:p>
            <a:pPr lvl="1"/>
            <a:r>
              <a:rPr lang="en-US" dirty="0"/>
              <a:t>16pt Intel Clear bullet one</a:t>
            </a:r>
          </a:p>
          <a:p>
            <a:pPr lvl="2"/>
            <a:r>
              <a:rPr lang="en-US" dirty="0"/>
              <a:t>16pt Intel Clear sub-bullet</a:t>
            </a:r>
          </a:p>
          <a:p>
            <a:pPr lvl="3"/>
            <a:r>
              <a:rPr lang="en-US" dirty="0" err="1"/>
              <a:t>14pt</a:t>
            </a:r>
            <a:r>
              <a:rPr lang="en-US" dirty="0"/>
              <a:t> Intel Clear fourth level</a:t>
            </a:r>
          </a:p>
          <a:p>
            <a:pPr lvl="4"/>
            <a:r>
              <a:rPr lang="en-US" dirty="0" err="1"/>
              <a:t>14pt</a:t>
            </a:r>
            <a:r>
              <a:rPr lang="en-US" dirty="0"/>
              <a:t> Intel Clear fifth level</a:t>
            </a:r>
          </a:p>
        </p:txBody>
      </p:sp>
      <p:sp>
        <p:nvSpPr>
          <p:cNvPr id="6" name="Slide Number Placeholder 5"/>
          <p:cNvSpPr>
            <a:spLocks noGrp="1"/>
          </p:cNvSpPr>
          <p:nvPr>
            <p:ph type="sldNum" sz="quarter" idx="4"/>
          </p:nvPr>
        </p:nvSpPr>
        <p:spPr>
          <a:xfrm>
            <a:off x="6872352" y="4824387"/>
            <a:ext cx="2133600" cy="273844"/>
          </a:xfrm>
          <a:prstGeom prst="rect">
            <a:avLst/>
          </a:prstGeom>
        </p:spPr>
        <p:txBody>
          <a:bodyPr vert="horz" lIns="0" tIns="0" rIns="0" bIns="0" rtlCol="0" anchor="ctr"/>
          <a:lstStyle>
            <a:lvl1pPr algn="r">
              <a:defRPr sz="800">
                <a:solidFill>
                  <a:schemeClr val="bg1"/>
                </a:solidFill>
                <a:latin typeface="+mn-lt"/>
                <a:cs typeface="Intel Clear"/>
              </a:defRPr>
            </a:lvl1pPr>
          </a:lstStyle>
          <a:p>
            <a:fld id="{EE2556C5-CE8C-6547-B838-EA80C61A4AF7}" type="slidenum">
              <a:rPr lang="en-US" smtClean="0"/>
              <a:pPr/>
              <a:t>‹Nº›</a:t>
            </a:fld>
            <a:endParaRPr lang="en-US" dirty="0"/>
          </a:p>
        </p:txBody>
      </p:sp>
    </p:spTree>
    <p:extLst>
      <p:ext uri="{BB962C8B-B14F-4D97-AF65-F5344CB8AC3E}">
        <p14:creationId xmlns:p14="http://schemas.microsoft.com/office/powerpoint/2010/main" val="378622782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74" r:id="rId3"/>
    <p:sldLayoutId id="2147483650" r:id="rId4"/>
    <p:sldLayoutId id="2147483684" r:id="rId5"/>
    <p:sldLayoutId id="2147483652" r:id="rId6"/>
    <p:sldLayoutId id="2147483660" r:id="rId7"/>
    <p:sldLayoutId id="2147483668" r:id="rId8"/>
    <p:sldLayoutId id="2147483669" r:id="rId9"/>
    <p:sldLayoutId id="2147483670" r:id="rId10"/>
    <p:sldLayoutId id="2147483672" r:id="rId11"/>
    <p:sldLayoutId id="2147483651" r:id="rId12"/>
    <p:sldLayoutId id="2147483677" r:id="rId13"/>
    <p:sldLayoutId id="2147483665" r:id="rId14"/>
    <p:sldLayoutId id="2147483654" r:id="rId15"/>
    <p:sldLayoutId id="2147483655" r:id="rId16"/>
    <p:sldLayoutId id="2147483676" r:id="rId17"/>
    <p:sldLayoutId id="2147483681"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457200" rtl="0" eaLnBrk="1" latinLnBrk="0" hangingPunct="1">
        <a:lnSpc>
          <a:spcPct val="100000"/>
        </a:lnSpc>
        <a:spcBef>
          <a:spcPct val="0"/>
        </a:spcBef>
        <a:buNone/>
        <a:defRPr sz="2800" b="0" i="0" kern="1200" spc="0" baseline="0">
          <a:solidFill>
            <a:schemeClr val="tx2"/>
          </a:solidFill>
          <a:latin typeface="Intel Clear"/>
          <a:ea typeface="Intel Clear"/>
          <a:cs typeface="Intel Clear"/>
        </a:defRPr>
      </a:lvl1pPr>
    </p:titleStyle>
    <p:body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sz="1600" kern="1200" baseline="0">
          <a:solidFill>
            <a:schemeClr val="tx2"/>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chemeClr val="tx2"/>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tx2"/>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lvl1pPr algn="l">
              <a:lnSpc>
                <a:spcPct val="80000"/>
              </a:lnSpc>
              <a:defRPr sz="5400" b="0" cap="none" spc="0" baseline="0">
                <a:solidFill>
                  <a:schemeClr val="bg1"/>
                </a:solidFill>
                <a:latin typeface="Intel Clear Pro" panose="020B0804020202060201" pitchFamily="34" charset="0"/>
                <a:cs typeface="Intel Clear Pro" panose="020B0804020202060201" pitchFamily="34" charset="0"/>
              </a:defRPr>
            </a:lvl1pPr>
          </a:lstStyle>
          <a:p>
            <a:r>
              <a:rPr lang="en-US" dirty="0">
                <a:solidFill>
                  <a:schemeClr val="bg1">
                    <a:alpha val="90000"/>
                  </a:schemeClr>
                </a:solidFill>
              </a:rPr>
              <a:t>Simulation with </a:t>
            </a:r>
            <a:r>
              <a:rPr lang="en-US" dirty="0" err="1">
                <a:solidFill>
                  <a:schemeClr val="bg1">
                    <a:alpha val="90000"/>
                  </a:schemeClr>
                </a:solidFill>
              </a:rPr>
              <a:t>ModelSim</a:t>
            </a:r>
            <a:endParaRPr lang="en-US" dirty="0">
              <a:solidFill>
                <a:schemeClr val="bg1">
                  <a:alpha val="90000"/>
                </a:schemeClr>
              </a:solidFill>
            </a:endParaRPr>
          </a:p>
        </p:txBody>
      </p:sp>
      <p:sp>
        <p:nvSpPr>
          <p:cNvPr id="7" name="Text Placeholder 2"/>
          <p:cNvSpPr>
            <a:spLocks noGrp="1"/>
          </p:cNvSpPr>
          <p:nvPr>
            <p:ph type="body" idx="1"/>
          </p:nvPr>
        </p:nvSpPr>
        <p:spPr/>
        <p:txBody>
          <a:bodyPr/>
          <a:lstStyle>
            <a:lvl1pPr marL="0" indent="0">
              <a:buNone/>
              <a:defRPr sz="1600" b="0" i="0" baseline="0">
                <a:solidFill>
                  <a:srgbClr val="F3D54E"/>
                </a:solidFill>
                <a:latin typeface="Intel Clear"/>
                <a:cs typeface="Intel Cle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endParaRPr lang="en-US" dirty="0"/>
          </a:p>
        </p:txBody>
      </p:sp>
    </p:spTree>
    <p:extLst>
      <p:ext uri="{BB962C8B-B14F-4D97-AF65-F5344CB8AC3E}">
        <p14:creationId xmlns:p14="http://schemas.microsoft.com/office/powerpoint/2010/main" val="2924963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10</a:t>
            </a:fld>
            <a:endParaRPr lang="en-US" dirty="0"/>
          </a:p>
        </p:txBody>
      </p:sp>
      <p:sp>
        <p:nvSpPr>
          <p:cNvPr id="3" name="Title 2"/>
          <p:cNvSpPr>
            <a:spLocks noGrp="1"/>
          </p:cNvSpPr>
          <p:nvPr>
            <p:ph type="title"/>
          </p:nvPr>
        </p:nvSpPr>
        <p:spPr>
          <a:xfrm>
            <a:off x="160873" y="195152"/>
            <a:ext cx="8229600" cy="471588"/>
          </a:xfrm>
        </p:spPr>
        <p:txBody>
          <a:bodyPr/>
          <a:lstStyle/>
          <a:p>
            <a:r>
              <a:rPr lang="en-US" dirty="0" err="1"/>
              <a:t>ModelSim</a:t>
            </a:r>
            <a:r>
              <a:rPr lang="en-US" dirty="0"/>
              <a:t>  GUI</a:t>
            </a:r>
          </a:p>
        </p:txBody>
      </p:sp>
      <p:pic>
        <p:nvPicPr>
          <p:cNvPr id="5" name="Content Placeholder 4"/>
          <p:cNvPicPr>
            <a:picLocks noGrp="1" noChangeAspect="1"/>
          </p:cNvPicPr>
          <p:nvPr>
            <p:ph sz="quarter" idx="13"/>
          </p:nvPr>
        </p:nvPicPr>
        <p:blipFill rotWithShape="1">
          <a:blip r:embed="rId3"/>
          <a:srcRect t="2475" r="49830" b="87313"/>
          <a:stretch/>
        </p:blipFill>
        <p:spPr>
          <a:xfrm>
            <a:off x="4384901" y="830169"/>
            <a:ext cx="4460681" cy="469128"/>
          </a:xfrm>
          <a:prstGeom prst="rect">
            <a:avLst/>
          </a:prstGeom>
        </p:spPr>
      </p:pic>
      <p:sp>
        <p:nvSpPr>
          <p:cNvPr id="12" name="TextBox 11"/>
          <p:cNvSpPr txBox="1"/>
          <p:nvPr/>
        </p:nvSpPr>
        <p:spPr>
          <a:xfrm rot="10800000" flipV="1">
            <a:off x="160873" y="911704"/>
            <a:ext cx="3861971" cy="338554"/>
          </a:xfrm>
          <a:prstGeom prst="rect">
            <a:avLst/>
          </a:prstGeom>
          <a:noFill/>
        </p:spPr>
        <p:txBody>
          <a:bodyPr vert="horz" wrap="square" lIns="0" tIns="0" rIns="0" bIns="0" rtlCol="0">
            <a:spAutoFit/>
          </a:bodyPr>
          <a:lstStyle/>
          <a:p>
            <a:r>
              <a:rPr lang="en-US" sz="1100" dirty="0">
                <a:solidFill>
                  <a:srgbClr val="003C71"/>
                </a:solidFill>
              </a:rPr>
              <a:t>Launching </a:t>
            </a:r>
            <a:r>
              <a:rPr lang="en-US" sz="1100" dirty="0" err="1">
                <a:solidFill>
                  <a:srgbClr val="003C71"/>
                </a:solidFill>
              </a:rPr>
              <a:t>ModelSim</a:t>
            </a:r>
            <a:r>
              <a:rPr lang="en-US" sz="1100" dirty="0">
                <a:solidFill>
                  <a:srgbClr val="003C71"/>
                </a:solidFill>
              </a:rPr>
              <a:t> from </a:t>
            </a:r>
            <a:r>
              <a:rPr lang="en-US" sz="1100" dirty="0" err="1">
                <a:solidFill>
                  <a:srgbClr val="003C71"/>
                </a:solidFill>
              </a:rPr>
              <a:t>Quartus</a:t>
            </a:r>
            <a:r>
              <a:rPr lang="en-US" sz="1100" dirty="0">
                <a:solidFill>
                  <a:srgbClr val="003C71"/>
                </a:solidFill>
              </a:rPr>
              <a:t> Tools </a:t>
            </a:r>
            <a:r>
              <a:rPr lang="en-US" sz="1100" dirty="0">
                <a:solidFill>
                  <a:srgbClr val="003C71"/>
                </a:solidFill>
                <a:sym typeface="Wingdings" panose="05000000000000000000" pitchFamily="2" charset="2"/>
              </a:rPr>
              <a:t>Run Simulation Tool  RTL Simulation</a:t>
            </a:r>
            <a:endParaRPr lang="en-US" sz="1100" dirty="0">
              <a:solidFill>
                <a:srgbClr val="003C71"/>
              </a:solidFill>
            </a:endParaRPr>
          </a:p>
        </p:txBody>
      </p:sp>
      <p:pic>
        <p:nvPicPr>
          <p:cNvPr id="13" name="Picture 12"/>
          <p:cNvPicPr>
            <a:picLocks noChangeAspect="1"/>
          </p:cNvPicPr>
          <p:nvPr/>
        </p:nvPicPr>
        <p:blipFill rotWithShape="1">
          <a:blip r:embed="rId4"/>
          <a:srcRect l="1172" b="10713"/>
          <a:stretch/>
        </p:blipFill>
        <p:spPr>
          <a:xfrm>
            <a:off x="1796995" y="1558455"/>
            <a:ext cx="5882940" cy="2989691"/>
          </a:xfrm>
          <a:prstGeom prst="rect">
            <a:avLst/>
          </a:prstGeom>
        </p:spPr>
      </p:pic>
      <p:cxnSp>
        <p:nvCxnSpPr>
          <p:cNvPr id="15" name="Straight Arrow Connector 14"/>
          <p:cNvCxnSpPr/>
          <p:nvPr/>
        </p:nvCxnSpPr>
        <p:spPr>
          <a:xfrm flipH="1">
            <a:off x="7824083" y="2878372"/>
            <a:ext cx="278296" cy="0"/>
          </a:xfrm>
          <a:prstGeom prst="straightConnector1">
            <a:avLst/>
          </a:prstGeom>
          <a:ln>
            <a:solidFill>
              <a:schemeClr val="accent5">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a:off x="5995283" y="2083242"/>
            <a:ext cx="1828800" cy="1645920"/>
          </a:xfrm>
          <a:prstGeom prst="rect">
            <a:avLst/>
          </a:prstGeom>
          <a:noFill/>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8" name="Rectangle 17"/>
          <p:cNvSpPr/>
          <p:nvPr/>
        </p:nvSpPr>
        <p:spPr>
          <a:xfrm>
            <a:off x="4635610" y="2170706"/>
            <a:ext cx="1304014" cy="707666"/>
          </a:xfrm>
          <a:prstGeom prst="rect">
            <a:avLst/>
          </a:prstGeom>
          <a:noFill/>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9" name="Rectangle 18"/>
          <p:cNvSpPr/>
          <p:nvPr/>
        </p:nvSpPr>
        <p:spPr>
          <a:xfrm>
            <a:off x="1796995" y="3729162"/>
            <a:ext cx="5882940" cy="818984"/>
          </a:xfrm>
          <a:prstGeom prst="rect">
            <a:avLst/>
          </a:prstGeom>
          <a:noFill/>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cxnSp>
        <p:nvCxnSpPr>
          <p:cNvPr id="20" name="Straight Arrow Connector 19"/>
          <p:cNvCxnSpPr/>
          <p:nvPr/>
        </p:nvCxnSpPr>
        <p:spPr>
          <a:xfrm flipH="1">
            <a:off x="7679935" y="4183711"/>
            <a:ext cx="278296" cy="0"/>
          </a:xfrm>
          <a:prstGeom prst="straightConnector1">
            <a:avLst/>
          </a:prstGeom>
          <a:ln>
            <a:solidFill>
              <a:schemeClr val="accent5">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5462546" y="1485724"/>
            <a:ext cx="9276" cy="653332"/>
          </a:xfrm>
          <a:prstGeom prst="straightConnector1">
            <a:avLst/>
          </a:prstGeom>
          <a:ln>
            <a:solidFill>
              <a:schemeClr val="accent5">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7958231" y="4040315"/>
            <a:ext cx="1114207" cy="461665"/>
          </a:xfrm>
          <a:prstGeom prst="rect">
            <a:avLst/>
          </a:prstGeom>
          <a:noFill/>
        </p:spPr>
        <p:txBody>
          <a:bodyPr vert="horz" wrap="square" lIns="0" tIns="0" rIns="0" bIns="0" rtlCol="0">
            <a:spAutoFit/>
          </a:bodyPr>
          <a:lstStyle/>
          <a:p>
            <a:pPr algn="ctr"/>
            <a:r>
              <a:rPr lang="en-US" sz="1000" b="1" dirty="0">
                <a:solidFill>
                  <a:srgbClr val="003C71"/>
                </a:solidFill>
              </a:rPr>
              <a:t>Command Transcript Window</a:t>
            </a:r>
          </a:p>
        </p:txBody>
      </p:sp>
      <p:sp>
        <p:nvSpPr>
          <p:cNvPr id="24" name="Rectangle 23"/>
          <p:cNvSpPr/>
          <p:nvPr/>
        </p:nvSpPr>
        <p:spPr>
          <a:xfrm>
            <a:off x="7992425" y="2662928"/>
            <a:ext cx="1037721" cy="430887"/>
          </a:xfrm>
          <a:prstGeom prst="rect">
            <a:avLst/>
          </a:prstGeom>
        </p:spPr>
        <p:txBody>
          <a:bodyPr wrap="square">
            <a:spAutoFit/>
          </a:bodyPr>
          <a:lstStyle/>
          <a:p>
            <a:pPr algn="ctr"/>
            <a:r>
              <a:rPr lang="en-US" sz="1100" b="1" dirty="0" err="1">
                <a:solidFill>
                  <a:srgbClr val="003C71"/>
                </a:solidFill>
              </a:rPr>
              <a:t>Testbench</a:t>
            </a:r>
            <a:r>
              <a:rPr lang="en-US" sz="1100" b="1" dirty="0">
                <a:solidFill>
                  <a:srgbClr val="003C71"/>
                </a:solidFill>
              </a:rPr>
              <a:t> File</a:t>
            </a:r>
          </a:p>
        </p:txBody>
      </p:sp>
      <p:sp>
        <p:nvSpPr>
          <p:cNvPr id="25" name="Rectangle 24"/>
          <p:cNvSpPr/>
          <p:nvPr/>
        </p:nvSpPr>
        <p:spPr>
          <a:xfrm>
            <a:off x="4737564" y="1250259"/>
            <a:ext cx="1441421" cy="261610"/>
          </a:xfrm>
          <a:prstGeom prst="rect">
            <a:avLst/>
          </a:prstGeom>
        </p:spPr>
        <p:txBody>
          <a:bodyPr wrap="none">
            <a:spAutoFit/>
          </a:bodyPr>
          <a:lstStyle/>
          <a:p>
            <a:pPr algn="ctr"/>
            <a:r>
              <a:rPr lang="en-US" sz="1100" b="1" dirty="0">
                <a:solidFill>
                  <a:srgbClr val="003C71"/>
                </a:solidFill>
              </a:rPr>
              <a:t>Simulation Objects</a:t>
            </a:r>
          </a:p>
        </p:txBody>
      </p:sp>
    </p:spTree>
    <p:extLst>
      <p:ext uri="{BB962C8B-B14F-4D97-AF65-F5344CB8AC3E}">
        <p14:creationId xmlns:p14="http://schemas.microsoft.com/office/powerpoint/2010/main" val="4255322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4152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2</a:t>
            </a:fld>
            <a:endParaRPr lang="en-US" dirty="0"/>
          </a:p>
        </p:txBody>
      </p:sp>
      <p:sp>
        <p:nvSpPr>
          <p:cNvPr id="5" name="Title 4"/>
          <p:cNvSpPr>
            <a:spLocks noGrp="1"/>
          </p:cNvSpPr>
          <p:nvPr>
            <p:ph type="title"/>
          </p:nvPr>
        </p:nvSpPr>
        <p:spPr>
          <a:xfrm>
            <a:off x="350511" y="149135"/>
            <a:ext cx="8229600" cy="868680"/>
          </a:xfrm>
        </p:spPr>
        <p:txBody>
          <a:bodyPr/>
          <a:lstStyle/>
          <a:p>
            <a:r>
              <a:rPr lang="en-US" dirty="0"/>
              <a:t>Why Simulation?</a:t>
            </a:r>
          </a:p>
        </p:txBody>
      </p:sp>
      <p:sp>
        <p:nvSpPr>
          <p:cNvPr id="6" name="Content Placeholder 5"/>
          <p:cNvSpPr>
            <a:spLocks noGrp="1"/>
          </p:cNvSpPr>
          <p:nvPr>
            <p:ph sz="quarter" idx="13"/>
          </p:nvPr>
        </p:nvSpPr>
        <p:spPr>
          <a:xfrm>
            <a:off x="457201" y="1005617"/>
            <a:ext cx="8228012" cy="3425825"/>
          </a:xfrm>
        </p:spPr>
        <p:txBody>
          <a:bodyPr/>
          <a:lstStyle/>
          <a:p>
            <a:pPr marL="285750" indent="-285750">
              <a:buFont typeface="Wingdings" panose="05000000000000000000" pitchFamily="2" charset="2"/>
              <a:buChar char="§"/>
            </a:pPr>
            <a:r>
              <a:rPr lang="en-US" dirty="0">
                <a:solidFill>
                  <a:schemeClr val="tx2"/>
                </a:solidFill>
              </a:rPr>
              <a:t>+ Include wide range of analyses</a:t>
            </a:r>
          </a:p>
          <a:p>
            <a:pPr marL="285750" indent="-285750">
              <a:buFont typeface="Wingdings" panose="05000000000000000000" pitchFamily="2" charset="2"/>
              <a:buChar char="§"/>
            </a:pPr>
            <a:r>
              <a:rPr lang="en-US" dirty="0">
                <a:solidFill>
                  <a:schemeClr val="tx2"/>
                </a:solidFill>
              </a:rPr>
              <a:t>+ Reduce development costs</a:t>
            </a:r>
          </a:p>
          <a:p>
            <a:pPr marL="285750" indent="-285750">
              <a:buFont typeface="Wingdings" panose="05000000000000000000" pitchFamily="2" charset="2"/>
              <a:buChar char="§"/>
            </a:pPr>
            <a:r>
              <a:rPr lang="en-US" dirty="0">
                <a:solidFill>
                  <a:schemeClr val="tx2"/>
                </a:solidFill>
              </a:rPr>
              <a:t>+ Brings innovative products faster to market</a:t>
            </a:r>
          </a:p>
          <a:p>
            <a:pPr marL="285750" indent="-285750">
              <a:buFont typeface="Wingdings" panose="05000000000000000000" pitchFamily="2" charset="2"/>
              <a:buChar char="§"/>
            </a:pPr>
            <a:r>
              <a:rPr lang="en-US" dirty="0">
                <a:solidFill>
                  <a:schemeClr val="tx2"/>
                </a:solidFill>
              </a:rPr>
              <a:t>+ Provide results that are impossible to measure on physical prototype.</a:t>
            </a:r>
          </a:p>
          <a:p>
            <a:pPr marL="285750" indent="-285750">
              <a:buFont typeface="Wingdings" panose="05000000000000000000" pitchFamily="2" charset="2"/>
              <a:buChar char="§"/>
            </a:pPr>
            <a:r>
              <a:rPr lang="en-US" dirty="0">
                <a:solidFill>
                  <a:schemeClr val="tx2"/>
                </a:solidFill>
              </a:rPr>
              <a:t>+ High visibility of all signals in design</a:t>
            </a:r>
          </a:p>
          <a:p>
            <a:pPr marL="285750" indent="-285750">
              <a:buFont typeface="Wingdings" panose="05000000000000000000" pitchFamily="2" charset="2"/>
              <a:buChar char="§"/>
            </a:pPr>
            <a:r>
              <a:rPr lang="en-US" dirty="0">
                <a:solidFill>
                  <a:schemeClr val="tx2"/>
                </a:solidFill>
              </a:rPr>
              <a:t>- Can take a very long time to run for large designs or excessive stimulus</a:t>
            </a:r>
          </a:p>
          <a:p>
            <a:pPr marL="285750" indent="-285750">
              <a:buFont typeface="Wingdings" panose="05000000000000000000" pitchFamily="2" charset="2"/>
              <a:buChar char="§"/>
            </a:pPr>
            <a:r>
              <a:rPr lang="en-US" dirty="0">
                <a:solidFill>
                  <a:schemeClr val="tx2"/>
                </a:solidFill>
              </a:rPr>
              <a:t>- Designer has to predict and create stimulus that matches actual behavior</a:t>
            </a:r>
          </a:p>
        </p:txBody>
      </p:sp>
    </p:spTree>
    <p:extLst>
      <p:ext uri="{BB962C8B-B14F-4D97-AF65-F5344CB8AC3E}">
        <p14:creationId xmlns:p14="http://schemas.microsoft.com/office/powerpoint/2010/main" val="3219864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3</a:t>
            </a:fld>
            <a:endParaRPr lang="en-US" dirty="0"/>
          </a:p>
        </p:txBody>
      </p:sp>
      <p:sp>
        <p:nvSpPr>
          <p:cNvPr id="6" name="Content Placeholder 5"/>
          <p:cNvSpPr>
            <a:spLocks noGrp="1"/>
          </p:cNvSpPr>
          <p:nvPr>
            <p:ph sz="half" idx="1"/>
          </p:nvPr>
        </p:nvSpPr>
        <p:spPr>
          <a:xfrm>
            <a:off x="455614" y="1203325"/>
            <a:ext cx="2959616" cy="2023970"/>
          </a:xfrm>
        </p:spPr>
        <p:txBody>
          <a:bodyPr/>
          <a:lstStyle/>
          <a:p>
            <a:r>
              <a:rPr lang="en-US" dirty="0"/>
              <a:t>A </a:t>
            </a:r>
            <a:r>
              <a:rPr lang="en-US" b="1" dirty="0"/>
              <a:t>test bench</a:t>
            </a:r>
            <a:r>
              <a:rPr lang="en-US" dirty="0"/>
              <a:t> or </a:t>
            </a:r>
            <a:r>
              <a:rPr lang="en-US" b="1" dirty="0"/>
              <a:t>testing workbench</a:t>
            </a:r>
            <a:r>
              <a:rPr lang="en-US" dirty="0"/>
              <a:t> is an environment used to verify the correctness or soundness of a design or model.</a:t>
            </a:r>
          </a:p>
        </p:txBody>
      </p:sp>
      <p:sp>
        <p:nvSpPr>
          <p:cNvPr id="3" name="Title 2"/>
          <p:cNvSpPr>
            <a:spLocks noGrp="1"/>
          </p:cNvSpPr>
          <p:nvPr>
            <p:ph type="title"/>
          </p:nvPr>
        </p:nvSpPr>
        <p:spPr/>
        <p:txBody>
          <a:bodyPr/>
          <a:lstStyle/>
          <a:p>
            <a:r>
              <a:rPr lang="en-US" dirty="0" err="1"/>
              <a:t>Testbenches</a:t>
            </a:r>
            <a:endParaRPr lang="en-US" dirty="0"/>
          </a:p>
        </p:txBody>
      </p:sp>
      <p:sp>
        <p:nvSpPr>
          <p:cNvPr id="5" name="Rectangle 4"/>
          <p:cNvSpPr/>
          <p:nvPr/>
        </p:nvSpPr>
        <p:spPr>
          <a:xfrm>
            <a:off x="4814953" y="1860013"/>
            <a:ext cx="2581245" cy="1589569"/>
          </a:xfrm>
          <a:prstGeom prst="rect">
            <a:avLst/>
          </a:prstGeom>
          <a:solidFill>
            <a:srgbClr val="0071C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Design Under Test</a:t>
            </a:r>
          </a:p>
          <a:p>
            <a:pPr algn="ctr"/>
            <a:r>
              <a:rPr lang="en-US" dirty="0">
                <a:solidFill>
                  <a:schemeClr val="tx1"/>
                </a:solidFill>
              </a:rPr>
              <a:t>(DUT)</a:t>
            </a:r>
          </a:p>
        </p:txBody>
      </p:sp>
      <p:sp>
        <p:nvSpPr>
          <p:cNvPr id="8" name="Rectangle 7"/>
          <p:cNvSpPr/>
          <p:nvPr/>
        </p:nvSpPr>
        <p:spPr>
          <a:xfrm>
            <a:off x="3792235" y="1267506"/>
            <a:ext cx="455981" cy="2809397"/>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p:cNvSpPr/>
          <p:nvPr/>
        </p:nvSpPr>
        <p:spPr>
          <a:xfrm>
            <a:off x="7964683" y="1286113"/>
            <a:ext cx="508586" cy="2796363"/>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ectangle 9"/>
          <p:cNvSpPr/>
          <p:nvPr/>
        </p:nvSpPr>
        <p:spPr>
          <a:xfrm rot="5400000">
            <a:off x="5939112" y="-1163241"/>
            <a:ext cx="386777" cy="4681537"/>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dirty="0">
                <a:solidFill>
                  <a:srgbClr val="0071C5"/>
                </a:solidFill>
              </a:rPr>
              <a:t>TESTBENCH</a:t>
            </a:r>
          </a:p>
        </p:txBody>
      </p:sp>
      <p:sp>
        <p:nvSpPr>
          <p:cNvPr id="11" name="Right Arrow 10"/>
          <p:cNvSpPr/>
          <p:nvPr/>
        </p:nvSpPr>
        <p:spPr>
          <a:xfrm>
            <a:off x="4246468" y="2505941"/>
            <a:ext cx="566737" cy="297711"/>
          </a:xfrm>
          <a:prstGeom prst="rightArrow">
            <a:avLst/>
          </a:prstGeom>
          <a:solidFill>
            <a:schemeClr val="tx1">
              <a:lumMod val="95000"/>
              <a:lumOff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3849413" y="2885506"/>
            <a:ext cx="1073676" cy="307777"/>
          </a:xfrm>
          <a:prstGeom prst="rect">
            <a:avLst/>
          </a:prstGeom>
        </p:spPr>
        <p:txBody>
          <a:bodyPr wrap="square">
            <a:spAutoFit/>
          </a:bodyPr>
          <a:lstStyle/>
          <a:p>
            <a:r>
              <a:rPr lang="en-US" sz="1400" b="1" dirty="0"/>
              <a:t>Stimulus</a:t>
            </a:r>
          </a:p>
        </p:txBody>
      </p:sp>
      <p:sp>
        <p:nvSpPr>
          <p:cNvPr id="15" name="Right Arrow 14"/>
          <p:cNvSpPr/>
          <p:nvPr/>
        </p:nvSpPr>
        <p:spPr>
          <a:xfrm>
            <a:off x="7387843" y="2433017"/>
            <a:ext cx="566737" cy="297711"/>
          </a:xfrm>
          <a:prstGeom prst="rightArrow">
            <a:avLst/>
          </a:prstGeom>
          <a:solidFill>
            <a:schemeClr val="tx1">
              <a:lumMod val="95000"/>
              <a:lumOff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7404553" y="2816940"/>
            <a:ext cx="1047136" cy="307777"/>
          </a:xfrm>
          <a:prstGeom prst="rect">
            <a:avLst/>
          </a:prstGeom>
        </p:spPr>
        <p:txBody>
          <a:bodyPr wrap="square">
            <a:spAutoFit/>
          </a:bodyPr>
          <a:lstStyle/>
          <a:p>
            <a:r>
              <a:rPr lang="en-US" sz="1400" b="1" dirty="0"/>
              <a:t>Output</a:t>
            </a:r>
          </a:p>
        </p:txBody>
      </p:sp>
    </p:spTree>
    <p:extLst>
      <p:ext uri="{BB962C8B-B14F-4D97-AF65-F5344CB8AC3E}">
        <p14:creationId xmlns:p14="http://schemas.microsoft.com/office/powerpoint/2010/main" val="3780382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4</a:t>
            </a:fld>
            <a:endParaRPr lang="en-US" dirty="0"/>
          </a:p>
        </p:txBody>
      </p:sp>
      <p:sp>
        <p:nvSpPr>
          <p:cNvPr id="5" name="Title 4"/>
          <p:cNvSpPr>
            <a:spLocks noGrp="1"/>
          </p:cNvSpPr>
          <p:nvPr>
            <p:ph type="title"/>
          </p:nvPr>
        </p:nvSpPr>
        <p:spPr>
          <a:xfrm>
            <a:off x="310490" y="89801"/>
            <a:ext cx="8229600" cy="868680"/>
          </a:xfrm>
        </p:spPr>
        <p:txBody>
          <a:bodyPr/>
          <a:lstStyle/>
          <a:p>
            <a:r>
              <a:rPr lang="en-US" dirty="0"/>
              <a:t>Verilog </a:t>
            </a:r>
            <a:r>
              <a:rPr lang="en-US" dirty="0" err="1"/>
              <a:t>Testbench</a:t>
            </a:r>
            <a:r>
              <a:rPr lang="en-US" dirty="0"/>
              <a:t> Constructs</a:t>
            </a:r>
          </a:p>
        </p:txBody>
      </p:sp>
      <p:pic>
        <p:nvPicPr>
          <p:cNvPr id="13" name="Content Placeholder 12"/>
          <p:cNvPicPr>
            <a:picLocks noGrp="1" noChangeAspect="1"/>
          </p:cNvPicPr>
          <p:nvPr>
            <p:ph sz="quarter" idx="13"/>
          </p:nvPr>
        </p:nvPicPr>
        <p:blipFill>
          <a:blip r:embed="rId2"/>
          <a:stretch>
            <a:fillRect/>
          </a:stretch>
        </p:blipFill>
        <p:spPr>
          <a:xfrm>
            <a:off x="559980" y="601440"/>
            <a:ext cx="3512849" cy="4043462"/>
          </a:xfrm>
          <a:prstGeom prst="rect">
            <a:avLst/>
          </a:prstGeom>
        </p:spPr>
      </p:pic>
      <p:sp>
        <p:nvSpPr>
          <p:cNvPr id="14" name="Rectangle 13"/>
          <p:cNvSpPr/>
          <p:nvPr/>
        </p:nvSpPr>
        <p:spPr>
          <a:xfrm>
            <a:off x="662763" y="4260553"/>
            <a:ext cx="3026735" cy="212431"/>
          </a:xfrm>
          <a:prstGeom prst="rect">
            <a:avLst/>
          </a:prstGeom>
          <a:noFill/>
          <a:ln w="28575">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417616" y="550826"/>
            <a:ext cx="2223171" cy="202018"/>
          </a:xfrm>
          <a:prstGeom prst="rect">
            <a:avLst/>
          </a:prstGeom>
          <a:noFill/>
          <a:ln w="28575">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559981" y="2105246"/>
            <a:ext cx="1045535" cy="138223"/>
          </a:xfrm>
          <a:prstGeom prst="rect">
            <a:avLst/>
          </a:prstGeom>
          <a:noFill/>
          <a:ln w="28575">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Flowchart: Process 16"/>
          <p:cNvSpPr/>
          <p:nvPr/>
        </p:nvSpPr>
        <p:spPr>
          <a:xfrm>
            <a:off x="4272891" y="601440"/>
            <a:ext cx="1256306" cy="302808"/>
          </a:xfrm>
          <a:prstGeom prst="flowChartProcess">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a:t>Timescale</a:t>
            </a:r>
          </a:p>
        </p:txBody>
      </p:sp>
      <p:cxnSp>
        <p:nvCxnSpPr>
          <p:cNvPr id="18" name="Straight Arrow Connector 17"/>
          <p:cNvCxnSpPr>
            <a:stCxn id="17" idx="1"/>
            <a:endCxn id="15" idx="3"/>
          </p:cNvCxnSpPr>
          <p:nvPr/>
        </p:nvCxnSpPr>
        <p:spPr>
          <a:xfrm flipH="1" flipV="1">
            <a:off x="2640787" y="651835"/>
            <a:ext cx="1632104" cy="101009"/>
          </a:xfrm>
          <a:prstGeom prst="straightConnector1">
            <a:avLst/>
          </a:prstGeom>
          <a:ln>
            <a:solidFill>
              <a:schemeClr val="accent5">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1" name="Flowchart: Process 20"/>
          <p:cNvSpPr/>
          <p:nvPr/>
        </p:nvSpPr>
        <p:spPr>
          <a:xfrm>
            <a:off x="4425291" y="1967023"/>
            <a:ext cx="1256306" cy="276445"/>
          </a:xfrm>
          <a:prstGeom prst="flowChartProcess">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a:t>Initial Block</a:t>
            </a:r>
          </a:p>
        </p:txBody>
      </p:sp>
      <p:cxnSp>
        <p:nvCxnSpPr>
          <p:cNvPr id="22" name="Straight Arrow Connector 21"/>
          <p:cNvCxnSpPr>
            <a:stCxn id="21" idx="1"/>
          </p:cNvCxnSpPr>
          <p:nvPr/>
        </p:nvCxnSpPr>
        <p:spPr>
          <a:xfrm flipH="1">
            <a:off x="1605517" y="2105246"/>
            <a:ext cx="2819774" cy="92602"/>
          </a:xfrm>
          <a:prstGeom prst="straightConnector1">
            <a:avLst/>
          </a:prstGeom>
          <a:ln>
            <a:solidFill>
              <a:schemeClr val="accent5">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4" name="Flowchart: Process 23"/>
          <p:cNvSpPr/>
          <p:nvPr/>
        </p:nvSpPr>
        <p:spPr>
          <a:xfrm>
            <a:off x="4425291" y="4260553"/>
            <a:ext cx="1256306" cy="251637"/>
          </a:xfrm>
          <a:prstGeom prst="flowChartProcess">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a:t>Clock </a:t>
            </a:r>
          </a:p>
        </p:txBody>
      </p:sp>
      <p:cxnSp>
        <p:nvCxnSpPr>
          <p:cNvPr id="25" name="Straight Arrow Connector 24"/>
          <p:cNvCxnSpPr/>
          <p:nvPr/>
        </p:nvCxnSpPr>
        <p:spPr>
          <a:xfrm flipH="1" flipV="1">
            <a:off x="3689498" y="4366768"/>
            <a:ext cx="735792" cy="19603"/>
          </a:xfrm>
          <a:prstGeom prst="straightConnector1">
            <a:avLst/>
          </a:prstGeom>
          <a:ln>
            <a:solidFill>
              <a:schemeClr val="accent5">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8" name="Rectangle 27"/>
          <p:cNvSpPr/>
          <p:nvPr/>
        </p:nvSpPr>
        <p:spPr>
          <a:xfrm>
            <a:off x="783265" y="2830144"/>
            <a:ext cx="2066261" cy="923149"/>
          </a:xfrm>
          <a:prstGeom prst="rect">
            <a:avLst/>
          </a:prstGeom>
          <a:noFill/>
          <a:ln w="28575">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Flowchart: Process 28"/>
          <p:cNvSpPr/>
          <p:nvPr/>
        </p:nvSpPr>
        <p:spPr>
          <a:xfrm>
            <a:off x="4545793" y="2830144"/>
            <a:ext cx="1256306" cy="251637"/>
          </a:xfrm>
          <a:prstGeom prst="flowChartProcess">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a:t>Stimulus</a:t>
            </a:r>
          </a:p>
        </p:txBody>
      </p:sp>
      <p:cxnSp>
        <p:nvCxnSpPr>
          <p:cNvPr id="30" name="Straight Arrow Connector 29"/>
          <p:cNvCxnSpPr/>
          <p:nvPr/>
        </p:nvCxnSpPr>
        <p:spPr>
          <a:xfrm flipH="1">
            <a:off x="2849526" y="2955963"/>
            <a:ext cx="1696266" cy="296047"/>
          </a:xfrm>
          <a:prstGeom prst="straightConnector1">
            <a:avLst/>
          </a:prstGeom>
          <a:ln>
            <a:solidFill>
              <a:schemeClr val="accent5">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FA3E8E7C-9DE6-4835-8967-1C4A4EBAB474}"/>
              </a:ext>
            </a:extLst>
          </p:cNvPr>
          <p:cNvCxnSpPr>
            <a:cxnSpLocks/>
          </p:cNvCxnSpPr>
          <p:nvPr/>
        </p:nvCxnSpPr>
        <p:spPr>
          <a:xfrm flipH="1" flipV="1">
            <a:off x="1529201" y="851973"/>
            <a:ext cx="4620587" cy="285962"/>
          </a:xfrm>
          <a:prstGeom prst="straightConnector1">
            <a:avLst/>
          </a:prstGeom>
          <a:ln>
            <a:solidFill>
              <a:schemeClr val="accent5">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1D9BC093-49F0-4AB8-9345-D9F39958B2C4}"/>
              </a:ext>
            </a:extLst>
          </p:cNvPr>
          <p:cNvSpPr txBox="1"/>
          <p:nvPr/>
        </p:nvSpPr>
        <p:spPr>
          <a:xfrm>
            <a:off x="6329082" y="1137935"/>
            <a:ext cx="1275990" cy="169277"/>
          </a:xfrm>
          <a:prstGeom prst="rect">
            <a:avLst/>
          </a:prstGeom>
          <a:noFill/>
        </p:spPr>
        <p:txBody>
          <a:bodyPr vert="horz" wrap="none" lIns="0" tIns="0" rIns="0" bIns="0" rtlCol="0">
            <a:spAutoFit/>
          </a:bodyPr>
          <a:lstStyle/>
          <a:p>
            <a:r>
              <a:rPr lang="en-US" sz="1100" i="1" dirty="0">
                <a:solidFill>
                  <a:srgbClr val="003C71"/>
                </a:solidFill>
              </a:rPr>
              <a:t>Note: no module I/O</a:t>
            </a:r>
          </a:p>
        </p:txBody>
      </p:sp>
      <p:sp>
        <p:nvSpPr>
          <p:cNvPr id="23" name="TextBox 22">
            <a:extLst>
              <a:ext uri="{FF2B5EF4-FFF2-40B4-BE49-F238E27FC236}">
                <a16:creationId xmlns:a16="http://schemas.microsoft.com/office/drawing/2014/main" id="{92D2560C-03FF-44BF-A8B8-A35D990F93D8}"/>
              </a:ext>
            </a:extLst>
          </p:cNvPr>
          <p:cNvSpPr txBox="1"/>
          <p:nvPr/>
        </p:nvSpPr>
        <p:spPr>
          <a:xfrm>
            <a:off x="6329082" y="1983477"/>
            <a:ext cx="2058256" cy="169277"/>
          </a:xfrm>
          <a:prstGeom prst="rect">
            <a:avLst/>
          </a:prstGeom>
          <a:noFill/>
        </p:spPr>
        <p:txBody>
          <a:bodyPr vert="horz" wrap="none" lIns="0" tIns="0" rIns="0" bIns="0" rtlCol="0">
            <a:spAutoFit/>
          </a:bodyPr>
          <a:lstStyle/>
          <a:p>
            <a:r>
              <a:rPr lang="en-US" sz="1100" i="1" dirty="0">
                <a:solidFill>
                  <a:srgbClr val="003C71"/>
                </a:solidFill>
              </a:rPr>
              <a:t>Runs only once (vs always block)</a:t>
            </a:r>
          </a:p>
        </p:txBody>
      </p:sp>
      <p:sp>
        <p:nvSpPr>
          <p:cNvPr id="26" name="TextBox 25">
            <a:extLst>
              <a:ext uri="{FF2B5EF4-FFF2-40B4-BE49-F238E27FC236}">
                <a16:creationId xmlns:a16="http://schemas.microsoft.com/office/drawing/2014/main" id="{5D5779D8-4912-4652-A1A9-4B3FFA6DC733}"/>
              </a:ext>
            </a:extLst>
          </p:cNvPr>
          <p:cNvSpPr txBox="1"/>
          <p:nvPr/>
        </p:nvSpPr>
        <p:spPr>
          <a:xfrm>
            <a:off x="5627433" y="630525"/>
            <a:ext cx="2912657" cy="169277"/>
          </a:xfrm>
          <a:prstGeom prst="rect">
            <a:avLst/>
          </a:prstGeom>
          <a:noFill/>
        </p:spPr>
        <p:txBody>
          <a:bodyPr vert="horz" wrap="none" lIns="0" tIns="0" rIns="0" bIns="0" rtlCol="0">
            <a:spAutoFit/>
          </a:bodyPr>
          <a:lstStyle/>
          <a:p>
            <a:r>
              <a:rPr lang="en-US" sz="1100" i="1" dirty="0">
                <a:solidFill>
                  <a:srgbClr val="003C71"/>
                </a:solidFill>
              </a:rPr>
              <a:t>1</a:t>
            </a:r>
            <a:r>
              <a:rPr lang="en-US" sz="1100" i="1" baseline="30000" dirty="0">
                <a:solidFill>
                  <a:srgbClr val="003C71"/>
                </a:solidFill>
              </a:rPr>
              <a:t>st</a:t>
            </a:r>
            <a:r>
              <a:rPr lang="en-US" sz="1100" i="1" dirty="0">
                <a:solidFill>
                  <a:srgbClr val="003C71"/>
                </a:solidFill>
              </a:rPr>
              <a:t> number is units, second is timing resolution</a:t>
            </a:r>
          </a:p>
        </p:txBody>
      </p:sp>
      <p:sp>
        <p:nvSpPr>
          <p:cNvPr id="27" name="TextBox 26">
            <a:extLst>
              <a:ext uri="{FF2B5EF4-FFF2-40B4-BE49-F238E27FC236}">
                <a16:creationId xmlns:a16="http://schemas.microsoft.com/office/drawing/2014/main" id="{C68C2B61-0462-4C1B-94C1-0EEDAA347523}"/>
              </a:ext>
            </a:extLst>
          </p:cNvPr>
          <p:cNvSpPr txBox="1"/>
          <p:nvPr/>
        </p:nvSpPr>
        <p:spPr>
          <a:xfrm>
            <a:off x="2517993" y="1126409"/>
            <a:ext cx="2027799" cy="169277"/>
          </a:xfrm>
          <a:prstGeom prst="rect">
            <a:avLst/>
          </a:prstGeom>
          <a:noFill/>
        </p:spPr>
        <p:txBody>
          <a:bodyPr vert="horz" wrap="none" lIns="0" tIns="0" rIns="0" bIns="0" rtlCol="0">
            <a:spAutoFit/>
          </a:bodyPr>
          <a:lstStyle/>
          <a:p>
            <a:r>
              <a:rPr lang="en-US" sz="1100" i="1" dirty="0">
                <a:solidFill>
                  <a:srgbClr val="003C71"/>
                </a:solidFill>
              </a:rPr>
              <a:t>Inputs are </a:t>
            </a:r>
            <a:r>
              <a:rPr lang="en-US" sz="1100" i="1" dirty="0" err="1">
                <a:solidFill>
                  <a:srgbClr val="003C71"/>
                </a:solidFill>
              </a:rPr>
              <a:t>reg</a:t>
            </a:r>
            <a:r>
              <a:rPr lang="en-US" sz="1100" i="1" dirty="0">
                <a:solidFill>
                  <a:srgbClr val="003C71"/>
                </a:solidFill>
              </a:rPr>
              <a:t>, outputs are wires</a:t>
            </a:r>
          </a:p>
        </p:txBody>
      </p:sp>
      <p:sp>
        <p:nvSpPr>
          <p:cNvPr id="31" name="TextBox 30">
            <a:extLst>
              <a:ext uri="{FF2B5EF4-FFF2-40B4-BE49-F238E27FC236}">
                <a16:creationId xmlns:a16="http://schemas.microsoft.com/office/drawing/2014/main" id="{8BC0661E-5035-4A05-9445-DF039B3675FB}"/>
              </a:ext>
            </a:extLst>
          </p:cNvPr>
          <p:cNvSpPr txBox="1"/>
          <p:nvPr/>
        </p:nvSpPr>
        <p:spPr>
          <a:xfrm>
            <a:off x="2176130" y="3877530"/>
            <a:ext cx="2484655" cy="169277"/>
          </a:xfrm>
          <a:prstGeom prst="rect">
            <a:avLst/>
          </a:prstGeom>
          <a:noFill/>
        </p:spPr>
        <p:txBody>
          <a:bodyPr vert="horz" wrap="none" lIns="0" tIns="0" rIns="0" bIns="0" rtlCol="0">
            <a:spAutoFit/>
          </a:bodyPr>
          <a:lstStyle/>
          <a:p>
            <a:r>
              <a:rPr lang="en-US" sz="1100" i="1" dirty="0">
                <a:solidFill>
                  <a:srgbClr val="003C71"/>
                </a:solidFill>
              </a:rPr>
              <a:t>Use $stop vs $finish or simulator closes</a:t>
            </a:r>
          </a:p>
        </p:txBody>
      </p:sp>
      <p:sp>
        <p:nvSpPr>
          <p:cNvPr id="32" name="TextBox 31">
            <a:extLst>
              <a:ext uri="{FF2B5EF4-FFF2-40B4-BE49-F238E27FC236}">
                <a16:creationId xmlns:a16="http://schemas.microsoft.com/office/drawing/2014/main" id="{4DBB69EC-7E40-4507-B4D8-3566F6AE5030}"/>
              </a:ext>
            </a:extLst>
          </p:cNvPr>
          <p:cNvSpPr txBox="1"/>
          <p:nvPr/>
        </p:nvSpPr>
        <p:spPr>
          <a:xfrm>
            <a:off x="6329083" y="2912504"/>
            <a:ext cx="2458302" cy="507831"/>
          </a:xfrm>
          <a:prstGeom prst="rect">
            <a:avLst/>
          </a:prstGeom>
          <a:noFill/>
        </p:spPr>
        <p:txBody>
          <a:bodyPr vert="horz" wrap="square" lIns="0" tIns="0" rIns="0" bIns="0" rtlCol="0">
            <a:spAutoFit/>
          </a:bodyPr>
          <a:lstStyle/>
          <a:p>
            <a:r>
              <a:rPr lang="en-US" sz="1100" i="1" dirty="0">
                <a:solidFill>
                  <a:srgbClr val="003C71"/>
                </a:solidFill>
              </a:rPr>
              <a:t>Best to change stimulus on the inactive edge of the clock – easier to read waveforms</a:t>
            </a:r>
          </a:p>
        </p:txBody>
      </p:sp>
    </p:spTree>
    <p:extLst>
      <p:ext uri="{BB962C8B-B14F-4D97-AF65-F5344CB8AC3E}">
        <p14:creationId xmlns:p14="http://schemas.microsoft.com/office/powerpoint/2010/main" val="1605523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F771590-810A-4546-9B47-AB4BE5E13191}"/>
              </a:ext>
            </a:extLst>
          </p:cNvPr>
          <p:cNvSpPr>
            <a:spLocks noGrp="1"/>
          </p:cNvSpPr>
          <p:nvPr>
            <p:ph type="sldNum" sz="quarter" idx="12"/>
          </p:nvPr>
        </p:nvSpPr>
        <p:spPr/>
        <p:txBody>
          <a:bodyPr/>
          <a:lstStyle/>
          <a:p>
            <a:fld id="{EE2556C5-CE8C-6547-B838-EA80C61A4AF7}" type="slidenum">
              <a:rPr lang="en-US" smtClean="0"/>
              <a:pPr/>
              <a:t>5</a:t>
            </a:fld>
            <a:endParaRPr lang="en-US" dirty="0"/>
          </a:p>
        </p:txBody>
      </p:sp>
      <p:sp>
        <p:nvSpPr>
          <p:cNvPr id="3" name="Title 2">
            <a:extLst>
              <a:ext uri="{FF2B5EF4-FFF2-40B4-BE49-F238E27FC236}">
                <a16:creationId xmlns:a16="http://schemas.microsoft.com/office/drawing/2014/main" id="{C667095D-11B4-4881-ACAA-582AAD80B931}"/>
              </a:ext>
            </a:extLst>
          </p:cNvPr>
          <p:cNvSpPr>
            <a:spLocks noGrp="1"/>
          </p:cNvSpPr>
          <p:nvPr>
            <p:ph type="title"/>
          </p:nvPr>
        </p:nvSpPr>
        <p:spPr>
          <a:xfrm>
            <a:off x="455613" y="114300"/>
            <a:ext cx="8229600" cy="868680"/>
          </a:xfrm>
        </p:spPr>
        <p:txBody>
          <a:bodyPr/>
          <a:lstStyle/>
          <a:p>
            <a:r>
              <a:rPr lang="en-US" dirty="0"/>
              <a:t>Handy Verilog </a:t>
            </a:r>
            <a:r>
              <a:rPr lang="en-US" dirty="0" err="1"/>
              <a:t>Testbench</a:t>
            </a:r>
            <a:r>
              <a:rPr lang="en-US" dirty="0"/>
              <a:t> Constructs</a:t>
            </a:r>
          </a:p>
        </p:txBody>
      </p:sp>
      <p:sp>
        <p:nvSpPr>
          <p:cNvPr id="4" name="Content Placeholder 3">
            <a:extLst>
              <a:ext uri="{FF2B5EF4-FFF2-40B4-BE49-F238E27FC236}">
                <a16:creationId xmlns:a16="http://schemas.microsoft.com/office/drawing/2014/main" id="{D902BE71-272D-4DA0-A97D-632BFF459813}"/>
              </a:ext>
            </a:extLst>
          </p:cNvPr>
          <p:cNvSpPr>
            <a:spLocks noGrp="1"/>
          </p:cNvSpPr>
          <p:nvPr>
            <p:ph sz="quarter" idx="13"/>
          </p:nvPr>
        </p:nvSpPr>
        <p:spPr>
          <a:xfrm>
            <a:off x="455612" y="674040"/>
            <a:ext cx="8550339" cy="3425825"/>
          </a:xfrm>
        </p:spPr>
        <p:txBody>
          <a:bodyPr/>
          <a:lstStyle/>
          <a:p>
            <a:r>
              <a:rPr lang="en-US" dirty="0"/>
              <a:t>$</a:t>
            </a:r>
            <a:r>
              <a:rPr lang="en-US" dirty="0" err="1"/>
              <a:t>dumpfile</a:t>
            </a:r>
            <a:r>
              <a:rPr lang="en-US" dirty="0"/>
              <a:t>(“</a:t>
            </a:r>
            <a:r>
              <a:rPr lang="en-US" dirty="0" err="1"/>
              <a:t>testbench_results.vcd</a:t>
            </a:r>
            <a:r>
              <a:rPr lang="en-US" dirty="0"/>
              <a:t>”); </a:t>
            </a:r>
          </a:p>
          <a:p>
            <a:r>
              <a:rPr lang="en-US" dirty="0"/>
              <a:t>	Specifies file to dump signals to view later in a waveform viewer</a:t>
            </a:r>
          </a:p>
          <a:p>
            <a:r>
              <a:rPr lang="en-US" dirty="0"/>
              <a:t>$</a:t>
            </a:r>
            <a:r>
              <a:rPr lang="en-US" dirty="0" err="1"/>
              <a:t>dumpvars</a:t>
            </a:r>
            <a:r>
              <a:rPr lang="en-US" dirty="0"/>
              <a:t>;</a:t>
            </a:r>
          </a:p>
          <a:p>
            <a:r>
              <a:rPr lang="en-US" dirty="0"/>
              <a:t>	Dump all signals to </a:t>
            </a:r>
            <a:r>
              <a:rPr lang="en-US" dirty="0" err="1"/>
              <a:t>dumpfile</a:t>
            </a:r>
            <a:endParaRPr lang="en-US" dirty="0"/>
          </a:p>
          <a:p>
            <a:r>
              <a:rPr lang="en-US" altLang="en-US" dirty="0"/>
              <a:t>$display("\t\</a:t>
            </a:r>
            <a:r>
              <a:rPr lang="en-US" altLang="en-US" dirty="0" err="1"/>
              <a:t>ttime</a:t>
            </a:r>
            <a:r>
              <a:rPr lang="en-US" altLang="en-US" dirty="0"/>
              <a:t>,\</a:t>
            </a:r>
            <a:r>
              <a:rPr lang="en-US" altLang="en-US" dirty="0" err="1"/>
              <a:t>tclk</a:t>
            </a:r>
            <a:r>
              <a:rPr lang="en-US" altLang="en-US" dirty="0"/>
              <a:t>,\</a:t>
            </a:r>
            <a:r>
              <a:rPr lang="en-US" altLang="en-US" dirty="0" err="1"/>
              <a:t>treset</a:t>
            </a:r>
            <a:r>
              <a:rPr lang="en-US" altLang="en-US" dirty="0"/>
              <a:t>,\tenable,\</a:t>
            </a:r>
            <a:r>
              <a:rPr lang="en-US" altLang="en-US" dirty="0" err="1"/>
              <a:t>tcount</a:t>
            </a:r>
            <a:r>
              <a:rPr lang="en-US" altLang="en-US" dirty="0"/>
              <a:t>"); </a:t>
            </a:r>
          </a:p>
          <a:p>
            <a:r>
              <a:rPr lang="en-US" dirty="0"/>
              <a:t>	Write text to console once</a:t>
            </a:r>
          </a:p>
          <a:p>
            <a:r>
              <a:rPr lang="en-US" dirty="0"/>
              <a:t>$monitor(</a:t>
            </a:r>
            <a:r>
              <a:rPr lang="en-US" altLang="en-US" dirty="0"/>
              <a:t>"%d,\</a:t>
            </a:r>
            <a:r>
              <a:rPr lang="en-US" altLang="en-US" dirty="0" err="1"/>
              <a:t>t%b</a:t>
            </a:r>
            <a:r>
              <a:rPr lang="en-US" altLang="en-US" dirty="0"/>
              <a:t>,\</a:t>
            </a:r>
            <a:r>
              <a:rPr lang="en-US" altLang="en-US" dirty="0" err="1"/>
              <a:t>t%b</a:t>
            </a:r>
            <a:r>
              <a:rPr lang="en-US" altLang="en-US" dirty="0"/>
              <a:t>,\</a:t>
            </a:r>
            <a:r>
              <a:rPr lang="en-US" altLang="en-US" dirty="0" err="1"/>
              <a:t>t%b</a:t>
            </a:r>
            <a:r>
              <a:rPr lang="en-US" altLang="en-US" dirty="0"/>
              <a:t>,\</a:t>
            </a:r>
            <a:r>
              <a:rPr lang="en-US" altLang="en-US" dirty="0" err="1"/>
              <a:t>t%d</a:t>
            </a:r>
            <a:r>
              <a:rPr lang="en-US" altLang="en-US" dirty="0"/>
              <a:t>",$time, </a:t>
            </a:r>
            <a:r>
              <a:rPr lang="en-US" altLang="en-US" dirty="0" err="1"/>
              <a:t>clk,reset,enable,count</a:t>
            </a:r>
            <a:r>
              <a:rPr lang="en-US" altLang="en-US" dirty="0"/>
              <a:t>);</a:t>
            </a:r>
          </a:p>
          <a:p>
            <a:r>
              <a:rPr lang="en-US" b="1" dirty="0">
                <a:solidFill>
                  <a:srgbClr val="000000"/>
                </a:solidFill>
                <a:latin typeface="Arial Unicode MS" panose="020B0604020202020204" pitchFamily="34" charset="-128"/>
              </a:rPr>
              <a:t>	</a:t>
            </a:r>
            <a:r>
              <a:rPr lang="en-US" dirty="0"/>
              <a:t>Monitor signal activity – write upon events of sensitivity list</a:t>
            </a:r>
          </a:p>
          <a:p>
            <a:endParaRPr lang="en-US" dirty="0"/>
          </a:p>
        </p:txBody>
      </p:sp>
      <p:sp>
        <p:nvSpPr>
          <p:cNvPr id="6" name="TextBox 5">
            <a:extLst>
              <a:ext uri="{FF2B5EF4-FFF2-40B4-BE49-F238E27FC236}">
                <a16:creationId xmlns:a16="http://schemas.microsoft.com/office/drawing/2014/main" id="{87F37237-E817-445A-A20F-8D21780167FB}"/>
              </a:ext>
            </a:extLst>
          </p:cNvPr>
          <p:cNvSpPr txBox="1"/>
          <p:nvPr/>
        </p:nvSpPr>
        <p:spPr>
          <a:xfrm>
            <a:off x="7025951" y="1558212"/>
            <a:ext cx="65" cy="169277"/>
          </a:xfrm>
          <a:prstGeom prst="rect">
            <a:avLst/>
          </a:prstGeom>
          <a:noFill/>
        </p:spPr>
        <p:txBody>
          <a:bodyPr vert="horz" wrap="none" lIns="0" tIns="0" rIns="0" bIns="0" rtlCol="0">
            <a:spAutoFit/>
          </a:bodyPr>
          <a:lstStyle/>
          <a:p>
            <a:endParaRPr lang="en-US" sz="1100" dirty="0" err="1">
              <a:solidFill>
                <a:srgbClr val="003C71"/>
              </a:solidFill>
            </a:endParaRPr>
          </a:p>
        </p:txBody>
      </p:sp>
      <p:pic>
        <p:nvPicPr>
          <p:cNvPr id="1025" name="Picture 1" descr="space.gif">
            <a:extLst>
              <a:ext uri="{FF2B5EF4-FFF2-40B4-BE49-F238E27FC236}">
                <a16:creationId xmlns:a16="http://schemas.microsoft.com/office/drawing/2014/main" id="{9C83596E-9CF8-4FA1-AF93-83261C3749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000250" cy="1143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space.gif">
            <a:extLst>
              <a:ext uri="{FF2B5EF4-FFF2-40B4-BE49-F238E27FC236}">
                <a16:creationId xmlns:a16="http://schemas.microsoft.com/office/drawing/2014/main" id="{D97C12E5-5AC9-45AB-B0C5-E2D08275E1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000250" cy="11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9277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6</a:t>
            </a:fld>
            <a:endParaRPr lang="en-US" dirty="0"/>
          </a:p>
        </p:txBody>
      </p:sp>
      <p:pic>
        <p:nvPicPr>
          <p:cNvPr id="6" name="Content Placeholder 5"/>
          <p:cNvPicPr>
            <a:picLocks noGrp="1" noChangeAspect="1"/>
          </p:cNvPicPr>
          <p:nvPr>
            <p:ph sz="half" idx="1"/>
          </p:nvPr>
        </p:nvPicPr>
        <p:blipFill rotWithShape="1">
          <a:blip r:embed="rId3"/>
          <a:srcRect l="19184" t="21642" r="69269" b="31784"/>
          <a:stretch/>
        </p:blipFill>
        <p:spPr>
          <a:xfrm>
            <a:off x="5969279" y="320602"/>
            <a:ext cx="1637731" cy="2064224"/>
          </a:xfrm>
          <a:prstGeom prst="rect">
            <a:avLst/>
          </a:prstGeom>
        </p:spPr>
      </p:pic>
      <p:sp>
        <p:nvSpPr>
          <p:cNvPr id="4" name="Content Placeholder 3"/>
          <p:cNvSpPr>
            <a:spLocks noGrp="1"/>
          </p:cNvSpPr>
          <p:nvPr>
            <p:ph sz="half" idx="13"/>
          </p:nvPr>
        </p:nvSpPr>
        <p:spPr>
          <a:xfrm>
            <a:off x="455613" y="743188"/>
            <a:ext cx="4005264" cy="3425825"/>
          </a:xfrm>
        </p:spPr>
        <p:txBody>
          <a:bodyPr/>
          <a:lstStyle/>
          <a:p>
            <a:r>
              <a:rPr lang="en-US" dirty="0" err="1"/>
              <a:t>ModelSim</a:t>
            </a:r>
            <a:r>
              <a:rPr lang="en-US" dirty="0"/>
              <a:t> is a multi-language HDL (Verilog/VHDL) simulation environment. It can be used independently or Intel Quartus can create startup scripts and link designs to </a:t>
            </a:r>
            <a:r>
              <a:rPr lang="en-US" dirty="0" err="1"/>
              <a:t>ModelSim</a:t>
            </a:r>
            <a:r>
              <a:rPr lang="en-US" dirty="0"/>
              <a:t>. </a:t>
            </a:r>
          </a:p>
          <a:p>
            <a:pPr marL="285750" indent="-285750">
              <a:buFont typeface="Wingdings" panose="05000000000000000000" pitchFamily="2" charset="2"/>
              <a:buChar char="§"/>
            </a:pPr>
            <a:r>
              <a:rPr lang="en-US" dirty="0">
                <a:solidFill>
                  <a:schemeClr val="tx2"/>
                </a:solidFill>
              </a:rPr>
              <a:t>Intel Quartus has a license to distribute </a:t>
            </a:r>
            <a:r>
              <a:rPr lang="en-US" dirty="0" err="1">
                <a:solidFill>
                  <a:schemeClr val="tx2"/>
                </a:solidFill>
              </a:rPr>
              <a:t>Modelsim</a:t>
            </a:r>
            <a:r>
              <a:rPr lang="en-US" dirty="0">
                <a:solidFill>
                  <a:schemeClr val="tx2"/>
                </a:solidFill>
              </a:rPr>
              <a:t>-Altera with Quartus . </a:t>
            </a:r>
          </a:p>
          <a:p>
            <a:pPr marL="285750" indent="-285750">
              <a:buFont typeface="Wingdings" panose="05000000000000000000" pitchFamily="2" charset="2"/>
              <a:buChar char="§"/>
            </a:pPr>
            <a:r>
              <a:rPr lang="en-US" dirty="0">
                <a:solidFill>
                  <a:schemeClr val="tx2"/>
                </a:solidFill>
              </a:rPr>
              <a:t>Free Starter Edition: &lt;=10K lines of code, runs slower</a:t>
            </a:r>
          </a:p>
          <a:p>
            <a:endParaRPr lang="en-US" dirty="0"/>
          </a:p>
        </p:txBody>
      </p:sp>
      <p:sp>
        <p:nvSpPr>
          <p:cNvPr id="5" name="Title 4"/>
          <p:cNvSpPr>
            <a:spLocks noGrp="1"/>
          </p:cNvSpPr>
          <p:nvPr>
            <p:ph type="title"/>
          </p:nvPr>
        </p:nvSpPr>
        <p:spPr/>
        <p:txBody>
          <a:bodyPr/>
          <a:lstStyle/>
          <a:p>
            <a:r>
              <a:rPr lang="en-US" dirty="0"/>
              <a:t>Mentor </a:t>
            </a:r>
            <a:r>
              <a:rPr lang="en-US" dirty="0" err="1"/>
              <a:t>ModelSim</a:t>
            </a:r>
            <a:r>
              <a:rPr lang="en-US" dirty="0"/>
              <a:t> Overview</a:t>
            </a:r>
          </a:p>
        </p:txBody>
      </p:sp>
      <p:pic>
        <p:nvPicPr>
          <p:cNvPr id="7" name="Picture 6"/>
          <p:cNvPicPr>
            <a:picLocks noChangeAspect="1"/>
          </p:cNvPicPr>
          <p:nvPr/>
        </p:nvPicPr>
        <p:blipFill rotWithShape="1">
          <a:blip r:embed="rId4"/>
          <a:srcRect l="598" t="1234" r="66815" b="20437"/>
          <a:stretch/>
        </p:blipFill>
        <p:spPr>
          <a:xfrm>
            <a:off x="4844927" y="1527900"/>
            <a:ext cx="3886437" cy="2919279"/>
          </a:xfrm>
          <a:prstGeom prst="rect">
            <a:avLst/>
          </a:prstGeom>
        </p:spPr>
      </p:pic>
    </p:spTree>
    <p:extLst>
      <p:ext uri="{BB962C8B-B14F-4D97-AF65-F5344CB8AC3E}">
        <p14:creationId xmlns:p14="http://schemas.microsoft.com/office/powerpoint/2010/main" val="2252313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7</a:t>
            </a:fld>
            <a:endParaRPr lang="en-US" dirty="0"/>
          </a:p>
        </p:txBody>
      </p:sp>
      <p:sp>
        <p:nvSpPr>
          <p:cNvPr id="7" name="Title 6"/>
          <p:cNvSpPr>
            <a:spLocks noGrp="1"/>
          </p:cNvSpPr>
          <p:nvPr>
            <p:ph type="title"/>
          </p:nvPr>
        </p:nvSpPr>
        <p:spPr>
          <a:xfrm>
            <a:off x="399454" y="151783"/>
            <a:ext cx="8229600" cy="461652"/>
          </a:xfrm>
        </p:spPr>
        <p:txBody>
          <a:bodyPr/>
          <a:lstStyle/>
          <a:p>
            <a:r>
              <a:rPr lang="en-US" dirty="0" err="1"/>
              <a:t>ModelSim</a:t>
            </a:r>
            <a:r>
              <a:rPr lang="en-US" dirty="0"/>
              <a:t> </a:t>
            </a:r>
          </a:p>
        </p:txBody>
      </p:sp>
      <p:sp>
        <p:nvSpPr>
          <p:cNvPr id="5" name="Rectangle 4"/>
          <p:cNvSpPr/>
          <p:nvPr/>
        </p:nvSpPr>
        <p:spPr>
          <a:xfrm>
            <a:off x="1534510" y="755011"/>
            <a:ext cx="1308533" cy="23278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le 8"/>
          <p:cNvSpPr/>
          <p:nvPr/>
        </p:nvSpPr>
        <p:spPr>
          <a:xfrm>
            <a:off x="1529250" y="1332061"/>
            <a:ext cx="1313793" cy="24308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Rectangle 9"/>
          <p:cNvSpPr/>
          <p:nvPr/>
        </p:nvSpPr>
        <p:spPr>
          <a:xfrm>
            <a:off x="1529250" y="2995297"/>
            <a:ext cx="1313793" cy="210287"/>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2" name="Straight Arrow Connector 11"/>
          <p:cNvCxnSpPr>
            <a:stCxn id="5" idx="2"/>
            <a:endCxn id="9" idx="0"/>
          </p:cNvCxnSpPr>
          <p:nvPr/>
        </p:nvCxnSpPr>
        <p:spPr>
          <a:xfrm flipH="1">
            <a:off x="2186147" y="987794"/>
            <a:ext cx="2630" cy="344267"/>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cxnSpLocks/>
          </p:cNvCxnSpPr>
          <p:nvPr/>
        </p:nvCxnSpPr>
        <p:spPr>
          <a:xfrm>
            <a:off x="2186146" y="2259106"/>
            <a:ext cx="0" cy="694776"/>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15" name="Flowchart: Decision 14"/>
          <p:cNvSpPr/>
          <p:nvPr/>
        </p:nvSpPr>
        <p:spPr>
          <a:xfrm>
            <a:off x="1817626" y="3491766"/>
            <a:ext cx="737040" cy="472965"/>
          </a:xfrm>
          <a:prstGeom prst="flowChartDecision">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7" name="Straight Arrow Connector 16"/>
          <p:cNvCxnSpPr>
            <a:stCxn id="10" idx="2"/>
            <a:endCxn id="15" idx="0"/>
          </p:cNvCxnSpPr>
          <p:nvPr/>
        </p:nvCxnSpPr>
        <p:spPr>
          <a:xfrm flipH="1">
            <a:off x="2186146" y="3205584"/>
            <a:ext cx="1" cy="286182"/>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5" idx="2"/>
            <a:endCxn id="77" idx="0"/>
          </p:cNvCxnSpPr>
          <p:nvPr/>
        </p:nvCxnSpPr>
        <p:spPr>
          <a:xfrm>
            <a:off x="2186146" y="3964731"/>
            <a:ext cx="1" cy="299032"/>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68" name="TextBox 67"/>
          <p:cNvSpPr txBox="1"/>
          <p:nvPr/>
        </p:nvSpPr>
        <p:spPr>
          <a:xfrm>
            <a:off x="1729605" y="782879"/>
            <a:ext cx="1082566" cy="169277"/>
          </a:xfrm>
          <a:prstGeom prst="rect">
            <a:avLst/>
          </a:prstGeom>
          <a:noFill/>
        </p:spPr>
        <p:txBody>
          <a:bodyPr vert="horz" wrap="square" lIns="0" tIns="0" rIns="0" bIns="0" rtlCol="0">
            <a:spAutoFit/>
          </a:bodyPr>
          <a:lstStyle/>
          <a:p>
            <a:r>
              <a:rPr lang="en-US" sz="1100" dirty="0">
                <a:solidFill>
                  <a:srgbClr val="003C71"/>
                </a:solidFill>
              </a:rPr>
              <a:t>Create Project</a:t>
            </a:r>
          </a:p>
        </p:txBody>
      </p:sp>
      <p:sp>
        <p:nvSpPr>
          <p:cNvPr id="69" name="TextBox 68"/>
          <p:cNvSpPr txBox="1"/>
          <p:nvPr/>
        </p:nvSpPr>
        <p:spPr>
          <a:xfrm>
            <a:off x="1697421" y="1364454"/>
            <a:ext cx="1082566" cy="169277"/>
          </a:xfrm>
          <a:prstGeom prst="rect">
            <a:avLst/>
          </a:prstGeom>
          <a:noFill/>
        </p:spPr>
        <p:txBody>
          <a:bodyPr vert="horz" wrap="square" lIns="0" tIns="0" rIns="0" bIns="0" rtlCol="0">
            <a:spAutoFit/>
          </a:bodyPr>
          <a:lstStyle/>
          <a:p>
            <a:r>
              <a:rPr lang="en-US" sz="1100" dirty="0">
                <a:solidFill>
                  <a:srgbClr val="003C71"/>
                </a:solidFill>
              </a:rPr>
              <a:t>Compile Design</a:t>
            </a:r>
          </a:p>
        </p:txBody>
      </p:sp>
      <p:sp>
        <p:nvSpPr>
          <p:cNvPr id="70" name="TextBox 69"/>
          <p:cNvSpPr txBox="1"/>
          <p:nvPr/>
        </p:nvSpPr>
        <p:spPr>
          <a:xfrm>
            <a:off x="1931928" y="3004766"/>
            <a:ext cx="1082566" cy="169277"/>
          </a:xfrm>
          <a:prstGeom prst="rect">
            <a:avLst/>
          </a:prstGeom>
          <a:noFill/>
        </p:spPr>
        <p:txBody>
          <a:bodyPr vert="horz" wrap="square" lIns="0" tIns="0" rIns="0" bIns="0" rtlCol="0">
            <a:spAutoFit/>
          </a:bodyPr>
          <a:lstStyle/>
          <a:p>
            <a:r>
              <a:rPr lang="en-US" sz="1100" dirty="0">
                <a:solidFill>
                  <a:srgbClr val="003C71"/>
                </a:solidFill>
              </a:rPr>
              <a:t>Simulate</a:t>
            </a:r>
          </a:p>
        </p:txBody>
      </p:sp>
      <p:sp>
        <p:nvSpPr>
          <p:cNvPr id="71" name="TextBox 70"/>
          <p:cNvSpPr txBox="1"/>
          <p:nvPr/>
        </p:nvSpPr>
        <p:spPr>
          <a:xfrm>
            <a:off x="2068565" y="3643970"/>
            <a:ext cx="404646" cy="169277"/>
          </a:xfrm>
          <a:prstGeom prst="rect">
            <a:avLst/>
          </a:prstGeom>
          <a:noFill/>
        </p:spPr>
        <p:txBody>
          <a:bodyPr vert="horz" wrap="square" lIns="0" tIns="0" rIns="0" bIns="0" rtlCol="0">
            <a:spAutoFit/>
          </a:bodyPr>
          <a:lstStyle/>
          <a:p>
            <a:r>
              <a:rPr lang="en-US" sz="1100" dirty="0">
                <a:solidFill>
                  <a:srgbClr val="003C71"/>
                </a:solidFill>
              </a:rPr>
              <a:t>OK</a:t>
            </a:r>
          </a:p>
        </p:txBody>
      </p:sp>
      <p:sp>
        <p:nvSpPr>
          <p:cNvPr id="77" name="Rectangle 76"/>
          <p:cNvSpPr/>
          <p:nvPr/>
        </p:nvSpPr>
        <p:spPr>
          <a:xfrm>
            <a:off x="1529250" y="4263763"/>
            <a:ext cx="1313793" cy="25210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8" name="TextBox 77"/>
          <p:cNvSpPr txBox="1"/>
          <p:nvPr/>
        </p:nvSpPr>
        <p:spPr>
          <a:xfrm>
            <a:off x="1931928" y="4305176"/>
            <a:ext cx="1082566" cy="169277"/>
          </a:xfrm>
          <a:prstGeom prst="rect">
            <a:avLst/>
          </a:prstGeom>
          <a:noFill/>
        </p:spPr>
        <p:txBody>
          <a:bodyPr vert="horz" wrap="square" lIns="0" tIns="0" rIns="0" bIns="0" rtlCol="0">
            <a:spAutoFit/>
          </a:bodyPr>
          <a:lstStyle/>
          <a:p>
            <a:r>
              <a:rPr lang="en-US" sz="1100" dirty="0">
                <a:solidFill>
                  <a:srgbClr val="003C71"/>
                </a:solidFill>
              </a:rPr>
              <a:t>Done</a:t>
            </a:r>
          </a:p>
        </p:txBody>
      </p:sp>
      <p:sp>
        <p:nvSpPr>
          <p:cNvPr id="82" name="Rectangle 81"/>
          <p:cNvSpPr/>
          <p:nvPr/>
        </p:nvSpPr>
        <p:spPr>
          <a:xfrm>
            <a:off x="1324304" y="687294"/>
            <a:ext cx="1781504" cy="1731077"/>
          </a:xfrm>
          <a:prstGeom prst="rect">
            <a:avLst/>
          </a:prstGeom>
          <a:noFill/>
          <a:ln>
            <a:solidFill>
              <a:schemeClr val="accent5">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3" name="TextBox 82"/>
          <p:cNvSpPr txBox="1"/>
          <p:nvPr/>
        </p:nvSpPr>
        <p:spPr>
          <a:xfrm>
            <a:off x="3372694" y="1164719"/>
            <a:ext cx="1673119" cy="169277"/>
          </a:xfrm>
          <a:prstGeom prst="rect">
            <a:avLst/>
          </a:prstGeom>
          <a:noFill/>
        </p:spPr>
        <p:txBody>
          <a:bodyPr vert="horz" wrap="square" lIns="0" tIns="0" rIns="0" bIns="0" rtlCol="0">
            <a:spAutoFit/>
          </a:bodyPr>
          <a:lstStyle/>
          <a:p>
            <a:r>
              <a:rPr lang="en-US" sz="1100" dirty="0">
                <a:solidFill>
                  <a:srgbClr val="003C71"/>
                </a:solidFill>
              </a:rPr>
              <a:t>Performed in </a:t>
            </a:r>
            <a:r>
              <a:rPr lang="en-US" sz="1100" dirty="0" err="1">
                <a:solidFill>
                  <a:srgbClr val="003C71"/>
                </a:solidFill>
              </a:rPr>
              <a:t>Quartus</a:t>
            </a:r>
            <a:endParaRPr lang="en-US" sz="1100" dirty="0">
              <a:solidFill>
                <a:srgbClr val="003C71"/>
              </a:solidFill>
            </a:endParaRPr>
          </a:p>
        </p:txBody>
      </p:sp>
      <p:sp>
        <p:nvSpPr>
          <p:cNvPr id="96" name="Rectangle 95"/>
          <p:cNvSpPr/>
          <p:nvPr/>
        </p:nvSpPr>
        <p:spPr>
          <a:xfrm>
            <a:off x="3372694" y="3491766"/>
            <a:ext cx="1288644" cy="47296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00" name="Straight Connector 99"/>
          <p:cNvCxnSpPr>
            <a:cxnSpLocks/>
            <a:stCxn id="96" idx="0"/>
          </p:cNvCxnSpPr>
          <p:nvPr/>
        </p:nvCxnSpPr>
        <p:spPr>
          <a:xfrm flipV="1">
            <a:off x="4017016" y="1449092"/>
            <a:ext cx="0" cy="2042674"/>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02" name="TextBox 101"/>
          <p:cNvSpPr txBox="1"/>
          <p:nvPr/>
        </p:nvSpPr>
        <p:spPr>
          <a:xfrm>
            <a:off x="3702922" y="3643609"/>
            <a:ext cx="1012661" cy="169277"/>
          </a:xfrm>
          <a:prstGeom prst="rect">
            <a:avLst/>
          </a:prstGeom>
          <a:noFill/>
        </p:spPr>
        <p:txBody>
          <a:bodyPr vert="horz" wrap="square" lIns="0" tIns="0" rIns="0" bIns="0" rtlCol="0">
            <a:spAutoFit/>
          </a:bodyPr>
          <a:lstStyle/>
          <a:p>
            <a:r>
              <a:rPr lang="en-US" sz="1100" dirty="0">
                <a:solidFill>
                  <a:srgbClr val="003C71"/>
                </a:solidFill>
              </a:rPr>
              <a:t>Fix Design</a:t>
            </a:r>
          </a:p>
        </p:txBody>
      </p:sp>
      <p:cxnSp>
        <p:nvCxnSpPr>
          <p:cNvPr id="104" name="Straight Arrow Connector 103"/>
          <p:cNvCxnSpPr>
            <a:endCxn id="9" idx="3"/>
          </p:cNvCxnSpPr>
          <p:nvPr/>
        </p:nvCxnSpPr>
        <p:spPr>
          <a:xfrm flipH="1">
            <a:off x="2843043" y="1452238"/>
            <a:ext cx="1157732" cy="1366"/>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a:stCxn id="15" idx="3"/>
            <a:endCxn id="96" idx="1"/>
          </p:cNvCxnSpPr>
          <p:nvPr/>
        </p:nvCxnSpPr>
        <p:spPr>
          <a:xfrm>
            <a:off x="2554666" y="3728249"/>
            <a:ext cx="818028" cy="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110" name="TextBox 109"/>
          <p:cNvSpPr txBox="1"/>
          <p:nvPr/>
        </p:nvSpPr>
        <p:spPr>
          <a:xfrm>
            <a:off x="2794431" y="3548402"/>
            <a:ext cx="515007" cy="169277"/>
          </a:xfrm>
          <a:prstGeom prst="rect">
            <a:avLst/>
          </a:prstGeom>
          <a:noFill/>
        </p:spPr>
        <p:txBody>
          <a:bodyPr vert="horz" wrap="square" lIns="0" tIns="0" rIns="0" bIns="0" rtlCol="0">
            <a:spAutoFit/>
          </a:bodyPr>
          <a:lstStyle/>
          <a:p>
            <a:r>
              <a:rPr lang="en-US" sz="1100" dirty="0">
                <a:solidFill>
                  <a:srgbClr val="003C71"/>
                </a:solidFill>
              </a:rPr>
              <a:t>NO</a:t>
            </a:r>
          </a:p>
        </p:txBody>
      </p:sp>
      <p:sp>
        <p:nvSpPr>
          <p:cNvPr id="111" name="TextBox 110"/>
          <p:cNvSpPr txBox="1"/>
          <p:nvPr/>
        </p:nvSpPr>
        <p:spPr>
          <a:xfrm>
            <a:off x="2327657" y="3999278"/>
            <a:ext cx="686838" cy="169277"/>
          </a:xfrm>
          <a:prstGeom prst="rect">
            <a:avLst/>
          </a:prstGeom>
          <a:noFill/>
        </p:spPr>
        <p:txBody>
          <a:bodyPr vert="horz" wrap="square" lIns="0" tIns="0" rIns="0" bIns="0" rtlCol="0">
            <a:spAutoFit/>
          </a:bodyPr>
          <a:lstStyle/>
          <a:p>
            <a:r>
              <a:rPr lang="en-US" sz="1100" dirty="0">
                <a:solidFill>
                  <a:srgbClr val="003C71"/>
                </a:solidFill>
              </a:rPr>
              <a:t>YES</a:t>
            </a:r>
          </a:p>
        </p:txBody>
      </p:sp>
      <p:sp>
        <p:nvSpPr>
          <p:cNvPr id="31" name="Rectangle 30">
            <a:extLst>
              <a:ext uri="{FF2B5EF4-FFF2-40B4-BE49-F238E27FC236}">
                <a16:creationId xmlns:a16="http://schemas.microsoft.com/office/drawing/2014/main" id="{22BBD117-C33F-46DD-A519-C0504304164C}"/>
              </a:ext>
            </a:extLst>
          </p:cNvPr>
          <p:cNvSpPr/>
          <p:nvPr/>
        </p:nvSpPr>
        <p:spPr>
          <a:xfrm>
            <a:off x="1529249" y="1998781"/>
            <a:ext cx="1313793" cy="24308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solidFill>
                  <a:srgbClr val="0071C5"/>
                </a:solidFill>
              </a:rPr>
              <a:t>Startup Script</a:t>
            </a:r>
          </a:p>
        </p:txBody>
      </p:sp>
      <p:cxnSp>
        <p:nvCxnSpPr>
          <p:cNvPr id="32" name="Straight Arrow Connector 31">
            <a:extLst>
              <a:ext uri="{FF2B5EF4-FFF2-40B4-BE49-F238E27FC236}">
                <a16:creationId xmlns:a16="http://schemas.microsoft.com/office/drawing/2014/main" id="{195F313C-53B6-449C-84FA-EC359D8E2EBA}"/>
              </a:ext>
            </a:extLst>
          </p:cNvPr>
          <p:cNvCxnSpPr>
            <a:cxnSpLocks/>
            <a:endCxn id="31" idx="0"/>
          </p:cNvCxnSpPr>
          <p:nvPr/>
        </p:nvCxnSpPr>
        <p:spPr>
          <a:xfrm flipH="1">
            <a:off x="2186146" y="1577798"/>
            <a:ext cx="5440" cy="420983"/>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B7B31A2A-8F41-4A5E-A428-FBCB1E3866DF}"/>
              </a:ext>
            </a:extLst>
          </p:cNvPr>
          <p:cNvSpPr txBox="1"/>
          <p:nvPr/>
        </p:nvSpPr>
        <p:spPr>
          <a:xfrm>
            <a:off x="5391180" y="1405869"/>
            <a:ext cx="2467879" cy="1015663"/>
          </a:xfrm>
          <a:prstGeom prst="rect">
            <a:avLst/>
          </a:prstGeom>
          <a:noFill/>
        </p:spPr>
        <p:txBody>
          <a:bodyPr vert="horz" wrap="square" lIns="0" tIns="0" rIns="0" bIns="0" rtlCol="0">
            <a:spAutoFit/>
          </a:bodyPr>
          <a:lstStyle/>
          <a:p>
            <a:r>
              <a:rPr lang="en-US" sz="1100" dirty="0">
                <a:solidFill>
                  <a:srgbClr val="003C71"/>
                </a:solidFill>
              </a:rPr>
              <a:t>Note: </a:t>
            </a:r>
          </a:p>
          <a:p>
            <a:r>
              <a:rPr lang="en-US" sz="1100" dirty="0">
                <a:solidFill>
                  <a:srgbClr val="003C71"/>
                </a:solidFill>
              </a:rPr>
              <a:t>Only functional (non-timing) simulation is supported</a:t>
            </a:r>
          </a:p>
          <a:p>
            <a:endParaRPr lang="en-US" sz="1100" dirty="0">
              <a:solidFill>
                <a:srgbClr val="003C71"/>
              </a:solidFill>
            </a:endParaRPr>
          </a:p>
          <a:p>
            <a:r>
              <a:rPr lang="en-US" sz="1100" dirty="0">
                <a:solidFill>
                  <a:srgbClr val="003C71"/>
                </a:solidFill>
              </a:rPr>
              <a:t>Back-annotated timing model gate level simulations are not supported</a:t>
            </a:r>
          </a:p>
        </p:txBody>
      </p:sp>
      <p:cxnSp>
        <p:nvCxnSpPr>
          <p:cNvPr id="4" name="Straight Arrow Connector 3">
            <a:extLst>
              <a:ext uri="{FF2B5EF4-FFF2-40B4-BE49-F238E27FC236}">
                <a16:creationId xmlns:a16="http://schemas.microsoft.com/office/drawing/2014/main" id="{64F20C45-23B9-4ECA-8197-0D56C3B1DFCA}"/>
              </a:ext>
            </a:extLst>
          </p:cNvPr>
          <p:cNvCxnSpPr/>
          <p:nvPr/>
        </p:nvCxnSpPr>
        <p:spPr>
          <a:xfrm flipH="1" flipV="1">
            <a:off x="2957885" y="2241866"/>
            <a:ext cx="2870421" cy="1161292"/>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681AAD7D-670E-4236-A8FA-B48060564CD6}"/>
              </a:ext>
            </a:extLst>
          </p:cNvPr>
          <p:cNvSpPr txBox="1"/>
          <p:nvPr/>
        </p:nvSpPr>
        <p:spPr>
          <a:xfrm>
            <a:off x="5943148" y="3233881"/>
            <a:ext cx="2467879" cy="338554"/>
          </a:xfrm>
          <a:prstGeom prst="rect">
            <a:avLst/>
          </a:prstGeom>
          <a:noFill/>
        </p:spPr>
        <p:txBody>
          <a:bodyPr vert="horz" wrap="square" lIns="0" tIns="0" rIns="0" bIns="0" rtlCol="0">
            <a:spAutoFit/>
          </a:bodyPr>
          <a:lstStyle/>
          <a:p>
            <a:r>
              <a:rPr lang="en-US" sz="1100" dirty="0">
                <a:solidFill>
                  <a:srgbClr val="003C71"/>
                </a:solidFill>
              </a:rPr>
              <a:t>This script will link in all of external IP libraries so you don’t have to</a:t>
            </a:r>
          </a:p>
        </p:txBody>
      </p:sp>
    </p:spTree>
    <p:extLst>
      <p:ext uri="{BB962C8B-B14F-4D97-AF65-F5344CB8AC3E}">
        <p14:creationId xmlns:p14="http://schemas.microsoft.com/office/powerpoint/2010/main" val="2425925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8</a:t>
            </a:fld>
            <a:endParaRPr lang="en-US" dirty="0"/>
          </a:p>
        </p:txBody>
      </p:sp>
      <p:sp>
        <p:nvSpPr>
          <p:cNvPr id="5" name="Title 4"/>
          <p:cNvSpPr>
            <a:spLocks noGrp="1"/>
          </p:cNvSpPr>
          <p:nvPr>
            <p:ph type="title"/>
          </p:nvPr>
        </p:nvSpPr>
        <p:spPr/>
        <p:txBody>
          <a:bodyPr/>
          <a:lstStyle/>
          <a:p>
            <a:r>
              <a:rPr lang="en-US" dirty="0"/>
              <a:t>Setting up </a:t>
            </a:r>
            <a:r>
              <a:rPr lang="en-US" dirty="0" err="1"/>
              <a:t>ModelSim</a:t>
            </a:r>
            <a:r>
              <a:rPr lang="en-US" dirty="0"/>
              <a:t> from Intel </a:t>
            </a:r>
            <a:r>
              <a:rPr lang="en-US" dirty="0" err="1"/>
              <a:t>Quartus</a:t>
            </a:r>
            <a:r>
              <a:rPr lang="en-US" dirty="0"/>
              <a:t> </a:t>
            </a:r>
          </a:p>
        </p:txBody>
      </p:sp>
      <p:sp>
        <p:nvSpPr>
          <p:cNvPr id="7" name="Content Placeholder 6"/>
          <p:cNvSpPr>
            <a:spLocks noGrp="1"/>
          </p:cNvSpPr>
          <p:nvPr>
            <p:ph sz="quarter" idx="13"/>
          </p:nvPr>
        </p:nvSpPr>
        <p:spPr>
          <a:xfrm>
            <a:off x="455613" y="1009815"/>
            <a:ext cx="4216878" cy="3619335"/>
          </a:xfrm>
        </p:spPr>
        <p:txBody>
          <a:bodyPr/>
          <a:lstStyle/>
          <a:p>
            <a:r>
              <a:rPr lang="en-US" dirty="0"/>
              <a:t>Specify EDA Tool Setting to generate simulation files.</a:t>
            </a:r>
          </a:p>
          <a:p>
            <a:pPr marL="285750" indent="-285750">
              <a:buFont typeface="Wingdings" panose="05000000000000000000" pitchFamily="2" charset="2"/>
              <a:buChar char="§"/>
            </a:pPr>
            <a:r>
              <a:rPr lang="en-US" dirty="0">
                <a:solidFill>
                  <a:schemeClr val="tx2"/>
                </a:solidFill>
              </a:rPr>
              <a:t>Tools </a:t>
            </a:r>
            <a:r>
              <a:rPr lang="en-US" dirty="0">
                <a:solidFill>
                  <a:schemeClr val="tx2"/>
                </a:solidFill>
                <a:sym typeface="Wingdings" panose="05000000000000000000" pitchFamily="2" charset="2"/>
              </a:rPr>
              <a:t> Options  EDA Tool Options</a:t>
            </a:r>
            <a:br>
              <a:rPr lang="en-US" dirty="0">
                <a:solidFill>
                  <a:schemeClr val="tx2"/>
                </a:solidFill>
                <a:sym typeface="Wingdings" panose="05000000000000000000" pitchFamily="2" charset="2"/>
              </a:rPr>
            </a:br>
            <a:r>
              <a:rPr lang="en-US" dirty="0">
                <a:solidFill>
                  <a:schemeClr val="tx2"/>
                </a:solidFill>
                <a:sym typeface="Wingdings" panose="05000000000000000000" pitchFamily="2" charset="2"/>
              </a:rPr>
              <a:t>In </a:t>
            </a:r>
            <a:r>
              <a:rPr lang="en-US" dirty="0" err="1">
                <a:solidFill>
                  <a:schemeClr val="tx2"/>
                </a:solidFill>
                <a:sym typeface="Wingdings" panose="05000000000000000000" pitchFamily="2" charset="2"/>
              </a:rPr>
              <a:t>ModelSim</a:t>
            </a:r>
            <a:r>
              <a:rPr lang="en-US" dirty="0">
                <a:solidFill>
                  <a:schemeClr val="tx2"/>
                </a:solidFill>
                <a:sym typeface="Wingdings" panose="05000000000000000000" pitchFamily="2" charset="2"/>
              </a:rPr>
              <a:t>-Altera, enter the executable path</a:t>
            </a:r>
          </a:p>
          <a:p>
            <a:r>
              <a:rPr lang="en-US" dirty="0">
                <a:sym typeface="Wingdings" panose="05000000000000000000" pitchFamily="2" charset="2"/>
              </a:rPr>
              <a:t/>
            </a:r>
            <a:br>
              <a:rPr lang="en-US" dirty="0">
                <a:sym typeface="Wingdings" panose="05000000000000000000" pitchFamily="2" charset="2"/>
              </a:rPr>
            </a:br>
            <a:endParaRPr lang="en-US" dirty="0"/>
          </a:p>
        </p:txBody>
      </p:sp>
      <p:pic>
        <p:nvPicPr>
          <p:cNvPr id="3" name="Picture 2"/>
          <p:cNvPicPr>
            <a:picLocks noChangeAspect="1"/>
          </p:cNvPicPr>
          <p:nvPr/>
        </p:nvPicPr>
        <p:blipFill rotWithShape="1">
          <a:blip r:embed="rId3"/>
          <a:srcRect l="26522" t="11749" r="26087" b="16985"/>
          <a:stretch/>
        </p:blipFill>
        <p:spPr>
          <a:xfrm>
            <a:off x="4810539" y="895268"/>
            <a:ext cx="4333461" cy="3665551"/>
          </a:xfrm>
          <a:prstGeom prst="rect">
            <a:avLst/>
          </a:prstGeom>
        </p:spPr>
      </p:pic>
      <p:sp>
        <p:nvSpPr>
          <p:cNvPr id="4" name="Rectangle 3"/>
          <p:cNvSpPr/>
          <p:nvPr/>
        </p:nvSpPr>
        <p:spPr>
          <a:xfrm>
            <a:off x="6541048" y="2789660"/>
            <a:ext cx="2464904" cy="159026"/>
          </a:xfrm>
          <a:prstGeom prst="rect">
            <a:avLst/>
          </a:prstGeom>
          <a:noFill/>
          <a:ln w="38100">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2CB7ACCC-376B-4686-A5D6-68A575ECB452}"/>
              </a:ext>
            </a:extLst>
          </p:cNvPr>
          <p:cNvSpPr txBox="1"/>
          <p:nvPr/>
        </p:nvSpPr>
        <p:spPr>
          <a:xfrm>
            <a:off x="862265" y="3353151"/>
            <a:ext cx="2467879" cy="338554"/>
          </a:xfrm>
          <a:prstGeom prst="rect">
            <a:avLst/>
          </a:prstGeom>
          <a:noFill/>
        </p:spPr>
        <p:txBody>
          <a:bodyPr vert="horz" wrap="square" lIns="0" tIns="0" rIns="0" bIns="0" rtlCol="0">
            <a:spAutoFit/>
          </a:bodyPr>
          <a:lstStyle/>
          <a:p>
            <a:r>
              <a:rPr lang="en-US" sz="1100" dirty="0">
                <a:solidFill>
                  <a:srgbClr val="003C71"/>
                </a:solidFill>
              </a:rPr>
              <a:t>This path might be different for your own installation!</a:t>
            </a:r>
          </a:p>
        </p:txBody>
      </p:sp>
      <p:cxnSp>
        <p:nvCxnSpPr>
          <p:cNvPr id="9" name="Straight Arrow Connector 8">
            <a:extLst>
              <a:ext uri="{FF2B5EF4-FFF2-40B4-BE49-F238E27FC236}">
                <a16:creationId xmlns:a16="http://schemas.microsoft.com/office/drawing/2014/main" id="{9C8BD2D4-C668-46D7-B1D1-D0209E4DDD2A}"/>
              </a:ext>
            </a:extLst>
          </p:cNvPr>
          <p:cNvCxnSpPr>
            <a:stCxn id="8" idx="3"/>
          </p:cNvCxnSpPr>
          <p:nvPr/>
        </p:nvCxnSpPr>
        <p:spPr>
          <a:xfrm flipV="1">
            <a:off x="3330144" y="3005593"/>
            <a:ext cx="3134266" cy="516835"/>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9131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9</a:t>
            </a:fld>
            <a:endParaRPr lang="en-US" dirty="0"/>
          </a:p>
        </p:txBody>
      </p:sp>
      <p:sp>
        <p:nvSpPr>
          <p:cNvPr id="6" name="Title 5"/>
          <p:cNvSpPr>
            <a:spLocks noGrp="1"/>
          </p:cNvSpPr>
          <p:nvPr>
            <p:ph type="title"/>
          </p:nvPr>
        </p:nvSpPr>
        <p:spPr>
          <a:xfrm>
            <a:off x="119269" y="270802"/>
            <a:ext cx="8348870" cy="744909"/>
          </a:xfrm>
        </p:spPr>
        <p:txBody>
          <a:bodyPr/>
          <a:lstStyle/>
          <a:p>
            <a:r>
              <a:rPr lang="en-US" dirty="0"/>
              <a:t>Setting up </a:t>
            </a:r>
            <a:r>
              <a:rPr lang="en-US" dirty="0" err="1"/>
              <a:t>ModelSim</a:t>
            </a:r>
            <a:r>
              <a:rPr lang="en-US" dirty="0"/>
              <a:t> from Intel </a:t>
            </a:r>
            <a:r>
              <a:rPr lang="en-US" dirty="0" err="1"/>
              <a:t>Quartus</a:t>
            </a:r>
            <a:r>
              <a:rPr lang="en-US" dirty="0"/>
              <a:t> </a:t>
            </a:r>
          </a:p>
        </p:txBody>
      </p:sp>
      <p:pic>
        <p:nvPicPr>
          <p:cNvPr id="8" name="Content Placeholder 7"/>
          <p:cNvPicPr>
            <a:picLocks noGrp="1" noChangeAspect="1"/>
          </p:cNvPicPr>
          <p:nvPr>
            <p:ph sz="quarter" idx="13"/>
          </p:nvPr>
        </p:nvPicPr>
        <p:blipFill rotWithShape="1">
          <a:blip r:embed="rId3"/>
          <a:srcRect l="47304" b="22860"/>
          <a:stretch/>
        </p:blipFill>
        <p:spPr>
          <a:xfrm>
            <a:off x="4408045" y="1057818"/>
            <a:ext cx="4301022" cy="3541573"/>
          </a:xfrm>
          <a:prstGeom prst="rect">
            <a:avLst/>
          </a:prstGeom>
        </p:spPr>
      </p:pic>
      <p:sp>
        <p:nvSpPr>
          <p:cNvPr id="9" name="Rectangle 8"/>
          <p:cNvSpPr/>
          <p:nvPr/>
        </p:nvSpPr>
        <p:spPr>
          <a:xfrm>
            <a:off x="0" y="934058"/>
            <a:ext cx="4572000" cy="1477328"/>
          </a:xfrm>
          <a:prstGeom prst="rect">
            <a:avLst/>
          </a:prstGeom>
        </p:spPr>
        <p:txBody>
          <a:bodyPr>
            <a:spAutoFit/>
          </a:bodyPr>
          <a:lstStyle/>
          <a:p>
            <a:pPr marL="285750" indent="-285750">
              <a:buFont typeface="Wingdings" panose="05000000000000000000" pitchFamily="2" charset="2"/>
              <a:buChar char="§"/>
            </a:pPr>
            <a:r>
              <a:rPr lang="en-US" dirty="0">
                <a:solidFill>
                  <a:schemeClr val="tx2"/>
                </a:solidFill>
                <a:sym typeface="Wingdings" panose="05000000000000000000" pitchFamily="2" charset="2"/>
              </a:rPr>
              <a:t>Assignments  Settings EDA Tools Settings  Simulation</a:t>
            </a:r>
          </a:p>
          <a:p>
            <a:pPr marL="285750" indent="-285750">
              <a:buFont typeface="Wingdings" panose="05000000000000000000" pitchFamily="2" charset="2"/>
              <a:buChar char="§"/>
            </a:pPr>
            <a:r>
              <a:rPr lang="en-US" dirty="0">
                <a:solidFill>
                  <a:schemeClr val="tx2"/>
                </a:solidFill>
                <a:sym typeface="Wingdings" panose="05000000000000000000" pitchFamily="2" charset="2"/>
              </a:rPr>
              <a:t>In </a:t>
            </a:r>
            <a:r>
              <a:rPr lang="en-US" dirty="0" err="1">
                <a:solidFill>
                  <a:schemeClr val="tx2"/>
                </a:solidFill>
                <a:sym typeface="Wingdings" panose="05000000000000000000" pitchFamily="2" charset="2"/>
              </a:rPr>
              <a:t>NativeLink</a:t>
            </a:r>
            <a:r>
              <a:rPr lang="en-US" dirty="0">
                <a:solidFill>
                  <a:schemeClr val="tx2"/>
                </a:solidFill>
                <a:sym typeface="Wingdings" panose="05000000000000000000" pitchFamily="2" charset="2"/>
              </a:rPr>
              <a:t> Settings  Test Benches  NEW</a:t>
            </a:r>
          </a:p>
          <a:p>
            <a:pPr marL="285750" indent="-285750">
              <a:buFont typeface="Wingdings" panose="05000000000000000000" pitchFamily="2" charset="2"/>
              <a:buChar char="§"/>
            </a:pPr>
            <a:r>
              <a:rPr lang="en-US" dirty="0">
                <a:solidFill>
                  <a:schemeClr val="tx2"/>
                </a:solidFill>
                <a:sym typeface="Wingdings" panose="05000000000000000000" pitchFamily="2" charset="2"/>
              </a:rPr>
              <a:t>Add New </a:t>
            </a:r>
            <a:r>
              <a:rPr lang="en-US" dirty="0" err="1">
                <a:solidFill>
                  <a:schemeClr val="tx2"/>
                </a:solidFill>
                <a:sym typeface="Wingdings" panose="05000000000000000000" pitchFamily="2" charset="2"/>
              </a:rPr>
              <a:t>testbench</a:t>
            </a:r>
            <a:r>
              <a:rPr lang="en-US" dirty="0">
                <a:solidFill>
                  <a:schemeClr val="tx2"/>
                </a:solidFill>
                <a:sym typeface="Wingdings" panose="05000000000000000000" pitchFamily="2" charset="2"/>
              </a:rPr>
              <a:t>  OK</a:t>
            </a:r>
            <a:endParaRPr lang="en-US" dirty="0"/>
          </a:p>
        </p:txBody>
      </p:sp>
      <p:grpSp>
        <p:nvGrpSpPr>
          <p:cNvPr id="3" name="Group 2">
            <a:extLst>
              <a:ext uri="{FF2B5EF4-FFF2-40B4-BE49-F238E27FC236}">
                <a16:creationId xmlns:a16="http://schemas.microsoft.com/office/drawing/2014/main" id="{A76F86C7-24B5-4A50-A6AB-F6530BBC7DEB}"/>
              </a:ext>
            </a:extLst>
          </p:cNvPr>
          <p:cNvGrpSpPr/>
          <p:nvPr/>
        </p:nvGrpSpPr>
        <p:grpSpPr>
          <a:xfrm>
            <a:off x="365760" y="3013544"/>
            <a:ext cx="3466769" cy="1582310"/>
            <a:chOff x="365760" y="3013544"/>
            <a:chExt cx="3466769" cy="1582310"/>
          </a:xfrm>
        </p:grpSpPr>
        <p:pic>
          <p:nvPicPr>
            <p:cNvPr id="10" name="Picture 9"/>
            <p:cNvPicPr>
              <a:picLocks noChangeAspect="1"/>
            </p:cNvPicPr>
            <p:nvPr/>
          </p:nvPicPr>
          <p:blipFill rotWithShape="1">
            <a:blip r:embed="rId4"/>
            <a:srcRect l="9479" t="28135" r="52609" b="41102"/>
            <a:stretch/>
          </p:blipFill>
          <p:spPr>
            <a:xfrm>
              <a:off x="365760" y="3013544"/>
              <a:ext cx="3466769" cy="1582310"/>
            </a:xfrm>
            <a:prstGeom prst="rect">
              <a:avLst/>
            </a:prstGeom>
          </p:spPr>
        </p:pic>
        <p:sp>
          <p:nvSpPr>
            <p:cNvPr id="11" name="Rectangle 10"/>
            <p:cNvSpPr/>
            <p:nvPr/>
          </p:nvSpPr>
          <p:spPr>
            <a:xfrm>
              <a:off x="3252083" y="3355450"/>
              <a:ext cx="580446" cy="270345"/>
            </a:xfrm>
            <a:prstGeom prst="rect">
              <a:avLst/>
            </a:prstGeom>
            <a:noFill/>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04BF2AF9-4DE7-4DE5-AFB0-F64C9B480244}"/>
              </a:ext>
            </a:extLst>
          </p:cNvPr>
          <p:cNvGrpSpPr/>
          <p:nvPr/>
        </p:nvGrpSpPr>
        <p:grpSpPr>
          <a:xfrm>
            <a:off x="4572000" y="2671638"/>
            <a:ext cx="1669774" cy="748748"/>
            <a:chOff x="4572000" y="2671638"/>
            <a:chExt cx="1669774" cy="748748"/>
          </a:xfrm>
        </p:grpSpPr>
        <p:sp>
          <p:nvSpPr>
            <p:cNvPr id="12" name="Rectangle 11"/>
            <p:cNvSpPr/>
            <p:nvPr/>
          </p:nvSpPr>
          <p:spPr>
            <a:xfrm>
              <a:off x="4572000" y="2671638"/>
              <a:ext cx="946204" cy="139875"/>
            </a:xfrm>
            <a:prstGeom prst="rect">
              <a:avLst/>
            </a:prstGeom>
            <a:noFill/>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3" name="Rectangle 12"/>
            <p:cNvSpPr/>
            <p:nvPr/>
          </p:nvSpPr>
          <p:spPr>
            <a:xfrm>
              <a:off x="5591092" y="3244132"/>
              <a:ext cx="650682" cy="176254"/>
            </a:xfrm>
            <a:prstGeom prst="rect">
              <a:avLst/>
            </a:prstGeom>
            <a:noFill/>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2999509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Int_PPT Template_ClearPro_16x9">
  <a:themeElements>
    <a:clrScheme name="Intel Color Palette">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71C5"/>
      </a:hlink>
      <a:folHlink>
        <a:srgbClr val="00AEEF"/>
      </a:folHlink>
    </a:clrScheme>
    <a:fontScheme name="Intel Clear">
      <a:majorFont>
        <a:latin typeface="Intel Clear"/>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vert="horz" wrap="square" lIns="0" tIns="0" rIns="0" bIns="0" rtlCol="0">
        <a:spAutoFit/>
      </a:bodyPr>
      <a:lstStyle>
        <a:defPPr>
          <a:defRPr sz="1100" dirty="0" err="1" smtClean="0">
            <a:solidFill>
              <a:srgbClr val="003C71"/>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934</Words>
  <Application>Microsoft Office PowerPoint</Application>
  <PresentationFormat>Presentación en pantalla (16:9)</PresentationFormat>
  <Paragraphs>98</Paragraphs>
  <Slides>11</Slides>
  <Notes>7</Notes>
  <HiddenSlides>1</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11</vt:i4>
      </vt:variant>
    </vt:vector>
  </HeadingPairs>
  <TitlesOfParts>
    <vt:vector size="17" baseType="lpstr">
      <vt:lpstr>Arial</vt:lpstr>
      <vt:lpstr>Arial Unicode MS</vt:lpstr>
      <vt:lpstr>Intel Clear</vt:lpstr>
      <vt:lpstr>Intel Clear Pro</vt:lpstr>
      <vt:lpstr>Wingdings</vt:lpstr>
      <vt:lpstr>Int_PPT Template_ClearPro_16x9</vt:lpstr>
      <vt:lpstr>Simulation with ModelSim</vt:lpstr>
      <vt:lpstr>Why Simulation?</vt:lpstr>
      <vt:lpstr>Testbenches</vt:lpstr>
      <vt:lpstr>Verilog Testbench Constructs</vt:lpstr>
      <vt:lpstr>Handy Verilog Testbench Constructs</vt:lpstr>
      <vt:lpstr>Mentor ModelSim Overview</vt:lpstr>
      <vt:lpstr>ModelSim </vt:lpstr>
      <vt:lpstr>Setting up ModelSim from Intel Quartus </vt:lpstr>
      <vt:lpstr>Setting up ModelSim from Intel Quartus </vt:lpstr>
      <vt:lpstr>ModelSim  GUI</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CTPClassification=CTP_NT</cp:keywords>
  <cp:lastModifiedBy/>
  <cp:revision>1</cp:revision>
  <dcterms:created xsi:type="dcterms:W3CDTF">2015-05-06T16:36:39Z</dcterms:created>
  <dcterms:modified xsi:type="dcterms:W3CDTF">2020-09-16T13:37:27Z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9787bf88-780e-4c7c-9015-6a82315ef308</vt:lpwstr>
  </property>
  <property fmtid="{D5CDD505-2E9C-101B-9397-08002B2CF9AE}" pid="3" name="CTP_TimeStamp">
    <vt:lpwstr>2018-04-19 20:15:54Z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