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5"/>
  </p:notesMasterIdLst>
  <p:handoutMasterIdLst>
    <p:handoutMasterId r:id="rId16"/>
  </p:handoutMasterIdLst>
  <p:sldIdLst>
    <p:sldId id="297" r:id="rId2"/>
    <p:sldId id="336" r:id="rId3"/>
    <p:sldId id="312" r:id="rId4"/>
    <p:sldId id="374" r:id="rId5"/>
    <p:sldId id="390" r:id="rId6"/>
    <p:sldId id="391" r:id="rId7"/>
    <p:sldId id="394" r:id="rId8"/>
    <p:sldId id="339" r:id="rId9"/>
    <p:sldId id="387" r:id="rId10"/>
    <p:sldId id="370" r:id="rId11"/>
    <p:sldId id="371" r:id="rId12"/>
    <p:sldId id="372" r:id="rId13"/>
    <p:sldId id="294"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003C71"/>
    <a:srgbClr val="F83308"/>
    <a:srgbClr val="FD9208"/>
    <a:srgbClr val="009FDF"/>
    <a:srgbClr val="F3D54E"/>
    <a:srgbClr val="F0C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45" autoAdjust="0"/>
    <p:restoredTop sz="94773" autoAdjust="0"/>
  </p:normalViewPr>
  <p:slideViewPr>
    <p:cSldViewPr snapToGrid="0">
      <p:cViewPr varScale="1">
        <p:scale>
          <a:sx n="116" d="100"/>
          <a:sy n="116" d="100"/>
        </p:scale>
        <p:origin x="442" y="77"/>
      </p:cViewPr>
      <p:guideLst>
        <p:guide orient="horz" pos="1620"/>
        <p:guide pos="5470"/>
        <p:guide pos="287"/>
      </p:guideLst>
    </p:cSldViewPr>
  </p:slideViewPr>
  <p:outlineViewPr>
    <p:cViewPr>
      <p:scale>
        <a:sx n="33" d="100"/>
        <a:sy n="33" d="100"/>
      </p:scale>
      <p:origin x="0" y="-1685"/>
    </p:cViewPr>
  </p:outlineViewPr>
  <p:notesTextViewPr>
    <p:cViewPr>
      <p:scale>
        <a:sx n="100" d="100"/>
        <a:sy n="100" d="100"/>
      </p:scale>
      <p:origin x="0" y="0"/>
    </p:cViewPr>
  </p:notesTextViewPr>
  <p:sorterViewPr>
    <p:cViewPr>
      <p:scale>
        <a:sx n="86" d="100"/>
        <a:sy n="86" d="100"/>
      </p:scale>
      <p:origin x="0" y="-543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9/15/2020</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‹Nº›</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9/15/2020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‹Nº›</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17930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this course is to familiarize</a:t>
            </a:r>
            <a:r>
              <a:rPr lang="en-US" baseline="0" dirty="0"/>
              <a:t> students with various debugging tools available in </a:t>
            </a:r>
            <a:r>
              <a:rPr lang="en-US" baseline="0" dirty="0" err="1"/>
              <a:t>Quartus</a:t>
            </a:r>
            <a:r>
              <a:rPr lang="en-US" baseline="0" dirty="0"/>
              <a:t> by giving an introduction on how to use those tools. Further, try to understand which type of tool would be used to debug which designs. After completion of the labs, the student will be able to use </a:t>
            </a:r>
            <a:r>
              <a:rPr lang="en-US" baseline="0" dirty="0" err="1"/>
              <a:t>Modelsim</a:t>
            </a:r>
            <a:r>
              <a:rPr lang="en-US" baseline="0" dirty="0"/>
              <a:t>, have basic knowledge of signal tap , in-system signals and probe and System Console.</a:t>
            </a:r>
            <a:br>
              <a:rPr lang="en-US" baseline="0" dirty="0"/>
            </a:br>
            <a:r>
              <a:rPr lang="en-US" baseline="0" dirty="0"/>
              <a:t>We will start with Simulation Debugging Tool – </a:t>
            </a:r>
            <a:r>
              <a:rPr lang="en-US" baseline="0" dirty="0" err="1"/>
              <a:t>Modelsim</a:t>
            </a:r>
            <a:r>
              <a:rPr lang="en-US" baseline="0" dirty="0"/>
              <a:t> , move on to ISSP and Signal Tap and end with system Console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185527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would you use simulations for debugging? There are a lot of pros for using simulation for debugging. Firstly, d</a:t>
            </a:r>
            <a:r>
              <a:rPr lang="en-US" dirty="0"/>
              <a:t>esign simulations are able to include wide range of analyses that virtually test behavior of a product under various operating and environmental conditions. As opposed to trial-and-error, a smart simulation process allows targeted implementation of design choices in various stages of the development cycle. </a:t>
            </a:r>
          </a:p>
          <a:p>
            <a:r>
              <a:rPr lang="en-US" dirty="0"/>
              <a:t>This drastically reduces the need for recurrent, time-consuming testing on expensive physical prototypes, and subsequently shortens the total development time. </a:t>
            </a:r>
            <a:r>
              <a:rPr lang="en-US" baseline="0" dirty="0"/>
              <a:t> </a:t>
            </a:r>
            <a:r>
              <a:rPr lang="en-US" dirty="0"/>
              <a:t>An effective design simulation process helps companies reduce development costs and bring innovative products to the market faster than the competition.</a:t>
            </a:r>
            <a:r>
              <a:rPr lang="en-US" baseline="0" dirty="0"/>
              <a:t> Also, simulations may pr</a:t>
            </a:r>
            <a:r>
              <a:rPr lang="en-US" dirty="0"/>
              <a:t>ovide results through simulation models which are hard or even impossible to measure on physical prototypes.</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196241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321751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simulation debugging, we use the </a:t>
            </a:r>
            <a:r>
              <a:rPr lang="en-US" dirty="0" err="1"/>
              <a:t>Modelsim</a:t>
            </a:r>
            <a:r>
              <a:rPr lang="en-US" dirty="0"/>
              <a:t> Software.</a:t>
            </a:r>
            <a:r>
              <a:rPr lang="en-US" baseline="0" dirty="0"/>
              <a:t> </a:t>
            </a:r>
            <a:r>
              <a:rPr lang="en-US" baseline="0" dirty="0" err="1"/>
              <a:t>Modelsim</a:t>
            </a:r>
            <a:r>
              <a:rPr lang="en-US" baseline="0" dirty="0"/>
              <a:t> is a multi-language HDL Simulation environment that can be used independently or </a:t>
            </a:r>
            <a:r>
              <a:rPr lang="en-US" baseline="0" dirty="0" err="1"/>
              <a:t>Quartus</a:t>
            </a:r>
            <a:r>
              <a:rPr lang="en-US" baseline="0" dirty="0"/>
              <a:t> can help create libraries and link the designs to </a:t>
            </a:r>
            <a:r>
              <a:rPr lang="en-US" baseline="0" dirty="0" err="1"/>
              <a:t>ModelSim</a:t>
            </a:r>
            <a:r>
              <a:rPr lang="en-US" baseline="0" dirty="0"/>
              <a:t>. </a:t>
            </a:r>
            <a:br>
              <a:rPr lang="en-US" baseline="0" dirty="0"/>
            </a:br>
            <a:r>
              <a:rPr lang="en-US" baseline="0" dirty="0"/>
              <a:t>For designs, proper functionality and timing is important to ensure success and </a:t>
            </a:r>
            <a:r>
              <a:rPr lang="en-US" baseline="0" dirty="0" err="1"/>
              <a:t>ModelSim</a:t>
            </a:r>
            <a:r>
              <a:rPr lang="en-US" baseline="0" dirty="0"/>
              <a:t> software simplifies it.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1572917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that a design operates correctly we use simulation, which is a process of testing the design by applying inputs to a circuit and observing its behavior. The output of a simulation is a set of waveforms that show how a circuit behaves based on a given sequence of inputs. For using </a:t>
            </a:r>
            <a:r>
              <a:rPr lang="en-US" dirty="0" err="1"/>
              <a:t>ModelSim</a:t>
            </a:r>
            <a:r>
              <a:rPr lang="en-US" dirty="0"/>
              <a:t> from </a:t>
            </a:r>
            <a:r>
              <a:rPr lang="en-US" dirty="0" err="1"/>
              <a:t>Quartus</a:t>
            </a:r>
            <a:r>
              <a:rPr lang="en-US" dirty="0"/>
              <a:t>, we first</a:t>
            </a:r>
            <a:r>
              <a:rPr lang="en-US" baseline="0" dirty="0"/>
              <a:t> create a project and compile the design in </a:t>
            </a:r>
            <a:r>
              <a:rPr lang="en-US" baseline="0" dirty="0" err="1"/>
              <a:t>Quartus</a:t>
            </a:r>
            <a:r>
              <a:rPr lang="en-US" baseline="0" dirty="0"/>
              <a:t> itself. Then use the </a:t>
            </a:r>
            <a:r>
              <a:rPr lang="en-US" baseline="0" dirty="0" err="1"/>
              <a:t>modelsim</a:t>
            </a:r>
            <a:r>
              <a:rPr lang="en-US" baseline="0" dirty="0"/>
              <a:t> tool for simulation debugging for the design. If the design is not working as required, we go back and fix the design and reiterate the steps until the design is functioning properly.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3116487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set up </a:t>
            </a:r>
            <a:r>
              <a:rPr lang="en-US" dirty="0" err="1"/>
              <a:t>ModelSim</a:t>
            </a:r>
            <a:r>
              <a:rPr lang="en-US" baseline="0" dirty="0"/>
              <a:t> from </a:t>
            </a:r>
            <a:r>
              <a:rPr lang="en-US" baseline="0" dirty="0" err="1"/>
              <a:t>Quartus</a:t>
            </a:r>
            <a:r>
              <a:rPr lang="en-US" baseline="0" dirty="0"/>
              <a:t>. (Demo)</a:t>
            </a:r>
          </a:p>
          <a:p>
            <a:r>
              <a:rPr lang="en-US" baseline="0" dirty="0"/>
              <a:t>Go to Tools -&gt; options -&gt; EDA Tool Options &amp; mention the executable pathway.</a:t>
            </a:r>
          </a:p>
          <a:p>
            <a:endParaRPr lang="en-US" baseline="0" dirty="0"/>
          </a:p>
          <a:p>
            <a:r>
              <a:rPr lang="en-US" baseline="0" dirty="0"/>
              <a:t>We use </a:t>
            </a:r>
            <a:r>
              <a:rPr lang="en-US" baseline="0" dirty="0" err="1"/>
              <a:t>ModelSim</a:t>
            </a:r>
            <a:r>
              <a:rPr lang="en-US" baseline="0" dirty="0"/>
              <a:t>-Altera as we get a free license with the download of </a:t>
            </a:r>
            <a:r>
              <a:rPr lang="en-US" baseline="0" dirty="0" err="1"/>
              <a:t>Quartus</a:t>
            </a:r>
            <a:r>
              <a:rPr lang="en-US" baseline="0" dirty="0"/>
              <a:t>. Has the same features as the </a:t>
            </a:r>
            <a:r>
              <a:rPr lang="en-US" baseline="0" dirty="0" err="1"/>
              <a:t>ModelSIm</a:t>
            </a:r>
            <a:r>
              <a:rPr lang="en-US" baseline="0" dirty="0"/>
              <a:t> PD edition, except needs the design to be 100% Verilog or 100% </a:t>
            </a:r>
            <a:r>
              <a:rPr lang="en-US" baseline="0" dirty="0" err="1"/>
              <a:t>vhdl</a:t>
            </a:r>
            <a:r>
              <a:rPr lang="en-US" baseline="0" dirty="0"/>
              <a:t> does not support mixed designs.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4237489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need to be able to compile</a:t>
            </a:r>
            <a:r>
              <a:rPr lang="en-US" baseline="0" dirty="0"/>
              <a:t> the </a:t>
            </a:r>
            <a:r>
              <a:rPr lang="en-US" baseline="0" dirty="0" err="1"/>
              <a:t>testbench</a:t>
            </a:r>
            <a:r>
              <a:rPr lang="en-US" baseline="0" dirty="0"/>
              <a:t> separately. Select the </a:t>
            </a:r>
            <a:r>
              <a:rPr lang="en-US" baseline="0" dirty="0" err="1"/>
              <a:t>textnech</a:t>
            </a:r>
            <a:r>
              <a:rPr lang="en-US" baseline="0" dirty="0"/>
              <a:t> file from assignments-&gt;Settings -&gt;EDA Tools -&gt;Simulation</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2246048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ModelSIM</a:t>
            </a:r>
            <a:r>
              <a:rPr lang="en-US" dirty="0"/>
              <a:t> GUI. //DEMO</a:t>
            </a:r>
          </a:p>
          <a:p>
            <a:r>
              <a:rPr lang="en-US" dirty="0"/>
              <a:t>When </a:t>
            </a:r>
            <a:r>
              <a:rPr lang="en-US" dirty="0" err="1"/>
              <a:t>Modelsim</a:t>
            </a:r>
            <a:r>
              <a:rPr lang="en-US" dirty="0"/>
              <a:t> opens up, you will see all these windows. Each window</a:t>
            </a:r>
            <a:r>
              <a:rPr lang="en-US" baseline="0" dirty="0"/>
              <a:t> has a different use. Transcript window allows you to write commands to run/stop simulations/ load designs. Simulation objects window allows you to view all different objects defined in the design. The files windows allows you to view </a:t>
            </a:r>
            <a:r>
              <a:rPr lang="en-US" baseline="0" dirty="0" err="1"/>
              <a:t>Testbench</a:t>
            </a:r>
            <a:r>
              <a:rPr lang="en-US" baseline="0" dirty="0"/>
              <a:t> and all the design files. </a:t>
            </a:r>
            <a:endParaRPr lang="en-US" dirty="0"/>
          </a:p>
          <a:p>
            <a:r>
              <a:rPr lang="en-US" dirty="0"/>
              <a:t>Different</a:t>
            </a:r>
            <a:r>
              <a:rPr lang="en-US" baseline="0" dirty="0"/>
              <a:t> windows – transcript, files, simulation objects</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1008744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‹Nº›</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‹Nº›</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‹Nº›</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‹Nº›</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‹Nº›</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460693" y="389228"/>
            <a:ext cx="2121766" cy="887284"/>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‹Nº›</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‹Nº›</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‹Nº›</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‹Nº›</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‹Nº›</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‹Nº›</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‹Nº›</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5765" y="2052965"/>
            <a:ext cx="8212886" cy="1102519"/>
          </a:xfrm>
        </p:spPr>
        <p:txBody>
          <a:bodyPr/>
          <a:lstStyle/>
          <a:p>
            <a:r>
              <a:rPr lang="en-US" sz="4800" dirty="0"/>
              <a:t/>
            </a:r>
            <a:br>
              <a:rPr lang="en-US" sz="4800" dirty="0"/>
            </a:br>
            <a:r>
              <a:rPr lang="en-US" sz="4800" dirty="0"/>
              <a:t/>
            </a:r>
            <a:br>
              <a:rPr lang="en-US" sz="4800" dirty="0"/>
            </a:br>
            <a:r>
              <a:rPr lang="en-US" sz="4800" dirty="0"/>
              <a:t/>
            </a:r>
            <a:br>
              <a:rPr lang="en-US" sz="4800" dirty="0"/>
            </a:br>
            <a:r>
              <a:rPr lang="en-US" sz="4800" dirty="0"/>
              <a:t/>
            </a:r>
            <a:br>
              <a:rPr lang="en-US" sz="4800" dirty="0"/>
            </a:br>
            <a:r>
              <a:rPr lang="en-US" sz="4800" dirty="0"/>
              <a:t/>
            </a:r>
            <a:br>
              <a:rPr lang="en-US" sz="4800" dirty="0"/>
            </a:br>
            <a:r>
              <a:rPr lang="en-US" sz="4800" dirty="0"/>
              <a:t/>
            </a:r>
            <a:br>
              <a:rPr lang="en-US" sz="4800" dirty="0"/>
            </a:br>
            <a:r>
              <a:rPr lang="en-US" sz="4800" dirty="0"/>
              <a:t/>
            </a:r>
            <a:br>
              <a:rPr lang="en-US" sz="4800" dirty="0"/>
            </a:br>
            <a:r>
              <a:rPr lang="en-US" sz="4800" dirty="0"/>
              <a:t>Introduction to  FPGA Simulation and Debug</a:t>
            </a:r>
            <a:endParaRPr lang="en-US" sz="4800" dirty="0">
              <a:solidFill>
                <a:schemeClr val="bg1">
                  <a:alpha val="90000"/>
                </a:schemeClr>
              </a:solidFill>
            </a:endParaRPr>
          </a:p>
        </p:txBody>
      </p:sp>
    </p:spTree>
    <p:extLst>
      <p:ext uri="{BB962C8B-B14F-4D97-AF65-F5344CB8AC3E}">
        <p14:creationId xmlns:p14="http://schemas.microsoft.com/office/powerpoint/2010/main" val="231009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10</a:t>
            </a:fld>
            <a:endParaRPr lang="en-US" dirty="0"/>
          </a:p>
        </p:txBody>
      </p:sp>
      <p:sp>
        <p:nvSpPr>
          <p:cNvPr id="5" name="Title 4"/>
          <p:cNvSpPr>
            <a:spLocks noGrp="1"/>
          </p:cNvSpPr>
          <p:nvPr>
            <p:ph type="title"/>
          </p:nvPr>
        </p:nvSpPr>
        <p:spPr/>
        <p:txBody>
          <a:bodyPr/>
          <a:lstStyle/>
          <a:p>
            <a:r>
              <a:rPr lang="en-US" dirty="0"/>
              <a:t>Setting up </a:t>
            </a:r>
            <a:r>
              <a:rPr lang="en-US" dirty="0" err="1"/>
              <a:t>ModelSim</a:t>
            </a:r>
            <a:r>
              <a:rPr lang="en-US" dirty="0"/>
              <a:t> from Intel </a:t>
            </a:r>
            <a:r>
              <a:rPr lang="en-US" dirty="0" err="1"/>
              <a:t>Quartus</a:t>
            </a:r>
            <a:r>
              <a:rPr lang="en-US" dirty="0"/>
              <a:t> </a:t>
            </a:r>
          </a:p>
        </p:txBody>
      </p:sp>
      <p:sp>
        <p:nvSpPr>
          <p:cNvPr id="7" name="Content Placeholder 6"/>
          <p:cNvSpPr>
            <a:spLocks noGrp="1"/>
          </p:cNvSpPr>
          <p:nvPr>
            <p:ph sz="quarter" idx="13"/>
          </p:nvPr>
        </p:nvSpPr>
        <p:spPr>
          <a:xfrm>
            <a:off x="455613" y="1009815"/>
            <a:ext cx="4216878" cy="3619335"/>
          </a:xfrm>
        </p:spPr>
        <p:txBody>
          <a:bodyPr/>
          <a:lstStyle/>
          <a:p>
            <a:r>
              <a:rPr lang="en-US" dirty="0"/>
              <a:t>Specify EDA Tool Setting to generate simulation files.</a:t>
            </a:r>
          </a:p>
          <a:p>
            <a:pPr marL="285750" indent="-285750">
              <a:buFont typeface="Wingdings" panose="05000000000000000000" pitchFamily="2" charset="2"/>
              <a:buChar char="§"/>
            </a:pPr>
            <a:r>
              <a:rPr lang="en-US" dirty="0">
                <a:solidFill>
                  <a:schemeClr val="tx2"/>
                </a:solidFill>
              </a:rPr>
              <a:t>Tools </a:t>
            </a:r>
            <a:r>
              <a:rPr lang="en-US" dirty="0">
                <a:solidFill>
                  <a:schemeClr val="tx2"/>
                </a:solidFill>
                <a:sym typeface="Wingdings" panose="05000000000000000000" pitchFamily="2" charset="2"/>
              </a:rPr>
              <a:t> Options  EDA Tool Options</a:t>
            </a:r>
            <a:br>
              <a:rPr lang="en-US" dirty="0">
                <a:solidFill>
                  <a:schemeClr val="tx2"/>
                </a:solidFill>
                <a:sym typeface="Wingdings" panose="05000000000000000000" pitchFamily="2" charset="2"/>
              </a:rPr>
            </a:br>
            <a:r>
              <a:rPr lang="en-US" dirty="0">
                <a:solidFill>
                  <a:schemeClr val="tx2"/>
                </a:solidFill>
                <a:sym typeface="Wingdings" panose="05000000000000000000" pitchFamily="2" charset="2"/>
              </a:rPr>
              <a:t>In </a:t>
            </a:r>
            <a:r>
              <a:rPr lang="en-US" dirty="0" err="1">
                <a:solidFill>
                  <a:schemeClr val="tx2"/>
                </a:solidFill>
                <a:sym typeface="Wingdings" panose="05000000000000000000" pitchFamily="2" charset="2"/>
              </a:rPr>
              <a:t>ModelSim</a:t>
            </a:r>
            <a:r>
              <a:rPr lang="en-US" dirty="0">
                <a:solidFill>
                  <a:schemeClr val="tx2"/>
                </a:solidFill>
                <a:sym typeface="Wingdings" panose="05000000000000000000" pitchFamily="2" charset="2"/>
              </a:rPr>
              <a:t>-Altera, enter the executable path</a:t>
            </a:r>
          </a:p>
          <a:p>
            <a:r>
              <a:rPr lang="en-US" dirty="0">
                <a:sym typeface="Wingdings" panose="05000000000000000000" pitchFamily="2" charset="2"/>
              </a:rPr>
              <a:t/>
            </a:r>
            <a:br>
              <a:rPr lang="en-US" dirty="0">
                <a:sym typeface="Wingdings" panose="05000000000000000000" pitchFamily="2" charset="2"/>
              </a:rPr>
            </a:br>
            <a:endParaRPr lang="en-US" dirty="0"/>
          </a:p>
        </p:txBody>
      </p:sp>
      <p:pic>
        <p:nvPicPr>
          <p:cNvPr id="3" name="Picture 2"/>
          <p:cNvPicPr>
            <a:picLocks noChangeAspect="1"/>
          </p:cNvPicPr>
          <p:nvPr/>
        </p:nvPicPr>
        <p:blipFill rotWithShape="1">
          <a:blip r:embed="rId3"/>
          <a:srcRect l="26522" t="11749" r="26087" b="16985"/>
          <a:stretch/>
        </p:blipFill>
        <p:spPr>
          <a:xfrm>
            <a:off x="4810539" y="895268"/>
            <a:ext cx="4333461" cy="3665551"/>
          </a:xfrm>
          <a:prstGeom prst="rect">
            <a:avLst/>
          </a:prstGeom>
        </p:spPr>
      </p:pic>
      <p:sp>
        <p:nvSpPr>
          <p:cNvPr id="4" name="Rectangle 3"/>
          <p:cNvSpPr/>
          <p:nvPr/>
        </p:nvSpPr>
        <p:spPr>
          <a:xfrm>
            <a:off x="6541048" y="2789660"/>
            <a:ext cx="2464904" cy="159026"/>
          </a:xfrm>
          <a:prstGeom prst="rect">
            <a:avLst/>
          </a:prstGeom>
          <a:noFill/>
          <a:ln w="3810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2CB7ACCC-376B-4686-A5D6-68A575ECB452}"/>
              </a:ext>
            </a:extLst>
          </p:cNvPr>
          <p:cNvSpPr txBox="1"/>
          <p:nvPr/>
        </p:nvSpPr>
        <p:spPr>
          <a:xfrm>
            <a:off x="862265" y="3353151"/>
            <a:ext cx="2467879" cy="338554"/>
          </a:xfrm>
          <a:prstGeom prst="rect">
            <a:avLst/>
          </a:prstGeom>
          <a:noFill/>
        </p:spPr>
        <p:txBody>
          <a:bodyPr vert="horz" wrap="square" lIns="0" tIns="0" rIns="0" bIns="0" rtlCol="0">
            <a:spAutoFit/>
          </a:bodyPr>
          <a:lstStyle/>
          <a:p>
            <a:r>
              <a:rPr lang="en-US" sz="1100" dirty="0">
                <a:solidFill>
                  <a:srgbClr val="003C71"/>
                </a:solidFill>
              </a:rPr>
              <a:t>This path might be different for your own installation!</a:t>
            </a:r>
          </a:p>
        </p:txBody>
      </p:sp>
      <p:cxnSp>
        <p:nvCxnSpPr>
          <p:cNvPr id="9" name="Straight Arrow Connector 8">
            <a:extLst>
              <a:ext uri="{FF2B5EF4-FFF2-40B4-BE49-F238E27FC236}">
                <a16:creationId xmlns:a16="http://schemas.microsoft.com/office/drawing/2014/main" id="{9C8BD2D4-C668-46D7-B1D1-D0209E4DDD2A}"/>
              </a:ext>
            </a:extLst>
          </p:cNvPr>
          <p:cNvCxnSpPr>
            <a:stCxn id="8" idx="3"/>
          </p:cNvCxnSpPr>
          <p:nvPr/>
        </p:nvCxnSpPr>
        <p:spPr>
          <a:xfrm flipV="1">
            <a:off x="3330144" y="3005593"/>
            <a:ext cx="3134266" cy="51683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13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11</a:t>
            </a:fld>
            <a:endParaRPr lang="en-US" dirty="0"/>
          </a:p>
        </p:txBody>
      </p:sp>
      <p:sp>
        <p:nvSpPr>
          <p:cNvPr id="6" name="Title 5"/>
          <p:cNvSpPr>
            <a:spLocks noGrp="1"/>
          </p:cNvSpPr>
          <p:nvPr>
            <p:ph type="title"/>
          </p:nvPr>
        </p:nvSpPr>
        <p:spPr>
          <a:xfrm>
            <a:off x="119269" y="270802"/>
            <a:ext cx="8348870" cy="744909"/>
          </a:xfrm>
        </p:spPr>
        <p:txBody>
          <a:bodyPr/>
          <a:lstStyle/>
          <a:p>
            <a:r>
              <a:rPr lang="en-US" dirty="0"/>
              <a:t>Setting up </a:t>
            </a:r>
            <a:r>
              <a:rPr lang="en-US" dirty="0" err="1"/>
              <a:t>ModelSim</a:t>
            </a:r>
            <a:r>
              <a:rPr lang="en-US" dirty="0"/>
              <a:t> from Intel </a:t>
            </a:r>
            <a:r>
              <a:rPr lang="en-US" dirty="0" err="1"/>
              <a:t>Quartus</a:t>
            </a:r>
            <a:r>
              <a:rPr lang="en-US" dirty="0"/>
              <a:t> </a:t>
            </a:r>
          </a:p>
        </p:txBody>
      </p:sp>
      <p:pic>
        <p:nvPicPr>
          <p:cNvPr id="8" name="Content Placeholder 7"/>
          <p:cNvPicPr>
            <a:picLocks noGrp="1" noChangeAspect="1"/>
          </p:cNvPicPr>
          <p:nvPr>
            <p:ph sz="quarter" idx="13"/>
          </p:nvPr>
        </p:nvPicPr>
        <p:blipFill rotWithShape="1">
          <a:blip r:embed="rId3"/>
          <a:srcRect l="47304" b="22860"/>
          <a:stretch/>
        </p:blipFill>
        <p:spPr>
          <a:xfrm>
            <a:off x="4408045" y="1057818"/>
            <a:ext cx="4301022" cy="3541573"/>
          </a:xfrm>
          <a:prstGeom prst="rect">
            <a:avLst/>
          </a:prstGeom>
        </p:spPr>
      </p:pic>
      <p:sp>
        <p:nvSpPr>
          <p:cNvPr id="9" name="Rectangle 8"/>
          <p:cNvSpPr/>
          <p:nvPr/>
        </p:nvSpPr>
        <p:spPr>
          <a:xfrm>
            <a:off x="0" y="934058"/>
            <a:ext cx="4572000" cy="1477328"/>
          </a:xfrm>
          <a:prstGeom prst="rect">
            <a:avLst/>
          </a:prstGeom>
        </p:spPr>
        <p:txBody>
          <a:bodyPr>
            <a:spAutoFit/>
          </a:bodyPr>
          <a:lstStyle/>
          <a:p>
            <a:pPr marL="285750" indent="-285750">
              <a:buFont typeface="Wingdings" panose="05000000000000000000" pitchFamily="2" charset="2"/>
              <a:buChar char="§"/>
            </a:pPr>
            <a:r>
              <a:rPr lang="en-US" dirty="0">
                <a:solidFill>
                  <a:schemeClr val="tx2"/>
                </a:solidFill>
                <a:sym typeface="Wingdings" panose="05000000000000000000" pitchFamily="2" charset="2"/>
              </a:rPr>
              <a:t>Assignments  Settings EDA Tools Settings  Simulation</a:t>
            </a:r>
          </a:p>
          <a:p>
            <a:pPr marL="285750" indent="-285750">
              <a:buFont typeface="Wingdings" panose="05000000000000000000" pitchFamily="2" charset="2"/>
              <a:buChar char="§"/>
            </a:pPr>
            <a:r>
              <a:rPr lang="en-US" dirty="0">
                <a:solidFill>
                  <a:schemeClr val="tx2"/>
                </a:solidFill>
                <a:sym typeface="Wingdings" panose="05000000000000000000" pitchFamily="2" charset="2"/>
              </a:rPr>
              <a:t>In </a:t>
            </a:r>
            <a:r>
              <a:rPr lang="en-US" dirty="0" err="1">
                <a:solidFill>
                  <a:schemeClr val="tx2"/>
                </a:solidFill>
                <a:sym typeface="Wingdings" panose="05000000000000000000" pitchFamily="2" charset="2"/>
              </a:rPr>
              <a:t>NativeLink</a:t>
            </a:r>
            <a:r>
              <a:rPr lang="en-US" dirty="0">
                <a:solidFill>
                  <a:schemeClr val="tx2"/>
                </a:solidFill>
                <a:sym typeface="Wingdings" panose="05000000000000000000" pitchFamily="2" charset="2"/>
              </a:rPr>
              <a:t> Settings  Test Benches  NEW</a:t>
            </a:r>
          </a:p>
          <a:p>
            <a:pPr marL="285750" indent="-285750">
              <a:buFont typeface="Wingdings" panose="05000000000000000000" pitchFamily="2" charset="2"/>
              <a:buChar char="§"/>
            </a:pPr>
            <a:r>
              <a:rPr lang="en-US" dirty="0">
                <a:solidFill>
                  <a:schemeClr val="tx2"/>
                </a:solidFill>
                <a:sym typeface="Wingdings" panose="05000000000000000000" pitchFamily="2" charset="2"/>
              </a:rPr>
              <a:t>Add New </a:t>
            </a:r>
            <a:r>
              <a:rPr lang="en-US" dirty="0" err="1">
                <a:solidFill>
                  <a:schemeClr val="tx2"/>
                </a:solidFill>
                <a:sym typeface="Wingdings" panose="05000000000000000000" pitchFamily="2" charset="2"/>
              </a:rPr>
              <a:t>testbench</a:t>
            </a:r>
            <a:r>
              <a:rPr lang="en-US" dirty="0">
                <a:solidFill>
                  <a:schemeClr val="tx2"/>
                </a:solidFill>
                <a:sym typeface="Wingdings" panose="05000000000000000000" pitchFamily="2" charset="2"/>
              </a:rPr>
              <a:t>  OK</a:t>
            </a:r>
            <a:endParaRPr lang="en-US" dirty="0"/>
          </a:p>
        </p:txBody>
      </p:sp>
      <p:grpSp>
        <p:nvGrpSpPr>
          <p:cNvPr id="3" name="Group 2">
            <a:extLst>
              <a:ext uri="{FF2B5EF4-FFF2-40B4-BE49-F238E27FC236}">
                <a16:creationId xmlns:a16="http://schemas.microsoft.com/office/drawing/2014/main" id="{A76F86C7-24B5-4A50-A6AB-F6530BBC7DEB}"/>
              </a:ext>
            </a:extLst>
          </p:cNvPr>
          <p:cNvGrpSpPr/>
          <p:nvPr/>
        </p:nvGrpSpPr>
        <p:grpSpPr>
          <a:xfrm>
            <a:off x="365760" y="3013544"/>
            <a:ext cx="3466769" cy="1582310"/>
            <a:chOff x="365760" y="3013544"/>
            <a:chExt cx="3466769" cy="1582310"/>
          </a:xfrm>
        </p:grpSpPr>
        <p:pic>
          <p:nvPicPr>
            <p:cNvPr id="10" name="Picture 9"/>
            <p:cNvPicPr>
              <a:picLocks noChangeAspect="1"/>
            </p:cNvPicPr>
            <p:nvPr/>
          </p:nvPicPr>
          <p:blipFill rotWithShape="1">
            <a:blip r:embed="rId4"/>
            <a:srcRect l="9479" t="28135" r="52609" b="41102"/>
            <a:stretch/>
          </p:blipFill>
          <p:spPr>
            <a:xfrm>
              <a:off x="365760" y="3013544"/>
              <a:ext cx="3466769" cy="1582310"/>
            </a:xfrm>
            <a:prstGeom prst="rect">
              <a:avLst/>
            </a:prstGeom>
          </p:spPr>
        </p:pic>
        <p:sp>
          <p:nvSpPr>
            <p:cNvPr id="11" name="Rectangle 10"/>
            <p:cNvSpPr/>
            <p:nvPr/>
          </p:nvSpPr>
          <p:spPr>
            <a:xfrm>
              <a:off x="3252083" y="3355450"/>
              <a:ext cx="580446" cy="270345"/>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04BF2AF9-4DE7-4DE5-AFB0-F64C9B480244}"/>
              </a:ext>
            </a:extLst>
          </p:cNvPr>
          <p:cNvGrpSpPr/>
          <p:nvPr/>
        </p:nvGrpSpPr>
        <p:grpSpPr>
          <a:xfrm>
            <a:off x="4572000" y="2671638"/>
            <a:ext cx="1669774" cy="748748"/>
            <a:chOff x="4572000" y="2671638"/>
            <a:chExt cx="1669774" cy="748748"/>
          </a:xfrm>
        </p:grpSpPr>
        <p:sp>
          <p:nvSpPr>
            <p:cNvPr id="12" name="Rectangle 11"/>
            <p:cNvSpPr/>
            <p:nvPr/>
          </p:nvSpPr>
          <p:spPr>
            <a:xfrm>
              <a:off x="4572000" y="2671638"/>
              <a:ext cx="946204" cy="139875"/>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Rectangle 12"/>
            <p:cNvSpPr/>
            <p:nvPr/>
          </p:nvSpPr>
          <p:spPr>
            <a:xfrm>
              <a:off x="5591092" y="3244132"/>
              <a:ext cx="650682" cy="176254"/>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99950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12</a:t>
            </a:fld>
            <a:endParaRPr lang="en-US" dirty="0"/>
          </a:p>
        </p:txBody>
      </p:sp>
      <p:sp>
        <p:nvSpPr>
          <p:cNvPr id="3" name="Title 2"/>
          <p:cNvSpPr>
            <a:spLocks noGrp="1"/>
          </p:cNvSpPr>
          <p:nvPr>
            <p:ph type="title"/>
          </p:nvPr>
        </p:nvSpPr>
        <p:spPr>
          <a:xfrm>
            <a:off x="160873" y="195152"/>
            <a:ext cx="8229600" cy="471588"/>
          </a:xfrm>
        </p:spPr>
        <p:txBody>
          <a:bodyPr/>
          <a:lstStyle/>
          <a:p>
            <a:r>
              <a:rPr lang="en-US" dirty="0" err="1"/>
              <a:t>ModelSim</a:t>
            </a:r>
            <a:r>
              <a:rPr lang="en-US" dirty="0"/>
              <a:t>  GUI</a:t>
            </a:r>
          </a:p>
        </p:txBody>
      </p:sp>
      <p:pic>
        <p:nvPicPr>
          <p:cNvPr id="5" name="Content Placeholder 4"/>
          <p:cNvPicPr>
            <a:picLocks noGrp="1" noChangeAspect="1"/>
          </p:cNvPicPr>
          <p:nvPr>
            <p:ph sz="quarter" idx="13"/>
          </p:nvPr>
        </p:nvPicPr>
        <p:blipFill rotWithShape="1">
          <a:blip r:embed="rId3"/>
          <a:srcRect t="2475" r="49830" b="87313"/>
          <a:stretch/>
        </p:blipFill>
        <p:spPr>
          <a:xfrm>
            <a:off x="4384901" y="830169"/>
            <a:ext cx="4460681" cy="469128"/>
          </a:xfrm>
          <a:prstGeom prst="rect">
            <a:avLst/>
          </a:prstGeom>
        </p:spPr>
      </p:pic>
      <p:sp>
        <p:nvSpPr>
          <p:cNvPr id="12" name="TextBox 11"/>
          <p:cNvSpPr txBox="1"/>
          <p:nvPr/>
        </p:nvSpPr>
        <p:spPr>
          <a:xfrm rot="10800000" flipV="1">
            <a:off x="160873" y="911704"/>
            <a:ext cx="3861971" cy="338554"/>
          </a:xfrm>
          <a:prstGeom prst="rect">
            <a:avLst/>
          </a:prstGeom>
          <a:noFill/>
        </p:spPr>
        <p:txBody>
          <a:bodyPr vert="horz" wrap="square" lIns="0" tIns="0" rIns="0" bIns="0" rtlCol="0">
            <a:spAutoFit/>
          </a:bodyPr>
          <a:lstStyle/>
          <a:p>
            <a:r>
              <a:rPr lang="en-US" sz="1100" dirty="0">
                <a:solidFill>
                  <a:srgbClr val="003C71"/>
                </a:solidFill>
              </a:rPr>
              <a:t>Launching </a:t>
            </a:r>
            <a:r>
              <a:rPr lang="en-US" sz="1100" dirty="0" err="1">
                <a:solidFill>
                  <a:srgbClr val="003C71"/>
                </a:solidFill>
              </a:rPr>
              <a:t>ModelSim</a:t>
            </a:r>
            <a:r>
              <a:rPr lang="en-US" sz="1100" dirty="0">
                <a:solidFill>
                  <a:srgbClr val="003C71"/>
                </a:solidFill>
              </a:rPr>
              <a:t> from </a:t>
            </a:r>
            <a:r>
              <a:rPr lang="en-US" sz="1100" dirty="0" err="1">
                <a:solidFill>
                  <a:srgbClr val="003C71"/>
                </a:solidFill>
              </a:rPr>
              <a:t>Quartus</a:t>
            </a:r>
            <a:r>
              <a:rPr lang="en-US" sz="1100" dirty="0">
                <a:solidFill>
                  <a:srgbClr val="003C71"/>
                </a:solidFill>
              </a:rPr>
              <a:t> Tools </a:t>
            </a:r>
            <a:r>
              <a:rPr lang="en-US" sz="1100" dirty="0">
                <a:solidFill>
                  <a:srgbClr val="003C71"/>
                </a:solidFill>
                <a:sym typeface="Wingdings" panose="05000000000000000000" pitchFamily="2" charset="2"/>
              </a:rPr>
              <a:t>Run Simulation Tool  RTL Simulation</a:t>
            </a:r>
            <a:endParaRPr lang="en-US" sz="1100" dirty="0">
              <a:solidFill>
                <a:srgbClr val="003C71"/>
              </a:solidFill>
            </a:endParaRPr>
          </a:p>
        </p:txBody>
      </p:sp>
      <p:pic>
        <p:nvPicPr>
          <p:cNvPr id="13" name="Picture 12"/>
          <p:cNvPicPr>
            <a:picLocks noChangeAspect="1"/>
          </p:cNvPicPr>
          <p:nvPr/>
        </p:nvPicPr>
        <p:blipFill rotWithShape="1">
          <a:blip r:embed="rId4"/>
          <a:srcRect l="1172" b="10713"/>
          <a:stretch/>
        </p:blipFill>
        <p:spPr>
          <a:xfrm>
            <a:off x="1796995" y="1558455"/>
            <a:ext cx="5882940" cy="2989691"/>
          </a:xfrm>
          <a:prstGeom prst="rect">
            <a:avLst/>
          </a:prstGeom>
        </p:spPr>
      </p:pic>
      <p:cxnSp>
        <p:nvCxnSpPr>
          <p:cNvPr id="15" name="Straight Arrow Connector 14"/>
          <p:cNvCxnSpPr/>
          <p:nvPr/>
        </p:nvCxnSpPr>
        <p:spPr>
          <a:xfrm flipH="1">
            <a:off x="7824083" y="2878372"/>
            <a:ext cx="278296" cy="0"/>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5995283" y="2083242"/>
            <a:ext cx="1828800" cy="1645920"/>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ectangle 17"/>
          <p:cNvSpPr/>
          <p:nvPr/>
        </p:nvSpPr>
        <p:spPr>
          <a:xfrm>
            <a:off x="4635610" y="2170706"/>
            <a:ext cx="1304014" cy="707666"/>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p:cNvSpPr/>
          <p:nvPr/>
        </p:nvSpPr>
        <p:spPr>
          <a:xfrm>
            <a:off x="1796995" y="3729162"/>
            <a:ext cx="5882940" cy="818984"/>
          </a:xfrm>
          <a:prstGeom prst="rect">
            <a:avLst/>
          </a:prstGeom>
          <a:no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0" name="Straight Arrow Connector 19"/>
          <p:cNvCxnSpPr/>
          <p:nvPr/>
        </p:nvCxnSpPr>
        <p:spPr>
          <a:xfrm flipH="1">
            <a:off x="7679935" y="4183711"/>
            <a:ext cx="278296" cy="0"/>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462546" y="1485724"/>
            <a:ext cx="9276" cy="653332"/>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958231" y="4040315"/>
            <a:ext cx="1114207" cy="461665"/>
          </a:xfrm>
          <a:prstGeom prst="rect">
            <a:avLst/>
          </a:prstGeom>
          <a:noFill/>
        </p:spPr>
        <p:txBody>
          <a:bodyPr vert="horz" wrap="square" lIns="0" tIns="0" rIns="0" bIns="0" rtlCol="0">
            <a:spAutoFit/>
          </a:bodyPr>
          <a:lstStyle/>
          <a:p>
            <a:pPr algn="ctr"/>
            <a:r>
              <a:rPr lang="en-US" sz="1000" b="1" dirty="0">
                <a:solidFill>
                  <a:srgbClr val="003C71"/>
                </a:solidFill>
              </a:rPr>
              <a:t>Command Transcript Window</a:t>
            </a:r>
          </a:p>
        </p:txBody>
      </p:sp>
      <p:sp>
        <p:nvSpPr>
          <p:cNvPr id="24" name="Rectangle 23"/>
          <p:cNvSpPr/>
          <p:nvPr/>
        </p:nvSpPr>
        <p:spPr>
          <a:xfrm>
            <a:off x="7992425" y="2662928"/>
            <a:ext cx="1037721" cy="430887"/>
          </a:xfrm>
          <a:prstGeom prst="rect">
            <a:avLst/>
          </a:prstGeom>
        </p:spPr>
        <p:txBody>
          <a:bodyPr wrap="square">
            <a:spAutoFit/>
          </a:bodyPr>
          <a:lstStyle/>
          <a:p>
            <a:pPr algn="ctr"/>
            <a:r>
              <a:rPr lang="en-US" sz="1100" b="1" dirty="0" err="1">
                <a:solidFill>
                  <a:srgbClr val="003C71"/>
                </a:solidFill>
              </a:rPr>
              <a:t>Testbench</a:t>
            </a:r>
            <a:r>
              <a:rPr lang="en-US" sz="1100" b="1" dirty="0">
                <a:solidFill>
                  <a:srgbClr val="003C71"/>
                </a:solidFill>
              </a:rPr>
              <a:t> File</a:t>
            </a:r>
          </a:p>
        </p:txBody>
      </p:sp>
      <p:sp>
        <p:nvSpPr>
          <p:cNvPr id="25" name="Rectangle 24"/>
          <p:cNvSpPr/>
          <p:nvPr/>
        </p:nvSpPr>
        <p:spPr>
          <a:xfrm>
            <a:off x="4737564" y="1250259"/>
            <a:ext cx="1441421" cy="261610"/>
          </a:xfrm>
          <a:prstGeom prst="rect">
            <a:avLst/>
          </a:prstGeom>
        </p:spPr>
        <p:txBody>
          <a:bodyPr wrap="none">
            <a:spAutoFit/>
          </a:bodyPr>
          <a:lstStyle/>
          <a:p>
            <a:pPr algn="ctr"/>
            <a:r>
              <a:rPr lang="en-US" sz="1100" b="1" dirty="0">
                <a:solidFill>
                  <a:srgbClr val="003C71"/>
                </a:solidFill>
              </a:rPr>
              <a:t>Simulation Objects</a:t>
            </a:r>
          </a:p>
        </p:txBody>
      </p:sp>
    </p:spTree>
    <p:extLst>
      <p:ext uri="{BB962C8B-B14F-4D97-AF65-F5344CB8AC3E}">
        <p14:creationId xmlns:p14="http://schemas.microsoft.com/office/powerpoint/2010/main" val="425532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15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3" name="Title 2"/>
          <p:cNvSpPr>
            <a:spLocks noGrp="1"/>
          </p:cNvSpPr>
          <p:nvPr>
            <p:ph type="title"/>
          </p:nvPr>
        </p:nvSpPr>
        <p:spPr/>
        <p:txBody>
          <a:bodyPr/>
          <a:lstStyle/>
          <a:p>
            <a:r>
              <a:rPr lang="en-US" dirty="0"/>
              <a:t>Objective</a:t>
            </a:r>
          </a:p>
        </p:txBody>
      </p:sp>
      <p:sp>
        <p:nvSpPr>
          <p:cNvPr id="4" name="Content Placeholder 3"/>
          <p:cNvSpPr>
            <a:spLocks noGrp="1"/>
          </p:cNvSpPr>
          <p:nvPr>
            <p:ph sz="quarter" idx="13"/>
          </p:nvPr>
        </p:nvSpPr>
        <p:spPr>
          <a:xfrm>
            <a:off x="455613" y="940360"/>
            <a:ext cx="8228012" cy="3425825"/>
          </a:xfrm>
        </p:spPr>
        <p:txBody>
          <a:bodyPr/>
          <a:lstStyle/>
          <a:p>
            <a:pPr marL="285750" indent="-285750">
              <a:buFont typeface="Arial" panose="020B0604020202020204" pitchFamily="34" charset="0"/>
              <a:buChar char="•"/>
            </a:pPr>
            <a:r>
              <a:rPr lang="en-US" dirty="0"/>
              <a:t>Understand and select appropriate debugging tools for FPGA designs.</a:t>
            </a:r>
          </a:p>
          <a:p>
            <a:pPr marL="285750" indent="-285750">
              <a:buFont typeface="Arial" panose="020B0604020202020204" pitchFamily="34" charset="0"/>
              <a:buChar char="•"/>
            </a:pPr>
            <a:r>
              <a:rPr lang="en-US" dirty="0"/>
              <a:t>Hands on use of four different FPGA debug tools</a:t>
            </a:r>
          </a:p>
          <a:p>
            <a:pPr marL="511175" lvl="1" indent="-285750">
              <a:buFont typeface="Arial" panose="020B0604020202020204" pitchFamily="34" charset="0"/>
              <a:buChar char="•"/>
            </a:pPr>
            <a:r>
              <a:rPr lang="en-US" dirty="0"/>
              <a:t>Simulation</a:t>
            </a:r>
          </a:p>
          <a:p>
            <a:pPr marL="857250" lvl="2" indent="-285750">
              <a:buFont typeface="Arial" panose="020B0604020202020204" pitchFamily="34" charset="0"/>
              <a:buChar char="•"/>
            </a:pPr>
            <a:r>
              <a:rPr lang="en-US" dirty="0" err="1"/>
              <a:t>Modelsim</a:t>
            </a:r>
            <a:endParaRPr lang="en-US" dirty="0"/>
          </a:p>
          <a:p>
            <a:pPr marL="511175" lvl="1" indent="-285750">
              <a:buFont typeface="Arial" panose="020B0604020202020204" pitchFamily="34" charset="0"/>
              <a:buChar char="•"/>
            </a:pPr>
            <a:r>
              <a:rPr lang="en-US" dirty="0"/>
              <a:t>Actual Hardware</a:t>
            </a:r>
          </a:p>
          <a:p>
            <a:pPr marL="857250" lvl="2" indent="-285750">
              <a:buFont typeface="Arial" panose="020B0604020202020204" pitchFamily="34" charset="0"/>
              <a:buChar char="•"/>
            </a:pPr>
            <a:r>
              <a:rPr lang="en-US" dirty="0"/>
              <a:t>In-System Sources and Probes</a:t>
            </a:r>
          </a:p>
          <a:p>
            <a:pPr marL="857250" lvl="2" indent="-285750">
              <a:buFont typeface="Arial" panose="020B0604020202020204" pitchFamily="34" charset="0"/>
              <a:buChar char="•"/>
            </a:pPr>
            <a:r>
              <a:rPr lang="en-US" dirty="0"/>
              <a:t>Signal Tap Logic Analyzer</a:t>
            </a:r>
          </a:p>
          <a:p>
            <a:pPr marL="857250" lvl="2" indent="-285750">
              <a:buFont typeface="Arial" panose="020B0604020202020204" pitchFamily="34" charset="0"/>
              <a:buChar char="•"/>
            </a:pPr>
            <a:r>
              <a:rPr lang="en-US" dirty="0"/>
              <a:t>System Console Instrumentation</a:t>
            </a:r>
          </a:p>
        </p:txBody>
      </p:sp>
    </p:spTree>
    <p:extLst>
      <p:ext uri="{BB962C8B-B14F-4D97-AF65-F5344CB8AC3E}">
        <p14:creationId xmlns:p14="http://schemas.microsoft.com/office/powerpoint/2010/main" val="235511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a:solidFill>
                  <a:schemeClr val="bg1">
                    <a:alpha val="90000"/>
                  </a:schemeClr>
                </a:solidFill>
              </a:rPr>
              <a:t>Simulation with </a:t>
            </a:r>
            <a:r>
              <a:rPr lang="en-US" dirty="0" err="1">
                <a:solidFill>
                  <a:schemeClr val="bg1">
                    <a:alpha val="90000"/>
                  </a:schemeClr>
                </a:solidFill>
              </a:rPr>
              <a:t>ModelSim</a:t>
            </a:r>
            <a:endParaRPr lang="en-US" dirty="0">
              <a:solidFill>
                <a:schemeClr val="bg1">
                  <a:alpha val="90000"/>
                </a:schemeClr>
              </a:solidFill>
            </a:endParaRPr>
          </a:p>
        </p:txBody>
      </p:sp>
      <p:sp>
        <p:nvSpPr>
          <p:cNvPr id="7" name="Text Placeholder 2"/>
          <p:cNvSpPr>
            <a:spLocks noGrp="1"/>
          </p:cNvSpPr>
          <p:nvPr>
            <p:ph type="body" idx="1"/>
          </p:nvPr>
        </p:nvSpPr>
        <p:spPr/>
        <p:txBody>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endParaRPr lang="en-US" dirty="0"/>
          </a:p>
        </p:txBody>
      </p:sp>
    </p:spTree>
    <p:extLst>
      <p:ext uri="{BB962C8B-B14F-4D97-AF65-F5344CB8AC3E}">
        <p14:creationId xmlns:p14="http://schemas.microsoft.com/office/powerpoint/2010/main" val="292496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a:t>
            </a:fld>
            <a:endParaRPr lang="en-US" dirty="0"/>
          </a:p>
        </p:txBody>
      </p:sp>
      <p:sp>
        <p:nvSpPr>
          <p:cNvPr id="5" name="Title 4"/>
          <p:cNvSpPr>
            <a:spLocks noGrp="1"/>
          </p:cNvSpPr>
          <p:nvPr>
            <p:ph type="title"/>
          </p:nvPr>
        </p:nvSpPr>
        <p:spPr>
          <a:xfrm>
            <a:off x="350511" y="149135"/>
            <a:ext cx="8229600" cy="868680"/>
          </a:xfrm>
        </p:spPr>
        <p:txBody>
          <a:bodyPr/>
          <a:lstStyle/>
          <a:p>
            <a:r>
              <a:rPr lang="en-US" dirty="0"/>
              <a:t>Why Simulation?</a:t>
            </a:r>
          </a:p>
        </p:txBody>
      </p:sp>
      <p:sp>
        <p:nvSpPr>
          <p:cNvPr id="6" name="Content Placeholder 5"/>
          <p:cNvSpPr>
            <a:spLocks noGrp="1"/>
          </p:cNvSpPr>
          <p:nvPr>
            <p:ph sz="quarter" idx="13"/>
          </p:nvPr>
        </p:nvSpPr>
        <p:spPr>
          <a:xfrm>
            <a:off x="457201" y="1005617"/>
            <a:ext cx="8228012" cy="3425825"/>
          </a:xfrm>
        </p:spPr>
        <p:txBody>
          <a:bodyPr/>
          <a:lstStyle/>
          <a:p>
            <a:pPr marL="285750" indent="-285750">
              <a:buFont typeface="Wingdings" panose="05000000000000000000" pitchFamily="2" charset="2"/>
              <a:buChar char="§"/>
            </a:pPr>
            <a:r>
              <a:rPr lang="en-US" dirty="0">
                <a:solidFill>
                  <a:schemeClr val="tx2"/>
                </a:solidFill>
              </a:rPr>
              <a:t>+ Include wide range of analyses</a:t>
            </a:r>
          </a:p>
          <a:p>
            <a:pPr marL="285750" indent="-285750">
              <a:buFont typeface="Wingdings" panose="05000000000000000000" pitchFamily="2" charset="2"/>
              <a:buChar char="§"/>
            </a:pPr>
            <a:r>
              <a:rPr lang="en-US" dirty="0">
                <a:solidFill>
                  <a:schemeClr val="tx2"/>
                </a:solidFill>
              </a:rPr>
              <a:t>+ Reduce development costs</a:t>
            </a:r>
          </a:p>
          <a:p>
            <a:pPr marL="285750" indent="-285750">
              <a:buFont typeface="Wingdings" panose="05000000000000000000" pitchFamily="2" charset="2"/>
              <a:buChar char="§"/>
            </a:pPr>
            <a:r>
              <a:rPr lang="en-US" dirty="0">
                <a:solidFill>
                  <a:schemeClr val="tx2"/>
                </a:solidFill>
              </a:rPr>
              <a:t>+ Brings innovative products faster to market</a:t>
            </a:r>
          </a:p>
          <a:p>
            <a:pPr marL="285750" indent="-285750">
              <a:buFont typeface="Wingdings" panose="05000000000000000000" pitchFamily="2" charset="2"/>
              <a:buChar char="§"/>
            </a:pPr>
            <a:r>
              <a:rPr lang="en-US" dirty="0">
                <a:solidFill>
                  <a:schemeClr val="tx2"/>
                </a:solidFill>
              </a:rPr>
              <a:t>+ Provide results that are impossible to measure on physical prototype.</a:t>
            </a:r>
          </a:p>
          <a:p>
            <a:pPr marL="285750" indent="-285750">
              <a:buFont typeface="Wingdings" panose="05000000000000000000" pitchFamily="2" charset="2"/>
              <a:buChar char="§"/>
            </a:pPr>
            <a:r>
              <a:rPr lang="en-US" dirty="0">
                <a:solidFill>
                  <a:schemeClr val="tx2"/>
                </a:solidFill>
              </a:rPr>
              <a:t>+ High visibility of all signals in design</a:t>
            </a:r>
          </a:p>
          <a:p>
            <a:pPr marL="285750" indent="-285750">
              <a:buFont typeface="Wingdings" panose="05000000000000000000" pitchFamily="2" charset="2"/>
              <a:buChar char="§"/>
            </a:pPr>
            <a:r>
              <a:rPr lang="en-US" dirty="0">
                <a:solidFill>
                  <a:schemeClr val="tx2"/>
                </a:solidFill>
              </a:rPr>
              <a:t>- Can take a very long time to run for large designs or excessive stimulus</a:t>
            </a:r>
          </a:p>
          <a:p>
            <a:pPr marL="285750" indent="-285750">
              <a:buFont typeface="Wingdings" panose="05000000000000000000" pitchFamily="2" charset="2"/>
              <a:buChar char="§"/>
            </a:pPr>
            <a:r>
              <a:rPr lang="en-US" dirty="0">
                <a:solidFill>
                  <a:schemeClr val="tx2"/>
                </a:solidFill>
              </a:rPr>
              <a:t>- Designer has to predict and create stimulus that matches actual behavior</a:t>
            </a:r>
          </a:p>
        </p:txBody>
      </p:sp>
    </p:spTree>
    <p:extLst>
      <p:ext uri="{BB962C8B-B14F-4D97-AF65-F5344CB8AC3E}">
        <p14:creationId xmlns:p14="http://schemas.microsoft.com/office/powerpoint/2010/main" val="321986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
        <p:nvSpPr>
          <p:cNvPr id="6" name="Content Placeholder 5"/>
          <p:cNvSpPr>
            <a:spLocks noGrp="1"/>
          </p:cNvSpPr>
          <p:nvPr>
            <p:ph sz="half" idx="1"/>
          </p:nvPr>
        </p:nvSpPr>
        <p:spPr>
          <a:xfrm>
            <a:off x="455614" y="1203325"/>
            <a:ext cx="2959616" cy="2023970"/>
          </a:xfrm>
        </p:spPr>
        <p:txBody>
          <a:bodyPr/>
          <a:lstStyle/>
          <a:p>
            <a:r>
              <a:rPr lang="en-US" dirty="0"/>
              <a:t>A </a:t>
            </a:r>
            <a:r>
              <a:rPr lang="en-US" b="1" dirty="0"/>
              <a:t>test bench</a:t>
            </a:r>
            <a:r>
              <a:rPr lang="en-US" dirty="0"/>
              <a:t> or </a:t>
            </a:r>
            <a:r>
              <a:rPr lang="en-US" b="1" dirty="0"/>
              <a:t>testing workbench</a:t>
            </a:r>
            <a:r>
              <a:rPr lang="en-US" dirty="0"/>
              <a:t> is an environment used to verify the correctness or soundness of a design or model.</a:t>
            </a:r>
          </a:p>
        </p:txBody>
      </p:sp>
      <p:sp>
        <p:nvSpPr>
          <p:cNvPr id="3" name="Title 2"/>
          <p:cNvSpPr>
            <a:spLocks noGrp="1"/>
          </p:cNvSpPr>
          <p:nvPr>
            <p:ph type="title"/>
          </p:nvPr>
        </p:nvSpPr>
        <p:spPr/>
        <p:txBody>
          <a:bodyPr/>
          <a:lstStyle/>
          <a:p>
            <a:r>
              <a:rPr lang="en-US" dirty="0" err="1"/>
              <a:t>Testbenches</a:t>
            </a:r>
            <a:endParaRPr lang="en-US" dirty="0"/>
          </a:p>
        </p:txBody>
      </p:sp>
      <p:sp>
        <p:nvSpPr>
          <p:cNvPr id="5" name="Rectangle 4"/>
          <p:cNvSpPr/>
          <p:nvPr/>
        </p:nvSpPr>
        <p:spPr>
          <a:xfrm>
            <a:off x="4814953" y="1860013"/>
            <a:ext cx="2581245" cy="1589569"/>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Design Under Test</a:t>
            </a:r>
          </a:p>
          <a:p>
            <a:pPr algn="ctr"/>
            <a:r>
              <a:rPr lang="en-US" dirty="0">
                <a:solidFill>
                  <a:schemeClr val="tx1"/>
                </a:solidFill>
              </a:rPr>
              <a:t>(DUT)</a:t>
            </a:r>
          </a:p>
        </p:txBody>
      </p:sp>
      <p:sp>
        <p:nvSpPr>
          <p:cNvPr id="8" name="Rectangle 7"/>
          <p:cNvSpPr/>
          <p:nvPr/>
        </p:nvSpPr>
        <p:spPr>
          <a:xfrm>
            <a:off x="3792235" y="1267506"/>
            <a:ext cx="455981" cy="280939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7964683" y="1286113"/>
            <a:ext cx="508586" cy="2796363"/>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rot="5400000">
            <a:off x="5939112" y="-1163241"/>
            <a:ext cx="386777" cy="468153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solidFill>
                  <a:srgbClr val="0071C5"/>
                </a:solidFill>
              </a:rPr>
              <a:t>TESTBENCH</a:t>
            </a:r>
          </a:p>
        </p:txBody>
      </p:sp>
      <p:sp>
        <p:nvSpPr>
          <p:cNvPr id="11" name="Right Arrow 10"/>
          <p:cNvSpPr/>
          <p:nvPr/>
        </p:nvSpPr>
        <p:spPr>
          <a:xfrm>
            <a:off x="4246468" y="2505941"/>
            <a:ext cx="566737" cy="297711"/>
          </a:xfrm>
          <a:prstGeom prst="rightArrow">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849413" y="2885506"/>
            <a:ext cx="1073676" cy="307777"/>
          </a:xfrm>
          <a:prstGeom prst="rect">
            <a:avLst/>
          </a:prstGeom>
        </p:spPr>
        <p:txBody>
          <a:bodyPr wrap="square">
            <a:spAutoFit/>
          </a:bodyPr>
          <a:lstStyle/>
          <a:p>
            <a:r>
              <a:rPr lang="en-US" sz="1400" b="1" dirty="0"/>
              <a:t>Stimulus</a:t>
            </a:r>
          </a:p>
        </p:txBody>
      </p:sp>
      <p:sp>
        <p:nvSpPr>
          <p:cNvPr id="15" name="Right Arrow 14"/>
          <p:cNvSpPr/>
          <p:nvPr/>
        </p:nvSpPr>
        <p:spPr>
          <a:xfrm>
            <a:off x="7387843" y="2433017"/>
            <a:ext cx="566737" cy="297711"/>
          </a:xfrm>
          <a:prstGeom prst="rightArrow">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404553" y="2816940"/>
            <a:ext cx="1047136" cy="307777"/>
          </a:xfrm>
          <a:prstGeom prst="rect">
            <a:avLst/>
          </a:prstGeom>
        </p:spPr>
        <p:txBody>
          <a:bodyPr wrap="square">
            <a:spAutoFit/>
          </a:bodyPr>
          <a:lstStyle/>
          <a:p>
            <a:r>
              <a:rPr lang="en-US" sz="1400" b="1" dirty="0"/>
              <a:t>Output</a:t>
            </a:r>
          </a:p>
        </p:txBody>
      </p:sp>
    </p:spTree>
    <p:extLst>
      <p:ext uri="{BB962C8B-B14F-4D97-AF65-F5344CB8AC3E}">
        <p14:creationId xmlns:p14="http://schemas.microsoft.com/office/powerpoint/2010/main" val="378038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5" name="Title 4"/>
          <p:cNvSpPr>
            <a:spLocks noGrp="1"/>
          </p:cNvSpPr>
          <p:nvPr>
            <p:ph type="title"/>
          </p:nvPr>
        </p:nvSpPr>
        <p:spPr>
          <a:xfrm>
            <a:off x="310490" y="89801"/>
            <a:ext cx="8229600" cy="868680"/>
          </a:xfrm>
        </p:spPr>
        <p:txBody>
          <a:bodyPr/>
          <a:lstStyle/>
          <a:p>
            <a:r>
              <a:rPr lang="en-US" dirty="0"/>
              <a:t>Verilog </a:t>
            </a:r>
            <a:r>
              <a:rPr lang="en-US" dirty="0" err="1"/>
              <a:t>Testbench</a:t>
            </a:r>
            <a:r>
              <a:rPr lang="en-US" dirty="0"/>
              <a:t> Constructs</a:t>
            </a:r>
          </a:p>
        </p:txBody>
      </p:sp>
      <p:pic>
        <p:nvPicPr>
          <p:cNvPr id="13" name="Content Placeholder 12"/>
          <p:cNvPicPr>
            <a:picLocks noGrp="1" noChangeAspect="1"/>
          </p:cNvPicPr>
          <p:nvPr>
            <p:ph sz="quarter" idx="13"/>
          </p:nvPr>
        </p:nvPicPr>
        <p:blipFill>
          <a:blip r:embed="rId2"/>
          <a:stretch>
            <a:fillRect/>
          </a:stretch>
        </p:blipFill>
        <p:spPr>
          <a:xfrm>
            <a:off x="559980" y="601440"/>
            <a:ext cx="3512849" cy="4043462"/>
          </a:xfrm>
          <a:prstGeom prst="rect">
            <a:avLst/>
          </a:prstGeom>
        </p:spPr>
      </p:pic>
      <p:sp>
        <p:nvSpPr>
          <p:cNvPr id="14" name="Rectangle 13"/>
          <p:cNvSpPr/>
          <p:nvPr/>
        </p:nvSpPr>
        <p:spPr>
          <a:xfrm>
            <a:off x="662763" y="4260553"/>
            <a:ext cx="3026735" cy="212431"/>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17616" y="550826"/>
            <a:ext cx="2223171" cy="202018"/>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59981" y="2105246"/>
            <a:ext cx="1045535" cy="138223"/>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lowchart: Process 16"/>
          <p:cNvSpPr/>
          <p:nvPr/>
        </p:nvSpPr>
        <p:spPr>
          <a:xfrm>
            <a:off x="4272891" y="601440"/>
            <a:ext cx="1256306" cy="302808"/>
          </a:xfrm>
          <a:prstGeom prst="flowChartProcess">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Timescale</a:t>
            </a:r>
          </a:p>
        </p:txBody>
      </p:sp>
      <p:cxnSp>
        <p:nvCxnSpPr>
          <p:cNvPr id="18" name="Straight Arrow Connector 17"/>
          <p:cNvCxnSpPr>
            <a:stCxn id="17" idx="1"/>
            <a:endCxn id="15" idx="3"/>
          </p:cNvCxnSpPr>
          <p:nvPr/>
        </p:nvCxnSpPr>
        <p:spPr>
          <a:xfrm flipH="1" flipV="1">
            <a:off x="2640787" y="651835"/>
            <a:ext cx="1632104" cy="101009"/>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Flowchart: Process 20"/>
          <p:cNvSpPr/>
          <p:nvPr/>
        </p:nvSpPr>
        <p:spPr>
          <a:xfrm>
            <a:off x="4425291" y="1967023"/>
            <a:ext cx="1256306" cy="276445"/>
          </a:xfrm>
          <a:prstGeom prst="flowChartProcess">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Initial Block</a:t>
            </a:r>
          </a:p>
        </p:txBody>
      </p:sp>
      <p:cxnSp>
        <p:nvCxnSpPr>
          <p:cNvPr id="22" name="Straight Arrow Connector 21"/>
          <p:cNvCxnSpPr>
            <a:stCxn id="21" idx="1"/>
          </p:cNvCxnSpPr>
          <p:nvPr/>
        </p:nvCxnSpPr>
        <p:spPr>
          <a:xfrm flipH="1">
            <a:off x="1605517" y="2105246"/>
            <a:ext cx="2819774" cy="92602"/>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Flowchart: Process 23"/>
          <p:cNvSpPr/>
          <p:nvPr/>
        </p:nvSpPr>
        <p:spPr>
          <a:xfrm>
            <a:off x="4425291" y="4260553"/>
            <a:ext cx="1256306" cy="251637"/>
          </a:xfrm>
          <a:prstGeom prst="flowChartProcess">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Clock </a:t>
            </a:r>
          </a:p>
        </p:txBody>
      </p:sp>
      <p:cxnSp>
        <p:nvCxnSpPr>
          <p:cNvPr id="25" name="Straight Arrow Connector 24"/>
          <p:cNvCxnSpPr/>
          <p:nvPr/>
        </p:nvCxnSpPr>
        <p:spPr>
          <a:xfrm flipH="1" flipV="1">
            <a:off x="3689498" y="4366768"/>
            <a:ext cx="735792" cy="19603"/>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83265" y="2830144"/>
            <a:ext cx="2066261" cy="923149"/>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lowchart: Process 28"/>
          <p:cNvSpPr/>
          <p:nvPr/>
        </p:nvSpPr>
        <p:spPr>
          <a:xfrm>
            <a:off x="4545793" y="2830144"/>
            <a:ext cx="1256306" cy="251637"/>
          </a:xfrm>
          <a:prstGeom prst="flowChartProcess">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Stimulus</a:t>
            </a:r>
          </a:p>
        </p:txBody>
      </p:sp>
      <p:cxnSp>
        <p:nvCxnSpPr>
          <p:cNvPr id="30" name="Straight Arrow Connector 29"/>
          <p:cNvCxnSpPr/>
          <p:nvPr/>
        </p:nvCxnSpPr>
        <p:spPr>
          <a:xfrm flipH="1">
            <a:off x="2849526" y="2955963"/>
            <a:ext cx="1696266" cy="296047"/>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A3E8E7C-9DE6-4835-8967-1C4A4EBAB474}"/>
              </a:ext>
            </a:extLst>
          </p:cNvPr>
          <p:cNvCxnSpPr>
            <a:cxnSpLocks/>
          </p:cNvCxnSpPr>
          <p:nvPr/>
        </p:nvCxnSpPr>
        <p:spPr>
          <a:xfrm flipH="1" flipV="1">
            <a:off x="1529201" y="851973"/>
            <a:ext cx="4620587" cy="285962"/>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D9BC093-49F0-4AB8-9345-D9F39958B2C4}"/>
              </a:ext>
            </a:extLst>
          </p:cNvPr>
          <p:cNvSpPr txBox="1"/>
          <p:nvPr/>
        </p:nvSpPr>
        <p:spPr>
          <a:xfrm>
            <a:off x="6329082" y="1137935"/>
            <a:ext cx="1275990" cy="169277"/>
          </a:xfrm>
          <a:prstGeom prst="rect">
            <a:avLst/>
          </a:prstGeom>
          <a:noFill/>
        </p:spPr>
        <p:txBody>
          <a:bodyPr vert="horz" wrap="none" lIns="0" tIns="0" rIns="0" bIns="0" rtlCol="0">
            <a:spAutoFit/>
          </a:bodyPr>
          <a:lstStyle/>
          <a:p>
            <a:r>
              <a:rPr lang="en-US" sz="1100" i="1" dirty="0">
                <a:solidFill>
                  <a:srgbClr val="003C71"/>
                </a:solidFill>
              </a:rPr>
              <a:t>Note: no module I/O</a:t>
            </a:r>
          </a:p>
        </p:txBody>
      </p:sp>
      <p:sp>
        <p:nvSpPr>
          <p:cNvPr id="23" name="TextBox 22">
            <a:extLst>
              <a:ext uri="{FF2B5EF4-FFF2-40B4-BE49-F238E27FC236}">
                <a16:creationId xmlns:a16="http://schemas.microsoft.com/office/drawing/2014/main" id="{92D2560C-03FF-44BF-A8B8-A35D990F93D8}"/>
              </a:ext>
            </a:extLst>
          </p:cNvPr>
          <p:cNvSpPr txBox="1"/>
          <p:nvPr/>
        </p:nvSpPr>
        <p:spPr>
          <a:xfrm>
            <a:off x="6329082" y="1983477"/>
            <a:ext cx="2058256" cy="169277"/>
          </a:xfrm>
          <a:prstGeom prst="rect">
            <a:avLst/>
          </a:prstGeom>
          <a:noFill/>
        </p:spPr>
        <p:txBody>
          <a:bodyPr vert="horz" wrap="none" lIns="0" tIns="0" rIns="0" bIns="0" rtlCol="0">
            <a:spAutoFit/>
          </a:bodyPr>
          <a:lstStyle/>
          <a:p>
            <a:r>
              <a:rPr lang="en-US" sz="1100" i="1" dirty="0">
                <a:solidFill>
                  <a:srgbClr val="003C71"/>
                </a:solidFill>
              </a:rPr>
              <a:t>Runs only once (vs always block)</a:t>
            </a:r>
          </a:p>
        </p:txBody>
      </p:sp>
      <p:sp>
        <p:nvSpPr>
          <p:cNvPr id="26" name="TextBox 25">
            <a:extLst>
              <a:ext uri="{FF2B5EF4-FFF2-40B4-BE49-F238E27FC236}">
                <a16:creationId xmlns:a16="http://schemas.microsoft.com/office/drawing/2014/main" id="{5D5779D8-4912-4652-A1A9-4B3FFA6DC733}"/>
              </a:ext>
            </a:extLst>
          </p:cNvPr>
          <p:cNvSpPr txBox="1"/>
          <p:nvPr/>
        </p:nvSpPr>
        <p:spPr>
          <a:xfrm>
            <a:off x="5627433" y="630525"/>
            <a:ext cx="2912657" cy="169277"/>
          </a:xfrm>
          <a:prstGeom prst="rect">
            <a:avLst/>
          </a:prstGeom>
          <a:noFill/>
        </p:spPr>
        <p:txBody>
          <a:bodyPr vert="horz" wrap="none" lIns="0" tIns="0" rIns="0" bIns="0" rtlCol="0">
            <a:spAutoFit/>
          </a:bodyPr>
          <a:lstStyle/>
          <a:p>
            <a:r>
              <a:rPr lang="en-US" sz="1100" i="1" dirty="0">
                <a:solidFill>
                  <a:srgbClr val="003C71"/>
                </a:solidFill>
              </a:rPr>
              <a:t>1</a:t>
            </a:r>
            <a:r>
              <a:rPr lang="en-US" sz="1100" i="1" baseline="30000" dirty="0">
                <a:solidFill>
                  <a:srgbClr val="003C71"/>
                </a:solidFill>
              </a:rPr>
              <a:t>st</a:t>
            </a:r>
            <a:r>
              <a:rPr lang="en-US" sz="1100" i="1" dirty="0">
                <a:solidFill>
                  <a:srgbClr val="003C71"/>
                </a:solidFill>
              </a:rPr>
              <a:t> number is units, second is timing resolution</a:t>
            </a:r>
          </a:p>
        </p:txBody>
      </p:sp>
      <p:sp>
        <p:nvSpPr>
          <p:cNvPr id="27" name="TextBox 26">
            <a:extLst>
              <a:ext uri="{FF2B5EF4-FFF2-40B4-BE49-F238E27FC236}">
                <a16:creationId xmlns:a16="http://schemas.microsoft.com/office/drawing/2014/main" id="{C68C2B61-0462-4C1B-94C1-0EEDAA347523}"/>
              </a:ext>
            </a:extLst>
          </p:cNvPr>
          <p:cNvSpPr txBox="1"/>
          <p:nvPr/>
        </p:nvSpPr>
        <p:spPr>
          <a:xfrm>
            <a:off x="2517993" y="1126409"/>
            <a:ext cx="2027799" cy="169277"/>
          </a:xfrm>
          <a:prstGeom prst="rect">
            <a:avLst/>
          </a:prstGeom>
          <a:noFill/>
        </p:spPr>
        <p:txBody>
          <a:bodyPr vert="horz" wrap="none" lIns="0" tIns="0" rIns="0" bIns="0" rtlCol="0">
            <a:spAutoFit/>
          </a:bodyPr>
          <a:lstStyle/>
          <a:p>
            <a:r>
              <a:rPr lang="en-US" sz="1100" i="1" dirty="0">
                <a:solidFill>
                  <a:srgbClr val="003C71"/>
                </a:solidFill>
              </a:rPr>
              <a:t>Inputs are </a:t>
            </a:r>
            <a:r>
              <a:rPr lang="en-US" sz="1100" i="1" dirty="0" err="1">
                <a:solidFill>
                  <a:srgbClr val="003C71"/>
                </a:solidFill>
              </a:rPr>
              <a:t>reg</a:t>
            </a:r>
            <a:r>
              <a:rPr lang="en-US" sz="1100" i="1" dirty="0">
                <a:solidFill>
                  <a:srgbClr val="003C71"/>
                </a:solidFill>
              </a:rPr>
              <a:t>, outputs are wires</a:t>
            </a:r>
          </a:p>
        </p:txBody>
      </p:sp>
      <p:sp>
        <p:nvSpPr>
          <p:cNvPr id="31" name="TextBox 30">
            <a:extLst>
              <a:ext uri="{FF2B5EF4-FFF2-40B4-BE49-F238E27FC236}">
                <a16:creationId xmlns:a16="http://schemas.microsoft.com/office/drawing/2014/main" id="{8BC0661E-5035-4A05-9445-DF039B3675FB}"/>
              </a:ext>
            </a:extLst>
          </p:cNvPr>
          <p:cNvSpPr txBox="1"/>
          <p:nvPr/>
        </p:nvSpPr>
        <p:spPr>
          <a:xfrm>
            <a:off x="2176130" y="3877530"/>
            <a:ext cx="2484655" cy="169277"/>
          </a:xfrm>
          <a:prstGeom prst="rect">
            <a:avLst/>
          </a:prstGeom>
          <a:noFill/>
        </p:spPr>
        <p:txBody>
          <a:bodyPr vert="horz" wrap="none" lIns="0" tIns="0" rIns="0" bIns="0" rtlCol="0">
            <a:spAutoFit/>
          </a:bodyPr>
          <a:lstStyle/>
          <a:p>
            <a:r>
              <a:rPr lang="en-US" sz="1100" i="1" dirty="0">
                <a:solidFill>
                  <a:srgbClr val="003C71"/>
                </a:solidFill>
              </a:rPr>
              <a:t>Use $stop vs $finish or simulator closes</a:t>
            </a:r>
          </a:p>
        </p:txBody>
      </p:sp>
      <p:sp>
        <p:nvSpPr>
          <p:cNvPr id="32" name="TextBox 31">
            <a:extLst>
              <a:ext uri="{FF2B5EF4-FFF2-40B4-BE49-F238E27FC236}">
                <a16:creationId xmlns:a16="http://schemas.microsoft.com/office/drawing/2014/main" id="{4DBB69EC-7E40-4507-B4D8-3566F6AE5030}"/>
              </a:ext>
            </a:extLst>
          </p:cNvPr>
          <p:cNvSpPr txBox="1"/>
          <p:nvPr/>
        </p:nvSpPr>
        <p:spPr>
          <a:xfrm>
            <a:off x="6329083" y="2912504"/>
            <a:ext cx="2458302" cy="507831"/>
          </a:xfrm>
          <a:prstGeom prst="rect">
            <a:avLst/>
          </a:prstGeom>
          <a:noFill/>
        </p:spPr>
        <p:txBody>
          <a:bodyPr vert="horz" wrap="square" lIns="0" tIns="0" rIns="0" bIns="0" rtlCol="0">
            <a:spAutoFit/>
          </a:bodyPr>
          <a:lstStyle/>
          <a:p>
            <a:r>
              <a:rPr lang="en-US" sz="1100" i="1" dirty="0">
                <a:solidFill>
                  <a:srgbClr val="003C71"/>
                </a:solidFill>
              </a:rPr>
              <a:t>Best to change stimulus on the inactive edge of the clock – easier to read waveforms</a:t>
            </a:r>
          </a:p>
        </p:txBody>
      </p:sp>
    </p:spTree>
    <p:extLst>
      <p:ext uri="{BB962C8B-B14F-4D97-AF65-F5344CB8AC3E}">
        <p14:creationId xmlns:p14="http://schemas.microsoft.com/office/powerpoint/2010/main" val="160552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771590-810A-4546-9B47-AB4BE5E13191}"/>
              </a:ext>
            </a:extLst>
          </p:cNvPr>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Title 2">
            <a:extLst>
              <a:ext uri="{FF2B5EF4-FFF2-40B4-BE49-F238E27FC236}">
                <a16:creationId xmlns:a16="http://schemas.microsoft.com/office/drawing/2014/main" id="{C667095D-11B4-4881-ACAA-582AAD80B931}"/>
              </a:ext>
            </a:extLst>
          </p:cNvPr>
          <p:cNvSpPr>
            <a:spLocks noGrp="1"/>
          </p:cNvSpPr>
          <p:nvPr>
            <p:ph type="title"/>
          </p:nvPr>
        </p:nvSpPr>
        <p:spPr>
          <a:xfrm>
            <a:off x="455613" y="114300"/>
            <a:ext cx="8229600" cy="868680"/>
          </a:xfrm>
        </p:spPr>
        <p:txBody>
          <a:bodyPr/>
          <a:lstStyle/>
          <a:p>
            <a:r>
              <a:rPr lang="en-US" dirty="0"/>
              <a:t>Handy Verilog </a:t>
            </a:r>
            <a:r>
              <a:rPr lang="en-US" dirty="0" err="1"/>
              <a:t>Testbench</a:t>
            </a:r>
            <a:r>
              <a:rPr lang="en-US" dirty="0"/>
              <a:t> Constructs</a:t>
            </a:r>
          </a:p>
        </p:txBody>
      </p:sp>
      <p:sp>
        <p:nvSpPr>
          <p:cNvPr id="4" name="Content Placeholder 3">
            <a:extLst>
              <a:ext uri="{FF2B5EF4-FFF2-40B4-BE49-F238E27FC236}">
                <a16:creationId xmlns:a16="http://schemas.microsoft.com/office/drawing/2014/main" id="{D902BE71-272D-4DA0-A97D-632BFF459813}"/>
              </a:ext>
            </a:extLst>
          </p:cNvPr>
          <p:cNvSpPr>
            <a:spLocks noGrp="1"/>
          </p:cNvSpPr>
          <p:nvPr>
            <p:ph sz="quarter" idx="13"/>
          </p:nvPr>
        </p:nvSpPr>
        <p:spPr>
          <a:xfrm>
            <a:off x="455612" y="674040"/>
            <a:ext cx="8550339" cy="3425825"/>
          </a:xfrm>
        </p:spPr>
        <p:txBody>
          <a:bodyPr/>
          <a:lstStyle/>
          <a:p>
            <a:r>
              <a:rPr lang="en-US" dirty="0"/>
              <a:t>$</a:t>
            </a:r>
            <a:r>
              <a:rPr lang="en-US" dirty="0" err="1"/>
              <a:t>dumpfile</a:t>
            </a:r>
            <a:r>
              <a:rPr lang="en-US" dirty="0"/>
              <a:t>(“</a:t>
            </a:r>
            <a:r>
              <a:rPr lang="en-US" dirty="0" err="1"/>
              <a:t>testbench_results.vcd</a:t>
            </a:r>
            <a:r>
              <a:rPr lang="en-US" dirty="0"/>
              <a:t>”); </a:t>
            </a:r>
          </a:p>
          <a:p>
            <a:r>
              <a:rPr lang="en-US" dirty="0"/>
              <a:t>	Specifies file to dump signals to view later in a waveform viewer</a:t>
            </a:r>
          </a:p>
          <a:p>
            <a:r>
              <a:rPr lang="en-US" dirty="0"/>
              <a:t>$</a:t>
            </a:r>
            <a:r>
              <a:rPr lang="en-US" dirty="0" err="1"/>
              <a:t>dumpvars</a:t>
            </a:r>
            <a:r>
              <a:rPr lang="en-US" dirty="0"/>
              <a:t>;</a:t>
            </a:r>
          </a:p>
          <a:p>
            <a:r>
              <a:rPr lang="en-US" dirty="0"/>
              <a:t>	Dump all signals to </a:t>
            </a:r>
            <a:r>
              <a:rPr lang="en-US" dirty="0" err="1"/>
              <a:t>dumpfile</a:t>
            </a:r>
            <a:endParaRPr lang="en-US" dirty="0"/>
          </a:p>
          <a:p>
            <a:r>
              <a:rPr lang="en-US" altLang="en-US" dirty="0"/>
              <a:t>$display("\t\</a:t>
            </a:r>
            <a:r>
              <a:rPr lang="en-US" altLang="en-US" dirty="0" err="1"/>
              <a:t>ttime</a:t>
            </a:r>
            <a:r>
              <a:rPr lang="en-US" altLang="en-US" dirty="0"/>
              <a:t>,\</a:t>
            </a:r>
            <a:r>
              <a:rPr lang="en-US" altLang="en-US" dirty="0" err="1"/>
              <a:t>tclk</a:t>
            </a:r>
            <a:r>
              <a:rPr lang="en-US" altLang="en-US" dirty="0"/>
              <a:t>,\</a:t>
            </a:r>
            <a:r>
              <a:rPr lang="en-US" altLang="en-US" dirty="0" err="1"/>
              <a:t>treset</a:t>
            </a:r>
            <a:r>
              <a:rPr lang="en-US" altLang="en-US" dirty="0"/>
              <a:t>,\tenable,\</a:t>
            </a:r>
            <a:r>
              <a:rPr lang="en-US" altLang="en-US" dirty="0" err="1"/>
              <a:t>tcount</a:t>
            </a:r>
            <a:r>
              <a:rPr lang="en-US" altLang="en-US" dirty="0"/>
              <a:t>"); </a:t>
            </a:r>
          </a:p>
          <a:p>
            <a:r>
              <a:rPr lang="en-US" dirty="0"/>
              <a:t>	Write text to console once</a:t>
            </a:r>
          </a:p>
          <a:p>
            <a:r>
              <a:rPr lang="en-US" dirty="0"/>
              <a:t>$monitor(</a:t>
            </a:r>
            <a:r>
              <a:rPr lang="en-US" altLang="en-US" dirty="0"/>
              <a:t>"%d,\</a:t>
            </a:r>
            <a:r>
              <a:rPr lang="en-US" altLang="en-US" dirty="0" err="1"/>
              <a:t>t%b</a:t>
            </a:r>
            <a:r>
              <a:rPr lang="en-US" altLang="en-US" dirty="0"/>
              <a:t>,\</a:t>
            </a:r>
            <a:r>
              <a:rPr lang="en-US" altLang="en-US" dirty="0" err="1"/>
              <a:t>t%b</a:t>
            </a:r>
            <a:r>
              <a:rPr lang="en-US" altLang="en-US" dirty="0"/>
              <a:t>,\</a:t>
            </a:r>
            <a:r>
              <a:rPr lang="en-US" altLang="en-US" dirty="0" err="1"/>
              <a:t>t%b</a:t>
            </a:r>
            <a:r>
              <a:rPr lang="en-US" altLang="en-US" dirty="0"/>
              <a:t>,\</a:t>
            </a:r>
            <a:r>
              <a:rPr lang="en-US" altLang="en-US" dirty="0" err="1"/>
              <a:t>t%d</a:t>
            </a:r>
            <a:r>
              <a:rPr lang="en-US" altLang="en-US" dirty="0"/>
              <a:t>",$time, </a:t>
            </a:r>
            <a:r>
              <a:rPr lang="en-US" altLang="en-US" dirty="0" err="1"/>
              <a:t>clk,reset,enable,count</a:t>
            </a:r>
            <a:r>
              <a:rPr lang="en-US" altLang="en-US" dirty="0"/>
              <a:t>);</a:t>
            </a:r>
          </a:p>
          <a:p>
            <a:r>
              <a:rPr lang="en-US" b="1" dirty="0">
                <a:solidFill>
                  <a:srgbClr val="000000"/>
                </a:solidFill>
                <a:latin typeface="Arial Unicode MS" panose="020B0604020202020204" pitchFamily="34" charset="-128"/>
              </a:rPr>
              <a:t>	</a:t>
            </a:r>
            <a:r>
              <a:rPr lang="en-US" dirty="0"/>
              <a:t>Monitor signal activity – write upon events of sensitivity list</a:t>
            </a:r>
          </a:p>
          <a:p>
            <a:endParaRPr lang="en-US" dirty="0"/>
          </a:p>
        </p:txBody>
      </p:sp>
      <p:sp>
        <p:nvSpPr>
          <p:cNvPr id="6" name="TextBox 5">
            <a:extLst>
              <a:ext uri="{FF2B5EF4-FFF2-40B4-BE49-F238E27FC236}">
                <a16:creationId xmlns:a16="http://schemas.microsoft.com/office/drawing/2014/main" id="{87F37237-E817-445A-A20F-8D21780167FB}"/>
              </a:ext>
            </a:extLst>
          </p:cNvPr>
          <p:cNvSpPr txBox="1"/>
          <p:nvPr/>
        </p:nvSpPr>
        <p:spPr>
          <a:xfrm>
            <a:off x="7025951" y="1558212"/>
            <a:ext cx="65" cy="169277"/>
          </a:xfrm>
          <a:prstGeom prst="rect">
            <a:avLst/>
          </a:prstGeom>
          <a:noFill/>
        </p:spPr>
        <p:txBody>
          <a:bodyPr vert="horz" wrap="none" lIns="0" tIns="0" rIns="0" bIns="0" rtlCol="0">
            <a:spAutoFit/>
          </a:bodyPr>
          <a:lstStyle/>
          <a:p>
            <a:endParaRPr lang="en-US" sz="1100" dirty="0" err="1">
              <a:solidFill>
                <a:srgbClr val="003C71"/>
              </a:solidFill>
            </a:endParaRPr>
          </a:p>
        </p:txBody>
      </p:sp>
      <p:pic>
        <p:nvPicPr>
          <p:cNvPr id="1025" name="Picture 1" descr="space.gif">
            <a:extLst>
              <a:ext uri="{FF2B5EF4-FFF2-40B4-BE49-F238E27FC236}">
                <a16:creationId xmlns:a16="http://schemas.microsoft.com/office/drawing/2014/main" id="{9C83596E-9CF8-4FA1-AF93-83261C374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002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ace.gif">
            <a:extLst>
              <a:ext uri="{FF2B5EF4-FFF2-40B4-BE49-F238E27FC236}">
                <a16:creationId xmlns:a16="http://schemas.microsoft.com/office/drawing/2014/main" id="{D97C12E5-5AC9-45AB-B0C5-E2D08275E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0025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27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pic>
        <p:nvPicPr>
          <p:cNvPr id="6" name="Content Placeholder 5"/>
          <p:cNvPicPr>
            <a:picLocks noGrp="1" noChangeAspect="1"/>
          </p:cNvPicPr>
          <p:nvPr>
            <p:ph sz="half" idx="1"/>
          </p:nvPr>
        </p:nvPicPr>
        <p:blipFill rotWithShape="1">
          <a:blip r:embed="rId3"/>
          <a:srcRect l="19184" t="21642" r="69269" b="31784"/>
          <a:stretch/>
        </p:blipFill>
        <p:spPr>
          <a:xfrm>
            <a:off x="5969279" y="320602"/>
            <a:ext cx="1637731" cy="2064224"/>
          </a:xfrm>
          <a:prstGeom prst="rect">
            <a:avLst/>
          </a:prstGeom>
        </p:spPr>
      </p:pic>
      <p:sp>
        <p:nvSpPr>
          <p:cNvPr id="4" name="Content Placeholder 3"/>
          <p:cNvSpPr>
            <a:spLocks noGrp="1"/>
          </p:cNvSpPr>
          <p:nvPr>
            <p:ph sz="half" idx="13"/>
          </p:nvPr>
        </p:nvSpPr>
        <p:spPr>
          <a:xfrm>
            <a:off x="455613" y="743188"/>
            <a:ext cx="4005264" cy="3425825"/>
          </a:xfrm>
        </p:spPr>
        <p:txBody>
          <a:bodyPr/>
          <a:lstStyle/>
          <a:p>
            <a:r>
              <a:rPr lang="en-US" dirty="0" err="1"/>
              <a:t>ModelSim</a:t>
            </a:r>
            <a:r>
              <a:rPr lang="en-US" dirty="0"/>
              <a:t> is a multi-language HDL (Verilog/VHDL) simulation environment. It can be used independently or Intel Quartus can create startup scripts and link designs to </a:t>
            </a:r>
            <a:r>
              <a:rPr lang="en-US" dirty="0" err="1"/>
              <a:t>ModelSim</a:t>
            </a:r>
            <a:r>
              <a:rPr lang="en-US" dirty="0"/>
              <a:t>. </a:t>
            </a:r>
          </a:p>
          <a:p>
            <a:pPr marL="285750" indent="-285750">
              <a:buFont typeface="Wingdings" panose="05000000000000000000" pitchFamily="2" charset="2"/>
              <a:buChar char="§"/>
            </a:pPr>
            <a:r>
              <a:rPr lang="en-US" dirty="0">
                <a:solidFill>
                  <a:schemeClr val="tx2"/>
                </a:solidFill>
              </a:rPr>
              <a:t>Intel Quartus has a license to distribute </a:t>
            </a:r>
            <a:r>
              <a:rPr lang="en-US" dirty="0" err="1">
                <a:solidFill>
                  <a:schemeClr val="tx2"/>
                </a:solidFill>
              </a:rPr>
              <a:t>Modelsim</a:t>
            </a:r>
            <a:r>
              <a:rPr lang="en-US" dirty="0">
                <a:solidFill>
                  <a:schemeClr val="tx2"/>
                </a:solidFill>
              </a:rPr>
              <a:t>-Altera with Quartus . </a:t>
            </a:r>
          </a:p>
          <a:p>
            <a:pPr marL="285750" indent="-285750">
              <a:buFont typeface="Wingdings" panose="05000000000000000000" pitchFamily="2" charset="2"/>
              <a:buChar char="§"/>
            </a:pPr>
            <a:r>
              <a:rPr lang="en-US" dirty="0">
                <a:solidFill>
                  <a:schemeClr val="tx2"/>
                </a:solidFill>
              </a:rPr>
              <a:t>Free Starter Edition: &lt;=10K lines of code, runs slower</a:t>
            </a:r>
          </a:p>
          <a:p>
            <a:endParaRPr lang="en-US" dirty="0"/>
          </a:p>
        </p:txBody>
      </p:sp>
      <p:sp>
        <p:nvSpPr>
          <p:cNvPr id="5" name="Title 4"/>
          <p:cNvSpPr>
            <a:spLocks noGrp="1"/>
          </p:cNvSpPr>
          <p:nvPr>
            <p:ph type="title"/>
          </p:nvPr>
        </p:nvSpPr>
        <p:spPr/>
        <p:txBody>
          <a:bodyPr/>
          <a:lstStyle/>
          <a:p>
            <a:r>
              <a:rPr lang="en-US" dirty="0"/>
              <a:t>Mentor </a:t>
            </a:r>
            <a:r>
              <a:rPr lang="en-US" dirty="0" err="1"/>
              <a:t>ModelSim</a:t>
            </a:r>
            <a:r>
              <a:rPr lang="en-US" dirty="0"/>
              <a:t> Overview</a:t>
            </a:r>
          </a:p>
        </p:txBody>
      </p:sp>
      <p:pic>
        <p:nvPicPr>
          <p:cNvPr id="7" name="Picture 6"/>
          <p:cNvPicPr>
            <a:picLocks noChangeAspect="1"/>
          </p:cNvPicPr>
          <p:nvPr/>
        </p:nvPicPr>
        <p:blipFill rotWithShape="1">
          <a:blip r:embed="rId4"/>
          <a:srcRect l="598" t="1234" r="66815" b="20437"/>
          <a:stretch/>
        </p:blipFill>
        <p:spPr>
          <a:xfrm>
            <a:off x="4844927" y="1527900"/>
            <a:ext cx="3886437" cy="2919279"/>
          </a:xfrm>
          <a:prstGeom prst="rect">
            <a:avLst/>
          </a:prstGeom>
        </p:spPr>
      </p:pic>
    </p:spTree>
    <p:extLst>
      <p:ext uri="{BB962C8B-B14F-4D97-AF65-F5344CB8AC3E}">
        <p14:creationId xmlns:p14="http://schemas.microsoft.com/office/powerpoint/2010/main" val="225231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7" name="Title 6"/>
          <p:cNvSpPr>
            <a:spLocks noGrp="1"/>
          </p:cNvSpPr>
          <p:nvPr>
            <p:ph type="title"/>
          </p:nvPr>
        </p:nvSpPr>
        <p:spPr>
          <a:xfrm>
            <a:off x="399454" y="151783"/>
            <a:ext cx="8229600" cy="461652"/>
          </a:xfrm>
        </p:spPr>
        <p:txBody>
          <a:bodyPr/>
          <a:lstStyle/>
          <a:p>
            <a:r>
              <a:rPr lang="en-US" dirty="0" err="1"/>
              <a:t>ModelSim</a:t>
            </a:r>
            <a:r>
              <a:rPr lang="en-US" dirty="0"/>
              <a:t> </a:t>
            </a:r>
          </a:p>
        </p:txBody>
      </p:sp>
      <p:sp>
        <p:nvSpPr>
          <p:cNvPr id="5" name="Rectangle 4"/>
          <p:cNvSpPr/>
          <p:nvPr/>
        </p:nvSpPr>
        <p:spPr>
          <a:xfrm>
            <a:off x="1534510" y="755011"/>
            <a:ext cx="1308533" cy="23278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1529250" y="1332061"/>
            <a:ext cx="1313793" cy="2430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1529250" y="2995297"/>
            <a:ext cx="1313793" cy="2102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Straight Arrow Connector 11"/>
          <p:cNvCxnSpPr>
            <a:stCxn id="5" idx="2"/>
            <a:endCxn id="9" idx="0"/>
          </p:cNvCxnSpPr>
          <p:nvPr/>
        </p:nvCxnSpPr>
        <p:spPr>
          <a:xfrm flipH="1">
            <a:off x="2186147" y="987794"/>
            <a:ext cx="2630" cy="34426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cxnSpLocks/>
          </p:cNvCxnSpPr>
          <p:nvPr/>
        </p:nvCxnSpPr>
        <p:spPr>
          <a:xfrm>
            <a:off x="2186146" y="2259106"/>
            <a:ext cx="0" cy="69477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Flowchart: Decision 14"/>
          <p:cNvSpPr/>
          <p:nvPr/>
        </p:nvSpPr>
        <p:spPr>
          <a:xfrm>
            <a:off x="1817626" y="3491766"/>
            <a:ext cx="737040" cy="472965"/>
          </a:xfrm>
          <a:prstGeom prst="flowChartDecision">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7" name="Straight Arrow Connector 16"/>
          <p:cNvCxnSpPr>
            <a:stCxn id="10" idx="2"/>
            <a:endCxn id="15" idx="0"/>
          </p:cNvCxnSpPr>
          <p:nvPr/>
        </p:nvCxnSpPr>
        <p:spPr>
          <a:xfrm flipH="1">
            <a:off x="2186146" y="3205584"/>
            <a:ext cx="1" cy="28618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2"/>
            <a:endCxn id="77" idx="0"/>
          </p:cNvCxnSpPr>
          <p:nvPr/>
        </p:nvCxnSpPr>
        <p:spPr>
          <a:xfrm>
            <a:off x="2186146" y="3964731"/>
            <a:ext cx="1" cy="29903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1729605" y="782879"/>
            <a:ext cx="1082566" cy="169277"/>
          </a:xfrm>
          <a:prstGeom prst="rect">
            <a:avLst/>
          </a:prstGeom>
          <a:noFill/>
        </p:spPr>
        <p:txBody>
          <a:bodyPr vert="horz" wrap="square" lIns="0" tIns="0" rIns="0" bIns="0" rtlCol="0">
            <a:spAutoFit/>
          </a:bodyPr>
          <a:lstStyle/>
          <a:p>
            <a:r>
              <a:rPr lang="en-US" sz="1100" dirty="0">
                <a:solidFill>
                  <a:srgbClr val="003C71"/>
                </a:solidFill>
              </a:rPr>
              <a:t>Create Project</a:t>
            </a:r>
          </a:p>
        </p:txBody>
      </p:sp>
      <p:sp>
        <p:nvSpPr>
          <p:cNvPr id="69" name="TextBox 68"/>
          <p:cNvSpPr txBox="1"/>
          <p:nvPr/>
        </p:nvSpPr>
        <p:spPr>
          <a:xfrm>
            <a:off x="1697421" y="1364454"/>
            <a:ext cx="1082566" cy="169277"/>
          </a:xfrm>
          <a:prstGeom prst="rect">
            <a:avLst/>
          </a:prstGeom>
          <a:noFill/>
        </p:spPr>
        <p:txBody>
          <a:bodyPr vert="horz" wrap="square" lIns="0" tIns="0" rIns="0" bIns="0" rtlCol="0">
            <a:spAutoFit/>
          </a:bodyPr>
          <a:lstStyle/>
          <a:p>
            <a:r>
              <a:rPr lang="en-US" sz="1100" dirty="0">
                <a:solidFill>
                  <a:srgbClr val="003C71"/>
                </a:solidFill>
              </a:rPr>
              <a:t>Compile Design</a:t>
            </a:r>
          </a:p>
        </p:txBody>
      </p:sp>
      <p:sp>
        <p:nvSpPr>
          <p:cNvPr id="70" name="TextBox 69"/>
          <p:cNvSpPr txBox="1"/>
          <p:nvPr/>
        </p:nvSpPr>
        <p:spPr>
          <a:xfrm>
            <a:off x="1931928" y="3004766"/>
            <a:ext cx="1082566" cy="169277"/>
          </a:xfrm>
          <a:prstGeom prst="rect">
            <a:avLst/>
          </a:prstGeom>
          <a:noFill/>
        </p:spPr>
        <p:txBody>
          <a:bodyPr vert="horz" wrap="square" lIns="0" tIns="0" rIns="0" bIns="0" rtlCol="0">
            <a:spAutoFit/>
          </a:bodyPr>
          <a:lstStyle/>
          <a:p>
            <a:r>
              <a:rPr lang="en-US" sz="1100" dirty="0">
                <a:solidFill>
                  <a:srgbClr val="003C71"/>
                </a:solidFill>
              </a:rPr>
              <a:t>Simulate</a:t>
            </a:r>
          </a:p>
        </p:txBody>
      </p:sp>
      <p:sp>
        <p:nvSpPr>
          <p:cNvPr id="71" name="TextBox 70"/>
          <p:cNvSpPr txBox="1"/>
          <p:nvPr/>
        </p:nvSpPr>
        <p:spPr>
          <a:xfrm>
            <a:off x="2068565" y="3643970"/>
            <a:ext cx="404646" cy="169277"/>
          </a:xfrm>
          <a:prstGeom prst="rect">
            <a:avLst/>
          </a:prstGeom>
          <a:noFill/>
        </p:spPr>
        <p:txBody>
          <a:bodyPr vert="horz" wrap="square" lIns="0" tIns="0" rIns="0" bIns="0" rtlCol="0">
            <a:spAutoFit/>
          </a:bodyPr>
          <a:lstStyle/>
          <a:p>
            <a:r>
              <a:rPr lang="en-US" sz="1100" dirty="0">
                <a:solidFill>
                  <a:srgbClr val="003C71"/>
                </a:solidFill>
              </a:rPr>
              <a:t>OK</a:t>
            </a:r>
          </a:p>
        </p:txBody>
      </p:sp>
      <p:sp>
        <p:nvSpPr>
          <p:cNvPr id="77" name="Rectangle 76"/>
          <p:cNvSpPr/>
          <p:nvPr/>
        </p:nvSpPr>
        <p:spPr>
          <a:xfrm>
            <a:off x="1529250" y="4263763"/>
            <a:ext cx="1313793" cy="2521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1931928" y="4305176"/>
            <a:ext cx="1082566" cy="169277"/>
          </a:xfrm>
          <a:prstGeom prst="rect">
            <a:avLst/>
          </a:prstGeom>
          <a:noFill/>
        </p:spPr>
        <p:txBody>
          <a:bodyPr vert="horz" wrap="square" lIns="0" tIns="0" rIns="0" bIns="0" rtlCol="0">
            <a:spAutoFit/>
          </a:bodyPr>
          <a:lstStyle/>
          <a:p>
            <a:r>
              <a:rPr lang="en-US" sz="1100" dirty="0">
                <a:solidFill>
                  <a:srgbClr val="003C71"/>
                </a:solidFill>
              </a:rPr>
              <a:t>Done</a:t>
            </a:r>
          </a:p>
        </p:txBody>
      </p:sp>
      <p:sp>
        <p:nvSpPr>
          <p:cNvPr id="82" name="Rectangle 81"/>
          <p:cNvSpPr/>
          <p:nvPr/>
        </p:nvSpPr>
        <p:spPr>
          <a:xfrm>
            <a:off x="1324304" y="687294"/>
            <a:ext cx="1781504" cy="1731077"/>
          </a:xfrm>
          <a:prstGeom prst="rect">
            <a:avLst/>
          </a:prstGeom>
          <a:noFill/>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TextBox 82"/>
          <p:cNvSpPr txBox="1"/>
          <p:nvPr/>
        </p:nvSpPr>
        <p:spPr>
          <a:xfrm>
            <a:off x="3372694" y="1164719"/>
            <a:ext cx="1673119" cy="169277"/>
          </a:xfrm>
          <a:prstGeom prst="rect">
            <a:avLst/>
          </a:prstGeom>
          <a:noFill/>
        </p:spPr>
        <p:txBody>
          <a:bodyPr vert="horz" wrap="square" lIns="0" tIns="0" rIns="0" bIns="0" rtlCol="0">
            <a:spAutoFit/>
          </a:bodyPr>
          <a:lstStyle/>
          <a:p>
            <a:r>
              <a:rPr lang="en-US" sz="1100" dirty="0">
                <a:solidFill>
                  <a:srgbClr val="003C71"/>
                </a:solidFill>
              </a:rPr>
              <a:t>Performed in </a:t>
            </a:r>
            <a:r>
              <a:rPr lang="en-US" sz="1100" dirty="0" err="1">
                <a:solidFill>
                  <a:srgbClr val="003C71"/>
                </a:solidFill>
              </a:rPr>
              <a:t>Quartus</a:t>
            </a:r>
            <a:endParaRPr lang="en-US" sz="1100" dirty="0">
              <a:solidFill>
                <a:srgbClr val="003C71"/>
              </a:solidFill>
            </a:endParaRPr>
          </a:p>
        </p:txBody>
      </p:sp>
      <p:sp>
        <p:nvSpPr>
          <p:cNvPr id="96" name="Rectangle 95"/>
          <p:cNvSpPr/>
          <p:nvPr/>
        </p:nvSpPr>
        <p:spPr>
          <a:xfrm>
            <a:off x="3372694" y="3491766"/>
            <a:ext cx="1288644" cy="47296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0" name="Straight Connector 99"/>
          <p:cNvCxnSpPr>
            <a:cxnSpLocks/>
            <a:stCxn id="96" idx="0"/>
          </p:cNvCxnSpPr>
          <p:nvPr/>
        </p:nvCxnSpPr>
        <p:spPr>
          <a:xfrm flipV="1">
            <a:off x="4017016" y="1449092"/>
            <a:ext cx="0" cy="204267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3702922" y="3643609"/>
            <a:ext cx="1012661" cy="169277"/>
          </a:xfrm>
          <a:prstGeom prst="rect">
            <a:avLst/>
          </a:prstGeom>
          <a:noFill/>
        </p:spPr>
        <p:txBody>
          <a:bodyPr vert="horz" wrap="square" lIns="0" tIns="0" rIns="0" bIns="0" rtlCol="0">
            <a:spAutoFit/>
          </a:bodyPr>
          <a:lstStyle/>
          <a:p>
            <a:r>
              <a:rPr lang="en-US" sz="1100" dirty="0">
                <a:solidFill>
                  <a:srgbClr val="003C71"/>
                </a:solidFill>
              </a:rPr>
              <a:t>Fix Design</a:t>
            </a:r>
          </a:p>
        </p:txBody>
      </p:sp>
      <p:cxnSp>
        <p:nvCxnSpPr>
          <p:cNvPr id="104" name="Straight Arrow Connector 103"/>
          <p:cNvCxnSpPr>
            <a:endCxn id="9" idx="3"/>
          </p:cNvCxnSpPr>
          <p:nvPr/>
        </p:nvCxnSpPr>
        <p:spPr>
          <a:xfrm flipH="1">
            <a:off x="2843043" y="1452238"/>
            <a:ext cx="1157732" cy="136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15" idx="3"/>
            <a:endCxn id="96" idx="1"/>
          </p:cNvCxnSpPr>
          <p:nvPr/>
        </p:nvCxnSpPr>
        <p:spPr>
          <a:xfrm>
            <a:off x="2554666" y="3728249"/>
            <a:ext cx="81802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10" name="TextBox 109"/>
          <p:cNvSpPr txBox="1"/>
          <p:nvPr/>
        </p:nvSpPr>
        <p:spPr>
          <a:xfrm>
            <a:off x="2794431" y="3548402"/>
            <a:ext cx="515007" cy="169277"/>
          </a:xfrm>
          <a:prstGeom prst="rect">
            <a:avLst/>
          </a:prstGeom>
          <a:noFill/>
        </p:spPr>
        <p:txBody>
          <a:bodyPr vert="horz" wrap="square" lIns="0" tIns="0" rIns="0" bIns="0" rtlCol="0">
            <a:spAutoFit/>
          </a:bodyPr>
          <a:lstStyle/>
          <a:p>
            <a:r>
              <a:rPr lang="en-US" sz="1100" dirty="0">
                <a:solidFill>
                  <a:srgbClr val="003C71"/>
                </a:solidFill>
              </a:rPr>
              <a:t>NO</a:t>
            </a:r>
          </a:p>
        </p:txBody>
      </p:sp>
      <p:sp>
        <p:nvSpPr>
          <p:cNvPr id="111" name="TextBox 110"/>
          <p:cNvSpPr txBox="1"/>
          <p:nvPr/>
        </p:nvSpPr>
        <p:spPr>
          <a:xfrm>
            <a:off x="2327657" y="3999278"/>
            <a:ext cx="686838" cy="169277"/>
          </a:xfrm>
          <a:prstGeom prst="rect">
            <a:avLst/>
          </a:prstGeom>
          <a:noFill/>
        </p:spPr>
        <p:txBody>
          <a:bodyPr vert="horz" wrap="square" lIns="0" tIns="0" rIns="0" bIns="0" rtlCol="0">
            <a:spAutoFit/>
          </a:bodyPr>
          <a:lstStyle/>
          <a:p>
            <a:r>
              <a:rPr lang="en-US" sz="1100" dirty="0">
                <a:solidFill>
                  <a:srgbClr val="003C71"/>
                </a:solidFill>
              </a:rPr>
              <a:t>YES</a:t>
            </a:r>
          </a:p>
        </p:txBody>
      </p:sp>
      <p:sp>
        <p:nvSpPr>
          <p:cNvPr id="31" name="Rectangle 30">
            <a:extLst>
              <a:ext uri="{FF2B5EF4-FFF2-40B4-BE49-F238E27FC236}">
                <a16:creationId xmlns:a16="http://schemas.microsoft.com/office/drawing/2014/main" id="{22BBD117-C33F-46DD-A519-C0504304164C}"/>
              </a:ext>
            </a:extLst>
          </p:cNvPr>
          <p:cNvSpPr/>
          <p:nvPr/>
        </p:nvSpPr>
        <p:spPr>
          <a:xfrm>
            <a:off x="1529249" y="1998781"/>
            <a:ext cx="1313793" cy="2430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rgbClr val="0071C5"/>
                </a:solidFill>
              </a:rPr>
              <a:t>Startup Script</a:t>
            </a:r>
          </a:p>
        </p:txBody>
      </p:sp>
      <p:cxnSp>
        <p:nvCxnSpPr>
          <p:cNvPr id="32" name="Straight Arrow Connector 31">
            <a:extLst>
              <a:ext uri="{FF2B5EF4-FFF2-40B4-BE49-F238E27FC236}">
                <a16:creationId xmlns:a16="http://schemas.microsoft.com/office/drawing/2014/main" id="{195F313C-53B6-449C-84FA-EC359D8E2EBA}"/>
              </a:ext>
            </a:extLst>
          </p:cNvPr>
          <p:cNvCxnSpPr>
            <a:cxnSpLocks/>
            <a:endCxn id="31" idx="0"/>
          </p:cNvCxnSpPr>
          <p:nvPr/>
        </p:nvCxnSpPr>
        <p:spPr>
          <a:xfrm flipH="1">
            <a:off x="2186146" y="1577798"/>
            <a:ext cx="5440" cy="42098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B7B31A2A-8F41-4A5E-A428-FBCB1E3866DF}"/>
              </a:ext>
            </a:extLst>
          </p:cNvPr>
          <p:cNvSpPr txBox="1"/>
          <p:nvPr/>
        </p:nvSpPr>
        <p:spPr>
          <a:xfrm>
            <a:off x="5391180" y="1405869"/>
            <a:ext cx="2467879" cy="1015663"/>
          </a:xfrm>
          <a:prstGeom prst="rect">
            <a:avLst/>
          </a:prstGeom>
          <a:noFill/>
        </p:spPr>
        <p:txBody>
          <a:bodyPr vert="horz" wrap="square" lIns="0" tIns="0" rIns="0" bIns="0" rtlCol="0">
            <a:spAutoFit/>
          </a:bodyPr>
          <a:lstStyle/>
          <a:p>
            <a:r>
              <a:rPr lang="en-US" sz="1100" dirty="0">
                <a:solidFill>
                  <a:srgbClr val="003C71"/>
                </a:solidFill>
              </a:rPr>
              <a:t>Note: </a:t>
            </a:r>
          </a:p>
          <a:p>
            <a:r>
              <a:rPr lang="en-US" sz="1100" dirty="0">
                <a:solidFill>
                  <a:srgbClr val="003C71"/>
                </a:solidFill>
              </a:rPr>
              <a:t>Only functional (non-timing) simulation is supported</a:t>
            </a:r>
          </a:p>
          <a:p>
            <a:endParaRPr lang="en-US" sz="1100" dirty="0">
              <a:solidFill>
                <a:srgbClr val="003C71"/>
              </a:solidFill>
            </a:endParaRPr>
          </a:p>
          <a:p>
            <a:r>
              <a:rPr lang="en-US" sz="1100" dirty="0">
                <a:solidFill>
                  <a:srgbClr val="003C71"/>
                </a:solidFill>
              </a:rPr>
              <a:t>Back-annotated timing model gate level simulations are not supported</a:t>
            </a:r>
          </a:p>
        </p:txBody>
      </p:sp>
      <p:cxnSp>
        <p:nvCxnSpPr>
          <p:cNvPr id="4" name="Straight Arrow Connector 3">
            <a:extLst>
              <a:ext uri="{FF2B5EF4-FFF2-40B4-BE49-F238E27FC236}">
                <a16:creationId xmlns:a16="http://schemas.microsoft.com/office/drawing/2014/main" id="{64F20C45-23B9-4ECA-8197-0D56C3B1DFCA}"/>
              </a:ext>
            </a:extLst>
          </p:cNvPr>
          <p:cNvCxnSpPr/>
          <p:nvPr/>
        </p:nvCxnSpPr>
        <p:spPr>
          <a:xfrm flipH="1" flipV="1">
            <a:off x="2957885" y="2241866"/>
            <a:ext cx="2870421" cy="116129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681AAD7D-670E-4236-A8FA-B48060564CD6}"/>
              </a:ext>
            </a:extLst>
          </p:cNvPr>
          <p:cNvSpPr txBox="1"/>
          <p:nvPr/>
        </p:nvSpPr>
        <p:spPr>
          <a:xfrm>
            <a:off x="5943148" y="3233881"/>
            <a:ext cx="2467879" cy="338554"/>
          </a:xfrm>
          <a:prstGeom prst="rect">
            <a:avLst/>
          </a:prstGeom>
          <a:noFill/>
        </p:spPr>
        <p:txBody>
          <a:bodyPr vert="horz" wrap="square" lIns="0" tIns="0" rIns="0" bIns="0" rtlCol="0">
            <a:spAutoFit/>
          </a:bodyPr>
          <a:lstStyle/>
          <a:p>
            <a:r>
              <a:rPr lang="en-US" sz="1100" dirty="0">
                <a:solidFill>
                  <a:srgbClr val="003C71"/>
                </a:solidFill>
              </a:rPr>
              <a:t>This script will link in all of external IP libraries so you don’t have to</a:t>
            </a:r>
          </a:p>
        </p:txBody>
      </p:sp>
    </p:spTree>
    <p:extLst>
      <p:ext uri="{BB962C8B-B14F-4D97-AF65-F5344CB8AC3E}">
        <p14:creationId xmlns:p14="http://schemas.microsoft.com/office/powerpoint/2010/main" val="242592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1082</Words>
  <Application>Microsoft Office PowerPoint</Application>
  <PresentationFormat>Presentación en pantalla (16:9)</PresentationFormat>
  <Paragraphs>112</Paragraphs>
  <Slides>13</Slides>
  <Notes>9</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Arial Unicode MS</vt:lpstr>
      <vt:lpstr>Intel Clear</vt:lpstr>
      <vt:lpstr>Intel Clear Pro</vt:lpstr>
      <vt:lpstr>Wingdings</vt:lpstr>
      <vt:lpstr>Int_PPT Template_ClearPro_16x9</vt:lpstr>
      <vt:lpstr>       Introduction to  FPGA Simulation and Debug</vt:lpstr>
      <vt:lpstr>Objective</vt:lpstr>
      <vt:lpstr>Simulation with ModelSim</vt:lpstr>
      <vt:lpstr>Why Simulation?</vt:lpstr>
      <vt:lpstr>Testbenches</vt:lpstr>
      <vt:lpstr>Verilog Testbench Constructs</vt:lpstr>
      <vt:lpstr>Handy Verilog Testbench Constructs</vt:lpstr>
      <vt:lpstr>Mentor ModelSim Overview</vt:lpstr>
      <vt:lpstr>ModelSim </vt:lpstr>
      <vt:lpstr>Setting up ModelSim from Intel Quartus </vt:lpstr>
      <vt:lpstr>Setting up ModelSim from Intel Quartus </vt:lpstr>
      <vt:lpstr>ModelSim  GUI</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CTPClassification=CTP_NT</cp:keywords>
  <cp:lastModifiedBy/>
  <cp:revision>1</cp:revision>
  <dcterms:created xsi:type="dcterms:W3CDTF">2015-05-06T16:36:39Z</dcterms:created>
  <dcterms:modified xsi:type="dcterms:W3CDTF">2020-09-16T04:00:48Z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9787bf88-780e-4c7c-9015-6a82315ef308</vt:lpwstr>
  </property>
  <property fmtid="{D5CDD505-2E9C-101B-9397-08002B2CF9AE}" pid="3" name="CTP_TimeStamp">
    <vt:lpwstr>2018-04-19 20:15:54Z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