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79" r:id="rId3"/>
    <p:sldId id="262" r:id="rId4"/>
    <p:sldId id="263" r:id="rId5"/>
    <p:sldId id="269" r:id="rId6"/>
    <p:sldId id="264" r:id="rId7"/>
    <p:sldId id="270" r:id="rId8"/>
    <p:sldId id="266" r:id="rId9"/>
    <p:sldId id="271" r:id="rId10"/>
    <p:sldId id="275" r:id="rId11"/>
    <p:sldId id="27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91"/>
    <a:srgbClr val="64B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DB3A-FE07-12A8-B957-08224150EAF3}" v="298" dt="2020-12-18T04:05:44.827"/>
    <p1510:client id="{03B79542-3C3E-555A-EAB8-3FA5C9EBECD3}" v="744" dt="2020-10-08T04:03:37.176"/>
    <p1510:client id="{06460863-535E-7DE7-96DB-9E983FF4B943}" v="517" dt="2020-10-20T02:43:05.732"/>
    <p1510:client id="{0F18E429-FA79-9EA0-33CB-674C27F6A0BC}" v="721" dt="2020-10-20T00:39:04.708"/>
    <p1510:client id="{2F0BBB3C-D012-15BF-6A94-BC9942121B59}" v="214" dt="2020-10-19T02:42:02.262"/>
    <p1510:client id="{3E864D39-4A07-8795-3F45-81DE3DF99726}" v="53" dt="2020-12-17T06:37:53.729"/>
    <p1510:client id="{3FDF326F-7B48-D9C5-3AAB-1752E8BC534B}" v="15" dt="2020-12-16T01:03:28.867"/>
    <p1510:client id="{77799DF7-1221-2CB3-1D52-49D0129FF7D4}" v="67" dt="2020-10-20T12:33:56.836"/>
    <p1510:client id="{A0713F2E-2378-4A76-A364-419CA8056646}" v="1669" dt="2020-10-06T04:58:47.394"/>
    <p1510:client id="{C03A52F7-672A-02E8-F445-11CCF27E1549}" v="17" dt="2020-10-20T13:04:55.523"/>
    <p1510:client id="{D4177B68-8ACC-BAD7-EA86-BB004E1CC6CE}" v="10" dt="2020-10-20T02:43:13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324" y="358581"/>
            <a:ext cx="4843397" cy="3056235"/>
          </a:xfrm>
        </p:spPr>
        <p:txBody>
          <a:bodyPr>
            <a:normAutofit/>
          </a:bodyPr>
          <a:lstStyle/>
          <a:p>
            <a:pPr algn="l"/>
            <a:r>
              <a:rPr lang="es-MX" sz="4400" b="1">
                <a:latin typeface="Leelawadee UI"/>
                <a:cs typeface="Leelawadee UI"/>
              </a:rPr>
              <a:t>Proyecto: </a:t>
            </a:r>
            <a:r>
              <a:rPr lang="es-MX" sz="4400" b="1" err="1">
                <a:latin typeface="Leelawadee UI"/>
                <a:cs typeface="Leelawadee UI"/>
              </a:rPr>
              <a:t>SoC</a:t>
            </a:r>
            <a:br>
              <a:rPr lang="es-MX" sz="4400" b="1">
                <a:latin typeface="Leelawadee UI"/>
              </a:rPr>
            </a:br>
            <a:r>
              <a:rPr lang="es-MX" sz="4400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323" y="3414815"/>
            <a:ext cx="4571999" cy="53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MX" sz="2200" i="1">
                <a:solidFill>
                  <a:srgbClr val="FFFFFF"/>
                </a:solidFill>
              </a:rPr>
              <a:t>Electrónica Digital II - UN 2020</a:t>
            </a:r>
            <a:endParaRPr lang="es-MX" sz="2200" i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514525-E512-42E1-8159-2E6A0EDA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5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93B6D9-8432-47C3-B6DE-EDE6951C8588}"/>
              </a:ext>
            </a:extLst>
          </p:cNvPr>
          <p:cNvSpPr txBox="1"/>
          <p:nvPr/>
        </p:nvSpPr>
        <p:spPr>
          <a:xfrm>
            <a:off x="6677891" y="4946073"/>
            <a:ext cx="40178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/>
              <a:t>Juan David Pabón </a:t>
            </a:r>
            <a:r>
              <a:rPr lang="es-MX" sz="2000" err="1"/>
              <a:t>Hernandez</a:t>
            </a:r>
            <a:r>
              <a:rPr lang="es-ES" sz="2000"/>
              <a:t>​</a:t>
            </a:r>
            <a:br>
              <a:rPr lang="es-ES" sz="2000"/>
            </a:br>
            <a:r>
              <a:rPr lang="es-MX" sz="2000"/>
              <a:t>David </a:t>
            </a:r>
            <a:r>
              <a:rPr lang="es-MX" sz="2000" err="1"/>
              <a:t>Esneyder</a:t>
            </a:r>
            <a:r>
              <a:rPr lang="es-MX" sz="2000"/>
              <a:t> Ramírez Ibarra</a:t>
            </a:r>
            <a:r>
              <a:rPr lang="es-ES" sz="2000"/>
              <a:t>​</a:t>
            </a:r>
            <a:br>
              <a:rPr lang="es-ES" sz="2000"/>
            </a:br>
            <a:r>
              <a:rPr lang="es-MX" sz="2000"/>
              <a:t>David Santiago </a:t>
            </a:r>
            <a:r>
              <a:rPr lang="es-MX" sz="2000" err="1"/>
              <a:t>Viracachá</a:t>
            </a:r>
            <a:r>
              <a:rPr lang="es-MX" sz="2000"/>
              <a:t> Suárez</a:t>
            </a:r>
            <a:r>
              <a:rPr lang="es-ES" sz="20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I2C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4E3CF2-E8B3-4BE5-881C-D0647659B60D}"/>
              </a:ext>
            </a:extLst>
          </p:cNvPr>
          <p:cNvSpPr/>
          <p:nvPr/>
        </p:nvSpPr>
        <p:spPr>
          <a:xfrm>
            <a:off x="2704837" y="1365069"/>
            <a:ext cx="4824775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CACAE-9E95-4309-8724-57919F1E5425}"/>
              </a:ext>
            </a:extLst>
          </p:cNvPr>
          <p:cNvCxnSpPr>
            <a:cxnSpLocks/>
          </p:cNvCxnSpPr>
          <p:nvPr/>
        </p:nvCxnSpPr>
        <p:spPr>
          <a:xfrm flipV="1">
            <a:off x="757593" y="3189043"/>
            <a:ext cx="1899742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0FEE3-AE3D-430D-A32E-8B3A2E6B5B6A}"/>
              </a:ext>
            </a:extLst>
          </p:cNvPr>
          <p:cNvCxnSpPr>
            <a:cxnSpLocks/>
          </p:cNvCxnSpPr>
          <p:nvPr/>
        </p:nvCxnSpPr>
        <p:spPr>
          <a:xfrm flipV="1">
            <a:off x="7497350" y="3189042"/>
            <a:ext cx="1006364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BFC6195-5046-475A-969A-C992252337AA}"/>
              </a:ext>
            </a:extLst>
          </p:cNvPr>
          <p:cNvSpPr/>
          <p:nvPr/>
        </p:nvSpPr>
        <p:spPr>
          <a:xfrm>
            <a:off x="2929286" y="1588826"/>
            <a:ext cx="1311086" cy="305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E05481E-8766-4465-B6CE-A52C17C08174}"/>
              </a:ext>
            </a:extLst>
          </p:cNvPr>
          <p:cNvSpPr/>
          <p:nvPr/>
        </p:nvSpPr>
        <p:spPr>
          <a:xfrm>
            <a:off x="4358550" y="1585100"/>
            <a:ext cx="1736890" cy="3020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</p:txBody>
      </p:sp>
      <p:sp>
        <p:nvSpPr>
          <p:cNvPr id="2" name="CuadroTexto 22">
            <a:extLst>
              <a:ext uri="{FF2B5EF4-FFF2-40B4-BE49-F238E27FC236}">
                <a16:creationId xmlns:a16="http://schemas.microsoft.com/office/drawing/2014/main" id="{B16F8E0B-B884-409D-9047-0984906055C4}"/>
              </a:ext>
            </a:extLst>
          </p:cNvPr>
          <p:cNvSpPr txBox="1"/>
          <p:nvPr/>
        </p:nvSpPr>
        <p:spPr>
          <a:xfrm>
            <a:off x="861340" y="28239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START/STOP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EA96A9-A801-4EC3-A053-3A88EBB15F88}"/>
              </a:ext>
            </a:extLst>
          </p:cNvPr>
          <p:cNvSpPr txBox="1"/>
          <p:nvPr/>
        </p:nvSpPr>
        <p:spPr>
          <a:xfrm>
            <a:off x="4448503" y="2136228"/>
            <a:ext cx="15739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cs typeface="Segoe UI"/>
              </a:rPr>
              <a:t>Rx</a:t>
            </a:r>
            <a:r>
              <a:rPr lang="es-ES">
                <a:cs typeface="Segoe UI"/>
              </a:rPr>
              <a:t> </a:t>
            </a:r>
            <a:r>
              <a:rPr lang="es-ES" err="1">
                <a:cs typeface="Segoe UI"/>
              </a:rPr>
              <a:t>Reg</a:t>
            </a:r>
            <a:endParaRPr lang="es-ES">
              <a:cs typeface="Segoe UI"/>
            </a:endParaRPr>
          </a:p>
          <a:p>
            <a:r>
              <a:rPr lang="es-ES">
                <a:cs typeface="Segoe UI"/>
              </a:rPr>
              <a:t>1.Res</a:t>
            </a:r>
          </a:p>
          <a:p>
            <a:r>
              <a:rPr lang="es-ES">
                <a:cs typeface="Segoe UI"/>
              </a:rPr>
              <a:t>2.Color</a:t>
            </a:r>
          </a:p>
          <a:p>
            <a:endParaRPr lang="es-ES">
              <a:cs typeface="Segoe UI"/>
            </a:endParaRPr>
          </a:p>
          <a:p>
            <a:r>
              <a:rPr lang="es-ES">
                <a:cs typeface="Segoe UI"/>
              </a:rPr>
              <a:t>Control </a:t>
            </a:r>
            <a:r>
              <a:rPr lang="es-ES" err="1">
                <a:cs typeface="Segoe UI"/>
              </a:rPr>
              <a:t>reg</a:t>
            </a:r>
            <a:r>
              <a:rPr lang="es-ES">
                <a:cs typeface="Segoe UI"/>
              </a:rPr>
              <a:t>​</a:t>
            </a:r>
            <a:endParaRPr lang="es-ES"/>
          </a:p>
          <a:p>
            <a:r>
              <a:rPr lang="es-ES">
                <a:cs typeface="Segoe UI"/>
              </a:rPr>
              <a:t>1. </a:t>
            </a:r>
            <a:r>
              <a:rPr lang="es-ES" err="1">
                <a:cs typeface="Segoe UI"/>
              </a:rPr>
              <a:t>Start</a:t>
            </a:r>
            <a:r>
              <a:rPr lang="es-ES">
                <a:cs typeface="Segoe UI"/>
              </a:rPr>
              <a:t>/Stop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9571DE-35D4-479D-AC04-11357BDFBDE0}"/>
              </a:ext>
            </a:extLst>
          </p:cNvPr>
          <p:cNvSpPr/>
          <p:nvPr/>
        </p:nvSpPr>
        <p:spPr>
          <a:xfrm>
            <a:off x="6179144" y="1585335"/>
            <a:ext cx="1274829" cy="302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graphicFrame>
        <p:nvGraphicFramePr>
          <p:cNvPr id="12" name="Tabla 20">
            <a:extLst>
              <a:ext uri="{FF2B5EF4-FFF2-40B4-BE49-F238E27FC236}">
                <a16:creationId xmlns:a16="http://schemas.microsoft.com/office/drawing/2014/main" id="{0DF51AD0-4D29-43B6-93B2-FA9BA6E33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92863"/>
              </p:ext>
            </p:extLst>
          </p:nvPr>
        </p:nvGraphicFramePr>
        <p:xfrm>
          <a:off x="8933793" y="4401207"/>
          <a:ext cx="273272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6362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366362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27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START/STOP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</a:tbl>
          </a:graphicData>
        </a:graphic>
      </p:graphicFrame>
      <p:sp>
        <p:nvSpPr>
          <p:cNvPr id="21" name="CuadroTexto 22">
            <a:extLst>
              <a:ext uri="{FF2B5EF4-FFF2-40B4-BE49-F238E27FC236}">
                <a16:creationId xmlns:a16="http://schemas.microsoft.com/office/drawing/2014/main" id="{DE10BCBF-7920-45D6-983B-9AE4D12D64A9}"/>
              </a:ext>
            </a:extLst>
          </p:cNvPr>
          <p:cNvSpPr txBox="1"/>
          <p:nvPr/>
        </p:nvSpPr>
        <p:spPr>
          <a:xfrm>
            <a:off x="7627374" y="28239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/>
              <a:t>Conf</a:t>
            </a:r>
          </a:p>
        </p:txBody>
      </p:sp>
      <p:cxnSp>
        <p:nvCxnSpPr>
          <p:cNvPr id="14" name="Conector recto de flecha 6">
            <a:extLst>
              <a:ext uri="{FF2B5EF4-FFF2-40B4-BE49-F238E27FC236}">
                <a16:creationId xmlns:a16="http://schemas.microsoft.com/office/drawing/2014/main" id="{BCF7FC71-7953-426C-9338-36FFFEF58066}"/>
              </a:ext>
            </a:extLst>
          </p:cNvPr>
          <p:cNvCxnSpPr>
            <a:cxnSpLocks/>
          </p:cNvCxnSpPr>
          <p:nvPr/>
        </p:nvCxnSpPr>
        <p:spPr>
          <a:xfrm flipV="1">
            <a:off x="766558" y="3646243"/>
            <a:ext cx="1899742" cy="52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2">
            <a:extLst>
              <a:ext uri="{FF2B5EF4-FFF2-40B4-BE49-F238E27FC236}">
                <a16:creationId xmlns:a16="http://schemas.microsoft.com/office/drawing/2014/main" id="{94AF4231-356C-422A-B319-3483DF39EB86}"/>
              </a:ext>
            </a:extLst>
          </p:cNvPr>
          <p:cNvSpPr txBox="1"/>
          <p:nvPr/>
        </p:nvSpPr>
        <p:spPr>
          <a:xfrm>
            <a:off x="870305" y="3281119"/>
            <a:ext cx="1531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39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EC4933B-6E69-4481-AEA2-B6A3A4A327A6}"/>
              </a:ext>
            </a:extLst>
          </p:cNvPr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Cámara</a:t>
            </a:r>
          </a:p>
        </p:txBody>
      </p:sp>
      <p:sp>
        <p:nvSpPr>
          <p:cNvPr id="45" name="Rectángulo 3">
            <a:extLst>
              <a:ext uri="{FF2B5EF4-FFF2-40B4-BE49-F238E27FC236}">
                <a16:creationId xmlns:a16="http://schemas.microsoft.com/office/drawing/2014/main" id="{044677F1-2570-4876-B3CE-C15C6FFE0AA5}"/>
              </a:ext>
            </a:extLst>
          </p:cNvPr>
          <p:cNvSpPr/>
          <p:nvPr/>
        </p:nvSpPr>
        <p:spPr>
          <a:xfrm>
            <a:off x="3003577" y="3935286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47" name="Rectángulo 8">
            <a:extLst>
              <a:ext uri="{FF2B5EF4-FFF2-40B4-BE49-F238E27FC236}">
                <a16:creationId xmlns:a16="http://schemas.microsoft.com/office/drawing/2014/main" id="{9EA41A2B-D336-4C68-B574-DA10A6BFBC1E}"/>
              </a:ext>
            </a:extLst>
          </p:cNvPr>
          <p:cNvSpPr/>
          <p:nvPr/>
        </p:nvSpPr>
        <p:spPr>
          <a:xfrm>
            <a:off x="3001990" y="2255773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49" name="Rectángulo 4">
            <a:extLst>
              <a:ext uri="{FF2B5EF4-FFF2-40B4-BE49-F238E27FC236}">
                <a16:creationId xmlns:a16="http://schemas.microsoft.com/office/drawing/2014/main" id="{15C7C089-9AD8-4BC2-8C7D-3436161376FA}"/>
              </a:ext>
            </a:extLst>
          </p:cNvPr>
          <p:cNvSpPr/>
          <p:nvPr/>
        </p:nvSpPr>
        <p:spPr>
          <a:xfrm>
            <a:off x="2685873" y="2069862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10">
            <a:extLst>
              <a:ext uri="{FF2B5EF4-FFF2-40B4-BE49-F238E27FC236}">
                <a16:creationId xmlns:a16="http://schemas.microsoft.com/office/drawing/2014/main" id="{CB609E52-C10C-4E08-A5B5-13C7E3BCE2BC}"/>
              </a:ext>
            </a:extLst>
          </p:cNvPr>
          <p:cNvSpPr/>
          <p:nvPr/>
        </p:nvSpPr>
        <p:spPr>
          <a:xfrm>
            <a:off x="3003576" y="3178603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>
                <a:solidFill>
                  <a:schemeClr val="tx1"/>
                </a:solidFill>
              </a:rPr>
              <a:t>Xclk</a:t>
            </a:r>
            <a:r>
              <a:rPr lang="es-CO">
                <a:solidFill>
                  <a:schemeClr val="tx1"/>
                </a:solidFill>
              </a:rPr>
              <a:t> / </a:t>
            </a:r>
            <a:r>
              <a:rPr lang="es-CO" err="1">
                <a:solidFill>
                  <a:schemeClr val="tx1"/>
                </a:solidFill>
              </a:rPr>
              <a:t>Reset</a:t>
            </a:r>
            <a:r>
              <a:rPr lang="es-CO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53" name="Conector recto de flecha 11">
            <a:extLst>
              <a:ext uri="{FF2B5EF4-FFF2-40B4-BE49-F238E27FC236}">
                <a16:creationId xmlns:a16="http://schemas.microsoft.com/office/drawing/2014/main" id="{781F9ABA-50CF-41EE-A41C-6C203D362FCA}"/>
              </a:ext>
            </a:extLst>
          </p:cNvPr>
          <p:cNvCxnSpPr/>
          <p:nvPr/>
        </p:nvCxnSpPr>
        <p:spPr>
          <a:xfrm flipH="1" flipV="1">
            <a:off x="1362693" y="3544306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3">
            <a:extLst>
              <a:ext uri="{FF2B5EF4-FFF2-40B4-BE49-F238E27FC236}">
                <a16:creationId xmlns:a16="http://schemas.microsoft.com/office/drawing/2014/main" id="{06B60539-4ED3-432D-9D6B-AA702A0D0010}"/>
              </a:ext>
            </a:extLst>
          </p:cNvPr>
          <p:cNvCxnSpPr/>
          <p:nvPr/>
        </p:nvCxnSpPr>
        <p:spPr>
          <a:xfrm flipH="1" flipV="1">
            <a:off x="1392966" y="3833993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 derecha 12">
            <a:extLst>
              <a:ext uri="{FF2B5EF4-FFF2-40B4-BE49-F238E27FC236}">
                <a16:creationId xmlns:a16="http://schemas.microsoft.com/office/drawing/2014/main" id="{0631FD6A-FE4F-4D19-921D-25A4A52C8403}"/>
              </a:ext>
            </a:extLst>
          </p:cNvPr>
          <p:cNvSpPr/>
          <p:nvPr/>
        </p:nvSpPr>
        <p:spPr>
          <a:xfrm>
            <a:off x="4283415" y="4338404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</a:t>
            </a:r>
          </a:p>
        </p:txBody>
      </p:sp>
      <p:sp>
        <p:nvSpPr>
          <p:cNvPr id="59" name="Flecha derecha 18">
            <a:extLst>
              <a:ext uri="{FF2B5EF4-FFF2-40B4-BE49-F238E27FC236}">
                <a16:creationId xmlns:a16="http://schemas.microsoft.com/office/drawing/2014/main" id="{7101CDF8-7119-42AB-A645-311886B37309}"/>
              </a:ext>
            </a:extLst>
          </p:cNvPr>
          <p:cNvSpPr/>
          <p:nvPr/>
        </p:nvSpPr>
        <p:spPr>
          <a:xfrm>
            <a:off x="4292440" y="3914112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addr</a:t>
            </a:r>
            <a:endParaRPr lang="es-CO"/>
          </a:p>
        </p:txBody>
      </p:sp>
      <p:cxnSp>
        <p:nvCxnSpPr>
          <p:cNvPr id="61" name="Conector recto de flecha 27">
            <a:extLst>
              <a:ext uri="{FF2B5EF4-FFF2-40B4-BE49-F238E27FC236}">
                <a16:creationId xmlns:a16="http://schemas.microsoft.com/office/drawing/2014/main" id="{991E5280-FE2C-4F4B-8BDF-E7E6D86F797B}"/>
              </a:ext>
            </a:extLst>
          </p:cNvPr>
          <p:cNvCxnSpPr/>
          <p:nvPr/>
        </p:nvCxnSpPr>
        <p:spPr>
          <a:xfrm>
            <a:off x="1407480" y="418087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28">
            <a:extLst>
              <a:ext uri="{FF2B5EF4-FFF2-40B4-BE49-F238E27FC236}">
                <a16:creationId xmlns:a16="http://schemas.microsoft.com/office/drawing/2014/main" id="{A8C11DC4-891E-4B65-B6ED-EDA5A605CCF2}"/>
              </a:ext>
            </a:extLst>
          </p:cNvPr>
          <p:cNvCxnSpPr/>
          <p:nvPr/>
        </p:nvCxnSpPr>
        <p:spPr>
          <a:xfrm>
            <a:off x="1416200" y="4731214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29">
            <a:extLst>
              <a:ext uri="{FF2B5EF4-FFF2-40B4-BE49-F238E27FC236}">
                <a16:creationId xmlns:a16="http://schemas.microsoft.com/office/drawing/2014/main" id="{F74D6789-DBCD-4832-BE15-F6EE859336E4}"/>
              </a:ext>
            </a:extLst>
          </p:cNvPr>
          <p:cNvCxnSpPr/>
          <p:nvPr/>
        </p:nvCxnSpPr>
        <p:spPr>
          <a:xfrm>
            <a:off x="1416200" y="4469934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derecha 30">
            <a:extLst>
              <a:ext uri="{FF2B5EF4-FFF2-40B4-BE49-F238E27FC236}">
                <a16:creationId xmlns:a16="http://schemas.microsoft.com/office/drawing/2014/main" id="{EBB0148F-51A6-4975-B338-C93F4450D7EB}"/>
              </a:ext>
            </a:extLst>
          </p:cNvPr>
          <p:cNvSpPr/>
          <p:nvPr/>
        </p:nvSpPr>
        <p:spPr>
          <a:xfrm>
            <a:off x="1407480" y="4831993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 [7:0]</a:t>
            </a:r>
          </a:p>
        </p:txBody>
      </p:sp>
      <p:cxnSp>
        <p:nvCxnSpPr>
          <p:cNvPr id="69" name="Conector recto de flecha 44">
            <a:extLst>
              <a:ext uri="{FF2B5EF4-FFF2-40B4-BE49-F238E27FC236}">
                <a16:creationId xmlns:a16="http://schemas.microsoft.com/office/drawing/2014/main" id="{B50802AB-6B29-4FE6-8225-CC1F2915E071}"/>
              </a:ext>
            </a:extLst>
          </p:cNvPr>
          <p:cNvCxnSpPr/>
          <p:nvPr/>
        </p:nvCxnSpPr>
        <p:spPr>
          <a:xfrm flipH="1" flipV="1">
            <a:off x="1379845" y="330701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45">
            <a:extLst>
              <a:ext uri="{FF2B5EF4-FFF2-40B4-BE49-F238E27FC236}">
                <a16:creationId xmlns:a16="http://schemas.microsoft.com/office/drawing/2014/main" id="{FE690389-3E71-4296-A944-4ADEB3AF071E}"/>
              </a:ext>
            </a:extLst>
          </p:cNvPr>
          <p:cNvCxnSpPr/>
          <p:nvPr/>
        </p:nvCxnSpPr>
        <p:spPr>
          <a:xfrm rot="16200000" flipH="1">
            <a:off x="3676445" y="2995065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1">
            <a:extLst>
              <a:ext uri="{FF2B5EF4-FFF2-40B4-BE49-F238E27FC236}">
                <a16:creationId xmlns:a16="http://schemas.microsoft.com/office/drawing/2014/main" id="{7D07A258-D7BB-45F7-BB68-0BD49AEEC370}"/>
              </a:ext>
            </a:extLst>
          </p:cNvPr>
          <p:cNvSpPr txBox="1"/>
          <p:nvPr/>
        </p:nvSpPr>
        <p:spPr>
          <a:xfrm>
            <a:off x="3858397" y="17289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err="1"/>
              <a:t>clk</a:t>
            </a:r>
            <a:endParaRPr lang="es-CO"/>
          </a:p>
        </p:txBody>
      </p:sp>
      <p:sp>
        <p:nvSpPr>
          <p:cNvPr id="75" name="CuadroTexto 53">
            <a:extLst>
              <a:ext uri="{FF2B5EF4-FFF2-40B4-BE49-F238E27FC236}">
                <a16:creationId xmlns:a16="http://schemas.microsoft.com/office/drawing/2014/main" id="{505DEF49-DD02-4297-9E67-B081C4CF8C1C}"/>
              </a:ext>
            </a:extLst>
          </p:cNvPr>
          <p:cNvSpPr txBox="1"/>
          <p:nvPr/>
        </p:nvSpPr>
        <p:spPr>
          <a:xfrm>
            <a:off x="501331" y="1084300"/>
            <a:ext cx="1772074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s-ES"/>
          </a:p>
          <a:p>
            <a:pPr algn="r">
              <a:lnSpc>
                <a:spcPct val="150000"/>
              </a:lnSpc>
            </a:pPr>
            <a:endParaRPr lang="es-ES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r>
              <a:rPr lang="es-CO" err="1"/>
              <a:t>Xclk</a:t>
            </a:r>
            <a:r>
              <a:rPr lang="es-CO"/>
              <a:t> </a:t>
            </a:r>
          </a:p>
          <a:p>
            <a:pPr algn="r"/>
            <a:r>
              <a:rPr lang="es-CO" err="1"/>
              <a:t>Rst</a:t>
            </a:r>
            <a:endParaRPr lang="es-CO"/>
          </a:p>
          <a:p>
            <a:pPr algn="r"/>
            <a:r>
              <a:rPr lang="es-CO" err="1"/>
              <a:t>Pwdn</a:t>
            </a:r>
            <a:endParaRPr lang="es-CO"/>
          </a:p>
          <a:p>
            <a:pPr algn="r"/>
            <a:r>
              <a:rPr lang="es-CO" err="1"/>
              <a:t>Href</a:t>
            </a:r>
            <a:endParaRPr lang="es-CO"/>
          </a:p>
          <a:p>
            <a:pPr algn="r"/>
            <a:r>
              <a:rPr lang="es-CO" err="1"/>
              <a:t>Vsync</a:t>
            </a:r>
            <a:endParaRPr lang="es-CO"/>
          </a:p>
          <a:p>
            <a:pPr algn="r"/>
            <a:r>
              <a:rPr lang="es-CO" err="1"/>
              <a:t>Pclk</a:t>
            </a:r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</p:txBody>
      </p:sp>
      <p:cxnSp>
        <p:nvCxnSpPr>
          <p:cNvPr id="77" name="Conector recto 9">
            <a:extLst>
              <a:ext uri="{FF2B5EF4-FFF2-40B4-BE49-F238E27FC236}">
                <a16:creationId xmlns:a16="http://schemas.microsoft.com/office/drawing/2014/main" id="{22EFEE56-C8C4-40FB-BE20-63BCBF34E14E}"/>
              </a:ext>
            </a:extLst>
          </p:cNvPr>
          <p:cNvCxnSpPr/>
          <p:nvPr/>
        </p:nvCxnSpPr>
        <p:spPr>
          <a:xfrm>
            <a:off x="3481929" y="19046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16">
            <a:extLst>
              <a:ext uri="{FF2B5EF4-FFF2-40B4-BE49-F238E27FC236}">
                <a16:creationId xmlns:a16="http://schemas.microsoft.com/office/drawing/2014/main" id="{CFCE63BF-4F50-4B8A-9076-CC3663D8D383}"/>
              </a:ext>
            </a:extLst>
          </p:cNvPr>
          <p:cNvSpPr txBox="1"/>
          <p:nvPr/>
        </p:nvSpPr>
        <p:spPr>
          <a:xfrm>
            <a:off x="3010080" y="27996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24MHz</a:t>
            </a:r>
            <a:endParaRPr lang="en-US"/>
          </a:p>
        </p:txBody>
      </p:sp>
      <p:sp>
        <p:nvSpPr>
          <p:cNvPr id="81" name="Rectángulo 42">
            <a:extLst>
              <a:ext uri="{FF2B5EF4-FFF2-40B4-BE49-F238E27FC236}">
                <a16:creationId xmlns:a16="http://schemas.microsoft.com/office/drawing/2014/main" id="{491EB6D0-2254-4EE5-8660-4D2022F7CB3E}"/>
              </a:ext>
            </a:extLst>
          </p:cNvPr>
          <p:cNvSpPr/>
          <p:nvPr/>
        </p:nvSpPr>
        <p:spPr>
          <a:xfrm>
            <a:off x="5202672" y="3813730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83" name="Rectángulo 48">
            <a:extLst>
              <a:ext uri="{FF2B5EF4-FFF2-40B4-BE49-F238E27FC236}">
                <a16:creationId xmlns:a16="http://schemas.microsoft.com/office/drawing/2014/main" id="{02A45AA4-C0C8-4698-AF50-CF9BF276E87B}"/>
              </a:ext>
            </a:extLst>
          </p:cNvPr>
          <p:cNvSpPr/>
          <p:nvPr/>
        </p:nvSpPr>
        <p:spPr>
          <a:xfrm>
            <a:off x="4466204" y="2304536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85" name="Rectángulo 49">
            <a:extLst>
              <a:ext uri="{FF2B5EF4-FFF2-40B4-BE49-F238E27FC236}">
                <a16:creationId xmlns:a16="http://schemas.microsoft.com/office/drawing/2014/main" id="{A85FFA2A-7483-487B-A038-A9889CBA35E6}"/>
              </a:ext>
            </a:extLst>
          </p:cNvPr>
          <p:cNvSpPr/>
          <p:nvPr/>
        </p:nvSpPr>
        <p:spPr>
          <a:xfrm>
            <a:off x="6864021" y="2168548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87" name="Tabla 20">
            <a:extLst>
              <a:ext uri="{FF2B5EF4-FFF2-40B4-BE49-F238E27FC236}">
                <a16:creationId xmlns:a16="http://schemas.microsoft.com/office/drawing/2014/main" id="{1A7055EF-1FF3-4E35-94CE-F43A8EB2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3245"/>
              </p:ext>
            </p:extLst>
          </p:nvPr>
        </p:nvGraphicFramePr>
        <p:xfrm>
          <a:off x="8824148" y="3838221"/>
          <a:ext cx="206099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ObjectFound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  <a:endParaRPr 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5" name="Tabla 20">
            <a:extLst>
              <a:ext uri="{FF2B5EF4-FFF2-40B4-BE49-F238E27FC236}">
                <a16:creationId xmlns:a16="http://schemas.microsoft.com/office/drawing/2014/main" id="{DD9D455B-EC32-4611-A946-B8D4C0786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62504"/>
              </p:ext>
            </p:extLst>
          </p:nvPr>
        </p:nvGraphicFramePr>
        <p:xfrm>
          <a:off x="8824148" y="2771421"/>
          <a:ext cx="206099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497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0x10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Reset</a:t>
                      </a:r>
                      <a:endParaRPr lang="en-US" err="1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0x0C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Cámara OV7970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/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/>
              <a:t>SERVOMOTOR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58359" y="1969043"/>
            <a:ext cx="944120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28880" y="1969042"/>
            <a:ext cx="935773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Driver </a:t>
            </a:r>
            <a:r>
              <a:rPr lang="es-MX" sz="1100"/>
              <a:t>Ultrasonido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670488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BUS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/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985806" y="5660423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6986353" y="4590287"/>
            <a:ext cx="863725" cy="553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Driver </a:t>
            </a:r>
          </a:p>
          <a:p>
            <a:pPr algn="ctr"/>
            <a:r>
              <a:rPr lang="es-MX" sz="1200"/>
              <a:t>Infrarrojo</a:t>
            </a:r>
            <a:endParaRPr lang="es-MX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SoC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UART1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/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arriba y abajo 75"/>
          <p:cNvSpPr/>
          <p:nvPr/>
        </p:nvSpPr>
        <p:spPr>
          <a:xfrm>
            <a:off x="6442465" y="3431596"/>
            <a:ext cx="401209" cy="522998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lecha arriba y abajo 77"/>
          <p:cNvSpPr/>
          <p:nvPr/>
        </p:nvSpPr>
        <p:spPr>
          <a:xfrm>
            <a:off x="7234261" y="4171373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arriba y abajo 90"/>
          <p:cNvSpPr/>
          <p:nvPr/>
        </p:nvSpPr>
        <p:spPr>
          <a:xfrm>
            <a:off x="7202760" y="514149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SoC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143012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Flecha arriba y abajo 75">
            <a:extLst>
              <a:ext uri="{FF2B5EF4-FFF2-40B4-BE49-F238E27FC236}">
                <a16:creationId xmlns:a16="http://schemas.microsoft.com/office/drawing/2014/main" id="{DF71D3B8-3CD8-460D-959C-BD9C8071D9FE}"/>
              </a:ext>
            </a:extLst>
          </p:cNvPr>
          <p:cNvSpPr/>
          <p:nvPr/>
        </p:nvSpPr>
        <p:spPr>
          <a:xfrm>
            <a:off x="7440947" y="3418458"/>
            <a:ext cx="401209" cy="522998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A93664B-ACFB-4CFB-921F-945B5678D31D}"/>
              </a:ext>
            </a:extLst>
          </p:cNvPr>
          <p:cNvSpPr/>
          <p:nvPr/>
        </p:nvSpPr>
        <p:spPr>
          <a:xfrm>
            <a:off x="5383526" y="4577149"/>
            <a:ext cx="863725" cy="5664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GPIO</a:t>
            </a:r>
            <a:endParaRPr lang="es-ES"/>
          </a:p>
        </p:txBody>
      </p:sp>
      <p:sp>
        <p:nvSpPr>
          <p:cNvPr id="55" name="Flecha arriba y abajo 77">
            <a:extLst>
              <a:ext uri="{FF2B5EF4-FFF2-40B4-BE49-F238E27FC236}">
                <a16:creationId xmlns:a16="http://schemas.microsoft.com/office/drawing/2014/main" id="{46094F0E-4C57-4180-93B9-480D0A947575}"/>
              </a:ext>
            </a:extLst>
          </p:cNvPr>
          <p:cNvSpPr/>
          <p:nvPr/>
        </p:nvSpPr>
        <p:spPr>
          <a:xfrm>
            <a:off x="5631433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0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Memory</a:t>
            </a:r>
            <a:r>
              <a:rPr lang="es-MX" b="1">
                <a:latin typeface="Leelawadee UI"/>
                <a:cs typeface="Leelawadee UI"/>
              </a:rPr>
              <a:t> </a:t>
            </a:r>
            <a:r>
              <a:rPr lang="es-MX" b="1" err="1">
                <a:latin typeface="Leelawadee UI"/>
                <a:cs typeface="Leelawadee UI"/>
              </a:rPr>
              <a:t>map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82" y="0"/>
            <a:ext cx="2593122" cy="6858000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59900"/>
              </p:ext>
            </p:extLst>
          </p:nvPr>
        </p:nvGraphicFramePr>
        <p:xfrm>
          <a:off x="6519091" y="5547648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UCR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RXTX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20600"/>
              </p:ext>
            </p:extLst>
          </p:nvPr>
        </p:nvGraphicFramePr>
        <p:xfrm>
          <a:off x="6519091" y="3518188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3" name="Flecha derecha 42"/>
          <p:cNvSpPr/>
          <p:nvPr/>
        </p:nvSpPr>
        <p:spPr>
          <a:xfrm rot="21252099">
            <a:off x="4343682" y="4207471"/>
            <a:ext cx="2185832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Flecha derecha 89"/>
          <p:cNvSpPr/>
          <p:nvPr/>
        </p:nvSpPr>
        <p:spPr>
          <a:xfrm rot="835286">
            <a:off x="4313400" y="5169742"/>
            <a:ext cx="218753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8880143" y="5475433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err="1"/>
              <a:t>tx_busy</a:t>
            </a:r>
            <a:r>
              <a:rPr lang="es-CO"/>
              <a:t>, </a:t>
            </a:r>
            <a:r>
              <a:rPr lang="es-CO" err="1"/>
              <a:t>rx_error</a:t>
            </a:r>
            <a:r>
              <a:rPr lang="es-CO"/>
              <a:t>, </a:t>
            </a:r>
            <a:r>
              <a:rPr lang="es-CO" err="1"/>
              <a:t>rx_avail</a:t>
            </a:r>
            <a:endParaRPr lang="es-CO"/>
          </a:p>
        </p:txBody>
      </p:sp>
      <p:sp>
        <p:nvSpPr>
          <p:cNvPr id="49" name="Flecha derecha 48"/>
          <p:cNvSpPr/>
          <p:nvPr/>
        </p:nvSpPr>
        <p:spPr>
          <a:xfrm>
            <a:off x="8093891" y="5660571"/>
            <a:ext cx="786252" cy="7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uart</a:t>
            </a:r>
            <a:endParaRPr lang="es-MX" b="1">
              <a:latin typeface="Leelawadee UI"/>
              <a:cs typeface="Leelawadee UI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79701"/>
              </p:ext>
            </p:extLst>
          </p:nvPr>
        </p:nvGraphicFramePr>
        <p:xfrm>
          <a:off x="1050108" y="598157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166006" y="1138646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156957" y="1968138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166005" y="2793276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BAUD_GEN</a:t>
            </a:r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0" y="186363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07680" y="292172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01241" y="16878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RX_PIN</a:t>
            </a:r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9401241" y="27047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TX_PIN</a:t>
            </a:r>
            <a:endParaRPr lang="es-CO"/>
          </a:p>
        </p:txBody>
      </p:sp>
      <p:cxnSp>
        <p:nvCxnSpPr>
          <p:cNvPr id="20" name="Conector recto 19"/>
          <p:cNvCxnSpPr/>
          <p:nvPr/>
        </p:nvCxnSpPr>
        <p:spPr>
          <a:xfrm>
            <a:off x="1750424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clk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3323424" y="1102723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24" y="3840789"/>
            <a:ext cx="4657810" cy="2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589146" y="688054"/>
            <a:ext cx="15152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Status </a:t>
            </a:r>
            <a:r>
              <a:rPr lang="es-CO" err="1"/>
              <a:t>reg</a:t>
            </a:r>
            <a:r>
              <a:rPr lang="es-CO"/>
              <a:t>           </a:t>
            </a:r>
            <a:r>
              <a:rPr lang="es-CO" sz="1400"/>
              <a:t>1. </a:t>
            </a:r>
            <a:r>
              <a:rPr lang="es-CO" sz="1400" err="1"/>
              <a:t>tx_busy</a:t>
            </a:r>
            <a:endParaRPr lang="es-CO" sz="1400"/>
          </a:p>
          <a:p>
            <a:r>
              <a:rPr lang="es-CO" sz="1400"/>
              <a:t>2. </a:t>
            </a:r>
            <a:r>
              <a:rPr lang="es-CO" sz="1400" err="1"/>
              <a:t>rx_error</a:t>
            </a:r>
            <a:endParaRPr lang="es-CO" sz="1400"/>
          </a:p>
          <a:p>
            <a:r>
              <a:rPr lang="es-CO" sz="1400"/>
              <a:t>3. </a:t>
            </a:r>
            <a:r>
              <a:rPr lang="es-CO" sz="1400" err="1"/>
              <a:t>rx_avail</a:t>
            </a:r>
            <a:endParaRPr lang="es-CO" sz="1400"/>
          </a:p>
          <a:p>
            <a:endParaRPr lang="es-ES"/>
          </a:p>
          <a:p>
            <a:r>
              <a:rPr lang="es-ES"/>
              <a:t>Control </a:t>
            </a:r>
            <a:r>
              <a:rPr lang="es-ES" err="1"/>
              <a:t>reg</a:t>
            </a:r>
            <a:endParaRPr lang="es-ES"/>
          </a:p>
          <a:p>
            <a:r>
              <a:rPr lang="es-ES" sz="1400"/>
              <a:t>1. </a:t>
            </a:r>
            <a:r>
              <a:rPr lang="es-ES" sz="1400" err="1"/>
              <a:t>tx_init</a:t>
            </a:r>
            <a:endParaRPr lang="es-CO" sz="1400"/>
          </a:p>
          <a:p>
            <a:endParaRPr lang="es-CO"/>
          </a:p>
          <a:p>
            <a:r>
              <a:rPr lang="es-ES" err="1"/>
              <a:t>RX_reg</a:t>
            </a:r>
            <a:endParaRPr lang="es-ES"/>
          </a:p>
          <a:p>
            <a:r>
              <a:rPr lang="es-ES" err="1"/>
              <a:t>TX_reg</a:t>
            </a:r>
            <a:endParaRPr lang="es-ES"/>
          </a:p>
          <a:p>
            <a:r>
              <a:rPr lang="es-ES" err="1"/>
              <a:t>BAUD_reg</a:t>
            </a:r>
            <a:endParaRPr lang="es-CO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UCR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RXTX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gpio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3457834" y="1146810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249849" y="495300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603171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sor Ultrasonido Hcsr-04 - $ 5.000 en Mercado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73606"/>
            <a:ext cx="5916488" cy="290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4463002"/>
            <a:ext cx="4133214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2" y="1369191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88911"/>
              </p:ext>
            </p:extLst>
          </p:nvPr>
        </p:nvGraphicFramePr>
        <p:xfrm>
          <a:off x="362223" y="1233759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enable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period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err="1">
                          <a:effectLst/>
                        </a:rPr>
                        <a:t>Dutty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 / LECTURA</a:t>
            </a:r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ULTRASONIDO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700131" y="1499191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err="1"/>
              <a:t>Dutty_reg</a:t>
            </a:r>
            <a:endParaRPr lang="es-CO"/>
          </a:p>
          <a:p>
            <a:r>
              <a:rPr lang="es-CO" err="1"/>
              <a:t>Period_ref</a:t>
            </a:r>
            <a:endParaRPr lang="es-CO"/>
          </a:p>
          <a:p>
            <a:r>
              <a:rPr lang="es-CO" err="1"/>
              <a:t>enable</a:t>
            </a:r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8594373" y="381052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err="1"/>
              <a:t>Servo.period</a:t>
            </a:r>
            <a:r>
              <a:rPr lang="es-CO" sz="1400"/>
              <a:t>=20;</a:t>
            </a:r>
          </a:p>
          <a:p>
            <a:r>
              <a:rPr lang="es-CO" sz="1400" err="1"/>
              <a:t>Servo.enable</a:t>
            </a:r>
            <a:r>
              <a:rPr lang="es-CO" sz="1400"/>
              <a:t>=1;</a:t>
            </a:r>
          </a:p>
          <a:p>
            <a:r>
              <a:rPr lang="es-CO" sz="1400"/>
              <a:t>mapeo(){</a:t>
            </a:r>
          </a:p>
          <a:p>
            <a:r>
              <a:rPr lang="es-CO" sz="1400" err="1"/>
              <a:t>servo.dutty</a:t>
            </a:r>
            <a:r>
              <a:rPr lang="es-CO" sz="1400"/>
              <a:t>=1;</a:t>
            </a:r>
          </a:p>
          <a:p>
            <a:r>
              <a:rPr lang="es-CO" sz="1400"/>
              <a:t>Der= 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r>
              <a:rPr lang="es-CO" sz="1400"/>
              <a:t>IF DER =1 TOMAR FOTO</a:t>
            </a:r>
          </a:p>
          <a:p>
            <a:endParaRPr lang="es-CO" sz="1400"/>
          </a:p>
          <a:p>
            <a:r>
              <a:rPr lang="es-CO" sz="1400" err="1"/>
              <a:t>servo.dutty</a:t>
            </a:r>
            <a:r>
              <a:rPr lang="es-CO" sz="1400"/>
              <a:t>=1.5;</a:t>
            </a:r>
          </a:p>
          <a:p>
            <a:r>
              <a:rPr lang="es-CO" sz="1400" err="1"/>
              <a:t>Fro</a:t>
            </a:r>
            <a:r>
              <a:rPr lang="es-CO" sz="1400"/>
              <a:t>=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endParaRPr lang="es-CO" sz="1400"/>
          </a:p>
          <a:p>
            <a:r>
              <a:rPr lang="es-CO" sz="1400" err="1"/>
              <a:t>servo.dutty</a:t>
            </a:r>
            <a:r>
              <a:rPr lang="es-CO" sz="1400"/>
              <a:t>=2;</a:t>
            </a:r>
          </a:p>
          <a:p>
            <a:r>
              <a:rPr lang="es-CO" sz="1400" err="1"/>
              <a:t>Izq</a:t>
            </a:r>
            <a:r>
              <a:rPr lang="es-CO" sz="1400"/>
              <a:t>= </a:t>
            </a:r>
            <a:r>
              <a:rPr lang="es-CO" sz="1400" err="1"/>
              <a:t>leerultrasonido</a:t>
            </a:r>
            <a:r>
              <a:rPr lang="es-CO" sz="1400"/>
              <a:t>();</a:t>
            </a:r>
          </a:p>
          <a:p>
            <a:endParaRPr lang="es-CO" sz="1400"/>
          </a:p>
          <a:p>
            <a:r>
              <a:rPr lang="es-CO" sz="1400"/>
              <a:t>}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Resultado de imagen para pinout ov7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5" y="2165344"/>
            <a:ext cx="1946523" cy="26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redondeado 50"/>
          <p:cNvSpPr/>
          <p:nvPr/>
        </p:nvSpPr>
        <p:spPr>
          <a:xfrm>
            <a:off x="1241368" y="589280"/>
            <a:ext cx="1982650" cy="460163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mpl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731313" y="815457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28423" y="338434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26837" y="170483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28372" y="1518920"/>
            <a:ext cx="6197388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628423" y="262766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>
                <a:solidFill>
                  <a:schemeClr val="tx1"/>
                </a:solidFill>
              </a:rPr>
              <a:t>Xclk</a:t>
            </a:r>
            <a:r>
              <a:rPr lang="es-CO">
                <a:solidFill>
                  <a:schemeClr val="tx1"/>
                </a:solidFill>
              </a:rPr>
              <a:t> / </a:t>
            </a:r>
            <a:r>
              <a:rPr lang="es-CO" err="1">
                <a:solidFill>
                  <a:schemeClr val="tx1"/>
                </a:solidFill>
              </a:rPr>
              <a:t>Reset</a:t>
            </a:r>
            <a:r>
              <a:rPr lang="es-CO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7540" y="299336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017813" y="3283051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6365462" y="3787462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6374487" y="3363170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addr</a:t>
            </a:r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32327" y="3629933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41047" y="418027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041047" y="391899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032327" y="428105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3004692" y="275607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301292" y="244412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483244" y="117801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err="1"/>
              <a:t>clk</a:t>
            </a:r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2382534" y="533358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/>
          </a:p>
          <a:p>
            <a:pPr algn="r"/>
            <a:endParaRPr lang="es-ES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r>
              <a:rPr lang="es-CO" err="1"/>
              <a:t>Xclk</a:t>
            </a:r>
            <a:r>
              <a:rPr lang="es-CO"/>
              <a:t> </a:t>
            </a:r>
          </a:p>
          <a:p>
            <a:pPr algn="r"/>
            <a:r>
              <a:rPr lang="es-CO" err="1"/>
              <a:t>Rst</a:t>
            </a:r>
            <a:endParaRPr lang="es-CO"/>
          </a:p>
          <a:p>
            <a:pPr algn="r"/>
            <a:r>
              <a:rPr lang="es-CO" err="1"/>
              <a:t>Pwdn</a:t>
            </a:r>
            <a:endParaRPr lang="es-CO"/>
          </a:p>
          <a:p>
            <a:pPr algn="r"/>
            <a:r>
              <a:rPr lang="es-CO" err="1"/>
              <a:t>Href</a:t>
            </a:r>
            <a:endParaRPr lang="es-CO"/>
          </a:p>
          <a:p>
            <a:pPr algn="r"/>
            <a:r>
              <a:rPr lang="es-CO" err="1"/>
              <a:t>Vsync</a:t>
            </a:r>
            <a:endParaRPr lang="es-CO"/>
          </a:p>
          <a:p>
            <a:pPr algn="r"/>
            <a:r>
              <a:rPr lang="es-CO" err="1"/>
              <a:t>Pclk</a:t>
            </a:r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  <a:p>
            <a:pPr algn="r"/>
            <a:endParaRPr lang="es-CO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9011920" y="-142240"/>
            <a:ext cx="2997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5106776" y="135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34927" y="22487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24MHz</a:t>
            </a:r>
            <a:endParaRPr lang="en-US"/>
          </a:p>
        </p:txBody>
      </p:sp>
      <p:sp>
        <p:nvSpPr>
          <p:cNvPr id="43" name="Rectángulo 42"/>
          <p:cNvSpPr/>
          <p:nvPr/>
        </p:nvSpPr>
        <p:spPr>
          <a:xfrm>
            <a:off x="7284719" y="3262788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513416" y="1653964"/>
            <a:ext cx="2274400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946068" y="1617606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-832" y="5499910"/>
            <a:ext cx="401341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Cual es el mapa de memoria ?</a:t>
            </a: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2076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96901"/>
              </p:ext>
            </p:extLst>
          </p:nvPr>
        </p:nvGraphicFramePr>
        <p:xfrm>
          <a:off x="339538" y="3001631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CoordF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PWM / LECTURA</a:t>
            </a:r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ULTRASONIDO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err="1"/>
              <a:t>Reg</a:t>
            </a:r>
            <a:r>
              <a:rPr lang="es-MX" sz="2000"/>
              <a:t> </a:t>
            </a:r>
            <a:r>
              <a:rPr lang="es-MX" sz="2000" err="1"/>
              <a:t>Read</a:t>
            </a:r>
            <a:endParaRPr lang="es-MX" sz="2000"/>
          </a:p>
          <a:p>
            <a:r>
              <a:rPr lang="es-MX" sz="1600" err="1"/>
              <a:t>Coord</a:t>
            </a:r>
            <a:r>
              <a:rPr lang="es-MX" sz="1600"/>
              <a:t> </a:t>
            </a:r>
            <a:r>
              <a:rPr lang="es-MX" sz="1600" err="1"/>
              <a:t>izq</a:t>
            </a:r>
            <a:endParaRPr lang="es-MX" sz="1600"/>
          </a:p>
          <a:p>
            <a:r>
              <a:rPr lang="es-MX" sz="1600" err="1"/>
              <a:t>Coord</a:t>
            </a:r>
            <a:r>
              <a:rPr lang="es-MX" sz="1600"/>
              <a:t> der</a:t>
            </a:r>
          </a:p>
          <a:p>
            <a:r>
              <a:rPr lang="es-MX" sz="1600" err="1"/>
              <a:t>Coord</a:t>
            </a:r>
            <a:r>
              <a:rPr lang="es-MX" sz="1600"/>
              <a:t> </a:t>
            </a:r>
            <a:r>
              <a:rPr lang="es-MX" sz="1600" err="1"/>
              <a:t>front</a:t>
            </a:r>
            <a:endParaRPr lang="es-MX" sz="1600"/>
          </a:p>
          <a:p>
            <a:r>
              <a:rPr lang="es-MX" sz="1600"/>
              <a:t>Done</a:t>
            </a:r>
          </a:p>
          <a:p>
            <a:endParaRPr lang="es-MX" sz="2000"/>
          </a:p>
          <a:p>
            <a:r>
              <a:rPr lang="es-MX" sz="2000" err="1"/>
              <a:t>Reg</a:t>
            </a:r>
            <a:r>
              <a:rPr lang="es-MX" sz="2000"/>
              <a:t> </a:t>
            </a:r>
            <a:r>
              <a:rPr lang="es-MX" sz="2000" err="1"/>
              <a:t>Write</a:t>
            </a:r>
            <a:endParaRPr lang="es-MX" sz="2000"/>
          </a:p>
          <a:p>
            <a:r>
              <a:rPr lang="es-MX" sz="1600" err="1"/>
              <a:t>Init</a:t>
            </a:r>
            <a:endParaRPr lang="es-MX" sz="1600"/>
          </a:p>
        </p:txBody>
      </p:sp>
      <p:sp>
        <p:nvSpPr>
          <p:cNvPr id="19" name="Rectángulo 18"/>
          <p:cNvSpPr/>
          <p:nvPr/>
        </p:nvSpPr>
        <p:spPr>
          <a:xfrm>
            <a:off x="8594373" y="38105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/>
              <a:t>Mapeo(){</a:t>
            </a:r>
          </a:p>
          <a:p>
            <a:endParaRPr lang="es-CO" sz="1400"/>
          </a:p>
          <a:p>
            <a:r>
              <a:rPr lang="es-CO" sz="1400" err="1"/>
              <a:t>Radar.init</a:t>
            </a:r>
            <a:r>
              <a:rPr lang="es-CO" sz="1400"/>
              <a:t>=1;</a:t>
            </a:r>
          </a:p>
          <a:p>
            <a:r>
              <a:rPr lang="es-CO" sz="1400" err="1"/>
              <a:t>While</a:t>
            </a:r>
            <a:r>
              <a:rPr lang="es-CO" sz="1400"/>
              <a:t>(</a:t>
            </a:r>
            <a:r>
              <a:rPr lang="es-CO" sz="1400" err="1"/>
              <a:t>radar.done</a:t>
            </a:r>
            <a:r>
              <a:rPr lang="es-CO" sz="1400"/>
              <a:t>==0);</a:t>
            </a:r>
          </a:p>
          <a:p>
            <a:r>
              <a:rPr lang="es-CO" sz="1400" err="1"/>
              <a:t>Izq</a:t>
            </a:r>
            <a:r>
              <a:rPr lang="es-CO" sz="1400"/>
              <a:t>=radar. </a:t>
            </a:r>
            <a:r>
              <a:rPr lang="es-CO" sz="1400" err="1"/>
              <a:t>CoordI</a:t>
            </a:r>
            <a:r>
              <a:rPr lang="es-CO" sz="1400"/>
              <a:t>;</a:t>
            </a:r>
          </a:p>
          <a:p>
            <a:r>
              <a:rPr lang="es-CO" sz="1400"/>
              <a:t>der=radar. </a:t>
            </a:r>
            <a:r>
              <a:rPr lang="es-CO" sz="1400" err="1"/>
              <a:t>CoordD</a:t>
            </a:r>
            <a:r>
              <a:rPr lang="es-CO" sz="1400"/>
              <a:t>;</a:t>
            </a:r>
          </a:p>
          <a:p>
            <a:r>
              <a:rPr lang="es-CO" sz="1400" err="1"/>
              <a:t>front</a:t>
            </a:r>
            <a:r>
              <a:rPr lang="es-CO" sz="1400"/>
              <a:t>=radar. </a:t>
            </a:r>
            <a:r>
              <a:rPr lang="es-CO" sz="1400" err="1"/>
              <a:t>CoordF</a:t>
            </a:r>
            <a:r>
              <a:rPr lang="es-CO" sz="1400"/>
              <a:t>;</a:t>
            </a:r>
          </a:p>
          <a:p>
            <a:endParaRPr lang="es-CO" sz="1400"/>
          </a:p>
          <a:p>
            <a:r>
              <a:rPr lang="es-CO" sz="1400" err="1"/>
              <a:t>Return</a:t>
            </a:r>
            <a:r>
              <a:rPr lang="es-CO" sz="1400"/>
              <a:t> </a:t>
            </a:r>
            <a:r>
              <a:rPr lang="es-CO" sz="1400" err="1"/>
              <a:t>izq</a:t>
            </a:r>
            <a:r>
              <a:rPr lang="es-CO" sz="1400"/>
              <a:t>, der, </a:t>
            </a:r>
            <a:r>
              <a:rPr lang="es-CO" sz="1400" err="1"/>
              <a:t>front</a:t>
            </a:r>
            <a:endParaRPr lang="es-CO" sz="1400"/>
          </a:p>
          <a:p>
            <a:r>
              <a:rPr lang="es-CO" sz="1400"/>
              <a:t>}</a:t>
            </a: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98590"/>
              </p:ext>
            </p:extLst>
          </p:nvPr>
        </p:nvGraphicFramePr>
        <p:xfrm>
          <a:off x="334424" y="133548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CoordD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6147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PebbleVTI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revision>150</cp:revision>
  <dcterms:created xsi:type="dcterms:W3CDTF">2020-10-06T01:59:45Z</dcterms:created>
  <dcterms:modified xsi:type="dcterms:W3CDTF">2020-12-18T04:57:37Z</dcterms:modified>
</cp:coreProperties>
</file>