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61" r:id="rId3"/>
    <p:sldId id="260" r:id="rId4"/>
    <p:sldId id="262" r:id="rId5"/>
    <p:sldId id="263" r:id="rId6"/>
    <p:sldId id="269" r:id="rId7"/>
    <p:sldId id="264" r:id="rId8"/>
    <p:sldId id="270" r:id="rId9"/>
    <p:sldId id="27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E91"/>
    <a:srgbClr val="64B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79542-3C3E-555A-EAB8-3FA5C9EBECD3}" v="744" dt="2020-10-08T04:03:37.176"/>
    <p1510:client id="{A0713F2E-2378-4A76-A364-419CA8056646}" v="1669" dt="2020-10-06T04:58:47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1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1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3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3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8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15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69" r:id="rId6"/>
    <p:sldLayoutId id="2147483765" r:id="rId7"/>
    <p:sldLayoutId id="2147483766" r:id="rId8"/>
    <p:sldLayoutId id="2147483767" r:id="rId9"/>
    <p:sldLayoutId id="2147483768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1324" y="358581"/>
            <a:ext cx="4843397" cy="3056235"/>
          </a:xfrm>
        </p:spPr>
        <p:txBody>
          <a:bodyPr>
            <a:normAutofit/>
          </a:bodyPr>
          <a:lstStyle/>
          <a:p>
            <a:pPr algn="l"/>
            <a:r>
              <a:rPr lang="es-MX" sz="4400" b="1" dirty="0">
                <a:latin typeface="Leelawadee UI"/>
                <a:cs typeface="Leelawadee UI"/>
              </a:rPr>
              <a:t>Proyecto: SoC</a:t>
            </a:r>
            <a:br>
              <a:rPr lang="es-MX" sz="4400" b="1" dirty="0">
                <a:latin typeface="Leelawadee UI"/>
              </a:rPr>
            </a:br>
            <a:r>
              <a:rPr lang="es-MX" sz="4400" b="1" dirty="0">
                <a:latin typeface="Leelawadee UI"/>
                <a:cs typeface="Leelawadee UI"/>
              </a:rPr>
              <a:t>Robot cartógrafo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EC85D-F8CA-4FC0-BB3D-8DB0D9CBF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1323" y="3414815"/>
            <a:ext cx="4571999" cy="532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MX" sz="2200" i="1">
                <a:solidFill>
                  <a:srgbClr val="FFFFFF"/>
                </a:solidFill>
              </a:rPr>
              <a:t>Electrónica Digital II - UN 2020</a:t>
            </a:r>
            <a:endParaRPr lang="es-MX" sz="2200" i="1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F514525-E512-42E1-8159-2E6A0EDA5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854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8137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61680" y="0"/>
            <a:ext cx="10668000" cy="1524000"/>
          </a:xfrm>
        </p:spPr>
        <p:txBody>
          <a:bodyPr/>
          <a:lstStyle/>
          <a:p>
            <a:r>
              <a:rPr lang="es-CO" dirty="0"/>
              <a:t>I2C master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89" t="29624" r="25128" b="40825"/>
          <a:stretch/>
        </p:blipFill>
        <p:spPr>
          <a:xfrm>
            <a:off x="2588438" y="4349166"/>
            <a:ext cx="7396937" cy="2435577"/>
          </a:xfrm>
          <a:prstGeom prst="rect">
            <a:avLst/>
          </a:prstGeom>
        </p:spPr>
      </p:pic>
      <p:pic>
        <p:nvPicPr>
          <p:cNvPr id="7170" name="Picture 2" descr="https://www.intel.com/content/dam/altera-www/global/en_US/portal/dsn/156/blockdiagram-us-dsnip-156-1105413111872-i2c-controller-bi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96" t="1845" r="740" b="2503"/>
          <a:stretch/>
        </p:blipFill>
        <p:spPr bwMode="auto">
          <a:xfrm>
            <a:off x="3586187" y="711199"/>
            <a:ext cx="4379253" cy="34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9201764" y="1200834"/>
            <a:ext cx="1230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SIOC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SIOD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178200" y="597988"/>
            <a:ext cx="5928361" cy="369461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2306320" y="711199"/>
            <a:ext cx="1279867" cy="342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7833825" y="143183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7833824" y="2505528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1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Resultado de imagen para pinout ov76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95" y="2165344"/>
            <a:ext cx="1946523" cy="26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ángulo redondeado 50"/>
          <p:cNvSpPr/>
          <p:nvPr/>
        </p:nvSpPr>
        <p:spPr>
          <a:xfrm>
            <a:off x="1241368" y="589280"/>
            <a:ext cx="1982650" cy="4601639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Impl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" t="34073" r="87852" b="44789"/>
          <a:stretch/>
        </p:blipFill>
        <p:spPr bwMode="auto">
          <a:xfrm>
            <a:off x="1731313" y="815457"/>
            <a:ext cx="882732" cy="125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628423" y="3384344"/>
            <a:ext cx="1712813" cy="13522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Captura de datos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626837" y="1704831"/>
            <a:ext cx="1712814" cy="5573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PLL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328372" y="1518920"/>
            <a:ext cx="6197388" cy="347980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628423" y="2627661"/>
            <a:ext cx="1712814" cy="74706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Xclk</a:t>
            </a:r>
            <a:r>
              <a:rPr lang="es-CO" dirty="0">
                <a:solidFill>
                  <a:schemeClr val="tx1"/>
                </a:solidFill>
              </a:rPr>
              <a:t> / </a:t>
            </a:r>
            <a:r>
              <a:rPr lang="es-CO" dirty="0" err="1">
                <a:solidFill>
                  <a:schemeClr val="tx1"/>
                </a:solidFill>
              </a:rPr>
              <a:t>Reset</a:t>
            </a:r>
            <a:r>
              <a:rPr lang="es-CO" dirty="0">
                <a:solidFill>
                  <a:schemeClr val="tx1"/>
                </a:solidFill>
              </a:rPr>
              <a:t> / PWDN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2987540" y="2993364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3017813" y="3283051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echa derecha 12"/>
          <p:cNvSpPr/>
          <p:nvPr/>
        </p:nvSpPr>
        <p:spPr>
          <a:xfrm>
            <a:off x="6365462" y="3787462"/>
            <a:ext cx="919257" cy="241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</a:t>
            </a:r>
          </a:p>
        </p:txBody>
      </p:sp>
      <p:sp>
        <p:nvSpPr>
          <p:cNvPr id="19" name="Flecha derecha 18"/>
          <p:cNvSpPr/>
          <p:nvPr/>
        </p:nvSpPr>
        <p:spPr>
          <a:xfrm>
            <a:off x="6374487" y="3363170"/>
            <a:ext cx="910232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addr</a:t>
            </a:r>
            <a:endParaRPr lang="es-CO" dirty="0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3032327" y="3629933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3041047" y="4180272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3041047" y="3918992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echa derecha 30"/>
          <p:cNvSpPr/>
          <p:nvPr/>
        </p:nvSpPr>
        <p:spPr>
          <a:xfrm>
            <a:off x="3032327" y="4281051"/>
            <a:ext cx="1620018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 [7:0]</a:t>
            </a:r>
          </a:p>
        </p:txBody>
      </p:sp>
      <p:cxnSp>
        <p:nvCxnSpPr>
          <p:cNvPr id="45" name="Conector recto de flecha 44"/>
          <p:cNvCxnSpPr/>
          <p:nvPr/>
        </p:nvCxnSpPr>
        <p:spPr>
          <a:xfrm flipH="1" flipV="1">
            <a:off x="3004692" y="2756072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9" idx="2"/>
            <a:endCxn id="11" idx="0"/>
          </p:cNvCxnSpPr>
          <p:nvPr/>
        </p:nvCxnSpPr>
        <p:spPr>
          <a:xfrm rot="16200000" flipH="1">
            <a:off x="5301292" y="2444123"/>
            <a:ext cx="365490" cy="1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5483244" y="117801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clk</a:t>
            </a:r>
            <a:endParaRPr lang="es-CO" dirty="0"/>
          </a:p>
        </p:txBody>
      </p:sp>
      <p:sp>
        <p:nvSpPr>
          <p:cNvPr id="54" name="CuadroTexto 53"/>
          <p:cNvSpPr txBox="1"/>
          <p:nvPr/>
        </p:nvSpPr>
        <p:spPr>
          <a:xfrm>
            <a:off x="2382534" y="533358"/>
            <a:ext cx="17720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ES" dirty="0"/>
          </a:p>
          <a:p>
            <a:pPr algn="r"/>
            <a:endParaRPr lang="es-ES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r>
              <a:rPr lang="es-CO" dirty="0" err="1"/>
              <a:t>Xclk</a:t>
            </a:r>
            <a:r>
              <a:rPr lang="es-CO" dirty="0"/>
              <a:t> </a:t>
            </a:r>
          </a:p>
          <a:p>
            <a:pPr algn="r"/>
            <a:r>
              <a:rPr lang="es-CO" dirty="0" err="1"/>
              <a:t>Rst</a:t>
            </a:r>
            <a:endParaRPr lang="es-CO" dirty="0"/>
          </a:p>
          <a:p>
            <a:pPr algn="r"/>
            <a:r>
              <a:rPr lang="es-CO" dirty="0" err="1"/>
              <a:t>Pwdn</a:t>
            </a:r>
            <a:endParaRPr lang="es-CO" dirty="0"/>
          </a:p>
          <a:p>
            <a:pPr algn="r"/>
            <a:r>
              <a:rPr lang="es-CO" dirty="0" err="1"/>
              <a:t>Href</a:t>
            </a:r>
            <a:endParaRPr lang="es-CO" dirty="0"/>
          </a:p>
          <a:p>
            <a:pPr algn="r"/>
            <a:r>
              <a:rPr lang="es-CO" dirty="0" err="1"/>
              <a:t>Vsync</a:t>
            </a:r>
            <a:endParaRPr lang="es-CO" dirty="0"/>
          </a:p>
          <a:p>
            <a:pPr algn="r"/>
            <a:r>
              <a:rPr lang="es-CO" dirty="0" err="1"/>
              <a:t>Pclk</a:t>
            </a:r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</p:txBody>
      </p:sp>
      <p:sp>
        <p:nvSpPr>
          <p:cNvPr id="82" name="Título 1"/>
          <p:cNvSpPr txBox="1">
            <a:spLocks/>
          </p:cNvSpPr>
          <p:nvPr/>
        </p:nvSpPr>
        <p:spPr>
          <a:xfrm>
            <a:off x="9011920" y="-142240"/>
            <a:ext cx="29972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Cámara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5106776" y="135373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634927" y="224870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24MHz</a:t>
            </a:r>
            <a:endParaRPr lang="en-US" dirty="0"/>
          </a:p>
        </p:txBody>
      </p:sp>
      <p:sp>
        <p:nvSpPr>
          <p:cNvPr id="43" name="Rectángulo 42"/>
          <p:cNvSpPr/>
          <p:nvPr/>
        </p:nvSpPr>
        <p:spPr>
          <a:xfrm>
            <a:off x="7284719" y="3262788"/>
            <a:ext cx="1487585" cy="147378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DMA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6513416" y="1653964"/>
            <a:ext cx="2274400" cy="147378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procesamiento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8946068" y="1617606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sp>
        <p:nvSpPr>
          <p:cNvPr id="58" name="Título 1"/>
          <p:cNvSpPr txBox="1">
            <a:spLocks/>
          </p:cNvSpPr>
          <p:nvPr/>
        </p:nvSpPr>
        <p:spPr>
          <a:xfrm>
            <a:off x="-832" y="5499910"/>
            <a:ext cx="401341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/>
              <a:t>Cual es el mapa de memoria ?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20764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076984" y="3549582"/>
            <a:ext cx="1312786" cy="13522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Captura de datos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075397" y="1870069"/>
            <a:ext cx="1387883" cy="5573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PLL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759280" y="1684158"/>
            <a:ext cx="5432720" cy="347980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7076983" y="2792899"/>
            <a:ext cx="1288864" cy="74706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Xclk</a:t>
            </a:r>
            <a:r>
              <a:rPr lang="es-CO" dirty="0">
                <a:solidFill>
                  <a:schemeClr val="tx1"/>
                </a:solidFill>
              </a:rPr>
              <a:t> / </a:t>
            </a:r>
            <a:r>
              <a:rPr lang="es-CO" dirty="0" err="1">
                <a:solidFill>
                  <a:schemeClr val="tx1"/>
                </a:solidFill>
              </a:rPr>
              <a:t>Reset</a:t>
            </a:r>
            <a:r>
              <a:rPr lang="es-CO" dirty="0">
                <a:solidFill>
                  <a:schemeClr val="tx1"/>
                </a:solidFill>
              </a:rPr>
              <a:t> / PWDN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5436100" y="3158602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5466373" y="3448289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echa derecha 12"/>
          <p:cNvSpPr/>
          <p:nvPr/>
        </p:nvSpPr>
        <p:spPr>
          <a:xfrm>
            <a:off x="8356822" y="3952700"/>
            <a:ext cx="919257" cy="241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</a:t>
            </a:r>
          </a:p>
        </p:txBody>
      </p:sp>
      <p:sp>
        <p:nvSpPr>
          <p:cNvPr id="19" name="Flecha derecha 18"/>
          <p:cNvSpPr/>
          <p:nvPr/>
        </p:nvSpPr>
        <p:spPr>
          <a:xfrm>
            <a:off x="8365847" y="3528408"/>
            <a:ext cx="910232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addr</a:t>
            </a:r>
            <a:endParaRPr lang="es-CO" dirty="0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5480887" y="3795171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5489607" y="4345510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5489607" y="4084230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echa derecha 30"/>
          <p:cNvSpPr/>
          <p:nvPr/>
        </p:nvSpPr>
        <p:spPr>
          <a:xfrm>
            <a:off x="5480887" y="4446289"/>
            <a:ext cx="1620018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 [7:0]</a:t>
            </a:r>
          </a:p>
        </p:txBody>
      </p:sp>
      <p:cxnSp>
        <p:nvCxnSpPr>
          <p:cNvPr id="45" name="Conector recto de flecha 44"/>
          <p:cNvCxnSpPr/>
          <p:nvPr/>
        </p:nvCxnSpPr>
        <p:spPr>
          <a:xfrm flipH="1" flipV="1">
            <a:off x="5453252" y="2921310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9" idx="2"/>
            <a:endCxn id="11" idx="0"/>
          </p:cNvCxnSpPr>
          <p:nvPr/>
        </p:nvCxnSpPr>
        <p:spPr>
          <a:xfrm rot="16200000" flipH="1">
            <a:off x="7749852" y="2609361"/>
            <a:ext cx="365490" cy="1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7931804" y="134325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clk</a:t>
            </a:r>
            <a:endParaRPr lang="es-CO" dirty="0"/>
          </a:p>
        </p:txBody>
      </p:sp>
      <p:sp>
        <p:nvSpPr>
          <p:cNvPr id="54" name="CuadroTexto 53"/>
          <p:cNvSpPr txBox="1"/>
          <p:nvPr/>
        </p:nvSpPr>
        <p:spPr>
          <a:xfrm>
            <a:off x="4922812" y="698596"/>
            <a:ext cx="17720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ES" dirty="0"/>
          </a:p>
          <a:p>
            <a:pPr algn="r"/>
            <a:endParaRPr lang="es-ES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r>
              <a:rPr lang="es-CO" dirty="0" err="1"/>
              <a:t>Xclk</a:t>
            </a:r>
            <a:r>
              <a:rPr lang="es-CO" dirty="0"/>
              <a:t> </a:t>
            </a:r>
          </a:p>
          <a:p>
            <a:pPr algn="r"/>
            <a:r>
              <a:rPr lang="es-CO" dirty="0" err="1"/>
              <a:t>Rst</a:t>
            </a:r>
            <a:endParaRPr lang="es-CO" dirty="0"/>
          </a:p>
          <a:p>
            <a:pPr algn="r"/>
            <a:r>
              <a:rPr lang="es-CO" dirty="0" err="1"/>
              <a:t>Pwdn</a:t>
            </a:r>
            <a:endParaRPr lang="es-CO" dirty="0"/>
          </a:p>
          <a:p>
            <a:pPr algn="r"/>
            <a:r>
              <a:rPr lang="es-CO" dirty="0" err="1"/>
              <a:t>Href</a:t>
            </a:r>
            <a:endParaRPr lang="es-CO" dirty="0"/>
          </a:p>
          <a:p>
            <a:pPr algn="r"/>
            <a:r>
              <a:rPr lang="es-CO" dirty="0" err="1"/>
              <a:t>Vsync</a:t>
            </a:r>
            <a:endParaRPr lang="es-CO" dirty="0"/>
          </a:p>
          <a:p>
            <a:pPr algn="r"/>
            <a:r>
              <a:rPr lang="es-CO" dirty="0" err="1"/>
              <a:t>Pclk</a:t>
            </a:r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</p:txBody>
      </p:sp>
      <p:sp>
        <p:nvSpPr>
          <p:cNvPr id="82" name="Título 1"/>
          <p:cNvSpPr txBox="1">
            <a:spLocks/>
          </p:cNvSpPr>
          <p:nvPr/>
        </p:nvSpPr>
        <p:spPr>
          <a:xfrm>
            <a:off x="9011920" y="-142240"/>
            <a:ext cx="29972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Cámara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7555336" y="151897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083487" y="241394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24MHz</a:t>
            </a:r>
            <a:endParaRPr lang="en-US" dirty="0"/>
          </a:p>
        </p:txBody>
      </p:sp>
      <p:sp>
        <p:nvSpPr>
          <p:cNvPr id="43" name="Rectángulo 42"/>
          <p:cNvSpPr/>
          <p:nvPr/>
        </p:nvSpPr>
        <p:spPr>
          <a:xfrm>
            <a:off x="9276079" y="3428026"/>
            <a:ext cx="1487585" cy="147378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DMA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8539611" y="1918832"/>
            <a:ext cx="2239565" cy="137415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procesamiento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10937428" y="1782844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sp>
        <p:nvSpPr>
          <p:cNvPr id="58" name="Título 1"/>
          <p:cNvSpPr txBox="1">
            <a:spLocks/>
          </p:cNvSpPr>
          <p:nvPr/>
        </p:nvSpPr>
        <p:spPr>
          <a:xfrm>
            <a:off x="-832" y="5499910"/>
            <a:ext cx="401341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/>
              <a:t>Cual es el mapa de memoria ?</a:t>
            </a:r>
            <a:endParaRPr lang="es-CO" sz="2000" dirty="0"/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2"/>
          <a:srcRect l="21667" t="21799" r="22024" b="14286"/>
          <a:stretch/>
        </p:blipFill>
        <p:spPr>
          <a:xfrm>
            <a:off x="45950" y="1628663"/>
            <a:ext cx="5623981" cy="359078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385143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10668000" cy="1524000"/>
          </a:xfrm>
        </p:spPr>
        <p:txBody>
          <a:bodyPr/>
          <a:lstStyle/>
          <a:p>
            <a:r>
              <a:rPr lang="es-CO" dirty="0"/>
              <a:t>Plan de trabajo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209040"/>
            <a:ext cx="10668000" cy="4895043"/>
          </a:xfrm>
        </p:spPr>
        <p:txBody>
          <a:bodyPr>
            <a:normAutofit fontScale="85000" lnSpcReduction="20000"/>
          </a:bodyPr>
          <a:lstStyle/>
          <a:p>
            <a:r>
              <a:rPr lang="es-CO" b="1" dirty="0"/>
              <a:t>Semana 1: </a:t>
            </a:r>
            <a:r>
              <a:rPr lang="es-CO" dirty="0"/>
              <a:t>Definición completa de  los periféricos  y mapa de memoria </a:t>
            </a:r>
          </a:p>
          <a:p>
            <a:r>
              <a:rPr lang="es-CO" b="1" dirty="0"/>
              <a:t>Semana 2: </a:t>
            </a:r>
            <a:r>
              <a:rPr lang="es-CO" dirty="0"/>
              <a:t>Construcción del bloque </a:t>
            </a:r>
            <a:r>
              <a:rPr lang="es-CO" b="1" dirty="0"/>
              <a:t>Driver Radar, </a:t>
            </a:r>
            <a:r>
              <a:rPr lang="es-CO" dirty="0"/>
              <a:t>Estructura  del software </a:t>
            </a:r>
            <a:endParaRPr lang="es-CO" b="1" dirty="0"/>
          </a:p>
          <a:p>
            <a:r>
              <a:rPr lang="es-CO" b="1" dirty="0"/>
              <a:t>Semana 3: </a:t>
            </a:r>
            <a:r>
              <a:rPr lang="es-CO" dirty="0"/>
              <a:t>Construcción del bloque  </a:t>
            </a:r>
            <a:r>
              <a:rPr lang="es-CO" b="1" dirty="0"/>
              <a:t>Cámara </a:t>
            </a:r>
            <a:r>
              <a:rPr lang="es-CO" dirty="0"/>
              <a:t> y modulo de procesamiento </a:t>
            </a:r>
          </a:p>
          <a:p>
            <a:r>
              <a:rPr lang="es-CO" b="1" dirty="0"/>
              <a:t>Semana 4:</a:t>
            </a:r>
            <a:r>
              <a:rPr lang="es-CO" dirty="0"/>
              <a:t>  Integración driver con </a:t>
            </a:r>
            <a:r>
              <a:rPr lang="es-CO" dirty="0" err="1"/>
              <a:t>SoC</a:t>
            </a:r>
            <a:r>
              <a:rPr lang="es-CO" dirty="0"/>
              <a:t>, pruebas  funcionales de cada driver.</a:t>
            </a:r>
            <a:endParaRPr lang="en-US" dirty="0"/>
          </a:p>
          <a:p>
            <a:r>
              <a:rPr lang="es-CO" b="1" dirty="0"/>
              <a:t>Semana 5: S</a:t>
            </a:r>
            <a:r>
              <a:rPr lang="es-CO" dirty="0"/>
              <a:t>oftware  del </a:t>
            </a:r>
            <a:r>
              <a:rPr lang="es-CO" dirty="0" err="1"/>
              <a:t>hard</a:t>
            </a:r>
            <a:r>
              <a:rPr lang="es-CO" dirty="0"/>
              <a:t> procesador  y el procesador IP</a:t>
            </a:r>
          </a:p>
          <a:p>
            <a:r>
              <a:rPr lang="es-CO" b="1" dirty="0"/>
              <a:t>Semana 6: </a:t>
            </a:r>
            <a:r>
              <a:rPr lang="es-CO" dirty="0"/>
              <a:t>Integración del proyecto y pruebas funcionales</a:t>
            </a:r>
          </a:p>
          <a:p>
            <a:r>
              <a:rPr lang="es-CO" b="1" dirty="0"/>
              <a:t>Semana 7: </a:t>
            </a:r>
            <a:r>
              <a:rPr lang="es-CO" dirty="0"/>
              <a:t>Presentación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5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982441"/>
            <a:ext cx="8293831" cy="488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646922-8A68-431B-9AB4-B413B5BAF8C8}"/>
              </a:ext>
            </a:extLst>
          </p:cNvPr>
          <p:cNvSpPr/>
          <p:nvPr/>
        </p:nvSpPr>
        <p:spPr>
          <a:xfrm>
            <a:off x="683110" y="1788459"/>
            <a:ext cx="7694407" cy="349623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844049" y="1896141"/>
            <a:ext cx="1536917" cy="5493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Procesador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F92DF89-1AD3-4900-BE5D-A04A292C505E}"/>
              </a:ext>
            </a:extLst>
          </p:cNvPr>
          <p:cNvSpPr/>
          <p:nvPr/>
        </p:nvSpPr>
        <p:spPr>
          <a:xfrm>
            <a:off x="3626331" y="356810"/>
            <a:ext cx="1927982" cy="8997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Cámara OV7970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BE473F3-2E57-41A2-ACBF-04519D8ABC3D}"/>
              </a:ext>
            </a:extLst>
          </p:cNvPr>
          <p:cNvSpPr/>
          <p:nvPr/>
        </p:nvSpPr>
        <p:spPr>
          <a:xfrm>
            <a:off x="6031307" y="162322"/>
            <a:ext cx="2236610" cy="1326102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B901563-9140-4E24-A2D8-06FB933D23E3}"/>
              </a:ext>
            </a:extLst>
          </p:cNvPr>
          <p:cNvSpPr/>
          <p:nvPr/>
        </p:nvSpPr>
        <p:spPr>
          <a:xfrm>
            <a:off x="7233334" y="305387"/>
            <a:ext cx="939328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100"/>
              <a:t>Sensor de Ultrasonido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51824F1-D885-4645-865B-BCA13BBE4246}"/>
              </a:ext>
            </a:extLst>
          </p:cNvPr>
          <p:cNvSpPr/>
          <p:nvPr/>
        </p:nvSpPr>
        <p:spPr>
          <a:xfrm>
            <a:off x="6164842" y="305386"/>
            <a:ext cx="948292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400" dirty="0"/>
              <a:t>SERVOMOTOR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7F1BE1-B0B6-4D5D-9D02-2D2B5C6CC00D}"/>
              </a:ext>
            </a:extLst>
          </p:cNvPr>
          <p:cNvSpPr txBox="1"/>
          <p:nvPr/>
        </p:nvSpPr>
        <p:spPr>
          <a:xfrm>
            <a:off x="6735539" y="1143139"/>
            <a:ext cx="960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 dirty="0">
                <a:solidFill>
                  <a:srgbClr val="00B0F0"/>
                </a:solidFill>
              </a:rPr>
              <a:t>Radar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BE60C67-A808-47BC-B657-CAAA222E5CFB}"/>
              </a:ext>
            </a:extLst>
          </p:cNvPr>
          <p:cNvSpPr/>
          <p:nvPr/>
        </p:nvSpPr>
        <p:spPr>
          <a:xfrm>
            <a:off x="7044998" y="5635712"/>
            <a:ext cx="1249972" cy="10774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600"/>
              <a:t>Módulo Bluetooth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CB018FF-1260-458C-98A7-AEE09B24FA7C}"/>
              </a:ext>
            </a:extLst>
          </p:cNvPr>
          <p:cNvSpPr/>
          <p:nvPr/>
        </p:nvSpPr>
        <p:spPr>
          <a:xfrm>
            <a:off x="1659828" y="5623639"/>
            <a:ext cx="2099405" cy="1121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Sistema de navegación / movimiento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D654FC8-D529-4F6D-BB50-01D9C4E982B1}"/>
              </a:ext>
            </a:extLst>
          </p:cNvPr>
          <p:cNvSpPr/>
          <p:nvPr/>
        </p:nvSpPr>
        <p:spPr>
          <a:xfrm>
            <a:off x="4649914" y="3953327"/>
            <a:ext cx="1413022" cy="1847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BUS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65D167B-7C40-49A3-A361-A0A1CED6C057}"/>
              </a:ext>
            </a:extLst>
          </p:cNvPr>
          <p:cNvSpPr/>
          <p:nvPr/>
        </p:nvSpPr>
        <p:spPr>
          <a:xfrm>
            <a:off x="3443009" y="1974424"/>
            <a:ext cx="2397184" cy="1142107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Procesamiento de imagen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6011005" y="5648349"/>
            <a:ext cx="865011" cy="1080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Sensor Infrarrojo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FA59385-25E5-4606-B77E-AC39F2A61EC3}"/>
              </a:ext>
            </a:extLst>
          </p:cNvPr>
          <p:cNvSpPr/>
          <p:nvPr/>
        </p:nvSpPr>
        <p:spPr>
          <a:xfrm>
            <a:off x="5317911" y="4562992"/>
            <a:ext cx="1231587" cy="5401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/>
              <a:t>GPIO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6963725" y="4579471"/>
            <a:ext cx="1304191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/>
              <a:t>UART0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D91A63E-6FEF-48CF-BAB5-36D6A0918126}"/>
              </a:ext>
            </a:extLst>
          </p:cNvPr>
          <p:cNvSpPr txBox="1"/>
          <p:nvPr/>
        </p:nvSpPr>
        <p:spPr>
          <a:xfrm>
            <a:off x="920601" y="4790182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SoC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812917" y="3734259"/>
            <a:ext cx="1536917" cy="5121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memoria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A233D5D-7DA9-4E1B-A285-585CF70E3519}"/>
              </a:ext>
            </a:extLst>
          </p:cNvPr>
          <p:cNvSpPr/>
          <p:nvPr/>
        </p:nvSpPr>
        <p:spPr>
          <a:xfrm>
            <a:off x="3329745" y="1873294"/>
            <a:ext cx="2605218" cy="1612569"/>
          </a:xfrm>
          <a:prstGeom prst="rect">
            <a:avLst/>
          </a:prstGeom>
          <a:noFill/>
          <a:ln w="28575">
            <a:solidFill>
              <a:srgbClr val="6D6E9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Flecha derecha 2"/>
          <p:cNvSpPr/>
          <p:nvPr/>
        </p:nvSpPr>
        <p:spPr>
          <a:xfrm rot="16200000">
            <a:off x="1809277" y="2727933"/>
            <a:ext cx="2075379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C1E3394-107E-40CF-9B34-6C5909F19849}"/>
              </a:ext>
            </a:extLst>
          </p:cNvPr>
          <p:cNvSpPr txBox="1"/>
          <p:nvPr/>
        </p:nvSpPr>
        <p:spPr>
          <a:xfrm>
            <a:off x="4085818" y="3118420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Driver Cámara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2034450" y="4587955"/>
            <a:ext cx="1193818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/>
              <a:t>UART1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4007561" y="4591055"/>
            <a:ext cx="866521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/>
              <a:t>TIMER</a:t>
            </a:r>
          </a:p>
        </p:txBody>
      </p:sp>
      <p:sp>
        <p:nvSpPr>
          <p:cNvPr id="60" name="Flecha derecha 59"/>
          <p:cNvSpPr/>
          <p:nvPr/>
        </p:nvSpPr>
        <p:spPr>
          <a:xfrm>
            <a:off x="6062935" y="3868371"/>
            <a:ext cx="2204981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Flecha derecha 60"/>
          <p:cNvSpPr/>
          <p:nvPr/>
        </p:nvSpPr>
        <p:spPr>
          <a:xfrm rot="10800000">
            <a:off x="2072435" y="2841906"/>
            <a:ext cx="724421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 flipH="1">
            <a:off x="2272254" y="403261"/>
            <a:ext cx="820382" cy="389780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DMA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758440" y="3951898"/>
            <a:ext cx="1887309" cy="194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1044018" y="2836317"/>
            <a:ext cx="990432" cy="4004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bridge</a:t>
            </a:r>
          </a:p>
        </p:txBody>
      </p:sp>
      <p:sp>
        <p:nvSpPr>
          <p:cNvPr id="72" name="Flecha arriba y abajo 71"/>
          <p:cNvSpPr/>
          <p:nvPr/>
        </p:nvSpPr>
        <p:spPr>
          <a:xfrm>
            <a:off x="1393908" y="3270346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Flecha arriba y abajo 72"/>
          <p:cNvSpPr/>
          <p:nvPr/>
        </p:nvSpPr>
        <p:spPr>
          <a:xfrm>
            <a:off x="1393908" y="2430564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Flecha arriba y abajo 74"/>
          <p:cNvSpPr/>
          <p:nvPr/>
        </p:nvSpPr>
        <p:spPr>
          <a:xfrm>
            <a:off x="4430169" y="3500966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Flecha arriba y abajo 75"/>
          <p:cNvSpPr/>
          <p:nvPr/>
        </p:nvSpPr>
        <p:spPr>
          <a:xfrm>
            <a:off x="6445531" y="2957343"/>
            <a:ext cx="374934" cy="996270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Flecha arriba y abajo 76"/>
          <p:cNvSpPr/>
          <p:nvPr/>
        </p:nvSpPr>
        <p:spPr>
          <a:xfrm>
            <a:off x="7390385" y="4119644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Flecha arriba y abajo 77"/>
          <p:cNvSpPr/>
          <p:nvPr/>
        </p:nvSpPr>
        <p:spPr>
          <a:xfrm>
            <a:off x="5669804" y="4131959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Flecha arriba y abajo 78"/>
          <p:cNvSpPr/>
          <p:nvPr/>
        </p:nvSpPr>
        <p:spPr>
          <a:xfrm>
            <a:off x="4217472" y="4156922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Flecha arriba y abajo 79"/>
          <p:cNvSpPr/>
          <p:nvPr/>
        </p:nvSpPr>
        <p:spPr>
          <a:xfrm>
            <a:off x="2717128" y="4141972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Flecha arriba y abajo 84"/>
          <p:cNvSpPr/>
          <p:nvPr/>
        </p:nvSpPr>
        <p:spPr>
          <a:xfrm>
            <a:off x="4402855" y="1226394"/>
            <a:ext cx="374934" cy="599999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Flecha arriba y abajo 86"/>
          <p:cNvSpPr/>
          <p:nvPr/>
        </p:nvSpPr>
        <p:spPr>
          <a:xfrm>
            <a:off x="6445531" y="1172252"/>
            <a:ext cx="374934" cy="1229561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Flecha arriba y abajo 87"/>
          <p:cNvSpPr/>
          <p:nvPr/>
        </p:nvSpPr>
        <p:spPr>
          <a:xfrm>
            <a:off x="7577852" y="1190711"/>
            <a:ext cx="374934" cy="1218792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Flecha arriba y abajo 88"/>
          <p:cNvSpPr/>
          <p:nvPr/>
        </p:nvSpPr>
        <p:spPr>
          <a:xfrm>
            <a:off x="7437342" y="5103141"/>
            <a:ext cx="374934" cy="573277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Flecha arriba y abajo 90"/>
          <p:cNvSpPr/>
          <p:nvPr/>
        </p:nvSpPr>
        <p:spPr>
          <a:xfrm>
            <a:off x="6162657" y="5087843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5083531" y="5643290"/>
            <a:ext cx="865011" cy="1080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/>
              <a:t>LEDS</a:t>
            </a:r>
          </a:p>
        </p:txBody>
      </p:sp>
      <p:sp>
        <p:nvSpPr>
          <p:cNvPr id="93" name="Flecha arriba y abajo 92"/>
          <p:cNvSpPr/>
          <p:nvPr/>
        </p:nvSpPr>
        <p:spPr>
          <a:xfrm>
            <a:off x="2494978" y="5118953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856723" y="280937"/>
            <a:ext cx="865011" cy="1080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/>
              <a:t>VGA</a:t>
            </a:r>
          </a:p>
        </p:txBody>
      </p:sp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01821" y="1506757"/>
            <a:ext cx="3219427" cy="3056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b="1" dirty="0">
              <a:latin typeface="Leelawadee UI"/>
              <a:cs typeface="Leelawadee UI"/>
            </a:endParaRPr>
          </a:p>
        </p:txBody>
      </p:sp>
      <p:sp>
        <p:nvSpPr>
          <p:cNvPr id="66" name="Flecha arriba y abajo 65"/>
          <p:cNvSpPr/>
          <p:nvPr/>
        </p:nvSpPr>
        <p:spPr>
          <a:xfrm>
            <a:off x="5328470" y="5103141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D5E5AA6-19A2-4571-97A5-663BB7C9F52C}"/>
              </a:ext>
            </a:extLst>
          </p:cNvPr>
          <p:cNvSpPr txBox="1"/>
          <p:nvPr/>
        </p:nvSpPr>
        <p:spPr>
          <a:xfrm>
            <a:off x="-62249" y="523592"/>
            <a:ext cx="1273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Módulo de </a:t>
            </a:r>
          </a:p>
          <a:p>
            <a:r>
              <a:rPr lang="es-MX" dirty="0"/>
              <a:t>pruebas</a:t>
            </a:r>
            <a:endParaRPr lang="es-CO" dirty="0"/>
          </a:p>
        </p:txBody>
      </p:sp>
      <p:sp>
        <p:nvSpPr>
          <p:cNvPr id="67" name="Flecha arriba y abajo 84">
            <a:extLst>
              <a:ext uri="{FF2B5EF4-FFF2-40B4-BE49-F238E27FC236}">
                <a16:creationId xmlns:a16="http://schemas.microsoft.com/office/drawing/2014/main" id="{183953FC-E1CB-44DC-B867-82D9998157FC}"/>
              </a:ext>
            </a:extLst>
          </p:cNvPr>
          <p:cNvSpPr/>
          <p:nvPr/>
        </p:nvSpPr>
        <p:spPr>
          <a:xfrm rot="16200000">
            <a:off x="3185301" y="294196"/>
            <a:ext cx="374934" cy="561411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Flecha arriba y abajo 84">
            <a:extLst>
              <a:ext uri="{FF2B5EF4-FFF2-40B4-BE49-F238E27FC236}">
                <a16:creationId xmlns:a16="http://schemas.microsoft.com/office/drawing/2014/main" id="{9F4927E4-86D6-4DAF-BC95-2518D9F73BDC}"/>
              </a:ext>
            </a:extLst>
          </p:cNvPr>
          <p:cNvSpPr/>
          <p:nvPr/>
        </p:nvSpPr>
        <p:spPr>
          <a:xfrm rot="16200000">
            <a:off x="1806566" y="340008"/>
            <a:ext cx="374934" cy="531132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Flecha arriba y abajo 84">
            <a:extLst>
              <a:ext uri="{FF2B5EF4-FFF2-40B4-BE49-F238E27FC236}">
                <a16:creationId xmlns:a16="http://schemas.microsoft.com/office/drawing/2014/main" id="{454AC4A2-0E46-4A15-91C1-B1EF378FEA6B}"/>
              </a:ext>
            </a:extLst>
          </p:cNvPr>
          <p:cNvSpPr/>
          <p:nvPr/>
        </p:nvSpPr>
        <p:spPr>
          <a:xfrm rot="16200000">
            <a:off x="3139491" y="849455"/>
            <a:ext cx="374934" cy="561411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" name="Flecha arriba y abajo 84">
            <a:extLst>
              <a:ext uri="{FF2B5EF4-FFF2-40B4-BE49-F238E27FC236}">
                <a16:creationId xmlns:a16="http://schemas.microsoft.com/office/drawing/2014/main" id="{65EF49F9-BA31-4B51-A96A-96C653D7339C}"/>
              </a:ext>
            </a:extLst>
          </p:cNvPr>
          <p:cNvSpPr/>
          <p:nvPr/>
        </p:nvSpPr>
        <p:spPr>
          <a:xfrm rot="16200000">
            <a:off x="1160423" y="5867935"/>
            <a:ext cx="374934" cy="561411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84382B02-8D90-4D22-A05B-67C4C304BB98}"/>
              </a:ext>
            </a:extLst>
          </p:cNvPr>
          <p:cNvSpPr/>
          <p:nvPr/>
        </p:nvSpPr>
        <p:spPr>
          <a:xfrm>
            <a:off x="335529" y="5903216"/>
            <a:ext cx="727389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/>
              <a:t>I2C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B099A5B9-EB99-443E-A628-5159CCDA4632}"/>
              </a:ext>
            </a:extLst>
          </p:cNvPr>
          <p:cNvSpPr/>
          <p:nvPr/>
        </p:nvSpPr>
        <p:spPr>
          <a:xfrm>
            <a:off x="2303864" y="900631"/>
            <a:ext cx="727389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/>
              <a:t>I2C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BAF71506-2EE4-4569-BBC4-CCC3C1759469}"/>
              </a:ext>
            </a:extLst>
          </p:cNvPr>
          <p:cNvSpPr/>
          <p:nvPr/>
        </p:nvSpPr>
        <p:spPr>
          <a:xfrm>
            <a:off x="6049007" y="2409503"/>
            <a:ext cx="1064127" cy="5401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/>
              <a:t>DRIVER </a:t>
            </a:r>
          </a:p>
          <a:p>
            <a:pPr algn="ctr"/>
            <a:r>
              <a:rPr lang="es-MX" sz="1200" dirty="0"/>
              <a:t>PWM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6D51E39B-1272-49CB-8C14-91FBA080A863}"/>
              </a:ext>
            </a:extLst>
          </p:cNvPr>
          <p:cNvSpPr/>
          <p:nvPr/>
        </p:nvSpPr>
        <p:spPr>
          <a:xfrm>
            <a:off x="7206344" y="2414832"/>
            <a:ext cx="1064127" cy="5401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/>
              <a:t>DRIVER </a:t>
            </a:r>
          </a:p>
          <a:p>
            <a:pPr algn="ctr"/>
            <a:r>
              <a:rPr lang="es-MX" sz="1200" dirty="0"/>
              <a:t>PWM</a:t>
            </a:r>
          </a:p>
        </p:txBody>
      </p:sp>
      <p:sp>
        <p:nvSpPr>
          <p:cNvPr id="98" name="Flecha arriba y abajo 75">
            <a:extLst>
              <a:ext uri="{FF2B5EF4-FFF2-40B4-BE49-F238E27FC236}">
                <a16:creationId xmlns:a16="http://schemas.microsoft.com/office/drawing/2014/main" id="{71B1BB1F-C5F3-459A-A986-B8755960D4D0}"/>
              </a:ext>
            </a:extLst>
          </p:cNvPr>
          <p:cNvSpPr/>
          <p:nvPr/>
        </p:nvSpPr>
        <p:spPr>
          <a:xfrm>
            <a:off x="7550940" y="2983775"/>
            <a:ext cx="374934" cy="964611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4EE2D0A-7180-4E18-B0C6-CC53D251C2E1}"/>
              </a:ext>
            </a:extLst>
          </p:cNvPr>
          <p:cNvSpPr txBox="1"/>
          <p:nvPr/>
        </p:nvSpPr>
        <p:spPr>
          <a:xfrm>
            <a:off x="8801820" y="2325634"/>
            <a:ext cx="2895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/>
              <a:t>SoC </a:t>
            </a:r>
          </a:p>
          <a:p>
            <a:r>
              <a:rPr lang="es-MX" sz="4000" b="1" dirty="0"/>
              <a:t>Robot Cartógrafo</a:t>
            </a:r>
            <a:endParaRPr lang="es-CO" sz="4000" b="1" dirty="0"/>
          </a:p>
        </p:txBody>
      </p:sp>
    </p:spTree>
    <p:extLst>
      <p:ext uri="{BB962C8B-B14F-4D97-AF65-F5344CB8AC3E}">
        <p14:creationId xmlns:p14="http://schemas.microsoft.com/office/powerpoint/2010/main" val="405393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0"/>
            <a:ext cx="3219427" cy="3056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err="1">
                <a:latin typeface="Leelawadee UI"/>
                <a:cs typeface="Leelawadee UI"/>
              </a:rPr>
              <a:t>Memory</a:t>
            </a:r>
            <a:r>
              <a:rPr lang="es-MX" b="1" dirty="0">
                <a:latin typeface="Leelawadee UI"/>
                <a:cs typeface="Leelawadee UI"/>
              </a:rPr>
              <a:t> </a:t>
            </a:r>
            <a:r>
              <a:rPr lang="es-MX" b="1" dirty="0" err="1">
                <a:latin typeface="Leelawadee UI"/>
                <a:cs typeface="Leelawadee UI"/>
              </a:rPr>
              <a:t>map</a:t>
            </a:r>
            <a:br>
              <a:rPr lang="es-MX" b="1" dirty="0">
                <a:latin typeface="Leelawadee UI"/>
              </a:rPr>
            </a:br>
            <a:r>
              <a:rPr lang="es-MX" b="1" dirty="0">
                <a:latin typeface="Leelawadee UI"/>
                <a:cs typeface="Leelawadee UI"/>
              </a:rPr>
              <a:t>Robot cartógrafo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204AF9-E0BC-4CA5-AD16-E5C55E69E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30" y="307884"/>
            <a:ext cx="5473977" cy="63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8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err="1">
                <a:latin typeface="Leelawadee UI"/>
                <a:cs typeface="Leelawadee UI"/>
              </a:rPr>
              <a:t>uart</a:t>
            </a:r>
            <a:endParaRPr lang="es-MX" b="1" dirty="0">
              <a:latin typeface="Leelawadee UI"/>
              <a:cs typeface="Leelawadee UI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79701"/>
              </p:ext>
            </p:extLst>
          </p:nvPr>
        </p:nvGraphicFramePr>
        <p:xfrm>
          <a:off x="1050108" y="598157"/>
          <a:ext cx="15748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baud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0x08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6166006" y="1138646"/>
            <a:ext cx="1445623" cy="65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RX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6156957" y="1968138"/>
            <a:ext cx="1445623" cy="65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TX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6166005" y="2793276"/>
            <a:ext cx="1445623" cy="71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BAUD_GEN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3108080" y="341401"/>
            <a:ext cx="5059680" cy="343149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/>
          <p:nvPr/>
        </p:nvCxnSpPr>
        <p:spPr>
          <a:xfrm>
            <a:off x="8107680" y="186363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8107680" y="2921727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401241" y="168781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RX_PIN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9401241" y="270479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TX_PIN</a:t>
            </a:r>
            <a:endParaRPr lang="es-CO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1750424" y="3476536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2238952" y="31072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clk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23424" y="1102723"/>
            <a:ext cx="1153431" cy="2388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pic>
        <p:nvPicPr>
          <p:cNvPr id="2050" name="Picture 2" descr="UART Explained | Dev 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424" y="3840789"/>
            <a:ext cx="4657810" cy="294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 25"/>
          <p:cNvSpPr/>
          <p:nvPr/>
        </p:nvSpPr>
        <p:spPr>
          <a:xfrm>
            <a:off x="4589146" y="688054"/>
            <a:ext cx="151528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Status </a:t>
            </a:r>
            <a:r>
              <a:rPr lang="es-CO" dirty="0" err="1"/>
              <a:t>reg</a:t>
            </a:r>
            <a:r>
              <a:rPr lang="es-CO" dirty="0"/>
              <a:t>           </a:t>
            </a:r>
            <a:r>
              <a:rPr lang="es-CO" sz="1400" dirty="0"/>
              <a:t>1. </a:t>
            </a:r>
            <a:r>
              <a:rPr lang="es-CO" sz="1400" dirty="0" err="1"/>
              <a:t>tx_busy</a:t>
            </a:r>
            <a:endParaRPr lang="es-CO" sz="1400" dirty="0"/>
          </a:p>
          <a:p>
            <a:r>
              <a:rPr lang="es-CO" sz="1400" dirty="0"/>
              <a:t>2. </a:t>
            </a:r>
            <a:r>
              <a:rPr lang="es-CO" sz="1400" dirty="0" err="1"/>
              <a:t>rx_error</a:t>
            </a:r>
            <a:endParaRPr lang="es-CO" sz="1400" dirty="0"/>
          </a:p>
          <a:p>
            <a:r>
              <a:rPr lang="es-CO" sz="1400" dirty="0"/>
              <a:t>3. </a:t>
            </a:r>
            <a:r>
              <a:rPr lang="es-CO" sz="1400" dirty="0" err="1"/>
              <a:t>rx_avail</a:t>
            </a:r>
            <a:endParaRPr lang="es-CO" sz="1400" dirty="0"/>
          </a:p>
          <a:p>
            <a:endParaRPr lang="es-ES" dirty="0"/>
          </a:p>
          <a:p>
            <a:r>
              <a:rPr lang="es-ES" dirty="0"/>
              <a:t>Control </a:t>
            </a:r>
            <a:r>
              <a:rPr lang="es-ES" dirty="0" err="1"/>
              <a:t>reg</a:t>
            </a:r>
            <a:endParaRPr lang="es-ES" dirty="0"/>
          </a:p>
          <a:p>
            <a:r>
              <a:rPr lang="es-ES" sz="1400" dirty="0"/>
              <a:t>1. </a:t>
            </a:r>
            <a:r>
              <a:rPr lang="es-ES" sz="1400" dirty="0" err="1"/>
              <a:t>tx_init</a:t>
            </a:r>
            <a:endParaRPr lang="es-CO" sz="1400" dirty="0"/>
          </a:p>
          <a:p>
            <a:endParaRPr lang="es-CO" dirty="0"/>
          </a:p>
          <a:p>
            <a:r>
              <a:rPr lang="es-ES" dirty="0" err="1"/>
              <a:t>RX_reg</a:t>
            </a:r>
            <a:endParaRPr lang="es-ES" dirty="0"/>
          </a:p>
          <a:p>
            <a:r>
              <a:rPr lang="es-ES" dirty="0" err="1"/>
              <a:t>TX_reg</a:t>
            </a:r>
            <a:endParaRPr lang="es-ES" dirty="0"/>
          </a:p>
          <a:p>
            <a:r>
              <a:rPr lang="es-ES" dirty="0" err="1"/>
              <a:t>BAUD_reg</a:t>
            </a:r>
            <a:endParaRPr lang="es-CO" dirty="0"/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31985"/>
              </p:ext>
            </p:extLst>
          </p:nvPr>
        </p:nvGraphicFramePr>
        <p:xfrm>
          <a:off x="1044752" y="1685473"/>
          <a:ext cx="15748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UCR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0x04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RXTX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6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Leelawadee UI"/>
                <a:cs typeface="Leelawadee UI"/>
              </a:rPr>
              <a:t>GPIO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179320" y="984069"/>
            <a:ext cx="5928361" cy="350665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/>
          <p:nvPr/>
        </p:nvCxnSpPr>
        <p:spPr>
          <a:xfrm>
            <a:off x="7945585" y="220399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341836" y="193190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gpio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2304403" y="1146810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2883" t="3981" r="334" b="12266"/>
          <a:stretch/>
        </p:blipFill>
        <p:spPr>
          <a:xfrm>
            <a:off x="3457834" y="1146810"/>
            <a:ext cx="4487751" cy="3221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249849" y="4953000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WRITE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READ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DIR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90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Leelawadee UI"/>
                <a:cs typeface="Leelawadee UI"/>
              </a:rPr>
              <a:t>RADAR </a:t>
            </a:r>
          </a:p>
        </p:txBody>
      </p:sp>
      <p:pic>
        <p:nvPicPr>
          <p:cNvPr id="2050" name="Picture 2" descr="Servomotores - Información, Uso y Control | Lirtex - Tecnología en el borde  del tiem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18" y="603171"/>
            <a:ext cx="4676504" cy="252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nsor Ultrasonido Hcsr-04 - $ 5.000 en Mercado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4" y="3673606"/>
            <a:ext cx="5916488" cy="290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nsor Ultrasonido Hc-sr04 - Fabricación e insumos de electróni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60" y="4463002"/>
            <a:ext cx="4133214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G995 Servo motor— ElectroCre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52" y="1369191"/>
            <a:ext cx="2304415" cy="230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25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Leelawadee UI"/>
                <a:cs typeface="Leelawadee UI"/>
              </a:rPr>
              <a:t>RADAR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179320" y="984069"/>
            <a:ext cx="5928361" cy="214530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/>
          <p:nvPr/>
        </p:nvCxnSpPr>
        <p:spPr>
          <a:xfrm>
            <a:off x="7945585" y="220399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341836" y="1931901"/>
            <a:ext cx="18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SERVOMOTOR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2304403" y="1146810"/>
            <a:ext cx="1153431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88911"/>
              </p:ext>
            </p:extLst>
          </p:nvPr>
        </p:nvGraphicFramePr>
        <p:xfrm>
          <a:off x="362223" y="1233759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enable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period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Dutty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cxnSp>
        <p:nvCxnSpPr>
          <p:cNvPr id="10" name="Conector recto 9"/>
          <p:cNvCxnSpPr/>
          <p:nvPr/>
        </p:nvCxnSpPr>
        <p:spPr>
          <a:xfrm>
            <a:off x="8107681" y="356035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562600" y="1126400"/>
            <a:ext cx="2382985" cy="18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PWM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5562599" y="3408122"/>
            <a:ext cx="2382985" cy="123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PWM / LECTURA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405258" y="3379752"/>
            <a:ext cx="183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ULTRASONIDO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700131" y="1499191"/>
            <a:ext cx="186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Dutty_reg</a:t>
            </a:r>
            <a:endParaRPr lang="es-CO" dirty="0"/>
          </a:p>
          <a:p>
            <a:r>
              <a:rPr lang="es-CO" dirty="0" err="1"/>
              <a:t>Period_ref</a:t>
            </a:r>
            <a:endParaRPr lang="es-CO" dirty="0"/>
          </a:p>
          <a:p>
            <a:r>
              <a:rPr lang="es-CO" dirty="0" err="1"/>
              <a:t>enable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8756469" y="4645585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s-CO" sz="1400" b="0" i="0" dirty="0">
                <a:effectLst/>
                <a:latin typeface="Roboto"/>
              </a:rPr>
              <a:t>orden=0xx  </a:t>
            </a:r>
            <a:r>
              <a:rPr lang="es-CO" sz="1400" b="0" i="0" dirty="0" err="1">
                <a:effectLst/>
                <a:latin typeface="Roboto"/>
              </a:rPr>
              <a:t>Rst</a:t>
            </a:r>
            <a:r>
              <a:rPr lang="es-CO" sz="1400" b="0" i="0" dirty="0">
                <a:effectLst/>
                <a:latin typeface="Roboto"/>
              </a:rPr>
              <a:t> </a:t>
            </a:r>
          </a:p>
          <a:p>
            <a:pPr algn="l"/>
            <a:r>
              <a:rPr lang="es-CO" sz="1400" b="0" i="0" dirty="0">
                <a:effectLst/>
                <a:latin typeface="Roboto"/>
              </a:rPr>
              <a:t>orden=1xx </a:t>
            </a:r>
            <a:r>
              <a:rPr lang="es-CO" sz="1400" b="0" i="0" dirty="0" err="1">
                <a:effectLst/>
                <a:latin typeface="Roboto"/>
              </a:rPr>
              <a:t>enable</a:t>
            </a:r>
            <a:endParaRPr lang="es-CO" sz="1400" b="0" i="0" dirty="0">
              <a:effectLst/>
              <a:latin typeface="Roboto"/>
            </a:endParaRPr>
          </a:p>
          <a:p>
            <a:pPr algn="l"/>
            <a:r>
              <a:rPr lang="es-CO" sz="1400" b="0" i="0" dirty="0">
                <a:effectLst/>
                <a:latin typeface="Roboto"/>
              </a:rPr>
              <a:t>100  -&gt; 0°</a:t>
            </a:r>
          </a:p>
          <a:p>
            <a:pPr algn="l"/>
            <a:r>
              <a:rPr lang="es-CO" sz="1400" b="0" i="0" dirty="0">
                <a:effectLst/>
                <a:latin typeface="Roboto"/>
              </a:rPr>
              <a:t>110  -&gt; 90°</a:t>
            </a:r>
          </a:p>
          <a:p>
            <a:pPr algn="l"/>
            <a:r>
              <a:rPr lang="es-CO" sz="1400" b="0" i="0" dirty="0">
                <a:effectLst/>
                <a:latin typeface="Roboto"/>
              </a:rPr>
              <a:t>101  -&gt; -90°</a:t>
            </a:r>
          </a:p>
          <a:p>
            <a:pPr algn="l"/>
            <a:r>
              <a:rPr lang="es-CO" sz="1400" b="0" i="0" dirty="0">
                <a:effectLst/>
                <a:latin typeface="Roboto"/>
              </a:rPr>
              <a:t>111  -&gt; 0°</a:t>
            </a:r>
          </a:p>
          <a:p>
            <a:endParaRPr lang="es-CO" sz="1400" dirty="0"/>
          </a:p>
        </p:txBody>
      </p:sp>
      <p:sp>
        <p:nvSpPr>
          <p:cNvPr id="17" name="Rectángulo 16"/>
          <p:cNvSpPr/>
          <p:nvPr/>
        </p:nvSpPr>
        <p:spPr>
          <a:xfrm>
            <a:off x="2179320" y="3129370"/>
            <a:ext cx="5928361" cy="214530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2356597" y="3292111"/>
            <a:ext cx="1153431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042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Leelawadee UI"/>
                <a:cs typeface="Leelawadee UI"/>
              </a:rPr>
              <a:t>RADAR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179320" y="984069"/>
            <a:ext cx="5928361" cy="440663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/>
          <p:nvPr/>
        </p:nvCxnSpPr>
        <p:spPr>
          <a:xfrm>
            <a:off x="7945585" y="220399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341836" y="1931901"/>
            <a:ext cx="18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SERVOMOTOR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2304403" y="1146809"/>
            <a:ext cx="1153431" cy="386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8107681" y="356035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562600" y="1126400"/>
            <a:ext cx="2382985" cy="18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PWM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5562599" y="3408122"/>
            <a:ext cx="2382985" cy="123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PWM / LECTURA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405258" y="3379752"/>
            <a:ext cx="183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ULTRASONIDO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B789276-A39A-44D1-BFA3-70846C6EFFC2}"/>
              </a:ext>
            </a:extLst>
          </p:cNvPr>
          <p:cNvSpPr/>
          <p:nvPr/>
        </p:nvSpPr>
        <p:spPr>
          <a:xfrm>
            <a:off x="3619931" y="1335480"/>
            <a:ext cx="1942667" cy="315145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 err="1"/>
              <a:t>Reg</a:t>
            </a:r>
            <a:r>
              <a:rPr lang="es-MX" sz="2000" dirty="0"/>
              <a:t> </a:t>
            </a:r>
            <a:r>
              <a:rPr lang="es-MX" sz="2000" dirty="0" err="1"/>
              <a:t>Read</a:t>
            </a:r>
            <a:endParaRPr lang="es-MX" sz="2000" dirty="0"/>
          </a:p>
          <a:p>
            <a:r>
              <a:rPr lang="es-MX" sz="1600" dirty="0"/>
              <a:t>0x00+Base </a:t>
            </a:r>
            <a:r>
              <a:rPr lang="es-MX" sz="1600" dirty="0" err="1"/>
              <a:t>Init</a:t>
            </a:r>
            <a:endParaRPr lang="es-MX" sz="1600" dirty="0"/>
          </a:p>
          <a:p>
            <a:r>
              <a:rPr lang="es-MX" sz="1600" dirty="0"/>
              <a:t>0x04+Base </a:t>
            </a:r>
            <a:r>
              <a:rPr lang="es-MX" sz="1600" dirty="0" err="1"/>
              <a:t>Duty</a:t>
            </a:r>
            <a:endParaRPr lang="es-MX" sz="1600" dirty="0"/>
          </a:p>
          <a:p>
            <a:r>
              <a:rPr lang="es-MX" sz="1600" dirty="0"/>
              <a:t>0x08+Base </a:t>
            </a:r>
            <a:r>
              <a:rPr lang="es-MX" sz="1600" dirty="0" err="1"/>
              <a:t>Period</a:t>
            </a:r>
            <a:endParaRPr lang="es-MX" sz="1600" dirty="0"/>
          </a:p>
          <a:p>
            <a:endParaRPr lang="es-MX" sz="2000" dirty="0"/>
          </a:p>
          <a:p>
            <a:r>
              <a:rPr lang="es-MX" sz="2000" dirty="0" err="1"/>
              <a:t>Reg</a:t>
            </a:r>
            <a:r>
              <a:rPr lang="es-MX" sz="2000" dirty="0"/>
              <a:t> </a:t>
            </a:r>
            <a:r>
              <a:rPr lang="es-MX" sz="2000" dirty="0" err="1"/>
              <a:t>Write</a:t>
            </a:r>
            <a:endParaRPr lang="es-MX" sz="2000" dirty="0"/>
          </a:p>
          <a:p>
            <a:r>
              <a:rPr lang="es-MX" sz="1600" dirty="0"/>
              <a:t>0x00+Base </a:t>
            </a:r>
            <a:r>
              <a:rPr lang="es-MX" sz="1600" dirty="0" err="1"/>
              <a:t>Init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49556147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395</Words>
  <Application>Microsoft Office PowerPoint</Application>
  <PresentationFormat>Panorámica</PresentationFormat>
  <Paragraphs>194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Avenir Next LT Pro</vt:lpstr>
      <vt:lpstr>Avenir Next LT Pro Light</vt:lpstr>
      <vt:lpstr>Calibri</vt:lpstr>
      <vt:lpstr>Leelawadee UI</vt:lpstr>
      <vt:lpstr>Roboto</vt:lpstr>
      <vt:lpstr>Sitka Subheading</vt:lpstr>
      <vt:lpstr>PebbleVTI</vt:lpstr>
      <vt:lpstr>Proyecto: SoC Robot cartógrafo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I2C master</vt:lpstr>
      <vt:lpstr>Presentación de PowerPoint</vt:lpstr>
      <vt:lpstr>Presentación de PowerPoint</vt:lpstr>
      <vt:lpstr>Plan de trabajo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UECCI</dc:creator>
  <cp:lastModifiedBy>Andres Unibio</cp:lastModifiedBy>
  <cp:revision>1098</cp:revision>
  <dcterms:created xsi:type="dcterms:W3CDTF">2020-10-06T01:59:45Z</dcterms:created>
  <dcterms:modified xsi:type="dcterms:W3CDTF">2020-12-17T00:57:51Z</dcterms:modified>
</cp:coreProperties>
</file>