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4"/>
  </p:notesMasterIdLst>
  <p:sldIdLst>
    <p:sldId id="256" r:id="rId2"/>
    <p:sldId id="264" r:id="rId3"/>
    <p:sldId id="263" r:id="rId4"/>
    <p:sldId id="261" r:id="rId5"/>
    <p:sldId id="267" r:id="rId6"/>
    <p:sldId id="268" r:id="rId7"/>
    <p:sldId id="269" r:id="rId8"/>
    <p:sldId id="266" r:id="rId9"/>
    <p:sldId id="265" r:id="rId10"/>
    <p:sldId id="260" r:id="rId11"/>
    <p:sldId id="25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04" autoAdjust="0"/>
    <p:restoredTop sz="94660"/>
  </p:normalViewPr>
  <p:slideViewPr>
    <p:cSldViewPr snapToGrid="0">
      <p:cViewPr varScale="1">
        <p:scale>
          <a:sx n="72" d="100"/>
          <a:sy n="72" d="100"/>
        </p:scale>
        <p:origin x="54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A6C15-29F8-401C-B3F8-54B6659DA11B}" type="datetimeFigureOut">
              <a:rPr lang="en-US"/>
              <a:pPr/>
              <a:t>6/5/2017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B2DF1-8752-400F-9D62-2E41CBD4AD44}" type="slidenum">
              <a:rPr lang="en-US"/>
              <a:pPr/>
              <a:t>‹#›</a:t>
            </a:fld>
            <a:endParaRPr lang="tr-TR"/>
          </a:p>
        </p:txBody>
      </p:sp>
    </p:spTree>
    <p:extLst>
      <p:ext uri="{BB962C8B-B14F-4D97-AF65-F5344CB8AC3E}">
        <p14:creationId xmlns:p14="http://schemas.microsoft.com/office/powerpoint/2010/main" val="350580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1</a:t>
            </a:fld>
            <a:endParaRPr lang="tr-TR"/>
          </a:p>
        </p:txBody>
      </p:sp>
    </p:spTree>
    <p:extLst>
      <p:ext uri="{BB962C8B-B14F-4D97-AF65-F5344CB8AC3E}">
        <p14:creationId xmlns:p14="http://schemas.microsoft.com/office/powerpoint/2010/main" val="3144107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11</a:t>
            </a:fld>
            <a:endParaRPr lang="tr-TR"/>
          </a:p>
        </p:txBody>
      </p:sp>
    </p:spTree>
    <p:extLst>
      <p:ext uri="{BB962C8B-B14F-4D97-AF65-F5344CB8AC3E}">
        <p14:creationId xmlns:p14="http://schemas.microsoft.com/office/powerpoint/2010/main" val="115201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708B2DF1-8752-400F-9D62-2E41CBD4AD44}" type="slidenum">
              <a:rPr lang="en-US" smtClean="0"/>
              <a:pPr/>
              <a:t>12</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2</a:t>
            </a:fld>
            <a:endParaRPr lang="tr-TR"/>
          </a:p>
        </p:txBody>
      </p:sp>
    </p:spTree>
    <p:extLst>
      <p:ext uri="{BB962C8B-B14F-4D97-AF65-F5344CB8AC3E}">
        <p14:creationId xmlns:p14="http://schemas.microsoft.com/office/powerpoint/2010/main" val="96131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3</a:t>
            </a:fld>
            <a:endParaRPr lang="tr-TR"/>
          </a:p>
        </p:txBody>
      </p:sp>
    </p:spTree>
    <p:extLst>
      <p:ext uri="{BB962C8B-B14F-4D97-AF65-F5344CB8AC3E}">
        <p14:creationId xmlns:p14="http://schemas.microsoft.com/office/powerpoint/2010/main" val="344955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4</a:t>
            </a:fld>
            <a:endParaRPr lang="tr-TR"/>
          </a:p>
        </p:txBody>
      </p:sp>
    </p:spTree>
    <p:extLst>
      <p:ext uri="{BB962C8B-B14F-4D97-AF65-F5344CB8AC3E}">
        <p14:creationId xmlns:p14="http://schemas.microsoft.com/office/powerpoint/2010/main" val="132802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5</a:t>
            </a:fld>
            <a:endParaRPr lang="tr-TR"/>
          </a:p>
        </p:txBody>
      </p:sp>
    </p:spTree>
    <p:extLst>
      <p:ext uri="{BB962C8B-B14F-4D97-AF65-F5344CB8AC3E}">
        <p14:creationId xmlns:p14="http://schemas.microsoft.com/office/powerpoint/2010/main" val="19225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6</a:t>
            </a:fld>
            <a:endParaRPr lang="tr-TR"/>
          </a:p>
        </p:txBody>
      </p:sp>
    </p:spTree>
    <p:extLst>
      <p:ext uri="{BB962C8B-B14F-4D97-AF65-F5344CB8AC3E}">
        <p14:creationId xmlns:p14="http://schemas.microsoft.com/office/powerpoint/2010/main" val="161674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8</a:t>
            </a:fld>
            <a:endParaRPr lang="tr-TR"/>
          </a:p>
        </p:txBody>
      </p:sp>
    </p:spTree>
    <p:extLst>
      <p:ext uri="{BB962C8B-B14F-4D97-AF65-F5344CB8AC3E}">
        <p14:creationId xmlns:p14="http://schemas.microsoft.com/office/powerpoint/2010/main" val="110610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9</a:t>
            </a:fld>
            <a:endParaRPr lang="tr-TR"/>
          </a:p>
        </p:txBody>
      </p:sp>
    </p:spTree>
    <p:extLst>
      <p:ext uri="{BB962C8B-B14F-4D97-AF65-F5344CB8AC3E}">
        <p14:creationId xmlns:p14="http://schemas.microsoft.com/office/powerpoint/2010/main" val="37092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08B2DF1-8752-400F-9D62-2E41CBD4AD44}" type="slidenum">
              <a:rPr lang="en-US"/>
              <a:pPr/>
              <a:t>10</a:t>
            </a:fld>
            <a:endParaRPr lang="tr-TR"/>
          </a:p>
        </p:txBody>
      </p:sp>
    </p:spTree>
    <p:extLst>
      <p:ext uri="{BB962C8B-B14F-4D97-AF65-F5344CB8AC3E}">
        <p14:creationId xmlns:p14="http://schemas.microsoft.com/office/powerpoint/2010/main" val="284968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dirty="0"/>
              <a:t>Asıl başlık stili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7968439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dirty="0"/>
              <a:t>Asıl başlık stili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422913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dirty="0"/>
              <a:t>Asıl başlık stili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90773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dirty="0"/>
              <a:t>Asıl başlık stili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dirty="0"/>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908843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dirty="0"/>
              <a:t>Asıl başlık stili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4885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dirty="0"/>
              <a:t>Asıl başlık stili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dirty="0"/>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45859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dirty="0"/>
              <a:t>Asıl başlık stili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dirty="0"/>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78067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dirty="0"/>
              <a:t>Asıl başlık stili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97681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dirty="0"/>
              <a:t>Asıl başlık stili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708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dirty="0"/>
              <a:t>Asıl başlık stili için tıklayın</a:t>
            </a:r>
            <a:endParaRPr lang="en-US" dirty="0"/>
          </a:p>
        </p:txBody>
      </p:sp>
      <p:sp>
        <p:nvSpPr>
          <p:cNvPr id="3" name="Content Placeholder 2"/>
          <p:cNvSpPr>
            <a:spLocks noGrp="1"/>
          </p:cNvSpPr>
          <p:nvPr>
            <p:ph idx="1"/>
          </p:nvPr>
        </p:nvSpPr>
        <p:spPr/>
        <p:txBody>
          <a:bodyPr anchor="ct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24317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dirty="0"/>
              <a:t>Asıl başlık stili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a:pPr/>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5424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dirty="0"/>
              <a:t>Asıl başlık stili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86051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dirty="0"/>
              <a:t>Asıl başlık stili için tıklayın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86377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dirty="0"/>
              <a:t>Asıl başlık stili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95243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02789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dirty="0"/>
              <a:t>Asıl başlık stili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83353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dirty="0"/>
              <a:t>Asıl başlık stili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a:pPr/>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2251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dirty="0"/>
              <a:t>Asıl başlık stili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6/5/2017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extLst>
      <p:ext uri="{BB962C8B-B14F-4D97-AF65-F5344CB8AC3E}">
        <p14:creationId xmlns:p14="http://schemas.microsoft.com/office/powerpoint/2010/main" val="74989617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689947"/>
            <a:ext cx="7197726" cy="2421464"/>
          </a:xfrm>
        </p:spPr>
        <p:txBody>
          <a:bodyPr>
            <a:normAutofit/>
          </a:bodyPr>
          <a:lstStyle/>
          <a:p>
            <a:r>
              <a:rPr lang="en-GB" sz="6600" dirty="0" err="1"/>
              <a:t>Devload</a:t>
            </a:r>
            <a:r>
              <a:rPr lang="en-GB" sz="6600" dirty="0"/>
              <a:t> Cloud</a:t>
            </a:r>
            <a:endParaRPr lang="en-US" sz="6600" dirty="0"/>
          </a:p>
        </p:txBody>
      </p:sp>
      <p:sp>
        <p:nvSpPr>
          <p:cNvPr id="3" name="Subtitle 2"/>
          <p:cNvSpPr>
            <a:spLocks noGrp="1"/>
          </p:cNvSpPr>
          <p:nvPr>
            <p:ph type="subTitle" idx="1"/>
          </p:nvPr>
        </p:nvSpPr>
        <p:spPr/>
        <p:txBody>
          <a:bodyPr>
            <a:normAutofit/>
          </a:bodyPr>
          <a:lstStyle/>
          <a:p>
            <a:r>
              <a:rPr lang="tr-TR" sz="2400" dirty="0" err="1"/>
              <a:t>haZIRLAYAN</a:t>
            </a:r>
            <a:r>
              <a:rPr lang="tr-TR" sz="2400" dirty="0"/>
              <a:t>: </a:t>
            </a:r>
            <a:r>
              <a:rPr lang="en-GB" sz="2400" dirty="0"/>
              <a:t>batuhan ünal</a:t>
            </a:r>
            <a:endParaRPr lang="tr-TR" sz="2400" dirty="0"/>
          </a:p>
          <a:p>
            <a:r>
              <a:rPr lang="en-GB" sz="2400" dirty="0"/>
              <a:t>13060088680</a:t>
            </a:r>
            <a:endParaRPr lang="en-US" sz="2400" dirty="0"/>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06731" y="287383"/>
            <a:ext cx="10098770" cy="1299513"/>
          </a:xfrm>
        </p:spPr>
        <p:txBody>
          <a:bodyPr/>
          <a:lstStyle/>
          <a:p>
            <a:r>
              <a:rPr lang="tr-TR" dirty="0"/>
              <a:t>        </a:t>
            </a:r>
            <a:r>
              <a:rPr lang="en-GB" dirty="0" err="1"/>
              <a:t>Deveload</a:t>
            </a:r>
            <a:r>
              <a:rPr lang="tr-TR" dirty="0"/>
              <a:t> DATA CENTER (</a:t>
            </a:r>
            <a:r>
              <a:rPr lang="tr-TR" i="1" dirty="0" err="1"/>
              <a:t>DU</a:t>
            </a:r>
            <a:r>
              <a:rPr lang="tr-TR" dirty="0" err="1"/>
              <a:t>BLIN,İrlanda</a:t>
            </a:r>
            <a:r>
              <a:rPr lang="tr-TR" dirty="0"/>
              <a:t>)</a:t>
            </a:r>
          </a:p>
        </p:txBody>
      </p:sp>
      <p:pic>
        <p:nvPicPr>
          <p:cNvPr id="8" name="7 İçerik Yer Tutucusu" descr="Microsoft_Dublin_d_1959811b.jpg"/>
          <p:cNvPicPr>
            <a:picLocks noGrp="1" noChangeAspect="1"/>
          </p:cNvPicPr>
          <p:nvPr>
            <p:ph idx="1"/>
          </p:nvPr>
        </p:nvPicPr>
        <p:blipFill>
          <a:blip r:embed="rId3"/>
          <a:stretch>
            <a:fillRect/>
          </a:stretch>
        </p:blipFill>
        <p:spPr>
          <a:xfrm>
            <a:off x="1306285" y="1300588"/>
            <a:ext cx="9313817" cy="5184255"/>
          </a:xfrm>
        </p:spPr>
      </p:pic>
    </p:spTree>
    <p:extLst>
      <p:ext uri="{BB962C8B-B14F-4D97-AF65-F5344CB8AC3E}">
        <p14:creationId xmlns:p14="http://schemas.microsoft.com/office/powerpoint/2010/main" val="119274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UYGULAMA HİZMETİ(APP SERVICE)</a:t>
            </a:r>
          </a:p>
        </p:txBody>
      </p:sp>
      <p:sp>
        <p:nvSpPr>
          <p:cNvPr id="3" name="İçerik Yer Tutucusu 2"/>
          <p:cNvSpPr>
            <a:spLocks noGrp="1"/>
          </p:cNvSpPr>
          <p:nvPr>
            <p:ph idx="1"/>
          </p:nvPr>
        </p:nvSpPr>
        <p:spPr/>
        <p:txBody>
          <a:bodyPr>
            <a:normAutofit/>
          </a:bodyPr>
          <a:lstStyle/>
          <a:p>
            <a:r>
              <a:rPr lang="en-GB" sz="2800" dirty="0" err="1">
                <a:latin typeface="+mj-lt"/>
              </a:rPr>
              <a:t>Deveload</a:t>
            </a:r>
            <a:r>
              <a:rPr lang="tr-TR" sz="2800" dirty="0">
                <a:latin typeface="+mj-lt"/>
              </a:rPr>
              <a:t> Mobile Services; Windows </a:t>
            </a:r>
            <a:r>
              <a:rPr lang="tr-TR" sz="2800" dirty="0" err="1">
                <a:latin typeface="+mj-lt"/>
              </a:rPr>
              <a:t>Store</a:t>
            </a:r>
            <a:r>
              <a:rPr lang="tr-TR" sz="2800" dirty="0">
                <a:latin typeface="+mj-lt"/>
              </a:rPr>
              <a:t>, Windows Phone, Apple </a:t>
            </a:r>
            <a:r>
              <a:rPr lang="tr-TR" sz="2800" dirty="0" err="1">
                <a:latin typeface="+mj-lt"/>
              </a:rPr>
              <a:t>iOS</a:t>
            </a:r>
            <a:r>
              <a:rPr lang="tr-TR" sz="2800" dirty="0">
                <a:latin typeface="+mj-lt"/>
              </a:rPr>
              <a:t>, </a:t>
            </a:r>
            <a:r>
              <a:rPr lang="tr-TR" sz="2800" dirty="0" err="1">
                <a:latin typeface="+mj-lt"/>
              </a:rPr>
              <a:t>Android</a:t>
            </a:r>
            <a:r>
              <a:rPr lang="tr-TR" sz="2800" dirty="0">
                <a:latin typeface="+mj-lt"/>
              </a:rPr>
              <a:t> ve HTML/</a:t>
            </a:r>
            <a:r>
              <a:rPr lang="tr-TR" sz="2800" dirty="0" err="1">
                <a:latin typeface="+mj-lt"/>
              </a:rPr>
              <a:t>JavaScript</a:t>
            </a:r>
            <a:r>
              <a:rPr lang="tr-TR" sz="2800" dirty="0">
                <a:latin typeface="+mj-lt"/>
              </a:rPr>
              <a:t> uygulamaları oluşturmak için ölçeklenebilir bulut </a:t>
            </a:r>
            <a:r>
              <a:rPr lang="tr-TR" sz="2800" dirty="0" err="1">
                <a:latin typeface="+mj-lt"/>
              </a:rPr>
              <a:t>backend</a:t>
            </a:r>
            <a:r>
              <a:rPr lang="tr-TR" sz="2800" dirty="0">
                <a:latin typeface="+mj-lt"/>
              </a:rPr>
              <a:t> hizmeti sağlamaktadır. Bulut üzerinde tutulan veriler ile kullanıcıların kimlik doğrulama işlemlerini ve mobile uygulamalarınız için gereken </a:t>
            </a:r>
            <a:r>
              <a:rPr lang="tr-TR" sz="2800" dirty="0" err="1">
                <a:latin typeface="+mj-lt"/>
              </a:rPr>
              <a:t>push</a:t>
            </a:r>
            <a:r>
              <a:rPr lang="tr-TR" sz="2800" dirty="0">
                <a:latin typeface="+mj-lt"/>
              </a:rPr>
              <a:t> </a:t>
            </a:r>
            <a:r>
              <a:rPr lang="tr-TR" sz="2800" dirty="0" err="1">
                <a:latin typeface="+mj-lt"/>
              </a:rPr>
              <a:t>notifications</a:t>
            </a:r>
            <a:r>
              <a:rPr lang="tr-TR" sz="2800" dirty="0">
                <a:latin typeface="+mj-lt"/>
              </a:rPr>
              <a:t> işlemlerini dakikalar içinde gerçekleştirebilirsiniz.</a:t>
            </a:r>
          </a:p>
        </p:txBody>
      </p:sp>
    </p:spTree>
    <p:extLst>
      <p:ext uri="{BB962C8B-B14F-4D97-AF65-F5344CB8AC3E}">
        <p14:creationId xmlns:p14="http://schemas.microsoft.com/office/powerpoint/2010/main" val="3645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1" y="230778"/>
            <a:ext cx="10131425" cy="1219200"/>
          </a:xfrm>
        </p:spPr>
        <p:txBody>
          <a:bodyPr/>
          <a:lstStyle/>
          <a:p>
            <a:r>
              <a:rPr lang="tr-TR" dirty="0"/>
              <a:t>  diğer bulut platform </a:t>
            </a:r>
            <a:r>
              <a:rPr lang="tr-TR" dirty="0" err="1"/>
              <a:t>karşilastirmalari</a:t>
            </a:r>
            <a:endParaRPr lang="tr-TR" dirty="0"/>
          </a:p>
        </p:txBody>
      </p:sp>
      <p:sp>
        <p:nvSpPr>
          <p:cNvPr id="7" name="6 Metin kutusu"/>
          <p:cNvSpPr txBox="1"/>
          <p:nvPr/>
        </p:nvSpPr>
        <p:spPr>
          <a:xfrm>
            <a:off x="3291840" y="5812971"/>
            <a:ext cx="5812971" cy="369332"/>
          </a:xfrm>
          <a:prstGeom prst="rect">
            <a:avLst/>
          </a:prstGeom>
          <a:noFill/>
        </p:spPr>
        <p:txBody>
          <a:bodyPr wrap="square" rtlCol="0">
            <a:spAutoFit/>
          </a:bodyPr>
          <a:lstStyle/>
          <a:p>
            <a:r>
              <a:rPr lang="tr-TR" dirty="0"/>
              <a:t>YAZMA VE OKUMA HIZLARI KARŞILAŞTIRMASI</a:t>
            </a:r>
          </a:p>
        </p:txBody>
      </p:sp>
      <p:pic>
        <p:nvPicPr>
          <p:cNvPr id="11" name="10 İçerik Yer Tutucusu" descr="Microsoft-Windows-Azure-Vs-Amazon-5.png"/>
          <p:cNvPicPr>
            <a:picLocks noGrp="1" noChangeAspect="1"/>
          </p:cNvPicPr>
          <p:nvPr>
            <p:ph idx="1"/>
          </p:nvPr>
        </p:nvPicPr>
        <p:blipFill>
          <a:blip r:embed="rId3"/>
          <a:stretch>
            <a:fillRect/>
          </a:stretch>
        </p:blipFill>
        <p:spPr>
          <a:xfrm>
            <a:off x="927304" y="1476104"/>
            <a:ext cx="9562171" cy="410144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en-GB" dirty="0" err="1"/>
              <a:t>Deveload</a:t>
            </a:r>
            <a:r>
              <a:rPr lang="en-GB" dirty="0"/>
              <a:t> </a:t>
            </a:r>
            <a:r>
              <a:rPr lang="tr-TR" dirty="0"/>
              <a:t>NEDİR?</a:t>
            </a:r>
            <a:br>
              <a:rPr lang="tr-TR" dirty="0"/>
            </a:br>
            <a:endParaRPr lang="tr-TR" dirty="0"/>
          </a:p>
        </p:txBody>
      </p:sp>
      <p:sp>
        <p:nvSpPr>
          <p:cNvPr id="3" name="İçerik Yer Tutucusu 2"/>
          <p:cNvSpPr>
            <a:spLocks noGrp="1"/>
          </p:cNvSpPr>
          <p:nvPr>
            <p:ph idx="1"/>
          </p:nvPr>
        </p:nvSpPr>
        <p:spPr>
          <a:xfrm>
            <a:off x="633550" y="1828558"/>
            <a:ext cx="10131425" cy="3649133"/>
          </a:xfrm>
        </p:spPr>
        <p:txBody>
          <a:bodyPr>
            <a:normAutofit/>
          </a:bodyPr>
          <a:lstStyle/>
          <a:p>
            <a:r>
              <a:rPr lang="en-GB" sz="2800" dirty="0" err="1">
                <a:latin typeface="+mj-lt"/>
              </a:rPr>
              <a:t>Deveload</a:t>
            </a:r>
            <a:r>
              <a:rPr lang="tr-TR" sz="2800" dirty="0">
                <a:latin typeface="+mj-lt"/>
              </a:rPr>
              <a:t> Genel  Bulut  uygulama  ve  altyapı platformudur.</a:t>
            </a:r>
          </a:p>
          <a:p>
            <a:r>
              <a:rPr lang="tr-TR" sz="2800" dirty="0">
                <a:latin typeface="+mj-lt"/>
              </a:rPr>
              <a:t>Sanal sunucu, web sitesi, uygulamalar için bulut platform, veri depolama, ağ ve benzeri hizmetleri sunar.</a:t>
            </a:r>
          </a:p>
          <a:p>
            <a:endParaRPr lang="tr-TR" sz="2400" dirty="0">
              <a:latin typeface="+mj-lt"/>
            </a:endParaRPr>
          </a:p>
        </p:txBody>
      </p:sp>
    </p:spTree>
    <p:extLst>
      <p:ext uri="{BB962C8B-B14F-4D97-AF65-F5344CB8AC3E}">
        <p14:creationId xmlns:p14="http://schemas.microsoft.com/office/powerpoint/2010/main" val="350650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5801" y="1919998"/>
            <a:ext cx="10131425" cy="3649133"/>
          </a:xfrm>
        </p:spPr>
        <p:txBody>
          <a:bodyPr/>
          <a:lstStyle/>
          <a:p>
            <a:r>
              <a:rPr lang="en-GB" sz="2800" dirty="0" err="1">
                <a:latin typeface="+mj-lt"/>
              </a:rPr>
              <a:t>Deveload</a:t>
            </a:r>
            <a:r>
              <a:rPr lang="tr-TR" sz="2800" dirty="0">
                <a:latin typeface="+mj-lt"/>
              </a:rPr>
              <a:t>; işletim sistemi, programlama dili, çerçeve, araç, </a:t>
            </a:r>
            <a:r>
              <a:rPr lang="tr-TR" sz="2800" dirty="0" err="1">
                <a:latin typeface="+mj-lt"/>
              </a:rPr>
              <a:t>veritabanı</a:t>
            </a:r>
            <a:r>
              <a:rPr lang="tr-TR" sz="2800" dirty="0">
                <a:latin typeface="+mj-lt"/>
              </a:rPr>
              <a:t> ve cihaz seçeneklerinin çoğunu destekler. </a:t>
            </a:r>
          </a:p>
          <a:p>
            <a:r>
              <a:rPr lang="tr-TR" sz="2800" dirty="0">
                <a:latin typeface="+mj-lt"/>
              </a:rPr>
              <a:t> </a:t>
            </a:r>
            <a:r>
              <a:rPr lang="en-GB" sz="2800" dirty="0" err="1">
                <a:latin typeface="+mj-lt"/>
              </a:rPr>
              <a:t>Deveload</a:t>
            </a:r>
            <a:r>
              <a:rPr lang="en-GB" sz="2800" dirty="0">
                <a:latin typeface="+mj-lt"/>
              </a:rPr>
              <a:t> </a:t>
            </a:r>
            <a:r>
              <a:rPr lang="tr-TR" sz="2800" dirty="0">
                <a:latin typeface="+mj-lt"/>
              </a:rPr>
              <a:t>her türlü uygulama için açık, esnek ve güvenilir platform sağlar.</a:t>
            </a:r>
          </a:p>
          <a:p>
            <a:endParaRPr lang="tr-TR" dirty="0"/>
          </a:p>
        </p:txBody>
      </p:sp>
    </p:spTree>
    <p:extLst>
      <p:ext uri="{BB962C8B-B14F-4D97-AF65-F5344CB8AC3E}">
        <p14:creationId xmlns:p14="http://schemas.microsoft.com/office/powerpoint/2010/main" val="14823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Azure-WW-Regions.png"/>
          <p:cNvPicPr>
            <a:picLocks noGrp="1" noChangeAspect="1"/>
          </p:cNvPicPr>
          <p:nvPr>
            <p:ph idx="1"/>
          </p:nvPr>
        </p:nvPicPr>
        <p:blipFill>
          <a:blip r:embed="rId3"/>
          <a:stretch>
            <a:fillRect/>
          </a:stretch>
        </p:blipFill>
        <p:spPr>
          <a:xfrm>
            <a:off x="1148883" y="924958"/>
            <a:ext cx="9771665" cy="5354233"/>
          </a:xfrm>
        </p:spPr>
      </p:pic>
    </p:spTree>
    <p:extLst>
      <p:ext uri="{BB962C8B-B14F-4D97-AF65-F5344CB8AC3E}">
        <p14:creationId xmlns:p14="http://schemas.microsoft.com/office/powerpoint/2010/main" val="42753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06487" y="217715"/>
            <a:ext cx="6746965" cy="1456267"/>
          </a:xfrm>
        </p:spPr>
        <p:txBody>
          <a:bodyPr/>
          <a:lstStyle/>
          <a:p>
            <a:r>
              <a:rPr lang="en-GB" dirty="0" err="1"/>
              <a:t>Deveload</a:t>
            </a:r>
            <a:r>
              <a:rPr lang="en-GB" dirty="0"/>
              <a:t> </a:t>
            </a:r>
            <a:r>
              <a:rPr lang="en-GB" dirty="0" err="1"/>
              <a:t>Sistem</a:t>
            </a:r>
            <a:r>
              <a:rPr lang="en-GB" dirty="0"/>
              <a:t> </a:t>
            </a:r>
            <a:r>
              <a:rPr lang="tr-TR" dirty="0"/>
              <a:t>MİMARİSİ</a:t>
            </a:r>
          </a:p>
        </p:txBody>
      </p:sp>
      <p:pic>
        <p:nvPicPr>
          <p:cNvPr id="4" name="3 İçerik Yer Tutucusu" descr="Screenshot_2.png"/>
          <p:cNvPicPr>
            <a:picLocks noGrp="1" noChangeAspect="1"/>
          </p:cNvPicPr>
          <p:nvPr>
            <p:ph idx="1"/>
          </p:nvPr>
        </p:nvPicPr>
        <p:blipFill>
          <a:blip r:embed="rId3"/>
          <a:stretch>
            <a:fillRect/>
          </a:stretch>
        </p:blipFill>
        <p:spPr>
          <a:xfrm>
            <a:off x="838240" y="1338954"/>
            <a:ext cx="10423885" cy="5061846"/>
          </a:xfrm>
        </p:spPr>
      </p:pic>
    </p:spTree>
    <p:extLst>
      <p:ext uri="{BB962C8B-B14F-4D97-AF65-F5344CB8AC3E}">
        <p14:creationId xmlns:p14="http://schemas.microsoft.com/office/powerpoint/2010/main" val="379281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309155"/>
            <a:ext cx="10131425" cy="1456267"/>
          </a:xfrm>
        </p:spPr>
        <p:txBody>
          <a:bodyPr/>
          <a:lstStyle/>
          <a:p>
            <a:r>
              <a:rPr lang="en-GB" dirty="0" err="1"/>
              <a:t>deveload</a:t>
            </a:r>
            <a:r>
              <a:rPr lang="tr-TR" dirty="0"/>
              <a:t> </a:t>
            </a:r>
            <a:r>
              <a:rPr lang="en-GB" dirty="0"/>
              <a:t>cloud</a:t>
            </a:r>
            <a:r>
              <a:rPr lang="tr-TR" dirty="0"/>
              <a:t> SERVİSLERİ</a:t>
            </a:r>
          </a:p>
        </p:txBody>
      </p:sp>
      <p:sp>
        <p:nvSpPr>
          <p:cNvPr id="3" name="İçerik Yer Tutucusu 2"/>
          <p:cNvSpPr>
            <a:spLocks noGrp="1"/>
          </p:cNvSpPr>
          <p:nvPr>
            <p:ph idx="1"/>
          </p:nvPr>
        </p:nvSpPr>
        <p:spPr>
          <a:xfrm>
            <a:off x="685801" y="1240971"/>
            <a:ext cx="10131425" cy="5225143"/>
          </a:xfrm>
        </p:spPr>
        <p:txBody>
          <a:bodyPr>
            <a:normAutofit/>
          </a:bodyPr>
          <a:lstStyle/>
          <a:p>
            <a:r>
              <a:rPr lang="tr-TR" sz="2400">
                <a:latin typeface="+mj-lt"/>
              </a:rPr>
              <a:t>Virtual Machine, App Service,DocumentDB, Backup, Data Factory, Media Services,Mobil Services, Notification Hubs,Service Bus,</a:t>
            </a:r>
            <a:r>
              <a:rPr lang="tr-TR" sz="2400" err="1">
                <a:latin typeface="+mj-lt"/>
              </a:rPr>
              <a:t>Storage</a:t>
            </a:r>
            <a:r>
              <a:rPr lang="tr-TR" sz="2400">
                <a:latin typeface="+mj-lt"/>
              </a:rPr>
              <a:t>, Virtual Networks, Visual Studio Online, </a:t>
            </a:r>
            <a:r>
              <a:rPr lang="tr-TR" sz="2400" err="1">
                <a:latin typeface="+mj-lt"/>
              </a:rPr>
              <a:t>Event</a:t>
            </a:r>
            <a:r>
              <a:rPr lang="tr-TR" sz="2400">
                <a:latin typeface="+mj-lt"/>
              </a:rPr>
              <a:t> Hubs , Managed Cache …..</a:t>
            </a:r>
          </a:p>
          <a:p>
            <a:r>
              <a:rPr lang="tr-TR" sz="2400" err="1">
                <a:latin typeface="+mj-lt"/>
              </a:rPr>
              <a:t>Active</a:t>
            </a:r>
            <a:r>
              <a:rPr lang="tr-TR" sz="2400">
                <a:latin typeface="+mj-lt"/>
              </a:rPr>
              <a:t> </a:t>
            </a:r>
            <a:r>
              <a:rPr lang="tr-TR" sz="2400" err="1">
                <a:latin typeface="+mj-lt"/>
              </a:rPr>
              <a:t>Directory</a:t>
            </a:r>
            <a:r>
              <a:rPr lang="tr-TR" sz="2400">
                <a:latin typeface="+mj-lt"/>
              </a:rPr>
              <a:t>: Microsoft Azure </a:t>
            </a:r>
            <a:r>
              <a:rPr lang="tr-TR" sz="2400" err="1">
                <a:latin typeface="+mj-lt"/>
              </a:rPr>
              <a:t>Active</a:t>
            </a:r>
            <a:r>
              <a:rPr lang="tr-TR" sz="2400">
                <a:latin typeface="+mj-lt"/>
              </a:rPr>
              <a:t> </a:t>
            </a:r>
            <a:r>
              <a:rPr lang="tr-TR" sz="2400" err="1">
                <a:latin typeface="+mj-lt"/>
              </a:rPr>
              <a:t>Directory</a:t>
            </a:r>
            <a:r>
              <a:rPr lang="tr-TR" sz="2400">
                <a:latin typeface="+mj-lt"/>
              </a:rPr>
              <a:t>, bulut uygulamalarınız ve kendi geliştirdiğiniz uygulamalar için kimlik yönetimi ve erişim kontrolü sağlamaktadır. Ayrıca kurumsal yapınızda bulunan </a:t>
            </a:r>
            <a:r>
              <a:rPr lang="tr-TR" sz="2400" err="1">
                <a:latin typeface="+mj-lt"/>
              </a:rPr>
              <a:t>Active</a:t>
            </a:r>
            <a:r>
              <a:rPr lang="tr-TR" sz="2400">
                <a:latin typeface="+mj-lt"/>
              </a:rPr>
              <a:t> </a:t>
            </a:r>
            <a:r>
              <a:rPr lang="tr-TR" sz="2400" err="1">
                <a:latin typeface="+mj-lt"/>
              </a:rPr>
              <a:t>Directory</a:t>
            </a:r>
            <a:r>
              <a:rPr lang="tr-TR" sz="2400">
                <a:latin typeface="+mj-lt"/>
              </a:rPr>
              <a:t> ile Azure </a:t>
            </a:r>
            <a:r>
              <a:rPr lang="tr-TR" sz="2400" err="1">
                <a:latin typeface="+mj-lt"/>
              </a:rPr>
              <a:t>Active</a:t>
            </a:r>
            <a:r>
              <a:rPr lang="tr-TR" sz="2400">
                <a:latin typeface="+mj-lt"/>
              </a:rPr>
              <a:t> </a:t>
            </a:r>
            <a:r>
              <a:rPr lang="tr-TR" sz="2400" err="1">
                <a:latin typeface="+mj-lt"/>
              </a:rPr>
              <a:t>Drectory’i</a:t>
            </a:r>
            <a:r>
              <a:rPr lang="tr-TR" sz="2400">
                <a:latin typeface="+mj-lt"/>
              </a:rPr>
              <a:t> senkronize edip uygulamalarınız için tek bir oturum açma basitliğini sağlayabilirsiniz.</a:t>
            </a:r>
          </a:p>
          <a:p>
            <a:r>
              <a:rPr lang="tr-TR" sz="2400">
                <a:latin typeface="+mj-lt"/>
              </a:rPr>
              <a:t>API </a:t>
            </a:r>
            <a:r>
              <a:rPr lang="tr-TR" sz="2400" err="1">
                <a:latin typeface="+mj-lt"/>
              </a:rPr>
              <a:t>Management</a:t>
            </a:r>
            <a:r>
              <a:rPr lang="tr-TR" sz="2400">
                <a:latin typeface="+mj-lt"/>
              </a:rPr>
              <a:t>: Azure API </a:t>
            </a:r>
            <a:r>
              <a:rPr lang="tr-TR" sz="2400" err="1">
                <a:latin typeface="+mj-lt"/>
              </a:rPr>
              <a:t>Management</a:t>
            </a:r>
            <a:r>
              <a:rPr lang="tr-TR" sz="2400">
                <a:latin typeface="+mj-lt"/>
              </a:rPr>
              <a:t> ile uygulama geliştiriciler, iş ortakları ve çalışanlar </a:t>
            </a:r>
            <a:r>
              <a:rPr lang="tr-TR" sz="2400" err="1">
                <a:latin typeface="+mj-lt"/>
              </a:rPr>
              <a:t>APIlerini</a:t>
            </a:r>
            <a:r>
              <a:rPr lang="tr-TR" sz="2400">
                <a:latin typeface="+mj-lt"/>
              </a:rPr>
              <a:t> güvenli ve ölçeklenebilir bir şekilde paylaşabilirler.</a:t>
            </a:r>
          </a:p>
        </p:txBody>
      </p:sp>
    </p:spTree>
    <p:extLst>
      <p:ext uri="{BB962C8B-B14F-4D97-AF65-F5344CB8AC3E}">
        <p14:creationId xmlns:p14="http://schemas.microsoft.com/office/powerpoint/2010/main" val="245451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Web Siteleri - Web Barındırma Hizmeti</a:t>
            </a:r>
            <a:br>
              <a:rPr lang="tr-TR" b="1"/>
            </a:br>
            <a:endParaRPr lang="tr-TR"/>
          </a:p>
        </p:txBody>
      </p:sp>
      <p:sp>
        <p:nvSpPr>
          <p:cNvPr id="3" name="2 İçerik Yer Tutucusu"/>
          <p:cNvSpPr>
            <a:spLocks noGrp="1"/>
          </p:cNvSpPr>
          <p:nvPr>
            <p:ph idx="1"/>
          </p:nvPr>
        </p:nvSpPr>
        <p:spPr/>
        <p:txBody>
          <a:bodyPr/>
          <a:lstStyle/>
          <a:p>
            <a:r>
              <a:rPr lang="tr-TR" sz="2800">
                <a:latin typeface="+mj-lt"/>
              </a:rPr>
              <a:t>Azure Web Siteleri, kurumsal düzeydeki web uygulamaları oluşturmanızı sağlar. Azure teknolojisini kullanarak; ASP.NET, Java, C# gibi istediğimiz dili tercih edebiliriz.</a:t>
            </a:r>
          </a:p>
          <a:p>
            <a:r>
              <a:rPr lang="tr-TR" sz="2800"/>
              <a:t>. Web sitenizi yedekleyerek güvende kalmasını sağlayabiliriz ve kendi etki alanınızı, SSL sertifikanızı kullanmanız da sayılabilecek önemli özellikler arasındadır.</a:t>
            </a:r>
            <a:endParaRPr lang="tr-TR" sz="2800">
              <a:latin typeface="+mj-lt"/>
            </a:endParaRPr>
          </a:p>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a:t>Sanal Makineler (Virtual Machines)</a:t>
            </a:r>
            <a:endParaRPr lang="tr-TR"/>
          </a:p>
        </p:txBody>
      </p:sp>
      <p:sp>
        <p:nvSpPr>
          <p:cNvPr id="3" name="İçerik Yer Tutucusu 2"/>
          <p:cNvSpPr>
            <a:spLocks noGrp="1"/>
          </p:cNvSpPr>
          <p:nvPr>
            <p:ph idx="1"/>
          </p:nvPr>
        </p:nvSpPr>
        <p:spPr/>
        <p:txBody>
          <a:bodyPr>
            <a:normAutofit/>
          </a:bodyPr>
          <a:lstStyle/>
          <a:p>
            <a:r>
              <a:rPr lang="tr-TR" sz="2800">
                <a:latin typeface="+mj-lt"/>
              </a:rPr>
              <a:t>Sanal Makine, işletim sistemi ile bilgisayar platformu arasında bir sanal ortam yaratır ve bu sanal ortam üzerinde yazılımların çalıştırabilmesine olanak sağlar.</a:t>
            </a:r>
          </a:p>
          <a:p>
            <a:r>
              <a:rPr lang="tr-TR" sz="2800">
                <a:latin typeface="+mj-lt"/>
              </a:rPr>
              <a:t>Windows Azure teknolojisinde yeni bir sanal makine oluşturulabilindiği gibi var olan bir imaj dosyasından da sanal makinelerin oluşturulması mümkündür. Bunun için kullanılacak vhd’ler seçilebilindiği gibi yeni oluşturulan makineler için virtual boyutları da belirlenebilir. </a:t>
            </a:r>
          </a:p>
        </p:txBody>
      </p:sp>
    </p:spTree>
    <p:extLst>
      <p:ext uri="{BB962C8B-B14F-4D97-AF65-F5344CB8AC3E}">
        <p14:creationId xmlns:p14="http://schemas.microsoft.com/office/powerpoint/2010/main" val="127867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Veritabani hizmeti</a:t>
            </a:r>
          </a:p>
        </p:txBody>
      </p:sp>
      <p:sp>
        <p:nvSpPr>
          <p:cNvPr id="3" name="İçerik Yer Tutucusu 2"/>
          <p:cNvSpPr>
            <a:spLocks noGrp="1"/>
          </p:cNvSpPr>
          <p:nvPr>
            <p:ph idx="1"/>
          </p:nvPr>
        </p:nvSpPr>
        <p:spPr/>
        <p:txBody>
          <a:bodyPr>
            <a:normAutofit fontScale="92500" lnSpcReduction="10000"/>
          </a:bodyPr>
          <a:lstStyle/>
          <a:p>
            <a:r>
              <a:rPr lang="tr-TR" sz="3000">
                <a:latin typeface="+mj-lt"/>
              </a:rPr>
              <a:t>Microsoft Azure bu iş içinde kullanıcılara üç farklı yöntem sunmuştur. Bunlar SQL Databases, Tables ve Blobs’tur.</a:t>
            </a:r>
          </a:p>
          <a:p>
            <a:r>
              <a:rPr lang="tr-TR" sz="3000">
                <a:latin typeface="+mj-lt"/>
              </a:rPr>
              <a:t>SQL databases sayesinde ilişkisel verilerin depolanması sağlanır.  Tables ise büyük veriler ile çalışan fakat karmaşık SQL sorguları kullanmayan bir yapıda verilere erişim kolaylığı sağlamaktadır. Bu teknoloji sayesinde büyük verilere hızlı erişim sağlanır.</a:t>
            </a:r>
            <a:br>
              <a:rPr lang="tr-TR" sz="3000">
                <a:latin typeface="+mj-lt"/>
              </a:rPr>
            </a:br>
            <a:r>
              <a:rPr lang="tr-TR" sz="3000">
                <a:latin typeface="+mj-lt"/>
              </a:rPr>
              <a:t>Blob  ise her tür  belge, medya dosyası veya uygulama yükleyici gibi  verileri depolayan teknolojidir.</a:t>
            </a:r>
            <a:br>
              <a:rPr lang="tr-TR" sz="2800">
                <a:latin typeface="+mj-lt"/>
              </a:rPr>
            </a:br>
            <a:endParaRPr lang="tr-TR" sz="2800">
              <a:latin typeface="+mj-lt"/>
            </a:endParaRPr>
          </a:p>
        </p:txBody>
      </p:sp>
    </p:spTree>
    <p:extLst>
      <p:ext uri="{BB962C8B-B14F-4D97-AF65-F5344CB8AC3E}">
        <p14:creationId xmlns:p14="http://schemas.microsoft.com/office/powerpoint/2010/main" val="400529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Gökyüzü">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1032</TotalTime>
  <Words>310</Words>
  <Application>Microsoft Office PowerPoint</Application>
  <PresentationFormat>Geniş ekran</PresentationFormat>
  <Paragraphs>38</Paragraphs>
  <Slides>12</Slides>
  <Notes>11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Gökyüzü</vt:lpstr>
      <vt:lpstr>Devload Cloud</vt:lpstr>
      <vt:lpstr> Deveload NEDİR? </vt:lpstr>
      <vt:lpstr>PowerPoint Sunusu</vt:lpstr>
      <vt:lpstr>PowerPoint Sunusu</vt:lpstr>
      <vt:lpstr>Deveload Sistem MİMARİSİ</vt:lpstr>
      <vt:lpstr>deveload cloud SERVİSLERİ</vt:lpstr>
      <vt:lpstr>Web Siteleri - Web Barındırma Hizmeti </vt:lpstr>
      <vt:lpstr>Sanal Makineler (Virtual Machines)</vt:lpstr>
      <vt:lpstr>Veritabani hizmeti</vt:lpstr>
      <vt:lpstr>        Deveload DATA CENTER (DUBLIN,İrlanda)</vt:lpstr>
      <vt:lpstr>UYGULAMA HİZMETİ(APP SERVICE)</vt:lpstr>
      <vt:lpstr>  diğer bulut platform karşilastirmalari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Batuhan UNAL</cp:lastModifiedBy>
  <cp:revision>61</cp:revision>
  <dcterms:created xsi:type="dcterms:W3CDTF">2014-09-12T02:08:24Z</dcterms:created>
  <dcterms:modified xsi:type="dcterms:W3CDTF">2017-06-05T05:54:40Z</dcterms:modified>
</cp:coreProperties>
</file>