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0" r:id="rId2"/>
    <p:sldId id="264" r:id="rId3"/>
    <p:sldId id="265" r:id="rId4"/>
    <p:sldId id="272" r:id="rId5"/>
    <p:sldId id="270" r:id="rId6"/>
    <p:sldId id="268" r:id="rId7"/>
    <p:sldId id="266" r:id="rId8"/>
    <p:sldId id="267" r:id="rId9"/>
    <p:sldId id="269" r:id="rId10"/>
    <p:sldId id="271" r:id="rId11"/>
    <p:sldId id="259" r:id="rId12"/>
    <p:sldId id="262" r:id="rId13"/>
    <p:sldId id="261" r:id="rId14"/>
    <p:sldId id="263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1" d="100"/>
          <a:sy n="61" d="100"/>
        </p:scale>
        <p:origin x="53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4/12/2019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4/12/2019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4/12/2019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4/12/2019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4/12/2019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4/12/2019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4/12/2019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7D58A335-62C5-4580-98DE-BDE42CB8306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698" y="409185"/>
            <a:ext cx="3790833" cy="99373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E7F68EA-D3E7-45DD-B34F-3EB96319A0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3833" y="1827450"/>
            <a:ext cx="8946541" cy="41954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4800" dirty="0"/>
              <a:t>智能会议室管理系统</a:t>
            </a:r>
            <a:endParaRPr lang="en-US" altLang="zh-CN" sz="4800" dirty="0"/>
          </a:p>
          <a:p>
            <a:pPr marL="0" indent="0" algn="ctr">
              <a:buNone/>
            </a:pPr>
            <a:r>
              <a:rPr lang="zh-CN" altLang="en-US" sz="4800" dirty="0"/>
              <a:t>测试计划</a:t>
            </a:r>
            <a:endParaRPr lang="en-US" altLang="zh-CN" sz="4800" dirty="0"/>
          </a:p>
          <a:p>
            <a:pPr marL="0" indent="0" algn="ctr">
              <a:buNone/>
            </a:pPr>
            <a:endParaRPr lang="en-US" altLang="zh-CN" sz="4800" dirty="0"/>
          </a:p>
          <a:p>
            <a:pPr marL="0" indent="0" algn="ctr">
              <a:buNone/>
            </a:pPr>
            <a:r>
              <a:rPr lang="en-US" altLang="zh-CN" sz="3200" dirty="0"/>
              <a:t>G</a:t>
            </a:r>
            <a:r>
              <a:rPr lang="zh-CN" altLang="en-US" sz="3200" dirty="0"/>
              <a:t>组</a:t>
            </a:r>
            <a:endParaRPr lang="en-US" altLang="zh-CN" sz="3200" dirty="0"/>
          </a:p>
          <a:p>
            <a:pPr marL="0" indent="0" algn="ctr">
              <a:buNone/>
            </a:pPr>
            <a:r>
              <a:rPr lang="zh-CN" altLang="en-US" sz="3200" dirty="0"/>
              <a:t>周韬、刘孟骁、付彤、王宇辰、白振宇</a:t>
            </a:r>
          </a:p>
        </p:txBody>
      </p:sp>
    </p:spTree>
    <p:extLst>
      <p:ext uri="{BB962C8B-B14F-4D97-AF65-F5344CB8AC3E}">
        <p14:creationId xmlns:p14="http://schemas.microsoft.com/office/powerpoint/2010/main" val="22121654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55C23A-E2F8-4ED4-B8DA-CB7C43D8E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800" y="702000"/>
            <a:ext cx="9404723" cy="812411"/>
          </a:xfrm>
        </p:spPr>
        <p:txBody>
          <a:bodyPr/>
          <a:lstStyle/>
          <a:p>
            <a:r>
              <a:rPr lang="zh-CN" altLang="en-US" dirty="0"/>
              <a:t>风险分析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5AB72DA5-D136-4569-A960-E1EE1CA9E3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5519913"/>
              </p:ext>
            </p:extLst>
          </p:nvPr>
        </p:nvGraphicFramePr>
        <p:xfrm>
          <a:off x="946800" y="1602000"/>
          <a:ext cx="9699668" cy="3968115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816948">
                  <a:extLst>
                    <a:ext uri="{9D8B030D-6E8A-4147-A177-3AD203B41FA5}">
                      <a16:colId xmlns:a16="http://schemas.microsoft.com/office/drawing/2014/main" val="3234000157"/>
                    </a:ext>
                  </a:extLst>
                </a:gridCol>
                <a:gridCol w="1973811">
                  <a:extLst>
                    <a:ext uri="{9D8B030D-6E8A-4147-A177-3AD203B41FA5}">
                      <a16:colId xmlns:a16="http://schemas.microsoft.com/office/drawing/2014/main" val="740579023"/>
                    </a:ext>
                  </a:extLst>
                </a:gridCol>
                <a:gridCol w="1151101">
                  <a:extLst>
                    <a:ext uri="{9D8B030D-6E8A-4147-A177-3AD203B41FA5}">
                      <a16:colId xmlns:a16="http://schemas.microsoft.com/office/drawing/2014/main" val="3168617372"/>
                    </a:ext>
                  </a:extLst>
                </a:gridCol>
                <a:gridCol w="1152252">
                  <a:extLst>
                    <a:ext uri="{9D8B030D-6E8A-4147-A177-3AD203B41FA5}">
                      <a16:colId xmlns:a16="http://schemas.microsoft.com/office/drawing/2014/main" val="3027745670"/>
                    </a:ext>
                  </a:extLst>
                </a:gridCol>
                <a:gridCol w="2795365">
                  <a:extLst>
                    <a:ext uri="{9D8B030D-6E8A-4147-A177-3AD203B41FA5}">
                      <a16:colId xmlns:a16="http://schemas.microsoft.com/office/drawing/2014/main" val="4154839856"/>
                    </a:ext>
                  </a:extLst>
                </a:gridCol>
                <a:gridCol w="1810191">
                  <a:extLst>
                    <a:ext uri="{9D8B030D-6E8A-4147-A177-3AD203B41FA5}">
                      <a16:colId xmlns:a16="http://schemas.microsoft.com/office/drawing/2014/main" val="488466720"/>
                    </a:ext>
                  </a:extLst>
                </a:gridCol>
              </a:tblGrid>
              <a:tr h="40013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0" dirty="0">
                          <a:effectLst/>
                        </a:rPr>
                        <a:t>序号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3698" marR="4369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0" dirty="0">
                          <a:effectLst/>
                        </a:rPr>
                        <a:t>风险说明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3698" marR="4369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</a:rPr>
                        <a:t>风险</a:t>
                      </a:r>
                      <a:endParaRPr lang="zh-CN" sz="2000" kern="100">
                        <a:effectLst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</a:rPr>
                        <a:t>严重性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3698" marR="4369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</a:rPr>
                        <a:t>风险</a:t>
                      </a:r>
                      <a:endParaRPr lang="zh-CN" sz="2000" kern="100">
                        <a:effectLst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</a:rPr>
                        <a:t>可能性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3698" marR="4369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</a:rPr>
                        <a:t>规避措施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3698" marR="4369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0" dirty="0">
                          <a:effectLst/>
                        </a:rPr>
                        <a:t>应急措施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3698" marR="43698" marT="0" marB="0" anchor="ctr"/>
                </a:tc>
                <a:extLst>
                  <a:ext uri="{0D108BD9-81ED-4DB2-BD59-A6C34878D82A}">
                    <a16:rowId xmlns:a16="http://schemas.microsoft.com/office/drawing/2014/main" val="1063583975"/>
                  </a:ext>
                </a:extLst>
              </a:tr>
              <a:tr h="441720"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5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3698" marR="43698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500"/>
                        </a:lnSpc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</a:rPr>
                        <a:t>项目开发延期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3698" marR="4369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</a:rPr>
                        <a:t>高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3698" marR="4369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</a:rPr>
                        <a:t>中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3698" marR="43698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500"/>
                        </a:lnSpc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</a:rPr>
                        <a:t>开发过程中严格按照计划实施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3698" marR="43698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500"/>
                        </a:lnSpc>
                        <a:spcAft>
                          <a:spcPts val="0"/>
                        </a:spcAft>
                      </a:pPr>
                      <a:r>
                        <a:rPr lang="zh-CN" sz="2000" kern="0" dirty="0">
                          <a:effectLst/>
                        </a:rPr>
                        <a:t>调整测试计划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3698" marR="43698" marT="0" marB="0" anchor="ctr"/>
                </a:tc>
                <a:extLst>
                  <a:ext uri="{0D108BD9-81ED-4DB2-BD59-A6C34878D82A}">
                    <a16:rowId xmlns:a16="http://schemas.microsoft.com/office/drawing/2014/main" val="660637062"/>
                  </a:ext>
                </a:extLst>
              </a:tr>
              <a:tr h="676403"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6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3698" marR="43698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500"/>
                        </a:lnSpc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</a:rPr>
                        <a:t>测试人员临时有事请假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3698" marR="4369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  <a:spcAft>
                          <a:spcPts val="0"/>
                        </a:spcAft>
                      </a:pPr>
                      <a:r>
                        <a:rPr lang="zh-CN" sz="2000" kern="0" dirty="0">
                          <a:effectLst/>
                        </a:rPr>
                        <a:t>中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3698" marR="4369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</a:rPr>
                        <a:t>低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3698" marR="43698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500"/>
                        </a:lnSpc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</a:rPr>
                        <a:t>多准备一些测试人员，任务均分给其他测试人员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3698" marR="43698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500"/>
                        </a:lnSpc>
                        <a:spcAft>
                          <a:spcPts val="0"/>
                        </a:spcAft>
                      </a:pPr>
                      <a:r>
                        <a:rPr lang="zh-CN" sz="2000" kern="0" dirty="0">
                          <a:effectLst/>
                        </a:rPr>
                        <a:t>测试人员加班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3698" marR="43698" marT="0" marB="0" anchor="ctr"/>
                </a:tc>
                <a:extLst>
                  <a:ext uri="{0D108BD9-81ED-4DB2-BD59-A6C34878D82A}">
                    <a16:rowId xmlns:a16="http://schemas.microsoft.com/office/drawing/2014/main" val="1939957586"/>
                  </a:ext>
                </a:extLst>
              </a:tr>
              <a:tr h="441720"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7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3698" marR="43698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500"/>
                        </a:lnSpc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</a:rPr>
                        <a:t>测试人员技术能力不够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3698" marR="4369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</a:rPr>
                        <a:t>高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3698" marR="4369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</a:rPr>
                        <a:t>低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3698" marR="43698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500"/>
                        </a:lnSpc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</a:rPr>
                        <a:t>提供测试人员时间学习测试技术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3698" marR="43698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500"/>
                        </a:lnSpc>
                        <a:spcAft>
                          <a:spcPts val="0"/>
                        </a:spcAft>
                      </a:pPr>
                      <a:r>
                        <a:rPr lang="zh-CN" sz="2000" kern="0" dirty="0">
                          <a:effectLst/>
                        </a:rPr>
                        <a:t>增加学习时间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3698" marR="43698" marT="0" marB="0" anchor="ctr"/>
                </a:tc>
                <a:extLst>
                  <a:ext uri="{0D108BD9-81ED-4DB2-BD59-A6C34878D82A}">
                    <a16:rowId xmlns:a16="http://schemas.microsoft.com/office/drawing/2014/main" val="2938395775"/>
                  </a:ext>
                </a:extLst>
              </a:tr>
              <a:tr h="676403"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8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3698" marR="43698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500"/>
                        </a:lnSpc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</a:rPr>
                        <a:t>测试用例不充分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3698" marR="4369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</a:rPr>
                        <a:t>高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3698" marR="4369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</a:rPr>
                        <a:t>低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3698" marR="43698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500"/>
                        </a:lnSpc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</a:rPr>
                        <a:t>对设计的测试用例进行仔细的评审，保障其充分性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3698" marR="43698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500"/>
                        </a:lnSpc>
                        <a:spcAft>
                          <a:spcPts val="0"/>
                        </a:spcAft>
                      </a:pPr>
                      <a:r>
                        <a:rPr lang="zh-CN" sz="2000" kern="0" dirty="0">
                          <a:effectLst/>
                        </a:rPr>
                        <a:t>重新设计测试用例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3698" marR="43698" marT="0" marB="0" anchor="ctr"/>
                </a:tc>
                <a:extLst>
                  <a:ext uri="{0D108BD9-81ED-4DB2-BD59-A6C34878D82A}">
                    <a16:rowId xmlns:a16="http://schemas.microsoft.com/office/drawing/2014/main" val="33548806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72566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766BA2-9029-4AF5-9B49-82FEA24E2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737" y="702000"/>
            <a:ext cx="8635676" cy="774833"/>
          </a:xfrm>
        </p:spPr>
        <p:txBody>
          <a:bodyPr/>
          <a:lstStyle/>
          <a:p>
            <a:r>
              <a:rPr lang="zh-CN" altLang="en-US" dirty="0"/>
              <a:t>场景测试 </a:t>
            </a:r>
            <a:r>
              <a:rPr lang="en-US" altLang="zh-CN" dirty="0"/>
              <a:t>- </a:t>
            </a:r>
            <a:r>
              <a:rPr lang="zh-CN" altLang="en-US" dirty="0"/>
              <a:t>以会议预定为例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4CC782-B1E7-46DB-9F88-E79B09D8B8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6737" y="1965236"/>
            <a:ext cx="8946541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800" dirty="0"/>
              <a:t>主事件流：登陆系统，选择会议预定，选择时间，地点，确定生成预定</a:t>
            </a:r>
            <a:endParaRPr lang="en-US" altLang="zh-CN" sz="2800" dirty="0"/>
          </a:p>
          <a:p>
            <a:pPr marL="0" indent="0">
              <a:buNone/>
            </a:pPr>
            <a:r>
              <a:rPr lang="zh-CN" altLang="en-US" sz="2800" dirty="0"/>
              <a:t>备选流</a:t>
            </a:r>
            <a:r>
              <a:rPr lang="en-US" altLang="zh-CN" sz="2800" dirty="0"/>
              <a:t>1</a:t>
            </a:r>
            <a:r>
              <a:rPr lang="zh-CN" altLang="en-US" sz="2800" dirty="0"/>
              <a:t>：账号不存在</a:t>
            </a:r>
            <a:endParaRPr lang="en-US" altLang="zh-CN" sz="2800" dirty="0"/>
          </a:p>
          <a:p>
            <a:pPr marL="0" indent="0">
              <a:buNone/>
            </a:pPr>
            <a:r>
              <a:rPr lang="zh-CN" altLang="en-US" sz="2800" dirty="0"/>
              <a:t>备选流</a:t>
            </a:r>
            <a:r>
              <a:rPr lang="en-US" altLang="zh-CN" sz="2800" dirty="0"/>
              <a:t>2</a:t>
            </a:r>
            <a:r>
              <a:rPr lang="zh-CN" altLang="en-US" sz="2800" dirty="0"/>
              <a:t>：账号或密码错误</a:t>
            </a:r>
            <a:endParaRPr lang="en-US" altLang="zh-CN" sz="2800" dirty="0"/>
          </a:p>
          <a:p>
            <a:pPr marL="0" indent="0">
              <a:buNone/>
            </a:pPr>
            <a:r>
              <a:rPr lang="zh-CN" altLang="en-US" sz="2800" dirty="0"/>
              <a:t>备选流</a:t>
            </a:r>
            <a:r>
              <a:rPr lang="en-US" altLang="zh-CN" sz="2800" dirty="0"/>
              <a:t>3</a:t>
            </a:r>
            <a:r>
              <a:rPr lang="zh-CN" altLang="en-US" sz="2800" dirty="0"/>
              <a:t>：预定时间出错</a:t>
            </a:r>
            <a:endParaRPr lang="en-US" altLang="zh-CN" sz="2800" dirty="0"/>
          </a:p>
          <a:p>
            <a:pPr marL="0" indent="0">
              <a:buNone/>
            </a:pPr>
            <a:r>
              <a:rPr lang="zh-CN" altLang="en-US" sz="2800" dirty="0"/>
              <a:t>备选流</a:t>
            </a:r>
            <a:r>
              <a:rPr lang="en-US" altLang="zh-CN" sz="2800" dirty="0"/>
              <a:t>4</a:t>
            </a:r>
            <a:r>
              <a:rPr lang="zh-CN" altLang="en-US" sz="2800" dirty="0"/>
              <a:t>：预定地点出错</a:t>
            </a:r>
            <a:endParaRPr lang="en-US" altLang="zh-CN" sz="2800" dirty="0"/>
          </a:p>
          <a:p>
            <a:pPr marL="0" indent="0">
              <a:buNone/>
            </a:pPr>
            <a:r>
              <a:rPr lang="zh-CN" altLang="en-US" sz="2800" dirty="0"/>
              <a:t>备选流</a:t>
            </a:r>
            <a:r>
              <a:rPr lang="en-US" altLang="zh-CN" sz="2800" dirty="0"/>
              <a:t>5</a:t>
            </a:r>
            <a:r>
              <a:rPr lang="zh-CN" altLang="en-US" sz="2800" dirty="0"/>
              <a:t>：用户退出系统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21360570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766BA2-9029-4AF5-9B49-82FEA24E2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800" y="702000"/>
            <a:ext cx="8635676" cy="774833"/>
          </a:xfrm>
        </p:spPr>
        <p:txBody>
          <a:bodyPr/>
          <a:lstStyle/>
          <a:p>
            <a:r>
              <a:rPr lang="zh-CN" altLang="en-US" dirty="0"/>
              <a:t>场景测试 </a:t>
            </a:r>
            <a:r>
              <a:rPr lang="en-US" altLang="zh-CN" dirty="0"/>
              <a:t>- </a:t>
            </a:r>
            <a:r>
              <a:rPr lang="zh-CN" altLang="en-US" dirty="0"/>
              <a:t>以会议预定为例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4CC782-B1E7-46DB-9F88-E79B09D8B8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1789" y="2353543"/>
            <a:ext cx="9838173" cy="310780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zh-CN" altLang="en-US" sz="2800" dirty="0"/>
              <a:t>场景</a:t>
            </a:r>
            <a:r>
              <a:rPr lang="en-US" altLang="zh-CN" sz="2800" dirty="0"/>
              <a:t>1</a:t>
            </a:r>
            <a:r>
              <a:rPr lang="zh-CN" altLang="en-US" sz="2800" dirty="0"/>
              <a:t>：成功预定会议</a:t>
            </a:r>
            <a:r>
              <a:rPr lang="en-US" altLang="zh-CN" sz="2800" dirty="0"/>
              <a:t>						</a:t>
            </a:r>
            <a:r>
              <a:rPr lang="zh-CN" altLang="en-US" sz="2800" dirty="0"/>
              <a:t>主事件流</a:t>
            </a:r>
            <a:endParaRPr lang="en-US" altLang="zh-CN" sz="2800" dirty="0"/>
          </a:p>
          <a:p>
            <a:pPr marL="0" indent="0">
              <a:buNone/>
            </a:pPr>
            <a:r>
              <a:rPr lang="zh-CN" altLang="en-US" sz="2800" dirty="0"/>
              <a:t>场景</a:t>
            </a:r>
            <a:r>
              <a:rPr lang="en-US" altLang="zh-CN" sz="2800" dirty="0"/>
              <a:t>2</a:t>
            </a:r>
            <a:r>
              <a:rPr lang="zh-CN" altLang="en-US" sz="2800" dirty="0"/>
              <a:t>：账号不存在</a:t>
            </a:r>
            <a:r>
              <a:rPr lang="en-US" altLang="zh-CN" sz="2800" dirty="0"/>
              <a:t>							</a:t>
            </a:r>
            <a:r>
              <a:rPr lang="zh-CN" altLang="en-US" sz="2800" dirty="0"/>
              <a:t>主事件流 备选流</a:t>
            </a:r>
            <a:r>
              <a:rPr lang="en-US" altLang="zh-CN" sz="2800" dirty="0"/>
              <a:t>1</a:t>
            </a:r>
          </a:p>
          <a:p>
            <a:pPr marL="0" indent="0">
              <a:buNone/>
            </a:pPr>
            <a:r>
              <a:rPr lang="zh-CN" altLang="en-US" sz="2800" dirty="0"/>
              <a:t>场景</a:t>
            </a:r>
            <a:r>
              <a:rPr lang="en-US" altLang="zh-CN" sz="2800" dirty="0"/>
              <a:t>3</a:t>
            </a:r>
            <a:r>
              <a:rPr lang="zh-CN" altLang="en-US" sz="2800" dirty="0"/>
              <a:t>：账号或密码错误</a:t>
            </a:r>
            <a:r>
              <a:rPr lang="en-US" altLang="zh-CN" sz="2800" dirty="0"/>
              <a:t>					</a:t>
            </a:r>
            <a:r>
              <a:rPr lang="zh-CN" altLang="en-US" sz="2800" dirty="0"/>
              <a:t>主事件流 备选流</a:t>
            </a:r>
            <a:r>
              <a:rPr lang="en-US" altLang="zh-CN" sz="2800" dirty="0"/>
              <a:t>2</a:t>
            </a:r>
          </a:p>
          <a:p>
            <a:pPr marL="0" indent="0">
              <a:buNone/>
            </a:pPr>
            <a:r>
              <a:rPr lang="zh-CN" altLang="en-US" sz="2800" dirty="0"/>
              <a:t>场景</a:t>
            </a:r>
            <a:r>
              <a:rPr lang="en-US" altLang="zh-CN" sz="2800" dirty="0"/>
              <a:t>4</a:t>
            </a:r>
            <a:r>
              <a:rPr lang="zh-CN" altLang="en-US" sz="2800" dirty="0"/>
              <a:t>：输入时间错误</a:t>
            </a:r>
            <a:r>
              <a:rPr lang="en-US" altLang="zh-CN" sz="2800" dirty="0"/>
              <a:t>						</a:t>
            </a:r>
            <a:r>
              <a:rPr lang="zh-CN" altLang="en-US" sz="2800" dirty="0"/>
              <a:t>主事件流 备选流</a:t>
            </a:r>
            <a:r>
              <a:rPr lang="en-US" altLang="zh-CN" sz="2800" dirty="0"/>
              <a:t>3</a:t>
            </a:r>
          </a:p>
          <a:p>
            <a:pPr marL="0" indent="0">
              <a:buNone/>
            </a:pPr>
            <a:r>
              <a:rPr lang="zh-CN" altLang="en-US" sz="2800" dirty="0"/>
              <a:t>场景</a:t>
            </a:r>
            <a:r>
              <a:rPr lang="en-US" altLang="zh-CN" sz="2800" dirty="0"/>
              <a:t>5</a:t>
            </a:r>
            <a:r>
              <a:rPr lang="zh-CN" altLang="en-US" sz="2800" dirty="0"/>
              <a:t>：输入地点错误</a:t>
            </a:r>
            <a:r>
              <a:rPr lang="en-US" altLang="zh-CN" sz="2800" dirty="0"/>
              <a:t>						</a:t>
            </a:r>
            <a:r>
              <a:rPr lang="zh-CN" altLang="en-US" sz="2800" dirty="0"/>
              <a:t>主事件流 备选流</a:t>
            </a:r>
            <a:r>
              <a:rPr lang="en-US" altLang="zh-CN" sz="28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145024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4CB55316-F526-4ACE-952E-E6E4A046E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800" y="702000"/>
            <a:ext cx="9404350" cy="988055"/>
          </a:xfrm>
        </p:spPr>
        <p:txBody>
          <a:bodyPr/>
          <a:lstStyle/>
          <a:p>
            <a:r>
              <a:rPr lang="zh-CN" altLang="en-US" dirty="0"/>
              <a:t>场景测试 </a:t>
            </a:r>
            <a:r>
              <a:rPr lang="en-US" altLang="zh-CN" dirty="0"/>
              <a:t>- </a:t>
            </a:r>
            <a:r>
              <a:rPr lang="zh-CN" altLang="en-US" dirty="0"/>
              <a:t>以会议预定为例</a:t>
            </a: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93E2B34C-BE2F-4926-A353-20A74732D7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2324353"/>
              </p:ext>
            </p:extLst>
          </p:nvPr>
        </p:nvGraphicFramePr>
        <p:xfrm>
          <a:off x="946800" y="1980000"/>
          <a:ext cx="10309829" cy="396507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37357">
                  <a:extLst>
                    <a:ext uri="{9D8B030D-6E8A-4147-A177-3AD203B41FA5}">
                      <a16:colId xmlns:a16="http://schemas.microsoft.com/office/drawing/2014/main" val="823793849"/>
                    </a:ext>
                  </a:extLst>
                </a:gridCol>
                <a:gridCol w="1740100">
                  <a:extLst>
                    <a:ext uri="{9D8B030D-6E8A-4147-A177-3AD203B41FA5}">
                      <a16:colId xmlns:a16="http://schemas.microsoft.com/office/drawing/2014/main" val="623028244"/>
                    </a:ext>
                  </a:extLst>
                </a:gridCol>
                <a:gridCol w="1288729">
                  <a:extLst>
                    <a:ext uri="{9D8B030D-6E8A-4147-A177-3AD203B41FA5}">
                      <a16:colId xmlns:a16="http://schemas.microsoft.com/office/drawing/2014/main" val="601193968"/>
                    </a:ext>
                  </a:extLst>
                </a:gridCol>
                <a:gridCol w="989734">
                  <a:extLst>
                    <a:ext uri="{9D8B030D-6E8A-4147-A177-3AD203B41FA5}">
                      <a16:colId xmlns:a16="http://schemas.microsoft.com/office/drawing/2014/main" val="4216724157"/>
                    </a:ext>
                  </a:extLst>
                </a:gridCol>
                <a:gridCol w="1146850">
                  <a:extLst>
                    <a:ext uri="{9D8B030D-6E8A-4147-A177-3AD203B41FA5}">
                      <a16:colId xmlns:a16="http://schemas.microsoft.com/office/drawing/2014/main" val="1655771814"/>
                    </a:ext>
                  </a:extLst>
                </a:gridCol>
                <a:gridCol w="1414448">
                  <a:extLst>
                    <a:ext uri="{9D8B030D-6E8A-4147-A177-3AD203B41FA5}">
                      <a16:colId xmlns:a16="http://schemas.microsoft.com/office/drawing/2014/main" val="3545778928"/>
                    </a:ext>
                  </a:extLst>
                </a:gridCol>
                <a:gridCol w="1603882">
                  <a:extLst>
                    <a:ext uri="{9D8B030D-6E8A-4147-A177-3AD203B41FA5}">
                      <a16:colId xmlns:a16="http://schemas.microsoft.com/office/drawing/2014/main" val="13915722"/>
                    </a:ext>
                  </a:extLst>
                </a:gridCol>
                <a:gridCol w="1288729">
                  <a:extLst>
                    <a:ext uri="{9D8B030D-6E8A-4147-A177-3AD203B41FA5}">
                      <a16:colId xmlns:a16="http://schemas.microsoft.com/office/drawing/2014/main" val="1411097332"/>
                    </a:ext>
                  </a:extLst>
                </a:gridCol>
              </a:tblGrid>
              <a:tr h="73720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编号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场景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账号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密码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起始时间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截止时间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起始时间早于截止时间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地点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8129192"/>
                  </a:ext>
                </a:extLst>
              </a:tr>
              <a:tr h="73720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1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场景</a:t>
                      </a:r>
                      <a:r>
                        <a:rPr lang="en-US" altLang="zh-CN" sz="2000" dirty="0"/>
                        <a:t>1</a:t>
                      </a:r>
                      <a:r>
                        <a:rPr lang="zh-CN" altLang="en-US" sz="2000" dirty="0"/>
                        <a:t>：成功预定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有效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有效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有效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有效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有效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有效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0277320"/>
                  </a:ext>
                </a:extLst>
              </a:tr>
              <a:tr h="8372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2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场景</a:t>
                      </a:r>
                      <a:r>
                        <a:rPr lang="en-US" altLang="zh-CN" sz="2000" dirty="0"/>
                        <a:t>2</a:t>
                      </a:r>
                      <a:r>
                        <a:rPr lang="zh-CN" altLang="en-US" sz="2000" dirty="0"/>
                        <a:t>：账号不存在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非法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不适用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/>
                        <a:t>不适用</a:t>
                      </a:r>
                    </a:p>
                    <a:p>
                      <a:pPr algn="ctr"/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/>
                        <a:t>不适用</a:t>
                      </a:r>
                    </a:p>
                    <a:p>
                      <a:pPr algn="ctr"/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不适用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/>
                        <a:t>不适用</a:t>
                      </a:r>
                    </a:p>
                    <a:p>
                      <a:pPr algn="ctr"/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452101"/>
                  </a:ext>
                </a:extLst>
              </a:tr>
              <a:tr h="8970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3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场景</a:t>
                      </a:r>
                      <a:r>
                        <a:rPr lang="en-US" altLang="zh-CN" sz="2000" dirty="0"/>
                        <a:t>3</a:t>
                      </a:r>
                      <a:r>
                        <a:rPr lang="zh-CN" altLang="en-US" sz="2000" dirty="0"/>
                        <a:t>：账号或密码错误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有效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非法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不适用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不适用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不适用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不适用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3981204"/>
                  </a:ext>
                </a:extLst>
              </a:tr>
              <a:tr h="75641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4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场景</a:t>
                      </a:r>
                      <a:r>
                        <a:rPr lang="en-US" altLang="zh-CN" sz="2000" dirty="0"/>
                        <a:t>3</a:t>
                      </a:r>
                      <a:r>
                        <a:rPr lang="zh-CN" altLang="en-US" sz="2000" dirty="0"/>
                        <a:t>：账号或密码错误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非法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有效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不适用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不适用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不适用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不适用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32397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54308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4CB55316-F526-4ACE-952E-E6E4A046E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800" y="702000"/>
            <a:ext cx="9404350" cy="988055"/>
          </a:xfrm>
        </p:spPr>
        <p:txBody>
          <a:bodyPr/>
          <a:lstStyle/>
          <a:p>
            <a:r>
              <a:rPr lang="zh-CN" altLang="en-US" dirty="0"/>
              <a:t>场景测试 </a:t>
            </a:r>
            <a:r>
              <a:rPr lang="en-US" altLang="zh-CN" dirty="0"/>
              <a:t>- </a:t>
            </a:r>
            <a:r>
              <a:rPr lang="zh-CN" altLang="en-US" dirty="0"/>
              <a:t>以会议预定为例</a:t>
            </a: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93E2B34C-BE2F-4926-A353-20A74732D7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9078087"/>
              </p:ext>
            </p:extLst>
          </p:nvPr>
        </p:nvGraphicFramePr>
        <p:xfrm>
          <a:off x="946800" y="1980000"/>
          <a:ext cx="10284778" cy="3977361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35322">
                  <a:extLst>
                    <a:ext uri="{9D8B030D-6E8A-4147-A177-3AD203B41FA5}">
                      <a16:colId xmlns:a16="http://schemas.microsoft.com/office/drawing/2014/main" val="823793849"/>
                    </a:ext>
                  </a:extLst>
                </a:gridCol>
                <a:gridCol w="1735872">
                  <a:extLst>
                    <a:ext uri="{9D8B030D-6E8A-4147-A177-3AD203B41FA5}">
                      <a16:colId xmlns:a16="http://schemas.microsoft.com/office/drawing/2014/main" val="623028244"/>
                    </a:ext>
                  </a:extLst>
                </a:gridCol>
                <a:gridCol w="1285598">
                  <a:extLst>
                    <a:ext uri="{9D8B030D-6E8A-4147-A177-3AD203B41FA5}">
                      <a16:colId xmlns:a16="http://schemas.microsoft.com/office/drawing/2014/main" val="601193968"/>
                    </a:ext>
                  </a:extLst>
                </a:gridCol>
                <a:gridCol w="987329">
                  <a:extLst>
                    <a:ext uri="{9D8B030D-6E8A-4147-A177-3AD203B41FA5}">
                      <a16:colId xmlns:a16="http://schemas.microsoft.com/office/drawing/2014/main" val="4216724157"/>
                    </a:ext>
                  </a:extLst>
                </a:gridCol>
                <a:gridCol w="1144063">
                  <a:extLst>
                    <a:ext uri="{9D8B030D-6E8A-4147-A177-3AD203B41FA5}">
                      <a16:colId xmlns:a16="http://schemas.microsoft.com/office/drawing/2014/main" val="1655771814"/>
                    </a:ext>
                  </a:extLst>
                </a:gridCol>
                <a:gridCol w="1411011">
                  <a:extLst>
                    <a:ext uri="{9D8B030D-6E8A-4147-A177-3AD203B41FA5}">
                      <a16:colId xmlns:a16="http://schemas.microsoft.com/office/drawing/2014/main" val="3545778928"/>
                    </a:ext>
                  </a:extLst>
                </a:gridCol>
                <a:gridCol w="1599985">
                  <a:extLst>
                    <a:ext uri="{9D8B030D-6E8A-4147-A177-3AD203B41FA5}">
                      <a16:colId xmlns:a16="http://schemas.microsoft.com/office/drawing/2014/main" val="13915722"/>
                    </a:ext>
                  </a:extLst>
                </a:gridCol>
                <a:gridCol w="1285598">
                  <a:extLst>
                    <a:ext uri="{9D8B030D-6E8A-4147-A177-3AD203B41FA5}">
                      <a16:colId xmlns:a16="http://schemas.microsoft.com/office/drawing/2014/main" val="1411097332"/>
                    </a:ext>
                  </a:extLst>
                </a:gridCol>
              </a:tblGrid>
              <a:tr h="76619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编号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场景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账号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密码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起始时间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截止时间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起始时间早于截止时间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地点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8129192"/>
                  </a:ext>
                </a:extLst>
              </a:tr>
              <a:tr h="79933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5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场景</a:t>
                      </a:r>
                      <a:r>
                        <a:rPr lang="en-US" altLang="zh-CN" sz="2000" dirty="0"/>
                        <a:t>4</a:t>
                      </a:r>
                      <a:r>
                        <a:rPr lang="zh-CN" altLang="en-US" sz="2000" dirty="0"/>
                        <a:t>：时间错误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有效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有效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有效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无效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不适用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不适用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6468018"/>
                  </a:ext>
                </a:extLst>
              </a:tr>
              <a:tr h="76634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6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场景</a:t>
                      </a:r>
                      <a:r>
                        <a:rPr lang="en-US" altLang="zh-CN" sz="2000" dirty="0"/>
                        <a:t>4</a:t>
                      </a:r>
                      <a:r>
                        <a:rPr lang="zh-CN" altLang="en-US" sz="2000" dirty="0"/>
                        <a:t>：时间错误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有效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有效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无效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有效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不适用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不适用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0277320"/>
                  </a:ext>
                </a:extLst>
              </a:tr>
              <a:tr h="83845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7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场景</a:t>
                      </a:r>
                      <a:r>
                        <a:rPr lang="en-US" altLang="zh-CN" sz="2000" dirty="0"/>
                        <a:t>4</a:t>
                      </a:r>
                      <a:r>
                        <a:rPr lang="zh-CN" altLang="en-US" sz="2000" dirty="0"/>
                        <a:t>：时间错误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有效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有效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有效</a:t>
                      </a:r>
                    </a:p>
                    <a:p>
                      <a:pPr algn="ctr"/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有效</a:t>
                      </a:r>
                    </a:p>
                    <a:p>
                      <a:pPr algn="ctr"/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无效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/>
                        <a:t>不适用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452101"/>
                  </a:ext>
                </a:extLst>
              </a:tr>
              <a:tr h="80703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8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场景</a:t>
                      </a:r>
                      <a:r>
                        <a:rPr lang="en-US" altLang="zh-CN" sz="2000" dirty="0"/>
                        <a:t>5</a:t>
                      </a:r>
                      <a:r>
                        <a:rPr lang="zh-CN" altLang="en-US" sz="2000" dirty="0"/>
                        <a:t>：地点错误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有效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有效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有效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有效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有效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无效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39812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0151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FE1130-4A59-48BB-8956-5199B9BAE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736" y="703238"/>
            <a:ext cx="9404723" cy="849989"/>
          </a:xfrm>
        </p:spPr>
        <p:txBody>
          <a:bodyPr/>
          <a:lstStyle/>
          <a:p>
            <a:r>
              <a:rPr lang="zh-CN" altLang="en-US" dirty="0"/>
              <a:t>项目背景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90ED18-2ADE-4050-A923-36A15C7AC9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6736" y="1852502"/>
            <a:ext cx="9768889" cy="4195481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zh-CN" sz="2800" dirty="0"/>
              <a:t>智能会议室管理系统旨在帮助企业统筹管理会议室资源，同时在最大程度上优化用户体验。一方面产品具有通用的会议室管理软件的人员、会议以及会议室等资源管理、分配和调度的功能，另一方面该系统能够通过人脸等生物特征识别、智能数据分析和推荐功能来简化操作，提供更友好的体验</a:t>
            </a:r>
            <a:r>
              <a:rPr lang="zh-CN" altLang="zh-CN" sz="2400" dirty="0"/>
              <a:t>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84027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FE1130-4A59-48BB-8956-5199B9BAE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736" y="703238"/>
            <a:ext cx="9404723" cy="849989"/>
          </a:xfrm>
        </p:spPr>
        <p:txBody>
          <a:bodyPr/>
          <a:lstStyle/>
          <a:p>
            <a:r>
              <a:rPr lang="zh-CN" altLang="en-US" dirty="0"/>
              <a:t>测试范围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90ED18-2ADE-4050-A923-36A15C7AC9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6737" y="1852502"/>
            <a:ext cx="4239626" cy="43022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800" dirty="0">
                <a:latin typeface="+mn-ea"/>
                <a:ea typeface="+mn-ea"/>
              </a:rPr>
              <a:t>测试：</a:t>
            </a:r>
            <a:endParaRPr lang="en-US" altLang="zh-CN" sz="2800" dirty="0">
              <a:latin typeface="+mn-ea"/>
              <a:ea typeface="+mn-ea"/>
            </a:endParaRPr>
          </a:p>
          <a:p>
            <a:pPr marL="0" indent="0">
              <a:buNone/>
            </a:pPr>
            <a:r>
              <a:rPr lang="zh-CN" altLang="en-US" sz="2800" dirty="0">
                <a:latin typeface="+mn-ea"/>
                <a:ea typeface="+mn-ea"/>
              </a:rPr>
              <a:t>用户管理</a:t>
            </a:r>
            <a:r>
              <a:rPr lang="en-US" altLang="zh-CN" sz="2800" dirty="0">
                <a:latin typeface="+mn-ea"/>
                <a:ea typeface="+mn-ea"/>
              </a:rPr>
              <a:t>	</a:t>
            </a:r>
            <a:r>
              <a:rPr lang="zh-CN" altLang="en-US" sz="2800" dirty="0">
                <a:latin typeface="+mn-ea"/>
                <a:ea typeface="+mn-ea"/>
              </a:rPr>
              <a:t>取消预订</a:t>
            </a:r>
            <a:endParaRPr lang="en-US" altLang="zh-CN" sz="2800" dirty="0">
              <a:latin typeface="+mn-ea"/>
              <a:ea typeface="+mn-ea"/>
            </a:endParaRPr>
          </a:p>
          <a:p>
            <a:pPr marL="0" indent="0">
              <a:buNone/>
            </a:pPr>
            <a:r>
              <a:rPr lang="zh-CN" altLang="en-US" sz="2800" dirty="0">
                <a:latin typeface="+mn-ea"/>
                <a:ea typeface="+mn-ea"/>
              </a:rPr>
              <a:t>会议预定</a:t>
            </a:r>
            <a:r>
              <a:rPr lang="en-US" altLang="zh-CN" sz="2800" dirty="0">
                <a:latin typeface="+mn-ea"/>
                <a:ea typeface="+mn-ea"/>
              </a:rPr>
              <a:t>	</a:t>
            </a:r>
            <a:r>
              <a:rPr lang="zh-CN" altLang="en-US" sz="2800" dirty="0">
                <a:latin typeface="+mn-ea"/>
                <a:ea typeface="+mn-ea"/>
              </a:rPr>
              <a:t>完善个人信息</a:t>
            </a:r>
            <a:endParaRPr lang="en-US" altLang="zh-CN" sz="2800" dirty="0">
              <a:latin typeface="+mn-ea"/>
              <a:ea typeface="+mn-ea"/>
            </a:endParaRPr>
          </a:p>
          <a:p>
            <a:pPr marL="0" indent="0">
              <a:buNone/>
            </a:pPr>
            <a:r>
              <a:rPr lang="zh-CN" altLang="en-US" sz="2800" dirty="0">
                <a:latin typeface="+mn-ea"/>
                <a:ea typeface="+mn-ea"/>
              </a:rPr>
              <a:t>向导查看</a:t>
            </a:r>
            <a:r>
              <a:rPr lang="en-US" altLang="zh-CN" sz="2800" dirty="0">
                <a:latin typeface="+mn-ea"/>
                <a:ea typeface="+mn-ea"/>
              </a:rPr>
              <a:t>	</a:t>
            </a:r>
            <a:r>
              <a:rPr lang="zh-CN" altLang="en-US" sz="2800" dirty="0">
                <a:latin typeface="+mn-ea"/>
                <a:ea typeface="+mn-ea"/>
              </a:rPr>
              <a:t>会议室管理</a:t>
            </a:r>
            <a:endParaRPr lang="en-US" altLang="zh-CN" sz="2800" dirty="0">
              <a:latin typeface="+mn-ea"/>
              <a:ea typeface="+mn-ea"/>
            </a:endParaRPr>
          </a:p>
          <a:p>
            <a:pPr marL="0" indent="0">
              <a:buNone/>
            </a:pPr>
            <a:r>
              <a:rPr lang="zh-CN" altLang="en-US" sz="2800" dirty="0">
                <a:latin typeface="+mn-ea"/>
                <a:ea typeface="+mn-ea"/>
              </a:rPr>
              <a:t>快速查看</a:t>
            </a:r>
            <a:r>
              <a:rPr lang="en-US" altLang="zh-CN" sz="2800" dirty="0">
                <a:latin typeface="+mn-ea"/>
                <a:ea typeface="+mn-ea"/>
              </a:rPr>
              <a:t>	</a:t>
            </a:r>
            <a:r>
              <a:rPr lang="zh-CN" altLang="en-US" sz="2800" dirty="0">
                <a:latin typeface="+mn-ea"/>
                <a:ea typeface="+mn-ea"/>
              </a:rPr>
              <a:t>会议管理</a:t>
            </a:r>
            <a:endParaRPr lang="en-US" altLang="zh-CN" sz="2800" dirty="0">
              <a:latin typeface="+mn-ea"/>
              <a:ea typeface="+mn-ea"/>
            </a:endParaRPr>
          </a:p>
          <a:p>
            <a:pPr marL="0" indent="0">
              <a:buNone/>
            </a:pPr>
            <a:r>
              <a:rPr lang="zh-CN" altLang="en-US" sz="2800" dirty="0">
                <a:latin typeface="+mn-ea"/>
                <a:ea typeface="+mn-ea"/>
              </a:rPr>
              <a:t>查看我的会议状态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6F8A1E5-83E9-4CB0-9857-C3F55F4D5AA3}"/>
              </a:ext>
            </a:extLst>
          </p:cNvPr>
          <p:cNvSpPr txBox="1"/>
          <p:nvPr/>
        </p:nvSpPr>
        <p:spPr>
          <a:xfrm>
            <a:off x="6315206" y="1854000"/>
            <a:ext cx="3348625" cy="4149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lang="zh-CN" altLang="en-US" sz="2800" dirty="0">
                <a:latin typeface="+mn-ea"/>
                <a:cs typeface="+mj-cs"/>
              </a:rPr>
              <a:t>不测试：</a:t>
            </a:r>
            <a:endParaRPr lang="en-US" altLang="zh-CN" sz="2800" dirty="0">
              <a:latin typeface="+mn-ea"/>
              <a:cs typeface="+mj-cs"/>
            </a:endParaRPr>
          </a:p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lang="zh-CN" altLang="en-US" sz="2800" dirty="0">
                <a:latin typeface="+mn-ea"/>
                <a:cs typeface="+mj-cs"/>
              </a:rPr>
              <a:t>远程开门</a:t>
            </a:r>
            <a:endParaRPr lang="en-US" altLang="zh-CN" sz="2800" dirty="0">
              <a:latin typeface="+mn-ea"/>
              <a:cs typeface="+mj-cs"/>
            </a:endParaRPr>
          </a:p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lang="zh-CN" altLang="en-US" sz="2800" dirty="0">
                <a:latin typeface="+mn-ea"/>
                <a:cs typeface="+mj-cs"/>
              </a:rPr>
              <a:t>刷脸开门</a:t>
            </a:r>
            <a:endParaRPr lang="en-US" altLang="zh-CN" sz="2800" dirty="0">
              <a:latin typeface="+mn-ea"/>
              <a:cs typeface="+mj-cs"/>
            </a:endParaRPr>
          </a:p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lang="zh-CN" altLang="en-US" sz="2800" dirty="0">
                <a:latin typeface="+mn-ea"/>
                <a:cs typeface="+mj-cs"/>
              </a:rPr>
              <a:t>远程设备管理</a:t>
            </a:r>
            <a:endParaRPr lang="en-US" altLang="zh-CN" sz="2800" dirty="0">
              <a:latin typeface="+mn-ea"/>
              <a:cs typeface="+mj-cs"/>
            </a:endParaRPr>
          </a:p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lang="zh-CN" altLang="en-US" sz="2800" dirty="0">
                <a:latin typeface="+mn-ea"/>
                <a:cs typeface="+mj-cs"/>
              </a:rPr>
              <a:t>短信通知</a:t>
            </a:r>
            <a:endParaRPr lang="en-US" altLang="zh-CN" sz="2800" dirty="0">
              <a:latin typeface="+mn-ea"/>
              <a:cs typeface="+mj-cs"/>
            </a:endParaRPr>
          </a:p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lang="zh-CN" altLang="en-US" sz="2800" dirty="0">
                <a:latin typeface="+mn-ea"/>
                <a:cs typeface="+mj-cs"/>
              </a:rPr>
              <a:t>查看报表</a:t>
            </a:r>
            <a:endParaRPr lang="en-US" altLang="zh-CN" sz="2800" dirty="0">
              <a:latin typeface="+mn-ea"/>
              <a:cs typeface="+mj-cs"/>
            </a:endParaRPr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6683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FE1130-4A59-48BB-8956-5199B9BAE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736" y="703238"/>
            <a:ext cx="9404723" cy="849989"/>
          </a:xfrm>
        </p:spPr>
        <p:txBody>
          <a:bodyPr/>
          <a:lstStyle/>
          <a:p>
            <a:r>
              <a:rPr lang="zh-CN" altLang="en-US" dirty="0"/>
              <a:t>测试目标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90ED18-2ADE-4050-A923-36A15C7AC9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6736" y="1852502"/>
            <a:ext cx="10289111" cy="430226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altLang="zh-CN" sz="2800" dirty="0">
              <a:latin typeface="+mn-ea"/>
              <a:ea typeface="+mn-ea"/>
            </a:endParaRPr>
          </a:p>
          <a:p>
            <a:pPr marL="0" indent="0">
              <a:buNone/>
            </a:pPr>
            <a:r>
              <a:rPr lang="en-US" altLang="zh-CN" sz="2800" dirty="0">
                <a:latin typeface="+mn-ea"/>
                <a:ea typeface="+mn-ea"/>
              </a:rPr>
              <a:t>					</a:t>
            </a:r>
            <a:r>
              <a:rPr lang="zh-CN" altLang="en-US" sz="2800" dirty="0">
                <a:latin typeface="+mn-ea"/>
                <a:ea typeface="+mn-ea"/>
              </a:rPr>
              <a:t>功能测试</a:t>
            </a:r>
            <a:r>
              <a:rPr lang="en-US" altLang="zh-CN" sz="2800" dirty="0">
                <a:latin typeface="+mn-ea"/>
                <a:ea typeface="+mn-ea"/>
              </a:rPr>
              <a:t>	</a:t>
            </a:r>
            <a:r>
              <a:rPr lang="zh-CN" altLang="zh-CN" sz="2800" dirty="0">
                <a:latin typeface="+mn-ea"/>
                <a:ea typeface="+mn-ea"/>
              </a:rPr>
              <a:t>完成软件需求规格说明书中的功能</a:t>
            </a:r>
            <a:endParaRPr lang="en-US" altLang="zh-CN" sz="2800" dirty="0">
              <a:latin typeface="+mn-ea"/>
              <a:ea typeface="+mn-ea"/>
            </a:endParaRPr>
          </a:p>
          <a:p>
            <a:pPr marL="0" indent="0">
              <a:buNone/>
            </a:pPr>
            <a:r>
              <a:rPr lang="en-US" altLang="zh-CN" sz="2800" dirty="0">
                <a:latin typeface="+mn-ea"/>
                <a:ea typeface="+mn-ea"/>
              </a:rPr>
              <a:t>					</a:t>
            </a:r>
            <a:r>
              <a:rPr lang="zh-CN" altLang="en-US" sz="2800" dirty="0">
                <a:latin typeface="+mn-ea"/>
                <a:ea typeface="+mn-ea"/>
              </a:rPr>
              <a:t>可用性</a:t>
            </a:r>
            <a:r>
              <a:rPr lang="en-US" altLang="zh-CN" sz="2800" dirty="0">
                <a:latin typeface="+mn-ea"/>
                <a:ea typeface="+mn-ea"/>
              </a:rPr>
              <a:t>		</a:t>
            </a:r>
            <a:r>
              <a:rPr lang="zh-CN" altLang="en-US" sz="2800" dirty="0">
                <a:latin typeface="+mn-ea"/>
                <a:ea typeface="+mn-ea"/>
              </a:rPr>
              <a:t>功能正常、可用</a:t>
            </a:r>
            <a:endParaRPr lang="en-US" altLang="zh-CN" sz="2800" dirty="0">
              <a:latin typeface="+mn-ea"/>
              <a:ea typeface="+mn-ea"/>
            </a:endParaRPr>
          </a:p>
          <a:p>
            <a:pPr marL="0" indent="0">
              <a:buNone/>
            </a:pPr>
            <a:r>
              <a:rPr lang="zh-CN" altLang="en-US" sz="2800" dirty="0">
                <a:latin typeface="+mn-ea"/>
                <a:ea typeface="+mn-ea"/>
              </a:rPr>
              <a:t>测试目标</a:t>
            </a:r>
            <a:r>
              <a:rPr lang="en-US" altLang="zh-CN" sz="2800" dirty="0">
                <a:latin typeface="+mn-ea"/>
                <a:ea typeface="+mn-ea"/>
              </a:rPr>
              <a:t>		</a:t>
            </a:r>
            <a:r>
              <a:rPr lang="zh-CN" altLang="en-US" sz="2800" dirty="0">
                <a:latin typeface="+mn-ea"/>
                <a:ea typeface="+mn-ea"/>
              </a:rPr>
              <a:t>易用性</a:t>
            </a:r>
            <a:r>
              <a:rPr lang="en-US" altLang="zh-CN" sz="2800" dirty="0">
                <a:latin typeface="+mn-ea"/>
                <a:ea typeface="+mn-ea"/>
              </a:rPr>
              <a:t>		</a:t>
            </a:r>
            <a:r>
              <a:rPr lang="zh-CN" altLang="zh-CN" sz="2800" dirty="0">
                <a:latin typeface="+mn-ea"/>
              </a:rPr>
              <a:t>页面布局良好</a:t>
            </a:r>
            <a:r>
              <a:rPr lang="zh-CN" altLang="en-US" sz="2800" dirty="0">
                <a:latin typeface="+mn-ea"/>
              </a:rPr>
              <a:t>、界面操作简单</a:t>
            </a:r>
            <a:endParaRPr lang="en-US" altLang="zh-CN" sz="2800" dirty="0">
              <a:latin typeface="+mn-ea"/>
              <a:ea typeface="+mn-ea"/>
            </a:endParaRPr>
          </a:p>
          <a:p>
            <a:pPr marL="0" indent="0">
              <a:buNone/>
            </a:pPr>
            <a:r>
              <a:rPr lang="en-US" altLang="zh-CN" sz="2800" dirty="0">
                <a:latin typeface="+mn-ea"/>
                <a:ea typeface="+mn-ea"/>
              </a:rPr>
              <a:t>					</a:t>
            </a:r>
            <a:r>
              <a:rPr lang="zh-CN" altLang="en-US" sz="2800" dirty="0">
                <a:latin typeface="+mn-ea"/>
                <a:ea typeface="+mn-ea"/>
              </a:rPr>
              <a:t>安全性</a:t>
            </a:r>
            <a:r>
              <a:rPr lang="en-US" altLang="zh-CN" sz="2800" dirty="0">
                <a:latin typeface="+mn-ea"/>
                <a:ea typeface="+mn-ea"/>
              </a:rPr>
              <a:t>		</a:t>
            </a:r>
            <a:r>
              <a:rPr lang="zh-CN" altLang="en-US" sz="2800" dirty="0">
                <a:latin typeface="+mn-ea"/>
                <a:ea typeface="+mn-ea"/>
              </a:rPr>
              <a:t>权限管理、非法访问，非法操作</a:t>
            </a:r>
            <a:endParaRPr lang="en-US" altLang="zh-CN" sz="2800" dirty="0">
              <a:latin typeface="+mn-ea"/>
              <a:ea typeface="+mn-ea"/>
            </a:endParaRPr>
          </a:p>
          <a:p>
            <a:pPr marL="0" indent="0">
              <a:buNone/>
            </a:pPr>
            <a:r>
              <a:rPr lang="en-US" altLang="zh-CN" sz="2800" dirty="0">
                <a:latin typeface="+mn-ea"/>
                <a:ea typeface="+mn-ea"/>
              </a:rPr>
              <a:t>					</a:t>
            </a:r>
            <a:r>
              <a:rPr lang="zh-CN" altLang="en-US" sz="2800" dirty="0">
                <a:latin typeface="+mn-ea"/>
                <a:ea typeface="+mn-ea"/>
              </a:rPr>
              <a:t>性能测试</a:t>
            </a:r>
            <a:r>
              <a:rPr lang="en-US" altLang="zh-CN" sz="2800" dirty="0">
                <a:latin typeface="+mn-ea"/>
                <a:ea typeface="+mn-ea"/>
              </a:rPr>
              <a:t>	</a:t>
            </a:r>
            <a:r>
              <a:rPr lang="zh-CN" altLang="en-US" sz="2800" dirty="0">
                <a:latin typeface="+mn-ea"/>
                <a:ea typeface="+mn-ea"/>
              </a:rPr>
              <a:t>页面响应时间、并发用户量</a:t>
            </a:r>
            <a:endParaRPr lang="en-US" altLang="zh-CN" sz="2800" dirty="0">
              <a:latin typeface="+mn-ea"/>
              <a:ea typeface="+mn-ea"/>
            </a:endParaRPr>
          </a:p>
        </p:txBody>
      </p:sp>
      <p:sp>
        <p:nvSpPr>
          <p:cNvPr id="6" name="左大括号 5">
            <a:extLst>
              <a:ext uri="{FF2B5EF4-FFF2-40B4-BE49-F238E27FC236}">
                <a16:creationId xmlns:a16="http://schemas.microsoft.com/office/drawing/2014/main" id="{C3B9AD68-9A47-4B0E-B3E5-53AB8E303C28}"/>
              </a:ext>
            </a:extLst>
          </p:cNvPr>
          <p:cNvSpPr/>
          <p:nvPr/>
        </p:nvSpPr>
        <p:spPr>
          <a:xfrm>
            <a:off x="2580361" y="2664913"/>
            <a:ext cx="526093" cy="2320446"/>
          </a:xfrm>
          <a:prstGeom prst="leftBrace">
            <a:avLst/>
          </a:prstGeom>
          <a:ln w="12700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7459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933BF7-DE1D-40DB-95D9-7F994F7DA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800" y="702000"/>
            <a:ext cx="9404723" cy="787359"/>
          </a:xfrm>
        </p:spPr>
        <p:txBody>
          <a:bodyPr/>
          <a:lstStyle/>
          <a:p>
            <a:r>
              <a:rPr lang="zh-CN" altLang="en-US" dirty="0"/>
              <a:t>测试工具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C2340BB1-DDF2-45F4-83DE-8C6FA9745F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1999315"/>
              </p:ext>
            </p:extLst>
          </p:nvPr>
        </p:nvGraphicFramePr>
        <p:xfrm>
          <a:off x="946798" y="2090515"/>
          <a:ext cx="9404725" cy="389664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232731">
                  <a:extLst>
                    <a:ext uri="{9D8B030D-6E8A-4147-A177-3AD203B41FA5}">
                      <a16:colId xmlns:a16="http://schemas.microsoft.com/office/drawing/2014/main" val="3121012541"/>
                    </a:ext>
                  </a:extLst>
                </a:gridCol>
                <a:gridCol w="1828862">
                  <a:extLst>
                    <a:ext uri="{9D8B030D-6E8A-4147-A177-3AD203B41FA5}">
                      <a16:colId xmlns:a16="http://schemas.microsoft.com/office/drawing/2014/main" val="2747573854"/>
                    </a:ext>
                  </a:extLst>
                </a:gridCol>
                <a:gridCol w="1853852">
                  <a:extLst>
                    <a:ext uri="{9D8B030D-6E8A-4147-A177-3AD203B41FA5}">
                      <a16:colId xmlns:a16="http://schemas.microsoft.com/office/drawing/2014/main" val="620902077"/>
                    </a:ext>
                  </a:extLst>
                </a:gridCol>
                <a:gridCol w="2179467">
                  <a:extLst>
                    <a:ext uri="{9D8B030D-6E8A-4147-A177-3AD203B41FA5}">
                      <a16:colId xmlns:a16="http://schemas.microsoft.com/office/drawing/2014/main" val="4164326079"/>
                    </a:ext>
                  </a:extLst>
                </a:gridCol>
                <a:gridCol w="2309813">
                  <a:extLst>
                    <a:ext uri="{9D8B030D-6E8A-4147-A177-3AD203B41FA5}">
                      <a16:colId xmlns:a16="http://schemas.microsoft.com/office/drawing/2014/main" val="996639734"/>
                    </a:ext>
                  </a:extLst>
                </a:gridCol>
              </a:tblGrid>
              <a:tr h="778926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/>
                        <a:t>可用性</a:t>
                      </a:r>
                      <a:endParaRPr lang="en-US" altLang="zh-CN" sz="2400" dirty="0"/>
                    </a:p>
                    <a:p>
                      <a:pPr algn="ctr"/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/>
                        <a:t>易用性</a:t>
                      </a:r>
                      <a:endParaRPr lang="en-US" altLang="zh-CN" sz="2400" dirty="0"/>
                    </a:p>
                    <a:p>
                      <a:pPr algn="ctr"/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/>
                        <a:t>安全性</a:t>
                      </a:r>
                      <a:endParaRPr lang="en-US" altLang="zh-CN" sz="2400" dirty="0"/>
                    </a:p>
                    <a:p>
                      <a:pPr algn="ctr"/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/>
                        <a:t>性能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1586943"/>
                  </a:ext>
                </a:extLst>
              </a:tr>
              <a:tr h="77892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测试内容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+mn-ea"/>
                          <a:ea typeface="+mn-ea"/>
                        </a:rPr>
                        <a:t>功能正常、可用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2400" dirty="0">
                          <a:latin typeface="+mn-ea"/>
                        </a:rPr>
                        <a:t>页面布局良好</a:t>
                      </a:r>
                      <a:r>
                        <a:rPr lang="zh-CN" altLang="en-US" sz="2400" dirty="0">
                          <a:latin typeface="+mn-ea"/>
                        </a:rPr>
                        <a:t>、界面操作简单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+mn-ea"/>
                          <a:ea typeface="+mn-ea"/>
                        </a:rPr>
                        <a:t>权限管理、非法访问，非法操作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>
                          <a:latin typeface="+mn-ea"/>
                          <a:ea typeface="+mn-ea"/>
                        </a:rPr>
                        <a:t>页面响应时间</a:t>
                      </a:r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3S</a:t>
                      </a:r>
                      <a:r>
                        <a:rPr lang="zh-CN" altLang="en-US" sz="2400" dirty="0">
                          <a:latin typeface="+mn-ea"/>
                          <a:ea typeface="+mn-ea"/>
                        </a:rPr>
                        <a:t>、并发用户量</a:t>
                      </a:r>
                      <a:r>
                        <a:rPr lang="en-US" altLang="zh-CN" sz="2400" dirty="0">
                          <a:latin typeface="+mn-ea"/>
                          <a:ea typeface="+mn-ea"/>
                        </a:rPr>
                        <a:t>100</a:t>
                      </a:r>
                      <a:r>
                        <a:rPr lang="zh-CN" altLang="en-US" sz="2400" dirty="0">
                          <a:latin typeface="+mn-ea"/>
                          <a:ea typeface="+mn-ea"/>
                        </a:rPr>
                        <a:t>人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2578661"/>
                  </a:ext>
                </a:extLst>
              </a:tr>
              <a:tr h="92692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方法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自动化测试</a:t>
                      </a:r>
                      <a:endParaRPr lang="en-US" altLang="zh-CN" sz="2400" dirty="0"/>
                    </a:p>
                    <a:p>
                      <a:pPr algn="ctr"/>
                      <a:r>
                        <a:rPr lang="zh-CN" altLang="en-US" sz="2400" dirty="0"/>
                        <a:t>手工测试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手工测试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自动化测试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自动化测试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8439887"/>
                  </a:ext>
                </a:extLst>
              </a:tr>
              <a:tr h="95803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工具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Selenium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WebScarab</a:t>
                      </a:r>
                    </a:p>
                    <a:p>
                      <a:pPr algn="ctr"/>
                      <a:r>
                        <a:rPr lang="en-US" altLang="zh-CN" sz="2400" dirty="0"/>
                        <a:t>AppScan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JMeter</a:t>
                      </a:r>
                      <a:r>
                        <a:rPr lang="zh-CN" altLang="en-US" sz="2400" dirty="0"/>
                        <a:t>、</a:t>
                      </a:r>
                      <a:endParaRPr lang="en-US" altLang="zh-CN" sz="2400" dirty="0"/>
                    </a:p>
                    <a:p>
                      <a:pPr algn="ctr"/>
                      <a:r>
                        <a:rPr lang="en-US" altLang="zh-CN" sz="2400" dirty="0"/>
                        <a:t>Badboy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2636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7345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FEB931-C88D-4716-BBB7-D3288F619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800" y="702000"/>
            <a:ext cx="9404723" cy="900093"/>
          </a:xfrm>
        </p:spPr>
        <p:txBody>
          <a:bodyPr/>
          <a:lstStyle/>
          <a:p>
            <a:r>
              <a:rPr lang="zh-CN" altLang="en-US" dirty="0"/>
              <a:t>测试进度</a:t>
            </a:r>
          </a:p>
        </p:txBody>
      </p:sp>
      <p:graphicFrame>
        <p:nvGraphicFramePr>
          <p:cNvPr id="12" name="内容占位符 11">
            <a:extLst>
              <a:ext uri="{FF2B5EF4-FFF2-40B4-BE49-F238E27FC236}">
                <a16:creationId xmlns:a16="http://schemas.microsoft.com/office/drawing/2014/main" id="{FA3BEE87-463C-4FAE-A8C6-9C92A9CFAC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5978659"/>
              </p:ext>
            </p:extLst>
          </p:nvPr>
        </p:nvGraphicFramePr>
        <p:xfrm>
          <a:off x="946800" y="1602093"/>
          <a:ext cx="9857146" cy="4545939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2410763">
                  <a:extLst>
                    <a:ext uri="{9D8B030D-6E8A-4147-A177-3AD203B41FA5}">
                      <a16:colId xmlns:a16="http://schemas.microsoft.com/office/drawing/2014/main" val="3913992333"/>
                    </a:ext>
                  </a:extLst>
                </a:gridCol>
                <a:gridCol w="1496522">
                  <a:extLst>
                    <a:ext uri="{9D8B030D-6E8A-4147-A177-3AD203B41FA5}">
                      <a16:colId xmlns:a16="http://schemas.microsoft.com/office/drawing/2014/main" val="957095492"/>
                    </a:ext>
                  </a:extLst>
                </a:gridCol>
                <a:gridCol w="1979113">
                  <a:extLst>
                    <a:ext uri="{9D8B030D-6E8A-4147-A177-3AD203B41FA5}">
                      <a16:colId xmlns:a16="http://schemas.microsoft.com/office/drawing/2014/main" val="3015153368"/>
                    </a:ext>
                  </a:extLst>
                </a:gridCol>
                <a:gridCol w="1277655">
                  <a:extLst>
                    <a:ext uri="{9D8B030D-6E8A-4147-A177-3AD203B41FA5}">
                      <a16:colId xmlns:a16="http://schemas.microsoft.com/office/drawing/2014/main" val="2449822861"/>
                    </a:ext>
                  </a:extLst>
                </a:gridCol>
                <a:gridCol w="1565753">
                  <a:extLst>
                    <a:ext uri="{9D8B030D-6E8A-4147-A177-3AD203B41FA5}">
                      <a16:colId xmlns:a16="http://schemas.microsoft.com/office/drawing/2014/main" val="2138873339"/>
                    </a:ext>
                  </a:extLst>
                </a:gridCol>
                <a:gridCol w="1127340">
                  <a:extLst>
                    <a:ext uri="{9D8B030D-6E8A-4147-A177-3AD203B41FA5}">
                      <a16:colId xmlns:a16="http://schemas.microsoft.com/office/drawing/2014/main" val="4012523070"/>
                    </a:ext>
                  </a:extLst>
                </a:gridCol>
              </a:tblGrid>
              <a:tr h="32481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0" dirty="0">
                          <a:effectLst/>
                        </a:rPr>
                        <a:t>任务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3610" marR="3361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0" dirty="0">
                          <a:effectLst/>
                        </a:rPr>
                        <a:t>负责人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3610" marR="3361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</a:rPr>
                        <a:t>计划开始</a:t>
                      </a:r>
                      <a:endParaRPr lang="zh-CN" sz="2000" kern="100">
                        <a:effectLst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</a:rPr>
                        <a:t>时间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3610" marR="3361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</a:rPr>
                        <a:t>计划</a:t>
                      </a:r>
                      <a:endParaRPr lang="zh-CN" sz="2000" kern="100">
                        <a:effectLst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</a:rPr>
                        <a:t>工时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3610" marR="3361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</a:rPr>
                        <a:t>实际开始</a:t>
                      </a:r>
                      <a:endParaRPr lang="zh-CN" sz="2000" kern="100">
                        <a:effectLst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</a:rPr>
                        <a:t>时间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3610" marR="3361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0" dirty="0">
                          <a:effectLst/>
                        </a:rPr>
                        <a:t>实际</a:t>
                      </a:r>
                      <a:endParaRPr lang="zh-CN" sz="2000" kern="100" dirty="0">
                        <a:effectLst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0" dirty="0">
                          <a:effectLst/>
                        </a:rPr>
                        <a:t>工时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3610" marR="33610" marT="0" marB="0" anchor="ctr"/>
                </a:tc>
                <a:extLst>
                  <a:ext uri="{0D108BD9-81ED-4DB2-BD59-A6C34878D82A}">
                    <a16:rowId xmlns:a16="http://schemas.microsoft.com/office/drawing/2014/main" val="2230810239"/>
                  </a:ext>
                </a:extLst>
              </a:tr>
              <a:tr h="493217">
                <a:tc>
                  <a:txBody>
                    <a:bodyPr/>
                    <a:lstStyle/>
                    <a:p>
                      <a:pPr algn="l">
                        <a:lnSpc>
                          <a:spcPts val="2500"/>
                        </a:lnSpc>
                        <a:spcAft>
                          <a:spcPts val="0"/>
                        </a:spcAft>
                      </a:pPr>
                      <a:r>
                        <a:rPr lang="zh-CN" sz="2000" kern="0" dirty="0">
                          <a:effectLst/>
                        </a:rPr>
                        <a:t>制定测试计划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3610" marR="3361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  <a:spcAft>
                          <a:spcPts val="0"/>
                        </a:spcAft>
                      </a:pPr>
                      <a:r>
                        <a:rPr lang="zh-CN" sz="2000" kern="0" dirty="0">
                          <a:effectLst/>
                        </a:rPr>
                        <a:t>周韬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3610" marR="3361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2019-4-7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3610" marR="3361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8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3610" marR="3361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2019-4-10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3610" marR="3361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</a:rPr>
                        <a:t>8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3610" marR="33610" marT="0" marB="0"/>
                </a:tc>
                <a:extLst>
                  <a:ext uri="{0D108BD9-81ED-4DB2-BD59-A6C34878D82A}">
                    <a16:rowId xmlns:a16="http://schemas.microsoft.com/office/drawing/2014/main" val="3669271347"/>
                  </a:ext>
                </a:extLst>
              </a:tr>
              <a:tr h="721071">
                <a:tc>
                  <a:txBody>
                    <a:bodyPr/>
                    <a:lstStyle/>
                    <a:p>
                      <a:pPr algn="l">
                        <a:lnSpc>
                          <a:spcPts val="2500"/>
                        </a:lnSpc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</a:rPr>
                        <a:t>评审测试计划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3610" marR="3361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</a:rPr>
                        <a:t>周韬</a:t>
                      </a:r>
                      <a:endParaRPr lang="zh-CN" sz="2000" kern="100">
                        <a:effectLst/>
                      </a:endParaRPr>
                    </a:p>
                    <a:p>
                      <a:pPr algn="ctr">
                        <a:lnSpc>
                          <a:spcPts val="2500"/>
                        </a:lnSpc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</a:rPr>
                        <a:t>刘孟骁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3610" marR="3361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2019-4-13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3610" marR="3361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4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3610" marR="3361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 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3610" marR="3361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</a:rPr>
                        <a:t> 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3610" marR="33610" marT="0" marB="0"/>
                </a:tc>
                <a:extLst>
                  <a:ext uri="{0D108BD9-81ED-4DB2-BD59-A6C34878D82A}">
                    <a16:rowId xmlns:a16="http://schemas.microsoft.com/office/drawing/2014/main" val="2860363040"/>
                  </a:ext>
                </a:extLst>
              </a:tr>
              <a:tr h="617362">
                <a:tc>
                  <a:txBody>
                    <a:bodyPr/>
                    <a:lstStyle/>
                    <a:p>
                      <a:pPr algn="l">
                        <a:lnSpc>
                          <a:spcPts val="2500"/>
                        </a:lnSpc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</a:rPr>
                        <a:t>设计功能测试用例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3610" marR="3361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</a:rPr>
                        <a:t>刘孟骁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3610" marR="3361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2019-4-16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3610" marR="3361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24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3610" marR="3361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 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3610" marR="3361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</a:rPr>
                        <a:t> 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3610" marR="33610" marT="0" marB="0"/>
                </a:tc>
                <a:extLst>
                  <a:ext uri="{0D108BD9-81ED-4DB2-BD59-A6C34878D82A}">
                    <a16:rowId xmlns:a16="http://schemas.microsoft.com/office/drawing/2014/main" val="1558262441"/>
                  </a:ext>
                </a:extLst>
              </a:tr>
              <a:tr h="617362">
                <a:tc>
                  <a:txBody>
                    <a:bodyPr/>
                    <a:lstStyle/>
                    <a:p>
                      <a:pPr algn="l">
                        <a:lnSpc>
                          <a:spcPts val="2500"/>
                        </a:lnSpc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</a:rPr>
                        <a:t>设计可用性测试用例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3610" marR="3361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  <a:spcAft>
                          <a:spcPts val="0"/>
                        </a:spcAft>
                      </a:pPr>
                      <a:r>
                        <a:rPr lang="zh-CN" sz="2000" kern="0" dirty="0">
                          <a:effectLst/>
                        </a:rPr>
                        <a:t>王宇辰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3610" marR="3361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2019-4-16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3610" marR="3361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16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3610" marR="3361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 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3610" marR="3361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</a:rPr>
                        <a:t> 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3610" marR="33610" marT="0" marB="0"/>
                </a:tc>
                <a:extLst>
                  <a:ext uri="{0D108BD9-81ED-4DB2-BD59-A6C34878D82A}">
                    <a16:rowId xmlns:a16="http://schemas.microsoft.com/office/drawing/2014/main" val="503577639"/>
                  </a:ext>
                </a:extLst>
              </a:tr>
              <a:tr h="617362">
                <a:tc>
                  <a:txBody>
                    <a:bodyPr/>
                    <a:lstStyle/>
                    <a:p>
                      <a:pPr algn="l">
                        <a:lnSpc>
                          <a:spcPts val="2500"/>
                        </a:lnSpc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</a:rPr>
                        <a:t>设计易用性测试用例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3610" marR="3361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</a:rPr>
                        <a:t>刘孟骁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3610" marR="3361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2019-4-19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3610" marR="3361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16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3610" marR="3361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 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3610" marR="3361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</a:rPr>
                        <a:t> 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3610" marR="33610" marT="0" marB="0"/>
                </a:tc>
                <a:extLst>
                  <a:ext uri="{0D108BD9-81ED-4DB2-BD59-A6C34878D82A}">
                    <a16:rowId xmlns:a16="http://schemas.microsoft.com/office/drawing/2014/main" val="765314117"/>
                  </a:ext>
                </a:extLst>
              </a:tr>
              <a:tr h="617362">
                <a:tc>
                  <a:txBody>
                    <a:bodyPr/>
                    <a:lstStyle/>
                    <a:p>
                      <a:pPr algn="l">
                        <a:lnSpc>
                          <a:spcPts val="2500"/>
                        </a:lnSpc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</a:rPr>
                        <a:t>设计性能测试用例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3610" marR="3361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</a:rPr>
                        <a:t>王宇辰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3610" marR="3361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2019-4-25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3610" marR="3361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16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3610" marR="3361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 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3610" marR="3361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</a:rPr>
                        <a:t> 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3610" marR="33610" marT="0" marB="0"/>
                </a:tc>
                <a:extLst>
                  <a:ext uri="{0D108BD9-81ED-4DB2-BD59-A6C34878D82A}">
                    <a16:rowId xmlns:a16="http://schemas.microsoft.com/office/drawing/2014/main" val="38260609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9945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FEB931-C88D-4716-BBB7-D3288F619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800" y="702000"/>
            <a:ext cx="9404723" cy="900093"/>
          </a:xfrm>
        </p:spPr>
        <p:txBody>
          <a:bodyPr/>
          <a:lstStyle/>
          <a:p>
            <a:r>
              <a:rPr lang="zh-CN" altLang="en-US" dirty="0"/>
              <a:t>测试进度</a:t>
            </a:r>
          </a:p>
        </p:txBody>
      </p:sp>
      <p:graphicFrame>
        <p:nvGraphicFramePr>
          <p:cNvPr id="12" name="内容占位符 11">
            <a:extLst>
              <a:ext uri="{FF2B5EF4-FFF2-40B4-BE49-F238E27FC236}">
                <a16:creationId xmlns:a16="http://schemas.microsoft.com/office/drawing/2014/main" id="{FA3BEE87-463C-4FAE-A8C6-9C92A9CFAC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227613"/>
              </p:ext>
            </p:extLst>
          </p:nvPr>
        </p:nvGraphicFramePr>
        <p:xfrm>
          <a:off x="946800" y="1602093"/>
          <a:ext cx="9797400" cy="4921683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2853675">
                  <a:extLst>
                    <a:ext uri="{9D8B030D-6E8A-4147-A177-3AD203B41FA5}">
                      <a16:colId xmlns:a16="http://schemas.microsoft.com/office/drawing/2014/main" val="3913992333"/>
                    </a:ext>
                  </a:extLst>
                </a:gridCol>
                <a:gridCol w="1228725">
                  <a:extLst>
                    <a:ext uri="{9D8B030D-6E8A-4147-A177-3AD203B41FA5}">
                      <a16:colId xmlns:a16="http://schemas.microsoft.com/office/drawing/2014/main" val="957095492"/>
                    </a:ext>
                  </a:extLst>
                </a:gridCol>
                <a:gridCol w="1618773">
                  <a:extLst>
                    <a:ext uri="{9D8B030D-6E8A-4147-A177-3AD203B41FA5}">
                      <a16:colId xmlns:a16="http://schemas.microsoft.com/office/drawing/2014/main" val="3015153368"/>
                    </a:ext>
                  </a:extLst>
                </a:gridCol>
                <a:gridCol w="1353989">
                  <a:extLst>
                    <a:ext uri="{9D8B030D-6E8A-4147-A177-3AD203B41FA5}">
                      <a16:colId xmlns:a16="http://schemas.microsoft.com/office/drawing/2014/main" val="2449822861"/>
                    </a:ext>
                  </a:extLst>
                </a:gridCol>
                <a:gridCol w="1529314">
                  <a:extLst>
                    <a:ext uri="{9D8B030D-6E8A-4147-A177-3AD203B41FA5}">
                      <a16:colId xmlns:a16="http://schemas.microsoft.com/office/drawing/2014/main" val="2138873339"/>
                    </a:ext>
                  </a:extLst>
                </a:gridCol>
                <a:gridCol w="1212924">
                  <a:extLst>
                    <a:ext uri="{9D8B030D-6E8A-4147-A177-3AD203B41FA5}">
                      <a16:colId xmlns:a16="http://schemas.microsoft.com/office/drawing/2014/main" val="4012523070"/>
                    </a:ext>
                  </a:extLst>
                </a:gridCol>
              </a:tblGrid>
              <a:tr h="85714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0" dirty="0">
                          <a:effectLst/>
                        </a:rPr>
                        <a:t>任务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3610" marR="3361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0" dirty="0">
                          <a:effectLst/>
                        </a:rPr>
                        <a:t>负责人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3610" marR="3361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0" dirty="0">
                          <a:effectLst/>
                        </a:rPr>
                        <a:t>计划开始</a:t>
                      </a:r>
                      <a:endParaRPr lang="zh-CN" sz="2000" kern="100" dirty="0">
                        <a:effectLst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0" dirty="0">
                          <a:effectLst/>
                        </a:rPr>
                        <a:t>时间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3610" marR="3361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</a:rPr>
                        <a:t>计划</a:t>
                      </a:r>
                      <a:endParaRPr lang="zh-CN" sz="2000" kern="100">
                        <a:effectLst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</a:rPr>
                        <a:t>工时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3610" marR="3361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</a:rPr>
                        <a:t>实际开始</a:t>
                      </a:r>
                      <a:endParaRPr lang="zh-CN" sz="2000" kern="100">
                        <a:effectLst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</a:rPr>
                        <a:t>时间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3610" marR="3361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0" dirty="0">
                          <a:effectLst/>
                        </a:rPr>
                        <a:t>实际</a:t>
                      </a:r>
                      <a:endParaRPr lang="zh-CN" sz="2000" kern="100" dirty="0">
                        <a:effectLst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0" dirty="0">
                          <a:effectLst/>
                        </a:rPr>
                        <a:t>工时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3610" marR="33610" marT="0" marB="0" anchor="ctr"/>
                </a:tc>
                <a:extLst>
                  <a:ext uri="{0D108BD9-81ED-4DB2-BD59-A6C34878D82A}">
                    <a16:rowId xmlns:a16="http://schemas.microsoft.com/office/drawing/2014/main" val="2230810239"/>
                  </a:ext>
                </a:extLst>
              </a:tr>
              <a:tr h="504529">
                <a:tc>
                  <a:txBody>
                    <a:bodyPr/>
                    <a:lstStyle/>
                    <a:p>
                      <a:pPr algn="l">
                        <a:lnSpc>
                          <a:spcPts val="2500"/>
                        </a:lnSpc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</a:rPr>
                        <a:t>设计安全性测试用例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3610" marR="3361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</a:rPr>
                        <a:t>王宇辰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3610" marR="3361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2019-5-3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3610" marR="3361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8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3610" marR="3361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</a:rPr>
                        <a:t> 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3610" marR="3361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</a:rPr>
                        <a:t> 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3610" marR="33610" marT="0" marB="0"/>
                </a:tc>
                <a:extLst>
                  <a:ext uri="{0D108BD9-81ED-4DB2-BD59-A6C34878D82A}">
                    <a16:rowId xmlns:a16="http://schemas.microsoft.com/office/drawing/2014/main" val="1958989411"/>
                  </a:ext>
                </a:extLst>
              </a:tr>
              <a:tr h="676958">
                <a:tc>
                  <a:txBody>
                    <a:bodyPr/>
                    <a:lstStyle/>
                    <a:p>
                      <a:pPr algn="l">
                        <a:lnSpc>
                          <a:spcPts val="2500"/>
                        </a:lnSpc>
                        <a:spcAft>
                          <a:spcPts val="0"/>
                        </a:spcAft>
                      </a:pPr>
                      <a:r>
                        <a:rPr lang="zh-CN" sz="2000" kern="0" dirty="0">
                          <a:effectLst/>
                        </a:rPr>
                        <a:t>设计测试数据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3610" marR="3361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</a:rPr>
                        <a:t>王宇辰</a:t>
                      </a:r>
                      <a:endParaRPr lang="zh-CN" sz="2000" kern="100">
                        <a:effectLst/>
                      </a:endParaRPr>
                    </a:p>
                    <a:p>
                      <a:pPr algn="ctr">
                        <a:lnSpc>
                          <a:spcPts val="2500"/>
                        </a:lnSpc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</a:rPr>
                        <a:t>刘孟骁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3610" marR="3361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2019-5-8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3610" marR="3361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6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3610" marR="3361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</a:rPr>
                        <a:t> 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3610" marR="3361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</a:rPr>
                        <a:t> 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3610" marR="33610" marT="0" marB="0"/>
                </a:tc>
                <a:extLst>
                  <a:ext uri="{0D108BD9-81ED-4DB2-BD59-A6C34878D82A}">
                    <a16:rowId xmlns:a16="http://schemas.microsoft.com/office/drawing/2014/main" val="1049257248"/>
                  </a:ext>
                </a:extLst>
              </a:tr>
              <a:tr h="614107">
                <a:tc>
                  <a:txBody>
                    <a:bodyPr/>
                    <a:lstStyle/>
                    <a:p>
                      <a:pPr algn="l">
                        <a:lnSpc>
                          <a:spcPts val="2500"/>
                        </a:lnSpc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</a:rPr>
                        <a:t>评审测试用例、测试数据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3610" marR="3361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</a:rPr>
                        <a:t>全员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3610" marR="3361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2019-5-12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3610" marR="3361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</a:rPr>
                        <a:t>2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3610" marR="3361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 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3610" marR="3361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</a:rPr>
                        <a:t> 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3610" marR="33610" marT="0" marB="0"/>
                </a:tc>
                <a:extLst>
                  <a:ext uri="{0D108BD9-81ED-4DB2-BD59-A6C34878D82A}">
                    <a16:rowId xmlns:a16="http://schemas.microsoft.com/office/drawing/2014/main" val="561382160"/>
                  </a:ext>
                </a:extLst>
              </a:tr>
              <a:tr h="512811">
                <a:tc>
                  <a:txBody>
                    <a:bodyPr/>
                    <a:lstStyle/>
                    <a:p>
                      <a:pPr algn="l">
                        <a:lnSpc>
                          <a:spcPts val="2500"/>
                        </a:lnSpc>
                        <a:spcAft>
                          <a:spcPts val="0"/>
                        </a:spcAft>
                      </a:pPr>
                      <a:r>
                        <a:rPr lang="zh-CN" sz="2000" kern="0" dirty="0">
                          <a:effectLst/>
                        </a:rPr>
                        <a:t>搭建测试环境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3610" marR="3361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</a:rPr>
                        <a:t>王宇辰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3610" marR="3361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</a:rPr>
                        <a:t>2019-5-15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3610" marR="3361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4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3610" marR="3361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 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3610" marR="3361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  <a:spcAft>
                          <a:spcPts val="0"/>
                        </a:spcAft>
                      </a:pPr>
                      <a:endParaRPr lang="en-US" sz="2000" kern="0" dirty="0">
                        <a:effectLst/>
                      </a:endParaRPr>
                    </a:p>
                  </a:txBody>
                  <a:tcPr marL="33610" marR="33610" marT="0" marB="0"/>
                </a:tc>
                <a:extLst>
                  <a:ext uri="{0D108BD9-81ED-4DB2-BD59-A6C34878D82A}">
                    <a16:rowId xmlns:a16="http://schemas.microsoft.com/office/drawing/2014/main" val="2884428843"/>
                  </a:ext>
                </a:extLst>
              </a:tr>
              <a:tr h="679957">
                <a:tc>
                  <a:txBody>
                    <a:bodyPr/>
                    <a:lstStyle/>
                    <a:p>
                      <a:pPr algn="l">
                        <a:lnSpc>
                          <a:spcPts val="2500"/>
                        </a:lnSpc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</a:rPr>
                        <a:t>执行冒烟测试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3610" marR="3361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</a:rPr>
                        <a:t>付彤</a:t>
                      </a:r>
                      <a:endParaRPr lang="zh-CN" sz="2000" kern="100">
                        <a:effectLst/>
                      </a:endParaRPr>
                    </a:p>
                    <a:p>
                      <a:pPr algn="ctr">
                        <a:lnSpc>
                          <a:spcPts val="2500"/>
                        </a:lnSpc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</a:rPr>
                        <a:t>白振宇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3610" marR="3361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2019-5-17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3610" marR="3361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4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3610" marR="3361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 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3610" marR="3361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</a:rPr>
                        <a:t> 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3610" marR="33610" marT="0" marB="0"/>
                </a:tc>
                <a:extLst>
                  <a:ext uri="{0D108BD9-81ED-4DB2-BD59-A6C34878D82A}">
                    <a16:rowId xmlns:a16="http://schemas.microsoft.com/office/drawing/2014/main" val="1214423222"/>
                  </a:ext>
                </a:extLst>
              </a:tr>
              <a:tr h="485335">
                <a:tc>
                  <a:txBody>
                    <a:bodyPr/>
                    <a:lstStyle/>
                    <a:p>
                      <a:pPr algn="l">
                        <a:lnSpc>
                          <a:spcPts val="2500"/>
                        </a:lnSpc>
                        <a:spcAft>
                          <a:spcPts val="0"/>
                        </a:spcAft>
                      </a:pPr>
                      <a:r>
                        <a:rPr lang="zh-CN" sz="2000" kern="0" dirty="0">
                          <a:effectLst/>
                        </a:rPr>
                        <a:t>执行功能测试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3610" marR="3361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</a:rPr>
                        <a:t>付彤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3610" marR="3361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2019-5-20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3610" marR="3361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40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3610" marR="3361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 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3610" marR="3361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</a:rPr>
                        <a:t> 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3610" marR="33610" marT="0" marB="0"/>
                </a:tc>
                <a:extLst>
                  <a:ext uri="{0D108BD9-81ED-4DB2-BD59-A6C34878D82A}">
                    <a16:rowId xmlns:a16="http://schemas.microsoft.com/office/drawing/2014/main" val="768815674"/>
                  </a:ext>
                </a:extLst>
              </a:tr>
              <a:tr h="582162">
                <a:tc>
                  <a:txBody>
                    <a:bodyPr/>
                    <a:lstStyle/>
                    <a:p>
                      <a:pPr algn="l">
                        <a:lnSpc>
                          <a:spcPts val="2500"/>
                        </a:lnSpc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</a:rPr>
                        <a:t>执行可用性测试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3610" marR="3361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  <a:spcAft>
                          <a:spcPts val="0"/>
                        </a:spcAft>
                      </a:pPr>
                      <a:r>
                        <a:rPr lang="zh-CN" sz="2000" kern="0" dirty="0">
                          <a:effectLst/>
                        </a:rPr>
                        <a:t>白振宇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3610" marR="3361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</a:rPr>
                        <a:t>2019-5-20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3610" marR="3361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16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3610" marR="3361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 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3610" marR="3361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</a:rPr>
                        <a:t> 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3610" marR="33610" marT="0" marB="0"/>
                </a:tc>
                <a:extLst>
                  <a:ext uri="{0D108BD9-81ED-4DB2-BD59-A6C34878D82A}">
                    <a16:rowId xmlns:a16="http://schemas.microsoft.com/office/drawing/2014/main" val="8076696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95562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FEB931-C88D-4716-BBB7-D3288F619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800" y="702000"/>
            <a:ext cx="9404723" cy="900093"/>
          </a:xfrm>
        </p:spPr>
        <p:txBody>
          <a:bodyPr/>
          <a:lstStyle/>
          <a:p>
            <a:r>
              <a:rPr lang="zh-CN" altLang="en-US" dirty="0"/>
              <a:t>测试进度</a:t>
            </a:r>
          </a:p>
        </p:txBody>
      </p:sp>
      <p:graphicFrame>
        <p:nvGraphicFramePr>
          <p:cNvPr id="12" name="内容占位符 11">
            <a:extLst>
              <a:ext uri="{FF2B5EF4-FFF2-40B4-BE49-F238E27FC236}">
                <a16:creationId xmlns:a16="http://schemas.microsoft.com/office/drawing/2014/main" id="{FA3BEE87-463C-4FAE-A8C6-9C92A9CFAC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4423372"/>
              </p:ext>
            </p:extLst>
          </p:nvPr>
        </p:nvGraphicFramePr>
        <p:xfrm>
          <a:off x="946801" y="1602000"/>
          <a:ext cx="9797400" cy="4621576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2722893">
                  <a:extLst>
                    <a:ext uri="{9D8B030D-6E8A-4147-A177-3AD203B41FA5}">
                      <a16:colId xmlns:a16="http://schemas.microsoft.com/office/drawing/2014/main" val="3913992333"/>
                    </a:ext>
                  </a:extLst>
                </a:gridCol>
                <a:gridCol w="1473806">
                  <a:extLst>
                    <a:ext uri="{9D8B030D-6E8A-4147-A177-3AD203B41FA5}">
                      <a16:colId xmlns:a16="http://schemas.microsoft.com/office/drawing/2014/main" val="957095492"/>
                    </a:ext>
                  </a:extLst>
                </a:gridCol>
                <a:gridCol w="2110909">
                  <a:extLst>
                    <a:ext uri="{9D8B030D-6E8A-4147-A177-3AD203B41FA5}">
                      <a16:colId xmlns:a16="http://schemas.microsoft.com/office/drawing/2014/main" val="3015153368"/>
                    </a:ext>
                  </a:extLst>
                </a:gridCol>
                <a:gridCol w="1052251">
                  <a:extLst>
                    <a:ext uri="{9D8B030D-6E8A-4147-A177-3AD203B41FA5}">
                      <a16:colId xmlns:a16="http://schemas.microsoft.com/office/drawing/2014/main" val="2449822861"/>
                    </a:ext>
                  </a:extLst>
                </a:gridCol>
                <a:gridCol w="1506929">
                  <a:extLst>
                    <a:ext uri="{9D8B030D-6E8A-4147-A177-3AD203B41FA5}">
                      <a16:colId xmlns:a16="http://schemas.microsoft.com/office/drawing/2014/main" val="2138873339"/>
                    </a:ext>
                  </a:extLst>
                </a:gridCol>
                <a:gridCol w="930612">
                  <a:extLst>
                    <a:ext uri="{9D8B030D-6E8A-4147-A177-3AD203B41FA5}">
                      <a16:colId xmlns:a16="http://schemas.microsoft.com/office/drawing/2014/main" val="4012523070"/>
                    </a:ext>
                  </a:extLst>
                </a:gridCol>
              </a:tblGrid>
              <a:tr h="29484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0" dirty="0">
                          <a:effectLst/>
                        </a:rPr>
                        <a:t>任务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3610" marR="3361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</a:rPr>
                        <a:t>负责人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3610" marR="3361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0" dirty="0">
                          <a:effectLst/>
                        </a:rPr>
                        <a:t>计划开始</a:t>
                      </a:r>
                      <a:endParaRPr lang="zh-CN" sz="2000" kern="100" dirty="0">
                        <a:effectLst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0" dirty="0">
                          <a:effectLst/>
                        </a:rPr>
                        <a:t>时间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3610" marR="3361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</a:rPr>
                        <a:t>计划</a:t>
                      </a:r>
                      <a:endParaRPr lang="zh-CN" sz="2000" kern="100">
                        <a:effectLst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</a:rPr>
                        <a:t>工时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3610" marR="3361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</a:rPr>
                        <a:t>实际开始</a:t>
                      </a:r>
                      <a:endParaRPr lang="zh-CN" sz="2000" kern="100">
                        <a:effectLst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</a:rPr>
                        <a:t>时间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3610" marR="3361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0" dirty="0">
                          <a:effectLst/>
                        </a:rPr>
                        <a:t>实际</a:t>
                      </a:r>
                      <a:endParaRPr lang="zh-CN" sz="2000" kern="100" dirty="0">
                        <a:effectLst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0" dirty="0">
                          <a:effectLst/>
                        </a:rPr>
                        <a:t>工时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3610" marR="33610" marT="0" marB="0" anchor="ctr"/>
                </a:tc>
                <a:extLst>
                  <a:ext uri="{0D108BD9-81ED-4DB2-BD59-A6C34878D82A}">
                    <a16:rowId xmlns:a16="http://schemas.microsoft.com/office/drawing/2014/main" val="2230810239"/>
                  </a:ext>
                </a:extLst>
              </a:tr>
              <a:tr h="560390"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  <a:spcAft>
                          <a:spcPts val="0"/>
                        </a:spcAft>
                      </a:pPr>
                      <a:r>
                        <a:rPr lang="zh-CN" sz="2000" kern="0" dirty="0">
                          <a:effectLst/>
                        </a:rPr>
                        <a:t>执行易用性测试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3610" marR="3361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</a:rPr>
                        <a:t>付彤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3610" marR="3361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2019-6-11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3610" marR="3361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16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3610" marR="3361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 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3610" marR="3361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</a:rPr>
                        <a:t> 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3610" marR="33610" marT="0" marB="0"/>
                </a:tc>
                <a:extLst>
                  <a:ext uri="{0D108BD9-81ED-4DB2-BD59-A6C34878D82A}">
                    <a16:rowId xmlns:a16="http://schemas.microsoft.com/office/drawing/2014/main" val="4076869779"/>
                  </a:ext>
                </a:extLst>
              </a:tr>
              <a:tr h="560390"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</a:rPr>
                        <a:t>执行性能测试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3610" marR="3361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</a:rPr>
                        <a:t>白振宇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3610" marR="3361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2019-5-29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3610" marR="3361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24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3610" marR="3361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 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3610" marR="3361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</a:rPr>
                        <a:t> 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3610" marR="33610" marT="0" marB="0"/>
                </a:tc>
                <a:extLst>
                  <a:ext uri="{0D108BD9-81ED-4DB2-BD59-A6C34878D82A}">
                    <a16:rowId xmlns:a16="http://schemas.microsoft.com/office/drawing/2014/main" val="4244674684"/>
                  </a:ext>
                </a:extLst>
              </a:tr>
              <a:tr h="560390"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  <a:spcAft>
                          <a:spcPts val="0"/>
                        </a:spcAft>
                      </a:pPr>
                      <a:r>
                        <a:rPr lang="zh-CN" sz="2000" kern="0" dirty="0">
                          <a:effectLst/>
                        </a:rPr>
                        <a:t>执行安全性测试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3610" marR="3361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</a:rPr>
                        <a:t>白振宇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3610" marR="3361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</a:rPr>
                        <a:t>2019-6-11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3610" marR="3361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16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3610" marR="3361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 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3610" marR="3361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</a:rPr>
                        <a:t> 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3610" marR="33610" marT="0" marB="0"/>
                </a:tc>
                <a:extLst>
                  <a:ext uri="{0D108BD9-81ED-4DB2-BD59-A6C34878D82A}">
                    <a16:rowId xmlns:a16="http://schemas.microsoft.com/office/drawing/2014/main" val="2503276890"/>
                  </a:ext>
                </a:extLst>
              </a:tr>
              <a:tr h="654528"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</a:rPr>
                        <a:t>执行回归测试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3610" marR="3361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</a:rPr>
                        <a:t>付彤</a:t>
                      </a:r>
                      <a:endParaRPr lang="zh-CN" sz="2000" kern="100">
                        <a:effectLst/>
                      </a:endParaRPr>
                    </a:p>
                    <a:p>
                      <a:pPr algn="ctr">
                        <a:lnSpc>
                          <a:spcPts val="2500"/>
                        </a:lnSpc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</a:rPr>
                        <a:t>白振宇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3610" marR="3361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2019-6-15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3610" marR="3361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40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3610" marR="3361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 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3610" marR="3361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</a:rPr>
                        <a:t> 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3610" marR="33610" marT="0" marB="0"/>
                </a:tc>
                <a:extLst>
                  <a:ext uri="{0D108BD9-81ED-4DB2-BD59-A6C34878D82A}">
                    <a16:rowId xmlns:a16="http://schemas.microsoft.com/office/drawing/2014/main" val="4228378718"/>
                  </a:ext>
                </a:extLst>
              </a:tr>
              <a:tr h="293539"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</a:rPr>
                        <a:t>跟踪监督、度量分析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3610" marR="3361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</a:rPr>
                        <a:t>周韬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3610" marR="3361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2019-4-7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3610" marR="3361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30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3610" marR="3361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 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3610" marR="3361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</a:rPr>
                        <a:t> 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3610" marR="33610" marT="0" marB="0"/>
                </a:tc>
                <a:extLst>
                  <a:ext uri="{0D108BD9-81ED-4DB2-BD59-A6C34878D82A}">
                    <a16:rowId xmlns:a16="http://schemas.microsoft.com/office/drawing/2014/main" val="2596197181"/>
                  </a:ext>
                </a:extLst>
              </a:tr>
              <a:tr h="560390"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</a:rPr>
                        <a:t>编写测试分析总结报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3610" marR="3361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</a:rPr>
                        <a:t>周韬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3610" marR="3361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2019-6-15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3610" marR="3361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8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3610" marR="3361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 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3610" marR="3361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</a:rPr>
                        <a:t> 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3610" marR="33610" marT="0" marB="0"/>
                </a:tc>
                <a:extLst>
                  <a:ext uri="{0D108BD9-81ED-4DB2-BD59-A6C34878D82A}">
                    <a16:rowId xmlns:a16="http://schemas.microsoft.com/office/drawing/2014/main" val="602936472"/>
                  </a:ext>
                </a:extLst>
              </a:tr>
              <a:tr h="560390"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</a:rPr>
                        <a:t>提交测试工作产品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3610" marR="3361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</a:rPr>
                        <a:t>周韬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3610" marR="3361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2019-6-30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3610" marR="3361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4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3610" marR="3361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 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3610" marR="3361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</a:rPr>
                        <a:t> 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3610" marR="33610" marT="0" marB="0"/>
                </a:tc>
                <a:extLst>
                  <a:ext uri="{0D108BD9-81ED-4DB2-BD59-A6C34878D82A}">
                    <a16:rowId xmlns:a16="http://schemas.microsoft.com/office/drawing/2014/main" val="10381428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54808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55C23A-E2F8-4ED4-B8DA-CB7C43D8E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800" y="702000"/>
            <a:ext cx="9404723" cy="812411"/>
          </a:xfrm>
        </p:spPr>
        <p:txBody>
          <a:bodyPr/>
          <a:lstStyle/>
          <a:p>
            <a:r>
              <a:rPr lang="zh-CN" altLang="en-US" dirty="0"/>
              <a:t>风险分析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5AB72DA5-D136-4569-A960-E1EE1CA9E3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0276796"/>
              </p:ext>
            </p:extLst>
          </p:nvPr>
        </p:nvGraphicFramePr>
        <p:xfrm>
          <a:off x="946800" y="1602000"/>
          <a:ext cx="9699668" cy="3968115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816948">
                  <a:extLst>
                    <a:ext uri="{9D8B030D-6E8A-4147-A177-3AD203B41FA5}">
                      <a16:colId xmlns:a16="http://schemas.microsoft.com/office/drawing/2014/main" val="3234000157"/>
                    </a:ext>
                  </a:extLst>
                </a:gridCol>
                <a:gridCol w="1973811">
                  <a:extLst>
                    <a:ext uri="{9D8B030D-6E8A-4147-A177-3AD203B41FA5}">
                      <a16:colId xmlns:a16="http://schemas.microsoft.com/office/drawing/2014/main" val="740579023"/>
                    </a:ext>
                  </a:extLst>
                </a:gridCol>
                <a:gridCol w="1151101">
                  <a:extLst>
                    <a:ext uri="{9D8B030D-6E8A-4147-A177-3AD203B41FA5}">
                      <a16:colId xmlns:a16="http://schemas.microsoft.com/office/drawing/2014/main" val="3168617372"/>
                    </a:ext>
                  </a:extLst>
                </a:gridCol>
                <a:gridCol w="1152252">
                  <a:extLst>
                    <a:ext uri="{9D8B030D-6E8A-4147-A177-3AD203B41FA5}">
                      <a16:colId xmlns:a16="http://schemas.microsoft.com/office/drawing/2014/main" val="3027745670"/>
                    </a:ext>
                  </a:extLst>
                </a:gridCol>
                <a:gridCol w="2795365">
                  <a:extLst>
                    <a:ext uri="{9D8B030D-6E8A-4147-A177-3AD203B41FA5}">
                      <a16:colId xmlns:a16="http://schemas.microsoft.com/office/drawing/2014/main" val="4154839856"/>
                    </a:ext>
                  </a:extLst>
                </a:gridCol>
                <a:gridCol w="1810191">
                  <a:extLst>
                    <a:ext uri="{9D8B030D-6E8A-4147-A177-3AD203B41FA5}">
                      <a16:colId xmlns:a16="http://schemas.microsoft.com/office/drawing/2014/main" val="488466720"/>
                    </a:ext>
                  </a:extLst>
                </a:gridCol>
              </a:tblGrid>
              <a:tr h="40013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0" dirty="0">
                          <a:effectLst/>
                        </a:rPr>
                        <a:t>序号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3698" marR="4369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0" dirty="0">
                          <a:effectLst/>
                        </a:rPr>
                        <a:t>风险说明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3698" marR="4369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0" dirty="0">
                          <a:effectLst/>
                        </a:rPr>
                        <a:t>风险</a:t>
                      </a:r>
                      <a:endParaRPr lang="zh-CN" sz="2000" kern="100" dirty="0">
                        <a:effectLst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0" dirty="0">
                          <a:effectLst/>
                        </a:rPr>
                        <a:t>严重性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3698" marR="4369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</a:rPr>
                        <a:t>风险</a:t>
                      </a:r>
                      <a:endParaRPr lang="zh-CN" sz="2000" kern="100">
                        <a:effectLst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</a:rPr>
                        <a:t>可能性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3698" marR="4369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</a:rPr>
                        <a:t>规避措施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3698" marR="4369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0" dirty="0">
                          <a:effectLst/>
                        </a:rPr>
                        <a:t>应急措施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3698" marR="43698" marT="0" marB="0" anchor="ctr"/>
                </a:tc>
                <a:extLst>
                  <a:ext uri="{0D108BD9-81ED-4DB2-BD59-A6C34878D82A}">
                    <a16:rowId xmlns:a16="http://schemas.microsoft.com/office/drawing/2014/main" val="1063583975"/>
                  </a:ext>
                </a:extLst>
              </a:tr>
              <a:tr h="676403"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1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3698" marR="43698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500"/>
                        </a:lnSpc>
                        <a:spcAft>
                          <a:spcPts val="0"/>
                        </a:spcAft>
                      </a:pPr>
                      <a:r>
                        <a:rPr lang="zh-CN" sz="2000" kern="0" dirty="0">
                          <a:effectLst/>
                        </a:rPr>
                        <a:t>发现难以解决的缺陷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3698" marR="4369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  <a:spcAft>
                          <a:spcPts val="0"/>
                        </a:spcAft>
                      </a:pPr>
                      <a:r>
                        <a:rPr lang="zh-CN" sz="2000" kern="0" dirty="0">
                          <a:effectLst/>
                        </a:rPr>
                        <a:t>高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3698" marR="4369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  <a:spcAft>
                          <a:spcPts val="0"/>
                        </a:spcAft>
                      </a:pPr>
                      <a:r>
                        <a:rPr lang="zh-CN" sz="2000" kern="0" dirty="0">
                          <a:effectLst/>
                        </a:rPr>
                        <a:t>低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3698" marR="43698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500"/>
                        </a:lnSpc>
                        <a:spcAft>
                          <a:spcPts val="0"/>
                        </a:spcAft>
                      </a:pPr>
                      <a:r>
                        <a:rPr lang="zh-CN" sz="2000" kern="0" dirty="0">
                          <a:effectLst/>
                        </a:rPr>
                        <a:t>尽早了解需求设计实现模块，预测可能出现重大缺陷的模块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3698" marR="43698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500"/>
                        </a:lnSpc>
                        <a:spcAft>
                          <a:spcPts val="0"/>
                        </a:spcAft>
                      </a:pPr>
                      <a:r>
                        <a:rPr lang="zh-CN" sz="2000" kern="0" dirty="0">
                          <a:effectLst/>
                        </a:rPr>
                        <a:t>测试人员联合开发人员一同解决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3698" marR="43698" marT="0" marB="0" anchor="ctr"/>
                </a:tc>
                <a:extLst>
                  <a:ext uri="{0D108BD9-81ED-4DB2-BD59-A6C34878D82A}">
                    <a16:rowId xmlns:a16="http://schemas.microsoft.com/office/drawing/2014/main" val="37858771"/>
                  </a:ext>
                </a:extLst>
              </a:tr>
              <a:tr h="441720"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2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3698" marR="43698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500"/>
                        </a:lnSpc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</a:rPr>
                        <a:t>测试过程中遇到假期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3698" marR="4369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</a:rPr>
                        <a:t>中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3698" marR="4369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</a:rPr>
                        <a:t>高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3698" marR="43698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500"/>
                        </a:lnSpc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</a:rPr>
                        <a:t>提前查看日历安排测试计划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3698" marR="43698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500"/>
                        </a:lnSpc>
                        <a:spcAft>
                          <a:spcPts val="0"/>
                        </a:spcAft>
                      </a:pPr>
                      <a:r>
                        <a:rPr lang="zh-CN" sz="2000" kern="0" dirty="0">
                          <a:effectLst/>
                        </a:rPr>
                        <a:t>调整测试计划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3698" marR="43698" marT="0" marB="0" anchor="ctr"/>
                </a:tc>
                <a:extLst>
                  <a:ext uri="{0D108BD9-81ED-4DB2-BD59-A6C34878D82A}">
                    <a16:rowId xmlns:a16="http://schemas.microsoft.com/office/drawing/2014/main" val="2310104956"/>
                  </a:ext>
                </a:extLst>
              </a:tr>
              <a:tr h="441720"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3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3698" marR="43698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500"/>
                        </a:lnSpc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</a:rPr>
                        <a:t>项目的缺陷密度高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3698" marR="4369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</a:rPr>
                        <a:t>高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3698" marR="4369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</a:rPr>
                        <a:t>低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3698" marR="43698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500"/>
                        </a:lnSpc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</a:rPr>
                        <a:t>开发人员必须进行单元测试，减少缺陷率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3698" marR="43698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500"/>
                        </a:lnSpc>
                        <a:spcAft>
                          <a:spcPts val="0"/>
                        </a:spcAft>
                      </a:pPr>
                      <a:r>
                        <a:rPr lang="zh-CN" sz="2000" kern="0" dirty="0">
                          <a:effectLst/>
                        </a:rPr>
                        <a:t>协助开发人员修复缺陷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3698" marR="43698" marT="0" marB="0" anchor="ctr"/>
                </a:tc>
                <a:extLst>
                  <a:ext uri="{0D108BD9-81ED-4DB2-BD59-A6C34878D82A}">
                    <a16:rowId xmlns:a16="http://schemas.microsoft.com/office/drawing/2014/main" val="3302699241"/>
                  </a:ext>
                </a:extLst>
              </a:tr>
              <a:tr h="676403"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4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3698" marR="43698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500"/>
                        </a:lnSpc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</a:rPr>
                        <a:t>测试人员对测试工具不熟悉，进度延迟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3698" marR="4369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</a:rPr>
                        <a:t>高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3698" marR="4369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</a:rPr>
                        <a:t>中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3698" marR="43698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500"/>
                        </a:lnSpc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</a:rPr>
                        <a:t>测试人员预先熟悉使用测试工具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3698" marR="43698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500"/>
                        </a:lnSpc>
                        <a:spcAft>
                          <a:spcPts val="0"/>
                        </a:spcAft>
                      </a:pPr>
                      <a:r>
                        <a:rPr lang="zh-CN" sz="2000" kern="0" dirty="0">
                          <a:effectLst/>
                        </a:rPr>
                        <a:t>调整测试计划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3698" marR="43698" marT="0" marB="0" anchor="ctr"/>
                </a:tc>
                <a:extLst>
                  <a:ext uri="{0D108BD9-81ED-4DB2-BD59-A6C34878D82A}">
                    <a16:rowId xmlns:a16="http://schemas.microsoft.com/office/drawing/2014/main" val="22758370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32544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343</TotalTime>
  <Words>749</Words>
  <Application>Microsoft Office PowerPoint</Application>
  <PresentationFormat>宽屏</PresentationFormat>
  <Paragraphs>368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1" baseType="lpstr">
      <vt:lpstr>宋体</vt:lpstr>
      <vt:lpstr>Arial</vt:lpstr>
      <vt:lpstr>Calibri</vt:lpstr>
      <vt:lpstr>Century Gothic</vt:lpstr>
      <vt:lpstr>Times New Roman</vt:lpstr>
      <vt:lpstr>Wingdings 3</vt:lpstr>
      <vt:lpstr>离子</vt:lpstr>
      <vt:lpstr>PowerPoint 演示文稿</vt:lpstr>
      <vt:lpstr>项目背景</vt:lpstr>
      <vt:lpstr>测试范围</vt:lpstr>
      <vt:lpstr>测试目标</vt:lpstr>
      <vt:lpstr>测试工具</vt:lpstr>
      <vt:lpstr>测试进度</vt:lpstr>
      <vt:lpstr>测试进度</vt:lpstr>
      <vt:lpstr>测试进度</vt:lpstr>
      <vt:lpstr>风险分析</vt:lpstr>
      <vt:lpstr>风险分析</vt:lpstr>
      <vt:lpstr>场景测试 - 以会议预定为例</vt:lpstr>
      <vt:lpstr>场景测试 - 以会议预定为例</vt:lpstr>
      <vt:lpstr>场景测试 - 以会议预定为例</vt:lpstr>
      <vt:lpstr>场景测试 - 以会议预定为例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周 韬</dc:creator>
  <cp:lastModifiedBy>周 韬</cp:lastModifiedBy>
  <cp:revision>26</cp:revision>
  <dcterms:created xsi:type="dcterms:W3CDTF">2019-04-11T08:56:29Z</dcterms:created>
  <dcterms:modified xsi:type="dcterms:W3CDTF">2019-04-12T04:47:48Z</dcterms:modified>
</cp:coreProperties>
</file>