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75" r:id="rId3"/>
    <p:sldId id="285" r:id="rId4"/>
    <p:sldId id="279" r:id="rId5"/>
    <p:sldId id="283" r:id="rId6"/>
    <p:sldId id="280" r:id="rId7"/>
    <p:sldId id="276" r:id="rId8"/>
    <p:sldId id="284" r:id="rId9"/>
    <p:sldId id="273" r:id="rId1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75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3692"/>
  </p:normalViewPr>
  <p:slideViewPr>
    <p:cSldViewPr snapToGrid="0" snapToObjects="1">
      <p:cViewPr varScale="1">
        <p:scale>
          <a:sx n="57" d="100"/>
          <a:sy n="57" d="100"/>
        </p:scale>
        <p:origin x="102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0D40BF8-C702-41EE-87E5-966884C14439}"/>
              </a:ext>
            </a:extLst>
          </p:cNvPr>
          <p:cNvGrpSpPr/>
          <p:nvPr userDrawn="1"/>
        </p:nvGrpSpPr>
        <p:grpSpPr>
          <a:xfrm>
            <a:off x="2848375" y="-2752415"/>
            <a:ext cx="5880107" cy="5986068"/>
            <a:chOff x="2766037" y="-3350933"/>
            <a:chExt cx="6659920" cy="6779933"/>
          </a:xfrm>
        </p:grpSpPr>
        <p:sp>
          <p:nvSpPr>
            <p:cNvPr id="6" name="弧形 5"/>
            <p:cNvSpPr/>
            <p:nvPr userDrawn="1"/>
          </p:nvSpPr>
          <p:spPr>
            <a:xfrm>
              <a:off x="2766037" y="-3350933"/>
              <a:ext cx="6659920" cy="6659920"/>
            </a:xfrm>
            <a:prstGeom prst="arc">
              <a:avLst>
                <a:gd name="adj1" fmla="val 21370198"/>
                <a:gd name="adj2" fmla="val 11026254"/>
              </a:avLst>
            </a:prstGeom>
            <a:ln w="19050">
              <a:solidFill>
                <a:srgbClr val="003D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椭圆 6"/>
            <p:cNvSpPr/>
            <p:nvPr userDrawn="1"/>
          </p:nvSpPr>
          <p:spPr>
            <a:xfrm>
              <a:off x="5990987" y="3218976"/>
              <a:ext cx="210024" cy="210024"/>
            </a:xfrm>
            <a:prstGeom prst="ellipse">
              <a:avLst/>
            </a:prstGeom>
            <a:solidFill>
              <a:srgbClr val="003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893887" y="3723339"/>
            <a:ext cx="8404225" cy="83099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zh-CN" altLang="en-US" dirty="0"/>
              <a:t>请在此处输入标题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76C5B00-D02A-4E6F-86DF-41A713AFC7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5597" r="74364"/>
          <a:stretch/>
        </p:blipFill>
        <p:spPr>
          <a:xfrm>
            <a:off x="3142421" y="0"/>
            <a:ext cx="5477450" cy="285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6578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F5384203-9B6D-42A0-84C8-95AA54830E59}"/>
              </a:ext>
            </a:extLst>
          </p:cNvPr>
          <p:cNvGrpSpPr/>
          <p:nvPr userDrawn="1"/>
        </p:nvGrpSpPr>
        <p:grpSpPr>
          <a:xfrm>
            <a:off x="375366" y="100029"/>
            <a:ext cx="140327" cy="862118"/>
            <a:chOff x="375366" y="-3"/>
            <a:chExt cx="140327" cy="962150"/>
          </a:xfrm>
        </p:grpSpPr>
        <p:sp>
          <p:nvSpPr>
            <p:cNvPr id="5" name="矩形 4"/>
            <p:cNvSpPr/>
            <p:nvPr/>
          </p:nvSpPr>
          <p:spPr>
            <a:xfrm>
              <a:off x="375366" y="0"/>
              <a:ext cx="60959" cy="962147"/>
            </a:xfrm>
            <a:prstGeom prst="rect">
              <a:avLst/>
            </a:prstGeom>
            <a:solidFill>
              <a:srgbClr val="003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454734" y="-3"/>
              <a:ext cx="60959" cy="962147"/>
            </a:xfrm>
            <a:prstGeom prst="rect">
              <a:avLst/>
            </a:prstGeom>
            <a:solidFill>
              <a:srgbClr val="003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4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375366" y="962146"/>
            <a:ext cx="4680520" cy="0"/>
          </a:xfrm>
          <a:prstGeom prst="line">
            <a:avLst/>
          </a:prstGeom>
          <a:ln w="19050">
            <a:solidFill>
              <a:srgbClr val="0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0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492234" y="263559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solidFill>
                  <a:srgbClr val="003D75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E7746F-FA39-4B93-9938-7F77B5D89A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3409"/>
          <a:stretch/>
        </p:blipFill>
        <p:spPr>
          <a:xfrm>
            <a:off x="669578" y="229699"/>
            <a:ext cx="668771" cy="61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7775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F5384203-9B6D-42A0-84C8-95AA54830E59}"/>
              </a:ext>
            </a:extLst>
          </p:cNvPr>
          <p:cNvGrpSpPr/>
          <p:nvPr userDrawn="1"/>
        </p:nvGrpSpPr>
        <p:grpSpPr>
          <a:xfrm>
            <a:off x="375366" y="100029"/>
            <a:ext cx="140327" cy="862118"/>
            <a:chOff x="375366" y="-3"/>
            <a:chExt cx="140327" cy="962150"/>
          </a:xfrm>
        </p:grpSpPr>
        <p:sp>
          <p:nvSpPr>
            <p:cNvPr id="5" name="矩形 4"/>
            <p:cNvSpPr/>
            <p:nvPr/>
          </p:nvSpPr>
          <p:spPr>
            <a:xfrm>
              <a:off x="375366" y="0"/>
              <a:ext cx="60959" cy="962147"/>
            </a:xfrm>
            <a:prstGeom prst="rect">
              <a:avLst/>
            </a:prstGeom>
            <a:solidFill>
              <a:srgbClr val="003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454734" y="-3"/>
              <a:ext cx="60959" cy="962147"/>
            </a:xfrm>
            <a:prstGeom prst="rect">
              <a:avLst/>
            </a:prstGeom>
            <a:solidFill>
              <a:srgbClr val="003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4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375366" y="962146"/>
            <a:ext cx="4680520" cy="0"/>
          </a:xfrm>
          <a:prstGeom prst="line">
            <a:avLst/>
          </a:prstGeom>
          <a:ln w="19050">
            <a:solidFill>
              <a:srgbClr val="003D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0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4487" y="259666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="1" baseline="0">
                <a:solidFill>
                  <a:srgbClr val="003D75"/>
                </a:solidFill>
                <a:latin typeface="Arial Black" panose="020B0A04020102020204" pitchFamily="34" charset="0"/>
                <a:ea typeface="思源黑体 Heavy" panose="020B0A00000000000000" pitchFamily="34" charset="-122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E7746F-FA39-4B93-9938-7F77B5D89A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5000" contrast="40000"/>
                    </a14:imgEffect>
                  </a14:imgLayer>
                </a14:imgProps>
              </a:ext>
            </a:extLst>
          </a:blip>
          <a:srcRect r="77506" b="28239"/>
          <a:stretch/>
        </p:blipFill>
        <p:spPr>
          <a:xfrm>
            <a:off x="4678630" y="962144"/>
            <a:ext cx="7513370" cy="589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6228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3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3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50302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2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2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92167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1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1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028872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59883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206084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214460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204369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3161514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3245269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3144360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8"/>
          <p:cNvSpPr/>
          <p:nvPr userDrawn="1"/>
        </p:nvSpPr>
        <p:spPr>
          <a:xfrm>
            <a:off x="796539" y="4362628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4446383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4345474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70160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1415311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1499066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1398157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2515978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2599733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2498824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8"/>
          <p:cNvSpPr/>
          <p:nvPr userDrawn="1"/>
        </p:nvSpPr>
        <p:spPr>
          <a:xfrm>
            <a:off x="796539" y="3717092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3800847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3699938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8"/>
          <p:cNvSpPr/>
          <p:nvPr userDrawn="1"/>
        </p:nvSpPr>
        <p:spPr>
          <a:xfrm>
            <a:off x="796539" y="4918206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1628247" y="5001961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3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800384" y="4901052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73401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844832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928587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827678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1945499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2029254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1928345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8"/>
          <p:cNvSpPr/>
          <p:nvPr userDrawn="1"/>
        </p:nvSpPr>
        <p:spPr>
          <a:xfrm>
            <a:off x="796539" y="3146613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3230368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3129459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8"/>
          <p:cNvSpPr/>
          <p:nvPr userDrawn="1"/>
        </p:nvSpPr>
        <p:spPr>
          <a:xfrm>
            <a:off x="796539" y="434772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1628247" y="443148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3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800384" y="433057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矩形 8"/>
          <p:cNvSpPr/>
          <p:nvPr userDrawn="1"/>
        </p:nvSpPr>
        <p:spPr>
          <a:xfrm>
            <a:off x="796539" y="563259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32" name="文本占位符 10"/>
          <p:cNvSpPr>
            <a:spLocks noGrp="1"/>
          </p:cNvSpPr>
          <p:nvPr>
            <p:ph type="body" sz="quarter" idx="21" hasCustomPrompt="1"/>
          </p:nvPr>
        </p:nvSpPr>
        <p:spPr>
          <a:xfrm>
            <a:off x="1628247" y="571635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6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800384" y="561544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48972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893975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977730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876821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179458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187834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177743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矩形 8"/>
          <p:cNvSpPr/>
          <p:nvPr userDrawn="1"/>
        </p:nvSpPr>
        <p:spPr>
          <a:xfrm>
            <a:off x="796539" y="2710415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4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2794170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4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2693261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矩形 8"/>
          <p:cNvSpPr/>
          <p:nvPr userDrawn="1"/>
        </p:nvSpPr>
        <p:spPr>
          <a:xfrm>
            <a:off x="796539" y="361102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7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1628247" y="369478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48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800384" y="359387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矩形 8"/>
          <p:cNvSpPr/>
          <p:nvPr userDrawn="1"/>
        </p:nvSpPr>
        <p:spPr>
          <a:xfrm>
            <a:off x="796539" y="4515269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50" name="文本占位符 10"/>
          <p:cNvSpPr>
            <a:spLocks noGrp="1"/>
          </p:cNvSpPr>
          <p:nvPr>
            <p:ph type="body" sz="quarter" idx="21" hasCustomPrompt="1"/>
          </p:nvPr>
        </p:nvSpPr>
        <p:spPr>
          <a:xfrm>
            <a:off x="1628247" y="4599024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51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800384" y="4498115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2" name="矩形 8"/>
          <p:cNvSpPr/>
          <p:nvPr userDrawn="1"/>
        </p:nvSpPr>
        <p:spPr>
          <a:xfrm>
            <a:off x="796539" y="5415881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53" name="文本占位符 10"/>
          <p:cNvSpPr>
            <a:spLocks noGrp="1"/>
          </p:cNvSpPr>
          <p:nvPr>
            <p:ph type="body" sz="quarter" idx="23" hasCustomPrompt="1"/>
          </p:nvPr>
        </p:nvSpPr>
        <p:spPr>
          <a:xfrm>
            <a:off x="1628247" y="5499636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54" name="文本占位符 10"/>
          <p:cNvSpPr>
            <a:spLocks noGrp="1"/>
          </p:cNvSpPr>
          <p:nvPr>
            <p:ph type="body" sz="quarter" idx="24" hasCustomPrompt="1"/>
          </p:nvPr>
        </p:nvSpPr>
        <p:spPr>
          <a:xfrm>
            <a:off x="800384" y="5398727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20173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3842719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84207629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TWO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5006499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99449187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5277407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80818022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FOUR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4982454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08902412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54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4" r:id="rId2"/>
    <p:sldLayoutId id="2147483692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688" r:id="rId10"/>
    <p:sldLayoutId id="2147483701" r:id="rId11"/>
    <p:sldLayoutId id="2147483689" r:id="rId12"/>
    <p:sldLayoutId id="2147483690" r:id="rId13"/>
    <p:sldLayoutId id="2147483691" r:id="rId14"/>
    <p:sldLayoutId id="2147483693" r:id="rId15"/>
  </p:sldLayoutIdLst>
  <p:transition spd="slow">
    <p:push dir="u"/>
  </p:transition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13596" y="4898313"/>
            <a:ext cx="8404225" cy="830997"/>
          </a:xfrm>
        </p:spPr>
        <p:txBody>
          <a:bodyPr/>
          <a:lstStyle/>
          <a:p>
            <a:r>
              <a:rPr lang="zh-CN" altLang="en-US" dirty="0">
                <a:solidFill>
                  <a:srgbClr val="003D75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产品质量属性</a:t>
            </a:r>
            <a:endParaRPr lang="en-US" altLang="zh-CN" dirty="0">
              <a:solidFill>
                <a:srgbClr val="003D75"/>
              </a:solidFill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911B1E6-BC90-49CB-B450-7B2E43AEBF47}"/>
              </a:ext>
            </a:extLst>
          </p:cNvPr>
          <p:cNvGrpSpPr/>
          <p:nvPr/>
        </p:nvGrpSpPr>
        <p:grpSpPr>
          <a:xfrm>
            <a:off x="1900457" y="4232323"/>
            <a:ext cx="8417364" cy="136680"/>
            <a:chOff x="566555" y="877035"/>
            <a:chExt cx="2340260" cy="16454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65AEF05-C35E-4399-9960-E56626C18EBB}"/>
                </a:ext>
              </a:extLst>
            </p:cNvPr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003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B6AF1C3-7F7A-45A6-99B6-D9131EAA6FF6}"/>
                </a:ext>
              </a:extLst>
            </p:cNvPr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742BC34-B028-4C98-A572-39ABDE51809F}"/>
                </a:ext>
              </a:extLst>
            </p:cNvPr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F8D0100-7394-42C1-9748-0333E2037F1C}"/>
                </a:ext>
              </a:extLst>
            </p:cNvPr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905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FB47EB-9B9A-4D07-B87C-E7F75350CC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b="1" dirty="0">
                <a:latin typeface="思源黑体 Heavy" panose="020B0A00000000000000" pitchFamily="34" charset="-122"/>
                <a:ea typeface="思源黑体 Heavy" panose="020B0A00000000000000" pitchFamily="34" charset="-122"/>
              </a:rPr>
              <a:t>功能适应性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2CF56A-BD66-4D3B-AA61-3BE64F94C95D}"/>
              </a:ext>
            </a:extLst>
          </p:cNvPr>
          <p:cNvSpPr txBox="1"/>
          <p:nvPr/>
        </p:nvSpPr>
        <p:spPr>
          <a:xfrm>
            <a:off x="730898" y="1679509"/>
            <a:ext cx="10730204" cy="411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kern="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智能会议室管理系统旨在</a:t>
            </a:r>
            <a:r>
              <a:rPr lang="zh-CN" altLang="en-US" sz="2800" b="1" kern="0" dirty="0">
                <a:solidFill>
                  <a:srgbClr val="003D75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帮助企业统筹管理会议室资源</a:t>
            </a:r>
            <a:r>
              <a:rPr lang="zh-CN" altLang="en-US" sz="2800" kern="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，同时在最大程度上</a:t>
            </a:r>
            <a:r>
              <a:rPr lang="zh-CN" altLang="en-US" sz="2800" b="1" kern="0" dirty="0">
                <a:solidFill>
                  <a:srgbClr val="FF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优化用户的使用体验</a:t>
            </a:r>
            <a:r>
              <a:rPr lang="zh-CN" altLang="en-US" sz="2800" kern="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。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2800" kern="0" dirty="0"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800" kern="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一方面产品具备市面上会议室管理软件的人员、会议、会议室等</a:t>
            </a:r>
            <a:r>
              <a:rPr lang="zh-CN" altLang="en-US" sz="2800" b="1" kern="0" dirty="0">
                <a:solidFill>
                  <a:srgbClr val="003D75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资源管理、分配、调度功能</a:t>
            </a:r>
            <a:r>
              <a:rPr lang="zh-CN" altLang="en-US" sz="2800" kern="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；另一方面，作为</a:t>
            </a:r>
            <a:r>
              <a:rPr lang="zh-CN" altLang="en-US" sz="2800" b="1" kern="0" dirty="0">
                <a:solidFill>
                  <a:srgbClr val="FF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一套集成解决方案</a:t>
            </a:r>
            <a:r>
              <a:rPr lang="zh-CN" altLang="en-US" sz="2800" kern="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而非单纯的管理系统，我们通过人脸等</a:t>
            </a:r>
            <a:r>
              <a:rPr lang="zh-CN" altLang="en-US" sz="2800" b="1" kern="0" dirty="0">
                <a:solidFill>
                  <a:srgbClr val="FF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生物特征信息识别、智能数据分析和推荐系统</a:t>
            </a:r>
            <a:r>
              <a:rPr lang="zh-CN" altLang="en-US" sz="2800" kern="0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来简化操作，提供更友好的使用体验。</a:t>
            </a:r>
          </a:p>
        </p:txBody>
      </p:sp>
    </p:spTree>
    <p:extLst>
      <p:ext uri="{BB962C8B-B14F-4D97-AF65-F5344CB8AC3E}">
        <p14:creationId xmlns:p14="http://schemas.microsoft.com/office/powerpoint/2010/main" val="30303658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1366B5-9268-4533-82FE-43E793C845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易用性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95107"/>
              </p:ext>
            </p:extLst>
          </p:nvPr>
        </p:nvGraphicFramePr>
        <p:xfrm>
          <a:off x="624487" y="1517213"/>
          <a:ext cx="10999477" cy="4357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550">
                  <a:extLst>
                    <a:ext uri="{9D8B030D-6E8A-4147-A177-3AD203B41FA5}">
                      <a16:colId xmlns:a16="http://schemas.microsoft.com/office/drawing/2014/main" val="1506925200"/>
                    </a:ext>
                  </a:extLst>
                </a:gridCol>
                <a:gridCol w="6699927">
                  <a:extLst>
                    <a:ext uri="{9D8B030D-6E8A-4147-A177-3AD203B41FA5}">
                      <a16:colId xmlns:a16="http://schemas.microsoft.com/office/drawing/2014/main" val="3821497673"/>
                    </a:ext>
                  </a:extLst>
                </a:gridCol>
              </a:tblGrid>
              <a:tr h="8912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 Attribute Scenario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当用户预订会议室时，系统会根据历史记录智能推荐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514843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712326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Stimulus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用户曾预定过会议室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662828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Artifact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软件整体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369392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网络连接正常，系统正常运行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980102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用户在系统的引导下，无需再填写复杂的表单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67112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 Measures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系统在</a:t>
                      </a:r>
                      <a:r>
                        <a:rPr lang="en-US" altLang="zh-CN" dirty="0"/>
                        <a:t>0.2s</a:t>
                      </a:r>
                      <a:r>
                        <a:rPr lang="zh-CN" altLang="en-US" dirty="0"/>
                        <a:t>内推荐会议室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80120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Tactics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Cancel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Undo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Pause/Resume</a:t>
                      </a:r>
                      <a:r>
                        <a:rPr lang="zh-CN" altLang="en-US" dirty="0"/>
                        <a:t>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91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29626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1366B5-9268-4533-82FE-43E793C845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安全性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390139"/>
              </p:ext>
            </p:extLst>
          </p:nvPr>
        </p:nvGraphicFramePr>
        <p:xfrm>
          <a:off x="721469" y="1496571"/>
          <a:ext cx="10999477" cy="4848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550">
                  <a:extLst>
                    <a:ext uri="{9D8B030D-6E8A-4147-A177-3AD203B41FA5}">
                      <a16:colId xmlns:a16="http://schemas.microsoft.com/office/drawing/2014/main" val="1506925200"/>
                    </a:ext>
                  </a:extLst>
                </a:gridCol>
                <a:gridCol w="6699927">
                  <a:extLst>
                    <a:ext uri="{9D8B030D-6E8A-4147-A177-3AD203B41FA5}">
                      <a16:colId xmlns:a16="http://schemas.microsoft.com/office/drawing/2014/main" val="3821497673"/>
                    </a:ext>
                  </a:extLst>
                </a:gridCol>
              </a:tblGrid>
              <a:tr h="7272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 Attribute Scenario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未注册用户试图预订会议室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514843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未注册用户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712326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Stimulus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未注册用户试图预订会议室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662828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Artifact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安全验证模块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369392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网络连接正常，系统正常运行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980102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系统经过身份验证后拒绝访问请求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67112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 Measures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系统在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1s</a:t>
                      </a: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内判断该请求是否合法，验证用户身份准确率不低于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99.99%</a:t>
                      </a: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80120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Tactics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 Message Integrity</a:t>
                      </a: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 Actors</a:t>
                      </a: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Encrypt</a:t>
                      </a: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Revoke Access</a:t>
                      </a: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91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34111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1366B5-9268-4533-82FE-43E793C845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可用性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473378"/>
              </p:ext>
            </p:extLst>
          </p:nvPr>
        </p:nvGraphicFramePr>
        <p:xfrm>
          <a:off x="721469" y="1344171"/>
          <a:ext cx="10999477" cy="5310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550">
                  <a:extLst>
                    <a:ext uri="{9D8B030D-6E8A-4147-A177-3AD203B41FA5}">
                      <a16:colId xmlns:a16="http://schemas.microsoft.com/office/drawing/2014/main" val="1506925200"/>
                    </a:ext>
                  </a:extLst>
                </a:gridCol>
                <a:gridCol w="6699927">
                  <a:extLst>
                    <a:ext uri="{9D8B030D-6E8A-4147-A177-3AD203B41FA5}">
                      <a16:colId xmlns:a16="http://schemas.microsoft.com/office/drawing/2014/main" val="3821497673"/>
                    </a:ext>
                  </a:extLst>
                </a:gridCol>
              </a:tblGrid>
              <a:tr h="7272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 Attribute Scenario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用户在注册时上传照片，</a:t>
                      </a:r>
                      <a:r>
                        <a:rPr lang="zh-CN" altLang="zh-C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因网络连接中断上传失败，向用户发出提示。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514843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系统外部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712326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Stimulus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网络中断，上传失败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662828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Artifact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图片上传模块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369392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系统在网络连接中断情况下运行。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980102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检测到网络错误，提示用户网络连接中断，停止上传并将未完成的上传活动加入队列，进行本地日志记录。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67112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 Measures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2s</a:t>
                      </a: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内检测并确认网络有无响应，而后在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1s</a:t>
                      </a: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内完成对上传活动的终止与记录操作。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80120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Tactics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Ping</a:t>
                      </a: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Retry</a:t>
                      </a: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Exception Prevention</a:t>
                      </a: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91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00698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1366B5-9268-4533-82FE-43E793C845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可修改性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707415"/>
              </p:ext>
            </p:extLst>
          </p:nvPr>
        </p:nvGraphicFramePr>
        <p:xfrm>
          <a:off x="721469" y="1344171"/>
          <a:ext cx="10999477" cy="5176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550">
                  <a:extLst>
                    <a:ext uri="{9D8B030D-6E8A-4147-A177-3AD203B41FA5}">
                      <a16:colId xmlns:a16="http://schemas.microsoft.com/office/drawing/2014/main" val="1506925200"/>
                    </a:ext>
                  </a:extLst>
                </a:gridCol>
                <a:gridCol w="6699927">
                  <a:extLst>
                    <a:ext uri="{9D8B030D-6E8A-4147-A177-3AD203B41FA5}">
                      <a16:colId xmlns:a16="http://schemas.microsoft.com/office/drawing/2014/main" val="3821497673"/>
                    </a:ext>
                  </a:extLst>
                </a:gridCol>
              </a:tblGrid>
              <a:tr h="7272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 Attribute Scenario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开发者上线人脸识别功能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514843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开发者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712326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Stimulus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给系统增加人脸识别身份验证功能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662828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Artifact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身份验证模块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369392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正常运行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980102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周以内完成该功能开发，仅对不超过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个的原有模块造成影响。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67112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 Measures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2s</a:t>
                      </a: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内检测并确认网络有无响应，而后在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1s</a:t>
                      </a: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内完成对上传活动的终止与记录操作。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80120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Tactics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 Module</a:t>
                      </a: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 Semantic Coherence</a:t>
                      </a: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an Intermediary</a:t>
                      </a: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91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61164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1366B5-9268-4533-82FE-43E793C845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性能属性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27774"/>
              </p:ext>
            </p:extLst>
          </p:nvPr>
        </p:nvGraphicFramePr>
        <p:xfrm>
          <a:off x="721469" y="1344171"/>
          <a:ext cx="10999477" cy="4525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550">
                  <a:extLst>
                    <a:ext uri="{9D8B030D-6E8A-4147-A177-3AD203B41FA5}">
                      <a16:colId xmlns:a16="http://schemas.microsoft.com/office/drawing/2014/main" val="1506925200"/>
                    </a:ext>
                  </a:extLst>
                </a:gridCol>
                <a:gridCol w="6699927">
                  <a:extLst>
                    <a:ext uri="{9D8B030D-6E8A-4147-A177-3AD203B41FA5}">
                      <a16:colId xmlns:a16="http://schemas.microsoft.com/office/drawing/2014/main" val="3821497673"/>
                    </a:ext>
                  </a:extLst>
                </a:gridCol>
              </a:tblGrid>
              <a:tr h="7272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 Attribute Scenario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用户查询某天会议室预订情况时，应用在</a:t>
                      </a: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2s</a:t>
                      </a:r>
                      <a:r>
                        <a:rPr lang="zh-CN" alt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内反馈信息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514843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终端用户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712326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Stimulus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用户查询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662828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Artifact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系统内部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369392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正常运行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980102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数据信息被显示</a:t>
                      </a:r>
                      <a:endParaRPr lang="zh-CN" altLang="zh-CN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67112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 Measures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1s</a:t>
                      </a: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内完成数据信息地反馈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80120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Tactics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Introduce concurrency. </a:t>
                      </a:r>
                      <a:r>
                        <a:rPr 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引入并发策略，可以提升系统性能，减少延迟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9791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38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1366B5-9268-4533-82FE-43E793C845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可测试性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6606"/>
              </p:ext>
            </p:extLst>
          </p:nvPr>
        </p:nvGraphicFramePr>
        <p:xfrm>
          <a:off x="721469" y="1344171"/>
          <a:ext cx="10999477" cy="4193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550">
                  <a:extLst>
                    <a:ext uri="{9D8B030D-6E8A-4147-A177-3AD203B41FA5}">
                      <a16:colId xmlns:a16="http://schemas.microsoft.com/office/drawing/2014/main" val="1506925200"/>
                    </a:ext>
                  </a:extLst>
                </a:gridCol>
                <a:gridCol w="6699927">
                  <a:extLst>
                    <a:ext uri="{9D8B030D-6E8A-4147-A177-3AD203B41FA5}">
                      <a16:colId xmlns:a16="http://schemas.microsoft.com/office/drawing/2014/main" val="3821497673"/>
                    </a:ext>
                  </a:extLst>
                </a:gridCol>
              </a:tblGrid>
              <a:tr h="7272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 Attribute Scenario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单元代码完成时对代码进行调试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514843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单元测试员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712326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Stimulus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完成编码进行测试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9662828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Artifact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系统已完成的代码部分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5369392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测试环境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980102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捕获错误代码的位置</a:t>
                      </a:r>
                      <a:endParaRPr lang="zh-CN" altLang="zh-CN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67112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 Measures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检测错误的时间控制在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10s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</a:t>
                      </a:r>
                      <a:endParaRPr lang="zh-CN" altLang="zh-CN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80120"/>
                  </a:ext>
                </a:extLst>
              </a:tr>
              <a:tr h="4951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Tactics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Record/playback  </a:t>
                      </a:r>
                      <a:r>
                        <a:rPr lang="zh-CN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断言 控制循环复杂度</a:t>
                      </a:r>
                      <a:endParaRPr lang="zh-CN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9791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52827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3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2E0D5558-9534-4076-827E-C7A8D044658C}"/>
              </a:ext>
            </a:extLst>
          </p:cNvPr>
          <p:cNvSpPr txBox="1"/>
          <p:nvPr/>
        </p:nvSpPr>
        <p:spPr>
          <a:xfrm>
            <a:off x="590939" y="2776225"/>
            <a:ext cx="11010122" cy="1305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6600" kern="0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n-ea"/>
                <a:sym typeface="+mn-lt"/>
              </a:rPr>
              <a:t>Questions &amp; Answers</a:t>
            </a:r>
            <a:endParaRPr lang="zh-CN" altLang="en-US" sz="6600" kern="0" dirty="0">
              <a:solidFill>
                <a:schemeClr val="bg1"/>
              </a:solidFill>
              <a:latin typeface="Arial Black" panose="020B0A040201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472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多彩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F3420"/>
      </a:accent1>
      <a:accent2>
        <a:srgbClr val="FDA907"/>
      </a:accent2>
      <a:accent3>
        <a:srgbClr val="95BC49"/>
      </a:accent3>
      <a:accent4>
        <a:srgbClr val="1A7BA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ct val="130000"/>
          </a:lnSpc>
          <a:spcBef>
            <a:spcPts val="600"/>
          </a:spcBef>
          <a:defRPr sz="2800" kern="0" dirty="0">
            <a:latin typeface="思源黑体" panose="020B0500000000000000" pitchFamily="34" charset="-122"/>
            <a:ea typeface="思源黑体" panose="020B0500000000000000" pitchFamily="34" charset="-122"/>
            <a:cs typeface="+mn-ea"/>
            <a:sym typeface="+mn-lt"/>
          </a:defRPr>
        </a:defPPr>
      </a:lstStyle>
    </a:tx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</TotalTime>
  <Words>567</Words>
  <Application>Microsoft Office PowerPoint</Application>
  <PresentationFormat>宽屏</PresentationFormat>
  <Paragraphs>108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思源黑体</vt:lpstr>
      <vt:lpstr>思源黑体 Heavy</vt:lpstr>
      <vt:lpstr>思源黑体 Medium</vt:lpstr>
      <vt:lpstr>微软雅黑</vt:lpstr>
      <vt:lpstr>Arial</vt:lpstr>
      <vt:lpstr>Arial Black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质量属性</dc:title>
  <dc:subject/>
  <dc:creator>Liu Mengxiao</dc:creator>
  <cp:keywords/>
  <dc:description/>
  <cp:lastModifiedBy>Liu Mengxiao</cp:lastModifiedBy>
  <cp:revision>32</cp:revision>
  <dcterms:created xsi:type="dcterms:W3CDTF">2015-08-18T02:51:41Z</dcterms:created>
  <dcterms:modified xsi:type="dcterms:W3CDTF">2019-03-26T06:52:24Z</dcterms:modified>
  <cp:category/>
  <cp:contentStatus/>
</cp:coreProperties>
</file>