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354" r:id="rId2"/>
    <p:sldId id="355" r:id="rId3"/>
    <p:sldId id="363" r:id="rId4"/>
    <p:sldId id="364" r:id="rId5"/>
    <p:sldId id="359" r:id="rId6"/>
    <p:sldId id="365" r:id="rId7"/>
    <p:sldId id="366" r:id="rId8"/>
    <p:sldId id="335" r:id="rId9"/>
    <p:sldId id="367" r:id="rId10"/>
    <p:sldId id="368" r:id="rId11"/>
    <p:sldId id="369" r:id="rId12"/>
    <p:sldId id="370" r:id="rId13"/>
    <p:sldId id="371" r:id="rId14"/>
    <p:sldId id="372" r:id="rId15"/>
    <p:sldId id="373" r:id="rId16"/>
    <p:sldId id="374" r:id="rId17"/>
    <p:sldId id="375" r:id="rId18"/>
    <p:sldId id="376" r:id="rId19"/>
    <p:sldId id="377" r:id="rId20"/>
    <p:sldId id="378" r:id="rId21"/>
    <p:sldId id="381" r:id="rId22"/>
    <p:sldId id="380" r:id="rId23"/>
    <p:sldId id="350"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49" userDrawn="1">
          <p15:clr>
            <a:srgbClr val="A4A3A4"/>
          </p15:clr>
        </p15:guide>
        <p15:guide id="2" pos="515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12725"/>
    <a:srgbClr val="FFC000"/>
    <a:srgbClr val="21AB82"/>
    <a:srgbClr val="05BAC8"/>
    <a:srgbClr val="F69230"/>
    <a:srgbClr val="92D050"/>
    <a:srgbClr val="152F47"/>
    <a:srgbClr val="F14124"/>
    <a:srgbClr val="5DCEAF"/>
    <a:srgbClr val="1A92A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206" autoAdjust="0"/>
    <p:restoredTop sz="74384" autoAdjust="0"/>
  </p:normalViewPr>
  <p:slideViewPr>
    <p:cSldViewPr snapToGrid="0">
      <p:cViewPr varScale="1">
        <p:scale>
          <a:sx n="65" d="100"/>
          <a:sy n="65" d="100"/>
        </p:scale>
        <p:origin x="1488" y="48"/>
      </p:cViewPr>
      <p:guideLst>
        <p:guide orient="horz" pos="1049"/>
        <p:guide pos="5155"/>
      </p:guideLst>
    </p:cSldViewPr>
  </p:slideViewPr>
  <p:notesTextViewPr>
    <p:cViewPr>
      <p:scale>
        <a:sx n="66" d="100"/>
        <a:sy n="66" d="100"/>
      </p:scale>
      <p:origin x="0" y="0"/>
    </p:cViewPr>
  </p:notesTextViewPr>
  <p:sorterViewPr>
    <p:cViewPr>
      <p:scale>
        <a:sx n="47" d="100"/>
        <a:sy n="47"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D3007C-0BBF-4CAD-B02F-7664B804665F}" type="datetimeFigureOut">
              <a:rPr lang="zh-CN" altLang="en-US" smtClean="0"/>
              <a:t>2019/3/22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27DC7C-EA85-41EA-BE8E-3BC04B9579CE}" type="slidenum">
              <a:rPr lang="zh-CN" altLang="en-US" smtClean="0"/>
              <a:t>‹#›</a:t>
            </a:fld>
            <a:endParaRPr lang="zh-CN" altLang="en-US"/>
          </a:p>
        </p:txBody>
      </p:sp>
    </p:spTree>
    <p:extLst>
      <p:ext uri="{BB962C8B-B14F-4D97-AF65-F5344CB8AC3E}">
        <p14:creationId xmlns:p14="http://schemas.microsoft.com/office/powerpoint/2010/main" val="25730997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600" dirty="0" smtClean="0">
                <a:latin typeface="+mn-ea"/>
                <a:ea typeface="+mn-ea"/>
              </a:rPr>
              <a:t>3.22 </a:t>
            </a:r>
            <a:r>
              <a:rPr lang="zh-CN" altLang="en-US" sz="1600" dirty="0" smtClean="0">
                <a:latin typeface="+mn-ea"/>
                <a:ea typeface="+mn-ea"/>
              </a:rPr>
              <a:t>老师修改意见</a:t>
            </a:r>
            <a:endParaRPr lang="en-US" altLang="zh-CN" sz="1600" dirty="0" smtClean="0">
              <a:latin typeface="+mn-ea"/>
              <a:ea typeface="+mn-ea"/>
            </a:endParaRPr>
          </a:p>
          <a:p>
            <a:endParaRPr lang="en-US" altLang="zh-CN" sz="1600" dirty="0" smtClean="0">
              <a:latin typeface="+mn-ea"/>
              <a:ea typeface="+mn-ea"/>
            </a:endParaRPr>
          </a:p>
          <a:p>
            <a:r>
              <a:rPr lang="zh-CN" altLang="en-US" sz="2400" dirty="0" smtClean="0">
                <a:latin typeface="+mn-ea"/>
                <a:ea typeface="+mn-ea"/>
              </a:rPr>
              <a:t>访谈问题 分开 针对不同的角色 产生不同的问题，不把部门经理出现在访谈里，用申请人和管理人员等代替</a:t>
            </a:r>
          </a:p>
          <a:p>
            <a:r>
              <a:rPr lang="zh-CN" altLang="en-US" sz="1600" dirty="0" smtClean="0">
                <a:latin typeface="+mn-ea"/>
                <a:ea typeface="+mn-ea"/>
              </a:rPr>
              <a:t>粒度还不错</a:t>
            </a:r>
          </a:p>
          <a:p>
            <a:r>
              <a:rPr lang="zh-CN" altLang="en-US" sz="1600" dirty="0" smtClean="0">
                <a:latin typeface="+mn-ea"/>
                <a:ea typeface="+mn-ea"/>
              </a:rPr>
              <a:t>时间和地点可以分开，注释再详细，究竟是怎样的时间的条件，再细化一点，究竟是当前时间还是未来一段时间或者是怎么样</a:t>
            </a:r>
          </a:p>
          <a:p>
            <a:r>
              <a:rPr lang="zh-CN" altLang="en-US" sz="1600" dirty="0" smtClean="0">
                <a:latin typeface="+mn-ea"/>
                <a:ea typeface="+mn-ea"/>
              </a:rPr>
              <a:t>会议室信息，究竟有哪些信息，是否空闲、会议室条件</a:t>
            </a:r>
          </a:p>
          <a:p>
            <a:r>
              <a:rPr lang="zh-CN" altLang="en-US" sz="1600" dirty="0" smtClean="0">
                <a:latin typeface="+mn-ea"/>
                <a:ea typeface="+mn-ea"/>
              </a:rPr>
              <a:t>如不过不能显示这些信息就失败了</a:t>
            </a:r>
          </a:p>
          <a:p>
            <a:r>
              <a:rPr lang="zh-CN" altLang="en-US" sz="1600" dirty="0" smtClean="0">
                <a:latin typeface="+mn-ea"/>
                <a:ea typeface="+mn-ea"/>
              </a:rPr>
              <a:t>预定从客户的角度，功能明确，细节马上会问预定成功之后是否发送信息提醒，预约不成功你希望怎么去处理</a:t>
            </a:r>
          </a:p>
          <a:p>
            <a:r>
              <a:rPr lang="zh-CN" altLang="en-US" sz="1600" dirty="0" smtClean="0">
                <a:latin typeface="+mn-ea"/>
                <a:ea typeface="+mn-ea"/>
              </a:rPr>
              <a:t>角色发现覆盖不完整 继续添加</a:t>
            </a:r>
          </a:p>
          <a:p>
            <a:r>
              <a:rPr lang="zh-CN" altLang="en-US" sz="1600" dirty="0" smtClean="0">
                <a:latin typeface="+mn-ea"/>
                <a:ea typeface="+mn-ea"/>
              </a:rPr>
              <a:t>用户故事每一项能开发功能都能写出用户故事，谁用算谁提的。</a:t>
            </a:r>
          </a:p>
          <a:p>
            <a:r>
              <a:rPr lang="zh-CN" altLang="en-US" sz="1600" dirty="0" smtClean="0">
                <a:latin typeface="+mn-ea"/>
                <a:ea typeface="+mn-ea"/>
              </a:rPr>
              <a:t>开发过程中能发现更详细的需求。</a:t>
            </a:r>
          </a:p>
          <a:p>
            <a:r>
              <a:rPr lang="zh-CN" altLang="en-US" sz="1600" dirty="0" smtClean="0">
                <a:latin typeface="+mn-ea"/>
                <a:ea typeface="+mn-ea"/>
              </a:rPr>
              <a:t>测试课补充到</a:t>
            </a:r>
            <a:r>
              <a:rPr lang="en-US" altLang="zh-CN" sz="1600" dirty="0" smtClean="0">
                <a:latin typeface="+mn-ea"/>
                <a:ea typeface="+mn-ea"/>
              </a:rPr>
              <a:t>3C</a:t>
            </a:r>
            <a:r>
              <a:rPr lang="zh-CN" altLang="en-US" sz="1600" dirty="0" smtClean="0">
                <a:latin typeface="+mn-ea"/>
                <a:ea typeface="+mn-ea"/>
              </a:rPr>
              <a:t>的测试部分。</a:t>
            </a:r>
            <a:endParaRPr lang="zh-CN" altLang="en-US" sz="1600" dirty="0">
              <a:latin typeface="+mn-ea"/>
              <a:ea typeface="+mn-ea"/>
            </a:endParaRPr>
          </a:p>
        </p:txBody>
      </p:sp>
      <p:sp>
        <p:nvSpPr>
          <p:cNvPr id="4" name="灯片编号占位符 3"/>
          <p:cNvSpPr>
            <a:spLocks noGrp="1"/>
          </p:cNvSpPr>
          <p:nvPr>
            <p:ph type="sldNum" sz="quarter" idx="10"/>
          </p:nvPr>
        </p:nvSpPr>
        <p:spPr/>
        <p:txBody>
          <a:bodyPr/>
          <a:lstStyle/>
          <a:p>
            <a:fld id="{8927DC7C-EA85-41EA-BE8E-3BC04B9579CE}" type="slidenum">
              <a:rPr lang="zh-CN" altLang="en-US" smtClean="0"/>
              <a:t>1</a:t>
            </a:fld>
            <a:endParaRPr lang="zh-CN" altLang="en-US"/>
          </a:p>
        </p:txBody>
      </p:sp>
    </p:spTree>
    <p:extLst>
      <p:ext uri="{BB962C8B-B14F-4D97-AF65-F5344CB8AC3E}">
        <p14:creationId xmlns:p14="http://schemas.microsoft.com/office/powerpoint/2010/main" val="38920050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t>10</a:t>
            </a:fld>
            <a:endParaRPr lang="zh-CN" altLang="en-US"/>
          </a:p>
        </p:txBody>
      </p:sp>
    </p:spTree>
    <p:extLst>
      <p:ext uri="{BB962C8B-B14F-4D97-AF65-F5344CB8AC3E}">
        <p14:creationId xmlns:p14="http://schemas.microsoft.com/office/powerpoint/2010/main" val="4129223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t>11</a:t>
            </a:fld>
            <a:endParaRPr lang="zh-CN" altLang="en-US"/>
          </a:p>
        </p:txBody>
      </p:sp>
    </p:spTree>
    <p:extLst>
      <p:ext uri="{BB962C8B-B14F-4D97-AF65-F5344CB8AC3E}">
        <p14:creationId xmlns:p14="http://schemas.microsoft.com/office/powerpoint/2010/main" val="23077997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t>12</a:t>
            </a:fld>
            <a:endParaRPr lang="zh-CN" altLang="en-US"/>
          </a:p>
        </p:txBody>
      </p:sp>
    </p:spTree>
    <p:extLst>
      <p:ext uri="{BB962C8B-B14F-4D97-AF65-F5344CB8AC3E}">
        <p14:creationId xmlns:p14="http://schemas.microsoft.com/office/powerpoint/2010/main" val="24876332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t>13</a:t>
            </a:fld>
            <a:endParaRPr lang="zh-CN" altLang="en-US"/>
          </a:p>
        </p:txBody>
      </p:sp>
    </p:spTree>
    <p:extLst>
      <p:ext uri="{BB962C8B-B14F-4D97-AF65-F5344CB8AC3E}">
        <p14:creationId xmlns:p14="http://schemas.microsoft.com/office/powerpoint/2010/main" val="6857477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t>14</a:t>
            </a:fld>
            <a:endParaRPr lang="zh-CN" altLang="en-US"/>
          </a:p>
        </p:txBody>
      </p:sp>
    </p:spTree>
    <p:extLst>
      <p:ext uri="{BB962C8B-B14F-4D97-AF65-F5344CB8AC3E}">
        <p14:creationId xmlns:p14="http://schemas.microsoft.com/office/powerpoint/2010/main" val="21802150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t>15</a:t>
            </a:fld>
            <a:endParaRPr lang="zh-CN" altLang="en-US"/>
          </a:p>
        </p:txBody>
      </p:sp>
    </p:spTree>
    <p:extLst>
      <p:ext uri="{BB962C8B-B14F-4D97-AF65-F5344CB8AC3E}">
        <p14:creationId xmlns:p14="http://schemas.microsoft.com/office/powerpoint/2010/main" val="11083197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t>16</a:t>
            </a:fld>
            <a:endParaRPr lang="zh-CN" altLang="en-US"/>
          </a:p>
        </p:txBody>
      </p:sp>
    </p:spTree>
    <p:extLst>
      <p:ext uri="{BB962C8B-B14F-4D97-AF65-F5344CB8AC3E}">
        <p14:creationId xmlns:p14="http://schemas.microsoft.com/office/powerpoint/2010/main" val="22952557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t>17</a:t>
            </a:fld>
            <a:endParaRPr lang="zh-CN" altLang="en-US"/>
          </a:p>
        </p:txBody>
      </p:sp>
    </p:spTree>
    <p:extLst>
      <p:ext uri="{BB962C8B-B14F-4D97-AF65-F5344CB8AC3E}">
        <p14:creationId xmlns:p14="http://schemas.microsoft.com/office/powerpoint/2010/main" val="36087735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t>18</a:t>
            </a:fld>
            <a:endParaRPr lang="zh-CN" altLang="en-US"/>
          </a:p>
        </p:txBody>
      </p:sp>
    </p:spTree>
    <p:extLst>
      <p:ext uri="{BB962C8B-B14F-4D97-AF65-F5344CB8AC3E}">
        <p14:creationId xmlns:p14="http://schemas.microsoft.com/office/powerpoint/2010/main" val="9302488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t>19</a:t>
            </a:fld>
            <a:endParaRPr lang="zh-CN" altLang="en-US"/>
          </a:p>
        </p:txBody>
      </p:sp>
    </p:spTree>
    <p:extLst>
      <p:ext uri="{BB962C8B-B14F-4D97-AF65-F5344CB8AC3E}">
        <p14:creationId xmlns:p14="http://schemas.microsoft.com/office/powerpoint/2010/main" val="2240440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t>2</a:t>
            </a:fld>
            <a:endParaRPr lang="zh-CN" altLang="en-US"/>
          </a:p>
        </p:txBody>
      </p:sp>
    </p:spTree>
    <p:extLst>
      <p:ext uri="{BB962C8B-B14F-4D97-AF65-F5344CB8AC3E}">
        <p14:creationId xmlns:p14="http://schemas.microsoft.com/office/powerpoint/2010/main" val="9247985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t>20</a:t>
            </a:fld>
            <a:endParaRPr lang="zh-CN" altLang="en-US"/>
          </a:p>
        </p:txBody>
      </p:sp>
    </p:spTree>
    <p:extLst>
      <p:ext uri="{BB962C8B-B14F-4D97-AF65-F5344CB8AC3E}">
        <p14:creationId xmlns:p14="http://schemas.microsoft.com/office/powerpoint/2010/main" val="37222208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t>21</a:t>
            </a:fld>
            <a:endParaRPr lang="zh-CN" altLang="en-US"/>
          </a:p>
        </p:txBody>
      </p:sp>
    </p:spTree>
    <p:extLst>
      <p:ext uri="{BB962C8B-B14F-4D97-AF65-F5344CB8AC3E}">
        <p14:creationId xmlns:p14="http://schemas.microsoft.com/office/powerpoint/2010/main" val="17974480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t>22</a:t>
            </a:fld>
            <a:endParaRPr lang="zh-CN" altLang="en-US"/>
          </a:p>
        </p:txBody>
      </p:sp>
    </p:spTree>
    <p:extLst>
      <p:ext uri="{BB962C8B-B14F-4D97-AF65-F5344CB8AC3E}">
        <p14:creationId xmlns:p14="http://schemas.microsoft.com/office/powerpoint/2010/main" val="16623478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t>23</a:t>
            </a:fld>
            <a:endParaRPr lang="zh-CN" altLang="en-US"/>
          </a:p>
        </p:txBody>
      </p:sp>
    </p:spTree>
    <p:extLst>
      <p:ext uri="{BB962C8B-B14F-4D97-AF65-F5344CB8AC3E}">
        <p14:creationId xmlns:p14="http://schemas.microsoft.com/office/powerpoint/2010/main" val="26237363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927DC7C-EA85-41EA-BE8E-3BC04B9579CE}" type="slidenum">
              <a:rPr lang="zh-CN" altLang="en-US" smtClean="0"/>
              <a:t>3</a:t>
            </a:fld>
            <a:endParaRPr lang="zh-CN" altLang="en-US"/>
          </a:p>
        </p:txBody>
      </p:sp>
    </p:spTree>
    <p:extLst>
      <p:ext uri="{BB962C8B-B14F-4D97-AF65-F5344CB8AC3E}">
        <p14:creationId xmlns:p14="http://schemas.microsoft.com/office/powerpoint/2010/main" val="24736386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t>4</a:t>
            </a:fld>
            <a:endParaRPr lang="zh-CN" altLang="en-US"/>
          </a:p>
        </p:txBody>
      </p:sp>
    </p:spTree>
    <p:extLst>
      <p:ext uri="{BB962C8B-B14F-4D97-AF65-F5344CB8AC3E}">
        <p14:creationId xmlns:p14="http://schemas.microsoft.com/office/powerpoint/2010/main" val="22821394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t>5</a:t>
            </a:fld>
            <a:endParaRPr lang="zh-CN" altLang="en-US"/>
          </a:p>
        </p:txBody>
      </p:sp>
    </p:spTree>
    <p:extLst>
      <p:ext uri="{BB962C8B-B14F-4D97-AF65-F5344CB8AC3E}">
        <p14:creationId xmlns:p14="http://schemas.microsoft.com/office/powerpoint/2010/main" val="12543871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927DC7C-EA85-41EA-BE8E-3BC04B9579CE}" type="slidenum">
              <a:rPr lang="zh-CN" altLang="en-US" smtClean="0"/>
              <a:t>6</a:t>
            </a:fld>
            <a:endParaRPr lang="zh-CN" altLang="en-US"/>
          </a:p>
        </p:txBody>
      </p:sp>
    </p:spTree>
    <p:extLst>
      <p:ext uri="{BB962C8B-B14F-4D97-AF65-F5344CB8AC3E}">
        <p14:creationId xmlns:p14="http://schemas.microsoft.com/office/powerpoint/2010/main" val="34841281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927DC7C-EA85-41EA-BE8E-3BC04B9579CE}" type="slidenum">
              <a:rPr lang="zh-CN" altLang="en-US" smtClean="0"/>
              <a:t>7</a:t>
            </a:fld>
            <a:endParaRPr lang="zh-CN" altLang="en-US"/>
          </a:p>
        </p:txBody>
      </p:sp>
    </p:spTree>
    <p:extLst>
      <p:ext uri="{BB962C8B-B14F-4D97-AF65-F5344CB8AC3E}">
        <p14:creationId xmlns:p14="http://schemas.microsoft.com/office/powerpoint/2010/main" val="30072107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t>8</a:t>
            </a:fld>
            <a:endParaRPr lang="zh-CN" altLang="en-US"/>
          </a:p>
        </p:txBody>
      </p:sp>
    </p:spTree>
    <p:extLst>
      <p:ext uri="{BB962C8B-B14F-4D97-AF65-F5344CB8AC3E}">
        <p14:creationId xmlns:p14="http://schemas.microsoft.com/office/powerpoint/2010/main" val="25378436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t>9</a:t>
            </a:fld>
            <a:endParaRPr lang="zh-CN" altLang="en-US"/>
          </a:p>
        </p:txBody>
      </p:sp>
    </p:spTree>
    <p:extLst>
      <p:ext uri="{BB962C8B-B14F-4D97-AF65-F5344CB8AC3E}">
        <p14:creationId xmlns:p14="http://schemas.microsoft.com/office/powerpoint/2010/main" val="38143081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3" name="矩形 2"/>
          <p:cNvSpPr/>
          <p:nvPr userDrawn="1"/>
        </p:nvSpPr>
        <p:spPr>
          <a:xfrm rot="10800000">
            <a:off x="6115290" y="0"/>
            <a:ext cx="6076710" cy="6858000"/>
          </a:xfrm>
          <a:prstGeom prst="rect">
            <a:avLst/>
          </a:prstGeom>
          <a:gradFill flip="none" rotWithShape="1">
            <a:gsLst>
              <a:gs pos="0">
                <a:srgbClr val="163048"/>
              </a:gs>
              <a:gs pos="100000">
                <a:srgbClr val="0A172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userDrawn="1"/>
        </p:nvSpPr>
        <p:spPr>
          <a:xfrm>
            <a:off x="-2" y="0"/>
            <a:ext cx="6115291" cy="6858000"/>
          </a:xfrm>
          <a:prstGeom prst="rect">
            <a:avLst/>
          </a:prstGeom>
          <a:gradFill flip="none" rotWithShape="1">
            <a:gsLst>
              <a:gs pos="0">
                <a:srgbClr val="163048"/>
              </a:gs>
              <a:gs pos="100000">
                <a:srgbClr val="0A172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66245668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9280873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3" name="矩形 2"/>
          <p:cNvSpPr/>
          <p:nvPr userDrawn="1"/>
        </p:nvSpPr>
        <p:spPr>
          <a:xfrm rot="10800000">
            <a:off x="0" y="0"/>
            <a:ext cx="6076710" cy="2400300"/>
          </a:xfrm>
          <a:prstGeom prst="rect">
            <a:avLst/>
          </a:prstGeom>
          <a:gradFill flip="none" rotWithShape="1">
            <a:gsLst>
              <a:gs pos="0">
                <a:srgbClr val="163048"/>
              </a:gs>
              <a:gs pos="100000">
                <a:srgbClr val="0A172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userDrawn="1"/>
        </p:nvSpPr>
        <p:spPr>
          <a:xfrm>
            <a:off x="6076709" y="1"/>
            <a:ext cx="6115291" cy="2400300"/>
          </a:xfrm>
          <a:prstGeom prst="rect">
            <a:avLst/>
          </a:prstGeom>
          <a:gradFill flip="none" rotWithShape="1">
            <a:gsLst>
              <a:gs pos="0">
                <a:srgbClr val="163048"/>
              </a:gs>
              <a:gs pos="100000">
                <a:srgbClr val="0A172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00497035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4" name="矩形 3"/>
          <p:cNvSpPr/>
          <p:nvPr userDrawn="1"/>
        </p:nvSpPr>
        <p:spPr>
          <a:xfrm>
            <a:off x="-2" y="0"/>
            <a:ext cx="6115291" cy="6858000"/>
          </a:xfrm>
          <a:prstGeom prst="rect">
            <a:avLst/>
          </a:prstGeom>
          <a:gradFill flip="none" rotWithShape="1">
            <a:gsLst>
              <a:gs pos="0">
                <a:srgbClr val="163048"/>
              </a:gs>
              <a:gs pos="100000">
                <a:srgbClr val="0A172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8759127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
    <p:spTree>
      <p:nvGrpSpPr>
        <p:cNvPr id="1" name=""/>
        <p:cNvGrpSpPr/>
        <p:nvPr/>
      </p:nvGrpSpPr>
      <p:grpSpPr>
        <a:xfrm>
          <a:off x="0" y="0"/>
          <a:ext cx="0" cy="0"/>
          <a:chOff x="0" y="0"/>
          <a:chExt cx="0" cy="0"/>
        </a:xfrm>
      </p:grpSpPr>
      <p:sp>
        <p:nvSpPr>
          <p:cNvPr id="7" name="矩形 6"/>
          <p:cNvSpPr/>
          <p:nvPr userDrawn="1"/>
        </p:nvSpPr>
        <p:spPr>
          <a:xfrm>
            <a:off x="0" y="0"/>
            <a:ext cx="169168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8" name="表格 7"/>
          <p:cNvGraphicFramePr>
            <a:graphicFrameLocks noGrp="1"/>
          </p:cNvGraphicFramePr>
          <p:nvPr userDrawn="1">
            <p:extLst>
              <p:ext uri="{D42A27DB-BD31-4B8C-83A1-F6EECF244321}">
                <p14:modId xmlns:p14="http://schemas.microsoft.com/office/powerpoint/2010/main" val="4175913132"/>
              </p:ext>
            </p:extLst>
          </p:nvPr>
        </p:nvGraphicFramePr>
        <p:xfrm>
          <a:off x="0" y="1268760"/>
          <a:ext cx="1718441" cy="4752000"/>
        </p:xfrm>
        <a:graphic>
          <a:graphicData uri="http://schemas.openxmlformats.org/drawingml/2006/table">
            <a:tbl>
              <a:tblPr>
                <a:tableStyleId>{2D5ABB26-0587-4C30-8999-92F81FD0307C}</a:tableStyleId>
              </a:tblPr>
              <a:tblGrid>
                <a:gridCol w="1718441">
                  <a:extLst>
                    <a:ext uri="{9D8B030D-6E8A-4147-A177-3AD203B41FA5}">
                      <a16:colId xmlns:a16="http://schemas.microsoft.com/office/drawing/2014/main" val="20000"/>
                    </a:ext>
                  </a:extLst>
                </a:gridCol>
              </a:tblGrid>
              <a:tr h="792000">
                <a:tc>
                  <a:txBody>
                    <a:bodyPr/>
                    <a:lstStyle/>
                    <a:p>
                      <a:pPr algn="ct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0"/>
                  </a:ext>
                </a:extLst>
              </a:tr>
              <a:tr h="792000">
                <a:tc>
                  <a:txBody>
                    <a:bodyPr/>
                    <a:lstStyle/>
                    <a:p>
                      <a:pPr algn="ct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工作完成情况</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1"/>
                  </a:ext>
                </a:extLst>
              </a:tr>
              <a:tr h="792000">
                <a:tc>
                  <a:txBody>
                    <a:bodyPr/>
                    <a:lstStyle/>
                    <a:p>
                      <a:pPr algn="ct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成功项目展示</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2"/>
                  </a:ext>
                </a:extLst>
              </a:tr>
              <a:tr h="792000">
                <a:tc>
                  <a:txBody>
                    <a:bodyPr/>
                    <a:lstStyle/>
                    <a:p>
                      <a:pPr algn="ct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经验总结与不足</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3"/>
                  </a:ext>
                </a:extLst>
              </a:tr>
              <a:tr h="792000">
                <a:tc>
                  <a:txBody>
                    <a:bodyPr/>
                    <a:lstStyle/>
                    <a:p>
                      <a:pPr algn="ct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当前形势分析</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4"/>
                  </a:ext>
                </a:extLst>
              </a:tr>
              <a:tr h="792000">
                <a:tc>
                  <a:txBody>
                    <a:bodyPr/>
                    <a:lstStyle/>
                    <a:p>
                      <a:pPr algn="ct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明年目标与计划</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grpSp>
        <p:nvGrpSpPr>
          <p:cNvPr id="10" name="组合 9"/>
          <p:cNvGrpSpPr/>
          <p:nvPr userDrawn="1"/>
        </p:nvGrpSpPr>
        <p:grpSpPr>
          <a:xfrm>
            <a:off x="0" y="1272662"/>
            <a:ext cx="1691680" cy="788186"/>
            <a:chOff x="0" y="1272662"/>
            <a:chExt cx="1691680" cy="788186"/>
          </a:xfrm>
        </p:grpSpPr>
        <p:sp>
          <p:nvSpPr>
            <p:cNvPr id="11" name="矩形 10"/>
            <p:cNvSpPr/>
            <p:nvPr userDrawn="1"/>
          </p:nvSpPr>
          <p:spPr>
            <a:xfrm>
              <a:off x="0" y="1272662"/>
              <a:ext cx="1691680" cy="788186"/>
            </a:xfrm>
            <a:prstGeom prst="rect">
              <a:avLst/>
            </a:prstGeom>
            <a:solidFill>
              <a:srgbClr val="152F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dirty="0" smtClean="0">
                  <a:latin typeface="微软雅黑" panose="020B0503020204020204" pitchFamily="34" charset="-122"/>
                  <a:ea typeface="微软雅黑" panose="020B0503020204020204" pitchFamily="34" charset="-122"/>
                </a:rPr>
                <a:t>年度工作概述</a:t>
              </a:r>
            </a:p>
          </p:txBody>
        </p:sp>
        <p:sp>
          <p:nvSpPr>
            <p:cNvPr id="12" name="等腰三角形 11"/>
            <p:cNvSpPr/>
            <p:nvPr userDrawn="1"/>
          </p:nvSpPr>
          <p:spPr>
            <a:xfrm rot="16200000">
              <a:off x="1547664" y="1594748"/>
              <a:ext cx="144016" cy="14401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3" name="直接连接符 12"/>
          <p:cNvCxnSpPr/>
          <p:nvPr userDrawn="1"/>
        </p:nvCxnSpPr>
        <p:spPr>
          <a:xfrm>
            <a:off x="2788985" y="1268760"/>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8" name="直角三角形 17"/>
          <p:cNvSpPr/>
          <p:nvPr userDrawn="1"/>
        </p:nvSpPr>
        <p:spPr>
          <a:xfrm flipH="1">
            <a:off x="11277600" y="6019801"/>
            <a:ext cx="950294" cy="853427"/>
          </a:xfrm>
          <a:prstGeom prst="rtTriangle">
            <a:avLst/>
          </a:prstGeom>
          <a:solidFill>
            <a:srgbClr val="152F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9" name="五边形 18"/>
          <p:cNvSpPr/>
          <p:nvPr userDrawn="1"/>
        </p:nvSpPr>
        <p:spPr>
          <a:xfrm flipH="1">
            <a:off x="11382166" y="6369172"/>
            <a:ext cx="986607" cy="504056"/>
          </a:xfrm>
          <a:prstGeom prst="homePlate">
            <a:avLst/>
          </a:prstGeom>
          <a:no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fld id="{170C0C04-E408-48A9-82A4-3716296300DE}" type="slidenum">
              <a:rPr lang="zh-CN" altLang="en-US" sz="18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a:t>
            </a:fld>
            <a:endParaRPr lang="zh-CN" altLang="en-US" kern="0" dirty="0">
              <a:solidFill>
                <a:sysClr val="window" lastClr="FFFFFF"/>
              </a:solidFill>
              <a:latin typeface="Calibri"/>
              <a:ea typeface="宋体"/>
            </a:endParaRPr>
          </a:p>
        </p:txBody>
      </p:sp>
    </p:spTree>
    <p:extLst>
      <p:ext uri="{BB962C8B-B14F-4D97-AF65-F5344CB8AC3E}">
        <p14:creationId xmlns:p14="http://schemas.microsoft.com/office/powerpoint/2010/main" val="3314404236"/>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
    <p:spTree>
      <p:nvGrpSpPr>
        <p:cNvPr id="1" name=""/>
        <p:cNvGrpSpPr/>
        <p:nvPr/>
      </p:nvGrpSpPr>
      <p:grpSpPr>
        <a:xfrm>
          <a:off x="0" y="0"/>
          <a:ext cx="0" cy="0"/>
          <a:chOff x="0" y="0"/>
          <a:chExt cx="0" cy="0"/>
        </a:xfrm>
      </p:grpSpPr>
      <p:sp>
        <p:nvSpPr>
          <p:cNvPr id="7" name="矩形 6"/>
          <p:cNvSpPr/>
          <p:nvPr userDrawn="1"/>
        </p:nvSpPr>
        <p:spPr>
          <a:xfrm>
            <a:off x="0" y="0"/>
            <a:ext cx="169168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8" name="表格 7"/>
          <p:cNvGraphicFramePr>
            <a:graphicFrameLocks noGrp="1"/>
          </p:cNvGraphicFramePr>
          <p:nvPr userDrawn="1">
            <p:extLst>
              <p:ext uri="{D42A27DB-BD31-4B8C-83A1-F6EECF244321}">
                <p14:modId xmlns:p14="http://schemas.microsoft.com/office/powerpoint/2010/main" val="2507232070"/>
              </p:ext>
            </p:extLst>
          </p:nvPr>
        </p:nvGraphicFramePr>
        <p:xfrm>
          <a:off x="0" y="1268760"/>
          <a:ext cx="1691680" cy="4752000"/>
        </p:xfrm>
        <a:graphic>
          <a:graphicData uri="http://schemas.openxmlformats.org/drawingml/2006/table">
            <a:tbl>
              <a:tblPr>
                <a:tableStyleId>{2D5ABB26-0587-4C30-8999-92F81FD0307C}</a:tableStyleId>
              </a:tblPr>
              <a:tblGrid>
                <a:gridCol w="1691680">
                  <a:extLst>
                    <a:ext uri="{9D8B030D-6E8A-4147-A177-3AD203B41FA5}">
                      <a16:colId xmlns:a16="http://schemas.microsoft.com/office/drawing/2014/main" val="20000"/>
                    </a:ext>
                  </a:extLst>
                </a:gridCol>
              </a:tblGrid>
              <a:tr h="792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kern="1200" dirty="0" smtClean="0">
                          <a:solidFill>
                            <a:schemeClr val="tx1">
                              <a:lumMod val="65000"/>
                              <a:lumOff val="35000"/>
                            </a:schemeClr>
                          </a:solidFill>
                          <a:latin typeface="微软雅黑" panose="020B0503020204020204" pitchFamily="34" charset="-122"/>
                          <a:ea typeface="微软雅黑" panose="020B0503020204020204" pitchFamily="34" charset="-122"/>
                          <a:cs typeface="+mn-cs"/>
                        </a:rPr>
                        <a:t>年度工作概述</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0"/>
                  </a:ext>
                </a:extLst>
              </a:tr>
              <a:tr h="792000">
                <a:tc>
                  <a:txBody>
                    <a:bodyPr/>
                    <a:lstStyle/>
                    <a:p>
                      <a:pPr algn="ct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工作完成情况</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1"/>
                  </a:ext>
                </a:extLst>
              </a:tr>
              <a:tr h="792000">
                <a:tc>
                  <a:txBody>
                    <a:bodyPr/>
                    <a:lstStyle/>
                    <a:p>
                      <a:pPr algn="ct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关键技术与难点</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2"/>
                  </a:ext>
                </a:extLst>
              </a:tr>
              <a:tr h="792000">
                <a:tc>
                  <a:txBody>
                    <a:bodyPr/>
                    <a:lstStyle/>
                    <a:p>
                      <a:pPr algn="ct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经验总结与不足</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3"/>
                  </a:ext>
                </a:extLst>
              </a:tr>
              <a:tr h="792000">
                <a:tc>
                  <a:txBody>
                    <a:bodyPr/>
                    <a:lstStyle/>
                    <a:p>
                      <a:pPr algn="ct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当前形势分析</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4"/>
                  </a:ext>
                </a:extLst>
              </a:tr>
              <a:tr h="792000">
                <a:tc>
                  <a:txBody>
                    <a:bodyPr/>
                    <a:lstStyle/>
                    <a:p>
                      <a:pPr algn="ct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明年目标与计划</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cxnSp>
        <p:nvCxnSpPr>
          <p:cNvPr id="13" name="直接连接符 12"/>
          <p:cNvCxnSpPr/>
          <p:nvPr userDrawn="1"/>
        </p:nvCxnSpPr>
        <p:spPr>
          <a:xfrm>
            <a:off x="2788985" y="1268760"/>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4" name="组合 13"/>
          <p:cNvGrpSpPr/>
          <p:nvPr userDrawn="1"/>
        </p:nvGrpSpPr>
        <p:grpSpPr>
          <a:xfrm>
            <a:off x="0" y="2854273"/>
            <a:ext cx="1691680" cy="788186"/>
            <a:chOff x="0" y="1272662"/>
            <a:chExt cx="1691680" cy="788186"/>
          </a:xfrm>
        </p:grpSpPr>
        <p:sp>
          <p:nvSpPr>
            <p:cNvPr id="15" name="矩形 14"/>
            <p:cNvSpPr/>
            <p:nvPr userDrawn="1"/>
          </p:nvSpPr>
          <p:spPr>
            <a:xfrm>
              <a:off x="0" y="1272662"/>
              <a:ext cx="1691680" cy="788186"/>
            </a:xfrm>
            <a:prstGeom prst="rect">
              <a:avLst/>
            </a:prstGeom>
            <a:solidFill>
              <a:srgbClr val="152F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kern="1200" dirty="0" smtClean="0">
                  <a:solidFill>
                    <a:schemeClr val="lt1"/>
                  </a:solidFill>
                  <a:latin typeface="微软雅黑" panose="020B0503020204020204" pitchFamily="34" charset="-122"/>
                  <a:ea typeface="微软雅黑" panose="020B0503020204020204" pitchFamily="34" charset="-122"/>
                  <a:cs typeface="+mn-cs"/>
                </a:rPr>
                <a:t>工作完成情况</a:t>
              </a:r>
            </a:p>
          </p:txBody>
        </p:sp>
        <p:sp>
          <p:nvSpPr>
            <p:cNvPr id="17" name="等腰三角形 16"/>
            <p:cNvSpPr/>
            <p:nvPr userDrawn="1"/>
          </p:nvSpPr>
          <p:spPr>
            <a:xfrm rot="16200000">
              <a:off x="1547664" y="1594748"/>
              <a:ext cx="144016" cy="14401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直角三角形 9"/>
          <p:cNvSpPr/>
          <p:nvPr userDrawn="1"/>
        </p:nvSpPr>
        <p:spPr>
          <a:xfrm flipH="1">
            <a:off x="11277600" y="6019801"/>
            <a:ext cx="950294" cy="853427"/>
          </a:xfrm>
          <a:prstGeom prst="rtTriangle">
            <a:avLst/>
          </a:prstGeom>
          <a:solidFill>
            <a:srgbClr val="152F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1" name="五边形 10"/>
          <p:cNvSpPr/>
          <p:nvPr userDrawn="1"/>
        </p:nvSpPr>
        <p:spPr>
          <a:xfrm flipH="1">
            <a:off x="11382166" y="6369172"/>
            <a:ext cx="986607" cy="504056"/>
          </a:xfrm>
          <a:prstGeom prst="homePlate">
            <a:avLst/>
          </a:prstGeom>
          <a:no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fld id="{170C0C04-E408-48A9-82A4-3716296300DE}" type="slidenum">
              <a:rPr lang="zh-CN" altLang="en-US" sz="18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a:t>
            </a:fld>
            <a:endParaRPr lang="zh-CN" altLang="en-US" kern="0" dirty="0">
              <a:solidFill>
                <a:sysClr val="window" lastClr="FFFFFF"/>
              </a:solidFill>
              <a:latin typeface="Calibri"/>
              <a:ea typeface="宋体"/>
            </a:endParaRPr>
          </a:p>
        </p:txBody>
      </p:sp>
    </p:spTree>
    <p:extLst>
      <p:ext uri="{BB962C8B-B14F-4D97-AF65-F5344CB8AC3E}">
        <p14:creationId xmlns:p14="http://schemas.microsoft.com/office/powerpoint/2010/main" val="85864351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
    <p:spTree>
      <p:nvGrpSpPr>
        <p:cNvPr id="1" name=""/>
        <p:cNvGrpSpPr/>
        <p:nvPr/>
      </p:nvGrpSpPr>
      <p:grpSpPr>
        <a:xfrm>
          <a:off x="0" y="0"/>
          <a:ext cx="0" cy="0"/>
          <a:chOff x="0" y="0"/>
          <a:chExt cx="0" cy="0"/>
        </a:xfrm>
      </p:grpSpPr>
      <p:sp>
        <p:nvSpPr>
          <p:cNvPr id="7" name="矩形 6"/>
          <p:cNvSpPr/>
          <p:nvPr userDrawn="1"/>
        </p:nvSpPr>
        <p:spPr>
          <a:xfrm>
            <a:off x="0" y="0"/>
            <a:ext cx="169168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8" name="表格 7"/>
          <p:cNvGraphicFramePr>
            <a:graphicFrameLocks noGrp="1"/>
          </p:cNvGraphicFramePr>
          <p:nvPr userDrawn="1">
            <p:extLst>
              <p:ext uri="{D42A27DB-BD31-4B8C-83A1-F6EECF244321}">
                <p14:modId xmlns:p14="http://schemas.microsoft.com/office/powerpoint/2010/main" val="2066294915"/>
              </p:ext>
            </p:extLst>
          </p:nvPr>
        </p:nvGraphicFramePr>
        <p:xfrm>
          <a:off x="0" y="1268760"/>
          <a:ext cx="1691680" cy="4752000"/>
        </p:xfrm>
        <a:graphic>
          <a:graphicData uri="http://schemas.openxmlformats.org/drawingml/2006/table">
            <a:tbl>
              <a:tblPr>
                <a:tableStyleId>{2D5ABB26-0587-4C30-8999-92F81FD0307C}</a:tableStyleId>
              </a:tblPr>
              <a:tblGrid>
                <a:gridCol w="1691680">
                  <a:extLst>
                    <a:ext uri="{9D8B030D-6E8A-4147-A177-3AD203B41FA5}">
                      <a16:colId xmlns:a16="http://schemas.microsoft.com/office/drawing/2014/main" val="20000"/>
                    </a:ext>
                  </a:extLst>
                </a:gridCol>
              </a:tblGrid>
              <a:tr h="792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kern="1200" dirty="0" smtClean="0">
                          <a:solidFill>
                            <a:schemeClr val="tx1">
                              <a:lumMod val="65000"/>
                              <a:lumOff val="35000"/>
                            </a:schemeClr>
                          </a:solidFill>
                          <a:latin typeface="微软雅黑" panose="020B0503020204020204" pitchFamily="34" charset="-122"/>
                          <a:ea typeface="微软雅黑" panose="020B0503020204020204" pitchFamily="34" charset="-122"/>
                          <a:cs typeface="+mn-cs"/>
                        </a:rPr>
                        <a:t>年度工作概述</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0"/>
                  </a:ext>
                </a:extLst>
              </a:tr>
              <a:tr h="792000">
                <a:tc>
                  <a:txBody>
                    <a:bodyPr/>
                    <a:lstStyle/>
                    <a:p>
                      <a:pPr algn="ct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工作完成情况</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1"/>
                  </a:ext>
                </a:extLst>
              </a:tr>
              <a:tr h="792000">
                <a:tc>
                  <a:txBody>
                    <a:bodyPr/>
                    <a:lstStyle/>
                    <a:p>
                      <a:pPr algn="ct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成功项目展示</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2"/>
                  </a:ext>
                </a:extLst>
              </a:tr>
              <a:tr h="792000">
                <a:tc>
                  <a:txBody>
                    <a:bodyPr/>
                    <a:lstStyle/>
                    <a:p>
                      <a:pPr algn="ct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经验总结与不足</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3"/>
                  </a:ext>
                </a:extLst>
              </a:tr>
              <a:tr h="792000">
                <a:tc>
                  <a:txBody>
                    <a:bodyPr/>
                    <a:lstStyle/>
                    <a:p>
                      <a:pPr algn="ct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当前形势分析</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4"/>
                  </a:ext>
                </a:extLst>
              </a:tr>
              <a:tr h="792000">
                <a:tc>
                  <a:txBody>
                    <a:bodyPr/>
                    <a:lstStyle/>
                    <a:p>
                      <a:pPr algn="ct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明年目标与计划</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cxnSp>
        <p:nvCxnSpPr>
          <p:cNvPr id="13" name="直接连接符 12"/>
          <p:cNvCxnSpPr/>
          <p:nvPr userDrawn="1"/>
        </p:nvCxnSpPr>
        <p:spPr>
          <a:xfrm>
            <a:off x="2788985" y="1268760"/>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4" name="组合 13"/>
          <p:cNvGrpSpPr/>
          <p:nvPr userDrawn="1"/>
        </p:nvGrpSpPr>
        <p:grpSpPr>
          <a:xfrm>
            <a:off x="0" y="2060848"/>
            <a:ext cx="1691680" cy="788186"/>
            <a:chOff x="0" y="1272662"/>
            <a:chExt cx="1691680" cy="788186"/>
          </a:xfrm>
        </p:grpSpPr>
        <p:sp>
          <p:nvSpPr>
            <p:cNvPr id="15" name="矩形 14"/>
            <p:cNvSpPr/>
            <p:nvPr userDrawn="1"/>
          </p:nvSpPr>
          <p:spPr>
            <a:xfrm>
              <a:off x="0" y="1272662"/>
              <a:ext cx="1691680" cy="788186"/>
            </a:xfrm>
            <a:prstGeom prst="rect">
              <a:avLst/>
            </a:prstGeom>
            <a:solidFill>
              <a:srgbClr val="152F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latin typeface="微软雅黑" panose="020B0503020204020204" pitchFamily="34" charset="-122"/>
                  <a:ea typeface="微软雅黑" panose="020B0503020204020204" pitchFamily="34" charset="-122"/>
                </a:rPr>
                <a:t>工作完成情况</a:t>
              </a:r>
            </a:p>
          </p:txBody>
        </p:sp>
        <p:sp>
          <p:nvSpPr>
            <p:cNvPr id="17" name="等腰三角形 16"/>
            <p:cNvSpPr/>
            <p:nvPr userDrawn="1"/>
          </p:nvSpPr>
          <p:spPr>
            <a:xfrm rot="16200000">
              <a:off x="1547664" y="1594748"/>
              <a:ext cx="144016" cy="14401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直角三角形 11"/>
          <p:cNvSpPr/>
          <p:nvPr userDrawn="1"/>
        </p:nvSpPr>
        <p:spPr>
          <a:xfrm flipH="1">
            <a:off x="11277600" y="6019801"/>
            <a:ext cx="950294" cy="853427"/>
          </a:xfrm>
          <a:prstGeom prst="rtTriangle">
            <a:avLst/>
          </a:prstGeom>
          <a:solidFill>
            <a:srgbClr val="152F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8" name="五边形 17"/>
          <p:cNvSpPr/>
          <p:nvPr userDrawn="1"/>
        </p:nvSpPr>
        <p:spPr>
          <a:xfrm flipH="1">
            <a:off x="11382166" y="6369172"/>
            <a:ext cx="986607" cy="504056"/>
          </a:xfrm>
          <a:prstGeom prst="homePlate">
            <a:avLst/>
          </a:prstGeom>
          <a:no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fld id="{170C0C04-E408-48A9-82A4-3716296300DE}" type="slidenum">
              <a:rPr lang="zh-CN" altLang="en-US" sz="18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a:t>
            </a:fld>
            <a:endParaRPr lang="zh-CN" altLang="en-US" kern="0" dirty="0">
              <a:solidFill>
                <a:sysClr val="window" lastClr="FFFFFF"/>
              </a:solidFill>
              <a:latin typeface="Calibri"/>
              <a:ea typeface="宋体"/>
            </a:endParaRPr>
          </a:p>
        </p:txBody>
      </p:sp>
    </p:spTree>
    <p:extLst>
      <p:ext uri="{BB962C8B-B14F-4D97-AF65-F5344CB8AC3E}">
        <p14:creationId xmlns:p14="http://schemas.microsoft.com/office/powerpoint/2010/main" val="934894232"/>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
    <p:spTree>
      <p:nvGrpSpPr>
        <p:cNvPr id="1" name=""/>
        <p:cNvGrpSpPr/>
        <p:nvPr/>
      </p:nvGrpSpPr>
      <p:grpSpPr>
        <a:xfrm>
          <a:off x="0" y="0"/>
          <a:ext cx="0" cy="0"/>
          <a:chOff x="0" y="0"/>
          <a:chExt cx="0" cy="0"/>
        </a:xfrm>
      </p:grpSpPr>
      <p:sp>
        <p:nvSpPr>
          <p:cNvPr id="7" name="矩形 6"/>
          <p:cNvSpPr/>
          <p:nvPr userDrawn="1"/>
        </p:nvSpPr>
        <p:spPr>
          <a:xfrm>
            <a:off x="0" y="0"/>
            <a:ext cx="169168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8" name="表格 7"/>
          <p:cNvGraphicFramePr>
            <a:graphicFrameLocks noGrp="1"/>
          </p:cNvGraphicFramePr>
          <p:nvPr userDrawn="1">
            <p:extLst>
              <p:ext uri="{D42A27DB-BD31-4B8C-83A1-F6EECF244321}">
                <p14:modId xmlns:p14="http://schemas.microsoft.com/office/powerpoint/2010/main" val="2874382431"/>
              </p:ext>
            </p:extLst>
          </p:nvPr>
        </p:nvGraphicFramePr>
        <p:xfrm>
          <a:off x="0" y="1268760"/>
          <a:ext cx="1691680" cy="4752000"/>
        </p:xfrm>
        <a:graphic>
          <a:graphicData uri="http://schemas.openxmlformats.org/drawingml/2006/table">
            <a:tbl>
              <a:tblPr>
                <a:tableStyleId>{2D5ABB26-0587-4C30-8999-92F81FD0307C}</a:tableStyleId>
              </a:tblPr>
              <a:tblGrid>
                <a:gridCol w="1691680">
                  <a:extLst>
                    <a:ext uri="{9D8B030D-6E8A-4147-A177-3AD203B41FA5}">
                      <a16:colId xmlns:a16="http://schemas.microsoft.com/office/drawing/2014/main" val="20000"/>
                    </a:ext>
                  </a:extLst>
                </a:gridCol>
              </a:tblGrid>
              <a:tr h="792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kern="1200" dirty="0" smtClean="0">
                          <a:solidFill>
                            <a:schemeClr val="tx1">
                              <a:lumMod val="65000"/>
                              <a:lumOff val="35000"/>
                            </a:schemeClr>
                          </a:solidFill>
                          <a:latin typeface="微软雅黑" panose="020B0503020204020204" pitchFamily="34" charset="-122"/>
                          <a:ea typeface="微软雅黑" panose="020B0503020204020204" pitchFamily="34" charset="-122"/>
                          <a:cs typeface="+mn-cs"/>
                        </a:rPr>
                        <a:t>年度工作概述</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0"/>
                  </a:ext>
                </a:extLst>
              </a:tr>
              <a:tr h="792000">
                <a:tc>
                  <a:txBody>
                    <a:bodyPr/>
                    <a:lstStyle/>
                    <a:p>
                      <a:pPr algn="ct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工作完成情况</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1"/>
                  </a:ext>
                </a:extLst>
              </a:tr>
              <a:tr h="792000">
                <a:tc>
                  <a:txBody>
                    <a:bodyPr/>
                    <a:lstStyle/>
                    <a:p>
                      <a:pPr algn="ct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成功项目展示</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2"/>
                  </a:ext>
                </a:extLst>
              </a:tr>
              <a:tr h="792000">
                <a:tc>
                  <a:txBody>
                    <a:bodyPr/>
                    <a:lstStyle/>
                    <a:p>
                      <a:pPr algn="ct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成果与应用</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3"/>
                  </a:ext>
                </a:extLst>
              </a:tr>
              <a:tr h="792000">
                <a:tc>
                  <a:txBody>
                    <a:bodyPr/>
                    <a:lstStyle/>
                    <a:p>
                      <a:pPr algn="ct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当前形势分析</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4"/>
                  </a:ext>
                </a:extLst>
              </a:tr>
              <a:tr h="792000">
                <a:tc>
                  <a:txBody>
                    <a:bodyPr/>
                    <a:lstStyle/>
                    <a:p>
                      <a:pPr algn="ct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明年目标与计划</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cxnSp>
        <p:nvCxnSpPr>
          <p:cNvPr id="13" name="直接连接符 12"/>
          <p:cNvCxnSpPr/>
          <p:nvPr userDrawn="1"/>
        </p:nvCxnSpPr>
        <p:spPr>
          <a:xfrm>
            <a:off x="2788985" y="1268760"/>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0" name="组合 9"/>
          <p:cNvGrpSpPr/>
          <p:nvPr userDrawn="1"/>
        </p:nvGrpSpPr>
        <p:grpSpPr>
          <a:xfrm>
            <a:off x="0" y="3648260"/>
            <a:ext cx="1691680" cy="788186"/>
            <a:chOff x="0" y="1272662"/>
            <a:chExt cx="1691680" cy="788186"/>
          </a:xfrm>
        </p:grpSpPr>
        <p:sp>
          <p:nvSpPr>
            <p:cNvPr id="11" name="矩形 10"/>
            <p:cNvSpPr/>
            <p:nvPr userDrawn="1"/>
          </p:nvSpPr>
          <p:spPr>
            <a:xfrm>
              <a:off x="0" y="1272662"/>
              <a:ext cx="1691680" cy="788186"/>
            </a:xfrm>
            <a:prstGeom prst="rect">
              <a:avLst/>
            </a:prstGeom>
            <a:solidFill>
              <a:srgbClr val="152F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kern="1200" dirty="0" smtClean="0">
                  <a:solidFill>
                    <a:schemeClr val="lt1"/>
                  </a:solidFill>
                  <a:latin typeface="微软雅黑" panose="020B0503020204020204" pitchFamily="34" charset="-122"/>
                  <a:ea typeface="微软雅黑" panose="020B0503020204020204" pitchFamily="34" charset="-122"/>
                  <a:cs typeface="+mn-cs"/>
                </a:rPr>
                <a:t>经验总结与不足</a:t>
              </a:r>
            </a:p>
          </p:txBody>
        </p:sp>
        <p:sp>
          <p:nvSpPr>
            <p:cNvPr id="12" name="等腰三角形 11"/>
            <p:cNvSpPr/>
            <p:nvPr userDrawn="1"/>
          </p:nvSpPr>
          <p:spPr>
            <a:xfrm rot="16200000">
              <a:off x="1547664" y="1594748"/>
              <a:ext cx="144016" cy="14401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直角三角形 13"/>
          <p:cNvSpPr/>
          <p:nvPr userDrawn="1"/>
        </p:nvSpPr>
        <p:spPr>
          <a:xfrm flipH="1">
            <a:off x="11277600" y="6019801"/>
            <a:ext cx="950294" cy="853427"/>
          </a:xfrm>
          <a:prstGeom prst="rtTriangle">
            <a:avLst/>
          </a:prstGeom>
          <a:solidFill>
            <a:srgbClr val="152F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5" name="五边形 14"/>
          <p:cNvSpPr/>
          <p:nvPr userDrawn="1"/>
        </p:nvSpPr>
        <p:spPr>
          <a:xfrm flipH="1">
            <a:off x="11382166" y="6369172"/>
            <a:ext cx="986607" cy="504056"/>
          </a:xfrm>
          <a:prstGeom prst="homePlate">
            <a:avLst/>
          </a:prstGeom>
          <a:no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fld id="{170C0C04-E408-48A9-82A4-3716296300DE}" type="slidenum">
              <a:rPr lang="zh-CN" altLang="en-US" sz="18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a:t>
            </a:fld>
            <a:endParaRPr lang="zh-CN" altLang="en-US" kern="0" dirty="0">
              <a:solidFill>
                <a:sysClr val="window" lastClr="FFFFFF"/>
              </a:solidFill>
              <a:latin typeface="Calibri"/>
              <a:ea typeface="宋体"/>
            </a:endParaRPr>
          </a:p>
        </p:txBody>
      </p:sp>
    </p:spTree>
    <p:extLst>
      <p:ext uri="{BB962C8B-B14F-4D97-AF65-F5344CB8AC3E}">
        <p14:creationId xmlns:p14="http://schemas.microsoft.com/office/powerpoint/2010/main" val="4142272506"/>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
    <p:spTree>
      <p:nvGrpSpPr>
        <p:cNvPr id="1" name=""/>
        <p:cNvGrpSpPr/>
        <p:nvPr/>
      </p:nvGrpSpPr>
      <p:grpSpPr>
        <a:xfrm>
          <a:off x="0" y="0"/>
          <a:ext cx="0" cy="0"/>
          <a:chOff x="0" y="0"/>
          <a:chExt cx="0" cy="0"/>
        </a:xfrm>
      </p:grpSpPr>
      <p:sp>
        <p:nvSpPr>
          <p:cNvPr id="7" name="矩形 6"/>
          <p:cNvSpPr/>
          <p:nvPr userDrawn="1"/>
        </p:nvSpPr>
        <p:spPr>
          <a:xfrm>
            <a:off x="0" y="0"/>
            <a:ext cx="169168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8" name="表格 7"/>
          <p:cNvGraphicFramePr>
            <a:graphicFrameLocks noGrp="1"/>
          </p:cNvGraphicFramePr>
          <p:nvPr userDrawn="1">
            <p:extLst>
              <p:ext uri="{D42A27DB-BD31-4B8C-83A1-F6EECF244321}">
                <p14:modId xmlns:p14="http://schemas.microsoft.com/office/powerpoint/2010/main" val="3487374518"/>
              </p:ext>
            </p:extLst>
          </p:nvPr>
        </p:nvGraphicFramePr>
        <p:xfrm>
          <a:off x="0" y="1268760"/>
          <a:ext cx="1691680" cy="4752000"/>
        </p:xfrm>
        <a:graphic>
          <a:graphicData uri="http://schemas.openxmlformats.org/drawingml/2006/table">
            <a:tbl>
              <a:tblPr>
                <a:tableStyleId>{2D5ABB26-0587-4C30-8999-92F81FD0307C}</a:tableStyleId>
              </a:tblPr>
              <a:tblGrid>
                <a:gridCol w="1691680">
                  <a:extLst>
                    <a:ext uri="{9D8B030D-6E8A-4147-A177-3AD203B41FA5}">
                      <a16:colId xmlns:a16="http://schemas.microsoft.com/office/drawing/2014/main" val="20000"/>
                    </a:ext>
                  </a:extLst>
                </a:gridCol>
              </a:tblGrid>
              <a:tr h="792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kern="1200" dirty="0" smtClean="0">
                          <a:solidFill>
                            <a:schemeClr val="tx1">
                              <a:lumMod val="65000"/>
                              <a:lumOff val="35000"/>
                            </a:schemeClr>
                          </a:solidFill>
                          <a:latin typeface="微软雅黑" panose="020B0503020204020204" pitchFamily="34" charset="-122"/>
                          <a:ea typeface="微软雅黑" panose="020B0503020204020204" pitchFamily="34" charset="-122"/>
                          <a:cs typeface="+mn-cs"/>
                        </a:rPr>
                        <a:t>年度工作概述</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0"/>
                  </a:ext>
                </a:extLst>
              </a:tr>
              <a:tr h="792000">
                <a:tc>
                  <a:txBody>
                    <a:bodyPr/>
                    <a:lstStyle/>
                    <a:p>
                      <a:pPr algn="ct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工作完成情况</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1"/>
                  </a:ext>
                </a:extLst>
              </a:tr>
              <a:tr h="792000">
                <a:tc>
                  <a:txBody>
                    <a:bodyPr/>
                    <a:lstStyle/>
                    <a:p>
                      <a:pPr algn="ct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成功项目展示</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2"/>
                  </a:ext>
                </a:extLst>
              </a:tr>
              <a:tr h="792000">
                <a:tc>
                  <a:txBody>
                    <a:bodyPr/>
                    <a:lstStyle/>
                    <a:p>
                      <a:pPr algn="ct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经验总结与不足</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3"/>
                  </a:ext>
                </a:extLst>
              </a:tr>
              <a:tr h="792000">
                <a:tc>
                  <a:txBody>
                    <a:bodyPr/>
                    <a:lstStyle/>
                    <a:p>
                      <a:pPr algn="ct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相关建议</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4"/>
                  </a:ext>
                </a:extLst>
              </a:tr>
              <a:tr h="792000">
                <a:tc>
                  <a:txBody>
                    <a:bodyPr/>
                    <a:lstStyle/>
                    <a:p>
                      <a:pPr algn="ct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明年目标与计划</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cxnSp>
        <p:nvCxnSpPr>
          <p:cNvPr id="13" name="直接连接符 12"/>
          <p:cNvCxnSpPr/>
          <p:nvPr userDrawn="1"/>
        </p:nvCxnSpPr>
        <p:spPr>
          <a:xfrm>
            <a:off x="2788985" y="1268760"/>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4" name="组合 13"/>
          <p:cNvGrpSpPr/>
          <p:nvPr userDrawn="1"/>
        </p:nvGrpSpPr>
        <p:grpSpPr>
          <a:xfrm>
            <a:off x="0" y="4439981"/>
            <a:ext cx="1691680" cy="788186"/>
            <a:chOff x="0" y="1272662"/>
            <a:chExt cx="1691680" cy="788186"/>
          </a:xfrm>
        </p:grpSpPr>
        <p:sp>
          <p:nvSpPr>
            <p:cNvPr id="15" name="矩形 14"/>
            <p:cNvSpPr/>
            <p:nvPr userDrawn="1"/>
          </p:nvSpPr>
          <p:spPr>
            <a:xfrm>
              <a:off x="0" y="1272662"/>
              <a:ext cx="1691680" cy="788186"/>
            </a:xfrm>
            <a:prstGeom prst="rect">
              <a:avLst/>
            </a:prstGeom>
            <a:solidFill>
              <a:srgbClr val="152F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kern="1200" dirty="0" smtClean="0">
                  <a:solidFill>
                    <a:schemeClr val="lt1"/>
                  </a:solidFill>
                  <a:latin typeface="微软雅黑" panose="020B0503020204020204" pitchFamily="34" charset="-122"/>
                  <a:ea typeface="微软雅黑" panose="020B0503020204020204" pitchFamily="34" charset="-122"/>
                  <a:cs typeface="+mn-cs"/>
                </a:rPr>
                <a:t>当前形势分析</a:t>
              </a:r>
            </a:p>
          </p:txBody>
        </p:sp>
        <p:sp>
          <p:nvSpPr>
            <p:cNvPr id="17" name="等腰三角形 16"/>
            <p:cNvSpPr/>
            <p:nvPr userDrawn="1"/>
          </p:nvSpPr>
          <p:spPr>
            <a:xfrm rot="16200000">
              <a:off x="1547664" y="1594748"/>
              <a:ext cx="144016" cy="14401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直角三角形 9"/>
          <p:cNvSpPr/>
          <p:nvPr userDrawn="1"/>
        </p:nvSpPr>
        <p:spPr>
          <a:xfrm flipH="1">
            <a:off x="11277600" y="6019801"/>
            <a:ext cx="950294" cy="853427"/>
          </a:xfrm>
          <a:prstGeom prst="rtTriangle">
            <a:avLst/>
          </a:prstGeom>
          <a:solidFill>
            <a:srgbClr val="152F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1" name="五边形 10"/>
          <p:cNvSpPr/>
          <p:nvPr userDrawn="1"/>
        </p:nvSpPr>
        <p:spPr>
          <a:xfrm flipH="1">
            <a:off x="11382166" y="6369172"/>
            <a:ext cx="986607" cy="504056"/>
          </a:xfrm>
          <a:prstGeom prst="homePlate">
            <a:avLst/>
          </a:prstGeom>
          <a:no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fld id="{170C0C04-E408-48A9-82A4-3716296300DE}" type="slidenum">
              <a:rPr lang="zh-CN" altLang="en-US" sz="18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a:t>
            </a:fld>
            <a:endParaRPr lang="zh-CN" altLang="en-US" kern="0" dirty="0">
              <a:solidFill>
                <a:sysClr val="window" lastClr="FFFFFF"/>
              </a:solidFill>
              <a:latin typeface="Calibri"/>
              <a:ea typeface="宋体"/>
            </a:endParaRPr>
          </a:p>
        </p:txBody>
      </p:sp>
    </p:spTree>
    <p:extLst>
      <p:ext uri="{BB962C8B-B14F-4D97-AF65-F5344CB8AC3E}">
        <p14:creationId xmlns:p14="http://schemas.microsoft.com/office/powerpoint/2010/main" val="168691747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
    <p:spTree>
      <p:nvGrpSpPr>
        <p:cNvPr id="1" name=""/>
        <p:cNvGrpSpPr/>
        <p:nvPr/>
      </p:nvGrpSpPr>
      <p:grpSpPr>
        <a:xfrm>
          <a:off x="0" y="0"/>
          <a:ext cx="0" cy="0"/>
          <a:chOff x="0" y="0"/>
          <a:chExt cx="0" cy="0"/>
        </a:xfrm>
      </p:grpSpPr>
      <p:sp>
        <p:nvSpPr>
          <p:cNvPr id="7" name="矩形 6"/>
          <p:cNvSpPr/>
          <p:nvPr userDrawn="1"/>
        </p:nvSpPr>
        <p:spPr>
          <a:xfrm>
            <a:off x="0" y="0"/>
            <a:ext cx="169168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8" name="表格 7"/>
          <p:cNvGraphicFramePr>
            <a:graphicFrameLocks noGrp="1"/>
          </p:cNvGraphicFramePr>
          <p:nvPr userDrawn="1">
            <p:extLst>
              <p:ext uri="{D42A27DB-BD31-4B8C-83A1-F6EECF244321}">
                <p14:modId xmlns:p14="http://schemas.microsoft.com/office/powerpoint/2010/main" val="2534129650"/>
              </p:ext>
            </p:extLst>
          </p:nvPr>
        </p:nvGraphicFramePr>
        <p:xfrm>
          <a:off x="0" y="1268760"/>
          <a:ext cx="1691680" cy="4752000"/>
        </p:xfrm>
        <a:graphic>
          <a:graphicData uri="http://schemas.openxmlformats.org/drawingml/2006/table">
            <a:tbl>
              <a:tblPr>
                <a:tableStyleId>{2D5ABB26-0587-4C30-8999-92F81FD0307C}</a:tableStyleId>
              </a:tblPr>
              <a:tblGrid>
                <a:gridCol w="1691680">
                  <a:extLst>
                    <a:ext uri="{9D8B030D-6E8A-4147-A177-3AD203B41FA5}">
                      <a16:colId xmlns:a16="http://schemas.microsoft.com/office/drawing/2014/main" val="20000"/>
                    </a:ext>
                  </a:extLst>
                </a:gridCol>
              </a:tblGrid>
              <a:tr h="792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kern="1200" dirty="0" smtClean="0">
                          <a:solidFill>
                            <a:schemeClr val="tx1">
                              <a:lumMod val="65000"/>
                              <a:lumOff val="35000"/>
                            </a:schemeClr>
                          </a:solidFill>
                          <a:latin typeface="微软雅黑" panose="020B0503020204020204" pitchFamily="34" charset="-122"/>
                          <a:ea typeface="微软雅黑" panose="020B0503020204020204" pitchFamily="34" charset="-122"/>
                          <a:cs typeface="+mn-cs"/>
                        </a:rPr>
                        <a:t>年度工作概述</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0"/>
                  </a:ext>
                </a:extLst>
              </a:tr>
              <a:tr h="792000">
                <a:tc>
                  <a:txBody>
                    <a:bodyPr/>
                    <a:lstStyle/>
                    <a:p>
                      <a:pPr algn="ct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工作完成情况</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1"/>
                  </a:ext>
                </a:extLst>
              </a:tr>
              <a:tr h="792000">
                <a:tc>
                  <a:txBody>
                    <a:bodyPr/>
                    <a:lstStyle/>
                    <a:p>
                      <a:pPr algn="ct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成功项目展示</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2"/>
                  </a:ext>
                </a:extLst>
              </a:tr>
              <a:tr h="792000">
                <a:tc>
                  <a:txBody>
                    <a:bodyPr/>
                    <a:lstStyle/>
                    <a:p>
                      <a:pPr algn="ct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经验总结与不足</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3"/>
                  </a:ext>
                </a:extLst>
              </a:tr>
              <a:tr h="792000">
                <a:tc>
                  <a:txBody>
                    <a:bodyPr/>
                    <a:lstStyle/>
                    <a:p>
                      <a:pPr algn="ct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当前形势分析</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4"/>
                  </a:ext>
                </a:extLst>
              </a:tr>
              <a:tr h="792000">
                <a:tc>
                  <a:txBody>
                    <a:bodyPr/>
                    <a:lstStyle/>
                    <a:p>
                      <a:pPr algn="ct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论文总结</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cxnSp>
        <p:nvCxnSpPr>
          <p:cNvPr id="13" name="直接连接符 12"/>
          <p:cNvCxnSpPr/>
          <p:nvPr userDrawn="1"/>
        </p:nvCxnSpPr>
        <p:spPr>
          <a:xfrm>
            <a:off x="2788985" y="1268760"/>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4" name="组合 13"/>
          <p:cNvGrpSpPr/>
          <p:nvPr userDrawn="1"/>
        </p:nvGrpSpPr>
        <p:grpSpPr>
          <a:xfrm>
            <a:off x="0" y="5231615"/>
            <a:ext cx="1691680" cy="788186"/>
            <a:chOff x="0" y="1272662"/>
            <a:chExt cx="1691680" cy="788186"/>
          </a:xfrm>
        </p:grpSpPr>
        <p:sp>
          <p:nvSpPr>
            <p:cNvPr id="15" name="矩形 14"/>
            <p:cNvSpPr/>
            <p:nvPr userDrawn="1"/>
          </p:nvSpPr>
          <p:spPr>
            <a:xfrm>
              <a:off x="0" y="1272662"/>
              <a:ext cx="1691680" cy="788186"/>
            </a:xfrm>
            <a:prstGeom prst="rect">
              <a:avLst/>
            </a:prstGeom>
            <a:solidFill>
              <a:srgbClr val="152F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kern="1200" dirty="0" smtClean="0">
                  <a:solidFill>
                    <a:schemeClr val="lt1"/>
                  </a:solidFill>
                  <a:latin typeface="微软雅黑" panose="020B0503020204020204" pitchFamily="34" charset="-122"/>
                  <a:ea typeface="微软雅黑" panose="020B0503020204020204" pitchFamily="34" charset="-122"/>
                  <a:cs typeface="+mn-cs"/>
                </a:rPr>
                <a:t>明年目标与计划</a:t>
              </a:r>
            </a:p>
          </p:txBody>
        </p:sp>
        <p:sp>
          <p:nvSpPr>
            <p:cNvPr id="17" name="等腰三角形 16"/>
            <p:cNvSpPr/>
            <p:nvPr userDrawn="1"/>
          </p:nvSpPr>
          <p:spPr>
            <a:xfrm rot="16200000">
              <a:off x="1547664" y="1594748"/>
              <a:ext cx="144016" cy="14401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直角三角形 9"/>
          <p:cNvSpPr/>
          <p:nvPr userDrawn="1"/>
        </p:nvSpPr>
        <p:spPr>
          <a:xfrm flipH="1">
            <a:off x="11277600" y="6019801"/>
            <a:ext cx="950294" cy="853427"/>
          </a:xfrm>
          <a:prstGeom prst="rtTriangle">
            <a:avLst/>
          </a:prstGeom>
          <a:solidFill>
            <a:srgbClr val="152F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1" name="五边形 10"/>
          <p:cNvSpPr/>
          <p:nvPr userDrawn="1"/>
        </p:nvSpPr>
        <p:spPr>
          <a:xfrm flipH="1">
            <a:off x="11382166" y="6369172"/>
            <a:ext cx="986607" cy="504056"/>
          </a:xfrm>
          <a:prstGeom prst="homePlate">
            <a:avLst/>
          </a:prstGeom>
          <a:no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fld id="{170C0C04-E408-48A9-82A4-3716296300DE}" type="slidenum">
              <a:rPr lang="zh-CN" altLang="en-US" sz="18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a:t>
            </a:fld>
            <a:endParaRPr lang="zh-CN" altLang="en-US" kern="0" dirty="0">
              <a:solidFill>
                <a:sysClr val="window" lastClr="FFFFFF"/>
              </a:solidFill>
              <a:latin typeface="Calibri"/>
              <a:ea typeface="宋体"/>
            </a:endParaRPr>
          </a:p>
        </p:txBody>
      </p:sp>
    </p:spTree>
    <p:extLst>
      <p:ext uri="{BB962C8B-B14F-4D97-AF65-F5344CB8AC3E}">
        <p14:creationId xmlns:p14="http://schemas.microsoft.com/office/powerpoint/2010/main" val="971196936"/>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UpDiag">
          <a:fgClr>
            <a:schemeClr val="bg1"/>
          </a:fgClr>
          <a:bgClr>
            <a:schemeClr val="bg1">
              <a:lumMod val="95000"/>
            </a:schemeClr>
          </a:bgClr>
        </a:patt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5332704"/>
      </p:ext>
    </p:extLst>
  </p:cSld>
  <p:clrMap bg1="lt1" tx1="dk1" bg2="lt2" tx2="dk2" accent1="accent1" accent2="accent2" accent3="accent3" accent4="accent4" accent5="accent5" accent6="accent6" hlink="hlink" folHlink="folHlink"/>
  <p:sldLayoutIdLst>
    <p:sldLayoutId id="2147483675" r:id="rId1"/>
    <p:sldLayoutId id="2147483681" r:id="rId2"/>
    <p:sldLayoutId id="2147483682" r:id="rId3"/>
    <p:sldLayoutId id="2147483651" r:id="rId4"/>
    <p:sldLayoutId id="2147483677" r:id="rId5"/>
    <p:sldLayoutId id="2147483676" r:id="rId6"/>
    <p:sldLayoutId id="2147483680" r:id="rId7"/>
    <p:sldLayoutId id="2147483678" r:id="rId8"/>
    <p:sldLayoutId id="2147483679" r:id="rId9"/>
    <p:sldLayoutId id="2147483669" r:id="rId10"/>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3980652" y="2076193"/>
            <a:ext cx="4219425" cy="1015663"/>
          </a:xfrm>
          <a:prstGeom prst="rect">
            <a:avLst/>
          </a:prstGeom>
        </p:spPr>
        <p:txBody>
          <a:bodyPr wrap="none">
            <a:spAutoFit/>
          </a:bodyPr>
          <a:lstStyle/>
          <a:p>
            <a:pPr algn="ctr"/>
            <a:r>
              <a:rPr lang="zh-CN" altLang="en-US" sz="6000" b="1" spc="300" dirty="0" smtClean="0">
                <a:solidFill>
                  <a:schemeClr val="bg1">
                    <a:lumMod val="95000"/>
                  </a:schemeClr>
                </a:solidFill>
                <a:latin typeface="微软雅黑" panose="020B0503020204020204" pitchFamily="34" charset="-122"/>
                <a:ea typeface="微软雅黑" panose="020B0503020204020204" pitchFamily="34" charset="-122"/>
              </a:rPr>
              <a:t>需 求 分 析</a:t>
            </a:r>
            <a:endParaRPr lang="zh-CN" altLang="en-US" sz="6000" b="1" spc="3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8" name="矩形 7"/>
          <p:cNvSpPr/>
          <p:nvPr/>
        </p:nvSpPr>
        <p:spPr>
          <a:xfrm>
            <a:off x="3042364" y="3773338"/>
            <a:ext cx="6096000" cy="430374"/>
          </a:xfrm>
          <a:prstGeom prst="rect">
            <a:avLst/>
          </a:prstGeom>
        </p:spPr>
        <p:txBody>
          <a:bodyPr>
            <a:spAutoFit/>
          </a:bodyPr>
          <a:lstStyle/>
          <a:p>
            <a:pPr algn="ctr">
              <a:lnSpc>
                <a:spcPct val="120000"/>
              </a:lnSpc>
            </a:pPr>
            <a:r>
              <a:rPr lang="zh-CN" altLang="en-US" sz="2000" b="1" dirty="0">
                <a:solidFill>
                  <a:schemeClr val="bg1"/>
                </a:solidFill>
                <a:latin typeface="微软雅黑" pitchFamily="34" charset="-122"/>
                <a:ea typeface="微软雅黑" pitchFamily="34" charset="-122"/>
              </a:rPr>
              <a:t>团队</a:t>
            </a:r>
            <a:r>
              <a:rPr lang="zh-CN" altLang="en-US" sz="2000" b="1" dirty="0" smtClean="0">
                <a:solidFill>
                  <a:schemeClr val="bg1"/>
                </a:solidFill>
                <a:latin typeface="微软雅黑" pitchFamily="34" charset="-122"/>
                <a:ea typeface="微软雅黑" pitchFamily="34" charset="-122"/>
              </a:rPr>
              <a:t>成员：白振宇 付彤 刘孟骁 王宇辰 周韬</a:t>
            </a:r>
            <a:endParaRPr lang="zh-CN" altLang="en-US" sz="2000" b="1" dirty="0">
              <a:solidFill>
                <a:schemeClr val="bg1"/>
              </a:solidFill>
              <a:latin typeface="微软雅黑" pitchFamily="34" charset="-122"/>
              <a:ea typeface="微软雅黑" pitchFamily="34" charset="-122"/>
            </a:endParaRPr>
          </a:p>
        </p:txBody>
      </p:sp>
      <p:sp>
        <p:nvSpPr>
          <p:cNvPr id="37" name="等腰三角形 36"/>
          <p:cNvSpPr/>
          <p:nvPr/>
        </p:nvSpPr>
        <p:spPr>
          <a:xfrm rot="10800000">
            <a:off x="167723" y="1742307"/>
            <a:ext cx="1952785" cy="1683435"/>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等腰三角形 45"/>
          <p:cNvSpPr/>
          <p:nvPr/>
        </p:nvSpPr>
        <p:spPr>
          <a:xfrm>
            <a:off x="1373245" y="1748980"/>
            <a:ext cx="1816127" cy="167009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等腰三角形 46"/>
          <p:cNvSpPr/>
          <p:nvPr/>
        </p:nvSpPr>
        <p:spPr>
          <a:xfrm rot="14386711">
            <a:off x="9871911" y="2248510"/>
            <a:ext cx="1810312" cy="1560613"/>
          </a:xfrm>
          <a:prstGeom prst="triangle">
            <a:avLst/>
          </a:prstGeom>
          <a:solidFill>
            <a:srgbClr val="F692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等腰三角形 57"/>
          <p:cNvSpPr/>
          <p:nvPr/>
        </p:nvSpPr>
        <p:spPr>
          <a:xfrm rot="3600000">
            <a:off x="9231969" y="1453174"/>
            <a:ext cx="1843405" cy="1462846"/>
          </a:xfrm>
          <a:prstGeom prst="triangle">
            <a:avLst>
              <a:gd name="adj" fmla="val 45858"/>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1020629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47"/>
                                        </p:tgtEl>
                                        <p:attrNameLst>
                                          <p:attrName>style.visibility</p:attrName>
                                        </p:attrNameLst>
                                      </p:cBhvr>
                                      <p:to>
                                        <p:strVal val="visible"/>
                                      </p:to>
                                    </p:set>
                                    <p:anim calcmode="lin" valueType="num">
                                      <p:cBhvr>
                                        <p:cTn id="7" dur="500" fill="hold"/>
                                        <p:tgtEl>
                                          <p:spTgt spid="47"/>
                                        </p:tgtEl>
                                        <p:attrNameLst>
                                          <p:attrName>ppt_w</p:attrName>
                                        </p:attrNameLst>
                                      </p:cBhvr>
                                      <p:tavLst>
                                        <p:tav tm="0">
                                          <p:val>
                                            <p:fltVal val="0"/>
                                          </p:val>
                                        </p:tav>
                                        <p:tav tm="100000">
                                          <p:val>
                                            <p:strVal val="#ppt_w"/>
                                          </p:val>
                                        </p:tav>
                                      </p:tavLst>
                                    </p:anim>
                                    <p:anim calcmode="lin" valueType="num">
                                      <p:cBhvr>
                                        <p:cTn id="8" dur="500" fill="hold"/>
                                        <p:tgtEl>
                                          <p:spTgt spid="47"/>
                                        </p:tgtEl>
                                        <p:attrNameLst>
                                          <p:attrName>ppt_h</p:attrName>
                                        </p:attrNameLst>
                                      </p:cBhvr>
                                      <p:tavLst>
                                        <p:tav tm="0">
                                          <p:val>
                                            <p:fltVal val="0"/>
                                          </p:val>
                                        </p:tav>
                                        <p:tav tm="100000">
                                          <p:val>
                                            <p:strVal val="#ppt_h"/>
                                          </p:val>
                                        </p:tav>
                                      </p:tavLst>
                                    </p:anim>
                                    <p:anim calcmode="lin" valueType="num">
                                      <p:cBhvr>
                                        <p:cTn id="9" dur="500" fill="hold"/>
                                        <p:tgtEl>
                                          <p:spTgt spid="47"/>
                                        </p:tgtEl>
                                        <p:attrNameLst>
                                          <p:attrName>style.rotation</p:attrName>
                                        </p:attrNameLst>
                                      </p:cBhvr>
                                      <p:tavLst>
                                        <p:tav tm="0">
                                          <p:val>
                                            <p:fltVal val="360"/>
                                          </p:val>
                                        </p:tav>
                                        <p:tav tm="100000">
                                          <p:val>
                                            <p:fltVal val="0"/>
                                          </p:val>
                                        </p:tav>
                                      </p:tavLst>
                                    </p:anim>
                                    <p:animEffect transition="in" filter="fade">
                                      <p:cBhvr>
                                        <p:cTn id="10" dur="500"/>
                                        <p:tgtEl>
                                          <p:spTgt spid="47"/>
                                        </p:tgtEl>
                                      </p:cBhvr>
                                    </p:animEffect>
                                  </p:childTnLst>
                                </p:cTn>
                              </p:par>
                              <p:par>
                                <p:cTn id="11" presetID="49" presetClass="entr" presetSubtype="0" decel="100000" fill="hold" grpId="0" nodeType="withEffect">
                                  <p:stCondLst>
                                    <p:cond delay="0"/>
                                  </p:stCondLst>
                                  <p:childTnLst>
                                    <p:set>
                                      <p:cBhvr>
                                        <p:cTn id="12" dur="1" fill="hold">
                                          <p:stCondLst>
                                            <p:cond delay="0"/>
                                          </p:stCondLst>
                                        </p:cTn>
                                        <p:tgtEl>
                                          <p:spTgt spid="37"/>
                                        </p:tgtEl>
                                        <p:attrNameLst>
                                          <p:attrName>style.visibility</p:attrName>
                                        </p:attrNameLst>
                                      </p:cBhvr>
                                      <p:to>
                                        <p:strVal val="visible"/>
                                      </p:to>
                                    </p:set>
                                    <p:anim calcmode="lin" valueType="num">
                                      <p:cBhvr>
                                        <p:cTn id="13" dur="500" fill="hold"/>
                                        <p:tgtEl>
                                          <p:spTgt spid="37"/>
                                        </p:tgtEl>
                                        <p:attrNameLst>
                                          <p:attrName>ppt_w</p:attrName>
                                        </p:attrNameLst>
                                      </p:cBhvr>
                                      <p:tavLst>
                                        <p:tav tm="0">
                                          <p:val>
                                            <p:fltVal val="0"/>
                                          </p:val>
                                        </p:tav>
                                        <p:tav tm="100000">
                                          <p:val>
                                            <p:strVal val="#ppt_w"/>
                                          </p:val>
                                        </p:tav>
                                      </p:tavLst>
                                    </p:anim>
                                    <p:anim calcmode="lin" valueType="num">
                                      <p:cBhvr>
                                        <p:cTn id="14" dur="500" fill="hold"/>
                                        <p:tgtEl>
                                          <p:spTgt spid="37"/>
                                        </p:tgtEl>
                                        <p:attrNameLst>
                                          <p:attrName>ppt_h</p:attrName>
                                        </p:attrNameLst>
                                      </p:cBhvr>
                                      <p:tavLst>
                                        <p:tav tm="0">
                                          <p:val>
                                            <p:fltVal val="0"/>
                                          </p:val>
                                        </p:tav>
                                        <p:tav tm="100000">
                                          <p:val>
                                            <p:strVal val="#ppt_h"/>
                                          </p:val>
                                        </p:tav>
                                      </p:tavLst>
                                    </p:anim>
                                    <p:anim calcmode="lin" valueType="num">
                                      <p:cBhvr>
                                        <p:cTn id="15" dur="500" fill="hold"/>
                                        <p:tgtEl>
                                          <p:spTgt spid="37"/>
                                        </p:tgtEl>
                                        <p:attrNameLst>
                                          <p:attrName>style.rotation</p:attrName>
                                        </p:attrNameLst>
                                      </p:cBhvr>
                                      <p:tavLst>
                                        <p:tav tm="0">
                                          <p:val>
                                            <p:fltVal val="360"/>
                                          </p:val>
                                        </p:tav>
                                        <p:tav tm="100000">
                                          <p:val>
                                            <p:fltVal val="0"/>
                                          </p:val>
                                        </p:tav>
                                      </p:tavLst>
                                    </p:anim>
                                    <p:animEffect transition="in" filter="fade">
                                      <p:cBhvr>
                                        <p:cTn id="16" dur="500"/>
                                        <p:tgtEl>
                                          <p:spTgt spid="37"/>
                                        </p:tgtEl>
                                      </p:cBhvr>
                                    </p:animEffect>
                                  </p:childTnLst>
                                </p:cTn>
                              </p:par>
                              <p:par>
                                <p:cTn id="17" presetID="49" presetClass="entr" presetSubtype="0" decel="100000" fill="hold" grpId="0" nodeType="withEffect">
                                  <p:stCondLst>
                                    <p:cond delay="0"/>
                                  </p:stCondLst>
                                  <p:childTnLst>
                                    <p:set>
                                      <p:cBhvr>
                                        <p:cTn id="18" dur="1" fill="hold">
                                          <p:stCondLst>
                                            <p:cond delay="0"/>
                                          </p:stCondLst>
                                        </p:cTn>
                                        <p:tgtEl>
                                          <p:spTgt spid="58"/>
                                        </p:tgtEl>
                                        <p:attrNameLst>
                                          <p:attrName>style.visibility</p:attrName>
                                        </p:attrNameLst>
                                      </p:cBhvr>
                                      <p:to>
                                        <p:strVal val="visible"/>
                                      </p:to>
                                    </p:set>
                                    <p:anim calcmode="lin" valueType="num">
                                      <p:cBhvr>
                                        <p:cTn id="19" dur="500" fill="hold"/>
                                        <p:tgtEl>
                                          <p:spTgt spid="58"/>
                                        </p:tgtEl>
                                        <p:attrNameLst>
                                          <p:attrName>ppt_w</p:attrName>
                                        </p:attrNameLst>
                                      </p:cBhvr>
                                      <p:tavLst>
                                        <p:tav tm="0">
                                          <p:val>
                                            <p:fltVal val="0"/>
                                          </p:val>
                                        </p:tav>
                                        <p:tav tm="100000">
                                          <p:val>
                                            <p:strVal val="#ppt_w"/>
                                          </p:val>
                                        </p:tav>
                                      </p:tavLst>
                                    </p:anim>
                                    <p:anim calcmode="lin" valueType="num">
                                      <p:cBhvr>
                                        <p:cTn id="20" dur="500" fill="hold"/>
                                        <p:tgtEl>
                                          <p:spTgt spid="58"/>
                                        </p:tgtEl>
                                        <p:attrNameLst>
                                          <p:attrName>ppt_h</p:attrName>
                                        </p:attrNameLst>
                                      </p:cBhvr>
                                      <p:tavLst>
                                        <p:tav tm="0">
                                          <p:val>
                                            <p:fltVal val="0"/>
                                          </p:val>
                                        </p:tav>
                                        <p:tav tm="100000">
                                          <p:val>
                                            <p:strVal val="#ppt_h"/>
                                          </p:val>
                                        </p:tav>
                                      </p:tavLst>
                                    </p:anim>
                                    <p:anim calcmode="lin" valueType="num">
                                      <p:cBhvr>
                                        <p:cTn id="21" dur="500" fill="hold"/>
                                        <p:tgtEl>
                                          <p:spTgt spid="58"/>
                                        </p:tgtEl>
                                        <p:attrNameLst>
                                          <p:attrName>style.rotation</p:attrName>
                                        </p:attrNameLst>
                                      </p:cBhvr>
                                      <p:tavLst>
                                        <p:tav tm="0">
                                          <p:val>
                                            <p:fltVal val="360"/>
                                          </p:val>
                                        </p:tav>
                                        <p:tav tm="100000">
                                          <p:val>
                                            <p:fltVal val="0"/>
                                          </p:val>
                                        </p:tav>
                                      </p:tavLst>
                                    </p:anim>
                                    <p:animEffect transition="in" filter="fade">
                                      <p:cBhvr>
                                        <p:cTn id="22" dur="500"/>
                                        <p:tgtEl>
                                          <p:spTgt spid="58"/>
                                        </p:tgtEl>
                                      </p:cBhvr>
                                    </p:animEffect>
                                  </p:childTnLst>
                                </p:cTn>
                              </p:par>
                              <p:par>
                                <p:cTn id="23" presetID="49" presetClass="entr" presetSubtype="0" decel="100000" fill="hold" grpId="0" nodeType="withEffect">
                                  <p:stCondLst>
                                    <p:cond delay="0"/>
                                  </p:stCondLst>
                                  <p:childTnLst>
                                    <p:set>
                                      <p:cBhvr>
                                        <p:cTn id="24" dur="1" fill="hold">
                                          <p:stCondLst>
                                            <p:cond delay="0"/>
                                          </p:stCondLst>
                                        </p:cTn>
                                        <p:tgtEl>
                                          <p:spTgt spid="46"/>
                                        </p:tgtEl>
                                        <p:attrNameLst>
                                          <p:attrName>style.visibility</p:attrName>
                                        </p:attrNameLst>
                                      </p:cBhvr>
                                      <p:to>
                                        <p:strVal val="visible"/>
                                      </p:to>
                                    </p:set>
                                    <p:anim calcmode="lin" valueType="num">
                                      <p:cBhvr>
                                        <p:cTn id="25" dur="500" fill="hold"/>
                                        <p:tgtEl>
                                          <p:spTgt spid="46"/>
                                        </p:tgtEl>
                                        <p:attrNameLst>
                                          <p:attrName>ppt_w</p:attrName>
                                        </p:attrNameLst>
                                      </p:cBhvr>
                                      <p:tavLst>
                                        <p:tav tm="0">
                                          <p:val>
                                            <p:fltVal val="0"/>
                                          </p:val>
                                        </p:tav>
                                        <p:tav tm="100000">
                                          <p:val>
                                            <p:strVal val="#ppt_w"/>
                                          </p:val>
                                        </p:tav>
                                      </p:tavLst>
                                    </p:anim>
                                    <p:anim calcmode="lin" valueType="num">
                                      <p:cBhvr>
                                        <p:cTn id="26" dur="500" fill="hold"/>
                                        <p:tgtEl>
                                          <p:spTgt spid="46"/>
                                        </p:tgtEl>
                                        <p:attrNameLst>
                                          <p:attrName>ppt_h</p:attrName>
                                        </p:attrNameLst>
                                      </p:cBhvr>
                                      <p:tavLst>
                                        <p:tav tm="0">
                                          <p:val>
                                            <p:fltVal val="0"/>
                                          </p:val>
                                        </p:tav>
                                        <p:tav tm="100000">
                                          <p:val>
                                            <p:strVal val="#ppt_h"/>
                                          </p:val>
                                        </p:tav>
                                      </p:tavLst>
                                    </p:anim>
                                    <p:anim calcmode="lin" valueType="num">
                                      <p:cBhvr>
                                        <p:cTn id="27" dur="500" fill="hold"/>
                                        <p:tgtEl>
                                          <p:spTgt spid="46"/>
                                        </p:tgtEl>
                                        <p:attrNameLst>
                                          <p:attrName>style.rotation</p:attrName>
                                        </p:attrNameLst>
                                      </p:cBhvr>
                                      <p:tavLst>
                                        <p:tav tm="0">
                                          <p:val>
                                            <p:fltVal val="360"/>
                                          </p:val>
                                        </p:tav>
                                        <p:tav tm="100000">
                                          <p:val>
                                            <p:fltVal val="0"/>
                                          </p:val>
                                        </p:tav>
                                      </p:tavLst>
                                    </p:anim>
                                    <p:animEffect transition="in" filter="fade">
                                      <p:cBhvr>
                                        <p:cTn id="28" dur="500"/>
                                        <p:tgtEl>
                                          <p:spTgt spid="46"/>
                                        </p:tgtEl>
                                      </p:cBhvr>
                                    </p:animEffect>
                                  </p:childTnLst>
                                </p:cTn>
                              </p:par>
                            </p:childTnLst>
                          </p:cTn>
                        </p:par>
                        <p:par>
                          <p:cTn id="29" fill="hold">
                            <p:stCondLst>
                              <p:cond delay="500"/>
                            </p:stCondLst>
                            <p:childTnLst>
                              <p:par>
                                <p:cTn id="30" presetID="16" presetClass="entr" presetSubtype="37" fill="hold" grpId="0" nodeType="after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barn(outVertical)">
                                      <p:cBhvr>
                                        <p:cTn id="32" dur="1000"/>
                                        <p:tgtEl>
                                          <p:spTgt spid="7"/>
                                        </p:tgtEl>
                                      </p:cBhvr>
                                    </p:animEffect>
                                  </p:childTnLst>
                                </p:cTn>
                              </p:par>
                              <p:par>
                                <p:cTn id="33" presetID="9" presetClass="entr" presetSubtype="0" fill="hold" grpId="0" nodeType="withEffect">
                                  <p:stCondLst>
                                    <p:cond delay="250"/>
                                  </p:stCondLst>
                                  <p:childTnLst>
                                    <p:set>
                                      <p:cBhvr>
                                        <p:cTn id="34" dur="1" fill="hold">
                                          <p:stCondLst>
                                            <p:cond delay="0"/>
                                          </p:stCondLst>
                                        </p:cTn>
                                        <p:tgtEl>
                                          <p:spTgt spid="8"/>
                                        </p:tgtEl>
                                        <p:attrNameLst>
                                          <p:attrName>style.visibility</p:attrName>
                                        </p:attrNameLst>
                                      </p:cBhvr>
                                      <p:to>
                                        <p:strVal val="visible"/>
                                      </p:to>
                                    </p:set>
                                    <p:animEffect transition="in" filter="dissolve">
                                      <p:cBhvr>
                                        <p:cTn id="3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37" grpId="0" animBg="1"/>
      <p:bldP spid="46" grpId="0" animBg="1"/>
      <p:bldP spid="47" grpId="0" animBg="1"/>
      <p:bldP spid="58"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0" y="-120580"/>
            <a:ext cx="12192000" cy="6858000"/>
          </a:xfrm>
          <a:prstGeom prst="rect">
            <a:avLst/>
          </a:prstGeom>
        </p:spPr>
      </p:pic>
      <p:pic>
        <p:nvPicPr>
          <p:cNvPr id="11" name="图片 10"/>
          <p:cNvPicPr>
            <a:picLocks noChangeAspect="1"/>
          </p:cNvPicPr>
          <p:nvPr/>
        </p:nvPicPr>
        <p:blipFill>
          <a:blip r:embed="rId4"/>
          <a:stretch>
            <a:fillRect/>
          </a:stretch>
        </p:blipFill>
        <p:spPr>
          <a:xfrm>
            <a:off x="0" y="-1065"/>
            <a:ext cx="12192000" cy="832813"/>
          </a:xfrm>
          <a:prstGeom prst="rect">
            <a:avLst/>
          </a:prstGeom>
        </p:spPr>
      </p:pic>
      <p:grpSp>
        <p:nvGrpSpPr>
          <p:cNvPr id="20" name="组合 19"/>
          <p:cNvGrpSpPr/>
          <p:nvPr/>
        </p:nvGrpSpPr>
        <p:grpSpPr>
          <a:xfrm>
            <a:off x="380301" y="243644"/>
            <a:ext cx="310164" cy="325523"/>
            <a:chOff x="5284519" y="1508166"/>
            <a:chExt cx="213756" cy="427512"/>
          </a:xfrm>
        </p:grpSpPr>
        <p:cxnSp>
          <p:nvCxnSpPr>
            <p:cNvPr id="21" name="直接连接符 20"/>
            <p:cNvCxnSpPr/>
            <p:nvPr/>
          </p:nvCxnSpPr>
          <p:spPr>
            <a:xfrm>
              <a:off x="5284519" y="1508166"/>
              <a:ext cx="213756" cy="213756"/>
            </a:xfrm>
            <a:prstGeom prst="line">
              <a:avLst/>
            </a:prstGeom>
            <a:ln w="19050">
              <a:solidFill>
                <a:schemeClr val="bg1"/>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5284519" y="1721922"/>
              <a:ext cx="213756" cy="213756"/>
            </a:xfrm>
            <a:prstGeom prst="line">
              <a:avLst/>
            </a:prstGeom>
            <a:ln w="19050">
              <a:solidFill>
                <a:schemeClr val="bg1"/>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sp>
        <p:nvSpPr>
          <p:cNvPr id="6" name="文本框 5"/>
          <p:cNvSpPr txBox="1"/>
          <p:nvPr/>
        </p:nvSpPr>
        <p:spPr>
          <a:xfrm>
            <a:off x="830230" y="215286"/>
            <a:ext cx="2837418" cy="400110"/>
          </a:xfrm>
          <a:prstGeom prst="rect">
            <a:avLst/>
          </a:prstGeom>
          <a:noFill/>
        </p:spPr>
        <p:txBody>
          <a:bodyPr wrap="square" rtlCol="0">
            <a:spAutoFit/>
          </a:bodyPr>
          <a:lstStyle/>
          <a:p>
            <a:r>
              <a:rPr lang="en-US" altLang="zh-CN" sz="2000" b="1" dirty="0" smtClean="0">
                <a:solidFill>
                  <a:schemeClr val="bg1"/>
                </a:solidFill>
                <a:latin typeface="微软雅黑" panose="020B0503020204020204" pitchFamily="34" charset="-122"/>
                <a:ea typeface="微软雅黑" panose="020B0503020204020204" pitchFamily="34" charset="-122"/>
              </a:rPr>
              <a:t>User Story 1  </a:t>
            </a:r>
            <a:r>
              <a:rPr lang="zh-CN" altLang="en-US" sz="2000" b="1" dirty="0" smtClean="0">
                <a:solidFill>
                  <a:schemeClr val="bg1"/>
                </a:solidFill>
                <a:latin typeface="微软雅黑" panose="020B0503020204020204" pitchFamily="34" charset="-122"/>
                <a:ea typeface="微软雅黑" panose="020B0503020204020204" pitchFamily="34" charset="-122"/>
              </a:rPr>
              <a:t>申请人</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39" name="组合 38"/>
          <p:cNvGrpSpPr/>
          <p:nvPr/>
        </p:nvGrpSpPr>
        <p:grpSpPr>
          <a:xfrm>
            <a:off x="1715396" y="1940174"/>
            <a:ext cx="8343004" cy="4239562"/>
            <a:chOff x="3474720" y="4038600"/>
            <a:chExt cx="2331720" cy="1752600"/>
          </a:xfrm>
        </p:grpSpPr>
        <p:sp>
          <p:nvSpPr>
            <p:cNvPr id="43" name="矩形 42"/>
            <p:cNvSpPr/>
            <p:nvPr/>
          </p:nvSpPr>
          <p:spPr>
            <a:xfrm>
              <a:off x="3474720" y="4038600"/>
              <a:ext cx="2331720" cy="1752600"/>
            </a:xfrm>
            <a:prstGeom prst="rect">
              <a:avLst/>
            </a:prstGeom>
            <a:ln w="12700">
              <a:solidFill>
                <a:srgbClr val="9DA8B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89">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endParaRPr>
            </a:p>
          </p:txBody>
        </p:sp>
        <p:cxnSp>
          <p:nvCxnSpPr>
            <p:cNvPr id="44" name="直接连接符 43"/>
            <p:cNvCxnSpPr/>
            <p:nvPr/>
          </p:nvCxnSpPr>
          <p:spPr>
            <a:xfrm>
              <a:off x="3596579" y="4606394"/>
              <a:ext cx="2088000" cy="0"/>
            </a:xfrm>
            <a:prstGeom prst="line">
              <a:avLst/>
            </a:prstGeom>
            <a:ln w="12700">
              <a:solidFill>
                <a:srgbClr val="9DA8B1"/>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3596580" y="5189592"/>
              <a:ext cx="2088000" cy="0"/>
            </a:xfrm>
            <a:prstGeom prst="line">
              <a:avLst/>
            </a:prstGeom>
            <a:ln w="12700">
              <a:solidFill>
                <a:srgbClr val="9DA8B1"/>
              </a:solidFill>
            </a:ln>
          </p:spPr>
          <p:style>
            <a:lnRef idx="1">
              <a:schemeClr val="accent1"/>
            </a:lnRef>
            <a:fillRef idx="0">
              <a:schemeClr val="accent1"/>
            </a:fillRef>
            <a:effectRef idx="0">
              <a:schemeClr val="accent1"/>
            </a:effectRef>
            <a:fontRef idx="minor">
              <a:schemeClr val="tx1"/>
            </a:fontRef>
          </p:style>
        </p:cxnSp>
      </p:grpSp>
      <p:grpSp>
        <p:nvGrpSpPr>
          <p:cNvPr id="46" name="组合 45"/>
          <p:cNvGrpSpPr/>
          <p:nvPr/>
        </p:nvGrpSpPr>
        <p:grpSpPr>
          <a:xfrm>
            <a:off x="1715392" y="1246022"/>
            <a:ext cx="8343002" cy="692461"/>
            <a:chOff x="3569970" y="1908810"/>
            <a:chExt cx="2331720" cy="1920241"/>
          </a:xfrm>
        </p:grpSpPr>
        <p:sp>
          <p:nvSpPr>
            <p:cNvPr id="47" name="矩形 46"/>
            <p:cNvSpPr/>
            <p:nvPr/>
          </p:nvSpPr>
          <p:spPr>
            <a:xfrm>
              <a:off x="3569970" y="1908810"/>
              <a:ext cx="2331720" cy="1920241"/>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9">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49" name="文本框 48"/>
            <p:cNvSpPr txBox="1"/>
            <p:nvPr/>
          </p:nvSpPr>
          <p:spPr>
            <a:xfrm>
              <a:off x="3606839" y="2318331"/>
              <a:ext cx="2088001" cy="1109532"/>
            </a:xfrm>
            <a:prstGeom prst="rect">
              <a:avLst/>
            </a:prstGeom>
            <a:noFill/>
          </p:spPr>
          <p:txBody>
            <a:bodyPr wrap="square" rtlCol="0">
              <a:spAutoFit/>
            </a:bodyPr>
            <a:lstStyle/>
            <a:p>
              <a:pPr algn="ctr"/>
              <a:r>
                <a:rPr lang="en-US" altLang="zh-CN" sz="20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User Story 1.2 </a:t>
              </a:r>
              <a:r>
                <a:rPr lang="zh-CN" altLang="en-US" sz="20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向导查看</a:t>
              </a:r>
              <a:endParaRPr lang="zh-CN" altLang="zh-CN" sz="20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sp>
        <p:nvSpPr>
          <p:cNvPr id="50" name="文本框 49"/>
          <p:cNvSpPr txBox="1"/>
          <p:nvPr/>
        </p:nvSpPr>
        <p:spPr>
          <a:xfrm>
            <a:off x="2150425" y="2204017"/>
            <a:ext cx="7637655" cy="923330"/>
          </a:xfrm>
          <a:prstGeom prst="rect">
            <a:avLst/>
          </a:prstGeom>
          <a:noFill/>
        </p:spPr>
        <p:txBody>
          <a:bodyPr wrap="square" rtlCol="0">
            <a:spAutoFit/>
          </a:bodyPr>
          <a:lstStyle/>
          <a:p>
            <a:r>
              <a:rPr lang="zh-CN" altLang="en-US" dirty="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卡片</a:t>
            </a:r>
            <a:r>
              <a:rPr lang="zh-CN" altLang="en-US" dirty="0" smtClean="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a:t>
            </a:r>
            <a:endParaRPr lang="en-US" altLang="zh-CN" dirty="0" smtClean="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endParaRPr>
          </a:p>
          <a:p>
            <a:r>
              <a:rPr lang="zh-CN" altLang="en-US" dirty="0" smtClean="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作为</a:t>
            </a:r>
            <a:r>
              <a:rPr lang="zh-CN" altLang="en-US" dirty="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申请人，我希望能够分步输入需求实时刷新查询结果，以便于查看到所需的会议室</a:t>
            </a:r>
            <a:r>
              <a:rPr lang="zh-CN" altLang="en-US" dirty="0" smtClean="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a:t>
            </a:r>
            <a:endParaRPr lang="zh-CN" altLang="en-US" dirty="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3" name="矩形 2"/>
          <p:cNvSpPr/>
          <p:nvPr/>
        </p:nvSpPr>
        <p:spPr>
          <a:xfrm>
            <a:off x="2150425" y="3431813"/>
            <a:ext cx="7555295" cy="1200329"/>
          </a:xfrm>
          <a:prstGeom prst="rect">
            <a:avLst/>
          </a:prstGeom>
        </p:spPr>
        <p:txBody>
          <a:bodyPr wrap="square">
            <a:spAutoFit/>
          </a:bodyPr>
          <a:lstStyle/>
          <a:p>
            <a:pPr algn="just">
              <a:spcAft>
                <a:spcPts val="0"/>
              </a:spcAft>
            </a:pPr>
            <a:r>
              <a:rPr lang="zh-CN" altLang="en-US" kern="100" dirty="0">
                <a:solidFill>
                  <a:schemeClr val="tx1">
                    <a:lumMod val="50000"/>
                    <a:lumOff val="50000"/>
                  </a:schemeClr>
                </a:solidFill>
                <a:latin typeface="等线" panose="02010600030101010101" pitchFamily="2" charset="-122"/>
                <a:ea typeface="微软雅黑" panose="020B0503020204020204" pitchFamily="34" charset="-122"/>
                <a:cs typeface="Times New Roman" panose="02020603050405020304" pitchFamily="18" charset="0"/>
              </a:rPr>
              <a:t>注释：</a:t>
            </a:r>
          </a:p>
          <a:p>
            <a:pPr algn="just">
              <a:spcAft>
                <a:spcPts val="0"/>
              </a:spcAft>
            </a:pPr>
            <a:r>
              <a:rPr lang="en-US" altLang="zh-CN" kern="100" dirty="0">
                <a:solidFill>
                  <a:schemeClr val="tx1">
                    <a:lumMod val="50000"/>
                    <a:lumOff val="50000"/>
                  </a:schemeClr>
                </a:solidFill>
                <a:latin typeface="等线" panose="02010600030101010101" pitchFamily="2" charset="-122"/>
                <a:ea typeface="微软雅黑" panose="020B0503020204020204" pitchFamily="34" charset="-122"/>
                <a:cs typeface="Times New Roman" panose="02020603050405020304" pitchFamily="18" charset="0"/>
              </a:rPr>
              <a:t>1</a:t>
            </a:r>
            <a:r>
              <a:rPr lang="en-US" altLang="zh-CN" kern="100" dirty="0" smtClean="0">
                <a:solidFill>
                  <a:schemeClr val="tx1">
                    <a:lumMod val="50000"/>
                    <a:lumOff val="50000"/>
                  </a:schemeClr>
                </a:solidFill>
                <a:latin typeface="等线" panose="02010600030101010101" pitchFamily="2" charset="-122"/>
                <a:ea typeface="微软雅黑" panose="020B0503020204020204" pitchFamily="34" charset="-122"/>
                <a:cs typeface="Times New Roman" panose="02020603050405020304" pitchFamily="18" charset="0"/>
              </a:rPr>
              <a:t>. </a:t>
            </a:r>
            <a:r>
              <a:rPr lang="zh-CN" altLang="en-US" kern="100" dirty="0" smtClean="0">
                <a:solidFill>
                  <a:schemeClr val="tx1">
                    <a:lumMod val="50000"/>
                    <a:lumOff val="50000"/>
                  </a:schemeClr>
                </a:solidFill>
                <a:latin typeface="等线" panose="02010600030101010101" pitchFamily="2" charset="-122"/>
                <a:ea typeface="微软雅黑" panose="020B0503020204020204" pitchFamily="34" charset="-122"/>
                <a:cs typeface="Times New Roman" panose="02020603050405020304" pitchFamily="18" charset="0"/>
              </a:rPr>
              <a:t>查询</a:t>
            </a:r>
            <a:r>
              <a:rPr lang="zh-CN" altLang="en-US" kern="100" dirty="0">
                <a:solidFill>
                  <a:schemeClr val="tx1">
                    <a:lumMod val="50000"/>
                    <a:lumOff val="50000"/>
                  </a:schemeClr>
                </a:solidFill>
                <a:latin typeface="等线" panose="02010600030101010101" pitchFamily="2" charset="-122"/>
                <a:ea typeface="微软雅黑" panose="020B0503020204020204" pitchFamily="34" charset="-122"/>
                <a:cs typeface="Times New Roman" panose="02020603050405020304" pitchFamily="18" charset="0"/>
              </a:rPr>
              <a:t>结果按照智能推荐进行排序。</a:t>
            </a:r>
          </a:p>
          <a:p>
            <a:pPr algn="just">
              <a:spcAft>
                <a:spcPts val="0"/>
              </a:spcAft>
            </a:pPr>
            <a:r>
              <a:rPr lang="en-US" altLang="zh-CN" kern="100" dirty="0">
                <a:solidFill>
                  <a:schemeClr val="tx1">
                    <a:lumMod val="50000"/>
                    <a:lumOff val="50000"/>
                  </a:schemeClr>
                </a:solidFill>
                <a:latin typeface="等线" panose="02010600030101010101" pitchFamily="2" charset="-122"/>
                <a:ea typeface="微软雅黑" panose="020B0503020204020204" pitchFamily="34" charset="-122"/>
                <a:cs typeface="Times New Roman" panose="02020603050405020304" pitchFamily="18" charset="0"/>
              </a:rPr>
              <a:t>2</a:t>
            </a:r>
            <a:r>
              <a:rPr lang="en-US" altLang="zh-CN" kern="100" dirty="0" smtClean="0">
                <a:solidFill>
                  <a:schemeClr val="tx1">
                    <a:lumMod val="50000"/>
                    <a:lumOff val="50000"/>
                  </a:schemeClr>
                </a:solidFill>
                <a:latin typeface="等线" panose="02010600030101010101" pitchFamily="2" charset="-122"/>
                <a:ea typeface="微软雅黑" panose="020B0503020204020204" pitchFamily="34" charset="-122"/>
                <a:cs typeface="Times New Roman" panose="02020603050405020304" pitchFamily="18" charset="0"/>
              </a:rPr>
              <a:t>. </a:t>
            </a:r>
            <a:r>
              <a:rPr lang="zh-CN" altLang="en-US" kern="100" dirty="0" smtClean="0">
                <a:solidFill>
                  <a:schemeClr val="tx1">
                    <a:lumMod val="50000"/>
                    <a:lumOff val="50000"/>
                  </a:schemeClr>
                </a:solidFill>
                <a:latin typeface="等线" panose="02010600030101010101" pitchFamily="2" charset="-122"/>
                <a:ea typeface="微软雅黑" panose="020B0503020204020204" pitchFamily="34" charset="-122"/>
                <a:cs typeface="Times New Roman" panose="02020603050405020304" pitchFamily="18" charset="0"/>
              </a:rPr>
              <a:t>无需</a:t>
            </a:r>
            <a:r>
              <a:rPr lang="zh-CN" altLang="en-US" kern="100" dirty="0">
                <a:solidFill>
                  <a:schemeClr val="tx1">
                    <a:lumMod val="50000"/>
                    <a:lumOff val="50000"/>
                  </a:schemeClr>
                </a:solidFill>
                <a:latin typeface="等线" panose="02010600030101010101" pitchFamily="2" charset="-122"/>
                <a:ea typeface="微软雅黑" panose="020B0503020204020204" pitchFamily="34" charset="-122"/>
                <a:cs typeface="Times New Roman" panose="02020603050405020304" pitchFamily="18" charset="0"/>
              </a:rPr>
              <a:t>填完所有信息即可下一步。</a:t>
            </a:r>
          </a:p>
          <a:p>
            <a:pPr algn="just">
              <a:spcAft>
                <a:spcPts val="0"/>
              </a:spcAft>
            </a:pPr>
            <a:r>
              <a:rPr lang="en-US" altLang="zh-CN" kern="100" dirty="0">
                <a:solidFill>
                  <a:schemeClr val="tx1">
                    <a:lumMod val="50000"/>
                    <a:lumOff val="50000"/>
                  </a:schemeClr>
                </a:solidFill>
                <a:latin typeface="等线" panose="02010600030101010101" pitchFamily="2" charset="-122"/>
                <a:ea typeface="微软雅黑" panose="020B0503020204020204" pitchFamily="34" charset="-122"/>
                <a:cs typeface="Times New Roman" panose="02020603050405020304" pitchFamily="18" charset="0"/>
              </a:rPr>
              <a:t>3</a:t>
            </a:r>
            <a:r>
              <a:rPr lang="en-US" altLang="zh-CN" kern="100" dirty="0" smtClean="0">
                <a:solidFill>
                  <a:schemeClr val="tx1">
                    <a:lumMod val="50000"/>
                    <a:lumOff val="50000"/>
                  </a:schemeClr>
                </a:solidFill>
                <a:latin typeface="等线" panose="02010600030101010101" pitchFamily="2" charset="-122"/>
                <a:ea typeface="微软雅黑" panose="020B0503020204020204" pitchFamily="34" charset="-122"/>
                <a:cs typeface="Times New Roman" panose="02020603050405020304" pitchFamily="18" charset="0"/>
              </a:rPr>
              <a:t>. </a:t>
            </a:r>
            <a:r>
              <a:rPr lang="zh-CN" altLang="en-US" kern="100" dirty="0" smtClean="0">
                <a:solidFill>
                  <a:schemeClr val="tx1">
                    <a:lumMod val="50000"/>
                    <a:lumOff val="50000"/>
                  </a:schemeClr>
                </a:solidFill>
                <a:latin typeface="等线" panose="02010600030101010101" pitchFamily="2" charset="-122"/>
                <a:ea typeface="微软雅黑" panose="020B0503020204020204" pitchFamily="34" charset="-122"/>
                <a:cs typeface="Times New Roman" panose="02020603050405020304" pitchFamily="18" charset="0"/>
              </a:rPr>
              <a:t>每</a:t>
            </a:r>
            <a:r>
              <a:rPr lang="zh-CN" altLang="en-US" kern="100" dirty="0">
                <a:solidFill>
                  <a:schemeClr val="tx1">
                    <a:lumMod val="50000"/>
                    <a:lumOff val="50000"/>
                  </a:schemeClr>
                </a:solidFill>
                <a:latin typeface="等线" panose="02010600030101010101" pitchFamily="2" charset="-122"/>
                <a:ea typeface="微软雅黑" panose="020B0503020204020204" pitchFamily="34" charset="-122"/>
                <a:cs typeface="Times New Roman" panose="02020603050405020304" pitchFamily="18" charset="0"/>
              </a:rPr>
              <a:t>一次选择都会刷新结果。</a:t>
            </a:r>
          </a:p>
        </p:txBody>
      </p:sp>
      <p:sp>
        <p:nvSpPr>
          <p:cNvPr id="4" name="矩形 3"/>
          <p:cNvSpPr/>
          <p:nvPr/>
        </p:nvSpPr>
        <p:spPr>
          <a:xfrm>
            <a:off x="2150425" y="4805774"/>
            <a:ext cx="6096000" cy="1200329"/>
          </a:xfrm>
          <a:prstGeom prst="rect">
            <a:avLst/>
          </a:prstGeom>
        </p:spPr>
        <p:txBody>
          <a:bodyPr>
            <a:spAutoFit/>
          </a:bodyPr>
          <a:lstStyle/>
          <a:p>
            <a:pPr algn="just">
              <a:spcAft>
                <a:spcPts val="0"/>
              </a:spcAft>
            </a:pPr>
            <a:r>
              <a:rPr lang="zh-CN" altLang="en-US" kern="100"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测试：</a:t>
            </a:r>
          </a:p>
          <a:p>
            <a:pPr algn="just">
              <a:spcAft>
                <a:spcPts val="0"/>
              </a:spcAft>
            </a:pPr>
            <a:r>
              <a:rPr lang="en-US" altLang="zh-CN" kern="100"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1</a:t>
            </a:r>
            <a:r>
              <a:rPr lang="en-US" altLang="zh-CN" kern="100" dirty="0" smtClean="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kern="100" dirty="0" smtClean="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推荐</a:t>
            </a:r>
            <a:r>
              <a:rPr lang="zh-CN" altLang="en-US" kern="100"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结果是否符合预期。</a:t>
            </a:r>
          </a:p>
          <a:p>
            <a:pPr algn="just">
              <a:spcAft>
                <a:spcPts val="0"/>
              </a:spcAft>
            </a:pPr>
            <a:r>
              <a:rPr lang="en-US" altLang="zh-CN" kern="100"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2</a:t>
            </a:r>
            <a:r>
              <a:rPr lang="en-US" altLang="zh-CN" kern="100" dirty="0" smtClean="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kern="100" dirty="0" smtClean="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不</a:t>
            </a:r>
            <a:r>
              <a:rPr lang="zh-CN" altLang="en-US" kern="100"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填写信息下一步是否会正常进行</a:t>
            </a:r>
          </a:p>
          <a:p>
            <a:pPr algn="just">
              <a:spcAft>
                <a:spcPts val="0"/>
              </a:spcAft>
            </a:pPr>
            <a:r>
              <a:rPr lang="en-US" altLang="zh-CN" kern="100"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3</a:t>
            </a:r>
            <a:r>
              <a:rPr lang="en-US" altLang="zh-CN" kern="100" dirty="0" smtClean="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kern="100" dirty="0" smtClean="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每</a:t>
            </a:r>
            <a:r>
              <a:rPr lang="zh-CN" altLang="en-US" kern="100"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一次点击下一步是否会刷新结果</a:t>
            </a:r>
          </a:p>
        </p:txBody>
      </p:sp>
    </p:spTree>
    <p:extLst>
      <p:ext uri="{BB962C8B-B14F-4D97-AF65-F5344CB8AC3E}">
        <p14:creationId xmlns:p14="http://schemas.microsoft.com/office/powerpoint/2010/main" val="1698784927"/>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2250"/>
                                  </p:stCondLst>
                                  <p:childTnLst>
                                    <p:set>
                                      <p:cBhvr>
                                        <p:cTn id="6" dur="1" fill="hold">
                                          <p:stCondLst>
                                            <p:cond delay="0"/>
                                          </p:stCondLst>
                                        </p:cTn>
                                        <p:tgtEl>
                                          <p:spTgt spid="46"/>
                                        </p:tgtEl>
                                        <p:attrNameLst>
                                          <p:attrName>style.visibility</p:attrName>
                                        </p:attrNameLst>
                                      </p:cBhvr>
                                      <p:to>
                                        <p:strVal val="visible"/>
                                      </p:to>
                                    </p:set>
                                    <p:animEffect transition="in" filter="barn(inVertical)">
                                      <p:cBhvr>
                                        <p:cTn id="7" dur="500"/>
                                        <p:tgtEl>
                                          <p:spTgt spid="46"/>
                                        </p:tgtEl>
                                      </p:cBhvr>
                                    </p:animEffect>
                                  </p:childTnLst>
                                </p:cTn>
                              </p:par>
                              <p:par>
                                <p:cTn id="8" presetID="16" presetClass="entr" presetSubtype="21" fill="hold" nodeType="withEffect">
                                  <p:stCondLst>
                                    <p:cond delay="2250"/>
                                  </p:stCondLst>
                                  <p:childTnLst>
                                    <p:set>
                                      <p:cBhvr>
                                        <p:cTn id="9" dur="1" fill="hold">
                                          <p:stCondLst>
                                            <p:cond delay="0"/>
                                          </p:stCondLst>
                                        </p:cTn>
                                        <p:tgtEl>
                                          <p:spTgt spid="39"/>
                                        </p:tgtEl>
                                        <p:attrNameLst>
                                          <p:attrName>style.visibility</p:attrName>
                                        </p:attrNameLst>
                                      </p:cBhvr>
                                      <p:to>
                                        <p:strVal val="visible"/>
                                      </p:to>
                                    </p:set>
                                    <p:animEffect transition="in" filter="barn(inVertical)">
                                      <p:cBhvr>
                                        <p:cTn id="10"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0" y="70558"/>
            <a:ext cx="12192000" cy="6858000"/>
          </a:xfrm>
          <a:prstGeom prst="rect">
            <a:avLst/>
          </a:prstGeom>
        </p:spPr>
      </p:pic>
      <p:pic>
        <p:nvPicPr>
          <p:cNvPr id="11" name="图片 10"/>
          <p:cNvPicPr>
            <a:picLocks noChangeAspect="1"/>
          </p:cNvPicPr>
          <p:nvPr/>
        </p:nvPicPr>
        <p:blipFill>
          <a:blip r:embed="rId4"/>
          <a:stretch>
            <a:fillRect/>
          </a:stretch>
        </p:blipFill>
        <p:spPr>
          <a:xfrm>
            <a:off x="0" y="-1065"/>
            <a:ext cx="12192000" cy="832813"/>
          </a:xfrm>
          <a:prstGeom prst="rect">
            <a:avLst/>
          </a:prstGeom>
        </p:spPr>
      </p:pic>
      <p:grpSp>
        <p:nvGrpSpPr>
          <p:cNvPr id="20" name="组合 19"/>
          <p:cNvGrpSpPr/>
          <p:nvPr/>
        </p:nvGrpSpPr>
        <p:grpSpPr>
          <a:xfrm>
            <a:off x="380301" y="243644"/>
            <a:ext cx="310164" cy="325523"/>
            <a:chOff x="5284519" y="1508166"/>
            <a:chExt cx="213756" cy="427512"/>
          </a:xfrm>
        </p:grpSpPr>
        <p:cxnSp>
          <p:nvCxnSpPr>
            <p:cNvPr id="21" name="直接连接符 20"/>
            <p:cNvCxnSpPr/>
            <p:nvPr/>
          </p:nvCxnSpPr>
          <p:spPr>
            <a:xfrm>
              <a:off x="5284519" y="1508166"/>
              <a:ext cx="213756" cy="213756"/>
            </a:xfrm>
            <a:prstGeom prst="line">
              <a:avLst/>
            </a:prstGeom>
            <a:ln w="19050">
              <a:solidFill>
                <a:schemeClr val="bg1"/>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5284519" y="1721922"/>
              <a:ext cx="213756" cy="213756"/>
            </a:xfrm>
            <a:prstGeom prst="line">
              <a:avLst/>
            </a:prstGeom>
            <a:ln w="19050">
              <a:solidFill>
                <a:schemeClr val="bg1"/>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sp>
        <p:nvSpPr>
          <p:cNvPr id="6" name="文本框 5"/>
          <p:cNvSpPr txBox="1"/>
          <p:nvPr/>
        </p:nvSpPr>
        <p:spPr>
          <a:xfrm>
            <a:off x="830230" y="215286"/>
            <a:ext cx="2837418" cy="400110"/>
          </a:xfrm>
          <a:prstGeom prst="rect">
            <a:avLst/>
          </a:prstGeom>
          <a:noFill/>
        </p:spPr>
        <p:txBody>
          <a:bodyPr wrap="square" rtlCol="0">
            <a:spAutoFit/>
          </a:bodyPr>
          <a:lstStyle/>
          <a:p>
            <a:r>
              <a:rPr lang="en-US" altLang="zh-CN" sz="2000" b="1" dirty="0" smtClean="0">
                <a:solidFill>
                  <a:schemeClr val="bg1"/>
                </a:solidFill>
                <a:latin typeface="微软雅黑" panose="020B0503020204020204" pitchFamily="34" charset="-122"/>
                <a:ea typeface="微软雅黑" panose="020B0503020204020204" pitchFamily="34" charset="-122"/>
              </a:rPr>
              <a:t>User Story 1  </a:t>
            </a:r>
            <a:r>
              <a:rPr lang="zh-CN" altLang="en-US" sz="2000" b="1" dirty="0" smtClean="0">
                <a:solidFill>
                  <a:schemeClr val="bg1"/>
                </a:solidFill>
                <a:latin typeface="微软雅黑" panose="020B0503020204020204" pitchFamily="34" charset="-122"/>
                <a:ea typeface="微软雅黑" panose="020B0503020204020204" pitchFamily="34" charset="-122"/>
              </a:rPr>
              <a:t>申请人</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39" name="组合 38"/>
          <p:cNvGrpSpPr/>
          <p:nvPr/>
        </p:nvGrpSpPr>
        <p:grpSpPr>
          <a:xfrm>
            <a:off x="1715396" y="1940174"/>
            <a:ext cx="8343004" cy="4239562"/>
            <a:chOff x="3474720" y="4038600"/>
            <a:chExt cx="2331720" cy="1752600"/>
          </a:xfrm>
        </p:grpSpPr>
        <p:sp>
          <p:nvSpPr>
            <p:cNvPr id="43" name="矩形 42"/>
            <p:cNvSpPr/>
            <p:nvPr/>
          </p:nvSpPr>
          <p:spPr>
            <a:xfrm>
              <a:off x="3474720" y="4038600"/>
              <a:ext cx="2331720" cy="1752600"/>
            </a:xfrm>
            <a:prstGeom prst="rect">
              <a:avLst/>
            </a:prstGeom>
            <a:ln w="12700">
              <a:solidFill>
                <a:srgbClr val="9DA8B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89">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endParaRPr>
            </a:p>
          </p:txBody>
        </p:sp>
        <p:cxnSp>
          <p:nvCxnSpPr>
            <p:cNvPr id="44" name="直接连接符 43"/>
            <p:cNvCxnSpPr/>
            <p:nvPr/>
          </p:nvCxnSpPr>
          <p:spPr>
            <a:xfrm>
              <a:off x="3584794" y="4481777"/>
              <a:ext cx="2088000" cy="0"/>
            </a:xfrm>
            <a:prstGeom prst="line">
              <a:avLst/>
            </a:prstGeom>
            <a:ln w="12700">
              <a:solidFill>
                <a:srgbClr val="9DA8B1"/>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3596580" y="5189592"/>
              <a:ext cx="2088000" cy="0"/>
            </a:xfrm>
            <a:prstGeom prst="line">
              <a:avLst/>
            </a:prstGeom>
            <a:ln w="12700">
              <a:solidFill>
                <a:srgbClr val="9DA8B1"/>
              </a:solidFill>
            </a:ln>
          </p:spPr>
          <p:style>
            <a:lnRef idx="1">
              <a:schemeClr val="accent1"/>
            </a:lnRef>
            <a:fillRef idx="0">
              <a:schemeClr val="accent1"/>
            </a:fillRef>
            <a:effectRef idx="0">
              <a:schemeClr val="accent1"/>
            </a:effectRef>
            <a:fontRef idx="minor">
              <a:schemeClr val="tx1"/>
            </a:fontRef>
          </p:style>
        </p:cxnSp>
      </p:grpSp>
      <p:grpSp>
        <p:nvGrpSpPr>
          <p:cNvPr id="46" name="组合 45"/>
          <p:cNvGrpSpPr/>
          <p:nvPr/>
        </p:nvGrpSpPr>
        <p:grpSpPr>
          <a:xfrm>
            <a:off x="1715392" y="1246022"/>
            <a:ext cx="8343002" cy="692461"/>
            <a:chOff x="3569970" y="1908810"/>
            <a:chExt cx="2331720" cy="1920241"/>
          </a:xfrm>
        </p:grpSpPr>
        <p:sp>
          <p:nvSpPr>
            <p:cNvPr id="47" name="矩形 46"/>
            <p:cNvSpPr/>
            <p:nvPr/>
          </p:nvSpPr>
          <p:spPr>
            <a:xfrm>
              <a:off x="3569970" y="1908810"/>
              <a:ext cx="2331720" cy="1920241"/>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9">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49" name="文本框 48"/>
            <p:cNvSpPr txBox="1"/>
            <p:nvPr/>
          </p:nvSpPr>
          <p:spPr>
            <a:xfrm>
              <a:off x="3606839" y="2318331"/>
              <a:ext cx="2088001" cy="1109532"/>
            </a:xfrm>
            <a:prstGeom prst="rect">
              <a:avLst/>
            </a:prstGeom>
            <a:noFill/>
          </p:spPr>
          <p:txBody>
            <a:bodyPr wrap="square" rtlCol="0">
              <a:spAutoFit/>
            </a:bodyPr>
            <a:lstStyle/>
            <a:p>
              <a:pPr algn="ctr"/>
              <a:r>
                <a:rPr lang="en-US" altLang="zh-CN" sz="20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User Story 1.3 </a:t>
              </a:r>
              <a:r>
                <a:rPr lang="zh-CN" altLang="en-US" sz="20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预定会议</a:t>
              </a:r>
              <a:endParaRPr lang="zh-CN" altLang="zh-CN" sz="20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sp>
        <p:nvSpPr>
          <p:cNvPr id="50" name="文本框 49"/>
          <p:cNvSpPr txBox="1"/>
          <p:nvPr/>
        </p:nvSpPr>
        <p:spPr>
          <a:xfrm>
            <a:off x="2068446" y="2031130"/>
            <a:ext cx="7648310" cy="923330"/>
          </a:xfrm>
          <a:prstGeom prst="rect">
            <a:avLst/>
          </a:prstGeom>
          <a:noFill/>
        </p:spPr>
        <p:txBody>
          <a:bodyPr wrap="square" rtlCol="0">
            <a:spAutoFit/>
          </a:bodyPr>
          <a:lstStyle/>
          <a:p>
            <a:r>
              <a:rPr lang="zh-CN" altLang="en-US" dirty="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卡片</a:t>
            </a:r>
            <a:r>
              <a:rPr lang="zh-CN" altLang="en-US" dirty="0" smtClean="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a:t>
            </a:r>
            <a:endParaRPr lang="en-US" altLang="zh-CN" dirty="0" smtClean="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endParaRPr>
          </a:p>
          <a:p>
            <a:r>
              <a:rPr lang="zh-CN" altLang="en-US" dirty="0" smtClean="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作为</a:t>
            </a:r>
            <a:r>
              <a:rPr lang="zh-CN" altLang="en-US" dirty="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申请人，我希望可以从展示的查看会议室结果中预定合适的会议室，以顺利召开会议。</a:t>
            </a:r>
            <a:endParaRPr lang="zh-CN" altLang="en-US" baseline="-3000" dirty="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3" name="矩形 2"/>
          <p:cNvSpPr/>
          <p:nvPr/>
        </p:nvSpPr>
        <p:spPr>
          <a:xfrm>
            <a:off x="2058398" y="3137818"/>
            <a:ext cx="7555295" cy="1477328"/>
          </a:xfrm>
          <a:prstGeom prst="rect">
            <a:avLst/>
          </a:prstGeom>
        </p:spPr>
        <p:txBody>
          <a:bodyPr wrap="square">
            <a:spAutoFit/>
          </a:bodyPr>
          <a:lstStyle/>
          <a:p>
            <a:pPr algn="just">
              <a:spcAft>
                <a:spcPts val="0"/>
              </a:spcAft>
            </a:pPr>
            <a:r>
              <a:rPr lang="zh-CN" altLang="en-US" kern="100" dirty="0">
                <a:solidFill>
                  <a:schemeClr val="tx1">
                    <a:lumMod val="50000"/>
                    <a:lumOff val="50000"/>
                  </a:schemeClr>
                </a:solidFill>
                <a:latin typeface="等线" panose="02010600030101010101" pitchFamily="2" charset="-122"/>
                <a:ea typeface="微软雅黑" panose="020B0503020204020204" pitchFamily="34" charset="-122"/>
                <a:cs typeface="Times New Roman" panose="02020603050405020304" pitchFamily="18" charset="0"/>
              </a:rPr>
              <a:t>注释：</a:t>
            </a:r>
          </a:p>
          <a:p>
            <a:pPr algn="just">
              <a:spcAft>
                <a:spcPts val="0"/>
              </a:spcAft>
            </a:pPr>
            <a:r>
              <a:rPr lang="en-US" altLang="zh-CN" kern="100" dirty="0">
                <a:solidFill>
                  <a:schemeClr val="tx1">
                    <a:lumMod val="50000"/>
                    <a:lumOff val="50000"/>
                  </a:schemeClr>
                </a:solidFill>
                <a:latin typeface="等线" panose="02010600030101010101" pitchFamily="2" charset="-122"/>
                <a:ea typeface="微软雅黑" panose="020B0503020204020204" pitchFamily="34" charset="-122"/>
                <a:cs typeface="Times New Roman" panose="02020603050405020304" pitchFamily="18" charset="0"/>
              </a:rPr>
              <a:t>1</a:t>
            </a:r>
            <a:r>
              <a:rPr lang="en-US" altLang="zh-CN" kern="100" dirty="0" smtClean="0">
                <a:solidFill>
                  <a:schemeClr val="tx1">
                    <a:lumMod val="50000"/>
                    <a:lumOff val="50000"/>
                  </a:schemeClr>
                </a:solidFill>
                <a:latin typeface="等线" panose="02010600030101010101" pitchFamily="2" charset="-122"/>
                <a:ea typeface="微软雅黑" panose="020B0503020204020204" pitchFamily="34" charset="-122"/>
                <a:cs typeface="Times New Roman" panose="02020603050405020304" pitchFamily="18" charset="0"/>
              </a:rPr>
              <a:t>. </a:t>
            </a:r>
            <a:r>
              <a:rPr lang="zh-CN" altLang="en-US" kern="100" dirty="0" smtClean="0">
                <a:solidFill>
                  <a:schemeClr val="tx1">
                    <a:lumMod val="50000"/>
                    <a:lumOff val="50000"/>
                  </a:schemeClr>
                </a:solidFill>
                <a:latin typeface="等线" panose="02010600030101010101" pitchFamily="2" charset="-122"/>
                <a:ea typeface="微软雅黑" panose="020B0503020204020204" pitchFamily="34" charset="-122"/>
                <a:cs typeface="Times New Roman" panose="02020603050405020304" pitchFamily="18" charset="0"/>
              </a:rPr>
              <a:t>当用户查看</a:t>
            </a:r>
            <a:r>
              <a:rPr lang="zh-CN" altLang="en-US" kern="100" dirty="0">
                <a:solidFill>
                  <a:schemeClr val="tx1">
                    <a:lumMod val="50000"/>
                    <a:lumOff val="50000"/>
                  </a:schemeClr>
                </a:solidFill>
                <a:latin typeface="等线" panose="02010600030101010101" pitchFamily="2" charset="-122"/>
                <a:ea typeface="微软雅黑" panose="020B0503020204020204" pitchFamily="34" charset="-122"/>
                <a:cs typeface="Times New Roman" panose="02020603050405020304" pitchFamily="18" charset="0"/>
              </a:rPr>
              <a:t>到符合要求的空闲会议室就可以立即预定，无需完成后续筛选步骤。</a:t>
            </a:r>
          </a:p>
          <a:p>
            <a:pPr algn="just">
              <a:spcAft>
                <a:spcPts val="0"/>
              </a:spcAft>
            </a:pPr>
            <a:r>
              <a:rPr lang="en-US" altLang="zh-CN" kern="100" dirty="0">
                <a:solidFill>
                  <a:schemeClr val="tx1">
                    <a:lumMod val="50000"/>
                    <a:lumOff val="50000"/>
                  </a:schemeClr>
                </a:solidFill>
                <a:latin typeface="等线" panose="02010600030101010101" pitchFamily="2" charset="-122"/>
                <a:ea typeface="微软雅黑" panose="020B0503020204020204" pitchFamily="34" charset="-122"/>
                <a:cs typeface="Times New Roman" panose="02020603050405020304" pitchFamily="18" charset="0"/>
              </a:rPr>
              <a:t>2</a:t>
            </a:r>
            <a:r>
              <a:rPr lang="en-US" altLang="zh-CN" kern="100" dirty="0" smtClean="0">
                <a:solidFill>
                  <a:schemeClr val="tx1">
                    <a:lumMod val="50000"/>
                    <a:lumOff val="50000"/>
                  </a:schemeClr>
                </a:solidFill>
                <a:latin typeface="等线" panose="02010600030101010101" pitchFamily="2" charset="-122"/>
                <a:ea typeface="微软雅黑" panose="020B0503020204020204" pitchFamily="34" charset="-122"/>
                <a:cs typeface="Times New Roman" panose="02020603050405020304" pitchFamily="18" charset="0"/>
              </a:rPr>
              <a:t>. </a:t>
            </a:r>
            <a:r>
              <a:rPr lang="zh-CN" altLang="en-US" kern="100" dirty="0" smtClean="0">
                <a:solidFill>
                  <a:schemeClr val="tx1">
                    <a:lumMod val="50000"/>
                    <a:lumOff val="50000"/>
                  </a:schemeClr>
                </a:solidFill>
                <a:latin typeface="等线" panose="02010600030101010101" pitchFamily="2" charset="-122"/>
                <a:ea typeface="微软雅黑" panose="020B0503020204020204" pitchFamily="34" charset="-122"/>
                <a:cs typeface="Times New Roman" panose="02020603050405020304" pitchFamily="18" charset="0"/>
              </a:rPr>
              <a:t>预定</a:t>
            </a:r>
            <a:r>
              <a:rPr lang="zh-CN" altLang="en-US" kern="100" dirty="0">
                <a:solidFill>
                  <a:schemeClr val="tx1">
                    <a:lumMod val="50000"/>
                    <a:lumOff val="50000"/>
                  </a:schemeClr>
                </a:solidFill>
                <a:latin typeface="等线" panose="02010600030101010101" pitchFamily="2" charset="-122"/>
                <a:ea typeface="微软雅黑" panose="020B0503020204020204" pitchFamily="34" charset="-122"/>
                <a:cs typeface="Times New Roman" panose="02020603050405020304" pitchFamily="18" charset="0"/>
              </a:rPr>
              <a:t>完成后提示成功并能显示预定详情。预定会议时应能完成设备预定。</a:t>
            </a:r>
          </a:p>
          <a:p>
            <a:pPr algn="just">
              <a:spcAft>
                <a:spcPts val="0"/>
              </a:spcAft>
            </a:pPr>
            <a:r>
              <a:rPr lang="en-US" altLang="zh-CN" kern="100" dirty="0">
                <a:solidFill>
                  <a:schemeClr val="tx1">
                    <a:lumMod val="50000"/>
                    <a:lumOff val="50000"/>
                  </a:schemeClr>
                </a:solidFill>
                <a:latin typeface="等线" panose="02010600030101010101" pitchFamily="2" charset="-122"/>
                <a:ea typeface="微软雅黑" panose="020B0503020204020204" pitchFamily="34" charset="-122"/>
                <a:cs typeface="Times New Roman" panose="02020603050405020304" pitchFamily="18" charset="0"/>
              </a:rPr>
              <a:t>3</a:t>
            </a:r>
            <a:r>
              <a:rPr lang="en-US" altLang="zh-CN" kern="100" dirty="0" smtClean="0">
                <a:solidFill>
                  <a:schemeClr val="tx1">
                    <a:lumMod val="50000"/>
                    <a:lumOff val="50000"/>
                  </a:schemeClr>
                </a:solidFill>
                <a:latin typeface="等线" panose="02010600030101010101" pitchFamily="2" charset="-122"/>
                <a:ea typeface="微软雅黑" panose="020B0503020204020204" pitchFamily="34" charset="-122"/>
                <a:cs typeface="Times New Roman" panose="02020603050405020304" pitchFamily="18" charset="0"/>
              </a:rPr>
              <a:t>. </a:t>
            </a:r>
            <a:r>
              <a:rPr lang="zh-CN" altLang="en-US" kern="100" dirty="0" smtClean="0">
                <a:solidFill>
                  <a:schemeClr val="tx1">
                    <a:lumMod val="50000"/>
                    <a:lumOff val="50000"/>
                  </a:schemeClr>
                </a:solidFill>
                <a:latin typeface="等线" panose="02010600030101010101" pitchFamily="2" charset="-122"/>
                <a:ea typeface="微软雅黑" panose="020B0503020204020204" pitchFamily="34" charset="-122"/>
                <a:cs typeface="Times New Roman" panose="02020603050405020304" pitchFamily="18" charset="0"/>
              </a:rPr>
              <a:t>设备</a:t>
            </a:r>
            <a:r>
              <a:rPr lang="zh-CN" altLang="en-US" kern="100" dirty="0">
                <a:solidFill>
                  <a:schemeClr val="tx1">
                    <a:lumMod val="50000"/>
                    <a:lumOff val="50000"/>
                  </a:schemeClr>
                </a:solidFill>
                <a:latin typeface="等线" panose="02010600030101010101" pitchFamily="2" charset="-122"/>
                <a:ea typeface="微软雅黑" panose="020B0503020204020204" pitchFamily="34" charset="-122"/>
                <a:cs typeface="Times New Roman" panose="02020603050405020304" pitchFamily="18" charset="0"/>
              </a:rPr>
              <a:t>在预定时间智能开启。</a:t>
            </a:r>
          </a:p>
        </p:txBody>
      </p:sp>
      <p:sp>
        <p:nvSpPr>
          <p:cNvPr id="4" name="矩形 3"/>
          <p:cNvSpPr/>
          <p:nvPr/>
        </p:nvSpPr>
        <p:spPr>
          <a:xfrm>
            <a:off x="2068446" y="4858011"/>
            <a:ext cx="7428795" cy="923330"/>
          </a:xfrm>
          <a:prstGeom prst="rect">
            <a:avLst/>
          </a:prstGeom>
        </p:spPr>
        <p:txBody>
          <a:bodyPr wrap="square">
            <a:spAutoFit/>
          </a:bodyPr>
          <a:lstStyle/>
          <a:p>
            <a:pPr algn="just">
              <a:spcAft>
                <a:spcPts val="0"/>
              </a:spcAft>
            </a:pPr>
            <a:r>
              <a:rPr lang="zh-CN" altLang="en-US" kern="100"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测试：</a:t>
            </a:r>
          </a:p>
          <a:p>
            <a:pPr algn="just">
              <a:spcAft>
                <a:spcPts val="0"/>
              </a:spcAft>
            </a:pPr>
            <a:r>
              <a:rPr lang="en-US" altLang="zh-CN" kern="100"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1</a:t>
            </a:r>
            <a:r>
              <a:rPr lang="en-US" altLang="zh-CN" kern="100" dirty="0" smtClean="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kern="100" dirty="0" smtClean="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用户</a:t>
            </a:r>
            <a:r>
              <a:rPr lang="zh-CN" altLang="en-US" kern="100"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在列表中查看到合适的会议室能够跳转到最后一步完成预定。</a:t>
            </a:r>
          </a:p>
          <a:p>
            <a:pPr algn="just">
              <a:spcAft>
                <a:spcPts val="0"/>
              </a:spcAft>
            </a:pPr>
            <a:r>
              <a:rPr lang="en-US" altLang="zh-CN" kern="100"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2</a:t>
            </a:r>
            <a:r>
              <a:rPr lang="en-US" altLang="zh-CN" kern="100" dirty="0" smtClean="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kern="100" dirty="0" smtClean="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预定</a:t>
            </a:r>
            <a:r>
              <a:rPr lang="zh-CN" altLang="en-US" kern="100"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完成后显示详情并提示预定成功；会前预定设备正常开启。</a:t>
            </a:r>
          </a:p>
        </p:txBody>
      </p:sp>
    </p:spTree>
    <p:extLst>
      <p:ext uri="{BB962C8B-B14F-4D97-AF65-F5344CB8AC3E}">
        <p14:creationId xmlns:p14="http://schemas.microsoft.com/office/powerpoint/2010/main" val="2775054216"/>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2250"/>
                                  </p:stCondLst>
                                  <p:childTnLst>
                                    <p:set>
                                      <p:cBhvr>
                                        <p:cTn id="6" dur="1" fill="hold">
                                          <p:stCondLst>
                                            <p:cond delay="0"/>
                                          </p:stCondLst>
                                        </p:cTn>
                                        <p:tgtEl>
                                          <p:spTgt spid="46"/>
                                        </p:tgtEl>
                                        <p:attrNameLst>
                                          <p:attrName>style.visibility</p:attrName>
                                        </p:attrNameLst>
                                      </p:cBhvr>
                                      <p:to>
                                        <p:strVal val="visible"/>
                                      </p:to>
                                    </p:set>
                                    <p:animEffect transition="in" filter="barn(inVertical)">
                                      <p:cBhvr>
                                        <p:cTn id="7" dur="500"/>
                                        <p:tgtEl>
                                          <p:spTgt spid="46"/>
                                        </p:tgtEl>
                                      </p:cBhvr>
                                    </p:animEffect>
                                  </p:childTnLst>
                                </p:cTn>
                              </p:par>
                              <p:par>
                                <p:cTn id="8" presetID="16" presetClass="entr" presetSubtype="21" fill="hold" nodeType="withEffect">
                                  <p:stCondLst>
                                    <p:cond delay="2250"/>
                                  </p:stCondLst>
                                  <p:childTnLst>
                                    <p:set>
                                      <p:cBhvr>
                                        <p:cTn id="9" dur="1" fill="hold">
                                          <p:stCondLst>
                                            <p:cond delay="0"/>
                                          </p:stCondLst>
                                        </p:cTn>
                                        <p:tgtEl>
                                          <p:spTgt spid="39"/>
                                        </p:tgtEl>
                                        <p:attrNameLst>
                                          <p:attrName>style.visibility</p:attrName>
                                        </p:attrNameLst>
                                      </p:cBhvr>
                                      <p:to>
                                        <p:strVal val="visible"/>
                                      </p:to>
                                    </p:set>
                                    <p:animEffect transition="in" filter="barn(inVertical)">
                                      <p:cBhvr>
                                        <p:cTn id="10"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0" y="0"/>
            <a:ext cx="12192000" cy="6858000"/>
          </a:xfrm>
          <a:prstGeom prst="rect">
            <a:avLst/>
          </a:prstGeom>
        </p:spPr>
      </p:pic>
      <p:pic>
        <p:nvPicPr>
          <p:cNvPr id="11" name="图片 10"/>
          <p:cNvPicPr>
            <a:picLocks noChangeAspect="1"/>
          </p:cNvPicPr>
          <p:nvPr/>
        </p:nvPicPr>
        <p:blipFill>
          <a:blip r:embed="rId4"/>
          <a:stretch>
            <a:fillRect/>
          </a:stretch>
        </p:blipFill>
        <p:spPr>
          <a:xfrm>
            <a:off x="0" y="-1065"/>
            <a:ext cx="12192000" cy="832813"/>
          </a:xfrm>
          <a:prstGeom prst="rect">
            <a:avLst/>
          </a:prstGeom>
        </p:spPr>
      </p:pic>
      <p:grpSp>
        <p:nvGrpSpPr>
          <p:cNvPr id="20" name="组合 19"/>
          <p:cNvGrpSpPr/>
          <p:nvPr/>
        </p:nvGrpSpPr>
        <p:grpSpPr>
          <a:xfrm>
            <a:off x="380301" y="243644"/>
            <a:ext cx="310164" cy="325523"/>
            <a:chOff x="5284519" y="1508166"/>
            <a:chExt cx="213756" cy="427512"/>
          </a:xfrm>
        </p:grpSpPr>
        <p:cxnSp>
          <p:nvCxnSpPr>
            <p:cNvPr id="21" name="直接连接符 20"/>
            <p:cNvCxnSpPr/>
            <p:nvPr/>
          </p:nvCxnSpPr>
          <p:spPr>
            <a:xfrm>
              <a:off x="5284519" y="1508166"/>
              <a:ext cx="213756" cy="213756"/>
            </a:xfrm>
            <a:prstGeom prst="line">
              <a:avLst/>
            </a:prstGeom>
            <a:ln w="19050">
              <a:solidFill>
                <a:schemeClr val="bg1"/>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5284519" y="1721922"/>
              <a:ext cx="213756" cy="213756"/>
            </a:xfrm>
            <a:prstGeom prst="line">
              <a:avLst/>
            </a:prstGeom>
            <a:ln w="19050">
              <a:solidFill>
                <a:schemeClr val="bg1"/>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sp>
        <p:nvSpPr>
          <p:cNvPr id="6" name="文本框 5"/>
          <p:cNvSpPr txBox="1"/>
          <p:nvPr/>
        </p:nvSpPr>
        <p:spPr>
          <a:xfrm>
            <a:off x="830230" y="215286"/>
            <a:ext cx="2837418" cy="400110"/>
          </a:xfrm>
          <a:prstGeom prst="rect">
            <a:avLst/>
          </a:prstGeom>
          <a:noFill/>
        </p:spPr>
        <p:txBody>
          <a:bodyPr wrap="square" rtlCol="0">
            <a:spAutoFit/>
          </a:bodyPr>
          <a:lstStyle/>
          <a:p>
            <a:r>
              <a:rPr lang="en-US" altLang="zh-CN" sz="2000" b="1" dirty="0" smtClean="0">
                <a:solidFill>
                  <a:schemeClr val="bg1"/>
                </a:solidFill>
                <a:latin typeface="微软雅黑" panose="020B0503020204020204" pitchFamily="34" charset="-122"/>
                <a:ea typeface="微软雅黑" panose="020B0503020204020204" pitchFamily="34" charset="-122"/>
              </a:rPr>
              <a:t>User Story 1  </a:t>
            </a:r>
            <a:r>
              <a:rPr lang="zh-CN" altLang="en-US" sz="2000" b="1" dirty="0" smtClean="0">
                <a:solidFill>
                  <a:schemeClr val="bg1"/>
                </a:solidFill>
                <a:latin typeface="微软雅黑" panose="020B0503020204020204" pitchFamily="34" charset="-122"/>
                <a:ea typeface="微软雅黑" panose="020B0503020204020204" pitchFamily="34" charset="-122"/>
              </a:rPr>
              <a:t>申请人</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39" name="组合 38"/>
          <p:cNvGrpSpPr/>
          <p:nvPr/>
        </p:nvGrpSpPr>
        <p:grpSpPr>
          <a:xfrm>
            <a:off x="1715396" y="1940174"/>
            <a:ext cx="8343004" cy="4239562"/>
            <a:chOff x="3474720" y="4038600"/>
            <a:chExt cx="2331720" cy="1752600"/>
          </a:xfrm>
        </p:grpSpPr>
        <p:sp>
          <p:nvSpPr>
            <p:cNvPr id="43" name="矩形 42"/>
            <p:cNvSpPr/>
            <p:nvPr/>
          </p:nvSpPr>
          <p:spPr>
            <a:xfrm>
              <a:off x="3474720" y="4038600"/>
              <a:ext cx="2331720" cy="1752600"/>
            </a:xfrm>
            <a:prstGeom prst="rect">
              <a:avLst/>
            </a:prstGeom>
            <a:ln w="12700">
              <a:solidFill>
                <a:srgbClr val="9DA8B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89">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endParaRPr>
            </a:p>
          </p:txBody>
        </p:sp>
        <p:cxnSp>
          <p:nvCxnSpPr>
            <p:cNvPr id="44" name="直接连接符 43"/>
            <p:cNvCxnSpPr/>
            <p:nvPr/>
          </p:nvCxnSpPr>
          <p:spPr>
            <a:xfrm>
              <a:off x="3602471" y="4531624"/>
              <a:ext cx="2088000" cy="0"/>
            </a:xfrm>
            <a:prstGeom prst="line">
              <a:avLst/>
            </a:prstGeom>
            <a:ln w="12700">
              <a:solidFill>
                <a:srgbClr val="9DA8B1"/>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3596579" y="5006820"/>
              <a:ext cx="2088000" cy="0"/>
            </a:xfrm>
            <a:prstGeom prst="line">
              <a:avLst/>
            </a:prstGeom>
            <a:ln w="12700">
              <a:solidFill>
                <a:srgbClr val="9DA8B1"/>
              </a:solidFill>
            </a:ln>
          </p:spPr>
          <p:style>
            <a:lnRef idx="1">
              <a:schemeClr val="accent1"/>
            </a:lnRef>
            <a:fillRef idx="0">
              <a:schemeClr val="accent1"/>
            </a:fillRef>
            <a:effectRef idx="0">
              <a:schemeClr val="accent1"/>
            </a:effectRef>
            <a:fontRef idx="minor">
              <a:schemeClr val="tx1"/>
            </a:fontRef>
          </p:style>
        </p:cxnSp>
      </p:grpSp>
      <p:grpSp>
        <p:nvGrpSpPr>
          <p:cNvPr id="46" name="组合 45"/>
          <p:cNvGrpSpPr/>
          <p:nvPr/>
        </p:nvGrpSpPr>
        <p:grpSpPr>
          <a:xfrm>
            <a:off x="1715392" y="1246022"/>
            <a:ext cx="8343002" cy="692461"/>
            <a:chOff x="3569970" y="1908810"/>
            <a:chExt cx="2331720" cy="1920241"/>
          </a:xfrm>
        </p:grpSpPr>
        <p:sp>
          <p:nvSpPr>
            <p:cNvPr id="47" name="矩形 46"/>
            <p:cNvSpPr/>
            <p:nvPr/>
          </p:nvSpPr>
          <p:spPr>
            <a:xfrm>
              <a:off x="3569970" y="1908810"/>
              <a:ext cx="2331720" cy="1920241"/>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9">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49" name="文本框 48"/>
            <p:cNvSpPr txBox="1"/>
            <p:nvPr/>
          </p:nvSpPr>
          <p:spPr>
            <a:xfrm>
              <a:off x="3606839" y="2318331"/>
              <a:ext cx="2088001" cy="1109532"/>
            </a:xfrm>
            <a:prstGeom prst="rect">
              <a:avLst/>
            </a:prstGeom>
            <a:noFill/>
          </p:spPr>
          <p:txBody>
            <a:bodyPr wrap="square" rtlCol="0">
              <a:spAutoFit/>
            </a:bodyPr>
            <a:lstStyle/>
            <a:p>
              <a:pPr algn="ctr"/>
              <a:r>
                <a:rPr lang="en-US" altLang="zh-CN" sz="20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User Story 1.4 </a:t>
              </a:r>
              <a:r>
                <a:rPr lang="zh-CN" altLang="en-US" sz="20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查看我的会议状态</a:t>
              </a:r>
              <a:endParaRPr lang="zh-CN" altLang="zh-CN" sz="20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sp>
        <p:nvSpPr>
          <p:cNvPr id="50" name="文本框 49"/>
          <p:cNvSpPr txBox="1"/>
          <p:nvPr/>
        </p:nvSpPr>
        <p:spPr>
          <a:xfrm>
            <a:off x="2131317" y="2205249"/>
            <a:ext cx="7749801" cy="646331"/>
          </a:xfrm>
          <a:prstGeom prst="rect">
            <a:avLst/>
          </a:prstGeom>
          <a:noFill/>
        </p:spPr>
        <p:txBody>
          <a:bodyPr wrap="square" rtlCol="0">
            <a:spAutoFit/>
          </a:bodyPr>
          <a:lstStyle/>
          <a:p>
            <a:r>
              <a:rPr lang="zh-CN" altLang="en-US" dirty="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卡片</a:t>
            </a:r>
            <a:r>
              <a:rPr lang="zh-CN" altLang="en-US" dirty="0" smtClean="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a:t>
            </a:r>
            <a:endParaRPr lang="en-US" altLang="zh-CN" dirty="0" smtClean="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endParaRPr>
          </a:p>
          <a:p>
            <a:r>
              <a:rPr lang="zh-CN" altLang="en-US" dirty="0" smtClean="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作为</a:t>
            </a:r>
            <a:r>
              <a:rPr lang="zh-CN" altLang="en-US" dirty="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申请人，我希望可以查看我的会议状态，以便知道自己的相关会议情况。</a:t>
            </a:r>
            <a:endParaRPr lang="zh-CN" altLang="en-US" baseline="-3000" dirty="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3" name="矩形 2"/>
          <p:cNvSpPr/>
          <p:nvPr/>
        </p:nvSpPr>
        <p:spPr>
          <a:xfrm>
            <a:off x="2151412" y="3352474"/>
            <a:ext cx="7555295" cy="646331"/>
          </a:xfrm>
          <a:prstGeom prst="rect">
            <a:avLst/>
          </a:prstGeom>
        </p:spPr>
        <p:txBody>
          <a:bodyPr wrap="square">
            <a:spAutoFit/>
          </a:bodyPr>
          <a:lstStyle/>
          <a:p>
            <a:pPr algn="just">
              <a:spcAft>
                <a:spcPts val="0"/>
              </a:spcAft>
            </a:pPr>
            <a:r>
              <a:rPr lang="zh-CN" altLang="en-US" kern="100" dirty="0">
                <a:solidFill>
                  <a:schemeClr val="tx1">
                    <a:lumMod val="50000"/>
                    <a:lumOff val="50000"/>
                  </a:schemeClr>
                </a:solidFill>
                <a:latin typeface="等线" panose="02010600030101010101" pitchFamily="2" charset="-122"/>
                <a:ea typeface="微软雅黑" panose="020B0503020204020204" pitchFamily="34" charset="-122"/>
                <a:cs typeface="Times New Roman" panose="02020603050405020304" pitchFamily="18" charset="0"/>
              </a:rPr>
              <a:t>注释：</a:t>
            </a:r>
          </a:p>
          <a:p>
            <a:pPr algn="just">
              <a:spcAft>
                <a:spcPts val="0"/>
              </a:spcAft>
            </a:pPr>
            <a:r>
              <a:rPr lang="en-US" altLang="zh-CN" kern="100" dirty="0">
                <a:solidFill>
                  <a:schemeClr val="tx1">
                    <a:lumMod val="50000"/>
                    <a:lumOff val="50000"/>
                  </a:schemeClr>
                </a:solidFill>
                <a:latin typeface="等线" panose="02010600030101010101" pitchFamily="2" charset="-122"/>
                <a:ea typeface="微软雅黑" panose="020B0503020204020204" pitchFamily="34" charset="-122"/>
                <a:cs typeface="Times New Roman" panose="02020603050405020304" pitchFamily="18" charset="0"/>
              </a:rPr>
              <a:t>1</a:t>
            </a:r>
            <a:r>
              <a:rPr lang="en-US" altLang="zh-CN" kern="100" dirty="0" smtClean="0">
                <a:solidFill>
                  <a:schemeClr val="tx1">
                    <a:lumMod val="50000"/>
                    <a:lumOff val="50000"/>
                  </a:schemeClr>
                </a:solidFill>
                <a:latin typeface="等线" panose="02010600030101010101" pitchFamily="2" charset="-122"/>
                <a:ea typeface="微软雅黑" panose="020B0503020204020204" pitchFamily="34" charset="-122"/>
                <a:cs typeface="Times New Roman" panose="02020603050405020304" pitchFamily="18" charset="0"/>
              </a:rPr>
              <a:t>. </a:t>
            </a:r>
            <a:r>
              <a:rPr lang="zh-CN" altLang="en-US" kern="100" dirty="0" smtClean="0">
                <a:solidFill>
                  <a:schemeClr val="tx1">
                    <a:lumMod val="50000"/>
                    <a:lumOff val="50000"/>
                  </a:schemeClr>
                </a:solidFill>
                <a:latin typeface="等线" panose="02010600030101010101" pitchFamily="2" charset="-122"/>
                <a:ea typeface="微软雅黑" panose="020B0503020204020204" pitchFamily="34" charset="-122"/>
                <a:cs typeface="Times New Roman" panose="02020603050405020304" pitchFamily="18" charset="0"/>
              </a:rPr>
              <a:t>会议</a:t>
            </a:r>
            <a:r>
              <a:rPr lang="zh-CN" altLang="en-US" kern="100" dirty="0">
                <a:solidFill>
                  <a:schemeClr val="tx1">
                    <a:lumMod val="50000"/>
                    <a:lumOff val="50000"/>
                  </a:schemeClr>
                </a:solidFill>
                <a:latin typeface="等线" panose="02010600030101010101" pitchFamily="2" charset="-122"/>
                <a:ea typeface="微软雅黑" panose="020B0503020204020204" pitchFamily="34" charset="-122"/>
                <a:cs typeface="Times New Roman" panose="02020603050405020304" pitchFamily="18" charset="0"/>
              </a:rPr>
              <a:t>状态具体分为申请成功、被驳回、进行中四个状态。</a:t>
            </a:r>
          </a:p>
        </p:txBody>
      </p:sp>
      <p:sp>
        <p:nvSpPr>
          <p:cNvPr id="4" name="矩形 3"/>
          <p:cNvSpPr/>
          <p:nvPr/>
        </p:nvSpPr>
        <p:spPr>
          <a:xfrm>
            <a:off x="2172494" y="4565818"/>
            <a:ext cx="7513129" cy="1200329"/>
          </a:xfrm>
          <a:prstGeom prst="rect">
            <a:avLst/>
          </a:prstGeom>
        </p:spPr>
        <p:txBody>
          <a:bodyPr wrap="square">
            <a:spAutoFit/>
          </a:bodyPr>
          <a:lstStyle/>
          <a:p>
            <a:pPr algn="just">
              <a:spcAft>
                <a:spcPts val="0"/>
              </a:spcAft>
            </a:pPr>
            <a:r>
              <a:rPr lang="zh-CN" altLang="en-US" kern="100"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测试：</a:t>
            </a:r>
          </a:p>
          <a:p>
            <a:pPr algn="just">
              <a:spcAft>
                <a:spcPts val="0"/>
              </a:spcAft>
            </a:pPr>
            <a:r>
              <a:rPr lang="en-US" altLang="zh-CN" kern="100"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1</a:t>
            </a:r>
            <a:r>
              <a:rPr lang="en-US" altLang="zh-CN" kern="100" dirty="0" smtClean="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kern="100" dirty="0" smtClean="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当</a:t>
            </a:r>
            <a:r>
              <a:rPr lang="zh-CN" altLang="en-US" kern="100"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申请预订会议室时如未发生冲突自动审核通过，会显示“申请成功”</a:t>
            </a:r>
          </a:p>
          <a:p>
            <a:pPr algn="just">
              <a:spcAft>
                <a:spcPts val="0"/>
              </a:spcAft>
            </a:pPr>
            <a:r>
              <a:rPr lang="en-US" altLang="zh-CN" kern="100"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2</a:t>
            </a:r>
            <a:r>
              <a:rPr lang="en-US" altLang="zh-CN" kern="100" dirty="0" smtClean="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kern="100" dirty="0" smtClean="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如</a:t>
            </a:r>
            <a:r>
              <a:rPr lang="zh-CN" altLang="en-US" kern="100"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有突发情况被驳回，会议状态会被修改</a:t>
            </a:r>
          </a:p>
          <a:p>
            <a:pPr algn="just">
              <a:spcAft>
                <a:spcPts val="0"/>
              </a:spcAft>
            </a:pPr>
            <a:r>
              <a:rPr lang="en-US" altLang="zh-CN" kern="100"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3</a:t>
            </a:r>
            <a:r>
              <a:rPr lang="en-US" altLang="zh-CN" kern="100" dirty="0" smtClean="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kern="100" dirty="0" smtClean="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当</a:t>
            </a:r>
            <a:r>
              <a:rPr lang="zh-CN" altLang="en-US" kern="100"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会议正在按照预订的时间进行时，会显示“进行中”。</a:t>
            </a:r>
          </a:p>
        </p:txBody>
      </p:sp>
    </p:spTree>
    <p:extLst>
      <p:ext uri="{BB962C8B-B14F-4D97-AF65-F5344CB8AC3E}">
        <p14:creationId xmlns:p14="http://schemas.microsoft.com/office/powerpoint/2010/main" val="3439390469"/>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2250"/>
                                  </p:stCondLst>
                                  <p:childTnLst>
                                    <p:set>
                                      <p:cBhvr>
                                        <p:cTn id="6" dur="1" fill="hold">
                                          <p:stCondLst>
                                            <p:cond delay="0"/>
                                          </p:stCondLst>
                                        </p:cTn>
                                        <p:tgtEl>
                                          <p:spTgt spid="46"/>
                                        </p:tgtEl>
                                        <p:attrNameLst>
                                          <p:attrName>style.visibility</p:attrName>
                                        </p:attrNameLst>
                                      </p:cBhvr>
                                      <p:to>
                                        <p:strVal val="visible"/>
                                      </p:to>
                                    </p:set>
                                    <p:animEffect transition="in" filter="barn(inVertical)">
                                      <p:cBhvr>
                                        <p:cTn id="7" dur="500"/>
                                        <p:tgtEl>
                                          <p:spTgt spid="46"/>
                                        </p:tgtEl>
                                      </p:cBhvr>
                                    </p:animEffect>
                                  </p:childTnLst>
                                </p:cTn>
                              </p:par>
                              <p:par>
                                <p:cTn id="8" presetID="16" presetClass="entr" presetSubtype="21" fill="hold" nodeType="withEffect">
                                  <p:stCondLst>
                                    <p:cond delay="2250"/>
                                  </p:stCondLst>
                                  <p:childTnLst>
                                    <p:set>
                                      <p:cBhvr>
                                        <p:cTn id="9" dur="1" fill="hold">
                                          <p:stCondLst>
                                            <p:cond delay="0"/>
                                          </p:stCondLst>
                                        </p:cTn>
                                        <p:tgtEl>
                                          <p:spTgt spid="39"/>
                                        </p:tgtEl>
                                        <p:attrNameLst>
                                          <p:attrName>style.visibility</p:attrName>
                                        </p:attrNameLst>
                                      </p:cBhvr>
                                      <p:to>
                                        <p:strVal val="visible"/>
                                      </p:to>
                                    </p:set>
                                    <p:animEffect transition="in" filter="barn(inVertical)">
                                      <p:cBhvr>
                                        <p:cTn id="10"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0" y="0"/>
            <a:ext cx="12192000" cy="6858000"/>
          </a:xfrm>
          <a:prstGeom prst="rect">
            <a:avLst/>
          </a:prstGeom>
        </p:spPr>
      </p:pic>
      <p:pic>
        <p:nvPicPr>
          <p:cNvPr id="11" name="图片 10"/>
          <p:cNvPicPr>
            <a:picLocks noChangeAspect="1"/>
          </p:cNvPicPr>
          <p:nvPr/>
        </p:nvPicPr>
        <p:blipFill>
          <a:blip r:embed="rId4"/>
          <a:stretch>
            <a:fillRect/>
          </a:stretch>
        </p:blipFill>
        <p:spPr>
          <a:xfrm>
            <a:off x="0" y="-1065"/>
            <a:ext cx="12192000" cy="832813"/>
          </a:xfrm>
          <a:prstGeom prst="rect">
            <a:avLst/>
          </a:prstGeom>
        </p:spPr>
      </p:pic>
      <p:grpSp>
        <p:nvGrpSpPr>
          <p:cNvPr id="20" name="组合 19"/>
          <p:cNvGrpSpPr/>
          <p:nvPr/>
        </p:nvGrpSpPr>
        <p:grpSpPr>
          <a:xfrm>
            <a:off x="380301" y="243644"/>
            <a:ext cx="310164" cy="325523"/>
            <a:chOff x="5284519" y="1508166"/>
            <a:chExt cx="213756" cy="427512"/>
          </a:xfrm>
        </p:grpSpPr>
        <p:cxnSp>
          <p:nvCxnSpPr>
            <p:cNvPr id="21" name="直接连接符 20"/>
            <p:cNvCxnSpPr/>
            <p:nvPr/>
          </p:nvCxnSpPr>
          <p:spPr>
            <a:xfrm>
              <a:off x="5284519" y="1508166"/>
              <a:ext cx="213756" cy="213756"/>
            </a:xfrm>
            <a:prstGeom prst="line">
              <a:avLst/>
            </a:prstGeom>
            <a:ln w="19050">
              <a:solidFill>
                <a:schemeClr val="bg1"/>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5284519" y="1721922"/>
              <a:ext cx="213756" cy="213756"/>
            </a:xfrm>
            <a:prstGeom prst="line">
              <a:avLst/>
            </a:prstGeom>
            <a:ln w="19050">
              <a:solidFill>
                <a:schemeClr val="bg1"/>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sp>
        <p:nvSpPr>
          <p:cNvPr id="6" name="文本框 5"/>
          <p:cNvSpPr txBox="1"/>
          <p:nvPr/>
        </p:nvSpPr>
        <p:spPr>
          <a:xfrm>
            <a:off x="830230" y="215286"/>
            <a:ext cx="2837418" cy="400110"/>
          </a:xfrm>
          <a:prstGeom prst="rect">
            <a:avLst/>
          </a:prstGeom>
          <a:noFill/>
        </p:spPr>
        <p:txBody>
          <a:bodyPr wrap="square" rtlCol="0">
            <a:spAutoFit/>
          </a:bodyPr>
          <a:lstStyle/>
          <a:p>
            <a:r>
              <a:rPr lang="en-US" altLang="zh-CN" sz="2000" b="1" dirty="0" smtClean="0">
                <a:solidFill>
                  <a:schemeClr val="bg1"/>
                </a:solidFill>
                <a:latin typeface="微软雅黑" panose="020B0503020204020204" pitchFamily="34" charset="-122"/>
                <a:ea typeface="微软雅黑" panose="020B0503020204020204" pitchFamily="34" charset="-122"/>
              </a:rPr>
              <a:t>User Story 1  </a:t>
            </a:r>
            <a:r>
              <a:rPr lang="zh-CN" altLang="en-US" sz="2000" b="1" dirty="0" smtClean="0">
                <a:solidFill>
                  <a:schemeClr val="bg1"/>
                </a:solidFill>
                <a:latin typeface="微软雅黑" panose="020B0503020204020204" pitchFamily="34" charset="-122"/>
                <a:ea typeface="微软雅黑" panose="020B0503020204020204" pitchFamily="34" charset="-122"/>
              </a:rPr>
              <a:t>申请人</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39" name="组合 38"/>
          <p:cNvGrpSpPr/>
          <p:nvPr/>
        </p:nvGrpSpPr>
        <p:grpSpPr>
          <a:xfrm>
            <a:off x="1715396" y="1940174"/>
            <a:ext cx="8343004" cy="4239562"/>
            <a:chOff x="3474720" y="4038600"/>
            <a:chExt cx="2331720" cy="1752600"/>
          </a:xfrm>
        </p:grpSpPr>
        <p:sp>
          <p:nvSpPr>
            <p:cNvPr id="43" name="矩形 42"/>
            <p:cNvSpPr/>
            <p:nvPr/>
          </p:nvSpPr>
          <p:spPr>
            <a:xfrm>
              <a:off x="3474720" y="4038600"/>
              <a:ext cx="2331720" cy="1752600"/>
            </a:xfrm>
            <a:prstGeom prst="rect">
              <a:avLst/>
            </a:prstGeom>
            <a:ln w="12700">
              <a:solidFill>
                <a:srgbClr val="9DA8B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89">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endParaRPr>
            </a:p>
          </p:txBody>
        </p:sp>
        <p:cxnSp>
          <p:nvCxnSpPr>
            <p:cNvPr id="44" name="直接连接符 43"/>
            <p:cNvCxnSpPr/>
            <p:nvPr/>
          </p:nvCxnSpPr>
          <p:spPr>
            <a:xfrm>
              <a:off x="3596579" y="4606394"/>
              <a:ext cx="2088000" cy="0"/>
            </a:xfrm>
            <a:prstGeom prst="line">
              <a:avLst/>
            </a:prstGeom>
            <a:ln w="12700">
              <a:solidFill>
                <a:srgbClr val="9DA8B1"/>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3596580" y="5189592"/>
              <a:ext cx="2088000" cy="0"/>
            </a:xfrm>
            <a:prstGeom prst="line">
              <a:avLst/>
            </a:prstGeom>
            <a:ln w="12700">
              <a:solidFill>
                <a:srgbClr val="9DA8B1"/>
              </a:solidFill>
            </a:ln>
          </p:spPr>
          <p:style>
            <a:lnRef idx="1">
              <a:schemeClr val="accent1"/>
            </a:lnRef>
            <a:fillRef idx="0">
              <a:schemeClr val="accent1"/>
            </a:fillRef>
            <a:effectRef idx="0">
              <a:schemeClr val="accent1"/>
            </a:effectRef>
            <a:fontRef idx="minor">
              <a:schemeClr val="tx1"/>
            </a:fontRef>
          </p:style>
        </p:cxnSp>
      </p:grpSp>
      <p:grpSp>
        <p:nvGrpSpPr>
          <p:cNvPr id="46" name="组合 45"/>
          <p:cNvGrpSpPr/>
          <p:nvPr/>
        </p:nvGrpSpPr>
        <p:grpSpPr>
          <a:xfrm>
            <a:off x="1715392" y="1246022"/>
            <a:ext cx="8343002" cy="692461"/>
            <a:chOff x="3569970" y="1908810"/>
            <a:chExt cx="2331720" cy="1920241"/>
          </a:xfrm>
        </p:grpSpPr>
        <p:sp>
          <p:nvSpPr>
            <p:cNvPr id="47" name="矩形 46"/>
            <p:cNvSpPr/>
            <p:nvPr/>
          </p:nvSpPr>
          <p:spPr>
            <a:xfrm>
              <a:off x="3569970" y="1908810"/>
              <a:ext cx="2331720" cy="1920241"/>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9">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49" name="文本框 48"/>
            <p:cNvSpPr txBox="1"/>
            <p:nvPr/>
          </p:nvSpPr>
          <p:spPr>
            <a:xfrm>
              <a:off x="3606839" y="2318331"/>
              <a:ext cx="2088001" cy="1109532"/>
            </a:xfrm>
            <a:prstGeom prst="rect">
              <a:avLst/>
            </a:prstGeom>
            <a:noFill/>
          </p:spPr>
          <p:txBody>
            <a:bodyPr wrap="square" rtlCol="0">
              <a:spAutoFit/>
            </a:bodyPr>
            <a:lstStyle/>
            <a:p>
              <a:pPr algn="ctr"/>
              <a:r>
                <a:rPr lang="en-US" altLang="zh-CN" sz="20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User Story 1.5 </a:t>
              </a:r>
              <a:r>
                <a:rPr lang="zh-CN" altLang="en-US" sz="20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取消预定</a:t>
              </a:r>
              <a:endParaRPr lang="zh-CN" altLang="zh-CN" sz="20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sp>
        <p:nvSpPr>
          <p:cNvPr id="50" name="文本框 49"/>
          <p:cNvSpPr txBox="1"/>
          <p:nvPr/>
        </p:nvSpPr>
        <p:spPr>
          <a:xfrm>
            <a:off x="2151413" y="2320976"/>
            <a:ext cx="7859326" cy="646331"/>
          </a:xfrm>
          <a:prstGeom prst="rect">
            <a:avLst/>
          </a:prstGeom>
          <a:noFill/>
        </p:spPr>
        <p:txBody>
          <a:bodyPr wrap="square" rtlCol="0">
            <a:spAutoFit/>
          </a:bodyPr>
          <a:lstStyle/>
          <a:p>
            <a:r>
              <a:rPr lang="zh-CN" altLang="en-US" dirty="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卡片</a:t>
            </a:r>
            <a:r>
              <a:rPr lang="zh-CN" altLang="en-US" dirty="0" smtClean="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a:t>
            </a:r>
            <a:endParaRPr lang="en-US" altLang="zh-CN" dirty="0" smtClean="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endParaRPr>
          </a:p>
          <a:p>
            <a:r>
              <a:rPr lang="zh-CN" altLang="en-US" dirty="0" smtClean="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作为</a:t>
            </a:r>
            <a:r>
              <a:rPr lang="zh-CN" altLang="en-US" dirty="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申请人，我希望可以在必要的时候能取消会议，从而避免占用公共资源。</a:t>
            </a:r>
            <a:endParaRPr lang="zh-CN" altLang="en-US" baseline="-3000" dirty="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3" name="矩形 2"/>
          <p:cNvSpPr/>
          <p:nvPr/>
        </p:nvSpPr>
        <p:spPr>
          <a:xfrm>
            <a:off x="2151413" y="3660044"/>
            <a:ext cx="7555295" cy="646331"/>
          </a:xfrm>
          <a:prstGeom prst="rect">
            <a:avLst/>
          </a:prstGeom>
        </p:spPr>
        <p:txBody>
          <a:bodyPr wrap="square">
            <a:spAutoFit/>
          </a:bodyPr>
          <a:lstStyle/>
          <a:p>
            <a:pPr algn="just">
              <a:spcAft>
                <a:spcPts val="0"/>
              </a:spcAft>
            </a:pPr>
            <a:r>
              <a:rPr lang="zh-CN" altLang="en-US" kern="100" dirty="0">
                <a:solidFill>
                  <a:schemeClr val="tx1">
                    <a:lumMod val="50000"/>
                    <a:lumOff val="50000"/>
                  </a:schemeClr>
                </a:solidFill>
                <a:latin typeface="等线" panose="02010600030101010101" pitchFamily="2" charset="-122"/>
                <a:ea typeface="微软雅黑" panose="020B0503020204020204" pitchFamily="34" charset="-122"/>
                <a:cs typeface="Times New Roman" panose="02020603050405020304" pitchFamily="18" charset="0"/>
              </a:rPr>
              <a:t>注释：</a:t>
            </a:r>
          </a:p>
          <a:p>
            <a:pPr algn="just">
              <a:spcAft>
                <a:spcPts val="0"/>
              </a:spcAft>
            </a:pPr>
            <a:r>
              <a:rPr lang="en-US" altLang="zh-CN" kern="100" dirty="0">
                <a:solidFill>
                  <a:schemeClr val="tx1">
                    <a:lumMod val="50000"/>
                    <a:lumOff val="50000"/>
                  </a:schemeClr>
                </a:solidFill>
                <a:latin typeface="等线" panose="02010600030101010101" pitchFamily="2" charset="-122"/>
                <a:ea typeface="微软雅黑" panose="020B0503020204020204" pitchFamily="34" charset="-122"/>
                <a:cs typeface="Times New Roman" panose="02020603050405020304" pitchFamily="18" charset="0"/>
              </a:rPr>
              <a:t>1</a:t>
            </a:r>
            <a:r>
              <a:rPr lang="en-US" altLang="zh-CN" kern="100" dirty="0" smtClean="0">
                <a:solidFill>
                  <a:schemeClr val="tx1">
                    <a:lumMod val="50000"/>
                    <a:lumOff val="50000"/>
                  </a:schemeClr>
                </a:solidFill>
                <a:latin typeface="等线" panose="02010600030101010101" pitchFamily="2" charset="-122"/>
                <a:ea typeface="微软雅黑" panose="020B0503020204020204" pitchFamily="34" charset="-122"/>
                <a:cs typeface="Times New Roman" panose="02020603050405020304" pitchFamily="18" charset="0"/>
              </a:rPr>
              <a:t>. </a:t>
            </a:r>
            <a:r>
              <a:rPr lang="zh-CN" altLang="en-US" kern="100" dirty="0" smtClean="0">
                <a:solidFill>
                  <a:schemeClr val="tx1">
                    <a:lumMod val="50000"/>
                    <a:lumOff val="50000"/>
                  </a:schemeClr>
                </a:solidFill>
                <a:latin typeface="等线" panose="02010600030101010101" pitchFamily="2" charset="-122"/>
                <a:ea typeface="微软雅黑" panose="020B0503020204020204" pitchFamily="34" charset="-122"/>
                <a:cs typeface="Times New Roman" panose="02020603050405020304" pitchFamily="18" charset="0"/>
              </a:rPr>
              <a:t>申请人</a:t>
            </a:r>
            <a:r>
              <a:rPr lang="zh-CN" altLang="en-US" kern="100" dirty="0">
                <a:solidFill>
                  <a:schemeClr val="tx1">
                    <a:lumMod val="50000"/>
                    <a:lumOff val="50000"/>
                  </a:schemeClr>
                </a:solidFill>
                <a:latin typeface="等线" panose="02010600030101010101" pitchFamily="2" charset="-122"/>
                <a:ea typeface="微软雅黑" panose="020B0503020204020204" pitchFamily="34" charset="-122"/>
                <a:cs typeface="Times New Roman" panose="02020603050405020304" pitchFamily="18" charset="0"/>
              </a:rPr>
              <a:t>在开会前随时可以取消会议预定，默认成功取消。</a:t>
            </a:r>
          </a:p>
        </p:txBody>
      </p:sp>
      <p:sp>
        <p:nvSpPr>
          <p:cNvPr id="4" name="矩形 3"/>
          <p:cNvSpPr/>
          <p:nvPr/>
        </p:nvSpPr>
        <p:spPr>
          <a:xfrm>
            <a:off x="2151413" y="4816735"/>
            <a:ext cx="6096000" cy="923330"/>
          </a:xfrm>
          <a:prstGeom prst="rect">
            <a:avLst/>
          </a:prstGeom>
        </p:spPr>
        <p:txBody>
          <a:bodyPr>
            <a:spAutoFit/>
          </a:bodyPr>
          <a:lstStyle/>
          <a:p>
            <a:pPr algn="just">
              <a:spcAft>
                <a:spcPts val="0"/>
              </a:spcAft>
            </a:pPr>
            <a:r>
              <a:rPr lang="zh-CN" altLang="en-US" kern="100"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测试：</a:t>
            </a:r>
          </a:p>
          <a:p>
            <a:pPr algn="just">
              <a:spcAft>
                <a:spcPts val="0"/>
              </a:spcAft>
            </a:pPr>
            <a:r>
              <a:rPr lang="en-US" altLang="zh-CN" kern="100"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1</a:t>
            </a:r>
            <a:r>
              <a:rPr lang="en-US" altLang="zh-CN" kern="100" dirty="0" smtClean="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kern="100" dirty="0" smtClean="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用户</a:t>
            </a:r>
            <a:r>
              <a:rPr lang="zh-CN" altLang="en-US" kern="100"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取消预定后，系统提示取消会议成功。</a:t>
            </a:r>
          </a:p>
          <a:p>
            <a:pPr algn="just">
              <a:spcAft>
                <a:spcPts val="0"/>
              </a:spcAft>
            </a:pPr>
            <a:r>
              <a:rPr lang="en-US" altLang="zh-CN" kern="100"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2</a:t>
            </a:r>
            <a:r>
              <a:rPr lang="en-US" altLang="zh-CN" kern="100" dirty="0" smtClean="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kern="100" dirty="0" smtClean="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系统</a:t>
            </a:r>
            <a:r>
              <a:rPr lang="zh-CN" altLang="en-US" kern="100"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中会议室详情在取消预定后修改</a:t>
            </a:r>
          </a:p>
        </p:txBody>
      </p:sp>
    </p:spTree>
    <p:extLst>
      <p:ext uri="{BB962C8B-B14F-4D97-AF65-F5344CB8AC3E}">
        <p14:creationId xmlns:p14="http://schemas.microsoft.com/office/powerpoint/2010/main" val="4136823876"/>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2250"/>
                                  </p:stCondLst>
                                  <p:childTnLst>
                                    <p:set>
                                      <p:cBhvr>
                                        <p:cTn id="6" dur="1" fill="hold">
                                          <p:stCondLst>
                                            <p:cond delay="0"/>
                                          </p:stCondLst>
                                        </p:cTn>
                                        <p:tgtEl>
                                          <p:spTgt spid="46"/>
                                        </p:tgtEl>
                                        <p:attrNameLst>
                                          <p:attrName>style.visibility</p:attrName>
                                        </p:attrNameLst>
                                      </p:cBhvr>
                                      <p:to>
                                        <p:strVal val="visible"/>
                                      </p:to>
                                    </p:set>
                                    <p:animEffect transition="in" filter="barn(inVertical)">
                                      <p:cBhvr>
                                        <p:cTn id="7" dur="500"/>
                                        <p:tgtEl>
                                          <p:spTgt spid="46"/>
                                        </p:tgtEl>
                                      </p:cBhvr>
                                    </p:animEffect>
                                  </p:childTnLst>
                                </p:cTn>
                              </p:par>
                              <p:par>
                                <p:cTn id="8" presetID="16" presetClass="entr" presetSubtype="21" fill="hold" nodeType="withEffect">
                                  <p:stCondLst>
                                    <p:cond delay="2250"/>
                                  </p:stCondLst>
                                  <p:childTnLst>
                                    <p:set>
                                      <p:cBhvr>
                                        <p:cTn id="9" dur="1" fill="hold">
                                          <p:stCondLst>
                                            <p:cond delay="0"/>
                                          </p:stCondLst>
                                        </p:cTn>
                                        <p:tgtEl>
                                          <p:spTgt spid="39"/>
                                        </p:tgtEl>
                                        <p:attrNameLst>
                                          <p:attrName>style.visibility</p:attrName>
                                        </p:attrNameLst>
                                      </p:cBhvr>
                                      <p:to>
                                        <p:strVal val="visible"/>
                                      </p:to>
                                    </p:set>
                                    <p:animEffect transition="in" filter="barn(inVertical)">
                                      <p:cBhvr>
                                        <p:cTn id="10"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0" y="0"/>
            <a:ext cx="12192000" cy="6858000"/>
          </a:xfrm>
          <a:prstGeom prst="rect">
            <a:avLst/>
          </a:prstGeom>
        </p:spPr>
      </p:pic>
      <p:pic>
        <p:nvPicPr>
          <p:cNvPr id="11" name="图片 10"/>
          <p:cNvPicPr>
            <a:picLocks noChangeAspect="1"/>
          </p:cNvPicPr>
          <p:nvPr/>
        </p:nvPicPr>
        <p:blipFill>
          <a:blip r:embed="rId4"/>
          <a:stretch>
            <a:fillRect/>
          </a:stretch>
        </p:blipFill>
        <p:spPr>
          <a:xfrm>
            <a:off x="0" y="-1065"/>
            <a:ext cx="12192000" cy="832813"/>
          </a:xfrm>
          <a:prstGeom prst="rect">
            <a:avLst/>
          </a:prstGeom>
        </p:spPr>
      </p:pic>
      <p:grpSp>
        <p:nvGrpSpPr>
          <p:cNvPr id="20" name="组合 19"/>
          <p:cNvGrpSpPr/>
          <p:nvPr/>
        </p:nvGrpSpPr>
        <p:grpSpPr>
          <a:xfrm>
            <a:off x="380301" y="243644"/>
            <a:ext cx="310164" cy="325523"/>
            <a:chOff x="5284519" y="1508166"/>
            <a:chExt cx="213756" cy="427512"/>
          </a:xfrm>
        </p:grpSpPr>
        <p:cxnSp>
          <p:nvCxnSpPr>
            <p:cNvPr id="21" name="直接连接符 20"/>
            <p:cNvCxnSpPr/>
            <p:nvPr/>
          </p:nvCxnSpPr>
          <p:spPr>
            <a:xfrm>
              <a:off x="5284519" y="1508166"/>
              <a:ext cx="213756" cy="213756"/>
            </a:xfrm>
            <a:prstGeom prst="line">
              <a:avLst/>
            </a:prstGeom>
            <a:ln w="19050">
              <a:solidFill>
                <a:schemeClr val="bg1"/>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5284519" y="1721922"/>
              <a:ext cx="213756" cy="213756"/>
            </a:xfrm>
            <a:prstGeom prst="line">
              <a:avLst/>
            </a:prstGeom>
            <a:ln w="19050">
              <a:solidFill>
                <a:schemeClr val="bg1"/>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sp>
        <p:nvSpPr>
          <p:cNvPr id="6" name="文本框 5"/>
          <p:cNvSpPr txBox="1"/>
          <p:nvPr/>
        </p:nvSpPr>
        <p:spPr>
          <a:xfrm>
            <a:off x="830230" y="215286"/>
            <a:ext cx="2837418" cy="400110"/>
          </a:xfrm>
          <a:prstGeom prst="rect">
            <a:avLst/>
          </a:prstGeom>
          <a:noFill/>
        </p:spPr>
        <p:txBody>
          <a:bodyPr wrap="square" rtlCol="0">
            <a:spAutoFit/>
          </a:bodyPr>
          <a:lstStyle/>
          <a:p>
            <a:r>
              <a:rPr lang="en-US" altLang="zh-CN" sz="2000" b="1" dirty="0" smtClean="0">
                <a:solidFill>
                  <a:schemeClr val="bg1"/>
                </a:solidFill>
                <a:latin typeface="微软雅黑" panose="020B0503020204020204" pitchFamily="34" charset="-122"/>
                <a:ea typeface="微软雅黑" panose="020B0503020204020204" pitchFamily="34" charset="-122"/>
              </a:rPr>
              <a:t>User Story 1  </a:t>
            </a:r>
            <a:r>
              <a:rPr lang="zh-CN" altLang="en-US" sz="2000" b="1" dirty="0" smtClean="0">
                <a:solidFill>
                  <a:schemeClr val="bg1"/>
                </a:solidFill>
                <a:latin typeface="微软雅黑" panose="020B0503020204020204" pitchFamily="34" charset="-122"/>
                <a:ea typeface="微软雅黑" panose="020B0503020204020204" pitchFamily="34" charset="-122"/>
              </a:rPr>
              <a:t>申请人</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39" name="组合 38"/>
          <p:cNvGrpSpPr/>
          <p:nvPr/>
        </p:nvGrpSpPr>
        <p:grpSpPr>
          <a:xfrm>
            <a:off x="1715396" y="1940174"/>
            <a:ext cx="8343004" cy="4239562"/>
            <a:chOff x="3474720" y="4038600"/>
            <a:chExt cx="2331720" cy="1752600"/>
          </a:xfrm>
        </p:grpSpPr>
        <p:sp>
          <p:nvSpPr>
            <p:cNvPr id="43" name="矩形 42"/>
            <p:cNvSpPr/>
            <p:nvPr/>
          </p:nvSpPr>
          <p:spPr>
            <a:xfrm>
              <a:off x="3474720" y="4038600"/>
              <a:ext cx="2331720" cy="1752600"/>
            </a:xfrm>
            <a:prstGeom prst="rect">
              <a:avLst/>
            </a:prstGeom>
            <a:ln w="12700">
              <a:solidFill>
                <a:srgbClr val="9DA8B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89">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endParaRPr>
            </a:p>
          </p:txBody>
        </p:sp>
        <p:cxnSp>
          <p:nvCxnSpPr>
            <p:cNvPr id="44" name="直接连接符 43"/>
            <p:cNvCxnSpPr/>
            <p:nvPr/>
          </p:nvCxnSpPr>
          <p:spPr>
            <a:xfrm>
              <a:off x="3596579" y="4606394"/>
              <a:ext cx="2088000" cy="0"/>
            </a:xfrm>
            <a:prstGeom prst="line">
              <a:avLst/>
            </a:prstGeom>
            <a:ln w="12700">
              <a:solidFill>
                <a:srgbClr val="9DA8B1"/>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3596580" y="5189592"/>
              <a:ext cx="2088000" cy="0"/>
            </a:xfrm>
            <a:prstGeom prst="line">
              <a:avLst/>
            </a:prstGeom>
            <a:ln w="12700">
              <a:solidFill>
                <a:srgbClr val="9DA8B1"/>
              </a:solidFill>
            </a:ln>
          </p:spPr>
          <p:style>
            <a:lnRef idx="1">
              <a:schemeClr val="accent1"/>
            </a:lnRef>
            <a:fillRef idx="0">
              <a:schemeClr val="accent1"/>
            </a:fillRef>
            <a:effectRef idx="0">
              <a:schemeClr val="accent1"/>
            </a:effectRef>
            <a:fontRef idx="minor">
              <a:schemeClr val="tx1"/>
            </a:fontRef>
          </p:style>
        </p:cxnSp>
      </p:grpSp>
      <p:grpSp>
        <p:nvGrpSpPr>
          <p:cNvPr id="46" name="组合 45"/>
          <p:cNvGrpSpPr/>
          <p:nvPr/>
        </p:nvGrpSpPr>
        <p:grpSpPr>
          <a:xfrm>
            <a:off x="1715392" y="1246022"/>
            <a:ext cx="8343002" cy="692461"/>
            <a:chOff x="3569970" y="1908810"/>
            <a:chExt cx="2331720" cy="1920241"/>
          </a:xfrm>
        </p:grpSpPr>
        <p:sp>
          <p:nvSpPr>
            <p:cNvPr id="47" name="矩形 46"/>
            <p:cNvSpPr/>
            <p:nvPr/>
          </p:nvSpPr>
          <p:spPr>
            <a:xfrm>
              <a:off x="3569970" y="1908810"/>
              <a:ext cx="2331720" cy="1920241"/>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9">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49" name="文本框 48"/>
            <p:cNvSpPr txBox="1"/>
            <p:nvPr/>
          </p:nvSpPr>
          <p:spPr>
            <a:xfrm>
              <a:off x="3606839" y="2318331"/>
              <a:ext cx="2088001" cy="1109532"/>
            </a:xfrm>
            <a:prstGeom prst="rect">
              <a:avLst/>
            </a:prstGeom>
            <a:noFill/>
          </p:spPr>
          <p:txBody>
            <a:bodyPr wrap="square" rtlCol="0">
              <a:spAutoFit/>
            </a:bodyPr>
            <a:lstStyle/>
            <a:p>
              <a:pPr algn="ctr"/>
              <a:r>
                <a:rPr lang="en-US" altLang="zh-CN" sz="20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User Story 1.6 </a:t>
              </a:r>
              <a:r>
                <a:rPr lang="zh-CN" altLang="en-US" sz="20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远程开门</a:t>
              </a:r>
              <a:endParaRPr lang="zh-CN" altLang="zh-CN" sz="20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sp>
        <p:nvSpPr>
          <p:cNvPr id="50" name="文本框 49"/>
          <p:cNvSpPr txBox="1"/>
          <p:nvPr/>
        </p:nvSpPr>
        <p:spPr>
          <a:xfrm>
            <a:off x="2058398" y="2142255"/>
            <a:ext cx="7859326" cy="923330"/>
          </a:xfrm>
          <a:prstGeom prst="rect">
            <a:avLst/>
          </a:prstGeom>
          <a:noFill/>
        </p:spPr>
        <p:txBody>
          <a:bodyPr wrap="square" rtlCol="0">
            <a:spAutoFit/>
          </a:bodyPr>
          <a:lstStyle/>
          <a:p>
            <a:r>
              <a:rPr lang="zh-CN" altLang="en-US" dirty="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卡片</a:t>
            </a:r>
            <a:r>
              <a:rPr lang="zh-CN" altLang="en-US" dirty="0" smtClean="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a:t>
            </a:r>
            <a:endParaRPr lang="en-US" altLang="zh-CN" dirty="0" smtClean="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endParaRPr>
          </a:p>
          <a:p>
            <a:r>
              <a:rPr lang="zh-CN" altLang="en-US" dirty="0" smtClean="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作为</a:t>
            </a:r>
            <a:r>
              <a:rPr lang="zh-CN" altLang="en-US" dirty="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申请人，我希望自己不能及时赶到会议室的时候也能完成身份认证，从而使与会人员通过门禁 按时顺利召开会议。</a:t>
            </a:r>
            <a:endParaRPr lang="zh-CN" altLang="en-US" baseline="-3000" dirty="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3" name="矩形 2"/>
          <p:cNvSpPr/>
          <p:nvPr/>
        </p:nvSpPr>
        <p:spPr>
          <a:xfrm>
            <a:off x="2109246" y="3553017"/>
            <a:ext cx="7555295" cy="923330"/>
          </a:xfrm>
          <a:prstGeom prst="rect">
            <a:avLst/>
          </a:prstGeom>
        </p:spPr>
        <p:txBody>
          <a:bodyPr wrap="square">
            <a:spAutoFit/>
          </a:bodyPr>
          <a:lstStyle/>
          <a:p>
            <a:pPr algn="just">
              <a:spcAft>
                <a:spcPts val="0"/>
              </a:spcAft>
            </a:pPr>
            <a:r>
              <a:rPr lang="zh-CN" altLang="en-US" kern="100" dirty="0">
                <a:solidFill>
                  <a:schemeClr val="tx1">
                    <a:lumMod val="50000"/>
                    <a:lumOff val="50000"/>
                  </a:schemeClr>
                </a:solidFill>
                <a:latin typeface="等线" panose="02010600030101010101" pitchFamily="2" charset="-122"/>
                <a:ea typeface="微软雅黑" panose="020B0503020204020204" pitchFamily="34" charset="-122"/>
                <a:cs typeface="Times New Roman" panose="02020603050405020304" pitchFamily="18" charset="0"/>
              </a:rPr>
              <a:t>注释：</a:t>
            </a:r>
          </a:p>
          <a:p>
            <a:pPr algn="just">
              <a:spcAft>
                <a:spcPts val="0"/>
              </a:spcAft>
            </a:pPr>
            <a:r>
              <a:rPr lang="en-US" altLang="zh-CN" kern="100" dirty="0">
                <a:solidFill>
                  <a:schemeClr val="tx1">
                    <a:lumMod val="50000"/>
                    <a:lumOff val="50000"/>
                  </a:schemeClr>
                </a:solidFill>
                <a:latin typeface="等线" panose="02010600030101010101" pitchFamily="2" charset="-122"/>
                <a:ea typeface="微软雅黑" panose="020B0503020204020204" pitchFamily="34" charset="-122"/>
                <a:cs typeface="Times New Roman" panose="02020603050405020304" pitchFamily="18" charset="0"/>
              </a:rPr>
              <a:t>1</a:t>
            </a:r>
            <a:r>
              <a:rPr lang="en-US" altLang="zh-CN" kern="100" dirty="0" smtClean="0">
                <a:solidFill>
                  <a:schemeClr val="tx1">
                    <a:lumMod val="50000"/>
                    <a:lumOff val="50000"/>
                  </a:schemeClr>
                </a:solidFill>
                <a:latin typeface="等线" panose="02010600030101010101" pitchFamily="2" charset="-122"/>
                <a:ea typeface="微软雅黑" panose="020B0503020204020204" pitchFamily="34" charset="-122"/>
                <a:cs typeface="Times New Roman" panose="02020603050405020304" pitchFamily="18" charset="0"/>
              </a:rPr>
              <a:t>. </a:t>
            </a:r>
            <a:r>
              <a:rPr lang="zh-CN" altLang="en-US" kern="100" dirty="0" smtClean="0">
                <a:solidFill>
                  <a:schemeClr val="tx1">
                    <a:lumMod val="50000"/>
                    <a:lumOff val="50000"/>
                  </a:schemeClr>
                </a:solidFill>
                <a:latin typeface="等线" panose="02010600030101010101" pitchFamily="2" charset="-122"/>
                <a:ea typeface="微软雅黑" panose="020B0503020204020204" pitchFamily="34" charset="-122"/>
                <a:cs typeface="Times New Roman" panose="02020603050405020304" pitchFamily="18" charset="0"/>
              </a:rPr>
              <a:t>在</a:t>
            </a:r>
            <a:r>
              <a:rPr lang="zh-CN" altLang="en-US" kern="100" dirty="0">
                <a:solidFill>
                  <a:schemeClr val="tx1">
                    <a:lumMod val="50000"/>
                    <a:lumOff val="50000"/>
                  </a:schemeClr>
                </a:solidFill>
                <a:latin typeface="等线" panose="02010600030101010101" pitchFamily="2" charset="-122"/>
                <a:ea typeface="微软雅黑" panose="020B0503020204020204" pitchFamily="34" charset="-122"/>
                <a:cs typeface="Times New Roman" panose="02020603050405020304" pitchFamily="18" charset="0"/>
              </a:rPr>
              <a:t>会议开始前，申请人通过手机端进行人脸识别，确认申请人信息后，会议室门打开。</a:t>
            </a:r>
          </a:p>
        </p:txBody>
      </p:sp>
      <p:sp>
        <p:nvSpPr>
          <p:cNvPr id="4" name="矩形 3"/>
          <p:cNvSpPr/>
          <p:nvPr/>
        </p:nvSpPr>
        <p:spPr>
          <a:xfrm>
            <a:off x="2151413" y="4963779"/>
            <a:ext cx="6096000" cy="923330"/>
          </a:xfrm>
          <a:prstGeom prst="rect">
            <a:avLst/>
          </a:prstGeom>
        </p:spPr>
        <p:txBody>
          <a:bodyPr>
            <a:spAutoFit/>
          </a:bodyPr>
          <a:lstStyle/>
          <a:p>
            <a:pPr algn="just">
              <a:spcAft>
                <a:spcPts val="0"/>
              </a:spcAft>
            </a:pPr>
            <a:r>
              <a:rPr lang="zh-CN" altLang="en-US" kern="100"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测试：</a:t>
            </a:r>
          </a:p>
          <a:p>
            <a:pPr algn="just">
              <a:spcAft>
                <a:spcPts val="0"/>
              </a:spcAft>
            </a:pPr>
            <a:r>
              <a:rPr lang="en-US" altLang="zh-CN" kern="100"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1</a:t>
            </a:r>
            <a:r>
              <a:rPr lang="en-US" altLang="zh-CN" kern="100" dirty="0" smtClean="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kern="100" dirty="0" smtClean="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手机</a:t>
            </a:r>
            <a:r>
              <a:rPr lang="zh-CN" altLang="en-US" kern="100"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端能正确识别人脸信息。</a:t>
            </a:r>
          </a:p>
          <a:p>
            <a:pPr algn="just">
              <a:spcAft>
                <a:spcPts val="0"/>
              </a:spcAft>
            </a:pPr>
            <a:r>
              <a:rPr lang="en-US" altLang="zh-CN" kern="100"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2</a:t>
            </a:r>
            <a:r>
              <a:rPr lang="en-US" altLang="zh-CN" kern="100" dirty="0" smtClean="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kern="100" dirty="0" smtClean="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在</a:t>
            </a:r>
            <a:r>
              <a:rPr lang="zh-CN" altLang="en-US" kern="100"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规定时间，申请人能够用系统的手机端实现远程开门。</a:t>
            </a:r>
          </a:p>
        </p:txBody>
      </p:sp>
    </p:spTree>
    <p:extLst>
      <p:ext uri="{BB962C8B-B14F-4D97-AF65-F5344CB8AC3E}">
        <p14:creationId xmlns:p14="http://schemas.microsoft.com/office/powerpoint/2010/main" val="2630493877"/>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2250"/>
                                  </p:stCondLst>
                                  <p:childTnLst>
                                    <p:set>
                                      <p:cBhvr>
                                        <p:cTn id="6" dur="1" fill="hold">
                                          <p:stCondLst>
                                            <p:cond delay="0"/>
                                          </p:stCondLst>
                                        </p:cTn>
                                        <p:tgtEl>
                                          <p:spTgt spid="46"/>
                                        </p:tgtEl>
                                        <p:attrNameLst>
                                          <p:attrName>style.visibility</p:attrName>
                                        </p:attrNameLst>
                                      </p:cBhvr>
                                      <p:to>
                                        <p:strVal val="visible"/>
                                      </p:to>
                                    </p:set>
                                    <p:animEffect transition="in" filter="barn(inVertical)">
                                      <p:cBhvr>
                                        <p:cTn id="7" dur="500"/>
                                        <p:tgtEl>
                                          <p:spTgt spid="46"/>
                                        </p:tgtEl>
                                      </p:cBhvr>
                                    </p:animEffect>
                                  </p:childTnLst>
                                </p:cTn>
                              </p:par>
                              <p:par>
                                <p:cTn id="8" presetID="16" presetClass="entr" presetSubtype="21" fill="hold" nodeType="withEffect">
                                  <p:stCondLst>
                                    <p:cond delay="2250"/>
                                  </p:stCondLst>
                                  <p:childTnLst>
                                    <p:set>
                                      <p:cBhvr>
                                        <p:cTn id="9" dur="1" fill="hold">
                                          <p:stCondLst>
                                            <p:cond delay="0"/>
                                          </p:stCondLst>
                                        </p:cTn>
                                        <p:tgtEl>
                                          <p:spTgt spid="39"/>
                                        </p:tgtEl>
                                        <p:attrNameLst>
                                          <p:attrName>style.visibility</p:attrName>
                                        </p:attrNameLst>
                                      </p:cBhvr>
                                      <p:to>
                                        <p:strVal val="visible"/>
                                      </p:to>
                                    </p:set>
                                    <p:animEffect transition="in" filter="barn(inVertical)">
                                      <p:cBhvr>
                                        <p:cTn id="10"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0" y="0"/>
            <a:ext cx="12192000" cy="6858000"/>
          </a:xfrm>
          <a:prstGeom prst="rect">
            <a:avLst/>
          </a:prstGeom>
        </p:spPr>
      </p:pic>
      <p:pic>
        <p:nvPicPr>
          <p:cNvPr id="11" name="图片 10"/>
          <p:cNvPicPr>
            <a:picLocks noChangeAspect="1"/>
          </p:cNvPicPr>
          <p:nvPr/>
        </p:nvPicPr>
        <p:blipFill>
          <a:blip r:embed="rId4"/>
          <a:stretch>
            <a:fillRect/>
          </a:stretch>
        </p:blipFill>
        <p:spPr>
          <a:xfrm>
            <a:off x="0" y="-1065"/>
            <a:ext cx="12192000" cy="832813"/>
          </a:xfrm>
          <a:prstGeom prst="rect">
            <a:avLst/>
          </a:prstGeom>
        </p:spPr>
      </p:pic>
      <p:grpSp>
        <p:nvGrpSpPr>
          <p:cNvPr id="20" name="组合 19"/>
          <p:cNvGrpSpPr/>
          <p:nvPr/>
        </p:nvGrpSpPr>
        <p:grpSpPr>
          <a:xfrm>
            <a:off x="380301" y="243644"/>
            <a:ext cx="310164" cy="325523"/>
            <a:chOff x="5284519" y="1508166"/>
            <a:chExt cx="213756" cy="427512"/>
          </a:xfrm>
        </p:grpSpPr>
        <p:cxnSp>
          <p:nvCxnSpPr>
            <p:cNvPr id="21" name="直接连接符 20"/>
            <p:cNvCxnSpPr/>
            <p:nvPr/>
          </p:nvCxnSpPr>
          <p:spPr>
            <a:xfrm>
              <a:off x="5284519" y="1508166"/>
              <a:ext cx="213756" cy="213756"/>
            </a:xfrm>
            <a:prstGeom prst="line">
              <a:avLst/>
            </a:prstGeom>
            <a:ln w="19050">
              <a:solidFill>
                <a:schemeClr val="bg1"/>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5284519" y="1721922"/>
              <a:ext cx="213756" cy="213756"/>
            </a:xfrm>
            <a:prstGeom prst="line">
              <a:avLst/>
            </a:prstGeom>
            <a:ln w="19050">
              <a:solidFill>
                <a:schemeClr val="bg1"/>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sp>
        <p:nvSpPr>
          <p:cNvPr id="6" name="文本框 5"/>
          <p:cNvSpPr txBox="1"/>
          <p:nvPr/>
        </p:nvSpPr>
        <p:spPr>
          <a:xfrm>
            <a:off x="830229" y="215286"/>
            <a:ext cx="3430271" cy="400110"/>
          </a:xfrm>
          <a:prstGeom prst="rect">
            <a:avLst/>
          </a:prstGeom>
          <a:noFill/>
        </p:spPr>
        <p:txBody>
          <a:bodyPr wrap="square" rtlCol="0">
            <a:spAutoFit/>
          </a:bodyPr>
          <a:lstStyle/>
          <a:p>
            <a:r>
              <a:rPr lang="en-US" altLang="zh-CN" sz="2000" b="1" dirty="0" smtClean="0">
                <a:solidFill>
                  <a:schemeClr val="bg1"/>
                </a:solidFill>
                <a:latin typeface="微软雅黑" panose="020B0503020204020204" pitchFamily="34" charset="-122"/>
                <a:ea typeface="微软雅黑" panose="020B0503020204020204" pitchFamily="34" charset="-122"/>
              </a:rPr>
              <a:t>User Story 2  </a:t>
            </a:r>
            <a:r>
              <a:rPr lang="zh-CN" altLang="en-US" sz="2000" b="1" dirty="0" smtClean="0">
                <a:solidFill>
                  <a:schemeClr val="bg1"/>
                </a:solidFill>
                <a:latin typeface="微软雅黑" panose="020B0503020204020204" pitchFamily="34" charset="-122"/>
                <a:ea typeface="微软雅黑" panose="020B0503020204020204" pitchFamily="34" charset="-122"/>
              </a:rPr>
              <a:t>会议管理员</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39" name="组合 38"/>
          <p:cNvGrpSpPr/>
          <p:nvPr/>
        </p:nvGrpSpPr>
        <p:grpSpPr>
          <a:xfrm>
            <a:off x="1715396" y="1940174"/>
            <a:ext cx="8343004" cy="4239562"/>
            <a:chOff x="3474720" y="4038600"/>
            <a:chExt cx="2331720" cy="1752600"/>
          </a:xfrm>
        </p:grpSpPr>
        <p:sp>
          <p:nvSpPr>
            <p:cNvPr id="43" name="矩形 42"/>
            <p:cNvSpPr/>
            <p:nvPr/>
          </p:nvSpPr>
          <p:spPr>
            <a:xfrm>
              <a:off x="3474720" y="4038600"/>
              <a:ext cx="2331720" cy="1752600"/>
            </a:xfrm>
            <a:prstGeom prst="rect">
              <a:avLst/>
            </a:prstGeom>
            <a:ln w="12700">
              <a:solidFill>
                <a:srgbClr val="9DA8B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89">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endParaRPr>
            </a:p>
          </p:txBody>
        </p:sp>
        <p:cxnSp>
          <p:nvCxnSpPr>
            <p:cNvPr id="44" name="直接连接符 43"/>
            <p:cNvCxnSpPr/>
            <p:nvPr/>
          </p:nvCxnSpPr>
          <p:spPr>
            <a:xfrm>
              <a:off x="3608364" y="4646894"/>
              <a:ext cx="2088000" cy="0"/>
            </a:xfrm>
            <a:prstGeom prst="line">
              <a:avLst/>
            </a:prstGeom>
            <a:ln w="12700">
              <a:solidFill>
                <a:srgbClr val="9DA8B1"/>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3596580" y="5189592"/>
              <a:ext cx="2088000" cy="0"/>
            </a:xfrm>
            <a:prstGeom prst="line">
              <a:avLst/>
            </a:prstGeom>
            <a:ln w="12700">
              <a:solidFill>
                <a:srgbClr val="9DA8B1"/>
              </a:solidFill>
            </a:ln>
          </p:spPr>
          <p:style>
            <a:lnRef idx="1">
              <a:schemeClr val="accent1"/>
            </a:lnRef>
            <a:fillRef idx="0">
              <a:schemeClr val="accent1"/>
            </a:fillRef>
            <a:effectRef idx="0">
              <a:schemeClr val="accent1"/>
            </a:effectRef>
            <a:fontRef idx="minor">
              <a:schemeClr val="tx1"/>
            </a:fontRef>
          </p:style>
        </p:cxnSp>
      </p:grpSp>
      <p:grpSp>
        <p:nvGrpSpPr>
          <p:cNvPr id="46" name="组合 45"/>
          <p:cNvGrpSpPr/>
          <p:nvPr/>
        </p:nvGrpSpPr>
        <p:grpSpPr>
          <a:xfrm>
            <a:off x="1715392" y="1246022"/>
            <a:ext cx="8343002" cy="692461"/>
            <a:chOff x="3569970" y="1908810"/>
            <a:chExt cx="2331720" cy="1920241"/>
          </a:xfrm>
        </p:grpSpPr>
        <p:sp>
          <p:nvSpPr>
            <p:cNvPr id="47" name="矩形 46"/>
            <p:cNvSpPr/>
            <p:nvPr/>
          </p:nvSpPr>
          <p:spPr>
            <a:xfrm>
              <a:off x="3569970" y="1908810"/>
              <a:ext cx="2331720" cy="1920241"/>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9">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49" name="文本框 48"/>
            <p:cNvSpPr txBox="1"/>
            <p:nvPr/>
          </p:nvSpPr>
          <p:spPr>
            <a:xfrm>
              <a:off x="3606839" y="2318331"/>
              <a:ext cx="2088001" cy="1109532"/>
            </a:xfrm>
            <a:prstGeom prst="rect">
              <a:avLst/>
            </a:prstGeom>
            <a:noFill/>
          </p:spPr>
          <p:txBody>
            <a:bodyPr wrap="square" rtlCol="0">
              <a:spAutoFit/>
            </a:bodyPr>
            <a:lstStyle/>
            <a:p>
              <a:pPr algn="ctr"/>
              <a:r>
                <a:rPr lang="en-US" altLang="zh-CN" sz="20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User Story 2.1 </a:t>
              </a:r>
              <a:r>
                <a:rPr lang="zh-CN" altLang="en-US" sz="20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会议管理</a:t>
              </a:r>
              <a:endParaRPr lang="zh-CN" altLang="zh-CN" sz="20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sp>
        <p:nvSpPr>
          <p:cNvPr id="50" name="文本框 49"/>
          <p:cNvSpPr txBox="1"/>
          <p:nvPr/>
        </p:nvSpPr>
        <p:spPr>
          <a:xfrm>
            <a:off x="2151414" y="2088705"/>
            <a:ext cx="7555295" cy="1200329"/>
          </a:xfrm>
          <a:prstGeom prst="rect">
            <a:avLst/>
          </a:prstGeom>
          <a:noFill/>
        </p:spPr>
        <p:txBody>
          <a:bodyPr wrap="square" rtlCol="0">
            <a:spAutoFit/>
          </a:bodyPr>
          <a:lstStyle/>
          <a:p>
            <a:r>
              <a:rPr lang="zh-CN" altLang="en-US" dirty="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卡片</a:t>
            </a:r>
            <a:r>
              <a:rPr lang="zh-CN" altLang="en-US" dirty="0" smtClean="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a:t>
            </a:r>
            <a:endParaRPr lang="en-US" altLang="zh-CN" dirty="0" smtClean="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endParaRPr>
          </a:p>
          <a:p>
            <a:r>
              <a:rPr lang="zh-CN" altLang="en-US" dirty="0" smtClean="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作为</a:t>
            </a:r>
            <a:r>
              <a:rPr lang="zh-CN" altLang="en-US" dirty="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一个会议管理员，我希望当不同级别的会议进行冲突或当前会议申请不合要求时，能对用户的会议申请进行驳回，以避免会议室资源的不必要开支，从而实现对会议室资源的统筹管理。</a:t>
            </a:r>
            <a:endParaRPr lang="zh-CN" altLang="en-US" baseline="-3000" dirty="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3" name="矩形 2"/>
          <p:cNvSpPr/>
          <p:nvPr/>
        </p:nvSpPr>
        <p:spPr>
          <a:xfrm>
            <a:off x="2151414" y="3557392"/>
            <a:ext cx="7470962" cy="923330"/>
          </a:xfrm>
          <a:prstGeom prst="rect">
            <a:avLst/>
          </a:prstGeom>
        </p:spPr>
        <p:txBody>
          <a:bodyPr wrap="square">
            <a:spAutoFit/>
          </a:bodyPr>
          <a:lstStyle/>
          <a:p>
            <a:pPr algn="just">
              <a:spcAft>
                <a:spcPts val="0"/>
              </a:spcAft>
            </a:pPr>
            <a:r>
              <a:rPr lang="zh-CN" altLang="en-US" kern="100" dirty="0">
                <a:solidFill>
                  <a:schemeClr val="tx1">
                    <a:lumMod val="50000"/>
                    <a:lumOff val="50000"/>
                  </a:schemeClr>
                </a:solidFill>
                <a:latin typeface="等线" panose="02010600030101010101" pitchFamily="2" charset="-122"/>
                <a:ea typeface="微软雅黑" panose="020B0503020204020204" pitchFamily="34" charset="-122"/>
                <a:cs typeface="Times New Roman" panose="02020603050405020304" pitchFamily="18" charset="0"/>
              </a:rPr>
              <a:t>注释：</a:t>
            </a:r>
          </a:p>
          <a:p>
            <a:pPr algn="just">
              <a:spcAft>
                <a:spcPts val="0"/>
              </a:spcAft>
            </a:pPr>
            <a:r>
              <a:rPr lang="en-US" altLang="zh-CN" kern="100" dirty="0">
                <a:solidFill>
                  <a:schemeClr val="tx1">
                    <a:lumMod val="50000"/>
                    <a:lumOff val="50000"/>
                  </a:schemeClr>
                </a:solidFill>
                <a:latin typeface="等线" panose="02010600030101010101" pitchFamily="2" charset="-122"/>
                <a:ea typeface="微软雅黑" panose="020B0503020204020204" pitchFamily="34" charset="-122"/>
                <a:cs typeface="Times New Roman" panose="02020603050405020304" pitchFamily="18" charset="0"/>
              </a:rPr>
              <a:t>1</a:t>
            </a:r>
            <a:r>
              <a:rPr lang="en-US" altLang="zh-CN" kern="100" dirty="0" smtClean="0">
                <a:solidFill>
                  <a:schemeClr val="tx1">
                    <a:lumMod val="50000"/>
                    <a:lumOff val="50000"/>
                  </a:schemeClr>
                </a:solidFill>
                <a:latin typeface="等线" panose="02010600030101010101" pitchFamily="2" charset="-122"/>
                <a:ea typeface="微软雅黑" panose="020B0503020204020204" pitchFamily="34" charset="-122"/>
                <a:cs typeface="Times New Roman" panose="02020603050405020304" pitchFamily="18" charset="0"/>
              </a:rPr>
              <a:t>. </a:t>
            </a:r>
            <a:r>
              <a:rPr lang="zh-CN" altLang="en-US" kern="100" dirty="0" smtClean="0">
                <a:solidFill>
                  <a:schemeClr val="tx1">
                    <a:lumMod val="50000"/>
                    <a:lumOff val="50000"/>
                  </a:schemeClr>
                </a:solidFill>
                <a:latin typeface="等线" panose="02010600030101010101" pitchFamily="2" charset="-122"/>
                <a:ea typeface="微软雅黑" panose="020B0503020204020204" pitchFamily="34" charset="-122"/>
                <a:cs typeface="Times New Roman" panose="02020603050405020304" pitchFamily="18" charset="0"/>
              </a:rPr>
              <a:t>若</a:t>
            </a:r>
            <a:r>
              <a:rPr lang="zh-CN" altLang="en-US" kern="100" dirty="0">
                <a:solidFill>
                  <a:schemeClr val="tx1">
                    <a:lumMod val="50000"/>
                    <a:lumOff val="50000"/>
                  </a:schemeClr>
                </a:solidFill>
                <a:latin typeface="等线" panose="02010600030101010101" pitchFamily="2" charset="-122"/>
                <a:ea typeface="微软雅黑" panose="020B0503020204020204" pitchFamily="34" charset="-122"/>
                <a:cs typeface="Times New Roman" panose="02020603050405020304" pitchFamily="18" charset="0"/>
              </a:rPr>
              <a:t>用户会议因为高级别会议抢占而被驳回，应该为其智能推荐合适的会议室以确保必要会议的正常进行 </a:t>
            </a:r>
          </a:p>
        </p:txBody>
      </p:sp>
      <p:sp>
        <p:nvSpPr>
          <p:cNvPr id="4" name="矩形 3"/>
          <p:cNvSpPr/>
          <p:nvPr/>
        </p:nvSpPr>
        <p:spPr>
          <a:xfrm>
            <a:off x="2151413" y="4990371"/>
            <a:ext cx="6096000" cy="923330"/>
          </a:xfrm>
          <a:prstGeom prst="rect">
            <a:avLst/>
          </a:prstGeom>
        </p:spPr>
        <p:txBody>
          <a:bodyPr>
            <a:spAutoFit/>
          </a:bodyPr>
          <a:lstStyle/>
          <a:p>
            <a:pPr algn="just">
              <a:spcAft>
                <a:spcPts val="0"/>
              </a:spcAft>
            </a:pPr>
            <a:r>
              <a:rPr lang="zh-CN" altLang="en-US" kern="100"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测试：</a:t>
            </a:r>
          </a:p>
          <a:p>
            <a:pPr algn="just">
              <a:spcAft>
                <a:spcPts val="0"/>
              </a:spcAft>
            </a:pPr>
            <a:r>
              <a:rPr lang="en-US" altLang="zh-CN" kern="100"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1</a:t>
            </a:r>
            <a:r>
              <a:rPr lang="en-US" altLang="zh-CN" kern="100" dirty="0" smtClean="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kern="100" dirty="0" smtClean="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会议</a:t>
            </a:r>
            <a:r>
              <a:rPr lang="zh-CN" altLang="en-US" kern="100"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预定请求切实存在且有效，否则返回</a:t>
            </a:r>
            <a:r>
              <a:rPr lang="zh-CN" altLang="en-US" kern="100" dirty="0" smtClean="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“无效会议”</a:t>
            </a:r>
            <a:endParaRPr lang="en-US" altLang="zh-CN" kern="100"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algn="just">
              <a:spcAft>
                <a:spcPts val="0"/>
              </a:spcAft>
            </a:pPr>
            <a:r>
              <a:rPr lang="en-US" altLang="zh-CN" kern="100" dirty="0" smtClean="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2. </a:t>
            </a:r>
            <a:r>
              <a:rPr lang="zh-CN" altLang="en-US" kern="100" dirty="0" smtClean="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在</a:t>
            </a:r>
            <a:r>
              <a:rPr lang="zh-CN" altLang="en-US" kern="100"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网络不稳定的情况下保证操作的原子性</a:t>
            </a:r>
          </a:p>
        </p:txBody>
      </p:sp>
    </p:spTree>
    <p:extLst>
      <p:ext uri="{BB962C8B-B14F-4D97-AF65-F5344CB8AC3E}">
        <p14:creationId xmlns:p14="http://schemas.microsoft.com/office/powerpoint/2010/main" val="4294401734"/>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2250"/>
                                  </p:stCondLst>
                                  <p:childTnLst>
                                    <p:set>
                                      <p:cBhvr>
                                        <p:cTn id="6" dur="1" fill="hold">
                                          <p:stCondLst>
                                            <p:cond delay="0"/>
                                          </p:stCondLst>
                                        </p:cTn>
                                        <p:tgtEl>
                                          <p:spTgt spid="46"/>
                                        </p:tgtEl>
                                        <p:attrNameLst>
                                          <p:attrName>style.visibility</p:attrName>
                                        </p:attrNameLst>
                                      </p:cBhvr>
                                      <p:to>
                                        <p:strVal val="visible"/>
                                      </p:to>
                                    </p:set>
                                    <p:animEffect transition="in" filter="barn(inVertical)">
                                      <p:cBhvr>
                                        <p:cTn id="7" dur="500"/>
                                        <p:tgtEl>
                                          <p:spTgt spid="46"/>
                                        </p:tgtEl>
                                      </p:cBhvr>
                                    </p:animEffect>
                                  </p:childTnLst>
                                </p:cTn>
                              </p:par>
                              <p:par>
                                <p:cTn id="8" presetID="16" presetClass="entr" presetSubtype="21" fill="hold" nodeType="withEffect">
                                  <p:stCondLst>
                                    <p:cond delay="2250"/>
                                  </p:stCondLst>
                                  <p:childTnLst>
                                    <p:set>
                                      <p:cBhvr>
                                        <p:cTn id="9" dur="1" fill="hold">
                                          <p:stCondLst>
                                            <p:cond delay="0"/>
                                          </p:stCondLst>
                                        </p:cTn>
                                        <p:tgtEl>
                                          <p:spTgt spid="39"/>
                                        </p:tgtEl>
                                        <p:attrNameLst>
                                          <p:attrName>style.visibility</p:attrName>
                                        </p:attrNameLst>
                                      </p:cBhvr>
                                      <p:to>
                                        <p:strVal val="visible"/>
                                      </p:to>
                                    </p:set>
                                    <p:animEffect transition="in" filter="barn(inVertical)">
                                      <p:cBhvr>
                                        <p:cTn id="10"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0" y="0"/>
            <a:ext cx="12192000" cy="6858000"/>
          </a:xfrm>
          <a:prstGeom prst="rect">
            <a:avLst/>
          </a:prstGeom>
        </p:spPr>
      </p:pic>
      <p:pic>
        <p:nvPicPr>
          <p:cNvPr id="11" name="图片 10"/>
          <p:cNvPicPr>
            <a:picLocks noChangeAspect="1"/>
          </p:cNvPicPr>
          <p:nvPr/>
        </p:nvPicPr>
        <p:blipFill>
          <a:blip r:embed="rId4"/>
          <a:stretch>
            <a:fillRect/>
          </a:stretch>
        </p:blipFill>
        <p:spPr>
          <a:xfrm>
            <a:off x="0" y="-1065"/>
            <a:ext cx="12192000" cy="832813"/>
          </a:xfrm>
          <a:prstGeom prst="rect">
            <a:avLst/>
          </a:prstGeom>
        </p:spPr>
      </p:pic>
      <p:grpSp>
        <p:nvGrpSpPr>
          <p:cNvPr id="20" name="组合 19"/>
          <p:cNvGrpSpPr/>
          <p:nvPr/>
        </p:nvGrpSpPr>
        <p:grpSpPr>
          <a:xfrm>
            <a:off x="380301" y="243644"/>
            <a:ext cx="310164" cy="325523"/>
            <a:chOff x="5284519" y="1508166"/>
            <a:chExt cx="213756" cy="427512"/>
          </a:xfrm>
        </p:grpSpPr>
        <p:cxnSp>
          <p:nvCxnSpPr>
            <p:cNvPr id="21" name="直接连接符 20"/>
            <p:cNvCxnSpPr/>
            <p:nvPr/>
          </p:nvCxnSpPr>
          <p:spPr>
            <a:xfrm>
              <a:off x="5284519" y="1508166"/>
              <a:ext cx="213756" cy="213756"/>
            </a:xfrm>
            <a:prstGeom prst="line">
              <a:avLst/>
            </a:prstGeom>
            <a:ln w="19050">
              <a:solidFill>
                <a:schemeClr val="bg1"/>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5284519" y="1721922"/>
              <a:ext cx="213756" cy="213756"/>
            </a:xfrm>
            <a:prstGeom prst="line">
              <a:avLst/>
            </a:prstGeom>
            <a:ln w="19050">
              <a:solidFill>
                <a:schemeClr val="bg1"/>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sp>
        <p:nvSpPr>
          <p:cNvPr id="6" name="文本框 5"/>
          <p:cNvSpPr txBox="1"/>
          <p:nvPr/>
        </p:nvSpPr>
        <p:spPr>
          <a:xfrm>
            <a:off x="830229" y="215286"/>
            <a:ext cx="3430271" cy="400110"/>
          </a:xfrm>
          <a:prstGeom prst="rect">
            <a:avLst/>
          </a:prstGeom>
          <a:noFill/>
        </p:spPr>
        <p:txBody>
          <a:bodyPr wrap="square" rtlCol="0">
            <a:spAutoFit/>
          </a:bodyPr>
          <a:lstStyle/>
          <a:p>
            <a:r>
              <a:rPr lang="en-US" altLang="zh-CN" sz="2000" b="1" dirty="0" smtClean="0">
                <a:solidFill>
                  <a:schemeClr val="bg1"/>
                </a:solidFill>
                <a:latin typeface="微软雅黑" panose="020B0503020204020204" pitchFamily="34" charset="-122"/>
                <a:ea typeface="微软雅黑" panose="020B0503020204020204" pitchFamily="34" charset="-122"/>
              </a:rPr>
              <a:t>User Story 3  </a:t>
            </a:r>
            <a:r>
              <a:rPr lang="zh-CN" altLang="en-US" sz="2000" b="1" dirty="0">
                <a:solidFill>
                  <a:schemeClr val="bg1"/>
                </a:solidFill>
                <a:latin typeface="微软雅黑" panose="020B0503020204020204" pitchFamily="34" charset="-122"/>
                <a:ea typeface="微软雅黑" panose="020B0503020204020204" pitchFamily="34" charset="-122"/>
              </a:rPr>
              <a:t>与会人员</a:t>
            </a:r>
          </a:p>
        </p:txBody>
      </p:sp>
      <p:grpSp>
        <p:nvGrpSpPr>
          <p:cNvPr id="39" name="组合 38"/>
          <p:cNvGrpSpPr/>
          <p:nvPr/>
        </p:nvGrpSpPr>
        <p:grpSpPr>
          <a:xfrm>
            <a:off x="1715396" y="1940174"/>
            <a:ext cx="8343004" cy="4239562"/>
            <a:chOff x="3474720" y="4038600"/>
            <a:chExt cx="2331720" cy="1752600"/>
          </a:xfrm>
        </p:grpSpPr>
        <p:sp>
          <p:nvSpPr>
            <p:cNvPr id="43" name="矩形 42"/>
            <p:cNvSpPr/>
            <p:nvPr/>
          </p:nvSpPr>
          <p:spPr>
            <a:xfrm>
              <a:off x="3474720" y="4038600"/>
              <a:ext cx="2331720" cy="1752600"/>
            </a:xfrm>
            <a:prstGeom prst="rect">
              <a:avLst/>
            </a:prstGeom>
            <a:ln w="12700">
              <a:solidFill>
                <a:srgbClr val="9DA8B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89">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endParaRPr>
            </a:p>
          </p:txBody>
        </p:sp>
        <p:cxnSp>
          <p:nvCxnSpPr>
            <p:cNvPr id="44" name="直接连接符 43"/>
            <p:cNvCxnSpPr/>
            <p:nvPr/>
          </p:nvCxnSpPr>
          <p:spPr>
            <a:xfrm>
              <a:off x="3596579" y="4529250"/>
              <a:ext cx="2088000" cy="0"/>
            </a:xfrm>
            <a:prstGeom prst="line">
              <a:avLst/>
            </a:prstGeom>
            <a:ln w="12700">
              <a:solidFill>
                <a:srgbClr val="9DA8B1"/>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3596579" y="5050733"/>
              <a:ext cx="2088000" cy="0"/>
            </a:xfrm>
            <a:prstGeom prst="line">
              <a:avLst/>
            </a:prstGeom>
            <a:ln w="12700">
              <a:solidFill>
                <a:srgbClr val="9DA8B1"/>
              </a:solidFill>
            </a:ln>
          </p:spPr>
          <p:style>
            <a:lnRef idx="1">
              <a:schemeClr val="accent1"/>
            </a:lnRef>
            <a:fillRef idx="0">
              <a:schemeClr val="accent1"/>
            </a:fillRef>
            <a:effectRef idx="0">
              <a:schemeClr val="accent1"/>
            </a:effectRef>
            <a:fontRef idx="minor">
              <a:schemeClr val="tx1"/>
            </a:fontRef>
          </p:style>
        </p:cxnSp>
      </p:grpSp>
      <p:grpSp>
        <p:nvGrpSpPr>
          <p:cNvPr id="46" name="组合 45"/>
          <p:cNvGrpSpPr/>
          <p:nvPr/>
        </p:nvGrpSpPr>
        <p:grpSpPr>
          <a:xfrm>
            <a:off x="1715392" y="1246022"/>
            <a:ext cx="8343002" cy="692461"/>
            <a:chOff x="3569970" y="1908810"/>
            <a:chExt cx="2331720" cy="1920241"/>
          </a:xfrm>
        </p:grpSpPr>
        <p:sp>
          <p:nvSpPr>
            <p:cNvPr id="47" name="矩形 46"/>
            <p:cNvSpPr/>
            <p:nvPr/>
          </p:nvSpPr>
          <p:spPr>
            <a:xfrm>
              <a:off x="3569970" y="1908810"/>
              <a:ext cx="2331720" cy="1920241"/>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9">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49" name="文本框 48"/>
            <p:cNvSpPr txBox="1"/>
            <p:nvPr/>
          </p:nvSpPr>
          <p:spPr>
            <a:xfrm>
              <a:off x="3606839" y="2318331"/>
              <a:ext cx="2088001" cy="1109532"/>
            </a:xfrm>
            <a:prstGeom prst="rect">
              <a:avLst/>
            </a:prstGeom>
            <a:noFill/>
          </p:spPr>
          <p:txBody>
            <a:bodyPr wrap="square" rtlCol="0">
              <a:spAutoFit/>
            </a:bodyPr>
            <a:lstStyle/>
            <a:p>
              <a:pPr algn="ctr"/>
              <a:r>
                <a:rPr lang="en-US" altLang="zh-CN" sz="20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User Story 3.1 </a:t>
              </a:r>
              <a:r>
                <a:rPr lang="zh-CN" altLang="en-US" sz="20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刷脸开门</a:t>
              </a:r>
              <a:endParaRPr lang="zh-CN" altLang="zh-CN" sz="20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sp>
        <p:nvSpPr>
          <p:cNvPr id="50" name="文本框 49"/>
          <p:cNvSpPr txBox="1"/>
          <p:nvPr/>
        </p:nvSpPr>
        <p:spPr>
          <a:xfrm>
            <a:off x="2151413" y="2198293"/>
            <a:ext cx="7859326" cy="646331"/>
          </a:xfrm>
          <a:prstGeom prst="rect">
            <a:avLst/>
          </a:prstGeom>
          <a:noFill/>
        </p:spPr>
        <p:txBody>
          <a:bodyPr wrap="square" rtlCol="0">
            <a:spAutoFit/>
          </a:bodyPr>
          <a:lstStyle/>
          <a:p>
            <a:r>
              <a:rPr lang="zh-CN" altLang="en-US" dirty="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卡片</a:t>
            </a:r>
            <a:r>
              <a:rPr lang="zh-CN" altLang="en-US" dirty="0" smtClean="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a:t>
            </a:r>
            <a:endParaRPr lang="en-US" altLang="zh-CN" dirty="0" smtClean="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endParaRPr>
          </a:p>
          <a:p>
            <a:r>
              <a:rPr lang="zh-CN" altLang="en-US" dirty="0" smtClean="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作为</a:t>
            </a:r>
            <a:r>
              <a:rPr lang="zh-CN" altLang="en-US" dirty="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一个与会人员，我希望可以使用刷脸的方式，快速通过门禁。</a:t>
            </a:r>
            <a:endParaRPr lang="zh-CN" altLang="en-US" baseline="-3000" dirty="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3" name="矩形 2"/>
          <p:cNvSpPr/>
          <p:nvPr/>
        </p:nvSpPr>
        <p:spPr>
          <a:xfrm>
            <a:off x="2179406" y="3293295"/>
            <a:ext cx="7555295" cy="923330"/>
          </a:xfrm>
          <a:prstGeom prst="rect">
            <a:avLst/>
          </a:prstGeom>
        </p:spPr>
        <p:txBody>
          <a:bodyPr wrap="square">
            <a:spAutoFit/>
          </a:bodyPr>
          <a:lstStyle/>
          <a:p>
            <a:pPr algn="just">
              <a:spcAft>
                <a:spcPts val="0"/>
              </a:spcAft>
            </a:pPr>
            <a:r>
              <a:rPr lang="zh-CN" altLang="en-US" kern="100" dirty="0">
                <a:solidFill>
                  <a:schemeClr val="tx1">
                    <a:lumMod val="50000"/>
                    <a:lumOff val="50000"/>
                  </a:schemeClr>
                </a:solidFill>
                <a:latin typeface="等线" panose="02010600030101010101" pitchFamily="2" charset="-122"/>
                <a:ea typeface="微软雅黑" panose="020B0503020204020204" pitchFamily="34" charset="-122"/>
                <a:cs typeface="Times New Roman" panose="02020603050405020304" pitchFamily="18" charset="0"/>
              </a:rPr>
              <a:t>注释：</a:t>
            </a:r>
          </a:p>
          <a:p>
            <a:pPr algn="just">
              <a:spcAft>
                <a:spcPts val="0"/>
              </a:spcAft>
            </a:pPr>
            <a:r>
              <a:rPr lang="en-US" altLang="zh-CN" kern="100" dirty="0">
                <a:solidFill>
                  <a:schemeClr val="tx1">
                    <a:lumMod val="50000"/>
                    <a:lumOff val="50000"/>
                  </a:schemeClr>
                </a:solidFill>
                <a:latin typeface="等线" panose="02010600030101010101" pitchFamily="2" charset="-122"/>
                <a:ea typeface="微软雅黑" panose="020B0503020204020204" pitchFamily="34" charset="-122"/>
                <a:cs typeface="Times New Roman" panose="02020603050405020304" pitchFamily="18" charset="0"/>
              </a:rPr>
              <a:t>1</a:t>
            </a:r>
            <a:r>
              <a:rPr lang="en-US" altLang="zh-CN" kern="100" dirty="0" smtClean="0">
                <a:solidFill>
                  <a:schemeClr val="tx1">
                    <a:lumMod val="50000"/>
                    <a:lumOff val="50000"/>
                  </a:schemeClr>
                </a:solidFill>
                <a:latin typeface="等线" panose="02010600030101010101" pitchFamily="2" charset="-122"/>
                <a:ea typeface="微软雅黑" panose="020B0503020204020204" pitchFamily="34" charset="-122"/>
                <a:cs typeface="Times New Roman" panose="02020603050405020304" pitchFamily="18" charset="0"/>
              </a:rPr>
              <a:t>. </a:t>
            </a:r>
            <a:r>
              <a:rPr lang="zh-CN" altLang="en-US" kern="100" dirty="0" smtClean="0">
                <a:solidFill>
                  <a:schemeClr val="tx1">
                    <a:lumMod val="50000"/>
                    <a:lumOff val="50000"/>
                  </a:schemeClr>
                </a:solidFill>
                <a:latin typeface="等线" panose="02010600030101010101" pitchFamily="2" charset="-122"/>
                <a:ea typeface="微软雅黑" panose="020B0503020204020204" pitchFamily="34" charset="-122"/>
                <a:cs typeface="Times New Roman" panose="02020603050405020304" pitchFamily="18" charset="0"/>
              </a:rPr>
              <a:t>应当</a:t>
            </a:r>
            <a:r>
              <a:rPr lang="zh-CN" altLang="en-US" kern="100" dirty="0">
                <a:solidFill>
                  <a:schemeClr val="tx1">
                    <a:lumMod val="50000"/>
                    <a:lumOff val="50000"/>
                  </a:schemeClr>
                </a:solidFill>
                <a:latin typeface="等线" panose="02010600030101010101" pitchFamily="2" charset="-122"/>
                <a:ea typeface="微软雅黑" panose="020B0503020204020204" pitchFamily="34" charset="-122"/>
                <a:cs typeface="Times New Roman" panose="02020603050405020304" pitchFamily="18" charset="0"/>
              </a:rPr>
              <a:t>进行必要的活体信息检测。</a:t>
            </a:r>
          </a:p>
          <a:p>
            <a:pPr algn="just">
              <a:spcAft>
                <a:spcPts val="0"/>
              </a:spcAft>
            </a:pPr>
            <a:r>
              <a:rPr lang="en-US" altLang="zh-CN" kern="100" dirty="0">
                <a:solidFill>
                  <a:schemeClr val="tx1">
                    <a:lumMod val="50000"/>
                    <a:lumOff val="50000"/>
                  </a:schemeClr>
                </a:solidFill>
                <a:latin typeface="等线" panose="02010600030101010101" pitchFamily="2" charset="-122"/>
                <a:ea typeface="微软雅黑" panose="020B0503020204020204" pitchFamily="34" charset="-122"/>
                <a:cs typeface="Times New Roman" panose="02020603050405020304" pitchFamily="18" charset="0"/>
              </a:rPr>
              <a:t>2</a:t>
            </a:r>
            <a:r>
              <a:rPr lang="en-US" altLang="zh-CN" kern="100" dirty="0" smtClean="0">
                <a:solidFill>
                  <a:schemeClr val="tx1">
                    <a:lumMod val="50000"/>
                    <a:lumOff val="50000"/>
                  </a:schemeClr>
                </a:solidFill>
                <a:latin typeface="等线" panose="02010600030101010101" pitchFamily="2" charset="-122"/>
                <a:ea typeface="微软雅黑" panose="020B0503020204020204" pitchFamily="34" charset="-122"/>
                <a:cs typeface="Times New Roman" panose="02020603050405020304" pitchFamily="18" charset="0"/>
              </a:rPr>
              <a:t>. </a:t>
            </a:r>
            <a:r>
              <a:rPr lang="zh-CN" altLang="en-US" kern="100" dirty="0" smtClean="0">
                <a:solidFill>
                  <a:schemeClr val="tx1">
                    <a:lumMod val="50000"/>
                    <a:lumOff val="50000"/>
                  </a:schemeClr>
                </a:solidFill>
                <a:latin typeface="等线" panose="02010600030101010101" pitchFamily="2" charset="-122"/>
                <a:ea typeface="微软雅黑" panose="020B0503020204020204" pitchFamily="34" charset="-122"/>
                <a:cs typeface="Times New Roman" panose="02020603050405020304" pitchFamily="18" charset="0"/>
              </a:rPr>
              <a:t>人</a:t>
            </a:r>
            <a:r>
              <a:rPr lang="zh-CN" altLang="en-US" kern="100" dirty="0">
                <a:solidFill>
                  <a:schemeClr val="tx1">
                    <a:lumMod val="50000"/>
                    <a:lumOff val="50000"/>
                  </a:schemeClr>
                </a:solidFill>
                <a:latin typeface="等线" panose="02010600030101010101" pitchFamily="2" charset="-122"/>
                <a:ea typeface="微软雅黑" panose="020B0503020204020204" pitchFamily="34" charset="-122"/>
                <a:cs typeface="Times New Roman" panose="02020603050405020304" pitchFamily="18" charset="0"/>
              </a:rPr>
              <a:t>脸识别应该设定误差阈值，尽量减少识别错误</a:t>
            </a:r>
          </a:p>
        </p:txBody>
      </p:sp>
      <p:sp>
        <p:nvSpPr>
          <p:cNvPr id="4" name="矩形 3"/>
          <p:cNvSpPr/>
          <p:nvPr/>
        </p:nvSpPr>
        <p:spPr>
          <a:xfrm>
            <a:off x="2151412" y="4545473"/>
            <a:ext cx="7470962" cy="1477328"/>
          </a:xfrm>
          <a:prstGeom prst="rect">
            <a:avLst/>
          </a:prstGeom>
        </p:spPr>
        <p:txBody>
          <a:bodyPr wrap="square">
            <a:spAutoFit/>
          </a:bodyPr>
          <a:lstStyle/>
          <a:p>
            <a:pPr algn="just">
              <a:spcAft>
                <a:spcPts val="0"/>
              </a:spcAft>
            </a:pPr>
            <a:r>
              <a:rPr lang="zh-CN" altLang="en-US" kern="100"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测试：</a:t>
            </a:r>
          </a:p>
          <a:p>
            <a:pPr algn="just">
              <a:spcAft>
                <a:spcPts val="0"/>
              </a:spcAft>
            </a:pPr>
            <a:r>
              <a:rPr lang="en-US" altLang="zh-CN" kern="100"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1</a:t>
            </a:r>
            <a:r>
              <a:rPr lang="en-US" altLang="zh-CN" kern="100" dirty="0" smtClean="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kern="100" dirty="0" smtClean="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与会</a:t>
            </a:r>
            <a:r>
              <a:rPr lang="zh-CN" altLang="en-US" kern="100"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人员必须是系统用户，其生物特征系统中存在，否则返回“无效用户”。</a:t>
            </a:r>
          </a:p>
          <a:p>
            <a:pPr algn="just">
              <a:spcAft>
                <a:spcPts val="0"/>
              </a:spcAft>
            </a:pPr>
            <a:r>
              <a:rPr lang="en-US" altLang="zh-CN" kern="100"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2</a:t>
            </a:r>
            <a:r>
              <a:rPr lang="en-US" altLang="zh-CN" kern="100" dirty="0" smtClean="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kern="100" dirty="0" smtClean="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用户</a:t>
            </a:r>
            <a:r>
              <a:rPr lang="zh-CN" altLang="en-US" kern="100"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使用其照片不能通过人脸识别，必须进行必要的活体检测。</a:t>
            </a:r>
          </a:p>
          <a:p>
            <a:pPr algn="just">
              <a:spcAft>
                <a:spcPts val="0"/>
              </a:spcAft>
            </a:pPr>
            <a:r>
              <a:rPr lang="en-US" altLang="zh-CN" kern="100"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3</a:t>
            </a:r>
            <a:r>
              <a:rPr lang="en-US" altLang="zh-CN" kern="100" dirty="0" smtClean="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kern="100" dirty="0" smtClean="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人</a:t>
            </a:r>
            <a:r>
              <a:rPr lang="zh-CN" altLang="en-US" kern="100"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脸识别的错误率应当小于千分之一</a:t>
            </a:r>
          </a:p>
        </p:txBody>
      </p:sp>
    </p:spTree>
    <p:extLst>
      <p:ext uri="{BB962C8B-B14F-4D97-AF65-F5344CB8AC3E}">
        <p14:creationId xmlns:p14="http://schemas.microsoft.com/office/powerpoint/2010/main" val="1707192282"/>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2250"/>
                                  </p:stCondLst>
                                  <p:childTnLst>
                                    <p:set>
                                      <p:cBhvr>
                                        <p:cTn id="6" dur="1" fill="hold">
                                          <p:stCondLst>
                                            <p:cond delay="0"/>
                                          </p:stCondLst>
                                        </p:cTn>
                                        <p:tgtEl>
                                          <p:spTgt spid="46"/>
                                        </p:tgtEl>
                                        <p:attrNameLst>
                                          <p:attrName>style.visibility</p:attrName>
                                        </p:attrNameLst>
                                      </p:cBhvr>
                                      <p:to>
                                        <p:strVal val="visible"/>
                                      </p:to>
                                    </p:set>
                                    <p:animEffect transition="in" filter="barn(inVertical)">
                                      <p:cBhvr>
                                        <p:cTn id="7" dur="500"/>
                                        <p:tgtEl>
                                          <p:spTgt spid="46"/>
                                        </p:tgtEl>
                                      </p:cBhvr>
                                    </p:animEffect>
                                  </p:childTnLst>
                                </p:cTn>
                              </p:par>
                              <p:par>
                                <p:cTn id="8" presetID="16" presetClass="entr" presetSubtype="21" fill="hold" nodeType="withEffect">
                                  <p:stCondLst>
                                    <p:cond delay="2250"/>
                                  </p:stCondLst>
                                  <p:childTnLst>
                                    <p:set>
                                      <p:cBhvr>
                                        <p:cTn id="9" dur="1" fill="hold">
                                          <p:stCondLst>
                                            <p:cond delay="0"/>
                                          </p:stCondLst>
                                        </p:cTn>
                                        <p:tgtEl>
                                          <p:spTgt spid="39"/>
                                        </p:tgtEl>
                                        <p:attrNameLst>
                                          <p:attrName>style.visibility</p:attrName>
                                        </p:attrNameLst>
                                      </p:cBhvr>
                                      <p:to>
                                        <p:strVal val="visible"/>
                                      </p:to>
                                    </p:set>
                                    <p:animEffect transition="in" filter="barn(inVertical)">
                                      <p:cBhvr>
                                        <p:cTn id="10"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0" y="124017"/>
            <a:ext cx="12192000" cy="6858000"/>
          </a:xfrm>
          <a:prstGeom prst="rect">
            <a:avLst/>
          </a:prstGeom>
        </p:spPr>
      </p:pic>
      <p:pic>
        <p:nvPicPr>
          <p:cNvPr id="11" name="图片 10"/>
          <p:cNvPicPr>
            <a:picLocks noChangeAspect="1"/>
          </p:cNvPicPr>
          <p:nvPr/>
        </p:nvPicPr>
        <p:blipFill>
          <a:blip r:embed="rId4"/>
          <a:stretch>
            <a:fillRect/>
          </a:stretch>
        </p:blipFill>
        <p:spPr>
          <a:xfrm>
            <a:off x="0" y="-1065"/>
            <a:ext cx="12192000" cy="832813"/>
          </a:xfrm>
          <a:prstGeom prst="rect">
            <a:avLst/>
          </a:prstGeom>
        </p:spPr>
      </p:pic>
      <p:grpSp>
        <p:nvGrpSpPr>
          <p:cNvPr id="20" name="组合 19"/>
          <p:cNvGrpSpPr/>
          <p:nvPr/>
        </p:nvGrpSpPr>
        <p:grpSpPr>
          <a:xfrm>
            <a:off x="380301" y="243644"/>
            <a:ext cx="310164" cy="325523"/>
            <a:chOff x="5284519" y="1508166"/>
            <a:chExt cx="213756" cy="427512"/>
          </a:xfrm>
        </p:grpSpPr>
        <p:cxnSp>
          <p:nvCxnSpPr>
            <p:cNvPr id="21" name="直接连接符 20"/>
            <p:cNvCxnSpPr/>
            <p:nvPr/>
          </p:nvCxnSpPr>
          <p:spPr>
            <a:xfrm>
              <a:off x="5284519" y="1508166"/>
              <a:ext cx="213756" cy="213756"/>
            </a:xfrm>
            <a:prstGeom prst="line">
              <a:avLst/>
            </a:prstGeom>
            <a:ln w="19050">
              <a:solidFill>
                <a:schemeClr val="bg1"/>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5284519" y="1721922"/>
              <a:ext cx="213756" cy="213756"/>
            </a:xfrm>
            <a:prstGeom prst="line">
              <a:avLst/>
            </a:prstGeom>
            <a:ln w="19050">
              <a:solidFill>
                <a:schemeClr val="bg1"/>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sp>
        <p:nvSpPr>
          <p:cNvPr id="6" name="文本框 5"/>
          <p:cNvSpPr txBox="1"/>
          <p:nvPr/>
        </p:nvSpPr>
        <p:spPr>
          <a:xfrm>
            <a:off x="830229" y="215286"/>
            <a:ext cx="3430271" cy="400110"/>
          </a:xfrm>
          <a:prstGeom prst="rect">
            <a:avLst/>
          </a:prstGeom>
          <a:noFill/>
        </p:spPr>
        <p:txBody>
          <a:bodyPr wrap="square" rtlCol="0">
            <a:spAutoFit/>
          </a:bodyPr>
          <a:lstStyle/>
          <a:p>
            <a:r>
              <a:rPr lang="en-US" altLang="zh-CN" sz="2000" b="1" dirty="0" smtClean="0">
                <a:solidFill>
                  <a:schemeClr val="bg1"/>
                </a:solidFill>
                <a:latin typeface="微软雅黑" panose="020B0503020204020204" pitchFamily="34" charset="-122"/>
                <a:ea typeface="微软雅黑" panose="020B0503020204020204" pitchFamily="34" charset="-122"/>
              </a:rPr>
              <a:t>User Story 3  </a:t>
            </a:r>
            <a:r>
              <a:rPr lang="zh-CN" altLang="en-US" sz="2000" b="1" dirty="0">
                <a:solidFill>
                  <a:schemeClr val="bg1"/>
                </a:solidFill>
                <a:latin typeface="微软雅黑" panose="020B0503020204020204" pitchFamily="34" charset="-122"/>
                <a:ea typeface="微软雅黑" panose="020B0503020204020204" pitchFamily="34" charset="-122"/>
              </a:rPr>
              <a:t>与会人员</a:t>
            </a:r>
          </a:p>
        </p:txBody>
      </p:sp>
      <p:grpSp>
        <p:nvGrpSpPr>
          <p:cNvPr id="39" name="组合 38"/>
          <p:cNvGrpSpPr/>
          <p:nvPr/>
        </p:nvGrpSpPr>
        <p:grpSpPr>
          <a:xfrm>
            <a:off x="1715396" y="1940174"/>
            <a:ext cx="8343004" cy="4239562"/>
            <a:chOff x="3474720" y="4038600"/>
            <a:chExt cx="2331720" cy="1752600"/>
          </a:xfrm>
        </p:grpSpPr>
        <p:sp>
          <p:nvSpPr>
            <p:cNvPr id="43" name="矩形 42"/>
            <p:cNvSpPr/>
            <p:nvPr/>
          </p:nvSpPr>
          <p:spPr>
            <a:xfrm>
              <a:off x="3474720" y="4038600"/>
              <a:ext cx="2331720" cy="1752600"/>
            </a:xfrm>
            <a:prstGeom prst="rect">
              <a:avLst/>
            </a:prstGeom>
            <a:ln w="12700">
              <a:solidFill>
                <a:srgbClr val="9DA8B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89">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endParaRPr>
            </a:p>
          </p:txBody>
        </p:sp>
        <p:cxnSp>
          <p:nvCxnSpPr>
            <p:cNvPr id="44" name="直接连接符 43"/>
            <p:cNvCxnSpPr/>
            <p:nvPr/>
          </p:nvCxnSpPr>
          <p:spPr>
            <a:xfrm>
              <a:off x="3596579" y="4606394"/>
              <a:ext cx="2088000" cy="0"/>
            </a:xfrm>
            <a:prstGeom prst="line">
              <a:avLst/>
            </a:prstGeom>
            <a:ln w="12700">
              <a:solidFill>
                <a:srgbClr val="9DA8B1"/>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3588838" y="5166448"/>
              <a:ext cx="2088000" cy="0"/>
            </a:xfrm>
            <a:prstGeom prst="line">
              <a:avLst/>
            </a:prstGeom>
            <a:ln w="12700">
              <a:solidFill>
                <a:srgbClr val="9DA8B1"/>
              </a:solidFill>
            </a:ln>
          </p:spPr>
          <p:style>
            <a:lnRef idx="1">
              <a:schemeClr val="accent1"/>
            </a:lnRef>
            <a:fillRef idx="0">
              <a:schemeClr val="accent1"/>
            </a:fillRef>
            <a:effectRef idx="0">
              <a:schemeClr val="accent1"/>
            </a:effectRef>
            <a:fontRef idx="minor">
              <a:schemeClr val="tx1"/>
            </a:fontRef>
          </p:style>
        </p:cxnSp>
      </p:grpSp>
      <p:grpSp>
        <p:nvGrpSpPr>
          <p:cNvPr id="46" name="组合 45"/>
          <p:cNvGrpSpPr/>
          <p:nvPr/>
        </p:nvGrpSpPr>
        <p:grpSpPr>
          <a:xfrm>
            <a:off x="1715392" y="1246022"/>
            <a:ext cx="8343002" cy="692461"/>
            <a:chOff x="3569970" y="1908810"/>
            <a:chExt cx="2331720" cy="1920241"/>
          </a:xfrm>
        </p:grpSpPr>
        <p:sp>
          <p:nvSpPr>
            <p:cNvPr id="47" name="矩形 46"/>
            <p:cNvSpPr/>
            <p:nvPr/>
          </p:nvSpPr>
          <p:spPr>
            <a:xfrm>
              <a:off x="3569970" y="1908810"/>
              <a:ext cx="2331720" cy="1920241"/>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9">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49" name="文本框 48"/>
            <p:cNvSpPr txBox="1"/>
            <p:nvPr/>
          </p:nvSpPr>
          <p:spPr>
            <a:xfrm>
              <a:off x="3606839" y="2318331"/>
              <a:ext cx="2088001" cy="1109532"/>
            </a:xfrm>
            <a:prstGeom prst="rect">
              <a:avLst/>
            </a:prstGeom>
            <a:noFill/>
          </p:spPr>
          <p:txBody>
            <a:bodyPr wrap="square" rtlCol="0">
              <a:spAutoFit/>
            </a:bodyPr>
            <a:lstStyle/>
            <a:p>
              <a:pPr algn="ctr"/>
              <a:r>
                <a:rPr lang="en-US" altLang="zh-CN" sz="20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User Story 3.2 </a:t>
              </a:r>
              <a:r>
                <a:rPr lang="zh-CN" altLang="en-US" sz="20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远程操控设备</a:t>
              </a:r>
              <a:endParaRPr lang="zh-CN" altLang="zh-CN" sz="20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sp>
        <p:nvSpPr>
          <p:cNvPr id="50" name="文本框 49"/>
          <p:cNvSpPr txBox="1"/>
          <p:nvPr/>
        </p:nvSpPr>
        <p:spPr>
          <a:xfrm>
            <a:off x="2123715" y="2142255"/>
            <a:ext cx="7540826" cy="923330"/>
          </a:xfrm>
          <a:prstGeom prst="rect">
            <a:avLst/>
          </a:prstGeom>
          <a:noFill/>
        </p:spPr>
        <p:txBody>
          <a:bodyPr wrap="square" rtlCol="0">
            <a:spAutoFit/>
          </a:bodyPr>
          <a:lstStyle/>
          <a:p>
            <a:r>
              <a:rPr lang="zh-CN" altLang="en-US" dirty="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卡片</a:t>
            </a:r>
            <a:r>
              <a:rPr lang="zh-CN" altLang="en-US" dirty="0" smtClean="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a:t>
            </a:r>
            <a:endParaRPr lang="en-US" altLang="zh-CN" dirty="0" smtClean="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endParaRPr>
          </a:p>
          <a:p>
            <a:r>
              <a:rPr lang="zh-CN" altLang="en-US" dirty="0" smtClean="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作为</a:t>
            </a:r>
            <a:r>
              <a:rPr lang="zh-CN" altLang="en-US" dirty="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申请人，我希望能够通过时间或地点查看符合要求的会议室信息，以便于快速查看会议室。</a:t>
            </a:r>
            <a:endParaRPr lang="zh-CN" altLang="en-US" baseline="-3000" dirty="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3" name="矩形 2"/>
          <p:cNvSpPr/>
          <p:nvPr/>
        </p:nvSpPr>
        <p:spPr>
          <a:xfrm>
            <a:off x="2123715" y="3553017"/>
            <a:ext cx="7555295" cy="923330"/>
          </a:xfrm>
          <a:prstGeom prst="rect">
            <a:avLst/>
          </a:prstGeom>
        </p:spPr>
        <p:txBody>
          <a:bodyPr wrap="square">
            <a:spAutoFit/>
          </a:bodyPr>
          <a:lstStyle/>
          <a:p>
            <a:pPr algn="just">
              <a:spcAft>
                <a:spcPts val="0"/>
              </a:spcAft>
            </a:pPr>
            <a:r>
              <a:rPr lang="zh-CN" altLang="en-US" kern="100" dirty="0">
                <a:solidFill>
                  <a:schemeClr val="tx1">
                    <a:lumMod val="50000"/>
                    <a:lumOff val="50000"/>
                  </a:schemeClr>
                </a:solidFill>
                <a:latin typeface="等线" panose="02010600030101010101" pitchFamily="2" charset="-122"/>
                <a:ea typeface="微软雅黑" panose="020B0503020204020204" pitchFamily="34" charset="-122"/>
                <a:cs typeface="Times New Roman" panose="02020603050405020304" pitchFamily="18" charset="0"/>
              </a:rPr>
              <a:t>注释：</a:t>
            </a:r>
          </a:p>
          <a:p>
            <a:pPr algn="just">
              <a:spcAft>
                <a:spcPts val="0"/>
              </a:spcAft>
            </a:pPr>
            <a:r>
              <a:rPr lang="en-US" altLang="zh-CN" kern="100" dirty="0">
                <a:solidFill>
                  <a:schemeClr val="tx1">
                    <a:lumMod val="50000"/>
                    <a:lumOff val="50000"/>
                  </a:schemeClr>
                </a:solidFill>
                <a:latin typeface="等线" panose="02010600030101010101" pitchFamily="2" charset="-122"/>
                <a:ea typeface="微软雅黑" panose="020B0503020204020204" pitchFamily="34" charset="-122"/>
                <a:cs typeface="Times New Roman" panose="02020603050405020304" pitchFamily="18" charset="0"/>
              </a:rPr>
              <a:t>1</a:t>
            </a:r>
            <a:r>
              <a:rPr lang="en-US" altLang="zh-CN" kern="100" dirty="0" smtClean="0">
                <a:solidFill>
                  <a:schemeClr val="tx1">
                    <a:lumMod val="50000"/>
                    <a:lumOff val="50000"/>
                  </a:schemeClr>
                </a:solidFill>
                <a:latin typeface="等线" panose="02010600030101010101" pitchFamily="2" charset="-122"/>
                <a:ea typeface="微软雅黑" panose="020B0503020204020204" pitchFamily="34" charset="-122"/>
                <a:cs typeface="Times New Roman" panose="02020603050405020304" pitchFamily="18" charset="0"/>
              </a:rPr>
              <a:t>. </a:t>
            </a:r>
            <a:r>
              <a:rPr lang="zh-CN" altLang="en-US" kern="100" dirty="0" smtClean="0">
                <a:solidFill>
                  <a:schemeClr val="tx1">
                    <a:lumMod val="50000"/>
                    <a:lumOff val="50000"/>
                  </a:schemeClr>
                </a:solidFill>
                <a:latin typeface="等线" panose="02010600030101010101" pitchFamily="2" charset="-122"/>
                <a:ea typeface="微软雅黑" panose="020B0503020204020204" pitchFamily="34" charset="-122"/>
                <a:cs typeface="Times New Roman" panose="02020603050405020304" pitchFamily="18" charset="0"/>
              </a:rPr>
              <a:t>可以</a:t>
            </a:r>
            <a:r>
              <a:rPr lang="zh-CN" altLang="en-US" kern="100" dirty="0">
                <a:solidFill>
                  <a:schemeClr val="tx1">
                    <a:lumMod val="50000"/>
                    <a:lumOff val="50000"/>
                  </a:schemeClr>
                </a:solidFill>
                <a:latin typeface="等线" panose="02010600030101010101" pitchFamily="2" charset="-122"/>
                <a:ea typeface="微软雅黑" panose="020B0503020204020204" pitchFamily="34" charset="-122"/>
                <a:cs typeface="Times New Roman" panose="02020603050405020304" pitchFamily="18" charset="0"/>
              </a:rPr>
              <a:t>提前打开设备，也可以在通过门禁时自动开启设备</a:t>
            </a:r>
          </a:p>
          <a:p>
            <a:pPr algn="just">
              <a:spcAft>
                <a:spcPts val="0"/>
              </a:spcAft>
            </a:pPr>
            <a:r>
              <a:rPr lang="en-US" altLang="zh-CN" kern="100" dirty="0">
                <a:solidFill>
                  <a:schemeClr val="tx1">
                    <a:lumMod val="50000"/>
                    <a:lumOff val="50000"/>
                  </a:schemeClr>
                </a:solidFill>
                <a:latin typeface="等线" panose="02010600030101010101" pitchFamily="2" charset="-122"/>
                <a:ea typeface="微软雅黑" panose="020B0503020204020204" pitchFamily="34" charset="-122"/>
                <a:cs typeface="Times New Roman" panose="02020603050405020304" pitchFamily="18" charset="0"/>
              </a:rPr>
              <a:t>2</a:t>
            </a:r>
            <a:r>
              <a:rPr lang="en-US" altLang="zh-CN" kern="100" dirty="0" smtClean="0">
                <a:solidFill>
                  <a:schemeClr val="tx1">
                    <a:lumMod val="50000"/>
                    <a:lumOff val="50000"/>
                  </a:schemeClr>
                </a:solidFill>
                <a:latin typeface="等线" panose="02010600030101010101" pitchFamily="2" charset="-122"/>
                <a:ea typeface="微软雅黑" panose="020B0503020204020204" pitchFamily="34" charset="-122"/>
                <a:cs typeface="Times New Roman" panose="02020603050405020304" pitchFamily="18" charset="0"/>
              </a:rPr>
              <a:t>. </a:t>
            </a:r>
            <a:r>
              <a:rPr lang="zh-CN" altLang="en-US" kern="100" dirty="0" smtClean="0">
                <a:solidFill>
                  <a:schemeClr val="tx1">
                    <a:lumMod val="50000"/>
                    <a:lumOff val="50000"/>
                  </a:schemeClr>
                </a:solidFill>
                <a:latin typeface="等线" panose="02010600030101010101" pitchFamily="2" charset="-122"/>
                <a:ea typeface="微软雅黑" panose="020B0503020204020204" pitchFamily="34" charset="-122"/>
                <a:cs typeface="Times New Roman" panose="02020603050405020304" pitchFamily="18" charset="0"/>
              </a:rPr>
              <a:t>可以</a:t>
            </a:r>
            <a:r>
              <a:rPr lang="zh-CN" altLang="en-US" kern="100" dirty="0">
                <a:solidFill>
                  <a:schemeClr val="tx1">
                    <a:lumMod val="50000"/>
                    <a:lumOff val="50000"/>
                  </a:schemeClr>
                </a:solidFill>
                <a:latin typeface="等线" panose="02010600030101010101" pitchFamily="2" charset="-122"/>
                <a:ea typeface="微软雅黑" panose="020B0503020204020204" pitchFamily="34" charset="-122"/>
                <a:cs typeface="Times New Roman" panose="02020603050405020304" pitchFamily="18" charset="0"/>
              </a:rPr>
              <a:t>修改预定的设备状态，设备的开关及运行状态</a:t>
            </a:r>
          </a:p>
        </p:txBody>
      </p:sp>
      <p:sp>
        <p:nvSpPr>
          <p:cNvPr id="4" name="矩形 3"/>
          <p:cNvSpPr/>
          <p:nvPr/>
        </p:nvSpPr>
        <p:spPr>
          <a:xfrm>
            <a:off x="2151413" y="4816735"/>
            <a:ext cx="7470962" cy="923330"/>
          </a:xfrm>
          <a:prstGeom prst="rect">
            <a:avLst/>
          </a:prstGeom>
        </p:spPr>
        <p:txBody>
          <a:bodyPr wrap="square">
            <a:spAutoFit/>
          </a:bodyPr>
          <a:lstStyle/>
          <a:p>
            <a:pPr algn="just">
              <a:spcAft>
                <a:spcPts val="0"/>
              </a:spcAft>
            </a:pPr>
            <a:r>
              <a:rPr lang="zh-CN" altLang="en-US" kern="100"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测试：</a:t>
            </a:r>
          </a:p>
          <a:p>
            <a:pPr algn="just">
              <a:spcAft>
                <a:spcPts val="0"/>
              </a:spcAft>
            </a:pPr>
            <a:r>
              <a:rPr lang="en-US" altLang="zh-CN" kern="100"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1</a:t>
            </a:r>
            <a:r>
              <a:rPr lang="en-US" altLang="zh-CN" kern="100" dirty="0" smtClean="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kern="100" dirty="0" smtClean="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设备</a:t>
            </a:r>
            <a:r>
              <a:rPr lang="zh-CN" altLang="en-US" kern="100"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开状态时测试，设备关状态时测试，会前打开设备测试，会上打开设备测试，会后打开设备测试，用户未登录时测试</a:t>
            </a:r>
          </a:p>
        </p:txBody>
      </p:sp>
    </p:spTree>
    <p:extLst>
      <p:ext uri="{BB962C8B-B14F-4D97-AF65-F5344CB8AC3E}">
        <p14:creationId xmlns:p14="http://schemas.microsoft.com/office/powerpoint/2010/main" val="141192229"/>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2250"/>
                                  </p:stCondLst>
                                  <p:childTnLst>
                                    <p:set>
                                      <p:cBhvr>
                                        <p:cTn id="6" dur="1" fill="hold">
                                          <p:stCondLst>
                                            <p:cond delay="0"/>
                                          </p:stCondLst>
                                        </p:cTn>
                                        <p:tgtEl>
                                          <p:spTgt spid="46"/>
                                        </p:tgtEl>
                                        <p:attrNameLst>
                                          <p:attrName>style.visibility</p:attrName>
                                        </p:attrNameLst>
                                      </p:cBhvr>
                                      <p:to>
                                        <p:strVal val="visible"/>
                                      </p:to>
                                    </p:set>
                                    <p:animEffect transition="in" filter="barn(inVertical)">
                                      <p:cBhvr>
                                        <p:cTn id="7" dur="500"/>
                                        <p:tgtEl>
                                          <p:spTgt spid="46"/>
                                        </p:tgtEl>
                                      </p:cBhvr>
                                    </p:animEffect>
                                  </p:childTnLst>
                                </p:cTn>
                              </p:par>
                              <p:par>
                                <p:cTn id="8" presetID="16" presetClass="entr" presetSubtype="21" fill="hold" nodeType="withEffect">
                                  <p:stCondLst>
                                    <p:cond delay="2250"/>
                                  </p:stCondLst>
                                  <p:childTnLst>
                                    <p:set>
                                      <p:cBhvr>
                                        <p:cTn id="9" dur="1" fill="hold">
                                          <p:stCondLst>
                                            <p:cond delay="0"/>
                                          </p:stCondLst>
                                        </p:cTn>
                                        <p:tgtEl>
                                          <p:spTgt spid="39"/>
                                        </p:tgtEl>
                                        <p:attrNameLst>
                                          <p:attrName>style.visibility</p:attrName>
                                        </p:attrNameLst>
                                      </p:cBhvr>
                                      <p:to>
                                        <p:strVal val="visible"/>
                                      </p:to>
                                    </p:set>
                                    <p:animEffect transition="in" filter="barn(inVertical)">
                                      <p:cBhvr>
                                        <p:cTn id="10"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0" y="0"/>
            <a:ext cx="12192000" cy="6858000"/>
          </a:xfrm>
          <a:prstGeom prst="rect">
            <a:avLst/>
          </a:prstGeom>
        </p:spPr>
      </p:pic>
      <p:pic>
        <p:nvPicPr>
          <p:cNvPr id="11" name="图片 10"/>
          <p:cNvPicPr>
            <a:picLocks noChangeAspect="1"/>
          </p:cNvPicPr>
          <p:nvPr/>
        </p:nvPicPr>
        <p:blipFill>
          <a:blip r:embed="rId4"/>
          <a:stretch>
            <a:fillRect/>
          </a:stretch>
        </p:blipFill>
        <p:spPr>
          <a:xfrm>
            <a:off x="0" y="-1065"/>
            <a:ext cx="12192000" cy="832813"/>
          </a:xfrm>
          <a:prstGeom prst="rect">
            <a:avLst/>
          </a:prstGeom>
        </p:spPr>
      </p:pic>
      <p:grpSp>
        <p:nvGrpSpPr>
          <p:cNvPr id="20" name="组合 19"/>
          <p:cNvGrpSpPr/>
          <p:nvPr/>
        </p:nvGrpSpPr>
        <p:grpSpPr>
          <a:xfrm>
            <a:off x="380301" y="243644"/>
            <a:ext cx="310164" cy="325523"/>
            <a:chOff x="5284519" y="1508166"/>
            <a:chExt cx="213756" cy="427512"/>
          </a:xfrm>
        </p:grpSpPr>
        <p:cxnSp>
          <p:nvCxnSpPr>
            <p:cNvPr id="21" name="直接连接符 20"/>
            <p:cNvCxnSpPr/>
            <p:nvPr/>
          </p:nvCxnSpPr>
          <p:spPr>
            <a:xfrm>
              <a:off x="5284519" y="1508166"/>
              <a:ext cx="213756" cy="213756"/>
            </a:xfrm>
            <a:prstGeom prst="line">
              <a:avLst/>
            </a:prstGeom>
            <a:ln w="19050">
              <a:solidFill>
                <a:schemeClr val="bg1"/>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5284519" y="1721922"/>
              <a:ext cx="213756" cy="213756"/>
            </a:xfrm>
            <a:prstGeom prst="line">
              <a:avLst/>
            </a:prstGeom>
            <a:ln w="19050">
              <a:solidFill>
                <a:schemeClr val="bg1"/>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sp>
        <p:nvSpPr>
          <p:cNvPr id="6" name="文本框 5"/>
          <p:cNvSpPr txBox="1"/>
          <p:nvPr/>
        </p:nvSpPr>
        <p:spPr>
          <a:xfrm>
            <a:off x="830229" y="215286"/>
            <a:ext cx="3430271" cy="400110"/>
          </a:xfrm>
          <a:prstGeom prst="rect">
            <a:avLst/>
          </a:prstGeom>
          <a:noFill/>
        </p:spPr>
        <p:txBody>
          <a:bodyPr wrap="square" rtlCol="0">
            <a:spAutoFit/>
          </a:bodyPr>
          <a:lstStyle/>
          <a:p>
            <a:r>
              <a:rPr lang="en-US" altLang="zh-CN" sz="2000" b="1" dirty="0" smtClean="0">
                <a:solidFill>
                  <a:schemeClr val="bg1"/>
                </a:solidFill>
                <a:latin typeface="微软雅黑" panose="020B0503020204020204" pitchFamily="34" charset="-122"/>
                <a:ea typeface="微软雅黑" panose="020B0503020204020204" pitchFamily="34" charset="-122"/>
              </a:rPr>
              <a:t>User Story 3  </a:t>
            </a:r>
            <a:r>
              <a:rPr lang="zh-CN" altLang="en-US" sz="2000" b="1" dirty="0">
                <a:solidFill>
                  <a:schemeClr val="bg1"/>
                </a:solidFill>
                <a:latin typeface="微软雅黑" panose="020B0503020204020204" pitchFamily="34" charset="-122"/>
                <a:ea typeface="微软雅黑" panose="020B0503020204020204" pitchFamily="34" charset="-122"/>
              </a:rPr>
              <a:t>与会人员</a:t>
            </a:r>
          </a:p>
        </p:txBody>
      </p:sp>
      <p:grpSp>
        <p:nvGrpSpPr>
          <p:cNvPr id="39" name="组合 38"/>
          <p:cNvGrpSpPr/>
          <p:nvPr/>
        </p:nvGrpSpPr>
        <p:grpSpPr>
          <a:xfrm>
            <a:off x="1715396" y="1940174"/>
            <a:ext cx="8343004" cy="4239562"/>
            <a:chOff x="3474720" y="4038600"/>
            <a:chExt cx="2331720" cy="1752600"/>
          </a:xfrm>
        </p:grpSpPr>
        <p:sp>
          <p:nvSpPr>
            <p:cNvPr id="43" name="矩形 42"/>
            <p:cNvSpPr/>
            <p:nvPr/>
          </p:nvSpPr>
          <p:spPr>
            <a:xfrm>
              <a:off x="3474720" y="4038600"/>
              <a:ext cx="2331720" cy="1752600"/>
            </a:xfrm>
            <a:prstGeom prst="rect">
              <a:avLst/>
            </a:prstGeom>
            <a:ln w="12700">
              <a:solidFill>
                <a:srgbClr val="9DA8B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89">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endParaRPr>
            </a:p>
          </p:txBody>
        </p:sp>
        <p:cxnSp>
          <p:nvCxnSpPr>
            <p:cNvPr id="44" name="直接连接符 43"/>
            <p:cNvCxnSpPr/>
            <p:nvPr/>
          </p:nvCxnSpPr>
          <p:spPr>
            <a:xfrm>
              <a:off x="3596579" y="4606394"/>
              <a:ext cx="2088000" cy="0"/>
            </a:xfrm>
            <a:prstGeom prst="line">
              <a:avLst/>
            </a:prstGeom>
            <a:ln w="12700">
              <a:solidFill>
                <a:srgbClr val="9DA8B1"/>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3596579" y="5124019"/>
              <a:ext cx="2088000" cy="0"/>
            </a:xfrm>
            <a:prstGeom prst="line">
              <a:avLst/>
            </a:prstGeom>
            <a:ln w="12700">
              <a:solidFill>
                <a:srgbClr val="9DA8B1"/>
              </a:solidFill>
            </a:ln>
          </p:spPr>
          <p:style>
            <a:lnRef idx="1">
              <a:schemeClr val="accent1"/>
            </a:lnRef>
            <a:fillRef idx="0">
              <a:schemeClr val="accent1"/>
            </a:fillRef>
            <a:effectRef idx="0">
              <a:schemeClr val="accent1"/>
            </a:effectRef>
            <a:fontRef idx="minor">
              <a:schemeClr val="tx1"/>
            </a:fontRef>
          </p:style>
        </p:cxnSp>
      </p:grpSp>
      <p:grpSp>
        <p:nvGrpSpPr>
          <p:cNvPr id="46" name="组合 45"/>
          <p:cNvGrpSpPr/>
          <p:nvPr/>
        </p:nvGrpSpPr>
        <p:grpSpPr>
          <a:xfrm>
            <a:off x="1715392" y="1246022"/>
            <a:ext cx="8343002" cy="692461"/>
            <a:chOff x="3569970" y="1908810"/>
            <a:chExt cx="2331720" cy="1920241"/>
          </a:xfrm>
        </p:grpSpPr>
        <p:sp>
          <p:nvSpPr>
            <p:cNvPr id="47" name="矩形 46"/>
            <p:cNvSpPr/>
            <p:nvPr/>
          </p:nvSpPr>
          <p:spPr>
            <a:xfrm>
              <a:off x="3569970" y="1908810"/>
              <a:ext cx="2331720" cy="1920241"/>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9">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49" name="文本框 48"/>
            <p:cNvSpPr txBox="1"/>
            <p:nvPr/>
          </p:nvSpPr>
          <p:spPr>
            <a:xfrm>
              <a:off x="3606839" y="2318331"/>
              <a:ext cx="2088001" cy="1109532"/>
            </a:xfrm>
            <a:prstGeom prst="rect">
              <a:avLst/>
            </a:prstGeom>
            <a:noFill/>
          </p:spPr>
          <p:txBody>
            <a:bodyPr wrap="square" rtlCol="0">
              <a:spAutoFit/>
            </a:bodyPr>
            <a:lstStyle/>
            <a:p>
              <a:pPr algn="ctr"/>
              <a:r>
                <a:rPr lang="en-US" altLang="zh-CN" sz="20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User Story 3.3 </a:t>
              </a:r>
              <a:r>
                <a:rPr lang="zh-CN" altLang="en-US" sz="20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短信通知</a:t>
              </a:r>
              <a:endParaRPr lang="zh-CN" altLang="zh-CN" sz="20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sp>
        <p:nvSpPr>
          <p:cNvPr id="50" name="文本框 49"/>
          <p:cNvSpPr txBox="1"/>
          <p:nvPr/>
        </p:nvSpPr>
        <p:spPr>
          <a:xfrm>
            <a:off x="2151413" y="2186397"/>
            <a:ext cx="7859326" cy="923330"/>
          </a:xfrm>
          <a:prstGeom prst="rect">
            <a:avLst/>
          </a:prstGeom>
          <a:noFill/>
        </p:spPr>
        <p:txBody>
          <a:bodyPr wrap="square" rtlCol="0">
            <a:spAutoFit/>
          </a:bodyPr>
          <a:lstStyle/>
          <a:p>
            <a:r>
              <a:rPr lang="zh-CN" altLang="en-US" dirty="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卡片</a:t>
            </a:r>
            <a:r>
              <a:rPr lang="zh-CN" altLang="en-US" dirty="0" smtClean="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a:t>
            </a:r>
            <a:endParaRPr lang="en-US" altLang="zh-CN" dirty="0" smtClean="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endParaRPr>
          </a:p>
          <a:p>
            <a:r>
              <a:rPr lang="zh-CN" altLang="en-US" dirty="0" smtClean="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作为</a:t>
            </a:r>
            <a:r>
              <a:rPr lang="zh-CN" altLang="en-US" dirty="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与会人员，我希望可以收到短信通知，以便于提前或者告知与会人员，安排个人日程</a:t>
            </a:r>
            <a:endParaRPr lang="zh-CN" altLang="en-US" baseline="-3000" dirty="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3" name="矩形 2"/>
          <p:cNvSpPr/>
          <p:nvPr/>
        </p:nvSpPr>
        <p:spPr>
          <a:xfrm>
            <a:off x="2151413" y="3695891"/>
            <a:ext cx="7555295" cy="646331"/>
          </a:xfrm>
          <a:prstGeom prst="rect">
            <a:avLst/>
          </a:prstGeom>
        </p:spPr>
        <p:txBody>
          <a:bodyPr wrap="square">
            <a:spAutoFit/>
          </a:bodyPr>
          <a:lstStyle/>
          <a:p>
            <a:pPr algn="just">
              <a:spcAft>
                <a:spcPts val="0"/>
              </a:spcAft>
            </a:pPr>
            <a:r>
              <a:rPr lang="zh-CN" altLang="en-US" kern="100" dirty="0">
                <a:solidFill>
                  <a:schemeClr val="tx1">
                    <a:lumMod val="50000"/>
                    <a:lumOff val="50000"/>
                  </a:schemeClr>
                </a:solidFill>
                <a:latin typeface="等线" panose="02010600030101010101" pitchFamily="2" charset="-122"/>
                <a:ea typeface="微软雅黑" panose="020B0503020204020204" pitchFamily="34" charset="-122"/>
                <a:cs typeface="Times New Roman" panose="02020603050405020304" pitchFamily="18" charset="0"/>
              </a:rPr>
              <a:t>注释：</a:t>
            </a:r>
          </a:p>
          <a:p>
            <a:pPr algn="just">
              <a:spcAft>
                <a:spcPts val="0"/>
              </a:spcAft>
            </a:pPr>
            <a:r>
              <a:rPr lang="en-US" altLang="zh-CN" kern="100" dirty="0">
                <a:solidFill>
                  <a:schemeClr val="tx1">
                    <a:lumMod val="50000"/>
                    <a:lumOff val="50000"/>
                  </a:schemeClr>
                </a:solidFill>
                <a:latin typeface="等线" panose="02010600030101010101" pitchFamily="2" charset="-122"/>
                <a:ea typeface="微软雅黑" panose="020B0503020204020204" pitchFamily="34" charset="-122"/>
                <a:cs typeface="Times New Roman" panose="02020603050405020304" pitchFamily="18" charset="0"/>
              </a:rPr>
              <a:t>1</a:t>
            </a:r>
            <a:r>
              <a:rPr lang="en-US" altLang="zh-CN" kern="100" dirty="0" smtClean="0">
                <a:solidFill>
                  <a:schemeClr val="tx1">
                    <a:lumMod val="50000"/>
                    <a:lumOff val="50000"/>
                  </a:schemeClr>
                </a:solidFill>
                <a:latin typeface="等线" panose="02010600030101010101" pitchFamily="2" charset="-122"/>
                <a:ea typeface="微软雅黑" panose="020B0503020204020204" pitchFamily="34" charset="-122"/>
                <a:cs typeface="Times New Roman" panose="02020603050405020304" pitchFamily="18" charset="0"/>
              </a:rPr>
              <a:t>. </a:t>
            </a:r>
            <a:r>
              <a:rPr lang="zh-CN" altLang="en-US" kern="100" dirty="0" smtClean="0">
                <a:solidFill>
                  <a:schemeClr val="tx1">
                    <a:lumMod val="50000"/>
                    <a:lumOff val="50000"/>
                  </a:schemeClr>
                </a:solidFill>
                <a:latin typeface="等线" panose="02010600030101010101" pitchFamily="2" charset="-122"/>
                <a:ea typeface="微软雅黑" panose="020B0503020204020204" pitchFamily="34" charset="-122"/>
                <a:cs typeface="Times New Roman" panose="02020603050405020304" pitchFamily="18" charset="0"/>
              </a:rPr>
              <a:t>会议</a:t>
            </a:r>
            <a:r>
              <a:rPr lang="zh-CN" altLang="en-US" kern="100" dirty="0">
                <a:solidFill>
                  <a:schemeClr val="tx1">
                    <a:lumMod val="50000"/>
                    <a:lumOff val="50000"/>
                  </a:schemeClr>
                </a:solidFill>
                <a:latin typeface="等线" panose="02010600030101010101" pitchFamily="2" charset="-122"/>
                <a:ea typeface="微软雅黑" panose="020B0503020204020204" pitchFamily="34" charset="-122"/>
                <a:cs typeface="Times New Roman" panose="02020603050405020304" pitchFamily="18" charset="0"/>
              </a:rPr>
              <a:t>取消、被驳回时会收到通知；会前半个小时发送短信通知</a:t>
            </a:r>
          </a:p>
        </p:txBody>
      </p:sp>
      <p:sp>
        <p:nvSpPr>
          <p:cNvPr id="4" name="矩形 3"/>
          <p:cNvSpPr/>
          <p:nvPr/>
        </p:nvSpPr>
        <p:spPr>
          <a:xfrm>
            <a:off x="2151413" y="4816735"/>
            <a:ext cx="7470962" cy="923330"/>
          </a:xfrm>
          <a:prstGeom prst="rect">
            <a:avLst/>
          </a:prstGeom>
        </p:spPr>
        <p:txBody>
          <a:bodyPr wrap="square">
            <a:spAutoFit/>
          </a:bodyPr>
          <a:lstStyle/>
          <a:p>
            <a:pPr algn="just">
              <a:spcAft>
                <a:spcPts val="0"/>
              </a:spcAft>
            </a:pPr>
            <a:r>
              <a:rPr lang="zh-CN" altLang="en-US" kern="100"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测试：</a:t>
            </a:r>
          </a:p>
          <a:p>
            <a:pPr algn="just">
              <a:spcAft>
                <a:spcPts val="0"/>
              </a:spcAft>
            </a:pPr>
            <a:r>
              <a:rPr lang="en-US" altLang="zh-CN" kern="100"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1</a:t>
            </a:r>
            <a:r>
              <a:rPr lang="en-US" altLang="zh-CN" kern="100" dirty="0" smtClean="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kern="100" dirty="0" smtClean="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会议</a:t>
            </a:r>
            <a:r>
              <a:rPr lang="zh-CN" altLang="en-US" kern="100"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取消时测试，会议驳回时测试，会议正常，即未被取消驳回时测试，会议之前</a:t>
            </a:r>
            <a:r>
              <a:rPr lang="en-US" altLang="zh-CN" kern="100"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30</a:t>
            </a:r>
            <a:r>
              <a:rPr lang="zh-CN" altLang="en-US" kern="100"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分钟测试，会议开始时测试</a:t>
            </a:r>
          </a:p>
        </p:txBody>
      </p:sp>
    </p:spTree>
    <p:extLst>
      <p:ext uri="{BB962C8B-B14F-4D97-AF65-F5344CB8AC3E}">
        <p14:creationId xmlns:p14="http://schemas.microsoft.com/office/powerpoint/2010/main" val="442760672"/>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2250"/>
                                  </p:stCondLst>
                                  <p:childTnLst>
                                    <p:set>
                                      <p:cBhvr>
                                        <p:cTn id="6" dur="1" fill="hold">
                                          <p:stCondLst>
                                            <p:cond delay="0"/>
                                          </p:stCondLst>
                                        </p:cTn>
                                        <p:tgtEl>
                                          <p:spTgt spid="46"/>
                                        </p:tgtEl>
                                        <p:attrNameLst>
                                          <p:attrName>style.visibility</p:attrName>
                                        </p:attrNameLst>
                                      </p:cBhvr>
                                      <p:to>
                                        <p:strVal val="visible"/>
                                      </p:to>
                                    </p:set>
                                    <p:animEffect transition="in" filter="barn(inVertical)">
                                      <p:cBhvr>
                                        <p:cTn id="7" dur="500"/>
                                        <p:tgtEl>
                                          <p:spTgt spid="46"/>
                                        </p:tgtEl>
                                      </p:cBhvr>
                                    </p:animEffect>
                                  </p:childTnLst>
                                </p:cTn>
                              </p:par>
                              <p:par>
                                <p:cTn id="8" presetID="16" presetClass="entr" presetSubtype="21" fill="hold" nodeType="withEffect">
                                  <p:stCondLst>
                                    <p:cond delay="2250"/>
                                  </p:stCondLst>
                                  <p:childTnLst>
                                    <p:set>
                                      <p:cBhvr>
                                        <p:cTn id="9" dur="1" fill="hold">
                                          <p:stCondLst>
                                            <p:cond delay="0"/>
                                          </p:stCondLst>
                                        </p:cTn>
                                        <p:tgtEl>
                                          <p:spTgt spid="39"/>
                                        </p:tgtEl>
                                        <p:attrNameLst>
                                          <p:attrName>style.visibility</p:attrName>
                                        </p:attrNameLst>
                                      </p:cBhvr>
                                      <p:to>
                                        <p:strVal val="visible"/>
                                      </p:to>
                                    </p:set>
                                    <p:animEffect transition="in" filter="barn(inVertical)">
                                      <p:cBhvr>
                                        <p:cTn id="10"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0" y="124017"/>
            <a:ext cx="12192000" cy="6858000"/>
          </a:xfrm>
          <a:prstGeom prst="rect">
            <a:avLst/>
          </a:prstGeom>
        </p:spPr>
      </p:pic>
      <p:pic>
        <p:nvPicPr>
          <p:cNvPr id="11" name="图片 10"/>
          <p:cNvPicPr>
            <a:picLocks noChangeAspect="1"/>
          </p:cNvPicPr>
          <p:nvPr/>
        </p:nvPicPr>
        <p:blipFill>
          <a:blip r:embed="rId4"/>
          <a:stretch>
            <a:fillRect/>
          </a:stretch>
        </p:blipFill>
        <p:spPr>
          <a:xfrm>
            <a:off x="0" y="-1065"/>
            <a:ext cx="12192000" cy="832813"/>
          </a:xfrm>
          <a:prstGeom prst="rect">
            <a:avLst/>
          </a:prstGeom>
        </p:spPr>
      </p:pic>
      <p:grpSp>
        <p:nvGrpSpPr>
          <p:cNvPr id="20" name="组合 19"/>
          <p:cNvGrpSpPr/>
          <p:nvPr/>
        </p:nvGrpSpPr>
        <p:grpSpPr>
          <a:xfrm>
            <a:off x="380301" y="243644"/>
            <a:ext cx="310164" cy="325523"/>
            <a:chOff x="5284519" y="1508166"/>
            <a:chExt cx="213756" cy="427512"/>
          </a:xfrm>
        </p:grpSpPr>
        <p:cxnSp>
          <p:nvCxnSpPr>
            <p:cNvPr id="21" name="直接连接符 20"/>
            <p:cNvCxnSpPr/>
            <p:nvPr/>
          </p:nvCxnSpPr>
          <p:spPr>
            <a:xfrm>
              <a:off x="5284519" y="1508166"/>
              <a:ext cx="213756" cy="213756"/>
            </a:xfrm>
            <a:prstGeom prst="line">
              <a:avLst/>
            </a:prstGeom>
            <a:ln w="19050">
              <a:solidFill>
                <a:schemeClr val="bg1"/>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5284519" y="1721922"/>
              <a:ext cx="213756" cy="213756"/>
            </a:xfrm>
            <a:prstGeom prst="line">
              <a:avLst/>
            </a:prstGeom>
            <a:ln w="19050">
              <a:solidFill>
                <a:schemeClr val="bg1"/>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sp>
        <p:nvSpPr>
          <p:cNvPr id="6" name="文本框 5"/>
          <p:cNvSpPr txBox="1"/>
          <p:nvPr/>
        </p:nvSpPr>
        <p:spPr>
          <a:xfrm>
            <a:off x="830229" y="215286"/>
            <a:ext cx="3430271" cy="400110"/>
          </a:xfrm>
          <a:prstGeom prst="rect">
            <a:avLst/>
          </a:prstGeom>
          <a:noFill/>
        </p:spPr>
        <p:txBody>
          <a:bodyPr wrap="square" rtlCol="0">
            <a:spAutoFit/>
          </a:bodyPr>
          <a:lstStyle/>
          <a:p>
            <a:r>
              <a:rPr lang="en-US" altLang="zh-CN" sz="2000" b="1" dirty="0" smtClean="0">
                <a:solidFill>
                  <a:schemeClr val="bg1"/>
                </a:solidFill>
                <a:latin typeface="微软雅黑" panose="020B0503020204020204" pitchFamily="34" charset="-122"/>
                <a:ea typeface="微软雅黑" panose="020B0503020204020204" pitchFamily="34" charset="-122"/>
              </a:rPr>
              <a:t>User Story 3  </a:t>
            </a:r>
            <a:r>
              <a:rPr lang="zh-CN" altLang="en-US" sz="2000" b="1" dirty="0">
                <a:solidFill>
                  <a:schemeClr val="bg1"/>
                </a:solidFill>
                <a:latin typeface="微软雅黑" panose="020B0503020204020204" pitchFamily="34" charset="-122"/>
                <a:ea typeface="微软雅黑" panose="020B0503020204020204" pitchFamily="34" charset="-122"/>
              </a:rPr>
              <a:t>与会人员</a:t>
            </a:r>
          </a:p>
        </p:txBody>
      </p:sp>
      <p:grpSp>
        <p:nvGrpSpPr>
          <p:cNvPr id="39" name="组合 38"/>
          <p:cNvGrpSpPr/>
          <p:nvPr/>
        </p:nvGrpSpPr>
        <p:grpSpPr>
          <a:xfrm>
            <a:off x="1715396" y="1940174"/>
            <a:ext cx="8343004" cy="4239562"/>
            <a:chOff x="3474720" y="4038600"/>
            <a:chExt cx="2331720" cy="1752600"/>
          </a:xfrm>
        </p:grpSpPr>
        <p:sp>
          <p:nvSpPr>
            <p:cNvPr id="43" name="矩形 42"/>
            <p:cNvSpPr/>
            <p:nvPr/>
          </p:nvSpPr>
          <p:spPr>
            <a:xfrm>
              <a:off x="3474720" y="4038600"/>
              <a:ext cx="2331720" cy="1752600"/>
            </a:xfrm>
            <a:prstGeom prst="rect">
              <a:avLst/>
            </a:prstGeom>
            <a:ln w="12700">
              <a:solidFill>
                <a:srgbClr val="9DA8B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89">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endParaRPr>
            </a:p>
          </p:txBody>
        </p:sp>
        <p:cxnSp>
          <p:nvCxnSpPr>
            <p:cNvPr id="44" name="直接连接符 43"/>
            <p:cNvCxnSpPr/>
            <p:nvPr/>
          </p:nvCxnSpPr>
          <p:spPr>
            <a:xfrm>
              <a:off x="3596579" y="4606394"/>
              <a:ext cx="2088000" cy="0"/>
            </a:xfrm>
            <a:prstGeom prst="line">
              <a:avLst/>
            </a:prstGeom>
            <a:ln w="12700">
              <a:solidFill>
                <a:srgbClr val="9DA8B1"/>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3596580" y="5189592"/>
              <a:ext cx="2088000" cy="0"/>
            </a:xfrm>
            <a:prstGeom prst="line">
              <a:avLst/>
            </a:prstGeom>
            <a:ln w="12700">
              <a:solidFill>
                <a:srgbClr val="9DA8B1"/>
              </a:solidFill>
            </a:ln>
          </p:spPr>
          <p:style>
            <a:lnRef idx="1">
              <a:schemeClr val="accent1"/>
            </a:lnRef>
            <a:fillRef idx="0">
              <a:schemeClr val="accent1"/>
            </a:fillRef>
            <a:effectRef idx="0">
              <a:schemeClr val="accent1"/>
            </a:effectRef>
            <a:fontRef idx="minor">
              <a:schemeClr val="tx1"/>
            </a:fontRef>
          </p:style>
        </p:cxnSp>
      </p:grpSp>
      <p:grpSp>
        <p:nvGrpSpPr>
          <p:cNvPr id="46" name="组合 45"/>
          <p:cNvGrpSpPr/>
          <p:nvPr/>
        </p:nvGrpSpPr>
        <p:grpSpPr>
          <a:xfrm>
            <a:off x="1715392" y="1246022"/>
            <a:ext cx="8343002" cy="692461"/>
            <a:chOff x="3569970" y="1908810"/>
            <a:chExt cx="2331720" cy="1920241"/>
          </a:xfrm>
        </p:grpSpPr>
        <p:sp>
          <p:nvSpPr>
            <p:cNvPr id="47" name="矩形 46"/>
            <p:cNvSpPr/>
            <p:nvPr/>
          </p:nvSpPr>
          <p:spPr>
            <a:xfrm>
              <a:off x="3569970" y="1908810"/>
              <a:ext cx="2331720" cy="1920241"/>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9">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49" name="文本框 48"/>
            <p:cNvSpPr txBox="1"/>
            <p:nvPr/>
          </p:nvSpPr>
          <p:spPr>
            <a:xfrm>
              <a:off x="3606839" y="2318331"/>
              <a:ext cx="2088001" cy="1109532"/>
            </a:xfrm>
            <a:prstGeom prst="rect">
              <a:avLst/>
            </a:prstGeom>
            <a:noFill/>
          </p:spPr>
          <p:txBody>
            <a:bodyPr wrap="square" rtlCol="0">
              <a:spAutoFit/>
            </a:bodyPr>
            <a:lstStyle/>
            <a:p>
              <a:pPr algn="ctr"/>
              <a:r>
                <a:rPr lang="en-US" altLang="zh-CN" sz="20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User Story 3.4 </a:t>
              </a:r>
              <a:r>
                <a:rPr lang="zh-CN" altLang="en-US" sz="20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完善个人信息</a:t>
              </a:r>
              <a:endParaRPr lang="zh-CN" altLang="zh-CN" sz="20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sp>
        <p:nvSpPr>
          <p:cNvPr id="50" name="文本框 49"/>
          <p:cNvSpPr txBox="1"/>
          <p:nvPr/>
        </p:nvSpPr>
        <p:spPr>
          <a:xfrm>
            <a:off x="2058398" y="2142255"/>
            <a:ext cx="7859326" cy="923330"/>
          </a:xfrm>
          <a:prstGeom prst="rect">
            <a:avLst/>
          </a:prstGeom>
          <a:noFill/>
        </p:spPr>
        <p:txBody>
          <a:bodyPr wrap="square" rtlCol="0">
            <a:spAutoFit/>
          </a:bodyPr>
          <a:lstStyle/>
          <a:p>
            <a:r>
              <a:rPr lang="zh-CN" altLang="en-US" dirty="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卡片</a:t>
            </a:r>
            <a:r>
              <a:rPr lang="zh-CN" altLang="en-US" dirty="0" smtClean="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a:t>
            </a:r>
            <a:endParaRPr lang="en-US" altLang="zh-CN" dirty="0" smtClean="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endParaRPr>
          </a:p>
          <a:p>
            <a:r>
              <a:rPr lang="zh-CN" altLang="en-US" dirty="0" smtClean="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作为</a:t>
            </a:r>
            <a:r>
              <a:rPr lang="zh-CN" altLang="en-US" dirty="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与会人员，我希望能随时修改个人信息以便于正常使用系统人脸识别和短信通知等</a:t>
            </a:r>
            <a:r>
              <a:rPr lang="zh-CN" altLang="en-US" dirty="0" smtClean="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功能</a:t>
            </a:r>
            <a:endParaRPr lang="zh-CN" altLang="en-US" dirty="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3" name="矩形 2"/>
          <p:cNvSpPr/>
          <p:nvPr/>
        </p:nvSpPr>
        <p:spPr>
          <a:xfrm>
            <a:off x="2109246" y="3553017"/>
            <a:ext cx="7555295" cy="923330"/>
          </a:xfrm>
          <a:prstGeom prst="rect">
            <a:avLst/>
          </a:prstGeom>
        </p:spPr>
        <p:txBody>
          <a:bodyPr wrap="square">
            <a:spAutoFit/>
          </a:bodyPr>
          <a:lstStyle/>
          <a:p>
            <a:pPr algn="just">
              <a:spcAft>
                <a:spcPts val="0"/>
              </a:spcAft>
            </a:pPr>
            <a:r>
              <a:rPr lang="zh-CN" altLang="en-US" kern="100" dirty="0">
                <a:solidFill>
                  <a:schemeClr val="tx1">
                    <a:lumMod val="50000"/>
                    <a:lumOff val="50000"/>
                  </a:schemeClr>
                </a:solidFill>
                <a:latin typeface="等线" panose="02010600030101010101" pitchFamily="2" charset="-122"/>
                <a:ea typeface="微软雅黑" panose="020B0503020204020204" pitchFamily="34" charset="-122"/>
                <a:cs typeface="Times New Roman" panose="02020603050405020304" pitchFamily="18" charset="0"/>
              </a:rPr>
              <a:t>注释：</a:t>
            </a:r>
          </a:p>
          <a:p>
            <a:pPr algn="just">
              <a:spcAft>
                <a:spcPts val="0"/>
              </a:spcAft>
            </a:pPr>
            <a:r>
              <a:rPr lang="en-US" altLang="zh-CN" kern="100" dirty="0">
                <a:solidFill>
                  <a:schemeClr val="tx1">
                    <a:lumMod val="50000"/>
                    <a:lumOff val="50000"/>
                  </a:schemeClr>
                </a:solidFill>
                <a:latin typeface="等线" panose="02010600030101010101" pitchFamily="2" charset="-122"/>
                <a:ea typeface="微软雅黑" panose="020B0503020204020204" pitchFamily="34" charset="-122"/>
                <a:cs typeface="Times New Roman" panose="02020603050405020304" pitchFamily="18" charset="0"/>
              </a:rPr>
              <a:t>1</a:t>
            </a:r>
            <a:r>
              <a:rPr lang="en-US" altLang="zh-CN" kern="100" dirty="0" smtClean="0">
                <a:solidFill>
                  <a:schemeClr val="tx1">
                    <a:lumMod val="50000"/>
                    <a:lumOff val="50000"/>
                  </a:schemeClr>
                </a:solidFill>
                <a:latin typeface="等线" panose="02010600030101010101" pitchFamily="2" charset="-122"/>
                <a:ea typeface="微软雅黑" panose="020B0503020204020204" pitchFamily="34" charset="-122"/>
                <a:cs typeface="Times New Roman" panose="02020603050405020304" pitchFamily="18" charset="0"/>
              </a:rPr>
              <a:t>. </a:t>
            </a:r>
            <a:r>
              <a:rPr lang="zh-CN" altLang="en-US" kern="100" dirty="0" smtClean="0">
                <a:solidFill>
                  <a:schemeClr val="tx1">
                    <a:lumMod val="50000"/>
                    <a:lumOff val="50000"/>
                  </a:schemeClr>
                </a:solidFill>
                <a:latin typeface="等线" panose="02010600030101010101" pitchFamily="2" charset="-122"/>
                <a:ea typeface="微软雅黑" panose="020B0503020204020204" pitchFamily="34" charset="-122"/>
                <a:cs typeface="Times New Roman" panose="02020603050405020304" pitchFamily="18" charset="0"/>
              </a:rPr>
              <a:t>可以</a:t>
            </a:r>
            <a:r>
              <a:rPr lang="zh-CN" altLang="en-US" kern="100" dirty="0">
                <a:solidFill>
                  <a:schemeClr val="tx1">
                    <a:lumMod val="50000"/>
                    <a:lumOff val="50000"/>
                  </a:schemeClr>
                </a:solidFill>
                <a:latin typeface="等线" panose="02010600030101010101" pitchFamily="2" charset="-122"/>
                <a:ea typeface="微软雅黑" panose="020B0503020204020204" pitchFamily="34" charset="-122"/>
                <a:cs typeface="Times New Roman" panose="02020603050405020304" pitchFamily="18" charset="0"/>
              </a:rPr>
              <a:t>修改手机号和密码，还可以更换个人照片，系统会保持信息一致性以便人脸识别和短信通知顺利进行。</a:t>
            </a:r>
          </a:p>
        </p:txBody>
      </p:sp>
      <p:sp>
        <p:nvSpPr>
          <p:cNvPr id="4" name="矩形 3"/>
          <p:cNvSpPr/>
          <p:nvPr/>
        </p:nvSpPr>
        <p:spPr>
          <a:xfrm>
            <a:off x="2058398" y="4851923"/>
            <a:ext cx="8459646" cy="1200329"/>
          </a:xfrm>
          <a:prstGeom prst="rect">
            <a:avLst/>
          </a:prstGeom>
        </p:spPr>
        <p:txBody>
          <a:bodyPr wrap="square">
            <a:spAutoFit/>
          </a:bodyPr>
          <a:lstStyle/>
          <a:p>
            <a:pPr algn="just">
              <a:spcAft>
                <a:spcPts val="0"/>
              </a:spcAft>
            </a:pPr>
            <a:r>
              <a:rPr lang="zh-CN" altLang="en-US" kern="100"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测试：</a:t>
            </a:r>
          </a:p>
          <a:p>
            <a:pPr algn="just">
              <a:spcAft>
                <a:spcPts val="0"/>
              </a:spcAft>
            </a:pPr>
            <a:r>
              <a:rPr lang="en-US" altLang="zh-CN" kern="100"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1</a:t>
            </a:r>
            <a:r>
              <a:rPr lang="en-US" altLang="zh-CN" kern="100" dirty="0" smtClean="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kern="100" dirty="0" smtClean="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修改</a:t>
            </a:r>
            <a:r>
              <a:rPr lang="zh-CN" altLang="en-US" kern="100"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了密码后，使用新密码方可登录；</a:t>
            </a:r>
          </a:p>
          <a:p>
            <a:pPr algn="just">
              <a:spcAft>
                <a:spcPts val="0"/>
              </a:spcAft>
            </a:pPr>
            <a:r>
              <a:rPr lang="en-US" altLang="zh-CN" kern="100"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2</a:t>
            </a:r>
            <a:r>
              <a:rPr lang="en-US" altLang="zh-CN" kern="100" dirty="0" smtClean="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kern="100" dirty="0" smtClean="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修改</a:t>
            </a:r>
            <a:r>
              <a:rPr lang="zh-CN" altLang="en-US" kern="100"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了手机号后，短信通知会按照新的手机号进行发送；</a:t>
            </a:r>
          </a:p>
          <a:p>
            <a:pPr algn="just">
              <a:spcAft>
                <a:spcPts val="0"/>
              </a:spcAft>
            </a:pPr>
            <a:r>
              <a:rPr lang="en-US" altLang="zh-CN" kern="100"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3</a:t>
            </a:r>
            <a:r>
              <a:rPr lang="en-US" altLang="zh-CN" kern="100" dirty="0" smtClean="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kern="100" dirty="0" smtClean="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更换</a:t>
            </a:r>
            <a:r>
              <a:rPr lang="zh-CN" altLang="en-US" kern="100"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个人照片后，会议室门口的显示屏根据新照片的特征信息进行人脸识别。</a:t>
            </a:r>
          </a:p>
        </p:txBody>
      </p:sp>
    </p:spTree>
    <p:extLst>
      <p:ext uri="{BB962C8B-B14F-4D97-AF65-F5344CB8AC3E}">
        <p14:creationId xmlns:p14="http://schemas.microsoft.com/office/powerpoint/2010/main" val="1172191940"/>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2250"/>
                                  </p:stCondLst>
                                  <p:childTnLst>
                                    <p:set>
                                      <p:cBhvr>
                                        <p:cTn id="6" dur="1" fill="hold">
                                          <p:stCondLst>
                                            <p:cond delay="0"/>
                                          </p:stCondLst>
                                        </p:cTn>
                                        <p:tgtEl>
                                          <p:spTgt spid="46"/>
                                        </p:tgtEl>
                                        <p:attrNameLst>
                                          <p:attrName>style.visibility</p:attrName>
                                        </p:attrNameLst>
                                      </p:cBhvr>
                                      <p:to>
                                        <p:strVal val="visible"/>
                                      </p:to>
                                    </p:set>
                                    <p:animEffect transition="in" filter="barn(inVertical)">
                                      <p:cBhvr>
                                        <p:cTn id="7" dur="500"/>
                                        <p:tgtEl>
                                          <p:spTgt spid="46"/>
                                        </p:tgtEl>
                                      </p:cBhvr>
                                    </p:animEffect>
                                  </p:childTnLst>
                                </p:cTn>
                              </p:par>
                              <p:par>
                                <p:cTn id="8" presetID="16" presetClass="entr" presetSubtype="21" fill="hold" nodeType="withEffect">
                                  <p:stCondLst>
                                    <p:cond delay="2250"/>
                                  </p:stCondLst>
                                  <p:childTnLst>
                                    <p:set>
                                      <p:cBhvr>
                                        <p:cTn id="9" dur="1" fill="hold">
                                          <p:stCondLst>
                                            <p:cond delay="0"/>
                                          </p:stCondLst>
                                        </p:cTn>
                                        <p:tgtEl>
                                          <p:spTgt spid="39"/>
                                        </p:tgtEl>
                                        <p:attrNameLst>
                                          <p:attrName>style.visibility</p:attrName>
                                        </p:attrNameLst>
                                      </p:cBhvr>
                                      <p:to>
                                        <p:strVal val="visible"/>
                                      </p:to>
                                    </p:set>
                                    <p:animEffect transition="in" filter="barn(inVertical)">
                                      <p:cBhvr>
                                        <p:cTn id="10"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633886" y="4866111"/>
            <a:ext cx="2830078" cy="369332"/>
          </a:xfrm>
          <a:prstGeom prst="rect">
            <a:avLst/>
          </a:prstGeom>
        </p:spPr>
        <p:txBody>
          <a:bodyPr wrap="square">
            <a:spAutoFit/>
          </a:bodyPr>
          <a:lstStyle/>
          <a:p>
            <a:pPr algn="ctr">
              <a:spcAft>
                <a:spcPts val="0"/>
              </a:spcAft>
              <a:defRPr/>
            </a:pPr>
            <a:r>
              <a:rPr lang="zh-CN" altLang="zh-CN" b="1"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用户角色建模</a:t>
            </a:r>
          </a:p>
        </p:txBody>
      </p:sp>
      <p:sp>
        <p:nvSpPr>
          <p:cNvPr id="10" name="矩形 9"/>
          <p:cNvSpPr/>
          <p:nvPr/>
        </p:nvSpPr>
        <p:spPr>
          <a:xfrm>
            <a:off x="5368012" y="4871367"/>
            <a:ext cx="1165326" cy="369332"/>
          </a:xfrm>
          <a:prstGeom prst="rect">
            <a:avLst/>
          </a:prstGeom>
        </p:spPr>
        <p:txBody>
          <a:bodyPr wrap="square">
            <a:spAutoFit/>
          </a:bodyPr>
          <a:lstStyle/>
          <a:p>
            <a:pPr algn="ctr">
              <a:spcAft>
                <a:spcPts val="0"/>
              </a:spcAft>
              <a:defRPr/>
            </a:pPr>
            <a:r>
              <a:rPr lang="zh-CN" altLang="en-US" b="1" kern="100" dirty="0" smtClean="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访谈</a:t>
            </a:r>
            <a:endParaRPr lang="zh-CN" altLang="en-US" b="1"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2" name="矩形 11"/>
          <p:cNvSpPr/>
          <p:nvPr/>
        </p:nvSpPr>
        <p:spPr>
          <a:xfrm>
            <a:off x="7963526" y="4871788"/>
            <a:ext cx="1997702" cy="369332"/>
          </a:xfrm>
          <a:prstGeom prst="rect">
            <a:avLst/>
          </a:prstGeom>
        </p:spPr>
        <p:txBody>
          <a:bodyPr wrap="square">
            <a:spAutoFit/>
          </a:bodyPr>
          <a:lstStyle/>
          <a:p>
            <a:pPr algn="ctr">
              <a:spcAft>
                <a:spcPts val="0"/>
              </a:spcAft>
              <a:defRPr/>
            </a:pPr>
            <a:r>
              <a:rPr lang="zh-CN" altLang="en-US" b="1"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用户故事</a:t>
            </a:r>
          </a:p>
        </p:txBody>
      </p:sp>
      <p:sp>
        <p:nvSpPr>
          <p:cNvPr id="32" name="TextBox 59"/>
          <p:cNvSpPr txBox="1">
            <a:spLocks noChangeArrowheads="1"/>
          </p:cNvSpPr>
          <p:nvPr/>
        </p:nvSpPr>
        <p:spPr bwMode="auto">
          <a:xfrm flipH="1">
            <a:off x="4179179" y="1052038"/>
            <a:ext cx="3312368" cy="646331"/>
          </a:xfrm>
          <a:prstGeom prst="rect">
            <a:avLst/>
          </a:prstGeom>
          <a:noFill/>
          <a:ln>
            <a:noFill/>
          </a:ln>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defRPr/>
            </a:pPr>
            <a:r>
              <a:rPr lang="zh-CN" altLang="en-US" sz="3600" b="1" kern="0" dirty="0">
                <a:solidFill>
                  <a:schemeClr val="bg1">
                    <a:lumMod val="85000"/>
                  </a:schemeClr>
                </a:solidFill>
                <a:latin typeface="微软雅黑" pitchFamily="34" charset="-122"/>
                <a:ea typeface="微软雅黑" pitchFamily="34" charset="-122"/>
              </a:rPr>
              <a:t>目录 </a:t>
            </a:r>
            <a:r>
              <a:rPr lang="en-US" altLang="zh-CN" sz="3600" b="1" kern="0" dirty="0">
                <a:solidFill>
                  <a:schemeClr val="bg1">
                    <a:lumMod val="85000"/>
                  </a:schemeClr>
                </a:solidFill>
                <a:latin typeface="微软雅黑" pitchFamily="34" charset="-122"/>
                <a:ea typeface="微软雅黑" pitchFamily="34" charset="-122"/>
              </a:rPr>
              <a:t>/ </a:t>
            </a:r>
            <a:r>
              <a:rPr lang="en-US" altLang="zh-CN" sz="2400" kern="0" dirty="0">
                <a:solidFill>
                  <a:schemeClr val="bg1">
                    <a:lumMod val="85000"/>
                  </a:schemeClr>
                </a:solidFill>
                <a:latin typeface="微软雅黑" pitchFamily="34" charset="-122"/>
                <a:ea typeface="微软雅黑" pitchFamily="34" charset="-122"/>
              </a:rPr>
              <a:t>CONTENTS</a:t>
            </a:r>
            <a:endParaRPr lang="en-US" altLang="ko-KR" sz="2400" kern="0" dirty="0">
              <a:solidFill>
                <a:schemeClr val="bg1">
                  <a:lumMod val="85000"/>
                </a:schemeClr>
              </a:solidFill>
              <a:latin typeface="微软雅黑" pitchFamily="34" charset="-122"/>
              <a:ea typeface="微软雅黑" pitchFamily="34" charset="-122"/>
            </a:endParaRPr>
          </a:p>
        </p:txBody>
      </p:sp>
      <p:cxnSp>
        <p:nvCxnSpPr>
          <p:cNvPr id="33" name="直接连接符 32"/>
          <p:cNvCxnSpPr/>
          <p:nvPr/>
        </p:nvCxnSpPr>
        <p:spPr>
          <a:xfrm>
            <a:off x="4046812" y="1052037"/>
            <a:ext cx="3546737" cy="0"/>
          </a:xfrm>
          <a:prstGeom prst="line">
            <a:avLst/>
          </a:prstGeom>
          <a:ln w="12700">
            <a:solidFill>
              <a:schemeClr val="bg1">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7593547" y="1052037"/>
            <a:ext cx="0" cy="671968"/>
          </a:xfrm>
          <a:prstGeom prst="line">
            <a:avLst/>
          </a:prstGeom>
          <a:ln w="12700">
            <a:solidFill>
              <a:schemeClr val="bg1">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H="1">
            <a:off x="4046812" y="1724005"/>
            <a:ext cx="3546737" cy="0"/>
          </a:xfrm>
          <a:prstGeom prst="line">
            <a:avLst/>
          </a:prstGeom>
          <a:ln w="12700">
            <a:solidFill>
              <a:schemeClr val="bg1">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V="1">
            <a:off x="4046810" y="1052037"/>
            <a:ext cx="0" cy="671968"/>
          </a:xfrm>
          <a:prstGeom prst="line">
            <a:avLst/>
          </a:prstGeom>
          <a:ln w="12700">
            <a:solidFill>
              <a:schemeClr val="bg1">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 name="组合 2"/>
          <p:cNvGrpSpPr/>
          <p:nvPr/>
        </p:nvGrpSpPr>
        <p:grpSpPr>
          <a:xfrm>
            <a:off x="2158178" y="3342142"/>
            <a:ext cx="1781495" cy="1300850"/>
            <a:chOff x="3397245" y="1445477"/>
            <a:chExt cx="988080" cy="851793"/>
          </a:xfrm>
        </p:grpSpPr>
        <p:sp>
          <p:nvSpPr>
            <p:cNvPr id="38" name="等腰三角形 37"/>
            <p:cNvSpPr/>
            <p:nvPr/>
          </p:nvSpPr>
          <p:spPr>
            <a:xfrm>
              <a:off x="3397245" y="1445477"/>
              <a:ext cx="988080" cy="851793"/>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37" name="文本框 36"/>
            <p:cNvSpPr txBox="1"/>
            <p:nvPr/>
          </p:nvSpPr>
          <p:spPr>
            <a:xfrm>
              <a:off x="3747477" y="1712494"/>
              <a:ext cx="276683" cy="503828"/>
            </a:xfrm>
            <a:prstGeom prst="rect">
              <a:avLst/>
            </a:prstGeom>
            <a:noFill/>
          </p:spPr>
          <p:txBody>
            <a:bodyPr wrap="none" rtlCol="0">
              <a:spAutoFit/>
            </a:bodyPr>
            <a:lstStyle/>
            <a:p>
              <a:pPr algn="ctr"/>
              <a:r>
                <a:rPr lang="en-US" altLang="zh-CN" sz="4400" dirty="0">
                  <a:solidFill>
                    <a:schemeClr val="bg1"/>
                  </a:solidFill>
                  <a:latin typeface="Arial" panose="020B0604020202020204" pitchFamily="34" charset="0"/>
                  <a:cs typeface="Arial" panose="020B0604020202020204" pitchFamily="34" charset="0"/>
                </a:rPr>
                <a:t>1</a:t>
              </a:r>
              <a:endParaRPr lang="zh-CN" altLang="en-US" sz="4400" dirty="0">
                <a:solidFill>
                  <a:schemeClr val="bg1"/>
                </a:solidFill>
                <a:latin typeface="Arial" panose="020B0604020202020204" pitchFamily="34" charset="0"/>
                <a:cs typeface="Arial" panose="020B0604020202020204" pitchFamily="34" charset="0"/>
              </a:endParaRPr>
            </a:p>
          </p:txBody>
        </p:sp>
      </p:grpSp>
      <p:grpSp>
        <p:nvGrpSpPr>
          <p:cNvPr id="4" name="组合 3"/>
          <p:cNvGrpSpPr/>
          <p:nvPr/>
        </p:nvGrpSpPr>
        <p:grpSpPr>
          <a:xfrm>
            <a:off x="5059928" y="3312369"/>
            <a:ext cx="1781495" cy="1300850"/>
            <a:chOff x="4977928" y="1445477"/>
            <a:chExt cx="988080" cy="851793"/>
          </a:xfrm>
        </p:grpSpPr>
        <p:sp>
          <p:nvSpPr>
            <p:cNvPr id="42" name="等腰三角形 41"/>
            <p:cNvSpPr/>
            <p:nvPr/>
          </p:nvSpPr>
          <p:spPr>
            <a:xfrm>
              <a:off x="4977928" y="1445477"/>
              <a:ext cx="988080" cy="851793"/>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23" name="文本框 22"/>
            <p:cNvSpPr txBox="1"/>
            <p:nvPr/>
          </p:nvSpPr>
          <p:spPr>
            <a:xfrm>
              <a:off x="5333627" y="1712493"/>
              <a:ext cx="276683" cy="503828"/>
            </a:xfrm>
            <a:prstGeom prst="rect">
              <a:avLst/>
            </a:prstGeom>
            <a:noFill/>
          </p:spPr>
          <p:txBody>
            <a:bodyPr wrap="none" rtlCol="0">
              <a:spAutoFit/>
            </a:bodyPr>
            <a:lstStyle/>
            <a:p>
              <a:pPr algn="ctr"/>
              <a:r>
                <a:rPr lang="en-US" altLang="zh-CN" sz="4400" dirty="0">
                  <a:solidFill>
                    <a:schemeClr val="bg1"/>
                  </a:solidFill>
                  <a:latin typeface="Arial" panose="020B0604020202020204" pitchFamily="34" charset="0"/>
                  <a:cs typeface="Arial" panose="020B0604020202020204" pitchFamily="34" charset="0"/>
                </a:rPr>
                <a:t>2</a:t>
              </a:r>
              <a:endParaRPr lang="zh-CN" altLang="en-US" sz="4400" dirty="0">
                <a:solidFill>
                  <a:schemeClr val="bg1"/>
                </a:solidFill>
                <a:latin typeface="Arial" panose="020B0604020202020204" pitchFamily="34" charset="0"/>
                <a:cs typeface="Arial" panose="020B0604020202020204" pitchFamily="34" charset="0"/>
              </a:endParaRPr>
            </a:p>
          </p:txBody>
        </p:sp>
      </p:grpSp>
      <p:grpSp>
        <p:nvGrpSpPr>
          <p:cNvPr id="5" name="组合 4"/>
          <p:cNvGrpSpPr/>
          <p:nvPr/>
        </p:nvGrpSpPr>
        <p:grpSpPr>
          <a:xfrm>
            <a:off x="8071630" y="3312369"/>
            <a:ext cx="1781495" cy="1300850"/>
            <a:chOff x="6558611" y="1445477"/>
            <a:chExt cx="988080" cy="851793"/>
          </a:xfrm>
        </p:grpSpPr>
        <p:sp>
          <p:nvSpPr>
            <p:cNvPr id="43" name="等腰三角形 42"/>
            <p:cNvSpPr/>
            <p:nvPr/>
          </p:nvSpPr>
          <p:spPr>
            <a:xfrm>
              <a:off x="6558611" y="1445477"/>
              <a:ext cx="988080" cy="851793"/>
            </a:xfrm>
            <a:prstGeom prst="triangle">
              <a:avLst/>
            </a:prstGeom>
            <a:solidFill>
              <a:srgbClr val="94CA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25" name="文本框 24"/>
            <p:cNvSpPr txBox="1"/>
            <p:nvPr/>
          </p:nvSpPr>
          <p:spPr>
            <a:xfrm>
              <a:off x="6914310" y="1712493"/>
              <a:ext cx="276683" cy="503828"/>
            </a:xfrm>
            <a:prstGeom prst="rect">
              <a:avLst/>
            </a:prstGeom>
            <a:noFill/>
          </p:spPr>
          <p:txBody>
            <a:bodyPr wrap="none" rtlCol="0">
              <a:spAutoFit/>
            </a:bodyPr>
            <a:lstStyle/>
            <a:p>
              <a:pPr algn="ctr"/>
              <a:r>
                <a:rPr lang="en-US" altLang="zh-CN" sz="4400" dirty="0">
                  <a:solidFill>
                    <a:schemeClr val="bg1"/>
                  </a:solidFill>
                  <a:latin typeface="Arial" panose="020B0604020202020204" pitchFamily="34" charset="0"/>
                  <a:cs typeface="Arial" panose="020B0604020202020204" pitchFamily="34" charset="0"/>
                </a:rPr>
                <a:t>3</a:t>
              </a:r>
              <a:endParaRPr lang="zh-CN" altLang="en-US" sz="4400" dirty="0">
                <a:solidFill>
                  <a:schemeClr val="bg1"/>
                </a:solidFill>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2274687672"/>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left)">
                                      <p:cBhvr>
                                        <p:cTn id="7" dur="500"/>
                                        <p:tgtEl>
                                          <p:spTgt spid="32"/>
                                        </p:tgtEl>
                                      </p:cBhvr>
                                    </p:animEffect>
                                  </p:childTnLst>
                                </p:cTn>
                              </p:par>
                              <p:par>
                                <p:cTn id="8" presetID="22" presetClass="entr" presetSubtype="8" fill="hold" nodeType="with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wipe(left)">
                                      <p:cBhvr>
                                        <p:cTn id="10" dur="250"/>
                                        <p:tgtEl>
                                          <p:spTgt spid="36"/>
                                        </p:tgtEl>
                                      </p:cBhvr>
                                    </p:animEffect>
                                  </p:childTnLst>
                                </p:cTn>
                              </p:par>
                              <p:par>
                                <p:cTn id="11" presetID="22" presetClass="entr" presetSubtype="8" fill="hold" nodeType="withEffect">
                                  <p:stCondLst>
                                    <p:cond delay="100"/>
                                  </p:stCondLst>
                                  <p:childTnLst>
                                    <p:set>
                                      <p:cBhvr>
                                        <p:cTn id="12" dur="1" fill="hold">
                                          <p:stCondLst>
                                            <p:cond delay="0"/>
                                          </p:stCondLst>
                                        </p:cTn>
                                        <p:tgtEl>
                                          <p:spTgt spid="33"/>
                                        </p:tgtEl>
                                        <p:attrNameLst>
                                          <p:attrName>style.visibility</p:attrName>
                                        </p:attrNameLst>
                                      </p:cBhvr>
                                      <p:to>
                                        <p:strVal val="visible"/>
                                      </p:to>
                                    </p:set>
                                    <p:animEffect transition="in" filter="wipe(left)">
                                      <p:cBhvr>
                                        <p:cTn id="13" dur="500"/>
                                        <p:tgtEl>
                                          <p:spTgt spid="33"/>
                                        </p:tgtEl>
                                      </p:cBhvr>
                                    </p:animEffect>
                                  </p:childTnLst>
                                </p:cTn>
                              </p:par>
                              <p:par>
                                <p:cTn id="14" presetID="22" presetClass="entr" presetSubtype="8" fill="hold" nodeType="withEffect">
                                  <p:stCondLst>
                                    <p:cond delay="100"/>
                                  </p:stCondLst>
                                  <p:childTnLst>
                                    <p:set>
                                      <p:cBhvr>
                                        <p:cTn id="15" dur="1" fill="hold">
                                          <p:stCondLst>
                                            <p:cond delay="0"/>
                                          </p:stCondLst>
                                        </p:cTn>
                                        <p:tgtEl>
                                          <p:spTgt spid="35"/>
                                        </p:tgtEl>
                                        <p:attrNameLst>
                                          <p:attrName>style.visibility</p:attrName>
                                        </p:attrNameLst>
                                      </p:cBhvr>
                                      <p:to>
                                        <p:strVal val="visible"/>
                                      </p:to>
                                    </p:set>
                                    <p:animEffect transition="in" filter="wipe(left)">
                                      <p:cBhvr>
                                        <p:cTn id="16" dur="500"/>
                                        <p:tgtEl>
                                          <p:spTgt spid="35"/>
                                        </p:tgtEl>
                                      </p:cBhvr>
                                    </p:animEffect>
                                  </p:childTnLst>
                                </p:cTn>
                              </p:par>
                            </p:childTnLst>
                          </p:cTn>
                        </p:par>
                        <p:par>
                          <p:cTn id="17" fill="hold">
                            <p:stCondLst>
                              <p:cond delay="600"/>
                            </p:stCondLst>
                            <p:childTnLst>
                              <p:par>
                                <p:cTn id="18" presetID="22" presetClass="entr" presetSubtype="8" fill="hold" nodeType="afterEffect">
                                  <p:stCondLst>
                                    <p:cond delay="0"/>
                                  </p:stCondLst>
                                  <p:childTnLst>
                                    <p:set>
                                      <p:cBhvr>
                                        <p:cTn id="19" dur="1" fill="hold">
                                          <p:stCondLst>
                                            <p:cond delay="0"/>
                                          </p:stCondLst>
                                        </p:cTn>
                                        <p:tgtEl>
                                          <p:spTgt spid="34"/>
                                        </p:tgtEl>
                                        <p:attrNameLst>
                                          <p:attrName>style.visibility</p:attrName>
                                        </p:attrNameLst>
                                      </p:cBhvr>
                                      <p:to>
                                        <p:strVal val="visible"/>
                                      </p:to>
                                    </p:set>
                                    <p:animEffect transition="in" filter="wipe(left)">
                                      <p:cBhvr>
                                        <p:cTn id="20" dur="250"/>
                                        <p:tgtEl>
                                          <p:spTgt spid="34"/>
                                        </p:tgtEl>
                                      </p:cBhvr>
                                    </p:animEffect>
                                  </p:childTnLst>
                                </p:cTn>
                              </p:par>
                              <p:par>
                                <p:cTn id="21" presetID="10" presetClass="entr" presetSubtype="0" fill="hold" nodeType="withEffect">
                                  <p:stCondLst>
                                    <p:cond delay="25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1000"/>
                                        <p:tgtEl>
                                          <p:spTgt spid="3"/>
                                        </p:tgtEl>
                                      </p:cBhvr>
                                    </p:animEffect>
                                  </p:childTnLst>
                                </p:cTn>
                              </p:par>
                              <p:par>
                                <p:cTn id="24" presetID="56" presetClass="path" presetSubtype="0" accel="50000" decel="50000" fill="hold" nodeType="withEffect">
                                  <p:stCondLst>
                                    <p:cond delay="250"/>
                                  </p:stCondLst>
                                  <p:childTnLst>
                                    <p:animMotion origin="layout" path="M -0.03737 0.0412 L 2.5E-6 2.59259E-6 " pathEditMode="relative" rAng="0" ptsTypes="AA">
                                      <p:cBhvr>
                                        <p:cTn id="25" dur="700" fill="hold"/>
                                        <p:tgtEl>
                                          <p:spTgt spid="3"/>
                                        </p:tgtEl>
                                        <p:attrNameLst>
                                          <p:attrName>ppt_x</p:attrName>
                                          <p:attrName>ppt_y</p:attrName>
                                        </p:attrNameLst>
                                      </p:cBhvr>
                                      <p:rCtr x="1862" y="-2060"/>
                                    </p:animMotion>
                                  </p:childTnLst>
                                </p:cTn>
                              </p:par>
                              <p:par>
                                <p:cTn id="26" presetID="10" presetClass="entr" presetSubtype="0" fill="hold" nodeType="withEffect">
                                  <p:stCondLst>
                                    <p:cond delay="50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1000"/>
                                        <p:tgtEl>
                                          <p:spTgt spid="4"/>
                                        </p:tgtEl>
                                      </p:cBhvr>
                                    </p:animEffect>
                                  </p:childTnLst>
                                </p:cTn>
                              </p:par>
                              <p:par>
                                <p:cTn id="29" presetID="56" presetClass="path" presetSubtype="0" accel="50000" decel="50000" fill="hold" nodeType="withEffect">
                                  <p:stCondLst>
                                    <p:cond delay="500"/>
                                  </p:stCondLst>
                                  <p:childTnLst>
                                    <p:animMotion origin="layout" path="M -0.03737 0.0412 L 2.5E-6 2.59259E-6 " pathEditMode="relative" rAng="0" ptsTypes="AA">
                                      <p:cBhvr>
                                        <p:cTn id="30" dur="700" fill="hold"/>
                                        <p:tgtEl>
                                          <p:spTgt spid="4"/>
                                        </p:tgtEl>
                                        <p:attrNameLst>
                                          <p:attrName>ppt_x</p:attrName>
                                          <p:attrName>ppt_y</p:attrName>
                                        </p:attrNameLst>
                                      </p:cBhvr>
                                      <p:rCtr x="1862" y="-2060"/>
                                    </p:animMotion>
                                  </p:childTnLst>
                                </p:cTn>
                              </p:par>
                              <p:par>
                                <p:cTn id="31" presetID="10" presetClass="entr" presetSubtype="0" fill="hold" nodeType="withEffect">
                                  <p:stCondLst>
                                    <p:cond delay="500"/>
                                  </p:stCondLst>
                                  <p:childTnLst>
                                    <p:set>
                                      <p:cBhvr>
                                        <p:cTn id="32" dur="1" fill="hold">
                                          <p:stCondLst>
                                            <p:cond delay="0"/>
                                          </p:stCondLst>
                                        </p:cTn>
                                        <p:tgtEl>
                                          <p:spTgt spid="5"/>
                                        </p:tgtEl>
                                        <p:attrNameLst>
                                          <p:attrName>style.visibility</p:attrName>
                                        </p:attrNameLst>
                                      </p:cBhvr>
                                      <p:to>
                                        <p:strVal val="visible"/>
                                      </p:to>
                                    </p:set>
                                    <p:animEffect transition="in" filter="fade">
                                      <p:cBhvr>
                                        <p:cTn id="33" dur="1000"/>
                                        <p:tgtEl>
                                          <p:spTgt spid="5"/>
                                        </p:tgtEl>
                                      </p:cBhvr>
                                    </p:animEffect>
                                  </p:childTnLst>
                                </p:cTn>
                              </p:par>
                              <p:par>
                                <p:cTn id="34" presetID="56" presetClass="path" presetSubtype="0" accel="50000" decel="50000" fill="hold" nodeType="withEffect">
                                  <p:stCondLst>
                                    <p:cond delay="500"/>
                                  </p:stCondLst>
                                  <p:childTnLst>
                                    <p:animMotion origin="layout" path="M -0.03737 0.0412 L 2.5E-6 2.59259E-6 " pathEditMode="relative" rAng="0" ptsTypes="AA">
                                      <p:cBhvr>
                                        <p:cTn id="35" dur="700" fill="hold"/>
                                        <p:tgtEl>
                                          <p:spTgt spid="5"/>
                                        </p:tgtEl>
                                        <p:attrNameLst>
                                          <p:attrName>ppt_x</p:attrName>
                                          <p:attrName>ppt_y</p:attrName>
                                        </p:attrNameLst>
                                      </p:cBhvr>
                                      <p:rCtr x="1862" y="-2060"/>
                                    </p:animMotion>
                                  </p:childTnLst>
                                </p:cTn>
                              </p:par>
                            </p:childTnLst>
                          </p:cTn>
                        </p:par>
                        <p:par>
                          <p:cTn id="36" fill="hold">
                            <p:stCondLst>
                              <p:cond delay="2100"/>
                            </p:stCondLst>
                            <p:childTnLst>
                              <p:par>
                                <p:cTn id="37" presetID="22" presetClass="entr" presetSubtype="8" fill="hold" grpId="0" nodeType="after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wipe(left)">
                                      <p:cBhvr>
                                        <p:cTn id="39" dur="200"/>
                                        <p:tgtEl>
                                          <p:spTgt spid="8"/>
                                        </p:tgtEl>
                                      </p:cBhvr>
                                    </p:animEffect>
                                  </p:childTnLst>
                                </p:cTn>
                              </p:par>
                            </p:childTnLst>
                          </p:cTn>
                        </p:par>
                        <p:par>
                          <p:cTn id="40" fill="hold">
                            <p:stCondLst>
                              <p:cond delay="2300"/>
                            </p:stCondLst>
                            <p:childTnLst>
                              <p:par>
                                <p:cTn id="41" presetID="22" presetClass="entr" presetSubtype="8" fill="hold" grpId="0" nodeType="after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wipe(left)">
                                      <p:cBhvr>
                                        <p:cTn id="43" dur="200"/>
                                        <p:tgtEl>
                                          <p:spTgt spid="10"/>
                                        </p:tgtEl>
                                      </p:cBhvr>
                                    </p:animEffect>
                                  </p:childTnLst>
                                </p:cTn>
                              </p:par>
                            </p:childTnLst>
                          </p:cTn>
                        </p:par>
                        <p:par>
                          <p:cTn id="44" fill="hold">
                            <p:stCondLst>
                              <p:cond delay="2500"/>
                            </p:stCondLst>
                            <p:childTnLst>
                              <p:par>
                                <p:cTn id="45" presetID="22" presetClass="entr" presetSubtype="8" fill="hold" grpId="0" nodeType="after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wipe(left)">
                                      <p:cBhvr>
                                        <p:cTn id="47" dur="2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2" grpId="0"/>
      <p:bldP spid="3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0" y="0"/>
            <a:ext cx="12192000" cy="6858000"/>
          </a:xfrm>
          <a:prstGeom prst="rect">
            <a:avLst/>
          </a:prstGeom>
        </p:spPr>
      </p:pic>
      <p:pic>
        <p:nvPicPr>
          <p:cNvPr id="11" name="图片 10"/>
          <p:cNvPicPr>
            <a:picLocks noChangeAspect="1"/>
          </p:cNvPicPr>
          <p:nvPr/>
        </p:nvPicPr>
        <p:blipFill>
          <a:blip r:embed="rId4"/>
          <a:stretch>
            <a:fillRect/>
          </a:stretch>
        </p:blipFill>
        <p:spPr>
          <a:xfrm>
            <a:off x="0" y="-1065"/>
            <a:ext cx="12192000" cy="832813"/>
          </a:xfrm>
          <a:prstGeom prst="rect">
            <a:avLst/>
          </a:prstGeom>
        </p:spPr>
      </p:pic>
      <p:grpSp>
        <p:nvGrpSpPr>
          <p:cNvPr id="20" name="组合 19"/>
          <p:cNvGrpSpPr/>
          <p:nvPr/>
        </p:nvGrpSpPr>
        <p:grpSpPr>
          <a:xfrm>
            <a:off x="380301" y="243644"/>
            <a:ext cx="310164" cy="325523"/>
            <a:chOff x="5284519" y="1508166"/>
            <a:chExt cx="213756" cy="427512"/>
          </a:xfrm>
        </p:grpSpPr>
        <p:cxnSp>
          <p:nvCxnSpPr>
            <p:cNvPr id="21" name="直接连接符 20"/>
            <p:cNvCxnSpPr/>
            <p:nvPr/>
          </p:nvCxnSpPr>
          <p:spPr>
            <a:xfrm>
              <a:off x="5284519" y="1508166"/>
              <a:ext cx="213756" cy="213756"/>
            </a:xfrm>
            <a:prstGeom prst="line">
              <a:avLst/>
            </a:prstGeom>
            <a:ln w="19050">
              <a:solidFill>
                <a:schemeClr val="bg1"/>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5284519" y="1721922"/>
              <a:ext cx="213756" cy="213756"/>
            </a:xfrm>
            <a:prstGeom prst="line">
              <a:avLst/>
            </a:prstGeom>
            <a:ln w="19050">
              <a:solidFill>
                <a:schemeClr val="bg1"/>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sp>
        <p:nvSpPr>
          <p:cNvPr id="6" name="文本框 5"/>
          <p:cNvSpPr txBox="1"/>
          <p:nvPr/>
        </p:nvSpPr>
        <p:spPr>
          <a:xfrm>
            <a:off x="830229" y="215286"/>
            <a:ext cx="3430271" cy="400110"/>
          </a:xfrm>
          <a:prstGeom prst="rect">
            <a:avLst/>
          </a:prstGeom>
          <a:noFill/>
        </p:spPr>
        <p:txBody>
          <a:bodyPr wrap="square" rtlCol="0">
            <a:spAutoFit/>
          </a:bodyPr>
          <a:lstStyle/>
          <a:p>
            <a:r>
              <a:rPr lang="en-US" altLang="zh-CN" sz="2000" b="1" dirty="0" smtClean="0">
                <a:solidFill>
                  <a:schemeClr val="bg1"/>
                </a:solidFill>
                <a:latin typeface="微软雅黑" panose="020B0503020204020204" pitchFamily="34" charset="-122"/>
                <a:ea typeface="微软雅黑" panose="020B0503020204020204" pitchFamily="34" charset="-122"/>
              </a:rPr>
              <a:t>User Story 4  </a:t>
            </a:r>
            <a:r>
              <a:rPr lang="zh-CN" altLang="en-US" sz="2000" b="1" dirty="0">
                <a:solidFill>
                  <a:schemeClr val="bg1"/>
                </a:solidFill>
                <a:latin typeface="微软雅黑" panose="020B0503020204020204" pitchFamily="34" charset="-122"/>
                <a:ea typeface="微软雅黑" panose="020B0503020204020204" pitchFamily="34" charset="-122"/>
              </a:rPr>
              <a:t>后勤</a:t>
            </a:r>
            <a:r>
              <a:rPr lang="zh-CN" altLang="en-US" sz="2000" b="1" dirty="0" smtClean="0">
                <a:solidFill>
                  <a:schemeClr val="bg1"/>
                </a:solidFill>
                <a:latin typeface="微软雅黑" panose="020B0503020204020204" pitchFamily="34" charset="-122"/>
                <a:ea typeface="微软雅黑" panose="020B0503020204020204" pitchFamily="34" charset="-122"/>
              </a:rPr>
              <a:t>人员</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39" name="组合 38"/>
          <p:cNvGrpSpPr/>
          <p:nvPr/>
        </p:nvGrpSpPr>
        <p:grpSpPr>
          <a:xfrm>
            <a:off x="1715396" y="1940174"/>
            <a:ext cx="8343004" cy="4239562"/>
            <a:chOff x="3474720" y="4038600"/>
            <a:chExt cx="2331720" cy="1752600"/>
          </a:xfrm>
        </p:grpSpPr>
        <p:sp>
          <p:nvSpPr>
            <p:cNvPr id="43" name="矩形 42"/>
            <p:cNvSpPr/>
            <p:nvPr/>
          </p:nvSpPr>
          <p:spPr>
            <a:xfrm>
              <a:off x="3474720" y="4038600"/>
              <a:ext cx="2331720" cy="1752600"/>
            </a:xfrm>
            <a:prstGeom prst="rect">
              <a:avLst/>
            </a:prstGeom>
            <a:ln w="12700">
              <a:solidFill>
                <a:srgbClr val="9DA8B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89">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endParaRPr>
            </a:p>
          </p:txBody>
        </p:sp>
        <p:cxnSp>
          <p:nvCxnSpPr>
            <p:cNvPr id="44" name="直接连接符 43"/>
            <p:cNvCxnSpPr/>
            <p:nvPr/>
          </p:nvCxnSpPr>
          <p:spPr>
            <a:xfrm>
              <a:off x="3596579" y="4606394"/>
              <a:ext cx="2088000" cy="0"/>
            </a:xfrm>
            <a:prstGeom prst="line">
              <a:avLst/>
            </a:prstGeom>
            <a:ln w="12700">
              <a:solidFill>
                <a:srgbClr val="9DA8B1"/>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3596579" y="5073876"/>
              <a:ext cx="2088000" cy="0"/>
            </a:xfrm>
            <a:prstGeom prst="line">
              <a:avLst/>
            </a:prstGeom>
            <a:ln w="12700">
              <a:solidFill>
                <a:srgbClr val="9DA8B1"/>
              </a:solidFill>
            </a:ln>
          </p:spPr>
          <p:style>
            <a:lnRef idx="1">
              <a:schemeClr val="accent1"/>
            </a:lnRef>
            <a:fillRef idx="0">
              <a:schemeClr val="accent1"/>
            </a:fillRef>
            <a:effectRef idx="0">
              <a:schemeClr val="accent1"/>
            </a:effectRef>
            <a:fontRef idx="minor">
              <a:schemeClr val="tx1"/>
            </a:fontRef>
          </p:style>
        </p:cxnSp>
      </p:grpSp>
      <p:grpSp>
        <p:nvGrpSpPr>
          <p:cNvPr id="46" name="组合 45"/>
          <p:cNvGrpSpPr/>
          <p:nvPr/>
        </p:nvGrpSpPr>
        <p:grpSpPr>
          <a:xfrm>
            <a:off x="1715392" y="1246022"/>
            <a:ext cx="8343002" cy="692461"/>
            <a:chOff x="3569970" y="1908810"/>
            <a:chExt cx="2331720" cy="1920241"/>
          </a:xfrm>
        </p:grpSpPr>
        <p:sp>
          <p:nvSpPr>
            <p:cNvPr id="47" name="矩形 46"/>
            <p:cNvSpPr/>
            <p:nvPr/>
          </p:nvSpPr>
          <p:spPr>
            <a:xfrm>
              <a:off x="3569970" y="1908810"/>
              <a:ext cx="2331720" cy="1920241"/>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9">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49" name="文本框 48"/>
            <p:cNvSpPr txBox="1"/>
            <p:nvPr/>
          </p:nvSpPr>
          <p:spPr>
            <a:xfrm>
              <a:off x="3606839" y="2318331"/>
              <a:ext cx="2088001" cy="1109532"/>
            </a:xfrm>
            <a:prstGeom prst="rect">
              <a:avLst/>
            </a:prstGeom>
            <a:noFill/>
          </p:spPr>
          <p:txBody>
            <a:bodyPr wrap="square" rtlCol="0">
              <a:spAutoFit/>
            </a:bodyPr>
            <a:lstStyle/>
            <a:p>
              <a:pPr algn="ctr"/>
              <a:r>
                <a:rPr lang="en-US" altLang="zh-CN" sz="20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User Story 4.1 </a:t>
              </a:r>
              <a:r>
                <a:rPr lang="zh-CN" altLang="en-US" sz="20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会议室管理</a:t>
              </a:r>
              <a:endParaRPr lang="zh-CN" altLang="zh-CN" sz="20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sp>
        <p:nvSpPr>
          <p:cNvPr id="50" name="文本框 49"/>
          <p:cNvSpPr txBox="1"/>
          <p:nvPr/>
        </p:nvSpPr>
        <p:spPr>
          <a:xfrm>
            <a:off x="2058398" y="2142255"/>
            <a:ext cx="7859326" cy="923330"/>
          </a:xfrm>
          <a:prstGeom prst="rect">
            <a:avLst/>
          </a:prstGeom>
          <a:noFill/>
        </p:spPr>
        <p:txBody>
          <a:bodyPr wrap="square" rtlCol="0">
            <a:spAutoFit/>
          </a:bodyPr>
          <a:lstStyle/>
          <a:p>
            <a:r>
              <a:rPr lang="zh-CN" altLang="en-US" dirty="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卡片</a:t>
            </a:r>
            <a:r>
              <a:rPr lang="zh-CN" altLang="en-US" dirty="0" smtClean="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a:t>
            </a:r>
            <a:endParaRPr lang="en-US" altLang="zh-CN" dirty="0" smtClean="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endParaRPr>
          </a:p>
          <a:p>
            <a:r>
              <a:rPr lang="zh-CN" altLang="en-US" dirty="0" smtClean="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作为</a:t>
            </a:r>
            <a:r>
              <a:rPr lang="zh-CN" altLang="en-US" dirty="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后勤人员，我希望可以管理会议室信息，以便完成会议室的添加、删除与修改，完成正常的会议室预订</a:t>
            </a:r>
            <a:endParaRPr lang="zh-CN" altLang="en-US" baseline="-3000" dirty="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3" name="矩形 2"/>
          <p:cNvSpPr/>
          <p:nvPr/>
        </p:nvSpPr>
        <p:spPr>
          <a:xfrm>
            <a:off x="2109246" y="3553017"/>
            <a:ext cx="7555295" cy="646331"/>
          </a:xfrm>
          <a:prstGeom prst="rect">
            <a:avLst/>
          </a:prstGeom>
        </p:spPr>
        <p:txBody>
          <a:bodyPr wrap="square">
            <a:spAutoFit/>
          </a:bodyPr>
          <a:lstStyle/>
          <a:p>
            <a:pPr algn="just">
              <a:spcAft>
                <a:spcPts val="0"/>
              </a:spcAft>
            </a:pPr>
            <a:r>
              <a:rPr lang="zh-CN" altLang="en-US" kern="100" dirty="0">
                <a:solidFill>
                  <a:schemeClr val="tx1">
                    <a:lumMod val="50000"/>
                    <a:lumOff val="50000"/>
                  </a:schemeClr>
                </a:solidFill>
                <a:latin typeface="等线" panose="02010600030101010101" pitchFamily="2" charset="-122"/>
                <a:ea typeface="微软雅黑" panose="020B0503020204020204" pitchFamily="34" charset="-122"/>
                <a:cs typeface="Times New Roman" panose="02020603050405020304" pitchFamily="18" charset="0"/>
              </a:rPr>
              <a:t>注释：</a:t>
            </a:r>
          </a:p>
          <a:p>
            <a:pPr algn="just">
              <a:spcAft>
                <a:spcPts val="0"/>
              </a:spcAft>
            </a:pPr>
            <a:r>
              <a:rPr lang="en-US" altLang="zh-CN" kern="100" dirty="0">
                <a:solidFill>
                  <a:schemeClr val="tx1">
                    <a:lumMod val="50000"/>
                    <a:lumOff val="50000"/>
                  </a:schemeClr>
                </a:solidFill>
                <a:latin typeface="等线" panose="02010600030101010101" pitchFamily="2" charset="-122"/>
                <a:ea typeface="微软雅黑" panose="020B0503020204020204" pitchFamily="34" charset="-122"/>
                <a:cs typeface="Times New Roman" panose="02020603050405020304" pitchFamily="18" charset="0"/>
              </a:rPr>
              <a:t>1</a:t>
            </a:r>
            <a:r>
              <a:rPr lang="en-US" altLang="zh-CN" kern="100" dirty="0" smtClean="0">
                <a:solidFill>
                  <a:schemeClr val="tx1">
                    <a:lumMod val="50000"/>
                    <a:lumOff val="50000"/>
                  </a:schemeClr>
                </a:solidFill>
                <a:latin typeface="等线" panose="02010600030101010101" pitchFamily="2" charset="-122"/>
                <a:ea typeface="微软雅黑" panose="020B0503020204020204" pitchFamily="34" charset="-122"/>
                <a:cs typeface="Times New Roman" panose="02020603050405020304" pitchFamily="18" charset="0"/>
              </a:rPr>
              <a:t>. </a:t>
            </a:r>
            <a:r>
              <a:rPr lang="zh-CN" altLang="en-US" kern="100" dirty="0" smtClean="0">
                <a:solidFill>
                  <a:schemeClr val="tx1">
                    <a:lumMod val="50000"/>
                    <a:lumOff val="50000"/>
                  </a:schemeClr>
                </a:solidFill>
                <a:latin typeface="等线" panose="02010600030101010101" pitchFamily="2" charset="-122"/>
                <a:ea typeface="微软雅黑" panose="020B0503020204020204" pitchFamily="34" charset="-122"/>
                <a:cs typeface="Times New Roman" panose="02020603050405020304" pitchFamily="18" charset="0"/>
              </a:rPr>
              <a:t>要求</a:t>
            </a:r>
            <a:r>
              <a:rPr lang="zh-CN" altLang="en-US" kern="100" dirty="0">
                <a:solidFill>
                  <a:schemeClr val="tx1">
                    <a:lumMod val="50000"/>
                    <a:lumOff val="50000"/>
                  </a:schemeClr>
                </a:solidFill>
                <a:latin typeface="等线" panose="02010600030101010101" pitchFamily="2" charset="-122"/>
                <a:ea typeface="微软雅黑" panose="020B0503020204020204" pitchFamily="34" charset="-122"/>
                <a:cs typeface="Times New Roman" panose="02020603050405020304" pitchFamily="18" charset="0"/>
              </a:rPr>
              <a:t>可以实现会议室的增加、删除与修改</a:t>
            </a:r>
          </a:p>
        </p:txBody>
      </p:sp>
      <p:sp>
        <p:nvSpPr>
          <p:cNvPr id="4" name="矩形 3"/>
          <p:cNvSpPr/>
          <p:nvPr/>
        </p:nvSpPr>
        <p:spPr>
          <a:xfrm>
            <a:off x="2109246" y="4686780"/>
            <a:ext cx="7470962" cy="1200329"/>
          </a:xfrm>
          <a:prstGeom prst="rect">
            <a:avLst/>
          </a:prstGeom>
        </p:spPr>
        <p:txBody>
          <a:bodyPr wrap="square">
            <a:spAutoFit/>
          </a:bodyPr>
          <a:lstStyle/>
          <a:p>
            <a:pPr algn="just">
              <a:spcAft>
                <a:spcPts val="0"/>
              </a:spcAft>
            </a:pPr>
            <a:r>
              <a:rPr lang="zh-CN" altLang="en-US" kern="100"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测试：</a:t>
            </a:r>
          </a:p>
          <a:p>
            <a:pPr algn="just">
              <a:spcAft>
                <a:spcPts val="0"/>
              </a:spcAft>
            </a:pPr>
            <a:r>
              <a:rPr lang="en-US" altLang="zh-CN" kern="100"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1</a:t>
            </a:r>
            <a:r>
              <a:rPr lang="en-US" altLang="zh-CN" kern="100" dirty="0" smtClean="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kern="100" dirty="0" smtClean="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增加</a:t>
            </a:r>
            <a:r>
              <a:rPr lang="zh-CN" altLang="en-US" kern="100"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不存在会议室时测试，增加正常会议室时测试，</a:t>
            </a:r>
          </a:p>
          <a:p>
            <a:pPr algn="just">
              <a:spcAft>
                <a:spcPts val="0"/>
              </a:spcAft>
            </a:pPr>
            <a:r>
              <a:rPr lang="en-US" altLang="zh-CN" kern="100"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2</a:t>
            </a:r>
            <a:r>
              <a:rPr lang="en-US" altLang="zh-CN" kern="100" dirty="0" smtClean="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kern="100" dirty="0" smtClean="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删除</a:t>
            </a:r>
            <a:r>
              <a:rPr lang="zh-CN" altLang="en-US" kern="100"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正常会议室时测试，删除不存在会议室时测试，</a:t>
            </a:r>
          </a:p>
          <a:p>
            <a:pPr algn="just">
              <a:spcAft>
                <a:spcPts val="0"/>
              </a:spcAft>
            </a:pPr>
            <a:r>
              <a:rPr lang="en-US" altLang="zh-CN" kern="100"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3</a:t>
            </a:r>
            <a:r>
              <a:rPr lang="en-US" altLang="zh-CN" kern="100" dirty="0" smtClean="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kern="100" dirty="0" smtClean="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修改</a:t>
            </a:r>
            <a:r>
              <a:rPr lang="zh-CN" altLang="en-US" kern="100"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不存在会议室信息时测试，修改正常会议室信息时测试</a:t>
            </a:r>
          </a:p>
        </p:txBody>
      </p:sp>
    </p:spTree>
    <p:extLst>
      <p:ext uri="{BB962C8B-B14F-4D97-AF65-F5344CB8AC3E}">
        <p14:creationId xmlns:p14="http://schemas.microsoft.com/office/powerpoint/2010/main" val="860057804"/>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2250"/>
                                  </p:stCondLst>
                                  <p:childTnLst>
                                    <p:set>
                                      <p:cBhvr>
                                        <p:cTn id="6" dur="1" fill="hold">
                                          <p:stCondLst>
                                            <p:cond delay="0"/>
                                          </p:stCondLst>
                                        </p:cTn>
                                        <p:tgtEl>
                                          <p:spTgt spid="46"/>
                                        </p:tgtEl>
                                        <p:attrNameLst>
                                          <p:attrName>style.visibility</p:attrName>
                                        </p:attrNameLst>
                                      </p:cBhvr>
                                      <p:to>
                                        <p:strVal val="visible"/>
                                      </p:to>
                                    </p:set>
                                    <p:animEffect transition="in" filter="barn(inVertical)">
                                      <p:cBhvr>
                                        <p:cTn id="7" dur="500"/>
                                        <p:tgtEl>
                                          <p:spTgt spid="46"/>
                                        </p:tgtEl>
                                      </p:cBhvr>
                                    </p:animEffect>
                                  </p:childTnLst>
                                </p:cTn>
                              </p:par>
                              <p:par>
                                <p:cTn id="8" presetID="16" presetClass="entr" presetSubtype="21" fill="hold" nodeType="withEffect">
                                  <p:stCondLst>
                                    <p:cond delay="2250"/>
                                  </p:stCondLst>
                                  <p:childTnLst>
                                    <p:set>
                                      <p:cBhvr>
                                        <p:cTn id="9" dur="1" fill="hold">
                                          <p:stCondLst>
                                            <p:cond delay="0"/>
                                          </p:stCondLst>
                                        </p:cTn>
                                        <p:tgtEl>
                                          <p:spTgt spid="39"/>
                                        </p:tgtEl>
                                        <p:attrNameLst>
                                          <p:attrName>style.visibility</p:attrName>
                                        </p:attrNameLst>
                                      </p:cBhvr>
                                      <p:to>
                                        <p:strVal val="visible"/>
                                      </p:to>
                                    </p:set>
                                    <p:animEffect transition="in" filter="barn(inVertical)">
                                      <p:cBhvr>
                                        <p:cTn id="10"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0" y="0"/>
            <a:ext cx="12192000" cy="6858000"/>
          </a:xfrm>
          <a:prstGeom prst="rect">
            <a:avLst/>
          </a:prstGeom>
        </p:spPr>
      </p:pic>
      <p:pic>
        <p:nvPicPr>
          <p:cNvPr id="11" name="图片 10"/>
          <p:cNvPicPr>
            <a:picLocks noChangeAspect="1"/>
          </p:cNvPicPr>
          <p:nvPr/>
        </p:nvPicPr>
        <p:blipFill>
          <a:blip r:embed="rId4"/>
          <a:stretch>
            <a:fillRect/>
          </a:stretch>
        </p:blipFill>
        <p:spPr>
          <a:xfrm>
            <a:off x="0" y="-1065"/>
            <a:ext cx="12192000" cy="832813"/>
          </a:xfrm>
          <a:prstGeom prst="rect">
            <a:avLst/>
          </a:prstGeom>
        </p:spPr>
      </p:pic>
      <p:grpSp>
        <p:nvGrpSpPr>
          <p:cNvPr id="20" name="组合 19"/>
          <p:cNvGrpSpPr/>
          <p:nvPr/>
        </p:nvGrpSpPr>
        <p:grpSpPr>
          <a:xfrm>
            <a:off x="380301" y="243644"/>
            <a:ext cx="310164" cy="325523"/>
            <a:chOff x="5284519" y="1508166"/>
            <a:chExt cx="213756" cy="427512"/>
          </a:xfrm>
        </p:grpSpPr>
        <p:cxnSp>
          <p:nvCxnSpPr>
            <p:cNvPr id="21" name="直接连接符 20"/>
            <p:cNvCxnSpPr/>
            <p:nvPr/>
          </p:nvCxnSpPr>
          <p:spPr>
            <a:xfrm>
              <a:off x="5284519" y="1508166"/>
              <a:ext cx="213756" cy="213756"/>
            </a:xfrm>
            <a:prstGeom prst="line">
              <a:avLst/>
            </a:prstGeom>
            <a:ln w="19050">
              <a:solidFill>
                <a:schemeClr val="bg1"/>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5284519" y="1721922"/>
              <a:ext cx="213756" cy="213756"/>
            </a:xfrm>
            <a:prstGeom prst="line">
              <a:avLst/>
            </a:prstGeom>
            <a:ln w="19050">
              <a:solidFill>
                <a:schemeClr val="bg1"/>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sp>
        <p:nvSpPr>
          <p:cNvPr id="6" name="文本框 5"/>
          <p:cNvSpPr txBox="1"/>
          <p:nvPr/>
        </p:nvSpPr>
        <p:spPr>
          <a:xfrm>
            <a:off x="830229" y="215286"/>
            <a:ext cx="3430271" cy="400110"/>
          </a:xfrm>
          <a:prstGeom prst="rect">
            <a:avLst/>
          </a:prstGeom>
          <a:noFill/>
        </p:spPr>
        <p:txBody>
          <a:bodyPr wrap="square" rtlCol="0">
            <a:spAutoFit/>
          </a:bodyPr>
          <a:lstStyle/>
          <a:p>
            <a:r>
              <a:rPr lang="en-US" altLang="zh-CN" sz="2000" b="1" dirty="0" smtClean="0">
                <a:solidFill>
                  <a:schemeClr val="bg1"/>
                </a:solidFill>
                <a:latin typeface="微软雅黑" panose="020B0503020204020204" pitchFamily="34" charset="-122"/>
                <a:ea typeface="微软雅黑" panose="020B0503020204020204" pitchFamily="34" charset="-122"/>
              </a:rPr>
              <a:t>User Story 4  </a:t>
            </a:r>
            <a:r>
              <a:rPr lang="zh-CN" altLang="en-US" sz="2000" b="1" dirty="0">
                <a:solidFill>
                  <a:schemeClr val="bg1"/>
                </a:solidFill>
                <a:latin typeface="微软雅黑" panose="020B0503020204020204" pitchFamily="34" charset="-122"/>
                <a:ea typeface="微软雅黑" panose="020B0503020204020204" pitchFamily="34" charset="-122"/>
              </a:rPr>
              <a:t>后勤</a:t>
            </a:r>
            <a:r>
              <a:rPr lang="zh-CN" altLang="en-US" sz="2000" b="1" dirty="0" smtClean="0">
                <a:solidFill>
                  <a:schemeClr val="bg1"/>
                </a:solidFill>
                <a:latin typeface="微软雅黑" panose="020B0503020204020204" pitchFamily="34" charset="-122"/>
                <a:ea typeface="微软雅黑" panose="020B0503020204020204" pitchFamily="34" charset="-122"/>
              </a:rPr>
              <a:t>人员</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39" name="组合 38"/>
          <p:cNvGrpSpPr/>
          <p:nvPr/>
        </p:nvGrpSpPr>
        <p:grpSpPr>
          <a:xfrm>
            <a:off x="1715396" y="1940174"/>
            <a:ext cx="8343004" cy="4239562"/>
            <a:chOff x="3474720" y="4038600"/>
            <a:chExt cx="2331720" cy="1752600"/>
          </a:xfrm>
        </p:grpSpPr>
        <p:sp>
          <p:nvSpPr>
            <p:cNvPr id="43" name="矩形 42"/>
            <p:cNvSpPr/>
            <p:nvPr/>
          </p:nvSpPr>
          <p:spPr>
            <a:xfrm>
              <a:off x="3474720" y="4038600"/>
              <a:ext cx="2331720" cy="1752600"/>
            </a:xfrm>
            <a:prstGeom prst="rect">
              <a:avLst/>
            </a:prstGeom>
            <a:ln w="12700">
              <a:solidFill>
                <a:srgbClr val="9DA8B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89">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endParaRPr>
            </a:p>
          </p:txBody>
        </p:sp>
        <p:cxnSp>
          <p:nvCxnSpPr>
            <p:cNvPr id="44" name="直接连接符 43"/>
            <p:cNvCxnSpPr/>
            <p:nvPr/>
          </p:nvCxnSpPr>
          <p:spPr>
            <a:xfrm>
              <a:off x="3596579" y="4606394"/>
              <a:ext cx="2088000" cy="0"/>
            </a:xfrm>
            <a:prstGeom prst="line">
              <a:avLst/>
            </a:prstGeom>
            <a:ln w="12700">
              <a:solidFill>
                <a:srgbClr val="9DA8B1"/>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3596580" y="5189592"/>
              <a:ext cx="2088000" cy="0"/>
            </a:xfrm>
            <a:prstGeom prst="line">
              <a:avLst/>
            </a:prstGeom>
            <a:ln w="12700">
              <a:solidFill>
                <a:srgbClr val="9DA8B1"/>
              </a:solidFill>
            </a:ln>
          </p:spPr>
          <p:style>
            <a:lnRef idx="1">
              <a:schemeClr val="accent1"/>
            </a:lnRef>
            <a:fillRef idx="0">
              <a:schemeClr val="accent1"/>
            </a:fillRef>
            <a:effectRef idx="0">
              <a:schemeClr val="accent1"/>
            </a:effectRef>
            <a:fontRef idx="minor">
              <a:schemeClr val="tx1"/>
            </a:fontRef>
          </p:style>
        </p:cxnSp>
      </p:grpSp>
      <p:grpSp>
        <p:nvGrpSpPr>
          <p:cNvPr id="46" name="组合 45"/>
          <p:cNvGrpSpPr/>
          <p:nvPr/>
        </p:nvGrpSpPr>
        <p:grpSpPr>
          <a:xfrm>
            <a:off x="1715392" y="1246022"/>
            <a:ext cx="8343002" cy="692461"/>
            <a:chOff x="3569970" y="1908810"/>
            <a:chExt cx="2331720" cy="1920241"/>
          </a:xfrm>
        </p:grpSpPr>
        <p:sp>
          <p:nvSpPr>
            <p:cNvPr id="47" name="矩形 46"/>
            <p:cNvSpPr/>
            <p:nvPr/>
          </p:nvSpPr>
          <p:spPr>
            <a:xfrm>
              <a:off x="3569970" y="1908810"/>
              <a:ext cx="2331720" cy="1920241"/>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9">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49" name="文本框 48"/>
            <p:cNvSpPr txBox="1"/>
            <p:nvPr/>
          </p:nvSpPr>
          <p:spPr>
            <a:xfrm>
              <a:off x="3606839" y="2318331"/>
              <a:ext cx="2088001" cy="1109532"/>
            </a:xfrm>
            <a:prstGeom prst="rect">
              <a:avLst/>
            </a:prstGeom>
            <a:noFill/>
          </p:spPr>
          <p:txBody>
            <a:bodyPr wrap="square" rtlCol="0">
              <a:spAutoFit/>
            </a:bodyPr>
            <a:lstStyle/>
            <a:p>
              <a:pPr algn="ctr"/>
              <a:r>
                <a:rPr lang="en-US" altLang="zh-CN" sz="20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User Story 4.2 </a:t>
              </a:r>
              <a:r>
                <a:rPr lang="zh-CN" altLang="en-US" sz="20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查看报表</a:t>
              </a:r>
              <a:endParaRPr lang="zh-CN" altLang="zh-CN" sz="20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sp>
        <p:nvSpPr>
          <p:cNvPr id="50" name="文本框 49"/>
          <p:cNvSpPr txBox="1"/>
          <p:nvPr/>
        </p:nvSpPr>
        <p:spPr>
          <a:xfrm>
            <a:off x="2058398" y="2142255"/>
            <a:ext cx="7859326" cy="923330"/>
          </a:xfrm>
          <a:prstGeom prst="rect">
            <a:avLst/>
          </a:prstGeom>
          <a:noFill/>
        </p:spPr>
        <p:txBody>
          <a:bodyPr wrap="square" rtlCol="0">
            <a:spAutoFit/>
          </a:bodyPr>
          <a:lstStyle/>
          <a:p>
            <a:r>
              <a:rPr lang="zh-CN" altLang="en-US" dirty="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卡片</a:t>
            </a:r>
            <a:r>
              <a:rPr lang="zh-CN" altLang="en-US" dirty="0" smtClean="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a:t>
            </a:r>
            <a:endParaRPr lang="en-US" altLang="zh-CN" dirty="0" smtClean="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endParaRPr>
          </a:p>
          <a:p>
            <a:r>
              <a:rPr lang="zh-CN" altLang="en-US" dirty="0" smtClean="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作为</a:t>
            </a:r>
            <a:r>
              <a:rPr lang="zh-CN" altLang="en-US" dirty="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后勤人员，我希望查看能在系统中查看会议室使用情况报表，以便了解会议室使用情况并合理安排资源。</a:t>
            </a:r>
            <a:endParaRPr lang="zh-CN" altLang="en-US" baseline="-3000" dirty="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3" name="矩形 2"/>
          <p:cNvSpPr/>
          <p:nvPr/>
        </p:nvSpPr>
        <p:spPr>
          <a:xfrm>
            <a:off x="2109245" y="3660013"/>
            <a:ext cx="7555295" cy="646331"/>
          </a:xfrm>
          <a:prstGeom prst="rect">
            <a:avLst/>
          </a:prstGeom>
        </p:spPr>
        <p:txBody>
          <a:bodyPr wrap="square">
            <a:spAutoFit/>
          </a:bodyPr>
          <a:lstStyle/>
          <a:p>
            <a:pPr algn="just">
              <a:spcAft>
                <a:spcPts val="0"/>
              </a:spcAft>
            </a:pPr>
            <a:r>
              <a:rPr lang="zh-CN" altLang="en-US" kern="100" dirty="0">
                <a:solidFill>
                  <a:schemeClr val="tx1">
                    <a:lumMod val="50000"/>
                    <a:lumOff val="50000"/>
                  </a:schemeClr>
                </a:solidFill>
                <a:latin typeface="等线" panose="02010600030101010101" pitchFamily="2" charset="-122"/>
                <a:ea typeface="微软雅黑" panose="020B0503020204020204" pitchFamily="34" charset="-122"/>
                <a:cs typeface="Times New Roman" panose="02020603050405020304" pitchFamily="18" charset="0"/>
              </a:rPr>
              <a:t>注释：</a:t>
            </a:r>
          </a:p>
          <a:p>
            <a:pPr algn="just">
              <a:spcAft>
                <a:spcPts val="0"/>
              </a:spcAft>
            </a:pPr>
            <a:r>
              <a:rPr lang="en-US" altLang="zh-CN" kern="100" dirty="0">
                <a:solidFill>
                  <a:schemeClr val="tx1">
                    <a:lumMod val="50000"/>
                    <a:lumOff val="50000"/>
                  </a:schemeClr>
                </a:solidFill>
                <a:latin typeface="等线" panose="02010600030101010101" pitchFamily="2" charset="-122"/>
                <a:ea typeface="微软雅黑" panose="020B0503020204020204" pitchFamily="34" charset="-122"/>
                <a:cs typeface="Times New Roman" panose="02020603050405020304" pitchFamily="18" charset="0"/>
              </a:rPr>
              <a:t>1</a:t>
            </a:r>
            <a:r>
              <a:rPr lang="en-US" altLang="zh-CN" kern="100" dirty="0" smtClean="0">
                <a:solidFill>
                  <a:schemeClr val="tx1">
                    <a:lumMod val="50000"/>
                    <a:lumOff val="50000"/>
                  </a:schemeClr>
                </a:solidFill>
                <a:latin typeface="等线" panose="02010600030101010101" pitchFamily="2" charset="-122"/>
                <a:ea typeface="微软雅黑" panose="020B0503020204020204" pitchFamily="34" charset="-122"/>
                <a:cs typeface="Times New Roman" panose="02020603050405020304" pitchFamily="18" charset="0"/>
              </a:rPr>
              <a:t>. </a:t>
            </a:r>
            <a:r>
              <a:rPr lang="zh-CN" altLang="en-US" kern="100" dirty="0" smtClean="0">
                <a:solidFill>
                  <a:schemeClr val="tx1">
                    <a:lumMod val="50000"/>
                    <a:lumOff val="50000"/>
                  </a:schemeClr>
                </a:solidFill>
                <a:latin typeface="等线" panose="02010600030101010101" pitchFamily="2" charset="-122"/>
                <a:ea typeface="微软雅黑" panose="020B0503020204020204" pitchFamily="34" charset="-122"/>
                <a:cs typeface="Times New Roman" panose="02020603050405020304" pitchFamily="18" charset="0"/>
              </a:rPr>
              <a:t>按</a:t>
            </a:r>
            <a:r>
              <a:rPr lang="zh-CN" altLang="en-US" kern="100" dirty="0">
                <a:solidFill>
                  <a:schemeClr val="tx1">
                    <a:lumMod val="50000"/>
                    <a:lumOff val="50000"/>
                  </a:schemeClr>
                </a:solidFill>
                <a:latin typeface="等线" panose="02010600030101010101" pitchFamily="2" charset="-122"/>
                <a:ea typeface="微软雅黑" panose="020B0503020204020204" pitchFamily="34" charset="-122"/>
                <a:cs typeface="Times New Roman" panose="02020603050405020304" pitchFamily="18" charset="0"/>
              </a:rPr>
              <a:t>周、月、年查看会议室使用情况报表</a:t>
            </a:r>
          </a:p>
        </p:txBody>
      </p:sp>
      <p:sp>
        <p:nvSpPr>
          <p:cNvPr id="4" name="矩形 3"/>
          <p:cNvSpPr/>
          <p:nvPr/>
        </p:nvSpPr>
        <p:spPr>
          <a:xfrm>
            <a:off x="2151413" y="4984608"/>
            <a:ext cx="6096000" cy="646331"/>
          </a:xfrm>
          <a:prstGeom prst="rect">
            <a:avLst/>
          </a:prstGeom>
        </p:spPr>
        <p:txBody>
          <a:bodyPr>
            <a:spAutoFit/>
          </a:bodyPr>
          <a:lstStyle/>
          <a:p>
            <a:pPr algn="just">
              <a:spcAft>
                <a:spcPts val="0"/>
              </a:spcAft>
            </a:pPr>
            <a:r>
              <a:rPr lang="zh-CN" altLang="en-US" kern="100"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测试：</a:t>
            </a:r>
          </a:p>
          <a:p>
            <a:pPr algn="just">
              <a:spcAft>
                <a:spcPts val="0"/>
              </a:spcAft>
            </a:pPr>
            <a:r>
              <a:rPr lang="en-US" altLang="zh-CN" kern="100"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1</a:t>
            </a:r>
            <a:r>
              <a:rPr lang="en-US" altLang="zh-CN" kern="100" dirty="0" smtClean="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kern="100" dirty="0" smtClean="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会议室</a:t>
            </a:r>
            <a:r>
              <a:rPr lang="zh-CN" altLang="en-US" kern="100"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使用情况报表统计信息正确测试</a:t>
            </a:r>
          </a:p>
        </p:txBody>
      </p:sp>
    </p:spTree>
    <p:extLst>
      <p:ext uri="{BB962C8B-B14F-4D97-AF65-F5344CB8AC3E}">
        <p14:creationId xmlns:p14="http://schemas.microsoft.com/office/powerpoint/2010/main" val="1949940955"/>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2250"/>
                                  </p:stCondLst>
                                  <p:childTnLst>
                                    <p:set>
                                      <p:cBhvr>
                                        <p:cTn id="6" dur="1" fill="hold">
                                          <p:stCondLst>
                                            <p:cond delay="0"/>
                                          </p:stCondLst>
                                        </p:cTn>
                                        <p:tgtEl>
                                          <p:spTgt spid="46"/>
                                        </p:tgtEl>
                                        <p:attrNameLst>
                                          <p:attrName>style.visibility</p:attrName>
                                        </p:attrNameLst>
                                      </p:cBhvr>
                                      <p:to>
                                        <p:strVal val="visible"/>
                                      </p:to>
                                    </p:set>
                                    <p:animEffect transition="in" filter="barn(inVertical)">
                                      <p:cBhvr>
                                        <p:cTn id="7" dur="500"/>
                                        <p:tgtEl>
                                          <p:spTgt spid="46"/>
                                        </p:tgtEl>
                                      </p:cBhvr>
                                    </p:animEffect>
                                  </p:childTnLst>
                                </p:cTn>
                              </p:par>
                              <p:par>
                                <p:cTn id="8" presetID="16" presetClass="entr" presetSubtype="21" fill="hold" nodeType="withEffect">
                                  <p:stCondLst>
                                    <p:cond delay="2250"/>
                                  </p:stCondLst>
                                  <p:childTnLst>
                                    <p:set>
                                      <p:cBhvr>
                                        <p:cTn id="9" dur="1" fill="hold">
                                          <p:stCondLst>
                                            <p:cond delay="0"/>
                                          </p:stCondLst>
                                        </p:cTn>
                                        <p:tgtEl>
                                          <p:spTgt spid="39"/>
                                        </p:tgtEl>
                                        <p:attrNameLst>
                                          <p:attrName>style.visibility</p:attrName>
                                        </p:attrNameLst>
                                      </p:cBhvr>
                                      <p:to>
                                        <p:strVal val="visible"/>
                                      </p:to>
                                    </p:set>
                                    <p:animEffect transition="in" filter="barn(inVertical)">
                                      <p:cBhvr>
                                        <p:cTn id="10"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0" y="9331"/>
            <a:ext cx="12192000" cy="6858000"/>
          </a:xfrm>
          <a:prstGeom prst="rect">
            <a:avLst/>
          </a:prstGeom>
        </p:spPr>
      </p:pic>
      <p:pic>
        <p:nvPicPr>
          <p:cNvPr id="11" name="图片 10"/>
          <p:cNvPicPr>
            <a:picLocks noChangeAspect="1"/>
          </p:cNvPicPr>
          <p:nvPr/>
        </p:nvPicPr>
        <p:blipFill>
          <a:blip r:embed="rId4"/>
          <a:stretch>
            <a:fillRect/>
          </a:stretch>
        </p:blipFill>
        <p:spPr>
          <a:xfrm>
            <a:off x="0" y="-1065"/>
            <a:ext cx="12192000" cy="832813"/>
          </a:xfrm>
          <a:prstGeom prst="rect">
            <a:avLst/>
          </a:prstGeom>
        </p:spPr>
      </p:pic>
      <p:grpSp>
        <p:nvGrpSpPr>
          <p:cNvPr id="20" name="组合 19"/>
          <p:cNvGrpSpPr/>
          <p:nvPr/>
        </p:nvGrpSpPr>
        <p:grpSpPr>
          <a:xfrm>
            <a:off x="380301" y="243644"/>
            <a:ext cx="310164" cy="325523"/>
            <a:chOff x="5284519" y="1508166"/>
            <a:chExt cx="213756" cy="427512"/>
          </a:xfrm>
        </p:grpSpPr>
        <p:cxnSp>
          <p:nvCxnSpPr>
            <p:cNvPr id="21" name="直接连接符 20"/>
            <p:cNvCxnSpPr/>
            <p:nvPr/>
          </p:nvCxnSpPr>
          <p:spPr>
            <a:xfrm>
              <a:off x="5284519" y="1508166"/>
              <a:ext cx="213756" cy="213756"/>
            </a:xfrm>
            <a:prstGeom prst="line">
              <a:avLst/>
            </a:prstGeom>
            <a:ln w="19050">
              <a:solidFill>
                <a:schemeClr val="bg1"/>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5284519" y="1721922"/>
              <a:ext cx="213756" cy="213756"/>
            </a:xfrm>
            <a:prstGeom prst="line">
              <a:avLst/>
            </a:prstGeom>
            <a:ln w="19050">
              <a:solidFill>
                <a:schemeClr val="bg1"/>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sp>
        <p:nvSpPr>
          <p:cNvPr id="6" name="文本框 5"/>
          <p:cNvSpPr txBox="1"/>
          <p:nvPr/>
        </p:nvSpPr>
        <p:spPr>
          <a:xfrm>
            <a:off x="830229" y="215286"/>
            <a:ext cx="3430271" cy="400110"/>
          </a:xfrm>
          <a:prstGeom prst="rect">
            <a:avLst/>
          </a:prstGeom>
          <a:noFill/>
        </p:spPr>
        <p:txBody>
          <a:bodyPr wrap="square" rtlCol="0">
            <a:spAutoFit/>
          </a:bodyPr>
          <a:lstStyle/>
          <a:p>
            <a:r>
              <a:rPr lang="en-US" altLang="zh-CN" sz="2000" b="1" dirty="0" smtClean="0">
                <a:solidFill>
                  <a:schemeClr val="bg1"/>
                </a:solidFill>
                <a:latin typeface="微软雅黑" panose="020B0503020204020204" pitchFamily="34" charset="-122"/>
                <a:ea typeface="微软雅黑" panose="020B0503020204020204" pitchFamily="34" charset="-122"/>
              </a:rPr>
              <a:t>User Story 5  </a:t>
            </a:r>
            <a:r>
              <a:rPr lang="zh-CN" altLang="en-US" sz="2000" b="1" dirty="0">
                <a:solidFill>
                  <a:schemeClr val="bg1"/>
                </a:solidFill>
                <a:latin typeface="微软雅黑" panose="020B0503020204020204" pitchFamily="34" charset="-122"/>
                <a:ea typeface="微软雅黑" panose="020B0503020204020204" pitchFamily="34" charset="-122"/>
              </a:rPr>
              <a:t>系统管理员</a:t>
            </a:r>
          </a:p>
        </p:txBody>
      </p:sp>
      <p:grpSp>
        <p:nvGrpSpPr>
          <p:cNvPr id="39" name="组合 38"/>
          <p:cNvGrpSpPr/>
          <p:nvPr/>
        </p:nvGrpSpPr>
        <p:grpSpPr>
          <a:xfrm>
            <a:off x="1715396" y="1940174"/>
            <a:ext cx="8343004" cy="4239562"/>
            <a:chOff x="3474720" y="4038600"/>
            <a:chExt cx="2331720" cy="1752600"/>
          </a:xfrm>
        </p:grpSpPr>
        <p:sp>
          <p:nvSpPr>
            <p:cNvPr id="43" name="矩形 42"/>
            <p:cNvSpPr/>
            <p:nvPr/>
          </p:nvSpPr>
          <p:spPr>
            <a:xfrm>
              <a:off x="3474720" y="4038600"/>
              <a:ext cx="2331720" cy="1752600"/>
            </a:xfrm>
            <a:prstGeom prst="rect">
              <a:avLst/>
            </a:prstGeom>
            <a:ln w="12700">
              <a:solidFill>
                <a:srgbClr val="9DA8B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89">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endParaRPr>
            </a:p>
          </p:txBody>
        </p:sp>
        <p:cxnSp>
          <p:nvCxnSpPr>
            <p:cNvPr id="44" name="直接连接符 43"/>
            <p:cNvCxnSpPr/>
            <p:nvPr/>
          </p:nvCxnSpPr>
          <p:spPr>
            <a:xfrm>
              <a:off x="3596579" y="4606394"/>
              <a:ext cx="2088000" cy="0"/>
            </a:xfrm>
            <a:prstGeom prst="line">
              <a:avLst/>
            </a:prstGeom>
            <a:ln w="12700">
              <a:solidFill>
                <a:srgbClr val="9DA8B1"/>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3596580" y="5189592"/>
              <a:ext cx="2088000" cy="0"/>
            </a:xfrm>
            <a:prstGeom prst="line">
              <a:avLst/>
            </a:prstGeom>
            <a:ln w="12700">
              <a:solidFill>
                <a:srgbClr val="9DA8B1"/>
              </a:solidFill>
            </a:ln>
          </p:spPr>
          <p:style>
            <a:lnRef idx="1">
              <a:schemeClr val="accent1"/>
            </a:lnRef>
            <a:fillRef idx="0">
              <a:schemeClr val="accent1"/>
            </a:fillRef>
            <a:effectRef idx="0">
              <a:schemeClr val="accent1"/>
            </a:effectRef>
            <a:fontRef idx="minor">
              <a:schemeClr val="tx1"/>
            </a:fontRef>
          </p:style>
        </p:cxnSp>
      </p:grpSp>
      <p:grpSp>
        <p:nvGrpSpPr>
          <p:cNvPr id="46" name="组合 45"/>
          <p:cNvGrpSpPr/>
          <p:nvPr/>
        </p:nvGrpSpPr>
        <p:grpSpPr>
          <a:xfrm>
            <a:off x="1715392" y="1246022"/>
            <a:ext cx="8343002" cy="692461"/>
            <a:chOff x="3569970" y="1908810"/>
            <a:chExt cx="2331720" cy="1920241"/>
          </a:xfrm>
        </p:grpSpPr>
        <p:sp>
          <p:nvSpPr>
            <p:cNvPr id="47" name="矩形 46"/>
            <p:cNvSpPr/>
            <p:nvPr/>
          </p:nvSpPr>
          <p:spPr>
            <a:xfrm>
              <a:off x="3569970" y="1908810"/>
              <a:ext cx="2331720" cy="1920241"/>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9">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49" name="文本框 48"/>
            <p:cNvSpPr txBox="1"/>
            <p:nvPr/>
          </p:nvSpPr>
          <p:spPr>
            <a:xfrm>
              <a:off x="3606839" y="2318331"/>
              <a:ext cx="2088001" cy="1109532"/>
            </a:xfrm>
            <a:prstGeom prst="rect">
              <a:avLst/>
            </a:prstGeom>
            <a:noFill/>
          </p:spPr>
          <p:txBody>
            <a:bodyPr wrap="square" rtlCol="0">
              <a:spAutoFit/>
            </a:bodyPr>
            <a:lstStyle/>
            <a:p>
              <a:pPr algn="ctr"/>
              <a:r>
                <a:rPr lang="en-US" altLang="zh-CN" sz="20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User Story 5.1 </a:t>
              </a:r>
              <a:r>
                <a:rPr lang="zh-CN" altLang="en-US" sz="20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用户管理</a:t>
              </a:r>
              <a:endParaRPr lang="zh-CN" altLang="zh-CN" sz="20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sp>
        <p:nvSpPr>
          <p:cNvPr id="50" name="文本框 49"/>
          <p:cNvSpPr txBox="1"/>
          <p:nvPr/>
        </p:nvSpPr>
        <p:spPr>
          <a:xfrm>
            <a:off x="2105053" y="2188910"/>
            <a:ext cx="7664098" cy="923330"/>
          </a:xfrm>
          <a:prstGeom prst="rect">
            <a:avLst/>
          </a:prstGeom>
          <a:noFill/>
        </p:spPr>
        <p:txBody>
          <a:bodyPr wrap="square" rtlCol="0">
            <a:spAutoFit/>
          </a:bodyPr>
          <a:lstStyle/>
          <a:p>
            <a:r>
              <a:rPr lang="zh-CN" altLang="en-US" dirty="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卡片</a:t>
            </a:r>
            <a:r>
              <a:rPr lang="zh-CN" altLang="en-US" dirty="0" smtClean="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a:t>
            </a:r>
            <a:endParaRPr lang="en-US" altLang="zh-CN" dirty="0" smtClean="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endParaRPr>
          </a:p>
          <a:p>
            <a:r>
              <a:rPr lang="zh-CN" altLang="en-US" dirty="0" smtClean="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作为</a:t>
            </a:r>
            <a:r>
              <a:rPr lang="zh-CN" altLang="en-US" dirty="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系统管理员，我希望系统能根据用户的在职情况的变更实时更新用户信息，以便用户正常使用系统。</a:t>
            </a:r>
            <a:endParaRPr lang="zh-CN" altLang="en-US" baseline="-3000" dirty="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3" name="矩形 2"/>
          <p:cNvSpPr/>
          <p:nvPr/>
        </p:nvSpPr>
        <p:spPr>
          <a:xfrm>
            <a:off x="2109246" y="3422466"/>
            <a:ext cx="7555295" cy="1200329"/>
          </a:xfrm>
          <a:prstGeom prst="rect">
            <a:avLst/>
          </a:prstGeom>
        </p:spPr>
        <p:txBody>
          <a:bodyPr wrap="square">
            <a:spAutoFit/>
          </a:bodyPr>
          <a:lstStyle/>
          <a:p>
            <a:pPr algn="just">
              <a:spcAft>
                <a:spcPts val="0"/>
              </a:spcAft>
            </a:pPr>
            <a:r>
              <a:rPr lang="zh-CN" altLang="en-US" kern="100" dirty="0">
                <a:solidFill>
                  <a:schemeClr val="tx1">
                    <a:lumMod val="50000"/>
                    <a:lumOff val="50000"/>
                  </a:schemeClr>
                </a:solidFill>
                <a:latin typeface="等线" panose="02010600030101010101" pitchFamily="2" charset="-122"/>
                <a:ea typeface="微软雅黑" panose="020B0503020204020204" pitchFamily="34" charset="-122"/>
                <a:cs typeface="Times New Roman" panose="02020603050405020304" pitchFamily="18" charset="0"/>
              </a:rPr>
              <a:t>注释：</a:t>
            </a:r>
          </a:p>
          <a:p>
            <a:pPr algn="just">
              <a:spcAft>
                <a:spcPts val="0"/>
              </a:spcAft>
            </a:pPr>
            <a:r>
              <a:rPr lang="en-US" altLang="zh-CN" kern="100" dirty="0">
                <a:solidFill>
                  <a:schemeClr val="tx1">
                    <a:lumMod val="50000"/>
                    <a:lumOff val="50000"/>
                  </a:schemeClr>
                </a:solidFill>
                <a:latin typeface="等线" panose="02010600030101010101" pitchFamily="2" charset="-122"/>
                <a:ea typeface="微软雅黑" panose="020B0503020204020204" pitchFamily="34" charset="-122"/>
                <a:cs typeface="Times New Roman" panose="02020603050405020304" pitchFamily="18" charset="0"/>
              </a:rPr>
              <a:t>1</a:t>
            </a:r>
            <a:r>
              <a:rPr lang="en-US" altLang="zh-CN" kern="100" dirty="0" smtClean="0">
                <a:solidFill>
                  <a:schemeClr val="tx1">
                    <a:lumMod val="50000"/>
                    <a:lumOff val="50000"/>
                  </a:schemeClr>
                </a:solidFill>
                <a:latin typeface="等线" panose="02010600030101010101" pitchFamily="2" charset="-122"/>
                <a:ea typeface="微软雅黑" panose="020B0503020204020204" pitchFamily="34" charset="-122"/>
                <a:cs typeface="Times New Roman" panose="02020603050405020304" pitchFamily="18" charset="0"/>
              </a:rPr>
              <a:t>. </a:t>
            </a:r>
            <a:r>
              <a:rPr lang="zh-CN" altLang="en-US" kern="100" dirty="0" smtClean="0">
                <a:solidFill>
                  <a:schemeClr val="tx1">
                    <a:lumMod val="50000"/>
                    <a:lumOff val="50000"/>
                  </a:schemeClr>
                </a:solidFill>
                <a:latin typeface="等线" panose="02010600030101010101" pitchFamily="2" charset="-122"/>
                <a:ea typeface="微软雅黑" panose="020B0503020204020204" pitchFamily="34" charset="-122"/>
                <a:cs typeface="Times New Roman" panose="02020603050405020304" pitchFamily="18" charset="0"/>
              </a:rPr>
              <a:t>如</a:t>
            </a:r>
            <a:r>
              <a:rPr lang="zh-CN" altLang="en-US" kern="100" dirty="0">
                <a:solidFill>
                  <a:schemeClr val="tx1">
                    <a:lumMod val="50000"/>
                    <a:lumOff val="50000"/>
                  </a:schemeClr>
                </a:solidFill>
                <a:latin typeface="等线" panose="02010600030101010101" pitchFamily="2" charset="-122"/>
                <a:ea typeface="微软雅黑" panose="020B0503020204020204" pitchFamily="34" charset="-122"/>
                <a:cs typeface="Times New Roman" panose="02020603050405020304" pitchFamily="18" charset="0"/>
              </a:rPr>
              <a:t>有用户离职，便回收其工号和密码；如有新用户，需在系统中添加，并为其分配工号和密码</a:t>
            </a:r>
          </a:p>
          <a:p>
            <a:pPr algn="just">
              <a:spcAft>
                <a:spcPts val="0"/>
              </a:spcAft>
            </a:pPr>
            <a:r>
              <a:rPr lang="en-US" altLang="zh-CN" kern="100" dirty="0">
                <a:solidFill>
                  <a:schemeClr val="tx1">
                    <a:lumMod val="50000"/>
                    <a:lumOff val="50000"/>
                  </a:schemeClr>
                </a:solidFill>
                <a:latin typeface="等线" panose="02010600030101010101" pitchFamily="2" charset="-122"/>
                <a:ea typeface="微软雅黑" panose="020B0503020204020204" pitchFamily="34" charset="-122"/>
                <a:cs typeface="Times New Roman" panose="02020603050405020304" pitchFamily="18" charset="0"/>
              </a:rPr>
              <a:t>2</a:t>
            </a:r>
            <a:r>
              <a:rPr lang="en-US" altLang="zh-CN" kern="100" dirty="0" smtClean="0">
                <a:solidFill>
                  <a:schemeClr val="tx1">
                    <a:lumMod val="50000"/>
                    <a:lumOff val="50000"/>
                  </a:schemeClr>
                </a:solidFill>
                <a:latin typeface="等线" panose="02010600030101010101" pitchFamily="2" charset="-122"/>
                <a:ea typeface="微软雅黑" panose="020B0503020204020204" pitchFamily="34" charset="-122"/>
                <a:cs typeface="Times New Roman" panose="02020603050405020304" pitchFamily="18" charset="0"/>
              </a:rPr>
              <a:t>. </a:t>
            </a:r>
            <a:r>
              <a:rPr lang="zh-CN" altLang="en-US" kern="100" dirty="0" smtClean="0">
                <a:solidFill>
                  <a:schemeClr val="tx1">
                    <a:lumMod val="50000"/>
                    <a:lumOff val="50000"/>
                  </a:schemeClr>
                </a:solidFill>
                <a:latin typeface="等线" panose="02010600030101010101" pitchFamily="2" charset="-122"/>
                <a:ea typeface="微软雅黑" panose="020B0503020204020204" pitchFamily="34" charset="-122"/>
                <a:cs typeface="Times New Roman" panose="02020603050405020304" pitchFamily="18" charset="0"/>
              </a:rPr>
              <a:t>当</a:t>
            </a:r>
            <a:r>
              <a:rPr lang="zh-CN" altLang="en-US" kern="100" dirty="0">
                <a:solidFill>
                  <a:schemeClr val="tx1">
                    <a:lumMod val="50000"/>
                    <a:lumOff val="50000"/>
                  </a:schemeClr>
                </a:solidFill>
                <a:latin typeface="等线" panose="02010600030101010101" pitchFamily="2" charset="-122"/>
                <a:ea typeface="微软雅黑" panose="020B0503020204020204" pitchFamily="34" charset="-122"/>
                <a:cs typeface="Times New Roman" panose="02020603050405020304" pitchFamily="18" charset="0"/>
              </a:rPr>
              <a:t>用户自己在“我的信息”中修改了密码，需保证信息一致性。</a:t>
            </a:r>
          </a:p>
        </p:txBody>
      </p:sp>
      <p:sp>
        <p:nvSpPr>
          <p:cNvPr id="4" name="矩形 3"/>
          <p:cNvSpPr/>
          <p:nvPr/>
        </p:nvSpPr>
        <p:spPr>
          <a:xfrm>
            <a:off x="2109246" y="4918786"/>
            <a:ext cx="7435970" cy="923330"/>
          </a:xfrm>
          <a:prstGeom prst="rect">
            <a:avLst/>
          </a:prstGeom>
        </p:spPr>
        <p:txBody>
          <a:bodyPr wrap="square">
            <a:spAutoFit/>
          </a:bodyPr>
          <a:lstStyle/>
          <a:p>
            <a:pPr algn="just">
              <a:spcAft>
                <a:spcPts val="0"/>
              </a:spcAft>
            </a:pPr>
            <a:r>
              <a:rPr lang="zh-CN" altLang="en-US" kern="100"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测试：</a:t>
            </a:r>
          </a:p>
          <a:p>
            <a:pPr algn="just">
              <a:spcAft>
                <a:spcPts val="0"/>
              </a:spcAft>
            </a:pPr>
            <a:r>
              <a:rPr lang="en-US" altLang="zh-CN" kern="100"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1</a:t>
            </a:r>
            <a:r>
              <a:rPr lang="en-US" altLang="zh-CN" kern="100" dirty="0" smtClean="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kern="100" dirty="0" smtClean="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企业</a:t>
            </a:r>
            <a:r>
              <a:rPr lang="zh-CN" altLang="en-US" kern="100"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内部员工都可通过工号和密码进行会议室的预订，非内部人员无法登录系统进行任何操作。</a:t>
            </a:r>
          </a:p>
        </p:txBody>
      </p:sp>
    </p:spTree>
    <p:extLst>
      <p:ext uri="{BB962C8B-B14F-4D97-AF65-F5344CB8AC3E}">
        <p14:creationId xmlns:p14="http://schemas.microsoft.com/office/powerpoint/2010/main" val="4193935340"/>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2250"/>
                                  </p:stCondLst>
                                  <p:childTnLst>
                                    <p:set>
                                      <p:cBhvr>
                                        <p:cTn id="6" dur="1" fill="hold">
                                          <p:stCondLst>
                                            <p:cond delay="0"/>
                                          </p:stCondLst>
                                        </p:cTn>
                                        <p:tgtEl>
                                          <p:spTgt spid="46"/>
                                        </p:tgtEl>
                                        <p:attrNameLst>
                                          <p:attrName>style.visibility</p:attrName>
                                        </p:attrNameLst>
                                      </p:cBhvr>
                                      <p:to>
                                        <p:strVal val="visible"/>
                                      </p:to>
                                    </p:set>
                                    <p:animEffect transition="in" filter="barn(inVertical)">
                                      <p:cBhvr>
                                        <p:cTn id="7" dur="500"/>
                                        <p:tgtEl>
                                          <p:spTgt spid="46"/>
                                        </p:tgtEl>
                                      </p:cBhvr>
                                    </p:animEffect>
                                  </p:childTnLst>
                                </p:cTn>
                              </p:par>
                              <p:par>
                                <p:cTn id="8" presetID="16" presetClass="entr" presetSubtype="21" fill="hold" nodeType="withEffect">
                                  <p:stCondLst>
                                    <p:cond delay="2250"/>
                                  </p:stCondLst>
                                  <p:childTnLst>
                                    <p:set>
                                      <p:cBhvr>
                                        <p:cTn id="9" dur="1" fill="hold">
                                          <p:stCondLst>
                                            <p:cond delay="0"/>
                                          </p:stCondLst>
                                        </p:cTn>
                                        <p:tgtEl>
                                          <p:spTgt spid="39"/>
                                        </p:tgtEl>
                                        <p:attrNameLst>
                                          <p:attrName>style.visibility</p:attrName>
                                        </p:attrNameLst>
                                      </p:cBhvr>
                                      <p:to>
                                        <p:strVal val="visible"/>
                                      </p:to>
                                    </p:set>
                                    <p:animEffect transition="in" filter="barn(inVertical)">
                                      <p:cBhvr>
                                        <p:cTn id="10"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3873647" y="981238"/>
            <a:ext cx="4444706" cy="1107988"/>
          </a:xfrm>
          <a:prstGeom prst="rect">
            <a:avLst/>
          </a:prstGeom>
        </p:spPr>
        <p:txBody>
          <a:bodyPr wrap="square" lIns="91432" tIns="45716" rIns="91432" bIns="45716" anchor="t">
            <a:spAutoFit/>
          </a:bodyPr>
          <a:lstStyle/>
          <a:p>
            <a:pPr algn="ctr" fontAlgn="ctr"/>
            <a:r>
              <a:rPr lang="zh-CN" altLang="en-US" sz="6600" b="1" spc="800" dirty="0" smtClean="0">
                <a:solidFill>
                  <a:srgbClr val="152F47"/>
                </a:solidFill>
                <a:latin typeface="微软雅黑" panose="020B0503020204020204" pitchFamily="34" charset="-122"/>
                <a:ea typeface="微软雅黑" panose="020B0503020204020204" pitchFamily="34" charset="-122"/>
              </a:rPr>
              <a:t>谢谢观看</a:t>
            </a:r>
            <a:endParaRPr lang="zh-CN" altLang="en-US" sz="6600" b="1" spc="800" dirty="0">
              <a:solidFill>
                <a:srgbClr val="152F47"/>
              </a:solidFill>
              <a:latin typeface="微软雅黑" panose="020B0503020204020204" pitchFamily="34" charset="-122"/>
              <a:ea typeface="微软雅黑" panose="020B0503020204020204" pitchFamily="34" charset="-122"/>
            </a:endParaRPr>
          </a:p>
        </p:txBody>
      </p:sp>
      <p:sp>
        <p:nvSpPr>
          <p:cNvPr id="26" name="矩形 25"/>
          <p:cNvSpPr/>
          <p:nvPr/>
        </p:nvSpPr>
        <p:spPr>
          <a:xfrm>
            <a:off x="2991418" y="3054028"/>
            <a:ext cx="6437542" cy="1314198"/>
          </a:xfrm>
          <a:prstGeom prst="rect">
            <a:avLst/>
          </a:prstGeom>
        </p:spPr>
        <p:txBody>
          <a:bodyPr wrap="square" lIns="91432" tIns="45716" rIns="91432" bIns="45716">
            <a:spAutoFit/>
          </a:bodyPr>
          <a:lstStyle/>
          <a:p>
            <a:pPr algn="ctr">
              <a:lnSpc>
                <a:spcPct val="150000"/>
              </a:lnSpc>
              <a:defRPr/>
            </a:pPr>
            <a:r>
              <a:rPr lang="zh-CN" altLang="en-US" sz="6000" kern="0" dirty="0" smtClean="0">
                <a:solidFill>
                  <a:schemeClr val="tx1">
                    <a:lumMod val="75000"/>
                    <a:lumOff val="25000"/>
                  </a:schemeClr>
                </a:solidFill>
                <a:latin typeface="微软雅黑" panose="020B0503020204020204" pitchFamily="34" charset="-122"/>
                <a:ea typeface="微软雅黑" panose="020B0503020204020204" pitchFamily="34" charset="-122"/>
              </a:rPr>
              <a:t>谢谢！</a:t>
            </a:r>
            <a:endParaRPr lang="zh-CN" altLang="en-US" sz="6000" kern="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7" name="矩形 26"/>
          <p:cNvSpPr/>
          <p:nvPr/>
        </p:nvSpPr>
        <p:spPr>
          <a:xfrm>
            <a:off x="4571802" y="4915922"/>
            <a:ext cx="3048396" cy="499616"/>
          </a:xfrm>
          <a:prstGeom prst="rect">
            <a:avLst/>
          </a:prstGeom>
        </p:spPr>
        <p:txBody>
          <a:bodyPr wrap="square" lIns="91432" tIns="45716" rIns="91432" bIns="45716">
            <a:spAutoFit/>
          </a:bodyPr>
          <a:lstStyle/>
          <a:p>
            <a:pPr>
              <a:lnSpc>
                <a:spcPct val="150000"/>
              </a:lnSpc>
            </a:pPr>
            <a:r>
              <a:rPr lang="zh-CN" altLang="en-US" sz="2000" dirty="0" smtClean="0">
                <a:solidFill>
                  <a:schemeClr val="bg1">
                    <a:lumMod val="95000"/>
                  </a:schemeClr>
                </a:solidFill>
                <a:latin typeface="微软雅黑" panose="020B0503020204020204" pitchFamily="34" charset="-122"/>
                <a:ea typeface="微软雅黑" panose="020B0503020204020204" pitchFamily="34" charset="-122"/>
              </a:rPr>
              <a:t>恳请各位老师批评指正！</a:t>
            </a:r>
            <a:endParaRPr lang="zh-CN" altLang="en-US" sz="20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9" name="等腰三角形 8"/>
          <p:cNvSpPr/>
          <p:nvPr/>
        </p:nvSpPr>
        <p:spPr>
          <a:xfrm>
            <a:off x="949560" y="3746200"/>
            <a:ext cx="834952" cy="719786"/>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0" name="等腰三角形 9"/>
          <p:cNvSpPr/>
          <p:nvPr/>
        </p:nvSpPr>
        <p:spPr>
          <a:xfrm>
            <a:off x="9903177" y="3857222"/>
            <a:ext cx="706166" cy="608764"/>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2" name="等腰三角形 11"/>
          <p:cNvSpPr/>
          <p:nvPr/>
        </p:nvSpPr>
        <p:spPr>
          <a:xfrm>
            <a:off x="-1" y="2862140"/>
            <a:ext cx="995083" cy="1603846"/>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3" name="等腰三角形 12"/>
          <p:cNvSpPr/>
          <p:nvPr/>
        </p:nvSpPr>
        <p:spPr>
          <a:xfrm>
            <a:off x="1784512" y="4034039"/>
            <a:ext cx="417476" cy="431947"/>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4" name="等腰三角形 13"/>
          <p:cNvSpPr/>
          <p:nvPr/>
        </p:nvSpPr>
        <p:spPr>
          <a:xfrm>
            <a:off x="10609343" y="3746200"/>
            <a:ext cx="834952" cy="719786"/>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5" name="等腰三角形 14"/>
          <p:cNvSpPr/>
          <p:nvPr/>
        </p:nvSpPr>
        <p:spPr>
          <a:xfrm>
            <a:off x="11357048" y="2956269"/>
            <a:ext cx="834952" cy="1509717"/>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Tree>
    <p:extLst>
      <p:ext uri="{BB962C8B-B14F-4D97-AF65-F5344CB8AC3E}">
        <p14:creationId xmlns:p14="http://schemas.microsoft.com/office/powerpoint/2010/main" val="3481015500"/>
      </p:ext>
    </p:extLst>
  </p:cSld>
  <p:clrMapOvr>
    <a:masterClrMapping/>
  </p:clrMapOvr>
  <mc:AlternateContent xmlns:mc="http://schemas.openxmlformats.org/markup-compatibility/2006" xmlns:p14="http://schemas.microsoft.com/office/powerpoint/2010/main">
    <mc:Choice Requires="p14">
      <p:transition spd="slow" p14:dur="1200">
        <p14:prism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lt">
                                    <p:tmPct val="0"/>
                                  </p:iterate>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par>
                          <p:cTn id="8" fill="hold">
                            <p:stCondLst>
                              <p:cond delay="500"/>
                            </p:stCondLst>
                            <p:childTnLst>
                              <p:par>
                                <p:cTn id="9" presetID="22" presetClass="entr" presetSubtype="8" fill="hold" grpId="0" nodeType="afterEffect">
                                  <p:stCondLst>
                                    <p:cond delay="0"/>
                                  </p:stCondLst>
                                  <p:iterate type="lt">
                                    <p:tmPct val="30000"/>
                                  </p:iterate>
                                  <p:childTnLst>
                                    <p:set>
                                      <p:cBhvr>
                                        <p:cTn id="10" dur="1" fill="hold">
                                          <p:stCondLst>
                                            <p:cond delay="0"/>
                                          </p:stCondLst>
                                        </p:cTn>
                                        <p:tgtEl>
                                          <p:spTgt spid="26"/>
                                        </p:tgtEl>
                                        <p:attrNameLst>
                                          <p:attrName>style.visibility</p:attrName>
                                        </p:attrNameLst>
                                      </p:cBhvr>
                                      <p:to>
                                        <p:strVal val="visible"/>
                                      </p:to>
                                    </p:set>
                                    <p:animEffect transition="in" filter="wipe(left)">
                                      <p:cBhvr>
                                        <p:cTn id="11" dur="300"/>
                                        <p:tgtEl>
                                          <p:spTgt spid="26"/>
                                        </p:tgtEl>
                                      </p:cBhvr>
                                    </p:animEffect>
                                  </p:childTnLst>
                                </p:cTn>
                              </p:par>
                              <p:par>
                                <p:cTn id="12" presetID="36" presetClass="emph" presetSubtype="0" fill="hold" grpId="1" nodeType="withEffect">
                                  <p:stCondLst>
                                    <p:cond delay="0"/>
                                  </p:stCondLst>
                                  <p:iterate type="lt">
                                    <p:tmPct val="30000"/>
                                  </p:iterate>
                                  <p:childTnLst>
                                    <p:animScale>
                                      <p:cBhvr>
                                        <p:cTn id="13" dur="150" autoRev="1" fill="hold">
                                          <p:stCondLst>
                                            <p:cond delay="0"/>
                                          </p:stCondLst>
                                        </p:cTn>
                                        <p:tgtEl>
                                          <p:spTgt spid="26"/>
                                        </p:tgtEl>
                                      </p:cBhvr>
                                      <p:to x="80000" y="100000"/>
                                    </p:animScale>
                                    <p:anim by="(#ppt_w*0.10)" calcmode="lin" valueType="num">
                                      <p:cBhvr>
                                        <p:cTn id="14" dur="150" autoRev="1" fill="hold">
                                          <p:stCondLst>
                                            <p:cond delay="0"/>
                                          </p:stCondLst>
                                        </p:cTn>
                                        <p:tgtEl>
                                          <p:spTgt spid="26"/>
                                        </p:tgtEl>
                                        <p:attrNameLst>
                                          <p:attrName>ppt_x</p:attrName>
                                        </p:attrNameLst>
                                      </p:cBhvr>
                                    </p:anim>
                                    <p:anim by="(-#ppt_w*0.10)" calcmode="lin" valueType="num">
                                      <p:cBhvr>
                                        <p:cTn id="15" dur="150" autoRev="1" fill="hold">
                                          <p:stCondLst>
                                            <p:cond delay="0"/>
                                          </p:stCondLst>
                                        </p:cTn>
                                        <p:tgtEl>
                                          <p:spTgt spid="26"/>
                                        </p:tgtEl>
                                        <p:attrNameLst>
                                          <p:attrName>ppt_y</p:attrName>
                                        </p:attrNameLst>
                                      </p:cBhvr>
                                    </p:anim>
                                    <p:animRot by="-480000">
                                      <p:cBhvr>
                                        <p:cTn id="16" dur="150" autoRev="1" fill="hold">
                                          <p:stCondLst>
                                            <p:cond delay="0"/>
                                          </p:stCondLst>
                                        </p:cTn>
                                        <p:tgtEl>
                                          <p:spTgt spid="26"/>
                                        </p:tgtEl>
                                        <p:attrNameLst>
                                          <p:attrName>r</p:attrName>
                                        </p:attrNameLst>
                                      </p:cBhvr>
                                    </p:animRot>
                                  </p:childTnLst>
                                </p:cTn>
                              </p:par>
                            </p:childTnLst>
                          </p:cTn>
                        </p:par>
                        <p:par>
                          <p:cTn id="17" fill="hold">
                            <p:stCondLst>
                              <p:cond delay="980"/>
                            </p:stCondLst>
                            <p:childTnLst>
                              <p:par>
                                <p:cTn id="18" presetID="42" presetClass="entr" presetSubtype="0" fill="hold" grpId="0" nodeType="afterEffect">
                                  <p:stCondLst>
                                    <p:cond delay="0"/>
                                  </p:stCondLst>
                                  <p:childTnLst>
                                    <p:set>
                                      <p:cBhvr>
                                        <p:cTn id="19" dur="1" fill="hold">
                                          <p:stCondLst>
                                            <p:cond delay="0"/>
                                          </p:stCondLst>
                                        </p:cTn>
                                        <p:tgtEl>
                                          <p:spTgt spid="27"/>
                                        </p:tgtEl>
                                        <p:attrNameLst>
                                          <p:attrName>style.visibility</p:attrName>
                                        </p:attrNameLst>
                                      </p:cBhvr>
                                      <p:to>
                                        <p:strVal val="visible"/>
                                      </p:to>
                                    </p:set>
                                    <p:animEffect transition="in" filter="fade">
                                      <p:cBhvr>
                                        <p:cTn id="20" dur="1000"/>
                                        <p:tgtEl>
                                          <p:spTgt spid="27"/>
                                        </p:tgtEl>
                                      </p:cBhvr>
                                    </p:animEffect>
                                    <p:anim calcmode="lin" valueType="num">
                                      <p:cBhvr>
                                        <p:cTn id="21" dur="1000" fill="hold"/>
                                        <p:tgtEl>
                                          <p:spTgt spid="27"/>
                                        </p:tgtEl>
                                        <p:attrNameLst>
                                          <p:attrName>ppt_x</p:attrName>
                                        </p:attrNameLst>
                                      </p:cBhvr>
                                      <p:tavLst>
                                        <p:tav tm="0">
                                          <p:val>
                                            <p:strVal val="#ppt_x"/>
                                          </p:val>
                                        </p:tav>
                                        <p:tav tm="100000">
                                          <p:val>
                                            <p:strVal val="#ppt_x"/>
                                          </p:val>
                                        </p:tav>
                                      </p:tavLst>
                                    </p:anim>
                                    <p:anim calcmode="lin" valueType="num">
                                      <p:cBhvr>
                                        <p:cTn id="22"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P spid="26" grpId="1"/>
      <p:bldP spid="2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6974175" y="4035879"/>
            <a:ext cx="4339650" cy="923330"/>
          </a:xfrm>
          <a:prstGeom prst="rect">
            <a:avLst/>
          </a:prstGeom>
          <a:noFill/>
        </p:spPr>
        <p:txBody>
          <a:bodyPr wrap="none" rtlCol="0">
            <a:spAutoFit/>
          </a:bodyPr>
          <a:lstStyle/>
          <a:p>
            <a:pPr algn="ctr"/>
            <a:r>
              <a:rPr lang="zh-CN" altLang="en-US" sz="5400" b="1" dirty="0">
                <a:solidFill>
                  <a:srgbClr val="152F47"/>
                </a:solidFill>
                <a:latin typeface="微软雅黑" panose="020B0503020204020204" pitchFamily="34" charset="-122"/>
                <a:ea typeface="微软雅黑" panose="020B0503020204020204" pitchFamily="34" charset="-122"/>
              </a:rPr>
              <a:t>用户角色建模</a:t>
            </a:r>
          </a:p>
        </p:txBody>
      </p:sp>
      <p:grpSp>
        <p:nvGrpSpPr>
          <p:cNvPr id="44" name="组合 43"/>
          <p:cNvGrpSpPr/>
          <p:nvPr/>
        </p:nvGrpSpPr>
        <p:grpSpPr>
          <a:xfrm>
            <a:off x="8125599" y="1434035"/>
            <a:ext cx="2036802" cy="2036802"/>
            <a:chOff x="8077074" y="845254"/>
            <a:chExt cx="2036802" cy="2036802"/>
          </a:xfrm>
        </p:grpSpPr>
        <p:sp>
          <p:nvSpPr>
            <p:cNvPr id="43" name="椭圆 42"/>
            <p:cNvSpPr/>
            <p:nvPr/>
          </p:nvSpPr>
          <p:spPr>
            <a:xfrm>
              <a:off x="8077074" y="845254"/>
              <a:ext cx="2036802" cy="2036802"/>
            </a:xfrm>
            <a:prstGeom prst="ellipse">
              <a:avLst/>
            </a:prstGeom>
            <a:solidFill>
              <a:srgbClr val="152F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Freeform 126"/>
            <p:cNvSpPr>
              <a:spLocks noChangeAspect="1" noEditPoints="1"/>
            </p:cNvSpPr>
            <p:nvPr/>
          </p:nvSpPr>
          <p:spPr bwMode="auto">
            <a:xfrm>
              <a:off x="8639337" y="1292886"/>
              <a:ext cx="912277" cy="1141539"/>
            </a:xfrm>
            <a:custGeom>
              <a:avLst/>
              <a:gdLst>
                <a:gd name="T0" fmla="*/ 48 w 81"/>
                <a:gd name="T1" fmla="*/ 27 h 101"/>
                <a:gd name="T2" fmla="*/ 4 w 81"/>
                <a:gd name="T3" fmla="*/ 48 h 101"/>
                <a:gd name="T4" fmla="*/ 0 w 81"/>
                <a:gd name="T5" fmla="*/ 31 h 101"/>
                <a:gd name="T6" fmla="*/ 58 w 81"/>
                <a:gd name="T7" fmla="*/ 90 h 101"/>
                <a:gd name="T8" fmla="*/ 81 w 81"/>
                <a:gd name="T9" fmla="*/ 98 h 101"/>
                <a:gd name="T10" fmla="*/ 58 w 81"/>
                <a:gd name="T11" fmla="*/ 90 h 101"/>
                <a:gd name="T12" fmla="*/ 53 w 81"/>
                <a:gd name="T13" fmla="*/ 101 h 101"/>
                <a:gd name="T14" fmla="*/ 29 w 81"/>
                <a:gd name="T15" fmla="*/ 98 h 101"/>
                <a:gd name="T16" fmla="*/ 0 w 81"/>
                <a:gd name="T17" fmla="*/ 90 h 101"/>
                <a:gd name="T18" fmla="*/ 29 w 81"/>
                <a:gd name="T19" fmla="*/ 87 h 101"/>
                <a:gd name="T20" fmla="*/ 38 w 81"/>
                <a:gd name="T21" fmla="*/ 76 h 101"/>
                <a:gd name="T22" fmla="*/ 0 w 81"/>
                <a:gd name="T23" fmla="*/ 72 h 101"/>
                <a:gd name="T24" fmla="*/ 4 w 81"/>
                <a:gd name="T25" fmla="*/ 54 h 101"/>
                <a:gd name="T26" fmla="*/ 48 w 81"/>
                <a:gd name="T27" fmla="*/ 76 h 101"/>
                <a:gd name="T28" fmla="*/ 44 w 81"/>
                <a:gd name="T29" fmla="*/ 87 h 101"/>
                <a:gd name="T30" fmla="*/ 53 w 81"/>
                <a:gd name="T31" fmla="*/ 90 h 101"/>
                <a:gd name="T32" fmla="*/ 4 w 81"/>
                <a:gd name="T33" fmla="*/ 0 h 101"/>
                <a:gd name="T34" fmla="*/ 48 w 81"/>
                <a:gd name="T35" fmla="*/ 21 h 101"/>
                <a:gd name="T36" fmla="*/ 0 w 81"/>
                <a:gd name="T37" fmla="*/ 17 h 101"/>
                <a:gd name="T38" fmla="*/ 4 w 81"/>
                <a:gd name="T39" fmla="*/ 0 h 101"/>
                <a:gd name="T40" fmla="*/ 53 w 81"/>
                <a:gd name="T41" fmla="*/ 76 h 101"/>
                <a:gd name="T42" fmla="*/ 81 w 81"/>
                <a:gd name="T43" fmla="*/ 72 h 101"/>
                <a:gd name="T44" fmla="*/ 77 w 81"/>
                <a:gd name="T45" fmla="*/ 54 h 101"/>
                <a:gd name="T46" fmla="*/ 59 w 81"/>
                <a:gd name="T47" fmla="*/ 8 h 101"/>
                <a:gd name="T48" fmla="*/ 69 w 81"/>
                <a:gd name="T49" fmla="*/ 13 h 101"/>
                <a:gd name="T50" fmla="*/ 59 w 81"/>
                <a:gd name="T51" fmla="*/ 8 h 101"/>
                <a:gd name="T52" fmla="*/ 69 w 81"/>
                <a:gd name="T53" fmla="*/ 63 h 101"/>
                <a:gd name="T54" fmla="*/ 59 w 81"/>
                <a:gd name="T55" fmla="*/ 67 h 101"/>
                <a:gd name="T56" fmla="*/ 59 w 81"/>
                <a:gd name="T57" fmla="*/ 35 h 101"/>
                <a:gd name="T58" fmla="*/ 69 w 81"/>
                <a:gd name="T59" fmla="*/ 40 h 101"/>
                <a:gd name="T60" fmla="*/ 59 w 81"/>
                <a:gd name="T61" fmla="*/ 35 h 101"/>
                <a:gd name="T62" fmla="*/ 53 w 81"/>
                <a:gd name="T63" fmla="*/ 21 h 101"/>
                <a:gd name="T64" fmla="*/ 81 w 81"/>
                <a:gd name="T65" fmla="*/ 17 h 101"/>
                <a:gd name="T66" fmla="*/ 77 w 81"/>
                <a:gd name="T67" fmla="*/ 0 h 101"/>
                <a:gd name="T68" fmla="*/ 53 w 81"/>
                <a:gd name="T69" fmla="*/ 27 h 101"/>
                <a:gd name="T70" fmla="*/ 77 w 81"/>
                <a:gd name="T71" fmla="*/ 48 h 101"/>
                <a:gd name="T72" fmla="*/ 81 w 81"/>
                <a:gd name="T73" fmla="*/ 31 h 101"/>
                <a:gd name="T74" fmla="*/ 53 w 81"/>
                <a:gd name="T75" fmla="*/ 2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1" h="101">
                  <a:moveTo>
                    <a:pt x="4" y="27"/>
                  </a:moveTo>
                  <a:cubicBezTo>
                    <a:pt x="48" y="27"/>
                    <a:pt x="48" y="27"/>
                    <a:pt x="48" y="27"/>
                  </a:cubicBezTo>
                  <a:cubicBezTo>
                    <a:pt x="48" y="48"/>
                    <a:pt x="48" y="48"/>
                    <a:pt x="48" y="48"/>
                  </a:cubicBezTo>
                  <a:cubicBezTo>
                    <a:pt x="4" y="48"/>
                    <a:pt x="4" y="48"/>
                    <a:pt x="4" y="48"/>
                  </a:cubicBezTo>
                  <a:cubicBezTo>
                    <a:pt x="2" y="48"/>
                    <a:pt x="0" y="46"/>
                    <a:pt x="0" y="44"/>
                  </a:cubicBezTo>
                  <a:cubicBezTo>
                    <a:pt x="0" y="31"/>
                    <a:pt x="0" y="31"/>
                    <a:pt x="0" y="31"/>
                  </a:cubicBezTo>
                  <a:cubicBezTo>
                    <a:pt x="0" y="29"/>
                    <a:pt x="2" y="27"/>
                    <a:pt x="4" y="27"/>
                  </a:cubicBezTo>
                  <a:close/>
                  <a:moveTo>
                    <a:pt x="58" y="90"/>
                  </a:moveTo>
                  <a:cubicBezTo>
                    <a:pt x="81" y="90"/>
                    <a:pt x="81" y="90"/>
                    <a:pt x="81" y="90"/>
                  </a:cubicBezTo>
                  <a:cubicBezTo>
                    <a:pt x="81" y="98"/>
                    <a:pt x="81" y="98"/>
                    <a:pt x="81" y="98"/>
                  </a:cubicBezTo>
                  <a:cubicBezTo>
                    <a:pt x="58" y="98"/>
                    <a:pt x="58" y="98"/>
                    <a:pt x="58" y="98"/>
                  </a:cubicBezTo>
                  <a:cubicBezTo>
                    <a:pt x="58" y="90"/>
                    <a:pt x="58" y="90"/>
                    <a:pt x="58" y="90"/>
                  </a:cubicBezTo>
                  <a:close/>
                  <a:moveTo>
                    <a:pt x="53" y="98"/>
                  </a:moveTo>
                  <a:cubicBezTo>
                    <a:pt x="53" y="101"/>
                    <a:pt x="53" y="101"/>
                    <a:pt x="53" y="101"/>
                  </a:cubicBezTo>
                  <a:cubicBezTo>
                    <a:pt x="29" y="101"/>
                    <a:pt x="29" y="101"/>
                    <a:pt x="29" y="101"/>
                  </a:cubicBezTo>
                  <a:cubicBezTo>
                    <a:pt x="29" y="98"/>
                    <a:pt x="29" y="98"/>
                    <a:pt x="29" y="98"/>
                  </a:cubicBezTo>
                  <a:cubicBezTo>
                    <a:pt x="0" y="98"/>
                    <a:pt x="0" y="98"/>
                    <a:pt x="0" y="98"/>
                  </a:cubicBezTo>
                  <a:cubicBezTo>
                    <a:pt x="0" y="90"/>
                    <a:pt x="0" y="90"/>
                    <a:pt x="0" y="90"/>
                  </a:cubicBezTo>
                  <a:cubicBezTo>
                    <a:pt x="29" y="90"/>
                    <a:pt x="29" y="90"/>
                    <a:pt x="29" y="90"/>
                  </a:cubicBezTo>
                  <a:cubicBezTo>
                    <a:pt x="29" y="87"/>
                    <a:pt x="29" y="87"/>
                    <a:pt x="29" y="87"/>
                  </a:cubicBezTo>
                  <a:cubicBezTo>
                    <a:pt x="38" y="87"/>
                    <a:pt x="38" y="87"/>
                    <a:pt x="38" y="87"/>
                  </a:cubicBezTo>
                  <a:cubicBezTo>
                    <a:pt x="38" y="76"/>
                    <a:pt x="38" y="76"/>
                    <a:pt x="38" y="76"/>
                  </a:cubicBezTo>
                  <a:cubicBezTo>
                    <a:pt x="4" y="76"/>
                    <a:pt x="4" y="76"/>
                    <a:pt x="4" y="76"/>
                  </a:cubicBezTo>
                  <a:cubicBezTo>
                    <a:pt x="2" y="76"/>
                    <a:pt x="0" y="74"/>
                    <a:pt x="0" y="72"/>
                  </a:cubicBezTo>
                  <a:cubicBezTo>
                    <a:pt x="0" y="58"/>
                    <a:pt x="0" y="58"/>
                    <a:pt x="0" y="58"/>
                  </a:cubicBezTo>
                  <a:cubicBezTo>
                    <a:pt x="0" y="56"/>
                    <a:pt x="2" y="54"/>
                    <a:pt x="4" y="54"/>
                  </a:cubicBezTo>
                  <a:cubicBezTo>
                    <a:pt x="48" y="54"/>
                    <a:pt x="48" y="54"/>
                    <a:pt x="48" y="54"/>
                  </a:cubicBezTo>
                  <a:cubicBezTo>
                    <a:pt x="48" y="76"/>
                    <a:pt x="48" y="76"/>
                    <a:pt x="48" y="76"/>
                  </a:cubicBezTo>
                  <a:cubicBezTo>
                    <a:pt x="44" y="76"/>
                    <a:pt x="44" y="76"/>
                    <a:pt x="44" y="76"/>
                  </a:cubicBezTo>
                  <a:cubicBezTo>
                    <a:pt x="44" y="87"/>
                    <a:pt x="44" y="87"/>
                    <a:pt x="44" y="87"/>
                  </a:cubicBezTo>
                  <a:cubicBezTo>
                    <a:pt x="53" y="87"/>
                    <a:pt x="53" y="87"/>
                    <a:pt x="53" y="87"/>
                  </a:cubicBezTo>
                  <a:cubicBezTo>
                    <a:pt x="53" y="90"/>
                    <a:pt x="53" y="90"/>
                    <a:pt x="53" y="90"/>
                  </a:cubicBezTo>
                  <a:cubicBezTo>
                    <a:pt x="53" y="98"/>
                    <a:pt x="53" y="98"/>
                    <a:pt x="53" y="98"/>
                  </a:cubicBezTo>
                  <a:close/>
                  <a:moveTo>
                    <a:pt x="4" y="0"/>
                  </a:moveTo>
                  <a:cubicBezTo>
                    <a:pt x="48" y="0"/>
                    <a:pt x="48" y="0"/>
                    <a:pt x="48" y="0"/>
                  </a:cubicBezTo>
                  <a:cubicBezTo>
                    <a:pt x="48" y="21"/>
                    <a:pt x="48" y="21"/>
                    <a:pt x="48" y="21"/>
                  </a:cubicBezTo>
                  <a:cubicBezTo>
                    <a:pt x="4" y="21"/>
                    <a:pt x="4" y="21"/>
                    <a:pt x="4" y="21"/>
                  </a:cubicBezTo>
                  <a:cubicBezTo>
                    <a:pt x="2" y="21"/>
                    <a:pt x="0" y="19"/>
                    <a:pt x="0" y="17"/>
                  </a:cubicBezTo>
                  <a:cubicBezTo>
                    <a:pt x="0" y="4"/>
                    <a:pt x="0" y="4"/>
                    <a:pt x="0" y="4"/>
                  </a:cubicBezTo>
                  <a:cubicBezTo>
                    <a:pt x="0" y="2"/>
                    <a:pt x="2" y="0"/>
                    <a:pt x="4" y="0"/>
                  </a:cubicBezTo>
                  <a:close/>
                  <a:moveTo>
                    <a:pt x="53" y="54"/>
                  </a:moveTo>
                  <a:cubicBezTo>
                    <a:pt x="53" y="76"/>
                    <a:pt x="53" y="76"/>
                    <a:pt x="53" y="76"/>
                  </a:cubicBezTo>
                  <a:cubicBezTo>
                    <a:pt x="77" y="76"/>
                    <a:pt x="77" y="76"/>
                    <a:pt x="77" y="76"/>
                  </a:cubicBezTo>
                  <a:cubicBezTo>
                    <a:pt x="79" y="76"/>
                    <a:pt x="81" y="74"/>
                    <a:pt x="81" y="72"/>
                  </a:cubicBezTo>
                  <a:cubicBezTo>
                    <a:pt x="81" y="58"/>
                    <a:pt x="81" y="58"/>
                    <a:pt x="81" y="58"/>
                  </a:cubicBezTo>
                  <a:cubicBezTo>
                    <a:pt x="81" y="56"/>
                    <a:pt x="79" y="54"/>
                    <a:pt x="77" y="54"/>
                  </a:cubicBezTo>
                  <a:cubicBezTo>
                    <a:pt x="53" y="54"/>
                    <a:pt x="53" y="54"/>
                    <a:pt x="53" y="54"/>
                  </a:cubicBezTo>
                  <a:close/>
                  <a:moveTo>
                    <a:pt x="59" y="8"/>
                  </a:moveTo>
                  <a:cubicBezTo>
                    <a:pt x="69" y="8"/>
                    <a:pt x="69" y="8"/>
                    <a:pt x="69" y="8"/>
                  </a:cubicBezTo>
                  <a:cubicBezTo>
                    <a:pt x="69" y="13"/>
                    <a:pt x="69" y="13"/>
                    <a:pt x="69" y="13"/>
                  </a:cubicBezTo>
                  <a:cubicBezTo>
                    <a:pt x="59" y="13"/>
                    <a:pt x="59" y="13"/>
                    <a:pt x="59" y="13"/>
                  </a:cubicBezTo>
                  <a:cubicBezTo>
                    <a:pt x="59" y="8"/>
                    <a:pt x="59" y="8"/>
                    <a:pt x="59" y="8"/>
                  </a:cubicBezTo>
                  <a:close/>
                  <a:moveTo>
                    <a:pt x="59" y="63"/>
                  </a:moveTo>
                  <a:cubicBezTo>
                    <a:pt x="69" y="63"/>
                    <a:pt x="69" y="63"/>
                    <a:pt x="69" y="63"/>
                  </a:cubicBezTo>
                  <a:cubicBezTo>
                    <a:pt x="69" y="67"/>
                    <a:pt x="69" y="67"/>
                    <a:pt x="69" y="67"/>
                  </a:cubicBezTo>
                  <a:cubicBezTo>
                    <a:pt x="59" y="67"/>
                    <a:pt x="59" y="67"/>
                    <a:pt x="59" y="67"/>
                  </a:cubicBezTo>
                  <a:cubicBezTo>
                    <a:pt x="59" y="63"/>
                    <a:pt x="59" y="63"/>
                    <a:pt x="59" y="63"/>
                  </a:cubicBezTo>
                  <a:close/>
                  <a:moveTo>
                    <a:pt x="59" y="35"/>
                  </a:moveTo>
                  <a:cubicBezTo>
                    <a:pt x="69" y="35"/>
                    <a:pt x="69" y="35"/>
                    <a:pt x="69" y="35"/>
                  </a:cubicBezTo>
                  <a:cubicBezTo>
                    <a:pt x="69" y="40"/>
                    <a:pt x="69" y="40"/>
                    <a:pt x="69" y="40"/>
                  </a:cubicBezTo>
                  <a:cubicBezTo>
                    <a:pt x="59" y="40"/>
                    <a:pt x="59" y="40"/>
                    <a:pt x="59" y="40"/>
                  </a:cubicBezTo>
                  <a:cubicBezTo>
                    <a:pt x="59" y="35"/>
                    <a:pt x="59" y="35"/>
                    <a:pt x="59" y="35"/>
                  </a:cubicBezTo>
                  <a:close/>
                  <a:moveTo>
                    <a:pt x="53" y="0"/>
                  </a:moveTo>
                  <a:cubicBezTo>
                    <a:pt x="53" y="21"/>
                    <a:pt x="53" y="21"/>
                    <a:pt x="53" y="21"/>
                  </a:cubicBezTo>
                  <a:cubicBezTo>
                    <a:pt x="77" y="21"/>
                    <a:pt x="77" y="21"/>
                    <a:pt x="77" y="21"/>
                  </a:cubicBezTo>
                  <a:cubicBezTo>
                    <a:pt x="79" y="21"/>
                    <a:pt x="81" y="19"/>
                    <a:pt x="81" y="17"/>
                  </a:cubicBezTo>
                  <a:cubicBezTo>
                    <a:pt x="81" y="4"/>
                    <a:pt x="81" y="4"/>
                    <a:pt x="81" y="4"/>
                  </a:cubicBezTo>
                  <a:cubicBezTo>
                    <a:pt x="81" y="2"/>
                    <a:pt x="79" y="0"/>
                    <a:pt x="77" y="0"/>
                  </a:cubicBezTo>
                  <a:cubicBezTo>
                    <a:pt x="53" y="0"/>
                    <a:pt x="53" y="0"/>
                    <a:pt x="53" y="0"/>
                  </a:cubicBezTo>
                  <a:close/>
                  <a:moveTo>
                    <a:pt x="53" y="27"/>
                  </a:moveTo>
                  <a:cubicBezTo>
                    <a:pt x="53" y="48"/>
                    <a:pt x="53" y="48"/>
                    <a:pt x="53" y="48"/>
                  </a:cubicBezTo>
                  <a:cubicBezTo>
                    <a:pt x="77" y="48"/>
                    <a:pt x="77" y="48"/>
                    <a:pt x="77" y="48"/>
                  </a:cubicBezTo>
                  <a:cubicBezTo>
                    <a:pt x="79" y="48"/>
                    <a:pt x="81" y="46"/>
                    <a:pt x="81" y="44"/>
                  </a:cubicBezTo>
                  <a:cubicBezTo>
                    <a:pt x="81" y="31"/>
                    <a:pt x="81" y="31"/>
                    <a:pt x="81" y="31"/>
                  </a:cubicBezTo>
                  <a:cubicBezTo>
                    <a:pt x="81" y="29"/>
                    <a:pt x="79" y="27"/>
                    <a:pt x="77" y="27"/>
                  </a:cubicBezTo>
                  <a:lnTo>
                    <a:pt x="53" y="27"/>
                  </a:lnTo>
                  <a:close/>
                </a:path>
              </a:pathLst>
            </a:custGeom>
            <a:solidFill>
              <a:schemeClr val="bg1">
                <a:lumMod val="95000"/>
              </a:schemeClr>
            </a:solidFill>
            <a:ln>
              <a:noFill/>
            </a:ln>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grpSp>
      <p:sp>
        <p:nvSpPr>
          <p:cNvPr id="18" name="等腰三角形 17"/>
          <p:cNvSpPr/>
          <p:nvPr/>
        </p:nvSpPr>
        <p:spPr>
          <a:xfrm>
            <a:off x="1019105" y="1589349"/>
            <a:ext cx="710484" cy="612486"/>
          </a:xfrm>
          <a:prstGeom prst="triangle">
            <a:avLst/>
          </a:prstGeom>
          <a:solidFill>
            <a:srgbClr val="A7DC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21"/>
          <p:cNvSpPr/>
          <p:nvPr/>
        </p:nvSpPr>
        <p:spPr>
          <a:xfrm>
            <a:off x="4408145" y="1298935"/>
            <a:ext cx="710484" cy="612486"/>
          </a:xfrm>
          <a:prstGeom prst="triangle">
            <a:avLst/>
          </a:prstGeom>
          <a:solidFill>
            <a:srgbClr val="A7DC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等腰三角形 22"/>
          <p:cNvSpPr/>
          <p:nvPr/>
        </p:nvSpPr>
        <p:spPr>
          <a:xfrm rot="3600000">
            <a:off x="2341082" y="4493530"/>
            <a:ext cx="710484" cy="612486"/>
          </a:xfrm>
          <a:prstGeom prs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等腰三角形 23"/>
          <p:cNvSpPr/>
          <p:nvPr/>
        </p:nvSpPr>
        <p:spPr>
          <a:xfrm>
            <a:off x="2124332" y="2151720"/>
            <a:ext cx="1952785" cy="1683435"/>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等腰三角形 25"/>
          <p:cNvSpPr/>
          <p:nvPr/>
        </p:nvSpPr>
        <p:spPr>
          <a:xfrm>
            <a:off x="915970" y="3350171"/>
            <a:ext cx="1616929" cy="1393904"/>
          </a:xfrm>
          <a:prstGeom prst="triangle">
            <a:avLst/>
          </a:prstGeom>
          <a:solidFill>
            <a:srgbClr val="1A92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等腰三角形 28"/>
          <p:cNvSpPr/>
          <p:nvPr/>
        </p:nvSpPr>
        <p:spPr>
          <a:xfrm>
            <a:off x="1832010" y="4778001"/>
            <a:ext cx="710484" cy="612486"/>
          </a:xfrm>
          <a:prstGeom prst="triangle">
            <a:avLst/>
          </a:prstGeom>
          <a:solidFill>
            <a:srgbClr val="A7DC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等腰三角形 29"/>
          <p:cNvSpPr/>
          <p:nvPr/>
        </p:nvSpPr>
        <p:spPr>
          <a:xfrm>
            <a:off x="1408823" y="5497340"/>
            <a:ext cx="710484" cy="612486"/>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等腰三角形 44"/>
          <p:cNvSpPr/>
          <p:nvPr/>
        </p:nvSpPr>
        <p:spPr>
          <a:xfrm>
            <a:off x="2509964" y="354952"/>
            <a:ext cx="1810312" cy="1560613"/>
          </a:xfrm>
          <a:prstGeom prst="triangle">
            <a:avLst/>
          </a:prstGeom>
          <a:solidFill>
            <a:srgbClr val="F692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等腰三角形 45"/>
          <p:cNvSpPr/>
          <p:nvPr/>
        </p:nvSpPr>
        <p:spPr>
          <a:xfrm>
            <a:off x="1422212" y="863400"/>
            <a:ext cx="710484" cy="612486"/>
          </a:xfrm>
          <a:prstGeom prst="triangle">
            <a:avLst/>
          </a:prstGeom>
          <a:solidFill>
            <a:srgbClr val="A7DC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等腰三角形 46"/>
          <p:cNvSpPr/>
          <p:nvPr/>
        </p:nvSpPr>
        <p:spPr>
          <a:xfrm rot="3600000">
            <a:off x="4543463" y="1730897"/>
            <a:ext cx="1810312" cy="1560613"/>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等腰三角形 47"/>
          <p:cNvSpPr/>
          <p:nvPr/>
        </p:nvSpPr>
        <p:spPr>
          <a:xfrm rot="3600000">
            <a:off x="4451831" y="1898701"/>
            <a:ext cx="710484" cy="612486"/>
          </a:xfrm>
          <a:prstGeom prst="triangle">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等腰三角形 48"/>
          <p:cNvSpPr/>
          <p:nvPr/>
        </p:nvSpPr>
        <p:spPr>
          <a:xfrm rot="3600000">
            <a:off x="1478068" y="4493531"/>
            <a:ext cx="710484" cy="612486"/>
          </a:xfrm>
          <a:prstGeom prst="triangle">
            <a:avLst/>
          </a:prstGeom>
          <a:solidFill>
            <a:srgbClr val="05BA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等腰三角形 54"/>
          <p:cNvSpPr/>
          <p:nvPr/>
        </p:nvSpPr>
        <p:spPr>
          <a:xfrm rot="10800000">
            <a:off x="617406" y="4652966"/>
            <a:ext cx="710484" cy="612486"/>
          </a:xfrm>
          <a:prstGeom prst="triangle">
            <a:avLst/>
          </a:prstGeom>
          <a:solidFill>
            <a:srgbClr val="F692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等腰三角形 30"/>
          <p:cNvSpPr/>
          <p:nvPr/>
        </p:nvSpPr>
        <p:spPr>
          <a:xfrm>
            <a:off x="2341082" y="1575424"/>
            <a:ext cx="710484" cy="612486"/>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等腰三角形 31"/>
          <p:cNvSpPr/>
          <p:nvPr/>
        </p:nvSpPr>
        <p:spPr>
          <a:xfrm flipV="1">
            <a:off x="1492183" y="3043928"/>
            <a:ext cx="710484" cy="612486"/>
          </a:xfrm>
          <a:prstGeom prst="triangle">
            <a:avLst/>
          </a:prstGeom>
          <a:solidFill>
            <a:srgbClr val="5ECC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rot="3600000">
            <a:off x="3999240" y="2638397"/>
            <a:ext cx="710484" cy="612486"/>
          </a:xfrm>
          <a:prstGeom prst="triangle">
            <a:avLst/>
          </a:prstGeom>
          <a:solidFill>
            <a:srgbClr val="F141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rot="18000000" flipV="1">
            <a:off x="2598204" y="5577552"/>
            <a:ext cx="1689284" cy="1456279"/>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等腰三角形 34"/>
          <p:cNvSpPr/>
          <p:nvPr/>
        </p:nvSpPr>
        <p:spPr>
          <a:xfrm>
            <a:off x="4270682" y="3470837"/>
            <a:ext cx="710484" cy="612486"/>
          </a:xfrm>
          <a:prstGeom prst="triangle">
            <a:avLst/>
          </a:prstGeom>
          <a:solidFill>
            <a:srgbClr val="A7DC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等腰三角形 36"/>
          <p:cNvSpPr/>
          <p:nvPr/>
        </p:nvSpPr>
        <p:spPr>
          <a:xfrm flipV="1">
            <a:off x="2832288" y="3405411"/>
            <a:ext cx="1965030" cy="1693991"/>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等腰三角形 35"/>
          <p:cNvSpPr/>
          <p:nvPr/>
        </p:nvSpPr>
        <p:spPr>
          <a:xfrm>
            <a:off x="3442846" y="4959209"/>
            <a:ext cx="710484" cy="612486"/>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32121505"/>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entr" presetSubtype="0" fill="hold" nodeType="after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600" decel="100000"/>
                                        <p:tgtEl>
                                          <p:spTgt spid="44"/>
                                        </p:tgtEl>
                                      </p:cBhvr>
                                    </p:animEffect>
                                    <p:anim calcmode="lin" valueType="num">
                                      <p:cBhvr>
                                        <p:cTn id="8" dur="600" decel="100000" fill="hold"/>
                                        <p:tgtEl>
                                          <p:spTgt spid="44"/>
                                        </p:tgtEl>
                                        <p:attrNameLst>
                                          <p:attrName>style.rotation</p:attrName>
                                        </p:attrNameLst>
                                      </p:cBhvr>
                                      <p:tavLst>
                                        <p:tav tm="0">
                                          <p:val>
                                            <p:fltVal val="-90"/>
                                          </p:val>
                                        </p:tav>
                                        <p:tav tm="100000">
                                          <p:val>
                                            <p:fltVal val="0"/>
                                          </p:val>
                                        </p:tav>
                                      </p:tavLst>
                                    </p:anim>
                                    <p:anim calcmode="lin" valueType="num">
                                      <p:cBhvr>
                                        <p:cTn id="9" dur="600" decel="100000" fill="hold"/>
                                        <p:tgtEl>
                                          <p:spTgt spid="44"/>
                                        </p:tgtEl>
                                        <p:attrNameLst>
                                          <p:attrName>ppt_x</p:attrName>
                                        </p:attrNameLst>
                                      </p:cBhvr>
                                      <p:tavLst>
                                        <p:tav tm="0">
                                          <p:val>
                                            <p:strVal val="#ppt_x+0.4"/>
                                          </p:val>
                                        </p:tav>
                                        <p:tav tm="100000">
                                          <p:val>
                                            <p:strVal val="#ppt_x-0.05"/>
                                          </p:val>
                                        </p:tav>
                                      </p:tavLst>
                                    </p:anim>
                                    <p:anim calcmode="lin" valueType="num">
                                      <p:cBhvr>
                                        <p:cTn id="10" dur="600" decel="100000" fill="hold"/>
                                        <p:tgtEl>
                                          <p:spTgt spid="44"/>
                                        </p:tgtEl>
                                        <p:attrNameLst>
                                          <p:attrName>ppt_y</p:attrName>
                                        </p:attrNameLst>
                                      </p:cBhvr>
                                      <p:tavLst>
                                        <p:tav tm="0">
                                          <p:val>
                                            <p:strVal val="#ppt_y-0.4"/>
                                          </p:val>
                                        </p:tav>
                                        <p:tav tm="100000">
                                          <p:val>
                                            <p:strVal val="#ppt_y+0.1"/>
                                          </p:val>
                                        </p:tav>
                                      </p:tavLst>
                                    </p:anim>
                                    <p:anim calcmode="lin" valueType="num">
                                      <p:cBhvr>
                                        <p:cTn id="11" dur="150" accel="100000" fill="hold">
                                          <p:stCondLst>
                                            <p:cond delay="600"/>
                                          </p:stCondLst>
                                        </p:cTn>
                                        <p:tgtEl>
                                          <p:spTgt spid="44"/>
                                        </p:tgtEl>
                                        <p:attrNameLst>
                                          <p:attrName>ppt_x</p:attrName>
                                        </p:attrNameLst>
                                      </p:cBhvr>
                                      <p:tavLst>
                                        <p:tav tm="0">
                                          <p:val>
                                            <p:strVal val="#ppt_x-0.05"/>
                                          </p:val>
                                        </p:tav>
                                        <p:tav tm="100000">
                                          <p:val>
                                            <p:strVal val="#ppt_x"/>
                                          </p:val>
                                        </p:tav>
                                      </p:tavLst>
                                    </p:anim>
                                    <p:anim calcmode="lin" valueType="num">
                                      <p:cBhvr>
                                        <p:cTn id="12" dur="150" accel="100000" fill="hold">
                                          <p:stCondLst>
                                            <p:cond delay="600"/>
                                          </p:stCondLst>
                                        </p:cTn>
                                        <p:tgtEl>
                                          <p:spTgt spid="44"/>
                                        </p:tgtEl>
                                        <p:attrNameLst>
                                          <p:attrName>ppt_y</p:attrName>
                                        </p:attrNameLst>
                                      </p:cBhvr>
                                      <p:tavLst>
                                        <p:tav tm="0">
                                          <p:val>
                                            <p:strVal val="#ppt_y+0.1"/>
                                          </p:val>
                                        </p:tav>
                                        <p:tav tm="100000">
                                          <p:val>
                                            <p:strVal val="#ppt_y"/>
                                          </p:val>
                                        </p:tav>
                                      </p:tavLst>
                                    </p:anim>
                                  </p:childTnLst>
                                </p:cTn>
                              </p:par>
                            </p:childTnLst>
                          </p:cTn>
                        </p:par>
                        <p:par>
                          <p:cTn id="13" fill="hold">
                            <p:stCondLst>
                              <p:cond delay="750"/>
                            </p:stCondLst>
                            <p:childTnLst>
                              <p:par>
                                <p:cTn id="14" presetID="9" presetClass="entr" presetSubtype="0"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dissolve">
                                      <p:cBhvr>
                                        <p:cTn id="16" dur="500"/>
                                        <p:tgtEl>
                                          <p:spTgt spid="6"/>
                                        </p:tgtEl>
                                      </p:cBhvr>
                                    </p:animEffect>
                                  </p:childTnLst>
                                </p:cTn>
                              </p:par>
                            </p:childTnLst>
                          </p:cTn>
                        </p:par>
                        <p:par>
                          <p:cTn id="17" fill="hold">
                            <p:stCondLst>
                              <p:cond delay="1250"/>
                            </p:stCondLst>
                            <p:childTnLst>
                              <p:par>
                                <p:cTn id="18" presetID="49" presetClass="entr" presetSubtype="0" decel="100000" fill="hold" grpId="0" nodeType="afterEffect">
                                  <p:stCondLst>
                                    <p:cond delay="0"/>
                                  </p:stCondLst>
                                  <p:childTnLst>
                                    <p:set>
                                      <p:cBhvr>
                                        <p:cTn id="19" dur="1" fill="hold">
                                          <p:stCondLst>
                                            <p:cond delay="0"/>
                                          </p:stCondLst>
                                        </p:cTn>
                                        <p:tgtEl>
                                          <p:spTgt spid="45"/>
                                        </p:tgtEl>
                                        <p:attrNameLst>
                                          <p:attrName>style.visibility</p:attrName>
                                        </p:attrNameLst>
                                      </p:cBhvr>
                                      <p:to>
                                        <p:strVal val="visible"/>
                                      </p:to>
                                    </p:set>
                                    <p:anim calcmode="lin" valueType="num">
                                      <p:cBhvr>
                                        <p:cTn id="20" dur="500" fill="hold"/>
                                        <p:tgtEl>
                                          <p:spTgt spid="45"/>
                                        </p:tgtEl>
                                        <p:attrNameLst>
                                          <p:attrName>ppt_w</p:attrName>
                                        </p:attrNameLst>
                                      </p:cBhvr>
                                      <p:tavLst>
                                        <p:tav tm="0">
                                          <p:val>
                                            <p:fltVal val="0"/>
                                          </p:val>
                                        </p:tav>
                                        <p:tav tm="100000">
                                          <p:val>
                                            <p:strVal val="#ppt_w"/>
                                          </p:val>
                                        </p:tav>
                                      </p:tavLst>
                                    </p:anim>
                                    <p:anim calcmode="lin" valueType="num">
                                      <p:cBhvr>
                                        <p:cTn id="21" dur="500" fill="hold"/>
                                        <p:tgtEl>
                                          <p:spTgt spid="45"/>
                                        </p:tgtEl>
                                        <p:attrNameLst>
                                          <p:attrName>ppt_h</p:attrName>
                                        </p:attrNameLst>
                                      </p:cBhvr>
                                      <p:tavLst>
                                        <p:tav tm="0">
                                          <p:val>
                                            <p:fltVal val="0"/>
                                          </p:val>
                                        </p:tav>
                                        <p:tav tm="100000">
                                          <p:val>
                                            <p:strVal val="#ppt_h"/>
                                          </p:val>
                                        </p:tav>
                                      </p:tavLst>
                                    </p:anim>
                                    <p:anim calcmode="lin" valueType="num">
                                      <p:cBhvr>
                                        <p:cTn id="22" dur="500" fill="hold"/>
                                        <p:tgtEl>
                                          <p:spTgt spid="45"/>
                                        </p:tgtEl>
                                        <p:attrNameLst>
                                          <p:attrName>style.rotation</p:attrName>
                                        </p:attrNameLst>
                                      </p:cBhvr>
                                      <p:tavLst>
                                        <p:tav tm="0">
                                          <p:val>
                                            <p:fltVal val="360"/>
                                          </p:val>
                                        </p:tav>
                                        <p:tav tm="100000">
                                          <p:val>
                                            <p:fltVal val="0"/>
                                          </p:val>
                                        </p:tav>
                                      </p:tavLst>
                                    </p:anim>
                                    <p:animEffect transition="in" filter="fade">
                                      <p:cBhvr>
                                        <p:cTn id="23" dur="500"/>
                                        <p:tgtEl>
                                          <p:spTgt spid="45"/>
                                        </p:tgtEl>
                                      </p:cBhvr>
                                    </p:animEffect>
                                  </p:childTnLst>
                                </p:cTn>
                              </p:par>
                              <p:par>
                                <p:cTn id="24" presetID="49" presetClass="entr" presetSubtype="0" decel="100000" fill="hold" grpId="0" nodeType="withEffect">
                                  <p:stCondLst>
                                    <p:cond delay="0"/>
                                  </p:stCondLst>
                                  <p:childTnLst>
                                    <p:set>
                                      <p:cBhvr>
                                        <p:cTn id="25" dur="1" fill="hold">
                                          <p:stCondLst>
                                            <p:cond delay="0"/>
                                          </p:stCondLst>
                                        </p:cTn>
                                        <p:tgtEl>
                                          <p:spTgt spid="47"/>
                                        </p:tgtEl>
                                        <p:attrNameLst>
                                          <p:attrName>style.visibility</p:attrName>
                                        </p:attrNameLst>
                                      </p:cBhvr>
                                      <p:to>
                                        <p:strVal val="visible"/>
                                      </p:to>
                                    </p:set>
                                    <p:anim calcmode="lin" valueType="num">
                                      <p:cBhvr>
                                        <p:cTn id="26" dur="500" fill="hold"/>
                                        <p:tgtEl>
                                          <p:spTgt spid="47"/>
                                        </p:tgtEl>
                                        <p:attrNameLst>
                                          <p:attrName>ppt_w</p:attrName>
                                        </p:attrNameLst>
                                      </p:cBhvr>
                                      <p:tavLst>
                                        <p:tav tm="0">
                                          <p:val>
                                            <p:fltVal val="0"/>
                                          </p:val>
                                        </p:tav>
                                        <p:tav tm="100000">
                                          <p:val>
                                            <p:strVal val="#ppt_w"/>
                                          </p:val>
                                        </p:tav>
                                      </p:tavLst>
                                    </p:anim>
                                    <p:anim calcmode="lin" valueType="num">
                                      <p:cBhvr>
                                        <p:cTn id="27" dur="500" fill="hold"/>
                                        <p:tgtEl>
                                          <p:spTgt spid="47"/>
                                        </p:tgtEl>
                                        <p:attrNameLst>
                                          <p:attrName>ppt_h</p:attrName>
                                        </p:attrNameLst>
                                      </p:cBhvr>
                                      <p:tavLst>
                                        <p:tav tm="0">
                                          <p:val>
                                            <p:fltVal val="0"/>
                                          </p:val>
                                        </p:tav>
                                        <p:tav tm="100000">
                                          <p:val>
                                            <p:strVal val="#ppt_h"/>
                                          </p:val>
                                        </p:tav>
                                      </p:tavLst>
                                    </p:anim>
                                    <p:anim calcmode="lin" valueType="num">
                                      <p:cBhvr>
                                        <p:cTn id="28" dur="500" fill="hold"/>
                                        <p:tgtEl>
                                          <p:spTgt spid="47"/>
                                        </p:tgtEl>
                                        <p:attrNameLst>
                                          <p:attrName>style.rotation</p:attrName>
                                        </p:attrNameLst>
                                      </p:cBhvr>
                                      <p:tavLst>
                                        <p:tav tm="0">
                                          <p:val>
                                            <p:fltVal val="360"/>
                                          </p:val>
                                        </p:tav>
                                        <p:tav tm="100000">
                                          <p:val>
                                            <p:fltVal val="0"/>
                                          </p:val>
                                        </p:tav>
                                      </p:tavLst>
                                    </p:anim>
                                    <p:animEffect transition="in" filter="fade">
                                      <p:cBhvr>
                                        <p:cTn id="29" dur="500"/>
                                        <p:tgtEl>
                                          <p:spTgt spid="47"/>
                                        </p:tgtEl>
                                      </p:cBhvr>
                                    </p:animEffect>
                                  </p:childTnLst>
                                </p:cTn>
                              </p:par>
                              <p:par>
                                <p:cTn id="30" presetID="49" presetClass="entr" presetSubtype="0" decel="100000" fill="hold" grpId="0" nodeType="withEffect">
                                  <p:stCondLst>
                                    <p:cond delay="0"/>
                                  </p:stCondLst>
                                  <p:childTnLst>
                                    <p:set>
                                      <p:cBhvr>
                                        <p:cTn id="31" dur="1" fill="hold">
                                          <p:stCondLst>
                                            <p:cond delay="0"/>
                                          </p:stCondLst>
                                        </p:cTn>
                                        <p:tgtEl>
                                          <p:spTgt spid="24"/>
                                        </p:tgtEl>
                                        <p:attrNameLst>
                                          <p:attrName>style.visibility</p:attrName>
                                        </p:attrNameLst>
                                      </p:cBhvr>
                                      <p:to>
                                        <p:strVal val="visible"/>
                                      </p:to>
                                    </p:set>
                                    <p:anim calcmode="lin" valueType="num">
                                      <p:cBhvr>
                                        <p:cTn id="32" dur="500" fill="hold"/>
                                        <p:tgtEl>
                                          <p:spTgt spid="24"/>
                                        </p:tgtEl>
                                        <p:attrNameLst>
                                          <p:attrName>ppt_w</p:attrName>
                                        </p:attrNameLst>
                                      </p:cBhvr>
                                      <p:tavLst>
                                        <p:tav tm="0">
                                          <p:val>
                                            <p:fltVal val="0"/>
                                          </p:val>
                                        </p:tav>
                                        <p:tav tm="100000">
                                          <p:val>
                                            <p:strVal val="#ppt_w"/>
                                          </p:val>
                                        </p:tav>
                                      </p:tavLst>
                                    </p:anim>
                                    <p:anim calcmode="lin" valueType="num">
                                      <p:cBhvr>
                                        <p:cTn id="33" dur="500" fill="hold"/>
                                        <p:tgtEl>
                                          <p:spTgt spid="24"/>
                                        </p:tgtEl>
                                        <p:attrNameLst>
                                          <p:attrName>ppt_h</p:attrName>
                                        </p:attrNameLst>
                                      </p:cBhvr>
                                      <p:tavLst>
                                        <p:tav tm="0">
                                          <p:val>
                                            <p:fltVal val="0"/>
                                          </p:val>
                                        </p:tav>
                                        <p:tav tm="100000">
                                          <p:val>
                                            <p:strVal val="#ppt_h"/>
                                          </p:val>
                                        </p:tav>
                                      </p:tavLst>
                                    </p:anim>
                                    <p:anim calcmode="lin" valueType="num">
                                      <p:cBhvr>
                                        <p:cTn id="34" dur="500" fill="hold"/>
                                        <p:tgtEl>
                                          <p:spTgt spid="24"/>
                                        </p:tgtEl>
                                        <p:attrNameLst>
                                          <p:attrName>style.rotation</p:attrName>
                                        </p:attrNameLst>
                                      </p:cBhvr>
                                      <p:tavLst>
                                        <p:tav tm="0">
                                          <p:val>
                                            <p:fltVal val="360"/>
                                          </p:val>
                                        </p:tav>
                                        <p:tav tm="100000">
                                          <p:val>
                                            <p:fltVal val="0"/>
                                          </p:val>
                                        </p:tav>
                                      </p:tavLst>
                                    </p:anim>
                                    <p:animEffect transition="in" filter="fade">
                                      <p:cBhvr>
                                        <p:cTn id="35" dur="500"/>
                                        <p:tgtEl>
                                          <p:spTgt spid="24"/>
                                        </p:tgtEl>
                                      </p:cBhvr>
                                    </p:animEffect>
                                  </p:childTnLst>
                                </p:cTn>
                              </p:par>
                              <p:par>
                                <p:cTn id="36" presetID="49" presetClass="entr" presetSubtype="0" decel="100000" fill="hold" grpId="0" nodeType="withEffect">
                                  <p:stCondLst>
                                    <p:cond delay="0"/>
                                  </p:stCondLst>
                                  <p:childTnLst>
                                    <p:set>
                                      <p:cBhvr>
                                        <p:cTn id="37" dur="1" fill="hold">
                                          <p:stCondLst>
                                            <p:cond delay="0"/>
                                          </p:stCondLst>
                                        </p:cTn>
                                        <p:tgtEl>
                                          <p:spTgt spid="37"/>
                                        </p:tgtEl>
                                        <p:attrNameLst>
                                          <p:attrName>style.visibility</p:attrName>
                                        </p:attrNameLst>
                                      </p:cBhvr>
                                      <p:to>
                                        <p:strVal val="visible"/>
                                      </p:to>
                                    </p:set>
                                    <p:anim calcmode="lin" valueType="num">
                                      <p:cBhvr>
                                        <p:cTn id="38" dur="500" fill="hold"/>
                                        <p:tgtEl>
                                          <p:spTgt spid="37"/>
                                        </p:tgtEl>
                                        <p:attrNameLst>
                                          <p:attrName>ppt_w</p:attrName>
                                        </p:attrNameLst>
                                      </p:cBhvr>
                                      <p:tavLst>
                                        <p:tav tm="0">
                                          <p:val>
                                            <p:fltVal val="0"/>
                                          </p:val>
                                        </p:tav>
                                        <p:tav tm="100000">
                                          <p:val>
                                            <p:strVal val="#ppt_w"/>
                                          </p:val>
                                        </p:tav>
                                      </p:tavLst>
                                    </p:anim>
                                    <p:anim calcmode="lin" valueType="num">
                                      <p:cBhvr>
                                        <p:cTn id="39" dur="500" fill="hold"/>
                                        <p:tgtEl>
                                          <p:spTgt spid="37"/>
                                        </p:tgtEl>
                                        <p:attrNameLst>
                                          <p:attrName>ppt_h</p:attrName>
                                        </p:attrNameLst>
                                      </p:cBhvr>
                                      <p:tavLst>
                                        <p:tav tm="0">
                                          <p:val>
                                            <p:fltVal val="0"/>
                                          </p:val>
                                        </p:tav>
                                        <p:tav tm="100000">
                                          <p:val>
                                            <p:strVal val="#ppt_h"/>
                                          </p:val>
                                        </p:tav>
                                      </p:tavLst>
                                    </p:anim>
                                    <p:anim calcmode="lin" valueType="num">
                                      <p:cBhvr>
                                        <p:cTn id="40" dur="500" fill="hold"/>
                                        <p:tgtEl>
                                          <p:spTgt spid="37"/>
                                        </p:tgtEl>
                                        <p:attrNameLst>
                                          <p:attrName>style.rotation</p:attrName>
                                        </p:attrNameLst>
                                      </p:cBhvr>
                                      <p:tavLst>
                                        <p:tav tm="0">
                                          <p:val>
                                            <p:fltVal val="360"/>
                                          </p:val>
                                        </p:tav>
                                        <p:tav tm="100000">
                                          <p:val>
                                            <p:fltVal val="0"/>
                                          </p:val>
                                        </p:tav>
                                      </p:tavLst>
                                    </p:anim>
                                    <p:animEffect transition="in" filter="fade">
                                      <p:cBhvr>
                                        <p:cTn id="41" dur="500"/>
                                        <p:tgtEl>
                                          <p:spTgt spid="37"/>
                                        </p:tgtEl>
                                      </p:cBhvr>
                                    </p:animEffect>
                                  </p:childTnLst>
                                </p:cTn>
                              </p:par>
                              <p:par>
                                <p:cTn id="42" presetID="49" presetClass="entr" presetSubtype="0" decel="100000" fill="hold" grpId="0" nodeType="withEffect">
                                  <p:stCondLst>
                                    <p:cond delay="0"/>
                                  </p:stCondLst>
                                  <p:childTnLst>
                                    <p:set>
                                      <p:cBhvr>
                                        <p:cTn id="43" dur="1" fill="hold">
                                          <p:stCondLst>
                                            <p:cond delay="0"/>
                                          </p:stCondLst>
                                        </p:cTn>
                                        <p:tgtEl>
                                          <p:spTgt spid="34"/>
                                        </p:tgtEl>
                                        <p:attrNameLst>
                                          <p:attrName>style.visibility</p:attrName>
                                        </p:attrNameLst>
                                      </p:cBhvr>
                                      <p:to>
                                        <p:strVal val="visible"/>
                                      </p:to>
                                    </p:set>
                                    <p:anim calcmode="lin" valueType="num">
                                      <p:cBhvr>
                                        <p:cTn id="44" dur="500" fill="hold"/>
                                        <p:tgtEl>
                                          <p:spTgt spid="34"/>
                                        </p:tgtEl>
                                        <p:attrNameLst>
                                          <p:attrName>ppt_w</p:attrName>
                                        </p:attrNameLst>
                                      </p:cBhvr>
                                      <p:tavLst>
                                        <p:tav tm="0">
                                          <p:val>
                                            <p:fltVal val="0"/>
                                          </p:val>
                                        </p:tav>
                                        <p:tav tm="100000">
                                          <p:val>
                                            <p:strVal val="#ppt_w"/>
                                          </p:val>
                                        </p:tav>
                                      </p:tavLst>
                                    </p:anim>
                                    <p:anim calcmode="lin" valueType="num">
                                      <p:cBhvr>
                                        <p:cTn id="45" dur="500" fill="hold"/>
                                        <p:tgtEl>
                                          <p:spTgt spid="34"/>
                                        </p:tgtEl>
                                        <p:attrNameLst>
                                          <p:attrName>ppt_h</p:attrName>
                                        </p:attrNameLst>
                                      </p:cBhvr>
                                      <p:tavLst>
                                        <p:tav tm="0">
                                          <p:val>
                                            <p:fltVal val="0"/>
                                          </p:val>
                                        </p:tav>
                                        <p:tav tm="100000">
                                          <p:val>
                                            <p:strVal val="#ppt_h"/>
                                          </p:val>
                                        </p:tav>
                                      </p:tavLst>
                                    </p:anim>
                                    <p:anim calcmode="lin" valueType="num">
                                      <p:cBhvr>
                                        <p:cTn id="46" dur="500" fill="hold"/>
                                        <p:tgtEl>
                                          <p:spTgt spid="34"/>
                                        </p:tgtEl>
                                        <p:attrNameLst>
                                          <p:attrName>style.rotation</p:attrName>
                                        </p:attrNameLst>
                                      </p:cBhvr>
                                      <p:tavLst>
                                        <p:tav tm="0">
                                          <p:val>
                                            <p:fltVal val="360"/>
                                          </p:val>
                                        </p:tav>
                                        <p:tav tm="100000">
                                          <p:val>
                                            <p:fltVal val="0"/>
                                          </p:val>
                                        </p:tav>
                                      </p:tavLst>
                                    </p:anim>
                                    <p:animEffect transition="in" filter="fade">
                                      <p:cBhvr>
                                        <p:cTn id="47" dur="500"/>
                                        <p:tgtEl>
                                          <p:spTgt spid="34"/>
                                        </p:tgtEl>
                                      </p:cBhvr>
                                    </p:animEffect>
                                  </p:childTnLst>
                                </p:cTn>
                              </p:par>
                            </p:childTnLst>
                          </p:cTn>
                        </p:par>
                        <p:par>
                          <p:cTn id="48" fill="hold">
                            <p:stCondLst>
                              <p:cond delay="1750"/>
                            </p:stCondLst>
                            <p:childTnLst>
                              <p:par>
                                <p:cTn id="49" presetID="49" presetClass="entr" presetSubtype="0" decel="100000" fill="hold" grpId="0" nodeType="afterEffect">
                                  <p:stCondLst>
                                    <p:cond delay="0"/>
                                  </p:stCondLst>
                                  <p:childTnLst>
                                    <p:set>
                                      <p:cBhvr>
                                        <p:cTn id="50" dur="1" fill="hold">
                                          <p:stCondLst>
                                            <p:cond delay="0"/>
                                          </p:stCondLst>
                                        </p:cTn>
                                        <p:tgtEl>
                                          <p:spTgt spid="18"/>
                                        </p:tgtEl>
                                        <p:attrNameLst>
                                          <p:attrName>style.visibility</p:attrName>
                                        </p:attrNameLst>
                                      </p:cBhvr>
                                      <p:to>
                                        <p:strVal val="visible"/>
                                      </p:to>
                                    </p:set>
                                    <p:anim calcmode="lin" valueType="num">
                                      <p:cBhvr>
                                        <p:cTn id="51" dur="500" fill="hold"/>
                                        <p:tgtEl>
                                          <p:spTgt spid="18"/>
                                        </p:tgtEl>
                                        <p:attrNameLst>
                                          <p:attrName>ppt_w</p:attrName>
                                        </p:attrNameLst>
                                      </p:cBhvr>
                                      <p:tavLst>
                                        <p:tav tm="0">
                                          <p:val>
                                            <p:fltVal val="0"/>
                                          </p:val>
                                        </p:tav>
                                        <p:tav tm="100000">
                                          <p:val>
                                            <p:strVal val="#ppt_w"/>
                                          </p:val>
                                        </p:tav>
                                      </p:tavLst>
                                    </p:anim>
                                    <p:anim calcmode="lin" valueType="num">
                                      <p:cBhvr>
                                        <p:cTn id="52" dur="500" fill="hold"/>
                                        <p:tgtEl>
                                          <p:spTgt spid="18"/>
                                        </p:tgtEl>
                                        <p:attrNameLst>
                                          <p:attrName>ppt_h</p:attrName>
                                        </p:attrNameLst>
                                      </p:cBhvr>
                                      <p:tavLst>
                                        <p:tav tm="0">
                                          <p:val>
                                            <p:fltVal val="0"/>
                                          </p:val>
                                        </p:tav>
                                        <p:tav tm="100000">
                                          <p:val>
                                            <p:strVal val="#ppt_h"/>
                                          </p:val>
                                        </p:tav>
                                      </p:tavLst>
                                    </p:anim>
                                    <p:anim calcmode="lin" valueType="num">
                                      <p:cBhvr>
                                        <p:cTn id="53" dur="500" fill="hold"/>
                                        <p:tgtEl>
                                          <p:spTgt spid="18"/>
                                        </p:tgtEl>
                                        <p:attrNameLst>
                                          <p:attrName>style.rotation</p:attrName>
                                        </p:attrNameLst>
                                      </p:cBhvr>
                                      <p:tavLst>
                                        <p:tav tm="0">
                                          <p:val>
                                            <p:fltVal val="360"/>
                                          </p:val>
                                        </p:tav>
                                        <p:tav tm="100000">
                                          <p:val>
                                            <p:fltVal val="0"/>
                                          </p:val>
                                        </p:tav>
                                      </p:tavLst>
                                    </p:anim>
                                    <p:animEffect transition="in" filter="fade">
                                      <p:cBhvr>
                                        <p:cTn id="54" dur="500"/>
                                        <p:tgtEl>
                                          <p:spTgt spid="18"/>
                                        </p:tgtEl>
                                      </p:cBhvr>
                                    </p:animEffect>
                                  </p:childTnLst>
                                </p:cTn>
                              </p:par>
                              <p:par>
                                <p:cTn id="55" presetID="49" presetClass="entr" presetSubtype="0" decel="100000" fill="hold" grpId="0" nodeType="withEffect">
                                  <p:stCondLst>
                                    <p:cond delay="0"/>
                                  </p:stCondLst>
                                  <p:childTnLst>
                                    <p:set>
                                      <p:cBhvr>
                                        <p:cTn id="56" dur="1" fill="hold">
                                          <p:stCondLst>
                                            <p:cond delay="0"/>
                                          </p:stCondLst>
                                        </p:cTn>
                                        <p:tgtEl>
                                          <p:spTgt spid="22"/>
                                        </p:tgtEl>
                                        <p:attrNameLst>
                                          <p:attrName>style.visibility</p:attrName>
                                        </p:attrNameLst>
                                      </p:cBhvr>
                                      <p:to>
                                        <p:strVal val="visible"/>
                                      </p:to>
                                    </p:set>
                                    <p:anim calcmode="lin" valueType="num">
                                      <p:cBhvr>
                                        <p:cTn id="57" dur="500" fill="hold"/>
                                        <p:tgtEl>
                                          <p:spTgt spid="22"/>
                                        </p:tgtEl>
                                        <p:attrNameLst>
                                          <p:attrName>ppt_w</p:attrName>
                                        </p:attrNameLst>
                                      </p:cBhvr>
                                      <p:tavLst>
                                        <p:tav tm="0">
                                          <p:val>
                                            <p:fltVal val="0"/>
                                          </p:val>
                                        </p:tav>
                                        <p:tav tm="100000">
                                          <p:val>
                                            <p:strVal val="#ppt_w"/>
                                          </p:val>
                                        </p:tav>
                                      </p:tavLst>
                                    </p:anim>
                                    <p:anim calcmode="lin" valueType="num">
                                      <p:cBhvr>
                                        <p:cTn id="58" dur="500" fill="hold"/>
                                        <p:tgtEl>
                                          <p:spTgt spid="22"/>
                                        </p:tgtEl>
                                        <p:attrNameLst>
                                          <p:attrName>ppt_h</p:attrName>
                                        </p:attrNameLst>
                                      </p:cBhvr>
                                      <p:tavLst>
                                        <p:tav tm="0">
                                          <p:val>
                                            <p:fltVal val="0"/>
                                          </p:val>
                                        </p:tav>
                                        <p:tav tm="100000">
                                          <p:val>
                                            <p:strVal val="#ppt_h"/>
                                          </p:val>
                                        </p:tav>
                                      </p:tavLst>
                                    </p:anim>
                                    <p:anim calcmode="lin" valueType="num">
                                      <p:cBhvr>
                                        <p:cTn id="59" dur="500" fill="hold"/>
                                        <p:tgtEl>
                                          <p:spTgt spid="22"/>
                                        </p:tgtEl>
                                        <p:attrNameLst>
                                          <p:attrName>style.rotation</p:attrName>
                                        </p:attrNameLst>
                                      </p:cBhvr>
                                      <p:tavLst>
                                        <p:tav tm="0">
                                          <p:val>
                                            <p:fltVal val="360"/>
                                          </p:val>
                                        </p:tav>
                                        <p:tav tm="100000">
                                          <p:val>
                                            <p:fltVal val="0"/>
                                          </p:val>
                                        </p:tav>
                                      </p:tavLst>
                                    </p:anim>
                                    <p:animEffect transition="in" filter="fade">
                                      <p:cBhvr>
                                        <p:cTn id="60" dur="500"/>
                                        <p:tgtEl>
                                          <p:spTgt spid="22"/>
                                        </p:tgtEl>
                                      </p:cBhvr>
                                    </p:animEffect>
                                  </p:childTnLst>
                                </p:cTn>
                              </p:par>
                              <p:par>
                                <p:cTn id="61" presetID="49" presetClass="entr" presetSubtype="0" decel="100000" fill="hold" grpId="0" nodeType="withEffect">
                                  <p:stCondLst>
                                    <p:cond delay="0"/>
                                  </p:stCondLst>
                                  <p:childTnLst>
                                    <p:set>
                                      <p:cBhvr>
                                        <p:cTn id="62" dur="1" fill="hold">
                                          <p:stCondLst>
                                            <p:cond delay="0"/>
                                          </p:stCondLst>
                                        </p:cTn>
                                        <p:tgtEl>
                                          <p:spTgt spid="46"/>
                                        </p:tgtEl>
                                        <p:attrNameLst>
                                          <p:attrName>style.visibility</p:attrName>
                                        </p:attrNameLst>
                                      </p:cBhvr>
                                      <p:to>
                                        <p:strVal val="visible"/>
                                      </p:to>
                                    </p:set>
                                    <p:anim calcmode="lin" valueType="num">
                                      <p:cBhvr>
                                        <p:cTn id="63" dur="500" fill="hold"/>
                                        <p:tgtEl>
                                          <p:spTgt spid="46"/>
                                        </p:tgtEl>
                                        <p:attrNameLst>
                                          <p:attrName>ppt_w</p:attrName>
                                        </p:attrNameLst>
                                      </p:cBhvr>
                                      <p:tavLst>
                                        <p:tav tm="0">
                                          <p:val>
                                            <p:fltVal val="0"/>
                                          </p:val>
                                        </p:tav>
                                        <p:tav tm="100000">
                                          <p:val>
                                            <p:strVal val="#ppt_w"/>
                                          </p:val>
                                        </p:tav>
                                      </p:tavLst>
                                    </p:anim>
                                    <p:anim calcmode="lin" valueType="num">
                                      <p:cBhvr>
                                        <p:cTn id="64" dur="500" fill="hold"/>
                                        <p:tgtEl>
                                          <p:spTgt spid="46"/>
                                        </p:tgtEl>
                                        <p:attrNameLst>
                                          <p:attrName>ppt_h</p:attrName>
                                        </p:attrNameLst>
                                      </p:cBhvr>
                                      <p:tavLst>
                                        <p:tav tm="0">
                                          <p:val>
                                            <p:fltVal val="0"/>
                                          </p:val>
                                        </p:tav>
                                        <p:tav tm="100000">
                                          <p:val>
                                            <p:strVal val="#ppt_h"/>
                                          </p:val>
                                        </p:tav>
                                      </p:tavLst>
                                    </p:anim>
                                    <p:anim calcmode="lin" valueType="num">
                                      <p:cBhvr>
                                        <p:cTn id="65" dur="500" fill="hold"/>
                                        <p:tgtEl>
                                          <p:spTgt spid="46"/>
                                        </p:tgtEl>
                                        <p:attrNameLst>
                                          <p:attrName>style.rotation</p:attrName>
                                        </p:attrNameLst>
                                      </p:cBhvr>
                                      <p:tavLst>
                                        <p:tav tm="0">
                                          <p:val>
                                            <p:fltVal val="360"/>
                                          </p:val>
                                        </p:tav>
                                        <p:tav tm="100000">
                                          <p:val>
                                            <p:fltVal val="0"/>
                                          </p:val>
                                        </p:tav>
                                      </p:tavLst>
                                    </p:anim>
                                    <p:animEffect transition="in" filter="fade">
                                      <p:cBhvr>
                                        <p:cTn id="66" dur="500"/>
                                        <p:tgtEl>
                                          <p:spTgt spid="46"/>
                                        </p:tgtEl>
                                      </p:cBhvr>
                                    </p:animEffect>
                                  </p:childTnLst>
                                </p:cTn>
                              </p:par>
                              <p:par>
                                <p:cTn id="67" presetID="49" presetClass="entr" presetSubtype="0" decel="100000" fill="hold" grpId="0" nodeType="withEffect">
                                  <p:stCondLst>
                                    <p:cond delay="0"/>
                                  </p:stCondLst>
                                  <p:childTnLst>
                                    <p:set>
                                      <p:cBhvr>
                                        <p:cTn id="68" dur="1" fill="hold">
                                          <p:stCondLst>
                                            <p:cond delay="0"/>
                                          </p:stCondLst>
                                        </p:cTn>
                                        <p:tgtEl>
                                          <p:spTgt spid="48"/>
                                        </p:tgtEl>
                                        <p:attrNameLst>
                                          <p:attrName>style.visibility</p:attrName>
                                        </p:attrNameLst>
                                      </p:cBhvr>
                                      <p:to>
                                        <p:strVal val="visible"/>
                                      </p:to>
                                    </p:set>
                                    <p:anim calcmode="lin" valueType="num">
                                      <p:cBhvr>
                                        <p:cTn id="69" dur="500" fill="hold"/>
                                        <p:tgtEl>
                                          <p:spTgt spid="48"/>
                                        </p:tgtEl>
                                        <p:attrNameLst>
                                          <p:attrName>ppt_w</p:attrName>
                                        </p:attrNameLst>
                                      </p:cBhvr>
                                      <p:tavLst>
                                        <p:tav tm="0">
                                          <p:val>
                                            <p:fltVal val="0"/>
                                          </p:val>
                                        </p:tav>
                                        <p:tav tm="100000">
                                          <p:val>
                                            <p:strVal val="#ppt_w"/>
                                          </p:val>
                                        </p:tav>
                                      </p:tavLst>
                                    </p:anim>
                                    <p:anim calcmode="lin" valueType="num">
                                      <p:cBhvr>
                                        <p:cTn id="70" dur="500" fill="hold"/>
                                        <p:tgtEl>
                                          <p:spTgt spid="48"/>
                                        </p:tgtEl>
                                        <p:attrNameLst>
                                          <p:attrName>ppt_h</p:attrName>
                                        </p:attrNameLst>
                                      </p:cBhvr>
                                      <p:tavLst>
                                        <p:tav tm="0">
                                          <p:val>
                                            <p:fltVal val="0"/>
                                          </p:val>
                                        </p:tav>
                                        <p:tav tm="100000">
                                          <p:val>
                                            <p:strVal val="#ppt_h"/>
                                          </p:val>
                                        </p:tav>
                                      </p:tavLst>
                                    </p:anim>
                                    <p:anim calcmode="lin" valueType="num">
                                      <p:cBhvr>
                                        <p:cTn id="71" dur="500" fill="hold"/>
                                        <p:tgtEl>
                                          <p:spTgt spid="48"/>
                                        </p:tgtEl>
                                        <p:attrNameLst>
                                          <p:attrName>style.rotation</p:attrName>
                                        </p:attrNameLst>
                                      </p:cBhvr>
                                      <p:tavLst>
                                        <p:tav tm="0">
                                          <p:val>
                                            <p:fltVal val="360"/>
                                          </p:val>
                                        </p:tav>
                                        <p:tav tm="100000">
                                          <p:val>
                                            <p:fltVal val="0"/>
                                          </p:val>
                                        </p:tav>
                                      </p:tavLst>
                                    </p:anim>
                                    <p:animEffect transition="in" filter="fade">
                                      <p:cBhvr>
                                        <p:cTn id="72" dur="500"/>
                                        <p:tgtEl>
                                          <p:spTgt spid="48"/>
                                        </p:tgtEl>
                                      </p:cBhvr>
                                    </p:animEffect>
                                  </p:childTnLst>
                                </p:cTn>
                              </p:par>
                              <p:par>
                                <p:cTn id="73" presetID="49" presetClass="entr" presetSubtype="0" decel="100000" fill="hold" grpId="0" nodeType="withEffect">
                                  <p:stCondLst>
                                    <p:cond delay="0"/>
                                  </p:stCondLst>
                                  <p:childTnLst>
                                    <p:set>
                                      <p:cBhvr>
                                        <p:cTn id="74" dur="1" fill="hold">
                                          <p:stCondLst>
                                            <p:cond delay="0"/>
                                          </p:stCondLst>
                                        </p:cTn>
                                        <p:tgtEl>
                                          <p:spTgt spid="30"/>
                                        </p:tgtEl>
                                        <p:attrNameLst>
                                          <p:attrName>style.visibility</p:attrName>
                                        </p:attrNameLst>
                                      </p:cBhvr>
                                      <p:to>
                                        <p:strVal val="visible"/>
                                      </p:to>
                                    </p:set>
                                    <p:anim calcmode="lin" valueType="num">
                                      <p:cBhvr>
                                        <p:cTn id="75" dur="500" fill="hold"/>
                                        <p:tgtEl>
                                          <p:spTgt spid="30"/>
                                        </p:tgtEl>
                                        <p:attrNameLst>
                                          <p:attrName>ppt_w</p:attrName>
                                        </p:attrNameLst>
                                      </p:cBhvr>
                                      <p:tavLst>
                                        <p:tav tm="0">
                                          <p:val>
                                            <p:fltVal val="0"/>
                                          </p:val>
                                        </p:tav>
                                        <p:tav tm="100000">
                                          <p:val>
                                            <p:strVal val="#ppt_w"/>
                                          </p:val>
                                        </p:tav>
                                      </p:tavLst>
                                    </p:anim>
                                    <p:anim calcmode="lin" valueType="num">
                                      <p:cBhvr>
                                        <p:cTn id="76" dur="500" fill="hold"/>
                                        <p:tgtEl>
                                          <p:spTgt spid="30"/>
                                        </p:tgtEl>
                                        <p:attrNameLst>
                                          <p:attrName>ppt_h</p:attrName>
                                        </p:attrNameLst>
                                      </p:cBhvr>
                                      <p:tavLst>
                                        <p:tav tm="0">
                                          <p:val>
                                            <p:fltVal val="0"/>
                                          </p:val>
                                        </p:tav>
                                        <p:tav tm="100000">
                                          <p:val>
                                            <p:strVal val="#ppt_h"/>
                                          </p:val>
                                        </p:tav>
                                      </p:tavLst>
                                    </p:anim>
                                    <p:anim calcmode="lin" valueType="num">
                                      <p:cBhvr>
                                        <p:cTn id="77" dur="500" fill="hold"/>
                                        <p:tgtEl>
                                          <p:spTgt spid="30"/>
                                        </p:tgtEl>
                                        <p:attrNameLst>
                                          <p:attrName>style.rotation</p:attrName>
                                        </p:attrNameLst>
                                      </p:cBhvr>
                                      <p:tavLst>
                                        <p:tav tm="0">
                                          <p:val>
                                            <p:fltVal val="360"/>
                                          </p:val>
                                        </p:tav>
                                        <p:tav tm="100000">
                                          <p:val>
                                            <p:fltVal val="0"/>
                                          </p:val>
                                        </p:tav>
                                      </p:tavLst>
                                    </p:anim>
                                    <p:animEffect transition="in" filter="fade">
                                      <p:cBhvr>
                                        <p:cTn id="78" dur="500"/>
                                        <p:tgtEl>
                                          <p:spTgt spid="30"/>
                                        </p:tgtEl>
                                      </p:cBhvr>
                                    </p:animEffect>
                                  </p:childTnLst>
                                </p:cTn>
                              </p:par>
                              <p:par>
                                <p:cTn id="79" presetID="49" presetClass="entr" presetSubtype="0" decel="100000" fill="hold" grpId="0" nodeType="withEffect">
                                  <p:stCondLst>
                                    <p:cond delay="0"/>
                                  </p:stCondLst>
                                  <p:childTnLst>
                                    <p:set>
                                      <p:cBhvr>
                                        <p:cTn id="80" dur="1" fill="hold">
                                          <p:stCondLst>
                                            <p:cond delay="0"/>
                                          </p:stCondLst>
                                        </p:cTn>
                                        <p:tgtEl>
                                          <p:spTgt spid="31"/>
                                        </p:tgtEl>
                                        <p:attrNameLst>
                                          <p:attrName>style.visibility</p:attrName>
                                        </p:attrNameLst>
                                      </p:cBhvr>
                                      <p:to>
                                        <p:strVal val="visible"/>
                                      </p:to>
                                    </p:set>
                                    <p:anim calcmode="lin" valueType="num">
                                      <p:cBhvr>
                                        <p:cTn id="81" dur="500" fill="hold"/>
                                        <p:tgtEl>
                                          <p:spTgt spid="31"/>
                                        </p:tgtEl>
                                        <p:attrNameLst>
                                          <p:attrName>ppt_w</p:attrName>
                                        </p:attrNameLst>
                                      </p:cBhvr>
                                      <p:tavLst>
                                        <p:tav tm="0">
                                          <p:val>
                                            <p:fltVal val="0"/>
                                          </p:val>
                                        </p:tav>
                                        <p:tav tm="100000">
                                          <p:val>
                                            <p:strVal val="#ppt_w"/>
                                          </p:val>
                                        </p:tav>
                                      </p:tavLst>
                                    </p:anim>
                                    <p:anim calcmode="lin" valueType="num">
                                      <p:cBhvr>
                                        <p:cTn id="82" dur="500" fill="hold"/>
                                        <p:tgtEl>
                                          <p:spTgt spid="31"/>
                                        </p:tgtEl>
                                        <p:attrNameLst>
                                          <p:attrName>ppt_h</p:attrName>
                                        </p:attrNameLst>
                                      </p:cBhvr>
                                      <p:tavLst>
                                        <p:tav tm="0">
                                          <p:val>
                                            <p:fltVal val="0"/>
                                          </p:val>
                                        </p:tav>
                                        <p:tav tm="100000">
                                          <p:val>
                                            <p:strVal val="#ppt_h"/>
                                          </p:val>
                                        </p:tav>
                                      </p:tavLst>
                                    </p:anim>
                                    <p:anim calcmode="lin" valueType="num">
                                      <p:cBhvr>
                                        <p:cTn id="83" dur="500" fill="hold"/>
                                        <p:tgtEl>
                                          <p:spTgt spid="31"/>
                                        </p:tgtEl>
                                        <p:attrNameLst>
                                          <p:attrName>style.rotation</p:attrName>
                                        </p:attrNameLst>
                                      </p:cBhvr>
                                      <p:tavLst>
                                        <p:tav tm="0">
                                          <p:val>
                                            <p:fltVal val="360"/>
                                          </p:val>
                                        </p:tav>
                                        <p:tav tm="100000">
                                          <p:val>
                                            <p:fltVal val="0"/>
                                          </p:val>
                                        </p:tav>
                                      </p:tavLst>
                                    </p:anim>
                                    <p:animEffect transition="in" filter="fade">
                                      <p:cBhvr>
                                        <p:cTn id="84" dur="500"/>
                                        <p:tgtEl>
                                          <p:spTgt spid="31"/>
                                        </p:tgtEl>
                                      </p:cBhvr>
                                    </p:animEffect>
                                  </p:childTnLst>
                                </p:cTn>
                              </p:par>
                              <p:par>
                                <p:cTn id="85" presetID="49" presetClass="entr" presetSubtype="0" decel="100000" fill="hold" grpId="0" nodeType="withEffect">
                                  <p:stCondLst>
                                    <p:cond delay="0"/>
                                  </p:stCondLst>
                                  <p:childTnLst>
                                    <p:set>
                                      <p:cBhvr>
                                        <p:cTn id="86" dur="1" fill="hold">
                                          <p:stCondLst>
                                            <p:cond delay="0"/>
                                          </p:stCondLst>
                                        </p:cTn>
                                        <p:tgtEl>
                                          <p:spTgt spid="32"/>
                                        </p:tgtEl>
                                        <p:attrNameLst>
                                          <p:attrName>style.visibility</p:attrName>
                                        </p:attrNameLst>
                                      </p:cBhvr>
                                      <p:to>
                                        <p:strVal val="visible"/>
                                      </p:to>
                                    </p:set>
                                    <p:anim calcmode="lin" valueType="num">
                                      <p:cBhvr>
                                        <p:cTn id="87" dur="500" fill="hold"/>
                                        <p:tgtEl>
                                          <p:spTgt spid="32"/>
                                        </p:tgtEl>
                                        <p:attrNameLst>
                                          <p:attrName>ppt_w</p:attrName>
                                        </p:attrNameLst>
                                      </p:cBhvr>
                                      <p:tavLst>
                                        <p:tav tm="0">
                                          <p:val>
                                            <p:fltVal val="0"/>
                                          </p:val>
                                        </p:tav>
                                        <p:tav tm="100000">
                                          <p:val>
                                            <p:strVal val="#ppt_w"/>
                                          </p:val>
                                        </p:tav>
                                      </p:tavLst>
                                    </p:anim>
                                    <p:anim calcmode="lin" valueType="num">
                                      <p:cBhvr>
                                        <p:cTn id="88" dur="500" fill="hold"/>
                                        <p:tgtEl>
                                          <p:spTgt spid="32"/>
                                        </p:tgtEl>
                                        <p:attrNameLst>
                                          <p:attrName>ppt_h</p:attrName>
                                        </p:attrNameLst>
                                      </p:cBhvr>
                                      <p:tavLst>
                                        <p:tav tm="0">
                                          <p:val>
                                            <p:fltVal val="0"/>
                                          </p:val>
                                        </p:tav>
                                        <p:tav tm="100000">
                                          <p:val>
                                            <p:strVal val="#ppt_h"/>
                                          </p:val>
                                        </p:tav>
                                      </p:tavLst>
                                    </p:anim>
                                    <p:anim calcmode="lin" valueType="num">
                                      <p:cBhvr>
                                        <p:cTn id="89" dur="500" fill="hold"/>
                                        <p:tgtEl>
                                          <p:spTgt spid="32"/>
                                        </p:tgtEl>
                                        <p:attrNameLst>
                                          <p:attrName>style.rotation</p:attrName>
                                        </p:attrNameLst>
                                      </p:cBhvr>
                                      <p:tavLst>
                                        <p:tav tm="0">
                                          <p:val>
                                            <p:fltVal val="360"/>
                                          </p:val>
                                        </p:tav>
                                        <p:tav tm="100000">
                                          <p:val>
                                            <p:fltVal val="0"/>
                                          </p:val>
                                        </p:tav>
                                      </p:tavLst>
                                    </p:anim>
                                    <p:animEffect transition="in" filter="fade">
                                      <p:cBhvr>
                                        <p:cTn id="90" dur="500"/>
                                        <p:tgtEl>
                                          <p:spTgt spid="32"/>
                                        </p:tgtEl>
                                      </p:cBhvr>
                                    </p:animEffect>
                                  </p:childTnLst>
                                </p:cTn>
                              </p:par>
                              <p:par>
                                <p:cTn id="91" presetID="49" presetClass="entr" presetSubtype="0" decel="100000" fill="hold" grpId="0" nodeType="withEffect">
                                  <p:stCondLst>
                                    <p:cond delay="0"/>
                                  </p:stCondLst>
                                  <p:childTnLst>
                                    <p:set>
                                      <p:cBhvr>
                                        <p:cTn id="92" dur="1" fill="hold">
                                          <p:stCondLst>
                                            <p:cond delay="0"/>
                                          </p:stCondLst>
                                        </p:cTn>
                                        <p:tgtEl>
                                          <p:spTgt spid="33"/>
                                        </p:tgtEl>
                                        <p:attrNameLst>
                                          <p:attrName>style.visibility</p:attrName>
                                        </p:attrNameLst>
                                      </p:cBhvr>
                                      <p:to>
                                        <p:strVal val="visible"/>
                                      </p:to>
                                    </p:set>
                                    <p:anim calcmode="lin" valueType="num">
                                      <p:cBhvr>
                                        <p:cTn id="93" dur="500" fill="hold"/>
                                        <p:tgtEl>
                                          <p:spTgt spid="33"/>
                                        </p:tgtEl>
                                        <p:attrNameLst>
                                          <p:attrName>ppt_w</p:attrName>
                                        </p:attrNameLst>
                                      </p:cBhvr>
                                      <p:tavLst>
                                        <p:tav tm="0">
                                          <p:val>
                                            <p:fltVal val="0"/>
                                          </p:val>
                                        </p:tav>
                                        <p:tav tm="100000">
                                          <p:val>
                                            <p:strVal val="#ppt_w"/>
                                          </p:val>
                                        </p:tav>
                                      </p:tavLst>
                                    </p:anim>
                                    <p:anim calcmode="lin" valueType="num">
                                      <p:cBhvr>
                                        <p:cTn id="94" dur="500" fill="hold"/>
                                        <p:tgtEl>
                                          <p:spTgt spid="33"/>
                                        </p:tgtEl>
                                        <p:attrNameLst>
                                          <p:attrName>ppt_h</p:attrName>
                                        </p:attrNameLst>
                                      </p:cBhvr>
                                      <p:tavLst>
                                        <p:tav tm="0">
                                          <p:val>
                                            <p:fltVal val="0"/>
                                          </p:val>
                                        </p:tav>
                                        <p:tav tm="100000">
                                          <p:val>
                                            <p:strVal val="#ppt_h"/>
                                          </p:val>
                                        </p:tav>
                                      </p:tavLst>
                                    </p:anim>
                                    <p:anim calcmode="lin" valueType="num">
                                      <p:cBhvr>
                                        <p:cTn id="95" dur="500" fill="hold"/>
                                        <p:tgtEl>
                                          <p:spTgt spid="33"/>
                                        </p:tgtEl>
                                        <p:attrNameLst>
                                          <p:attrName>style.rotation</p:attrName>
                                        </p:attrNameLst>
                                      </p:cBhvr>
                                      <p:tavLst>
                                        <p:tav tm="0">
                                          <p:val>
                                            <p:fltVal val="360"/>
                                          </p:val>
                                        </p:tav>
                                        <p:tav tm="100000">
                                          <p:val>
                                            <p:fltVal val="0"/>
                                          </p:val>
                                        </p:tav>
                                      </p:tavLst>
                                    </p:anim>
                                    <p:animEffect transition="in" filter="fade">
                                      <p:cBhvr>
                                        <p:cTn id="96" dur="500"/>
                                        <p:tgtEl>
                                          <p:spTgt spid="33"/>
                                        </p:tgtEl>
                                      </p:cBhvr>
                                    </p:animEffect>
                                  </p:childTnLst>
                                </p:cTn>
                              </p:par>
                              <p:par>
                                <p:cTn id="97" presetID="49" presetClass="entr" presetSubtype="0" decel="100000" fill="hold" grpId="0" nodeType="withEffect">
                                  <p:stCondLst>
                                    <p:cond delay="250"/>
                                  </p:stCondLst>
                                  <p:childTnLst>
                                    <p:set>
                                      <p:cBhvr>
                                        <p:cTn id="98" dur="1" fill="hold">
                                          <p:stCondLst>
                                            <p:cond delay="0"/>
                                          </p:stCondLst>
                                        </p:cTn>
                                        <p:tgtEl>
                                          <p:spTgt spid="26"/>
                                        </p:tgtEl>
                                        <p:attrNameLst>
                                          <p:attrName>style.visibility</p:attrName>
                                        </p:attrNameLst>
                                      </p:cBhvr>
                                      <p:to>
                                        <p:strVal val="visible"/>
                                      </p:to>
                                    </p:set>
                                    <p:anim calcmode="lin" valueType="num">
                                      <p:cBhvr>
                                        <p:cTn id="99" dur="500" fill="hold"/>
                                        <p:tgtEl>
                                          <p:spTgt spid="26"/>
                                        </p:tgtEl>
                                        <p:attrNameLst>
                                          <p:attrName>ppt_w</p:attrName>
                                        </p:attrNameLst>
                                      </p:cBhvr>
                                      <p:tavLst>
                                        <p:tav tm="0">
                                          <p:val>
                                            <p:fltVal val="0"/>
                                          </p:val>
                                        </p:tav>
                                        <p:tav tm="100000">
                                          <p:val>
                                            <p:strVal val="#ppt_w"/>
                                          </p:val>
                                        </p:tav>
                                      </p:tavLst>
                                    </p:anim>
                                    <p:anim calcmode="lin" valueType="num">
                                      <p:cBhvr>
                                        <p:cTn id="100" dur="500" fill="hold"/>
                                        <p:tgtEl>
                                          <p:spTgt spid="26"/>
                                        </p:tgtEl>
                                        <p:attrNameLst>
                                          <p:attrName>ppt_h</p:attrName>
                                        </p:attrNameLst>
                                      </p:cBhvr>
                                      <p:tavLst>
                                        <p:tav tm="0">
                                          <p:val>
                                            <p:fltVal val="0"/>
                                          </p:val>
                                        </p:tav>
                                        <p:tav tm="100000">
                                          <p:val>
                                            <p:strVal val="#ppt_h"/>
                                          </p:val>
                                        </p:tav>
                                      </p:tavLst>
                                    </p:anim>
                                    <p:anim calcmode="lin" valueType="num">
                                      <p:cBhvr>
                                        <p:cTn id="101" dur="500" fill="hold"/>
                                        <p:tgtEl>
                                          <p:spTgt spid="26"/>
                                        </p:tgtEl>
                                        <p:attrNameLst>
                                          <p:attrName>style.rotation</p:attrName>
                                        </p:attrNameLst>
                                      </p:cBhvr>
                                      <p:tavLst>
                                        <p:tav tm="0">
                                          <p:val>
                                            <p:fltVal val="360"/>
                                          </p:val>
                                        </p:tav>
                                        <p:tav tm="100000">
                                          <p:val>
                                            <p:fltVal val="0"/>
                                          </p:val>
                                        </p:tav>
                                      </p:tavLst>
                                    </p:anim>
                                    <p:animEffect transition="in" filter="fade">
                                      <p:cBhvr>
                                        <p:cTn id="102" dur="500"/>
                                        <p:tgtEl>
                                          <p:spTgt spid="26"/>
                                        </p:tgtEl>
                                      </p:cBhvr>
                                    </p:animEffect>
                                  </p:childTnLst>
                                </p:cTn>
                              </p:par>
                              <p:par>
                                <p:cTn id="103" presetID="49" presetClass="entr" presetSubtype="0" decel="100000" fill="hold" grpId="0" nodeType="withEffect">
                                  <p:stCondLst>
                                    <p:cond delay="0"/>
                                  </p:stCondLst>
                                  <p:childTnLst>
                                    <p:set>
                                      <p:cBhvr>
                                        <p:cTn id="104" dur="1" fill="hold">
                                          <p:stCondLst>
                                            <p:cond delay="0"/>
                                          </p:stCondLst>
                                        </p:cTn>
                                        <p:tgtEl>
                                          <p:spTgt spid="55"/>
                                        </p:tgtEl>
                                        <p:attrNameLst>
                                          <p:attrName>style.visibility</p:attrName>
                                        </p:attrNameLst>
                                      </p:cBhvr>
                                      <p:to>
                                        <p:strVal val="visible"/>
                                      </p:to>
                                    </p:set>
                                    <p:anim calcmode="lin" valueType="num">
                                      <p:cBhvr>
                                        <p:cTn id="105" dur="500" fill="hold"/>
                                        <p:tgtEl>
                                          <p:spTgt spid="55"/>
                                        </p:tgtEl>
                                        <p:attrNameLst>
                                          <p:attrName>ppt_w</p:attrName>
                                        </p:attrNameLst>
                                      </p:cBhvr>
                                      <p:tavLst>
                                        <p:tav tm="0">
                                          <p:val>
                                            <p:fltVal val="0"/>
                                          </p:val>
                                        </p:tav>
                                        <p:tav tm="100000">
                                          <p:val>
                                            <p:strVal val="#ppt_w"/>
                                          </p:val>
                                        </p:tav>
                                      </p:tavLst>
                                    </p:anim>
                                    <p:anim calcmode="lin" valueType="num">
                                      <p:cBhvr>
                                        <p:cTn id="106" dur="500" fill="hold"/>
                                        <p:tgtEl>
                                          <p:spTgt spid="55"/>
                                        </p:tgtEl>
                                        <p:attrNameLst>
                                          <p:attrName>ppt_h</p:attrName>
                                        </p:attrNameLst>
                                      </p:cBhvr>
                                      <p:tavLst>
                                        <p:tav tm="0">
                                          <p:val>
                                            <p:fltVal val="0"/>
                                          </p:val>
                                        </p:tav>
                                        <p:tav tm="100000">
                                          <p:val>
                                            <p:strVal val="#ppt_h"/>
                                          </p:val>
                                        </p:tav>
                                      </p:tavLst>
                                    </p:anim>
                                    <p:anim calcmode="lin" valueType="num">
                                      <p:cBhvr>
                                        <p:cTn id="107" dur="500" fill="hold"/>
                                        <p:tgtEl>
                                          <p:spTgt spid="55"/>
                                        </p:tgtEl>
                                        <p:attrNameLst>
                                          <p:attrName>style.rotation</p:attrName>
                                        </p:attrNameLst>
                                      </p:cBhvr>
                                      <p:tavLst>
                                        <p:tav tm="0">
                                          <p:val>
                                            <p:fltVal val="360"/>
                                          </p:val>
                                        </p:tav>
                                        <p:tav tm="100000">
                                          <p:val>
                                            <p:fltVal val="0"/>
                                          </p:val>
                                        </p:tav>
                                      </p:tavLst>
                                    </p:anim>
                                    <p:animEffect transition="in" filter="fade">
                                      <p:cBhvr>
                                        <p:cTn id="108" dur="500"/>
                                        <p:tgtEl>
                                          <p:spTgt spid="55"/>
                                        </p:tgtEl>
                                      </p:cBhvr>
                                    </p:animEffect>
                                  </p:childTnLst>
                                </p:cTn>
                              </p:par>
                              <p:par>
                                <p:cTn id="109" presetID="49" presetClass="entr" presetSubtype="0" decel="100000" fill="hold" grpId="0" nodeType="withEffect">
                                  <p:stCondLst>
                                    <p:cond delay="0"/>
                                  </p:stCondLst>
                                  <p:childTnLst>
                                    <p:set>
                                      <p:cBhvr>
                                        <p:cTn id="110" dur="1" fill="hold">
                                          <p:stCondLst>
                                            <p:cond delay="0"/>
                                          </p:stCondLst>
                                        </p:cTn>
                                        <p:tgtEl>
                                          <p:spTgt spid="35"/>
                                        </p:tgtEl>
                                        <p:attrNameLst>
                                          <p:attrName>style.visibility</p:attrName>
                                        </p:attrNameLst>
                                      </p:cBhvr>
                                      <p:to>
                                        <p:strVal val="visible"/>
                                      </p:to>
                                    </p:set>
                                    <p:anim calcmode="lin" valueType="num">
                                      <p:cBhvr>
                                        <p:cTn id="111" dur="500" fill="hold"/>
                                        <p:tgtEl>
                                          <p:spTgt spid="35"/>
                                        </p:tgtEl>
                                        <p:attrNameLst>
                                          <p:attrName>ppt_w</p:attrName>
                                        </p:attrNameLst>
                                      </p:cBhvr>
                                      <p:tavLst>
                                        <p:tav tm="0">
                                          <p:val>
                                            <p:fltVal val="0"/>
                                          </p:val>
                                        </p:tav>
                                        <p:tav tm="100000">
                                          <p:val>
                                            <p:strVal val="#ppt_w"/>
                                          </p:val>
                                        </p:tav>
                                      </p:tavLst>
                                    </p:anim>
                                    <p:anim calcmode="lin" valueType="num">
                                      <p:cBhvr>
                                        <p:cTn id="112" dur="500" fill="hold"/>
                                        <p:tgtEl>
                                          <p:spTgt spid="35"/>
                                        </p:tgtEl>
                                        <p:attrNameLst>
                                          <p:attrName>ppt_h</p:attrName>
                                        </p:attrNameLst>
                                      </p:cBhvr>
                                      <p:tavLst>
                                        <p:tav tm="0">
                                          <p:val>
                                            <p:fltVal val="0"/>
                                          </p:val>
                                        </p:tav>
                                        <p:tav tm="100000">
                                          <p:val>
                                            <p:strVal val="#ppt_h"/>
                                          </p:val>
                                        </p:tav>
                                      </p:tavLst>
                                    </p:anim>
                                    <p:anim calcmode="lin" valueType="num">
                                      <p:cBhvr>
                                        <p:cTn id="113" dur="500" fill="hold"/>
                                        <p:tgtEl>
                                          <p:spTgt spid="35"/>
                                        </p:tgtEl>
                                        <p:attrNameLst>
                                          <p:attrName>style.rotation</p:attrName>
                                        </p:attrNameLst>
                                      </p:cBhvr>
                                      <p:tavLst>
                                        <p:tav tm="0">
                                          <p:val>
                                            <p:fltVal val="360"/>
                                          </p:val>
                                        </p:tav>
                                        <p:tav tm="100000">
                                          <p:val>
                                            <p:fltVal val="0"/>
                                          </p:val>
                                        </p:tav>
                                      </p:tavLst>
                                    </p:anim>
                                    <p:animEffect transition="in" filter="fade">
                                      <p:cBhvr>
                                        <p:cTn id="114" dur="500"/>
                                        <p:tgtEl>
                                          <p:spTgt spid="35"/>
                                        </p:tgtEl>
                                      </p:cBhvr>
                                    </p:animEffect>
                                  </p:childTnLst>
                                </p:cTn>
                              </p:par>
                              <p:par>
                                <p:cTn id="115" presetID="49" presetClass="entr" presetSubtype="0" decel="100000" fill="hold" grpId="0" nodeType="withEffect">
                                  <p:stCondLst>
                                    <p:cond delay="0"/>
                                  </p:stCondLst>
                                  <p:childTnLst>
                                    <p:set>
                                      <p:cBhvr>
                                        <p:cTn id="116" dur="1" fill="hold">
                                          <p:stCondLst>
                                            <p:cond delay="0"/>
                                          </p:stCondLst>
                                        </p:cTn>
                                        <p:tgtEl>
                                          <p:spTgt spid="36"/>
                                        </p:tgtEl>
                                        <p:attrNameLst>
                                          <p:attrName>style.visibility</p:attrName>
                                        </p:attrNameLst>
                                      </p:cBhvr>
                                      <p:to>
                                        <p:strVal val="visible"/>
                                      </p:to>
                                    </p:set>
                                    <p:anim calcmode="lin" valueType="num">
                                      <p:cBhvr>
                                        <p:cTn id="117" dur="500" fill="hold"/>
                                        <p:tgtEl>
                                          <p:spTgt spid="36"/>
                                        </p:tgtEl>
                                        <p:attrNameLst>
                                          <p:attrName>ppt_w</p:attrName>
                                        </p:attrNameLst>
                                      </p:cBhvr>
                                      <p:tavLst>
                                        <p:tav tm="0">
                                          <p:val>
                                            <p:fltVal val="0"/>
                                          </p:val>
                                        </p:tav>
                                        <p:tav tm="100000">
                                          <p:val>
                                            <p:strVal val="#ppt_w"/>
                                          </p:val>
                                        </p:tav>
                                      </p:tavLst>
                                    </p:anim>
                                    <p:anim calcmode="lin" valueType="num">
                                      <p:cBhvr>
                                        <p:cTn id="118" dur="500" fill="hold"/>
                                        <p:tgtEl>
                                          <p:spTgt spid="36"/>
                                        </p:tgtEl>
                                        <p:attrNameLst>
                                          <p:attrName>ppt_h</p:attrName>
                                        </p:attrNameLst>
                                      </p:cBhvr>
                                      <p:tavLst>
                                        <p:tav tm="0">
                                          <p:val>
                                            <p:fltVal val="0"/>
                                          </p:val>
                                        </p:tav>
                                        <p:tav tm="100000">
                                          <p:val>
                                            <p:strVal val="#ppt_h"/>
                                          </p:val>
                                        </p:tav>
                                      </p:tavLst>
                                    </p:anim>
                                    <p:anim calcmode="lin" valueType="num">
                                      <p:cBhvr>
                                        <p:cTn id="119" dur="500" fill="hold"/>
                                        <p:tgtEl>
                                          <p:spTgt spid="36"/>
                                        </p:tgtEl>
                                        <p:attrNameLst>
                                          <p:attrName>style.rotation</p:attrName>
                                        </p:attrNameLst>
                                      </p:cBhvr>
                                      <p:tavLst>
                                        <p:tav tm="0">
                                          <p:val>
                                            <p:fltVal val="360"/>
                                          </p:val>
                                        </p:tav>
                                        <p:tav tm="100000">
                                          <p:val>
                                            <p:fltVal val="0"/>
                                          </p:val>
                                        </p:tav>
                                      </p:tavLst>
                                    </p:anim>
                                    <p:animEffect transition="in" filter="fade">
                                      <p:cBhvr>
                                        <p:cTn id="120" dur="500"/>
                                        <p:tgtEl>
                                          <p:spTgt spid="36"/>
                                        </p:tgtEl>
                                      </p:cBhvr>
                                    </p:animEffect>
                                  </p:childTnLst>
                                </p:cTn>
                              </p:par>
                              <p:par>
                                <p:cTn id="121" presetID="49" presetClass="entr" presetSubtype="0" decel="100000" fill="hold" grpId="0" nodeType="withEffect">
                                  <p:stCondLst>
                                    <p:cond delay="0"/>
                                  </p:stCondLst>
                                  <p:childTnLst>
                                    <p:set>
                                      <p:cBhvr>
                                        <p:cTn id="122" dur="1" fill="hold">
                                          <p:stCondLst>
                                            <p:cond delay="0"/>
                                          </p:stCondLst>
                                        </p:cTn>
                                        <p:tgtEl>
                                          <p:spTgt spid="23"/>
                                        </p:tgtEl>
                                        <p:attrNameLst>
                                          <p:attrName>style.visibility</p:attrName>
                                        </p:attrNameLst>
                                      </p:cBhvr>
                                      <p:to>
                                        <p:strVal val="visible"/>
                                      </p:to>
                                    </p:set>
                                    <p:anim calcmode="lin" valueType="num">
                                      <p:cBhvr>
                                        <p:cTn id="123" dur="500" fill="hold"/>
                                        <p:tgtEl>
                                          <p:spTgt spid="23"/>
                                        </p:tgtEl>
                                        <p:attrNameLst>
                                          <p:attrName>ppt_w</p:attrName>
                                        </p:attrNameLst>
                                      </p:cBhvr>
                                      <p:tavLst>
                                        <p:tav tm="0">
                                          <p:val>
                                            <p:fltVal val="0"/>
                                          </p:val>
                                        </p:tav>
                                        <p:tav tm="100000">
                                          <p:val>
                                            <p:strVal val="#ppt_w"/>
                                          </p:val>
                                        </p:tav>
                                      </p:tavLst>
                                    </p:anim>
                                    <p:anim calcmode="lin" valueType="num">
                                      <p:cBhvr>
                                        <p:cTn id="124" dur="500" fill="hold"/>
                                        <p:tgtEl>
                                          <p:spTgt spid="23"/>
                                        </p:tgtEl>
                                        <p:attrNameLst>
                                          <p:attrName>ppt_h</p:attrName>
                                        </p:attrNameLst>
                                      </p:cBhvr>
                                      <p:tavLst>
                                        <p:tav tm="0">
                                          <p:val>
                                            <p:fltVal val="0"/>
                                          </p:val>
                                        </p:tav>
                                        <p:tav tm="100000">
                                          <p:val>
                                            <p:strVal val="#ppt_h"/>
                                          </p:val>
                                        </p:tav>
                                      </p:tavLst>
                                    </p:anim>
                                    <p:anim calcmode="lin" valueType="num">
                                      <p:cBhvr>
                                        <p:cTn id="125" dur="500" fill="hold"/>
                                        <p:tgtEl>
                                          <p:spTgt spid="23"/>
                                        </p:tgtEl>
                                        <p:attrNameLst>
                                          <p:attrName>style.rotation</p:attrName>
                                        </p:attrNameLst>
                                      </p:cBhvr>
                                      <p:tavLst>
                                        <p:tav tm="0">
                                          <p:val>
                                            <p:fltVal val="360"/>
                                          </p:val>
                                        </p:tav>
                                        <p:tav tm="100000">
                                          <p:val>
                                            <p:fltVal val="0"/>
                                          </p:val>
                                        </p:tav>
                                      </p:tavLst>
                                    </p:anim>
                                    <p:animEffect transition="in" filter="fade">
                                      <p:cBhvr>
                                        <p:cTn id="126" dur="500"/>
                                        <p:tgtEl>
                                          <p:spTgt spid="23"/>
                                        </p:tgtEl>
                                      </p:cBhvr>
                                    </p:animEffect>
                                  </p:childTnLst>
                                </p:cTn>
                              </p:par>
                              <p:par>
                                <p:cTn id="127" presetID="49" presetClass="entr" presetSubtype="0" decel="100000" fill="hold" grpId="0" nodeType="withEffect">
                                  <p:stCondLst>
                                    <p:cond delay="0"/>
                                  </p:stCondLst>
                                  <p:childTnLst>
                                    <p:set>
                                      <p:cBhvr>
                                        <p:cTn id="128" dur="1" fill="hold">
                                          <p:stCondLst>
                                            <p:cond delay="0"/>
                                          </p:stCondLst>
                                        </p:cTn>
                                        <p:tgtEl>
                                          <p:spTgt spid="29"/>
                                        </p:tgtEl>
                                        <p:attrNameLst>
                                          <p:attrName>style.visibility</p:attrName>
                                        </p:attrNameLst>
                                      </p:cBhvr>
                                      <p:to>
                                        <p:strVal val="visible"/>
                                      </p:to>
                                    </p:set>
                                    <p:anim calcmode="lin" valueType="num">
                                      <p:cBhvr>
                                        <p:cTn id="129" dur="500" fill="hold"/>
                                        <p:tgtEl>
                                          <p:spTgt spid="29"/>
                                        </p:tgtEl>
                                        <p:attrNameLst>
                                          <p:attrName>ppt_w</p:attrName>
                                        </p:attrNameLst>
                                      </p:cBhvr>
                                      <p:tavLst>
                                        <p:tav tm="0">
                                          <p:val>
                                            <p:fltVal val="0"/>
                                          </p:val>
                                        </p:tav>
                                        <p:tav tm="100000">
                                          <p:val>
                                            <p:strVal val="#ppt_w"/>
                                          </p:val>
                                        </p:tav>
                                      </p:tavLst>
                                    </p:anim>
                                    <p:anim calcmode="lin" valueType="num">
                                      <p:cBhvr>
                                        <p:cTn id="130" dur="500" fill="hold"/>
                                        <p:tgtEl>
                                          <p:spTgt spid="29"/>
                                        </p:tgtEl>
                                        <p:attrNameLst>
                                          <p:attrName>ppt_h</p:attrName>
                                        </p:attrNameLst>
                                      </p:cBhvr>
                                      <p:tavLst>
                                        <p:tav tm="0">
                                          <p:val>
                                            <p:fltVal val="0"/>
                                          </p:val>
                                        </p:tav>
                                        <p:tav tm="100000">
                                          <p:val>
                                            <p:strVal val="#ppt_h"/>
                                          </p:val>
                                        </p:tav>
                                      </p:tavLst>
                                    </p:anim>
                                    <p:anim calcmode="lin" valueType="num">
                                      <p:cBhvr>
                                        <p:cTn id="131" dur="500" fill="hold"/>
                                        <p:tgtEl>
                                          <p:spTgt spid="29"/>
                                        </p:tgtEl>
                                        <p:attrNameLst>
                                          <p:attrName>style.rotation</p:attrName>
                                        </p:attrNameLst>
                                      </p:cBhvr>
                                      <p:tavLst>
                                        <p:tav tm="0">
                                          <p:val>
                                            <p:fltVal val="360"/>
                                          </p:val>
                                        </p:tav>
                                        <p:tav tm="100000">
                                          <p:val>
                                            <p:fltVal val="0"/>
                                          </p:val>
                                        </p:tav>
                                      </p:tavLst>
                                    </p:anim>
                                    <p:animEffect transition="in" filter="fade">
                                      <p:cBhvr>
                                        <p:cTn id="132" dur="500"/>
                                        <p:tgtEl>
                                          <p:spTgt spid="29"/>
                                        </p:tgtEl>
                                      </p:cBhvr>
                                    </p:animEffect>
                                  </p:childTnLst>
                                </p:cTn>
                              </p:par>
                              <p:par>
                                <p:cTn id="133" presetID="49" presetClass="entr" presetSubtype="0" decel="100000" fill="hold" grpId="0" nodeType="withEffect">
                                  <p:stCondLst>
                                    <p:cond delay="0"/>
                                  </p:stCondLst>
                                  <p:childTnLst>
                                    <p:set>
                                      <p:cBhvr>
                                        <p:cTn id="134" dur="1" fill="hold">
                                          <p:stCondLst>
                                            <p:cond delay="0"/>
                                          </p:stCondLst>
                                        </p:cTn>
                                        <p:tgtEl>
                                          <p:spTgt spid="49"/>
                                        </p:tgtEl>
                                        <p:attrNameLst>
                                          <p:attrName>style.visibility</p:attrName>
                                        </p:attrNameLst>
                                      </p:cBhvr>
                                      <p:to>
                                        <p:strVal val="visible"/>
                                      </p:to>
                                    </p:set>
                                    <p:anim calcmode="lin" valueType="num">
                                      <p:cBhvr>
                                        <p:cTn id="135" dur="500" fill="hold"/>
                                        <p:tgtEl>
                                          <p:spTgt spid="49"/>
                                        </p:tgtEl>
                                        <p:attrNameLst>
                                          <p:attrName>ppt_w</p:attrName>
                                        </p:attrNameLst>
                                      </p:cBhvr>
                                      <p:tavLst>
                                        <p:tav tm="0">
                                          <p:val>
                                            <p:fltVal val="0"/>
                                          </p:val>
                                        </p:tav>
                                        <p:tav tm="100000">
                                          <p:val>
                                            <p:strVal val="#ppt_w"/>
                                          </p:val>
                                        </p:tav>
                                      </p:tavLst>
                                    </p:anim>
                                    <p:anim calcmode="lin" valueType="num">
                                      <p:cBhvr>
                                        <p:cTn id="136" dur="500" fill="hold"/>
                                        <p:tgtEl>
                                          <p:spTgt spid="49"/>
                                        </p:tgtEl>
                                        <p:attrNameLst>
                                          <p:attrName>ppt_h</p:attrName>
                                        </p:attrNameLst>
                                      </p:cBhvr>
                                      <p:tavLst>
                                        <p:tav tm="0">
                                          <p:val>
                                            <p:fltVal val="0"/>
                                          </p:val>
                                        </p:tav>
                                        <p:tav tm="100000">
                                          <p:val>
                                            <p:strVal val="#ppt_h"/>
                                          </p:val>
                                        </p:tav>
                                      </p:tavLst>
                                    </p:anim>
                                    <p:anim calcmode="lin" valueType="num">
                                      <p:cBhvr>
                                        <p:cTn id="137" dur="500" fill="hold"/>
                                        <p:tgtEl>
                                          <p:spTgt spid="49"/>
                                        </p:tgtEl>
                                        <p:attrNameLst>
                                          <p:attrName>style.rotation</p:attrName>
                                        </p:attrNameLst>
                                      </p:cBhvr>
                                      <p:tavLst>
                                        <p:tav tm="0">
                                          <p:val>
                                            <p:fltVal val="360"/>
                                          </p:val>
                                        </p:tav>
                                        <p:tav tm="100000">
                                          <p:val>
                                            <p:fltVal val="0"/>
                                          </p:val>
                                        </p:tav>
                                      </p:tavLst>
                                    </p:anim>
                                    <p:animEffect transition="in" filter="fade">
                                      <p:cBhvr>
                                        <p:cTn id="138"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8" grpId="0" animBg="1"/>
      <p:bldP spid="22" grpId="0" animBg="1"/>
      <p:bldP spid="23" grpId="0" animBg="1"/>
      <p:bldP spid="24" grpId="0" animBg="1"/>
      <p:bldP spid="26" grpId="0" animBg="1"/>
      <p:bldP spid="29" grpId="0" animBg="1"/>
      <p:bldP spid="30" grpId="0" animBg="1"/>
      <p:bldP spid="45" grpId="0" animBg="1"/>
      <p:bldP spid="46" grpId="0" animBg="1"/>
      <p:bldP spid="47" grpId="0" animBg="1"/>
      <p:bldP spid="48" grpId="0" animBg="1"/>
      <p:bldP spid="49" grpId="0" animBg="1"/>
      <p:bldP spid="55" grpId="0" animBg="1"/>
      <p:bldP spid="31" grpId="0" animBg="1"/>
      <p:bldP spid="32" grpId="0" animBg="1"/>
      <p:bldP spid="33" grpId="0" animBg="1"/>
      <p:bldP spid="34" grpId="0" animBg="1"/>
      <p:bldP spid="35" grpId="0" animBg="1"/>
      <p:bldP spid="37" grpId="0" animBg="1"/>
      <p:bldP spid="3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0" y="-1065"/>
            <a:ext cx="12192000" cy="6858000"/>
          </a:xfrm>
          <a:prstGeom prst="rect">
            <a:avLst/>
          </a:prstGeom>
        </p:spPr>
      </p:pic>
      <p:pic>
        <p:nvPicPr>
          <p:cNvPr id="11" name="图片 10"/>
          <p:cNvPicPr>
            <a:picLocks noChangeAspect="1"/>
          </p:cNvPicPr>
          <p:nvPr/>
        </p:nvPicPr>
        <p:blipFill>
          <a:blip r:embed="rId4"/>
          <a:stretch>
            <a:fillRect/>
          </a:stretch>
        </p:blipFill>
        <p:spPr>
          <a:xfrm>
            <a:off x="0" y="-1065"/>
            <a:ext cx="12192000" cy="832813"/>
          </a:xfrm>
          <a:prstGeom prst="rect">
            <a:avLst/>
          </a:prstGeom>
        </p:spPr>
      </p:pic>
      <p:grpSp>
        <p:nvGrpSpPr>
          <p:cNvPr id="20" name="组合 19"/>
          <p:cNvGrpSpPr/>
          <p:nvPr/>
        </p:nvGrpSpPr>
        <p:grpSpPr>
          <a:xfrm>
            <a:off x="380301" y="243644"/>
            <a:ext cx="310164" cy="325523"/>
            <a:chOff x="5284519" y="1508166"/>
            <a:chExt cx="213756" cy="427512"/>
          </a:xfrm>
        </p:grpSpPr>
        <p:cxnSp>
          <p:nvCxnSpPr>
            <p:cNvPr id="21" name="直接连接符 20"/>
            <p:cNvCxnSpPr/>
            <p:nvPr/>
          </p:nvCxnSpPr>
          <p:spPr>
            <a:xfrm>
              <a:off x="5284519" y="1508166"/>
              <a:ext cx="213756" cy="213756"/>
            </a:xfrm>
            <a:prstGeom prst="line">
              <a:avLst/>
            </a:prstGeom>
            <a:ln w="19050">
              <a:solidFill>
                <a:schemeClr val="bg1"/>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5284519" y="1721922"/>
              <a:ext cx="213756" cy="213756"/>
            </a:xfrm>
            <a:prstGeom prst="line">
              <a:avLst/>
            </a:prstGeom>
            <a:ln w="19050">
              <a:solidFill>
                <a:schemeClr val="bg1"/>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sp>
        <p:nvSpPr>
          <p:cNvPr id="6" name="文本框 5"/>
          <p:cNvSpPr txBox="1"/>
          <p:nvPr/>
        </p:nvSpPr>
        <p:spPr>
          <a:xfrm>
            <a:off x="830230" y="215286"/>
            <a:ext cx="2183363" cy="400110"/>
          </a:xfrm>
          <a:prstGeom prst="rect">
            <a:avLst/>
          </a:prstGeom>
          <a:noFill/>
        </p:spPr>
        <p:txBody>
          <a:bodyPr wrap="square" rtlCol="0">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用户</a:t>
            </a:r>
            <a:r>
              <a:rPr lang="zh-CN" altLang="en-US" sz="2000" b="1" dirty="0" smtClean="0">
                <a:solidFill>
                  <a:schemeClr val="bg1"/>
                </a:solidFill>
                <a:latin typeface="微软雅黑" panose="020B0503020204020204" pitchFamily="34" charset="-122"/>
                <a:ea typeface="微软雅黑" panose="020B0503020204020204" pitchFamily="34" charset="-122"/>
              </a:rPr>
              <a:t>角色</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88" name="正五边形 87"/>
          <p:cNvSpPr/>
          <p:nvPr/>
        </p:nvSpPr>
        <p:spPr>
          <a:xfrm rot="2107825">
            <a:off x="5428594" y="4455291"/>
            <a:ext cx="1663260" cy="1541686"/>
          </a:xfrm>
          <a:prstGeom prst="pentagon">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正五边形 88"/>
          <p:cNvSpPr/>
          <p:nvPr/>
        </p:nvSpPr>
        <p:spPr>
          <a:xfrm>
            <a:off x="5095901" y="2531846"/>
            <a:ext cx="2116037" cy="1891639"/>
          </a:xfrm>
          <a:prstGeom prst="pentagon">
            <a:avLst/>
          </a:prstGeom>
          <a:solidFill>
            <a:srgbClr val="B12725"/>
          </a:solidFill>
          <a:ln>
            <a:solidFill>
              <a:srgbClr val="B127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正五边形 89"/>
          <p:cNvSpPr/>
          <p:nvPr/>
        </p:nvSpPr>
        <p:spPr>
          <a:xfrm rot="19276276">
            <a:off x="3523078" y="3306635"/>
            <a:ext cx="1702474" cy="1506175"/>
          </a:xfrm>
          <a:prstGeom prst="pentagon">
            <a:avLst/>
          </a:prstGeom>
          <a:solidFill>
            <a:srgbClr val="21AB82"/>
          </a:solidFill>
          <a:ln>
            <a:solidFill>
              <a:srgbClr val="21AB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正五边形 90"/>
          <p:cNvSpPr/>
          <p:nvPr/>
        </p:nvSpPr>
        <p:spPr>
          <a:xfrm rot="2279020">
            <a:off x="4318865" y="1332793"/>
            <a:ext cx="1663260" cy="1541686"/>
          </a:xfrm>
          <a:prstGeom prst="pentagon">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正五边形 91"/>
          <p:cNvSpPr/>
          <p:nvPr/>
        </p:nvSpPr>
        <p:spPr>
          <a:xfrm rot="6297728">
            <a:off x="6376975" y="1408002"/>
            <a:ext cx="1702475" cy="1506175"/>
          </a:xfrm>
          <a:prstGeom prst="pentagon">
            <a:avLst/>
          </a:prstGeom>
          <a:solidFill>
            <a:srgbClr val="05BAC8"/>
          </a:solidFill>
          <a:ln>
            <a:solidFill>
              <a:srgbClr val="05BA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正五边形 92"/>
          <p:cNvSpPr/>
          <p:nvPr/>
        </p:nvSpPr>
        <p:spPr>
          <a:xfrm rot="6655055">
            <a:off x="7061464" y="3396905"/>
            <a:ext cx="1702475" cy="1506175"/>
          </a:xfrm>
          <a:prstGeom prst="pentagon">
            <a:avLst/>
          </a:prstGeom>
          <a:solidFill>
            <a:srgbClr val="21AB82"/>
          </a:solidFill>
          <a:ln>
            <a:solidFill>
              <a:srgbClr val="21AB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5468271" y="3308244"/>
            <a:ext cx="1508255" cy="492443"/>
          </a:xfrm>
          <a:prstGeom prst="rect">
            <a:avLst/>
          </a:prstGeom>
          <a:noFill/>
        </p:spPr>
        <p:txBody>
          <a:bodyPr wrap="square" rtlCol="0">
            <a:spAutoFit/>
          </a:bodyPr>
          <a:lstStyle/>
          <a:p>
            <a:r>
              <a:rPr lang="zh-CN" altLang="en-US" sz="2600" b="1" dirty="0" smtClean="0">
                <a:solidFill>
                  <a:schemeClr val="bg1"/>
                </a:solidFill>
                <a:latin typeface="微软雅黑" panose="020B0503020204020204" pitchFamily="34" charset="-122"/>
                <a:ea typeface="微软雅黑" panose="020B0503020204020204" pitchFamily="34" charset="-122"/>
              </a:rPr>
              <a:t>用户角色</a:t>
            </a:r>
            <a:endParaRPr lang="zh-CN" altLang="en-US" sz="2600" b="1" dirty="0">
              <a:solidFill>
                <a:schemeClr val="bg1"/>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4016220" y="3701651"/>
            <a:ext cx="1382068" cy="830997"/>
          </a:xfrm>
          <a:prstGeom prst="rect">
            <a:avLst/>
          </a:prstGeom>
          <a:noFill/>
        </p:spPr>
        <p:txBody>
          <a:bodyPr wrap="square" rtlCol="0">
            <a:spAutoFit/>
          </a:bodyPr>
          <a:lstStyle/>
          <a:p>
            <a:r>
              <a:rPr lang="zh-CN" altLang="en-US" sz="2400" b="1" dirty="0" smtClean="0">
                <a:solidFill>
                  <a:schemeClr val="bg1"/>
                </a:solidFill>
                <a:latin typeface="微软雅黑" panose="020B0503020204020204" pitchFamily="34" charset="-122"/>
                <a:ea typeface="微软雅黑" panose="020B0503020204020204" pitchFamily="34" charset="-122"/>
              </a:rPr>
              <a:t>与会</a:t>
            </a:r>
            <a:endParaRPr lang="en-US" altLang="zh-CN" sz="2400" b="1" dirty="0" smtClean="0">
              <a:solidFill>
                <a:schemeClr val="bg1"/>
              </a:solidFill>
              <a:latin typeface="微软雅黑" panose="020B0503020204020204" pitchFamily="34" charset="-122"/>
              <a:ea typeface="微软雅黑" panose="020B0503020204020204" pitchFamily="34" charset="-122"/>
            </a:endParaRPr>
          </a:p>
          <a:p>
            <a:r>
              <a:rPr lang="zh-CN" altLang="en-US" sz="2400" b="1" dirty="0" smtClean="0">
                <a:solidFill>
                  <a:schemeClr val="bg1"/>
                </a:solidFill>
                <a:latin typeface="微软雅黑" panose="020B0503020204020204" pitchFamily="34" charset="-122"/>
                <a:ea typeface="微软雅黑" panose="020B0503020204020204" pitchFamily="34" charset="-122"/>
              </a:rPr>
              <a:t>人员</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94" name="文本框 93"/>
          <p:cNvSpPr txBox="1"/>
          <p:nvPr/>
        </p:nvSpPr>
        <p:spPr>
          <a:xfrm>
            <a:off x="6458101" y="1714868"/>
            <a:ext cx="1382068" cy="830997"/>
          </a:xfrm>
          <a:prstGeom prst="rect">
            <a:avLst/>
          </a:prstGeom>
          <a:noFill/>
        </p:spPr>
        <p:txBody>
          <a:bodyPr wrap="square" rtlCol="0">
            <a:spAutoFit/>
          </a:bodyPr>
          <a:lstStyle/>
          <a:p>
            <a:pPr algn="ctr"/>
            <a:r>
              <a:rPr lang="zh-CN" altLang="en-US" sz="2400" b="1" dirty="0" smtClean="0">
                <a:solidFill>
                  <a:schemeClr val="bg1"/>
                </a:solidFill>
                <a:latin typeface="微软雅黑" panose="020B0503020204020204" pitchFamily="34" charset="-122"/>
                <a:ea typeface="微软雅黑" panose="020B0503020204020204" pitchFamily="34" charset="-122"/>
              </a:rPr>
              <a:t>会议</a:t>
            </a:r>
            <a:endParaRPr lang="en-US" altLang="zh-CN" sz="2400" b="1" dirty="0" smtClean="0">
              <a:solidFill>
                <a:schemeClr val="bg1"/>
              </a:solidFill>
              <a:latin typeface="微软雅黑" panose="020B0503020204020204" pitchFamily="34" charset="-122"/>
              <a:ea typeface="微软雅黑" panose="020B0503020204020204" pitchFamily="34" charset="-122"/>
            </a:endParaRPr>
          </a:p>
          <a:p>
            <a:pPr algn="ctr"/>
            <a:r>
              <a:rPr lang="zh-CN" altLang="en-US" sz="2400" b="1" dirty="0" smtClean="0">
                <a:solidFill>
                  <a:schemeClr val="bg1"/>
                </a:solidFill>
                <a:latin typeface="微软雅黑" panose="020B0503020204020204" pitchFamily="34" charset="-122"/>
                <a:ea typeface="微软雅黑" panose="020B0503020204020204" pitchFamily="34" charset="-122"/>
              </a:rPr>
              <a:t>管理员</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95" name="文本框 94"/>
          <p:cNvSpPr txBox="1"/>
          <p:nvPr/>
        </p:nvSpPr>
        <p:spPr>
          <a:xfrm>
            <a:off x="4567405" y="1930256"/>
            <a:ext cx="1382068" cy="461665"/>
          </a:xfrm>
          <a:prstGeom prst="rect">
            <a:avLst/>
          </a:prstGeom>
          <a:noFill/>
        </p:spPr>
        <p:txBody>
          <a:bodyPr wrap="square" rtlCol="0">
            <a:spAutoFit/>
          </a:bodyPr>
          <a:lstStyle/>
          <a:p>
            <a:r>
              <a:rPr lang="zh-CN" altLang="en-US" sz="2400" b="1" dirty="0" smtClean="0">
                <a:solidFill>
                  <a:schemeClr val="bg1"/>
                </a:solidFill>
                <a:latin typeface="微软雅黑" panose="020B0503020204020204" pitchFamily="34" charset="-122"/>
                <a:ea typeface="微软雅黑" panose="020B0503020204020204" pitchFamily="34" charset="-122"/>
              </a:rPr>
              <a:t>申请人</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97" name="文本框 96"/>
          <p:cNvSpPr txBox="1"/>
          <p:nvPr/>
        </p:nvSpPr>
        <p:spPr>
          <a:xfrm>
            <a:off x="7453925" y="3701651"/>
            <a:ext cx="1382068" cy="830997"/>
          </a:xfrm>
          <a:prstGeom prst="rect">
            <a:avLst/>
          </a:prstGeom>
          <a:noFill/>
        </p:spPr>
        <p:txBody>
          <a:bodyPr wrap="square" rtlCol="0">
            <a:spAutoFit/>
          </a:bodyPr>
          <a:lstStyle/>
          <a:p>
            <a:r>
              <a:rPr lang="zh-CN" altLang="en-US" sz="2400" b="1" dirty="0" smtClean="0">
                <a:solidFill>
                  <a:schemeClr val="bg1"/>
                </a:solidFill>
                <a:latin typeface="微软雅黑" panose="020B0503020204020204" pitchFamily="34" charset="-122"/>
                <a:ea typeface="微软雅黑" panose="020B0503020204020204" pitchFamily="34" charset="-122"/>
              </a:rPr>
              <a:t>后勤</a:t>
            </a:r>
            <a:endParaRPr lang="en-US" altLang="zh-CN" sz="2400" b="1" dirty="0" smtClean="0">
              <a:solidFill>
                <a:schemeClr val="bg1"/>
              </a:solidFill>
              <a:latin typeface="微软雅黑" panose="020B0503020204020204" pitchFamily="34" charset="-122"/>
              <a:ea typeface="微软雅黑" panose="020B0503020204020204" pitchFamily="34" charset="-122"/>
            </a:endParaRPr>
          </a:p>
          <a:p>
            <a:r>
              <a:rPr lang="zh-CN" altLang="en-US" sz="2400" b="1" dirty="0" smtClean="0">
                <a:solidFill>
                  <a:schemeClr val="bg1"/>
                </a:solidFill>
                <a:latin typeface="微软雅黑" panose="020B0503020204020204" pitchFamily="34" charset="-122"/>
                <a:ea typeface="微软雅黑" panose="020B0503020204020204" pitchFamily="34" charset="-122"/>
              </a:rPr>
              <a:t>人员</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98" name="文本框 97"/>
          <p:cNvSpPr txBox="1"/>
          <p:nvPr/>
        </p:nvSpPr>
        <p:spPr>
          <a:xfrm>
            <a:off x="5512159" y="4870551"/>
            <a:ext cx="1382068" cy="830997"/>
          </a:xfrm>
          <a:prstGeom prst="rect">
            <a:avLst/>
          </a:prstGeom>
          <a:noFill/>
        </p:spPr>
        <p:txBody>
          <a:bodyPr wrap="square" rtlCol="0">
            <a:spAutoFit/>
          </a:bodyPr>
          <a:lstStyle/>
          <a:p>
            <a:pPr algn="ctr"/>
            <a:r>
              <a:rPr lang="zh-CN" altLang="en-US" sz="2400" b="1" dirty="0" smtClean="0">
                <a:solidFill>
                  <a:schemeClr val="bg1"/>
                </a:solidFill>
                <a:latin typeface="微软雅黑" panose="020B0503020204020204" pitchFamily="34" charset="-122"/>
                <a:ea typeface="微软雅黑" panose="020B0503020204020204" pitchFamily="34" charset="-122"/>
              </a:rPr>
              <a:t>系统</a:t>
            </a:r>
            <a:endParaRPr lang="en-US" altLang="zh-CN" sz="2400" b="1" dirty="0" smtClean="0">
              <a:solidFill>
                <a:schemeClr val="bg1"/>
              </a:solidFill>
              <a:latin typeface="微软雅黑" panose="020B0503020204020204" pitchFamily="34" charset="-122"/>
              <a:ea typeface="微软雅黑" panose="020B0503020204020204" pitchFamily="34" charset="-122"/>
            </a:endParaRPr>
          </a:p>
          <a:p>
            <a:pPr algn="ctr"/>
            <a:r>
              <a:rPr lang="zh-CN" altLang="en-US" sz="2400" b="1" dirty="0" smtClean="0">
                <a:solidFill>
                  <a:schemeClr val="bg1"/>
                </a:solidFill>
                <a:latin typeface="微软雅黑" panose="020B0503020204020204" pitchFamily="34" charset="-122"/>
                <a:ea typeface="微软雅黑" panose="020B0503020204020204" pitchFamily="34" charset="-122"/>
              </a:rPr>
              <a:t>管理员</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140" name="矩形 139"/>
          <p:cNvSpPr/>
          <p:nvPr/>
        </p:nvSpPr>
        <p:spPr>
          <a:xfrm>
            <a:off x="8671163" y="1220838"/>
            <a:ext cx="1210570" cy="400101"/>
          </a:xfrm>
          <a:prstGeom prst="rect">
            <a:avLst/>
          </a:prstGeom>
        </p:spPr>
        <p:txBody>
          <a:bodyPr wrap="none" lIns="91431" tIns="45716" rIns="91431" bIns="45716">
            <a:spAutoFit/>
          </a:bodyPr>
          <a:lstStyle/>
          <a:p>
            <a:r>
              <a:rPr lang="zh-CN" altLang="en-US" sz="2000" b="1" dirty="0">
                <a:solidFill>
                  <a:schemeClr val="tx1">
                    <a:lumMod val="75000"/>
                    <a:lumOff val="25000"/>
                  </a:schemeClr>
                </a:solidFill>
                <a:latin typeface="微软雅黑" pitchFamily="34" charset="-122"/>
                <a:ea typeface="微软雅黑" pitchFamily="34" charset="-122"/>
              </a:rPr>
              <a:t>主要属性</a:t>
            </a:r>
            <a:endParaRPr lang="en-US" altLang="zh-CN" sz="2000" b="1" dirty="0">
              <a:solidFill>
                <a:schemeClr val="tx1">
                  <a:lumMod val="75000"/>
                  <a:lumOff val="25000"/>
                </a:schemeClr>
              </a:solidFill>
              <a:latin typeface="微软雅黑" pitchFamily="34" charset="-122"/>
              <a:ea typeface="微软雅黑" pitchFamily="34" charset="-122"/>
            </a:endParaRPr>
          </a:p>
        </p:txBody>
      </p:sp>
      <p:sp>
        <p:nvSpPr>
          <p:cNvPr id="141" name="矩形 47"/>
          <p:cNvSpPr>
            <a:spLocks noChangeArrowheads="1"/>
          </p:cNvSpPr>
          <p:nvPr/>
        </p:nvSpPr>
        <p:spPr bwMode="auto">
          <a:xfrm>
            <a:off x="8671161" y="1601549"/>
            <a:ext cx="2140708" cy="3508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20000"/>
              </a:lnSpc>
              <a:spcBef>
                <a:spcPct val="0"/>
              </a:spcBef>
              <a:buNone/>
            </a:pPr>
            <a:r>
              <a:rPr lang="zh-CN" altLang="en-US" sz="1400" dirty="0" smtClean="0">
                <a:solidFill>
                  <a:schemeClr val="tx1">
                    <a:lumMod val="75000"/>
                    <a:lumOff val="25000"/>
                  </a:schemeClr>
                </a:solidFill>
                <a:sym typeface="微软雅黑" pitchFamily="34" charset="-122"/>
              </a:rPr>
              <a:t>需要协调会议室预约使用。</a:t>
            </a:r>
            <a:endParaRPr lang="zh-CN" altLang="en-US" sz="1400" dirty="0">
              <a:solidFill>
                <a:schemeClr val="tx1">
                  <a:lumMod val="75000"/>
                  <a:lumOff val="25000"/>
                </a:schemeClr>
              </a:solidFill>
              <a:sym typeface="微软雅黑" pitchFamily="34" charset="-122"/>
            </a:endParaRPr>
          </a:p>
        </p:txBody>
      </p:sp>
      <p:grpSp>
        <p:nvGrpSpPr>
          <p:cNvPr id="142" name="组合 141"/>
          <p:cNvGrpSpPr/>
          <p:nvPr/>
        </p:nvGrpSpPr>
        <p:grpSpPr>
          <a:xfrm flipH="1">
            <a:off x="7739749" y="1448366"/>
            <a:ext cx="884112" cy="262891"/>
            <a:chOff x="4255294" y="1661160"/>
            <a:chExt cx="1505426" cy="262890"/>
          </a:xfrm>
        </p:grpSpPr>
        <p:cxnSp>
          <p:nvCxnSpPr>
            <p:cNvPr id="143" name="直接连接符 142"/>
            <p:cNvCxnSpPr/>
            <p:nvPr/>
          </p:nvCxnSpPr>
          <p:spPr>
            <a:xfrm flipH="1" flipV="1">
              <a:off x="5410200" y="1661160"/>
              <a:ext cx="350520" cy="26289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44" name="直接连接符 143"/>
            <p:cNvCxnSpPr/>
            <p:nvPr/>
          </p:nvCxnSpPr>
          <p:spPr>
            <a:xfrm flipH="1">
              <a:off x="4255294" y="1663541"/>
              <a:ext cx="1157287"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150" name="组合 149"/>
          <p:cNvGrpSpPr/>
          <p:nvPr/>
        </p:nvGrpSpPr>
        <p:grpSpPr>
          <a:xfrm>
            <a:off x="3787914" y="1194321"/>
            <a:ext cx="1041574" cy="262891"/>
            <a:chOff x="4470269" y="1661160"/>
            <a:chExt cx="1290451" cy="262890"/>
          </a:xfrm>
        </p:grpSpPr>
        <p:cxnSp>
          <p:nvCxnSpPr>
            <p:cNvPr id="151" name="直接连接符 150"/>
            <p:cNvCxnSpPr/>
            <p:nvPr/>
          </p:nvCxnSpPr>
          <p:spPr>
            <a:xfrm flipH="1" flipV="1">
              <a:off x="5410200" y="1661160"/>
              <a:ext cx="350520" cy="26289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52" name="直接连接符 151"/>
            <p:cNvCxnSpPr/>
            <p:nvPr/>
          </p:nvCxnSpPr>
          <p:spPr>
            <a:xfrm flipH="1">
              <a:off x="4470269" y="1663541"/>
              <a:ext cx="942312"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153" name="矩形 152"/>
          <p:cNvSpPr/>
          <p:nvPr/>
        </p:nvSpPr>
        <p:spPr>
          <a:xfrm>
            <a:off x="2538057" y="960823"/>
            <a:ext cx="1210570" cy="400101"/>
          </a:xfrm>
          <a:prstGeom prst="rect">
            <a:avLst/>
          </a:prstGeom>
        </p:spPr>
        <p:txBody>
          <a:bodyPr wrap="none" lIns="91431" tIns="45716" rIns="91431" bIns="45716">
            <a:spAutoFit/>
          </a:bodyPr>
          <a:lstStyle/>
          <a:p>
            <a:pPr algn="r"/>
            <a:r>
              <a:rPr lang="zh-CN" altLang="en-US" sz="2000" b="1" dirty="0">
                <a:solidFill>
                  <a:schemeClr val="tx1">
                    <a:lumMod val="75000"/>
                    <a:lumOff val="25000"/>
                  </a:schemeClr>
                </a:solidFill>
                <a:latin typeface="微软雅黑" pitchFamily="34" charset="-122"/>
                <a:ea typeface="微软雅黑" pitchFamily="34" charset="-122"/>
              </a:rPr>
              <a:t>主要属性</a:t>
            </a:r>
            <a:endParaRPr lang="en-US" altLang="zh-CN" sz="2000" b="1" dirty="0">
              <a:solidFill>
                <a:schemeClr val="tx1">
                  <a:lumMod val="75000"/>
                  <a:lumOff val="25000"/>
                </a:schemeClr>
              </a:solidFill>
              <a:latin typeface="微软雅黑" pitchFamily="34" charset="-122"/>
              <a:ea typeface="微软雅黑" pitchFamily="34" charset="-122"/>
            </a:endParaRPr>
          </a:p>
        </p:txBody>
      </p:sp>
      <p:sp>
        <p:nvSpPr>
          <p:cNvPr id="154" name="矩形 47"/>
          <p:cNvSpPr>
            <a:spLocks noChangeArrowheads="1"/>
          </p:cNvSpPr>
          <p:nvPr/>
        </p:nvSpPr>
        <p:spPr bwMode="auto">
          <a:xfrm>
            <a:off x="458601" y="1325769"/>
            <a:ext cx="3290025" cy="867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20000"/>
              </a:lnSpc>
              <a:spcBef>
                <a:spcPct val="0"/>
              </a:spcBef>
              <a:buNone/>
            </a:pPr>
            <a:r>
              <a:rPr lang="zh-CN" altLang="en-US" sz="1400" dirty="0" smtClean="0">
                <a:solidFill>
                  <a:schemeClr val="tx1">
                    <a:lumMod val="75000"/>
                    <a:lumOff val="25000"/>
                  </a:schemeClr>
                </a:solidFill>
                <a:sym typeface="微软雅黑" pitchFamily="34" charset="-122"/>
              </a:rPr>
              <a:t>       需要按条件查找合适的会议室并申请会议室；对使用相关软件提升工作效率要求高。</a:t>
            </a:r>
            <a:endParaRPr lang="zh-CN" altLang="en-US" sz="1400" dirty="0">
              <a:solidFill>
                <a:schemeClr val="tx1">
                  <a:lumMod val="75000"/>
                  <a:lumOff val="25000"/>
                </a:schemeClr>
              </a:solidFill>
              <a:sym typeface="微软雅黑" pitchFamily="34" charset="-122"/>
            </a:endParaRPr>
          </a:p>
        </p:txBody>
      </p:sp>
      <p:cxnSp>
        <p:nvCxnSpPr>
          <p:cNvPr id="158" name="直接连接符 157"/>
          <p:cNvCxnSpPr/>
          <p:nvPr/>
        </p:nvCxnSpPr>
        <p:spPr>
          <a:xfrm flipH="1">
            <a:off x="3132998" y="3989524"/>
            <a:ext cx="6120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59" name="矩形 158"/>
          <p:cNvSpPr/>
          <p:nvPr/>
        </p:nvSpPr>
        <p:spPr>
          <a:xfrm>
            <a:off x="1843863" y="3624581"/>
            <a:ext cx="1210570" cy="400101"/>
          </a:xfrm>
          <a:prstGeom prst="rect">
            <a:avLst/>
          </a:prstGeom>
        </p:spPr>
        <p:txBody>
          <a:bodyPr wrap="none" lIns="91431" tIns="45716" rIns="91431" bIns="45716">
            <a:spAutoFit/>
          </a:bodyPr>
          <a:lstStyle/>
          <a:p>
            <a:pPr algn="r"/>
            <a:r>
              <a:rPr lang="zh-CN" altLang="en-US" sz="2000" b="1" dirty="0">
                <a:solidFill>
                  <a:schemeClr val="tx1">
                    <a:lumMod val="75000"/>
                    <a:lumOff val="25000"/>
                  </a:schemeClr>
                </a:solidFill>
                <a:latin typeface="微软雅黑" pitchFamily="34" charset="-122"/>
                <a:ea typeface="微软雅黑" pitchFamily="34" charset="-122"/>
              </a:rPr>
              <a:t>主要属性</a:t>
            </a:r>
            <a:endParaRPr lang="en-US" altLang="zh-CN" sz="2000" b="1" dirty="0">
              <a:solidFill>
                <a:schemeClr val="tx1">
                  <a:lumMod val="75000"/>
                  <a:lumOff val="25000"/>
                </a:schemeClr>
              </a:solidFill>
              <a:latin typeface="微软雅黑" pitchFamily="34" charset="-122"/>
              <a:ea typeface="微软雅黑" pitchFamily="34" charset="-122"/>
            </a:endParaRPr>
          </a:p>
        </p:txBody>
      </p:sp>
      <p:sp>
        <p:nvSpPr>
          <p:cNvPr id="160" name="矩形 47"/>
          <p:cNvSpPr>
            <a:spLocks noChangeArrowheads="1"/>
          </p:cNvSpPr>
          <p:nvPr/>
        </p:nvSpPr>
        <p:spPr bwMode="auto">
          <a:xfrm>
            <a:off x="1057086" y="3989524"/>
            <a:ext cx="1997345" cy="867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20000"/>
              </a:lnSpc>
              <a:spcBef>
                <a:spcPct val="0"/>
              </a:spcBef>
              <a:buNone/>
            </a:pPr>
            <a:r>
              <a:rPr lang="zh-CN" altLang="en-US" sz="1400" dirty="0" smtClean="0">
                <a:solidFill>
                  <a:schemeClr val="tx1">
                    <a:lumMod val="75000"/>
                    <a:lumOff val="25000"/>
                  </a:schemeClr>
                </a:solidFill>
                <a:sym typeface="微软雅黑" pitchFamily="34" charset="-122"/>
              </a:rPr>
              <a:t>       希望有舒适的会议环境；工作节奏快，需要日程安排提醒。</a:t>
            </a:r>
            <a:endParaRPr lang="zh-CN" altLang="en-US" sz="1400" dirty="0">
              <a:solidFill>
                <a:schemeClr val="tx1">
                  <a:lumMod val="75000"/>
                  <a:lumOff val="25000"/>
                </a:schemeClr>
              </a:solidFill>
              <a:sym typeface="微软雅黑" pitchFamily="34" charset="-122"/>
            </a:endParaRPr>
          </a:p>
        </p:txBody>
      </p:sp>
      <p:cxnSp>
        <p:nvCxnSpPr>
          <p:cNvPr id="161" name="直接连接符 160"/>
          <p:cNvCxnSpPr/>
          <p:nvPr/>
        </p:nvCxnSpPr>
        <p:spPr>
          <a:xfrm flipH="1">
            <a:off x="8514530" y="3958881"/>
            <a:ext cx="6120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62" name="矩形 161"/>
          <p:cNvSpPr/>
          <p:nvPr/>
        </p:nvSpPr>
        <p:spPr>
          <a:xfrm>
            <a:off x="9207413" y="3284015"/>
            <a:ext cx="1210570" cy="400101"/>
          </a:xfrm>
          <a:prstGeom prst="rect">
            <a:avLst/>
          </a:prstGeom>
        </p:spPr>
        <p:txBody>
          <a:bodyPr wrap="none" lIns="91431" tIns="45716" rIns="91431" bIns="45716">
            <a:spAutoFit/>
          </a:bodyPr>
          <a:lstStyle/>
          <a:p>
            <a:r>
              <a:rPr lang="zh-CN" altLang="en-US" sz="2000" b="1" dirty="0">
                <a:solidFill>
                  <a:schemeClr val="tx1">
                    <a:lumMod val="75000"/>
                    <a:lumOff val="25000"/>
                  </a:schemeClr>
                </a:solidFill>
                <a:latin typeface="微软雅黑" pitchFamily="34" charset="-122"/>
                <a:ea typeface="微软雅黑" pitchFamily="34" charset="-122"/>
              </a:rPr>
              <a:t>主要属性</a:t>
            </a:r>
            <a:endParaRPr lang="en-US" altLang="zh-CN" sz="2000" b="1" dirty="0">
              <a:solidFill>
                <a:schemeClr val="tx1">
                  <a:lumMod val="75000"/>
                  <a:lumOff val="25000"/>
                </a:schemeClr>
              </a:solidFill>
              <a:latin typeface="微软雅黑" pitchFamily="34" charset="-122"/>
              <a:ea typeface="微软雅黑" pitchFamily="34" charset="-122"/>
            </a:endParaRPr>
          </a:p>
        </p:txBody>
      </p:sp>
      <p:sp>
        <p:nvSpPr>
          <p:cNvPr id="163" name="矩形 47"/>
          <p:cNvSpPr>
            <a:spLocks noChangeArrowheads="1"/>
          </p:cNvSpPr>
          <p:nvPr/>
        </p:nvSpPr>
        <p:spPr bwMode="auto">
          <a:xfrm>
            <a:off x="9207412" y="3664726"/>
            <a:ext cx="2140708" cy="609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20000"/>
              </a:lnSpc>
              <a:spcBef>
                <a:spcPct val="0"/>
              </a:spcBef>
              <a:buNone/>
            </a:pPr>
            <a:r>
              <a:rPr lang="zh-CN" altLang="en-US" sz="1400" dirty="0" smtClean="0">
                <a:solidFill>
                  <a:schemeClr val="tx1">
                    <a:lumMod val="75000"/>
                    <a:lumOff val="25000"/>
                  </a:schemeClr>
                </a:solidFill>
                <a:sym typeface="微软雅黑" pitchFamily="34" charset="-122"/>
              </a:rPr>
              <a:t>      需要对会议室情况进行全面了解。</a:t>
            </a:r>
            <a:endParaRPr lang="zh-CN" altLang="en-US" sz="1400" dirty="0">
              <a:solidFill>
                <a:schemeClr val="tx1">
                  <a:lumMod val="75000"/>
                  <a:lumOff val="25000"/>
                </a:schemeClr>
              </a:solidFill>
              <a:sym typeface="微软雅黑" pitchFamily="34" charset="-122"/>
            </a:endParaRPr>
          </a:p>
        </p:txBody>
      </p:sp>
      <p:cxnSp>
        <p:nvCxnSpPr>
          <p:cNvPr id="164" name="直接连接符 163"/>
          <p:cNvCxnSpPr/>
          <p:nvPr/>
        </p:nvCxnSpPr>
        <p:spPr>
          <a:xfrm>
            <a:off x="6521173" y="5953924"/>
            <a:ext cx="1291413"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65" name="矩形 164"/>
          <p:cNvSpPr/>
          <p:nvPr/>
        </p:nvSpPr>
        <p:spPr>
          <a:xfrm>
            <a:off x="7944203" y="5438018"/>
            <a:ext cx="1210570" cy="400101"/>
          </a:xfrm>
          <a:prstGeom prst="rect">
            <a:avLst/>
          </a:prstGeom>
        </p:spPr>
        <p:txBody>
          <a:bodyPr wrap="none" lIns="91431" tIns="45716" rIns="91431" bIns="45716">
            <a:spAutoFit/>
          </a:bodyPr>
          <a:lstStyle/>
          <a:p>
            <a:r>
              <a:rPr lang="zh-CN" altLang="en-US" sz="2000" b="1" dirty="0">
                <a:solidFill>
                  <a:schemeClr val="tx1">
                    <a:lumMod val="75000"/>
                    <a:lumOff val="25000"/>
                  </a:schemeClr>
                </a:solidFill>
                <a:latin typeface="微软雅黑" pitchFamily="34" charset="-122"/>
                <a:ea typeface="微软雅黑" pitchFamily="34" charset="-122"/>
              </a:rPr>
              <a:t>主要属性</a:t>
            </a:r>
            <a:endParaRPr lang="en-US" altLang="zh-CN" sz="2000" b="1" dirty="0">
              <a:solidFill>
                <a:schemeClr val="tx1">
                  <a:lumMod val="75000"/>
                  <a:lumOff val="25000"/>
                </a:schemeClr>
              </a:solidFill>
              <a:latin typeface="微软雅黑" pitchFamily="34" charset="-122"/>
              <a:ea typeface="微软雅黑" pitchFamily="34" charset="-122"/>
            </a:endParaRPr>
          </a:p>
        </p:txBody>
      </p:sp>
      <p:sp>
        <p:nvSpPr>
          <p:cNvPr id="166" name="矩形 47"/>
          <p:cNvSpPr>
            <a:spLocks noChangeArrowheads="1"/>
          </p:cNvSpPr>
          <p:nvPr/>
        </p:nvSpPr>
        <p:spPr bwMode="auto">
          <a:xfrm>
            <a:off x="7944205" y="5818731"/>
            <a:ext cx="2853081" cy="609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20000"/>
              </a:lnSpc>
              <a:spcBef>
                <a:spcPct val="0"/>
              </a:spcBef>
              <a:buNone/>
            </a:pPr>
            <a:r>
              <a:rPr lang="zh-CN" altLang="en-US" sz="1400" dirty="0" smtClean="0">
                <a:solidFill>
                  <a:schemeClr val="tx1">
                    <a:lumMod val="75000"/>
                    <a:lumOff val="25000"/>
                  </a:schemeClr>
                </a:solidFill>
                <a:sym typeface="微软雅黑" pitchFamily="34" charset="-122"/>
              </a:rPr>
              <a:t>       看重系统处理性能、安全性和可用性；进行用户管理。</a:t>
            </a:r>
            <a:endParaRPr lang="zh-CN" altLang="en-US" sz="1400" dirty="0">
              <a:solidFill>
                <a:schemeClr val="tx1">
                  <a:lumMod val="75000"/>
                  <a:lumOff val="25000"/>
                </a:schemeClr>
              </a:solidFill>
              <a:sym typeface="微软雅黑" pitchFamily="34" charset="-122"/>
            </a:endParaRPr>
          </a:p>
        </p:txBody>
      </p:sp>
    </p:spTree>
    <p:extLst>
      <p:ext uri="{BB962C8B-B14F-4D97-AF65-F5344CB8AC3E}">
        <p14:creationId xmlns:p14="http://schemas.microsoft.com/office/powerpoint/2010/main" val="1014699546"/>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88"/>
                                        </p:tgtEl>
                                        <p:attrNameLst>
                                          <p:attrName>style.visibility</p:attrName>
                                        </p:attrNameLst>
                                      </p:cBhvr>
                                      <p:to>
                                        <p:strVal val="visible"/>
                                      </p:to>
                                    </p:set>
                                    <p:anim calcmode="lin" valueType="num">
                                      <p:cBhvr>
                                        <p:cTn id="7" dur="1000" fill="hold"/>
                                        <p:tgtEl>
                                          <p:spTgt spid="88"/>
                                        </p:tgtEl>
                                        <p:attrNameLst>
                                          <p:attrName>ppt_w</p:attrName>
                                        </p:attrNameLst>
                                      </p:cBhvr>
                                      <p:tavLst>
                                        <p:tav tm="0">
                                          <p:val>
                                            <p:fltVal val="0"/>
                                          </p:val>
                                        </p:tav>
                                        <p:tav tm="100000">
                                          <p:val>
                                            <p:strVal val="#ppt_w"/>
                                          </p:val>
                                        </p:tav>
                                      </p:tavLst>
                                    </p:anim>
                                    <p:anim calcmode="lin" valueType="num">
                                      <p:cBhvr>
                                        <p:cTn id="8" dur="1000" fill="hold"/>
                                        <p:tgtEl>
                                          <p:spTgt spid="88"/>
                                        </p:tgtEl>
                                        <p:attrNameLst>
                                          <p:attrName>ppt_h</p:attrName>
                                        </p:attrNameLst>
                                      </p:cBhvr>
                                      <p:tavLst>
                                        <p:tav tm="0">
                                          <p:val>
                                            <p:fltVal val="0"/>
                                          </p:val>
                                        </p:tav>
                                        <p:tav tm="100000">
                                          <p:val>
                                            <p:strVal val="#ppt_h"/>
                                          </p:val>
                                        </p:tav>
                                      </p:tavLst>
                                    </p:anim>
                                    <p:anim calcmode="lin" valueType="num">
                                      <p:cBhvr>
                                        <p:cTn id="9" dur="1000" fill="hold"/>
                                        <p:tgtEl>
                                          <p:spTgt spid="88"/>
                                        </p:tgtEl>
                                        <p:attrNameLst>
                                          <p:attrName>style.rotation</p:attrName>
                                        </p:attrNameLst>
                                      </p:cBhvr>
                                      <p:tavLst>
                                        <p:tav tm="0">
                                          <p:val>
                                            <p:fltVal val="90"/>
                                          </p:val>
                                        </p:tav>
                                        <p:tav tm="100000">
                                          <p:val>
                                            <p:fltVal val="0"/>
                                          </p:val>
                                        </p:tav>
                                      </p:tavLst>
                                    </p:anim>
                                    <p:animEffect transition="in" filter="fade">
                                      <p:cBhvr>
                                        <p:cTn id="10" dur="1000"/>
                                        <p:tgtEl>
                                          <p:spTgt spid="88"/>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90"/>
                                        </p:tgtEl>
                                        <p:attrNameLst>
                                          <p:attrName>style.visibility</p:attrName>
                                        </p:attrNameLst>
                                      </p:cBhvr>
                                      <p:to>
                                        <p:strVal val="visible"/>
                                      </p:to>
                                    </p:set>
                                    <p:anim calcmode="lin" valueType="num">
                                      <p:cBhvr>
                                        <p:cTn id="13" dur="1000" fill="hold"/>
                                        <p:tgtEl>
                                          <p:spTgt spid="90"/>
                                        </p:tgtEl>
                                        <p:attrNameLst>
                                          <p:attrName>ppt_w</p:attrName>
                                        </p:attrNameLst>
                                      </p:cBhvr>
                                      <p:tavLst>
                                        <p:tav tm="0">
                                          <p:val>
                                            <p:fltVal val="0"/>
                                          </p:val>
                                        </p:tav>
                                        <p:tav tm="100000">
                                          <p:val>
                                            <p:strVal val="#ppt_w"/>
                                          </p:val>
                                        </p:tav>
                                      </p:tavLst>
                                    </p:anim>
                                    <p:anim calcmode="lin" valueType="num">
                                      <p:cBhvr>
                                        <p:cTn id="14" dur="1000" fill="hold"/>
                                        <p:tgtEl>
                                          <p:spTgt spid="90"/>
                                        </p:tgtEl>
                                        <p:attrNameLst>
                                          <p:attrName>ppt_h</p:attrName>
                                        </p:attrNameLst>
                                      </p:cBhvr>
                                      <p:tavLst>
                                        <p:tav tm="0">
                                          <p:val>
                                            <p:fltVal val="0"/>
                                          </p:val>
                                        </p:tav>
                                        <p:tav tm="100000">
                                          <p:val>
                                            <p:strVal val="#ppt_h"/>
                                          </p:val>
                                        </p:tav>
                                      </p:tavLst>
                                    </p:anim>
                                    <p:anim calcmode="lin" valueType="num">
                                      <p:cBhvr>
                                        <p:cTn id="15" dur="1000" fill="hold"/>
                                        <p:tgtEl>
                                          <p:spTgt spid="90"/>
                                        </p:tgtEl>
                                        <p:attrNameLst>
                                          <p:attrName>style.rotation</p:attrName>
                                        </p:attrNameLst>
                                      </p:cBhvr>
                                      <p:tavLst>
                                        <p:tav tm="0">
                                          <p:val>
                                            <p:fltVal val="90"/>
                                          </p:val>
                                        </p:tav>
                                        <p:tav tm="100000">
                                          <p:val>
                                            <p:fltVal val="0"/>
                                          </p:val>
                                        </p:tav>
                                      </p:tavLst>
                                    </p:anim>
                                    <p:animEffect transition="in" filter="fade">
                                      <p:cBhvr>
                                        <p:cTn id="16" dur="1000"/>
                                        <p:tgtEl>
                                          <p:spTgt spid="90"/>
                                        </p:tgtEl>
                                      </p:cBhvr>
                                    </p:animEffect>
                                  </p:childTnLst>
                                </p:cTn>
                              </p:par>
                              <p:par>
                                <p:cTn id="17" presetID="31" presetClass="entr" presetSubtype="0" fill="hold" grpId="0" nodeType="withEffect">
                                  <p:stCondLst>
                                    <p:cond delay="0"/>
                                  </p:stCondLst>
                                  <p:childTnLst>
                                    <p:set>
                                      <p:cBhvr>
                                        <p:cTn id="18" dur="1" fill="hold">
                                          <p:stCondLst>
                                            <p:cond delay="0"/>
                                          </p:stCondLst>
                                        </p:cTn>
                                        <p:tgtEl>
                                          <p:spTgt spid="91"/>
                                        </p:tgtEl>
                                        <p:attrNameLst>
                                          <p:attrName>style.visibility</p:attrName>
                                        </p:attrNameLst>
                                      </p:cBhvr>
                                      <p:to>
                                        <p:strVal val="visible"/>
                                      </p:to>
                                    </p:set>
                                    <p:anim calcmode="lin" valueType="num">
                                      <p:cBhvr>
                                        <p:cTn id="19" dur="1000" fill="hold"/>
                                        <p:tgtEl>
                                          <p:spTgt spid="91"/>
                                        </p:tgtEl>
                                        <p:attrNameLst>
                                          <p:attrName>ppt_w</p:attrName>
                                        </p:attrNameLst>
                                      </p:cBhvr>
                                      <p:tavLst>
                                        <p:tav tm="0">
                                          <p:val>
                                            <p:fltVal val="0"/>
                                          </p:val>
                                        </p:tav>
                                        <p:tav tm="100000">
                                          <p:val>
                                            <p:strVal val="#ppt_w"/>
                                          </p:val>
                                        </p:tav>
                                      </p:tavLst>
                                    </p:anim>
                                    <p:anim calcmode="lin" valueType="num">
                                      <p:cBhvr>
                                        <p:cTn id="20" dur="1000" fill="hold"/>
                                        <p:tgtEl>
                                          <p:spTgt spid="91"/>
                                        </p:tgtEl>
                                        <p:attrNameLst>
                                          <p:attrName>ppt_h</p:attrName>
                                        </p:attrNameLst>
                                      </p:cBhvr>
                                      <p:tavLst>
                                        <p:tav tm="0">
                                          <p:val>
                                            <p:fltVal val="0"/>
                                          </p:val>
                                        </p:tav>
                                        <p:tav tm="100000">
                                          <p:val>
                                            <p:strVal val="#ppt_h"/>
                                          </p:val>
                                        </p:tav>
                                      </p:tavLst>
                                    </p:anim>
                                    <p:anim calcmode="lin" valueType="num">
                                      <p:cBhvr>
                                        <p:cTn id="21" dur="1000" fill="hold"/>
                                        <p:tgtEl>
                                          <p:spTgt spid="91"/>
                                        </p:tgtEl>
                                        <p:attrNameLst>
                                          <p:attrName>style.rotation</p:attrName>
                                        </p:attrNameLst>
                                      </p:cBhvr>
                                      <p:tavLst>
                                        <p:tav tm="0">
                                          <p:val>
                                            <p:fltVal val="90"/>
                                          </p:val>
                                        </p:tav>
                                        <p:tav tm="100000">
                                          <p:val>
                                            <p:fltVal val="0"/>
                                          </p:val>
                                        </p:tav>
                                      </p:tavLst>
                                    </p:anim>
                                    <p:animEffect transition="in" filter="fade">
                                      <p:cBhvr>
                                        <p:cTn id="22" dur="1000"/>
                                        <p:tgtEl>
                                          <p:spTgt spid="91"/>
                                        </p:tgtEl>
                                      </p:cBhvr>
                                    </p:animEffect>
                                  </p:childTnLst>
                                </p:cTn>
                              </p:par>
                              <p:par>
                                <p:cTn id="23" presetID="31" presetClass="entr" presetSubtype="0" fill="hold" grpId="0" nodeType="withEffect">
                                  <p:stCondLst>
                                    <p:cond delay="0"/>
                                  </p:stCondLst>
                                  <p:childTnLst>
                                    <p:set>
                                      <p:cBhvr>
                                        <p:cTn id="24" dur="1" fill="hold">
                                          <p:stCondLst>
                                            <p:cond delay="0"/>
                                          </p:stCondLst>
                                        </p:cTn>
                                        <p:tgtEl>
                                          <p:spTgt spid="92"/>
                                        </p:tgtEl>
                                        <p:attrNameLst>
                                          <p:attrName>style.visibility</p:attrName>
                                        </p:attrNameLst>
                                      </p:cBhvr>
                                      <p:to>
                                        <p:strVal val="visible"/>
                                      </p:to>
                                    </p:set>
                                    <p:anim calcmode="lin" valueType="num">
                                      <p:cBhvr>
                                        <p:cTn id="25" dur="1000" fill="hold"/>
                                        <p:tgtEl>
                                          <p:spTgt spid="92"/>
                                        </p:tgtEl>
                                        <p:attrNameLst>
                                          <p:attrName>ppt_w</p:attrName>
                                        </p:attrNameLst>
                                      </p:cBhvr>
                                      <p:tavLst>
                                        <p:tav tm="0">
                                          <p:val>
                                            <p:fltVal val="0"/>
                                          </p:val>
                                        </p:tav>
                                        <p:tav tm="100000">
                                          <p:val>
                                            <p:strVal val="#ppt_w"/>
                                          </p:val>
                                        </p:tav>
                                      </p:tavLst>
                                    </p:anim>
                                    <p:anim calcmode="lin" valueType="num">
                                      <p:cBhvr>
                                        <p:cTn id="26" dur="1000" fill="hold"/>
                                        <p:tgtEl>
                                          <p:spTgt spid="92"/>
                                        </p:tgtEl>
                                        <p:attrNameLst>
                                          <p:attrName>ppt_h</p:attrName>
                                        </p:attrNameLst>
                                      </p:cBhvr>
                                      <p:tavLst>
                                        <p:tav tm="0">
                                          <p:val>
                                            <p:fltVal val="0"/>
                                          </p:val>
                                        </p:tav>
                                        <p:tav tm="100000">
                                          <p:val>
                                            <p:strVal val="#ppt_h"/>
                                          </p:val>
                                        </p:tav>
                                      </p:tavLst>
                                    </p:anim>
                                    <p:anim calcmode="lin" valueType="num">
                                      <p:cBhvr>
                                        <p:cTn id="27" dur="1000" fill="hold"/>
                                        <p:tgtEl>
                                          <p:spTgt spid="92"/>
                                        </p:tgtEl>
                                        <p:attrNameLst>
                                          <p:attrName>style.rotation</p:attrName>
                                        </p:attrNameLst>
                                      </p:cBhvr>
                                      <p:tavLst>
                                        <p:tav tm="0">
                                          <p:val>
                                            <p:fltVal val="90"/>
                                          </p:val>
                                        </p:tav>
                                        <p:tav tm="100000">
                                          <p:val>
                                            <p:fltVal val="0"/>
                                          </p:val>
                                        </p:tav>
                                      </p:tavLst>
                                    </p:anim>
                                    <p:animEffect transition="in" filter="fade">
                                      <p:cBhvr>
                                        <p:cTn id="28" dur="1000"/>
                                        <p:tgtEl>
                                          <p:spTgt spid="92"/>
                                        </p:tgtEl>
                                      </p:cBhvr>
                                    </p:animEffect>
                                  </p:childTnLst>
                                </p:cTn>
                              </p:par>
                              <p:par>
                                <p:cTn id="29" presetID="31" presetClass="entr" presetSubtype="0" fill="hold" grpId="0" nodeType="withEffect">
                                  <p:stCondLst>
                                    <p:cond delay="0"/>
                                  </p:stCondLst>
                                  <p:childTnLst>
                                    <p:set>
                                      <p:cBhvr>
                                        <p:cTn id="30" dur="1" fill="hold">
                                          <p:stCondLst>
                                            <p:cond delay="0"/>
                                          </p:stCondLst>
                                        </p:cTn>
                                        <p:tgtEl>
                                          <p:spTgt spid="93"/>
                                        </p:tgtEl>
                                        <p:attrNameLst>
                                          <p:attrName>style.visibility</p:attrName>
                                        </p:attrNameLst>
                                      </p:cBhvr>
                                      <p:to>
                                        <p:strVal val="visible"/>
                                      </p:to>
                                    </p:set>
                                    <p:anim calcmode="lin" valueType="num">
                                      <p:cBhvr>
                                        <p:cTn id="31" dur="1000" fill="hold"/>
                                        <p:tgtEl>
                                          <p:spTgt spid="93"/>
                                        </p:tgtEl>
                                        <p:attrNameLst>
                                          <p:attrName>ppt_w</p:attrName>
                                        </p:attrNameLst>
                                      </p:cBhvr>
                                      <p:tavLst>
                                        <p:tav tm="0">
                                          <p:val>
                                            <p:fltVal val="0"/>
                                          </p:val>
                                        </p:tav>
                                        <p:tav tm="100000">
                                          <p:val>
                                            <p:strVal val="#ppt_w"/>
                                          </p:val>
                                        </p:tav>
                                      </p:tavLst>
                                    </p:anim>
                                    <p:anim calcmode="lin" valueType="num">
                                      <p:cBhvr>
                                        <p:cTn id="32" dur="1000" fill="hold"/>
                                        <p:tgtEl>
                                          <p:spTgt spid="93"/>
                                        </p:tgtEl>
                                        <p:attrNameLst>
                                          <p:attrName>ppt_h</p:attrName>
                                        </p:attrNameLst>
                                      </p:cBhvr>
                                      <p:tavLst>
                                        <p:tav tm="0">
                                          <p:val>
                                            <p:fltVal val="0"/>
                                          </p:val>
                                        </p:tav>
                                        <p:tav tm="100000">
                                          <p:val>
                                            <p:strVal val="#ppt_h"/>
                                          </p:val>
                                        </p:tav>
                                      </p:tavLst>
                                    </p:anim>
                                    <p:anim calcmode="lin" valueType="num">
                                      <p:cBhvr>
                                        <p:cTn id="33" dur="1000" fill="hold"/>
                                        <p:tgtEl>
                                          <p:spTgt spid="93"/>
                                        </p:tgtEl>
                                        <p:attrNameLst>
                                          <p:attrName>style.rotation</p:attrName>
                                        </p:attrNameLst>
                                      </p:cBhvr>
                                      <p:tavLst>
                                        <p:tav tm="0">
                                          <p:val>
                                            <p:fltVal val="90"/>
                                          </p:val>
                                        </p:tav>
                                        <p:tav tm="100000">
                                          <p:val>
                                            <p:fltVal val="0"/>
                                          </p:val>
                                        </p:tav>
                                      </p:tavLst>
                                    </p:anim>
                                    <p:animEffect transition="in" filter="fade">
                                      <p:cBhvr>
                                        <p:cTn id="34" dur="1000"/>
                                        <p:tgtEl>
                                          <p:spTgt spid="93"/>
                                        </p:tgtEl>
                                      </p:cBhvr>
                                    </p:animEffect>
                                  </p:childTnLst>
                                </p:cTn>
                              </p:par>
                              <p:par>
                                <p:cTn id="35" presetID="31"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 calcmode="lin" valueType="num">
                                      <p:cBhvr>
                                        <p:cTn id="37" dur="1000" fill="hold"/>
                                        <p:tgtEl>
                                          <p:spTgt spid="14"/>
                                        </p:tgtEl>
                                        <p:attrNameLst>
                                          <p:attrName>ppt_w</p:attrName>
                                        </p:attrNameLst>
                                      </p:cBhvr>
                                      <p:tavLst>
                                        <p:tav tm="0">
                                          <p:val>
                                            <p:fltVal val="0"/>
                                          </p:val>
                                        </p:tav>
                                        <p:tav tm="100000">
                                          <p:val>
                                            <p:strVal val="#ppt_w"/>
                                          </p:val>
                                        </p:tav>
                                      </p:tavLst>
                                    </p:anim>
                                    <p:anim calcmode="lin" valueType="num">
                                      <p:cBhvr>
                                        <p:cTn id="38" dur="1000" fill="hold"/>
                                        <p:tgtEl>
                                          <p:spTgt spid="14"/>
                                        </p:tgtEl>
                                        <p:attrNameLst>
                                          <p:attrName>ppt_h</p:attrName>
                                        </p:attrNameLst>
                                      </p:cBhvr>
                                      <p:tavLst>
                                        <p:tav tm="0">
                                          <p:val>
                                            <p:fltVal val="0"/>
                                          </p:val>
                                        </p:tav>
                                        <p:tav tm="100000">
                                          <p:val>
                                            <p:strVal val="#ppt_h"/>
                                          </p:val>
                                        </p:tav>
                                      </p:tavLst>
                                    </p:anim>
                                    <p:anim calcmode="lin" valueType="num">
                                      <p:cBhvr>
                                        <p:cTn id="39" dur="1000" fill="hold"/>
                                        <p:tgtEl>
                                          <p:spTgt spid="14"/>
                                        </p:tgtEl>
                                        <p:attrNameLst>
                                          <p:attrName>style.rotation</p:attrName>
                                        </p:attrNameLst>
                                      </p:cBhvr>
                                      <p:tavLst>
                                        <p:tav tm="0">
                                          <p:val>
                                            <p:fltVal val="90"/>
                                          </p:val>
                                        </p:tav>
                                        <p:tav tm="100000">
                                          <p:val>
                                            <p:fltVal val="0"/>
                                          </p:val>
                                        </p:tav>
                                      </p:tavLst>
                                    </p:anim>
                                    <p:animEffect transition="in" filter="fade">
                                      <p:cBhvr>
                                        <p:cTn id="40" dur="1000"/>
                                        <p:tgtEl>
                                          <p:spTgt spid="14"/>
                                        </p:tgtEl>
                                      </p:cBhvr>
                                    </p:animEffect>
                                  </p:childTnLst>
                                </p:cTn>
                              </p:par>
                              <p:par>
                                <p:cTn id="41" presetID="31" presetClass="entr" presetSubtype="0" fill="hold" grpId="0" nodeType="withEffect">
                                  <p:stCondLst>
                                    <p:cond delay="0"/>
                                  </p:stCondLst>
                                  <p:childTnLst>
                                    <p:set>
                                      <p:cBhvr>
                                        <p:cTn id="42" dur="1" fill="hold">
                                          <p:stCondLst>
                                            <p:cond delay="0"/>
                                          </p:stCondLst>
                                        </p:cTn>
                                        <p:tgtEl>
                                          <p:spTgt spid="94"/>
                                        </p:tgtEl>
                                        <p:attrNameLst>
                                          <p:attrName>style.visibility</p:attrName>
                                        </p:attrNameLst>
                                      </p:cBhvr>
                                      <p:to>
                                        <p:strVal val="visible"/>
                                      </p:to>
                                    </p:set>
                                    <p:anim calcmode="lin" valueType="num">
                                      <p:cBhvr>
                                        <p:cTn id="43" dur="1000" fill="hold"/>
                                        <p:tgtEl>
                                          <p:spTgt spid="94"/>
                                        </p:tgtEl>
                                        <p:attrNameLst>
                                          <p:attrName>ppt_w</p:attrName>
                                        </p:attrNameLst>
                                      </p:cBhvr>
                                      <p:tavLst>
                                        <p:tav tm="0">
                                          <p:val>
                                            <p:fltVal val="0"/>
                                          </p:val>
                                        </p:tav>
                                        <p:tav tm="100000">
                                          <p:val>
                                            <p:strVal val="#ppt_w"/>
                                          </p:val>
                                        </p:tav>
                                      </p:tavLst>
                                    </p:anim>
                                    <p:anim calcmode="lin" valueType="num">
                                      <p:cBhvr>
                                        <p:cTn id="44" dur="1000" fill="hold"/>
                                        <p:tgtEl>
                                          <p:spTgt spid="94"/>
                                        </p:tgtEl>
                                        <p:attrNameLst>
                                          <p:attrName>ppt_h</p:attrName>
                                        </p:attrNameLst>
                                      </p:cBhvr>
                                      <p:tavLst>
                                        <p:tav tm="0">
                                          <p:val>
                                            <p:fltVal val="0"/>
                                          </p:val>
                                        </p:tav>
                                        <p:tav tm="100000">
                                          <p:val>
                                            <p:strVal val="#ppt_h"/>
                                          </p:val>
                                        </p:tav>
                                      </p:tavLst>
                                    </p:anim>
                                    <p:anim calcmode="lin" valueType="num">
                                      <p:cBhvr>
                                        <p:cTn id="45" dur="1000" fill="hold"/>
                                        <p:tgtEl>
                                          <p:spTgt spid="94"/>
                                        </p:tgtEl>
                                        <p:attrNameLst>
                                          <p:attrName>style.rotation</p:attrName>
                                        </p:attrNameLst>
                                      </p:cBhvr>
                                      <p:tavLst>
                                        <p:tav tm="0">
                                          <p:val>
                                            <p:fltVal val="90"/>
                                          </p:val>
                                        </p:tav>
                                        <p:tav tm="100000">
                                          <p:val>
                                            <p:fltVal val="0"/>
                                          </p:val>
                                        </p:tav>
                                      </p:tavLst>
                                    </p:anim>
                                    <p:animEffect transition="in" filter="fade">
                                      <p:cBhvr>
                                        <p:cTn id="46" dur="1000"/>
                                        <p:tgtEl>
                                          <p:spTgt spid="94"/>
                                        </p:tgtEl>
                                      </p:cBhvr>
                                    </p:animEffect>
                                  </p:childTnLst>
                                </p:cTn>
                              </p:par>
                              <p:par>
                                <p:cTn id="47" presetID="31" presetClass="entr" presetSubtype="0" fill="hold" grpId="0" nodeType="withEffect">
                                  <p:stCondLst>
                                    <p:cond delay="0"/>
                                  </p:stCondLst>
                                  <p:childTnLst>
                                    <p:set>
                                      <p:cBhvr>
                                        <p:cTn id="48" dur="1" fill="hold">
                                          <p:stCondLst>
                                            <p:cond delay="0"/>
                                          </p:stCondLst>
                                        </p:cTn>
                                        <p:tgtEl>
                                          <p:spTgt spid="95"/>
                                        </p:tgtEl>
                                        <p:attrNameLst>
                                          <p:attrName>style.visibility</p:attrName>
                                        </p:attrNameLst>
                                      </p:cBhvr>
                                      <p:to>
                                        <p:strVal val="visible"/>
                                      </p:to>
                                    </p:set>
                                    <p:anim calcmode="lin" valueType="num">
                                      <p:cBhvr>
                                        <p:cTn id="49" dur="1000" fill="hold"/>
                                        <p:tgtEl>
                                          <p:spTgt spid="95"/>
                                        </p:tgtEl>
                                        <p:attrNameLst>
                                          <p:attrName>ppt_w</p:attrName>
                                        </p:attrNameLst>
                                      </p:cBhvr>
                                      <p:tavLst>
                                        <p:tav tm="0">
                                          <p:val>
                                            <p:fltVal val="0"/>
                                          </p:val>
                                        </p:tav>
                                        <p:tav tm="100000">
                                          <p:val>
                                            <p:strVal val="#ppt_w"/>
                                          </p:val>
                                        </p:tav>
                                      </p:tavLst>
                                    </p:anim>
                                    <p:anim calcmode="lin" valueType="num">
                                      <p:cBhvr>
                                        <p:cTn id="50" dur="1000" fill="hold"/>
                                        <p:tgtEl>
                                          <p:spTgt spid="95"/>
                                        </p:tgtEl>
                                        <p:attrNameLst>
                                          <p:attrName>ppt_h</p:attrName>
                                        </p:attrNameLst>
                                      </p:cBhvr>
                                      <p:tavLst>
                                        <p:tav tm="0">
                                          <p:val>
                                            <p:fltVal val="0"/>
                                          </p:val>
                                        </p:tav>
                                        <p:tav tm="100000">
                                          <p:val>
                                            <p:strVal val="#ppt_h"/>
                                          </p:val>
                                        </p:tav>
                                      </p:tavLst>
                                    </p:anim>
                                    <p:anim calcmode="lin" valueType="num">
                                      <p:cBhvr>
                                        <p:cTn id="51" dur="1000" fill="hold"/>
                                        <p:tgtEl>
                                          <p:spTgt spid="95"/>
                                        </p:tgtEl>
                                        <p:attrNameLst>
                                          <p:attrName>style.rotation</p:attrName>
                                        </p:attrNameLst>
                                      </p:cBhvr>
                                      <p:tavLst>
                                        <p:tav tm="0">
                                          <p:val>
                                            <p:fltVal val="90"/>
                                          </p:val>
                                        </p:tav>
                                        <p:tav tm="100000">
                                          <p:val>
                                            <p:fltVal val="0"/>
                                          </p:val>
                                        </p:tav>
                                      </p:tavLst>
                                    </p:anim>
                                    <p:animEffect transition="in" filter="fade">
                                      <p:cBhvr>
                                        <p:cTn id="52" dur="1000"/>
                                        <p:tgtEl>
                                          <p:spTgt spid="95"/>
                                        </p:tgtEl>
                                      </p:cBhvr>
                                    </p:animEffect>
                                  </p:childTnLst>
                                </p:cTn>
                              </p:par>
                              <p:par>
                                <p:cTn id="53" presetID="31" presetClass="entr" presetSubtype="0" fill="hold" grpId="0" nodeType="withEffect">
                                  <p:stCondLst>
                                    <p:cond delay="0"/>
                                  </p:stCondLst>
                                  <p:childTnLst>
                                    <p:set>
                                      <p:cBhvr>
                                        <p:cTn id="54" dur="1" fill="hold">
                                          <p:stCondLst>
                                            <p:cond delay="0"/>
                                          </p:stCondLst>
                                        </p:cTn>
                                        <p:tgtEl>
                                          <p:spTgt spid="97"/>
                                        </p:tgtEl>
                                        <p:attrNameLst>
                                          <p:attrName>style.visibility</p:attrName>
                                        </p:attrNameLst>
                                      </p:cBhvr>
                                      <p:to>
                                        <p:strVal val="visible"/>
                                      </p:to>
                                    </p:set>
                                    <p:anim calcmode="lin" valueType="num">
                                      <p:cBhvr>
                                        <p:cTn id="55" dur="1000" fill="hold"/>
                                        <p:tgtEl>
                                          <p:spTgt spid="97"/>
                                        </p:tgtEl>
                                        <p:attrNameLst>
                                          <p:attrName>ppt_w</p:attrName>
                                        </p:attrNameLst>
                                      </p:cBhvr>
                                      <p:tavLst>
                                        <p:tav tm="0">
                                          <p:val>
                                            <p:fltVal val="0"/>
                                          </p:val>
                                        </p:tav>
                                        <p:tav tm="100000">
                                          <p:val>
                                            <p:strVal val="#ppt_w"/>
                                          </p:val>
                                        </p:tav>
                                      </p:tavLst>
                                    </p:anim>
                                    <p:anim calcmode="lin" valueType="num">
                                      <p:cBhvr>
                                        <p:cTn id="56" dur="1000" fill="hold"/>
                                        <p:tgtEl>
                                          <p:spTgt spid="97"/>
                                        </p:tgtEl>
                                        <p:attrNameLst>
                                          <p:attrName>ppt_h</p:attrName>
                                        </p:attrNameLst>
                                      </p:cBhvr>
                                      <p:tavLst>
                                        <p:tav tm="0">
                                          <p:val>
                                            <p:fltVal val="0"/>
                                          </p:val>
                                        </p:tav>
                                        <p:tav tm="100000">
                                          <p:val>
                                            <p:strVal val="#ppt_h"/>
                                          </p:val>
                                        </p:tav>
                                      </p:tavLst>
                                    </p:anim>
                                    <p:anim calcmode="lin" valueType="num">
                                      <p:cBhvr>
                                        <p:cTn id="57" dur="1000" fill="hold"/>
                                        <p:tgtEl>
                                          <p:spTgt spid="97"/>
                                        </p:tgtEl>
                                        <p:attrNameLst>
                                          <p:attrName>style.rotation</p:attrName>
                                        </p:attrNameLst>
                                      </p:cBhvr>
                                      <p:tavLst>
                                        <p:tav tm="0">
                                          <p:val>
                                            <p:fltVal val="90"/>
                                          </p:val>
                                        </p:tav>
                                        <p:tav tm="100000">
                                          <p:val>
                                            <p:fltVal val="0"/>
                                          </p:val>
                                        </p:tav>
                                      </p:tavLst>
                                    </p:anim>
                                    <p:animEffect transition="in" filter="fade">
                                      <p:cBhvr>
                                        <p:cTn id="58" dur="1000"/>
                                        <p:tgtEl>
                                          <p:spTgt spid="97"/>
                                        </p:tgtEl>
                                      </p:cBhvr>
                                    </p:animEffect>
                                  </p:childTnLst>
                                </p:cTn>
                              </p:par>
                              <p:par>
                                <p:cTn id="59" presetID="31" presetClass="entr" presetSubtype="0" fill="hold" grpId="0" nodeType="withEffect">
                                  <p:stCondLst>
                                    <p:cond delay="0"/>
                                  </p:stCondLst>
                                  <p:childTnLst>
                                    <p:set>
                                      <p:cBhvr>
                                        <p:cTn id="60" dur="1" fill="hold">
                                          <p:stCondLst>
                                            <p:cond delay="0"/>
                                          </p:stCondLst>
                                        </p:cTn>
                                        <p:tgtEl>
                                          <p:spTgt spid="98"/>
                                        </p:tgtEl>
                                        <p:attrNameLst>
                                          <p:attrName>style.visibility</p:attrName>
                                        </p:attrNameLst>
                                      </p:cBhvr>
                                      <p:to>
                                        <p:strVal val="visible"/>
                                      </p:to>
                                    </p:set>
                                    <p:anim calcmode="lin" valueType="num">
                                      <p:cBhvr>
                                        <p:cTn id="61" dur="1000" fill="hold"/>
                                        <p:tgtEl>
                                          <p:spTgt spid="98"/>
                                        </p:tgtEl>
                                        <p:attrNameLst>
                                          <p:attrName>ppt_w</p:attrName>
                                        </p:attrNameLst>
                                      </p:cBhvr>
                                      <p:tavLst>
                                        <p:tav tm="0">
                                          <p:val>
                                            <p:fltVal val="0"/>
                                          </p:val>
                                        </p:tav>
                                        <p:tav tm="100000">
                                          <p:val>
                                            <p:strVal val="#ppt_w"/>
                                          </p:val>
                                        </p:tav>
                                      </p:tavLst>
                                    </p:anim>
                                    <p:anim calcmode="lin" valueType="num">
                                      <p:cBhvr>
                                        <p:cTn id="62" dur="1000" fill="hold"/>
                                        <p:tgtEl>
                                          <p:spTgt spid="98"/>
                                        </p:tgtEl>
                                        <p:attrNameLst>
                                          <p:attrName>ppt_h</p:attrName>
                                        </p:attrNameLst>
                                      </p:cBhvr>
                                      <p:tavLst>
                                        <p:tav tm="0">
                                          <p:val>
                                            <p:fltVal val="0"/>
                                          </p:val>
                                        </p:tav>
                                        <p:tav tm="100000">
                                          <p:val>
                                            <p:strVal val="#ppt_h"/>
                                          </p:val>
                                        </p:tav>
                                      </p:tavLst>
                                    </p:anim>
                                    <p:anim calcmode="lin" valueType="num">
                                      <p:cBhvr>
                                        <p:cTn id="63" dur="1000" fill="hold"/>
                                        <p:tgtEl>
                                          <p:spTgt spid="98"/>
                                        </p:tgtEl>
                                        <p:attrNameLst>
                                          <p:attrName>style.rotation</p:attrName>
                                        </p:attrNameLst>
                                      </p:cBhvr>
                                      <p:tavLst>
                                        <p:tav tm="0">
                                          <p:val>
                                            <p:fltVal val="90"/>
                                          </p:val>
                                        </p:tav>
                                        <p:tav tm="100000">
                                          <p:val>
                                            <p:fltVal val="0"/>
                                          </p:val>
                                        </p:tav>
                                      </p:tavLst>
                                    </p:anim>
                                    <p:animEffect transition="in" filter="fade">
                                      <p:cBhvr>
                                        <p:cTn id="64" dur="1000"/>
                                        <p:tgtEl>
                                          <p:spTgt spid="98"/>
                                        </p:tgtEl>
                                      </p:cBhvr>
                                    </p:animEffect>
                                  </p:childTnLst>
                                </p:cTn>
                              </p:par>
                            </p:childTnLst>
                          </p:cTn>
                        </p:par>
                        <p:par>
                          <p:cTn id="65" fill="hold">
                            <p:stCondLst>
                              <p:cond delay="1000"/>
                            </p:stCondLst>
                            <p:childTnLst>
                              <p:par>
                                <p:cTn id="66" presetID="22" presetClass="entr" presetSubtype="8" fill="hold" nodeType="afterEffect">
                                  <p:stCondLst>
                                    <p:cond delay="0"/>
                                  </p:stCondLst>
                                  <p:childTnLst>
                                    <p:set>
                                      <p:cBhvr>
                                        <p:cTn id="67" dur="1" fill="hold">
                                          <p:stCondLst>
                                            <p:cond delay="0"/>
                                          </p:stCondLst>
                                        </p:cTn>
                                        <p:tgtEl>
                                          <p:spTgt spid="142"/>
                                        </p:tgtEl>
                                        <p:attrNameLst>
                                          <p:attrName>style.visibility</p:attrName>
                                        </p:attrNameLst>
                                      </p:cBhvr>
                                      <p:to>
                                        <p:strVal val="visible"/>
                                      </p:to>
                                    </p:set>
                                    <p:animEffect transition="in" filter="wipe(left)">
                                      <p:cBhvr>
                                        <p:cTn id="68" dur="500"/>
                                        <p:tgtEl>
                                          <p:spTgt spid="142"/>
                                        </p:tgtEl>
                                      </p:cBhvr>
                                    </p:animEffect>
                                  </p:childTnLst>
                                </p:cTn>
                              </p:par>
                            </p:childTnLst>
                          </p:cTn>
                        </p:par>
                        <p:par>
                          <p:cTn id="69" fill="hold">
                            <p:stCondLst>
                              <p:cond delay="1500"/>
                            </p:stCondLst>
                            <p:childTnLst>
                              <p:par>
                                <p:cTn id="70" presetID="22" presetClass="entr" presetSubtype="8" fill="hold" grpId="0" nodeType="afterEffect">
                                  <p:stCondLst>
                                    <p:cond delay="0"/>
                                  </p:stCondLst>
                                  <p:childTnLst>
                                    <p:set>
                                      <p:cBhvr>
                                        <p:cTn id="71" dur="1" fill="hold">
                                          <p:stCondLst>
                                            <p:cond delay="0"/>
                                          </p:stCondLst>
                                        </p:cTn>
                                        <p:tgtEl>
                                          <p:spTgt spid="140"/>
                                        </p:tgtEl>
                                        <p:attrNameLst>
                                          <p:attrName>style.visibility</p:attrName>
                                        </p:attrNameLst>
                                      </p:cBhvr>
                                      <p:to>
                                        <p:strVal val="visible"/>
                                      </p:to>
                                    </p:set>
                                    <p:animEffect transition="in" filter="wipe(left)">
                                      <p:cBhvr>
                                        <p:cTn id="72" dur="500"/>
                                        <p:tgtEl>
                                          <p:spTgt spid="140"/>
                                        </p:tgtEl>
                                      </p:cBhvr>
                                    </p:animEffect>
                                  </p:childTnLst>
                                </p:cTn>
                              </p:par>
                              <p:par>
                                <p:cTn id="73" presetID="22" presetClass="entr" presetSubtype="8" fill="hold" grpId="0" nodeType="withEffect">
                                  <p:stCondLst>
                                    <p:cond delay="0"/>
                                  </p:stCondLst>
                                  <p:childTnLst>
                                    <p:set>
                                      <p:cBhvr>
                                        <p:cTn id="74" dur="1" fill="hold">
                                          <p:stCondLst>
                                            <p:cond delay="0"/>
                                          </p:stCondLst>
                                        </p:cTn>
                                        <p:tgtEl>
                                          <p:spTgt spid="141"/>
                                        </p:tgtEl>
                                        <p:attrNameLst>
                                          <p:attrName>style.visibility</p:attrName>
                                        </p:attrNameLst>
                                      </p:cBhvr>
                                      <p:to>
                                        <p:strVal val="visible"/>
                                      </p:to>
                                    </p:set>
                                    <p:animEffect transition="in" filter="wipe(left)">
                                      <p:cBhvr>
                                        <p:cTn id="75" dur="500"/>
                                        <p:tgtEl>
                                          <p:spTgt spid="141"/>
                                        </p:tgtEl>
                                      </p:cBhvr>
                                    </p:animEffect>
                                  </p:childTnLst>
                                </p:cTn>
                              </p:par>
                            </p:childTnLst>
                          </p:cTn>
                        </p:par>
                        <p:par>
                          <p:cTn id="76" fill="hold">
                            <p:stCondLst>
                              <p:cond delay="2000"/>
                            </p:stCondLst>
                            <p:childTnLst>
                              <p:par>
                                <p:cTn id="77" presetID="22" presetClass="entr" presetSubtype="2" fill="hold" nodeType="afterEffect">
                                  <p:stCondLst>
                                    <p:cond delay="250"/>
                                  </p:stCondLst>
                                  <p:childTnLst>
                                    <p:set>
                                      <p:cBhvr>
                                        <p:cTn id="78" dur="1" fill="hold">
                                          <p:stCondLst>
                                            <p:cond delay="0"/>
                                          </p:stCondLst>
                                        </p:cTn>
                                        <p:tgtEl>
                                          <p:spTgt spid="150"/>
                                        </p:tgtEl>
                                        <p:attrNameLst>
                                          <p:attrName>style.visibility</p:attrName>
                                        </p:attrNameLst>
                                      </p:cBhvr>
                                      <p:to>
                                        <p:strVal val="visible"/>
                                      </p:to>
                                    </p:set>
                                    <p:animEffect transition="in" filter="wipe(right)">
                                      <p:cBhvr>
                                        <p:cTn id="79" dur="500"/>
                                        <p:tgtEl>
                                          <p:spTgt spid="150"/>
                                        </p:tgtEl>
                                      </p:cBhvr>
                                    </p:animEffect>
                                  </p:childTnLst>
                                </p:cTn>
                              </p:par>
                            </p:childTnLst>
                          </p:cTn>
                        </p:par>
                        <p:par>
                          <p:cTn id="80" fill="hold">
                            <p:stCondLst>
                              <p:cond delay="2750"/>
                            </p:stCondLst>
                            <p:childTnLst>
                              <p:par>
                                <p:cTn id="81" presetID="22" presetClass="entr" presetSubtype="2" fill="hold" grpId="0" nodeType="afterEffect">
                                  <p:stCondLst>
                                    <p:cond delay="0"/>
                                  </p:stCondLst>
                                  <p:childTnLst>
                                    <p:set>
                                      <p:cBhvr>
                                        <p:cTn id="82" dur="1" fill="hold">
                                          <p:stCondLst>
                                            <p:cond delay="0"/>
                                          </p:stCondLst>
                                        </p:cTn>
                                        <p:tgtEl>
                                          <p:spTgt spid="153"/>
                                        </p:tgtEl>
                                        <p:attrNameLst>
                                          <p:attrName>style.visibility</p:attrName>
                                        </p:attrNameLst>
                                      </p:cBhvr>
                                      <p:to>
                                        <p:strVal val="visible"/>
                                      </p:to>
                                    </p:set>
                                    <p:animEffect transition="in" filter="wipe(right)">
                                      <p:cBhvr>
                                        <p:cTn id="83" dur="500"/>
                                        <p:tgtEl>
                                          <p:spTgt spid="153"/>
                                        </p:tgtEl>
                                      </p:cBhvr>
                                    </p:animEffect>
                                  </p:childTnLst>
                                </p:cTn>
                              </p:par>
                              <p:par>
                                <p:cTn id="84" presetID="22" presetClass="entr" presetSubtype="2" fill="hold" grpId="0" nodeType="withEffect">
                                  <p:stCondLst>
                                    <p:cond delay="0"/>
                                  </p:stCondLst>
                                  <p:childTnLst>
                                    <p:set>
                                      <p:cBhvr>
                                        <p:cTn id="85" dur="1" fill="hold">
                                          <p:stCondLst>
                                            <p:cond delay="0"/>
                                          </p:stCondLst>
                                        </p:cTn>
                                        <p:tgtEl>
                                          <p:spTgt spid="154"/>
                                        </p:tgtEl>
                                        <p:attrNameLst>
                                          <p:attrName>style.visibility</p:attrName>
                                        </p:attrNameLst>
                                      </p:cBhvr>
                                      <p:to>
                                        <p:strVal val="visible"/>
                                      </p:to>
                                    </p:set>
                                    <p:animEffect transition="in" filter="wipe(right)">
                                      <p:cBhvr>
                                        <p:cTn id="86" dur="500"/>
                                        <p:tgtEl>
                                          <p:spTgt spid="154"/>
                                        </p:tgtEl>
                                      </p:cBhvr>
                                    </p:animEffect>
                                  </p:childTnLst>
                                </p:cTn>
                              </p:par>
                            </p:childTnLst>
                          </p:cTn>
                        </p:par>
                        <p:par>
                          <p:cTn id="87" fill="hold">
                            <p:stCondLst>
                              <p:cond delay="3250"/>
                            </p:stCondLst>
                            <p:childTnLst>
                              <p:par>
                                <p:cTn id="88" presetID="22" presetClass="entr" presetSubtype="2" fill="hold" nodeType="afterEffect">
                                  <p:stCondLst>
                                    <p:cond delay="0"/>
                                  </p:stCondLst>
                                  <p:childTnLst>
                                    <p:set>
                                      <p:cBhvr>
                                        <p:cTn id="89" dur="1" fill="hold">
                                          <p:stCondLst>
                                            <p:cond delay="0"/>
                                          </p:stCondLst>
                                        </p:cTn>
                                        <p:tgtEl>
                                          <p:spTgt spid="158"/>
                                        </p:tgtEl>
                                        <p:attrNameLst>
                                          <p:attrName>style.visibility</p:attrName>
                                        </p:attrNameLst>
                                      </p:cBhvr>
                                      <p:to>
                                        <p:strVal val="visible"/>
                                      </p:to>
                                    </p:set>
                                    <p:animEffect transition="in" filter="wipe(right)">
                                      <p:cBhvr>
                                        <p:cTn id="90" dur="250"/>
                                        <p:tgtEl>
                                          <p:spTgt spid="158"/>
                                        </p:tgtEl>
                                      </p:cBhvr>
                                    </p:animEffect>
                                  </p:childTnLst>
                                </p:cTn>
                              </p:par>
                            </p:childTnLst>
                          </p:cTn>
                        </p:par>
                        <p:par>
                          <p:cTn id="91" fill="hold">
                            <p:stCondLst>
                              <p:cond delay="3500"/>
                            </p:stCondLst>
                            <p:childTnLst>
                              <p:par>
                                <p:cTn id="92" presetID="22" presetClass="entr" presetSubtype="2" fill="hold" grpId="0" nodeType="afterEffect">
                                  <p:stCondLst>
                                    <p:cond delay="0"/>
                                  </p:stCondLst>
                                  <p:childTnLst>
                                    <p:set>
                                      <p:cBhvr>
                                        <p:cTn id="93" dur="1" fill="hold">
                                          <p:stCondLst>
                                            <p:cond delay="0"/>
                                          </p:stCondLst>
                                        </p:cTn>
                                        <p:tgtEl>
                                          <p:spTgt spid="159"/>
                                        </p:tgtEl>
                                        <p:attrNameLst>
                                          <p:attrName>style.visibility</p:attrName>
                                        </p:attrNameLst>
                                      </p:cBhvr>
                                      <p:to>
                                        <p:strVal val="visible"/>
                                      </p:to>
                                    </p:set>
                                    <p:animEffect transition="in" filter="wipe(right)">
                                      <p:cBhvr>
                                        <p:cTn id="94" dur="500"/>
                                        <p:tgtEl>
                                          <p:spTgt spid="159"/>
                                        </p:tgtEl>
                                      </p:cBhvr>
                                    </p:animEffect>
                                  </p:childTnLst>
                                </p:cTn>
                              </p:par>
                              <p:par>
                                <p:cTn id="95" presetID="22" presetClass="entr" presetSubtype="2" fill="hold" grpId="0" nodeType="withEffect">
                                  <p:stCondLst>
                                    <p:cond delay="0"/>
                                  </p:stCondLst>
                                  <p:childTnLst>
                                    <p:set>
                                      <p:cBhvr>
                                        <p:cTn id="96" dur="1" fill="hold">
                                          <p:stCondLst>
                                            <p:cond delay="0"/>
                                          </p:stCondLst>
                                        </p:cTn>
                                        <p:tgtEl>
                                          <p:spTgt spid="160"/>
                                        </p:tgtEl>
                                        <p:attrNameLst>
                                          <p:attrName>style.visibility</p:attrName>
                                        </p:attrNameLst>
                                      </p:cBhvr>
                                      <p:to>
                                        <p:strVal val="visible"/>
                                      </p:to>
                                    </p:set>
                                    <p:animEffect transition="in" filter="wipe(right)">
                                      <p:cBhvr>
                                        <p:cTn id="97" dur="500"/>
                                        <p:tgtEl>
                                          <p:spTgt spid="160"/>
                                        </p:tgtEl>
                                      </p:cBhvr>
                                    </p:animEffect>
                                  </p:childTnLst>
                                </p:cTn>
                              </p:par>
                            </p:childTnLst>
                          </p:cTn>
                        </p:par>
                        <p:par>
                          <p:cTn id="98" fill="hold">
                            <p:stCondLst>
                              <p:cond delay="4000"/>
                            </p:stCondLst>
                            <p:childTnLst>
                              <p:par>
                                <p:cTn id="99" presetID="22" presetClass="entr" presetSubtype="8" fill="hold" nodeType="afterEffect">
                                  <p:stCondLst>
                                    <p:cond delay="0"/>
                                  </p:stCondLst>
                                  <p:childTnLst>
                                    <p:set>
                                      <p:cBhvr>
                                        <p:cTn id="100" dur="1" fill="hold">
                                          <p:stCondLst>
                                            <p:cond delay="0"/>
                                          </p:stCondLst>
                                        </p:cTn>
                                        <p:tgtEl>
                                          <p:spTgt spid="161"/>
                                        </p:tgtEl>
                                        <p:attrNameLst>
                                          <p:attrName>style.visibility</p:attrName>
                                        </p:attrNameLst>
                                      </p:cBhvr>
                                      <p:to>
                                        <p:strVal val="visible"/>
                                      </p:to>
                                    </p:set>
                                    <p:animEffect transition="in" filter="wipe(left)">
                                      <p:cBhvr>
                                        <p:cTn id="101" dur="500"/>
                                        <p:tgtEl>
                                          <p:spTgt spid="161"/>
                                        </p:tgtEl>
                                      </p:cBhvr>
                                    </p:animEffect>
                                  </p:childTnLst>
                                </p:cTn>
                              </p:par>
                            </p:childTnLst>
                          </p:cTn>
                        </p:par>
                        <p:par>
                          <p:cTn id="102" fill="hold">
                            <p:stCondLst>
                              <p:cond delay="4500"/>
                            </p:stCondLst>
                            <p:childTnLst>
                              <p:par>
                                <p:cTn id="103" presetID="22" presetClass="entr" presetSubtype="8" fill="hold" grpId="0" nodeType="afterEffect">
                                  <p:stCondLst>
                                    <p:cond delay="0"/>
                                  </p:stCondLst>
                                  <p:childTnLst>
                                    <p:set>
                                      <p:cBhvr>
                                        <p:cTn id="104" dur="1" fill="hold">
                                          <p:stCondLst>
                                            <p:cond delay="0"/>
                                          </p:stCondLst>
                                        </p:cTn>
                                        <p:tgtEl>
                                          <p:spTgt spid="162"/>
                                        </p:tgtEl>
                                        <p:attrNameLst>
                                          <p:attrName>style.visibility</p:attrName>
                                        </p:attrNameLst>
                                      </p:cBhvr>
                                      <p:to>
                                        <p:strVal val="visible"/>
                                      </p:to>
                                    </p:set>
                                    <p:animEffect transition="in" filter="wipe(left)">
                                      <p:cBhvr>
                                        <p:cTn id="105" dur="500"/>
                                        <p:tgtEl>
                                          <p:spTgt spid="162"/>
                                        </p:tgtEl>
                                      </p:cBhvr>
                                    </p:animEffect>
                                  </p:childTnLst>
                                </p:cTn>
                              </p:par>
                              <p:par>
                                <p:cTn id="106" presetID="22" presetClass="entr" presetSubtype="8" fill="hold" grpId="0" nodeType="withEffect">
                                  <p:stCondLst>
                                    <p:cond delay="0"/>
                                  </p:stCondLst>
                                  <p:childTnLst>
                                    <p:set>
                                      <p:cBhvr>
                                        <p:cTn id="107" dur="1" fill="hold">
                                          <p:stCondLst>
                                            <p:cond delay="0"/>
                                          </p:stCondLst>
                                        </p:cTn>
                                        <p:tgtEl>
                                          <p:spTgt spid="163"/>
                                        </p:tgtEl>
                                        <p:attrNameLst>
                                          <p:attrName>style.visibility</p:attrName>
                                        </p:attrNameLst>
                                      </p:cBhvr>
                                      <p:to>
                                        <p:strVal val="visible"/>
                                      </p:to>
                                    </p:set>
                                    <p:animEffect transition="in" filter="wipe(left)">
                                      <p:cBhvr>
                                        <p:cTn id="108" dur="500"/>
                                        <p:tgtEl>
                                          <p:spTgt spid="163"/>
                                        </p:tgtEl>
                                      </p:cBhvr>
                                    </p:animEffect>
                                  </p:childTnLst>
                                </p:cTn>
                              </p:par>
                            </p:childTnLst>
                          </p:cTn>
                        </p:par>
                        <p:par>
                          <p:cTn id="109" fill="hold">
                            <p:stCondLst>
                              <p:cond delay="5000"/>
                            </p:stCondLst>
                            <p:childTnLst>
                              <p:par>
                                <p:cTn id="110" presetID="22" presetClass="entr" presetSubtype="8" fill="hold" nodeType="afterEffect">
                                  <p:stCondLst>
                                    <p:cond delay="0"/>
                                  </p:stCondLst>
                                  <p:childTnLst>
                                    <p:set>
                                      <p:cBhvr>
                                        <p:cTn id="111" dur="1" fill="hold">
                                          <p:stCondLst>
                                            <p:cond delay="0"/>
                                          </p:stCondLst>
                                        </p:cTn>
                                        <p:tgtEl>
                                          <p:spTgt spid="164"/>
                                        </p:tgtEl>
                                        <p:attrNameLst>
                                          <p:attrName>style.visibility</p:attrName>
                                        </p:attrNameLst>
                                      </p:cBhvr>
                                      <p:to>
                                        <p:strVal val="visible"/>
                                      </p:to>
                                    </p:set>
                                    <p:animEffect transition="in" filter="wipe(left)">
                                      <p:cBhvr>
                                        <p:cTn id="112" dur="500"/>
                                        <p:tgtEl>
                                          <p:spTgt spid="164"/>
                                        </p:tgtEl>
                                      </p:cBhvr>
                                    </p:animEffect>
                                  </p:childTnLst>
                                </p:cTn>
                              </p:par>
                            </p:childTnLst>
                          </p:cTn>
                        </p:par>
                        <p:par>
                          <p:cTn id="113" fill="hold">
                            <p:stCondLst>
                              <p:cond delay="5500"/>
                            </p:stCondLst>
                            <p:childTnLst>
                              <p:par>
                                <p:cTn id="114" presetID="22" presetClass="entr" presetSubtype="8" fill="hold" grpId="0" nodeType="afterEffect">
                                  <p:stCondLst>
                                    <p:cond delay="0"/>
                                  </p:stCondLst>
                                  <p:childTnLst>
                                    <p:set>
                                      <p:cBhvr>
                                        <p:cTn id="115" dur="1" fill="hold">
                                          <p:stCondLst>
                                            <p:cond delay="0"/>
                                          </p:stCondLst>
                                        </p:cTn>
                                        <p:tgtEl>
                                          <p:spTgt spid="165"/>
                                        </p:tgtEl>
                                        <p:attrNameLst>
                                          <p:attrName>style.visibility</p:attrName>
                                        </p:attrNameLst>
                                      </p:cBhvr>
                                      <p:to>
                                        <p:strVal val="visible"/>
                                      </p:to>
                                    </p:set>
                                    <p:animEffect transition="in" filter="wipe(left)">
                                      <p:cBhvr>
                                        <p:cTn id="116" dur="500"/>
                                        <p:tgtEl>
                                          <p:spTgt spid="165"/>
                                        </p:tgtEl>
                                      </p:cBhvr>
                                    </p:animEffect>
                                  </p:childTnLst>
                                </p:cTn>
                              </p:par>
                              <p:par>
                                <p:cTn id="117" presetID="22" presetClass="entr" presetSubtype="8" fill="hold" grpId="0" nodeType="withEffect">
                                  <p:stCondLst>
                                    <p:cond delay="0"/>
                                  </p:stCondLst>
                                  <p:childTnLst>
                                    <p:set>
                                      <p:cBhvr>
                                        <p:cTn id="118" dur="1" fill="hold">
                                          <p:stCondLst>
                                            <p:cond delay="0"/>
                                          </p:stCondLst>
                                        </p:cTn>
                                        <p:tgtEl>
                                          <p:spTgt spid="166"/>
                                        </p:tgtEl>
                                        <p:attrNameLst>
                                          <p:attrName>style.visibility</p:attrName>
                                        </p:attrNameLst>
                                      </p:cBhvr>
                                      <p:to>
                                        <p:strVal val="visible"/>
                                      </p:to>
                                    </p:set>
                                    <p:animEffect transition="in" filter="wipe(left)">
                                      <p:cBhvr>
                                        <p:cTn id="119" dur="500"/>
                                        <p:tgtEl>
                                          <p:spTgt spid="1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animBg="1"/>
      <p:bldP spid="90" grpId="0" animBg="1"/>
      <p:bldP spid="91" grpId="0" animBg="1"/>
      <p:bldP spid="92" grpId="0" animBg="1"/>
      <p:bldP spid="93" grpId="0" animBg="1"/>
      <p:bldP spid="14" grpId="0"/>
      <p:bldP spid="94" grpId="0"/>
      <p:bldP spid="95" grpId="0"/>
      <p:bldP spid="97" grpId="0"/>
      <p:bldP spid="98" grpId="0"/>
      <p:bldP spid="140" grpId="0"/>
      <p:bldP spid="141" grpId="0"/>
      <p:bldP spid="153" grpId="0"/>
      <p:bldP spid="154" grpId="0"/>
      <p:bldP spid="159" grpId="0"/>
      <p:bldP spid="160" grpId="0"/>
      <p:bldP spid="162" grpId="0"/>
      <p:bldP spid="163" grpId="0"/>
      <p:bldP spid="165" grpId="0"/>
      <p:bldP spid="16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8359170" y="3983083"/>
            <a:ext cx="1569660" cy="923330"/>
          </a:xfrm>
          <a:prstGeom prst="rect">
            <a:avLst/>
          </a:prstGeom>
          <a:noFill/>
        </p:spPr>
        <p:txBody>
          <a:bodyPr wrap="none" rtlCol="0">
            <a:spAutoFit/>
          </a:bodyPr>
          <a:lstStyle/>
          <a:p>
            <a:pPr algn="ctr"/>
            <a:r>
              <a:rPr lang="zh-CN" altLang="en-US" sz="5400" b="1" kern="100" dirty="0">
                <a:solidFill>
                  <a:srgbClr val="152F47"/>
                </a:solidFill>
                <a:latin typeface="微软雅黑" panose="020B0503020204020204" pitchFamily="34" charset="-122"/>
                <a:ea typeface="微软雅黑" panose="020B0503020204020204" pitchFamily="34" charset="-122"/>
                <a:cs typeface="Times New Roman" panose="02020603050405020304" pitchFamily="18" charset="0"/>
              </a:rPr>
              <a:t>访谈</a:t>
            </a:r>
            <a:endParaRPr lang="zh-CN" altLang="zh-CN" sz="5400" b="1" kern="100" dirty="0">
              <a:solidFill>
                <a:srgbClr val="152F47"/>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nvGrpSpPr>
          <p:cNvPr id="2" name="组合 1"/>
          <p:cNvGrpSpPr/>
          <p:nvPr/>
        </p:nvGrpSpPr>
        <p:grpSpPr>
          <a:xfrm>
            <a:off x="8125599" y="1434035"/>
            <a:ext cx="2036802" cy="2036802"/>
            <a:chOff x="8125599" y="1434035"/>
            <a:chExt cx="2036802" cy="2036802"/>
          </a:xfrm>
        </p:grpSpPr>
        <p:sp>
          <p:nvSpPr>
            <p:cNvPr id="43" name="椭圆 42"/>
            <p:cNvSpPr/>
            <p:nvPr/>
          </p:nvSpPr>
          <p:spPr>
            <a:xfrm>
              <a:off x="8125599" y="1434035"/>
              <a:ext cx="2036802" cy="2036802"/>
            </a:xfrm>
            <a:prstGeom prst="ellipse">
              <a:avLst/>
            </a:prstGeom>
            <a:solidFill>
              <a:srgbClr val="152F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9" name="组合 18"/>
            <p:cNvGrpSpPr>
              <a:grpSpLocks noChangeAspect="1"/>
            </p:cNvGrpSpPr>
            <p:nvPr/>
          </p:nvGrpSpPr>
          <p:grpSpPr>
            <a:xfrm>
              <a:off x="8518659" y="1890295"/>
              <a:ext cx="1310642" cy="1124283"/>
              <a:chOff x="5084763" y="971548"/>
              <a:chExt cx="323865" cy="277813"/>
            </a:xfrm>
            <a:solidFill>
              <a:schemeClr val="bg1">
                <a:lumMod val="95000"/>
              </a:schemeClr>
            </a:solidFill>
          </p:grpSpPr>
          <p:sp>
            <p:nvSpPr>
              <p:cNvPr id="20" name="Freeform 301"/>
              <p:cNvSpPr>
                <a:spLocks noEditPoints="1"/>
              </p:cNvSpPr>
              <p:nvPr/>
            </p:nvSpPr>
            <p:spPr bwMode="auto">
              <a:xfrm>
                <a:off x="5191140" y="1031873"/>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grp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1" name="Freeform 302"/>
              <p:cNvSpPr>
                <a:spLocks noEditPoints="1"/>
              </p:cNvSpPr>
              <p:nvPr/>
            </p:nvSpPr>
            <p:spPr bwMode="auto">
              <a:xfrm>
                <a:off x="5084781" y="971548"/>
                <a:ext cx="139701"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grp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2" name="Freeform 303"/>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grp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grpSp>
      </p:grpSp>
      <p:sp>
        <p:nvSpPr>
          <p:cNvPr id="17" name="等腰三角形 16"/>
          <p:cNvSpPr/>
          <p:nvPr/>
        </p:nvSpPr>
        <p:spPr>
          <a:xfrm>
            <a:off x="3515333" y="2228042"/>
            <a:ext cx="710484" cy="612486"/>
          </a:xfrm>
          <a:prstGeom prst="triangle">
            <a:avLst/>
          </a:prstGeom>
          <a:solidFill>
            <a:srgbClr val="A7DC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17"/>
          <p:cNvSpPr/>
          <p:nvPr/>
        </p:nvSpPr>
        <p:spPr>
          <a:xfrm>
            <a:off x="3870575" y="482410"/>
            <a:ext cx="710484" cy="612486"/>
          </a:xfrm>
          <a:prstGeom prst="triangle">
            <a:avLst/>
          </a:prstGeom>
          <a:solidFill>
            <a:srgbClr val="A7DC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等腰三角形 22"/>
          <p:cNvSpPr/>
          <p:nvPr/>
        </p:nvSpPr>
        <p:spPr>
          <a:xfrm rot="3600000">
            <a:off x="1772153" y="2868342"/>
            <a:ext cx="710484" cy="612486"/>
          </a:xfrm>
          <a:prstGeom prs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等腰三角形 23"/>
          <p:cNvSpPr/>
          <p:nvPr/>
        </p:nvSpPr>
        <p:spPr>
          <a:xfrm flipV="1">
            <a:off x="2606221" y="3013768"/>
            <a:ext cx="1651895" cy="1424047"/>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等腰三角形 24"/>
          <p:cNvSpPr/>
          <p:nvPr/>
        </p:nvSpPr>
        <p:spPr>
          <a:xfrm>
            <a:off x="3161444" y="3648469"/>
            <a:ext cx="2041347" cy="1759781"/>
          </a:xfrm>
          <a:prstGeom prst="triangle">
            <a:avLst/>
          </a:prstGeom>
          <a:solidFill>
            <a:srgbClr val="1A92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等腰三角形 25"/>
          <p:cNvSpPr/>
          <p:nvPr/>
        </p:nvSpPr>
        <p:spPr>
          <a:xfrm>
            <a:off x="1516971" y="5538705"/>
            <a:ext cx="710484" cy="612486"/>
          </a:xfrm>
          <a:prstGeom prst="triangle">
            <a:avLst/>
          </a:prstGeom>
          <a:solidFill>
            <a:srgbClr val="A7DC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等腰三角形 26"/>
          <p:cNvSpPr/>
          <p:nvPr/>
        </p:nvSpPr>
        <p:spPr>
          <a:xfrm>
            <a:off x="1248906" y="3941045"/>
            <a:ext cx="710484" cy="612486"/>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等腰三角形 28"/>
          <p:cNvSpPr/>
          <p:nvPr/>
        </p:nvSpPr>
        <p:spPr>
          <a:xfrm>
            <a:off x="1484977" y="851887"/>
            <a:ext cx="710484" cy="612486"/>
          </a:xfrm>
          <a:prstGeom prst="triangle">
            <a:avLst/>
          </a:prstGeom>
          <a:solidFill>
            <a:srgbClr val="F692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等腰三角形 29"/>
          <p:cNvSpPr/>
          <p:nvPr/>
        </p:nvSpPr>
        <p:spPr>
          <a:xfrm>
            <a:off x="2578782" y="2228042"/>
            <a:ext cx="710484" cy="612486"/>
          </a:xfrm>
          <a:prstGeom prst="triangle">
            <a:avLst/>
          </a:prstGeom>
          <a:solidFill>
            <a:srgbClr val="A7DC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rot="3600000">
            <a:off x="3107392" y="1367412"/>
            <a:ext cx="710484" cy="612486"/>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等腰三角形 34"/>
          <p:cNvSpPr/>
          <p:nvPr/>
        </p:nvSpPr>
        <p:spPr>
          <a:xfrm rot="3600000">
            <a:off x="3962535" y="1056452"/>
            <a:ext cx="710484" cy="612486"/>
          </a:xfrm>
          <a:prstGeom prst="triangle">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等腰三角形 36"/>
          <p:cNvSpPr/>
          <p:nvPr/>
        </p:nvSpPr>
        <p:spPr>
          <a:xfrm rot="3600000">
            <a:off x="1376629" y="4509446"/>
            <a:ext cx="710484" cy="612486"/>
          </a:xfrm>
          <a:prstGeom prst="triangle">
            <a:avLst/>
          </a:prstGeom>
          <a:solidFill>
            <a:srgbClr val="05BA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等腰三角形 37"/>
          <p:cNvSpPr/>
          <p:nvPr/>
        </p:nvSpPr>
        <p:spPr>
          <a:xfrm rot="10800000">
            <a:off x="4158356" y="3838021"/>
            <a:ext cx="1334118" cy="1150101"/>
          </a:xfrm>
          <a:prstGeom prst="triangle">
            <a:avLst/>
          </a:prstGeom>
          <a:solidFill>
            <a:srgbClr val="F692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等腰三角形 47"/>
          <p:cNvSpPr/>
          <p:nvPr/>
        </p:nvSpPr>
        <p:spPr>
          <a:xfrm>
            <a:off x="4581059" y="3022870"/>
            <a:ext cx="710484" cy="612486"/>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等腰三角形 48"/>
          <p:cNvSpPr/>
          <p:nvPr/>
        </p:nvSpPr>
        <p:spPr>
          <a:xfrm flipV="1">
            <a:off x="2664556" y="4553531"/>
            <a:ext cx="710484" cy="612486"/>
          </a:xfrm>
          <a:prstGeom prst="triangle">
            <a:avLst/>
          </a:prstGeom>
          <a:solidFill>
            <a:srgbClr val="5ECC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等腰三角形 49"/>
          <p:cNvSpPr/>
          <p:nvPr/>
        </p:nvSpPr>
        <p:spPr>
          <a:xfrm rot="3600000">
            <a:off x="2180862" y="3480275"/>
            <a:ext cx="710484" cy="612486"/>
          </a:xfrm>
          <a:prstGeom prst="triangle">
            <a:avLst/>
          </a:prstGeom>
          <a:solidFill>
            <a:srgbClr val="F141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等腰三角形 50"/>
          <p:cNvSpPr/>
          <p:nvPr/>
        </p:nvSpPr>
        <p:spPr>
          <a:xfrm rot="3600000">
            <a:off x="2324267" y="5366771"/>
            <a:ext cx="1213111" cy="1045785"/>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等腰三角形 51"/>
          <p:cNvSpPr/>
          <p:nvPr/>
        </p:nvSpPr>
        <p:spPr>
          <a:xfrm>
            <a:off x="2093268" y="4821991"/>
            <a:ext cx="710484" cy="612486"/>
          </a:xfrm>
          <a:prstGeom prst="triangle">
            <a:avLst/>
          </a:prstGeom>
          <a:solidFill>
            <a:srgbClr val="A7DC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等腰三角形 52"/>
          <p:cNvSpPr/>
          <p:nvPr/>
        </p:nvSpPr>
        <p:spPr>
          <a:xfrm>
            <a:off x="858611" y="1516018"/>
            <a:ext cx="1651895" cy="1424047"/>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等腰三角形 31"/>
          <p:cNvSpPr/>
          <p:nvPr/>
        </p:nvSpPr>
        <p:spPr>
          <a:xfrm rot="18000000" flipV="1">
            <a:off x="3902874" y="6235664"/>
            <a:ext cx="710484" cy="612486"/>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257004587"/>
      </p:ext>
    </p:extLst>
  </p:cSld>
  <p:clrMapOvr>
    <a:masterClrMapping/>
  </p:clrMapOvr>
  <mc:AlternateContent xmlns:mc="http://schemas.openxmlformats.org/markup-compatibility/2006" xmlns:p14="http://schemas.microsoft.com/office/powerpoint/2010/main">
    <mc:Choice Requires="p14">
      <p:transition spd="slow" p14:dur="1250">
        <p14:flip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600" decel="100000"/>
                                        <p:tgtEl>
                                          <p:spTgt spid="2"/>
                                        </p:tgtEl>
                                      </p:cBhvr>
                                    </p:animEffect>
                                    <p:anim calcmode="lin" valueType="num">
                                      <p:cBhvr>
                                        <p:cTn id="8" dur="600" decel="100000" fill="hold"/>
                                        <p:tgtEl>
                                          <p:spTgt spid="2"/>
                                        </p:tgtEl>
                                        <p:attrNameLst>
                                          <p:attrName>style.rotation</p:attrName>
                                        </p:attrNameLst>
                                      </p:cBhvr>
                                      <p:tavLst>
                                        <p:tav tm="0">
                                          <p:val>
                                            <p:fltVal val="-90"/>
                                          </p:val>
                                        </p:tav>
                                        <p:tav tm="100000">
                                          <p:val>
                                            <p:fltVal val="0"/>
                                          </p:val>
                                        </p:tav>
                                      </p:tavLst>
                                    </p:anim>
                                    <p:anim calcmode="lin" valueType="num">
                                      <p:cBhvr>
                                        <p:cTn id="9" dur="600" decel="100000" fill="hold"/>
                                        <p:tgtEl>
                                          <p:spTgt spid="2"/>
                                        </p:tgtEl>
                                        <p:attrNameLst>
                                          <p:attrName>ppt_x</p:attrName>
                                        </p:attrNameLst>
                                      </p:cBhvr>
                                      <p:tavLst>
                                        <p:tav tm="0">
                                          <p:val>
                                            <p:strVal val="#ppt_x+0.4"/>
                                          </p:val>
                                        </p:tav>
                                        <p:tav tm="100000">
                                          <p:val>
                                            <p:strVal val="#ppt_x-0.05"/>
                                          </p:val>
                                        </p:tav>
                                      </p:tavLst>
                                    </p:anim>
                                    <p:anim calcmode="lin" valueType="num">
                                      <p:cBhvr>
                                        <p:cTn id="10" dur="600" decel="100000" fill="hold"/>
                                        <p:tgtEl>
                                          <p:spTgt spid="2"/>
                                        </p:tgtEl>
                                        <p:attrNameLst>
                                          <p:attrName>ppt_y</p:attrName>
                                        </p:attrNameLst>
                                      </p:cBhvr>
                                      <p:tavLst>
                                        <p:tav tm="0">
                                          <p:val>
                                            <p:strVal val="#ppt_y-0.4"/>
                                          </p:val>
                                        </p:tav>
                                        <p:tav tm="100000">
                                          <p:val>
                                            <p:strVal val="#ppt_y+0.1"/>
                                          </p:val>
                                        </p:tav>
                                      </p:tavLst>
                                    </p:anim>
                                    <p:anim calcmode="lin" valueType="num">
                                      <p:cBhvr>
                                        <p:cTn id="11" dur="150" accel="100000" fill="hold">
                                          <p:stCondLst>
                                            <p:cond delay="600"/>
                                          </p:stCondLst>
                                        </p:cTn>
                                        <p:tgtEl>
                                          <p:spTgt spid="2"/>
                                        </p:tgtEl>
                                        <p:attrNameLst>
                                          <p:attrName>ppt_x</p:attrName>
                                        </p:attrNameLst>
                                      </p:cBhvr>
                                      <p:tavLst>
                                        <p:tav tm="0">
                                          <p:val>
                                            <p:strVal val="#ppt_x-0.05"/>
                                          </p:val>
                                        </p:tav>
                                        <p:tav tm="100000">
                                          <p:val>
                                            <p:strVal val="#ppt_x"/>
                                          </p:val>
                                        </p:tav>
                                      </p:tavLst>
                                    </p:anim>
                                    <p:anim calcmode="lin" valueType="num">
                                      <p:cBhvr>
                                        <p:cTn id="12" dur="150" accel="100000" fill="hold">
                                          <p:stCondLst>
                                            <p:cond delay="600"/>
                                          </p:stCondLst>
                                        </p:cTn>
                                        <p:tgtEl>
                                          <p:spTgt spid="2"/>
                                        </p:tgtEl>
                                        <p:attrNameLst>
                                          <p:attrName>ppt_y</p:attrName>
                                        </p:attrNameLst>
                                      </p:cBhvr>
                                      <p:tavLst>
                                        <p:tav tm="0">
                                          <p:val>
                                            <p:strVal val="#ppt_y+0.1"/>
                                          </p:val>
                                        </p:tav>
                                        <p:tav tm="100000">
                                          <p:val>
                                            <p:strVal val="#ppt_y"/>
                                          </p:val>
                                        </p:tav>
                                      </p:tavLst>
                                    </p:anim>
                                  </p:childTnLst>
                                </p:cTn>
                              </p:par>
                            </p:childTnLst>
                          </p:cTn>
                        </p:par>
                        <p:par>
                          <p:cTn id="13" fill="hold">
                            <p:stCondLst>
                              <p:cond delay="750"/>
                            </p:stCondLst>
                            <p:childTnLst>
                              <p:par>
                                <p:cTn id="14" presetID="9" presetClass="entr" presetSubtype="0"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dissolve">
                                      <p:cBhvr>
                                        <p:cTn id="16" dur="500"/>
                                        <p:tgtEl>
                                          <p:spTgt spid="6"/>
                                        </p:tgtEl>
                                      </p:cBhvr>
                                    </p:animEffect>
                                  </p:childTnLst>
                                </p:cTn>
                              </p:par>
                              <p:par>
                                <p:cTn id="17" presetID="49" presetClass="entr" presetSubtype="0" decel="100000" fill="hold" grpId="0" nodeType="withEffect">
                                  <p:stCondLst>
                                    <p:cond delay="0"/>
                                  </p:stCondLst>
                                  <p:childTnLst>
                                    <p:set>
                                      <p:cBhvr>
                                        <p:cTn id="18" dur="1" fill="hold">
                                          <p:stCondLst>
                                            <p:cond delay="0"/>
                                          </p:stCondLst>
                                        </p:cTn>
                                        <p:tgtEl>
                                          <p:spTgt spid="53"/>
                                        </p:tgtEl>
                                        <p:attrNameLst>
                                          <p:attrName>style.visibility</p:attrName>
                                        </p:attrNameLst>
                                      </p:cBhvr>
                                      <p:to>
                                        <p:strVal val="visible"/>
                                      </p:to>
                                    </p:set>
                                    <p:anim calcmode="lin" valueType="num">
                                      <p:cBhvr>
                                        <p:cTn id="19" dur="500" fill="hold"/>
                                        <p:tgtEl>
                                          <p:spTgt spid="53"/>
                                        </p:tgtEl>
                                        <p:attrNameLst>
                                          <p:attrName>ppt_w</p:attrName>
                                        </p:attrNameLst>
                                      </p:cBhvr>
                                      <p:tavLst>
                                        <p:tav tm="0">
                                          <p:val>
                                            <p:fltVal val="0"/>
                                          </p:val>
                                        </p:tav>
                                        <p:tav tm="100000">
                                          <p:val>
                                            <p:strVal val="#ppt_w"/>
                                          </p:val>
                                        </p:tav>
                                      </p:tavLst>
                                    </p:anim>
                                    <p:anim calcmode="lin" valueType="num">
                                      <p:cBhvr>
                                        <p:cTn id="20" dur="500" fill="hold"/>
                                        <p:tgtEl>
                                          <p:spTgt spid="53"/>
                                        </p:tgtEl>
                                        <p:attrNameLst>
                                          <p:attrName>ppt_h</p:attrName>
                                        </p:attrNameLst>
                                      </p:cBhvr>
                                      <p:tavLst>
                                        <p:tav tm="0">
                                          <p:val>
                                            <p:fltVal val="0"/>
                                          </p:val>
                                        </p:tav>
                                        <p:tav tm="100000">
                                          <p:val>
                                            <p:strVal val="#ppt_h"/>
                                          </p:val>
                                        </p:tav>
                                      </p:tavLst>
                                    </p:anim>
                                    <p:anim calcmode="lin" valueType="num">
                                      <p:cBhvr>
                                        <p:cTn id="21" dur="500" fill="hold"/>
                                        <p:tgtEl>
                                          <p:spTgt spid="53"/>
                                        </p:tgtEl>
                                        <p:attrNameLst>
                                          <p:attrName>style.rotation</p:attrName>
                                        </p:attrNameLst>
                                      </p:cBhvr>
                                      <p:tavLst>
                                        <p:tav tm="0">
                                          <p:val>
                                            <p:fltVal val="360"/>
                                          </p:val>
                                        </p:tav>
                                        <p:tav tm="100000">
                                          <p:val>
                                            <p:fltVal val="0"/>
                                          </p:val>
                                        </p:tav>
                                      </p:tavLst>
                                    </p:anim>
                                    <p:animEffect transition="in" filter="fade">
                                      <p:cBhvr>
                                        <p:cTn id="22" dur="500"/>
                                        <p:tgtEl>
                                          <p:spTgt spid="53"/>
                                        </p:tgtEl>
                                      </p:cBhvr>
                                    </p:animEffect>
                                  </p:childTnLst>
                                </p:cTn>
                              </p:par>
                              <p:par>
                                <p:cTn id="23" presetID="49" presetClass="entr" presetSubtype="0" decel="100000"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anim calcmode="lin" valueType="num">
                                      <p:cBhvr>
                                        <p:cTn id="25" dur="500" fill="hold"/>
                                        <p:tgtEl>
                                          <p:spTgt spid="24"/>
                                        </p:tgtEl>
                                        <p:attrNameLst>
                                          <p:attrName>ppt_w</p:attrName>
                                        </p:attrNameLst>
                                      </p:cBhvr>
                                      <p:tavLst>
                                        <p:tav tm="0">
                                          <p:val>
                                            <p:fltVal val="0"/>
                                          </p:val>
                                        </p:tav>
                                        <p:tav tm="100000">
                                          <p:val>
                                            <p:strVal val="#ppt_w"/>
                                          </p:val>
                                        </p:tav>
                                      </p:tavLst>
                                    </p:anim>
                                    <p:anim calcmode="lin" valueType="num">
                                      <p:cBhvr>
                                        <p:cTn id="26" dur="500" fill="hold"/>
                                        <p:tgtEl>
                                          <p:spTgt spid="24"/>
                                        </p:tgtEl>
                                        <p:attrNameLst>
                                          <p:attrName>ppt_h</p:attrName>
                                        </p:attrNameLst>
                                      </p:cBhvr>
                                      <p:tavLst>
                                        <p:tav tm="0">
                                          <p:val>
                                            <p:fltVal val="0"/>
                                          </p:val>
                                        </p:tav>
                                        <p:tav tm="100000">
                                          <p:val>
                                            <p:strVal val="#ppt_h"/>
                                          </p:val>
                                        </p:tav>
                                      </p:tavLst>
                                    </p:anim>
                                    <p:anim calcmode="lin" valueType="num">
                                      <p:cBhvr>
                                        <p:cTn id="27" dur="500" fill="hold"/>
                                        <p:tgtEl>
                                          <p:spTgt spid="24"/>
                                        </p:tgtEl>
                                        <p:attrNameLst>
                                          <p:attrName>style.rotation</p:attrName>
                                        </p:attrNameLst>
                                      </p:cBhvr>
                                      <p:tavLst>
                                        <p:tav tm="0">
                                          <p:val>
                                            <p:fltVal val="360"/>
                                          </p:val>
                                        </p:tav>
                                        <p:tav tm="100000">
                                          <p:val>
                                            <p:fltVal val="0"/>
                                          </p:val>
                                        </p:tav>
                                      </p:tavLst>
                                    </p:anim>
                                    <p:animEffect transition="in" filter="fade">
                                      <p:cBhvr>
                                        <p:cTn id="28" dur="500"/>
                                        <p:tgtEl>
                                          <p:spTgt spid="24"/>
                                        </p:tgtEl>
                                      </p:cBhvr>
                                    </p:animEffect>
                                  </p:childTnLst>
                                </p:cTn>
                              </p:par>
                              <p:par>
                                <p:cTn id="29" presetID="49" presetClass="entr" presetSubtype="0" decel="100000" fill="hold" grpId="0" nodeType="withEffect">
                                  <p:stCondLst>
                                    <p:cond delay="0"/>
                                  </p:stCondLst>
                                  <p:childTnLst>
                                    <p:set>
                                      <p:cBhvr>
                                        <p:cTn id="30" dur="1" fill="hold">
                                          <p:stCondLst>
                                            <p:cond delay="0"/>
                                          </p:stCondLst>
                                        </p:cTn>
                                        <p:tgtEl>
                                          <p:spTgt spid="25"/>
                                        </p:tgtEl>
                                        <p:attrNameLst>
                                          <p:attrName>style.visibility</p:attrName>
                                        </p:attrNameLst>
                                      </p:cBhvr>
                                      <p:to>
                                        <p:strVal val="visible"/>
                                      </p:to>
                                    </p:set>
                                    <p:anim calcmode="lin" valueType="num">
                                      <p:cBhvr>
                                        <p:cTn id="31" dur="500" fill="hold"/>
                                        <p:tgtEl>
                                          <p:spTgt spid="25"/>
                                        </p:tgtEl>
                                        <p:attrNameLst>
                                          <p:attrName>ppt_w</p:attrName>
                                        </p:attrNameLst>
                                      </p:cBhvr>
                                      <p:tavLst>
                                        <p:tav tm="0">
                                          <p:val>
                                            <p:fltVal val="0"/>
                                          </p:val>
                                        </p:tav>
                                        <p:tav tm="100000">
                                          <p:val>
                                            <p:strVal val="#ppt_w"/>
                                          </p:val>
                                        </p:tav>
                                      </p:tavLst>
                                    </p:anim>
                                    <p:anim calcmode="lin" valueType="num">
                                      <p:cBhvr>
                                        <p:cTn id="32" dur="500" fill="hold"/>
                                        <p:tgtEl>
                                          <p:spTgt spid="25"/>
                                        </p:tgtEl>
                                        <p:attrNameLst>
                                          <p:attrName>ppt_h</p:attrName>
                                        </p:attrNameLst>
                                      </p:cBhvr>
                                      <p:tavLst>
                                        <p:tav tm="0">
                                          <p:val>
                                            <p:fltVal val="0"/>
                                          </p:val>
                                        </p:tav>
                                        <p:tav tm="100000">
                                          <p:val>
                                            <p:strVal val="#ppt_h"/>
                                          </p:val>
                                        </p:tav>
                                      </p:tavLst>
                                    </p:anim>
                                    <p:anim calcmode="lin" valueType="num">
                                      <p:cBhvr>
                                        <p:cTn id="33" dur="500" fill="hold"/>
                                        <p:tgtEl>
                                          <p:spTgt spid="25"/>
                                        </p:tgtEl>
                                        <p:attrNameLst>
                                          <p:attrName>style.rotation</p:attrName>
                                        </p:attrNameLst>
                                      </p:cBhvr>
                                      <p:tavLst>
                                        <p:tav tm="0">
                                          <p:val>
                                            <p:fltVal val="360"/>
                                          </p:val>
                                        </p:tav>
                                        <p:tav tm="100000">
                                          <p:val>
                                            <p:fltVal val="0"/>
                                          </p:val>
                                        </p:tav>
                                      </p:tavLst>
                                    </p:anim>
                                    <p:animEffect transition="in" filter="fade">
                                      <p:cBhvr>
                                        <p:cTn id="34" dur="500"/>
                                        <p:tgtEl>
                                          <p:spTgt spid="25"/>
                                        </p:tgtEl>
                                      </p:cBhvr>
                                    </p:animEffect>
                                  </p:childTnLst>
                                </p:cTn>
                              </p:par>
                            </p:childTnLst>
                          </p:cTn>
                        </p:par>
                        <p:par>
                          <p:cTn id="35" fill="hold">
                            <p:stCondLst>
                              <p:cond delay="1250"/>
                            </p:stCondLst>
                            <p:childTnLst>
                              <p:par>
                                <p:cTn id="36" presetID="49" presetClass="entr" presetSubtype="0" decel="100000" fill="hold" grpId="0" nodeType="afterEffect">
                                  <p:stCondLst>
                                    <p:cond delay="0"/>
                                  </p:stCondLst>
                                  <p:childTnLst>
                                    <p:set>
                                      <p:cBhvr>
                                        <p:cTn id="37" dur="1" fill="hold">
                                          <p:stCondLst>
                                            <p:cond delay="0"/>
                                          </p:stCondLst>
                                        </p:cTn>
                                        <p:tgtEl>
                                          <p:spTgt spid="18"/>
                                        </p:tgtEl>
                                        <p:attrNameLst>
                                          <p:attrName>style.visibility</p:attrName>
                                        </p:attrNameLst>
                                      </p:cBhvr>
                                      <p:to>
                                        <p:strVal val="visible"/>
                                      </p:to>
                                    </p:set>
                                    <p:anim calcmode="lin" valueType="num">
                                      <p:cBhvr>
                                        <p:cTn id="38" dur="500" fill="hold"/>
                                        <p:tgtEl>
                                          <p:spTgt spid="18"/>
                                        </p:tgtEl>
                                        <p:attrNameLst>
                                          <p:attrName>ppt_w</p:attrName>
                                        </p:attrNameLst>
                                      </p:cBhvr>
                                      <p:tavLst>
                                        <p:tav tm="0">
                                          <p:val>
                                            <p:fltVal val="0"/>
                                          </p:val>
                                        </p:tav>
                                        <p:tav tm="100000">
                                          <p:val>
                                            <p:strVal val="#ppt_w"/>
                                          </p:val>
                                        </p:tav>
                                      </p:tavLst>
                                    </p:anim>
                                    <p:anim calcmode="lin" valueType="num">
                                      <p:cBhvr>
                                        <p:cTn id="39" dur="500" fill="hold"/>
                                        <p:tgtEl>
                                          <p:spTgt spid="18"/>
                                        </p:tgtEl>
                                        <p:attrNameLst>
                                          <p:attrName>ppt_h</p:attrName>
                                        </p:attrNameLst>
                                      </p:cBhvr>
                                      <p:tavLst>
                                        <p:tav tm="0">
                                          <p:val>
                                            <p:fltVal val="0"/>
                                          </p:val>
                                        </p:tav>
                                        <p:tav tm="100000">
                                          <p:val>
                                            <p:strVal val="#ppt_h"/>
                                          </p:val>
                                        </p:tav>
                                      </p:tavLst>
                                    </p:anim>
                                    <p:anim calcmode="lin" valueType="num">
                                      <p:cBhvr>
                                        <p:cTn id="40" dur="500" fill="hold"/>
                                        <p:tgtEl>
                                          <p:spTgt spid="18"/>
                                        </p:tgtEl>
                                        <p:attrNameLst>
                                          <p:attrName>style.rotation</p:attrName>
                                        </p:attrNameLst>
                                      </p:cBhvr>
                                      <p:tavLst>
                                        <p:tav tm="0">
                                          <p:val>
                                            <p:fltVal val="360"/>
                                          </p:val>
                                        </p:tav>
                                        <p:tav tm="100000">
                                          <p:val>
                                            <p:fltVal val="0"/>
                                          </p:val>
                                        </p:tav>
                                      </p:tavLst>
                                    </p:anim>
                                    <p:animEffect transition="in" filter="fade">
                                      <p:cBhvr>
                                        <p:cTn id="41" dur="500"/>
                                        <p:tgtEl>
                                          <p:spTgt spid="18"/>
                                        </p:tgtEl>
                                      </p:cBhvr>
                                    </p:animEffect>
                                  </p:childTnLst>
                                </p:cTn>
                              </p:par>
                              <p:par>
                                <p:cTn id="42" presetID="49" presetClass="entr" presetSubtype="0" decel="100000" fill="hold" grpId="0" nodeType="withEffect">
                                  <p:stCondLst>
                                    <p:cond delay="0"/>
                                  </p:stCondLst>
                                  <p:childTnLst>
                                    <p:set>
                                      <p:cBhvr>
                                        <p:cTn id="43" dur="1" fill="hold">
                                          <p:stCondLst>
                                            <p:cond delay="0"/>
                                          </p:stCondLst>
                                        </p:cTn>
                                        <p:tgtEl>
                                          <p:spTgt spid="29"/>
                                        </p:tgtEl>
                                        <p:attrNameLst>
                                          <p:attrName>style.visibility</p:attrName>
                                        </p:attrNameLst>
                                      </p:cBhvr>
                                      <p:to>
                                        <p:strVal val="visible"/>
                                      </p:to>
                                    </p:set>
                                    <p:anim calcmode="lin" valueType="num">
                                      <p:cBhvr>
                                        <p:cTn id="44" dur="500" fill="hold"/>
                                        <p:tgtEl>
                                          <p:spTgt spid="29"/>
                                        </p:tgtEl>
                                        <p:attrNameLst>
                                          <p:attrName>ppt_w</p:attrName>
                                        </p:attrNameLst>
                                      </p:cBhvr>
                                      <p:tavLst>
                                        <p:tav tm="0">
                                          <p:val>
                                            <p:fltVal val="0"/>
                                          </p:val>
                                        </p:tav>
                                        <p:tav tm="100000">
                                          <p:val>
                                            <p:strVal val="#ppt_w"/>
                                          </p:val>
                                        </p:tav>
                                      </p:tavLst>
                                    </p:anim>
                                    <p:anim calcmode="lin" valueType="num">
                                      <p:cBhvr>
                                        <p:cTn id="45" dur="500" fill="hold"/>
                                        <p:tgtEl>
                                          <p:spTgt spid="29"/>
                                        </p:tgtEl>
                                        <p:attrNameLst>
                                          <p:attrName>ppt_h</p:attrName>
                                        </p:attrNameLst>
                                      </p:cBhvr>
                                      <p:tavLst>
                                        <p:tav tm="0">
                                          <p:val>
                                            <p:fltVal val="0"/>
                                          </p:val>
                                        </p:tav>
                                        <p:tav tm="100000">
                                          <p:val>
                                            <p:strVal val="#ppt_h"/>
                                          </p:val>
                                        </p:tav>
                                      </p:tavLst>
                                    </p:anim>
                                    <p:anim calcmode="lin" valueType="num">
                                      <p:cBhvr>
                                        <p:cTn id="46" dur="500" fill="hold"/>
                                        <p:tgtEl>
                                          <p:spTgt spid="29"/>
                                        </p:tgtEl>
                                        <p:attrNameLst>
                                          <p:attrName>style.rotation</p:attrName>
                                        </p:attrNameLst>
                                      </p:cBhvr>
                                      <p:tavLst>
                                        <p:tav tm="0">
                                          <p:val>
                                            <p:fltVal val="360"/>
                                          </p:val>
                                        </p:tav>
                                        <p:tav tm="100000">
                                          <p:val>
                                            <p:fltVal val="0"/>
                                          </p:val>
                                        </p:tav>
                                      </p:tavLst>
                                    </p:anim>
                                    <p:animEffect transition="in" filter="fade">
                                      <p:cBhvr>
                                        <p:cTn id="47" dur="500"/>
                                        <p:tgtEl>
                                          <p:spTgt spid="29"/>
                                        </p:tgtEl>
                                      </p:cBhvr>
                                    </p:animEffect>
                                  </p:childTnLst>
                                </p:cTn>
                              </p:par>
                              <p:par>
                                <p:cTn id="48" presetID="49" presetClass="entr" presetSubtype="0" decel="100000" fill="hold" grpId="0" nodeType="withEffect">
                                  <p:stCondLst>
                                    <p:cond delay="0"/>
                                  </p:stCondLst>
                                  <p:childTnLst>
                                    <p:set>
                                      <p:cBhvr>
                                        <p:cTn id="49" dur="1" fill="hold">
                                          <p:stCondLst>
                                            <p:cond delay="0"/>
                                          </p:stCondLst>
                                        </p:cTn>
                                        <p:tgtEl>
                                          <p:spTgt spid="35"/>
                                        </p:tgtEl>
                                        <p:attrNameLst>
                                          <p:attrName>style.visibility</p:attrName>
                                        </p:attrNameLst>
                                      </p:cBhvr>
                                      <p:to>
                                        <p:strVal val="visible"/>
                                      </p:to>
                                    </p:set>
                                    <p:anim calcmode="lin" valueType="num">
                                      <p:cBhvr>
                                        <p:cTn id="50" dur="500" fill="hold"/>
                                        <p:tgtEl>
                                          <p:spTgt spid="35"/>
                                        </p:tgtEl>
                                        <p:attrNameLst>
                                          <p:attrName>ppt_w</p:attrName>
                                        </p:attrNameLst>
                                      </p:cBhvr>
                                      <p:tavLst>
                                        <p:tav tm="0">
                                          <p:val>
                                            <p:fltVal val="0"/>
                                          </p:val>
                                        </p:tav>
                                        <p:tav tm="100000">
                                          <p:val>
                                            <p:strVal val="#ppt_w"/>
                                          </p:val>
                                        </p:tav>
                                      </p:tavLst>
                                    </p:anim>
                                    <p:anim calcmode="lin" valueType="num">
                                      <p:cBhvr>
                                        <p:cTn id="51" dur="500" fill="hold"/>
                                        <p:tgtEl>
                                          <p:spTgt spid="35"/>
                                        </p:tgtEl>
                                        <p:attrNameLst>
                                          <p:attrName>ppt_h</p:attrName>
                                        </p:attrNameLst>
                                      </p:cBhvr>
                                      <p:tavLst>
                                        <p:tav tm="0">
                                          <p:val>
                                            <p:fltVal val="0"/>
                                          </p:val>
                                        </p:tav>
                                        <p:tav tm="100000">
                                          <p:val>
                                            <p:strVal val="#ppt_h"/>
                                          </p:val>
                                        </p:tav>
                                      </p:tavLst>
                                    </p:anim>
                                    <p:anim calcmode="lin" valueType="num">
                                      <p:cBhvr>
                                        <p:cTn id="52" dur="500" fill="hold"/>
                                        <p:tgtEl>
                                          <p:spTgt spid="35"/>
                                        </p:tgtEl>
                                        <p:attrNameLst>
                                          <p:attrName>style.rotation</p:attrName>
                                        </p:attrNameLst>
                                      </p:cBhvr>
                                      <p:tavLst>
                                        <p:tav tm="0">
                                          <p:val>
                                            <p:fltVal val="360"/>
                                          </p:val>
                                        </p:tav>
                                        <p:tav tm="100000">
                                          <p:val>
                                            <p:fltVal val="0"/>
                                          </p:val>
                                        </p:tav>
                                      </p:tavLst>
                                    </p:anim>
                                    <p:animEffect transition="in" filter="fade">
                                      <p:cBhvr>
                                        <p:cTn id="53" dur="500"/>
                                        <p:tgtEl>
                                          <p:spTgt spid="35"/>
                                        </p:tgtEl>
                                      </p:cBhvr>
                                    </p:animEffect>
                                  </p:childTnLst>
                                </p:cTn>
                              </p:par>
                              <p:par>
                                <p:cTn id="54" presetID="49" presetClass="entr" presetSubtype="0" decel="100000" fill="hold" grpId="0" nodeType="withEffect">
                                  <p:stCondLst>
                                    <p:cond delay="250"/>
                                  </p:stCondLst>
                                  <p:childTnLst>
                                    <p:set>
                                      <p:cBhvr>
                                        <p:cTn id="55" dur="1" fill="hold">
                                          <p:stCondLst>
                                            <p:cond delay="0"/>
                                          </p:stCondLst>
                                        </p:cTn>
                                        <p:tgtEl>
                                          <p:spTgt spid="30"/>
                                        </p:tgtEl>
                                        <p:attrNameLst>
                                          <p:attrName>style.visibility</p:attrName>
                                        </p:attrNameLst>
                                      </p:cBhvr>
                                      <p:to>
                                        <p:strVal val="visible"/>
                                      </p:to>
                                    </p:set>
                                    <p:anim calcmode="lin" valueType="num">
                                      <p:cBhvr>
                                        <p:cTn id="56" dur="500" fill="hold"/>
                                        <p:tgtEl>
                                          <p:spTgt spid="30"/>
                                        </p:tgtEl>
                                        <p:attrNameLst>
                                          <p:attrName>ppt_w</p:attrName>
                                        </p:attrNameLst>
                                      </p:cBhvr>
                                      <p:tavLst>
                                        <p:tav tm="0">
                                          <p:val>
                                            <p:fltVal val="0"/>
                                          </p:val>
                                        </p:tav>
                                        <p:tav tm="100000">
                                          <p:val>
                                            <p:strVal val="#ppt_w"/>
                                          </p:val>
                                        </p:tav>
                                      </p:tavLst>
                                    </p:anim>
                                    <p:anim calcmode="lin" valueType="num">
                                      <p:cBhvr>
                                        <p:cTn id="57" dur="500" fill="hold"/>
                                        <p:tgtEl>
                                          <p:spTgt spid="30"/>
                                        </p:tgtEl>
                                        <p:attrNameLst>
                                          <p:attrName>ppt_h</p:attrName>
                                        </p:attrNameLst>
                                      </p:cBhvr>
                                      <p:tavLst>
                                        <p:tav tm="0">
                                          <p:val>
                                            <p:fltVal val="0"/>
                                          </p:val>
                                        </p:tav>
                                        <p:tav tm="100000">
                                          <p:val>
                                            <p:strVal val="#ppt_h"/>
                                          </p:val>
                                        </p:tav>
                                      </p:tavLst>
                                    </p:anim>
                                    <p:anim calcmode="lin" valueType="num">
                                      <p:cBhvr>
                                        <p:cTn id="58" dur="500" fill="hold"/>
                                        <p:tgtEl>
                                          <p:spTgt spid="30"/>
                                        </p:tgtEl>
                                        <p:attrNameLst>
                                          <p:attrName>style.rotation</p:attrName>
                                        </p:attrNameLst>
                                      </p:cBhvr>
                                      <p:tavLst>
                                        <p:tav tm="0">
                                          <p:val>
                                            <p:fltVal val="360"/>
                                          </p:val>
                                        </p:tav>
                                        <p:tav tm="100000">
                                          <p:val>
                                            <p:fltVal val="0"/>
                                          </p:val>
                                        </p:tav>
                                      </p:tavLst>
                                    </p:anim>
                                    <p:animEffect transition="in" filter="fade">
                                      <p:cBhvr>
                                        <p:cTn id="59" dur="500"/>
                                        <p:tgtEl>
                                          <p:spTgt spid="30"/>
                                        </p:tgtEl>
                                      </p:cBhvr>
                                    </p:animEffect>
                                  </p:childTnLst>
                                </p:cTn>
                              </p:par>
                              <p:par>
                                <p:cTn id="60" presetID="49" presetClass="entr" presetSubtype="0" decel="100000" fill="hold" grpId="0" nodeType="withEffect">
                                  <p:stCondLst>
                                    <p:cond delay="250"/>
                                  </p:stCondLst>
                                  <p:childTnLst>
                                    <p:set>
                                      <p:cBhvr>
                                        <p:cTn id="61" dur="1" fill="hold">
                                          <p:stCondLst>
                                            <p:cond delay="0"/>
                                          </p:stCondLst>
                                        </p:cTn>
                                        <p:tgtEl>
                                          <p:spTgt spid="34"/>
                                        </p:tgtEl>
                                        <p:attrNameLst>
                                          <p:attrName>style.visibility</p:attrName>
                                        </p:attrNameLst>
                                      </p:cBhvr>
                                      <p:to>
                                        <p:strVal val="visible"/>
                                      </p:to>
                                    </p:set>
                                    <p:anim calcmode="lin" valueType="num">
                                      <p:cBhvr>
                                        <p:cTn id="62" dur="500" fill="hold"/>
                                        <p:tgtEl>
                                          <p:spTgt spid="34"/>
                                        </p:tgtEl>
                                        <p:attrNameLst>
                                          <p:attrName>ppt_w</p:attrName>
                                        </p:attrNameLst>
                                      </p:cBhvr>
                                      <p:tavLst>
                                        <p:tav tm="0">
                                          <p:val>
                                            <p:fltVal val="0"/>
                                          </p:val>
                                        </p:tav>
                                        <p:tav tm="100000">
                                          <p:val>
                                            <p:strVal val="#ppt_w"/>
                                          </p:val>
                                        </p:tav>
                                      </p:tavLst>
                                    </p:anim>
                                    <p:anim calcmode="lin" valueType="num">
                                      <p:cBhvr>
                                        <p:cTn id="63" dur="500" fill="hold"/>
                                        <p:tgtEl>
                                          <p:spTgt spid="34"/>
                                        </p:tgtEl>
                                        <p:attrNameLst>
                                          <p:attrName>ppt_h</p:attrName>
                                        </p:attrNameLst>
                                      </p:cBhvr>
                                      <p:tavLst>
                                        <p:tav tm="0">
                                          <p:val>
                                            <p:fltVal val="0"/>
                                          </p:val>
                                        </p:tav>
                                        <p:tav tm="100000">
                                          <p:val>
                                            <p:strVal val="#ppt_h"/>
                                          </p:val>
                                        </p:tav>
                                      </p:tavLst>
                                    </p:anim>
                                    <p:anim calcmode="lin" valueType="num">
                                      <p:cBhvr>
                                        <p:cTn id="64" dur="500" fill="hold"/>
                                        <p:tgtEl>
                                          <p:spTgt spid="34"/>
                                        </p:tgtEl>
                                        <p:attrNameLst>
                                          <p:attrName>style.rotation</p:attrName>
                                        </p:attrNameLst>
                                      </p:cBhvr>
                                      <p:tavLst>
                                        <p:tav tm="0">
                                          <p:val>
                                            <p:fltVal val="360"/>
                                          </p:val>
                                        </p:tav>
                                        <p:tav tm="100000">
                                          <p:val>
                                            <p:fltVal val="0"/>
                                          </p:val>
                                        </p:tav>
                                      </p:tavLst>
                                    </p:anim>
                                    <p:animEffect transition="in" filter="fade">
                                      <p:cBhvr>
                                        <p:cTn id="65" dur="500"/>
                                        <p:tgtEl>
                                          <p:spTgt spid="34"/>
                                        </p:tgtEl>
                                      </p:cBhvr>
                                    </p:animEffect>
                                  </p:childTnLst>
                                </p:cTn>
                              </p:par>
                              <p:par>
                                <p:cTn id="66" presetID="49" presetClass="entr" presetSubtype="0" decel="100000" fill="hold" grpId="0" nodeType="withEffect">
                                  <p:stCondLst>
                                    <p:cond delay="250"/>
                                  </p:stCondLst>
                                  <p:childTnLst>
                                    <p:set>
                                      <p:cBhvr>
                                        <p:cTn id="67" dur="1" fill="hold">
                                          <p:stCondLst>
                                            <p:cond delay="0"/>
                                          </p:stCondLst>
                                        </p:cTn>
                                        <p:tgtEl>
                                          <p:spTgt spid="23"/>
                                        </p:tgtEl>
                                        <p:attrNameLst>
                                          <p:attrName>style.visibility</p:attrName>
                                        </p:attrNameLst>
                                      </p:cBhvr>
                                      <p:to>
                                        <p:strVal val="visible"/>
                                      </p:to>
                                    </p:set>
                                    <p:anim calcmode="lin" valueType="num">
                                      <p:cBhvr>
                                        <p:cTn id="68" dur="500" fill="hold"/>
                                        <p:tgtEl>
                                          <p:spTgt spid="23"/>
                                        </p:tgtEl>
                                        <p:attrNameLst>
                                          <p:attrName>ppt_w</p:attrName>
                                        </p:attrNameLst>
                                      </p:cBhvr>
                                      <p:tavLst>
                                        <p:tav tm="0">
                                          <p:val>
                                            <p:fltVal val="0"/>
                                          </p:val>
                                        </p:tav>
                                        <p:tav tm="100000">
                                          <p:val>
                                            <p:strVal val="#ppt_w"/>
                                          </p:val>
                                        </p:tav>
                                      </p:tavLst>
                                    </p:anim>
                                    <p:anim calcmode="lin" valueType="num">
                                      <p:cBhvr>
                                        <p:cTn id="69" dur="500" fill="hold"/>
                                        <p:tgtEl>
                                          <p:spTgt spid="23"/>
                                        </p:tgtEl>
                                        <p:attrNameLst>
                                          <p:attrName>ppt_h</p:attrName>
                                        </p:attrNameLst>
                                      </p:cBhvr>
                                      <p:tavLst>
                                        <p:tav tm="0">
                                          <p:val>
                                            <p:fltVal val="0"/>
                                          </p:val>
                                        </p:tav>
                                        <p:tav tm="100000">
                                          <p:val>
                                            <p:strVal val="#ppt_h"/>
                                          </p:val>
                                        </p:tav>
                                      </p:tavLst>
                                    </p:anim>
                                    <p:anim calcmode="lin" valueType="num">
                                      <p:cBhvr>
                                        <p:cTn id="70" dur="500" fill="hold"/>
                                        <p:tgtEl>
                                          <p:spTgt spid="23"/>
                                        </p:tgtEl>
                                        <p:attrNameLst>
                                          <p:attrName>style.rotation</p:attrName>
                                        </p:attrNameLst>
                                      </p:cBhvr>
                                      <p:tavLst>
                                        <p:tav tm="0">
                                          <p:val>
                                            <p:fltVal val="360"/>
                                          </p:val>
                                        </p:tav>
                                        <p:tav tm="100000">
                                          <p:val>
                                            <p:fltVal val="0"/>
                                          </p:val>
                                        </p:tav>
                                      </p:tavLst>
                                    </p:anim>
                                    <p:animEffect transition="in" filter="fade">
                                      <p:cBhvr>
                                        <p:cTn id="71" dur="500"/>
                                        <p:tgtEl>
                                          <p:spTgt spid="23"/>
                                        </p:tgtEl>
                                      </p:cBhvr>
                                    </p:animEffect>
                                  </p:childTnLst>
                                </p:cTn>
                              </p:par>
                              <p:par>
                                <p:cTn id="72" presetID="49" presetClass="entr" presetSubtype="0" decel="100000" fill="hold" grpId="0" nodeType="withEffect">
                                  <p:stCondLst>
                                    <p:cond delay="250"/>
                                  </p:stCondLst>
                                  <p:childTnLst>
                                    <p:set>
                                      <p:cBhvr>
                                        <p:cTn id="73" dur="1" fill="hold">
                                          <p:stCondLst>
                                            <p:cond delay="0"/>
                                          </p:stCondLst>
                                        </p:cTn>
                                        <p:tgtEl>
                                          <p:spTgt spid="27"/>
                                        </p:tgtEl>
                                        <p:attrNameLst>
                                          <p:attrName>style.visibility</p:attrName>
                                        </p:attrNameLst>
                                      </p:cBhvr>
                                      <p:to>
                                        <p:strVal val="visible"/>
                                      </p:to>
                                    </p:set>
                                    <p:anim calcmode="lin" valueType="num">
                                      <p:cBhvr>
                                        <p:cTn id="74" dur="500" fill="hold"/>
                                        <p:tgtEl>
                                          <p:spTgt spid="27"/>
                                        </p:tgtEl>
                                        <p:attrNameLst>
                                          <p:attrName>ppt_w</p:attrName>
                                        </p:attrNameLst>
                                      </p:cBhvr>
                                      <p:tavLst>
                                        <p:tav tm="0">
                                          <p:val>
                                            <p:fltVal val="0"/>
                                          </p:val>
                                        </p:tav>
                                        <p:tav tm="100000">
                                          <p:val>
                                            <p:strVal val="#ppt_w"/>
                                          </p:val>
                                        </p:tav>
                                      </p:tavLst>
                                    </p:anim>
                                    <p:anim calcmode="lin" valueType="num">
                                      <p:cBhvr>
                                        <p:cTn id="75" dur="500" fill="hold"/>
                                        <p:tgtEl>
                                          <p:spTgt spid="27"/>
                                        </p:tgtEl>
                                        <p:attrNameLst>
                                          <p:attrName>ppt_h</p:attrName>
                                        </p:attrNameLst>
                                      </p:cBhvr>
                                      <p:tavLst>
                                        <p:tav tm="0">
                                          <p:val>
                                            <p:fltVal val="0"/>
                                          </p:val>
                                        </p:tav>
                                        <p:tav tm="100000">
                                          <p:val>
                                            <p:strVal val="#ppt_h"/>
                                          </p:val>
                                        </p:tav>
                                      </p:tavLst>
                                    </p:anim>
                                    <p:anim calcmode="lin" valueType="num">
                                      <p:cBhvr>
                                        <p:cTn id="76" dur="500" fill="hold"/>
                                        <p:tgtEl>
                                          <p:spTgt spid="27"/>
                                        </p:tgtEl>
                                        <p:attrNameLst>
                                          <p:attrName>style.rotation</p:attrName>
                                        </p:attrNameLst>
                                      </p:cBhvr>
                                      <p:tavLst>
                                        <p:tav tm="0">
                                          <p:val>
                                            <p:fltVal val="360"/>
                                          </p:val>
                                        </p:tav>
                                        <p:tav tm="100000">
                                          <p:val>
                                            <p:fltVal val="0"/>
                                          </p:val>
                                        </p:tav>
                                      </p:tavLst>
                                    </p:anim>
                                    <p:animEffect transition="in" filter="fade">
                                      <p:cBhvr>
                                        <p:cTn id="77" dur="500"/>
                                        <p:tgtEl>
                                          <p:spTgt spid="27"/>
                                        </p:tgtEl>
                                      </p:cBhvr>
                                    </p:animEffect>
                                  </p:childTnLst>
                                </p:cTn>
                              </p:par>
                              <p:par>
                                <p:cTn id="78" presetID="49" presetClass="entr" presetSubtype="0" decel="100000" fill="hold" grpId="0" nodeType="withEffect">
                                  <p:stCondLst>
                                    <p:cond delay="250"/>
                                  </p:stCondLst>
                                  <p:childTnLst>
                                    <p:set>
                                      <p:cBhvr>
                                        <p:cTn id="79" dur="1" fill="hold">
                                          <p:stCondLst>
                                            <p:cond delay="0"/>
                                          </p:stCondLst>
                                        </p:cTn>
                                        <p:tgtEl>
                                          <p:spTgt spid="50"/>
                                        </p:tgtEl>
                                        <p:attrNameLst>
                                          <p:attrName>style.visibility</p:attrName>
                                        </p:attrNameLst>
                                      </p:cBhvr>
                                      <p:to>
                                        <p:strVal val="visible"/>
                                      </p:to>
                                    </p:set>
                                    <p:anim calcmode="lin" valueType="num">
                                      <p:cBhvr>
                                        <p:cTn id="80" dur="500" fill="hold"/>
                                        <p:tgtEl>
                                          <p:spTgt spid="50"/>
                                        </p:tgtEl>
                                        <p:attrNameLst>
                                          <p:attrName>ppt_w</p:attrName>
                                        </p:attrNameLst>
                                      </p:cBhvr>
                                      <p:tavLst>
                                        <p:tav tm="0">
                                          <p:val>
                                            <p:fltVal val="0"/>
                                          </p:val>
                                        </p:tav>
                                        <p:tav tm="100000">
                                          <p:val>
                                            <p:strVal val="#ppt_w"/>
                                          </p:val>
                                        </p:tav>
                                      </p:tavLst>
                                    </p:anim>
                                    <p:anim calcmode="lin" valueType="num">
                                      <p:cBhvr>
                                        <p:cTn id="81" dur="500" fill="hold"/>
                                        <p:tgtEl>
                                          <p:spTgt spid="50"/>
                                        </p:tgtEl>
                                        <p:attrNameLst>
                                          <p:attrName>ppt_h</p:attrName>
                                        </p:attrNameLst>
                                      </p:cBhvr>
                                      <p:tavLst>
                                        <p:tav tm="0">
                                          <p:val>
                                            <p:fltVal val="0"/>
                                          </p:val>
                                        </p:tav>
                                        <p:tav tm="100000">
                                          <p:val>
                                            <p:strVal val="#ppt_h"/>
                                          </p:val>
                                        </p:tav>
                                      </p:tavLst>
                                    </p:anim>
                                    <p:anim calcmode="lin" valueType="num">
                                      <p:cBhvr>
                                        <p:cTn id="82" dur="500" fill="hold"/>
                                        <p:tgtEl>
                                          <p:spTgt spid="50"/>
                                        </p:tgtEl>
                                        <p:attrNameLst>
                                          <p:attrName>style.rotation</p:attrName>
                                        </p:attrNameLst>
                                      </p:cBhvr>
                                      <p:tavLst>
                                        <p:tav tm="0">
                                          <p:val>
                                            <p:fltVal val="360"/>
                                          </p:val>
                                        </p:tav>
                                        <p:tav tm="100000">
                                          <p:val>
                                            <p:fltVal val="0"/>
                                          </p:val>
                                        </p:tav>
                                      </p:tavLst>
                                    </p:anim>
                                    <p:animEffect transition="in" filter="fade">
                                      <p:cBhvr>
                                        <p:cTn id="83" dur="500"/>
                                        <p:tgtEl>
                                          <p:spTgt spid="50"/>
                                        </p:tgtEl>
                                      </p:cBhvr>
                                    </p:animEffect>
                                  </p:childTnLst>
                                </p:cTn>
                              </p:par>
                              <p:par>
                                <p:cTn id="84" presetID="49" presetClass="entr" presetSubtype="0" decel="100000" fill="hold" grpId="0" nodeType="withEffect">
                                  <p:stCondLst>
                                    <p:cond delay="250"/>
                                  </p:stCondLst>
                                  <p:childTnLst>
                                    <p:set>
                                      <p:cBhvr>
                                        <p:cTn id="85" dur="1" fill="hold">
                                          <p:stCondLst>
                                            <p:cond delay="0"/>
                                          </p:stCondLst>
                                        </p:cTn>
                                        <p:tgtEl>
                                          <p:spTgt spid="17"/>
                                        </p:tgtEl>
                                        <p:attrNameLst>
                                          <p:attrName>style.visibility</p:attrName>
                                        </p:attrNameLst>
                                      </p:cBhvr>
                                      <p:to>
                                        <p:strVal val="visible"/>
                                      </p:to>
                                    </p:set>
                                    <p:anim calcmode="lin" valueType="num">
                                      <p:cBhvr>
                                        <p:cTn id="86" dur="500" fill="hold"/>
                                        <p:tgtEl>
                                          <p:spTgt spid="17"/>
                                        </p:tgtEl>
                                        <p:attrNameLst>
                                          <p:attrName>ppt_w</p:attrName>
                                        </p:attrNameLst>
                                      </p:cBhvr>
                                      <p:tavLst>
                                        <p:tav tm="0">
                                          <p:val>
                                            <p:fltVal val="0"/>
                                          </p:val>
                                        </p:tav>
                                        <p:tav tm="100000">
                                          <p:val>
                                            <p:strVal val="#ppt_w"/>
                                          </p:val>
                                        </p:tav>
                                      </p:tavLst>
                                    </p:anim>
                                    <p:anim calcmode="lin" valueType="num">
                                      <p:cBhvr>
                                        <p:cTn id="87" dur="500" fill="hold"/>
                                        <p:tgtEl>
                                          <p:spTgt spid="17"/>
                                        </p:tgtEl>
                                        <p:attrNameLst>
                                          <p:attrName>ppt_h</p:attrName>
                                        </p:attrNameLst>
                                      </p:cBhvr>
                                      <p:tavLst>
                                        <p:tav tm="0">
                                          <p:val>
                                            <p:fltVal val="0"/>
                                          </p:val>
                                        </p:tav>
                                        <p:tav tm="100000">
                                          <p:val>
                                            <p:strVal val="#ppt_h"/>
                                          </p:val>
                                        </p:tav>
                                      </p:tavLst>
                                    </p:anim>
                                    <p:anim calcmode="lin" valueType="num">
                                      <p:cBhvr>
                                        <p:cTn id="88" dur="500" fill="hold"/>
                                        <p:tgtEl>
                                          <p:spTgt spid="17"/>
                                        </p:tgtEl>
                                        <p:attrNameLst>
                                          <p:attrName>style.rotation</p:attrName>
                                        </p:attrNameLst>
                                      </p:cBhvr>
                                      <p:tavLst>
                                        <p:tav tm="0">
                                          <p:val>
                                            <p:fltVal val="360"/>
                                          </p:val>
                                        </p:tav>
                                        <p:tav tm="100000">
                                          <p:val>
                                            <p:fltVal val="0"/>
                                          </p:val>
                                        </p:tav>
                                      </p:tavLst>
                                    </p:anim>
                                    <p:animEffect transition="in" filter="fade">
                                      <p:cBhvr>
                                        <p:cTn id="89" dur="500"/>
                                        <p:tgtEl>
                                          <p:spTgt spid="17"/>
                                        </p:tgtEl>
                                      </p:cBhvr>
                                    </p:animEffect>
                                  </p:childTnLst>
                                </p:cTn>
                              </p:par>
                              <p:par>
                                <p:cTn id="90" presetID="49" presetClass="entr" presetSubtype="0" decel="100000" fill="hold" grpId="0" nodeType="withEffect">
                                  <p:stCondLst>
                                    <p:cond delay="250"/>
                                  </p:stCondLst>
                                  <p:childTnLst>
                                    <p:set>
                                      <p:cBhvr>
                                        <p:cTn id="91" dur="1" fill="hold">
                                          <p:stCondLst>
                                            <p:cond delay="0"/>
                                          </p:stCondLst>
                                        </p:cTn>
                                        <p:tgtEl>
                                          <p:spTgt spid="48"/>
                                        </p:tgtEl>
                                        <p:attrNameLst>
                                          <p:attrName>style.visibility</p:attrName>
                                        </p:attrNameLst>
                                      </p:cBhvr>
                                      <p:to>
                                        <p:strVal val="visible"/>
                                      </p:to>
                                    </p:set>
                                    <p:anim calcmode="lin" valueType="num">
                                      <p:cBhvr>
                                        <p:cTn id="92" dur="500" fill="hold"/>
                                        <p:tgtEl>
                                          <p:spTgt spid="48"/>
                                        </p:tgtEl>
                                        <p:attrNameLst>
                                          <p:attrName>ppt_w</p:attrName>
                                        </p:attrNameLst>
                                      </p:cBhvr>
                                      <p:tavLst>
                                        <p:tav tm="0">
                                          <p:val>
                                            <p:fltVal val="0"/>
                                          </p:val>
                                        </p:tav>
                                        <p:tav tm="100000">
                                          <p:val>
                                            <p:strVal val="#ppt_w"/>
                                          </p:val>
                                        </p:tav>
                                      </p:tavLst>
                                    </p:anim>
                                    <p:anim calcmode="lin" valueType="num">
                                      <p:cBhvr>
                                        <p:cTn id="93" dur="500" fill="hold"/>
                                        <p:tgtEl>
                                          <p:spTgt spid="48"/>
                                        </p:tgtEl>
                                        <p:attrNameLst>
                                          <p:attrName>ppt_h</p:attrName>
                                        </p:attrNameLst>
                                      </p:cBhvr>
                                      <p:tavLst>
                                        <p:tav tm="0">
                                          <p:val>
                                            <p:fltVal val="0"/>
                                          </p:val>
                                        </p:tav>
                                        <p:tav tm="100000">
                                          <p:val>
                                            <p:strVal val="#ppt_h"/>
                                          </p:val>
                                        </p:tav>
                                      </p:tavLst>
                                    </p:anim>
                                    <p:anim calcmode="lin" valueType="num">
                                      <p:cBhvr>
                                        <p:cTn id="94" dur="500" fill="hold"/>
                                        <p:tgtEl>
                                          <p:spTgt spid="48"/>
                                        </p:tgtEl>
                                        <p:attrNameLst>
                                          <p:attrName>style.rotation</p:attrName>
                                        </p:attrNameLst>
                                      </p:cBhvr>
                                      <p:tavLst>
                                        <p:tav tm="0">
                                          <p:val>
                                            <p:fltVal val="360"/>
                                          </p:val>
                                        </p:tav>
                                        <p:tav tm="100000">
                                          <p:val>
                                            <p:fltVal val="0"/>
                                          </p:val>
                                        </p:tav>
                                      </p:tavLst>
                                    </p:anim>
                                    <p:animEffect transition="in" filter="fade">
                                      <p:cBhvr>
                                        <p:cTn id="95" dur="500"/>
                                        <p:tgtEl>
                                          <p:spTgt spid="48"/>
                                        </p:tgtEl>
                                      </p:cBhvr>
                                    </p:animEffect>
                                  </p:childTnLst>
                                </p:cTn>
                              </p:par>
                              <p:par>
                                <p:cTn id="96" presetID="49" presetClass="entr" presetSubtype="0" decel="100000" fill="hold" grpId="0" nodeType="withEffect">
                                  <p:stCondLst>
                                    <p:cond delay="250"/>
                                  </p:stCondLst>
                                  <p:childTnLst>
                                    <p:set>
                                      <p:cBhvr>
                                        <p:cTn id="97" dur="1" fill="hold">
                                          <p:stCondLst>
                                            <p:cond delay="0"/>
                                          </p:stCondLst>
                                        </p:cTn>
                                        <p:tgtEl>
                                          <p:spTgt spid="38"/>
                                        </p:tgtEl>
                                        <p:attrNameLst>
                                          <p:attrName>style.visibility</p:attrName>
                                        </p:attrNameLst>
                                      </p:cBhvr>
                                      <p:to>
                                        <p:strVal val="visible"/>
                                      </p:to>
                                    </p:set>
                                    <p:anim calcmode="lin" valueType="num">
                                      <p:cBhvr>
                                        <p:cTn id="98" dur="500" fill="hold"/>
                                        <p:tgtEl>
                                          <p:spTgt spid="38"/>
                                        </p:tgtEl>
                                        <p:attrNameLst>
                                          <p:attrName>ppt_w</p:attrName>
                                        </p:attrNameLst>
                                      </p:cBhvr>
                                      <p:tavLst>
                                        <p:tav tm="0">
                                          <p:val>
                                            <p:fltVal val="0"/>
                                          </p:val>
                                        </p:tav>
                                        <p:tav tm="100000">
                                          <p:val>
                                            <p:strVal val="#ppt_w"/>
                                          </p:val>
                                        </p:tav>
                                      </p:tavLst>
                                    </p:anim>
                                    <p:anim calcmode="lin" valueType="num">
                                      <p:cBhvr>
                                        <p:cTn id="99" dur="500" fill="hold"/>
                                        <p:tgtEl>
                                          <p:spTgt spid="38"/>
                                        </p:tgtEl>
                                        <p:attrNameLst>
                                          <p:attrName>ppt_h</p:attrName>
                                        </p:attrNameLst>
                                      </p:cBhvr>
                                      <p:tavLst>
                                        <p:tav tm="0">
                                          <p:val>
                                            <p:fltVal val="0"/>
                                          </p:val>
                                        </p:tav>
                                        <p:tav tm="100000">
                                          <p:val>
                                            <p:strVal val="#ppt_h"/>
                                          </p:val>
                                        </p:tav>
                                      </p:tavLst>
                                    </p:anim>
                                    <p:anim calcmode="lin" valueType="num">
                                      <p:cBhvr>
                                        <p:cTn id="100" dur="500" fill="hold"/>
                                        <p:tgtEl>
                                          <p:spTgt spid="38"/>
                                        </p:tgtEl>
                                        <p:attrNameLst>
                                          <p:attrName>style.rotation</p:attrName>
                                        </p:attrNameLst>
                                      </p:cBhvr>
                                      <p:tavLst>
                                        <p:tav tm="0">
                                          <p:val>
                                            <p:fltVal val="360"/>
                                          </p:val>
                                        </p:tav>
                                        <p:tav tm="100000">
                                          <p:val>
                                            <p:fltVal val="0"/>
                                          </p:val>
                                        </p:tav>
                                      </p:tavLst>
                                    </p:anim>
                                    <p:animEffect transition="in" filter="fade">
                                      <p:cBhvr>
                                        <p:cTn id="101" dur="500"/>
                                        <p:tgtEl>
                                          <p:spTgt spid="38"/>
                                        </p:tgtEl>
                                      </p:cBhvr>
                                    </p:animEffect>
                                  </p:childTnLst>
                                </p:cTn>
                              </p:par>
                            </p:childTnLst>
                          </p:cTn>
                        </p:par>
                        <p:par>
                          <p:cTn id="102" fill="hold">
                            <p:stCondLst>
                              <p:cond delay="2000"/>
                            </p:stCondLst>
                            <p:childTnLst>
                              <p:par>
                                <p:cTn id="103" presetID="49" presetClass="entr" presetSubtype="0" decel="100000" fill="hold" grpId="0" nodeType="afterEffect">
                                  <p:stCondLst>
                                    <p:cond delay="0"/>
                                  </p:stCondLst>
                                  <p:childTnLst>
                                    <p:set>
                                      <p:cBhvr>
                                        <p:cTn id="104" dur="1" fill="hold">
                                          <p:stCondLst>
                                            <p:cond delay="0"/>
                                          </p:stCondLst>
                                        </p:cTn>
                                        <p:tgtEl>
                                          <p:spTgt spid="37"/>
                                        </p:tgtEl>
                                        <p:attrNameLst>
                                          <p:attrName>style.visibility</p:attrName>
                                        </p:attrNameLst>
                                      </p:cBhvr>
                                      <p:to>
                                        <p:strVal val="visible"/>
                                      </p:to>
                                    </p:set>
                                    <p:anim calcmode="lin" valueType="num">
                                      <p:cBhvr>
                                        <p:cTn id="105" dur="500" fill="hold"/>
                                        <p:tgtEl>
                                          <p:spTgt spid="37"/>
                                        </p:tgtEl>
                                        <p:attrNameLst>
                                          <p:attrName>ppt_w</p:attrName>
                                        </p:attrNameLst>
                                      </p:cBhvr>
                                      <p:tavLst>
                                        <p:tav tm="0">
                                          <p:val>
                                            <p:fltVal val="0"/>
                                          </p:val>
                                        </p:tav>
                                        <p:tav tm="100000">
                                          <p:val>
                                            <p:strVal val="#ppt_w"/>
                                          </p:val>
                                        </p:tav>
                                      </p:tavLst>
                                    </p:anim>
                                    <p:anim calcmode="lin" valueType="num">
                                      <p:cBhvr>
                                        <p:cTn id="106" dur="500" fill="hold"/>
                                        <p:tgtEl>
                                          <p:spTgt spid="37"/>
                                        </p:tgtEl>
                                        <p:attrNameLst>
                                          <p:attrName>ppt_h</p:attrName>
                                        </p:attrNameLst>
                                      </p:cBhvr>
                                      <p:tavLst>
                                        <p:tav tm="0">
                                          <p:val>
                                            <p:fltVal val="0"/>
                                          </p:val>
                                        </p:tav>
                                        <p:tav tm="100000">
                                          <p:val>
                                            <p:strVal val="#ppt_h"/>
                                          </p:val>
                                        </p:tav>
                                      </p:tavLst>
                                    </p:anim>
                                    <p:anim calcmode="lin" valueType="num">
                                      <p:cBhvr>
                                        <p:cTn id="107" dur="500" fill="hold"/>
                                        <p:tgtEl>
                                          <p:spTgt spid="37"/>
                                        </p:tgtEl>
                                        <p:attrNameLst>
                                          <p:attrName>style.rotation</p:attrName>
                                        </p:attrNameLst>
                                      </p:cBhvr>
                                      <p:tavLst>
                                        <p:tav tm="0">
                                          <p:val>
                                            <p:fltVal val="360"/>
                                          </p:val>
                                        </p:tav>
                                        <p:tav tm="100000">
                                          <p:val>
                                            <p:fltVal val="0"/>
                                          </p:val>
                                        </p:tav>
                                      </p:tavLst>
                                    </p:anim>
                                    <p:animEffect transition="in" filter="fade">
                                      <p:cBhvr>
                                        <p:cTn id="108" dur="500"/>
                                        <p:tgtEl>
                                          <p:spTgt spid="37"/>
                                        </p:tgtEl>
                                      </p:cBhvr>
                                    </p:animEffect>
                                  </p:childTnLst>
                                </p:cTn>
                              </p:par>
                              <p:par>
                                <p:cTn id="109" presetID="49" presetClass="entr" presetSubtype="0" decel="100000" fill="hold" grpId="0" nodeType="withEffect">
                                  <p:stCondLst>
                                    <p:cond delay="0"/>
                                  </p:stCondLst>
                                  <p:childTnLst>
                                    <p:set>
                                      <p:cBhvr>
                                        <p:cTn id="110" dur="1" fill="hold">
                                          <p:stCondLst>
                                            <p:cond delay="0"/>
                                          </p:stCondLst>
                                        </p:cTn>
                                        <p:tgtEl>
                                          <p:spTgt spid="49"/>
                                        </p:tgtEl>
                                        <p:attrNameLst>
                                          <p:attrName>style.visibility</p:attrName>
                                        </p:attrNameLst>
                                      </p:cBhvr>
                                      <p:to>
                                        <p:strVal val="visible"/>
                                      </p:to>
                                    </p:set>
                                    <p:anim calcmode="lin" valueType="num">
                                      <p:cBhvr>
                                        <p:cTn id="111" dur="500" fill="hold"/>
                                        <p:tgtEl>
                                          <p:spTgt spid="49"/>
                                        </p:tgtEl>
                                        <p:attrNameLst>
                                          <p:attrName>ppt_w</p:attrName>
                                        </p:attrNameLst>
                                      </p:cBhvr>
                                      <p:tavLst>
                                        <p:tav tm="0">
                                          <p:val>
                                            <p:fltVal val="0"/>
                                          </p:val>
                                        </p:tav>
                                        <p:tav tm="100000">
                                          <p:val>
                                            <p:strVal val="#ppt_w"/>
                                          </p:val>
                                        </p:tav>
                                      </p:tavLst>
                                    </p:anim>
                                    <p:anim calcmode="lin" valueType="num">
                                      <p:cBhvr>
                                        <p:cTn id="112" dur="500" fill="hold"/>
                                        <p:tgtEl>
                                          <p:spTgt spid="49"/>
                                        </p:tgtEl>
                                        <p:attrNameLst>
                                          <p:attrName>ppt_h</p:attrName>
                                        </p:attrNameLst>
                                      </p:cBhvr>
                                      <p:tavLst>
                                        <p:tav tm="0">
                                          <p:val>
                                            <p:fltVal val="0"/>
                                          </p:val>
                                        </p:tav>
                                        <p:tav tm="100000">
                                          <p:val>
                                            <p:strVal val="#ppt_h"/>
                                          </p:val>
                                        </p:tav>
                                      </p:tavLst>
                                    </p:anim>
                                    <p:anim calcmode="lin" valueType="num">
                                      <p:cBhvr>
                                        <p:cTn id="113" dur="500" fill="hold"/>
                                        <p:tgtEl>
                                          <p:spTgt spid="49"/>
                                        </p:tgtEl>
                                        <p:attrNameLst>
                                          <p:attrName>style.rotation</p:attrName>
                                        </p:attrNameLst>
                                      </p:cBhvr>
                                      <p:tavLst>
                                        <p:tav tm="0">
                                          <p:val>
                                            <p:fltVal val="360"/>
                                          </p:val>
                                        </p:tav>
                                        <p:tav tm="100000">
                                          <p:val>
                                            <p:fltVal val="0"/>
                                          </p:val>
                                        </p:tav>
                                      </p:tavLst>
                                    </p:anim>
                                    <p:animEffect transition="in" filter="fade">
                                      <p:cBhvr>
                                        <p:cTn id="114" dur="500"/>
                                        <p:tgtEl>
                                          <p:spTgt spid="49"/>
                                        </p:tgtEl>
                                      </p:cBhvr>
                                    </p:animEffect>
                                  </p:childTnLst>
                                </p:cTn>
                              </p:par>
                              <p:par>
                                <p:cTn id="115" presetID="49" presetClass="entr" presetSubtype="0" decel="100000" fill="hold" grpId="0" nodeType="withEffect">
                                  <p:stCondLst>
                                    <p:cond delay="0"/>
                                  </p:stCondLst>
                                  <p:childTnLst>
                                    <p:set>
                                      <p:cBhvr>
                                        <p:cTn id="116" dur="1" fill="hold">
                                          <p:stCondLst>
                                            <p:cond delay="0"/>
                                          </p:stCondLst>
                                        </p:cTn>
                                        <p:tgtEl>
                                          <p:spTgt spid="52"/>
                                        </p:tgtEl>
                                        <p:attrNameLst>
                                          <p:attrName>style.visibility</p:attrName>
                                        </p:attrNameLst>
                                      </p:cBhvr>
                                      <p:to>
                                        <p:strVal val="visible"/>
                                      </p:to>
                                    </p:set>
                                    <p:anim calcmode="lin" valueType="num">
                                      <p:cBhvr>
                                        <p:cTn id="117" dur="500" fill="hold"/>
                                        <p:tgtEl>
                                          <p:spTgt spid="52"/>
                                        </p:tgtEl>
                                        <p:attrNameLst>
                                          <p:attrName>ppt_w</p:attrName>
                                        </p:attrNameLst>
                                      </p:cBhvr>
                                      <p:tavLst>
                                        <p:tav tm="0">
                                          <p:val>
                                            <p:fltVal val="0"/>
                                          </p:val>
                                        </p:tav>
                                        <p:tav tm="100000">
                                          <p:val>
                                            <p:strVal val="#ppt_w"/>
                                          </p:val>
                                        </p:tav>
                                      </p:tavLst>
                                    </p:anim>
                                    <p:anim calcmode="lin" valueType="num">
                                      <p:cBhvr>
                                        <p:cTn id="118" dur="500" fill="hold"/>
                                        <p:tgtEl>
                                          <p:spTgt spid="52"/>
                                        </p:tgtEl>
                                        <p:attrNameLst>
                                          <p:attrName>ppt_h</p:attrName>
                                        </p:attrNameLst>
                                      </p:cBhvr>
                                      <p:tavLst>
                                        <p:tav tm="0">
                                          <p:val>
                                            <p:fltVal val="0"/>
                                          </p:val>
                                        </p:tav>
                                        <p:tav tm="100000">
                                          <p:val>
                                            <p:strVal val="#ppt_h"/>
                                          </p:val>
                                        </p:tav>
                                      </p:tavLst>
                                    </p:anim>
                                    <p:anim calcmode="lin" valueType="num">
                                      <p:cBhvr>
                                        <p:cTn id="119" dur="500" fill="hold"/>
                                        <p:tgtEl>
                                          <p:spTgt spid="52"/>
                                        </p:tgtEl>
                                        <p:attrNameLst>
                                          <p:attrName>style.rotation</p:attrName>
                                        </p:attrNameLst>
                                      </p:cBhvr>
                                      <p:tavLst>
                                        <p:tav tm="0">
                                          <p:val>
                                            <p:fltVal val="360"/>
                                          </p:val>
                                        </p:tav>
                                        <p:tav tm="100000">
                                          <p:val>
                                            <p:fltVal val="0"/>
                                          </p:val>
                                        </p:tav>
                                      </p:tavLst>
                                    </p:anim>
                                    <p:animEffect transition="in" filter="fade">
                                      <p:cBhvr>
                                        <p:cTn id="120" dur="500"/>
                                        <p:tgtEl>
                                          <p:spTgt spid="52"/>
                                        </p:tgtEl>
                                      </p:cBhvr>
                                    </p:animEffect>
                                  </p:childTnLst>
                                </p:cTn>
                              </p:par>
                              <p:par>
                                <p:cTn id="121" presetID="49" presetClass="entr" presetSubtype="0" decel="100000" fill="hold" grpId="0" nodeType="withEffect">
                                  <p:stCondLst>
                                    <p:cond delay="250"/>
                                  </p:stCondLst>
                                  <p:childTnLst>
                                    <p:set>
                                      <p:cBhvr>
                                        <p:cTn id="122" dur="1" fill="hold">
                                          <p:stCondLst>
                                            <p:cond delay="0"/>
                                          </p:stCondLst>
                                        </p:cTn>
                                        <p:tgtEl>
                                          <p:spTgt spid="26"/>
                                        </p:tgtEl>
                                        <p:attrNameLst>
                                          <p:attrName>style.visibility</p:attrName>
                                        </p:attrNameLst>
                                      </p:cBhvr>
                                      <p:to>
                                        <p:strVal val="visible"/>
                                      </p:to>
                                    </p:set>
                                    <p:anim calcmode="lin" valueType="num">
                                      <p:cBhvr>
                                        <p:cTn id="123" dur="500" fill="hold"/>
                                        <p:tgtEl>
                                          <p:spTgt spid="26"/>
                                        </p:tgtEl>
                                        <p:attrNameLst>
                                          <p:attrName>ppt_w</p:attrName>
                                        </p:attrNameLst>
                                      </p:cBhvr>
                                      <p:tavLst>
                                        <p:tav tm="0">
                                          <p:val>
                                            <p:fltVal val="0"/>
                                          </p:val>
                                        </p:tav>
                                        <p:tav tm="100000">
                                          <p:val>
                                            <p:strVal val="#ppt_w"/>
                                          </p:val>
                                        </p:tav>
                                      </p:tavLst>
                                    </p:anim>
                                    <p:anim calcmode="lin" valueType="num">
                                      <p:cBhvr>
                                        <p:cTn id="124" dur="500" fill="hold"/>
                                        <p:tgtEl>
                                          <p:spTgt spid="26"/>
                                        </p:tgtEl>
                                        <p:attrNameLst>
                                          <p:attrName>ppt_h</p:attrName>
                                        </p:attrNameLst>
                                      </p:cBhvr>
                                      <p:tavLst>
                                        <p:tav tm="0">
                                          <p:val>
                                            <p:fltVal val="0"/>
                                          </p:val>
                                        </p:tav>
                                        <p:tav tm="100000">
                                          <p:val>
                                            <p:strVal val="#ppt_h"/>
                                          </p:val>
                                        </p:tav>
                                      </p:tavLst>
                                    </p:anim>
                                    <p:anim calcmode="lin" valueType="num">
                                      <p:cBhvr>
                                        <p:cTn id="125" dur="500" fill="hold"/>
                                        <p:tgtEl>
                                          <p:spTgt spid="26"/>
                                        </p:tgtEl>
                                        <p:attrNameLst>
                                          <p:attrName>style.rotation</p:attrName>
                                        </p:attrNameLst>
                                      </p:cBhvr>
                                      <p:tavLst>
                                        <p:tav tm="0">
                                          <p:val>
                                            <p:fltVal val="360"/>
                                          </p:val>
                                        </p:tav>
                                        <p:tav tm="100000">
                                          <p:val>
                                            <p:fltVal val="0"/>
                                          </p:val>
                                        </p:tav>
                                      </p:tavLst>
                                    </p:anim>
                                    <p:animEffect transition="in" filter="fade">
                                      <p:cBhvr>
                                        <p:cTn id="126" dur="500"/>
                                        <p:tgtEl>
                                          <p:spTgt spid="26"/>
                                        </p:tgtEl>
                                      </p:cBhvr>
                                    </p:animEffect>
                                  </p:childTnLst>
                                </p:cTn>
                              </p:par>
                              <p:par>
                                <p:cTn id="127" presetID="49" presetClass="entr" presetSubtype="0" decel="100000" fill="hold" grpId="0" nodeType="withEffect">
                                  <p:stCondLst>
                                    <p:cond delay="250"/>
                                  </p:stCondLst>
                                  <p:childTnLst>
                                    <p:set>
                                      <p:cBhvr>
                                        <p:cTn id="128" dur="1" fill="hold">
                                          <p:stCondLst>
                                            <p:cond delay="0"/>
                                          </p:stCondLst>
                                        </p:cTn>
                                        <p:tgtEl>
                                          <p:spTgt spid="51"/>
                                        </p:tgtEl>
                                        <p:attrNameLst>
                                          <p:attrName>style.visibility</p:attrName>
                                        </p:attrNameLst>
                                      </p:cBhvr>
                                      <p:to>
                                        <p:strVal val="visible"/>
                                      </p:to>
                                    </p:set>
                                    <p:anim calcmode="lin" valueType="num">
                                      <p:cBhvr>
                                        <p:cTn id="129" dur="500" fill="hold"/>
                                        <p:tgtEl>
                                          <p:spTgt spid="51"/>
                                        </p:tgtEl>
                                        <p:attrNameLst>
                                          <p:attrName>ppt_w</p:attrName>
                                        </p:attrNameLst>
                                      </p:cBhvr>
                                      <p:tavLst>
                                        <p:tav tm="0">
                                          <p:val>
                                            <p:fltVal val="0"/>
                                          </p:val>
                                        </p:tav>
                                        <p:tav tm="100000">
                                          <p:val>
                                            <p:strVal val="#ppt_w"/>
                                          </p:val>
                                        </p:tav>
                                      </p:tavLst>
                                    </p:anim>
                                    <p:anim calcmode="lin" valueType="num">
                                      <p:cBhvr>
                                        <p:cTn id="130" dur="500" fill="hold"/>
                                        <p:tgtEl>
                                          <p:spTgt spid="51"/>
                                        </p:tgtEl>
                                        <p:attrNameLst>
                                          <p:attrName>ppt_h</p:attrName>
                                        </p:attrNameLst>
                                      </p:cBhvr>
                                      <p:tavLst>
                                        <p:tav tm="0">
                                          <p:val>
                                            <p:fltVal val="0"/>
                                          </p:val>
                                        </p:tav>
                                        <p:tav tm="100000">
                                          <p:val>
                                            <p:strVal val="#ppt_h"/>
                                          </p:val>
                                        </p:tav>
                                      </p:tavLst>
                                    </p:anim>
                                    <p:anim calcmode="lin" valueType="num">
                                      <p:cBhvr>
                                        <p:cTn id="131" dur="500" fill="hold"/>
                                        <p:tgtEl>
                                          <p:spTgt spid="51"/>
                                        </p:tgtEl>
                                        <p:attrNameLst>
                                          <p:attrName>style.rotation</p:attrName>
                                        </p:attrNameLst>
                                      </p:cBhvr>
                                      <p:tavLst>
                                        <p:tav tm="0">
                                          <p:val>
                                            <p:fltVal val="360"/>
                                          </p:val>
                                        </p:tav>
                                        <p:tav tm="100000">
                                          <p:val>
                                            <p:fltVal val="0"/>
                                          </p:val>
                                        </p:tav>
                                      </p:tavLst>
                                    </p:anim>
                                    <p:animEffect transition="in" filter="fade">
                                      <p:cBhvr>
                                        <p:cTn id="132" dur="500"/>
                                        <p:tgtEl>
                                          <p:spTgt spid="51"/>
                                        </p:tgtEl>
                                      </p:cBhvr>
                                    </p:animEffect>
                                  </p:childTnLst>
                                </p:cTn>
                              </p:par>
                              <p:par>
                                <p:cTn id="133" presetID="49" presetClass="entr" presetSubtype="0" decel="100000" fill="hold" grpId="0" nodeType="withEffect">
                                  <p:stCondLst>
                                    <p:cond delay="250"/>
                                  </p:stCondLst>
                                  <p:childTnLst>
                                    <p:set>
                                      <p:cBhvr>
                                        <p:cTn id="134" dur="1" fill="hold">
                                          <p:stCondLst>
                                            <p:cond delay="0"/>
                                          </p:stCondLst>
                                        </p:cTn>
                                        <p:tgtEl>
                                          <p:spTgt spid="32"/>
                                        </p:tgtEl>
                                        <p:attrNameLst>
                                          <p:attrName>style.visibility</p:attrName>
                                        </p:attrNameLst>
                                      </p:cBhvr>
                                      <p:to>
                                        <p:strVal val="visible"/>
                                      </p:to>
                                    </p:set>
                                    <p:anim calcmode="lin" valueType="num">
                                      <p:cBhvr>
                                        <p:cTn id="135" dur="500" fill="hold"/>
                                        <p:tgtEl>
                                          <p:spTgt spid="32"/>
                                        </p:tgtEl>
                                        <p:attrNameLst>
                                          <p:attrName>ppt_w</p:attrName>
                                        </p:attrNameLst>
                                      </p:cBhvr>
                                      <p:tavLst>
                                        <p:tav tm="0">
                                          <p:val>
                                            <p:fltVal val="0"/>
                                          </p:val>
                                        </p:tav>
                                        <p:tav tm="100000">
                                          <p:val>
                                            <p:strVal val="#ppt_w"/>
                                          </p:val>
                                        </p:tav>
                                      </p:tavLst>
                                    </p:anim>
                                    <p:anim calcmode="lin" valueType="num">
                                      <p:cBhvr>
                                        <p:cTn id="136" dur="500" fill="hold"/>
                                        <p:tgtEl>
                                          <p:spTgt spid="32"/>
                                        </p:tgtEl>
                                        <p:attrNameLst>
                                          <p:attrName>ppt_h</p:attrName>
                                        </p:attrNameLst>
                                      </p:cBhvr>
                                      <p:tavLst>
                                        <p:tav tm="0">
                                          <p:val>
                                            <p:fltVal val="0"/>
                                          </p:val>
                                        </p:tav>
                                        <p:tav tm="100000">
                                          <p:val>
                                            <p:strVal val="#ppt_h"/>
                                          </p:val>
                                        </p:tav>
                                      </p:tavLst>
                                    </p:anim>
                                    <p:anim calcmode="lin" valueType="num">
                                      <p:cBhvr>
                                        <p:cTn id="137" dur="500" fill="hold"/>
                                        <p:tgtEl>
                                          <p:spTgt spid="32"/>
                                        </p:tgtEl>
                                        <p:attrNameLst>
                                          <p:attrName>style.rotation</p:attrName>
                                        </p:attrNameLst>
                                      </p:cBhvr>
                                      <p:tavLst>
                                        <p:tav tm="0">
                                          <p:val>
                                            <p:fltVal val="360"/>
                                          </p:val>
                                        </p:tav>
                                        <p:tav tm="100000">
                                          <p:val>
                                            <p:fltVal val="0"/>
                                          </p:val>
                                        </p:tav>
                                      </p:tavLst>
                                    </p:anim>
                                    <p:animEffect transition="in" filter="fade">
                                      <p:cBhvr>
                                        <p:cTn id="138"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7" grpId="0" animBg="1"/>
      <p:bldP spid="18" grpId="0" animBg="1"/>
      <p:bldP spid="23" grpId="0" animBg="1"/>
      <p:bldP spid="24" grpId="0" animBg="1"/>
      <p:bldP spid="25" grpId="0" animBg="1"/>
      <p:bldP spid="26" grpId="0" animBg="1"/>
      <p:bldP spid="27" grpId="0" animBg="1"/>
      <p:bldP spid="29" grpId="0" animBg="1"/>
      <p:bldP spid="30" grpId="0" animBg="1"/>
      <p:bldP spid="34" grpId="0" animBg="1"/>
      <p:bldP spid="35" grpId="0" animBg="1"/>
      <p:bldP spid="37" grpId="0" animBg="1"/>
      <p:bldP spid="38" grpId="0" animBg="1"/>
      <p:bldP spid="48" grpId="0" animBg="1"/>
      <p:bldP spid="49" grpId="0" animBg="1"/>
      <p:bldP spid="50" grpId="0" animBg="1"/>
      <p:bldP spid="51" grpId="0" animBg="1"/>
      <p:bldP spid="52" grpId="0" animBg="1"/>
      <p:bldP spid="53" grpId="0" animBg="1"/>
      <p:bldP spid="3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0" y="-58316"/>
            <a:ext cx="12192000" cy="6858000"/>
          </a:xfrm>
          <a:prstGeom prst="rect">
            <a:avLst/>
          </a:prstGeom>
        </p:spPr>
      </p:pic>
      <p:pic>
        <p:nvPicPr>
          <p:cNvPr id="11" name="图片 10"/>
          <p:cNvPicPr>
            <a:picLocks noChangeAspect="1"/>
          </p:cNvPicPr>
          <p:nvPr/>
        </p:nvPicPr>
        <p:blipFill>
          <a:blip r:embed="rId4"/>
          <a:stretch>
            <a:fillRect/>
          </a:stretch>
        </p:blipFill>
        <p:spPr>
          <a:xfrm>
            <a:off x="0" y="-1065"/>
            <a:ext cx="12192000" cy="832813"/>
          </a:xfrm>
          <a:prstGeom prst="rect">
            <a:avLst/>
          </a:prstGeom>
        </p:spPr>
      </p:pic>
      <p:grpSp>
        <p:nvGrpSpPr>
          <p:cNvPr id="20" name="组合 19"/>
          <p:cNvGrpSpPr/>
          <p:nvPr/>
        </p:nvGrpSpPr>
        <p:grpSpPr>
          <a:xfrm>
            <a:off x="380301" y="243644"/>
            <a:ext cx="310164" cy="325523"/>
            <a:chOff x="5284519" y="1508166"/>
            <a:chExt cx="213756" cy="427512"/>
          </a:xfrm>
        </p:grpSpPr>
        <p:cxnSp>
          <p:nvCxnSpPr>
            <p:cNvPr id="21" name="直接连接符 20"/>
            <p:cNvCxnSpPr/>
            <p:nvPr/>
          </p:nvCxnSpPr>
          <p:spPr>
            <a:xfrm>
              <a:off x="5284519" y="1508166"/>
              <a:ext cx="213756" cy="213756"/>
            </a:xfrm>
            <a:prstGeom prst="line">
              <a:avLst/>
            </a:prstGeom>
            <a:ln w="19050">
              <a:solidFill>
                <a:schemeClr val="bg1"/>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5284519" y="1721922"/>
              <a:ext cx="213756" cy="213756"/>
            </a:xfrm>
            <a:prstGeom prst="line">
              <a:avLst/>
            </a:prstGeom>
            <a:ln w="19050">
              <a:solidFill>
                <a:schemeClr val="bg1"/>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sp>
        <p:nvSpPr>
          <p:cNvPr id="6" name="文本框 5"/>
          <p:cNvSpPr txBox="1"/>
          <p:nvPr/>
        </p:nvSpPr>
        <p:spPr>
          <a:xfrm>
            <a:off x="830230" y="215286"/>
            <a:ext cx="2183363" cy="400110"/>
          </a:xfrm>
          <a:prstGeom prst="rect">
            <a:avLst/>
          </a:prstGeom>
          <a:noFill/>
        </p:spPr>
        <p:txBody>
          <a:bodyPr wrap="square" rtlCol="0">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访谈</a:t>
            </a:r>
          </a:p>
        </p:txBody>
      </p:sp>
      <p:cxnSp>
        <p:nvCxnSpPr>
          <p:cNvPr id="42" name="直接连接符 41"/>
          <p:cNvCxnSpPr/>
          <p:nvPr/>
        </p:nvCxnSpPr>
        <p:spPr>
          <a:xfrm>
            <a:off x="5282243" y="1390603"/>
            <a:ext cx="0" cy="4752439"/>
          </a:xfrm>
          <a:prstGeom prst="line">
            <a:avLst/>
          </a:prstGeom>
          <a:ln w="12700">
            <a:solidFill>
              <a:srgbClr val="9DA8B1"/>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737270" y="1726018"/>
            <a:ext cx="625750" cy="623930"/>
            <a:chOff x="5803900" y="2852738"/>
            <a:chExt cx="1300163" cy="1319212"/>
          </a:xfrm>
          <a:solidFill>
            <a:srgbClr val="000000">
              <a:alpha val="60000"/>
            </a:srgbClr>
          </a:solidFill>
        </p:grpSpPr>
        <p:sp>
          <p:nvSpPr>
            <p:cNvPr id="44" name="Freeform 18"/>
            <p:cNvSpPr>
              <a:spLocks noEditPoints="1"/>
            </p:cNvSpPr>
            <p:nvPr/>
          </p:nvSpPr>
          <p:spPr bwMode="auto">
            <a:xfrm>
              <a:off x="5803900" y="2852738"/>
              <a:ext cx="1300163" cy="1319212"/>
            </a:xfrm>
            <a:custGeom>
              <a:avLst/>
              <a:gdLst>
                <a:gd name="T0" fmla="*/ 309 w 347"/>
                <a:gd name="T1" fmla="*/ 176 h 352"/>
                <a:gd name="T2" fmla="*/ 326 w 347"/>
                <a:gd name="T3" fmla="*/ 150 h 352"/>
                <a:gd name="T4" fmla="*/ 335 w 347"/>
                <a:gd name="T5" fmla="*/ 103 h 352"/>
                <a:gd name="T6" fmla="*/ 294 w 347"/>
                <a:gd name="T7" fmla="*/ 113 h 352"/>
                <a:gd name="T8" fmla="*/ 282 w 347"/>
                <a:gd name="T9" fmla="*/ 65 h 352"/>
                <a:gd name="T10" fmla="*/ 262 w 347"/>
                <a:gd name="T11" fmla="*/ 22 h 352"/>
                <a:gd name="T12" fmla="*/ 234 w 347"/>
                <a:gd name="T13" fmla="*/ 54 h 352"/>
                <a:gd name="T14" fmla="*/ 196 w 347"/>
                <a:gd name="T15" fmla="*/ 23 h 352"/>
                <a:gd name="T16" fmla="*/ 155 w 347"/>
                <a:gd name="T17" fmla="*/ 0 h 352"/>
                <a:gd name="T18" fmla="*/ 151 w 347"/>
                <a:gd name="T19" fmla="*/ 42 h 352"/>
                <a:gd name="T20" fmla="*/ 102 w 347"/>
                <a:gd name="T21" fmla="*/ 39 h 352"/>
                <a:gd name="T22" fmla="*/ 55 w 347"/>
                <a:gd name="T23" fmla="*/ 44 h 352"/>
                <a:gd name="T24" fmla="*/ 77 w 347"/>
                <a:gd name="T25" fmla="*/ 81 h 352"/>
                <a:gd name="T26" fmla="*/ 35 w 347"/>
                <a:gd name="T27" fmla="*/ 107 h 352"/>
                <a:gd name="T28" fmla="*/ 0 w 347"/>
                <a:gd name="T29" fmla="*/ 139 h 352"/>
                <a:gd name="T30" fmla="*/ 39 w 347"/>
                <a:gd name="T31" fmla="*/ 156 h 352"/>
                <a:gd name="T32" fmla="*/ 39 w 347"/>
                <a:gd name="T33" fmla="*/ 195 h 352"/>
                <a:gd name="T34" fmla="*/ 0 w 347"/>
                <a:gd name="T35" fmla="*/ 212 h 352"/>
                <a:gd name="T36" fmla="*/ 35 w 347"/>
                <a:gd name="T37" fmla="*/ 244 h 352"/>
                <a:gd name="T38" fmla="*/ 77 w 347"/>
                <a:gd name="T39" fmla="*/ 271 h 352"/>
                <a:gd name="T40" fmla="*/ 55 w 347"/>
                <a:gd name="T41" fmla="*/ 307 h 352"/>
                <a:gd name="T42" fmla="*/ 102 w 347"/>
                <a:gd name="T43" fmla="*/ 313 h 352"/>
                <a:gd name="T44" fmla="*/ 151 w 347"/>
                <a:gd name="T45" fmla="*/ 309 h 352"/>
                <a:gd name="T46" fmla="*/ 155 w 347"/>
                <a:gd name="T47" fmla="*/ 352 h 352"/>
                <a:gd name="T48" fmla="*/ 196 w 347"/>
                <a:gd name="T49" fmla="*/ 329 h 352"/>
                <a:gd name="T50" fmla="*/ 234 w 347"/>
                <a:gd name="T51" fmla="*/ 297 h 352"/>
                <a:gd name="T52" fmla="*/ 262 w 347"/>
                <a:gd name="T53" fmla="*/ 329 h 352"/>
                <a:gd name="T54" fmla="*/ 282 w 347"/>
                <a:gd name="T55" fmla="*/ 286 h 352"/>
                <a:gd name="T56" fmla="*/ 294 w 347"/>
                <a:gd name="T57" fmla="*/ 239 h 352"/>
                <a:gd name="T58" fmla="*/ 335 w 347"/>
                <a:gd name="T59" fmla="*/ 248 h 352"/>
                <a:gd name="T60" fmla="*/ 326 w 347"/>
                <a:gd name="T61" fmla="*/ 201 h 352"/>
                <a:gd name="T62" fmla="*/ 174 w 347"/>
                <a:gd name="T63" fmla="*/ 201 h 352"/>
                <a:gd name="T64" fmla="*/ 174 w 347"/>
                <a:gd name="T65" fmla="*/ 150 h 352"/>
                <a:gd name="T66" fmla="*/ 174 w 347"/>
                <a:gd name="T67" fmla="*/ 201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7" h="352">
                  <a:moveTo>
                    <a:pt x="308" y="195"/>
                  </a:moveTo>
                  <a:cubicBezTo>
                    <a:pt x="309" y="189"/>
                    <a:pt x="309" y="182"/>
                    <a:pt x="309" y="176"/>
                  </a:cubicBezTo>
                  <a:cubicBezTo>
                    <a:pt x="309" y="169"/>
                    <a:pt x="309" y="162"/>
                    <a:pt x="308" y="156"/>
                  </a:cubicBezTo>
                  <a:cubicBezTo>
                    <a:pt x="326" y="150"/>
                    <a:pt x="326" y="150"/>
                    <a:pt x="326" y="150"/>
                  </a:cubicBezTo>
                  <a:cubicBezTo>
                    <a:pt x="347" y="139"/>
                    <a:pt x="347" y="139"/>
                    <a:pt x="347" y="139"/>
                  </a:cubicBezTo>
                  <a:cubicBezTo>
                    <a:pt x="335" y="103"/>
                    <a:pt x="335" y="103"/>
                    <a:pt x="335" y="103"/>
                  </a:cubicBezTo>
                  <a:cubicBezTo>
                    <a:pt x="312" y="107"/>
                    <a:pt x="312" y="107"/>
                    <a:pt x="312" y="107"/>
                  </a:cubicBezTo>
                  <a:cubicBezTo>
                    <a:pt x="294" y="113"/>
                    <a:pt x="294" y="113"/>
                    <a:pt x="294" y="113"/>
                  </a:cubicBezTo>
                  <a:cubicBezTo>
                    <a:pt x="288" y="101"/>
                    <a:pt x="280" y="90"/>
                    <a:pt x="271" y="81"/>
                  </a:cubicBezTo>
                  <a:cubicBezTo>
                    <a:pt x="282" y="65"/>
                    <a:pt x="282" y="65"/>
                    <a:pt x="282" y="65"/>
                  </a:cubicBezTo>
                  <a:cubicBezTo>
                    <a:pt x="292" y="44"/>
                    <a:pt x="292" y="44"/>
                    <a:pt x="292" y="44"/>
                  </a:cubicBezTo>
                  <a:cubicBezTo>
                    <a:pt x="262" y="22"/>
                    <a:pt x="262" y="22"/>
                    <a:pt x="262" y="22"/>
                  </a:cubicBezTo>
                  <a:cubicBezTo>
                    <a:pt x="245" y="39"/>
                    <a:pt x="245" y="39"/>
                    <a:pt x="245" y="39"/>
                  </a:cubicBezTo>
                  <a:cubicBezTo>
                    <a:pt x="234" y="54"/>
                    <a:pt x="234" y="54"/>
                    <a:pt x="234" y="54"/>
                  </a:cubicBezTo>
                  <a:cubicBezTo>
                    <a:pt x="222" y="48"/>
                    <a:pt x="210" y="44"/>
                    <a:pt x="196" y="42"/>
                  </a:cubicBezTo>
                  <a:cubicBezTo>
                    <a:pt x="196" y="23"/>
                    <a:pt x="196" y="23"/>
                    <a:pt x="196" y="23"/>
                  </a:cubicBezTo>
                  <a:cubicBezTo>
                    <a:pt x="192" y="0"/>
                    <a:pt x="192" y="0"/>
                    <a:pt x="192" y="0"/>
                  </a:cubicBezTo>
                  <a:cubicBezTo>
                    <a:pt x="155" y="0"/>
                    <a:pt x="155" y="0"/>
                    <a:pt x="155" y="0"/>
                  </a:cubicBezTo>
                  <a:cubicBezTo>
                    <a:pt x="151" y="23"/>
                    <a:pt x="151" y="23"/>
                    <a:pt x="151" y="23"/>
                  </a:cubicBezTo>
                  <a:cubicBezTo>
                    <a:pt x="151" y="42"/>
                    <a:pt x="151" y="42"/>
                    <a:pt x="151" y="42"/>
                  </a:cubicBezTo>
                  <a:cubicBezTo>
                    <a:pt x="138" y="44"/>
                    <a:pt x="125" y="48"/>
                    <a:pt x="113" y="54"/>
                  </a:cubicBezTo>
                  <a:cubicBezTo>
                    <a:pt x="102" y="39"/>
                    <a:pt x="102" y="39"/>
                    <a:pt x="102" y="39"/>
                  </a:cubicBezTo>
                  <a:cubicBezTo>
                    <a:pt x="85" y="22"/>
                    <a:pt x="85" y="22"/>
                    <a:pt x="85" y="22"/>
                  </a:cubicBezTo>
                  <a:cubicBezTo>
                    <a:pt x="55" y="44"/>
                    <a:pt x="55" y="44"/>
                    <a:pt x="55" y="44"/>
                  </a:cubicBezTo>
                  <a:cubicBezTo>
                    <a:pt x="65" y="65"/>
                    <a:pt x="65" y="65"/>
                    <a:pt x="65" y="65"/>
                  </a:cubicBezTo>
                  <a:cubicBezTo>
                    <a:pt x="77" y="81"/>
                    <a:pt x="77" y="81"/>
                    <a:pt x="77" y="81"/>
                  </a:cubicBezTo>
                  <a:cubicBezTo>
                    <a:pt x="67" y="90"/>
                    <a:pt x="60" y="101"/>
                    <a:pt x="53" y="113"/>
                  </a:cubicBezTo>
                  <a:cubicBezTo>
                    <a:pt x="35" y="107"/>
                    <a:pt x="35" y="107"/>
                    <a:pt x="35" y="107"/>
                  </a:cubicBezTo>
                  <a:cubicBezTo>
                    <a:pt x="12" y="103"/>
                    <a:pt x="12" y="103"/>
                    <a:pt x="12" y="103"/>
                  </a:cubicBezTo>
                  <a:cubicBezTo>
                    <a:pt x="0" y="139"/>
                    <a:pt x="0" y="139"/>
                    <a:pt x="0" y="139"/>
                  </a:cubicBezTo>
                  <a:cubicBezTo>
                    <a:pt x="21" y="150"/>
                    <a:pt x="21" y="150"/>
                    <a:pt x="21" y="150"/>
                  </a:cubicBezTo>
                  <a:cubicBezTo>
                    <a:pt x="39" y="156"/>
                    <a:pt x="39" y="156"/>
                    <a:pt x="39" y="156"/>
                  </a:cubicBezTo>
                  <a:cubicBezTo>
                    <a:pt x="38" y="162"/>
                    <a:pt x="38" y="169"/>
                    <a:pt x="38" y="176"/>
                  </a:cubicBezTo>
                  <a:cubicBezTo>
                    <a:pt x="38" y="182"/>
                    <a:pt x="38" y="189"/>
                    <a:pt x="39" y="195"/>
                  </a:cubicBezTo>
                  <a:cubicBezTo>
                    <a:pt x="21" y="201"/>
                    <a:pt x="21" y="201"/>
                    <a:pt x="21" y="201"/>
                  </a:cubicBezTo>
                  <a:cubicBezTo>
                    <a:pt x="0" y="212"/>
                    <a:pt x="0" y="212"/>
                    <a:pt x="0" y="212"/>
                  </a:cubicBezTo>
                  <a:cubicBezTo>
                    <a:pt x="12" y="248"/>
                    <a:pt x="12" y="248"/>
                    <a:pt x="12" y="248"/>
                  </a:cubicBezTo>
                  <a:cubicBezTo>
                    <a:pt x="35" y="244"/>
                    <a:pt x="35" y="244"/>
                    <a:pt x="35" y="244"/>
                  </a:cubicBezTo>
                  <a:cubicBezTo>
                    <a:pt x="53" y="239"/>
                    <a:pt x="53" y="239"/>
                    <a:pt x="53" y="239"/>
                  </a:cubicBezTo>
                  <a:cubicBezTo>
                    <a:pt x="60" y="250"/>
                    <a:pt x="67" y="261"/>
                    <a:pt x="77" y="271"/>
                  </a:cubicBezTo>
                  <a:cubicBezTo>
                    <a:pt x="65" y="286"/>
                    <a:pt x="65" y="286"/>
                    <a:pt x="65" y="286"/>
                  </a:cubicBezTo>
                  <a:cubicBezTo>
                    <a:pt x="55" y="307"/>
                    <a:pt x="55" y="307"/>
                    <a:pt x="55" y="307"/>
                  </a:cubicBezTo>
                  <a:cubicBezTo>
                    <a:pt x="85" y="329"/>
                    <a:pt x="85" y="329"/>
                    <a:pt x="85" y="329"/>
                  </a:cubicBezTo>
                  <a:cubicBezTo>
                    <a:pt x="102" y="313"/>
                    <a:pt x="102" y="313"/>
                    <a:pt x="102" y="313"/>
                  </a:cubicBezTo>
                  <a:cubicBezTo>
                    <a:pt x="113" y="297"/>
                    <a:pt x="113" y="297"/>
                    <a:pt x="113" y="297"/>
                  </a:cubicBezTo>
                  <a:cubicBezTo>
                    <a:pt x="125" y="303"/>
                    <a:pt x="138" y="307"/>
                    <a:pt x="151" y="309"/>
                  </a:cubicBezTo>
                  <a:cubicBezTo>
                    <a:pt x="151" y="329"/>
                    <a:pt x="151" y="329"/>
                    <a:pt x="151" y="329"/>
                  </a:cubicBezTo>
                  <a:cubicBezTo>
                    <a:pt x="155" y="352"/>
                    <a:pt x="155" y="352"/>
                    <a:pt x="155" y="352"/>
                  </a:cubicBezTo>
                  <a:cubicBezTo>
                    <a:pt x="192" y="352"/>
                    <a:pt x="192" y="352"/>
                    <a:pt x="192" y="352"/>
                  </a:cubicBezTo>
                  <a:cubicBezTo>
                    <a:pt x="196" y="329"/>
                    <a:pt x="196" y="329"/>
                    <a:pt x="196" y="329"/>
                  </a:cubicBezTo>
                  <a:cubicBezTo>
                    <a:pt x="196" y="309"/>
                    <a:pt x="196" y="309"/>
                    <a:pt x="196" y="309"/>
                  </a:cubicBezTo>
                  <a:cubicBezTo>
                    <a:pt x="210" y="307"/>
                    <a:pt x="222" y="303"/>
                    <a:pt x="234" y="297"/>
                  </a:cubicBezTo>
                  <a:cubicBezTo>
                    <a:pt x="245" y="313"/>
                    <a:pt x="245" y="313"/>
                    <a:pt x="245" y="313"/>
                  </a:cubicBezTo>
                  <a:cubicBezTo>
                    <a:pt x="262" y="329"/>
                    <a:pt x="262" y="329"/>
                    <a:pt x="262" y="329"/>
                  </a:cubicBezTo>
                  <a:cubicBezTo>
                    <a:pt x="292" y="307"/>
                    <a:pt x="292" y="307"/>
                    <a:pt x="292" y="307"/>
                  </a:cubicBezTo>
                  <a:cubicBezTo>
                    <a:pt x="282" y="286"/>
                    <a:pt x="282" y="286"/>
                    <a:pt x="282" y="286"/>
                  </a:cubicBezTo>
                  <a:cubicBezTo>
                    <a:pt x="271" y="271"/>
                    <a:pt x="271" y="271"/>
                    <a:pt x="271" y="271"/>
                  </a:cubicBezTo>
                  <a:cubicBezTo>
                    <a:pt x="280" y="261"/>
                    <a:pt x="288" y="250"/>
                    <a:pt x="294" y="239"/>
                  </a:cubicBezTo>
                  <a:cubicBezTo>
                    <a:pt x="312" y="244"/>
                    <a:pt x="312" y="244"/>
                    <a:pt x="312" y="244"/>
                  </a:cubicBezTo>
                  <a:cubicBezTo>
                    <a:pt x="335" y="248"/>
                    <a:pt x="335" y="248"/>
                    <a:pt x="335" y="248"/>
                  </a:cubicBezTo>
                  <a:cubicBezTo>
                    <a:pt x="347" y="212"/>
                    <a:pt x="347" y="212"/>
                    <a:pt x="347" y="212"/>
                  </a:cubicBezTo>
                  <a:cubicBezTo>
                    <a:pt x="326" y="201"/>
                    <a:pt x="326" y="201"/>
                    <a:pt x="326" y="201"/>
                  </a:cubicBezTo>
                  <a:lnTo>
                    <a:pt x="308" y="195"/>
                  </a:lnTo>
                  <a:close/>
                  <a:moveTo>
                    <a:pt x="174" y="201"/>
                  </a:moveTo>
                  <a:cubicBezTo>
                    <a:pt x="159" y="201"/>
                    <a:pt x="148" y="190"/>
                    <a:pt x="148" y="176"/>
                  </a:cubicBezTo>
                  <a:cubicBezTo>
                    <a:pt x="148" y="162"/>
                    <a:pt x="159" y="150"/>
                    <a:pt x="174" y="150"/>
                  </a:cubicBezTo>
                  <a:cubicBezTo>
                    <a:pt x="188" y="150"/>
                    <a:pt x="199" y="162"/>
                    <a:pt x="199" y="176"/>
                  </a:cubicBezTo>
                  <a:cubicBezTo>
                    <a:pt x="199" y="190"/>
                    <a:pt x="188" y="201"/>
                    <a:pt x="174" y="201"/>
                  </a:cubicBezTo>
                  <a:close/>
                </a:path>
              </a:pathLst>
            </a:custGeom>
            <a:solidFill>
              <a:srgbClr val="FFC000"/>
            </a:solid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19"/>
            <p:cNvSpPr>
              <a:spLocks noEditPoints="1"/>
            </p:cNvSpPr>
            <p:nvPr/>
          </p:nvSpPr>
          <p:spPr bwMode="auto">
            <a:xfrm>
              <a:off x="6080125" y="3136900"/>
              <a:ext cx="747713" cy="746125"/>
            </a:xfrm>
            <a:custGeom>
              <a:avLst/>
              <a:gdLst>
                <a:gd name="T0" fmla="*/ 100 w 199"/>
                <a:gd name="T1" fmla="*/ 0 h 199"/>
                <a:gd name="T2" fmla="*/ 0 w 199"/>
                <a:gd name="T3" fmla="*/ 100 h 199"/>
                <a:gd name="T4" fmla="*/ 100 w 199"/>
                <a:gd name="T5" fmla="*/ 199 h 199"/>
                <a:gd name="T6" fmla="*/ 199 w 199"/>
                <a:gd name="T7" fmla="*/ 100 h 199"/>
                <a:gd name="T8" fmla="*/ 100 w 199"/>
                <a:gd name="T9" fmla="*/ 0 h 199"/>
                <a:gd name="T10" fmla="*/ 100 w 199"/>
                <a:gd name="T11" fmla="*/ 150 h 199"/>
                <a:gd name="T12" fmla="*/ 49 w 199"/>
                <a:gd name="T13" fmla="*/ 100 h 199"/>
                <a:gd name="T14" fmla="*/ 100 w 199"/>
                <a:gd name="T15" fmla="*/ 49 h 199"/>
                <a:gd name="T16" fmla="*/ 150 w 199"/>
                <a:gd name="T17" fmla="*/ 100 h 199"/>
                <a:gd name="T18" fmla="*/ 100 w 199"/>
                <a:gd name="T19" fmla="*/ 15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9" h="199">
                  <a:moveTo>
                    <a:pt x="100" y="0"/>
                  </a:moveTo>
                  <a:cubicBezTo>
                    <a:pt x="45" y="0"/>
                    <a:pt x="0" y="45"/>
                    <a:pt x="0" y="100"/>
                  </a:cubicBezTo>
                  <a:cubicBezTo>
                    <a:pt x="0" y="155"/>
                    <a:pt x="45" y="199"/>
                    <a:pt x="100" y="199"/>
                  </a:cubicBezTo>
                  <a:cubicBezTo>
                    <a:pt x="155" y="199"/>
                    <a:pt x="199" y="155"/>
                    <a:pt x="199" y="100"/>
                  </a:cubicBezTo>
                  <a:cubicBezTo>
                    <a:pt x="199" y="45"/>
                    <a:pt x="155" y="0"/>
                    <a:pt x="100" y="0"/>
                  </a:cubicBezTo>
                  <a:close/>
                  <a:moveTo>
                    <a:pt x="100" y="150"/>
                  </a:moveTo>
                  <a:cubicBezTo>
                    <a:pt x="72" y="150"/>
                    <a:pt x="49" y="128"/>
                    <a:pt x="49" y="100"/>
                  </a:cubicBezTo>
                  <a:cubicBezTo>
                    <a:pt x="49" y="72"/>
                    <a:pt x="72" y="49"/>
                    <a:pt x="100" y="49"/>
                  </a:cubicBezTo>
                  <a:cubicBezTo>
                    <a:pt x="127" y="49"/>
                    <a:pt x="150" y="72"/>
                    <a:pt x="150" y="100"/>
                  </a:cubicBezTo>
                  <a:cubicBezTo>
                    <a:pt x="150" y="128"/>
                    <a:pt x="127" y="150"/>
                    <a:pt x="100" y="150"/>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46" name="组合 45"/>
          <p:cNvGrpSpPr/>
          <p:nvPr/>
        </p:nvGrpSpPr>
        <p:grpSpPr>
          <a:xfrm>
            <a:off x="728401" y="2865969"/>
            <a:ext cx="634619" cy="621669"/>
            <a:chOff x="5305425" y="2638425"/>
            <a:chExt cx="1579563" cy="1577975"/>
          </a:xfrm>
          <a:solidFill>
            <a:srgbClr val="000000">
              <a:alpha val="60000"/>
            </a:srgbClr>
          </a:solidFill>
        </p:grpSpPr>
        <p:sp>
          <p:nvSpPr>
            <p:cNvPr id="47" name="Freeform 6"/>
            <p:cNvSpPr>
              <a:spLocks noEditPoints="1"/>
            </p:cNvSpPr>
            <p:nvPr/>
          </p:nvSpPr>
          <p:spPr bwMode="auto">
            <a:xfrm>
              <a:off x="5305425" y="2638425"/>
              <a:ext cx="1579563" cy="1577975"/>
            </a:xfrm>
            <a:custGeom>
              <a:avLst/>
              <a:gdLst>
                <a:gd name="T0" fmla="*/ 421 w 421"/>
                <a:gd name="T1" fmla="*/ 229 h 421"/>
                <a:gd name="T2" fmla="*/ 398 w 421"/>
                <a:gd name="T3" fmla="*/ 188 h 421"/>
                <a:gd name="T4" fmla="*/ 367 w 421"/>
                <a:gd name="T5" fmla="*/ 146 h 421"/>
                <a:gd name="T6" fmla="*/ 402 w 421"/>
                <a:gd name="T7" fmla="*/ 122 h 421"/>
                <a:gd name="T8" fmla="*/ 361 w 421"/>
                <a:gd name="T9" fmla="*/ 97 h 421"/>
                <a:gd name="T10" fmla="*/ 314 w 421"/>
                <a:gd name="T11" fmla="*/ 77 h 421"/>
                <a:gd name="T12" fmla="*/ 332 w 421"/>
                <a:gd name="T13" fmla="*/ 38 h 421"/>
                <a:gd name="T14" fmla="*/ 285 w 421"/>
                <a:gd name="T15" fmla="*/ 37 h 421"/>
                <a:gd name="T16" fmla="*/ 233 w 421"/>
                <a:gd name="T17" fmla="*/ 43 h 421"/>
                <a:gd name="T18" fmla="*/ 229 w 421"/>
                <a:gd name="T19" fmla="*/ 0 h 421"/>
                <a:gd name="T20" fmla="*/ 188 w 421"/>
                <a:gd name="T21" fmla="*/ 23 h 421"/>
                <a:gd name="T22" fmla="*/ 146 w 421"/>
                <a:gd name="T23" fmla="*/ 54 h 421"/>
                <a:gd name="T24" fmla="*/ 122 w 421"/>
                <a:gd name="T25" fmla="*/ 19 h 421"/>
                <a:gd name="T26" fmla="*/ 98 w 421"/>
                <a:gd name="T27" fmla="*/ 60 h 421"/>
                <a:gd name="T28" fmla="*/ 77 w 421"/>
                <a:gd name="T29" fmla="*/ 107 h 421"/>
                <a:gd name="T30" fmla="*/ 38 w 421"/>
                <a:gd name="T31" fmla="*/ 89 h 421"/>
                <a:gd name="T32" fmla="*/ 37 w 421"/>
                <a:gd name="T33" fmla="*/ 136 h 421"/>
                <a:gd name="T34" fmla="*/ 43 w 421"/>
                <a:gd name="T35" fmla="*/ 188 h 421"/>
                <a:gd name="T36" fmla="*/ 0 w 421"/>
                <a:gd name="T37" fmla="*/ 192 h 421"/>
                <a:gd name="T38" fmla="*/ 24 w 421"/>
                <a:gd name="T39" fmla="*/ 233 h 421"/>
                <a:gd name="T40" fmla="*/ 54 w 421"/>
                <a:gd name="T41" fmla="*/ 274 h 421"/>
                <a:gd name="T42" fmla="*/ 19 w 421"/>
                <a:gd name="T43" fmla="*/ 299 h 421"/>
                <a:gd name="T44" fmla="*/ 60 w 421"/>
                <a:gd name="T45" fmla="*/ 323 h 421"/>
                <a:gd name="T46" fmla="*/ 107 w 421"/>
                <a:gd name="T47" fmla="*/ 344 h 421"/>
                <a:gd name="T48" fmla="*/ 89 w 421"/>
                <a:gd name="T49" fmla="*/ 383 h 421"/>
                <a:gd name="T50" fmla="*/ 137 w 421"/>
                <a:gd name="T51" fmla="*/ 384 h 421"/>
                <a:gd name="T52" fmla="*/ 188 w 421"/>
                <a:gd name="T53" fmla="*/ 378 h 421"/>
                <a:gd name="T54" fmla="*/ 192 w 421"/>
                <a:gd name="T55" fmla="*/ 421 h 421"/>
                <a:gd name="T56" fmla="*/ 233 w 421"/>
                <a:gd name="T57" fmla="*/ 397 h 421"/>
                <a:gd name="T58" fmla="*/ 275 w 421"/>
                <a:gd name="T59" fmla="*/ 367 h 421"/>
                <a:gd name="T60" fmla="*/ 299 w 421"/>
                <a:gd name="T61" fmla="*/ 402 h 421"/>
                <a:gd name="T62" fmla="*/ 324 w 421"/>
                <a:gd name="T63" fmla="*/ 361 h 421"/>
                <a:gd name="T64" fmla="*/ 344 w 421"/>
                <a:gd name="T65" fmla="*/ 314 h 421"/>
                <a:gd name="T66" fmla="*/ 383 w 421"/>
                <a:gd name="T67" fmla="*/ 332 h 421"/>
                <a:gd name="T68" fmla="*/ 384 w 421"/>
                <a:gd name="T69" fmla="*/ 284 h 421"/>
                <a:gd name="T70" fmla="*/ 378 w 421"/>
                <a:gd name="T71" fmla="*/ 233 h 421"/>
                <a:gd name="T72" fmla="*/ 211 w 421"/>
                <a:gd name="T73" fmla="*/ 236 h 421"/>
                <a:gd name="T74" fmla="*/ 211 w 421"/>
                <a:gd name="T75" fmla="*/ 185 h 421"/>
                <a:gd name="T76" fmla="*/ 211 w 421"/>
                <a:gd name="T77" fmla="*/ 236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421">
                  <a:moveTo>
                    <a:pt x="398" y="233"/>
                  </a:moveTo>
                  <a:cubicBezTo>
                    <a:pt x="421" y="229"/>
                    <a:pt x="421" y="229"/>
                    <a:pt x="421" y="229"/>
                  </a:cubicBezTo>
                  <a:cubicBezTo>
                    <a:pt x="421" y="192"/>
                    <a:pt x="421" y="192"/>
                    <a:pt x="421" y="192"/>
                  </a:cubicBezTo>
                  <a:cubicBezTo>
                    <a:pt x="398" y="188"/>
                    <a:pt x="398" y="188"/>
                    <a:pt x="398" y="188"/>
                  </a:cubicBezTo>
                  <a:cubicBezTo>
                    <a:pt x="378" y="188"/>
                    <a:pt x="378" y="188"/>
                    <a:pt x="378" y="188"/>
                  </a:cubicBezTo>
                  <a:cubicBezTo>
                    <a:pt x="376" y="173"/>
                    <a:pt x="372" y="159"/>
                    <a:pt x="367" y="146"/>
                  </a:cubicBezTo>
                  <a:cubicBezTo>
                    <a:pt x="384" y="136"/>
                    <a:pt x="384" y="136"/>
                    <a:pt x="384" y="136"/>
                  </a:cubicBezTo>
                  <a:cubicBezTo>
                    <a:pt x="402" y="122"/>
                    <a:pt x="402" y="122"/>
                    <a:pt x="402" y="122"/>
                  </a:cubicBezTo>
                  <a:cubicBezTo>
                    <a:pt x="383" y="89"/>
                    <a:pt x="383" y="89"/>
                    <a:pt x="383" y="89"/>
                  </a:cubicBezTo>
                  <a:cubicBezTo>
                    <a:pt x="361" y="97"/>
                    <a:pt x="361" y="97"/>
                    <a:pt x="361" y="97"/>
                  </a:cubicBezTo>
                  <a:cubicBezTo>
                    <a:pt x="344" y="107"/>
                    <a:pt x="344" y="107"/>
                    <a:pt x="344" y="107"/>
                  </a:cubicBezTo>
                  <a:cubicBezTo>
                    <a:pt x="336" y="96"/>
                    <a:pt x="325" y="85"/>
                    <a:pt x="314" y="77"/>
                  </a:cubicBezTo>
                  <a:cubicBezTo>
                    <a:pt x="324" y="60"/>
                    <a:pt x="324" y="60"/>
                    <a:pt x="324" y="60"/>
                  </a:cubicBezTo>
                  <a:cubicBezTo>
                    <a:pt x="332" y="38"/>
                    <a:pt x="332" y="38"/>
                    <a:pt x="332" y="38"/>
                  </a:cubicBezTo>
                  <a:cubicBezTo>
                    <a:pt x="299" y="19"/>
                    <a:pt x="299" y="19"/>
                    <a:pt x="299" y="19"/>
                  </a:cubicBezTo>
                  <a:cubicBezTo>
                    <a:pt x="285" y="37"/>
                    <a:pt x="285" y="37"/>
                    <a:pt x="285" y="37"/>
                  </a:cubicBezTo>
                  <a:cubicBezTo>
                    <a:pt x="275" y="54"/>
                    <a:pt x="275" y="54"/>
                    <a:pt x="275" y="54"/>
                  </a:cubicBezTo>
                  <a:cubicBezTo>
                    <a:pt x="262" y="49"/>
                    <a:pt x="248" y="45"/>
                    <a:pt x="233" y="43"/>
                  </a:cubicBezTo>
                  <a:cubicBezTo>
                    <a:pt x="233" y="23"/>
                    <a:pt x="233" y="23"/>
                    <a:pt x="233" y="23"/>
                  </a:cubicBezTo>
                  <a:cubicBezTo>
                    <a:pt x="229" y="0"/>
                    <a:pt x="229" y="0"/>
                    <a:pt x="229" y="0"/>
                  </a:cubicBezTo>
                  <a:cubicBezTo>
                    <a:pt x="192" y="0"/>
                    <a:pt x="192" y="0"/>
                    <a:pt x="192" y="0"/>
                  </a:cubicBezTo>
                  <a:cubicBezTo>
                    <a:pt x="188" y="23"/>
                    <a:pt x="188" y="23"/>
                    <a:pt x="188" y="23"/>
                  </a:cubicBezTo>
                  <a:cubicBezTo>
                    <a:pt x="188" y="43"/>
                    <a:pt x="188" y="43"/>
                    <a:pt x="188" y="43"/>
                  </a:cubicBezTo>
                  <a:cubicBezTo>
                    <a:pt x="173" y="45"/>
                    <a:pt x="160" y="49"/>
                    <a:pt x="146" y="54"/>
                  </a:cubicBezTo>
                  <a:cubicBezTo>
                    <a:pt x="137" y="37"/>
                    <a:pt x="137" y="37"/>
                    <a:pt x="137" y="37"/>
                  </a:cubicBezTo>
                  <a:cubicBezTo>
                    <a:pt x="122" y="19"/>
                    <a:pt x="122" y="19"/>
                    <a:pt x="122" y="19"/>
                  </a:cubicBezTo>
                  <a:cubicBezTo>
                    <a:pt x="89" y="38"/>
                    <a:pt x="89" y="38"/>
                    <a:pt x="89" y="38"/>
                  </a:cubicBezTo>
                  <a:cubicBezTo>
                    <a:pt x="98" y="60"/>
                    <a:pt x="98" y="60"/>
                    <a:pt x="98" y="60"/>
                  </a:cubicBezTo>
                  <a:cubicBezTo>
                    <a:pt x="107" y="77"/>
                    <a:pt x="107" y="77"/>
                    <a:pt x="107" y="77"/>
                  </a:cubicBezTo>
                  <a:cubicBezTo>
                    <a:pt x="96" y="85"/>
                    <a:pt x="86" y="96"/>
                    <a:pt x="77" y="107"/>
                  </a:cubicBezTo>
                  <a:cubicBezTo>
                    <a:pt x="60" y="97"/>
                    <a:pt x="60" y="97"/>
                    <a:pt x="60" y="97"/>
                  </a:cubicBezTo>
                  <a:cubicBezTo>
                    <a:pt x="38" y="89"/>
                    <a:pt x="38" y="89"/>
                    <a:pt x="38" y="89"/>
                  </a:cubicBezTo>
                  <a:cubicBezTo>
                    <a:pt x="19" y="122"/>
                    <a:pt x="19" y="122"/>
                    <a:pt x="19" y="122"/>
                  </a:cubicBezTo>
                  <a:cubicBezTo>
                    <a:pt x="37" y="136"/>
                    <a:pt x="37" y="136"/>
                    <a:pt x="37" y="136"/>
                  </a:cubicBezTo>
                  <a:cubicBezTo>
                    <a:pt x="54" y="146"/>
                    <a:pt x="54" y="146"/>
                    <a:pt x="54" y="146"/>
                  </a:cubicBezTo>
                  <a:cubicBezTo>
                    <a:pt x="49" y="159"/>
                    <a:pt x="45" y="173"/>
                    <a:pt x="43" y="188"/>
                  </a:cubicBezTo>
                  <a:cubicBezTo>
                    <a:pt x="24" y="188"/>
                    <a:pt x="24" y="188"/>
                    <a:pt x="24" y="188"/>
                  </a:cubicBezTo>
                  <a:cubicBezTo>
                    <a:pt x="0" y="192"/>
                    <a:pt x="0" y="192"/>
                    <a:pt x="0" y="192"/>
                  </a:cubicBezTo>
                  <a:cubicBezTo>
                    <a:pt x="0" y="229"/>
                    <a:pt x="0" y="229"/>
                    <a:pt x="0" y="229"/>
                  </a:cubicBezTo>
                  <a:cubicBezTo>
                    <a:pt x="24" y="233"/>
                    <a:pt x="24" y="233"/>
                    <a:pt x="24" y="233"/>
                  </a:cubicBezTo>
                  <a:cubicBezTo>
                    <a:pt x="43" y="233"/>
                    <a:pt x="43" y="233"/>
                    <a:pt x="43" y="233"/>
                  </a:cubicBezTo>
                  <a:cubicBezTo>
                    <a:pt x="45" y="247"/>
                    <a:pt x="49" y="261"/>
                    <a:pt x="54" y="274"/>
                  </a:cubicBezTo>
                  <a:cubicBezTo>
                    <a:pt x="37" y="284"/>
                    <a:pt x="37" y="284"/>
                    <a:pt x="37" y="284"/>
                  </a:cubicBezTo>
                  <a:cubicBezTo>
                    <a:pt x="19" y="299"/>
                    <a:pt x="19" y="299"/>
                    <a:pt x="19" y="299"/>
                  </a:cubicBezTo>
                  <a:cubicBezTo>
                    <a:pt x="38" y="332"/>
                    <a:pt x="38" y="332"/>
                    <a:pt x="38" y="332"/>
                  </a:cubicBezTo>
                  <a:cubicBezTo>
                    <a:pt x="60" y="323"/>
                    <a:pt x="60" y="323"/>
                    <a:pt x="60" y="323"/>
                  </a:cubicBezTo>
                  <a:cubicBezTo>
                    <a:pt x="77" y="314"/>
                    <a:pt x="77" y="314"/>
                    <a:pt x="77" y="314"/>
                  </a:cubicBezTo>
                  <a:cubicBezTo>
                    <a:pt x="86" y="325"/>
                    <a:pt x="96" y="335"/>
                    <a:pt x="107" y="344"/>
                  </a:cubicBezTo>
                  <a:cubicBezTo>
                    <a:pt x="98" y="361"/>
                    <a:pt x="98" y="361"/>
                    <a:pt x="98" y="361"/>
                  </a:cubicBezTo>
                  <a:cubicBezTo>
                    <a:pt x="89" y="383"/>
                    <a:pt x="89" y="383"/>
                    <a:pt x="89" y="383"/>
                  </a:cubicBezTo>
                  <a:cubicBezTo>
                    <a:pt x="122" y="402"/>
                    <a:pt x="122" y="402"/>
                    <a:pt x="122" y="402"/>
                  </a:cubicBezTo>
                  <a:cubicBezTo>
                    <a:pt x="137" y="384"/>
                    <a:pt x="137" y="384"/>
                    <a:pt x="137" y="384"/>
                  </a:cubicBezTo>
                  <a:cubicBezTo>
                    <a:pt x="146" y="367"/>
                    <a:pt x="146" y="367"/>
                    <a:pt x="146" y="367"/>
                  </a:cubicBezTo>
                  <a:cubicBezTo>
                    <a:pt x="160" y="372"/>
                    <a:pt x="173" y="376"/>
                    <a:pt x="188" y="378"/>
                  </a:cubicBezTo>
                  <a:cubicBezTo>
                    <a:pt x="188" y="397"/>
                    <a:pt x="188" y="397"/>
                    <a:pt x="188" y="397"/>
                  </a:cubicBezTo>
                  <a:cubicBezTo>
                    <a:pt x="192" y="421"/>
                    <a:pt x="192" y="421"/>
                    <a:pt x="192" y="421"/>
                  </a:cubicBezTo>
                  <a:cubicBezTo>
                    <a:pt x="229" y="421"/>
                    <a:pt x="229" y="421"/>
                    <a:pt x="229" y="421"/>
                  </a:cubicBezTo>
                  <a:cubicBezTo>
                    <a:pt x="233" y="397"/>
                    <a:pt x="233" y="397"/>
                    <a:pt x="233" y="397"/>
                  </a:cubicBezTo>
                  <a:cubicBezTo>
                    <a:pt x="233" y="378"/>
                    <a:pt x="233" y="378"/>
                    <a:pt x="233" y="378"/>
                  </a:cubicBezTo>
                  <a:cubicBezTo>
                    <a:pt x="248" y="376"/>
                    <a:pt x="262" y="372"/>
                    <a:pt x="275" y="367"/>
                  </a:cubicBezTo>
                  <a:cubicBezTo>
                    <a:pt x="285" y="384"/>
                    <a:pt x="285" y="384"/>
                    <a:pt x="285" y="384"/>
                  </a:cubicBezTo>
                  <a:cubicBezTo>
                    <a:pt x="299" y="402"/>
                    <a:pt x="299" y="402"/>
                    <a:pt x="299" y="402"/>
                  </a:cubicBezTo>
                  <a:cubicBezTo>
                    <a:pt x="332" y="383"/>
                    <a:pt x="332" y="383"/>
                    <a:pt x="332" y="383"/>
                  </a:cubicBezTo>
                  <a:cubicBezTo>
                    <a:pt x="324" y="361"/>
                    <a:pt x="324" y="361"/>
                    <a:pt x="324" y="361"/>
                  </a:cubicBezTo>
                  <a:cubicBezTo>
                    <a:pt x="314" y="344"/>
                    <a:pt x="314" y="344"/>
                    <a:pt x="314" y="344"/>
                  </a:cubicBezTo>
                  <a:cubicBezTo>
                    <a:pt x="325" y="335"/>
                    <a:pt x="336" y="325"/>
                    <a:pt x="344" y="314"/>
                  </a:cubicBezTo>
                  <a:cubicBezTo>
                    <a:pt x="361" y="323"/>
                    <a:pt x="361" y="323"/>
                    <a:pt x="361" y="323"/>
                  </a:cubicBezTo>
                  <a:cubicBezTo>
                    <a:pt x="383" y="332"/>
                    <a:pt x="383" y="332"/>
                    <a:pt x="383" y="332"/>
                  </a:cubicBezTo>
                  <a:cubicBezTo>
                    <a:pt x="402" y="299"/>
                    <a:pt x="402" y="299"/>
                    <a:pt x="402" y="299"/>
                  </a:cubicBezTo>
                  <a:cubicBezTo>
                    <a:pt x="384" y="284"/>
                    <a:pt x="384" y="284"/>
                    <a:pt x="384" y="284"/>
                  </a:cubicBezTo>
                  <a:cubicBezTo>
                    <a:pt x="367" y="274"/>
                    <a:pt x="367" y="274"/>
                    <a:pt x="367" y="274"/>
                  </a:cubicBezTo>
                  <a:cubicBezTo>
                    <a:pt x="372" y="261"/>
                    <a:pt x="376" y="247"/>
                    <a:pt x="378" y="233"/>
                  </a:cubicBezTo>
                  <a:lnTo>
                    <a:pt x="398" y="233"/>
                  </a:lnTo>
                  <a:close/>
                  <a:moveTo>
                    <a:pt x="211" y="236"/>
                  </a:moveTo>
                  <a:cubicBezTo>
                    <a:pt x="197" y="236"/>
                    <a:pt x="185" y="224"/>
                    <a:pt x="185" y="210"/>
                  </a:cubicBezTo>
                  <a:cubicBezTo>
                    <a:pt x="185" y="196"/>
                    <a:pt x="197" y="185"/>
                    <a:pt x="211" y="185"/>
                  </a:cubicBezTo>
                  <a:cubicBezTo>
                    <a:pt x="225" y="185"/>
                    <a:pt x="236" y="196"/>
                    <a:pt x="236" y="210"/>
                  </a:cubicBezTo>
                  <a:cubicBezTo>
                    <a:pt x="236" y="224"/>
                    <a:pt x="225" y="236"/>
                    <a:pt x="211" y="236"/>
                  </a:cubicBezTo>
                  <a:close/>
                </a:path>
              </a:pathLst>
            </a:custGeom>
            <a:solidFill>
              <a:srgbClr val="F14124"/>
            </a:solid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7"/>
            <p:cNvSpPr>
              <a:spLocks noEditPoints="1"/>
            </p:cNvSpPr>
            <p:nvPr/>
          </p:nvSpPr>
          <p:spPr bwMode="auto">
            <a:xfrm>
              <a:off x="5602288" y="2933700"/>
              <a:ext cx="985838" cy="985838"/>
            </a:xfrm>
            <a:custGeom>
              <a:avLst/>
              <a:gdLst>
                <a:gd name="T0" fmla="*/ 132 w 263"/>
                <a:gd name="T1" fmla="*/ 0 h 263"/>
                <a:gd name="T2" fmla="*/ 0 w 263"/>
                <a:gd name="T3" fmla="*/ 131 h 263"/>
                <a:gd name="T4" fmla="*/ 132 w 263"/>
                <a:gd name="T5" fmla="*/ 263 h 263"/>
                <a:gd name="T6" fmla="*/ 263 w 263"/>
                <a:gd name="T7" fmla="*/ 131 h 263"/>
                <a:gd name="T8" fmla="*/ 132 w 263"/>
                <a:gd name="T9" fmla="*/ 0 h 263"/>
                <a:gd name="T10" fmla="*/ 132 w 263"/>
                <a:gd name="T11" fmla="*/ 190 h 263"/>
                <a:gd name="T12" fmla="*/ 73 w 263"/>
                <a:gd name="T13" fmla="*/ 131 h 263"/>
                <a:gd name="T14" fmla="*/ 132 w 263"/>
                <a:gd name="T15" fmla="*/ 73 h 263"/>
                <a:gd name="T16" fmla="*/ 190 w 263"/>
                <a:gd name="T17" fmla="*/ 131 h 263"/>
                <a:gd name="T18" fmla="*/ 132 w 263"/>
                <a:gd name="T19" fmla="*/ 190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3" h="263">
                  <a:moveTo>
                    <a:pt x="132" y="0"/>
                  </a:moveTo>
                  <a:cubicBezTo>
                    <a:pt x="59" y="0"/>
                    <a:pt x="0" y="59"/>
                    <a:pt x="0" y="131"/>
                  </a:cubicBezTo>
                  <a:cubicBezTo>
                    <a:pt x="0" y="204"/>
                    <a:pt x="59" y="263"/>
                    <a:pt x="132" y="263"/>
                  </a:cubicBezTo>
                  <a:cubicBezTo>
                    <a:pt x="204" y="263"/>
                    <a:pt x="263" y="204"/>
                    <a:pt x="263" y="131"/>
                  </a:cubicBezTo>
                  <a:cubicBezTo>
                    <a:pt x="263" y="59"/>
                    <a:pt x="204" y="0"/>
                    <a:pt x="132" y="0"/>
                  </a:cubicBezTo>
                  <a:close/>
                  <a:moveTo>
                    <a:pt x="132" y="190"/>
                  </a:moveTo>
                  <a:cubicBezTo>
                    <a:pt x="99" y="190"/>
                    <a:pt x="73" y="164"/>
                    <a:pt x="73" y="131"/>
                  </a:cubicBezTo>
                  <a:cubicBezTo>
                    <a:pt x="73" y="99"/>
                    <a:pt x="99" y="73"/>
                    <a:pt x="132" y="73"/>
                  </a:cubicBezTo>
                  <a:cubicBezTo>
                    <a:pt x="164" y="73"/>
                    <a:pt x="190" y="99"/>
                    <a:pt x="190" y="131"/>
                  </a:cubicBezTo>
                  <a:cubicBezTo>
                    <a:pt x="190" y="164"/>
                    <a:pt x="164" y="190"/>
                    <a:pt x="132" y="190"/>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49" name="组合 48"/>
          <p:cNvGrpSpPr/>
          <p:nvPr/>
        </p:nvGrpSpPr>
        <p:grpSpPr>
          <a:xfrm>
            <a:off x="728401" y="3925365"/>
            <a:ext cx="630291" cy="640596"/>
            <a:chOff x="5102225" y="2441575"/>
            <a:chExt cx="1982788" cy="1979613"/>
          </a:xfrm>
          <a:solidFill>
            <a:srgbClr val="000000">
              <a:alpha val="60000"/>
            </a:srgbClr>
          </a:solidFill>
        </p:grpSpPr>
        <p:sp>
          <p:nvSpPr>
            <p:cNvPr id="50" name="Freeform 12"/>
            <p:cNvSpPr>
              <a:spLocks noEditPoints="1"/>
            </p:cNvSpPr>
            <p:nvPr/>
          </p:nvSpPr>
          <p:spPr bwMode="auto">
            <a:xfrm>
              <a:off x="5102225" y="2441575"/>
              <a:ext cx="1982788" cy="1979613"/>
            </a:xfrm>
            <a:custGeom>
              <a:avLst/>
              <a:gdLst>
                <a:gd name="T0" fmla="*/ 529 w 529"/>
                <a:gd name="T1" fmla="*/ 283 h 528"/>
                <a:gd name="T2" fmla="*/ 506 w 529"/>
                <a:gd name="T3" fmla="*/ 241 h 528"/>
                <a:gd name="T4" fmla="*/ 479 w 529"/>
                <a:gd name="T5" fmla="*/ 200 h 528"/>
                <a:gd name="T6" fmla="*/ 516 w 529"/>
                <a:gd name="T7" fmla="*/ 180 h 528"/>
                <a:gd name="T8" fmla="*/ 479 w 529"/>
                <a:gd name="T9" fmla="*/ 151 h 528"/>
                <a:gd name="T10" fmla="*/ 438 w 529"/>
                <a:gd name="T11" fmla="*/ 123 h 528"/>
                <a:gd name="T12" fmla="*/ 465 w 529"/>
                <a:gd name="T13" fmla="*/ 90 h 528"/>
                <a:gd name="T14" fmla="*/ 420 w 529"/>
                <a:gd name="T15" fmla="*/ 77 h 528"/>
                <a:gd name="T16" fmla="*/ 371 w 529"/>
                <a:gd name="T17" fmla="*/ 67 h 528"/>
                <a:gd name="T18" fmla="*/ 383 w 529"/>
                <a:gd name="T19" fmla="*/ 27 h 528"/>
                <a:gd name="T20" fmla="*/ 336 w 529"/>
                <a:gd name="T21" fmla="*/ 32 h 528"/>
                <a:gd name="T22" fmla="*/ 288 w 529"/>
                <a:gd name="T23" fmla="*/ 42 h 528"/>
                <a:gd name="T24" fmla="*/ 284 w 529"/>
                <a:gd name="T25" fmla="*/ 0 h 528"/>
                <a:gd name="T26" fmla="*/ 242 w 529"/>
                <a:gd name="T27" fmla="*/ 23 h 528"/>
                <a:gd name="T28" fmla="*/ 201 w 529"/>
                <a:gd name="T29" fmla="*/ 50 h 528"/>
                <a:gd name="T30" fmla="*/ 181 w 529"/>
                <a:gd name="T31" fmla="*/ 13 h 528"/>
                <a:gd name="T32" fmla="*/ 152 w 529"/>
                <a:gd name="T33" fmla="*/ 50 h 528"/>
                <a:gd name="T34" fmla="*/ 124 w 529"/>
                <a:gd name="T35" fmla="*/ 91 h 528"/>
                <a:gd name="T36" fmla="*/ 91 w 529"/>
                <a:gd name="T37" fmla="*/ 64 h 528"/>
                <a:gd name="T38" fmla="*/ 78 w 529"/>
                <a:gd name="T39" fmla="*/ 109 h 528"/>
                <a:gd name="T40" fmla="*/ 68 w 529"/>
                <a:gd name="T41" fmla="*/ 158 h 528"/>
                <a:gd name="T42" fmla="*/ 28 w 529"/>
                <a:gd name="T43" fmla="*/ 145 h 528"/>
                <a:gd name="T44" fmla="*/ 33 w 529"/>
                <a:gd name="T45" fmla="*/ 193 h 528"/>
                <a:gd name="T46" fmla="*/ 42 w 529"/>
                <a:gd name="T47" fmla="*/ 241 h 528"/>
                <a:gd name="T48" fmla="*/ 0 w 529"/>
                <a:gd name="T49" fmla="*/ 245 h 528"/>
                <a:gd name="T50" fmla="*/ 24 w 529"/>
                <a:gd name="T51" fmla="*/ 287 h 528"/>
                <a:gd name="T52" fmla="*/ 51 w 529"/>
                <a:gd name="T53" fmla="*/ 328 h 528"/>
                <a:gd name="T54" fmla="*/ 13 w 529"/>
                <a:gd name="T55" fmla="*/ 348 h 528"/>
                <a:gd name="T56" fmla="*/ 51 w 529"/>
                <a:gd name="T57" fmla="*/ 377 h 528"/>
                <a:gd name="T58" fmla="*/ 92 w 529"/>
                <a:gd name="T59" fmla="*/ 405 h 528"/>
                <a:gd name="T60" fmla="*/ 65 w 529"/>
                <a:gd name="T61" fmla="*/ 438 h 528"/>
                <a:gd name="T62" fmla="*/ 110 w 529"/>
                <a:gd name="T63" fmla="*/ 451 h 528"/>
                <a:gd name="T64" fmla="*/ 159 w 529"/>
                <a:gd name="T65" fmla="*/ 461 h 528"/>
                <a:gd name="T66" fmla="*/ 146 w 529"/>
                <a:gd name="T67" fmla="*/ 501 h 528"/>
                <a:gd name="T68" fmla="*/ 193 w 529"/>
                <a:gd name="T69" fmla="*/ 496 h 528"/>
                <a:gd name="T70" fmla="*/ 242 w 529"/>
                <a:gd name="T71" fmla="*/ 486 h 528"/>
                <a:gd name="T72" fmla="*/ 246 w 529"/>
                <a:gd name="T73" fmla="*/ 528 h 528"/>
                <a:gd name="T74" fmla="*/ 288 w 529"/>
                <a:gd name="T75" fmla="*/ 505 h 528"/>
                <a:gd name="T76" fmla="*/ 329 w 529"/>
                <a:gd name="T77" fmla="*/ 478 h 528"/>
                <a:gd name="T78" fmla="*/ 349 w 529"/>
                <a:gd name="T79" fmla="*/ 516 h 528"/>
                <a:gd name="T80" fmla="*/ 378 w 529"/>
                <a:gd name="T81" fmla="*/ 478 h 528"/>
                <a:gd name="T82" fmla="*/ 406 w 529"/>
                <a:gd name="T83" fmla="*/ 437 h 528"/>
                <a:gd name="T84" fmla="*/ 439 w 529"/>
                <a:gd name="T85" fmla="*/ 464 h 528"/>
                <a:gd name="T86" fmla="*/ 452 w 529"/>
                <a:gd name="T87" fmla="*/ 419 h 528"/>
                <a:gd name="T88" fmla="*/ 462 w 529"/>
                <a:gd name="T89" fmla="*/ 370 h 528"/>
                <a:gd name="T90" fmla="*/ 502 w 529"/>
                <a:gd name="T91" fmla="*/ 383 h 528"/>
                <a:gd name="T92" fmla="*/ 496 w 529"/>
                <a:gd name="T93" fmla="*/ 335 h 528"/>
                <a:gd name="T94" fmla="*/ 487 w 529"/>
                <a:gd name="T95" fmla="*/ 287 h 528"/>
                <a:gd name="T96" fmla="*/ 265 w 529"/>
                <a:gd name="T97" fmla="*/ 290 h 528"/>
                <a:gd name="T98" fmla="*/ 265 w 529"/>
                <a:gd name="T99" fmla="*/ 238 h 528"/>
                <a:gd name="T100" fmla="*/ 265 w 529"/>
                <a:gd name="T101" fmla="*/ 290 h 5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29" h="528">
                  <a:moveTo>
                    <a:pt x="506" y="287"/>
                  </a:moveTo>
                  <a:cubicBezTo>
                    <a:pt x="529" y="283"/>
                    <a:pt x="529" y="283"/>
                    <a:pt x="529" y="283"/>
                  </a:cubicBezTo>
                  <a:cubicBezTo>
                    <a:pt x="529" y="245"/>
                    <a:pt x="529" y="245"/>
                    <a:pt x="529" y="245"/>
                  </a:cubicBezTo>
                  <a:cubicBezTo>
                    <a:pt x="506" y="241"/>
                    <a:pt x="506" y="241"/>
                    <a:pt x="506" y="241"/>
                  </a:cubicBezTo>
                  <a:cubicBezTo>
                    <a:pt x="487" y="241"/>
                    <a:pt x="487" y="241"/>
                    <a:pt x="487" y="241"/>
                  </a:cubicBezTo>
                  <a:cubicBezTo>
                    <a:pt x="486" y="227"/>
                    <a:pt x="483" y="213"/>
                    <a:pt x="479" y="200"/>
                  </a:cubicBezTo>
                  <a:cubicBezTo>
                    <a:pt x="496" y="193"/>
                    <a:pt x="496" y="193"/>
                    <a:pt x="496" y="193"/>
                  </a:cubicBezTo>
                  <a:cubicBezTo>
                    <a:pt x="516" y="180"/>
                    <a:pt x="516" y="180"/>
                    <a:pt x="516" y="180"/>
                  </a:cubicBezTo>
                  <a:cubicBezTo>
                    <a:pt x="502" y="145"/>
                    <a:pt x="502" y="145"/>
                    <a:pt x="502" y="145"/>
                  </a:cubicBezTo>
                  <a:cubicBezTo>
                    <a:pt x="479" y="151"/>
                    <a:pt x="479" y="151"/>
                    <a:pt x="479" y="151"/>
                  </a:cubicBezTo>
                  <a:cubicBezTo>
                    <a:pt x="462" y="158"/>
                    <a:pt x="462" y="158"/>
                    <a:pt x="462" y="158"/>
                  </a:cubicBezTo>
                  <a:cubicBezTo>
                    <a:pt x="455" y="145"/>
                    <a:pt x="447" y="134"/>
                    <a:pt x="438" y="123"/>
                  </a:cubicBezTo>
                  <a:cubicBezTo>
                    <a:pt x="452" y="109"/>
                    <a:pt x="452" y="109"/>
                    <a:pt x="452" y="109"/>
                  </a:cubicBezTo>
                  <a:cubicBezTo>
                    <a:pt x="465" y="90"/>
                    <a:pt x="465" y="90"/>
                    <a:pt x="465" y="90"/>
                  </a:cubicBezTo>
                  <a:cubicBezTo>
                    <a:pt x="439" y="64"/>
                    <a:pt x="439" y="64"/>
                    <a:pt x="439" y="64"/>
                  </a:cubicBezTo>
                  <a:cubicBezTo>
                    <a:pt x="420" y="77"/>
                    <a:pt x="420" y="77"/>
                    <a:pt x="420" y="77"/>
                  </a:cubicBezTo>
                  <a:cubicBezTo>
                    <a:pt x="406" y="91"/>
                    <a:pt x="406" y="91"/>
                    <a:pt x="406" y="91"/>
                  </a:cubicBezTo>
                  <a:cubicBezTo>
                    <a:pt x="395" y="82"/>
                    <a:pt x="383" y="74"/>
                    <a:pt x="371" y="67"/>
                  </a:cubicBezTo>
                  <a:cubicBezTo>
                    <a:pt x="378" y="50"/>
                    <a:pt x="378" y="50"/>
                    <a:pt x="378" y="50"/>
                  </a:cubicBezTo>
                  <a:cubicBezTo>
                    <a:pt x="383" y="27"/>
                    <a:pt x="383" y="27"/>
                    <a:pt x="383" y="27"/>
                  </a:cubicBezTo>
                  <a:cubicBezTo>
                    <a:pt x="349" y="13"/>
                    <a:pt x="349" y="13"/>
                    <a:pt x="349" y="13"/>
                  </a:cubicBezTo>
                  <a:cubicBezTo>
                    <a:pt x="336" y="32"/>
                    <a:pt x="336" y="32"/>
                    <a:pt x="336" y="32"/>
                  </a:cubicBezTo>
                  <a:cubicBezTo>
                    <a:pt x="329" y="50"/>
                    <a:pt x="329" y="50"/>
                    <a:pt x="329" y="50"/>
                  </a:cubicBezTo>
                  <a:cubicBezTo>
                    <a:pt x="316" y="46"/>
                    <a:pt x="302" y="43"/>
                    <a:pt x="288" y="42"/>
                  </a:cubicBezTo>
                  <a:cubicBezTo>
                    <a:pt x="288" y="23"/>
                    <a:pt x="288" y="23"/>
                    <a:pt x="288" y="23"/>
                  </a:cubicBezTo>
                  <a:cubicBezTo>
                    <a:pt x="284" y="0"/>
                    <a:pt x="284" y="0"/>
                    <a:pt x="284" y="0"/>
                  </a:cubicBezTo>
                  <a:cubicBezTo>
                    <a:pt x="246" y="0"/>
                    <a:pt x="246" y="0"/>
                    <a:pt x="246" y="0"/>
                  </a:cubicBezTo>
                  <a:cubicBezTo>
                    <a:pt x="242" y="23"/>
                    <a:pt x="242" y="23"/>
                    <a:pt x="242" y="23"/>
                  </a:cubicBezTo>
                  <a:cubicBezTo>
                    <a:pt x="242" y="42"/>
                    <a:pt x="242" y="42"/>
                    <a:pt x="242" y="42"/>
                  </a:cubicBezTo>
                  <a:cubicBezTo>
                    <a:pt x="228" y="43"/>
                    <a:pt x="214" y="46"/>
                    <a:pt x="201" y="50"/>
                  </a:cubicBezTo>
                  <a:cubicBezTo>
                    <a:pt x="193" y="32"/>
                    <a:pt x="193" y="32"/>
                    <a:pt x="193" y="32"/>
                  </a:cubicBezTo>
                  <a:cubicBezTo>
                    <a:pt x="181" y="13"/>
                    <a:pt x="181" y="13"/>
                    <a:pt x="181" y="13"/>
                  </a:cubicBezTo>
                  <a:cubicBezTo>
                    <a:pt x="146" y="27"/>
                    <a:pt x="146" y="27"/>
                    <a:pt x="146" y="27"/>
                  </a:cubicBezTo>
                  <a:cubicBezTo>
                    <a:pt x="152" y="50"/>
                    <a:pt x="152" y="50"/>
                    <a:pt x="152" y="50"/>
                  </a:cubicBezTo>
                  <a:cubicBezTo>
                    <a:pt x="159" y="67"/>
                    <a:pt x="159" y="67"/>
                    <a:pt x="159" y="67"/>
                  </a:cubicBezTo>
                  <a:cubicBezTo>
                    <a:pt x="146" y="74"/>
                    <a:pt x="135" y="82"/>
                    <a:pt x="124" y="91"/>
                  </a:cubicBezTo>
                  <a:cubicBezTo>
                    <a:pt x="110" y="77"/>
                    <a:pt x="110" y="77"/>
                    <a:pt x="110" y="77"/>
                  </a:cubicBezTo>
                  <a:cubicBezTo>
                    <a:pt x="91" y="64"/>
                    <a:pt x="91" y="64"/>
                    <a:pt x="91" y="64"/>
                  </a:cubicBezTo>
                  <a:cubicBezTo>
                    <a:pt x="65" y="90"/>
                    <a:pt x="65" y="90"/>
                    <a:pt x="65" y="90"/>
                  </a:cubicBezTo>
                  <a:cubicBezTo>
                    <a:pt x="78" y="109"/>
                    <a:pt x="78" y="109"/>
                    <a:pt x="78" y="109"/>
                  </a:cubicBezTo>
                  <a:cubicBezTo>
                    <a:pt x="92" y="123"/>
                    <a:pt x="92" y="123"/>
                    <a:pt x="92" y="123"/>
                  </a:cubicBezTo>
                  <a:cubicBezTo>
                    <a:pt x="83" y="134"/>
                    <a:pt x="75" y="145"/>
                    <a:pt x="68" y="158"/>
                  </a:cubicBezTo>
                  <a:cubicBezTo>
                    <a:pt x="51" y="151"/>
                    <a:pt x="51" y="151"/>
                    <a:pt x="51" y="151"/>
                  </a:cubicBezTo>
                  <a:cubicBezTo>
                    <a:pt x="28" y="145"/>
                    <a:pt x="28" y="145"/>
                    <a:pt x="28" y="145"/>
                  </a:cubicBezTo>
                  <a:cubicBezTo>
                    <a:pt x="13" y="180"/>
                    <a:pt x="13" y="180"/>
                    <a:pt x="13" y="180"/>
                  </a:cubicBezTo>
                  <a:cubicBezTo>
                    <a:pt x="33" y="193"/>
                    <a:pt x="33" y="193"/>
                    <a:pt x="33" y="193"/>
                  </a:cubicBezTo>
                  <a:cubicBezTo>
                    <a:pt x="51" y="200"/>
                    <a:pt x="51" y="200"/>
                    <a:pt x="51" y="200"/>
                  </a:cubicBezTo>
                  <a:cubicBezTo>
                    <a:pt x="47" y="213"/>
                    <a:pt x="44" y="227"/>
                    <a:pt x="42" y="241"/>
                  </a:cubicBezTo>
                  <a:cubicBezTo>
                    <a:pt x="24" y="241"/>
                    <a:pt x="24" y="241"/>
                    <a:pt x="24" y="241"/>
                  </a:cubicBezTo>
                  <a:cubicBezTo>
                    <a:pt x="0" y="245"/>
                    <a:pt x="0" y="245"/>
                    <a:pt x="0" y="245"/>
                  </a:cubicBezTo>
                  <a:cubicBezTo>
                    <a:pt x="0" y="283"/>
                    <a:pt x="0" y="283"/>
                    <a:pt x="0" y="283"/>
                  </a:cubicBezTo>
                  <a:cubicBezTo>
                    <a:pt x="24" y="287"/>
                    <a:pt x="24" y="287"/>
                    <a:pt x="24" y="287"/>
                  </a:cubicBezTo>
                  <a:cubicBezTo>
                    <a:pt x="42" y="287"/>
                    <a:pt x="42" y="287"/>
                    <a:pt x="42" y="287"/>
                  </a:cubicBezTo>
                  <a:cubicBezTo>
                    <a:pt x="44" y="301"/>
                    <a:pt x="47" y="315"/>
                    <a:pt x="51" y="328"/>
                  </a:cubicBezTo>
                  <a:cubicBezTo>
                    <a:pt x="33" y="335"/>
                    <a:pt x="33" y="335"/>
                    <a:pt x="33" y="335"/>
                  </a:cubicBezTo>
                  <a:cubicBezTo>
                    <a:pt x="13" y="348"/>
                    <a:pt x="13" y="348"/>
                    <a:pt x="13" y="348"/>
                  </a:cubicBezTo>
                  <a:cubicBezTo>
                    <a:pt x="28" y="383"/>
                    <a:pt x="28" y="383"/>
                    <a:pt x="28" y="383"/>
                  </a:cubicBezTo>
                  <a:cubicBezTo>
                    <a:pt x="51" y="377"/>
                    <a:pt x="51" y="377"/>
                    <a:pt x="51" y="377"/>
                  </a:cubicBezTo>
                  <a:cubicBezTo>
                    <a:pt x="68" y="370"/>
                    <a:pt x="68" y="370"/>
                    <a:pt x="68" y="370"/>
                  </a:cubicBezTo>
                  <a:cubicBezTo>
                    <a:pt x="75" y="383"/>
                    <a:pt x="83" y="394"/>
                    <a:pt x="92" y="405"/>
                  </a:cubicBezTo>
                  <a:cubicBezTo>
                    <a:pt x="78" y="419"/>
                    <a:pt x="78" y="419"/>
                    <a:pt x="78" y="419"/>
                  </a:cubicBezTo>
                  <a:cubicBezTo>
                    <a:pt x="65" y="438"/>
                    <a:pt x="65" y="438"/>
                    <a:pt x="65" y="438"/>
                  </a:cubicBezTo>
                  <a:cubicBezTo>
                    <a:pt x="91" y="464"/>
                    <a:pt x="91" y="464"/>
                    <a:pt x="91" y="464"/>
                  </a:cubicBezTo>
                  <a:cubicBezTo>
                    <a:pt x="110" y="451"/>
                    <a:pt x="110" y="451"/>
                    <a:pt x="110" y="451"/>
                  </a:cubicBezTo>
                  <a:cubicBezTo>
                    <a:pt x="124" y="437"/>
                    <a:pt x="124" y="437"/>
                    <a:pt x="124" y="437"/>
                  </a:cubicBezTo>
                  <a:cubicBezTo>
                    <a:pt x="135" y="446"/>
                    <a:pt x="146" y="454"/>
                    <a:pt x="159" y="461"/>
                  </a:cubicBezTo>
                  <a:cubicBezTo>
                    <a:pt x="152" y="478"/>
                    <a:pt x="152" y="478"/>
                    <a:pt x="152" y="478"/>
                  </a:cubicBezTo>
                  <a:cubicBezTo>
                    <a:pt x="146" y="501"/>
                    <a:pt x="146" y="501"/>
                    <a:pt x="146" y="501"/>
                  </a:cubicBezTo>
                  <a:cubicBezTo>
                    <a:pt x="181" y="516"/>
                    <a:pt x="181" y="516"/>
                    <a:pt x="181" y="516"/>
                  </a:cubicBezTo>
                  <a:cubicBezTo>
                    <a:pt x="193" y="496"/>
                    <a:pt x="193" y="496"/>
                    <a:pt x="193" y="496"/>
                  </a:cubicBezTo>
                  <a:cubicBezTo>
                    <a:pt x="201" y="478"/>
                    <a:pt x="201" y="478"/>
                    <a:pt x="201" y="478"/>
                  </a:cubicBezTo>
                  <a:cubicBezTo>
                    <a:pt x="214" y="482"/>
                    <a:pt x="228" y="485"/>
                    <a:pt x="242" y="486"/>
                  </a:cubicBezTo>
                  <a:cubicBezTo>
                    <a:pt x="242" y="505"/>
                    <a:pt x="242" y="505"/>
                    <a:pt x="242" y="505"/>
                  </a:cubicBezTo>
                  <a:cubicBezTo>
                    <a:pt x="246" y="528"/>
                    <a:pt x="246" y="528"/>
                    <a:pt x="246" y="528"/>
                  </a:cubicBezTo>
                  <a:cubicBezTo>
                    <a:pt x="284" y="528"/>
                    <a:pt x="284" y="528"/>
                    <a:pt x="284" y="528"/>
                  </a:cubicBezTo>
                  <a:cubicBezTo>
                    <a:pt x="288" y="505"/>
                    <a:pt x="288" y="505"/>
                    <a:pt x="288" y="505"/>
                  </a:cubicBezTo>
                  <a:cubicBezTo>
                    <a:pt x="288" y="486"/>
                    <a:pt x="288" y="486"/>
                    <a:pt x="288" y="486"/>
                  </a:cubicBezTo>
                  <a:cubicBezTo>
                    <a:pt x="302" y="485"/>
                    <a:pt x="316" y="482"/>
                    <a:pt x="329" y="478"/>
                  </a:cubicBezTo>
                  <a:cubicBezTo>
                    <a:pt x="336" y="496"/>
                    <a:pt x="336" y="496"/>
                    <a:pt x="336" y="496"/>
                  </a:cubicBezTo>
                  <a:cubicBezTo>
                    <a:pt x="349" y="516"/>
                    <a:pt x="349" y="516"/>
                    <a:pt x="349" y="516"/>
                  </a:cubicBezTo>
                  <a:cubicBezTo>
                    <a:pt x="383" y="501"/>
                    <a:pt x="383" y="501"/>
                    <a:pt x="383" y="501"/>
                  </a:cubicBezTo>
                  <a:cubicBezTo>
                    <a:pt x="378" y="478"/>
                    <a:pt x="378" y="478"/>
                    <a:pt x="378" y="478"/>
                  </a:cubicBezTo>
                  <a:cubicBezTo>
                    <a:pt x="371" y="461"/>
                    <a:pt x="371" y="461"/>
                    <a:pt x="371" y="461"/>
                  </a:cubicBezTo>
                  <a:cubicBezTo>
                    <a:pt x="383" y="454"/>
                    <a:pt x="395" y="446"/>
                    <a:pt x="406" y="437"/>
                  </a:cubicBezTo>
                  <a:cubicBezTo>
                    <a:pt x="420" y="451"/>
                    <a:pt x="420" y="451"/>
                    <a:pt x="420" y="451"/>
                  </a:cubicBezTo>
                  <a:cubicBezTo>
                    <a:pt x="439" y="464"/>
                    <a:pt x="439" y="464"/>
                    <a:pt x="439" y="464"/>
                  </a:cubicBezTo>
                  <a:cubicBezTo>
                    <a:pt x="465" y="438"/>
                    <a:pt x="465" y="438"/>
                    <a:pt x="465" y="438"/>
                  </a:cubicBezTo>
                  <a:cubicBezTo>
                    <a:pt x="452" y="419"/>
                    <a:pt x="452" y="419"/>
                    <a:pt x="452" y="419"/>
                  </a:cubicBezTo>
                  <a:cubicBezTo>
                    <a:pt x="438" y="405"/>
                    <a:pt x="438" y="405"/>
                    <a:pt x="438" y="405"/>
                  </a:cubicBezTo>
                  <a:cubicBezTo>
                    <a:pt x="447" y="394"/>
                    <a:pt x="455" y="383"/>
                    <a:pt x="462" y="370"/>
                  </a:cubicBezTo>
                  <a:cubicBezTo>
                    <a:pt x="479" y="377"/>
                    <a:pt x="479" y="377"/>
                    <a:pt x="479" y="377"/>
                  </a:cubicBezTo>
                  <a:cubicBezTo>
                    <a:pt x="502" y="383"/>
                    <a:pt x="502" y="383"/>
                    <a:pt x="502" y="383"/>
                  </a:cubicBezTo>
                  <a:cubicBezTo>
                    <a:pt x="516" y="348"/>
                    <a:pt x="516" y="348"/>
                    <a:pt x="516" y="348"/>
                  </a:cubicBezTo>
                  <a:cubicBezTo>
                    <a:pt x="496" y="335"/>
                    <a:pt x="496" y="335"/>
                    <a:pt x="496" y="335"/>
                  </a:cubicBezTo>
                  <a:cubicBezTo>
                    <a:pt x="479" y="328"/>
                    <a:pt x="479" y="328"/>
                    <a:pt x="479" y="328"/>
                  </a:cubicBezTo>
                  <a:cubicBezTo>
                    <a:pt x="483" y="315"/>
                    <a:pt x="486" y="301"/>
                    <a:pt x="487" y="287"/>
                  </a:cubicBezTo>
                  <a:lnTo>
                    <a:pt x="506" y="287"/>
                  </a:lnTo>
                  <a:close/>
                  <a:moveTo>
                    <a:pt x="265" y="290"/>
                  </a:moveTo>
                  <a:cubicBezTo>
                    <a:pt x="251" y="290"/>
                    <a:pt x="239" y="278"/>
                    <a:pt x="239" y="264"/>
                  </a:cubicBezTo>
                  <a:cubicBezTo>
                    <a:pt x="239" y="250"/>
                    <a:pt x="251" y="238"/>
                    <a:pt x="265" y="238"/>
                  </a:cubicBezTo>
                  <a:cubicBezTo>
                    <a:pt x="279" y="238"/>
                    <a:pt x="291" y="250"/>
                    <a:pt x="291" y="264"/>
                  </a:cubicBezTo>
                  <a:cubicBezTo>
                    <a:pt x="291" y="278"/>
                    <a:pt x="279" y="290"/>
                    <a:pt x="265" y="290"/>
                  </a:cubicBezTo>
                  <a:close/>
                </a:path>
              </a:pathLst>
            </a:custGeom>
            <a:solidFill>
              <a:srgbClr val="05BAC8"/>
            </a:solid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13"/>
            <p:cNvSpPr>
              <a:spLocks noEditPoints="1"/>
            </p:cNvSpPr>
            <p:nvPr/>
          </p:nvSpPr>
          <p:spPr bwMode="auto">
            <a:xfrm>
              <a:off x="5405438" y="2741613"/>
              <a:ext cx="1376363" cy="1381125"/>
            </a:xfrm>
            <a:custGeom>
              <a:avLst/>
              <a:gdLst>
                <a:gd name="T0" fmla="*/ 184 w 367"/>
                <a:gd name="T1" fmla="*/ 0 h 368"/>
                <a:gd name="T2" fmla="*/ 0 w 367"/>
                <a:gd name="T3" fmla="*/ 184 h 368"/>
                <a:gd name="T4" fmla="*/ 184 w 367"/>
                <a:gd name="T5" fmla="*/ 368 h 368"/>
                <a:gd name="T6" fmla="*/ 367 w 367"/>
                <a:gd name="T7" fmla="*/ 184 h 368"/>
                <a:gd name="T8" fmla="*/ 184 w 367"/>
                <a:gd name="T9" fmla="*/ 0 h 368"/>
                <a:gd name="T10" fmla="*/ 184 w 367"/>
                <a:gd name="T11" fmla="*/ 250 h 368"/>
                <a:gd name="T12" fmla="*/ 118 w 367"/>
                <a:gd name="T13" fmla="*/ 184 h 368"/>
                <a:gd name="T14" fmla="*/ 184 w 367"/>
                <a:gd name="T15" fmla="*/ 118 h 368"/>
                <a:gd name="T16" fmla="*/ 250 w 367"/>
                <a:gd name="T17" fmla="*/ 184 h 368"/>
                <a:gd name="T18" fmla="*/ 184 w 367"/>
                <a:gd name="T19" fmla="*/ 250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7" h="368">
                  <a:moveTo>
                    <a:pt x="184" y="0"/>
                  </a:moveTo>
                  <a:cubicBezTo>
                    <a:pt x="83" y="0"/>
                    <a:pt x="0" y="83"/>
                    <a:pt x="0" y="184"/>
                  </a:cubicBezTo>
                  <a:cubicBezTo>
                    <a:pt x="0" y="285"/>
                    <a:pt x="83" y="368"/>
                    <a:pt x="184" y="368"/>
                  </a:cubicBezTo>
                  <a:cubicBezTo>
                    <a:pt x="285" y="368"/>
                    <a:pt x="367" y="285"/>
                    <a:pt x="367" y="184"/>
                  </a:cubicBezTo>
                  <a:cubicBezTo>
                    <a:pt x="367" y="83"/>
                    <a:pt x="285" y="0"/>
                    <a:pt x="184" y="0"/>
                  </a:cubicBezTo>
                  <a:close/>
                  <a:moveTo>
                    <a:pt x="184" y="250"/>
                  </a:moveTo>
                  <a:cubicBezTo>
                    <a:pt x="148" y="250"/>
                    <a:pt x="118" y="220"/>
                    <a:pt x="118" y="184"/>
                  </a:cubicBezTo>
                  <a:cubicBezTo>
                    <a:pt x="118" y="148"/>
                    <a:pt x="148" y="118"/>
                    <a:pt x="184" y="118"/>
                  </a:cubicBezTo>
                  <a:cubicBezTo>
                    <a:pt x="220" y="118"/>
                    <a:pt x="250" y="148"/>
                    <a:pt x="250" y="184"/>
                  </a:cubicBezTo>
                  <a:cubicBezTo>
                    <a:pt x="250" y="220"/>
                    <a:pt x="220" y="250"/>
                    <a:pt x="184" y="250"/>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52" name="组合 51"/>
          <p:cNvGrpSpPr/>
          <p:nvPr/>
        </p:nvGrpSpPr>
        <p:grpSpPr>
          <a:xfrm>
            <a:off x="690465" y="5065265"/>
            <a:ext cx="668227" cy="661133"/>
            <a:chOff x="5305425" y="2638424"/>
            <a:chExt cx="1579563" cy="1577975"/>
          </a:xfrm>
          <a:solidFill>
            <a:srgbClr val="000000">
              <a:alpha val="60000"/>
            </a:srgbClr>
          </a:solidFill>
        </p:grpSpPr>
        <p:sp>
          <p:nvSpPr>
            <p:cNvPr id="53" name="Freeform 6"/>
            <p:cNvSpPr>
              <a:spLocks noEditPoints="1"/>
            </p:cNvSpPr>
            <p:nvPr/>
          </p:nvSpPr>
          <p:spPr bwMode="auto">
            <a:xfrm>
              <a:off x="5305425" y="2638424"/>
              <a:ext cx="1579563" cy="1577975"/>
            </a:xfrm>
            <a:custGeom>
              <a:avLst/>
              <a:gdLst>
                <a:gd name="T0" fmla="*/ 421 w 421"/>
                <a:gd name="T1" fmla="*/ 229 h 421"/>
                <a:gd name="T2" fmla="*/ 398 w 421"/>
                <a:gd name="T3" fmla="*/ 188 h 421"/>
                <a:gd name="T4" fmla="*/ 367 w 421"/>
                <a:gd name="T5" fmla="*/ 146 h 421"/>
                <a:gd name="T6" fmla="*/ 402 w 421"/>
                <a:gd name="T7" fmla="*/ 122 h 421"/>
                <a:gd name="T8" fmla="*/ 361 w 421"/>
                <a:gd name="T9" fmla="*/ 97 h 421"/>
                <a:gd name="T10" fmla="*/ 314 w 421"/>
                <a:gd name="T11" fmla="*/ 77 h 421"/>
                <a:gd name="T12" fmla="*/ 332 w 421"/>
                <a:gd name="T13" fmla="*/ 38 h 421"/>
                <a:gd name="T14" fmla="*/ 285 w 421"/>
                <a:gd name="T15" fmla="*/ 37 h 421"/>
                <a:gd name="T16" fmla="*/ 233 w 421"/>
                <a:gd name="T17" fmla="*/ 43 h 421"/>
                <a:gd name="T18" fmla="*/ 229 w 421"/>
                <a:gd name="T19" fmla="*/ 0 h 421"/>
                <a:gd name="T20" fmla="*/ 188 w 421"/>
                <a:gd name="T21" fmla="*/ 23 h 421"/>
                <a:gd name="T22" fmla="*/ 146 w 421"/>
                <a:gd name="T23" fmla="*/ 54 h 421"/>
                <a:gd name="T24" fmla="*/ 122 w 421"/>
                <a:gd name="T25" fmla="*/ 19 h 421"/>
                <a:gd name="T26" fmla="*/ 98 w 421"/>
                <a:gd name="T27" fmla="*/ 60 h 421"/>
                <a:gd name="T28" fmla="*/ 77 w 421"/>
                <a:gd name="T29" fmla="*/ 107 h 421"/>
                <a:gd name="T30" fmla="*/ 38 w 421"/>
                <a:gd name="T31" fmla="*/ 89 h 421"/>
                <a:gd name="T32" fmla="*/ 37 w 421"/>
                <a:gd name="T33" fmla="*/ 136 h 421"/>
                <a:gd name="T34" fmla="*/ 43 w 421"/>
                <a:gd name="T35" fmla="*/ 188 h 421"/>
                <a:gd name="T36" fmla="*/ 0 w 421"/>
                <a:gd name="T37" fmla="*/ 192 h 421"/>
                <a:gd name="T38" fmla="*/ 24 w 421"/>
                <a:gd name="T39" fmla="*/ 233 h 421"/>
                <a:gd name="T40" fmla="*/ 54 w 421"/>
                <a:gd name="T41" fmla="*/ 274 h 421"/>
                <a:gd name="T42" fmla="*/ 19 w 421"/>
                <a:gd name="T43" fmla="*/ 299 h 421"/>
                <a:gd name="T44" fmla="*/ 60 w 421"/>
                <a:gd name="T45" fmla="*/ 323 h 421"/>
                <a:gd name="T46" fmla="*/ 107 w 421"/>
                <a:gd name="T47" fmla="*/ 344 h 421"/>
                <a:gd name="T48" fmla="*/ 89 w 421"/>
                <a:gd name="T49" fmla="*/ 383 h 421"/>
                <a:gd name="T50" fmla="*/ 137 w 421"/>
                <a:gd name="T51" fmla="*/ 384 h 421"/>
                <a:gd name="T52" fmla="*/ 188 w 421"/>
                <a:gd name="T53" fmla="*/ 378 h 421"/>
                <a:gd name="T54" fmla="*/ 192 w 421"/>
                <a:gd name="T55" fmla="*/ 421 h 421"/>
                <a:gd name="T56" fmla="*/ 233 w 421"/>
                <a:gd name="T57" fmla="*/ 397 h 421"/>
                <a:gd name="T58" fmla="*/ 275 w 421"/>
                <a:gd name="T59" fmla="*/ 367 h 421"/>
                <a:gd name="T60" fmla="*/ 299 w 421"/>
                <a:gd name="T61" fmla="*/ 402 h 421"/>
                <a:gd name="T62" fmla="*/ 324 w 421"/>
                <a:gd name="T63" fmla="*/ 361 h 421"/>
                <a:gd name="T64" fmla="*/ 344 w 421"/>
                <a:gd name="T65" fmla="*/ 314 h 421"/>
                <a:gd name="T66" fmla="*/ 383 w 421"/>
                <a:gd name="T67" fmla="*/ 332 h 421"/>
                <a:gd name="T68" fmla="*/ 384 w 421"/>
                <a:gd name="T69" fmla="*/ 284 h 421"/>
                <a:gd name="T70" fmla="*/ 378 w 421"/>
                <a:gd name="T71" fmla="*/ 233 h 421"/>
                <a:gd name="T72" fmla="*/ 211 w 421"/>
                <a:gd name="T73" fmla="*/ 236 h 421"/>
                <a:gd name="T74" fmla="*/ 211 w 421"/>
                <a:gd name="T75" fmla="*/ 185 h 421"/>
                <a:gd name="T76" fmla="*/ 211 w 421"/>
                <a:gd name="T77" fmla="*/ 236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421">
                  <a:moveTo>
                    <a:pt x="398" y="233"/>
                  </a:moveTo>
                  <a:cubicBezTo>
                    <a:pt x="421" y="229"/>
                    <a:pt x="421" y="229"/>
                    <a:pt x="421" y="229"/>
                  </a:cubicBezTo>
                  <a:cubicBezTo>
                    <a:pt x="421" y="192"/>
                    <a:pt x="421" y="192"/>
                    <a:pt x="421" y="192"/>
                  </a:cubicBezTo>
                  <a:cubicBezTo>
                    <a:pt x="398" y="188"/>
                    <a:pt x="398" y="188"/>
                    <a:pt x="398" y="188"/>
                  </a:cubicBezTo>
                  <a:cubicBezTo>
                    <a:pt x="378" y="188"/>
                    <a:pt x="378" y="188"/>
                    <a:pt x="378" y="188"/>
                  </a:cubicBezTo>
                  <a:cubicBezTo>
                    <a:pt x="376" y="173"/>
                    <a:pt x="372" y="159"/>
                    <a:pt x="367" y="146"/>
                  </a:cubicBezTo>
                  <a:cubicBezTo>
                    <a:pt x="384" y="136"/>
                    <a:pt x="384" y="136"/>
                    <a:pt x="384" y="136"/>
                  </a:cubicBezTo>
                  <a:cubicBezTo>
                    <a:pt x="402" y="122"/>
                    <a:pt x="402" y="122"/>
                    <a:pt x="402" y="122"/>
                  </a:cubicBezTo>
                  <a:cubicBezTo>
                    <a:pt x="383" y="89"/>
                    <a:pt x="383" y="89"/>
                    <a:pt x="383" y="89"/>
                  </a:cubicBezTo>
                  <a:cubicBezTo>
                    <a:pt x="361" y="97"/>
                    <a:pt x="361" y="97"/>
                    <a:pt x="361" y="97"/>
                  </a:cubicBezTo>
                  <a:cubicBezTo>
                    <a:pt x="344" y="107"/>
                    <a:pt x="344" y="107"/>
                    <a:pt x="344" y="107"/>
                  </a:cubicBezTo>
                  <a:cubicBezTo>
                    <a:pt x="336" y="96"/>
                    <a:pt x="325" y="85"/>
                    <a:pt x="314" y="77"/>
                  </a:cubicBezTo>
                  <a:cubicBezTo>
                    <a:pt x="324" y="60"/>
                    <a:pt x="324" y="60"/>
                    <a:pt x="324" y="60"/>
                  </a:cubicBezTo>
                  <a:cubicBezTo>
                    <a:pt x="332" y="38"/>
                    <a:pt x="332" y="38"/>
                    <a:pt x="332" y="38"/>
                  </a:cubicBezTo>
                  <a:cubicBezTo>
                    <a:pt x="299" y="19"/>
                    <a:pt x="299" y="19"/>
                    <a:pt x="299" y="19"/>
                  </a:cubicBezTo>
                  <a:cubicBezTo>
                    <a:pt x="285" y="37"/>
                    <a:pt x="285" y="37"/>
                    <a:pt x="285" y="37"/>
                  </a:cubicBezTo>
                  <a:cubicBezTo>
                    <a:pt x="275" y="54"/>
                    <a:pt x="275" y="54"/>
                    <a:pt x="275" y="54"/>
                  </a:cubicBezTo>
                  <a:cubicBezTo>
                    <a:pt x="262" y="49"/>
                    <a:pt x="248" y="45"/>
                    <a:pt x="233" y="43"/>
                  </a:cubicBezTo>
                  <a:cubicBezTo>
                    <a:pt x="233" y="23"/>
                    <a:pt x="233" y="23"/>
                    <a:pt x="233" y="23"/>
                  </a:cubicBezTo>
                  <a:cubicBezTo>
                    <a:pt x="229" y="0"/>
                    <a:pt x="229" y="0"/>
                    <a:pt x="229" y="0"/>
                  </a:cubicBezTo>
                  <a:cubicBezTo>
                    <a:pt x="192" y="0"/>
                    <a:pt x="192" y="0"/>
                    <a:pt x="192" y="0"/>
                  </a:cubicBezTo>
                  <a:cubicBezTo>
                    <a:pt x="188" y="23"/>
                    <a:pt x="188" y="23"/>
                    <a:pt x="188" y="23"/>
                  </a:cubicBezTo>
                  <a:cubicBezTo>
                    <a:pt x="188" y="43"/>
                    <a:pt x="188" y="43"/>
                    <a:pt x="188" y="43"/>
                  </a:cubicBezTo>
                  <a:cubicBezTo>
                    <a:pt x="173" y="45"/>
                    <a:pt x="160" y="49"/>
                    <a:pt x="146" y="54"/>
                  </a:cubicBezTo>
                  <a:cubicBezTo>
                    <a:pt x="137" y="37"/>
                    <a:pt x="137" y="37"/>
                    <a:pt x="137" y="37"/>
                  </a:cubicBezTo>
                  <a:cubicBezTo>
                    <a:pt x="122" y="19"/>
                    <a:pt x="122" y="19"/>
                    <a:pt x="122" y="19"/>
                  </a:cubicBezTo>
                  <a:cubicBezTo>
                    <a:pt x="89" y="38"/>
                    <a:pt x="89" y="38"/>
                    <a:pt x="89" y="38"/>
                  </a:cubicBezTo>
                  <a:cubicBezTo>
                    <a:pt x="98" y="60"/>
                    <a:pt x="98" y="60"/>
                    <a:pt x="98" y="60"/>
                  </a:cubicBezTo>
                  <a:cubicBezTo>
                    <a:pt x="107" y="77"/>
                    <a:pt x="107" y="77"/>
                    <a:pt x="107" y="77"/>
                  </a:cubicBezTo>
                  <a:cubicBezTo>
                    <a:pt x="96" y="85"/>
                    <a:pt x="86" y="96"/>
                    <a:pt x="77" y="107"/>
                  </a:cubicBezTo>
                  <a:cubicBezTo>
                    <a:pt x="60" y="97"/>
                    <a:pt x="60" y="97"/>
                    <a:pt x="60" y="97"/>
                  </a:cubicBezTo>
                  <a:cubicBezTo>
                    <a:pt x="38" y="89"/>
                    <a:pt x="38" y="89"/>
                    <a:pt x="38" y="89"/>
                  </a:cubicBezTo>
                  <a:cubicBezTo>
                    <a:pt x="19" y="122"/>
                    <a:pt x="19" y="122"/>
                    <a:pt x="19" y="122"/>
                  </a:cubicBezTo>
                  <a:cubicBezTo>
                    <a:pt x="37" y="136"/>
                    <a:pt x="37" y="136"/>
                    <a:pt x="37" y="136"/>
                  </a:cubicBezTo>
                  <a:cubicBezTo>
                    <a:pt x="54" y="146"/>
                    <a:pt x="54" y="146"/>
                    <a:pt x="54" y="146"/>
                  </a:cubicBezTo>
                  <a:cubicBezTo>
                    <a:pt x="49" y="159"/>
                    <a:pt x="45" y="173"/>
                    <a:pt x="43" y="188"/>
                  </a:cubicBezTo>
                  <a:cubicBezTo>
                    <a:pt x="24" y="188"/>
                    <a:pt x="24" y="188"/>
                    <a:pt x="24" y="188"/>
                  </a:cubicBezTo>
                  <a:cubicBezTo>
                    <a:pt x="0" y="192"/>
                    <a:pt x="0" y="192"/>
                    <a:pt x="0" y="192"/>
                  </a:cubicBezTo>
                  <a:cubicBezTo>
                    <a:pt x="0" y="229"/>
                    <a:pt x="0" y="229"/>
                    <a:pt x="0" y="229"/>
                  </a:cubicBezTo>
                  <a:cubicBezTo>
                    <a:pt x="24" y="233"/>
                    <a:pt x="24" y="233"/>
                    <a:pt x="24" y="233"/>
                  </a:cubicBezTo>
                  <a:cubicBezTo>
                    <a:pt x="43" y="233"/>
                    <a:pt x="43" y="233"/>
                    <a:pt x="43" y="233"/>
                  </a:cubicBezTo>
                  <a:cubicBezTo>
                    <a:pt x="45" y="247"/>
                    <a:pt x="49" y="261"/>
                    <a:pt x="54" y="274"/>
                  </a:cubicBezTo>
                  <a:cubicBezTo>
                    <a:pt x="37" y="284"/>
                    <a:pt x="37" y="284"/>
                    <a:pt x="37" y="284"/>
                  </a:cubicBezTo>
                  <a:cubicBezTo>
                    <a:pt x="19" y="299"/>
                    <a:pt x="19" y="299"/>
                    <a:pt x="19" y="299"/>
                  </a:cubicBezTo>
                  <a:cubicBezTo>
                    <a:pt x="38" y="332"/>
                    <a:pt x="38" y="332"/>
                    <a:pt x="38" y="332"/>
                  </a:cubicBezTo>
                  <a:cubicBezTo>
                    <a:pt x="60" y="323"/>
                    <a:pt x="60" y="323"/>
                    <a:pt x="60" y="323"/>
                  </a:cubicBezTo>
                  <a:cubicBezTo>
                    <a:pt x="77" y="314"/>
                    <a:pt x="77" y="314"/>
                    <a:pt x="77" y="314"/>
                  </a:cubicBezTo>
                  <a:cubicBezTo>
                    <a:pt x="86" y="325"/>
                    <a:pt x="96" y="335"/>
                    <a:pt x="107" y="344"/>
                  </a:cubicBezTo>
                  <a:cubicBezTo>
                    <a:pt x="98" y="361"/>
                    <a:pt x="98" y="361"/>
                    <a:pt x="98" y="361"/>
                  </a:cubicBezTo>
                  <a:cubicBezTo>
                    <a:pt x="89" y="383"/>
                    <a:pt x="89" y="383"/>
                    <a:pt x="89" y="383"/>
                  </a:cubicBezTo>
                  <a:cubicBezTo>
                    <a:pt x="122" y="402"/>
                    <a:pt x="122" y="402"/>
                    <a:pt x="122" y="402"/>
                  </a:cubicBezTo>
                  <a:cubicBezTo>
                    <a:pt x="137" y="384"/>
                    <a:pt x="137" y="384"/>
                    <a:pt x="137" y="384"/>
                  </a:cubicBezTo>
                  <a:cubicBezTo>
                    <a:pt x="146" y="367"/>
                    <a:pt x="146" y="367"/>
                    <a:pt x="146" y="367"/>
                  </a:cubicBezTo>
                  <a:cubicBezTo>
                    <a:pt x="160" y="372"/>
                    <a:pt x="173" y="376"/>
                    <a:pt x="188" y="378"/>
                  </a:cubicBezTo>
                  <a:cubicBezTo>
                    <a:pt x="188" y="397"/>
                    <a:pt x="188" y="397"/>
                    <a:pt x="188" y="397"/>
                  </a:cubicBezTo>
                  <a:cubicBezTo>
                    <a:pt x="192" y="421"/>
                    <a:pt x="192" y="421"/>
                    <a:pt x="192" y="421"/>
                  </a:cubicBezTo>
                  <a:cubicBezTo>
                    <a:pt x="229" y="421"/>
                    <a:pt x="229" y="421"/>
                    <a:pt x="229" y="421"/>
                  </a:cubicBezTo>
                  <a:cubicBezTo>
                    <a:pt x="233" y="397"/>
                    <a:pt x="233" y="397"/>
                    <a:pt x="233" y="397"/>
                  </a:cubicBezTo>
                  <a:cubicBezTo>
                    <a:pt x="233" y="378"/>
                    <a:pt x="233" y="378"/>
                    <a:pt x="233" y="378"/>
                  </a:cubicBezTo>
                  <a:cubicBezTo>
                    <a:pt x="248" y="376"/>
                    <a:pt x="262" y="372"/>
                    <a:pt x="275" y="367"/>
                  </a:cubicBezTo>
                  <a:cubicBezTo>
                    <a:pt x="285" y="384"/>
                    <a:pt x="285" y="384"/>
                    <a:pt x="285" y="384"/>
                  </a:cubicBezTo>
                  <a:cubicBezTo>
                    <a:pt x="299" y="402"/>
                    <a:pt x="299" y="402"/>
                    <a:pt x="299" y="402"/>
                  </a:cubicBezTo>
                  <a:cubicBezTo>
                    <a:pt x="332" y="383"/>
                    <a:pt x="332" y="383"/>
                    <a:pt x="332" y="383"/>
                  </a:cubicBezTo>
                  <a:cubicBezTo>
                    <a:pt x="324" y="361"/>
                    <a:pt x="324" y="361"/>
                    <a:pt x="324" y="361"/>
                  </a:cubicBezTo>
                  <a:cubicBezTo>
                    <a:pt x="314" y="344"/>
                    <a:pt x="314" y="344"/>
                    <a:pt x="314" y="344"/>
                  </a:cubicBezTo>
                  <a:cubicBezTo>
                    <a:pt x="325" y="335"/>
                    <a:pt x="336" y="325"/>
                    <a:pt x="344" y="314"/>
                  </a:cubicBezTo>
                  <a:cubicBezTo>
                    <a:pt x="361" y="323"/>
                    <a:pt x="361" y="323"/>
                    <a:pt x="361" y="323"/>
                  </a:cubicBezTo>
                  <a:cubicBezTo>
                    <a:pt x="383" y="332"/>
                    <a:pt x="383" y="332"/>
                    <a:pt x="383" y="332"/>
                  </a:cubicBezTo>
                  <a:cubicBezTo>
                    <a:pt x="402" y="299"/>
                    <a:pt x="402" y="299"/>
                    <a:pt x="402" y="299"/>
                  </a:cubicBezTo>
                  <a:cubicBezTo>
                    <a:pt x="384" y="284"/>
                    <a:pt x="384" y="284"/>
                    <a:pt x="384" y="284"/>
                  </a:cubicBezTo>
                  <a:cubicBezTo>
                    <a:pt x="367" y="274"/>
                    <a:pt x="367" y="274"/>
                    <a:pt x="367" y="274"/>
                  </a:cubicBezTo>
                  <a:cubicBezTo>
                    <a:pt x="372" y="261"/>
                    <a:pt x="376" y="247"/>
                    <a:pt x="378" y="233"/>
                  </a:cubicBezTo>
                  <a:lnTo>
                    <a:pt x="398" y="233"/>
                  </a:lnTo>
                  <a:close/>
                  <a:moveTo>
                    <a:pt x="211" y="236"/>
                  </a:moveTo>
                  <a:cubicBezTo>
                    <a:pt x="197" y="236"/>
                    <a:pt x="185" y="224"/>
                    <a:pt x="185" y="210"/>
                  </a:cubicBezTo>
                  <a:cubicBezTo>
                    <a:pt x="185" y="196"/>
                    <a:pt x="197" y="185"/>
                    <a:pt x="211" y="185"/>
                  </a:cubicBezTo>
                  <a:cubicBezTo>
                    <a:pt x="225" y="185"/>
                    <a:pt x="236" y="196"/>
                    <a:pt x="236" y="210"/>
                  </a:cubicBezTo>
                  <a:cubicBezTo>
                    <a:pt x="236" y="224"/>
                    <a:pt x="225" y="236"/>
                    <a:pt x="211" y="236"/>
                  </a:cubicBezTo>
                  <a:close/>
                </a:path>
              </a:pathLst>
            </a:custGeom>
            <a:solidFill>
              <a:srgbClr val="21AB82"/>
            </a:solid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7"/>
            <p:cNvSpPr>
              <a:spLocks noEditPoints="1"/>
            </p:cNvSpPr>
            <p:nvPr/>
          </p:nvSpPr>
          <p:spPr bwMode="auto">
            <a:xfrm>
              <a:off x="5602288" y="2933700"/>
              <a:ext cx="985838" cy="985838"/>
            </a:xfrm>
            <a:custGeom>
              <a:avLst/>
              <a:gdLst>
                <a:gd name="T0" fmla="*/ 132 w 263"/>
                <a:gd name="T1" fmla="*/ 0 h 263"/>
                <a:gd name="T2" fmla="*/ 0 w 263"/>
                <a:gd name="T3" fmla="*/ 131 h 263"/>
                <a:gd name="T4" fmla="*/ 132 w 263"/>
                <a:gd name="T5" fmla="*/ 263 h 263"/>
                <a:gd name="T6" fmla="*/ 263 w 263"/>
                <a:gd name="T7" fmla="*/ 131 h 263"/>
                <a:gd name="T8" fmla="*/ 132 w 263"/>
                <a:gd name="T9" fmla="*/ 0 h 263"/>
                <a:gd name="T10" fmla="*/ 132 w 263"/>
                <a:gd name="T11" fmla="*/ 190 h 263"/>
                <a:gd name="T12" fmla="*/ 73 w 263"/>
                <a:gd name="T13" fmla="*/ 131 h 263"/>
                <a:gd name="T14" fmla="*/ 132 w 263"/>
                <a:gd name="T15" fmla="*/ 73 h 263"/>
                <a:gd name="T16" fmla="*/ 190 w 263"/>
                <a:gd name="T17" fmla="*/ 131 h 263"/>
                <a:gd name="T18" fmla="*/ 132 w 263"/>
                <a:gd name="T19" fmla="*/ 190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3" h="263">
                  <a:moveTo>
                    <a:pt x="132" y="0"/>
                  </a:moveTo>
                  <a:cubicBezTo>
                    <a:pt x="59" y="0"/>
                    <a:pt x="0" y="59"/>
                    <a:pt x="0" y="131"/>
                  </a:cubicBezTo>
                  <a:cubicBezTo>
                    <a:pt x="0" y="204"/>
                    <a:pt x="59" y="263"/>
                    <a:pt x="132" y="263"/>
                  </a:cubicBezTo>
                  <a:cubicBezTo>
                    <a:pt x="204" y="263"/>
                    <a:pt x="263" y="204"/>
                    <a:pt x="263" y="131"/>
                  </a:cubicBezTo>
                  <a:cubicBezTo>
                    <a:pt x="263" y="59"/>
                    <a:pt x="204" y="0"/>
                    <a:pt x="132" y="0"/>
                  </a:cubicBezTo>
                  <a:close/>
                  <a:moveTo>
                    <a:pt x="132" y="190"/>
                  </a:moveTo>
                  <a:cubicBezTo>
                    <a:pt x="99" y="190"/>
                    <a:pt x="73" y="164"/>
                    <a:pt x="73" y="131"/>
                  </a:cubicBezTo>
                  <a:cubicBezTo>
                    <a:pt x="73" y="99"/>
                    <a:pt x="99" y="73"/>
                    <a:pt x="132" y="73"/>
                  </a:cubicBezTo>
                  <a:cubicBezTo>
                    <a:pt x="164" y="73"/>
                    <a:pt x="190" y="99"/>
                    <a:pt x="190" y="131"/>
                  </a:cubicBezTo>
                  <a:cubicBezTo>
                    <a:pt x="190" y="164"/>
                    <a:pt x="164" y="190"/>
                    <a:pt x="132" y="190"/>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7" name="矩形 6"/>
          <p:cNvSpPr/>
          <p:nvPr/>
        </p:nvSpPr>
        <p:spPr>
          <a:xfrm>
            <a:off x="1444176" y="1729719"/>
            <a:ext cx="3647152" cy="646331"/>
          </a:xfrm>
          <a:prstGeom prst="rect">
            <a:avLst/>
          </a:prstGeom>
        </p:spPr>
        <p:txBody>
          <a:bodyPr wrap="none">
            <a:spAutoFit/>
          </a:bodyPr>
          <a:lstStyle/>
          <a:p>
            <a:pPr lvl="0" algn="just">
              <a:spcAft>
                <a:spcPts val="0"/>
              </a:spcAft>
            </a:pPr>
            <a:r>
              <a:rPr lang="zh-CN" altLang="zh-CN" kern="100" dirty="0">
                <a:latin typeface="等线" panose="02010600030101010101" pitchFamily="2" charset="-122"/>
                <a:ea typeface="微软雅黑" panose="020B0503020204020204" pitchFamily="34" charset="-122"/>
                <a:cs typeface="Times New Roman" panose="02020603050405020304" pitchFamily="18" charset="0"/>
              </a:rPr>
              <a:t>您在工作中是否需要使用会议室</a:t>
            </a:r>
            <a:r>
              <a:rPr lang="zh-CN" altLang="zh-CN" kern="100" dirty="0" smtClean="0">
                <a:latin typeface="等线" panose="02010600030101010101" pitchFamily="2" charset="-122"/>
                <a:ea typeface="微软雅黑" panose="020B0503020204020204" pitchFamily="34" charset="-122"/>
                <a:cs typeface="Times New Roman" panose="02020603050405020304" pitchFamily="18" charset="0"/>
              </a:rPr>
              <a:t>？</a:t>
            </a:r>
            <a:endParaRPr lang="en-US" altLang="zh-CN" kern="100" dirty="0" smtClean="0">
              <a:latin typeface="等线" panose="02010600030101010101" pitchFamily="2" charset="-122"/>
              <a:ea typeface="微软雅黑" panose="020B0503020204020204" pitchFamily="34" charset="-122"/>
              <a:cs typeface="Times New Roman" panose="02020603050405020304" pitchFamily="18" charset="0"/>
            </a:endParaRPr>
          </a:p>
          <a:p>
            <a:pPr lvl="0" algn="just">
              <a:spcAft>
                <a:spcPts val="0"/>
              </a:spcAft>
            </a:pPr>
            <a:r>
              <a:rPr lang="zh-CN" altLang="zh-CN" kern="100" dirty="0" smtClean="0">
                <a:latin typeface="等线" panose="02010600030101010101" pitchFamily="2" charset="-122"/>
                <a:ea typeface="微软雅黑" panose="020B0503020204020204" pitchFamily="34" charset="-122"/>
                <a:cs typeface="Times New Roman" panose="02020603050405020304" pitchFamily="18" charset="0"/>
              </a:rPr>
              <a:t>什么</a:t>
            </a:r>
            <a:r>
              <a:rPr lang="zh-CN" altLang="zh-CN" kern="100" dirty="0">
                <a:latin typeface="等线" panose="02010600030101010101" pitchFamily="2" charset="-122"/>
                <a:ea typeface="微软雅黑" panose="020B0503020204020204" pitchFamily="34" charset="-122"/>
                <a:cs typeface="Times New Roman" panose="02020603050405020304" pitchFamily="18" charset="0"/>
              </a:rPr>
              <a:t>时候需要</a:t>
            </a:r>
            <a:r>
              <a:rPr lang="zh-CN" altLang="zh-CN" kern="100" dirty="0" smtClean="0">
                <a:latin typeface="等线" panose="02010600030101010101" pitchFamily="2" charset="-122"/>
                <a:ea typeface="微软雅黑" panose="020B0503020204020204" pitchFamily="34" charset="-122"/>
                <a:cs typeface="Times New Roman" panose="02020603050405020304" pitchFamily="18" charset="0"/>
              </a:rPr>
              <a:t>？</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8" name="矩形 7"/>
          <p:cNvSpPr/>
          <p:nvPr/>
        </p:nvSpPr>
        <p:spPr>
          <a:xfrm>
            <a:off x="5542802" y="3028904"/>
            <a:ext cx="6096000" cy="923330"/>
          </a:xfrm>
          <a:prstGeom prst="rect">
            <a:avLst/>
          </a:prstGeom>
        </p:spPr>
        <p:txBody>
          <a:bodyPr>
            <a:spAutoFit/>
          </a:bodyPr>
          <a:lstStyle/>
          <a:p>
            <a:pPr marL="228600" indent="266700" algn="just">
              <a:spcAft>
                <a:spcPts val="0"/>
              </a:spcAft>
            </a:pPr>
            <a:r>
              <a:rPr lang="zh-CN" altLang="zh-CN" kern="100" dirty="0">
                <a:latin typeface="等线" panose="02010600030101010101" pitchFamily="2" charset="-122"/>
                <a:ea typeface="微软雅黑" panose="020B0503020204020204" pitchFamily="34" charset="-122"/>
                <a:cs typeface="Times New Roman" panose="02020603050405020304" pitchFamily="18" charset="0"/>
              </a:rPr>
              <a:t>在工作中还是会经常用到会议室。每个周我们部门都有例会，进行工作汇报和任务分配，每次有领导视察或者部门临时会议也会用到会议室。</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0" name="矩形 9"/>
          <p:cNvSpPr/>
          <p:nvPr/>
        </p:nvSpPr>
        <p:spPr>
          <a:xfrm>
            <a:off x="1405497" y="2841307"/>
            <a:ext cx="3416320" cy="646331"/>
          </a:xfrm>
          <a:prstGeom prst="rect">
            <a:avLst/>
          </a:prstGeom>
        </p:spPr>
        <p:txBody>
          <a:bodyPr wrap="none">
            <a:spAutoFit/>
          </a:bodyPr>
          <a:lstStyle/>
          <a:p>
            <a:pPr lvl="0" algn="just">
              <a:spcAft>
                <a:spcPts val="0"/>
              </a:spcAft>
            </a:pPr>
            <a:r>
              <a:rPr lang="zh-CN" altLang="zh-CN" kern="100" dirty="0">
                <a:latin typeface="等线" panose="02010600030101010101" pitchFamily="2" charset="-122"/>
                <a:ea typeface="微软雅黑" panose="020B0503020204020204" pitchFamily="34" charset="-122"/>
                <a:cs typeface="Times New Roman" panose="02020603050405020304" pitchFamily="18" charset="0"/>
              </a:rPr>
              <a:t>现在使用的会议室预订系统</a:t>
            </a:r>
            <a:r>
              <a:rPr lang="zh-CN" altLang="zh-CN" kern="100" dirty="0" smtClean="0">
                <a:latin typeface="等线" panose="02010600030101010101" pitchFamily="2" charset="-122"/>
                <a:ea typeface="微软雅黑" panose="020B0503020204020204" pitchFamily="34" charset="-122"/>
                <a:cs typeface="Times New Roman" panose="02020603050405020304" pitchFamily="18" charset="0"/>
              </a:rPr>
              <a:t>是否</a:t>
            </a:r>
            <a:endParaRPr lang="en-US" altLang="zh-CN" kern="100" dirty="0" smtClean="0">
              <a:latin typeface="等线" panose="02010600030101010101" pitchFamily="2" charset="-122"/>
              <a:ea typeface="微软雅黑" panose="020B0503020204020204" pitchFamily="34" charset="-122"/>
              <a:cs typeface="Times New Roman" panose="02020603050405020304" pitchFamily="18" charset="0"/>
            </a:endParaRPr>
          </a:p>
          <a:p>
            <a:pPr lvl="0" algn="just">
              <a:spcAft>
                <a:spcPts val="0"/>
              </a:spcAft>
            </a:pPr>
            <a:r>
              <a:rPr lang="zh-CN" altLang="zh-CN" kern="100" dirty="0" smtClean="0">
                <a:latin typeface="等线" panose="02010600030101010101" pitchFamily="2" charset="-122"/>
                <a:ea typeface="微软雅黑" panose="020B0503020204020204" pitchFamily="34" charset="-122"/>
                <a:cs typeface="Times New Roman" panose="02020603050405020304" pitchFamily="18" charset="0"/>
              </a:rPr>
              <a:t>符合</a:t>
            </a:r>
            <a:r>
              <a:rPr lang="zh-CN" altLang="zh-CN" kern="100" dirty="0">
                <a:latin typeface="等线" panose="02010600030101010101" pitchFamily="2" charset="-122"/>
                <a:ea typeface="微软雅黑" panose="020B0503020204020204" pitchFamily="34" charset="-122"/>
                <a:cs typeface="Times New Roman" panose="02020603050405020304" pitchFamily="18" charset="0"/>
              </a:rPr>
              <a:t>您工作习惯？</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2" name="矩形 11"/>
          <p:cNvSpPr/>
          <p:nvPr/>
        </p:nvSpPr>
        <p:spPr>
          <a:xfrm>
            <a:off x="1405497" y="3939641"/>
            <a:ext cx="3535032" cy="646331"/>
          </a:xfrm>
          <a:prstGeom prst="rect">
            <a:avLst/>
          </a:prstGeom>
        </p:spPr>
        <p:txBody>
          <a:bodyPr wrap="square">
            <a:spAutoFit/>
          </a:bodyPr>
          <a:lstStyle/>
          <a:p>
            <a:pPr lvl="0" algn="just">
              <a:spcAft>
                <a:spcPts val="0"/>
              </a:spcAft>
            </a:pPr>
            <a:r>
              <a:rPr lang="zh-CN" altLang="zh-CN" kern="100" dirty="0">
                <a:latin typeface="等线" panose="02010600030101010101" pitchFamily="2" charset="-122"/>
                <a:ea typeface="微软雅黑" panose="020B0503020204020204" pitchFamily="34" charset="-122"/>
                <a:cs typeface="Times New Roman" panose="02020603050405020304" pitchFamily="18" charset="0"/>
              </a:rPr>
              <a:t>现在使用的会议室预订系统有</a:t>
            </a:r>
            <a:r>
              <a:rPr lang="zh-CN" altLang="zh-CN" kern="100" dirty="0" smtClean="0">
                <a:latin typeface="等线" panose="02010600030101010101" pitchFamily="2" charset="-122"/>
                <a:ea typeface="微软雅黑" panose="020B0503020204020204" pitchFamily="34" charset="-122"/>
                <a:cs typeface="Times New Roman" panose="02020603050405020304" pitchFamily="18" charset="0"/>
              </a:rPr>
              <a:t>什</a:t>
            </a:r>
            <a:endParaRPr lang="en-US" altLang="zh-CN" kern="100" dirty="0" smtClean="0">
              <a:latin typeface="等线" panose="02010600030101010101" pitchFamily="2" charset="-122"/>
              <a:ea typeface="微软雅黑" panose="020B0503020204020204" pitchFamily="34" charset="-122"/>
              <a:cs typeface="Times New Roman" panose="02020603050405020304" pitchFamily="18" charset="0"/>
            </a:endParaRPr>
          </a:p>
          <a:p>
            <a:pPr lvl="0" algn="just">
              <a:spcAft>
                <a:spcPts val="0"/>
              </a:spcAft>
            </a:pPr>
            <a:r>
              <a:rPr lang="zh-CN" altLang="zh-CN" kern="100" dirty="0" smtClean="0">
                <a:latin typeface="等线" panose="02010600030101010101" pitchFamily="2" charset="-122"/>
                <a:ea typeface="微软雅黑" panose="020B0503020204020204" pitchFamily="34" charset="-122"/>
                <a:cs typeface="Times New Roman" panose="02020603050405020304" pitchFamily="18" charset="0"/>
              </a:rPr>
              <a:t>么</a:t>
            </a:r>
            <a:r>
              <a:rPr lang="zh-CN" altLang="zh-CN" kern="100" dirty="0">
                <a:latin typeface="等线" panose="02010600030101010101" pitchFamily="2" charset="-122"/>
                <a:ea typeface="微软雅黑" panose="020B0503020204020204" pitchFamily="34" charset="-122"/>
                <a:cs typeface="Times New Roman" panose="02020603050405020304" pitchFamily="18" charset="0"/>
              </a:rPr>
              <a:t>不便吗</a:t>
            </a:r>
            <a:r>
              <a:rPr lang="zh-CN" altLang="zh-CN" kern="100" dirty="0" smtClean="0">
                <a:latin typeface="等线" panose="02010600030101010101" pitchFamily="2" charset="-122"/>
                <a:ea typeface="微软雅黑" panose="020B0503020204020204" pitchFamily="34" charset="-122"/>
                <a:cs typeface="Times New Roman" panose="02020603050405020304" pitchFamily="18" charset="0"/>
              </a:rPr>
              <a:t>？您</a:t>
            </a:r>
            <a:r>
              <a:rPr lang="zh-CN" altLang="zh-CN" kern="100" dirty="0">
                <a:latin typeface="等线" panose="02010600030101010101" pitchFamily="2" charset="-122"/>
                <a:ea typeface="微软雅黑" panose="020B0503020204020204" pitchFamily="34" charset="-122"/>
                <a:cs typeface="Times New Roman" panose="02020603050405020304" pitchFamily="18" charset="0"/>
              </a:rPr>
              <a:t>希望如何预定会议？</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5" name="矩形 14"/>
          <p:cNvSpPr/>
          <p:nvPr/>
        </p:nvSpPr>
        <p:spPr>
          <a:xfrm>
            <a:off x="1405497" y="5053668"/>
            <a:ext cx="3616188" cy="646331"/>
          </a:xfrm>
          <a:prstGeom prst="rect">
            <a:avLst/>
          </a:prstGeom>
        </p:spPr>
        <p:txBody>
          <a:bodyPr wrap="square">
            <a:spAutoFit/>
          </a:bodyPr>
          <a:lstStyle/>
          <a:p>
            <a:pPr lvl="0" algn="just">
              <a:spcAft>
                <a:spcPts val="0"/>
              </a:spcAft>
            </a:pPr>
            <a:r>
              <a:rPr lang="zh-CN" altLang="zh-CN" kern="100" dirty="0">
                <a:latin typeface="等线" panose="02010600030101010101" pitchFamily="2" charset="-122"/>
                <a:ea typeface="微软雅黑" panose="020B0503020204020204" pitchFamily="34" charset="-122"/>
                <a:cs typeface="Times New Roman" panose="02020603050405020304" pitchFamily="18" charset="0"/>
              </a:rPr>
              <a:t>在预定会议室时遇到与其他</a:t>
            </a:r>
            <a:r>
              <a:rPr lang="zh-CN" altLang="zh-CN" kern="100" dirty="0" smtClean="0">
                <a:latin typeface="等线" panose="02010600030101010101" pitchFamily="2" charset="-122"/>
                <a:ea typeface="微软雅黑" panose="020B0503020204020204" pitchFamily="34" charset="-122"/>
                <a:cs typeface="Times New Roman" panose="02020603050405020304" pitchFamily="18" charset="0"/>
              </a:rPr>
              <a:t>会议时间</a:t>
            </a:r>
            <a:r>
              <a:rPr lang="zh-CN" altLang="zh-CN" kern="100" dirty="0">
                <a:latin typeface="等线" panose="02010600030101010101" pitchFamily="2" charset="-122"/>
                <a:ea typeface="微软雅黑" panose="020B0503020204020204" pitchFamily="34" charset="-122"/>
                <a:cs typeface="Times New Roman" panose="02020603050405020304" pitchFamily="18" charset="0"/>
              </a:rPr>
              <a:t>冲突的情况，您希望怎么解决？</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6" name="矩形 15"/>
          <p:cNvSpPr/>
          <p:nvPr/>
        </p:nvSpPr>
        <p:spPr>
          <a:xfrm>
            <a:off x="5542802" y="2715057"/>
            <a:ext cx="6096000" cy="1754326"/>
          </a:xfrm>
          <a:prstGeom prst="rect">
            <a:avLst/>
          </a:prstGeom>
        </p:spPr>
        <p:txBody>
          <a:bodyPr>
            <a:spAutoFit/>
          </a:bodyPr>
          <a:lstStyle/>
          <a:p>
            <a:pPr marL="228600" indent="266700" algn="just">
              <a:spcAft>
                <a:spcPts val="0"/>
              </a:spcAft>
            </a:pPr>
            <a:r>
              <a:rPr lang="zh-CN" altLang="zh-CN" kern="100" dirty="0">
                <a:latin typeface="等线" panose="02010600030101010101" pitchFamily="2" charset="-122"/>
                <a:ea typeface="微软雅黑" panose="020B0503020204020204" pitchFamily="34" charset="-122"/>
                <a:cs typeface="Times New Roman" panose="02020603050405020304" pitchFamily="18" charset="0"/>
              </a:rPr>
              <a:t>现在的会议室预订系统需要填写大量复杂的表格，还需要人工审核经常会耽误会议的进行；会议室的最新信息无法及时获取；会议室的使用时间过于集中，导致很多时候会议室资源浪费又有很多时间没会议室可用，希望新的会议室预约系统可以添加智能调度和推荐功能解决我的问题。</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7" name="矩形 16"/>
          <p:cNvSpPr/>
          <p:nvPr/>
        </p:nvSpPr>
        <p:spPr>
          <a:xfrm>
            <a:off x="5542802" y="2588299"/>
            <a:ext cx="6096000" cy="2031325"/>
          </a:xfrm>
          <a:prstGeom prst="rect">
            <a:avLst/>
          </a:prstGeom>
        </p:spPr>
        <p:txBody>
          <a:bodyPr>
            <a:spAutoFit/>
          </a:bodyPr>
          <a:lstStyle/>
          <a:p>
            <a:pPr marL="228600" indent="266700" algn="just">
              <a:spcAft>
                <a:spcPts val="0"/>
              </a:spcAft>
            </a:pPr>
            <a:r>
              <a:rPr lang="zh-CN" altLang="zh-CN" kern="100" dirty="0">
                <a:latin typeface="等线" panose="02010600030101010101" pitchFamily="2" charset="-122"/>
                <a:ea typeface="微软雅黑" panose="020B0503020204020204" pitchFamily="34" charset="-122"/>
                <a:cs typeface="Times New Roman" panose="02020603050405020304" pitchFamily="18" charset="0"/>
              </a:rPr>
              <a:t>目前一般都是在电脑上进行预订，每次都得填写复杂的表格，还得逐一登记，申请完会议室后通常需要等到审核人员上班的时候才能通过，有时发生突发情况需要召开紧急会议因为审核人员下班无法通过而搁浅。我希望预订会议室时能够立马得到审核，最好是</a:t>
            </a:r>
            <a:r>
              <a:rPr lang="en-US" altLang="zh-CN" kern="100" dirty="0">
                <a:latin typeface="等线" panose="02010600030101010101" pitchFamily="2" charset="-122"/>
                <a:ea typeface="微软雅黑" panose="020B0503020204020204" pitchFamily="34" charset="-122"/>
                <a:cs typeface="Times New Roman" panose="02020603050405020304" pitchFamily="18" charset="0"/>
              </a:rPr>
              <a:t>24</a:t>
            </a:r>
            <a:r>
              <a:rPr lang="zh-CN" altLang="zh-CN" kern="100" dirty="0">
                <a:latin typeface="等线" panose="02010600030101010101" pitchFamily="2" charset="-122"/>
                <a:ea typeface="微软雅黑" panose="020B0503020204020204" pitchFamily="34" charset="-122"/>
                <a:cs typeface="Times New Roman" panose="02020603050405020304" pitchFamily="18" charset="0"/>
              </a:rPr>
              <a:t>小时都工作的那种。而且在预订会议室时不用再填写那么复杂的表格。</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8" name="矩形 17"/>
          <p:cNvSpPr/>
          <p:nvPr/>
        </p:nvSpPr>
        <p:spPr>
          <a:xfrm>
            <a:off x="5542802" y="2715057"/>
            <a:ext cx="6096000" cy="1754326"/>
          </a:xfrm>
          <a:prstGeom prst="rect">
            <a:avLst/>
          </a:prstGeom>
        </p:spPr>
        <p:txBody>
          <a:bodyPr>
            <a:spAutoFit/>
          </a:bodyPr>
          <a:lstStyle/>
          <a:p>
            <a:pPr marL="228600" indent="228600" algn="just">
              <a:spcAft>
                <a:spcPts val="0"/>
              </a:spcAft>
            </a:pPr>
            <a:r>
              <a:rPr lang="zh-CN" altLang="zh-CN" kern="100" dirty="0">
                <a:latin typeface="等线" panose="02010600030101010101" pitchFamily="2" charset="-122"/>
                <a:ea typeface="微软雅黑" panose="020B0503020204020204" pitchFamily="34" charset="-122"/>
                <a:cs typeface="Times New Roman" panose="02020603050405020304" pitchFamily="18" charset="0"/>
              </a:rPr>
              <a:t>首先，我觉得如果发生这种情况必须得及时地通知我，不能因为紧急会议的召开就打乱我们原先的会议节奏。及时通知我，我还可以在会议召开之前申请别的会议室。最好我在申请的时候，系统能根据我原先申请的会议室的特征，比如说容量、设备等给我推荐一个差别不太大的会议室供我选择。</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993560828"/>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6" fill="hold" nodeType="withEffect">
                                  <p:stCondLst>
                                    <p:cond delay="6700"/>
                                  </p:stCondLst>
                                  <p:childTnLst>
                                    <p:set>
                                      <p:cBhvr>
                                        <p:cTn id="6" dur="1" fill="hold">
                                          <p:stCondLst>
                                            <p:cond delay="0"/>
                                          </p:stCondLst>
                                        </p:cTn>
                                        <p:tgtEl>
                                          <p:spTgt spid="42"/>
                                        </p:tgtEl>
                                        <p:attrNameLst>
                                          <p:attrName>style.visibility</p:attrName>
                                        </p:attrNameLst>
                                      </p:cBhvr>
                                      <p:to>
                                        <p:strVal val="visible"/>
                                      </p:to>
                                    </p:set>
                                    <p:animEffect transition="in" filter="barn(inHorizontal)">
                                      <p:cBhvr>
                                        <p:cTn id="7" dur="250"/>
                                        <p:tgtEl>
                                          <p:spTgt spid="4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fade">
                                      <p:cBhvr>
                                        <p:cTn id="12" dur="500"/>
                                        <p:tgtEl>
                                          <p:spTgt spid="4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8" presetClass="emph" presetSubtype="0" fill="hold" nodeType="withEffect">
                                  <p:stCondLst>
                                    <p:cond delay="0"/>
                                  </p:stCondLst>
                                  <p:childTnLst>
                                    <p:animRot by="21600000">
                                      <p:cBhvr>
                                        <p:cTn id="17" dur="800" fill="hold"/>
                                        <p:tgtEl>
                                          <p:spTgt spid="43"/>
                                        </p:tgtEl>
                                        <p:attrNameLst>
                                          <p:attrName>r</p:attrName>
                                        </p:attrNameLst>
                                      </p:cBhvr>
                                    </p:animRo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grpId="1" nodeType="clickEffect">
                                  <p:stCondLst>
                                    <p:cond delay="0"/>
                                  </p:stCondLst>
                                  <p:childTnLst>
                                    <p:animEffect transition="out" filter="fade">
                                      <p:cBhvr>
                                        <p:cTn id="26" dur="500"/>
                                        <p:tgtEl>
                                          <p:spTgt spid="8"/>
                                        </p:tgtEl>
                                      </p:cBhvr>
                                    </p:animEffect>
                                    <p:set>
                                      <p:cBhvr>
                                        <p:cTn id="27" dur="1" fill="hold">
                                          <p:stCondLst>
                                            <p:cond delay="499"/>
                                          </p:stCondLst>
                                        </p:cTn>
                                        <p:tgtEl>
                                          <p:spTgt spid="8"/>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6"/>
                                        </p:tgtEl>
                                        <p:attrNameLst>
                                          <p:attrName>style.visibility</p:attrName>
                                        </p:attrNameLst>
                                      </p:cBhvr>
                                      <p:to>
                                        <p:strVal val="visible"/>
                                      </p:to>
                                    </p:set>
                                    <p:animEffect transition="in" filter="fade">
                                      <p:cBhvr>
                                        <p:cTn id="32" dur="500"/>
                                        <p:tgtEl>
                                          <p:spTgt spid="46"/>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500"/>
                                        <p:tgtEl>
                                          <p:spTgt spid="10"/>
                                        </p:tgtEl>
                                      </p:cBhvr>
                                    </p:animEffect>
                                  </p:childTnLst>
                                </p:cTn>
                              </p:par>
                              <p:par>
                                <p:cTn id="36" presetID="8" presetClass="emph" presetSubtype="0" fill="hold" nodeType="withEffect">
                                  <p:stCondLst>
                                    <p:cond delay="0"/>
                                  </p:stCondLst>
                                  <p:childTnLst>
                                    <p:animRot by="21600000">
                                      <p:cBhvr>
                                        <p:cTn id="37" dur="800" fill="hold"/>
                                        <p:tgtEl>
                                          <p:spTgt spid="46"/>
                                        </p:tgtEl>
                                        <p:attrNameLst>
                                          <p:attrName>r</p:attrName>
                                        </p:attrNameLst>
                                      </p:cBhvr>
                                    </p:animRo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fade">
                                      <p:cBhvr>
                                        <p:cTn id="42" dur="500"/>
                                        <p:tgtEl>
                                          <p:spTgt spid="16"/>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grpId="1" nodeType="clickEffect">
                                  <p:stCondLst>
                                    <p:cond delay="0"/>
                                  </p:stCondLst>
                                  <p:childTnLst>
                                    <p:animEffect transition="out" filter="fade">
                                      <p:cBhvr>
                                        <p:cTn id="46" dur="500"/>
                                        <p:tgtEl>
                                          <p:spTgt spid="16"/>
                                        </p:tgtEl>
                                      </p:cBhvr>
                                    </p:animEffect>
                                    <p:set>
                                      <p:cBhvr>
                                        <p:cTn id="47" dur="1" fill="hold">
                                          <p:stCondLst>
                                            <p:cond delay="499"/>
                                          </p:stCondLst>
                                        </p:cTn>
                                        <p:tgtEl>
                                          <p:spTgt spid="16"/>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49"/>
                                        </p:tgtEl>
                                        <p:attrNameLst>
                                          <p:attrName>style.visibility</p:attrName>
                                        </p:attrNameLst>
                                      </p:cBhvr>
                                      <p:to>
                                        <p:strVal val="visible"/>
                                      </p:to>
                                    </p:set>
                                    <p:animEffect transition="in" filter="fade">
                                      <p:cBhvr>
                                        <p:cTn id="52" dur="500"/>
                                        <p:tgtEl>
                                          <p:spTgt spid="49"/>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2"/>
                                        </p:tgtEl>
                                        <p:attrNameLst>
                                          <p:attrName>style.visibility</p:attrName>
                                        </p:attrNameLst>
                                      </p:cBhvr>
                                      <p:to>
                                        <p:strVal val="visible"/>
                                      </p:to>
                                    </p:set>
                                    <p:animEffect transition="in" filter="fade">
                                      <p:cBhvr>
                                        <p:cTn id="55" dur="500"/>
                                        <p:tgtEl>
                                          <p:spTgt spid="12"/>
                                        </p:tgtEl>
                                      </p:cBhvr>
                                    </p:animEffect>
                                  </p:childTnLst>
                                </p:cTn>
                              </p:par>
                              <p:par>
                                <p:cTn id="56" presetID="8" presetClass="emph" presetSubtype="0" fill="hold" nodeType="withEffect">
                                  <p:stCondLst>
                                    <p:cond delay="0"/>
                                  </p:stCondLst>
                                  <p:childTnLst>
                                    <p:animRot by="21600000">
                                      <p:cBhvr>
                                        <p:cTn id="57" dur="800" fill="hold"/>
                                        <p:tgtEl>
                                          <p:spTgt spid="49"/>
                                        </p:tgtEl>
                                        <p:attrNameLst>
                                          <p:attrName>r</p:attrName>
                                        </p:attrNameLst>
                                      </p:cBhvr>
                                    </p:animRo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17"/>
                                        </p:tgtEl>
                                        <p:attrNameLst>
                                          <p:attrName>style.visibility</p:attrName>
                                        </p:attrNameLst>
                                      </p:cBhvr>
                                      <p:to>
                                        <p:strVal val="visible"/>
                                      </p:to>
                                    </p:set>
                                    <p:animEffect transition="in" filter="fade">
                                      <p:cBhvr>
                                        <p:cTn id="62" dur="500"/>
                                        <p:tgtEl>
                                          <p:spTgt spid="17"/>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xit" presetSubtype="0" fill="hold" grpId="1" nodeType="clickEffect">
                                  <p:stCondLst>
                                    <p:cond delay="0"/>
                                  </p:stCondLst>
                                  <p:childTnLst>
                                    <p:animEffect transition="out" filter="fade">
                                      <p:cBhvr>
                                        <p:cTn id="66" dur="500"/>
                                        <p:tgtEl>
                                          <p:spTgt spid="17"/>
                                        </p:tgtEl>
                                      </p:cBhvr>
                                    </p:animEffect>
                                    <p:set>
                                      <p:cBhvr>
                                        <p:cTn id="67" dur="1" fill="hold">
                                          <p:stCondLst>
                                            <p:cond delay="499"/>
                                          </p:stCondLst>
                                        </p:cTn>
                                        <p:tgtEl>
                                          <p:spTgt spid="17"/>
                                        </p:tgtEl>
                                        <p:attrNameLst>
                                          <p:attrName>style.visibility</p:attrName>
                                        </p:attrNameLst>
                                      </p:cBhvr>
                                      <p:to>
                                        <p:strVal val="hidden"/>
                                      </p:to>
                                    </p:se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52"/>
                                        </p:tgtEl>
                                        <p:attrNameLst>
                                          <p:attrName>style.visibility</p:attrName>
                                        </p:attrNameLst>
                                      </p:cBhvr>
                                      <p:to>
                                        <p:strVal val="visible"/>
                                      </p:to>
                                    </p:set>
                                    <p:animEffect transition="in" filter="fade">
                                      <p:cBhvr>
                                        <p:cTn id="72" dur="500"/>
                                        <p:tgtEl>
                                          <p:spTgt spid="52"/>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15"/>
                                        </p:tgtEl>
                                        <p:attrNameLst>
                                          <p:attrName>style.visibility</p:attrName>
                                        </p:attrNameLst>
                                      </p:cBhvr>
                                      <p:to>
                                        <p:strVal val="visible"/>
                                      </p:to>
                                    </p:set>
                                    <p:animEffect transition="in" filter="fade">
                                      <p:cBhvr>
                                        <p:cTn id="75" dur="500"/>
                                        <p:tgtEl>
                                          <p:spTgt spid="15"/>
                                        </p:tgtEl>
                                      </p:cBhvr>
                                    </p:animEffect>
                                  </p:childTnLst>
                                </p:cTn>
                              </p:par>
                              <p:par>
                                <p:cTn id="76" presetID="8" presetClass="emph" presetSubtype="0" fill="hold" nodeType="withEffect">
                                  <p:stCondLst>
                                    <p:cond delay="0"/>
                                  </p:stCondLst>
                                  <p:childTnLst>
                                    <p:animRot by="21600000">
                                      <p:cBhvr>
                                        <p:cTn id="77" dur="800" fill="hold"/>
                                        <p:tgtEl>
                                          <p:spTgt spid="52"/>
                                        </p:tgtEl>
                                        <p:attrNameLst>
                                          <p:attrName>r</p:attrName>
                                        </p:attrNameLst>
                                      </p:cBhvr>
                                    </p:animRo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18"/>
                                        </p:tgtEl>
                                        <p:attrNameLst>
                                          <p:attrName>style.visibility</p:attrName>
                                        </p:attrNameLst>
                                      </p:cBhvr>
                                      <p:to>
                                        <p:strVal val="visible"/>
                                      </p:to>
                                    </p:set>
                                    <p:animEffect transition="in" filter="fade">
                                      <p:cBhvr>
                                        <p:cTn id="8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8" grpId="1"/>
      <p:bldP spid="10" grpId="0"/>
      <p:bldP spid="12" grpId="0"/>
      <p:bldP spid="15" grpId="0"/>
      <p:bldP spid="16" grpId="0"/>
      <p:bldP spid="16" grpId="1"/>
      <p:bldP spid="17" grpId="0"/>
      <p:bldP spid="17" grpId="1"/>
      <p:bldP spid="1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0" y="0"/>
            <a:ext cx="12192000" cy="6858000"/>
          </a:xfrm>
          <a:prstGeom prst="rect">
            <a:avLst/>
          </a:prstGeom>
        </p:spPr>
      </p:pic>
      <p:pic>
        <p:nvPicPr>
          <p:cNvPr id="11" name="图片 10"/>
          <p:cNvPicPr>
            <a:picLocks noChangeAspect="1"/>
          </p:cNvPicPr>
          <p:nvPr/>
        </p:nvPicPr>
        <p:blipFill>
          <a:blip r:embed="rId4"/>
          <a:stretch>
            <a:fillRect/>
          </a:stretch>
        </p:blipFill>
        <p:spPr>
          <a:xfrm>
            <a:off x="0" y="-1065"/>
            <a:ext cx="12192000" cy="832813"/>
          </a:xfrm>
          <a:prstGeom prst="rect">
            <a:avLst/>
          </a:prstGeom>
        </p:spPr>
      </p:pic>
      <p:grpSp>
        <p:nvGrpSpPr>
          <p:cNvPr id="20" name="组合 19"/>
          <p:cNvGrpSpPr/>
          <p:nvPr/>
        </p:nvGrpSpPr>
        <p:grpSpPr>
          <a:xfrm>
            <a:off x="380301" y="243644"/>
            <a:ext cx="310164" cy="325523"/>
            <a:chOff x="5284519" y="1508166"/>
            <a:chExt cx="213756" cy="427512"/>
          </a:xfrm>
        </p:grpSpPr>
        <p:cxnSp>
          <p:nvCxnSpPr>
            <p:cNvPr id="21" name="直接连接符 20"/>
            <p:cNvCxnSpPr/>
            <p:nvPr/>
          </p:nvCxnSpPr>
          <p:spPr>
            <a:xfrm>
              <a:off x="5284519" y="1508166"/>
              <a:ext cx="213756" cy="213756"/>
            </a:xfrm>
            <a:prstGeom prst="line">
              <a:avLst/>
            </a:prstGeom>
            <a:ln w="19050">
              <a:solidFill>
                <a:schemeClr val="bg1"/>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5284519" y="1721922"/>
              <a:ext cx="213756" cy="213756"/>
            </a:xfrm>
            <a:prstGeom prst="line">
              <a:avLst/>
            </a:prstGeom>
            <a:ln w="19050">
              <a:solidFill>
                <a:schemeClr val="bg1"/>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sp>
        <p:nvSpPr>
          <p:cNvPr id="6" name="文本框 5"/>
          <p:cNvSpPr txBox="1"/>
          <p:nvPr/>
        </p:nvSpPr>
        <p:spPr>
          <a:xfrm>
            <a:off x="830230" y="215286"/>
            <a:ext cx="2183363" cy="400110"/>
          </a:xfrm>
          <a:prstGeom prst="rect">
            <a:avLst/>
          </a:prstGeom>
          <a:noFill/>
        </p:spPr>
        <p:txBody>
          <a:bodyPr wrap="square" rtlCol="0">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访谈</a:t>
            </a:r>
          </a:p>
        </p:txBody>
      </p:sp>
      <p:cxnSp>
        <p:nvCxnSpPr>
          <p:cNvPr id="42" name="直接连接符 41"/>
          <p:cNvCxnSpPr/>
          <p:nvPr/>
        </p:nvCxnSpPr>
        <p:spPr>
          <a:xfrm>
            <a:off x="5282243" y="1390603"/>
            <a:ext cx="0" cy="4752439"/>
          </a:xfrm>
          <a:prstGeom prst="line">
            <a:avLst/>
          </a:prstGeom>
          <a:ln w="12700">
            <a:solidFill>
              <a:srgbClr val="9DA8B1"/>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690465" y="1907312"/>
            <a:ext cx="625750" cy="623930"/>
            <a:chOff x="5803900" y="2852738"/>
            <a:chExt cx="1300163" cy="1319212"/>
          </a:xfrm>
          <a:solidFill>
            <a:srgbClr val="000000">
              <a:alpha val="60000"/>
            </a:srgbClr>
          </a:solidFill>
        </p:grpSpPr>
        <p:sp>
          <p:nvSpPr>
            <p:cNvPr id="44" name="Freeform 18"/>
            <p:cNvSpPr>
              <a:spLocks noEditPoints="1"/>
            </p:cNvSpPr>
            <p:nvPr/>
          </p:nvSpPr>
          <p:spPr bwMode="auto">
            <a:xfrm>
              <a:off x="5803900" y="2852738"/>
              <a:ext cx="1300163" cy="1319212"/>
            </a:xfrm>
            <a:custGeom>
              <a:avLst/>
              <a:gdLst>
                <a:gd name="T0" fmla="*/ 309 w 347"/>
                <a:gd name="T1" fmla="*/ 176 h 352"/>
                <a:gd name="T2" fmla="*/ 326 w 347"/>
                <a:gd name="T3" fmla="*/ 150 h 352"/>
                <a:gd name="T4" fmla="*/ 335 w 347"/>
                <a:gd name="T5" fmla="*/ 103 h 352"/>
                <a:gd name="T6" fmla="*/ 294 w 347"/>
                <a:gd name="T7" fmla="*/ 113 h 352"/>
                <a:gd name="T8" fmla="*/ 282 w 347"/>
                <a:gd name="T9" fmla="*/ 65 h 352"/>
                <a:gd name="T10" fmla="*/ 262 w 347"/>
                <a:gd name="T11" fmla="*/ 22 h 352"/>
                <a:gd name="T12" fmla="*/ 234 w 347"/>
                <a:gd name="T13" fmla="*/ 54 h 352"/>
                <a:gd name="T14" fmla="*/ 196 w 347"/>
                <a:gd name="T15" fmla="*/ 23 h 352"/>
                <a:gd name="T16" fmla="*/ 155 w 347"/>
                <a:gd name="T17" fmla="*/ 0 h 352"/>
                <a:gd name="T18" fmla="*/ 151 w 347"/>
                <a:gd name="T19" fmla="*/ 42 h 352"/>
                <a:gd name="T20" fmla="*/ 102 w 347"/>
                <a:gd name="T21" fmla="*/ 39 h 352"/>
                <a:gd name="T22" fmla="*/ 55 w 347"/>
                <a:gd name="T23" fmla="*/ 44 h 352"/>
                <a:gd name="T24" fmla="*/ 77 w 347"/>
                <a:gd name="T25" fmla="*/ 81 h 352"/>
                <a:gd name="T26" fmla="*/ 35 w 347"/>
                <a:gd name="T27" fmla="*/ 107 h 352"/>
                <a:gd name="T28" fmla="*/ 0 w 347"/>
                <a:gd name="T29" fmla="*/ 139 h 352"/>
                <a:gd name="T30" fmla="*/ 39 w 347"/>
                <a:gd name="T31" fmla="*/ 156 h 352"/>
                <a:gd name="T32" fmla="*/ 39 w 347"/>
                <a:gd name="T33" fmla="*/ 195 h 352"/>
                <a:gd name="T34" fmla="*/ 0 w 347"/>
                <a:gd name="T35" fmla="*/ 212 h 352"/>
                <a:gd name="T36" fmla="*/ 35 w 347"/>
                <a:gd name="T37" fmla="*/ 244 h 352"/>
                <a:gd name="T38" fmla="*/ 77 w 347"/>
                <a:gd name="T39" fmla="*/ 271 h 352"/>
                <a:gd name="T40" fmla="*/ 55 w 347"/>
                <a:gd name="T41" fmla="*/ 307 h 352"/>
                <a:gd name="T42" fmla="*/ 102 w 347"/>
                <a:gd name="T43" fmla="*/ 313 h 352"/>
                <a:gd name="T44" fmla="*/ 151 w 347"/>
                <a:gd name="T45" fmla="*/ 309 h 352"/>
                <a:gd name="T46" fmla="*/ 155 w 347"/>
                <a:gd name="T47" fmla="*/ 352 h 352"/>
                <a:gd name="T48" fmla="*/ 196 w 347"/>
                <a:gd name="T49" fmla="*/ 329 h 352"/>
                <a:gd name="T50" fmla="*/ 234 w 347"/>
                <a:gd name="T51" fmla="*/ 297 h 352"/>
                <a:gd name="T52" fmla="*/ 262 w 347"/>
                <a:gd name="T53" fmla="*/ 329 h 352"/>
                <a:gd name="T54" fmla="*/ 282 w 347"/>
                <a:gd name="T55" fmla="*/ 286 h 352"/>
                <a:gd name="T56" fmla="*/ 294 w 347"/>
                <a:gd name="T57" fmla="*/ 239 h 352"/>
                <a:gd name="T58" fmla="*/ 335 w 347"/>
                <a:gd name="T59" fmla="*/ 248 h 352"/>
                <a:gd name="T60" fmla="*/ 326 w 347"/>
                <a:gd name="T61" fmla="*/ 201 h 352"/>
                <a:gd name="T62" fmla="*/ 174 w 347"/>
                <a:gd name="T63" fmla="*/ 201 h 352"/>
                <a:gd name="T64" fmla="*/ 174 w 347"/>
                <a:gd name="T65" fmla="*/ 150 h 352"/>
                <a:gd name="T66" fmla="*/ 174 w 347"/>
                <a:gd name="T67" fmla="*/ 201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7" h="352">
                  <a:moveTo>
                    <a:pt x="308" y="195"/>
                  </a:moveTo>
                  <a:cubicBezTo>
                    <a:pt x="309" y="189"/>
                    <a:pt x="309" y="182"/>
                    <a:pt x="309" y="176"/>
                  </a:cubicBezTo>
                  <a:cubicBezTo>
                    <a:pt x="309" y="169"/>
                    <a:pt x="309" y="162"/>
                    <a:pt x="308" y="156"/>
                  </a:cubicBezTo>
                  <a:cubicBezTo>
                    <a:pt x="326" y="150"/>
                    <a:pt x="326" y="150"/>
                    <a:pt x="326" y="150"/>
                  </a:cubicBezTo>
                  <a:cubicBezTo>
                    <a:pt x="347" y="139"/>
                    <a:pt x="347" y="139"/>
                    <a:pt x="347" y="139"/>
                  </a:cubicBezTo>
                  <a:cubicBezTo>
                    <a:pt x="335" y="103"/>
                    <a:pt x="335" y="103"/>
                    <a:pt x="335" y="103"/>
                  </a:cubicBezTo>
                  <a:cubicBezTo>
                    <a:pt x="312" y="107"/>
                    <a:pt x="312" y="107"/>
                    <a:pt x="312" y="107"/>
                  </a:cubicBezTo>
                  <a:cubicBezTo>
                    <a:pt x="294" y="113"/>
                    <a:pt x="294" y="113"/>
                    <a:pt x="294" y="113"/>
                  </a:cubicBezTo>
                  <a:cubicBezTo>
                    <a:pt x="288" y="101"/>
                    <a:pt x="280" y="90"/>
                    <a:pt x="271" y="81"/>
                  </a:cubicBezTo>
                  <a:cubicBezTo>
                    <a:pt x="282" y="65"/>
                    <a:pt x="282" y="65"/>
                    <a:pt x="282" y="65"/>
                  </a:cubicBezTo>
                  <a:cubicBezTo>
                    <a:pt x="292" y="44"/>
                    <a:pt x="292" y="44"/>
                    <a:pt x="292" y="44"/>
                  </a:cubicBezTo>
                  <a:cubicBezTo>
                    <a:pt x="262" y="22"/>
                    <a:pt x="262" y="22"/>
                    <a:pt x="262" y="22"/>
                  </a:cubicBezTo>
                  <a:cubicBezTo>
                    <a:pt x="245" y="39"/>
                    <a:pt x="245" y="39"/>
                    <a:pt x="245" y="39"/>
                  </a:cubicBezTo>
                  <a:cubicBezTo>
                    <a:pt x="234" y="54"/>
                    <a:pt x="234" y="54"/>
                    <a:pt x="234" y="54"/>
                  </a:cubicBezTo>
                  <a:cubicBezTo>
                    <a:pt x="222" y="48"/>
                    <a:pt x="210" y="44"/>
                    <a:pt x="196" y="42"/>
                  </a:cubicBezTo>
                  <a:cubicBezTo>
                    <a:pt x="196" y="23"/>
                    <a:pt x="196" y="23"/>
                    <a:pt x="196" y="23"/>
                  </a:cubicBezTo>
                  <a:cubicBezTo>
                    <a:pt x="192" y="0"/>
                    <a:pt x="192" y="0"/>
                    <a:pt x="192" y="0"/>
                  </a:cubicBezTo>
                  <a:cubicBezTo>
                    <a:pt x="155" y="0"/>
                    <a:pt x="155" y="0"/>
                    <a:pt x="155" y="0"/>
                  </a:cubicBezTo>
                  <a:cubicBezTo>
                    <a:pt x="151" y="23"/>
                    <a:pt x="151" y="23"/>
                    <a:pt x="151" y="23"/>
                  </a:cubicBezTo>
                  <a:cubicBezTo>
                    <a:pt x="151" y="42"/>
                    <a:pt x="151" y="42"/>
                    <a:pt x="151" y="42"/>
                  </a:cubicBezTo>
                  <a:cubicBezTo>
                    <a:pt x="138" y="44"/>
                    <a:pt x="125" y="48"/>
                    <a:pt x="113" y="54"/>
                  </a:cubicBezTo>
                  <a:cubicBezTo>
                    <a:pt x="102" y="39"/>
                    <a:pt x="102" y="39"/>
                    <a:pt x="102" y="39"/>
                  </a:cubicBezTo>
                  <a:cubicBezTo>
                    <a:pt x="85" y="22"/>
                    <a:pt x="85" y="22"/>
                    <a:pt x="85" y="22"/>
                  </a:cubicBezTo>
                  <a:cubicBezTo>
                    <a:pt x="55" y="44"/>
                    <a:pt x="55" y="44"/>
                    <a:pt x="55" y="44"/>
                  </a:cubicBezTo>
                  <a:cubicBezTo>
                    <a:pt x="65" y="65"/>
                    <a:pt x="65" y="65"/>
                    <a:pt x="65" y="65"/>
                  </a:cubicBezTo>
                  <a:cubicBezTo>
                    <a:pt x="77" y="81"/>
                    <a:pt x="77" y="81"/>
                    <a:pt x="77" y="81"/>
                  </a:cubicBezTo>
                  <a:cubicBezTo>
                    <a:pt x="67" y="90"/>
                    <a:pt x="60" y="101"/>
                    <a:pt x="53" y="113"/>
                  </a:cubicBezTo>
                  <a:cubicBezTo>
                    <a:pt x="35" y="107"/>
                    <a:pt x="35" y="107"/>
                    <a:pt x="35" y="107"/>
                  </a:cubicBezTo>
                  <a:cubicBezTo>
                    <a:pt x="12" y="103"/>
                    <a:pt x="12" y="103"/>
                    <a:pt x="12" y="103"/>
                  </a:cubicBezTo>
                  <a:cubicBezTo>
                    <a:pt x="0" y="139"/>
                    <a:pt x="0" y="139"/>
                    <a:pt x="0" y="139"/>
                  </a:cubicBezTo>
                  <a:cubicBezTo>
                    <a:pt x="21" y="150"/>
                    <a:pt x="21" y="150"/>
                    <a:pt x="21" y="150"/>
                  </a:cubicBezTo>
                  <a:cubicBezTo>
                    <a:pt x="39" y="156"/>
                    <a:pt x="39" y="156"/>
                    <a:pt x="39" y="156"/>
                  </a:cubicBezTo>
                  <a:cubicBezTo>
                    <a:pt x="38" y="162"/>
                    <a:pt x="38" y="169"/>
                    <a:pt x="38" y="176"/>
                  </a:cubicBezTo>
                  <a:cubicBezTo>
                    <a:pt x="38" y="182"/>
                    <a:pt x="38" y="189"/>
                    <a:pt x="39" y="195"/>
                  </a:cubicBezTo>
                  <a:cubicBezTo>
                    <a:pt x="21" y="201"/>
                    <a:pt x="21" y="201"/>
                    <a:pt x="21" y="201"/>
                  </a:cubicBezTo>
                  <a:cubicBezTo>
                    <a:pt x="0" y="212"/>
                    <a:pt x="0" y="212"/>
                    <a:pt x="0" y="212"/>
                  </a:cubicBezTo>
                  <a:cubicBezTo>
                    <a:pt x="12" y="248"/>
                    <a:pt x="12" y="248"/>
                    <a:pt x="12" y="248"/>
                  </a:cubicBezTo>
                  <a:cubicBezTo>
                    <a:pt x="35" y="244"/>
                    <a:pt x="35" y="244"/>
                    <a:pt x="35" y="244"/>
                  </a:cubicBezTo>
                  <a:cubicBezTo>
                    <a:pt x="53" y="239"/>
                    <a:pt x="53" y="239"/>
                    <a:pt x="53" y="239"/>
                  </a:cubicBezTo>
                  <a:cubicBezTo>
                    <a:pt x="60" y="250"/>
                    <a:pt x="67" y="261"/>
                    <a:pt x="77" y="271"/>
                  </a:cubicBezTo>
                  <a:cubicBezTo>
                    <a:pt x="65" y="286"/>
                    <a:pt x="65" y="286"/>
                    <a:pt x="65" y="286"/>
                  </a:cubicBezTo>
                  <a:cubicBezTo>
                    <a:pt x="55" y="307"/>
                    <a:pt x="55" y="307"/>
                    <a:pt x="55" y="307"/>
                  </a:cubicBezTo>
                  <a:cubicBezTo>
                    <a:pt x="85" y="329"/>
                    <a:pt x="85" y="329"/>
                    <a:pt x="85" y="329"/>
                  </a:cubicBezTo>
                  <a:cubicBezTo>
                    <a:pt x="102" y="313"/>
                    <a:pt x="102" y="313"/>
                    <a:pt x="102" y="313"/>
                  </a:cubicBezTo>
                  <a:cubicBezTo>
                    <a:pt x="113" y="297"/>
                    <a:pt x="113" y="297"/>
                    <a:pt x="113" y="297"/>
                  </a:cubicBezTo>
                  <a:cubicBezTo>
                    <a:pt x="125" y="303"/>
                    <a:pt x="138" y="307"/>
                    <a:pt x="151" y="309"/>
                  </a:cubicBezTo>
                  <a:cubicBezTo>
                    <a:pt x="151" y="329"/>
                    <a:pt x="151" y="329"/>
                    <a:pt x="151" y="329"/>
                  </a:cubicBezTo>
                  <a:cubicBezTo>
                    <a:pt x="155" y="352"/>
                    <a:pt x="155" y="352"/>
                    <a:pt x="155" y="352"/>
                  </a:cubicBezTo>
                  <a:cubicBezTo>
                    <a:pt x="192" y="352"/>
                    <a:pt x="192" y="352"/>
                    <a:pt x="192" y="352"/>
                  </a:cubicBezTo>
                  <a:cubicBezTo>
                    <a:pt x="196" y="329"/>
                    <a:pt x="196" y="329"/>
                    <a:pt x="196" y="329"/>
                  </a:cubicBezTo>
                  <a:cubicBezTo>
                    <a:pt x="196" y="309"/>
                    <a:pt x="196" y="309"/>
                    <a:pt x="196" y="309"/>
                  </a:cubicBezTo>
                  <a:cubicBezTo>
                    <a:pt x="210" y="307"/>
                    <a:pt x="222" y="303"/>
                    <a:pt x="234" y="297"/>
                  </a:cubicBezTo>
                  <a:cubicBezTo>
                    <a:pt x="245" y="313"/>
                    <a:pt x="245" y="313"/>
                    <a:pt x="245" y="313"/>
                  </a:cubicBezTo>
                  <a:cubicBezTo>
                    <a:pt x="262" y="329"/>
                    <a:pt x="262" y="329"/>
                    <a:pt x="262" y="329"/>
                  </a:cubicBezTo>
                  <a:cubicBezTo>
                    <a:pt x="292" y="307"/>
                    <a:pt x="292" y="307"/>
                    <a:pt x="292" y="307"/>
                  </a:cubicBezTo>
                  <a:cubicBezTo>
                    <a:pt x="282" y="286"/>
                    <a:pt x="282" y="286"/>
                    <a:pt x="282" y="286"/>
                  </a:cubicBezTo>
                  <a:cubicBezTo>
                    <a:pt x="271" y="271"/>
                    <a:pt x="271" y="271"/>
                    <a:pt x="271" y="271"/>
                  </a:cubicBezTo>
                  <a:cubicBezTo>
                    <a:pt x="280" y="261"/>
                    <a:pt x="288" y="250"/>
                    <a:pt x="294" y="239"/>
                  </a:cubicBezTo>
                  <a:cubicBezTo>
                    <a:pt x="312" y="244"/>
                    <a:pt x="312" y="244"/>
                    <a:pt x="312" y="244"/>
                  </a:cubicBezTo>
                  <a:cubicBezTo>
                    <a:pt x="335" y="248"/>
                    <a:pt x="335" y="248"/>
                    <a:pt x="335" y="248"/>
                  </a:cubicBezTo>
                  <a:cubicBezTo>
                    <a:pt x="347" y="212"/>
                    <a:pt x="347" y="212"/>
                    <a:pt x="347" y="212"/>
                  </a:cubicBezTo>
                  <a:cubicBezTo>
                    <a:pt x="326" y="201"/>
                    <a:pt x="326" y="201"/>
                    <a:pt x="326" y="201"/>
                  </a:cubicBezTo>
                  <a:lnTo>
                    <a:pt x="308" y="195"/>
                  </a:lnTo>
                  <a:close/>
                  <a:moveTo>
                    <a:pt x="174" y="201"/>
                  </a:moveTo>
                  <a:cubicBezTo>
                    <a:pt x="159" y="201"/>
                    <a:pt x="148" y="190"/>
                    <a:pt x="148" y="176"/>
                  </a:cubicBezTo>
                  <a:cubicBezTo>
                    <a:pt x="148" y="162"/>
                    <a:pt x="159" y="150"/>
                    <a:pt x="174" y="150"/>
                  </a:cubicBezTo>
                  <a:cubicBezTo>
                    <a:pt x="188" y="150"/>
                    <a:pt x="199" y="162"/>
                    <a:pt x="199" y="176"/>
                  </a:cubicBezTo>
                  <a:cubicBezTo>
                    <a:pt x="199" y="190"/>
                    <a:pt x="188" y="201"/>
                    <a:pt x="174" y="201"/>
                  </a:cubicBezTo>
                  <a:close/>
                </a:path>
              </a:pathLst>
            </a:custGeom>
            <a:solidFill>
              <a:srgbClr val="FFC000"/>
            </a:solid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19"/>
            <p:cNvSpPr>
              <a:spLocks noEditPoints="1"/>
            </p:cNvSpPr>
            <p:nvPr/>
          </p:nvSpPr>
          <p:spPr bwMode="auto">
            <a:xfrm>
              <a:off x="6080125" y="3136900"/>
              <a:ext cx="747713" cy="746125"/>
            </a:xfrm>
            <a:custGeom>
              <a:avLst/>
              <a:gdLst>
                <a:gd name="T0" fmla="*/ 100 w 199"/>
                <a:gd name="T1" fmla="*/ 0 h 199"/>
                <a:gd name="T2" fmla="*/ 0 w 199"/>
                <a:gd name="T3" fmla="*/ 100 h 199"/>
                <a:gd name="T4" fmla="*/ 100 w 199"/>
                <a:gd name="T5" fmla="*/ 199 h 199"/>
                <a:gd name="T6" fmla="*/ 199 w 199"/>
                <a:gd name="T7" fmla="*/ 100 h 199"/>
                <a:gd name="T8" fmla="*/ 100 w 199"/>
                <a:gd name="T9" fmla="*/ 0 h 199"/>
                <a:gd name="T10" fmla="*/ 100 w 199"/>
                <a:gd name="T11" fmla="*/ 150 h 199"/>
                <a:gd name="T12" fmla="*/ 49 w 199"/>
                <a:gd name="T13" fmla="*/ 100 h 199"/>
                <a:gd name="T14" fmla="*/ 100 w 199"/>
                <a:gd name="T15" fmla="*/ 49 h 199"/>
                <a:gd name="T16" fmla="*/ 150 w 199"/>
                <a:gd name="T17" fmla="*/ 100 h 199"/>
                <a:gd name="T18" fmla="*/ 100 w 199"/>
                <a:gd name="T19" fmla="*/ 15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9" h="199">
                  <a:moveTo>
                    <a:pt x="100" y="0"/>
                  </a:moveTo>
                  <a:cubicBezTo>
                    <a:pt x="45" y="0"/>
                    <a:pt x="0" y="45"/>
                    <a:pt x="0" y="100"/>
                  </a:cubicBezTo>
                  <a:cubicBezTo>
                    <a:pt x="0" y="155"/>
                    <a:pt x="45" y="199"/>
                    <a:pt x="100" y="199"/>
                  </a:cubicBezTo>
                  <a:cubicBezTo>
                    <a:pt x="155" y="199"/>
                    <a:pt x="199" y="155"/>
                    <a:pt x="199" y="100"/>
                  </a:cubicBezTo>
                  <a:cubicBezTo>
                    <a:pt x="199" y="45"/>
                    <a:pt x="155" y="0"/>
                    <a:pt x="100" y="0"/>
                  </a:cubicBezTo>
                  <a:close/>
                  <a:moveTo>
                    <a:pt x="100" y="150"/>
                  </a:moveTo>
                  <a:cubicBezTo>
                    <a:pt x="72" y="150"/>
                    <a:pt x="49" y="128"/>
                    <a:pt x="49" y="100"/>
                  </a:cubicBezTo>
                  <a:cubicBezTo>
                    <a:pt x="49" y="72"/>
                    <a:pt x="72" y="49"/>
                    <a:pt x="100" y="49"/>
                  </a:cubicBezTo>
                  <a:cubicBezTo>
                    <a:pt x="127" y="49"/>
                    <a:pt x="150" y="72"/>
                    <a:pt x="150" y="100"/>
                  </a:cubicBezTo>
                  <a:cubicBezTo>
                    <a:pt x="150" y="128"/>
                    <a:pt x="127" y="150"/>
                    <a:pt x="100" y="150"/>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46" name="组合 45"/>
          <p:cNvGrpSpPr/>
          <p:nvPr/>
        </p:nvGrpSpPr>
        <p:grpSpPr>
          <a:xfrm>
            <a:off x="689226" y="3238584"/>
            <a:ext cx="634619" cy="621669"/>
            <a:chOff x="5305425" y="2638425"/>
            <a:chExt cx="1579563" cy="1577975"/>
          </a:xfrm>
          <a:solidFill>
            <a:srgbClr val="000000">
              <a:alpha val="60000"/>
            </a:srgbClr>
          </a:solidFill>
        </p:grpSpPr>
        <p:sp>
          <p:nvSpPr>
            <p:cNvPr id="47" name="Freeform 6"/>
            <p:cNvSpPr>
              <a:spLocks noEditPoints="1"/>
            </p:cNvSpPr>
            <p:nvPr/>
          </p:nvSpPr>
          <p:spPr bwMode="auto">
            <a:xfrm>
              <a:off x="5305425" y="2638425"/>
              <a:ext cx="1579563" cy="1577975"/>
            </a:xfrm>
            <a:custGeom>
              <a:avLst/>
              <a:gdLst>
                <a:gd name="T0" fmla="*/ 421 w 421"/>
                <a:gd name="T1" fmla="*/ 229 h 421"/>
                <a:gd name="T2" fmla="*/ 398 w 421"/>
                <a:gd name="T3" fmla="*/ 188 h 421"/>
                <a:gd name="T4" fmla="*/ 367 w 421"/>
                <a:gd name="T5" fmla="*/ 146 h 421"/>
                <a:gd name="T6" fmla="*/ 402 w 421"/>
                <a:gd name="T7" fmla="*/ 122 h 421"/>
                <a:gd name="T8" fmla="*/ 361 w 421"/>
                <a:gd name="T9" fmla="*/ 97 h 421"/>
                <a:gd name="T10" fmla="*/ 314 w 421"/>
                <a:gd name="T11" fmla="*/ 77 h 421"/>
                <a:gd name="T12" fmla="*/ 332 w 421"/>
                <a:gd name="T13" fmla="*/ 38 h 421"/>
                <a:gd name="T14" fmla="*/ 285 w 421"/>
                <a:gd name="T15" fmla="*/ 37 h 421"/>
                <a:gd name="T16" fmla="*/ 233 w 421"/>
                <a:gd name="T17" fmla="*/ 43 h 421"/>
                <a:gd name="T18" fmla="*/ 229 w 421"/>
                <a:gd name="T19" fmla="*/ 0 h 421"/>
                <a:gd name="T20" fmla="*/ 188 w 421"/>
                <a:gd name="T21" fmla="*/ 23 h 421"/>
                <a:gd name="T22" fmla="*/ 146 w 421"/>
                <a:gd name="T23" fmla="*/ 54 h 421"/>
                <a:gd name="T24" fmla="*/ 122 w 421"/>
                <a:gd name="T25" fmla="*/ 19 h 421"/>
                <a:gd name="T26" fmla="*/ 98 w 421"/>
                <a:gd name="T27" fmla="*/ 60 h 421"/>
                <a:gd name="T28" fmla="*/ 77 w 421"/>
                <a:gd name="T29" fmla="*/ 107 h 421"/>
                <a:gd name="T30" fmla="*/ 38 w 421"/>
                <a:gd name="T31" fmla="*/ 89 h 421"/>
                <a:gd name="T32" fmla="*/ 37 w 421"/>
                <a:gd name="T33" fmla="*/ 136 h 421"/>
                <a:gd name="T34" fmla="*/ 43 w 421"/>
                <a:gd name="T35" fmla="*/ 188 h 421"/>
                <a:gd name="T36" fmla="*/ 0 w 421"/>
                <a:gd name="T37" fmla="*/ 192 h 421"/>
                <a:gd name="T38" fmla="*/ 24 w 421"/>
                <a:gd name="T39" fmla="*/ 233 h 421"/>
                <a:gd name="T40" fmla="*/ 54 w 421"/>
                <a:gd name="T41" fmla="*/ 274 h 421"/>
                <a:gd name="T42" fmla="*/ 19 w 421"/>
                <a:gd name="T43" fmla="*/ 299 h 421"/>
                <a:gd name="T44" fmla="*/ 60 w 421"/>
                <a:gd name="T45" fmla="*/ 323 h 421"/>
                <a:gd name="T46" fmla="*/ 107 w 421"/>
                <a:gd name="T47" fmla="*/ 344 h 421"/>
                <a:gd name="T48" fmla="*/ 89 w 421"/>
                <a:gd name="T49" fmla="*/ 383 h 421"/>
                <a:gd name="T50" fmla="*/ 137 w 421"/>
                <a:gd name="T51" fmla="*/ 384 h 421"/>
                <a:gd name="T52" fmla="*/ 188 w 421"/>
                <a:gd name="T53" fmla="*/ 378 h 421"/>
                <a:gd name="T54" fmla="*/ 192 w 421"/>
                <a:gd name="T55" fmla="*/ 421 h 421"/>
                <a:gd name="T56" fmla="*/ 233 w 421"/>
                <a:gd name="T57" fmla="*/ 397 h 421"/>
                <a:gd name="T58" fmla="*/ 275 w 421"/>
                <a:gd name="T59" fmla="*/ 367 h 421"/>
                <a:gd name="T60" fmla="*/ 299 w 421"/>
                <a:gd name="T61" fmla="*/ 402 h 421"/>
                <a:gd name="T62" fmla="*/ 324 w 421"/>
                <a:gd name="T63" fmla="*/ 361 h 421"/>
                <a:gd name="T64" fmla="*/ 344 w 421"/>
                <a:gd name="T65" fmla="*/ 314 h 421"/>
                <a:gd name="T66" fmla="*/ 383 w 421"/>
                <a:gd name="T67" fmla="*/ 332 h 421"/>
                <a:gd name="T68" fmla="*/ 384 w 421"/>
                <a:gd name="T69" fmla="*/ 284 h 421"/>
                <a:gd name="T70" fmla="*/ 378 w 421"/>
                <a:gd name="T71" fmla="*/ 233 h 421"/>
                <a:gd name="T72" fmla="*/ 211 w 421"/>
                <a:gd name="T73" fmla="*/ 236 h 421"/>
                <a:gd name="T74" fmla="*/ 211 w 421"/>
                <a:gd name="T75" fmla="*/ 185 h 421"/>
                <a:gd name="T76" fmla="*/ 211 w 421"/>
                <a:gd name="T77" fmla="*/ 236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421">
                  <a:moveTo>
                    <a:pt x="398" y="233"/>
                  </a:moveTo>
                  <a:cubicBezTo>
                    <a:pt x="421" y="229"/>
                    <a:pt x="421" y="229"/>
                    <a:pt x="421" y="229"/>
                  </a:cubicBezTo>
                  <a:cubicBezTo>
                    <a:pt x="421" y="192"/>
                    <a:pt x="421" y="192"/>
                    <a:pt x="421" y="192"/>
                  </a:cubicBezTo>
                  <a:cubicBezTo>
                    <a:pt x="398" y="188"/>
                    <a:pt x="398" y="188"/>
                    <a:pt x="398" y="188"/>
                  </a:cubicBezTo>
                  <a:cubicBezTo>
                    <a:pt x="378" y="188"/>
                    <a:pt x="378" y="188"/>
                    <a:pt x="378" y="188"/>
                  </a:cubicBezTo>
                  <a:cubicBezTo>
                    <a:pt x="376" y="173"/>
                    <a:pt x="372" y="159"/>
                    <a:pt x="367" y="146"/>
                  </a:cubicBezTo>
                  <a:cubicBezTo>
                    <a:pt x="384" y="136"/>
                    <a:pt x="384" y="136"/>
                    <a:pt x="384" y="136"/>
                  </a:cubicBezTo>
                  <a:cubicBezTo>
                    <a:pt x="402" y="122"/>
                    <a:pt x="402" y="122"/>
                    <a:pt x="402" y="122"/>
                  </a:cubicBezTo>
                  <a:cubicBezTo>
                    <a:pt x="383" y="89"/>
                    <a:pt x="383" y="89"/>
                    <a:pt x="383" y="89"/>
                  </a:cubicBezTo>
                  <a:cubicBezTo>
                    <a:pt x="361" y="97"/>
                    <a:pt x="361" y="97"/>
                    <a:pt x="361" y="97"/>
                  </a:cubicBezTo>
                  <a:cubicBezTo>
                    <a:pt x="344" y="107"/>
                    <a:pt x="344" y="107"/>
                    <a:pt x="344" y="107"/>
                  </a:cubicBezTo>
                  <a:cubicBezTo>
                    <a:pt x="336" y="96"/>
                    <a:pt x="325" y="85"/>
                    <a:pt x="314" y="77"/>
                  </a:cubicBezTo>
                  <a:cubicBezTo>
                    <a:pt x="324" y="60"/>
                    <a:pt x="324" y="60"/>
                    <a:pt x="324" y="60"/>
                  </a:cubicBezTo>
                  <a:cubicBezTo>
                    <a:pt x="332" y="38"/>
                    <a:pt x="332" y="38"/>
                    <a:pt x="332" y="38"/>
                  </a:cubicBezTo>
                  <a:cubicBezTo>
                    <a:pt x="299" y="19"/>
                    <a:pt x="299" y="19"/>
                    <a:pt x="299" y="19"/>
                  </a:cubicBezTo>
                  <a:cubicBezTo>
                    <a:pt x="285" y="37"/>
                    <a:pt x="285" y="37"/>
                    <a:pt x="285" y="37"/>
                  </a:cubicBezTo>
                  <a:cubicBezTo>
                    <a:pt x="275" y="54"/>
                    <a:pt x="275" y="54"/>
                    <a:pt x="275" y="54"/>
                  </a:cubicBezTo>
                  <a:cubicBezTo>
                    <a:pt x="262" y="49"/>
                    <a:pt x="248" y="45"/>
                    <a:pt x="233" y="43"/>
                  </a:cubicBezTo>
                  <a:cubicBezTo>
                    <a:pt x="233" y="23"/>
                    <a:pt x="233" y="23"/>
                    <a:pt x="233" y="23"/>
                  </a:cubicBezTo>
                  <a:cubicBezTo>
                    <a:pt x="229" y="0"/>
                    <a:pt x="229" y="0"/>
                    <a:pt x="229" y="0"/>
                  </a:cubicBezTo>
                  <a:cubicBezTo>
                    <a:pt x="192" y="0"/>
                    <a:pt x="192" y="0"/>
                    <a:pt x="192" y="0"/>
                  </a:cubicBezTo>
                  <a:cubicBezTo>
                    <a:pt x="188" y="23"/>
                    <a:pt x="188" y="23"/>
                    <a:pt x="188" y="23"/>
                  </a:cubicBezTo>
                  <a:cubicBezTo>
                    <a:pt x="188" y="43"/>
                    <a:pt x="188" y="43"/>
                    <a:pt x="188" y="43"/>
                  </a:cubicBezTo>
                  <a:cubicBezTo>
                    <a:pt x="173" y="45"/>
                    <a:pt x="160" y="49"/>
                    <a:pt x="146" y="54"/>
                  </a:cubicBezTo>
                  <a:cubicBezTo>
                    <a:pt x="137" y="37"/>
                    <a:pt x="137" y="37"/>
                    <a:pt x="137" y="37"/>
                  </a:cubicBezTo>
                  <a:cubicBezTo>
                    <a:pt x="122" y="19"/>
                    <a:pt x="122" y="19"/>
                    <a:pt x="122" y="19"/>
                  </a:cubicBezTo>
                  <a:cubicBezTo>
                    <a:pt x="89" y="38"/>
                    <a:pt x="89" y="38"/>
                    <a:pt x="89" y="38"/>
                  </a:cubicBezTo>
                  <a:cubicBezTo>
                    <a:pt x="98" y="60"/>
                    <a:pt x="98" y="60"/>
                    <a:pt x="98" y="60"/>
                  </a:cubicBezTo>
                  <a:cubicBezTo>
                    <a:pt x="107" y="77"/>
                    <a:pt x="107" y="77"/>
                    <a:pt x="107" y="77"/>
                  </a:cubicBezTo>
                  <a:cubicBezTo>
                    <a:pt x="96" y="85"/>
                    <a:pt x="86" y="96"/>
                    <a:pt x="77" y="107"/>
                  </a:cubicBezTo>
                  <a:cubicBezTo>
                    <a:pt x="60" y="97"/>
                    <a:pt x="60" y="97"/>
                    <a:pt x="60" y="97"/>
                  </a:cubicBezTo>
                  <a:cubicBezTo>
                    <a:pt x="38" y="89"/>
                    <a:pt x="38" y="89"/>
                    <a:pt x="38" y="89"/>
                  </a:cubicBezTo>
                  <a:cubicBezTo>
                    <a:pt x="19" y="122"/>
                    <a:pt x="19" y="122"/>
                    <a:pt x="19" y="122"/>
                  </a:cubicBezTo>
                  <a:cubicBezTo>
                    <a:pt x="37" y="136"/>
                    <a:pt x="37" y="136"/>
                    <a:pt x="37" y="136"/>
                  </a:cubicBezTo>
                  <a:cubicBezTo>
                    <a:pt x="54" y="146"/>
                    <a:pt x="54" y="146"/>
                    <a:pt x="54" y="146"/>
                  </a:cubicBezTo>
                  <a:cubicBezTo>
                    <a:pt x="49" y="159"/>
                    <a:pt x="45" y="173"/>
                    <a:pt x="43" y="188"/>
                  </a:cubicBezTo>
                  <a:cubicBezTo>
                    <a:pt x="24" y="188"/>
                    <a:pt x="24" y="188"/>
                    <a:pt x="24" y="188"/>
                  </a:cubicBezTo>
                  <a:cubicBezTo>
                    <a:pt x="0" y="192"/>
                    <a:pt x="0" y="192"/>
                    <a:pt x="0" y="192"/>
                  </a:cubicBezTo>
                  <a:cubicBezTo>
                    <a:pt x="0" y="229"/>
                    <a:pt x="0" y="229"/>
                    <a:pt x="0" y="229"/>
                  </a:cubicBezTo>
                  <a:cubicBezTo>
                    <a:pt x="24" y="233"/>
                    <a:pt x="24" y="233"/>
                    <a:pt x="24" y="233"/>
                  </a:cubicBezTo>
                  <a:cubicBezTo>
                    <a:pt x="43" y="233"/>
                    <a:pt x="43" y="233"/>
                    <a:pt x="43" y="233"/>
                  </a:cubicBezTo>
                  <a:cubicBezTo>
                    <a:pt x="45" y="247"/>
                    <a:pt x="49" y="261"/>
                    <a:pt x="54" y="274"/>
                  </a:cubicBezTo>
                  <a:cubicBezTo>
                    <a:pt x="37" y="284"/>
                    <a:pt x="37" y="284"/>
                    <a:pt x="37" y="284"/>
                  </a:cubicBezTo>
                  <a:cubicBezTo>
                    <a:pt x="19" y="299"/>
                    <a:pt x="19" y="299"/>
                    <a:pt x="19" y="299"/>
                  </a:cubicBezTo>
                  <a:cubicBezTo>
                    <a:pt x="38" y="332"/>
                    <a:pt x="38" y="332"/>
                    <a:pt x="38" y="332"/>
                  </a:cubicBezTo>
                  <a:cubicBezTo>
                    <a:pt x="60" y="323"/>
                    <a:pt x="60" y="323"/>
                    <a:pt x="60" y="323"/>
                  </a:cubicBezTo>
                  <a:cubicBezTo>
                    <a:pt x="77" y="314"/>
                    <a:pt x="77" y="314"/>
                    <a:pt x="77" y="314"/>
                  </a:cubicBezTo>
                  <a:cubicBezTo>
                    <a:pt x="86" y="325"/>
                    <a:pt x="96" y="335"/>
                    <a:pt x="107" y="344"/>
                  </a:cubicBezTo>
                  <a:cubicBezTo>
                    <a:pt x="98" y="361"/>
                    <a:pt x="98" y="361"/>
                    <a:pt x="98" y="361"/>
                  </a:cubicBezTo>
                  <a:cubicBezTo>
                    <a:pt x="89" y="383"/>
                    <a:pt x="89" y="383"/>
                    <a:pt x="89" y="383"/>
                  </a:cubicBezTo>
                  <a:cubicBezTo>
                    <a:pt x="122" y="402"/>
                    <a:pt x="122" y="402"/>
                    <a:pt x="122" y="402"/>
                  </a:cubicBezTo>
                  <a:cubicBezTo>
                    <a:pt x="137" y="384"/>
                    <a:pt x="137" y="384"/>
                    <a:pt x="137" y="384"/>
                  </a:cubicBezTo>
                  <a:cubicBezTo>
                    <a:pt x="146" y="367"/>
                    <a:pt x="146" y="367"/>
                    <a:pt x="146" y="367"/>
                  </a:cubicBezTo>
                  <a:cubicBezTo>
                    <a:pt x="160" y="372"/>
                    <a:pt x="173" y="376"/>
                    <a:pt x="188" y="378"/>
                  </a:cubicBezTo>
                  <a:cubicBezTo>
                    <a:pt x="188" y="397"/>
                    <a:pt x="188" y="397"/>
                    <a:pt x="188" y="397"/>
                  </a:cubicBezTo>
                  <a:cubicBezTo>
                    <a:pt x="192" y="421"/>
                    <a:pt x="192" y="421"/>
                    <a:pt x="192" y="421"/>
                  </a:cubicBezTo>
                  <a:cubicBezTo>
                    <a:pt x="229" y="421"/>
                    <a:pt x="229" y="421"/>
                    <a:pt x="229" y="421"/>
                  </a:cubicBezTo>
                  <a:cubicBezTo>
                    <a:pt x="233" y="397"/>
                    <a:pt x="233" y="397"/>
                    <a:pt x="233" y="397"/>
                  </a:cubicBezTo>
                  <a:cubicBezTo>
                    <a:pt x="233" y="378"/>
                    <a:pt x="233" y="378"/>
                    <a:pt x="233" y="378"/>
                  </a:cubicBezTo>
                  <a:cubicBezTo>
                    <a:pt x="248" y="376"/>
                    <a:pt x="262" y="372"/>
                    <a:pt x="275" y="367"/>
                  </a:cubicBezTo>
                  <a:cubicBezTo>
                    <a:pt x="285" y="384"/>
                    <a:pt x="285" y="384"/>
                    <a:pt x="285" y="384"/>
                  </a:cubicBezTo>
                  <a:cubicBezTo>
                    <a:pt x="299" y="402"/>
                    <a:pt x="299" y="402"/>
                    <a:pt x="299" y="402"/>
                  </a:cubicBezTo>
                  <a:cubicBezTo>
                    <a:pt x="332" y="383"/>
                    <a:pt x="332" y="383"/>
                    <a:pt x="332" y="383"/>
                  </a:cubicBezTo>
                  <a:cubicBezTo>
                    <a:pt x="324" y="361"/>
                    <a:pt x="324" y="361"/>
                    <a:pt x="324" y="361"/>
                  </a:cubicBezTo>
                  <a:cubicBezTo>
                    <a:pt x="314" y="344"/>
                    <a:pt x="314" y="344"/>
                    <a:pt x="314" y="344"/>
                  </a:cubicBezTo>
                  <a:cubicBezTo>
                    <a:pt x="325" y="335"/>
                    <a:pt x="336" y="325"/>
                    <a:pt x="344" y="314"/>
                  </a:cubicBezTo>
                  <a:cubicBezTo>
                    <a:pt x="361" y="323"/>
                    <a:pt x="361" y="323"/>
                    <a:pt x="361" y="323"/>
                  </a:cubicBezTo>
                  <a:cubicBezTo>
                    <a:pt x="383" y="332"/>
                    <a:pt x="383" y="332"/>
                    <a:pt x="383" y="332"/>
                  </a:cubicBezTo>
                  <a:cubicBezTo>
                    <a:pt x="402" y="299"/>
                    <a:pt x="402" y="299"/>
                    <a:pt x="402" y="299"/>
                  </a:cubicBezTo>
                  <a:cubicBezTo>
                    <a:pt x="384" y="284"/>
                    <a:pt x="384" y="284"/>
                    <a:pt x="384" y="284"/>
                  </a:cubicBezTo>
                  <a:cubicBezTo>
                    <a:pt x="367" y="274"/>
                    <a:pt x="367" y="274"/>
                    <a:pt x="367" y="274"/>
                  </a:cubicBezTo>
                  <a:cubicBezTo>
                    <a:pt x="372" y="261"/>
                    <a:pt x="376" y="247"/>
                    <a:pt x="378" y="233"/>
                  </a:cubicBezTo>
                  <a:lnTo>
                    <a:pt x="398" y="233"/>
                  </a:lnTo>
                  <a:close/>
                  <a:moveTo>
                    <a:pt x="211" y="236"/>
                  </a:moveTo>
                  <a:cubicBezTo>
                    <a:pt x="197" y="236"/>
                    <a:pt x="185" y="224"/>
                    <a:pt x="185" y="210"/>
                  </a:cubicBezTo>
                  <a:cubicBezTo>
                    <a:pt x="185" y="196"/>
                    <a:pt x="197" y="185"/>
                    <a:pt x="211" y="185"/>
                  </a:cubicBezTo>
                  <a:cubicBezTo>
                    <a:pt x="225" y="185"/>
                    <a:pt x="236" y="196"/>
                    <a:pt x="236" y="210"/>
                  </a:cubicBezTo>
                  <a:cubicBezTo>
                    <a:pt x="236" y="224"/>
                    <a:pt x="225" y="236"/>
                    <a:pt x="211" y="236"/>
                  </a:cubicBezTo>
                  <a:close/>
                </a:path>
              </a:pathLst>
            </a:custGeom>
            <a:solidFill>
              <a:srgbClr val="F14124"/>
            </a:solid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7"/>
            <p:cNvSpPr>
              <a:spLocks noEditPoints="1"/>
            </p:cNvSpPr>
            <p:nvPr/>
          </p:nvSpPr>
          <p:spPr bwMode="auto">
            <a:xfrm>
              <a:off x="5602288" y="2933700"/>
              <a:ext cx="985838" cy="985838"/>
            </a:xfrm>
            <a:custGeom>
              <a:avLst/>
              <a:gdLst>
                <a:gd name="T0" fmla="*/ 132 w 263"/>
                <a:gd name="T1" fmla="*/ 0 h 263"/>
                <a:gd name="T2" fmla="*/ 0 w 263"/>
                <a:gd name="T3" fmla="*/ 131 h 263"/>
                <a:gd name="T4" fmla="*/ 132 w 263"/>
                <a:gd name="T5" fmla="*/ 263 h 263"/>
                <a:gd name="T6" fmla="*/ 263 w 263"/>
                <a:gd name="T7" fmla="*/ 131 h 263"/>
                <a:gd name="T8" fmla="*/ 132 w 263"/>
                <a:gd name="T9" fmla="*/ 0 h 263"/>
                <a:gd name="T10" fmla="*/ 132 w 263"/>
                <a:gd name="T11" fmla="*/ 190 h 263"/>
                <a:gd name="T12" fmla="*/ 73 w 263"/>
                <a:gd name="T13" fmla="*/ 131 h 263"/>
                <a:gd name="T14" fmla="*/ 132 w 263"/>
                <a:gd name="T15" fmla="*/ 73 h 263"/>
                <a:gd name="T16" fmla="*/ 190 w 263"/>
                <a:gd name="T17" fmla="*/ 131 h 263"/>
                <a:gd name="T18" fmla="*/ 132 w 263"/>
                <a:gd name="T19" fmla="*/ 190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3" h="263">
                  <a:moveTo>
                    <a:pt x="132" y="0"/>
                  </a:moveTo>
                  <a:cubicBezTo>
                    <a:pt x="59" y="0"/>
                    <a:pt x="0" y="59"/>
                    <a:pt x="0" y="131"/>
                  </a:cubicBezTo>
                  <a:cubicBezTo>
                    <a:pt x="0" y="204"/>
                    <a:pt x="59" y="263"/>
                    <a:pt x="132" y="263"/>
                  </a:cubicBezTo>
                  <a:cubicBezTo>
                    <a:pt x="204" y="263"/>
                    <a:pt x="263" y="204"/>
                    <a:pt x="263" y="131"/>
                  </a:cubicBezTo>
                  <a:cubicBezTo>
                    <a:pt x="263" y="59"/>
                    <a:pt x="204" y="0"/>
                    <a:pt x="132" y="0"/>
                  </a:cubicBezTo>
                  <a:close/>
                  <a:moveTo>
                    <a:pt x="132" y="190"/>
                  </a:moveTo>
                  <a:cubicBezTo>
                    <a:pt x="99" y="190"/>
                    <a:pt x="73" y="164"/>
                    <a:pt x="73" y="131"/>
                  </a:cubicBezTo>
                  <a:cubicBezTo>
                    <a:pt x="73" y="99"/>
                    <a:pt x="99" y="73"/>
                    <a:pt x="132" y="73"/>
                  </a:cubicBezTo>
                  <a:cubicBezTo>
                    <a:pt x="164" y="73"/>
                    <a:pt x="190" y="99"/>
                    <a:pt x="190" y="131"/>
                  </a:cubicBezTo>
                  <a:cubicBezTo>
                    <a:pt x="190" y="164"/>
                    <a:pt x="164" y="190"/>
                    <a:pt x="132" y="190"/>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49" name="组合 48"/>
          <p:cNvGrpSpPr/>
          <p:nvPr/>
        </p:nvGrpSpPr>
        <p:grpSpPr>
          <a:xfrm>
            <a:off x="690465" y="4526275"/>
            <a:ext cx="630291" cy="640596"/>
            <a:chOff x="5102225" y="2441575"/>
            <a:chExt cx="1982788" cy="1979613"/>
          </a:xfrm>
          <a:solidFill>
            <a:srgbClr val="000000">
              <a:alpha val="60000"/>
            </a:srgbClr>
          </a:solidFill>
        </p:grpSpPr>
        <p:sp>
          <p:nvSpPr>
            <p:cNvPr id="50" name="Freeform 12"/>
            <p:cNvSpPr>
              <a:spLocks noEditPoints="1"/>
            </p:cNvSpPr>
            <p:nvPr/>
          </p:nvSpPr>
          <p:spPr bwMode="auto">
            <a:xfrm>
              <a:off x="5102225" y="2441575"/>
              <a:ext cx="1982788" cy="1979613"/>
            </a:xfrm>
            <a:custGeom>
              <a:avLst/>
              <a:gdLst>
                <a:gd name="T0" fmla="*/ 529 w 529"/>
                <a:gd name="T1" fmla="*/ 283 h 528"/>
                <a:gd name="T2" fmla="*/ 506 w 529"/>
                <a:gd name="T3" fmla="*/ 241 h 528"/>
                <a:gd name="T4" fmla="*/ 479 w 529"/>
                <a:gd name="T5" fmla="*/ 200 h 528"/>
                <a:gd name="T6" fmla="*/ 516 w 529"/>
                <a:gd name="T7" fmla="*/ 180 h 528"/>
                <a:gd name="T8" fmla="*/ 479 w 529"/>
                <a:gd name="T9" fmla="*/ 151 h 528"/>
                <a:gd name="T10" fmla="*/ 438 w 529"/>
                <a:gd name="T11" fmla="*/ 123 h 528"/>
                <a:gd name="T12" fmla="*/ 465 w 529"/>
                <a:gd name="T13" fmla="*/ 90 h 528"/>
                <a:gd name="T14" fmla="*/ 420 w 529"/>
                <a:gd name="T15" fmla="*/ 77 h 528"/>
                <a:gd name="T16" fmla="*/ 371 w 529"/>
                <a:gd name="T17" fmla="*/ 67 h 528"/>
                <a:gd name="T18" fmla="*/ 383 w 529"/>
                <a:gd name="T19" fmla="*/ 27 h 528"/>
                <a:gd name="T20" fmla="*/ 336 w 529"/>
                <a:gd name="T21" fmla="*/ 32 h 528"/>
                <a:gd name="T22" fmla="*/ 288 w 529"/>
                <a:gd name="T23" fmla="*/ 42 h 528"/>
                <a:gd name="T24" fmla="*/ 284 w 529"/>
                <a:gd name="T25" fmla="*/ 0 h 528"/>
                <a:gd name="T26" fmla="*/ 242 w 529"/>
                <a:gd name="T27" fmla="*/ 23 h 528"/>
                <a:gd name="T28" fmla="*/ 201 w 529"/>
                <a:gd name="T29" fmla="*/ 50 h 528"/>
                <a:gd name="T30" fmla="*/ 181 w 529"/>
                <a:gd name="T31" fmla="*/ 13 h 528"/>
                <a:gd name="T32" fmla="*/ 152 w 529"/>
                <a:gd name="T33" fmla="*/ 50 h 528"/>
                <a:gd name="T34" fmla="*/ 124 w 529"/>
                <a:gd name="T35" fmla="*/ 91 h 528"/>
                <a:gd name="T36" fmla="*/ 91 w 529"/>
                <a:gd name="T37" fmla="*/ 64 h 528"/>
                <a:gd name="T38" fmla="*/ 78 w 529"/>
                <a:gd name="T39" fmla="*/ 109 h 528"/>
                <a:gd name="T40" fmla="*/ 68 w 529"/>
                <a:gd name="T41" fmla="*/ 158 h 528"/>
                <a:gd name="T42" fmla="*/ 28 w 529"/>
                <a:gd name="T43" fmla="*/ 145 h 528"/>
                <a:gd name="T44" fmla="*/ 33 w 529"/>
                <a:gd name="T45" fmla="*/ 193 h 528"/>
                <a:gd name="T46" fmla="*/ 42 w 529"/>
                <a:gd name="T47" fmla="*/ 241 h 528"/>
                <a:gd name="T48" fmla="*/ 0 w 529"/>
                <a:gd name="T49" fmla="*/ 245 h 528"/>
                <a:gd name="T50" fmla="*/ 24 w 529"/>
                <a:gd name="T51" fmla="*/ 287 h 528"/>
                <a:gd name="T52" fmla="*/ 51 w 529"/>
                <a:gd name="T53" fmla="*/ 328 h 528"/>
                <a:gd name="T54" fmla="*/ 13 w 529"/>
                <a:gd name="T55" fmla="*/ 348 h 528"/>
                <a:gd name="T56" fmla="*/ 51 w 529"/>
                <a:gd name="T57" fmla="*/ 377 h 528"/>
                <a:gd name="T58" fmla="*/ 92 w 529"/>
                <a:gd name="T59" fmla="*/ 405 h 528"/>
                <a:gd name="T60" fmla="*/ 65 w 529"/>
                <a:gd name="T61" fmla="*/ 438 h 528"/>
                <a:gd name="T62" fmla="*/ 110 w 529"/>
                <a:gd name="T63" fmla="*/ 451 h 528"/>
                <a:gd name="T64" fmla="*/ 159 w 529"/>
                <a:gd name="T65" fmla="*/ 461 h 528"/>
                <a:gd name="T66" fmla="*/ 146 w 529"/>
                <a:gd name="T67" fmla="*/ 501 h 528"/>
                <a:gd name="T68" fmla="*/ 193 w 529"/>
                <a:gd name="T69" fmla="*/ 496 h 528"/>
                <a:gd name="T70" fmla="*/ 242 w 529"/>
                <a:gd name="T71" fmla="*/ 486 h 528"/>
                <a:gd name="T72" fmla="*/ 246 w 529"/>
                <a:gd name="T73" fmla="*/ 528 h 528"/>
                <a:gd name="T74" fmla="*/ 288 w 529"/>
                <a:gd name="T75" fmla="*/ 505 h 528"/>
                <a:gd name="T76" fmla="*/ 329 w 529"/>
                <a:gd name="T77" fmla="*/ 478 h 528"/>
                <a:gd name="T78" fmla="*/ 349 w 529"/>
                <a:gd name="T79" fmla="*/ 516 h 528"/>
                <a:gd name="T80" fmla="*/ 378 w 529"/>
                <a:gd name="T81" fmla="*/ 478 h 528"/>
                <a:gd name="T82" fmla="*/ 406 w 529"/>
                <a:gd name="T83" fmla="*/ 437 h 528"/>
                <a:gd name="T84" fmla="*/ 439 w 529"/>
                <a:gd name="T85" fmla="*/ 464 h 528"/>
                <a:gd name="T86" fmla="*/ 452 w 529"/>
                <a:gd name="T87" fmla="*/ 419 h 528"/>
                <a:gd name="T88" fmla="*/ 462 w 529"/>
                <a:gd name="T89" fmla="*/ 370 h 528"/>
                <a:gd name="T90" fmla="*/ 502 w 529"/>
                <a:gd name="T91" fmla="*/ 383 h 528"/>
                <a:gd name="T92" fmla="*/ 496 w 529"/>
                <a:gd name="T93" fmla="*/ 335 h 528"/>
                <a:gd name="T94" fmla="*/ 487 w 529"/>
                <a:gd name="T95" fmla="*/ 287 h 528"/>
                <a:gd name="T96" fmla="*/ 265 w 529"/>
                <a:gd name="T97" fmla="*/ 290 h 528"/>
                <a:gd name="T98" fmla="*/ 265 w 529"/>
                <a:gd name="T99" fmla="*/ 238 h 528"/>
                <a:gd name="T100" fmla="*/ 265 w 529"/>
                <a:gd name="T101" fmla="*/ 290 h 5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29" h="528">
                  <a:moveTo>
                    <a:pt x="506" y="287"/>
                  </a:moveTo>
                  <a:cubicBezTo>
                    <a:pt x="529" y="283"/>
                    <a:pt x="529" y="283"/>
                    <a:pt x="529" y="283"/>
                  </a:cubicBezTo>
                  <a:cubicBezTo>
                    <a:pt x="529" y="245"/>
                    <a:pt x="529" y="245"/>
                    <a:pt x="529" y="245"/>
                  </a:cubicBezTo>
                  <a:cubicBezTo>
                    <a:pt x="506" y="241"/>
                    <a:pt x="506" y="241"/>
                    <a:pt x="506" y="241"/>
                  </a:cubicBezTo>
                  <a:cubicBezTo>
                    <a:pt x="487" y="241"/>
                    <a:pt x="487" y="241"/>
                    <a:pt x="487" y="241"/>
                  </a:cubicBezTo>
                  <a:cubicBezTo>
                    <a:pt x="486" y="227"/>
                    <a:pt x="483" y="213"/>
                    <a:pt x="479" y="200"/>
                  </a:cubicBezTo>
                  <a:cubicBezTo>
                    <a:pt x="496" y="193"/>
                    <a:pt x="496" y="193"/>
                    <a:pt x="496" y="193"/>
                  </a:cubicBezTo>
                  <a:cubicBezTo>
                    <a:pt x="516" y="180"/>
                    <a:pt x="516" y="180"/>
                    <a:pt x="516" y="180"/>
                  </a:cubicBezTo>
                  <a:cubicBezTo>
                    <a:pt x="502" y="145"/>
                    <a:pt x="502" y="145"/>
                    <a:pt x="502" y="145"/>
                  </a:cubicBezTo>
                  <a:cubicBezTo>
                    <a:pt x="479" y="151"/>
                    <a:pt x="479" y="151"/>
                    <a:pt x="479" y="151"/>
                  </a:cubicBezTo>
                  <a:cubicBezTo>
                    <a:pt x="462" y="158"/>
                    <a:pt x="462" y="158"/>
                    <a:pt x="462" y="158"/>
                  </a:cubicBezTo>
                  <a:cubicBezTo>
                    <a:pt x="455" y="145"/>
                    <a:pt x="447" y="134"/>
                    <a:pt x="438" y="123"/>
                  </a:cubicBezTo>
                  <a:cubicBezTo>
                    <a:pt x="452" y="109"/>
                    <a:pt x="452" y="109"/>
                    <a:pt x="452" y="109"/>
                  </a:cubicBezTo>
                  <a:cubicBezTo>
                    <a:pt x="465" y="90"/>
                    <a:pt x="465" y="90"/>
                    <a:pt x="465" y="90"/>
                  </a:cubicBezTo>
                  <a:cubicBezTo>
                    <a:pt x="439" y="64"/>
                    <a:pt x="439" y="64"/>
                    <a:pt x="439" y="64"/>
                  </a:cubicBezTo>
                  <a:cubicBezTo>
                    <a:pt x="420" y="77"/>
                    <a:pt x="420" y="77"/>
                    <a:pt x="420" y="77"/>
                  </a:cubicBezTo>
                  <a:cubicBezTo>
                    <a:pt x="406" y="91"/>
                    <a:pt x="406" y="91"/>
                    <a:pt x="406" y="91"/>
                  </a:cubicBezTo>
                  <a:cubicBezTo>
                    <a:pt x="395" y="82"/>
                    <a:pt x="383" y="74"/>
                    <a:pt x="371" y="67"/>
                  </a:cubicBezTo>
                  <a:cubicBezTo>
                    <a:pt x="378" y="50"/>
                    <a:pt x="378" y="50"/>
                    <a:pt x="378" y="50"/>
                  </a:cubicBezTo>
                  <a:cubicBezTo>
                    <a:pt x="383" y="27"/>
                    <a:pt x="383" y="27"/>
                    <a:pt x="383" y="27"/>
                  </a:cubicBezTo>
                  <a:cubicBezTo>
                    <a:pt x="349" y="13"/>
                    <a:pt x="349" y="13"/>
                    <a:pt x="349" y="13"/>
                  </a:cubicBezTo>
                  <a:cubicBezTo>
                    <a:pt x="336" y="32"/>
                    <a:pt x="336" y="32"/>
                    <a:pt x="336" y="32"/>
                  </a:cubicBezTo>
                  <a:cubicBezTo>
                    <a:pt x="329" y="50"/>
                    <a:pt x="329" y="50"/>
                    <a:pt x="329" y="50"/>
                  </a:cubicBezTo>
                  <a:cubicBezTo>
                    <a:pt x="316" y="46"/>
                    <a:pt x="302" y="43"/>
                    <a:pt x="288" y="42"/>
                  </a:cubicBezTo>
                  <a:cubicBezTo>
                    <a:pt x="288" y="23"/>
                    <a:pt x="288" y="23"/>
                    <a:pt x="288" y="23"/>
                  </a:cubicBezTo>
                  <a:cubicBezTo>
                    <a:pt x="284" y="0"/>
                    <a:pt x="284" y="0"/>
                    <a:pt x="284" y="0"/>
                  </a:cubicBezTo>
                  <a:cubicBezTo>
                    <a:pt x="246" y="0"/>
                    <a:pt x="246" y="0"/>
                    <a:pt x="246" y="0"/>
                  </a:cubicBezTo>
                  <a:cubicBezTo>
                    <a:pt x="242" y="23"/>
                    <a:pt x="242" y="23"/>
                    <a:pt x="242" y="23"/>
                  </a:cubicBezTo>
                  <a:cubicBezTo>
                    <a:pt x="242" y="42"/>
                    <a:pt x="242" y="42"/>
                    <a:pt x="242" y="42"/>
                  </a:cubicBezTo>
                  <a:cubicBezTo>
                    <a:pt x="228" y="43"/>
                    <a:pt x="214" y="46"/>
                    <a:pt x="201" y="50"/>
                  </a:cubicBezTo>
                  <a:cubicBezTo>
                    <a:pt x="193" y="32"/>
                    <a:pt x="193" y="32"/>
                    <a:pt x="193" y="32"/>
                  </a:cubicBezTo>
                  <a:cubicBezTo>
                    <a:pt x="181" y="13"/>
                    <a:pt x="181" y="13"/>
                    <a:pt x="181" y="13"/>
                  </a:cubicBezTo>
                  <a:cubicBezTo>
                    <a:pt x="146" y="27"/>
                    <a:pt x="146" y="27"/>
                    <a:pt x="146" y="27"/>
                  </a:cubicBezTo>
                  <a:cubicBezTo>
                    <a:pt x="152" y="50"/>
                    <a:pt x="152" y="50"/>
                    <a:pt x="152" y="50"/>
                  </a:cubicBezTo>
                  <a:cubicBezTo>
                    <a:pt x="159" y="67"/>
                    <a:pt x="159" y="67"/>
                    <a:pt x="159" y="67"/>
                  </a:cubicBezTo>
                  <a:cubicBezTo>
                    <a:pt x="146" y="74"/>
                    <a:pt x="135" y="82"/>
                    <a:pt x="124" y="91"/>
                  </a:cubicBezTo>
                  <a:cubicBezTo>
                    <a:pt x="110" y="77"/>
                    <a:pt x="110" y="77"/>
                    <a:pt x="110" y="77"/>
                  </a:cubicBezTo>
                  <a:cubicBezTo>
                    <a:pt x="91" y="64"/>
                    <a:pt x="91" y="64"/>
                    <a:pt x="91" y="64"/>
                  </a:cubicBezTo>
                  <a:cubicBezTo>
                    <a:pt x="65" y="90"/>
                    <a:pt x="65" y="90"/>
                    <a:pt x="65" y="90"/>
                  </a:cubicBezTo>
                  <a:cubicBezTo>
                    <a:pt x="78" y="109"/>
                    <a:pt x="78" y="109"/>
                    <a:pt x="78" y="109"/>
                  </a:cubicBezTo>
                  <a:cubicBezTo>
                    <a:pt x="92" y="123"/>
                    <a:pt x="92" y="123"/>
                    <a:pt x="92" y="123"/>
                  </a:cubicBezTo>
                  <a:cubicBezTo>
                    <a:pt x="83" y="134"/>
                    <a:pt x="75" y="145"/>
                    <a:pt x="68" y="158"/>
                  </a:cubicBezTo>
                  <a:cubicBezTo>
                    <a:pt x="51" y="151"/>
                    <a:pt x="51" y="151"/>
                    <a:pt x="51" y="151"/>
                  </a:cubicBezTo>
                  <a:cubicBezTo>
                    <a:pt x="28" y="145"/>
                    <a:pt x="28" y="145"/>
                    <a:pt x="28" y="145"/>
                  </a:cubicBezTo>
                  <a:cubicBezTo>
                    <a:pt x="13" y="180"/>
                    <a:pt x="13" y="180"/>
                    <a:pt x="13" y="180"/>
                  </a:cubicBezTo>
                  <a:cubicBezTo>
                    <a:pt x="33" y="193"/>
                    <a:pt x="33" y="193"/>
                    <a:pt x="33" y="193"/>
                  </a:cubicBezTo>
                  <a:cubicBezTo>
                    <a:pt x="51" y="200"/>
                    <a:pt x="51" y="200"/>
                    <a:pt x="51" y="200"/>
                  </a:cubicBezTo>
                  <a:cubicBezTo>
                    <a:pt x="47" y="213"/>
                    <a:pt x="44" y="227"/>
                    <a:pt x="42" y="241"/>
                  </a:cubicBezTo>
                  <a:cubicBezTo>
                    <a:pt x="24" y="241"/>
                    <a:pt x="24" y="241"/>
                    <a:pt x="24" y="241"/>
                  </a:cubicBezTo>
                  <a:cubicBezTo>
                    <a:pt x="0" y="245"/>
                    <a:pt x="0" y="245"/>
                    <a:pt x="0" y="245"/>
                  </a:cubicBezTo>
                  <a:cubicBezTo>
                    <a:pt x="0" y="283"/>
                    <a:pt x="0" y="283"/>
                    <a:pt x="0" y="283"/>
                  </a:cubicBezTo>
                  <a:cubicBezTo>
                    <a:pt x="24" y="287"/>
                    <a:pt x="24" y="287"/>
                    <a:pt x="24" y="287"/>
                  </a:cubicBezTo>
                  <a:cubicBezTo>
                    <a:pt x="42" y="287"/>
                    <a:pt x="42" y="287"/>
                    <a:pt x="42" y="287"/>
                  </a:cubicBezTo>
                  <a:cubicBezTo>
                    <a:pt x="44" y="301"/>
                    <a:pt x="47" y="315"/>
                    <a:pt x="51" y="328"/>
                  </a:cubicBezTo>
                  <a:cubicBezTo>
                    <a:pt x="33" y="335"/>
                    <a:pt x="33" y="335"/>
                    <a:pt x="33" y="335"/>
                  </a:cubicBezTo>
                  <a:cubicBezTo>
                    <a:pt x="13" y="348"/>
                    <a:pt x="13" y="348"/>
                    <a:pt x="13" y="348"/>
                  </a:cubicBezTo>
                  <a:cubicBezTo>
                    <a:pt x="28" y="383"/>
                    <a:pt x="28" y="383"/>
                    <a:pt x="28" y="383"/>
                  </a:cubicBezTo>
                  <a:cubicBezTo>
                    <a:pt x="51" y="377"/>
                    <a:pt x="51" y="377"/>
                    <a:pt x="51" y="377"/>
                  </a:cubicBezTo>
                  <a:cubicBezTo>
                    <a:pt x="68" y="370"/>
                    <a:pt x="68" y="370"/>
                    <a:pt x="68" y="370"/>
                  </a:cubicBezTo>
                  <a:cubicBezTo>
                    <a:pt x="75" y="383"/>
                    <a:pt x="83" y="394"/>
                    <a:pt x="92" y="405"/>
                  </a:cubicBezTo>
                  <a:cubicBezTo>
                    <a:pt x="78" y="419"/>
                    <a:pt x="78" y="419"/>
                    <a:pt x="78" y="419"/>
                  </a:cubicBezTo>
                  <a:cubicBezTo>
                    <a:pt x="65" y="438"/>
                    <a:pt x="65" y="438"/>
                    <a:pt x="65" y="438"/>
                  </a:cubicBezTo>
                  <a:cubicBezTo>
                    <a:pt x="91" y="464"/>
                    <a:pt x="91" y="464"/>
                    <a:pt x="91" y="464"/>
                  </a:cubicBezTo>
                  <a:cubicBezTo>
                    <a:pt x="110" y="451"/>
                    <a:pt x="110" y="451"/>
                    <a:pt x="110" y="451"/>
                  </a:cubicBezTo>
                  <a:cubicBezTo>
                    <a:pt x="124" y="437"/>
                    <a:pt x="124" y="437"/>
                    <a:pt x="124" y="437"/>
                  </a:cubicBezTo>
                  <a:cubicBezTo>
                    <a:pt x="135" y="446"/>
                    <a:pt x="146" y="454"/>
                    <a:pt x="159" y="461"/>
                  </a:cubicBezTo>
                  <a:cubicBezTo>
                    <a:pt x="152" y="478"/>
                    <a:pt x="152" y="478"/>
                    <a:pt x="152" y="478"/>
                  </a:cubicBezTo>
                  <a:cubicBezTo>
                    <a:pt x="146" y="501"/>
                    <a:pt x="146" y="501"/>
                    <a:pt x="146" y="501"/>
                  </a:cubicBezTo>
                  <a:cubicBezTo>
                    <a:pt x="181" y="516"/>
                    <a:pt x="181" y="516"/>
                    <a:pt x="181" y="516"/>
                  </a:cubicBezTo>
                  <a:cubicBezTo>
                    <a:pt x="193" y="496"/>
                    <a:pt x="193" y="496"/>
                    <a:pt x="193" y="496"/>
                  </a:cubicBezTo>
                  <a:cubicBezTo>
                    <a:pt x="201" y="478"/>
                    <a:pt x="201" y="478"/>
                    <a:pt x="201" y="478"/>
                  </a:cubicBezTo>
                  <a:cubicBezTo>
                    <a:pt x="214" y="482"/>
                    <a:pt x="228" y="485"/>
                    <a:pt x="242" y="486"/>
                  </a:cubicBezTo>
                  <a:cubicBezTo>
                    <a:pt x="242" y="505"/>
                    <a:pt x="242" y="505"/>
                    <a:pt x="242" y="505"/>
                  </a:cubicBezTo>
                  <a:cubicBezTo>
                    <a:pt x="246" y="528"/>
                    <a:pt x="246" y="528"/>
                    <a:pt x="246" y="528"/>
                  </a:cubicBezTo>
                  <a:cubicBezTo>
                    <a:pt x="284" y="528"/>
                    <a:pt x="284" y="528"/>
                    <a:pt x="284" y="528"/>
                  </a:cubicBezTo>
                  <a:cubicBezTo>
                    <a:pt x="288" y="505"/>
                    <a:pt x="288" y="505"/>
                    <a:pt x="288" y="505"/>
                  </a:cubicBezTo>
                  <a:cubicBezTo>
                    <a:pt x="288" y="486"/>
                    <a:pt x="288" y="486"/>
                    <a:pt x="288" y="486"/>
                  </a:cubicBezTo>
                  <a:cubicBezTo>
                    <a:pt x="302" y="485"/>
                    <a:pt x="316" y="482"/>
                    <a:pt x="329" y="478"/>
                  </a:cubicBezTo>
                  <a:cubicBezTo>
                    <a:pt x="336" y="496"/>
                    <a:pt x="336" y="496"/>
                    <a:pt x="336" y="496"/>
                  </a:cubicBezTo>
                  <a:cubicBezTo>
                    <a:pt x="349" y="516"/>
                    <a:pt x="349" y="516"/>
                    <a:pt x="349" y="516"/>
                  </a:cubicBezTo>
                  <a:cubicBezTo>
                    <a:pt x="383" y="501"/>
                    <a:pt x="383" y="501"/>
                    <a:pt x="383" y="501"/>
                  </a:cubicBezTo>
                  <a:cubicBezTo>
                    <a:pt x="378" y="478"/>
                    <a:pt x="378" y="478"/>
                    <a:pt x="378" y="478"/>
                  </a:cubicBezTo>
                  <a:cubicBezTo>
                    <a:pt x="371" y="461"/>
                    <a:pt x="371" y="461"/>
                    <a:pt x="371" y="461"/>
                  </a:cubicBezTo>
                  <a:cubicBezTo>
                    <a:pt x="383" y="454"/>
                    <a:pt x="395" y="446"/>
                    <a:pt x="406" y="437"/>
                  </a:cubicBezTo>
                  <a:cubicBezTo>
                    <a:pt x="420" y="451"/>
                    <a:pt x="420" y="451"/>
                    <a:pt x="420" y="451"/>
                  </a:cubicBezTo>
                  <a:cubicBezTo>
                    <a:pt x="439" y="464"/>
                    <a:pt x="439" y="464"/>
                    <a:pt x="439" y="464"/>
                  </a:cubicBezTo>
                  <a:cubicBezTo>
                    <a:pt x="465" y="438"/>
                    <a:pt x="465" y="438"/>
                    <a:pt x="465" y="438"/>
                  </a:cubicBezTo>
                  <a:cubicBezTo>
                    <a:pt x="452" y="419"/>
                    <a:pt x="452" y="419"/>
                    <a:pt x="452" y="419"/>
                  </a:cubicBezTo>
                  <a:cubicBezTo>
                    <a:pt x="438" y="405"/>
                    <a:pt x="438" y="405"/>
                    <a:pt x="438" y="405"/>
                  </a:cubicBezTo>
                  <a:cubicBezTo>
                    <a:pt x="447" y="394"/>
                    <a:pt x="455" y="383"/>
                    <a:pt x="462" y="370"/>
                  </a:cubicBezTo>
                  <a:cubicBezTo>
                    <a:pt x="479" y="377"/>
                    <a:pt x="479" y="377"/>
                    <a:pt x="479" y="377"/>
                  </a:cubicBezTo>
                  <a:cubicBezTo>
                    <a:pt x="502" y="383"/>
                    <a:pt x="502" y="383"/>
                    <a:pt x="502" y="383"/>
                  </a:cubicBezTo>
                  <a:cubicBezTo>
                    <a:pt x="516" y="348"/>
                    <a:pt x="516" y="348"/>
                    <a:pt x="516" y="348"/>
                  </a:cubicBezTo>
                  <a:cubicBezTo>
                    <a:pt x="496" y="335"/>
                    <a:pt x="496" y="335"/>
                    <a:pt x="496" y="335"/>
                  </a:cubicBezTo>
                  <a:cubicBezTo>
                    <a:pt x="479" y="328"/>
                    <a:pt x="479" y="328"/>
                    <a:pt x="479" y="328"/>
                  </a:cubicBezTo>
                  <a:cubicBezTo>
                    <a:pt x="483" y="315"/>
                    <a:pt x="486" y="301"/>
                    <a:pt x="487" y="287"/>
                  </a:cubicBezTo>
                  <a:lnTo>
                    <a:pt x="506" y="287"/>
                  </a:lnTo>
                  <a:close/>
                  <a:moveTo>
                    <a:pt x="265" y="290"/>
                  </a:moveTo>
                  <a:cubicBezTo>
                    <a:pt x="251" y="290"/>
                    <a:pt x="239" y="278"/>
                    <a:pt x="239" y="264"/>
                  </a:cubicBezTo>
                  <a:cubicBezTo>
                    <a:pt x="239" y="250"/>
                    <a:pt x="251" y="238"/>
                    <a:pt x="265" y="238"/>
                  </a:cubicBezTo>
                  <a:cubicBezTo>
                    <a:pt x="279" y="238"/>
                    <a:pt x="291" y="250"/>
                    <a:pt x="291" y="264"/>
                  </a:cubicBezTo>
                  <a:cubicBezTo>
                    <a:pt x="291" y="278"/>
                    <a:pt x="279" y="290"/>
                    <a:pt x="265" y="290"/>
                  </a:cubicBezTo>
                  <a:close/>
                </a:path>
              </a:pathLst>
            </a:custGeom>
            <a:solidFill>
              <a:srgbClr val="05BAC8"/>
            </a:solid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13"/>
            <p:cNvSpPr>
              <a:spLocks noEditPoints="1"/>
            </p:cNvSpPr>
            <p:nvPr/>
          </p:nvSpPr>
          <p:spPr bwMode="auto">
            <a:xfrm>
              <a:off x="5405438" y="2741613"/>
              <a:ext cx="1376363" cy="1381125"/>
            </a:xfrm>
            <a:custGeom>
              <a:avLst/>
              <a:gdLst>
                <a:gd name="T0" fmla="*/ 184 w 367"/>
                <a:gd name="T1" fmla="*/ 0 h 368"/>
                <a:gd name="T2" fmla="*/ 0 w 367"/>
                <a:gd name="T3" fmla="*/ 184 h 368"/>
                <a:gd name="T4" fmla="*/ 184 w 367"/>
                <a:gd name="T5" fmla="*/ 368 h 368"/>
                <a:gd name="T6" fmla="*/ 367 w 367"/>
                <a:gd name="T7" fmla="*/ 184 h 368"/>
                <a:gd name="T8" fmla="*/ 184 w 367"/>
                <a:gd name="T9" fmla="*/ 0 h 368"/>
                <a:gd name="T10" fmla="*/ 184 w 367"/>
                <a:gd name="T11" fmla="*/ 250 h 368"/>
                <a:gd name="T12" fmla="*/ 118 w 367"/>
                <a:gd name="T13" fmla="*/ 184 h 368"/>
                <a:gd name="T14" fmla="*/ 184 w 367"/>
                <a:gd name="T15" fmla="*/ 118 h 368"/>
                <a:gd name="T16" fmla="*/ 250 w 367"/>
                <a:gd name="T17" fmla="*/ 184 h 368"/>
                <a:gd name="T18" fmla="*/ 184 w 367"/>
                <a:gd name="T19" fmla="*/ 250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7" h="368">
                  <a:moveTo>
                    <a:pt x="184" y="0"/>
                  </a:moveTo>
                  <a:cubicBezTo>
                    <a:pt x="83" y="0"/>
                    <a:pt x="0" y="83"/>
                    <a:pt x="0" y="184"/>
                  </a:cubicBezTo>
                  <a:cubicBezTo>
                    <a:pt x="0" y="285"/>
                    <a:pt x="83" y="368"/>
                    <a:pt x="184" y="368"/>
                  </a:cubicBezTo>
                  <a:cubicBezTo>
                    <a:pt x="285" y="368"/>
                    <a:pt x="367" y="285"/>
                    <a:pt x="367" y="184"/>
                  </a:cubicBezTo>
                  <a:cubicBezTo>
                    <a:pt x="367" y="83"/>
                    <a:pt x="285" y="0"/>
                    <a:pt x="184" y="0"/>
                  </a:cubicBezTo>
                  <a:close/>
                  <a:moveTo>
                    <a:pt x="184" y="250"/>
                  </a:moveTo>
                  <a:cubicBezTo>
                    <a:pt x="148" y="250"/>
                    <a:pt x="118" y="220"/>
                    <a:pt x="118" y="184"/>
                  </a:cubicBezTo>
                  <a:cubicBezTo>
                    <a:pt x="118" y="148"/>
                    <a:pt x="148" y="118"/>
                    <a:pt x="184" y="118"/>
                  </a:cubicBezTo>
                  <a:cubicBezTo>
                    <a:pt x="220" y="118"/>
                    <a:pt x="250" y="148"/>
                    <a:pt x="250" y="184"/>
                  </a:cubicBezTo>
                  <a:cubicBezTo>
                    <a:pt x="250" y="220"/>
                    <a:pt x="220" y="250"/>
                    <a:pt x="184" y="250"/>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7" name="矩形 6"/>
          <p:cNvSpPr/>
          <p:nvPr/>
        </p:nvSpPr>
        <p:spPr>
          <a:xfrm>
            <a:off x="1311887" y="1963060"/>
            <a:ext cx="3877985" cy="646331"/>
          </a:xfrm>
          <a:prstGeom prst="rect">
            <a:avLst/>
          </a:prstGeom>
        </p:spPr>
        <p:txBody>
          <a:bodyPr wrap="none">
            <a:spAutoFit/>
          </a:bodyPr>
          <a:lstStyle/>
          <a:p>
            <a:pPr algn="just"/>
            <a:r>
              <a:rPr lang="zh-CN" altLang="zh-CN" dirty="0">
                <a:latin typeface="微软雅黑" panose="020B0503020204020204" pitchFamily="34" charset="-122"/>
                <a:ea typeface="微软雅黑" panose="020B0503020204020204" pitchFamily="34" charset="-122"/>
              </a:rPr>
              <a:t>您通常用手机还是电脑来预定会议？</a:t>
            </a:r>
          </a:p>
          <a:p>
            <a:pPr lvl="0" algn="just">
              <a:spcAft>
                <a:spcPts val="0"/>
              </a:spcAft>
            </a:pPr>
            <a:endParaRPr lang="en-US" altLang="zh-CN" kern="100" dirty="0" smtClean="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 name="矩形 7"/>
          <p:cNvSpPr/>
          <p:nvPr/>
        </p:nvSpPr>
        <p:spPr>
          <a:xfrm>
            <a:off x="5542802" y="3028904"/>
            <a:ext cx="6096000" cy="369332"/>
          </a:xfrm>
          <a:prstGeom prst="rect">
            <a:avLst/>
          </a:prstGeom>
        </p:spPr>
        <p:txBody>
          <a:bodyPr>
            <a:spAutoFit/>
          </a:bodyPr>
          <a:lstStyle/>
          <a:p>
            <a:pPr marL="228600" indent="266700" algn="ctr">
              <a:spcAft>
                <a:spcPts val="0"/>
              </a:spcAft>
            </a:pPr>
            <a:r>
              <a:rPr lang="zh-CN" altLang="en-US" kern="100" dirty="0">
                <a:latin typeface="等线" panose="02010600030101010101" pitchFamily="2" charset="-122"/>
                <a:ea typeface="微软雅黑" panose="020B0503020204020204" pitchFamily="34" charset="-122"/>
                <a:cs typeface="Times New Roman" panose="02020603050405020304" pitchFamily="18" charset="0"/>
              </a:rPr>
              <a:t>电脑</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0" name="矩形 9"/>
          <p:cNvSpPr/>
          <p:nvPr/>
        </p:nvSpPr>
        <p:spPr>
          <a:xfrm>
            <a:off x="1366322" y="3220425"/>
            <a:ext cx="3877985" cy="646331"/>
          </a:xfrm>
          <a:prstGeom prst="rect">
            <a:avLst/>
          </a:prstGeom>
        </p:spPr>
        <p:txBody>
          <a:bodyPr wrap="none">
            <a:spAutoFit/>
          </a:bodyPr>
          <a:lstStyle/>
          <a:p>
            <a:pPr lvl="0" algn="just">
              <a:spcAft>
                <a:spcPts val="0"/>
              </a:spcAft>
            </a:pPr>
            <a:r>
              <a:rPr lang="zh-CN" altLang="en-US" kern="100" dirty="0" smtClean="0">
                <a:latin typeface="等线" panose="02010600030101010101" pitchFamily="2" charset="-122"/>
                <a:ea typeface="微软雅黑" panose="020B0503020204020204" pitchFamily="34" charset="-122"/>
                <a:cs typeface="Times New Roman" panose="02020603050405020304" pitchFamily="18" charset="0"/>
              </a:rPr>
              <a:t>作为</a:t>
            </a:r>
            <a:r>
              <a:rPr lang="zh-CN" altLang="en-US" kern="100" dirty="0">
                <a:latin typeface="等线" panose="02010600030101010101" pitchFamily="2" charset="-122"/>
                <a:ea typeface="微软雅黑" panose="020B0503020204020204" pitchFamily="34" charset="-122"/>
                <a:cs typeface="Times New Roman" panose="02020603050405020304" pitchFamily="18" charset="0"/>
              </a:rPr>
              <a:t>与会人去参加会议的时候</a:t>
            </a:r>
            <a:r>
              <a:rPr lang="zh-CN" altLang="en-US" kern="100" dirty="0" smtClean="0">
                <a:latin typeface="等线" panose="02010600030101010101" pitchFamily="2" charset="-122"/>
                <a:ea typeface="微软雅黑" panose="020B0503020204020204" pitchFamily="34" charset="-122"/>
                <a:cs typeface="Times New Roman" panose="02020603050405020304" pitchFamily="18" charset="0"/>
              </a:rPr>
              <a:t>您遇到</a:t>
            </a:r>
            <a:endParaRPr lang="en-US" altLang="zh-CN" kern="100" dirty="0" smtClean="0">
              <a:latin typeface="等线" panose="02010600030101010101" pitchFamily="2" charset="-122"/>
              <a:ea typeface="微软雅黑" panose="020B0503020204020204" pitchFamily="34" charset="-122"/>
              <a:cs typeface="Times New Roman" panose="02020603050405020304" pitchFamily="18" charset="0"/>
            </a:endParaRPr>
          </a:p>
          <a:p>
            <a:pPr lvl="0" algn="just">
              <a:spcAft>
                <a:spcPts val="0"/>
              </a:spcAft>
            </a:pPr>
            <a:r>
              <a:rPr lang="zh-CN" altLang="en-US" kern="100" dirty="0" smtClean="0">
                <a:latin typeface="等线" panose="02010600030101010101" pitchFamily="2" charset="-122"/>
                <a:ea typeface="微软雅黑" panose="020B0503020204020204" pitchFamily="34" charset="-122"/>
                <a:cs typeface="Times New Roman" panose="02020603050405020304" pitchFamily="18" charset="0"/>
              </a:rPr>
              <a:t>过</a:t>
            </a:r>
            <a:r>
              <a:rPr lang="zh-CN" altLang="en-US" kern="100" dirty="0">
                <a:latin typeface="等线" panose="02010600030101010101" pitchFamily="2" charset="-122"/>
                <a:ea typeface="微软雅黑" panose="020B0503020204020204" pitchFamily="34" charset="-122"/>
                <a:cs typeface="Times New Roman" panose="02020603050405020304" pitchFamily="18" charset="0"/>
              </a:rPr>
              <a:t>什么不便吗？</a:t>
            </a:r>
            <a:endParaRPr lang="en-US" altLang="zh-CN" kern="100" dirty="0" smtClean="0">
              <a:latin typeface="等线" panose="02010600030101010101" pitchFamily="2" charset="-122"/>
              <a:ea typeface="微软雅黑" panose="020B0503020204020204" pitchFamily="34" charset="-122"/>
              <a:cs typeface="Times New Roman" panose="02020603050405020304" pitchFamily="18" charset="0"/>
            </a:endParaRPr>
          </a:p>
        </p:txBody>
      </p:sp>
      <p:sp>
        <p:nvSpPr>
          <p:cNvPr id="12" name="矩形 11"/>
          <p:cNvSpPr/>
          <p:nvPr/>
        </p:nvSpPr>
        <p:spPr>
          <a:xfrm>
            <a:off x="1366322" y="4489446"/>
            <a:ext cx="3733556" cy="646331"/>
          </a:xfrm>
          <a:prstGeom prst="rect">
            <a:avLst/>
          </a:prstGeom>
        </p:spPr>
        <p:txBody>
          <a:bodyPr wrap="square">
            <a:spAutoFit/>
          </a:bodyPr>
          <a:lstStyle/>
          <a:p>
            <a:pPr lvl="0" algn="just">
              <a:spcAft>
                <a:spcPts val="0"/>
              </a:spcAft>
            </a:pPr>
            <a:r>
              <a:rPr lang="zh-CN" altLang="en-US" kern="100" dirty="0" smtClean="0">
                <a:latin typeface="等线" panose="02010600030101010101" pitchFamily="2" charset="-122"/>
                <a:ea typeface="微软雅黑" panose="020B0503020204020204" pitchFamily="34" charset="-122"/>
                <a:cs typeface="Times New Roman" panose="02020603050405020304" pitchFamily="18" charset="0"/>
              </a:rPr>
              <a:t>您</a:t>
            </a:r>
            <a:r>
              <a:rPr lang="zh-CN" altLang="en-US" kern="100" dirty="0">
                <a:latin typeface="等线" panose="02010600030101010101" pitchFamily="2" charset="-122"/>
                <a:ea typeface="微软雅黑" panose="020B0503020204020204" pitchFamily="34" charset="-122"/>
                <a:cs typeface="Times New Roman" panose="02020603050405020304" pitchFamily="18" charset="0"/>
              </a:rPr>
              <a:t>觉得一个好的会议室预订系统应该具有哪些特点和功能</a:t>
            </a:r>
            <a:r>
              <a:rPr lang="zh-CN" altLang="en-US" kern="100" dirty="0" smtClean="0">
                <a:latin typeface="等线" panose="02010600030101010101" pitchFamily="2" charset="-122"/>
                <a:ea typeface="微软雅黑" panose="020B0503020204020204" pitchFamily="34" charset="-122"/>
                <a:cs typeface="Times New Roman" panose="02020603050405020304" pitchFamily="18" charset="0"/>
              </a:rPr>
              <a:t>？</a:t>
            </a:r>
            <a:endParaRPr lang="en-US" altLang="zh-CN" kern="100" dirty="0" smtClean="0">
              <a:latin typeface="等线" panose="02010600030101010101" pitchFamily="2" charset="-122"/>
              <a:ea typeface="微软雅黑" panose="020B0503020204020204" pitchFamily="34" charset="-122"/>
              <a:cs typeface="Times New Roman" panose="02020603050405020304" pitchFamily="18" charset="0"/>
            </a:endParaRPr>
          </a:p>
        </p:txBody>
      </p:sp>
      <p:sp>
        <p:nvSpPr>
          <p:cNvPr id="16" name="矩形 15"/>
          <p:cNvSpPr/>
          <p:nvPr/>
        </p:nvSpPr>
        <p:spPr>
          <a:xfrm>
            <a:off x="5673431" y="2263285"/>
            <a:ext cx="6096000" cy="2308324"/>
          </a:xfrm>
          <a:prstGeom prst="rect">
            <a:avLst/>
          </a:prstGeom>
        </p:spPr>
        <p:txBody>
          <a:bodyPr>
            <a:spAutoFit/>
          </a:bodyPr>
          <a:lstStyle/>
          <a:p>
            <a:pPr marL="228600" indent="266700" algn="just">
              <a:spcAft>
                <a:spcPts val="0"/>
              </a:spcAft>
            </a:pPr>
            <a:r>
              <a:rPr lang="zh-CN" altLang="en-US" kern="100" dirty="0">
                <a:latin typeface="等线" panose="02010600030101010101" pitchFamily="2" charset="-122"/>
                <a:ea typeface="微软雅黑" panose="020B0503020204020204" pitchFamily="34" charset="-122"/>
                <a:cs typeface="Times New Roman" panose="02020603050405020304" pitchFamily="18" charset="0"/>
              </a:rPr>
              <a:t>（</a:t>
            </a:r>
            <a:r>
              <a:rPr lang="en-US" altLang="zh-CN" kern="100" dirty="0">
                <a:latin typeface="等线" panose="02010600030101010101" pitchFamily="2" charset="-122"/>
                <a:ea typeface="微软雅黑" panose="020B0503020204020204" pitchFamily="34" charset="-122"/>
                <a:cs typeface="Times New Roman" panose="02020603050405020304" pitchFamily="18" charset="0"/>
              </a:rPr>
              <a:t>1</a:t>
            </a:r>
            <a:r>
              <a:rPr lang="zh-CN" altLang="en-US" kern="100" dirty="0">
                <a:latin typeface="等线" panose="02010600030101010101" pitchFamily="2" charset="-122"/>
                <a:ea typeface="微软雅黑" panose="020B0503020204020204" pitchFamily="34" charset="-122"/>
                <a:cs typeface="Times New Roman" panose="02020603050405020304" pitchFamily="18" charset="0"/>
              </a:rPr>
              <a:t>）会议时间控制（长了或短了，弹性）</a:t>
            </a:r>
          </a:p>
          <a:p>
            <a:pPr marL="228600" indent="266700" algn="just">
              <a:spcAft>
                <a:spcPts val="0"/>
              </a:spcAft>
            </a:pPr>
            <a:r>
              <a:rPr lang="zh-CN" altLang="en-US" kern="100" dirty="0">
                <a:latin typeface="等线" panose="02010600030101010101" pitchFamily="2" charset="-122"/>
                <a:ea typeface="微软雅黑" panose="020B0503020204020204" pitchFamily="34" charset="-122"/>
                <a:cs typeface="Times New Roman" panose="02020603050405020304" pitchFamily="18" charset="0"/>
              </a:rPr>
              <a:t>（</a:t>
            </a:r>
            <a:r>
              <a:rPr lang="en-US" altLang="zh-CN" kern="100" dirty="0">
                <a:latin typeface="等线" panose="02010600030101010101" pitchFamily="2" charset="-122"/>
                <a:ea typeface="微软雅黑" panose="020B0503020204020204" pitchFamily="34" charset="-122"/>
                <a:cs typeface="Times New Roman" panose="02020603050405020304" pitchFamily="18" charset="0"/>
              </a:rPr>
              <a:t>2</a:t>
            </a:r>
            <a:r>
              <a:rPr lang="zh-CN" altLang="en-US" kern="100" dirty="0">
                <a:latin typeface="等线" panose="02010600030101010101" pitchFamily="2" charset="-122"/>
                <a:ea typeface="微软雅黑" panose="020B0503020204020204" pitchFamily="34" charset="-122"/>
                <a:cs typeface="Times New Roman" panose="02020603050405020304" pitchFamily="18" charset="0"/>
              </a:rPr>
              <a:t>）会议人员控制（有些会议难以提前预知）</a:t>
            </a:r>
          </a:p>
          <a:p>
            <a:pPr marL="228600" indent="266700" algn="just">
              <a:spcAft>
                <a:spcPts val="0"/>
              </a:spcAft>
            </a:pPr>
            <a:r>
              <a:rPr lang="zh-CN" altLang="en-US" kern="100" dirty="0">
                <a:latin typeface="等线" panose="02010600030101010101" pitchFamily="2" charset="-122"/>
                <a:ea typeface="微软雅黑" panose="020B0503020204020204" pitchFamily="34" charset="-122"/>
                <a:cs typeface="Times New Roman" panose="02020603050405020304" pitchFamily="18" charset="0"/>
              </a:rPr>
              <a:t>（</a:t>
            </a:r>
            <a:r>
              <a:rPr lang="en-US" altLang="zh-CN" kern="100" dirty="0">
                <a:latin typeface="等线" panose="02010600030101010101" pitchFamily="2" charset="-122"/>
                <a:ea typeface="微软雅黑" panose="020B0503020204020204" pitchFamily="34" charset="-122"/>
                <a:cs typeface="Times New Roman" panose="02020603050405020304" pitchFamily="18" charset="0"/>
              </a:rPr>
              <a:t>3</a:t>
            </a:r>
            <a:r>
              <a:rPr lang="zh-CN" altLang="en-US" kern="100" dirty="0">
                <a:latin typeface="等线" panose="02010600030101010101" pitchFamily="2" charset="-122"/>
                <a:ea typeface="微软雅黑" panose="020B0503020204020204" pitchFamily="34" charset="-122"/>
                <a:cs typeface="Times New Roman" panose="02020603050405020304" pitchFamily="18" charset="0"/>
              </a:rPr>
              <a:t>）会议室设备不可预知（投影</a:t>
            </a:r>
            <a:r>
              <a:rPr lang="en-US" altLang="zh-CN" kern="100" dirty="0">
                <a:latin typeface="等线" panose="02010600030101010101" pitchFamily="2" charset="-122"/>
                <a:ea typeface="微软雅黑" panose="020B0503020204020204" pitchFamily="34" charset="-122"/>
                <a:cs typeface="Times New Roman" panose="02020603050405020304" pitchFamily="18" charset="0"/>
              </a:rPr>
              <a:t>4:3/16:9</a:t>
            </a:r>
            <a:r>
              <a:rPr lang="zh-CN" altLang="en-US" kern="100" dirty="0">
                <a:latin typeface="等线" panose="02010600030101010101" pitchFamily="2" charset="-122"/>
                <a:ea typeface="微软雅黑" panose="020B0503020204020204" pitchFamily="34" charset="-122"/>
                <a:cs typeface="Times New Roman" panose="02020603050405020304" pitchFamily="18" charset="0"/>
              </a:rPr>
              <a:t>）</a:t>
            </a:r>
          </a:p>
          <a:p>
            <a:pPr marL="228600" indent="266700" algn="just">
              <a:spcAft>
                <a:spcPts val="0"/>
              </a:spcAft>
            </a:pPr>
            <a:r>
              <a:rPr lang="zh-CN" altLang="en-US" kern="100" dirty="0">
                <a:latin typeface="等线" panose="02010600030101010101" pitchFamily="2" charset="-122"/>
                <a:ea typeface="微软雅黑" panose="020B0503020204020204" pitchFamily="34" charset="-122"/>
                <a:cs typeface="Times New Roman" panose="02020603050405020304" pitchFamily="18" charset="0"/>
              </a:rPr>
              <a:t>（</a:t>
            </a:r>
            <a:r>
              <a:rPr lang="en-US" altLang="zh-CN" kern="100" dirty="0">
                <a:latin typeface="等线" panose="02010600030101010101" pitchFamily="2" charset="-122"/>
                <a:ea typeface="微软雅黑" panose="020B0503020204020204" pitchFamily="34" charset="-122"/>
                <a:cs typeface="Times New Roman" panose="02020603050405020304" pitchFamily="18" charset="0"/>
              </a:rPr>
              <a:t>4</a:t>
            </a:r>
            <a:r>
              <a:rPr lang="zh-CN" altLang="en-US" kern="100" dirty="0">
                <a:latin typeface="等线" panose="02010600030101010101" pitchFamily="2" charset="-122"/>
                <a:ea typeface="微软雅黑" panose="020B0503020204020204" pitchFamily="34" charset="-122"/>
                <a:cs typeface="Times New Roman" panose="02020603050405020304" pitchFamily="18" charset="0"/>
              </a:rPr>
              <a:t>）人员关注度情况掌控</a:t>
            </a:r>
          </a:p>
          <a:p>
            <a:pPr marL="228600" indent="266700" algn="just">
              <a:spcAft>
                <a:spcPts val="0"/>
              </a:spcAft>
            </a:pPr>
            <a:r>
              <a:rPr lang="zh-CN" altLang="en-US" kern="100" dirty="0">
                <a:latin typeface="等线" panose="02010600030101010101" pitchFamily="2" charset="-122"/>
                <a:ea typeface="微软雅黑" panose="020B0503020204020204" pitchFamily="34" charset="-122"/>
                <a:cs typeface="Times New Roman" panose="02020603050405020304" pitchFamily="18" charset="0"/>
              </a:rPr>
              <a:t>（</a:t>
            </a:r>
            <a:r>
              <a:rPr lang="en-US" altLang="zh-CN" kern="100" dirty="0">
                <a:latin typeface="等线" panose="02010600030101010101" pitchFamily="2" charset="-122"/>
                <a:ea typeface="微软雅黑" panose="020B0503020204020204" pitchFamily="34" charset="-122"/>
                <a:cs typeface="Times New Roman" panose="02020603050405020304" pitchFamily="18" charset="0"/>
              </a:rPr>
              <a:t>5</a:t>
            </a:r>
            <a:r>
              <a:rPr lang="zh-CN" altLang="en-US" kern="100" dirty="0">
                <a:latin typeface="等线" panose="02010600030101010101" pitchFamily="2" charset="-122"/>
                <a:ea typeface="微软雅黑" panose="020B0503020204020204" pitchFamily="34" charset="-122"/>
                <a:cs typeface="Times New Roman" panose="02020603050405020304" pitchFamily="18" charset="0"/>
              </a:rPr>
              <a:t>）会议室有人吸烟等造成的问题</a:t>
            </a:r>
          </a:p>
          <a:p>
            <a:pPr marL="228600" indent="266700" algn="just">
              <a:spcAft>
                <a:spcPts val="0"/>
              </a:spcAft>
            </a:pPr>
            <a:r>
              <a:rPr lang="zh-CN" altLang="en-US" kern="100" dirty="0">
                <a:latin typeface="等线" panose="02010600030101010101" pitchFamily="2" charset="-122"/>
                <a:ea typeface="微软雅黑" panose="020B0503020204020204" pitchFamily="34" charset="-122"/>
                <a:cs typeface="Times New Roman" panose="02020603050405020304" pitchFamily="18" charset="0"/>
              </a:rPr>
              <a:t>（</a:t>
            </a:r>
            <a:r>
              <a:rPr lang="en-US" altLang="zh-CN" kern="100" dirty="0">
                <a:latin typeface="等线" panose="02010600030101010101" pitchFamily="2" charset="-122"/>
                <a:ea typeface="微软雅黑" panose="020B0503020204020204" pitchFamily="34" charset="-122"/>
                <a:cs typeface="Times New Roman" panose="02020603050405020304" pitchFamily="18" charset="0"/>
              </a:rPr>
              <a:t>6</a:t>
            </a:r>
            <a:r>
              <a:rPr lang="zh-CN" altLang="en-US" kern="100" dirty="0">
                <a:latin typeface="等线" panose="02010600030101010101" pitchFamily="2" charset="-122"/>
                <a:ea typeface="微软雅黑" panose="020B0503020204020204" pitchFamily="34" charset="-122"/>
                <a:cs typeface="Times New Roman" panose="02020603050405020304" pitchFamily="18" charset="0"/>
              </a:rPr>
              <a:t>）会议内容自身的问题</a:t>
            </a:r>
          </a:p>
          <a:p>
            <a:pPr marL="228600" indent="266700" algn="just">
              <a:spcAft>
                <a:spcPts val="0"/>
              </a:spcAft>
            </a:pPr>
            <a:r>
              <a:rPr lang="zh-CN" altLang="en-US" kern="100" dirty="0">
                <a:latin typeface="等线" panose="02010600030101010101" pitchFamily="2" charset="-122"/>
                <a:ea typeface="微软雅黑" panose="020B0503020204020204" pitchFamily="34" charset="-122"/>
                <a:cs typeface="Times New Roman" panose="02020603050405020304" pitchFamily="18" charset="0"/>
              </a:rPr>
              <a:t>（</a:t>
            </a:r>
            <a:r>
              <a:rPr lang="en-US" altLang="zh-CN" kern="100" dirty="0">
                <a:latin typeface="等线" panose="02010600030101010101" pitchFamily="2" charset="-122"/>
                <a:ea typeface="微软雅黑" panose="020B0503020204020204" pitchFamily="34" charset="-122"/>
                <a:cs typeface="Times New Roman" panose="02020603050405020304" pitchFamily="18" charset="0"/>
              </a:rPr>
              <a:t>7</a:t>
            </a:r>
            <a:r>
              <a:rPr lang="zh-CN" altLang="en-US" kern="100" dirty="0">
                <a:latin typeface="等线" panose="02010600030101010101" pitchFamily="2" charset="-122"/>
                <a:ea typeface="微软雅黑" panose="020B0503020204020204" pitchFamily="34" charset="-122"/>
                <a:cs typeface="Times New Roman" panose="02020603050405020304" pitchFamily="18" charset="0"/>
              </a:rPr>
              <a:t>）会议室能否提供更多帮助公平的数字化设备（</a:t>
            </a:r>
            <a:r>
              <a:rPr lang="zh-CN" altLang="en-US" kern="100" dirty="0" smtClean="0">
                <a:latin typeface="等线" panose="02010600030101010101" pitchFamily="2" charset="-122"/>
                <a:ea typeface="微软雅黑" panose="020B0503020204020204" pitchFamily="34" charset="-122"/>
                <a:cs typeface="Times New Roman" panose="02020603050405020304" pitchFamily="18" charset="0"/>
              </a:rPr>
              <a:t>比  </a:t>
            </a:r>
            <a:r>
              <a:rPr lang="en-US" altLang="zh-CN" kern="100" dirty="0" smtClean="0">
                <a:latin typeface="等线" panose="02010600030101010101" pitchFamily="2" charset="-122"/>
                <a:ea typeface="微软雅黑" panose="020B0503020204020204" pitchFamily="34" charset="-122"/>
                <a:cs typeface="Times New Roman" panose="02020603050405020304" pitchFamily="18" charset="0"/>
              </a:rPr>
              <a:t>	   </a:t>
            </a:r>
            <a:r>
              <a:rPr lang="zh-CN" altLang="en-US" kern="100" dirty="0" smtClean="0">
                <a:latin typeface="等线" panose="02010600030101010101" pitchFamily="2" charset="-122"/>
                <a:ea typeface="微软雅黑" panose="020B0503020204020204" pitchFamily="34" charset="-122"/>
                <a:cs typeface="Times New Roman" panose="02020603050405020304" pitchFamily="18" charset="0"/>
              </a:rPr>
              <a:t>如</a:t>
            </a:r>
            <a:r>
              <a:rPr lang="zh-CN" altLang="en-US" kern="100" dirty="0">
                <a:latin typeface="等线" panose="02010600030101010101" pitchFamily="2" charset="-122"/>
                <a:ea typeface="微软雅黑" panose="020B0503020204020204" pitchFamily="34" charset="-122"/>
                <a:cs typeface="Times New Roman" panose="02020603050405020304" pitchFamily="18" charset="0"/>
              </a:rPr>
              <a:t>党员表决会的匿名投票）</a:t>
            </a:r>
          </a:p>
        </p:txBody>
      </p:sp>
      <p:sp>
        <p:nvSpPr>
          <p:cNvPr id="17" name="矩形 16"/>
          <p:cNvSpPr/>
          <p:nvPr/>
        </p:nvSpPr>
        <p:spPr>
          <a:xfrm>
            <a:off x="5426672" y="2244074"/>
            <a:ext cx="6096000" cy="2308324"/>
          </a:xfrm>
          <a:prstGeom prst="rect">
            <a:avLst/>
          </a:prstGeom>
        </p:spPr>
        <p:txBody>
          <a:bodyPr>
            <a:spAutoFit/>
          </a:bodyPr>
          <a:lstStyle/>
          <a:p>
            <a:pPr marL="228600" indent="266700" algn="just">
              <a:spcAft>
                <a:spcPts val="0"/>
              </a:spcAft>
            </a:pPr>
            <a:r>
              <a:rPr lang="zh-CN" altLang="en-US" kern="100">
                <a:latin typeface="等线" panose="02010600030101010101" pitchFamily="2" charset="-122"/>
                <a:ea typeface="微软雅黑" panose="020B0503020204020204" pitchFamily="34" charset="-122"/>
                <a:cs typeface="Times New Roman" panose="02020603050405020304" pitchFamily="18" charset="0"/>
              </a:rPr>
              <a:t>我觉得一个好的会议室管理系统除了要完成管理会议和会议室的最基础的功能之外，还需要具有智能的特点，能够帮助我完成会议的成功完成，节省我操作该系统而浪费时间。例如我在每次开会前打开会议室的门禁时经常忘记拿上门禁卡，需要回去拿上门禁卡才能开门，这十分令人头疼。还有提前能够打开会议室中的设备，包括一些灯、电脑、空调等，让我每次开会都不需要浪费时间在打开设备上。</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929406874"/>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6" fill="hold" nodeType="withEffect">
                                  <p:stCondLst>
                                    <p:cond delay="6700"/>
                                  </p:stCondLst>
                                  <p:childTnLst>
                                    <p:set>
                                      <p:cBhvr>
                                        <p:cTn id="6" dur="1" fill="hold">
                                          <p:stCondLst>
                                            <p:cond delay="0"/>
                                          </p:stCondLst>
                                        </p:cTn>
                                        <p:tgtEl>
                                          <p:spTgt spid="42"/>
                                        </p:tgtEl>
                                        <p:attrNameLst>
                                          <p:attrName>style.visibility</p:attrName>
                                        </p:attrNameLst>
                                      </p:cBhvr>
                                      <p:to>
                                        <p:strVal val="visible"/>
                                      </p:to>
                                    </p:set>
                                    <p:animEffect transition="in" filter="barn(inHorizontal)">
                                      <p:cBhvr>
                                        <p:cTn id="7" dur="250"/>
                                        <p:tgtEl>
                                          <p:spTgt spid="4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fade">
                                      <p:cBhvr>
                                        <p:cTn id="12" dur="500"/>
                                        <p:tgtEl>
                                          <p:spTgt spid="4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8" presetClass="emph" presetSubtype="0" fill="hold" nodeType="withEffect">
                                  <p:stCondLst>
                                    <p:cond delay="0"/>
                                  </p:stCondLst>
                                  <p:childTnLst>
                                    <p:animRot by="21600000">
                                      <p:cBhvr>
                                        <p:cTn id="17" dur="800" fill="hold"/>
                                        <p:tgtEl>
                                          <p:spTgt spid="43"/>
                                        </p:tgtEl>
                                        <p:attrNameLst>
                                          <p:attrName>r</p:attrName>
                                        </p:attrNameLst>
                                      </p:cBhvr>
                                    </p:animRo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grpId="1" nodeType="clickEffect">
                                  <p:stCondLst>
                                    <p:cond delay="0"/>
                                  </p:stCondLst>
                                  <p:childTnLst>
                                    <p:animEffect transition="out" filter="fade">
                                      <p:cBhvr>
                                        <p:cTn id="26" dur="500"/>
                                        <p:tgtEl>
                                          <p:spTgt spid="8"/>
                                        </p:tgtEl>
                                      </p:cBhvr>
                                    </p:animEffect>
                                    <p:set>
                                      <p:cBhvr>
                                        <p:cTn id="27" dur="1" fill="hold">
                                          <p:stCondLst>
                                            <p:cond delay="499"/>
                                          </p:stCondLst>
                                        </p:cTn>
                                        <p:tgtEl>
                                          <p:spTgt spid="8"/>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6"/>
                                        </p:tgtEl>
                                        <p:attrNameLst>
                                          <p:attrName>style.visibility</p:attrName>
                                        </p:attrNameLst>
                                      </p:cBhvr>
                                      <p:to>
                                        <p:strVal val="visible"/>
                                      </p:to>
                                    </p:set>
                                    <p:animEffect transition="in" filter="fade">
                                      <p:cBhvr>
                                        <p:cTn id="32" dur="500"/>
                                        <p:tgtEl>
                                          <p:spTgt spid="46"/>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500"/>
                                        <p:tgtEl>
                                          <p:spTgt spid="10"/>
                                        </p:tgtEl>
                                      </p:cBhvr>
                                    </p:animEffect>
                                  </p:childTnLst>
                                </p:cTn>
                              </p:par>
                              <p:par>
                                <p:cTn id="36" presetID="8" presetClass="emph" presetSubtype="0" fill="hold" nodeType="withEffect">
                                  <p:stCondLst>
                                    <p:cond delay="0"/>
                                  </p:stCondLst>
                                  <p:childTnLst>
                                    <p:animRot by="21600000">
                                      <p:cBhvr>
                                        <p:cTn id="37" dur="800" fill="hold"/>
                                        <p:tgtEl>
                                          <p:spTgt spid="46"/>
                                        </p:tgtEl>
                                        <p:attrNameLst>
                                          <p:attrName>r</p:attrName>
                                        </p:attrNameLst>
                                      </p:cBhvr>
                                    </p:animRo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fade">
                                      <p:cBhvr>
                                        <p:cTn id="42" dur="500"/>
                                        <p:tgtEl>
                                          <p:spTgt spid="16"/>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grpId="1" nodeType="clickEffect">
                                  <p:stCondLst>
                                    <p:cond delay="0"/>
                                  </p:stCondLst>
                                  <p:childTnLst>
                                    <p:animEffect transition="out" filter="fade">
                                      <p:cBhvr>
                                        <p:cTn id="46" dur="500"/>
                                        <p:tgtEl>
                                          <p:spTgt spid="16"/>
                                        </p:tgtEl>
                                      </p:cBhvr>
                                    </p:animEffect>
                                    <p:set>
                                      <p:cBhvr>
                                        <p:cTn id="47" dur="1" fill="hold">
                                          <p:stCondLst>
                                            <p:cond delay="499"/>
                                          </p:stCondLst>
                                        </p:cTn>
                                        <p:tgtEl>
                                          <p:spTgt spid="16"/>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49"/>
                                        </p:tgtEl>
                                        <p:attrNameLst>
                                          <p:attrName>style.visibility</p:attrName>
                                        </p:attrNameLst>
                                      </p:cBhvr>
                                      <p:to>
                                        <p:strVal val="visible"/>
                                      </p:to>
                                    </p:set>
                                    <p:animEffect transition="in" filter="fade">
                                      <p:cBhvr>
                                        <p:cTn id="52" dur="500"/>
                                        <p:tgtEl>
                                          <p:spTgt spid="49"/>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2"/>
                                        </p:tgtEl>
                                        <p:attrNameLst>
                                          <p:attrName>style.visibility</p:attrName>
                                        </p:attrNameLst>
                                      </p:cBhvr>
                                      <p:to>
                                        <p:strVal val="visible"/>
                                      </p:to>
                                    </p:set>
                                    <p:animEffect transition="in" filter="fade">
                                      <p:cBhvr>
                                        <p:cTn id="55" dur="500"/>
                                        <p:tgtEl>
                                          <p:spTgt spid="12"/>
                                        </p:tgtEl>
                                      </p:cBhvr>
                                    </p:animEffect>
                                  </p:childTnLst>
                                </p:cTn>
                              </p:par>
                              <p:par>
                                <p:cTn id="56" presetID="8" presetClass="emph" presetSubtype="0" fill="hold" nodeType="withEffect">
                                  <p:stCondLst>
                                    <p:cond delay="0"/>
                                  </p:stCondLst>
                                  <p:childTnLst>
                                    <p:animRot by="21600000">
                                      <p:cBhvr>
                                        <p:cTn id="57" dur="800" fill="hold"/>
                                        <p:tgtEl>
                                          <p:spTgt spid="49"/>
                                        </p:tgtEl>
                                        <p:attrNameLst>
                                          <p:attrName>r</p:attrName>
                                        </p:attrNameLst>
                                      </p:cBhvr>
                                    </p:animRo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17"/>
                                        </p:tgtEl>
                                        <p:attrNameLst>
                                          <p:attrName>style.visibility</p:attrName>
                                        </p:attrNameLst>
                                      </p:cBhvr>
                                      <p:to>
                                        <p:strVal val="visible"/>
                                      </p:to>
                                    </p:set>
                                    <p:animEffect transition="in" filter="fade">
                                      <p:cBhvr>
                                        <p:cTn id="6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8" grpId="1"/>
      <p:bldP spid="10" grpId="0"/>
      <p:bldP spid="12" grpId="0"/>
      <p:bldP spid="16" grpId="0"/>
      <p:bldP spid="16" grpId="1"/>
      <p:bldP spid="1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7666674" y="4046277"/>
            <a:ext cx="2954655" cy="923330"/>
          </a:xfrm>
          <a:prstGeom prst="rect">
            <a:avLst/>
          </a:prstGeom>
          <a:noFill/>
        </p:spPr>
        <p:txBody>
          <a:bodyPr wrap="none" rtlCol="0">
            <a:spAutoFit/>
          </a:bodyPr>
          <a:lstStyle/>
          <a:p>
            <a:pPr algn="ctr"/>
            <a:r>
              <a:rPr lang="zh-CN" altLang="en-US" sz="5400" b="1" kern="100" dirty="0">
                <a:solidFill>
                  <a:srgbClr val="152F47"/>
                </a:solidFill>
                <a:latin typeface="微软雅黑" panose="020B0503020204020204" pitchFamily="34" charset="-122"/>
                <a:ea typeface="微软雅黑" panose="020B0503020204020204" pitchFamily="34" charset="-122"/>
                <a:cs typeface="Times New Roman" panose="02020603050405020304" pitchFamily="18" charset="0"/>
              </a:rPr>
              <a:t>用户故事</a:t>
            </a:r>
          </a:p>
        </p:txBody>
      </p:sp>
      <p:grpSp>
        <p:nvGrpSpPr>
          <p:cNvPr id="3" name="组合 2"/>
          <p:cNvGrpSpPr/>
          <p:nvPr/>
        </p:nvGrpSpPr>
        <p:grpSpPr>
          <a:xfrm>
            <a:off x="8125599" y="1434035"/>
            <a:ext cx="2036802" cy="2036802"/>
            <a:chOff x="8125599" y="1434035"/>
            <a:chExt cx="2036802" cy="2036802"/>
          </a:xfrm>
        </p:grpSpPr>
        <p:sp>
          <p:nvSpPr>
            <p:cNvPr id="43" name="椭圆 42"/>
            <p:cNvSpPr/>
            <p:nvPr/>
          </p:nvSpPr>
          <p:spPr>
            <a:xfrm>
              <a:off x="8125599" y="1434035"/>
              <a:ext cx="2036802" cy="2036802"/>
            </a:xfrm>
            <a:prstGeom prst="ellipse">
              <a:avLst/>
            </a:prstGeom>
            <a:solidFill>
              <a:srgbClr val="152F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Freeform 156"/>
            <p:cNvSpPr>
              <a:spLocks noChangeAspect="1" noEditPoints="1"/>
            </p:cNvSpPr>
            <p:nvPr/>
          </p:nvSpPr>
          <p:spPr bwMode="auto">
            <a:xfrm>
              <a:off x="8496720" y="1860953"/>
              <a:ext cx="1264579" cy="1154820"/>
            </a:xfrm>
            <a:custGeom>
              <a:avLst/>
              <a:gdLst>
                <a:gd name="T0" fmla="*/ 37 w 112"/>
                <a:gd name="T1" fmla="*/ 58 h 102"/>
                <a:gd name="T2" fmla="*/ 69 w 112"/>
                <a:gd name="T3" fmla="*/ 52 h 102"/>
                <a:gd name="T4" fmla="*/ 70 w 112"/>
                <a:gd name="T5" fmla="*/ 32 h 102"/>
                <a:gd name="T6" fmla="*/ 80 w 112"/>
                <a:gd name="T7" fmla="*/ 0 h 102"/>
                <a:gd name="T8" fmla="*/ 103 w 112"/>
                <a:gd name="T9" fmla="*/ 24 h 102"/>
                <a:gd name="T10" fmla="*/ 73 w 112"/>
                <a:gd name="T11" fmla="*/ 65 h 102"/>
                <a:gd name="T12" fmla="*/ 42 w 112"/>
                <a:gd name="T13" fmla="*/ 72 h 102"/>
                <a:gd name="T14" fmla="*/ 21 w 112"/>
                <a:gd name="T15" fmla="*/ 101 h 102"/>
                <a:gd name="T16" fmla="*/ 0 w 112"/>
                <a:gd name="T17" fmla="*/ 40 h 102"/>
                <a:gd name="T18" fmla="*/ 1 w 112"/>
                <a:gd name="T19" fmla="*/ 56 h 102"/>
                <a:gd name="T20" fmla="*/ 13 w 112"/>
                <a:gd name="T21" fmla="*/ 49 h 102"/>
                <a:gd name="T22" fmla="*/ 27 w 112"/>
                <a:gd name="T23" fmla="*/ 57 h 102"/>
                <a:gd name="T24" fmla="*/ 29 w 112"/>
                <a:gd name="T25" fmla="*/ 37 h 102"/>
                <a:gd name="T26" fmla="*/ 13 w 112"/>
                <a:gd name="T27" fmla="*/ 40 h 102"/>
                <a:gd name="T28" fmla="*/ 96 w 112"/>
                <a:gd name="T29" fmla="*/ 62 h 102"/>
                <a:gd name="T30" fmla="*/ 81 w 112"/>
                <a:gd name="T31" fmla="*/ 77 h 102"/>
                <a:gd name="T32" fmla="*/ 96 w 112"/>
                <a:gd name="T33" fmla="*/ 92 h 102"/>
                <a:gd name="T34" fmla="*/ 112 w 112"/>
                <a:gd name="T35" fmla="*/ 77 h 102"/>
                <a:gd name="T36" fmla="*/ 96 w 112"/>
                <a:gd name="T37" fmla="*/ 62 h 102"/>
                <a:gd name="T38" fmla="*/ 96 w 112"/>
                <a:gd name="T39" fmla="*/ 70 h 102"/>
                <a:gd name="T40" fmla="*/ 89 w 112"/>
                <a:gd name="T41" fmla="*/ 77 h 102"/>
                <a:gd name="T42" fmla="*/ 96 w 112"/>
                <a:gd name="T43" fmla="*/ 84 h 102"/>
                <a:gd name="T44" fmla="*/ 103 w 112"/>
                <a:gd name="T45" fmla="*/ 77 h 102"/>
                <a:gd name="T46" fmla="*/ 70 w 112"/>
                <a:gd name="T47" fmla="*/ 74 h 102"/>
                <a:gd name="T48" fmla="*/ 60 w 112"/>
                <a:gd name="T49" fmla="*/ 82 h 102"/>
                <a:gd name="T50" fmla="*/ 45 w 112"/>
                <a:gd name="T51" fmla="*/ 83 h 102"/>
                <a:gd name="T52" fmla="*/ 46 w 112"/>
                <a:gd name="T53" fmla="*/ 97 h 102"/>
                <a:gd name="T54" fmla="*/ 62 w 112"/>
                <a:gd name="T55" fmla="*/ 92 h 102"/>
                <a:gd name="T56" fmla="*/ 77 w 112"/>
                <a:gd name="T57" fmla="*/ 98 h 102"/>
                <a:gd name="T58" fmla="*/ 70 w 112"/>
                <a:gd name="T59" fmla="*/ 74 h 102"/>
                <a:gd name="T60" fmla="*/ 40 w 112"/>
                <a:gd name="T61" fmla="*/ 21 h 102"/>
                <a:gd name="T62" fmla="*/ 40 w 112"/>
                <a:gd name="T63" fmla="*/ 43 h 102"/>
                <a:gd name="T64" fmla="*/ 62 w 112"/>
                <a:gd name="T65" fmla="*/ 43 h 102"/>
                <a:gd name="T66" fmla="*/ 62 w 112"/>
                <a:gd name="T67" fmla="*/ 21 h 102"/>
                <a:gd name="T68" fmla="*/ 56 w 112"/>
                <a:gd name="T69" fmla="*/ 27 h 102"/>
                <a:gd name="T70" fmla="*/ 46 w 112"/>
                <a:gd name="T71" fmla="*/ 27 h 102"/>
                <a:gd name="T72" fmla="*/ 46 w 112"/>
                <a:gd name="T73" fmla="*/ 36 h 102"/>
                <a:gd name="T74" fmla="*/ 56 w 112"/>
                <a:gd name="T75" fmla="*/ 36 h 102"/>
                <a:gd name="T76" fmla="*/ 56 w 112"/>
                <a:gd name="T77" fmla="*/ 27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12" h="102">
                  <a:moveTo>
                    <a:pt x="21" y="101"/>
                  </a:moveTo>
                  <a:cubicBezTo>
                    <a:pt x="12" y="74"/>
                    <a:pt x="22" y="64"/>
                    <a:pt x="37" y="58"/>
                  </a:cubicBezTo>
                  <a:cubicBezTo>
                    <a:pt x="43" y="57"/>
                    <a:pt x="49" y="56"/>
                    <a:pt x="55" y="55"/>
                  </a:cubicBezTo>
                  <a:cubicBezTo>
                    <a:pt x="60" y="54"/>
                    <a:pt x="65" y="53"/>
                    <a:pt x="69" y="52"/>
                  </a:cubicBezTo>
                  <a:cubicBezTo>
                    <a:pt x="78" y="50"/>
                    <a:pt x="84" y="44"/>
                    <a:pt x="81" y="30"/>
                  </a:cubicBezTo>
                  <a:cubicBezTo>
                    <a:pt x="70" y="32"/>
                    <a:pt x="70" y="32"/>
                    <a:pt x="70" y="32"/>
                  </a:cubicBezTo>
                  <a:cubicBezTo>
                    <a:pt x="75" y="16"/>
                    <a:pt x="75" y="16"/>
                    <a:pt x="75" y="16"/>
                  </a:cubicBezTo>
                  <a:cubicBezTo>
                    <a:pt x="80" y="0"/>
                    <a:pt x="80" y="0"/>
                    <a:pt x="80" y="0"/>
                  </a:cubicBezTo>
                  <a:cubicBezTo>
                    <a:pt x="91" y="12"/>
                    <a:pt x="91" y="12"/>
                    <a:pt x="91" y="12"/>
                  </a:cubicBezTo>
                  <a:cubicBezTo>
                    <a:pt x="103" y="24"/>
                    <a:pt x="103" y="24"/>
                    <a:pt x="103" y="24"/>
                  </a:cubicBezTo>
                  <a:cubicBezTo>
                    <a:pt x="94" y="26"/>
                    <a:pt x="94" y="26"/>
                    <a:pt x="94" y="26"/>
                  </a:cubicBezTo>
                  <a:cubicBezTo>
                    <a:pt x="100" y="52"/>
                    <a:pt x="89" y="61"/>
                    <a:pt x="73" y="65"/>
                  </a:cubicBezTo>
                  <a:cubicBezTo>
                    <a:pt x="68" y="67"/>
                    <a:pt x="62" y="68"/>
                    <a:pt x="57" y="68"/>
                  </a:cubicBezTo>
                  <a:cubicBezTo>
                    <a:pt x="52" y="69"/>
                    <a:pt x="46" y="70"/>
                    <a:pt x="42" y="72"/>
                  </a:cubicBezTo>
                  <a:cubicBezTo>
                    <a:pt x="33" y="74"/>
                    <a:pt x="29" y="80"/>
                    <a:pt x="34" y="97"/>
                  </a:cubicBezTo>
                  <a:cubicBezTo>
                    <a:pt x="21" y="101"/>
                    <a:pt x="21" y="101"/>
                    <a:pt x="21" y="101"/>
                  </a:cubicBezTo>
                  <a:close/>
                  <a:moveTo>
                    <a:pt x="2" y="34"/>
                  </a:moveTo>
                  <a:cubicBezTo>
                    <a:pt x="0" y="40"/>
                    <a:pt x="0" y="40"/>
                    <a:pt x="0" y="40"/>
                  </a:cubicBezTo>
                  <a:cubicBezTo>
                    <a:pt x="3" y="41"/>
                    <a:pt x="6" y="43"/>
                    <a:pt x="8" y="45"/>
                  </a:cubicBezTo>
                  <a:cubicBezTo>
                    <a:pt x="6" y="48"/>
                    <a:pt x="3" y="52"/>
                    <a:pt x="1" y="56"/>
                  </a:cubicBezTo>
                  <a:cubicBezTo>
                    <a:pt x="7" y="59"/>
                    <a:pt x="7" y="59"/>
                    <a:pt x="7" y="59"/>
                  </a:cubicBezTo>
                  <a:cubicBezTo>
                    <a:pt x="9" y="56"/>
                    <a:pt x="11" y="52"/>
                    <a:pt x="13" y="49"/>
                  </a:cubicBezTo>
                  <a:cubicBezTo>
                    <a:pt x="16" y="53"/>
                    <a:pt x="19" y="56"/>
                    <a:pt x="21" y="60"/>
                  </a:cubicBezTo>
                  <a:cubicBezTo>
                    <a:pt x="27" y="57"/>
                    <a:pt x="27" y="57"/>
                    <a:pt x="27" y="57"/>
                  </a:cubicBezTo>
                  <a:cubicBezTo>
                    <a:pt x="24" y="52"/>
                    <a:pt x="22" y="48"/>
                    <a:pt x="18" y="44"/>
                  </a:cubicBezTo>
                  <a:cubicBezTo>
                    <a:pt x="21" y="41"/>
                    <a:pt x="25" y="39"/>
                    <a:pt x="29" y="37"/>
                  </a:cubicBezTo>
                  <a:cubicBezTo>
                    <a:pt x="26" y="30"/>
                    <a:pt x="26" y="30"/>
                    <a:pt x="26" y="30"/>
                  </a:cubicBezTo>
                  <a:cubicBezTo>
                    <a:pt x="21" y="33"/>
                    <a:pt x="17" y="36"/>
                    <a:pt x="13" y="40"/>
                  </a:cubicBezTo>
                  <a:cubicBezTo>
                    <a:pt x="10" y="37"/>
                    <a:pt x="6" y="35"/>
                    <a:pt x="2" y="34"/>
                  </a:cubicBezTo>
                  <a:close/>
                  <a:moveTo>
                    <a:pt x="96" y="62"/>
                  </a:moveTo>
                  <a:cubicBezTo>
                    <a:pt x="92" y="62"/>
                    <a:pt x="88" y="63"/>
                    <a:pt x="85" y="66"/>
                  </a:cubicBezTo>
                  <a:cubicBezTo>
                    <a:pt x="82" y="69"/>
                    <a:pt x="81" y="73"/>
                    <a:pt x="81" y="77"/>
                  </a:cubicBezTo>
                  <a:cubicBezTo>
                    <a:pt x="81" y="81"/>
                    <a:pt x="82" y="85"/>
                    <a:pt x="85" y="88"/>
                  </a:cubicBezTo>
                  <a:cubicBezTo>
                    <a:pt x="88" y="91"/>
                    <a:pt x="92" y="92"/>
                    <a:pt x="96" y="92"/>
                  </a:cubicBezTo>
                  <a:cubicBezTo>
                    <a:pt x="100" y="92"/>
                    <a:pt x="104" y="91"/>
                    <a:pt x="107" y="88"/>
                  </a:cubicBezTo>
                  <a:cubicBezTo>
                    <a:pt x="110" y="85"/>
                    <a:pt x="112" y="81"/>
                    <a:pt x="112" y="77"/>
                  </a:cubicBezTo>
                  <a:cubicBezTo>
                    <a:pt x="112" y="73"/>
                    <a:pt x="110" y="69"/>
                    <a:pt x="107" y="66"/>
                  </a:cubicBezTo>
                  <a:cubicBezTo>
                    <a:pt x="104" y="63"/>
                    <a:pt x="100" y="62"/>
                    <a:pt x="96" y="62"/>
                  </a:cubicBezTo>
                  <a:close/>
                  <a:moveTo>
                    <a:pt x="101" y="72"/>
                  </a:moveTo>
                  <a:cubicBezTo>
                    <a:pt x="100" y="71"/>
                    <a:pt x="98" y="70"/>
                    <a:pt x="96" y="70"/>
                  </a:cubicBezTo>
                  <a:cubicBezTo>
                    <a:pt x="94" y="70"/>
                    <a:pt x="93" y="71"/>
                    <a:pt x="91" y="72"/>
                  </a:cubicBezTo>
                  <a:cubicBezTo>
                    <a:pt x="90" y="73"/>
                    <a:pt x="89" y="75"/>
                    <a:pt x="89" y="77"/>
                  </a:cubicBezTo>
                  <a:cubicBezTo>
                    <a:pt x="89" y="79"/>
                    <a:pt x="90" y="81"/>
                    <a:pt x="91" y="82"/>
                  </a:cubicBezTo>
                  <a:cubicBezTo>
                    <a:pt x="93" y="83"/>
                    <a:pt x="94" y="84"/>
                    <a:pt x="96" y="84"/>
                  </a:cubicBezTo>
                  <a:cubicBezTo>
                    <a:pt x="98" y="84"/>
                    <a:pt x="100" y="83"/>
                    <a:pt x="101" y="82"/>
                  </a:cubicBezTo>
                  <a:cubicBezTo>
                    <a:pt x="102" y="81"/>
                    <a:pt x="103" y="79"/>
                    <a:pt x="103" y="77"/>
                  </a:cubicBezTo>
                  <a:cubicBezTo>
                    <a:pt x="103" y="75"/>
                    <a:pt x="102" y="73"/>
                    <a:pt x="101" y="72"/>
                  </a:cubicBezTo>
                  <a:close/>
                  <a:moveTo>
                    <a:pt x="70" y="74"/>
                  </a:moveTo>
                  <a:cubicBezTo>
                    <a:pt x="63" y="73"/>
                    <a:pt x="63" y="73"/>
                    <a:pt x="63" y="73"/>
                  </a:cubicBezTo>
                  <a:cubicBezTo>
                    <a:pt x="62" y="76"/>
                    <a:pt x="61" y="79"/>
                    <a:pt x="60" y="82"/>
                  </a:cubicBezTo>
                  <a:cubicBezTo>
                    <a:pt x="56" y="80"/>
                    <a:pt x="52" y="78"/>
                    <a:pt x="48" y="77"/>
                  </a:cubicBezTo>
                  <a:cubicBezTo>
                    <a:pt x="45" y="83"/>
                    <a:pt x="45" y="83"/>
                    <a:pt x="45" y="83"/>
                  </a:cubicBezTo>
                  <a:cubicBezTo>
                    <a:pt x="49" y="84"/>
                    <a:pt x="53" y="86"/>
                    <a:pt x="56" y="88"/>
                  </a:cubicBezTo>
                  <a:cubicBezTo>
                    <a:pt x="53" y="91"/>
                    <a:pt x="50" y="94"/>
                    <a:pt x="46" y="97"/>
                  </a:cubicBezTo>
                  <a:cubicBezTo>
                    <a:pt x="50" y="102"/>
                    <a:pt x="50" y="102"/>
                    <a:pt x="50" y="102"/>
                  </a:cubicBezTo>
                  <a:cubicBezTo>
                    <a:pt x="54" y="99"/>
                    <a:pt x="58" y="96"/>
                    <a:pt x="62" y="92"/>
                  </a:cubicBezTo>
                  <a:cubicBezTo>
                    <a:pt x="65" y="94"/>
                    <a:pt x="68" y="98"/>
                    <a:pt x="71" y="102"/>
                  </a:cubicBezTo>
                  <a:cubicBezTo>
                    <a:pt x="77" y="98"/>
                    <a:pt x="77" y="98"/>
                    <a:pt x="77" y="98"/>
                  </a:cubicBezTo>
                  <a:cubicBezTo>
                    <a:pt x="73" y="93"/>
                    <a:pt x="70" y="89"/>
                    <a:pt x="65" y="86"/>
                  </a:cubicBezTo>
                  <a:cubicBezTo>
                    <a:pt x="67" y="82"/>
                    <a:pt x="69" y="78"/>
                    <a:pt x="70" y="74"/>
                  </a:cubicBezTo>
                  <a:close/>
                  <a:moveTo>
                    <a:pt x="51" y="16"/>
                  </a:moveTo>
                  <a:cubicBezTo>
                    <a:pt x="47" y="16"/>
                    <a:pt x="43" y="18"/>
                    <a:pt x="40" y="21"/>
                  </a:cubicBezTo>
                  <a:cubicBezTo>
                    <a:pt x="37" y="23"/>
                    <a:pt x="36" y="27"/>
                    <a:pt x="36" y="32"/>
                  </a:cubicBezTo>
                  <a:cubicBezTo>
                    <a:pt x="36" y="36"/>
                    <a:pt x="37" y="40"/>
                    <a:pt x="40" y="43"/>
                  </a:cubicBezTo>
                  <a:cubicBezTo>
                    <a:pt x="43" y="45"/>
                    <a:pt x="47" y="47"/>
                    <a:pt x="51" y="47"/>
                  </a:cubicBezTo>
                  <a:cubicBezTo>
                    <a:pt x="55" y="47"/>
                    <a:pt x="59" y="45"/>
                    <a:pt x="62" y="43"/>
                  </a:cubicBezTo>
                  <a:cubicBezTo>
                    <a:pt x="65" y="40"/>
                    <a:pt x="67" y="36"/>
                    <a:pt x="67" y="32"/>
                  </a:cubicBezTo>
                  <a:cubicBezTo>
                    <a:pt x="67" y="27"/>
                    <a:pt x="65" y="23"/>
                    <a:pt x="62" y="21"/>
                  </a:cubicBezTo>
                  <a:cubicBezTo>
                    <a:pt x="59" y="18"/>
                    <a:pt x="55" y="16"/>
                    <a:pt x="51" y="16"/>
                  </a:cubicBezTo>
                  <a:close/>
                  <a:moveTo>
                    <a:pt x="56" y="27"/>
                  </a:moveTo>
                  <a:cubicBezTo>
                    <a:pt x="55" y="26"/>
                    <a:pt x="53" y="25"/>
                    <a:pt x="51" y="25"/>
                  </a:cubicBezTo>
                  <a:cubicBezTo>
                    <a:pt x="49" y="25"/>
                    <a:pt x="48" y="26"/>
                    <a:pt x="46" y="27"/>
                  </a:cubicBezTo>
                  <a:cubicBezTo>
                    <a:pt x="45" y="28"/>
                    <a:pt x="44" y="30"/>
                    <a:pt x="44" y="32"/>
                  </a:cubicBezTo>
                  <a:cubicBezTo>
                    <a:pt x="44" y="33"/>
                    <a:pt x="45" y="35"/>
                    <a:pt x="46" y="36"/>
                  </a:cubicBezTo>
                  <a:cubicBezTo>
                    <a:pt x="48" y="38"/>
                    <a:pt x="49" y="38"/>
                    <a:pt x="51" y="38"/>
                  </a:cubicBezTo>
                  <a:cubicBezTo>
                    <a:pt x="53" y="38"/>
                    <a:pt x="55" y="38"/>
                    <a:pt x="56" y="36"/>
                  </a:cubicBezTo>
                  <a:cubicBezTo>
                    <a:pt x="57" y="35"/>
                    <a:pt x="58" y="33"/>
                    <a:pt x="58" y="32"/>
                  </a:cubicBezTo>
                  <a:cubicBezTo>
                    <a:pt x="58" y="30"/>
                    <a:pt x="57" y="28"/>
                    <a:pt x="56" y="27"/>
                  </a:cubicBezTo>
                  <a:close/>
                </a:path>
              </a:pathLst>
            </a:custGeom>
            <a:solidFill>
              <a:schemeClr val="bg1">
                <a:lumMod val="95000"/>
              </a:schemeClr>
            </a:solidFill>
            <a:ln>
              <a:noFill/>
            </a:ln>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grpSp>
      <p:sp>
        <p:nvSpPr>
          <p:cNvPr id="47" name="等腰三角形 46"/>
          <p:cNvSpPr/>
          <p:nvPr/>
        </p:nvSpPr>
        <p:spPr>
          <a:xfrm>
            <a:off x="2365101" y="2299996"/>
            <a:ext cx="710484" cy="612486"/>
          </a:xfrm>
          <a:prstGeom prst="triangle">
            <a:avLst/>
          </a:prstGeom>
          <a:solidFill>
            <a:srgbClr val="A7DC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等腰三角形 47"/>
          <p:cNvSpPr/>
          <p:nvPr/>
        </p:nvSpPr>
        <p:spPr>
          <a:xfrm>
            <a:off x="3870575" y="482410"/>
            <a:ext cx="710484" cy="612486"/>
          </a:xfrm>
          <a:prstGeom prst="triangle">
            <a:avLst/>
          </a:prstGeom>
          <a:solidFill>
            <a:srgbClr val="A7DC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等腰三角形 48"/>
          <p:cNvSpPr/>
          <p:nvPr/>
        </p:nvSpPr>
        <p:spPr>
          <a:xfrm rot="3600000">
            <a:off x="1701839" y="1671349"/>
            <a:ext cx="710484" cy="612486"/>
          </a:xfrm>
          <a:prstGeom prs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等腰三角形 49"/>
          <p:cNvSpPr/>
          <p:nvPr/>
        </p:nvSpPr>
        <p:spPr>
          <a:xfrm flipV="1">
            <a:off x="3995211" y="2301744"/>
            <a:ext cx="1651895" cy="1424047"/>
          </a:xfrm>
          <a:prstGeom prst="triangle">
            <a:avLst/>
          </a:prstGeom>
          <a:solidFill>
            <a:srgbClr val="05BA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等腰三角形 50"/>
          <p:cNvSpPr/>
          <p:nvPr/>
        </p:nvSpPr>
        <p:spPr>
          <a:xfrm>
            <a:off x="1872213" y="3695477"/>
            <a:ext cx="2041347" cy="1759781"/>
          </a:xfrm>
          <a:prstGeom prst="triangle">
            <a:avLst/>
          </a:prstGeom>
          <a:solidFill>
            <a:srgbClr val="F141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等腰三角形 51"/>
          <p:cNvSpPr/>
          <p:nvPr/>
        </p:nvSpPr>
        <p:spPr>
          <a:xfrm>
            <a:off x="1516971" y="5538705"/>
            <a:ext cx="710484" cy="612486"/>
          </a:xfrm>
          <a:prstGeom prst="triangle">
            <a:avLst/>
          </a:prstGeom>
          <a:solidFill>
            <a:srgbClr val="A7DC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等腰三角形 52"/>
          <p:cNvSpPr/>
          <p:nvPr/>
        </p:nvSpPr>
        <p:spPr>
          <a:xfrm>
            <a:off x="1248906" y="3941045"/>
            <a:ext cx="710484" cy="612486"/>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等腰三角形 53"/>
          <p:cNvSpPr/>
          <p:nvPr/>
        </p:nvSpPr>
        <p:spPr>
          <a:xfrm>
            <a:off x="2519769" y="718444"/>
            <a:ext cx="710484" cy="612486"/>
          </a:xfrm>
          <a:prstGeom prst="triangle">
            <a:avLst/>
          </a:prstGeom>
          <a:solidFill>
            <a:srgbClr val="F692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等腰三角形 54"/>
          <p:cNvSpPr/>
          <p:nvPr/>
        </p:nvSpPr>
        <p:spPr>
          <a:xfrm>
            <a:off x="1654617" y="2977961"/>
            <a:ext cx="710484" cy="612486"/>
          </a:xfrm>
          <a:prstGeom prst="triangle">
            <a:avLst/>
          </a:prstGeom>
          <a:solidFill>
            <a:srgbClr val="A7DC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等腰三角形 55"/>
          <p:cNvSpPr/>
          <p:nvPr/>
        </p:nvSpPr>
        <p:spPr>
          <a:xfrm rot="3600000">
            <a:off x="2927301" y="2021577"/>
            <a:ext cx="710484" cy="612486"/>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等腰三角形 56"/>
          <p:cNvSpPr/>
          <p:nvPr/>
        </p:nvSpPr>
        <p:spPr>
          <a:xfrm rot="3600000">
            <a:off x="3962535" y="1056452"/>
            <a:ext cx="710484" cy="612486"/>
          </a:xfrm>
          <a:prstGeom prst="triangle">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等腰三角形 57"/>
          <p:cNvSpPr/>
          <p:nvPr/>
        </p:nvSpPr>
        <p:spPr>
          <a:xfrm rot="3600000">
            <a:off x="1376629" y="4509446"/>
            <a:ext cx="710484" cy="612486"/>
          </a:xfrm>
          <a:prstGeom prst="triangle">
            <a:avLst/>
          </a:prstGeom>
          <a:solidFill>
            <a:srgbClr val="05BA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等腰三角形 58"/>
          <p:cNvSpPr/>
          <p:nvPr/>
        </p:nvSpPr>
        <p:spPr>
          <a:xfrm rot="10800000">
            <a:off x="4158356" y="3838021"/>
            <a:ext cx="1334118" cy="1150101"/>
          </a:xfrm>
          <a:prstGeom prst="triangle">
            <a:avLst/>
          </a:prstGeom>
          <a:solidFill>
            <a:srgbClr val="F692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等腰三角形 59"/>
          <p:cNvSpPr/>
          <p:nvPr/>
        </p:nvSpPr>
        <p:spPr>
          <a:xfrm>
            <a:off x="3644920" y="3915874"/>
            <a:ext cx="710484" cy="612486"/>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等腰三角形 60"/>
          <p:cNvSpPr/>
          <p:nvPr/>
        </p:nvSpPr>
        <p:spPr>
          <a:xfrm flipV="1">
            <a:off x="3644920" y="4649051"/>
            <a:ext cx="710484" cy="612486"/>
          </a:xfrm>
          <a:prstGeom prst="triangle">
            <a:avLst/>
          </a:prstGeom>
          <a:solidFill>
            <a:srgbClr val="5ECC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等腰三角形 61"/>
          <p:cNvSpPr/>
          <p:nvPr/>
        </p:nvSpPr>
        <p:spPr>
          <a:xfrm rot="3600000">
            <a:off x="1804187" y="3786517"/>
            <a:ext cx="710484" cy="612486"/>
          </a:xfrm>
          <a:prstGeom prst="triangle">
            <a:avLst/>
          </a:prstGeom>
          <a:solidFill>
            <a:srgbClr val="F141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等腰三角形 62"/>
          <p:cNvSpPr/>
          <p:nvPr/>
        </p:nvSpPr>
        <p:spPr>
          <a:xfrm rot="3600000">
            <a:off x="2324267" y="5366771"/>
            <a:ext cx="1213111" cy="1045785"/>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等腰三角形 63"/>
          <p:cNvSpPr/>
          <p:nvPr/>
        </p:nvSpPr>
        <p:spPr>
          <a:xfrm>
            <a:off x="4847549" y="4712946"/>
            <a:ext cx="710484" cy="612486"/>
          </a:xfrm>
          <a:prstGeom prst="triangle">
            <a:avLst/>
          </a:prstGeom>
          <a:solidFill>
            <a:srgbClr val="A7DC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等腰三角形 64"/>
          <p:cNvSpPr/>
          <p:nvPr/>
        </p:nvSpPr>
        <p:spPr>
          <a:xfrm>
            <a:off x="2892886" y="2237942"/>
            <a:ext cx="1651895" cy="1424047"/>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等腰三角形 68"/>
          <p:cNvSpPr/>
          <p:nvPr/>
        </p:nvSpPr>
        <p:spPr>
          <a:xfrm rot="18000000" flipV="1">
            <a:off x="3902874" y="6235664"/>
            <a:ext cx="710484" cy="612486"/>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838047637"/>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600" decel="100000"/>
                                        <p:tgtEl>
                                          <p:spTgt spid="3"/>
                                        </p:tgtEl>
                                      </p:cBhvr>
                                    </p:animEffect>
                                    <p:anim calcmode="lin" valueType="num">
                                      <p:cBhvr>
                                        <p:cTn id="8" dur="600" decel="100000" fill="hold"/>
                                        <p:tgtEl>
                                          <p:spTgt spid="3"/>
                                        </p:tgtEl>
                                        <p:attrNameLst>
                                          <p:attrName>style.rotation</p:attrName>
                                        </p:attrNameLst>
                                      </p:cBhvr>
                                      <p:tavLst>
                                        <p:tav tm="0">
                                          <p:val>
                                            <p:fltVal val="-90"/>
                                          </p:val>
                                        </p:tav>
                                        <p:tav tm="100000">
                                          <p:val>
                                            <p:fltVal val="0"/>
                                          </p:val>
                                        </p:tav>
                                      </p:tavLst>
                                    </p:anim>
                                    <p:anim calcmode="lin" valueType="num">
                                      <p:cBhvr>
                                        <p:cTn id="9" dur="600" decel="100000" fill="hold"/>
                                        <p:tgtEl>
                                          <p:spTgt spid="3"/>
                                        </p:tgtEl>
                                        <p:attrNameLst>
                                          <p:attrName>ppt_x</p:attrName>
                                        </p:attrNameLst>
                                      </p:cBhvr>
                                      <p:tavLst>
                                        <p:tav tm="0">
                                          <p:val>
                                            <p:strVal val="#ppt_x+0.4"/>
                                          </p:val>
                                        </p:tav>
                                        <p:tav tm="100000">
                                          <p:val>
                                            <p:strVal val="#ppt_x-0.05"/>
                                          </p:val>
                                        </p:tav>
                                      </p:tavLst>
                                    </p:anim>
                                    <p:anim calcmode="lin" valueType="num">
                                      <p:cBhvr>
                                        <p:cTn id="10" dur="600" decel="100000" fill="hold"/>
                                        <p:tgtEl>
                                          <p:spTgt spid="3"/>
                                        </p:tgtEl>
                                        <p:attrNameLst>
                                          <p:attrName>ppt_y</p:attrName>
                                        </p:attrNameLst>
                                      </p:cBhvr>
                                      <p:tavLst>
                                        <p:tav tm="0">
                                          <p:val>
                                            <p:strVal val="#ppt_y-0.4"/>
                                          </p:val>
                                        </p:tav>
                                        <p:tav tm="100000">
                                          <p:val>
                                            <p:strVal val="#ppt_y+0.1"/>
                                          </p:val>
                                        </p:tav>
                                      </p:tavLst>
                                    </p:anim>
                                    <p:anim calcmode="lin" valueType="num">
                                      <p:cBhvr>
                                        <p:cTn id="11" dur="150" accel="100000" fill="hold">
                                          <p:stCondLst>
                                            <p:cond delay="600"/>
                                          </p:stCondLst>
                                        </p:cTn>
                                        <p:tgtEl>
                                          <p:spTgt spid="3"/>
                                        </p:tgtEl>
                                        <p:attrNameLst>
                                          <p:attrName>ppt_x</p:attrName>
                                        </p:attrNameLst>
                                      </p:cBhvr>
                                      <p:tavLst>
                                        <p:tav tm="0">
                                          <p:val>
                                            <p:strVal val="#ppt_x-0.05"/>
                                          </p:val>
                                        </p:tav>
                                        <p:tav tm="100000">
                                          <p:val>
                                            <p:strVal val="#ppt_x"/>
                                          </p:val>
                                        </p:tav>
                                      </p:tavLst>
                                    </p:anim>
                                    <p:anim calcmode="lin" valueType="num">
                                      <p:cBhvr>
                                        <p:cTn id="12" dur="150" accel="100000" fill="hold">
                                          <p:stCondLst>
                                            <p:cond delay="600"/>
                                          </p:stCondLst>
                                        </p:cTn>
                                        <p:tgtEl>
                                          <p:spTgt spid="3"/>
                                        </p:tgtEl>
                                        <p:attrNameLst>
                                          <p:attrName>ppt_y</p:attrName>
                                        </p:attrNameLst>
                                      </p:cBhvr>
                                      <p:tavLst>
                                        <p:tav tm="0">
                                          <p:val>
                                            <p:strVal val="#ppt_y+0.1"/>
                                          </p:val>
                                        </p:tav>
                                        <p:tav tm="100000">
                                          <p:val>
                                            <p:strVal val="#ppt_y"/>
                                          </p:val>
                                        </p:tav>
                                      </p:tavLst>
                                    </p:anim>
                                  </p:childTnLst>
                                </p:cTn>
                              </p:par>
                            </p:childTnLst>
                          </p:cTn>
                        </p:par>
                        <p:par>
                          <p:cTn id="13" fill="hold">
                            <p:stCondLst>
                              <p:cond delay="750"/>
                            </p:stCondLst>
                            <p:childTnLst>
                              <p:par>
                                <p:cTn id="14" presetID="9" presetClass="entr" presetSubtype="0"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dissolve">
                                      <p:cBhvr>
                                        <p:cTn id="16" dur="500"/>
                                        <p:tgtEl>
                                          <p:spTgt spid="6"/>
                                        </p:tgtEl>
                                      </p:cBhvr>
                                    </p:animEffect>
                                  </p:childTnLst>
                                </p:cTn>
                              </p:par>
                              <p:par>
                                <p:cTn id="17" presetID="49" presetClass="entr" presetSubtype="0" decel="100000" fill="hold" grpId="0" nodeType="withEffect">
                                  <p:stCondLst>
                                    <p:cond delay="0"/>
                                  </p:stCondLst>
                                  <p:childTnLst>
                                    <p:set>
                                      <p:cBhvr>
                                        <p:cTn id="18" dur="1" fill="hold">
                                          <p:stCondLst>
                                            <p:cond delay="0"/>
                                          </p:stCondLst>
                                        </p:cTn>
                                        <p:tgtEl>
                                          <p:spTgt spid="65"/>
                                        </p:tgtEl>
                                        <p:attrNameLst>
                                          <p:attrName>style.visibility</p:attrName>
                                        </p:attrNameLst>
                                      </p:cBhvr>
                                      <p:to>
                                        <p:strVal val="visible"/>
                                      </p:to>
                                    </p:set>
                                    <p:anim calcmode="lin" valueType="num">
                                      <p:cBhvr>
                                        <p:cTn id="19" dur="500" fill="hold"/>
                                        <p:tgtEl>
                                          <p:spTgt spid="65"/>
                                        </p:tgtEl>
                                        <p:attrNameLst>
                                          <p:attrName>ppt_w</p:attrName>
                                        </p:attrNameLst>
                                      </p:cBhvr>
                                      <p:tavLst>
                                        <p:tav tm="0">
                                          <p:val>
                                            <p:fltVal val="0"/>
                                          </p:val>
                                        </p:tav>
                                        <p:tav tm="100000">
                                          <p:val>
                                            <p:strVal val="#ppt_w"/>
                                          </p:val>
                                        </p:tav>
                                      </p:tavLst>
                                    </p:anim>
                                    <p:anim calcmode="lin" valueType="num">
                                      <p:cBhvr>
                                        <p:cTn id="20" dur="500" fill="hold"/>
                                        <p:tgtEl>
                                          <p:spTgt spid="65"/>
                                        </p:tgtEl>
                                        <p:attrNameLst>
                                          <p:attrName>ppt_h</p:attrName>
                                        </p:attrNameLst>
                                      </p:cBhvr>
                                      <p:tavLst>
                                        <p:tav tm="0">
                                          <p:val>
                                            <p:fltVal val="0"/>
                                          </p:val>
                                        </p:tav>
                                        <p:tav tm="100000">
                                          <p:val>
                                            <p:strVal val="#ppt_h"/>
                                          </p:val>
                                        </p:tav>
                                      </p:tavLst>
                                    </p:anim>
                                    <p:anim calcmode="lin" valueType="num">
                                      <p:cBhvr>
                                        <p:cTn id="21" dur="500" fill="hold"/>
                                        <p:tgtEl>
                                          <p:spTgt spid="65"/>
                                        </p:tgtEl>
                                        <p:attrNameLst>
                                          <p:attrName>style.rotation</p:attrName>
                                        </p:attrNameLst>
                                      </p:cBhvr>
                                      <p:tavLst>
                                        <p:tav tm="0">
                                          <p:val>
                                            <p:fltVal val="360"/>
                                          </p:val>
                                        </p:tav>
                                        <p:tav tm="100000">
                                          <p:val>
                                            <p:fltVal val="0"/>
                                          </p:val>
                                        </p:tav>
                                      </p:tavLst>
                                    </p:anim>
                                    <p:animEffect transition="in" filter="fade">
                                      <p:cBhvr>
                                        <p:cTn id="22" dur="500"/>
                                        <p:tgtEl>
                                          <p:spTgt spid="65"/>
                                        </p:tgtEl>
                                      </p:cBhvr>
                                    </p:animEffect>
                                  </p:childTnLst>
                                </p:cTn>
                              </p:par>
                              <p:par>
                                <p:cTn id="23" presetID="49" presetClass="entr" presetSubtype="0" decel="100000" fill="hold" grpId="0" nodeType="withEffect">
                                  <p:stCondLst>
                                    <p:cond delay="0"/>
                                  </p:stCondLst>
                                  <p:childTnLst>
                                    <p:set>
                                      <p:cBhvr>
                                        <p:cTn id="24" dur="1" fill="hold">
                                          <p:stCondLst>
                                            <p:cond delay="0"/>
                                          </p:stCondLst>
                                        </p:cTn>
                                        <p:tgtEl>
                                          <p:spTgt spid="50"/>
                                        </p:tgtEl>
                                        <p:attrNameLst>
                                          <p:attrName>style.visibility</p:attrName>
                                        </p:attrNameLst>
                                      </p:cBhvr>
                                      <p:to>
                                        <p:strVal val="visible"/>
                                      </p:to>
                                    </p:set>
                                    <p:anim calcmode="lin" valueType="num">
                                      <p:cBhvr>
                                        <p:cTn id="25" dur="500" fill="hold"/>
                                        <p:tgtEl>
                                          <p:spTgt spid="50"/>
                                        </p:tgtEl>
                                        <p:attrNameLst>
                                          <p:attrName>ppt_w</p:attrName>
                                        </p:attrNameLst>
                                      </p:cBhvr>
                                      <p:tavLst>
                                        <p:tav tm="0">
                                          <p:val>
                                            <p:fltVal val="0"/>
                                          </p:val>
                                        </p:tav>
                                        <p:tav tm="100000">
                                          <p:val>
                                            <p:strVal val="#ppt_w"/>
                                          </p:val>
                                        </p:tav>
                                      </p:tavLst>
                                    </p:anim>
                                    <p:anim calcmode="lin" valueType="num">
                                      <p:cBhvr>
                                        <p:cTn id="26" dur="500" fill="hold"/>
                                        <p:tgtEl>
                                          <p:spTgt spid="50"/>
                                        </p:tgtEl>
                                        <p:attrNameLst>
                                          <p:attrName>ppt_h</p:attrName>
                                        </p:attrNameLst>
                                      </p:cBhvr>
                                      <p:tavLst>
                                        <p:tav tm="0">
                                          <p:val>
                                            <p:fltVal val="0"/>
                                          </p:val>
                                        </p:tav>
                                        <p:tav tm="100000">
                                          <p:val>
                                            <p:strVal val="#ppt_h"/>
                                          </p:val>
                                        </p:tav>
                                      </p:tavLst>
                                    </p:anim>
                                    <p:anim calcmode="lin" valueType="num">
                                      <p:cBhvr>
                                        <p:cTn id="27" dur="500" fill="hold"/>
                                        <p:tgtEl>
                                          <p:spTgt spid="50"/>
                                        </p:tgtEl>
                                        <p:attrNameLst>
                                          <p:attrName>style.rotation</p:attrName>
                                        </p:attrNameLst>
                                      </p:cBhvr>
                                      <p:tavLst>
                                        <p:tav tm="0">
                                          <p:val>
                                            <p:fltVal val="360"/>
                                          </p:val>
                                        </p:tav>
                                        <p:tav tm="100000">
                                          <p:val>
                                            <p:fltVal val="0"/>
                                          </p:val>
                                        </p:tav>
                                      </p:tavLst>
                                    </p:anim>
                                    <p:animEffect transition="in" filter="fade">
                                      <p:cBhvr>
                                        <p:cTn id="28" dur="500"/>
                                        <p:tgtEl>
                                          <p:spTgt spid="50"/>
                                        </p:tgtEl>
                                      </p:cBhvr>
                                    </p:animEffect>
                                  </p:childTnLst>
                                </p:cTn>
                              </p:par>
                              <p:par>
                                <p:cTn id="29" presetID="49" presetClass="entr" presetSubtype="0" decel="100000" fill="hold" grpId="0" nodeType="withEffect">
                                  <p:stCondLst>
                                    <p:cond delay="0"/>
                                  </p:stCondLst>
                                  <p:childTnLst>
                                    <p:set>
                                      <p:cBhvr>
                                        <p:cTn id="30" dur="1" fill="hold">
                                          <p:stCondLst>
                                            <p:cond delay="0"/>
                                          </p:stCondLst>
                                        </p:cTn>
                                        <p:tgtEl>
                                          <p:spTgt spid="51"/>
                                        </p:tgtEl>
                                        <p:attrNameLst>
                                          <p:attrName>style.visibility</p:attrName>
                                        </p:attrNameLst>
                                      </p:cBhvr>
                                      <p:to>
                                        <p:strVal val="visible"/>
                                      </p:to>
                                    </p:set>
                                    <p:anim calcmode="lin" valueType="num">
                                      <p:cBhvr>
                                        <p:cTn id="31" dur="500" fill="hold"/>
                                        <p:tgtEl>
                                          <p:spTgt spid="51"/>
                                        </p:tgtEl>
                                        <p:attrNameLst>
                                          <p:attrName>ppt_w</p:attrName>
                                        </p:attrNameLst>
                                      </p:cBhvr>
                                      <p:tavLst>
                                        <p:tav tm="0">
                                          <p:val>
                                            <p:fltVal val="0"/>
                                          </p:val>
                                        </p:tav>
                                        <p:tav tm="100000">
                                          <p:val>
                                            <p:strVal val="#ppt_w"/>
                                          </p:val>
                                        </p:tav>
                                      </p:tavLst>
                                    </p:anim>
                                    <p:anim calcmode="lin" valueType="num">
                                      <p:cBhvr>
                                        <p:cTn id="32" dur="500" fill="hold"/>
                                        <p:tgtEl>
                                          <p:spTgt spid="51"/>
                                        </p:tgtEl>
                                        <p:attrNameLst>
                                          <p:attrName>ppt_h</p:attrName>
                                        </p:attrNameLst>
                                      </p:cBhvr>
                                      <p:tavLst>
                                        <p:tav tm="0">
                                          <p:val>
                                            <p:fltVal val="0"/>
                                          </p:val>
                                        </p:tav>
                                        <p:tav tm="100000">
                                          <p:val>
                                            <p:strVal val="#ppt_h"/>
                                          </p:val>
                                        </p:tav>
                                      </p:tavLst>
                                    </p:anim>
                                    <p:anim calcmode="lin" valueType="num">
                                      <p:cBhvr>
                                        <p:cTn id="33" dur="500" fill="hold"/>
                                        <p:tgtEl>
                                          <p:spTgt spid="51"/>
                                        </p:tgtEl>
                                        <p:attrNameLst>
                                          <p:attrName>style.rotation</p:attrName>
                                        </p:attrNameLst>
                                      </p:cBhvr>
                                      <p:tavLst>
                                        <p:tav tm="0">
                                          <p:val>
                                            <p:fltVal val="360"/>
                                          </p:val>
                                        </p:tav>
                                        <p:tav tm="100000">
                                          <p:val>
                                            <p:fltVal val="0"/>
                                          </p:val>
                                        </p:tav>
                                      </p:tavLst>
                                    </p:anim>
                                    <p:animEffect transition="in" filter="fade">
                                      <p:cBhvr>
                                        <p:cTn id="34" dur="500"/>
                                        <p:tgtEl>
                                          <p:spTgt spid="51"/>
                                        </p:tgtEl>
                                      </p:cBhvr>
                                    </p:animEffect>
                                  </p:childTnLst>
                                </p:cTn>
                              </p:par>
                            </p:childTnLst>
                          </p:cTn>
                        </p:par>
                        <p:par>
                          <p:cTn id="35" fill="hold">
                            <p:stCondLst>
                              <p:cond delay="1250"/>
                            </p:stCondLst>
                            <p:childTnLst>
                              <p:par>
                                <p:cTn id="36" presetID="49" presetClass="entr" presetSubtype="0" decel="100000" fill="hold" grpId="0" nodeType="afterEffect">
                                  <p:stCondLst>
                                    <p:cond delay="0"/>
                                  </p:stCondLst>
                                  <p:childTnLst>
                                    <p:set>
                                      <p:cBhvr>
                                        <p:cTn id="37" dur="1" fill="hold">
                                          <p:stCondLst>
                                            <p:cond delay="0"/>
                                          </p:stCondLst>
                                        </p:cTn>
                                        <p:tgtEl>
                                          <p:spTgt spid="48"/>
                                        </p:tgtEl>
                                        <p:attrNameLst>
                                          <p:attrName>style.visibility</p:attrName>
                                        </p:attrNameLst>
                                      </p:cBhvr>
                                      <p:to>
                                        <p:strVal val="visible"/>
                                      </p:to>
                                    </p:set>
                                    <p:anim calcmode="lin" valueType="num">
                                      <p:cBhvr>
                                        <p:cTn id="38" dur="500" fill="hold"/>
                                        <p:tgtEl>
                                          <p:spTgt spid="48"/>
                                        </p:tgtEl>
                                        <p:attrNameLst>
                                          <p:attrName>ppt_w</p:attrName>
                                        </p:attrNameLst>
                                      </p:cBhvr>
                                      <p:tavLst>
                                        <p:tav tm="0">
                                          <p:val>
                                            <p:fltVal val="0"/>
                                          </p:val>
                                        </p:tav>
                                        <p:tav tm="100000">
                                          <p:val>
                                            <p:strVal val="#ppt_w"/>
                                          </p:val>
                                        </p:tav>
                                      </p:tavLst>
                                    </p:anim>
                                    <p:anim calcmode="lin" valueType="num">
                                      <p:cBhvr>
                                        <p:cTn id="39" dur="500" fill="hold"/>
                                        <p:tgtEl>
                                          <p:spTgt spid="48"/>
                                        </p:tgtEl>
                                        <p:attrNameLst>
                                          <p:attrName>ppt_h</p:attrName>
                                        </p:attrNameLst>
                                      </p:cBhvr>
                                      <p:tavLst>
                                        <p:tav tm="0">
                                          <p:val>
                                            <p:fltVal val="0"/>
                                          </p:val>
                                        </p:tav>
                                        <p:tav tm="100000">
                                          <p:val>
                                            <p:strVal val="#ppt_h"/>
                                          </p:val>
                                        </p:tav>
                                      </p:tavLst>
                                    </p:anim>
                                    <p:anim calcmode="lin" valueType="num">
                                      <p:cBhvr>
                                        <p:cTn id="40" dur="500" fill="hold"/>
                                        <p:tgtEl>
                                          <p:spTgt spid="48"/>
                                        </p:tgtEl>
                                        <p:attrNameLst>
                                          <p:attrName>style.rotation</p:attrName>
                                        </p:attrNameLst>
                                      </p:cBhvr>
                                      <p:tavLst>
                                        <p:tav tm="0">
                                          <p:val>
                                            <p:fltVal val="360"/>
                                          </p:val>
                                        </p:tav>
                                        <p:tav tm="100000">
                                          <p:val>
                                            <p:fltVal val="0"/>
                                          </p:val>
                                        </p:tav>
                                      </p:tavLst>
                                    </p:anim>
                                    <p:animEffect transition="in" filter="fade">
                                      <p:cBhvr>
                                        <p:cTn id="41" dur="500"/>
                                        <p:tgtEl>
                                          <p:spTgt spid="48"/>
                                        </p:tgtEl>
                                      </p:cBhvr>
                                    </p:animEffect>
                                  </p:childTnLst>
                                </p:cTn>
                              </p:par>
                              <p:par>
                                <p:cTn id="42" presetID="49" presetClass="entr" presetSubtype="0" decel="100000" fill="hold" grpId="0" nodeType="withEffect">
                                  <p:stCondLst>
                                    <p:cond delay="0"/>
                                  </p:stCondLst>
                                  <p:childTnLst>
                                    <p:set>
                                      <p:cBhvr>
                                        <p:cTn id="43" dur="1" fill="hold">
                                          <p:stCondLst>
                                            <p:cond delay="0"/>
                                          </p:stCondLst>
                                        </p:cTn>
                                        <p:tgtEl>
                                          <p:spTgt spid="54"/>
                                        </p:tgtEl>
                                        <p:attrNameLst>
                                          <p:attrName>style.visibility</p:attrName>
                                        </p:attrNameLst>
                                      </p:cBhvr>
                                      <p:to>
                                        <p:strVal val="visible"/>
                                      </p:to>
                                    </p:set>
                                    <p:anim calcmode="lin" valueType="num">
                                      <p:cBhvr>
                                        <p:cTn id="44" dur="500" fill="hold"/>
                                        <p:tgtEl>
                                          <p:spTgt spid="54"/>
                                        </p:tgtEl>
                                        <p:attrNameLst>
                                          <p:attrName>ppt_w</p:attrName>
                                        </p:attrNameLst>
                                      </p:cBhvr>
                                      <p:tavLst>
                                        <p:tav tm="0">
                                          <p:val>
                                            <p:fltVal val="0"/>
                                          </p:val>
                                        </p:tav>
                                        <p:tav tm="100000">
                                          <p:val>
                                            <p:strVal val="#ppt_w"/>
                                          </p:val>
                                        </p:tav>
                                      </p:tavLst>
                                    </p:anim>
                                    <p:anim calcmode="lin" valueType="num">
                                      <p:cBhvr>
                                        <p:cTn id="45" dur="500" fill="hold"/>
                                        <p:tgtEl>
                                          <p:spTgt spid="54"/>
                                        </p:tgtEl>
                                        <p:attrNameLst>
                                          <p:attrName>ppt_h</p:attrName>
                                        </p:attrNameLst>
                                      </p:cBhvr>
                                      <p:tavLst>
                                        <p:tav tm="0">
                                          <p:val>
                                            <p:fltVal val="0"/>
                                          </p:val>
                                        </p:tav>
                                        <p:tav tm="100000">
                                          <p:val>
                                            <p:strVal val="#ppt_h"/>
                                          </p:val>
                                        </p:tav>
                                      </p:tavLst>
                                    </p:anim>
                                    <p:anim calcmode="lin" valueType="num">
                                      <p:cBhvr>
                                        <p:cTn id="46" dur="500" fill="hold"/>
                                        <p:tgtEl>
                                          <p:spTgt spid="54"/>
                                        </p:tgtEl>
                                        <p:attrNameLst>
                                          <p:attrName>style.rotation</p:attrName>
                                        </p:attrNameLst>
                                      </p:cBhvr>
                                      <p:tavLst>
                                        <p:tav tm="0">
                                          <p:val>
                                            <p:fltVal val="360"/>
                                          </p:val>
                                        </p:tav>
                                        <p:tav tm="100000">
                                          <p:val>
                                            <p:fltVal val="0"/>
                                          </p:val>
                                        </p:tav>
                                      </p:tavLst>
                                    </p:anim>
                                    <p:animEffect transition="in" filter="fade">
                                      <p:cBhvr>
                                        <p:cTn id="47" dur="500"/>
                                        <p:tgtEl>
                                          <p:spTgt spid="54"/>
                                        </p:tgtEl>
                                      </p:cBhvr>
                                    </p:animEffect>
                                  </p:childTnLst>
                                </p:cTn>
                              </p:par>
                              <p:par>
                                <p:cTn id="48" presetID="49" presetClass="entr" presetSubtype="0" decel="100000" fill="hold" grpId="0" nodeType="withEffect">
                                  <p:stCondLst>
                                    <p:cond delay="0"/>
                                  </p:stCondLst>
                                  <p:childTnLst>
                                    <p:set>
                                      <p:cBhvr>
                                        <p:cTn id="49" dur="1" fill="hold">
                                          <p:stCondLst>
                                            <p:cond delay="0"/>
                                          </p:stCondLst>
                                        </p:cTn>
                                        <p:tgtEl>
                                          <p:spTgt spid="57"/>
                                        </p:tgtEl>
                                        <p:attrNameLst>
                                          <p:attrName>style.visibility</p:attrName>
                                        </p:attrNameLst>
                                      </p:cBhvr>
                                      <p:to>
                                        <p:strVal val="visible"/>
                                      </p:to>
                                    </p:set>
                                    <p:anim calcmode="lin" valueType="num">
                                      <p:cBhvr>
                                        <p:cTn id="50" dur="500" fill="hold"/>
                                        <p:tgtEl>
                                          <p:spTgt spid="57"/>
                                        </p:tgtEl>
                                        <p:attrNameLst>
                                          <p:attrName>ppt_w</p:attrName>
                                        </p:attrNameLst>
                                      </p:cBhvr>
                                      <p:tavLst>
                                        <p:tav tm="0">
                                          <p:val>
                                            <p:fltVal val="0"/>
                                          </p:val>
                                        </p:tav>
                                        <p:tav tm="100000">
                                          <p:val>
                                            <p:strVal val="#ppt_w"/>
                                          </p:val>
                                        </p:tav>
                                      </p:tavLst>
                                    </p:anim>
                                    <p:anim calcmode="lin" valueType="num">
                                      <p:cBhvr>
                                        <p:cTn id="51" dur="500" fill="hold"/>
                                        <p:tgtEl>
                                          <p:spTgt spid="57"/>
                                        </p:tgtEl>
                                        <p:attrNameLst>
                                          <p:attrName>ppt_h</p:attrName>
                                        </p:attrNameLst>
                                      </p:cBhvr>
                                      <p:tavLst>
                                        <p:tav tm="0">
                                          <p:val>
                                            <p:fltVal val="0"/>
                                          </p:val>
                                        </p:tav>
                                        <p:tav tm="100000">
                                          <p:val>
                                            <p:strVal val="#ppt_h"/>
                                          </p:val>
                                        </p:tav>
                                      </p:tavLst>
                                    </p:anim>
                                    <p:anim calcmode="lin" valueType="num">
                                      <p:cBhvr>
                                        <p:cTn id="52" dur="500" fill="hold"/>
                                        <p:tgtEl>
                                          <p:spTgt spid="57"/>
                                        </p:tgtEl>
                                        <p:attrNameLst>
                                          <p:attrName>style.rotation</p:attrName>
                                        </p:attrNameLst>
                                      </p:cBhvr>
                                      <p:tavLst>
                                        <p:tav tm="0">
                                          <p:val>
                                            <p:fltVal val="360"/>
                                          </p:val>
                                        </p:tav>
                                        <p:tav tm="100000">
                                          <p:val>
                                            <p:fltVal val="0"/>
                                          </p:val>
                                        </p:tav>
                                      </p:tavLst>
                                    </p:anim>
                                    <p:animEffect transition="in" filter="fade">
                                      <p:cBhvr>
                                        <p:cTn id="53" dur="500"/>
                                        <p:tgtEl>
                                          <p:spTgt spid="57"/>
                                        </p:tgtEl>
                                      </p:cBhvr>
                                    </p:animEffect>
                                  </p:childTnLst>
                                </p:cTn>
                              </p:par>
                              <p:par>
                                <p:cTn id="54" presetID="49" presetClass="entr" presetSubtype="0" decel="100000" fill="hold" grpId="0" nodeType="withEffect">
                                  <p:stCondLst>
                                    <p:cond delay="250"/>
                                  </p:stCondLst>
                                  <p:childTnLst>
                                    <p:set>
                                      <p:cBhvr>
                                        <p:cTn id="55" dur="1" fill="hold">
                                          <p:stCondLst>
                                            <p:cond delay="0"/>
                                          </p:stCondLst>
                                        </p:cTn>
                                        <p:tgtEl>
                                          <p:spTgt spid="55"/>
                                        </p:tgtEl>
                                        <p:attrNameLst>
                                          <p:attrName>style.visibility</p:attrName>
                                        </p:attrNameLst>
                                      </p:cBhvr>
                                      <p:to>
                                        <p:strVal val="visible"/>
                                      </p:to>
                                    </p:set>
                                    <p:anim calcmode="lin" valueType="num">
                                      <p:cBhvr>
                                        <p:cTn id="56" dur="500" fill="hold"/>
                                        <p:tgtEl>
                                          <p:spTgt spid="55"/>
                                        </p:tgtEl>
                                        <p:attrNameLst>
                                          <p:attrName>ppt_w</p:attrName>
                                        </p:attrNameLst>
                                      </p:cBhvr>
                                      <p:tavLst>
                                        <p:tav tm="0">
                                          <p:val>
                                            <p:fltVal val="0"/>
                                          </p:val>
                                        </p:tav>
                                        <p:tav tm="100000">
                                          <p:val>
                                            <p:strVal val="#ppt_w"/>
                                          </p:val>
                                        </p:tav>
                                      </p:tavLst>
                                    </p:anim>
                                    <p:anim calcmode="lin" valueType="num">
                                      <p:cBhvr>
                                        <p:cTn id="57" dur="500" fill="hold"/>
                                        <p:tgtEl>
                                          <p:spTgt spid="55"/>
                                        </p:tgtEl>
                                        <p:attrNameLst>
                                          <p:attrName>ppt_h</p:attrName>
                                        </p:attrNameLst>
                                      </p:cBhvr>
                                      <p:tavLst>
                                        <p:tav tm="0">
                                          <p:val>
                                            <p:fltVal val="0"/>
                                          </p:val>
                                        </p:tav>
                                        <p:tav tm="100000">
                                          <p:val>
                                            <p:strVal val="#ppt_h"/>
                                          </p:val>
                                        </p:tav>
                                      </p:tavLst>
                                    </p:anim>
                                    <p:anim calcmode="lin" valueType="num">
                                      <p:cBhvr>
                                        <p:cTn id="58" dur="500" fill="hold"/>
                                        <p:tgtEl>
                                          <p:spTgt spid="55"/>
                                        </p:tgtEl>
                                        <p:attrNameLst>
                                          <p:attrName>style.rotation</p:attrName>
                                        </p:attrNameLst>
                                      </p:cBhvr>
                                      <p:tavLst>
                                        <p:tav tm="0">
                                          <p:val>
                                            <p:fltVal val="360"/>
                                          </p:val>
                                        </p:tav>
                                        <p:tav tm="100000">
                                          <p:val>
                                            <p:fltVal val="0"/>
                                          </p:val>
                                        </p:tav>
                                      </p:tavLst>
                                    </p:anim>
                                    <p:animEffect transition="in" filter="fade">
                                      <p:cBhvr>
                                        <p:cTn id="59" dur="500"/>
                                        <p:tgtEl>
                                          <p:spTgt spid="55"/>
                                        </p:tgtEl>
                                      </p:cBhvr>
                                    </p:animEffect>
                                  </p:childTnLst>
                                </p:cTn>
                              </p:par>
                              <p:par>
                                <p:cTn id="60" presetID="49" presetClass="entr" presetSubtype="0" decel="100000" fill="hold" grpId="0" nodeType="withEffect">
                                  <p:stCondLst>
                                    <p:cond delay="250"/>
                                  </p:stCondLst>
                                  <p:childTnLst>
                                    <p:set>
                                      <p:cBhvr>
                                        <p:cTn id="61" dur="1" fill="hold">
                                          <p:stCondLst>
                                            <p:cond delay="0"/>
                                          </p:stCondLst>
                                        </p:cTn>
                                        <p:tgtEl>
                                          <p:spTgt spid="56"/>
                                        </p:tgtEl>
                                        <p:attrNameLst>
                                          <p:attrName>style.visibility</p:attrName>
                                        </p:attrNameLst>
                                      </p:cBhvr>
                                      <p:to>
                                        <p:strVal val="visible"/>
                                      </p:to>
                                    </p:set>
                                    <p:anim calcmode="lin" valueType="num">
                                      <p:cBhvr>
                                        <p:cTn id="62" dur="500" fill="hold"/>
                                        <p:tgtEl>
                                          <p:spTgt spid="56"/>
                                        </p:tgtEl>
                                        <p:attrNameLst>
                                          <p:attrName>ppt_w</p:attrName>
                                        </p:attrNameLst>
                                      </p:cBhvr>
                                      <p:tavLst>
                                        <p:tav tm="0">
                                          <p:val>
                                            <p:fltVal val="0"/>
                                          </p:val>
                                        </p:tav>
                                        <p:tav tm="100000">
                                          <p:val>
                                            <p:strVal val="#ppt_w"/>
                                          </p:val>
                                        </p:tav>
                                      </p:tavLst>
                                    </p:anim>
                                    <p:anim calcmode="lin" valueType="num">
                                      <p:cBhvr>
                                        <p:cTn id="63" dur="500" fill="hold"/>
                                        <p:tgtEl>
                                          <p:spTgt spid="56"/>
                                        </p:tgtEl>
                                        <p:attrNameLst>
                                          <p:attrName>ppt_h</p:attrName>
                                        </p:attrNameLst>
                                      </p:cBhvr>
                                      <p:tavLst>
                                        <p:tav tm="0">
                                          <p:val>
                                            <p:fltVal val="0"/>
                                          </p:val>
                                        </p:tav>
                                        <p:tav tm="100000">
                                          <p:val>
                                            <p:strVal val="#ppt_h"/>
                                          </p:val>
                                        </p:tav>
                                      </p:tavLst>
                                    </p:anim>
                                    <p:anim calcmode="lin" valueType="num">
                                      <p:cBhvr>
                                        <p:cTn id="64" dur="500" fill="hold"/>
                                        <p:tgtEl>
                                          <p:spTgt spid="56"/>
                                        </p:tgtEl>
                                        <p:attrNameLst>
                                          <p:attrName>style.rotation</p:attrName>
                                        </p:attrNameLst>
                                      </p:cBhvr>
                                      <p:tavLst>
                                        <p:tav tm="0">
                                          <p:val>
                                            <p:fltVal val="360"/>
                                          </p:val>
                                        </p:tav>
                                        <p:tav tm="100000">
                                          <p:val>
                                            <p:fltVal val="0"/>
                                          </p:val>
                                        </p:tav>
                                      </p:tavLst>
                                    </p:anim>
                                    <p:animEffect transition="in" filter="fade">
                                      <p:cBhvr>
                                        <p:cTn id="65" dur="500"/>
                                        <p:tgtEl>
                                          <p:spTgt spid="56"/>
                                        </p:tgtEl>
                                      </p:cBhvr>
                                    </p:animEffect>
                                  </p:childTnLst>
                                </p:cTn>
                              </p:par>
                              <p:par>
                                <p:cTn id="66" presetID="49" presetClass="entr" presetSubtype="0" decel="100000" fill="hold" grpId="0" nodeType="withEffect">
                                  <p:stCondLst>
                                    <p:cond delay="0"/>
                                  </p:stCondLst>
                                  <p:childTnLst>
                                    <p:set>
                                      <p:cBhvr>
                                        <p:cTn id="67" dur="1" fill="hold">
                                          <p:stCondLst>
                                            <p:cond delay="0"/>
                                          </p:stCondLst>
                                        </p:cTn>
                                        <p:tgtEl>
                                          <p:spTgt spid="49"/>
                                        </p:tgtEl>
                                        <p:attrNameLst>
                                          <p:attrName>style.visibility</p:attrName>
                                        </p:attrNameLst>
                                      </p:cBhvr>
                                      <p:to>
                                        <p:strVal val="visible"/>
                                      </p:to>
                                    </p:set>
                                    <p:anim calcmode="lin" valueType="num">
                                      <p:cBhvr>
                                        <p:cTn id="68" dur="500" fill="hold"/>
                                        <p:tgtEl>
                                          <p:spTgt spid="49"/>
                                        </p:tgtEl>
                                        <p:attrNameLst>
                                          <p:attrName>ppt_w</p:attrName>
                                        </p:attrNameLst>
                                      </p:cBhvr>
                                      <p:tavLst>
                                        <p:tav tm="0">
                                          <p:val>
                                            <p:fltVal val="0"/>
                                          </p:val>
                                        </p:tav>
                                        <p:tav tm="100000">
                                          <p:val>
                                            <p:strVal val="#ppt_w"/>
                                          </p:val>
                                        </p:tav>
                                      </p:tavLst>
                                    </p:anim>
                                    <p:anim calcmode="lin" valueType="num">
                                      <p:cBhvr>
                                        <p:cTn id="69" dur="500" fill="hold"/>
                                        <p:tgtEl>
                                          <p:spTgt spid="49"/>
                                        </p:tgtEl>
                                        <p:attrNameLst>
                                          <p:attrName>ppt_h</p:attrName>
                                        </p:attrNameLst>
                                      </p:cBhvr>
                                      <p:tavLst>
                                        <p:tav tm="0">
                                          <p:val>
                                            <p:fltVal val="0"/>
                                          </p:val>
                                        </p:tav>
                                        <p:tav tm="100000">
                                          <p:val>
                                            <p:strVal val="#ppt_h"/>
                                          </p:val>
                                        </p:tav>
                                      </p:tavLst>
                                    </p:anim>
                                    <p:anim calcmode="lin" valueType="num">
                                      <p:cBhvr>
                                        <p:cTn id="70" dur="500" fill="hold"/>
                                        <p:tgtEl>
                                          <p:spTgt spid="49"/>
                                        </p:tgtEl>
                                        <p:attrNameLst>
                                          <p:attrName>style.rotation</p:attrName>
                                        </p:attrNameLst>
                                      </p:cBhvr>
                                      <p:tavLst>
                                        <p:tav tm="0">
                                          <p:val>
                                            <p:fltVal val="360"/>
                                          </p:val>
                                        </p:tav>
                                        <p:tav tm="100000">
                                          <p:val>
                                            <p:fltVal val="0"/>
                                          </p:val>
                                        </p:tav>
                                      </p:tavLst>
                                    </p:anim>
                                    <p:animEffect transition="in" filter="fade">
                                      <p:cBhvr>
                                        <p:cTn id="71" dur="500"/>
                                        <p:tgtEl>
                                          <p:spTgt spid="49"/>
                                        </p:tgtEl>
                                      </p:cBhvr>
                                    </p:animEffect>
                                  </p:childTnLst>
                                </p:cTn>
                              </p:par>
                              <p:par>
                                <p:cTn id="72" presetID="49" presetClass="entr" presetSubtype="0" decel="100000" fill="hold" grpId="0" nodeType="withEffect">
                                  <p:stCondLst>
                                    <p:cond delay="250"/>
                                  </p:stCondLst>
                                  <p:childTnLst>
                                    <p:set>
                                      <p:cBhvr>
                                        <p:cTn id="73" dur="1" fill="hold">
                                          <p:stCondLst>
                                            <p:cond delay="0"/>
                                          </p:stCondLst>
                                        </p:cTn>
                                        <p:tgtEl>
                                          <p:spTgt spid="53"/>
                                        </p:tgtEl>
                                        <p:attrNameLst>
                                          <p:attrName>style.visibility</p:attrName>
                                        </p:attrNameLst>
                                      </p:cBhvr>
                                      <p:to>
                                        <p:strVal val="visible"/>
                                      </p:to>
                                    </p:set>
                                    <p:anim calcmode="lin" valueType="num">
                                      <p:cBhvr>
                                        <p:cTn id="74" dur="500" fill="hold"/>
                                        <p:tgtEl>
                                          <p:spTgt spid="53"/>
                                        </p:tgtEl>
                                        <p:attrNameLst>
                                          <p:attrName>ppt_w</p:attrName>
                                        </p:attrNameLst>
                                      </p:cBhvr>
                                      <p:tavLst>
                                        <p:tav tm="0">
                                          <p:val>
                                            <p:fltVal val="0"/>
                                          </p:val>
                                        </p:tav>
                                        <p:tav tm="100000">
                                          <p:val>
                                            <p:strVal val="#ppt_w"/>
                                          </p:val>
                                        </p:tav>
                                      </p:tavLst>
                                    </p:anim>
                                    <p:anim calcmode="lin" valueType="num">
                                      <p:cBhvr>
                                        <p:cTn id="75" dur="500" fill="hold"/>
                                        <p:tgtEl>
                                          <p:spTgt spid="53"/>
                                        </p:tgtEl>
                                        <p:attrNameLst>
                                          <p:attrName>ppt_h</p:attrName>
                                        </p:attrNameLst>
                                      </p:cBhvr>
                                      <p:tavLst>
                                        <p:tav tm="0">
                                          <p:val>
                                            <p:fltVal val="0"/>
                                          </p:val>
                                        </p:tav>
                                        <p:tav tm="100000">
                                          <p:val>
                                            <p:strVal val="#ppt_h"/>
                                          </p:val>
                                        </p:tav>
                                      </p:tavLst>
                                    </p:anim>
                                    <p:anim calcmode="lin" valueType="num">
                                      <p:cBhvr>
                                        <p:cTn id="76" dur="500" fill="hold"/>
                                        <p:tgtEl>
                                          <p:spTgt spid="53"/>
                                        </p:tgtEl>
                                        <p:attrNameLst>
                                          <p:attrName>style.rotation</p:attrName>
                                        </p:attrNameLst>
                                      </p:cBhvr>
                                      <p:tavLst>
                                        <p:tav tm="0">
                                          <p:val>
                                            <p:fltVal val="360"/>
                                          </p:val>
                                        </p:tav>
                                        <p:tav tm="100000">
                                          <p:val>
                                            <p:fltVal val="0"/>
                                          </p:val>
                                        </p:tav>
                                      </p:tavLst>
                                    </p:anim>
                                    <p:animEffect transition="in" filter="fade">
                                      <p:cBhvr>
                                        <p:cTn id="77" dur="500"/>
                                        <p:tgtEl>
                                          <p:spTgt spid="53"/>
                                        </p:tgtEl>
                                      </p:cBhvr>
                                    </p:animEffect>
                                  </p:childTnLst>
                                </p:cTn>
                              </p:par>
                              <p:par>
                                <p:cTn id="78" presetID="49" presetClass="entr" presetSubtype="0" decel="100000" fill="hold" grpId="0" nodeType="withEffect">
                                  <p:stCondLst>
                                    <p:cond delay="250"/>
                                  </p:stCondLst>
                                  <p:childTnLst>
                                    <p:set>
                                      <p:cBhvr>
                                        <p:cTn id="79" dur="1" fill="hold">
                                          <p:stCondLst>
                                            <p:cond delay="0"/>
                                          </p:stCondLst>
                                        </p:cTn>
                                        <p:tgtEl>
                                          <p:spTgt spid="62"/>
                                        </p:tgtEl>
                                        <p:attrNameLst>
                                          <p:attrName>style.visibility</p:attrName>
                                        </p:attrNameLst>
                                      </p:cBhvr>
                                      <p:to>
                                        <p:strVal val="visible"/>
                                      </p:to>
                                    </p:set>
                                    <p:anim calcmode="lin" valueType="num">
                                      <p:cBhvr>
                                        <p:cTn id="80" dur="500" fill="hold"/>
                                        <p:tgtEl>
                                          <p:spTgt spid="62"/>
                                        </p:tgtEl>
                                        <p:attrNameLst>
                                          <p:attrName>ppt_w</p:attrName>
                                        </p:attrNameLst>
                                      </p:cBhvr>
                                      <p:tavLst>
                                        <p:tav tm="0">
                                          <p:val>
                                            <p:fltVal val="0"/>
                                          </p:val>
                                        </p:tav>
                                        <p:tav tm="100000">
                                          <p:val>
                                            <p:strVal val="#ppt_w"/>
                                          </p:val>
                                        </p:tav>
                                      </p:tavLst>
                                    </p:anim>
                                    <p:anim calcmode="lin" valueType="num">
                                      <p:cBhvr>
                                        <p:cTn id="81" dur="500" fill="hold"/>
                                        <p:tgtEl>
                                          <p:spTgt spid="62"/>
                                        </p:tgtEl>
                                        <p:attrNameLst>
                                          <p:attrName>ppt_h</p:attrName>
                                        </p:attrNameLst>
                                      </p:cBhvr>
                                      <p:tavLst>
                                        <p:tav tm="0">
                                          <p:val>
                                            <p:fltVal val="0"/>
                                          </p:val>
                                        </p:tav>
                                        <p:tav tm="100000">
                                          <p:val>
                                            <p:strVal val="#ppt_h"/>
                                          </p:val>
                                        </p:tav>
                                      </p:tavLst>
                                    </p:anim>
                                    <p:anim calcmode="lin" valueType="num">
                                      <p:cBhvr>
                                        <p:cTn id="82" dur="500" fill="hold"/>
                                        <p:tgtEl>
                                          <p:spTgt spid="62"/>
                                        </p:tgtEl>
                                        <p:attrNameLst>
                                          <p:attrName>style.rotation</p:attrName>
                                        </p:attrNameLst>
                                      </p:cBhvr>
                                      <p:tavLst>
                                        <p:tav tm="0">
                                          <p:val>
                                            <p:fltVal val="360"/>
                                          </p:val>
                                        </p:tav>
                                        <p:tav tm="100000">
                                          <p:val>
                                            <p:fltVal val="0"/>
                                          </p:val>
                                        </p:tav>
                                      </p:tavLst>
                                    </p:anim>
                                    <p:animEffect transition="in" filter="fade">
                                      <p:cBhvr>
                                        <p:cTn id="83" dur="500"/>
                                        <p:tgtEl>
                                          <p:spTgt spid="62"/>
                                        </p:tgtEl>
                                      </p:cBhvr>
                                    </p:animEffect>
                                  </p:childTnLst>
                                </p:cTn>
                              </p:par>
                              <p:par>
                                <p:cTn id="84" presetID="49" presetClass="entr" presetSubtype="0" decel="100000" fill="hold" grpId="0" nodeType="withEffect">
                                  <p:stCondLst>
                                    <p:cond delay="250"/>
                                  </p:stCondLst>
                                  <p:childTnLst>
                                    <p:set>
                                      <p:cBhvr>
                                        <p:cTn id="85" dur="1" fill="hold">
                                          <p:stCondLst>
                                            <p:cond delay="0"/>
                                          </p:stCondLst>
                                        </p:cTn>
                                        <p:tgtEl>
                                          <p:spTgt spid="47"/>
                                        </p:tgtEl>
                                        <p:attrNameLst>
                                          <p:attrName>style.visibility</p:attrName>
                                        </p:attrNameLst>
                                      </p:cBhvr>
                                      <p:to>
                                        <p:strVal val="visible"/>
                                      </p:to>
                                    </p:set>
                                    <p:anim calcmode="lin" valueType="num">
                                      <p:cBhvr>
                                        <p:cTn id="86" dur="500" fill="hold"/>
                                        <p:tgtEl>
                                          <p:spTgt spid="47"/>
                                        </p:tgtEl>
                                        <p:attrNameLst>
                                          <p:attrName>ppt_w</p:attrName>
                                        </p:attrNameLst>
                                      </p:cBhvr>
                                      <p:tavLst>
                                        <p:tav tm="0">
                                          <p:val>
                                            <p:fltVal val="0"/>
                                          </p:val>
                                        </p:tav>
                                        <p:tav tm="100000">
                                          <p:val>
                                            <p:strVal val="#ppt_w"/>
                                          </p:val>
                                        </p:tav>
                                      </p:tavLst>
                                    </p:anim>
                                    <p:anim calcmode="lin" valueType="num">
                                      <p:cBhvr>
                                        <p:cTn id="87" dur="500" fill="hold"/>
                                        <p:tgtEl>
                                          <p:spTgt spid="47"/>
                                        </p:tgtEl>
                                        <p:attrNameLst>
                                          <p:attrName>ppt_h</p:attrName>
                                        </p:attrNameLst>
                                      </p:cBhvr>
                                      <p:tavLst>
                                        <p:tav tm="0">
                                          <p:val>
                                            <p:fltVal val="0"/>
                                          </p:val>
                                        </p:tav>
                                        <p:tav tm="100000">
                                          <p:val>
                                            <p:strVal val="#ppt_h"/>
                                          </p:val>
                                        </p:tav>
                                      </p:tavLst>
                                    </p:anim>
                                    <p:anim calcmode="lin" valueType="num">
                                      <p:cBhvr>
                                        <p:cTn id="88" dur="500" fill="hold"/>
                                        <p:tgtEl>
                                          <p:spTgt spid="47"/>
                                        </p:tgtEl>
                                        <p:attrNameLst>
                                          <p:attrName>style.rotation</p:attrName>
                                        </p:attrNameLst>
                                      </p:cBhvr>
                                      <p:tavLst>
                                        <p:tav tm="0">
                                          <p:val>
                                            <p:fltVal val="360"/>
                                          </p:val>
                                        </p:tav>
                                        <p:tav tm="100000">
                                          <p:val>
                                            <p:fltVal val="0"/>
                                          </p:val>
                                        </p:tav>
                                      </p:tavLst>
                                    </p:anim>
                                    <p:animEffect transition="in" filter="fade">
                                      <p:cBhvr>
                                        <p:cTn id="89" dur="500"/>
                                        <p:tgtEl>
                                          <p:spTgt spid="47"/>
                                        </p:tgtEl>
                                      </p:cBhvr>
                                    </p:animEffect>
                                  </p:childTnLst>
                                </p:cTn>
                              </p:par>
                              <p:par>
                                <p:cTn id="90" presetID="49" presetClass="entr" presetSubtype="0" decel="100000" fill="hold" grpId="0" nodeType="withEffect">
                                  <p:stCondLst>
                                    <p:cond delay="250"/>
                                  </p:stCondLst>
                                  <p:childTnLst>
                                    <p:set>
                                      <p:cBhvr>
                                        <p:cTn id="91" dur="1" fill="hold">
                                          <p:stCondLst>
                                            <p:cond delay="0"/>
                                          </p:stCondLst>
                                        </p:cTn>
                                        <p:tgtEl>
                                          <p:spTgt spid="60"/>
                                        </p:tgtEl>
                                        <p:attrNameLst>
                                          <p:attrName>style.visibility</p:attrName>
                                        </p:attrNameLst>
                                      </p:cBhvr>
                                      <p:to>
                                        <p:strVal val="visible"/>
                                      </p:to>
                                    </p:set>
                                    <p:anim calcmode="lin" valueType="num">
                                      <p:cBhvr>
                                        <p:cTn id="92" dur="500" fill="hold"/>
                                        <p:tgtEl>
                                          <p:spTgt spid="60"/>
                                        </p:tgtEl>
                                        <p:attrNameLst>
                                          <p:attrName>ppt_w</p:attrName>
                                        </p:attrNameLst>
                                      </p:cBhvr>
                                      <p:tavLst>
                                        <p:tav tm="0">
                                          <p:val>
                                            <p:fltVal val="0"/>
                                          </p:val>
                                        </p:tav>
                                        <p:tav tm="100000">
                                          <p:val>
                                            <p:strVal val="#ppt_w"/>
                                          </p:val>
                                        </p:tav>
                                      </p:tavLst>
                                    </p:anim>
                                    <p:anim calcmode="lin" valueType="num">
                                      <p:cBhvr>
                                        <p:cTn id="93" dur="500" fill="hold"/>
                                        <p:tgtEl>
                                          <p:spTgt spid="60"/>
                                        </p:tgtEl>
                                        <p:attrNameLst>
                                          <p:attrName>ppt_h</p:attrName>
                                        </p:attrNameLst>
                                      </p:cBhvr>
                                      <p:tavLst>
                                        <p:tav tm="0">
                                          <p:val>
                                            <p:fltVal val="0"/>
                                          </p:val>
                                        </p:tav>
                                        <p:tav tm="100000">
                                          <p:val>
                                            <p:strVal val="#ppt_h"/>
                                          </p:val>
                                        </p:tav>
                                      </p:tavLst>
                                    </p:anim>
                                    <p:anim calcmode="lin" valueType="num">
                                      <p:cBhvr>
                                        <p:cTn id="94" dur="500" fill="hold"/>
                                        <p:tgtEl>
                                          <p:spTgt spid="60"/>
                                        </p:tgtEl>
                                        <p:attrNameLst>
                                          <p:attrName>style.rotation</p:attrName>
                                        </p:attrNameLst>
                                      </p:cBhvr>
                                      <p:tavLst>
                                        <p:tav tm="0">
                                          <p:val>
                                            <p:fltVal val="360"/>
                                          </p:val>
                                        </p:tav>
                                        <p:tav tm="100000">
                                          <p:val>
                                            <p:fltVal val="0"/>
                                          </p:val>
                                        </p:tav>
                                      </p:tavLst>
                                    </p:anim>
                                    <p:animEffect transition="in" filter="fade">
                                      <p:cBhvr>
                                        <p:cTn id="95" dur="500"/>
                                        <p:tgtEl>
                                          <p:spTgt spid="60"/>
                                        </p:tgtEl>
                                      </p:cBhvr>
                                    </p:animEffect>
                                  </p:childTnLst>
                                </p:cTn>
                              </p:par>
                              <p:par>
                                <p:cTn id="96" presetID="49" presetClass="entr" presetSubtype="0" decel="100000" fill="hold" grpId="0" nodeType="withEffect">
                                  <p:stCondLst>
                                    <p:cond delay="250"/>
                                  </p:stCondLst>
                                  <p:childTnLst>
                                    <p:set>
                                      <p:cBhvr>
                                        <p:cTn id="97" dur="1" fill="hold">
                                          <p:stCondLst>
                                            <p:cond delay="0"/>
                                          </p:stCondLst>
                                        </p:cTn>
                                        <p:tgtEl>
                                          <p:spTgt spid="59"/>
                                        </p:tgtEl>
                                        <p:attrNameLst>
                                          <p:attrName>style.visibility</p:attrName>
                                        </p:attrNameLst>
                                      </p:cBhvr>
                                      <p:to>
                                        <p:strVal val="visible"/>
                                      </p:to>
                                    </p:set>
                                    <p:anim calcmode="lin" valueType="num">
                                      <p:cBhvr>
                                        <p:cTn id="98" dur="500" fill="hold"/>
                                        <p:tgtEl>
                                          <p:spTgt spid="59"/>
                                        </p:tgtEl>
                                        <p:attrNameLst>
                                          <p:attrName>ppt_w</p:attrName>
                                        </p:attrNameLst>
                                      </p:cBhvr>
                                      <p:tavLst>
                                        <p:tav tm="0">
                                          <p:val>
                                            <p:fltVal val="0"/>
                                          </p:val>
                                        </p:tav>
                                        <p:tav tm="100000">
                                          <p:val>
                                            <p:strVal val="#ppt_w"/>
                                          </p:val>
                                        </p:tav>
                                      </p:tavLst>
                                    </p:anim>
                                    <p:anim calcmode="lin" valueType="num">
                                      <p:cBhvr>
                                        <p:cTn id="99" dur="500" fill="hold"/>
                                        <p:tgtEl>
                                          <p:spTgt spid="59"/>
                                        </p:tgtEl>
                                        <p:attrNameLst>
                                          <p:attrName>ppt_h</p:attrName>
                                        </p:attrNameLst>
                                      </p:cBhvr>
                                      <p:tavLst>
                                        <p:tav tm="0">
                                          <p:val>
                                            <p:fltVal val="0"/>
                                          </p:val>
                                        </p:tav>
                                        <p:tav tm="100000">
                                          <p:val>
                                            <p:strVal val="#ppt_h"/>
                                          </p:val>
                                        </p:tav>
                                      </p:tavLst>
                                    </p:anim>
                                    <p:anim calcmode="lin" valueType="num">
                                      <p:cBhvr>
                                        <p:cTn id="100" dur="500" fill="hold"/>
                                        <p:tgtEl>
                                          <p:spTgt spid="59"/>
                                        </p:tgtEl>
                                        <p:attrNameLst>
                                          <p:attrName>style.rotation</p:attrName>
                                        </p:attrNameLst>
                                      </p:cBhvr>
                                      <p:tavLst>
                                        <p:tav tm="0">
                                          <p:val>
                                            <p:fltVal val="360"/>
                                          </p:val>
                                        </p:tav>
                                        <p:tav tm="100000">
                                          <p:val>
                                            <p:fltVal val="0"/>
                                          </p:val>
                                        </p:tav>
                                      </p:tavLst>
                                    </p:anim>
                                    <p:animEffect transition="in" filter="fade">
                                      <p:cBhvr>
                                        <p:cTn id="101" dur="500"/>
                                        <p:tgtEl>
                                          <p:spTgt spid="59"/>
                                        </p:tgtEl>
                                      </p:cBhvr>
                                    </p:animEffect>
                                  </p:childTnLst>
                                </p:cTn>
                              </p:par>
                            </p:childTnLst>
                          </p:cTn>
                        </p:par>
                        <p:par>
                          <p:cTn id="102" fill="hold">
                            <p:stCondLst>
                              <p:cond delay="2000"/>
                            </p:stCondLst>
                            <p:childTnLst>
                              <p:par>
                                <p:cTn id="103" presetID="49" presetClass="entr" presetSubtype="0" decel="100000" fill="hold" grpId="0" nodeType="afterEffect">
                                  <p:stCondLst>
                                    <p:cond delay="0"/>
                                  </p:stCondLst>
                                  <p:childTnLst>
                                    <p:set>
                                      <p:cBhvr>
                                        <p:cTn id="104" dur="1" fill="hold">
                                          <p:stCondLst>
                                            <p:cond delay="0"/>
                                          </p:stCondLst>
                                        </p:cTn>
                                        <p:tgtEl>
                                          <p:spTgt spid="58"/>
                                        </p:tgtEl>
                                        <p:attrNameLst>
                                          <p:attrName>style.visibility</p:attrName>
                                        </p:attrNameLst>
                                      </p:cBhvr>
                                      <p:to>
                                        <p:strVal val="visible"/>
                                      </p:to>
                                    </p:set>
                                    <p:anim calcmode="lin" valueType="num">
                                      <p:cBhvr>
                                        <p:cTn id="105" dur="500" fill="hold"/>
                                        <p:tgtEl>
                                          <p:spTgt spid="58"/>
                                        </p:tgtEl>
                                        <p:attrNameLst>
                                          <p:attrName>ppt_w</p:attrName>
                                        </p:attrNameLst>
                                      </p:cBhvr>
                                      <p:tavLst>
                                        <p:tav tm="0">
                                          <p:val>
                                            <p:fltVal val="0"/>
                                          </p:val>
                                        </p:tav>
                                        <p:tav tm="100000">
                                          <p:val>
                                            <p:strVal val="#ppt_w"/>
                                          </p:val>
                                        </p:tav>
                                      </p:tavLst>
                                    </p:anim>
                                    <p:anim calcmode="lin" valueType="num">
                                      <p:cBhvr>
                                        <p:cTn id="106" dur="500" fill="hold"/>
                                        <p:tgtEl>
                                          <p:spTgt spid="58"/>
                                        </p:tgtEl>
                                        <p:attrNameLst>
                                          <p:attrName>ppt_h</p:attrName>
                                        </p:attrNameLst>
                                      </p:cBhvr>
                                      <p:tavLst>
                                        <p:tav tm="0">
                                          <p:val>
                                            <p:fltVal val="0"/>
                                          </p:val>
                                        </p:tav>
                                        <p:tav tm="100000">
                                          <p:val>
                                            <p:strVal val="#ppt_h"/>
                                          </p:val>
                                        </p:tav>
                                      </p:tavLst>
                                    </p:anim>
                                    <p:anim calcmode="lin" valueType="num">
                                      <p:cBhvr>
                                        <p:cTn id="107" dur="500" fill="hold"/>
                                        <p:tgtEl>
                                          <p:spTgt spid="58"/>
                                        </p:tgtEl>
                                        <p:attrNameLst>
                                          <p:attrName>style.rotation</p:attrName>
                                        </p:attrNameLst>
                                      </p:cBhvr>
                                      <p:tavLst>
                                        <p:tav tm="0">
                                          <p:val>
                                            <p:fltVal val="360"/>
                                          </p:val>
                                        </p:tav>
                                        <p:tav tm="100000">
                                          <p:val>
                                            <p:fltVal val="0"/>
                                          </p:val>
                                        </p:tav>
                                      </p:tavLst>
                                    </p:anim>
                                    <p:animEffect transition="in" filter="fade">
                                      <p:cBhvr>
                                        <p:cTn id="108" dur="500"/>
                                        <p:tgtEl>
                                          <p:spTgt spid="58"/>
                                        </p:tgtEl>
                                      </p:cBhvr>
                                    </p:animEffect>
                                  </p:childTnLst>
                                </p:cTn>
                              </p:par>
                              <p:par>
                                <p:cTn id="109" presetID="49" presetClass="entr" presetSubtype="0" decel="100000" fill="hold" grpId="0" nodeType="withEffect">
                                  <p:stCondLst>
                                    <p:cond delay="0"/>
                                  </p:stCondLst>
                                  <p:childTnLst>
                                    <p:set>
                                      <p:cBhvr>
                                        <p:cTn id="110" dur="1" fill="hold">
                                          <p:stCondLst>
                                            <p:cond delay="0"/>
                                          </p:stCondLst>
                                        </p:cTn>
                                        <p:tgtEl>
                                          <p:spTgt spid="61"/>
                                        </p:tgtEl>
                                        <p:attrNameLst>
                                          <p:attrName>style.visibility</p:attrName>
                                        </p:attrNameLst>
                                      </p:cBhvr>
                                      <p:to>
                                        <p:strVal val="visible"/>
                                      </p:to>
                                    </p:set>
                                    <p:anim calcmode="lin" valueType="num">
                                      <p:cBhvr>
                                        <p:cTn id="111" dur="500" fill="hold"/>
                                        <p:tgtEl>
                                          <p:spTgt spid="61"/>
                                        </p:tgtEl>
                                        <p:attrNameLst>
                                          <p:attrName>ppt_w</p:attrName>
                                        </p:attrNameLst>
                                      </p:cBhvr>
                                      <p:tavLst>
                                        <p:tav tm="0">
                                          <p:val>
                                            <p:fltVal val="0"/>
                                          </p:val>
                                        </p:tav>
                                        <p:tav tm="100000">
                                          <p:val>
                                            <p:strVal val="#ppt_w"/>
                                          </p:val>
                                        </p:tav>
                                      </p:tavLst>
                                    </p:anim>
                                    <p:anim calcmode="lin" valueType="num">
                                      <p:cBhvr>
                                        <p:cTn id="112" dur="500" fill="hold"/>
                                        <p:tgtEl>
                                          <p:spTgt spid="61"/>
                                        </p:tgtEl>
                                        <p:attrNameLst>
                                          <p:attrName>ppt_h</p:attrName>
                                        </p:attrNameLst>
                                      </p:cBhvr>
                                      <p:tavLst>
                                        <p:tav tm="0">
                                          <p:val>
                                            <p:fltVal val="0"/>
                                          </p:val>
                                        </p:tav>
                                        <p:tav tm="100000">
                                          <p:val>
                                            <p:strVal val="#ppt_h"/>
                                          </p:val>
                                        </p:tav>
                                      </p:tavLst>
                                    </p:anim>
                                    <p:anim calcmode="lin" valueType="num">
                                      <p:cBhvr>
                                        <p:cTn id="113" dur="500" fill="hold"/>
                                        <p:tgtEl>
                                          <p:spTgt spid="61"/>
                                        </p:tgtEl>
                                        <p:attrNameLst>
                                          <p:attrName>style.rotation</p:attrName>
                                        </p:attrNameLst>
                                      </p:cBhvr>
                                      <p:tavLst>
                                        <p:tav tm="0">
                                          <p:val>
                                            <p:fltVal val="360"/>
                                          </p:val>
                                        </p:tav>
                                        <p:tav tm="100000">
                                          <p:val>
                                            <p:fltVal val="0"/>
                                          </p:val>
                                        </p:tav>
                                      </p:tavLst>
                                    </p:anim>
                                    <p:animEffect transition="in" filter="fade">
                                      <p:cBhvr>
                                        <p:cTn id="114" dur="500"/>
                                        <p:tgtEl>
                                          <p:spTgt spid="61"/>
                                        </p:tgtEl>
                                      </p:cBhvr>
                                    </p:animEffect>
                                  </p:childTnLst>
                                </p:cTn>
                              </p:par>
                              <p:par>
                                <p:cTn id="115" presetID="49" presetClass="entr" presetSubtype="0" decel="100000" fill="hold" grpId="0" nodeType="withEffect">
                                  <p:stCondLst>
                                    <p:cond delay="0"/>
                                  </p:stCondLst>
                                  <p:childTnLst>
                                    <p:set>
                                      <p:cBhvr>
                                        <p:cTn id="116" dur="1" fill="hold">
                                          <p:stCondLst>
                                            <p:cond delay="0"/>
                                          </p:stCondLst>
                                        </p:cTn>
                                        <p:tgtEl>
                                          <p:spTgt spid="64"/>
                                        </p:tgtEl>
                                        <p:attrNameLst>
                                          <p:attrName>style.visibility</p:attrName>
                                        </p:attrNameLst>
                                      </p:cBhvr>
                                      <p:to>
                                        <p:strVal val="visible"/>
                                      </p:to>
                                    </p:set>
                                    <p:anim calcmode="lin" valueType="num">
                                      <p:cBhvr>
                                        <p:cTn id="117" dur="500" fill="hold"/>
                                        <p:tgtEl>
                                          <p:spTgt spid="64"/>
                                        </p:tgtEl>
                                        <p:attrNameLst>
                                          <p:attrName>ppt_w</p:attrName>
                                        </p:attrNameLst>
                                      </p:cBhvr>
                                      <p:tavLst>
                                        <p:tav tm="0">
                                          <p:val>
                                            <p:fltVal val="0"/>
                                          </p:val>
                                        </p:tav>
                                        <p:tav tm="100000">
                                          <p:val>
                                            <p:strVal val="#ppt_w"/>
                                          </p:val>
                                        </p:tav>
                                      </p:tavLst>
                                    </p:anim>
                                    <p:anim calcmode="lin" valueType="num">
                                      <p:cBhvr>
                                        <p:cTn id="118" dur="500" fill="hold"/>
                                        <p:tgtEl>
                                          <p:spTgt spid="64"/>
                                        </p:tgtEl>
                                        <p:attrNameLst>
                                          <p:attrName>ppt_h</p:attrName>
                                        </p:attrNameLst>
                                      </p:cBhvr>
                                      <p:tavLst>
                                        <p:tav tm="0">
                                          <p:val>
                                            <p:fltVal val="0"/>
                                          </p:val>
                                        </p:tav>
                                        <p:tav tm="100000">
                                          <p:val>
                                            <p:strVal val="#ppt_h"/>
                                          </p:val>
                                        </p:tav>
                                      </p:tavLst>
                                    </p:anim>
                                    <p:anim calcmode="lin" valueType="num">
                                      <p:cBhvr>
                                        <p:cTn id="119" dur="500" fill="hold"/>
                                        <p:tgtEl>
                                          <p:spTgt spid="64"/>
                                        </p:tgtEl>
                                        <p:attrNameLst>
                                          <p:attrName>style.rotation</p:attrName>
                                        </p:attrNameLst>
                                      </p:cBhvr>
                                      <p:tavLst>
                                        <p:tav tm="0">
                                          <p:val>
                                            <p:fltVal val="360"/>
                                          </p:val>
                                        </p:tav>
                                        <p:tav tm="100000">
                                          <p:val>
                                            <p:fltVal val="0"/>
                                          </p:val>
                                        </p:tav>
                                      </p:tavLst>
                                    </p:anim>
                                    <p:animEffect transition="in" filter="fade">
                                      <p:cBhvr>
                                        <p:cTn id="120" dur="500"/>
                                        <p:tgtEl>
                                          <p:spTgt spid="64"/>
                                        </p:tgtEl>
                                      </p:cBhvr>
                                    </p:animEffect>
                                  </p:childTnLst>
                                </p:cTn>
                              </p:par>
                              <p:par>
                                <p:cTn id="121" presetID="49" presetClass="entr" presetSubtype="0" decel="100000" fill="hold" grpId="0" nodeType="withEffect">
                                  <p:stCondLst>
                                    <p:cond delay="250"/>
                                  </p:stCondLst>
                                  <p:childTnLst>
                                    <p:set>
                                      <p:cBhvr>
                                        <p:cTn id="122" dur="1" fill="hold">
                                          <p:stCondLst>
                                            <p:cond delay="0"/>
                                          </p:stCondLst>
                                        </p:cTn>
                                        <p:tgtEl>
                                          <p:spTgt spid="52"/>
                                        </p:tgtEl>
                                        <p:attrNameLst>
                                          <p:attrName>style.visibility</p:attrName>
                                        </p:attrNameLst>
                                      </p:cBhvr>
                                      <p:to>
                                        <p:strVal val="visible"/>
                                      </p:to>
                                    </p:set>
                                    <p:anim calcmode="lin" valueType="num">
                                      <p:cBhvr>
                                        <p:cTn id="123" dur="500" fill="hold"/>
                                        <p:tgtEl>
                                          <p:spTgt spid="52"/>
                                        </p:tgtEl>
                                        <p:attrNameLst>
                                          <p:attrName>ppt_w</p:attrName>
                                        </p:attrNameLst>
                                      </p:cBhvr>
                                      <p:tavLst>
                                        <p:tav tm="0">
                                          <p:val>
                                            <p:fltVal val="0"/>
                                          </p:val>
                                        </p:tav>
                                        <p:tav tm="100000">
                                          <p:val>
                                            <p:strVal val="#ppt_w"/>
                                          </p:val>
                                        </p:tav>
                                      </p:tavLst>
                                    </p:anim>
                                    <p:anim calcmode="lin" valueType="num">
                                      <p:cBhvr>
                                        <p:cTn id="124" dur="500" fill="hold"/>
                                        <p:tgtEl>
                                          <p:spTgt spid="52"/>
                                        </p:tgtEl>
                                        <p:attrNameLst>
                                          <p:attrName>ppt_h</p:attrName>
                                        </p:attrNameLst>
                                      </p:cBhvr>
                                      <p:tavLst>
                                        <p:tav tm="0">
                                          <p:val>
                                            <p:fltVal val="0"/>
                                          </p:val>
                                        </p:tav>
                                        <p:tav tm="100000">
                                          <p:val>
                                            <p:strVal val="#ppt_h"/>
                                          </p:val>
                                        </p:tav>
                                      </p:tavLst>
                                    </p:anim>
                                    <p:anim calcmode="lin" valueType="num">
                                      <p:cBhvr>
                                        <p:cTn id="125" dur="500" fill="hold"/>
                                        <p:tgtEl>
                                          <p:spTgt spid="52"/>
                                        </p:tgtEl>
                                        <p:attrNameLst>
                                          <p:attrName>style.rotation</p:attrName>
                                        </p:attrNameLst>
                                      </p:cBhvr>
                                      <p:tavLst>
                                        <p:tav tm="0">
                                          <p:val>
                                            <p:fltVal val="360"/>
                                          </p:val>
                                        </p:tav>
                                        <p:tav tm="100000">
                                          <p:val>
                                            <p:fltVal val="0"/>
                                          </p:val>
                                        </p:tav>
                                      </p:tavLst>
                                    </p:anim>
                                    <p:animEffect transition="in" filter="fade">
                                      <p:cBhvr>
                                        <p:cTn id="126" dur="500"/>
                                        <p:tgtEl>
                                          <p:spTgt spid="52"/>
                                        </p:tgtEl>
                                      </p:cBhvr>
                                    </p:animEffect>
                                  </p:childTnLst>
                                </p:cTn>
                              </p:par>
                              <p:par>
                                <p:cTn id="127" presetID="49" presetClass="entr" presetSubtype="0" decel="100000" fill="hold" grpId="0" nodeType="withEffect">
                                  <p:stCondLst>
                                    <p:cond delay="250"/>
                                  </p:stCondLst>
                                  <p:childTnLst>
                                    <p:set>
                                      <p:cBhvr>
                                        <p:cTn id="128" dur="1" fill="hold">
                                          <p:stCondLst>
                                            <p:cond delay="0"/>
                                          </p:stCondLst>
                                        </p:cTn>
                                        <p:tgtEl>
                                          <p:spTgt spid="63"/>
                                        </p:tgtEl>
                                        <p:attrNameLst>
                                          <p:attrName>style.visibility</p:attrName>
                                        </p:attrNameLst>
                                      </p:cBhvr>
                                      <p:to>
                                        <p:strVal val="visible"/>
                                      </p:to>
                                    </p:set>
                                    <p:anim calcmode="lin" valueType="num">
                                      <p:cBhvr>
                                        <p:cTn id="129" dur="500" fill="hold"/>
                                        <p:tgtEl>
                                          <p:spTgt spid="63"/>
                                        </p:tgtEl>
                                        <p:attrNameLst>
                                          <p:attrName>ppt_w</p:attrName>
                                        </p:attrNameLst>
                                      </p:cBhvr>
                                      <p:tavLst>
                                        <p:tav tm="0">
                                          <p:val>
                                            <p:fltVal val="0"/>
                                          </p:val>
                                        </p:tav>
                                        <p:tav tm="100000">
                                          <p:val>
                                            <p:strVal val="#ppt_w"/>
                                          </p:val>
                                        </p:tav>
                                      </p:tavLst>
                                    </p:anim>
                                    <p:anim calcmode="lin" valueType="num">
                                      <p:cBhvr>
                                        <p:cTn id="130" dur="500" fill="hold"/>
                                        <p:tgtEl>
                                          <p:spTgt spid="63"/>
                                        </p:tgtEl>
                                        <p:attrNameLst>
                                          <p:attrName>ppt_h</p:attrName>
                                        </p:attrNameLst>
                                      </p:cBhvr>
                                      <p:tavLst>
                                        <p:tav tm="0">
                                          <p:val>
                                            <p:fltVal val="0"/>
                                          </p:val>
                                        </p:tav>
                                        <p:tav tm="100000">
                                          <p:val>
                                            <p:strVal val="#ppt_h"/>
                                          </p:val>
                                        </p:tav>
                                      </p:tavLst>
                                    </p:anim>
                                    <p:anim calcmode="lin" valueType="num">
                                      <p:cBhvr>
                                        <p:cTn id="131" dur="500" fill="hold"/>
                                        <p:tgtEl>
                                          <p:spTgt spid="63"/>
                                        </p:tgtEl>
                                        <p:attrNameLst>
                                          <p:attrName>style.rotation</p:attrName>
                                        </p:attrNameLst>
                                      </p:cBhvr>
                                      <p:tavLst>
                                        <p:tav tm="0">
                                          <p:val>
                                            <p:fltVal val="360"/>
                                          </p:val>
                                        </p:tav>
                                        <p:tav tm="100000">
                                          <p:val>
                                            <p:fltVal val="0"/>
                                          </p:val>
                                        </p:tav>
                                      </p:tavLst>
                                    </p:anim>
                                    <p:animEffect transition="in" filter="fade">
                                      <p:cBhvr>
                                        <p:cTn id="132" dur="500"/>
                                        <p:tgtEl>
                                          <p:spTgt spid="63"/>
                                        </p:tgtEl>
                                      </p:cBhvr>
                                    </p:animEffect>
                                  </p:childTnLst>
                                </p:cTn>
                              </p:par>
                              <p:par>
                                <p:cTn id="133" presetID="49" presetClass="entr" presetSubtype="0" decel="100000" fill="hold" grpId="0" nodeType="withEffect">
                                  <p:stCondLst>
                                    <p:cond delay="250"/>
                                  </p:stCondLst>
                                  <p:childTnLst>
                                    <p:set>
                                      <p:cBhvr>
                                        <p:cTn id="134" dur="1" fill="hold">
                                          <p:stCondLst>
                                            <p:cond delay="0"/>
                                          </p:stCondLst>
                                        </p:cTn>
                                        <p:tgtEl>
                                          <p:spTgt spid="69"/>
                                        </p:tgtEl>
                                        <p:attrNameLst>
                                          <p:attrName>style.visibility</p:attrName>
                                        </p:attrNameLst>
                                      </p:cBhvr>
                                      <p:to>
                                        <p:strVal val="visible"/>
                                      </p:to>
                                    </p:set>
                                    <p:anim calcmode="lin" valueType="num">
                                      <p:cBhvr>
                                        <p:cTn id="135" dur="500" fill="hold"/>
                                        <p:tgtEl>
                                          <p:spTgt spid="69"/>
                                        </p:tgtEl>
                                        <p:attrNameLst>
                                          <p:attrName>ppt_w</p:attrName>
                                        </p:attrNameLst>
                                      </p:cBhvr>
                                      <p:tavLst>
                                        <p:tav tm="0">
                                          <p:val>
                                            <p:fltVal val="0"/>
                                          </p:val>
                                        </p:tav>
                                        <p:tav tm="100000">
                                          <p:val>
                                            <p:strVal val="#ppt_w"/>
                                          </p:val>
                                        </p:tav>
                                      </p:tavLst>
                                    </p:anim>
                                    <p:anim calcmode="lin" valueType="num">
                                      <p:cBhvr>
                                        <p:cTn id="136" dur="500" fill="hold"/>
                                        <p:tgtEl>
                                          <p:spTgt spid="69"/>
                                        </p:tgtEl>
                                        <p:attrNameLst>
                                          <p:attrName>ppt_h</p:attrName>
                                        </p:attrNameLst>
                                      </p:cBhvr>
                                      <p:tavLst>
                                        <p:tav tm="0">
                                          <p:val>
                                            <p:fltVal val="0"/>
                                          </p:val>
                                        </p:tav>
                                        <p:tav tm="100000">
                                          <p:val>
                                            <p:strVal val="#ppt_h"/>
                                          </p:val>
                                        </p:tav>
                                      </p:tavLst>
                                    </p:anim>
                                    <p:anim calcmode="lin" valueType="num">
                                      <p:cBhvr>
                                        <p:cTn id="137" dur="500" fill="hold"/>
                                        <p:tgtEl>
                                          <p:spTgt spid="69"/>
                                        </p:tgtEl>
                                        <p:attrNameLst>
                                          <p:attrName>style.rotation</p:attrName>
                                        </p:attrNameLst>
                                      </p:cBhvr>
                                      <p:tavLst>
                                        <p:tav tm="0">
                                          <p:val>
                                            <p:fltVal val="360"/>
                                          </p:val>
                                        </p:tav>
                                        <p:tav tm="100000">
                                          <p:val>
                                            <p:fltVal val="0"/>
                                          </p:val>
                                        </p:tav>
                                      </p:tavLst>
                                    </p:anim>
                                    <p:animEffect transition="in" filter="fade">
                                      <p:cBhvr>
                                        <p:cTn id="138"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7" grpId="0" animBg="1"/>
      <p:bldP spid="48" grpId="0" animBg="1"/>
      <p:bldP spid="49" grpId="0" animBg="1"/>
      <p:bldP spid="50" grpId="0" animBg="1"/>
      <p:bldP spid="51" grpId="0" animBg="1"/>
      <p:bldP spid="52" grpId="0" animBg="1"/>
      <p:bldP spid="53" grpId="0" animBg="1"/>
      <p:bldP spid="54" grpId="0" animBg="1"/>
      <p:bldP spid="55" grpId="0" animBg="1"/>
      <p:bldP spid="56" grpId="0" animBg="1"/>
      <p:bldP spid="57" grpId="0" animBg="1"/>
      <p:bldP spid="58" grpId="0" animBg="1"/>
      <p:bldP spid="59" grpId="0" animBg="1"/>
      <p:bldP spid="60" grpId="0" animBg="1"/>
      <p:bldP spid="61" grpId="0" animBg="1"/>
      <p:bldP spid="62" grpId="0" animBg="1"/>
      <p:bldP spid="63" grpId="0" animBg="1"/>
      <p:bldP spid="64" grpId="0" animBg="1"/>
      <p:bldP spid="65" grpId="0" animBg="1"/>
      <p:bldP spid="6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0" y="0"/>
            <a:ext cx="12192000" cy="6858000"/>
          </a:xfrm>
          <a:prstGeom prst="rect">
            <a:avLst/>
          </a:prstGeom>
        </p:spPr>
      </p:pic>
      <p:pic>
        <p:nvPicPr>
          <p:cNvPr id="11" name="图片 10"/>
          <p:cNvPicPr>
            <a:picLocks noChangeAspect="1"/>
          </p:cNvPicPr>
          <p:nvPr/>
        </p:nvPicPr>
        <p:blipFill>
          <a:blip r:embed="rId4"/>
          <a:stretch>
            <a:fillRect/>
          </a:stretch>
        </p:blipFill>
        <p:spPr>
          <a:xfrm>
            <a:off x="0" y="-1065"/>
            <a:ext cx="12192000" cy="832813"/>
          </a:xfrm>
          <a:prstGeom prst="rect">
            <a:avLst/>
          </a:prstGeom>
        </p:spPr>
      </p:pic>
      <p:grpSp>
        <p:nvGrpSpPr>
          <p:cNvPr id="20" name="组合 19"/>
          <p:cNvGrpSpPr/>
          <p:nvPr/>
        </p:nvGrpSpPr>
        <p:grpSpPr>
          <a:xfrm>
            <a:off x="380301" y="243644"/>
            <a:ext cx="310164" cy="325523"/>
            <a:chOff x="5284519" y="1508166"/>
            <a:chExt cx="213756" cy="427512"/>
          </a:xfrm>
        </p:grpSpPr>
        <p:cxnSp>
          <p:nvCxnSpPr>
            <p:cNvPr id="21" name="直接连接符 20"/>
            <p:cNvCxnSpPr/>
            <p:nvPr/>
          </p:nvCxnSpPr>
          <p:spPr>
            <a:xfrm>
              <a:off x="5284519" y="1508166"/>
              <a:ext cx="213756" cy="213756"/>
            </a:xfrm>
            <a:prstGeom prst="line">
              <a:avLst/>
            </a:prstGeom>
            <a:ln w="19050">
              <a:solidFill>
                <a:schemeClr val="bg1"/>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5284519" y="1721922"/>
              <a:ext cx="213756" cy="213756"/>
            </a:xfrm>
            <a:prstGeom prst="line">
              <a:avLst/>
            </a:prstGeom>
            <a:ln w="19050">
              <a:solidFill>
                <a:schemeClr val="bg1"/>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sp>
        <p:nvSpPr>
          <p:cNvPr id="6" name="文本框 5"/>
          <p:cNvSpPr txBox="1"/>
          <p:nvPr/>
        </p:nvSpPr>
        <p:spPr>
          <a:xfrm>
            <a:off x="830230" y="215286"/>
            <a:ext cx="2837418" cy="400110"/>
          </a:xfrm>
          <a:prstGeom prst="rect">
            <a:avLst/>
          </a:prstGeom>
          <a:noFill/>
        </p:spPr>
        <p:txBody>
          <a:bodyPr wrap="square" rtlCol="0">
            <a:spAutoFit/>
          </a:bodyPr>
          <a:lstStyle/>
          <a:p>
            <a:r>
              <a:rPr lang="en-US" altLang="zh-CN" sz="2000" b="1" dirty="0" smtClean="0">
                <a:solidFill>
                  <a:schemeClr val="bg1"/>
                </a:solidFill>
                <a:latin typeface="微软雅黑" panose="020B0503020204020204" pitchFamily="34" charset="-122"/>
                <a:ea typeface="微软雅黑" panose="020B0503020204020204" pitchFamily="34" charset="-122"/>
              </a:rPr>
              <a:t>User Story 1  </a:t>
            </a:r>
            <a:r>
              <a:rPr lang="zh-CN" altLang="en-US" sz="2000" b="1" dirty="0" smtClean="0">
                <a:solidFill>
                  <a:schemeClr val="bg1"/>
                </a:solidFill>
                <a:latin typeface="微软雅黑" panose="020B0503020204020204" pitchFamily="34" charset="-122"/>
                <a:ea typeface="微软雅黑" panose="020B0503020204020204" pitchFamily="34" charset="-122"/>
              </a:rPr>
              <a:t>申请人</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39" name="组合 38"/>
          <p:cNvGrpSpPr/>
          <p:nvPr/>
        </p:nvGrpSpPr>
        <p:grpSpPr>
          <a:xfrm>
            <a:off x="1715396" y="1940174"/>
            <a:ext cx="8343004" cy="4239562"/>
            <a:chOff x="3474720" y="4038600"/>
            <a:chExt cx="2331720" cy="1752600"/>
          </a:xfrm>
        </p:grpSpPr>
        <p:sp>
          <p:nvSpPr>
            <p:cNvPr id="43" name="矩形 42"/>
            <p:cNvSpPr/>
            <p:nvPr/>
          </p:nvSpPr>
          <p:spPr>
            <a:xfrm>
              <a:off x="3474720" y="4038600"/>
              <a:ext cx="2331720" cy="1752600"/>
            </a:xfrm>
            <a:prstGeom prst="rect">
              <a:avLst/>
            </a:prstGeom>
            <a:ln w="12700">
              <a:solidFill>
                <a:srgbClr val="9DA8B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89">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endParaRPr>
            </a:p>
          </p:txBody>
        </p:sp>
        <p:cxnSp>
          <p:nvCxnSpPr>
            <p:cNvPr id="44" name="直接连接符 43"/>
            <p:cNvCxnSpPr/>
            <p:nvPr/>
          </p:nvCxnSpPr>
          <p:spPr>
            <a:xfrm>
              <a:off x="3596579" y="4606394"/>
              <a:ext cx="2088000" cy="0"/>
            </a:xfrm>
            <a:prstGeom prst="line">
              <a:avLst/>
            </a:prstGeom>
            <a:ln w="12700">
              <a:solidFill>
                <a:srgbClr val="9DA8B1"/>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3596580" y="5189592"/>
              <a:ext cx="2088000" cy="0"/>
            </a:xfrm>
            <a:prstGeom prst="line">
              <a:avLst/>
            </a:prstGeom>
            <a:ln w="12700">
              <a:solidFill>
                <a:srgbClr val="9DA8B1"/>
              </a:solidFill>
            </a:ln>
          </p:spPr>
          <p:style>
            <a:lnRef idx="1">
              <a:schemeClr val="accent1"/>
            </a:lnRef>
            <a:fillRef idx="0">
              <a:schemeClr val="accent1"/>
            </a:fillRef>
            <a:effectRef idx="0">
              <a:schemeClr val="accent1"/>
            </a:effectRef>
            <a:fontRef idx="minor">
              <a:schemeClr val="tx1"/>
            </a:fontRef>
          </p:style>
        </p:cxnSp>
      </p:grpSp>
      <p:grpSp>
        <p:nvGrpSpPr>
          <p:cNvPr id="46" name="组合 45"/>
          <p:cNvGrpSpPr/>
          <p:nvPr/>
        </p:nvGrpSpPr>
        <p:grpSpPr>
          <a:xfrm>
            <a:off x="1715392" y="1246022"/>
            <a:ext cx="8343002" cy="692461"/>
            <a:chOff x="3569970" y="1908810"/>
            <a:chExt cx="2331720" cy="1920241"/>
          </a:xfrm>
        </p:grpSpPr>
        <p:sp>
          <p:nvSpPr>
            <p:cNvPr id="47" name="矩形 46"/>
            <p:cNvSpPr/>
            <p:nvPr/>
          </p:nvSpPr>
          <p:spPr>
            <a:xfrm>
              <a:off x="3569970" y="1908810"/>
              <a:ext cx="2331720" cy="1920241"/>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9">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49" name="文本框 48"/>
            <p:cNvSpPr txBox="1"/>
            <p:nvPr/>
          </p:nvSpPr>
          <p:spPr>
            <a:xfrm>
              <a:off x="3606839" y="2318331"/>
              <a:ext cx="2088001" cy="1109532"/>
            </a:xfrm>
            <a:prstGeom prst="rect">
              <a:avLst/>
            </a:prstGeom>
            <a:noFill/>
          </p:spPr>
          <p:txBody>
            <a:bodyPr wrap="square" rtlCol="0">
              <a:spAutoFit/>
            </a:bodyPr>
            <a:lstStyle/>
            <a:p>
              <a:pPr algn="ctr"/>
              <a:r>
                <a:rPr lang="en-US" altLang="zh-CN" sz="20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User Story 1.1 </a:t>
              </a:r>
              <a:r>
                <a:rPr lang="zh-CN" altLang="zh-CN" sz="20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快速</a:t>
              </a:r>
              <a:r>
                <a:rPr lang="zh-CN" altLang="zh-CN" sz="20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查看</a:t>
              </a:r>
              <a:endParaRPr lang="zh-CN" altLang="zh-CN" sz="20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sp>
        <p:nvSpPr>
          <p:cNvPr id="50" name="文本框 49"/>
          <p:cNvSpPr txBox="1"/>
          <p:nvPr/>
        </p:nvSpPr>
        <p:spPr>
          <a:xfrm>
            <a:off x="2098590" y="2142255"/>
            <a:ext cx="7565951" cy="923330"/>
          </a:xfrm>
          <a:prstGeom prst="rect">
            <a:avLst/>
          </a:prstGeom>
          <a:noFill/>
        </p:spPr>
        <p:txBody>
          <a:bodyPr wrap="square" rtlCol="0">
            <a:spAutoFit/>
          </a:bodyPr>
          <a:lstStyle/>
          <a:p>
            <a:r>
              <a:rPr lang="zh-CN" altLang="en-US" dirty="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卡片</a:t>
            </a:r>
            <a:r>
              <a:rPr lang="zh-CN" altLang="en-US" dirty="0" smtClean="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a:t>
            </a:r>
            <a:endParaRPr lang="en-US" altLang="zh-CN" dirty="0" smtClean="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endParaRPr>
          </a:p>
          <a:p>
            <a:r>
              <a:rPr lang="zh-CN" altLang="en-US" dirty="0" smtClean="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作为</a:t>
            </a:r>
            <a:r>
              <a:rPr lang="zh-CN" altLang="en-US" dirty="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申请人，我希望能够通过时间或地点查看符合要求的会议室信息，以便于快速查看会议室。</a:t>
            </a:r>
            <a:endParaRPr lang="zh-CN" altLang="en-US" baseline="-3000" dirty="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3" name="矩形 2"/>
          <p:cNvSpPr/>
          <p:nvPr/>
        </p:nvSpPr>
        <p:spPr>
          <a:xfrm>
            <a:off x="2109246" y="3553017"/>
            <a:ext cx="7555295" cy="923330"/>
          </a:xfrm>
          <a:prstGeom prst="rect">
            <a:avLst/>
          </a:prstGeom>
        </p:spPr>
        <p:txBody>
          <a:bodyPr wrap="square">
            <a:spAutoFit/>
          </a:bodyPr>
          <a:lstStyle/>
          <a:p>
            <a:pPr algn="just">
              <a:spcAft>
                <a:spcPts val="0"/>
              </a:spcAft>
            </a:pPr>
            <a:r>
              <a:rPr lang="zh-CN" altLang="zh-CN" kern="100" dirty="0">
                <a:solidFill>
                  <a:schemeClr val="tx1">
                    <a:lumMod val="50000"/>
                    <a:lumOff val="50000"/>
                  </a:schemeClr>
                </a:solidFill>
                <a:latin typeface="等线" panose="02010600030101010101" pitchFamily="2" charset="-122"/>
                <a:ea typeface="微软雅黑" panose="020B0503020204020204" pitchFamily="34" charset="-122"/>
                <a:cs typeface="Times New Roman" panose="02020603050405020304" pitchFamily="18" charset="0"/>
              </a:rPr>
              <a:t>注释：</a:t>
            </a:r>
            <a:endParaRPr lang="zh-CN" altLang="zh-CN" sz="2400" kern="100" dirty="0">
              <a:solidFill>
                <a:schemeClr val="tx1">
                  <a:lumMod val="50000"/>
                  <a:lumOff val="50000"/>
                </a:schemeClr>
              </a:solidFill>
              <a:latin typeface="等线" panose="02010600030101010101" pitchFamily="2" charset="-122"/>
              <a:ea typeface="等线" panose="02010600030101010101" pitchFamily="2" charset="-122"/>
              <a:cs typeface="Times New Roman" panose="02020603050405020304" pitchFamily="18" charset="0"/>
            </a:endParaRPr>
          </a:p>
          <a:p>
            <a:pPr lvl="0" algn="just">
              <a:spcAft>
                <a:spcPts val="0"/>
              </a:spcAft>
            </a:pPr>
            <a:r>
              <a:rPr lang="en-US" altLang="zh-CN" kern="100" dirty="0" smtClean="0">
                <a:solidFill>
                  <a:schemeClr val="tx1">
                    <a:lumMod val="50000"/>
                    <a:lumOff val="50000"/>
                  </a:schemeClr>
                </a:solidFill>
                <a:latin typeface="等线" panose="02010600030101010101" pitchFamily="2" charset="-122"/>
                <a:ea typeface="微软雅黑" panose="020B0503020204020204" pitchFamily="34" charset="-122"/>
                <a:cs typeface="Times New Roman" panose="02020603050405020304" pitchFamily="18" charset="0"/>
              </a:rPr>
              <a:t>1. </a:t>
            </a:r>
            <a:r>
              <a:rPr lang="zh-CN" altLang="zh-CN" kern="100" dirty="0" smtClean="0">
                <a:solidFill>
                  <a:schemeClr val="tx1">
                    <a:lumMod val="50000"/>
                    <a:lumOff val="50000"/>
                  </a:schemeClr>
                </a:solidFill>
                <a:latin typeface="等线" panose="02010600030101010101" pitchFamily="2" charset="-122"/>
                <a:ea typeface="微软雅黑" panose="020B0503020204020204" pitchFamily="34" charset="-122"/>
                <a:cs typeface="Times New Roman" panose="02020603050405020304" pitchFamily="18" charset="0"/>
              </a:rPr>
              <a:t>输入</a:t>
            </a:r>
            <a:r>
              <a:rPr lang="zh-CN" altLang="zh-CN" kern="100" dirty="0">
                <a:solidFill>
                  <a:schemeClr val="tx1">
                    <a:lumMod val="50000"/>
                    <a:lumOff val="50000"/>
                  </a:schemeClr>
                </a:solidFill>
                <a:latin typeface="等线" panose="02010600030101010101" pitchFamily="2" charset="-122"/>
                <a:ea typeface="微软雅黑" panose="020B0503020204020204" pitchFamily="34" charset="-122"/>
                <a:cs typeface="Times New Roman" panose="02020603050405020304" pitchFamily="18" charset="0"/>
              </a:rPr>
              <a:t>时间或者地点或者时间和地点，获得符合条件的会议室信息</a:t>
            </a:r>
            <a:endParaRPr lang="zh-CN" altLang="zh-CN" sz="2400" kern="100" dirty="0">
              <a:solidFill>
                <a:schemeClr val="tx1">
                  <a:lumMod val="50000"/>
                  <a:lumOff val="50000"/>
                </a:schemeClr>
              </a:solidFill>
              <a:latin typeface="等线" panose="02010600030101010101" pitchFamily="2" charset="-122"/>
              <a:ea typeface="等线" panose="02010600030101010101" pitchFamily="2" charset="-122"/>
              <a:cs typeface="Times New Roman" panose="02020603050405020304" pitchFamily="18" charset="0"/>
            </a:endParaRPr>
          </a:p>
          <a:p>
            <a:r>
              <a:rPr lang="en-US" altLang="zh-CN" dirty="0" smtClean="0">
                <a:solidFill>
                  <a:schemeClr val="tx1">
                    <a:lumMod val="50000"/>
                    <a:lumOff val="50000"/>
                  </a:schemeClr>
                </a:solidFill>
                <a:ea typeface="微软雅黑" panose="020B0503020204020204" pitchFamily="34" charset="-122"/>
                <a:cs typeface="Times New Roman" panose="02020603050405020304" pitchFamily="18" charset="0"/>
              </a:rPr>
              <a:t>2</a:t>
            </a:r>
            <a:r>
              <a:rPr lang="en-US" altLang="zh-CN" dirty="0">
                <a:solidFill>
                  <a:schemeClr val="tx1">
                    <a:lumMod val="50000"/>
                    <a:lumOff val="50000"/>
                  </a:schemeClr>
                </a:solidFill>
                <a:ea typeface="微软雅黑" panose="020B0503020204020204" pitchFamily="34" charset="-122"/>
                <a:cs typeface="Times New Roman" panose="02020603050405020304" pitchFamily="18" charset="0"/>
              </a:rPr>
              <a:t>. </a:t>
            </a:r>
            <a:r>
              <a:rPr lang="zh-CN" altLang="en-US" dirty="0" smtClean="0">
                <a:solidFill>
                  <a:schemeClr val="tx1">
                    <a:lumMod val="50000"/>
                    <a:lumOff val="50000"/>
                  </a:schemeClr>
                </a:solidFill>
                <a:ea typeface="微软雅黑" panose="020B0503020204020204" pitchFamily="34" charset="-122"/>
                <a:cs typeface="Times New Roman" panose="02020603050405020304" pitchFamily="18" charset="0"/>
              </a:rPr>
              <a:t>输入错误</a:t>
            </a:r>
            <a:r>
              <a:rPr lang="zh-CN" altLang="en-US" dirty="0">
                <a:solidFill>
                  <a:schemeClr val="tx1">
                    <a:lumMod val="50000"/>
                    <a:lumOff val="50000"/>
                  </a:schemeClr>
                </a:solidFill>
                <a:ea typeface="微软雅黑" panose="020B0503020204020204" pitchFamily="34" charset="-122"/>
                <a:cs typeface="Times New Roman" panose="02020603050405020304" pitchFamily="18" charset="0"/>
              </a:rPr>
              <a:t>的条件给予详细的错误提示和解决方案</a:t>
            </a:r>
            <a:endParaRPr lang="zh-CN" altLang="en-US" dirty="0">
              <a:solidFill>
                <a:schemeClr val="tx1">
                  <a:lumMod val="50000"/>
                  <a:lumOff val="50000"/>
                </a:schemeClr>
              </a:solidFill>
            </a:endParaRPr>
          </a:p>
        </p:txBody>
      </p:sp>
      <p:sp>
        <p:nvSpPr>
          <p:cNvPr id="4" name="矩形 3"/>
          <p:cNvSpPr/>
          <p:nvPr/>
        </p:nvSpPr>
        <p:spPr>
          <a:xfrm>
            <a:off x="2151413" y="4816735"/>
            <a:ext cx="6096000" cy="1200329"/>
          </a:xfrm>
          <a:prstGeom prst="rect">
            <a:avLst/>
          </a:prstGeom>
        </p:spPr>
        <p:txBody>
          <a:bodyPr>
            <a:spAutoFit/>
          </a:bodyPr>
          <a:lstStyle/>
          <a:p>
            <a:pPr algn="just">
              <a:spcAft>
                <a:spcPts val="0"/>
              </a:spcAft>
            </a:pPr>
            <a:r>
              <a:rPr lang="zh-CN" altLang="zh-CN" kern="100"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测试：</a:t>
            </a:r>
          </a:p>
          <a:p>
            <a:pPr marL="342900" lvl="0" indent="-342900" algn="just">
              <a:spcAft>
                <a:spcPts val="0"/>
              </a:spcAft>
              <a:buFont typeface="+mj-lt"/>
              <a:buAutoNum type="arabicPeriod"/>
            </a:pPr>
            <a:r>
              <a:rPr lang="zh-CN" altLang="zh-CN" kern="100"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是否能单条件查询。</a:t>
            </a:r>
          </a:p>
          <a:p>
            <a:pPr marL="342900" lvl="0" indent="-342900" algn="just">
              <a:spcAft>
                <a:spcPts val="0"/>
              </a:spcAft>
              <a:buFont typeface="+mj-lt"/>
              <a:buAutoNum type="arabicPeriod"/>
            </a:pPr>
            <a:r>
              <a:rPr lang="zh-CN" altLang="zh-CN" kern="100"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能否精确的给出结果没有其他杂余的数据。</a:t>
            </a:r>
          </a:p>
          <a:p>
            <a:pPr marL="342900" lvl="0" indent="-342900" algn="just">
              <a:spcAft>
                <a:spcPts val="0"/>
              </a:spcAft>
              <a:buFont typeface="+mj-lt"/>
              <a:buAutoNum type="arabicPeriod"/>
            </a:pPr>
            <a:r>
              <a:rPr lang="zh-CN" altLang="zh-CN" kern="100"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能否发现并提醒错误的格式和无法满足的条件。</a:t>
            </a:r>
            <a:endParaRPr lang="zh-CN" altLang="zh-CN" kern="100" dirty="0">
              <a:solidFill>
                <a:schemeClr val="tx1">
                  <a:lumMod val="50000"/>
                  <a:lumOff val="50000"/>
                </a:schemeClr>
              </a:solidFill>
              <a:effectLst/>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982224467"/>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2250"/>
                                  </p:stCondLst>
                                  <p:childTnLst>
                                    <p:set>
                                      <p:cBhvr>
                                        <p:cTn id="6" dur="1" fill="hold">
                                          <p:stCondLst>
                                            <p:cond delay="0"/>
                                          </p:stCondLst>
                                        </p:cTn>
                                        <p:tgtEl>
                                          <p:spTgt spid="46"/>
                                        </p:tgtEl>
                                        <p:attrNameLst>
                                          <p:attrName>style.visibility</p:attrName>
                                        </p:attrNameLst>
                                      </p:cBhvr>
                                      <p:to>
                                        <p:strVal val="visible"/>
                                      </p:to>
                                    </p:set>
                                    <p:animEffect transition="in" filter="barn(inVertical)">
                                      <p:cBhvr>
                                        <p:cTn id="7" dur="500"/>
                                        <p:tgtEl>
                                          <p:spTgt spid="46"/>
                                        </p:tgtEl>
                                      </p:cBhvr>
                                    </p:animEffect>
                                  </p:childTnLst>
                                </p:cTn>
                              </p:par>
                              <p:par>
                                <p:cTn id="8" presetID="16" presetClass="entr" presetSubtype="21" fill="hold" nodeType="withEffect">
                                  <p:stCondLst>
                                    <p:cond delay="2250"/>
                                  </p:stCondLst>
                                  <p:childTnLst>
                                    <p:set>
                                      <p:cBhvr>
                                        <p:cTn id="9" dur="1" fill="hold">
                                          <p:stCondLst>
                                            <p:cond delay="0"/>
                                          </p:stCondLst>
                                        </p:cTn>
                                        <p:tgtEl>
                                          <p:spTgt spid="39"/>
                                        </p:tgtEl>
                                        <p:attrNameLst>
                                          <p:attrName>style.visibility</p:attrName>
                                        </p:attrNameLst>
                                      </p:cBhvr>
                                      <p:to>
                                        <p:strVal val="visible"/>
                                      </p:to>
                                    </p:set>
                                    <p:animEffect transition="in" filter="barn(inVertical)">
                                      <p:cBhvr>
                                        <p:cTn id="10"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气流">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3863</TotalTime>
  <Words>2337</Words>
  <Application>Microsoft Office PowerPoint</Application>
  <PresentationFormat>宽屏</PresentationFormat>
  <Paragraphs>233</Paragraphs>
  <Slides>23</Slides>
  <Notes>23</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23</vt:i4>
      </vt:variant>
    </vt:vector>
  </HeadingPairs>
  <TitlesOfParts>
    <vt:vector size="31" baseType="lpstr">
      <vt:lpstr>Arial Unicode MS</vt:lpstr>
      <vt:lpstr>等线</vt:lpstr>
      <vt:lpstr>宋体</vt:lpstr>
      <vt:lpstr>微软雅黑</vt:lpstr>
      <vt:lpstr>Arial</vt:lpstr>
      <vt:lpstr>Calibri</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2016</dc:title>
  <dc:creator>Lizzy</dc:creator>
  <cp:lastModifiedBy>Season Wang</cp:lastModifiedBy>
  <cp:revision>506</cp:revision>
  <dcterms:created xsi:type="dcterms:W3CDTF">2014-06-18T03:33:50Z</dcterms:created>
  <dcterms:modified xsi:type="dcterms:W3CDTF">2019-03-22T07:20:26Z</dcterms:modified>
</cp:coreProperties>
</file>