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14630400" cy="8229600"/>
  <p:notesSz cx="8229600" cy="14630400"/>
  <p:embeddedFontLst>
    <p:embeddedFont>
      <p:font typeface="Outfit"/>
      <p:regular r:id="rId23"/>
    </p:embeddedFont>
    <p:embeddedFont>
      <p:font typeface="Outfit"/>
      <p:regular r:id="rId24"/>
    </p:embeddedFont>
    <p:embeddedFont>
      <p:font typeface="Bitter"/>
      <p:regular r:id="rId25"/>
    </p:embeddedFont>
    <p:embeddedFont>
      <p:font typeface="Bitter"/>
      <p:regular r:id="rId26"/>
    </p:embeddedFont>
    <p:embeddedFont>
      <p:font typeface="Bitter"/>
      <p:regular r:id="rId27"/>
    </p:embeddedFont>
    <p:embeddedFont>
      <p:font typeface="Bitter"/>
      <p:regular r:id="rId2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23" Type="http://schemas.openxmlformats.org/officeDocument/2006/relationships/font" Target="fonts/font1.fntdata"/><Relationship Id="rId24" Type="http://schemas.openxmlformats.org/officeDocument/2006/relationships/font" Target="fonts/font2.fntdata"/><Relationship Id="rId25" Type="http://schemas.openxmlformats.org/officeDocument/2006/relationships/font" Target="fonts/font3.fntdata"/><Relationship Id="rId26" Type="http://schemas.openxmlformats.org/officeDocument/2006/relationships/font" Target="fonts/font4.fntdata"/><Relationship Id="rId27" Type="http://schemas.openxmlformats.org/officeDocument/2006/relationships/font" Target="fonts/font5.fntdata"/><Relationship Id="rId28"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4-1.png"/><Relationship Id="rId3"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5-1.png"/><Relationship Id="rId3"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6-1.png"/><Relationship Id="rId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7-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slideLayout" Target="../slideLayouts/slideLayout1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4.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slideLayout" Target="../slideLayouts/slideLayout15.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3.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9.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0.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8869680" y="0"/>
            <a:ext cx="5760720" cy="8229600"/>
          </a:xfrm>
          <a:prstGeom prst="rect">
            <a:avLst/>
          </a:prstGeom>
        </p:spPr>
      </p:pic>
      <p:sp>
        <p:nvSpPr>
          <p:cNvPr id="3" name="Text 0"/>
          <p:cNvSpPr/>
          <p:nvPr/>
        </p:nvSpPr>
        <p:spPr>
          <a:xfrm>
            <a:off x="793790" y="2710815"/>
            <a:ext cx="7556421" cy="1240155"/>
          </a:xfrm>
          <a:prstGeom prst="rect">
            <a:avLst/>
          </a:prstGeom>
          <a:noFill/>
          <a:ln/>
        </p:spPr>
        <p:txBody>
          <a:bodyPr wrap="squar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Predicting BMI Categories with Machine Learning</a:t>
            </a:r>
            <a:endParaRPr lang="en-US" sz="3900" dirty="0"/>
          </a:p>
        </p:txBody>
      </p:sp>
      <p:sp>
        <p:nvSpPr>
          <p:cNvPr id="4" name="Text 1"/>
          <p:cNvSpPr/>
          <p:nvPr/>
        </p:nvSpPr>
        <p:spPr>
          <a:xfrm>
            <a:off x="793790" y="4248626"/>
            <a:ext cx="7556421" cy="127015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This presentation explores a comprehensive machine learning project designed to accurately classify Body Mass Index (BMI) categories from key demographic and physical attributes. We delve into the methodology, model performance, and diverse applications of this solution in healthcare and wellness.</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074688" y="1456492"/>
            <a:ext cx="2480905" cy="310158"/>
          </a:xfrm>
          <a:prstGeom prst="rect">
            <a:avLst/>
          </a:prstGeom>
          <a:noFill/>
          <a:ln/>
        </p:spPr>
        <p:txBody>
          <a:bodyPr wrap="none" lIns="0" tIns="0" rIns="0" bIns="0" rtlCol="0" anchor="t"/>
          <a:lstStyle/>
          <a:p>
            <a:pPr algn="ctr" indent="0" marL="0">
              <a:lnSpc>
                <a:spcPts val="2400"/>
              </a:lnSpc>
              <a:buNone/>
            </a:pPr>
            <a:r>
              <a:rPr lang="en-US" sz="1950" b="1" dirty="0">
                <a:solidFill>
                  <a:srgbClr val="E1E5CD"/>
                </a:solidFill>
                <a:latin typeface="Outfit Bold" pitchFamily="34" charset="0"/>
                <a:ea typeface="Outfit Bold" pitchFamily="34" charset="-122"/>
                <a:cs typeface="Outfit Bold" pitchFamily="34" charset="-120"/>
              </a:rPr>
              <a:t>PROJECT OVERVIEW</a:t>
            </a:r>
            <a:endParaRPr lang="en-US" sz="1950" dirty="0"/>
          </a:p>
        </p:txBody>
      </p:sp>
      <p:sp>
        <p:nvSpPr>
          <p:cNvPr id="3" name="Text 1"/>
          <p:cNvSpPr/>
          <p:nvPr/>
        </p:nvSpPr>
        <p:spPr>
          <a:xfrm>
            <a:off x="793790" y="1965007"/>
            <a:ext cx="8891826"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Unexpected Hurdles &amp; Lessons Learned</a:t>
            </a:r>
            <a:endParaRPr lang="en-US" sz="3900" dirty="0"/>
          </a:p>
        </p:txBody>
      </p:sp>
      <p:sp>
        <p:nvSpPr>
          <p:cNvPr id="4" name="Text 2"/>
          <p:cNvSpPr/>
          <p:nvPr/>
        </p:nvSpPr>
        <p:spPr>
          <a:xfrm>
            <a:off x="793790" y="2882741"/>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Even with meticulous planning, real-world machine learning projects often encounter unforeseen obstacles. Our BMI prediction model development was no exception, presenting unique challenges that refined our approach and strengthened our methodologies.</a:t>
            </a:r>
            <a:endParaRPr lang="en-US" sz="1550" dirty="0"/>
          </a:p>
        </p:txBody>
      </p:sp>
      <p:sp>
        <p:nvSpPr>
          <p:cNvPr id="5" name="Shape 3"/>
          <p:cNvSpPr/>
          <p:nvPr/>
        </p:nvSpPr>
        <p:spPr>
          <a:xfrm>
            <a:off x="793790" y="4015859"/>
            <a:ext cx="4215289" cy="91440"/>
          </a:xfrm>
          <a:prstGeom prst="roundRect">
            <a:avLst>
              <a:gd name="adj" fmla="val 32558"/>
            </a:avLst>
          </a:prstGeom>
          <a:solidFill>
            <a:srgbClr val="9FA582"/>
          </a:solidFill>
          <a:ln/>
        </p:spPr>
      </p:sp>
      <p:sp>
        <p:nvSpPr>
          <p:cNvPr id="6" name="Shape 4"/>
          <p:cNvSpPr/>
          <p:nvPr/>
        </p:nvSpPr>
        <p:spPr>
          <a:xfrm>
            <a:off x="2603778" y="3741063"/>
            <a:ext cx="595313" cy="595313"/>
          </a:xfrm>
          <a:prstGeom prst="roundRect">
            <a:avLst>
              <a:gd name="adj" fmla="val 153600"/>
            </a:avLst>
          </a:prstGeom>
          <a:solidFill>
            <a:srgbClr val="9FA582"/>
          </a:solidFill>
          <a:ln/>
        </p:spPr>
      </p:sp>
      <p:pic>
        <p:nvPicPr>
          <p:cNvPr id="7" name="Image 0" descr="preencoded.png">    </p:cNvPr>
          <p:cNvPicPr>
            <a:picLocks noChangeAspect="1"/>
          </p:cNvPicPr>
          <p:nvPr/>
        </p:nvPicPr>
        <p:blipFill>
          <a:blip r:embed="rId1"/>
          <a:stretch>
            <a:fillRect/>
          </a:stretch>
        </p:blipFill>
        <p:spPr>
          <a:xfrm>
            <a:off x="2782372" y="3889891"/>
            <a:ext cx="238125" cy="297656"/>
          </a:xfrm>
          <a:prstGeom prst="rect">
            <a:avLst/>
          </a:prstGeom>
        </p:spPr>
      </p:pic>
      <p:sp>
        <p:nvSpPr>
          <p:cNvPr id="8" name="Text 5"/>
          <p:cNvSpPr/>
          <p:nvPr/>
        </p:nvSpPr>
        <p:spPr>
          <a:xfrm>
            <a:off x="1015008" y="453485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Data Anomalies</a:t>
            </a:r>
            <a:endParaRPr lang="en-US" sz="1950" dirty="0"/>
          </a:p>
        </p:txBody>
      </p:sp>
      <p:sp>
        <p:nvSpPr>
          <p:cNvPr id="9" name="Text 6"/>
          <p:cNvSpPr/>
          <p:nvPr/>
        </p:nvSpPr>
        <p:spPr>
          <a:xfrm>
            <a:off x="1015008" y="4964073"/>
            <a:ext cx="3772853" cy="1587698"/>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Discovery of subtle inconsistencies and unexpected missing values within initially clean datasets, requiring iterative cleaning and validation processes.</a:t>
            </a:r>
            <a:endParaRPr lang="en-US" sz="1550" dirty="0"/>
          </a:p>
        </p:txBody>
      </p:sp>
      <p:sp>
        <p:nvSpPr>
          <p:cNvPr id="10" name="Shape 7"/>
          <p:cNvSpPr/>
          <p:nvPr/>
        </p:nvSpPr>
        <p:spPr>
          <a:xfrm>
            <a:off x="5207437" y="4015859"/>
            <a:ext cx="4215408" cy="91440"/>
          </a:xfrm>
          <a:prstGeom prst="roundRect">
            <a:avLst>
              <a:gd name="adj" fmla="val 32558"/>
            </a:avLst>
          </a:prstGeom>
          <a:solidFill>
            <a:srgbClr val="9FA582"/>
          </a:solidFill>
          <a:ln/>
        </p:spPr>
      </p:sp>
      <p:sp>
        <p:nvSpPr>
          <p:cNvPr id="11" name="Shape 8"/>
          <p:cNvSpPr/>
          <p:nvPr/>
        </p:nvSpPr>
        <p:spPr>
          <a:xfrm>
            <a:off x="7017425" y="3741063"/>
            <a:ext cx="595313" cy="595313"/>
          </a:xfrm>
          <a:prstGeom prst="roundRect">
            <a:avLst>
              <a:gd name="adj" fmla="val 153600"/>
            </a:avLst>
          </a:prstGeom>
          <a:solidFill>
            <a:srgbClr val="9FA582"/>
          </a:solidFill>
          <a:ln/>
        </p:spPr>
      </p:sp>
      <p:pic>
        <p:nvPicPr>
          <p:cNvPr id="12" name="Image 1" descr="preencoded.png">    </p:cNvPr>
          <p:cNvPicPr>
            <a:picLocks noChangeAspect="1"/>
          </p:cNvPicPr>
          <p:nvPr/>
        </p:nvPicPr>
        <p:blipFill>
          <a:blip r:embed="rId2"/>
          <a:stretch>
            <a:fillRect/>
          </a:stretch>
        </p:blipFill>
        <p:spPr>
          <a:xfrm>
            <a:off x="7196018" y="3889891"/>
            <a:ext cx="238125" cy="297656"/>
          </a:xfrm>
          <a:prstGeom prst="rect">
            <a:avLst/>
          </a:prstGeom>
        </p:spPr>
      </p:pic>
      <p:sp>
        <p:nvSpPr>
          <p:cNvPr id="13" name="Text 9"/>
          <p:cNvSpPr/>
          <p:nvPr/>
        </p:nvSpPr>
        <p:spPr>
          <a:xfrm>
            <a:off x="5428655" y="453485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Resource Demands</a:t>
            </a:r>
            <a:endParaRPr lang="en-US" sz="1950" dirty="0"/>
          </a:p>
        </p:txBody>
      </p:sp>
      <p:sp>
        <p:nvSpPr>
          <p:cNvPr id="14" name="Text 10"/>
          <p:cNvSpPr/>
          <p:nvPr/>
        </p:nvSpPr>
        <p:spPr>
          <a:xfrm>
            <a:off x="5428655" y="4964073"/>
            <a:ext cx="3772972" cy="127015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Higher-than-anticipated computational power for complex model training and hyperparameter tuning, necessitating significant optimization efforts.</a:t>
            </a:r>
            <a:endParaRPr lang="en-US" sz="1550" dirty="0"/>
          </a:p>
        </p:txBody>
      </p:sp>
      <p:sp>
        <p:nvSpPr>
          <p:cNvPr id="15" name="Shape 11"/>
          <p:cNvSpPr/>
          <p:nvPr/>
        </p:nvSpPr>
        <p:spPr>
          <a:xfrm>
            <a:off x="9621203" y="4015859"/>
            <a:ext cx="4215289" cy="91440"/>
          </a:xfrm>
          <a:prstGeom prst="roundRect">
            <a:avLst>
              <a:gd name="adj" fmla="val 32558"/>
            </a:avLst>
          </a:prstGeom>
          <a:solidFill>
            <a:srgbClr val="9FA582"/>
          </a:solidFill>
          <a:ln/>
        </p:spPr>
      </p:sp>
      <p:sp>
        <p:nvSpPr>
          <p:cNvPr id="16" name="Shape 12"/>
          <p:cNvSpPr/>
          <p:nvPr/>
        </p:nvSpPr>
        <p:spPr>
          <a:xfrm>
            <a:off x="11431191" y="3741063"/>
            <a:ext cx="595313" cy="595313"/>
          </a:xfrm>
          <a:prstGeom prst="roundRect">
            <a:avLst>
              <a:gd name="adj" fmla="val 153600"/>
            </a:avLst>
          </a:prstGeom>
          <a:solidFill>
            <a:srgbClr val="9FA582"/>
          </a:solidFill>
          <a:ln/>
        </p:spPr>
      </p:sp>
      <p:pic>
        <p:nvPicPr>
          <p:cNvPr id="17" name="Image 2" descr="preencoded.png">    </p:cNvPr>
          <p:cNvPicPr>
            <a:picLocks noChangeAspect="1"/>
          </p:cNvPicPr>
          <p:nvPr/>
        </p:nvPicPr>
        <p:blipFill>
          <a:blip r:embed="rId3"/>
          <a:stretch>
            <a:fillRect/>
          </a:stretch>
        </p:blipFill>
        <p:spPr>
          <a:xfrm>
            <a:off x="11609784" y="3889891"/>
            <a:ext cx="238125" cy="297656"/>
          </a:xfrm>
          <a:prstGeom prst="rect">
            <a:avLst/>
          </a:prstGeom>
        </p:spPr>
      </p:pic>
      <p:sp>
        <p:nvSpPr>
          <p:cNvPr id="18" name="Text 13"/>
          <p:cNvSpPr/>
          <p:nvPr/>
        </p:nvSpPr>
        <p:spPr>
          <a:xfrm>
            <a:off x="9842421" y="453485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Generalization Gaps</a:t>
            </a:r>
            <a:endParaRPr lang="en-US" sz="1950" dirty="0"/>
          </a:p>
        </p:txBody>
      </p:sp>
      <p:sp>
        <p:nvSpPr>
          <p:cNvPr id="19" name="Text 14"/>
          <p:cNvSpPr/>
          <p:nvPr/>
        </p:nvSpPr>
        <p:spPr>
          <a:xfrm>
            <a:off x="9842421" y="4964073"/>
            <a:ext cx="3772853" cy="127015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Challenges in ensuring robust model performance across unseen, diverse demographic groups beyond the primary training set, requiring careful validation.</a:t>
            </a:r>
            <a:endParaRPr lang="en-US" sz="15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5905262" y="1049060"/>
            <a:ext cx="2819876" cy="310158"/>
          </a:xfrm>
          <a:prstGeom prst="rect">
            <a:avLst/>
          </a:prstGeom>
          <a:noFill/>
          <a:ln/>
        </p:spPr>
        <p:txBody>
          <a:bodyPr wrap="none" lIns="0" tIns="0" rIns="0" bIns="0" rtlCol="0" anchor="t"/>
          <a:lstStyle/>
          <a:p>
            <a:pPr algn="ctr" indent="0" marL="0">
              <a:lnSpc>
                <a:spcPts val="2400"/>
              </a:lnSpc>
              <a:buNone/>
            </a:pPr>
            <a:r>
              <a:rPr lang="en-US" sz="1950" b="1" dirty="0">
                <a:solidFill>
                  <a:srgbClr val="E1E5CD"/>
                </a:solidFill>
                <a:latin typeface="Outfit Bold" pitchFamily="34" charset="0"/>
                <a:ea typeface="Outfit Bold" pitchFamily="34" charset="-122"/>
                <a:cs typeface="Outfit Bold" pitchFamily="34" charset="-120"/>
              </a:rPr>
              <a:t>RESEARCH LANDSCAPE</a:t>
            </a:r>
            <a:endParaRPr lang="en-US" sz="1950" dirty="0"/>
          </a:p>
        </p:txBody>
      </p:sp>
      <p:sp>
        <p:nvSpPr>
          <p:cNvPr id="3" name="Text 1"/>
          <p:cNvSpPr/>
          <p:nvPr/>
        </p:nvSpPr>
        <p:spPr>
          <a:xfrm>
            <a:off x="793790" y="1557576"/>
            <a:ext cx="7831574"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Informed by the Scientific Frontier</a:t>
            </a:r>
            <a:endParaRPr lang="en-US" sz="3900" dirty="0"/>
          </a:p>
        </p:txBody>
      </p:sp>
      <p:sp>
        <p:nvSpPr>
          <p:cNvPr id="4" name="Text 2"/>
          <p:cNvSpPr/>
          <p:nvPr/>
        </p:nvSpPr>
        <p:spPr>
          <a:xfrm>
            <a:off x="793790" y="2475309"/>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Our BMI prediction model stands on the shoulders of extensive scientific inquiry, integrating insights from diverse fields to enhance its accuracy and applicability. We continually draw upon the latest advancements in public health, machine learning, and data science.</a:t>
            </a:r>
            <a:endParaRPr lang="en-US" sz="1550" dirty="0"/>
          </a:p>
        </p:txBody>
      </p:sp>
      <p:sp>
        <p:nvSpPr>
          <p:cNvPr id="5" name="Shape 3"/>
          <p:cNvSpPr/>
          <p:nvPr/>
        </p:nvSpPr>
        <p:spPr>
          <a:xfrm>
            <a:off x="793790" y="3333631"/>
            <a:ext cx="6422231" cy="1824276"/>
          </a:xfrm>
          <a:prstGeom prst="roundRect">
            <a:avLst>
              <a:gd name="adj" fmla="val 6015"/>
            </a:avLst>
          </a:prstGeom>
          <a:noFill/>
          <a:ln w="22860">
            <a:solidFill>
              <a:srgbClr val="545557"/>
            </a:solidFill>
            <a:prstDash val="solid"/>
          </a:ln>
        </p:spPr>
      </p:sp>
      <p:sp>
        <p:nvSpPr>
          <p:cNvPr id="6" name="Shape 4"/>
          <p:cNvSpPr/>
          <p:nvPr/>
        </p:nvSpPr>
        <p:spPr>
          <a:xfrm>
            <a:off x="770930" y="3333631"/>
            <a:ext cx="91440" cy="1824276"/>
          </a:xfrm>
          <a:prstGeom prst="roundRect">
            <a:avLst>
              <a:gd name="adj" fmla="val 32558"/>
            </a:avLst>
          </a:prstGeom>
          <a:solidFill>
            <a:srgbClr val="9FA582"/>
          </a:solidFill>
          <a:ln/>
        </p:spPr>
      </p:sp>
      <p:sp>
        <p:nvSpPr>
          <p:cNvPr id="7" name="Text 5"/>
          <p:cNvSpPr/>
          <p:nvPr/>
        </p:nvSpPr>
        <p:spPr>
          <a:xfrm>
            <a:off x="1083588" y="3554849"/>
            <a:ext cx="2708077"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Epidemiological Studies</a:t>
            </a:r>
            <a:endParaRPr lang="en-US" sz="1950" dirty="0"/>
          </a:p>
        </p:txBody>
      </p:sp>
      <p:sp>
        <p:nvSpPr>
          <p:cNvPr id="8" name="Text 6"/>
          <p:cNvSpPr/>
          <p:nvPr/>
        </p:nvSpPr>
        <p:spPr>
          <a:xfrm>
            <a:off x="1083588" y="3984069"/>
            <a:ext cx="5911215"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Leveraging large-scale population health data to understand BMI trends, risk factors, and their long-term health implications, providing a crucial contextual foundation.</a:t>
            </a:r>
            <a:endParaRPr lang="en-US" sz="1550" dirty="0"/>
          </a:p>
        </p:txBody>
      </p:sp>
      <p:sp>
        <p:nvSpPr>
          <p:cNvPr id="9" name="Shape 7"/>
          <p:cNvSpPr/>
          <p:nvPr/>
        </p:nvSpPr>
        <p:spPr>
          <a:xfrm>
            <a:off x="7414379" y="3333631"/>
            <a:ext cx="6422231" cy="1824276"/>
          </a:xfrm>
          <a:prstGeom prst="roundRect">
            <a:avLst>
              <a:gd name="adj" fmla="val 6015"/>
            </a:avLst>
          </a:prstGeom>
          <a:noFill/>
          <a:ln w="22860">
            <a:solidFill>
              <a:srgbClr val="545557"/>
            </a:solidFill>
            <a:prstDash val="solid"/>
          </a:ln>
        </p:spPr>
      </p:sp>
      <p:sp>
        <p:nvSpPr>
          <p:cNvPr id="10" name="Shape 8"/>
          <p:cNvSpPr/>
          <p:nvPr/>
        </p:nvSpPr>
        <p:spPr>
          <a:xfrm>
            <a:off x="7391519" y="3333631"/>
            <a:ext cx="91440" cy="1824276"/>
          </a:xfrm>
          <a:prstGeom prst="roundRect">
            <a:avLst>
              <a:gd name="adj" fmla="val 32558"/>
            </a:avLst>
          </a:prstGeom>
          <a:solidFill>
            <a:srgbClr val="9FA582"/>
          </a:solidFill>
          <a:ln/>
        </p:spPr>
      </p:sp>
      <p:sp>
        <p:nvSpPr>
          <p:cNvPr id="11" name="Text 9"/>
          <p:cNvSpPr/>
          <p:nvPr/>
        </p:nvSpPr>
        <p:spPr>
          <a:xfrm>
            <a:off x="7704177" y="3554849"/>
            <a:ext cx="310455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Machine Learning in Health</a:t>
            </a:r>
            <a:endParaRPr lang="en-US" sz="1950" dirty="0"/>
          </a:p>
        </p:txBody>
      </p:sp>
      <p:sp>
        <p:nvSpPr>
          <p:cNvPr id="12" name="Text 10"/>
          <p:cNvSpPr/>
          <p:nvPr/>
        </p:nvSpPr>
        <p:spPr>
          <a:xfrm>
            <a:off x="7704177" y="3984069"/>
            <a:ext cx="5911215"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Incorporating state-of-the-art algorithms and best practices from predictive modeling in healthcare, particularly focusing on classification and regression tasks.</a:t>
            </a:r>
            <a:endParaRPr lang="en-US" sz="1550" dirty="0"/>
          </a:p>
        </p:txBody>
      </p:sp>
      <p:sp>
        <p:nvSpPr>
          <p:cNvPr id="13" name="Shape 11"/>
          <p:cNvSpPr/>
          <p:nvPr/>
        </p:nvSpPr>
        <p:spPr>
          <a:xfrm>
            <a:off x="793790" y="5356265"/>
            <a:ext cx="6422231" cy="1824276"/>
          </a:xfrm>
          <a:prstGeom prst="roundRect">
            <a:avLst>
              <a:gd name="adj" fmla="val 6015"/>
            </a:avLst>
          </a:prstGeom>
          <a:noFill/>
          <a:ln w="22860">
            <a:solidFill>
              <a:srgbClr val="545557"/>
            </a:solidFill>
            <a:prstDash val="solid"/>
          </a:ln>
        </p:spPr>
      </p:sp>
      <p:sp>
        <p:nvSpPr>
          <p:cNvPr id="14" name="Shape 12"/>
          <p:cNvSpPr/>
          <p:nvPr/>
        </p:nvSpPr>
        <p:spPr>
          <a:xfrm>
            <a:off x="770930" y="5356265"/>
            <a:ext cx="91440" cy="1824276"/>
          </a:xfrm>
          <a:prstGeom prst="roundRect">
            <a:avLst>
              <a:gd name="adj" fmla="val 32558"/>
            </a:avLst>
          </a:prstGeom>
          <a:solidFill>
            <a:srgbClr val="9FA582"/>
          </a:solidFill>
          <a:ln/>
        </p:spPr>
      </p:sp>
      <p:sp>
        <p:nvSpPr>
          <p:cNvPr id="15" name="Text 13"/>
          <p:cNvSpPr/>
          <p:nvPr/>
        </p:nvSpPr>
        <p:spPr>
          <a:xfrm>
            <a:off x="1083588" y="5577483"/>
            <a:ext cx="3988237"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Physiological &amp; Metabolic Research</a:t>
            </a:r>
            <a:endParaRPr lang="en-US" sz="1950" dirty="0"/>
          </a:p>
        </p:txBody>
      </p:sp>
      <p:sp>
        <p:nvSpPr>
          <p:cNvPr id="16" name="Text 14"/>
          <p:cNvSpPr/>
          <p:nvPr/>
        </p:nvSpPr>
        <p:spPr>
          <a:xfrm>
            <a:off x="1083588" y="6006703"/>
            <a:ext cx="5911215"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Integrating biological understandings of how age, sex, height, and weight interact with human physiology to influence BMI categories and overall health.</a:t>
            </a:r>
            <a:endParaRPr lang="en-US" sz="1550" dirty="0"/>
          </a:p>
        </p:txBody>
      </p:sp>
      <p:sp>
        <p:nvSpPr>
          <p:cNvPr id="17" name="Shape 15"/>
          <p:cNvSpPr/>
          <p:nvPr/>
        </p:nvSpPr>
        <p:spPr>
          <a:xfrm>
            <a:off x="7414379" y="5356265"/>
            <a:ext cx="6422231" cy="1824276"/>
          </a:xfrm>
          <a:prstGeom prst="roundRect">
            <a:avLst>
              <a:gd name="adj" fmla="val 6015"/>
            </a:avLst>
          </a:prstGeom>
          <a:noFill/>
          <a:ln w="22860">
            <a:solidFill>
              <a:srgbClr val="545557"/>
            </a:solidFill>
            <a:prstDash val="solid"/>
          </a:ln>
        </p:spPr>
      </p:sp>
      <p:sp>
        <p:nvSpPr>
          <p:cNvPr id="18" name="Shape 16"/>
          <p:cNvSpPr/>
          <p:nvPr/>
        </p:nvSpPr>
        <p:spPr>
          <a:xfrm>
            <a:off x="7391519" y="5356265"/>
            <a:ext cx="91440" cy="1824276"/>
          </a:xfrm>
          <a:prstGeom prst="roundRect">
            <a:avLst>
              <a:gd name="adj" fmla="val 32558"/>
            </a:avLst>
          </a:prstGeom>
          <a:solidFill>
            <a:srgbClr val="9FA582"/>
          </a:solidFill>
          <a:ln/>
        </p:spPr>
      </p:sp>
      <p:sp>
        <p:nvSpPr>
          <p:cNvPr id="19" name="Text 17"/>
          <p:cNvSpPr/>
          <p:nvPr/>
        </p:nvSpPr>
        <p:spPr>
          <a:xfrm>
            <a:off x="7704177" y="557748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Data Privacy &amp; Ethics</a:t>
            </a:r>
            <a:endParaRPr lang="en-US" sz="1950" dirty="0"/>
          </a:p>
        </p:txBody>
      </p:sp>
      <p:sp>
        <p:nvSpPr>
          <p:cNvPr id="20" name="Text 18"/>
          <p:cNvSpPr/>
          <p:nvPr/>
        </p:nvSpPr>
        <p:spPr>
          <a:xfrm>
            <a:off x="7704177" y="6006703"/>
            <a:ext cx="5911215"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Drawing on established guidelines and ongoing research in secure data handling, bias mitigation, and responsible AI deployment within sensitive health domains.</a:t>
            </a:r>
            <a:endParaRPr lang="en-US" sz="15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5287208" y="726877"/>
            <a:ext cx="4055864" cy="260390"/>
          </a:xfrm>
          <a:prstGeom prst="rect">
            <a:avLst/>
          </a:prstGeom>
          <a:noFill/>
          <a:ln/>
        </p:spPr>
        <p:txBody>
          <a:bodyPr wrap="none" lIns="0" tIns="0" rIns="0" bIns="0" rtlCol="0" anchor="t"/>
          <a:lstStyle/>
          <a:p>
            <a:pPr algn="ctr" indent="0" marL="0">
              <a:lnSpc>
                <a:spcPts val="2050"/>
              </a:lnSpc>
              <a:buNone/>
            </a:pPr>
            <a:r>
              <a:rPr lang="en-US" sz="1600" b="1" dirty="0">
                <a:solidFill>
                  <a:srgbClr val="E1E5CD"/>
                </a:solidFill>
                <a:latin typeface="Outfit Bold" pitchFamily="34" charset="0"/>
                <a:ea typeface="Outfit Bold" pitchFamily="34" charset="-122"/>
                <a:cs typeface="Outfit Bold" pitchFamily="34" charset="-120"/>
              </a:rPr>
              <a:t>MODEL PERFORMANCE &amp; APPLICATIONS</a:t>
            </a:r>
            <a:endParaRPr lang="en-US" sz="1600" dirty="0"/>
          </a:p>
        </p:txBody>
      </p:sp>
      <p:sp>
        <p:nvSpPr>
          <p:cNvPr id="3" name="Text 1"/>
          <p:cNvSpPr/>
          <p:nvPr/>
        </p:nvSpPr>
        <p:spPr>
          <a:xfrm>
            <a:off x="666750" y="1153954"/>
            <a:ext cx="5552003" cy="521017"/>
          </a:xfrm>
          <a:prstGeom prst="rect">
            <a:avLst/>
          </a:prstGeom>
          <a:noFill/>
          <a:ln/>
        </p:spPr>
        <p:txBody>
          <a:bodyPr wrap="none" lIns="0" tIns="0" rIns="0" bIns="0" rtlCol="0" anchor="t"/>
          <a:lstStyle/>
          <a:p>
            <a:pPr algn="l" indent="0" marL="0">
              <a:lnSpc>
                <a:spcPts val="4100"/>
              </a:lnSpc>
              <a:buNone/>
            </a:pPr>
            <a:r>
              <a:rPr lang="en-US" sz="3250" b="1" dirty="0">
                <a:solidFill>
                  <a:srgbClr val="E1E5CD"/>
                </a:solidFill>
                <a:latin typeface="Outfit Bold" pitchFamily="34" charset="0"/>
                <a:ea typeface="Outfit Bold" pitchFamily="34" charset="-122"/>
                <a:cs typeface="Outfit Bold" pitchFamily="34" charset="-120"/>
              </a:rPr>
              <a:t>Exploring Alternative Models</a:t>
            </a:r>
            <a:endParaRPr lang="en-US" sz="3250" dirty="0"/>
          </a:p>
        </p:txBody>
      </p:sp>
      <p:sp>
        <p:nvSpPr>
          <p:cNvPr id="4" name="Text 2"/>
          <p:cNvSpPr/>
          <p:nvPr/>
        </p:nvSpPr>
        <p:spPr>
          <a:xfrm>
            <a:off x="666750" y="1925003"/>
            <a:ext cx="13296900" cy="533400"/>
          </a:xfrm>
          <a:prstGeom prst="rect">
            <a:avLst/>
          </a:prstGeom>
          <a:noFill/>
          <a:ln/>
        </p:spPr>
        <p:txBody>
          <a:bodyPr wrap="square" lIns="0" tIns="0" rIns="0" bIns="0" rtlCol="0" anchor="t"/>
          <a:lstStyle/>
          <a:p>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While our chosen model excels, evaluating alternatives is vital for ensuring robustness, identifying optimal performance, and understanding potential trade-offs in interpretability and computational efficiency for BMI prediction.</a:t>
            </a:r>
            <a:endParaRPr lang="en-US" sz="1300" dirty="0"/>
          </a:p>
        </p:txBody>
      </p:sp>
      <p:pic>
        <p:nvPicPr>
          <p:cNvPr id="5" name="Image 0" descr="preencoded.png">    </p:cNvPr>
          <p:cNvPicPr>
            <a:picLocks noChangeAspect="1"/>
          </p:cNvPicPr>
          <p:nvPr/>
        </p:nvPicPr>
        <p:blipFill>
          <a:blip r:embed="rId1"/>
          <a:stretch>
            <a:fillRect/>
          </a:stretch>
        </p:blipFill>
        <p:spPr>
          <a:xfrm>
            <a:off x="666750" y="2645926"/>
            <a:ext cx="416719" cy="416719"/>
          </a:xfrm>
          <a:prstGeom prst="rect">
            <a:avLst/>
          </a:prstGeom>
        </p:spPr>
      </p:pic>
      <p:sp>
        <p:nvSpPr>
          <p:cNvPr id="6" name="Text 3"/>
          <p:cNvSpPr/>
          <p:nvPr/>
        </p:nvSpPr>
        <p:spPr>
          <a:xfrm>
            <a:off x="666750" y="3271004"/>
            <a:ext cx="2083832" cy="260390"/>
          </a:xfrm>
          <a:prstGeom prst="rect">
            <a:avLst/>
          </a:prstGeom>
          <a:noFill/>
          <a:ln/>
        </p:spPr>
        <p:txBody>
          <a:bodyPr wrap="none" lIns="0" tIns="0" rIns="0" bIns="0" rtlCol="0" anchor="t"/>
          <a:lstStyle/>
          <a:p>
            <a:pPr algn="l" indent="0" marL="0">
              <a:lnSpc>
                <a:spcPts val="2050"/>
              </a:lnSpc>
              <a:buNone/>
            </a:pPr>
            <a:r>
              <a:rPr lang="en-US" sz="1600" b="1" dirty="0">
                <a:solidFill>
                  <a:srgbClr val="C2C4B5"/>
                </a:solidFill>
                <a:latin typeface="Outfit Bold" pitchFamily="34" charset="0"/>
                <a:ea typeface="Outfit Bold" pitchFamily="34" charset="-122"/>
                <a:cs typeface="Outfit Bold" pitchFamily="34" charset="-120"/>
              </a:rPr>
              <a:t>Regression Models</a:t>
            </a:r>
            <a:endParaRPr lang="en-US" sz="1600" dirty="0"/>
          </a:p>
        </p:txBody>
      </p:sp>
      <p:sp>
        <p:nvSpPr>
          <p:cNvPr id="7" name="Text 4"/>
          <p:cNvSpPr/>
          <p:nvPr/>
        </p:nvSpPr>
        <p:spPr>
          <a:xfrm>
            <a:off x="666750" y="3631406"/>
            <a:ext cx="13296900" cy="266700"/>
          </a:xfrm>
          <a:prstGeom prst="rect">
            <a:avLst/>
          </a:prstGeom>
          <a:noFill/>
          <a:ln/>
        </p:spPr>
        <p:txBody>
          <a:bodyPr wrap="none" lIns="0" tIns="0" rIns="0" bIns="0" rtlCol="0" anchor="t"/>
          <a:lstStyle/>
          <a:p>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Simple and highly interpretable, serving as strong baselines. They offer clear insights into feature relationships but may struggle with complex, non-linear patterns.</a:t>
            </a:r>
            <a:endParaRPr lang="en-US" sz="1300" dirty="0"/>
          </a:p>
        </p:txBody>
      </p:sp>
      <p:pic>
        <p:nvPicPr>
          <p:cNvPr id="8" name="Image 1" descr="preencoded.png">    </p:cNvPr>
          <p:cNvPicPr>
            <a:picLocks noChangeAspect="1"/>
          </p:cNvPicPr>
          <p:nvPr/>
        </p:nvPicPr>
        <p:blipFill>
          <a:blip r:embed="rId2"/>
          <a:stretch>
            <a:fillRect/>
          </a:stretch>
        </p:blipFill>
        <p:spPr>
          <a:xfrm>
            <a:off x="666750" y="4314825"/>
            <a:ext cx="416719" cy="416719"/>
          </a:xfrm>
          <a:prstGeom prst="rect">
            <a:avLst/>
          </a:prstGeom>
        </p:spPr>
      </p:pic>
      <p:sp>
        <p:nvSpPr>
          <p:cNvPr id="9" name="Text 5"/>
          <p:cNvSpPr/>
          <p:nvPr/>
        </p:nvSpPr>
        <p:spPr>
          <a:xfrm>
            <a:off x="666750" y="4939903"/>
            <a:ext cx="2184321" cy="260390"/>
          </a:xfrm>
          <a:prstGeom prst="rect">
            <a:avLst/>
          </a:prstGeom>
          <a:noFill/>
          <a:ln/>
        </p:spPr>
        <p:txBody>
          <a:bodyPr wrap="none" lIns="0" tIns="0" rIns="0" bIns="0" rtlCol="0" anchor="t"/>
          <a:lstStyle/>
          <a:p>
            <a:pPr algn="l" indent="0" marL="0">
              <a:lnSpc>
                <a:spcPts val="2050"/>
              </a:lnSpc>
              <a:buNone/>
            </a:pPr>
            <a:r>
              <a:rPr lang="en-US" sz="1600" b="1" dirty="0">
                <a:solidFill>
                  <a:srgbClr val="C2C4B5"/>
                </a:solidFill>
                <a:latin typeface="Outfit Bold" pitchFamily="34" charset="0"/>
                <a:ea typeface="Outfit Bold" pitchFamily="34" charset="-122"/>
                <a:cs typeface="Outfit Bold" pitchFamily="34" charset="-120"/>
              </a:rPr>
              <a:t>Tree-Based Ensembles</a:t>
            </a:r>
            <a:endParaRPr lang="en-US" sz="1600" dirty="0"/>
          </a:p>
        </p:txBody>
      </p:sp>
      <p:sp>
        <p:nvSpPr>
          <p:cNvPr id="10" name="Text 6"/>
          <p:cNvSpPr/>
          <p:nvPr/>
        </p:nvSpPr>
        <p:spPr>
          <a:xfrm>
            <a:off x="666750" y="5300305"/>
            <a:ext cx="13296900" cy="266700"/>
          </a:xfrm>
          <a:prstGeom prst="rect">
            <a:avLst/>
          </a:prstGeom>
          <a:noFill/>
          <a:ln/>
        </p:spPr>
        <p:txBody>
          <a:bodyPr wrap="none" lIns="0" tIns="0" rIns="0" bIns="0" rtlCol="0" anchor="t"/>
          <a:lstStyle/>
          <a:p>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Models like Random Forest or Gradient Boosting excel at capturing intricate non-linear relationships and are robust to overfitting, often providing high predictive accuracy.</a:t>
            </a:r>
            <a:endParaRPr lang="en-US" sz="1300" dirty="0"/>
          </a:p>
        </p:txBody>
      </p:sp>
      <p:pic>
        <p:nvPicPr>
          <p:cNvPr id="11" name="Image 2" descr="preencoded.png">    </p:cNvPr>
          <p:cNvPicPr>
            <a:picLocks noChangeAspect="1"/>
          </p:cNvPicPr>
          <p:nvPr/>
        </p:nvPicPr>
        <p:blipFill>
          <a:blip r:embed="rId3"/>
          <a:stretch>
            <a:fillRect/>
          </a:stretch>
        </p:blipFill>
        <p:spPr>
          <a:xfrm>
            <a:off x="666750" y="5983724"/>
            <a:ext cx="416719" cy="416719"/>
          </a:xfrm>
          <a:prstGeom prst="rect">
            <a:avLst/>
          </a:prstGeom>
        </p:spPr>
      </p:pic>
      <p:sp>
        <p:nvSpPr>
          <p:cNvPr id="12" name="Text 7"/>
          <p:cNvSpPr/>
          <p:nvPr/>
        </p:nvSpPr>
        <p:spPr>
          <a:xfrm>
            <a:off x="666750" y="6608802"/>
            <a:ext cx="2083832" cy="260390"/>
          </a:xfrm>
          <a:prstGeom prst="rect">
            <a:avLst/>
          </a:prstGeom>
          <a:noFill/>
          <a:ln/>
        </p:spPr>
        <p:txBody>
          <a:bodyPr wrap="none" lIns="0" tIns="0" rIns="0" bIns="0" rtlCol="0" anchor="t"/>
          <a:lstStyle/>
          <a:p>
            <a:pPr algn="l" indent="0" marL="0">
              <a:lnSpc>
                <a:spcPts val="2050"/>
              </a:lnSpc>
              <a:buNone/>
            </a:pPr>
            <a:r>
              <a:rPr lang="en-US" sz="1600" b="1" dirty="0">
                <a:solidFill>
                  <a:srgbClr val="C2C4B5"/>
                </a:solidFill>
                <a:latin typeface="Outfit Bold" pitchFamily="34" charset="0"/>
                <a:ea typeface="Outfit Bold" pitchFamily="34" charset="-122"/>
                <a:cs typeface="Outfit Bold" pitchFamily="34" charset="-120"/>
              </a:rPr>
              <a:t>Neural Networks</a:t>
            </a:r>
            <a:endParaRPr lang="en-US" sz="1600" dirty="0"/>
          </a:p>
        </p:txBody>
      </p:sp>
      <p:sp>
        <p:nvSpPr>
          <p:cNvPr id="13" name="Text 8"/>
          <p:cNvSpPr/>
          <p:nvPr/>
        </p:nvSpPr>
        <p:spPr>
          <a:xfrm>
            <a:off x="666750" y="6969204"/>
            <a:ext cx="13296900" cy="533400"/>
          </a:xfrm>
          <a:prstGeom prst="rect">
            <a:avLst/>
          </a:prstGeom>
          <a:noFill/>
          <a:ln/>
        </p:spPr>
        <p:txBody>
          <a:bodyPr wrap="square" lIns="0" tIns="0" rIns="0" bIns="0" rtlCol="0" anchor="t"/>
          <a:lstStyle/>
          <a:p>
            <a:pPr algn="l" indent="0" marL="0">
              <a:lnSpc>
                <a:spcPts val="2100"/>
              </a:lnSpc>
              <a:buNone/>
            </a:pPr>
            <a:r>
              <a:rPr lang="en-US" sz="1300" dirty="0">
                <a:solidFill>
                  <a:srgbClr val="C2C4B5"/>
                </a:solidFill>
                <a:latin typeface="Bitter" pitchFamily="34" charset="0"/>
                <a:ea typeface="Bitter" pitchFamily="34" charset="-122"/>
                <a:cs typeface="Bitter" pitchFamily="34" charset="-120"/>
              </a:rPr>
              <a:t>Capable of learning highly complex data representations, these models can achieve superior performance with large datasets but often come at the cost of reduced interpretability.</a:t>
            </a:r>
            <a:endParaRPr lang="en-US" sz="1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5892522" y="1626751"/>
            <a:ext cx="2845237" cy="310158"/>
          </a:xfrm>
          <a:prstGeom prst="rect">
            <a:avLst/>
          </a:prstGeom>
          <a:noFill/>
          <a:ln/>
        </p:spPr>
        <p:txBody>
          <a:bodyPr wrap="none" lIns="0" tIns="0" rIns="0" bIns="0" rtlCol="0" anchor="t"/>
          <a:lstStyle/>
          <a:p>
            <a:pPr algn="ctr" indent="0" marL="0">
              <a:lnSpc>
                <a:spcPts val="2400"/>
              </a:lnSpc>
              <a:buNone/>
            </a:pPr>
            <a:r>
              <a:rPr lang="en-US" sz="1950" b="1" dirty="0">
                <a:solidFill>
                  <a:srgbClr val="E1E5CD"/>
                </a:solidFill>
                <a:latin typeface="Outfit Bold" pitchFamily="34" charset="0"/>
                <a:ea typeface="Outfit Bold" pitchFamily="34" charset="-122"/>
                <a:cs typeface="Outfit Bold" pitchFamily="34" charset="-120"/>
              </a:rPr>
              <a:t>MODEL ENHANCEMENT</a:t>
            </a:r>
            <a:endParaRPr lang="en-US" sz="1950" dirty="0"/>
          </a:p>
        </p:txBody>
      </p:sp>
      <p:sp>
        <p:nvSpPr>
          <p:cNvPr id="3" name="Text 1"/>
          <p:cNvSpPr/>
          <p:nvPr/>
        </p:nvSpPr>
        <p:spPr>
          <a:xfrm>
            <a:off x="793790" y="2135267"/>
            <a:ext cx="5767626"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The Power of BMI History</a:t>
            </a:r>
            <a:endParaRPr lang="en-US" sz="3900" dirty="0"/>
          </a:p>
        </p:txBody>
      </p:sp>
      <p:sp>
        <p:nvSpPr>
          <p:cNvPr id="4" name="Text 2"/>
          <p:cNvSpPr/>
          <p:nvPr/>
        </p:nvSpPr>
        <p:spPr>
          <a:xfrm>
            <a:off x="793790" y="3053001"/>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Incorporating an individual's Body Mass Index history into our predictive models can unlock significantly deeper insights, moving beyond static snapshots to dynamic, personalized health assessments.</a:t>
            </a:r>
            <a:endParaRPr lang="en-US" sz="1550" dirty="0"/>
          </a:p>
        </p:txBody>
      </p:sp>
      <p:sp>
        <p:nvSpPr>
          <p:cNvPr id="5" name="Shape 3"/>
          <p:cNvSpPr/>
          <p:nvPr/>
        </p:nvSpPr>
        <p:spPr>
          <a:xfrm>
            <a:off x="793790" y="3911322"/>
            <a:ext cx="4248388" cy="595313"/>
          </a:xfrm>
          <a:prstGeom prst="roundRect">
            <a:avLst>
              <a:gd name="adj" fmla="val 480089"/>
            </a:avLst>
          </a:prstGeom>
          <a:solidFill>
            <a:srgbClr val="3B3C3E"/>
          </a:solidFill>
          <a:ln/>
        </p:spPr>
      </p:sp>
      <p:pic>
        <p:nvPicPr>
          <p:cNvPr id="6" name="Image 0" descr="preencoded.png">    </p:cNvPr>
          <p:cNvPicPr>
            <a:picLocks noChangeAspect="1"/>
          </p:cNvPicPr>
          <p:nvPr/>
        </p:nvPicPr>
        <p:blipFill>
          <a:blip r:embed="rId1"/>
          <a:stretch>
            <a:fillRect/>
          </a:stretch>
        </p:blipFill>
        <p:spPr>
          <a:xfrm>
            <a:off x="2769156" y="4022884"/>
            <a:ext cx="297656" cy="372070"/>
          </a:xfrm>
          <a:prstGeom prst="rect">
            <a:avLst/>
          </a:prstGeom>
        </p:spPr>
      </p:pic>
      <p:sp>
        <p:nvSpPr>
          <p:cNvPr id="7" name="Text 4"/>
          <p:cNvSpPr/>
          <p:nvPr/>
        </p:nvSpPr>
        <p:spPr>
          <a:xfrm>
            <a:off x="992148" y="470499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Enhanced Accuracy</a:t>
            </a:r>
            <a:endParaRPr lang="en-US" sz="1950" dirty="0"/>
          </a:p>
        </p:txBody>
      </p:sp>
      <p:sp>
        <p:nvSpPr>
          <p:cNvPr id="8" name="Text 5"/>
          <p:cNvSpPr/>
          <p:nvPr/>
        </p:nvSpPr>
        <p:spPr>
          <a:xfrm>
            <a:off x="992148" y="5134213"/>
            <a:ext cx="3851672" cy="127015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Longitudinal data allows the model to learn individual patterns, leading to more precise and robust BMI category predictions over time.</a:t>
            </a:r>
            <a:endParaRPr lang="en-US" sz="1550" dirty="0"/>
          </a:p>
        </p:txBody>
      </p:sp>
      <p:sp>
        <p:nvSpPr>
          <p:cNvPr id="9" name="Shape 6"/>
          <p:cNvSpPr/>
          <p:nvPr/>
        </p:nvSpPr>
        <p:spPr>
          <a:xfrm>
            <a:off x="5191006" y="3911322"/>
            <a:ext cx="4248388" cy="595313"/>
          </a:xfrm>
          <a:prstGeom prst="roundRect">
            <a:avLst>
              <a:gd name="adj" fmla="val 480089"/>
            </a:avLst>
          </a:prstGeom>
          <a:solidFill>
            <a:srgbClr val="3B3C3E"/>
          </a:solidFill>
          <a:ln/>
        </p:spPr>
      </p:sp>
      <p:pic>
        <p:nvPicPr>
          <p:cNvPr id="10" name="Image 1" descr="preencoded.png">    </p:cNvPr>
          <p:cNvPicPr>
            <a:picLocks noChangeAspect="1"/>
          </p:cNvPicPr>
          <p:nvPr/>
        </p:nvPicPr>
        <p:blipFill>
          <a:blip r:embed="rId2"/>
          <a:stretch>
            <a:fillRect/>
          </a:stretch>
        </p:blipFill>
        <p:spPr>
          <a:xfrm>
            <a:off x="7166372" y="4022884"/>
            <a:ext cx="297656" cy="372070"/>
          </a:xfrm>
          <a:prstGeom prst="rect">
            <a:avLst/>
          </a:prstGeom>
        </p:spPr>
      </p:pic>
      <p:sp>
        <p:nvSpPr>
          <p:cNvPr id="11" name="Text 7"/>
          <p:cNvSpPr/>
          <p:nvPr/>
        </p:nvSpPr>
        <p:spPr>
          <a:xfrm>
            <a:off x="5389364" y="470499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Trend Analysis</a:t>
            </a:r>
            <a:endParaRPr lang="en-US" sz="1950" dirty="0"/>
          </a:p>
        </p:txBody>
      </p:sp>
      <p:sp>
        <p:nvSpPr>
          <p:cNvPr id="12" name="Text 8"/>
          <p:cNvSpPr/>
          <p:nvPr/>
        </p:nvSpPr>
        <p:spPr>
          <a:xfrm>
            <a:off x="5389364" y="5134213"/>
            <a:ext cx="3851672" cy="127015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Tracking BMI changes helps identify trajectories and progression towards different categories, providing a clearer view of health evolution.</a:t>
            </a:r>
            <a:endParaRPr lang="en-US" sz="1550" dirty="0"/>
          </a:p>
        </p:txBody>
      </p:sp>
      <p:sp>
        <p:nvSpPr>
          <p:cNvPr id="13" name="Shape 9"/>
          <p:cNvSpPr/>
          <p:nvPr/>
        </p:nvSpPr>
        <p:spPr>
          <a:xfrm>
            <a:off x="9588222" y="3911322"/>
            <a:ext cx="4248388" cy="595313"/>
          </a:xfrm>
          <a:prstGeom prst="roundRect">
            <a:avLst>
              <a:gd name="adj" fmla="val 480089"/>
            </a:avLst>
          </a:prstGeom>
          <a:solidFill>
            <a:srgbClr val="3B3C3E"/>
          </a:solidFill>
          <a:ln/>
        </p:spPr>
      </p:sp>
      <p:pic>
        <p:nvPicPr>
          <p:cNvPr id="14" name="Image 2" descr="preencoded.png">    </p:cNvPr>
          <p:cNvPicPr>
            <a:picLocks noChangeAspect="1"/>
          </p:cNvPicPr>
          <p:nvPr/>
        </p:nvPicPr>
        <p:blipFill>
          <a:blip r:embed="rId3"/>
          <a:stretch>
            <a:fillRect/>
          </a:stretch>
        </p:blipFill>
        <p:spPr>
          <a:xfrm>
            <a:off x="11563588" y="4022884"/>
            <a:ext cx="297656" cy="372070"/>
          </a:xfrm>
          <a:prstGeom prst="rect">
            <a:avLst/>
          </a:prstGeom>
        </p:spPr>
      </p:pic>
      <p:sp>
        <p:nvSpPr>
          <p:cNvPr id="15" name="Text 10"/>
          <p:cNvSpPr/>
          <p:nvPr/>
        </p:nvSpPr>
        <p:spPr>
          <a:xfrm>
            <a:off x="9786580" y="470499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Personalized Insights</a:t>
            </a:r>
            <a:endParaRPr lang="en-US" sz="1950" dirty="0"/>
          </a:p>
        </p:txBody>
      </p:sp>
      <p:sp>
        <p:nvSpPr>
          <p:cNvPr id="16" name="Text 11"/>
          <p:cNvSpPr/>
          <p:nvPr/>
        </p:nvSpPr>
        <p:spPr>
          <a:xfrm>
            <a:off x="9786580" y="5134213"/>
            <a:ext cx="3851672" cy="127015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Historical data enables highly individualized risk assessments and tailored interventions, moving towards proactive and preventive care.</a:t>
            </a:r>
            <a:endParaRPr lang="en-US" sz="15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5904667" y="1445181"/>
            <a:ext cx="2821067" cy="310158"/>
          </a:xfrm>
          <a:prstGeom prst="rect">
            <a:avLst/>
          </a:prstGeom>
          <a:noFill/>
          <a:ln/>
        </p:spPr>
        <p:txBody>
          <a:bodyPr wrap="none" lIns="0" tIns="0" rIns="0" bIns="0" rtlCol="0" anchor="t"/>
          <a:lstStyle/>
          <a:p>
            <a:pPr algn="ctr" indent="0" marL="0">
              <a:lnSpc>
                <a:spcPts val="2400"/>
              </a:lnSpc>
              <a:buNone/>
            </a:pPr>
            <a:r>
              <a:rPr lang="en-US" sz="1950" b="1" dirty="0">
                <a:solidFill>
                  <a:srgbClr val="E1E5CD"/>
                </a:solidFill>
                <a:latin typeface="Outfit Bold" pitchFamily="34" charset="0"/>
                <a:ea typeface="Outfit Bold" pitchFamily="34" charset="-122"/>
                <a:cs typeface="Outfit Bold" pitchFamily="34" charset="-120"/>
              </a:rPr>
              <a:t>ETHICAL IMPLICATIONS</a:t>
            </a:r>
            <a:endParaRPr lang="en-US" sz="1950" dirty="0"/>
          </a:p>
        </p:txBody>
      </p:sp>
      <p:sp>
        <p:nvSpPr>
          <p:cNvPr id="3" name="Text 1"/>
          <p:cNvSpPr/>
          <p:nvPr/>
        </p:nvSpPr>
        <p:spPr>
          <a:xfrm>
            <a:off x="793790" y="1953697"/>
            <a:ext cx="7251025"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Impacting Diverse Stakeholders</a:t>
            </a:r>
            <a:endParaRPr lang="en-US" sz="3900" dirty="0"/>
          </a:p>
        </p:txBody>
      </p:sp>
      <p:sp>
        <p:nvSpPr>
          <p:cNvPr id="4" name="Text 2"/>
          <p:cNvSpPr/>
          <p:nvPr/>
        </p:nvSpPr>
        <p:spPr>
          <a:xfrm>
            <a:off x="793790" y="2871430"/>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Our BMI prediction model's deployment carries significant implications for various stakeholders. Understanding and addressing these impacts is crucial for responsible innovation and widespread acceptance in the health ecosystem.</a:t>
            </a:r>
            <a:endParaRPr lang="en-US" sz="1550" dirty="0"/>
          </a:p>
        </p:txBody>
      </p:sp>
      <p:sp>
        <p:nvSpPr>
          <p:cNvPr id="5" name="Shape 3"/>
          <p:cNvSpPr/>
          <p:nvPr/>
        </p:nvSpPr>
        <p:spPr>
          <a:xfrm>
            <a:off x="793790" y="3729752"/>
            <a:ext cx="4215289" cy="3054668"/>
          </a:xfrm>
          <a:prstGeom prst="roundRect">
            <a:avLst>
              <a:gd name="adj" fmla="val 975"/>
            </a:avLst>
          </a:prstGeom>
          <a:noFill/>
          <a:ln w="22860">
            <a:solidFill>
              <a:srgbClr val="545557"/>
            </a:solidFill>
            <a:prstDash val="solid"/>
          </a:ln>
        </p:spPr>
      </p:sp>
      <p:sp>
        <p:nvSpPr>
          <p:cNvPr id="6" name="Shape 4"/>
          <p:cNvSpPr/>
          <p:nvPr/>
        </p:nvSpPr>
        <p:spPr>
          <a:xfrm>
            <a:off x="816650" y="3752612"/>
            <a:ext cx="4169569" cy="595313"/>
          </a:xfrm>
          <a:prstGeom prst="roundRect">
            <a:avLst>
              <a:gd name="adj" fmla="val 393"/>
            </a:avLst>
          </a:prstGeom>
          <a:solidFill>
            <a:srgbClr val="3B3C3E"/>
          </a:solidFill>
          <a:ln/>
        </p:spPr>
      </p:sp>
      <p:pic>
        <p:nvPicPr>
          <p:cNvPr id="7" name="Image 0" descr="preencoded.png">    </p:cNvPr>
          <p:cNvPicPr>
            <a:picLocks noChangeAspect="1"/>
          </p:cNvPicPr>
          <p:nvPr/>
        </p:nvPicPr>
        <p:blipFill>
          <a:blip r:embed="rId1"/>
          <a:stretch>
            <a:fillRect/>
          </a:stretch>
        </p:blipFill>
        <p:spPr>
          <a:xfrm>
            <a:off x="2752606" y="3864173"/>
            <a:ext cx="297656" cy="372070"/>
          </a:xfrm>
          <a:prstGeom prst="rect">
            <a:avLst/>
          </a:prstGeom>
        </p:spPr>
      </p:pic>
      <p:sp>
        <p:nvSpPr>
          <p:cNvPr id="8" name="Text 5"/>
          <p:cNvSpPr/>
          <p:nvPr/>
        </p:nvSpPr>
        <p:spPr>
          <a:xfrm>
            <a:off x="1015008" y="454628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Individuals &amp; Patients</a:t>
            </a:r>
            <a:endParaRPr lang="en-US" sz="1950" dirty="0"/>
          </a:p>
        </p:txBody>
      </p:sp>
      <p:sp>
        <p:nvSpPr>
          <p:cNvPr id="9" name="Text 6"/>
          <p:cNvSpPr/>
          <p:nvPr/>
        </p:nvSpPr>
        <p:spPr>
          <a:xfrm>
            <a:off x="1015008" y="4975503"/>
            <a:ext cx="3772853" cy="1587698"/>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Empowers personal health awareness and preventive action, while mandating robust data privacy, security, and clear communication regarding model limitations.</a:t>
            </a:r>
            <a:endParaRPr lang="en-US" sz="1550" dirty="0"/>
          </a:p>
        </p:txBody>
      </p:sp>
      <p:sp>
        <p:nvSpPr>
          <p:cNvPr id="10" name="Shape 7"/>
          <p:cNvSpPr/>
          <p:nvPr/>
        </p:nvSpPr>
        <p:spPr>
          <a:xfrm>
            <a:off x="5207437" y="3729752"/>
            <a:ext cx="4215408" cy="3054668"/>
          </a:xfrm>
          <a:prstGeom prst="roundRect">
            <a:avLst>
              <a:gd name="adj" fmla="val 975"/>
            </a:avLst>
          </a:prstGeom>
          <a:noFill/>
          <a:ln w="22860">
            <a:solidFill>
              <a:srgbClr val="545557"/>
            </a:solidFill>
            <a:prstDash val="solid"/>
          </a:ln>
        </p:spPr>
      </p:sp>
      <p:sp>
        <p:nvSpPr>
          <p:cNvPr id="11" name="Shape 8"/>
          <p:cNvSpPr/>
          <p:nvPr/>
        </p:nvSpPr>
        <p:spPr>
          <a:xfrm>
            <a:off x="5230297" y="3752612"/>
            <a:ext cx="4169688" cy="595313"/>
          </a:xfrm>
          <a:prstGeom prst="roundRect">
            <a:avLst>
              <a:gd name="adj" fmla="val 393"/>
            </a:avLst>
          </a:prstGeom>
          <a:solidFill>
            <a:srgbClr val="3B3C3E"/>
          </a:solidFill>
          <a:ln/>
        </p:spPr>
      </p:sp>
      <p:pic>
        <p:nvPicPr>
          <p:cNvPr id="12" name="Image 1" descr="preencoded.png">    </p:cNvPr>
          <p:cNvPicPr>
            <a:picLocks noChangeAspect="1"/>
          </p:cNvPicPr>
          <p:nvPr/>
        </p:nvPicPr>
        <p:blipFill>
          <a:blip r:embed="rId2"/>
          <a:stretch>
            <a:fillRect/>
          </a:stretch>
        </p:blipFill>
        <p:spPr>
          <a:xfrm>
            <a:off x="7166253" y="3864173"/>
            <a:ext cx="297656" cy="372070"/>
          </a:xfrm>
          <a:prstGeom prst="rect">
            <a:avLst/>
          </a:prstGeom>
        </p:spPr>
      </p:pic>
      <p:sp>
        <p:nvSpPr>
          <p:cNvPr id="13" name="Text 9"/>
          <p:cNvSpPr/>
          <p:nvPr/>
        </p:nvSpPr>
        <p:spPr>
          <a:xfrm>
            <a:off x="5428655" y="454628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Healthcare Providers</a:t>
            </a:r>
            <a:endParaRPr lang="en-US" sz="1950" dirty="0"/>
          </a:p>
        </p:txBody>
      </p:sp>
      <p:sp>
        <p:nvSpPr>
          <p:cNvPr id="14" name="Text 10"/>
          <p:cNvSpPr/>
          <p:nvPr/>
        </p:nvSpPr>
        <p:spPr>
          <a:xfrm>
            <a:off x="5428655" y="4975503"/>
            <a:ext cx="3772972" cy="1587698"/>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Serves as a decision-support tool, aiding in patient consultation and risk assessment, requiring careful integration into clinical workflows and professional training.</a:t>
            </a:r>
            <a:endParaRPr lang="en-US" sz="1550" dirty="0"/>
          </a:p>
        </p:txBody>
      </p:sp>
      <p:sp>
        <p:nvSpPr>
          <p:cNvPr id="15" name="Shape 11"/>
          <p:cNvSpPr/>
          <p:nvPr/>
        </p:nvSpPr>
        <p:spPr>
          <a:xfrm>
            <a:off x="9621203" y="3729752"/>
            <a:ext cx="4215289" cy="3054668"/>
          </a:xfrm>
          <a:prstGeom prst="roundRect">
            <a:avLst>
              <a:gd name="adj" fmla="val 975"/>
            </a:avLst>
          </a:prstGeom>
          <a:noFill/>
          <a:ln w="22860">
            <a:solidFill>
              <a:srgbClr val="545557"/>
            </a:solidFill>
            <a:prstDash val="solid"/>
          </a:ln>
        </p:spPr>
      </p:sp>
      <p:sp>
        <p:nvSpPr>
          <p:cNvPr id="16" name="Shape 12"/>
          <p:cNvSpPr/>
          <p:nvPr/>
        </p:nvSpPr>
        <p:spPr>
          <a:xfrm>
            <a:off x="9644063" y="3752612"/>
            <a:ext cx="4169569" cy="595313"/>
          </a:xfrm>
          <a:prstGeom prst="roundRect">
            <a:avLst>
              <a:gd name="adj" fmla="val 393"/>
            </a:avLst>
          </a:prstGeom>
          <a:solidFill>
            <a:srgbClr val="3B3C3E"/>
          </a:solidFill>
          <a:ln/>
        </p:spPr>
      </p:sp>
      <p:pic>
        <p:nvPicPr>
          <p:cNvPr id="17" name="Image 2" descr="preencoded.png">    </p:cNvPr>
          <p:cNvPicPr>
            <a:picLocks noChangeAspect="1"/>
          </p:cNvPicPr>
          <p:nvPr/>
        </p:nvPicPr>
        <p:blipFill>
          <a:blip r:embed="rId3"/>
          <a:stretch>
            <a:fillRect/>
          </a:stretch>
        </p:blipFill>
        <p:spPr>
          <a:xfrm>
            <a:off x="11580019" y="3864173"/>
            <a:ext cx="297656" cy="372070"/>
          </a:xfrm>
          <a:prstGeom prst="rect">
            <a:avLst/>
          </a:prstGeom>
        </p:spPr>
      </p:pic>
      <p:sp>
        <p:nvSpPr>
          <p:cNvPr id="18" name="Text 13"/>
          <p:cNvSpPr/>
          <p:nvPr/>
        </p:nvSpPr>
        <p:spPr>
          <a:xfrm>
            <a:off x="9842421" y="454628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Public Health &amp; Policy</a:t>
            </a:r>
            <a:endParaRPr lang="en-US" sz="1950" dirty="0"/>
          </a:p>
        </p:txBody>
      </p:sp>
      <p:sp>
        <p:nvSpPr>
          <p:cNvPr id="19" name="Text 14"/>
          <p:cNvSpPr/>
          <p:nvPr/>
        </p:nvSpPr>
        <p:spPr>
          <a:xfrm>
            <a:off x="9842421" y="4975503"/>
            <a:ext cx="3772853" cy="1587698"/>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Offers insights for population-level health trends and targeted interventions, necessitating considerations of health equity, accessibility, and potential for societal bias.</a:t>
            </a:r>
            <a:endParaRPr lang="en-US" sz="15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899898" y="796885"/>
            <a:ext cx="4830485" cy="310158"/>
          </a:xfrm>
          <a:prstGeom prst="rect">
            <a:avLst/>
          </a:prstGeom>
          <a:noFill/>
          <a:ln/>
        </p:spPr>
        <p:txBody>
          <a:bodyPr wrap="none" lIns="0" tIns="0" rIns="0" bIns="0" rtlCol="0" anchor="t"/>
          <a:lstStyle/>
          <a:p>
            <a:pPr algn="ctr" indent="0" marL="0">
              <a:lnSpc>
                <a:spcPts val="2400"/>
              </a:lnSpc>
              <a:buNone/>
            </a:pPr>
            <a:r>
              <a:rPr lang="en-US" sz="1950" b="1" dirty="0">
                <a:solidFill>
                  <a:srgbClr val="E1E5CD"/>
                </a:solidFill>
                <a:latin typeface="Outfit Bold" pitchFamily="34" charset="0"/>
                <a:ea typeface="Outfit Bold" pitchFamily="34" charset="-122"/>
                <a:cs typeface="Outfit Bold" pitchFamily="34" charset="-120"/>
              </a:rPr>
              <a:t>MODEL PERFORMANCE &amp; APPLICATIONS</a:t>
            </a:r>
            <a:endParaRPr lang="en-US" sz="1950" dirty="0"/>
          </a:p>
        </p:txBody>
      </p:sp>
      <p:sp>
        <p:nvSpPr>
          <p:cNvPr id="3" name="Text 1"/>
          <p:cNvSpPr/>
          <p:nvPr/>
        </p:nvSpPr>
        <p:spPr>
          <a:xfrm>
            <a:off x="793790" y="1305401"/>
            <a:ext cx="9769912"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Unlocking Deeper Insights with BMI History</a:t>
            </a:r>
            <a:endParaRPr lang="en-US" sz="3900" dirty="0"/>
          </a:p>
        </p:txBody>
      </p:sp>
      <p:sp>
        <p:nvSpPr>
          <p:cNvPr id="4" name="Text 2"/>
          <p:cNvSpPr/>
          <p:nvPr/>
        </p:nvSpPr>
        <p:spPr>
          <a:xfrm>
            <a:off x="793790" y="2223135"/>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Incorporating an individual's Body Mass Index history into our predictive models unlocks significantly deeper insights, moving beyond static snapshots to dynamic, personalized health assessments.</a:t>
            </a:r>
            <a:endParaRPr lang="en-US" sz="1550" dirty="0"/>
          </a:p>
        </p:txBody>
      </p:sp>
      <p:sp>
        <p:nvSpPr>
          <p:cNvPr id="5" name="Shape 3"/>
          <p:cNvSpPr/>
          <p:nvPr/>
        </p:nvSpPr>
        <p:spPr>
          <a:xfrm>
            <a:off x="793790" y="5257086"/>
            <a:ext cx="13042821" cy="22860"/>
          </a:xfrm>
          <a:prstGeom prst="roundRect">
            <a:avLst>
              <a:gd name="adj" fmla="val 130232"/>
            </a:avLst>
          </a:prstGeom>
          <a:solidFill>
            <a:srgbClr val="545557"/>
          </a:solidFill>
          <a:ln/>
        </p:spPr>
      </p:sp>
      <p:sp>
        <p:nvSpPr>
          <p:cNvPr id="6" name="Shape 4"/>
          <p:cNvSpPr/>
          <p:nvPr/>
        </p:nvSpPr>
        <p:spPr>
          <a:xfrm>
            <a:off x="3316486" y="4661773"/>
            <a:ext cx="22860" cy="595313"/>
          </a:xfrm>
          <a:prstGeom prst="roundRect">
            <a:avLst>
              <a:gd name="adj" fmla="val 130232"/>
            </a:avLst>
          </a:prstGeom>
          <a:solidFill>
            <a:srgbClr val="545557"/>
          </a:solidFill>
          <a:ln/>
        </p:spPr>
      </p:sp>
      <p:sp>
        <p:nvSpPr>
          <p:cNvPr id="7" name="Shape 5"/>
          <p:cNvSpPr/>
          <p:nvPr/>
        </p:nvSpPr>
        <p:spPr>
          <a:xfrm>
            <a:off x="3104674" y="5033843"/>
            <a:ext cx="446484" cy="446484"/>
          </a:xfrm>
          <a:prstGeom prst="roundRect">
            <a:avLst>
              <a:gd name="adj" fmla="val 6668"/>
            </a:avLst>
          </a:prstGeom>
          <a:solidFill>
            <a:srgbClr val="3B3C3E"/>
          </a:solidFill>
          <a:ln/>
        </p:spPr>
      </p:sp>
      <p:sp>
        <p:nvSpPr>
          <p:cNvPr id="8" name="Text 6"/>
          <p:cNvSpPr/>
          <p:nvPr/>
        </p:nvSpPr>
        <p:spPr>
          <a:xfrm>
            <a:off x="3179088" y="5071050"/>
            <a:ext cx="297656" cy="372070"/>
          </a:xfrm>
          <a:prstGeom prst="rect">
            <a:avLst/>
          </a:prstGeom>
          <a:noFill/>
          <a:ln/>
        </p:spPr>
        <p:txBody>
          <a:bodyPr wrap="none" lIns="0" tIns="0" rIns="0" bIns="0" rtlCol="0" anchor="t"/>
          <a:lstStyle/>
          <a:p>
            <a:pPr algn="ctr" indent="0" marL="0">
              <a:lnSpc>
                <a:spcPts val="2300"/>
              </a:lnSpc>
              <a:buNone/>
            </a:pPr>
            <a:r>
              <a:rPr lang="en-US" sz="2300" b="1" dirty="0">
                <a:solidFill>
                  <a:srgbClr val="C2C4B5"/>
                </a:solidFill>
                <a:latin typeface="Outfit Bold" pitchFamily="34" charset="0"/>
                <a:ea typeface="Outfit Bold" pitchFamily="34" charset="-122"/>
                <a:cs typeface="Outfit Bold" pitchFamily="34" charset="-120"/>
              </a:rPr>
              <a:t>1</a:t>
            </a:r>
            <a:endParaRPr lang="en-US" sz="2300" dirty="0"/>
          </a:p>
        </p:txBody>
      </p:sp>
      <p:sp>
        <p:nvSpPr>
          <p:cNvPr id="9" name="Text 7"/>
          <p:cNvSpPr/>
          <p:nvPr/>
        </p:nvSpPr>
        <p:spPr>
          <a:xfrm>
            <a:off x="2087404" y="3081457"/>
            <a:ext cx="2480905" cy="310158"/>
          </a:xfrm>
          <a:prstGeom prst="rect">
            <a:avLst/>
          </a:prstGeom>
          <a:noFill/>
          <a:ln/>
        </p:spPr>
        <p:txBody>
          <a:bodyPr wrap="none" lIns="0" tIns="0" rIns="0" bIns="0" rtlCol="0" anchor="t"/>
          <a:lstStyle/>
          <a:p>
            <a:pPr algn="ctr"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Early Trend Detection</a:t>
            </a:r>
            <a:endParaRPr lang="en-US" sz="1950" dirty="0"/>
          </a:p>
        </p:txBody>
      </p:sp>
      <p:sp>
        <p:nvSpPr>
          <p:cNvPr id="10" name="Text 8"/>
          <p:cNvSpPr/>
          <p:nvPr/>
        </p:nvSpPr>
        <p:spPr>
          <a:xfrm>
            <a:off x="992148" y="3510677"/>
            <a:ext cx="4671536" cy="952619"/>
          </a:xfrm>
          <a:prstGeom prst="rect">
            <a:avLst/>
          </a:prstGeom>
          <a:noFill/>
          <a:ln/>
        </p:spPr>
        <p:txBody>
          <a:bodyPr wrap="square" lIns="0" tIns="0" rIns="0" bIns="0" rtlCol="0" anchor="t"/>
          <a:lstStyle/>
          <a:p>
            <a:pPr algn="ctr" indent="0" marL="0">
              <a:lnSpc>
                <a:spcPts val="2500"/>
              </a:lnSpc>
              <a:buNone/>
            </a:pPr>
            <a:r>
              <a:rPr lang="en-US" sz="1550" dirty="0">
                <a:solidFill>
                  <a:srgbClr val="C2C4B5"/>
                </a:solidFill>
                <a:latin typeface="Bitter" pitchFamily="34" charset="0"/>
                <a:ea typeface="Bitter" pitchFamily="34" charset="-122"/>
                <a:cs typeface="Bitter" pitchFamily="34" charset="-120"/>
              </a:rPr>
              <a:t>Identifying subtle shifts and trajectories in BMI over time, allowing for proactive intervention before issues escalate.</a:t>
            </a:r>
            <a:endParaRPr lang="en-US" sz="1550" dirty="0"/>
          </a:p>
        </p:txBody>
      </p:sp>
      <p:sp>
        <p:nvSpPr>
          <p:cNvPr id="11" name="Shape 9"/>
          <p:cNvSpPr/>
          <p:nvPr/>
        </p:nvSpPr>
        <p:spPr>
          <a:xfrm>
            <a:off x="5974556" y="5257086"/>
            <a:ext cx="22860" cy="595313"/>
          </a:xfrm>
          <a:prstGeom prst="roundRect">
            <a:avLst>
              <a:gd name="adj" fmla="val 130232"/>
            </a:avLst>
          </a:prstGeom>
          <a:solidFill>
            <a:srgbClr val="545557"/>
          </a:solidFill>
          <a:ln/>
        </p:spPr>
      </p:sp>
      <p:sp>
        <p:nvSpPr>
          <p:cNvPr id="12" name="Shape 10"/>
          <p:cNvSpPr/>
          <p:nvPr/>
        </p:nvSpPr>
        <p:spPr>
          <a:xfrm>
            <a:off x="5762744" y="5033843"/>
            <a:ext cx="446484" cy="446484"/>
          </a:xfrm>
          <a:prstGeom prst="roundRect">
            <a:avLst>
              <a:gd name="adj" fmla="val 6668"/>
            </a:avLst>
          </a:prstGeom>
          <a:solidFill>
            <a:srgbClr val="3B3C3E"/>
          </a:solidFill>
          <a:ln/>
        </p:spPr>
      </p:sp>
      <p:sp>
        <p:nvSpPr>
          <p:cNvPr id="13" name="Text 11"/>
          <p:cNvSpPr/>
          <p:nvPr/>
        </p:nvSpPr>
        <p:spPr>
          <a:xfrm>
            <a:off x="5837158" y="5071050"/>
            <a:ext cx="297656" cy="372070"/>
          </a:xfrm>
          <a:prstGeom prst="rect">
            <a:avLst/>
          </a:prstGeom>
          <a:noFill/>
          <a:ln/>
        </p:spPr>
        <p:txBody>
          <a:bodyPr wrap="none" lIns="0" tIns="0" rIns="0" bIns="0" rtlCol="0" anchor="t"/>
          <a:lstStyle/>
          <a:p>
            <a:pPr algn="ctr" indent="0" marL="0">
              <a:lnSpc>
                <a:spcPts val="2300"/>
              </a:lnSpc>
              <a:buNone/>
            </a:pPr>
            <a:r>
              <a:rPr lang="en-US" sz="2300" b="1" dirty="0">
                <a:solidFill>
                  <a:srgbClr val="C2C4B5"/>
                </a:solidFill>
                <a:latin typeface="Outfit Bold" pitchFamily="34" charset="0"/>
                <a:ea typeface="Outfit Bold" pitchFamily="34" charset="-122"/>
                <a:cs typeface="Outfit Bold" pitchFamily="34" charset="-120"/>
              </a:rPr>
              <a:t>2</a:t>
            </a:r>
            <a:endParaRPr lang="en-US" sz="2300" dirty="0"/>
          </a:p>
        </p:txBody>
      </p:sp>
      <p:sp>
        <p:nvSpPr>
          <p:cNvPr id="14" name="Text 12"/>
          <p:cNvSpPr/>
          <p:nvPr/>
        </p:nvSpPr>
        <p:spPr>
          <a:xfrm>
            <a:off x="4290655" y="6050875"/>
            <a:ext cx="3390781" cy="310158"/>
          </a:xfrm>
          <a:prstGeom prst="rect">
            <a:avLst/>
          </a:prstGeom>
          <a:noFill/>
          <a:ln/>
        </p:spPr>
        <p:txBody>
          <a:bodyPr wrap="none" lIns="0" tIns="0" rIns="0" bIns="0" rtlCol="0" anchor="t"/>
          <a:lstStyle/>
          <a:p>
            <a:pPr algn="ctr"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Personalized Risk Assessment</a:t>
            </a:r>
            <a:endParaRPr lang="en-US" sz="1950" dirty="0"/>
          </a:p>
        </p:txBody>
      </p:sp>
      <p:sp>
        <p:nvSpPr>
          <p:cNvPr id="15" name="Text 13"/>
          <p:cNvSpPr/>
          <p:nvPr/>
        </p:nvSpPr>
        <p:spPr>
          <a:xfrm>
            <a:off x="3650218" y="6480096"/>
            <a:ext cx="4671655" cy="952619"/>
          </a:xfrm>
          <a:prstGeom prst="rect">
            <a:avLst/>
          </a:prstGeom>
          <a:noFill/>
          <a:ln/>
        </p:spPr>
        <p:txBody>
          <a:bodyPr wrap="square" lIns="0" tIns="0" rIns="0" bIns="0" rtlCol="0" anchor="t"/>
          <a:lstStyle/>
          <a:p>
            <a:pPr algn="ctr" indent="0" marL="0">
              <a:lnSpc>
                <a:spcPts val="2500"/>
              </a:lnSpc>
              <a:buNone/>
            </a:pPr>
            <a:r>
              <a:rPr lang="en-US" sz="1550" dirty="0">
                <a:solidFill>
                  <a:srgbClr val="C2C4B5"/>
                </a:solidFill>
                <a:latin typeface="Bitter" pitchFamily="34" charset="0"/>
                <a:ea typeface="Bitter" pitchFamily="34" charset="-122"/>
                <a:cs typeface="Bitter" pitchFamily="34" charset="-120"/>
              </a:rPr>
              <a:t>Tailoring health risk profiles based on an individual's unique progression, rather than relying solely on current metrics.</a:t>
            </a:r>
            <a:endParaRPr lang="en-US" sz="1550" dirty="0"/>
          </a:p>
        </p:txBody>
      </p:sp>
      <p:sp>
        <p:nvSpPr>
          <p:cNvPr id="16" name="Shape 14"/>
          <p:cNvSpPr/>
          <p:nvPr/>
        </p:nvSpPr>
        <p:spPr>
          <a:xfrm>
            <a:off x="8632746" y="4661773"/>
            <a:ext cx="22860" cy="595313"/>
          </a:xfrm>
          <a:prstGeom prst="roundRect">
            <a:avLst>
              <a:gd name="adj" fmla="val 130232"/>
            </a:avLst>
          </a:prstGeom>
          <a:solidFill>
            <a:srgbClr val="545557"/>
          </a:solidFill>
          <a:ln/>
        </p:spPr>
      </p:sp>
      <p:sp>
        <p:nvSpPr>
          <p:cNvPr id="17" name="Shape 15"/>
          <p:cNvSpPr/>
          <p:nvPr/>
        </p:nvSpPr>
        <p:spPr>
          <a:xfrm>
            <a:off x="8420933" y="5033843"/>
            <a:ext cx="446484" cy="446484"/>
          </a:xfrm>
          <a:prstGeom prst="roundRect">
            <a:avLst>
              <a:gd name="adj" fmla="val 6668"/>
            </a:avLst>
          </a:prstGeom>
          <a:solidFill>
            <a:srgbClr val="3B3C3E"/>
          </a:solidFill>
          <a:ln/>
        </p:spPr>
      </p:sp>
      <p:sp>
        <p:nvSpPr>
          <p:cNvPr id="18" name="Text 16"/>
          <p:cNvSpPr/>
          <p:nvPr/>
        </p:nvSpPr>
        <p:spPr>
          <a:xfrm>
            <a:off x="8495348" y="5071050"/>
            <a:ext cx="297656" cy="372070"/>
          </a:xfrm>
          <a:prstGeom prst="rect">
            <a:avLst/>
          </a:prstGeom>
          <a:noFill/>
          <a:ln/>
        </p:spPr>
        <p:txBody>
          <a:bodyPr wrap="none" lIns="0" tIns="0" rIns="0" bIns="0" rtlCol="0" anchor="t"/>
          <a:lstStyle/>
          <a:p>
            <a:pPr algn="ctr" indent="0" marL="0">
              <a:lnSpc>
                <a:spcPts val="2300"/>
              </a:lnSpc>
              <a:buNone/>
            </a:pPr>
            <a:r>
              <a:rPr lang="en-US" sz="2300" b="1" dirty="0">
                <a:solidFill>
                  <a:srgbClr val="C2C4B5"/>
                </a:solidFill>
                <a:latin typeface="Outfit Bold" pitchFamily="34" charset="0"/>
                <a:ea typeface="Outfit Bold" pitchFamily="34" charset="-122"/>
                <a:cs typeface="Outfit Bold" pitchFamily="34" charset="-120"/>
              </a:rPr>
              <a:t>3</a:t>
            </a:r>
            <a:endParaRPr lang="en-US" sz="2300" dirty="0"/>
          </a:p>
        </p:txBody>
      </p:sp>
      <p:sp>
        <p:nvSpPr>
          <p:cNvPr id="19" name="Text 17"/>
          <p:cNvSpPr/>
          <p:nvPr/>
        </p:nvSpPr>
        <p:spPr>
          <a:xfrm>
            <a:off x="7342346" y="3081457"/>
            <a:ext cx="2603659" cy="310158"/>
          </a:xfrm>
          <a:prstGeom prst="rect">
            <a:avLst/>
          </a:prstGeom>
          <a:noFill/>
          <a:ln/>
        </p:spPr>
        <p:txBody>
          <a:bodyPr wrap="none" lIns="0" tIns="0" rIns="0" bIns="0" rtlCol="0" anchor="t"/>
          <a:lstStyle/>
          <a:p>
            <a:pPr algn="ctr"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Targeted Interventions</a:t>
            </a:r>
            <a:endParaRPr lang="en-US" sz="1950" dirty="0"/>
          </a:p>
        </p:txBody>
      </p:sp>
      <p:sp>
        <p:nvSpPr>
          <p:cNvPr id="20" name="Text 18"/>
          <p:cNvSpPr/>
          <p:nvPr/>
        </p:nvSpPr>
        <p:spPr>
          <a:xfrm>
            <a:off x="6308408" y="3510677"/>
            <a:ext cx="4671655" cy="952619"/>
          </a:xfrm>
          <a:prstGeom prst="rect">
            <a:avLst/>
          </a:prstGeom>
          <a:noFill/>
          <a:ln/>
        </p:spPr>
        <p:txBody>
          <a:bodyPr wrap="square" lIns="0" tIns="0" rIns="0" bIns="0" rtlCol="0" anchor="t"/>
          <a:lstStyle/>
          <a:p>
            <a:pPr algn="ctr" indent="0" marL="0">
              <a:lnSpc>
                <a:spcPts val="2500"/>
              </a:lnSpc>
              <a:buNone/>
            </a:pPr>
            <a:r>
              <a:rPr lang="en-US" sz="1550" dirty="0">
                <a:solidFill>
                  <a:srgbClr val="C2C4B5"/>
                </a:solidFill>
                <a:latin typeface="Bitter" pitchFamily="34" charset="0"/>
                <a:ea typeface="Bitter" pitchFamily="34" charset="-122"/>
                <a:cs typeface="Bitter" pitchFamily="34" charset="-120"/>
              </a:rPr>
              <a:t>Developing highly individualized health and wellness plans that respond to historical patterns and predicted future states.</a:t>
            </a:r>
            <a:endParaRPr lang="en-US" sz="1550" dirty="0"/>
          </a:p>
        </p:txBody>
      </p:sp>
      <p:sp>
        <p:nvSpPr>
          <p:cNvPr id="21" name="Shape 19"/>
          <p:cNvSpPr/>
          <p:nvPr/>
        </p:nvSpPr>
        <p:spPr>
          <a:xfrm>
            <a:off x="11290935" y="5257086"/>
            <a:ext cx="22860" cy="595313"/>
          </a:xfrm>
          <a:prstGeom prst="roundRect">
            <a:avLst>
              <a:gd name="adj" fmla="val 130232"/>
            </a:avLst>
          </a:prstGeom>
          <a:solidFill>
            <a:srgbClr val="545557"/>
          </a:solidFill>
          <a:ln/>
        </p:spPr>
      </p:sp>
      <p:sp>
        <p:nvSpPr>
          <p:cNvPr id="22" name="Shape 20"/>
          <p:cNvSpPr/>
          <p:nvPr/>
        </p:nvSpPr>
        <p:spPr>
          <a:xfrm>
            <a:off x="11079123" y="5033843"/>
            <a:ext cx="446484" cy="446484"/>
          </a:xfrm>
          <a:prstGeom prst="roundRect">
            <a:avLst>
              <a:gd name="adj" fmla="val 6668"/>
            </a:avLst>
          </a:prstGeom>
          <a:solidFill>
            <a:srgbClr val="3B3C3E"/>
          </a:solidFill>
          <a:ln/>
        </p:spPr>
      </p:sp>
      <p:sp>
        <p:nvSpPr>
          <p:cNvPr id="23" name="Text 21"/>
          <p:cNvSpPr/>
          <p:nvPr/>
        </p:nvSpPr>
        <p:spPr>
          <a:xfrm>
            <a:off x="11153537" y="5071050"/>
            <a:ext cx="297656" cy="372070"/>
          </a:xfrm>
          <a:prstGeom prst="rect">
            <a:avLst/>
          </a:prstGeom>
          <a:noFill/>
          <a:ln/>
        </p:spPr>
        <p:txBody>
          <a:bodyPr wrap="none" lIns="0" tIns="0" rIns="0" bIns="0" rtlCol="0" anchor="t"/>
          <a:lstStyle/>
          <a:p>
            <a:pPr algn="ctr" indent="0" marL="0">
              <a:lnSpc>
                <a:spcPts val="2300"/>
              </a:lnSpc>
              <a:buNone/>
            </a:pPr>
            <a:r>
              <a:rPr lang="en-US" sz="2300" b="1" dirty="0">
                <a:solidFill>
                  <a:srgbClr val="C2C4B5"/>
                </a:solidFill>
                <a:latin typeface="Outfit Bold" pitchFamily="34" charset="0"/>
                <a:ea typeface="Outfit Bold" pitchFamily="34" charset="-122"/>
                <a:cs typeface="Outfit Bold" pitchFamily="34" charset="-120"/>
              </a:rPr>
              <a:t>4</a:t>
            </a:r>
            <a:endParaRPr lang="en-US" sz="2300" dirty="0"/>
          </a:p>
        </p:txBody>
      </p:sp>
      <p:sp>
        <p:nvSpPr>
          <p:cNvPr id="24" name="Text 22"/>
          <p:cNvSpPr/>
          <p:nvPr/>
        </p:nvSpPr>
        <p:spPr>
          <a:xfrm>
            <a:off x="9604534" y="6050875"/>
            <a:ext cx="3395782" cy="310158"/>
          </a:xfrm>
          <a:prstGeom prst="rect">
            <a:avLst/>
          </a:prstGeom>
          <a:noFill/>
          <a:ln/>
        </p:spPr>
        <p:txBody>
          <a:bodyPr wrap="none" lIns="0" tIns="0" rIns="0" bIns="0" rtlCol="0" anchor="t"/>
          <a:lstStyle/>
          <a:p>
            <a:pPr algn="ctr"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Enhanced Prognosis Accuracy</a:t>
            </a:r>
            <a:endParaRPr lang="en-US" sz="1950" dirty="0"/>
          </a:p>
        </p:txBody>
      </p:sp>
      <p:sp>
        <p:nvSpPr>
          <p:cNvPr id="25" name="Text 23"/>
          <p:cNvSpPr/>
          <p:nvPr/>
        </p:nvSpPr>
        <p:spPr>
          <a:xfrm>
            <a:off x="8966597" y="6480096"/>
            <a:ext cx="4671655" cy="952619"/>
          </a:xfrm>
          <a:prstGeom prst="rect">
            <a:avLst/>
          </a:prstGeom>
          <a:noFill/>
          <a:ln/>
        </p:spPr>
        <p:txBody>
          <a:bodyPr wrap="square" lIns="0" tIns="0" rIns="0" bIns="0" rtlCol="0" anchor="t"/>
          <a:lstStyle/>
          <a:p>
            <a:pPr algn="ctr" indent="0" marL="0">
              <a:lnSpc>
                <a:spcPts val="2500"/>
              </a:lnSpc>
              <a:buNone/>
            </a:pPr>
            <a:r>
              <a:rPr lang="en-US" sz="1550" dirty="0">
                <a:solidFill>
                  <a:srgbClr val="C2C4B5"/>
                </a:solidFill>
                <a:latin typeface="Bitter" pitchFamily="34" charset="0"/>
                <a:ea typeface="Bitter" pitchFamily="34" charset="-122"/>
                <a:cs typeface="Bitter" pitchFamily="34" charset="-120"/>
              </a:rPr>
              <a:t>Improving the long-term predictive power of health outcomes by understanding the dynamic nature of BMI changes.</a:t>
            </a:r>
            <a:endParaRPr lang="en-US" sz="15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899898" y="1094780"/>
            <a:ext cx="4830485" cy="310158"/>
          </a:xfrm>
          <a:prstGeom prst="rect">
            <a:avLst/>
          </a:prstGeom>
          <a:noFill/>
          <a:ln/>
        </p:spPr>
        <p:txBody>
          <a:bodyPr wrap="none" lIns="0" tIns="0" rIns="0" bIns="0" rtlCol="0" anchor="t"/>
          <a:lstStyle/>
          <a:p>
            <a:pPr algn="ctr" indent="0" marL="0">
              <a:lnSpc>
                <a:spcPts val="2400"/>
              </a:lnSpc>
              <a:buNone/>
            </a:pPr>
            <a:r>
              <a:rPr lang="en-US" sz="1950" b="1" dirty="0">
                <a:solidFill>
                  <a:srgbClr val="E1E5CD"/>
                </a:solidFill>
                <a:latin typeface="Outfit Bold" pitchFamily="34" charset="0"/>
                <a:ea typeface="Outfit Bold" pitchFamily="34" charset="-122"/>
                <a:cs typeface="Outfit Bold" pitchFamily="34" charset="-120"/>
              </a:rPr>
              <a:t>MODEL PERFORMANCE &amp; APPLICATIONS</a:t>
            </a:r>
            <a:endParaRPr lang="en-US" sz="1950" dirty="0"/>
          </a:p>
        </p:txBody>
      </p:sp>
      <p:sp>
        <p:nvSpPr>
          <p:cNvPr id="3" name="Text 1"/>
          <p:cNvSpPr/>
          <p:nvPr/>
        </p:nvSpPr>
        <p:spPr>
          <a:xfrm>
            <a:off x="793790" y="1603296"/>
            <a:ext cx="5695712"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Profound Health Impacts</a:t>
            </a:r>
            <a:endParaRPr lang="en-US" sz="3900" dirty="0"/>
          </a:p>
        </p:txBody>
      </p:sp>
      <p:sp>
        <p:nvSpPr>
          <p:cNvPr id="4" name="Text 2"/>
          <p:cNvSpPr/>
          <p:nvPr/>
        </p:nvSpPr>
        <p:spPr>
          <a:xfrm>
            <a:off x="793790" y="2521029"/>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Our BMI prediction model goes beyond data, offering the potential to significantly improve health outcomes by enabling earlier interventions and more personalized care strategies.</a:t>
            </a:r>
            <a:endParaRPr lang="en-US" sz="1550" dirty="0"/>
          </a:p>
        </p:txBody>
      </p:sp>
      <p:sp>
        <p:nvSpPr>
          <p:cNvPr id="5" name="Shape 3"/>
          <p:cNvSpPr/>
          <p:nvPr/>
        </p:nvSpPr>
        <p:spPr>
          <a:xfrm>
            <a:off x="793790" y="3379351"/>
            <a:ext cx="6422231" cy="1778556"/>
          </a:xfrm>
          <a:prstGeom prst="roundRect">
            <a:avLst>
              <a:gd name="adj" fmla="val 1674"/>
            </a:avLst>
          </a:prstGeom>
          <a:solidFill>
            <a:srgbClr val="3B3C3E"/>
          </a:solidFill>
          <a:ln/>
        </p:spPr>
      </p:sp>
      <p:sp>
        <p:nvSpPr>
          <p:cNvPr id="6" name="Text 4"/>
          <p:cNvSpPr/>
          <p:nvPr/>
        </p:nvSpPr>
        <p:spPr>
          <a:xfrm>
            <a:off x="992148" y="3577709"/>
            <a:ext cx="3242548"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Preventing Chronic Diseases</a:t>
            </a:r>
            <a:endParaRPr lang="en-US" sz="1950" dirty="0"/>
          </a:p>
        </p:txBody>
      </p:sp>
      <p:sp>
        <p:nvSpPr>
          <p:cNvPr id="7" name="Text 5"/>
          <p:cNvSpPr/>
          <p:nvPr/>
        </p:nvSpPr>
        <p:spPr>
          <a:xfrm>
            <a:off x="992148" y="4006929"/>
            <a:ext cx="6025515"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Early identification of individuals at risk allows for proactive interventions to mitigate conditions like Type 2 diabetes, heart disease, and hypertension.</a:t>
            </a:r>
            <a:endParaRPr lang="en-US" sz="1550" dirty="0"/>
          </a:p>
        </p:txBody>
      </p:sp>
      <p:sp>
        <p:nvSpPr>
          <p:cNvPr id="8" name="Shape 6"/>
          <p:cNvSpPr/>
          <p:nvPr/>
        </p:nvSpPr>
        <p:spPr>
          <a:xfrm>
            <a:off x="7414379" y="3379351"/>
            <a:ext cx="6422231" cy="1778556"/>
          </a:xfrm>
          <a:prstGeom prst="roundRect">
            <a:avLst>
              <a:gd name="adj" fmla="val 1674"/>
            </a:avLst>
          </a:prstGeom>
          <a:solidFill>
            <a:srgbClr val="3B3C3E"/>
          </a:solidFill>
          <a:ln/>
        </p:spPr>
      </p:sp>
      <p:sp>
        <p:nvSpPr>
          <p:cNvPr id="9" name="Text 7"/>
          <p:cNvSpPr/>
          <p:nvPr/>
        </p:nvSpPr>
        <p:spPr>
          <a:xfrm>
            <a:off x="7612737" y="3577709"/>
            <a:ext cx="3365778"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Enhancing Lifestyle Guidance</a:t>
            </a:r>
            <a:endParaRPr lang="en-US" sz="1950" dirty="0"/>
          </a:p>
        </p:txBody>
      </p:sp>
      <p:sp>
        <p:nvSpPr>
          <p:cNvPr id="10" name="Text 8"/>
          <p:cNvSpPr/>
          <p:nvPr/>
        </p:nvSpPr>
        <p:spPr>
          <a:xfrm>
            <a:off x="7612737" y="4006929"/>
            <a:ext cx="6025515"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Personalized BMI trajectory predictions empower healthcare providers to offer tailored advice on diet, exercise, and overall wellness, leading to sustained healthy habits.</a:t>
            </a:r>
            <a:endParaRPr lang="en-US" sz="1550" dirty="0"/>
          </a:p>
        </p:txBody>
      </p:sp>
      <p:sp>
        <p:nvSpPr>
          <p:cNvPr id="11" name="Shape 9"/>
          <p:cNvSpPr/>
          <p:nvPr/>
        </p:nvSpPr>
        <p:spPr>
          <a:xfrm>
            <a:off x="793790" y="5356265"/>
            <a:ext cx="6422231" cy="1778556"/>
          </a:xfrm>
          <a:prstGeom prst="roundRect">
            <a:avLst>
              <a:gd name="adj" fmla="val 1674"/>
            </a:avLst>
          </a:prstGeom>
          <a:solidFill>
            <a:srgbClr val="3B3C3E"/>
          </a:solidFill>
          <a:ln/>
        </p:spPr>
      </p:sp>
      <p:sp>
        <p:nvSpPr>
          <p:cNvPr id="12" name="Text 10"/>
          <p:cNvSpPr/>
          <p:nvPr/>
        </p:nvSpPr>
        <p:spPr>
          <a:xfrm>
            <a:off x="992148" y="5554623"/>
            <a:ext cx="3237548"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Reducing Healthcare Burden</a:t>
            </a:r>
            <a:endParaRPr lang="en-US" sz="1950" dirty="0"/>
          </a:p>
        </p:txBody>
      </p:sp>
      <p:sp>
        <p:nvSpPr>
          <p:cNvPr id="13" name="Text 11"/>
          <p:cNvSpPr/>
          <p:nvPr/>
        </p:nvSpPr>
        <p:spPr>
          <a:xfrm>
            <a:off x="992148" y="5983843"/>
            <a:ext cx="6025515"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By preventing disease progression, the model can contribute to fewer hospitalizations and emergency visits, lowering the overall cost of healthcare.</a:t>
            </a:r>
            <a:endParaRPr lang="en-US" sz="1550" dirty="0"/>
          </a:p>
        </p:txBody>
      </p:sp>
      <p:sp>
        <p:nvSpPr>
          <p:cNvPr id="14" name="Shape 12"/>
          <p:cNvSpPr/>
          <p:nvPr/>
        </p:nvSpPr>
        <p:spPr>
          <a:xfrm>
            <a:off x="7414379" y="5356265"/>
            <a:ext cx="6422231" cy="1778556"/>
          </a:xfrm>
          <a:prstGeom prst="roundRect">
            <a:avLst>
              <a:gd name="adj" fmla="val 1674"/>
            </a:avLst>
          </a:prstGeom>
          <a:solidFill>
            <a:srgbClr val="3B3C3E"/>
          </a:solidFill>
          <a:ln/>
        </p:spPr>
      </p:sp>
      <p:sp>
        <p:nvSpPr>
          <p:cNvPr id="15" name="Text 13"/>
          <p:cNvSpPr/>
          <p:nvPr/>
        </p:nvSpPr>
        <p:spPr>
          <a:xfrm>
            <a:off x="7612737" y="5554623"/>
            <a:ext cx="2841188"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Improving Quality of Life</a:t>
            </a:r>
            <a:endParaRPr lang="en-US" sz="1950" dirty="0"/>
          </a:p>
        </p:txBody>
      </p:sp>
      <p:sp>
        <p:nvSpPr>
          <p:cNvPr id="16" name="Text 14"/>
          <p:cNvSpPr/>
          <p:nvPr/>
        </p:nvSpPr>
        <p:spPr>
          <a:xfrm>
            <a:off x="7612737" y="5983843"/>
            <a:ext cx="6025515"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Supporting individuals in maintaining a healthy BMI can lead to increased energy, better mobility, and enhanced mental well-being, fostering a higher quality of life.</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188512" y="1065252"/>
            <a:ext cx="2253377" cy="281702"/>
          </a:xfrm>
          <a:prstGeom prst="rect">
            <a:avLst/>
          </a:prstGeom>
          <a:noFill/>
          <a:ln/>
        </p:spPr>
        <p:txBody>
          <a:bodyPr wrap="none" lIns="0" tIns="0" rIns="0" bIns="0" rtlCol="0" anchor="t"/>
          <a:lstStyle/>
          <a:p>
            <a:pPr algn="ctr" indent="0" marL="0">
              <a:lnSpc>
                <a:spcPts val="2200"/>
              </a:lnSpc>
              <a:buNone/>
            </a:pPr>
            <a:r>
              <a:rPr lang="en-US" sz="1750" b="1" dirty="0">
                <a:solidFill>
                  <a:srgbClr val="E1E5CD"/>
                </a:solidFill>
                <a:latin typeface="Outfit Bold" pitchFamily="34" charset="0"/>
                <a:ea typeface="Outfit Bold" pitchFamily="34" charset="-122"/>
                <a:cs typeface="Outfit Bold" pitchFamily="34" charset="-120"/>
              </a:rPr>
              <a:t>PROJECT OVERVIEW</a:t>
            </a:r>
            <a:endParaRPr lang="en-US" sz="1750" dirty="0"/>
          </a:p>
        </p:txBody>
      </p:sp>
      <p:sp>
        <p:nvSpPr>
          <p:cNvPr id="3" name="Text 1"/>
          <p:cNvSpPr/>
          <p:nvPr/>
        </p:nvSpPr>
        <p:spPr>
          <a:xfrm>
            <a:off x="721043" y="1527215"/>
            <a:ext cx="12600980" cy="563285"/>
          </a:xfrm>
          <a:prstGeom prst="rect">
            <a:avLst/>
          </a:prstGeom>
          <a:noFill/>
          <a:ln/>
        </p:spPr>
        <p:txBody>
          <a:bodyPr wrap="none" lIns="0" tIns="0" rIns="0" bIns="0" rtlCol="0" anchor="t"/>
          <a:lstStyle/>
          <a:p>
            <a:pPr algn="l" indent="0" marL="0">
              <a:lnSpc>
                <a:spcPts val="4400"/>
              </a:lnSpc>
              <a:buNone/>
            </a:pPr>
            <a:r>
              <a:rPr lang="en-US" sz="3500" b="1" dirty="0">
                <a:solidFill>
                  <a:srgbClr val="E1E5CD"/>
                </a:solidFill>
                <a:latin typeface="Outfit Bold" pitchFamily="34" charset="0"/>
                <a:ea typeface="Outfit Bold" pitchFamily="34" charset="-122"/>
                <a:cs typeface="Outfit Bold" pitchFamily="34" charset="-120"/>
              </a:rPr>
              <a:t>Automated BMI Classification: A Machine Learning Approach</a:t>
            </a:r>
            <a:endParaRPr lang="en-US" sz="3500" dirty="0"/>
          </a:p>
        </p:txBody>
      </p:sp>
      <p:sp>
        <p:nvSpPr>
          <p:cNvPr id="4" name="Text 2"/>
          <p:cNvSpPr/>
          <p:nvPr/>
        </p:nvSpPr>
        <p:spPr>
          <a:xfrm>
            <a:off x="721043" y="2360890"/>
            <a:ext cx="13188315" cy="576739"/>
          </a:xfrm>
          <a:prstGeom prst="rect">
            <a:avLst/>
          </a:prstGeom>
          <a:noFill/>
          <a:ln/>
        </p:spPr>
        <p:txBody>
          <a:bodyPr wrap="square" lIns="0" tIns="0" rIns="0" bIns="0" rtlCol="0" anchor="t"/>
          <a:lstStyle/>
          <a:p>
            <a:pPr algn="l" indent="0" marL="0">
              <a:lnSpc>
                <a:spcPts val="2250"/>
              </a:lnSpc>
              <a:buNone/>
            </a:pPr>
            <a:r>
              <a:rPr lang="en-US" sz="1400" dirty="0">
                <a:solidFill>
                  <a:srgbClr val="C2C4B5"/>
                </a:solidFill>
                <a:latin typeface="Bitter" pitchFamily="34" charset="0"/>
                <a:ea typeface="Bitter" pitchFamily="34" charset="-122"/>
                <a:cs typeface="Bitter" pitchFamily="34" charset="-120"/>
              </a:rPr>
              <a:t>This project leverages machine learning models to predict BMI categories (Underweight, Normal, Overweight, Obese) based on height, weight, age, and gender. The solution aims to provide an automated, high-accuracy tool for health screening and personalized wellness recommendations.</a:t>
            </a:r>
            <a:endParaRPr lang="en-US" sz="1400" dirty="0"/>
          </a:p>
        </p:txBody>
      </p:sp>
      <p:pic>
        <p:nvPicPr>
          <p:cNvPr id="5" name="Image 0" descr="preencoded.png">    </p:cNvPr>
          <p:cNvPicPr>
            <a:picLocks noChangeAspect="1"/>
          </p:cNvPicPr>
          <p:nvPr/>
        </p:nvPicPr>
        <p:blipFill>
          <a:blip r:embed="rId1"/>
          <a:stretch>
            <a:fillRect/>
          </a:stretch>
        </p:blipFill>
        <p:spPr>
          <a:xfrm>
            <a:off x="721043" y="3140393"/>
            <a:ext cx="450652" cy="450652"/>
          </a:xfrm>
          <a:prstGeom prst="rect">
            <a:avLst/>
          </a:prstGeom>
        </p:spPr>
      </p:pic>
      <p:sp>
        <p:nvSpPr>
          <p:cNvPr id="6" name="Text 3"/>
          <p:cNvSpPr/>
          <p:nvPr/>
        </p:nvSpPr>
        <p:spPr>
          <a:xfrm>
            <a:off x="721043" y="3816310"/>
            <a:ext cx="2253377" cy="281702"/>
          </a:xfrm>
          <a:prstGeom prst="rect">
            <a:avLst/>
          </a:prstGeom>
          <a:noFill/>
          <a:ln/>
        </p:spPr>
        <p:txBody>
          <a:bodyPr wrap="none" lIns="0" tIns="0" rIns="0" bIns="0" rtlCol="0" anchor="t"/>
          <a:lstStyle/>
          <a:p>
            <a:pPr algn="l" indent="0" marL="0">
              <a:lnSpc>
                <a:spcPts val="2200"/>
              </a:lnSpc>
              <a:buNone/>
            </a:pPr>
            <a:r>
              <a:rPr lang="en-US" sz="1750" b="1" dirty="0">
                <a:solidFill>
                  <a:srgbClr val="C2C4B5"/>
                </a:solidFill>
                <a:latin typeface="Outfit Bold" pitchFamily="34" charset="0"/>
                <a:ea typeface="Outfit Bold" pitchFamily="34" charset="-122"/>
                <a:cs typeface="Outfit Bold" pitchFamily="34" charset="-120"/>
              </a:rPr>
              <a:t>High Accuracy</a:t>
            </a:r>
            <a:endParaRPr lang="en-US" sz="1750" dirty="0"/>
          </a:p>
        </p:txBody>
      </p:sp>
      <p:sp>
        <p:nvSpPr>
          <p:cNvPr id="7" name="Text 4"/>
          <p:cNvSpPr/>
          <p:nvPr/>
        </p:nvSpPr>
        <p:spPr>
          <a:xfrm>
            <a:off x="721043" y="4206121"/>
            <a:ext cx="6481524" cy="576739"/>
          </a:xfrm>
          <a:prstGeom prst="rect">
            <a:avLst/>
          </a:prstGeom>
          <a:noFill/>
          <a:ln/>
        </p:spPr>
        <p:txBody>
          <a:bodyPr wrap="square" lIns="0" tIns="0" rIns="0" bIns="0" rtlCol="0" anchor="t"/>
          <a:lstStyle/>
          <a:p>
            <a:pPr algn="l" indent="0" marL="0">
              <a:lnSpc>
                <a:spcPts val="2250"/>
              </a:lnSpc>
              <a:buNone/>
            </a:pPr>
            <a:r>
              <a:rPr lang="en-US" sz="1400" dirty="0">
                <a:solidFill>
                  <a:srgbClr val="C2C4B5"/>
                </a:solidFill>
                <a:latin typeface="Bitter" pitchFamily="34" charset="0"/>
                <a:ea typeface="Bitter" pitchFamily="34" charset="-122"/>
                <a:cs typeface="Bitter" pitchFamily="34" charset="-120"/>
              </a:rPr>
              <a:t>Achieves over 95% accuracy using an optimized Random Forest model, ensuring reliable predictions for critical health assessments.</a:t>
            </a:r>
            <a:endParaRPr lang="en-US" sz="1400" dirty="0"/>
          </a:p>
        </p:txBody>
      </p:sp>
      <p:pic>
        <p:nvPicPr>
          <p:cNvPr id="8" name="Image 1" descr="preencoded.png">    </p:cNvPr>
          <p:cNvPicPr>
            <a:picLocks noChangeAspect="1"/>
          </p:cNvPicPr>
          <p:nvPr/>
        </p:nvPicPr>
        <p:blipFill>
          <a:blip r:embed="rId2"/>
          <a:stretch>
            <a:fillRect/>
          </a:stretch>
        </p:blipFill>
        <p:spPr>
          <a:xfrm>
            <a:off x="7427833" y="3140393"/>
            <a:ext cx="450652" cy="450652"/>
          </a:xfrm>
          <a:prstGeom prst="rect">
            <a:avLst/>
          </a:prstGeom>
        </p:spPr>
      </p:pic>
      <p:sp>
        <p:nvSpPr>
          <p:cNvPr id="9" name="Text 5"/>
          <p:cNvSpPr/>
          <p:nvPr/>
        </p:nvSpPr>
        <p:spPr>
          <a:xfrm>
            <a:off x="7427833" y="3816310"/>
            <a:ext cx="2253377" cy="281702"/>
          </a:xfrm>
          <a:prstGeom prst="rect">
            <a:avLst/>
          </a:prstGeom>
          <a:noFill/>
          <a:ln/>
        </p:spPr>
        <p:txBody>
          <a:bodyPr wrap="none" lIns="0" tIns="0" rIns="0" bIns="0" rtlCol="0" anchor="t"/>
          <a:lstStyle/>
          <a:p>
            <a:pPr algn="l" indent="0" marL="0">
              <a:lnSpc>
                <a:spcPts val="2200"/>
              </a:lnSpc>
              <a:buNone/>
            </a:pPr>
            <a:r>
              <a:rPr lang="en-US" sz="1750" b="1" dirty="0">
                <a:solidFill>
                  <a:srgbClr val="C2C4B5"/>
                </a:solidFill>
                <a:latin typeface="Outfit Bold" pitchFamily="34" charset="0"/>
                <a:ea typeface="Outfit Bold" pitchFamily="34" charset="-122"/>
                <a:cs typeface="Outfit Bold" pitchFamily="34" charset="-120"/>
              </a:rPr>
              <a:t>Multiple Algorithms</a:t>
            </a:r>
            <a:endParaRPr lang="en-US" sz="1750" dirty="0"/>
          </a:p>
        </p:txBody>
      </p:sp>
      <p:sp>
        <p:nvSpPr>
          <p:cNvPr id="10" name="Text 6"/>
          <p:cNvSpPr/>
          <p:nvPr/>
        </p:nvSpPr>
        <p:spPr>
          <a:xfrm>
            <a:off x="7427833" y="4206121"/>
            <a:ext cx="6481524" cy="865108"/>
          </a:xfrm>
          <a:prstGeom prst="rect">
            <a:avLst/>
          </a:prstGeom>
          <a:noFill/>
          <a:ln/>
        </p:spPr>
        <p:txBody>
          <a:bodyPr wrap="square" lIns="0" tIns="0" rIns="0" bIns="0" rtlCol="0" anchor="t"/>
          <a:lstStyle/>
          <a:p>
            <a:pPr algn="l" indent="0" marL="0">
              <a:lnSpc>
                <a:spcPts val="2250"/>
              </a:lnSpc>
              <a:buNone/>
            </a:pPr>
            <a:r>
              <a:rPr lang="en-US" sz="1400" dirty="0">
                <a:solidFill>
                  <a:srgbClr val="C2C4B5"/>
                </a:solidFill>
                <a:latin typeface="Bitter" pitchFamily="34" charset="0"/>
                <a:ea typeface="Bitter" pitchFamily="34" charset="-122"/>
                <a:cs typeface="Bitter" pitchFamily="34" charset="-120"/>
              </a:rPr>
              <a:t>Compares five distinct ML algorithms, including Gradient Boosting, Logistic Regression, SVM, and Decision Tree, providing a robust performance benchmark.</a:t>
            </a:r>
            <a:endParaRPr lang="en-US" sz="1400" dirty="0"/>
          </a:p>
        </p:txBody>
      </p:sp>
      <p:pic>
        <p:nvPicPr>
          <p:cNvPr id="11" name="Image 2" descr="preencoded.png">    </p:cNvPr>
          <p:cNvPicPr>
            <a:picLocks noChangeAspect="1"/>
          </p:cNvPicPr>
          <p:nvPr/>
        </p:nvPicPr>
        <p:blipFill>
          <a:blip r:embed="rId3"/>
          <a:stretch>
            <a:fillRect/>
          </a:stretch>
        </p:blipFill>
        <p:spPr>
          <a:xfrm>
            <a:off x="721043" y="5521881"/>
            <a:ext cx="450652" cy="450652"/>
          </a:xfrm>
          <a:prstGeom prst="rect">
            <a:avLst/>
          </a:prstGeom>
        </p:spPr>
      </p:pic>
      <p:sp>
        <p:nvSpPr>
          <p:cNvPr id="12" name="Text 7"/>
          <p:cNvSpPr/>
          <p:nvPr/>
        </p:nvSpPr>
        <p:spPr>
          <a:xfrm>
            <a:off x="721043" y="6197798"/>
            <a:ext cx="2518053" cy="281702"/>
          </a:xfrm>
          <a:prstGeom prst="rect">
            <a:avLst/>
          </a:prstGeom>
          <a:noFill/>
          <a:ln/>
        </p:spPr>
        <p:txBody>
          <a:bodyPr wrap="none" lIns="0" tIns="0" rIns="0" bIns="0" rtlCol="0" anchor="t"/>
          <a:lstStyle/>
          <a:p>
            <a:pPr algn="l" indent="0" marL="0">
              <a:lnSpc>
                <a:spcPts val="2200"/>
              </a:lnSpc>
              <a:buNone/>
            </a:pPr>
            <a:r>
              <a:rPr lang="en-US" sz="1750" b="1" dirty="0">
                <a:solidFill>
                  <a:srgbClr val="C2C4B5"/>
                </a:solidFill>
                <a:latin typeface="Outfit Bold" pitchFamily="34" charset="0"/>
                <a:ea typeface="Outfit Bold" pitchFamily="34" charset="-122"/>
                <a:cs typeface="Outfit Bold" pitchFamily="34" charset="-120"/>
              </a:rPr>
              <a:t>Comprehensive Analysis</a:t>
            </a:r>
            <a:endParaRPr lang="en-US" sz="1750" dirty="0"/>
          </a:p>
        </p:txBody>
      </p:sp>
      <p:sp>
        <p:nvSpPr>
          <p:cNvPr id="13" name="Text 8"/>
          <p:cNvSpPr/>
          <p:nvPr/>
        </p:nvSpPr>
        <p:spPr>
          <a:xfrm>
            <a:off x="721043" y="6587609"/>
            <a:ext cx="6481524" cy="576739"/>
          </a:xfrm>
          <a:prstGeom prst="rect">
            <a:avLst/>
          </a:prstGeom>
          <a:noFill/>
          <a:ln/>
        </p:spPr>
        <p:txBody>
          <a:bodyPr wrap="square" lIns="0" tIns="0" rIns="0" bIns="0" rtlCol="0" anchor="t"/>
          <a:lstStyle/>
          <a:p>
            <a:pPr algn="l" indent="0" marL="0">
              <a:lnSpc>
                <a:spcPts val="2250"/>
              </a:lnSpc>
              <a:buNone/>
            </a:pPr>
            <a:r>
              <a:rPr lang="en-US" sz="1400" dirty="0">
                <a:solidFill>
                  <a:srgbClr val="C2C4B5"/>
                </a:solidFill>
                <a:latin typeface="Bitter" pitchFamily="34" charset="0"/>
                <a:ea typeface="Bitter" pitchFamily="34" charset="-122"/>
                <a:cs typeface="Bitter" pitchFamily="34" charset="-120"/>
              </a:rPr>
              <a:t>Includes extensive exploratory data analysis with over 15 visualizations, detailed feature importance, and cross-validation for model robustness.</a:t>
            </a:r>
            <a:endParaRPr lang="en-US" sz="1400" dirty="0"/>
          </a:p>
        </p:txBody>
      </p:sp>
      <p:pic>
        <p:nvPicPr>
          <p:cNvPr id="14" name="Image 3" descr="preencoded.png">    </p:cNvPr>
          <p:cNvPicPr>
            <a:picLocks noChangeAspect="1"/>
          </p:cNvPicPr>
          <p:nvPr/>
        </p:nvPicPr>
        <p:blipFill>
          <a:blip r:embed="rId4"/>
          <a:stretch>
            <a:fillRect/>
          </a:stretch>
        </p:blipFill>
        <p:spPr>
          <a:xfrm>
            <a:off x="7427833" y="5521881"/>
            <a:ext cx="450652" cy="450652"/>
          </a:xfrm>
          <a:prstGeom prst="rect">
            <a:avLst/>
          </a:prstGeom>
        </p:spPr>
      </p:pic>
      <p:sp>
        <p:nvSpPr>
          <p:cNvPr id="15" name="Text 9"/>
          <p:cNvSpPr/>
          <p:nvPr/>
        </p:nvSpPr>
        <p:spPr>
          <a:xfrm>
            <a:off x="7427833" y="6197798"/>
            <a:ext cx="2253377" cy="281702"/>
          </a:xfrm>
          <a:prstGeom prst="rect">
            <a:avLst/>
          </a:prstGeom>
          <a:noFill/>
          <a:ln/>
        </p:spPr>
        <p:txBody>
          <a:bodyPr wrap="none" lIns="0" tIns="0" rIns="0" bIns="0" rtlCol="0" anchor="t"/>
          <a:lstStyle/>
          <a:p>
            <a:pPr algn="l" indent="0" marL="0">
              <a:lnSpc>
                <a:spcPts val="2200"/>
              </a:lnSpc>
              <a:buNone/>
            </a:pPr>
            <a:r>
              <a:rPr lang="en-US" sz="1750" b="1" dirty="0">
                <a:solidFill>
                  <a:srgbClr val="C2C4B5"/>
                </a:solidFill>
                <a:latin typeface="Outfit Bold" pitchFamily="34" charset="0"/>
                <a:ea typeface="Outfit Bold" pitchFamily="34" charset="-122"/>
                <a:cs typeface="Outfit Bold" pitchFamily="34" charset="-120"/>
              </a:rPr>
              <a:t>Production Ready</a:t>
            </a:r>
            <a:endParaRPr lang="en-US" sz="1750" dirty="0"/>
          </a:p>
        </p:txBody>
      </p:sp>
      <p:sp>
        <p:nvSpPr>
          <p:cNvPr id="16" name="Text 10"/>
          <p:cNvSpPr/>
          <p:nvPr/>
        </p:nvSpPr>
        <p:spPr>
          <a:xfrm>
            <a:off x="7427833" y="6587609"/>
            <a:ext cx="6481524" cy="576739"/>
          </a:xfrm>
          <a:prstGeom prst="rect">
            <a:avLst/>
          </a:prstGeom>
          <a:noFill/>
          <a:ln/>
        </p:spPr>
        <p:txBody>
          <a:bodyPr wrap="square" lIns="0" tIns="0" rIns="0" bIns="0" rtlCol="0" anchor="t"/>
          <a:lstStyle/>
          <a:p>
            <a:pPr algn="l" indent="0" marL="0">
              <a:lnSpc>
                <a:spcPts val="2250"/>
              </a:lnSpc>
              <a:buNone/>
            </a:pPr>
            <a:r>
              <a:rPr lang="en-US" sz="1400" dirty="0">
                <a:solidFill>
                  <a:srgbClr val="C2C4B5"/>
                </a:solidFill>
                <a:latin typeface="Bitter" pitchFamily="34" charset="0"/>
                <a:ea typeface="Bitter" pitchFamily="34" charset="-122"/>
                <a:cs typeface="Bitter" pitchFamily="34" charset="-120"/>
              </a:rPr>
              <a:t>Features deployment-ready prediction functions and an API structure, making it suitable for integration into real-world applications and systems.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469255" y="419457"/>
            <a:ext cx="3691890" cy="237053"/>
          </a:xfrm>
          <a:prstGeom prst="rect">
            <a:avLst/>
          </a:prstGeom>
          <a:noFill/>
          <a:ln/>
        </p:spPr>
        <p:txBody>
          <a:bodyPr wrap="none" lIns="0" tIns="0" rIns="0" bIns="0" rtlCol="0" anchor="t"/>
          <a:lstStyle/>
          <a:p>
            <a:pPr algn="ctr" indent="0" marL="0">
              <a:lnSpc>
                <a:spcPts val="1850"/>
              </a:lnSpc>
              <a:buNone/>
            </a:pPr>
            <a:r>
              <a:rPr lang="en-US" sz="1450" b="1" dirty="0">
                <a:solidFill>
                  <a:srgbClr val="E1E5CD"/>
                </a:solidFill>
                <a:latin typeface="Outfit Bold" pitchFamily="34" charset="0"/>
                <a:ea typeface="Outfit Bold" pitchFamily="34" charset="-122"/>
                <a:cs typeface="Outfit Bold" pitchFamily="34" charset="-120"/>
              </a:rPr>
              <a:t>MODEL PERFORMANCE &amp; APPLICATIONS</a:t>
            </a:r>
            <a:endParaRPr lang="en-US" sz="1450" dirty="0"/>
          </a:p>
        </p:txBody>
      </p:sp>
      <p:sp>
        <p:nvSpPr>
          <p:cNvPr id="3" name="Text 1"/>
          <p:cNvSpPr/>
          <p:nvPr/>
        </p:nvSpPr>
        <p:spPr>
          <a:xfrm>
            <a:off x="606862" y="808196"/>
            <a:ext cx="6453902" cy="474107"/>
          </a:xfrm>
          <a:prstGeom prst="rect">
            <a:avLst/>
          </a:prstGeom>
          <a:noFill/>
          <a:ln/>
        </p:spPr>
        <p:txBody>
          <a:bodyPr wrap="none" lIns="0" tIns="0" rIns="0" bIns="0" rtlCol="0" anchor="t"/>
          <a:lstStyle/>
          <a:p>
            <a:pPr algn="l" indent="0" marL="0">
              <a:lnSpc>
                <a:spcPts val="3700"/>
              </a:lnSpc>
              <a:buNone/>
            </a:pPr>
            <a:r>
              <a:rPr lang="en-US" sz="2950" b="1" dirty="0">
                <a:solidFill>
                  <a:srgbClr val="E1E5CD"/>
                </a:solidFill>
                <a:latin typeface="Outfit Bold" pitchFamily="34" charset="0"/>
                <a:ea typeface="Outfit Bold" pitchFamily="34" charset="-122"/>
                <a:cs typeface="Outfit Bold" pitchFamily="34" charset="-120"/>
              </a:rPr>
              <a:t>Achieving Precision in Health Insights</a:t>
            </a:r>
            <a:endParaRPr lang="en-US" sz="2950" dirty="0"/>
          </a:p>
        </p:txBody>
      </p:sp>
      <p:sp>
        <p:nvSpPr>
          <p:cNvPr id="4" name="Text 2"/>
          <p:cNvSpPr/>
          <p:nvPr/>
        </p:nvSpPr>
        <p:spPr>
          <a:xfrm>
            <a:off x="606862" y="1509832"/>
            <a:ext cx="13416677" cy="485299"/>
          </a:xfrm>
          <a:prstGeom prst="rect">
            <a:avLst/>
          </a:prstGeom>
          <a:noFill/>
          <a:ln/>
        </p:spPr>
        <p:txBody>
          <a:bodyPr wrap="squar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Our machine learning models demonstrate exceptional performance in predicting BMI categories, with the Random Forest model standing out for its accuracy and efficiency. This robust solution offers a wide array of applications across healthcare and wellness sectors.</a:t>
            </a:r>
            <a:endParaRPr lang="en-US" sz="1150" dirty="0"/>
          </a:p>
        </p:txBody>
      </p:sp>
      <p:sp>
        <p:nvSpPr>
          <p:cNvPr id="5" name="Text 3"/>
          <p:cNvSpPr/>
          <p:nvPr/>
        </p:nvSpPr>
        <p:spPr>
          <a:xfrm>
            <a:off x="606862" y="2317433"/>
            <a:ext cx="2645569" cy="284559"/>
          </a:xfrm>
          <a:prstGeom prst="rect">
            <a:avLst/>
          </a:prstGeom>
          <a:noFill/>
          <a:ln/>
        </p:spPr>
        <p:txBody>
          <a:bodyPr wrap="none" lIns="0" tIns="0" rIns="0" bIns="0" rtlCol="0" anchor="t"/>
          <a:lstStyle/>
          <a:p>
            <a:pPr algn="l" indent="0" marL="0">
              <a:lnSpc>
                <a:spcPts val="2200"/>
              </a:lnSpc>
              <a:buNone/>
            </a:pPr>
            <a:r>
              <a:rPr lang="en-US" sz="1750" b="1" dirty="0">
                <a:solidFill>
                  <a:srgbClr val="E1E5CD"/>
                </a:solidFill>
                <a:latin typeface="Outfit Bold" pitchFamily="34" charset="0"/>
                <a:ea typeface="Outfit Bold" pitchFamily="34" charset="-122"/>
                <a:cs typeface="Outfit Bold" pitchFamily="34" charset="-120"/>
              </a:rPr>
              <a:t>Key Performance Metrics</a:t>
            </a:r>
            <a:endParaRPr lang="en-US" sz="1750" dirty="0"/>
          </a:p>
        </p:txBody>
      </p:sp>
      <p:sp>
        <p:nvSpPr>
          <p:cNvPr id="6" name="Shape 4"/>
          <p:cNvSpPr/>
          <p:nvPr/>
        </p:nvSpPr>
        <p:spPr>
          <a:xfrm>
            <a:off x="606862" y="2772608"/>
            <a:ext cx="6523315" cy="2017157"/>
          </a:xfrm>
          <a:prstGeom prst="roundRect">
            <a:avLst>
              <a:gd name="adj" fmla="val 1128"/>
            </a:avLst>
          </a:prstGeom>
          <a:noFill/>
          <a:ln w="7620">
            <a:solidFill>
              <a:srgbClr val="FFFFFF">
                <a:alpha val="24000"/>
              </a:srgbClr>
            </a:solidFill>
            <a:prstDash val="solid"/>
          </a:ln>
        </p:spPr>
      </p:sp>
      <p:sp>
        <p:nvSpPr>
          <p:cNvPr id="7" name="Shape 5"/>
          <p:cNvSpPr/>
          <p:nvPr/>
        </p:nvSpPr>
        <p:spPr>
          <a:xfrm>
            <a:off x="614482" y="2780228"/>
            <a:ext cx="6508075" cy="439817"/>
          </a:xfrm>
          <a:prstGeom prst="rect">
            <a:avLst/>
          </a:prstGeom>
          <a:solidFill>
            <a:srgbClr val="FFFFFF">
              <a:alpha val="4000"/>
            </a:srgbClr>
          </a:solidFill>
          <a:ln/>
        </p:spPr>
      </p:sp>
      <p:sp>
        <p:nvSpPr>
          <p:cNvPr id="8" name="Text 6"/>
          <p:cNvSpPr/>
          <p:nvPr/>
        </p:nvSpPr>
        <p:spPr>
          <a:xfrm>
            <a:off x="766286" y="2878812"/>
            <a:ext cx="1319808" cy="242649"/>
          </a:xfrm>
          <a:prstGeom prst="rect">
            <a:avLst/>
          </a:prstGeom>
          <a:noFill/>
          <a:ln/>
        </p:spPr>
        <p:txBody>
          <a:bodyPr wrap="none" lIns="0" tIns="0" rIns="0" bIns="0" rtlCol="0" anchor="t"/>
          <a:lstStyle/>
          <a:p>
            <a:pPr algn="l" indent="0" marL="0">
              <a:lnSpc>
                <a:spcPts val="1900"/>
              </a:lnSpc>
              <a:buNone/>
            </a:pPr>
            <a:r>
              <a:rPr lang="en-US" sz="1150" b="1" dirty="0">
                <a:solidFill>
                  <a:srgbClr val="C2C4B5"/>
                </a:solidFill>
                <a:latin typeface="Bitter" pitchFamily="34" charset="0"/>
                <a:ea typeface="Bitter" pitchFamily="34" charset="-122"/>
                <a:cs typeface="Bitter" pitchFamily="34" charset="-120"/>
              </a:rPr>
              <a:t>Model</a:t>
            </a:r>
            <a:endParaRPr lang="en-US" sz="1150" dirty="0"/>
          </a:p>
        </p:txBody>
      </p:sp>
      <p:sp>
        <p:nvSpPr>
          <p:cNvPr id="9" name="Text 7"/>
          <p:cNvSpPr/>
          <p:nvPr/>
        </p:nvSpPr>
        <p:spPr>
          <a:xfrm>
            <a:off x="2397085" y="2878812"/>
            <a:ext cx="1315998" cy="242649"/>
          </a:xfrm>
          <a:prstGeom prst="rect">
            <a:avLst/>
          </a:prstGeom>
          <a:noFill/>
          <a:ln/>
        </p:spPr>
        <p:txBody>
          <a:bodyPr wrap="none" lIns="0" tIns="0" rIns="0" bIns="0" rtlCol="0" anchor="t"/>
          <a:lstStyle/>
          <a:p>
            <a:pPr algn="l" indent="0" marL="0">
              <a:lnSpc>
                <a:spcPts val="1900"/>
              </a:lnSpc>
              <a:buNone/>
            </a:pPr>
            <a:r>
              <a:rPr lang="en-US" sz="1150" b="1" dirty="0">
                <a:solidFill>
                  <a:srgbClr val="C2C4B5"/>
                </a:solidFill>
                <a:latin typeface="Bitter" pitchFamily="34" charset="0"/>
                <a:ea typeface="Bitter" pitchFamily="34" charset="-122"/>
                <a:cs typeface="Bitter" pitchFamily="34" charset="-120"/>
              </a:rPr>
              <a:t>Test Accuracy</a:t>
            </a:r>
            <a:endParaRPr lang="en-US" sz="1150" dirty="0"/>
          </a:p>
        </p:txBody>
      </p:sp>
      <p:sp>
        <p:nvSpPr>
          <p:cNvPr id="10" name="Text 8"/>
          <p:cNvSpPr/>
          <p:nvPr/>
        </p:nvSpPr>
        <p:spPr>
          <a:xfrm>
            <a:off x="4024074" y="2878812"/>
            <a:ext cx="1315998" cy="242649"/>
          </a:xfrm>
          <a:prstGeom prst="rect">
            <a:avLst/>
          </a:prstGeom>
          <a:noFill/>
          <a:ln/>
        </p:spPr>
        <p:txBody>
          <a:bodyPr wrap="none" lIns="0" tIns="0" rIns="0" bIns="0" rtlCol="0" anchor="t"/>
          <a:lstStyle/>
          <a:p>
            <a:pPr algn="l" indent="0" marL="0">
              <a:lnSpc>
                <a:spcPts val="1900"/>
              </a:lnSpc>
              <a:buNone/>
            </a:pPr>
            <a:r>
              <a:rPr lang="en-US" sz="1150" b="1" dirty="0">
                <a:solidFill>
                  <a:srgbClr val="C2C4B5"/>
                </a:solidFill>
                <a:latin typeface="Bitter" pitchFamily="34" charset="0"/>
                <a:ea typeface="Bitter" pitchFamily="34" charset="-122"/>
                <a:cs typeface="Bitter" pitchFamily="34" charset="-120"/>
              </a:rPr>
              <a:t>Cross-Validation</a:t>
            </a:r>
            <a:endParaRPr lang="en-US" sz="1150" dirty="0"/>
          </a:p>
        </p:txBody>
      </p:sp>
      <p:sp>
        <p:nvSpPr>
          <p:cNvPr id="11" name="Text 9"/>
          <p:cNvSpPr/>
          <p:nvPr/>
        </p:nvSpPr>
        <p:spPr>
          <a:xfrm>
            <a:off x="5651063" y="2878812"/>
            <a:ext cx="1319808" cy="242649"/>
          </a:xfrm>
          <a:prstGeom prst="rect">
            <a:avLst/>
          </a:prstGeom>
          <a:noFill/>
          <a:ln/>
        </p:spPr>
        <p:txBody>
          <a:bodyPr wrap="none" lIns="0" tIns="0" rIns="0" bIns="0" rtlCol="0" anchor="t"/>
          <a:lstStyle/>
          <a:p>
            <a:pPr algn="l" indent="0" marL="0">
              <a:lnSpc>
                <a:spcPts val="1900"/>
              </a:lnSpc>
              <a:buNone/>
            </a:pPr>
            <a:r>
              <a:rPr lang="en-US" sz="1150" b="1" dirty="0">
                <a:solidFill>
                  <a:srgbClr val="C2C4B5"/>
                </a:solidFill>
                <a:latin typeface="Bitter" pitchFamily="34" charset="0"/>
                <a:ea typeface="Bitter" pitchFamily="34" charset="-122"/>
                <a:cs typeface="Bitter" pitchFamily="34" charset="-120"/>
              </a:rPr>
              <a:t>Training Time</a:t>
            </a:r>
            <a:endParaRPr lang="en-US" sz="1150" dirty="0"/>
          </a:p>
        </p:txBody>
      </p:sp>
      <p:sp>
        <p:nvSpPr>
          <p:cNvPr id="12" name="Shape 10"/>
          <p:cNvSpPr/>
          <p:nvPr/>
        </p:nvSpPr>
        <p:spPr>
          <a:xfrm>
            <a:off x="614482" y="3220045"/>
            <a:ext cx="6508075" cy="439817"/>
          </a:xfrm>
          <a:prstGeom prst="rect">
            <a:avLst/>
          </a:prstGeom>
          <a:solidFill>
            <a:srgbClr val="000000">
              <a:alpha val="4000"/>
            </a:srgbClr>
          </a:solidFill>
          <a:ln/>
        </p:spPr>
      </p:sp>
      <p:sp>
        <p:nvSpPr>
          <p:cNvPr id="13" name="Text 11"/>
          <p:cNvSpPr/>
          <p:nvPr/>
        </p:nvSpPr>
        <p:spPr>
          <a:xfrm>
            <a:off x="766286" y="3318629"/>
            <a:ext cx="1319808" cy="242649"/>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Random Forest</a:t>
            </a:r>
            <a:endParaRPr lang="en-US" sz="1150" dirty="0"/>
          </a:p>
        </p:txBody>
      </p:sp>
      <p:sp>
        <p:nvSpPr>
          <p:cNvPr id="14" name="Text 12"/>
          <p:cNvSpPr/>
          <p:nvPr/>
        </p:nvSpPr>
        <p:spPr>
          <a:xfrm>
            <a:off x="2397085" y="3318629"/>
            <a:ext cx="1315998" cy="242649"/>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95.6%</a:t>
            </a:r>
            <a:endParaRPr lang="en-US" sz="1150" dirty="0"/>
          </a:p>
        </p:txBody>
      </p:sp>
      <p:sp>
        <p:nvSpPr>
          <p:cNvPr id="15" name="Text 13"/>
          <p:cNvSpPr/>
          <p:nvPr/>
        </p:nvSpPr>
        <p:spPr>
          <a:xfrm>
            <a:off x="4024074" y="3318629"/>
            <a:ext cx="1315998" cy="242649"/>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95.4% (±0.8%)</a:t>
            </a:r>
            <a:endParaRPr lang="en-US" sz="1150" dirty="0"/>
          </a:p>
        </p:txBody>
      </p:sp>
      <p:sp>
        <p:nvSpPr>
          <p:cNvPr id="16" name="Text 14"/>
          <p:cNvSpPr/>
          <p:nvPr/>
        </p:nvSpPr>
        <p:spPr>
          <a:xfrm>
            <a:off x="5651063" y="3318629"/>
            <a:ext cx="1319808" cy="242649"/>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Fast</a:t>
            </a:r>
            <a:endParaRPr lang="en-US" sz="1150" dirty="0"/>
          </a:p>
        </p:txBody>
      </p:sp>
      <p:sp>
        <p:nvSpPr>
          <p:cNvPr id="17" name="Shape 15"/>
          <p:cNvSpPr/>
          <p:nvPr/>
        </p:nvSpPr>
        <p:spPr>
          <a:xfrm>
            <a:off x="614482" y="3659862"/>
            <a:ext cx="6508075" cy="439817"/>
          </a:xfrm>
          <a:prstGeom prst="rect">
            <a:avLst/>
          </a:prstGeom>
          <a:solidFill>
            <a:srgbClr val="FFFFFF">
              <a:alpha val="4000"/>
            </a:srgbClr>
          </a:solidFill>
          <a:ln/>
        </p:spPr>
      </p:sp>
      <p:sp>
        <p:nvSpPr>
          <p:cNvPr id="18" name="Text 16"/>
          <p:cNvSpPr/>
          <p:nvPr/>
        </p:nvSpPr>
        <p:spPr>
          <a:xfrm>
            <a:off x="766286" y="3758446"/>
            <a:ext cx="1319808" cy="242649"/>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Gradient Boosting</a:t>
            </a:r>
            <a:endParaRPr lang="en-US" sz="1150" dirty="0"/>
          </a:p>
        </p:txBody>
      </p:sp>
      <p:sp>
        <p:nvSpPr>
          <p:cNvPr id="19" name="Text 17"/>
          <p:cNvSpPr/>
          <p:nvPr/>
        </p:nvSpPr>
        <p:spPr>
          <a:xfrm>
            <a:off x="2397085" y="3758446"/>
            <a:ext cx="1315998" cy="242649"/>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94.3%</a:t>
            </a:r>
            <a:endParaRPr lang="en-US" sz="1150" dirty="0"/>
          </a:p>
        </p:txBody>
      </p:sp>
      <p:sp>
        <p:nvSpPr>
          <p:cNvPr id="20" name="Text 18"/>
          <p:cNvSpPr/>
          <p:nvPr/>
        </p:nvSpPr>
        <p:spPr>
          <a:xfrm>
            <a:off x="4024074" y="3758446"/>
            <a:ext cx="1315998" cy="242649"/>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94.1% (±0.012)</a:t>
            </a:r>
            <a:endParaRPr lang="en-US" sz="1150" dirty="0"/>
          </a:p>
        </p:txBody>
      </p:sp>
      <p:sp>
        <p:nvSpPr>
          <p:cNvPr id="21" name="Text 19"/>
          <p:cNvSpPr/>
          <p:nvPr/>
        </p:nvSpPr>
        <p:spPr>
          <a:xfrm>
            <a:off x="5651063" y="3758446"/>
            <a:ext cx="1319808" cy="242649"/>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Medium</a:t>
            </a:r>
            <a:endParaRPr lang="en-US" sz="1150" dirty="0"/>
          </a:p>
        </p:txBody>
      </p:sp>
      <p:sp>
        <p:nvSpPr>
          <p:cNvPr id="22" name="Shape 20"/>
          <p:cNvSpPr/>
          <p:nvPr/>
        </p:nvSpPr>
        <p:spPr>
          <a:xfrm>
            <a:off x="614482" y="4099679"/>
            <a:ext cx="6508075" cy="682466"/>
          </a:xfrm>
          <a:prstGeom prst="rect">
            <a:avLst/>
          </a:prstGeom>
          <a:solidFill>
            <a:srgbClr val="000000">
              <a:alpha val="4000"/>
            </a:srgbClr>
          </a:solidFill>
          <a:ln/>
        </p:spPr>
      </p:sp>
      <p:sp>
        <p:nvSpPr>
          <p:cNvPr id="23" name="Text 21"/>
          <p:cNvSpPr/>
          <p:nvPr/>
        </p:nvSpPr>
        <p:spPr>
          <a:xfrm>
            <a:off x="766286" y="4198263"/>
            <a:ext cx="1319808" cy="485299"/>
          </a:xfrm>
          <a:prstGeom prst="rect">
            <a:avLst/>
          </a:prstGeom>
          <a:noFill/>
          <a:ln/>
        </p:spPr>
        <p:txBody>
          <a:bodyPr wrap="squar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Logistic Regression</a:t>
            </a:r>
            <a:endParaRPr lang="en-US" sz="1150" dirty="0"/>
          </a:p>
        </p:txBody>
      </p:sp>
      <p:sp>
        <p:nvSpPr>
          <p:cNvPr id="24" name="Text 22"/>
          <p:cNvSpPr/>
          <p:nvPr/>
        </p:nvSpPr>
        <p:spPr>
          <a:xfrm>
            <a:off x="2397085" y="4198263"/>
            <a:ext cx="1315998" cy="242649"/>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89.1%</a:t>
            </a:r>
            <a:endParaRPr lang="en-US" sz="1150" dirty="0"/>
          </a:p>
        </p:txBody>
      </p:sp>
      <p:sp>
        <p:nvSpPr>
          <p:cNvPr id="25" name="Text 23"/>
          <p:cNvSpPr/>
          <p:nvPr/>
        </p:nvSpPr>
        <p:spPr>
          <a:xfrm>
            <a:off x="4024074" y="4198263"/>
            <a:ext cx="1315998" cy="242649"/>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88.8% (±0.015)</a:t>
            </a:r>
            <a:endParaRPr lang="en-US" sz="1150" dirty="0"/>
          </a:p>
        </p:txBody>
      </p:sp>
      <p:sp>
        <p:nvSpPr>
          <p:cNvPr id="26" name="Text 24"/>
          <p:cNvSpPr/>
          <p:nvPr/>
        </p:nvSpPr>
        <p:spPr>
          <a:xfrm>
            <a:off x="5651063" y="4198263"/>
            <a:ext cx="1319808" cy="242649"/>
          </a:xfrm>
          <a:prstGeom prst="rect">
            <a:avLst/>
          </a:prstGeom>
          <a:noFill/>
          <a:ln/>
        </p:spPr>
        <p:txBody>
          <a:bodyPr wrap="none" lIns="0" tIns="0" rIns="0" bIns="0" rtlCol="0" anchor="t"/>
          <a:lstStyle/>
          <a:p>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Very Fast</a:t>
            </a:r>
            <a:endParaRPr lang="en-US" sz="1150" dirty="0"/>
          </a:p>
        </p:txBody>
      </p:sp>
      <p:sp>
        <p:nvSpPr>
          <p:cNvPr id="27" name="Text 25"/>
          <p:cNvSpPr/>
          <p:nvPr/>
        </p:nvSpPr>
        <p:spPr>
          <a:xfrm>
            <a:off x="606862" y="4960382"/>
            <a:ext cx="2276118" cy="284559"/>
          </a:xfrm>
          <a:prstGeom prst="rect">
            <a:avLst/>
          </a:prstGeom>
          <a:noFill/>
          <a:ln/>
        </p:spPr>
        <p:txBody>
          <a:bodyPr wrap="none" lIns="0" tIns="0" rIns="0" bIns="0" rtlCol="0" anchor="t"/>
          <a:lstStyle/>
          <a:p>
            <a:pPr algn="l" indent="0" marL="0">
              <a:lnSpc>
                <a:spcPts val="2200"/>
              </a:lnSpc>
              <a:buNone/>
            </a:pPr>
            <a:r>
              <a:rPr lang="en-US" sz="1750" b="1" dirty="0">
                <a:solidFill>
                  <a:srgbClr val="E1E5CD"/>
                </a:solidFill>
                <a:latin typeface="Outfit Bold" pitchFamily="34" charset="0"/>
                <a:ea typeface="Outfit Bold" pitchFamily="34" charset="-122"/>
                <a:cs typeface="Outfit Bold" pitchFamily="34" charset="-120"/>
              </a:rPr>
              <a:t>Feature Importance</a:t>
            </a:r>
            <a:endParaRPr lang="en-US" sz="1750" dirty="0"/>
          </a:p>
        </p:txBody>
      </p:sp>
      <p:sp>
        <p:nvSpPr>
          <p:cNvPr id="28" name="Text 26"/>
          <p:cNvSpPr/>
          <p:nvPr/>
        </p:nvSpPr>
        <p:spPr>
          <a:xfrm>
            <a:off x="606862" y="5396627"/>
            <a:ext cx="6523315" cy="242649"/>
          </a:xfrm>
          <a:prstGeom prst="rect">
            <a:avLst/>
          </a:prstGeom>
          <a:noFill/>
          <a:ln/>
        </p:spPr>
        <p:txBody>
          <a:bodyPr wrap="none" lIns="0" tIns="0" rIns="0" bIns="0" rtlCol="0" anchor="t"/>
          <a:lstStyle/>
          <a:p>
            <a:pPr algn="l" marL="342900" indent="-342900">
              <a:lnSpc>
                <a:spcPts val="1900"/>
              </a:lnSpc>
              <a:buSzPct val="100000"/>
              <a:buChar char="•"/>
            </a:pPr>
            <a:r>
              <a:rPr lang="en-US" sz="1150" b="1" dirty="0">
                <a:solidFill>
                  <a:srgbClr val="C2C4B5"/>
                </a:solidFill>
                <a:latin typeface="Bitter" pitchFamily="34" charset="0"/>
                <a:ea typeface="Bitter" pitchFamily="34" charset="-122"/>
                <a:cs typeface="Bitter" pitchFamily="34" charset="-120"/>
              </a:rPr>
              <a:t>Weight (Pounds):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45.8% (Primary BMI determinant)</a:t>
            </a:r>
            <a:endParaRPr lang="en-US" sz="1150" dirty="0"/>
          </a:p>
        </p:txBody>
      </p:sp>
      <p:sp>
        <p:nvSpPr>
          <p:cNvPr id="29" name="Text 27"/>
          <p:cNvSpPr/>
          <p:nvPr/>
        </p:nvSpPr>
        <p:spPr>
          <a:xfrm>
            <a:off x="606862" y="5692378"/>
            <a:ext cx="6523315" cy="242649"/>
          </a:xfrm>
          <a:prstGeom prst="rect">
            <a:avLst/>
          </a:prstGeom>
          <a:noFill/>
          <a:ln/>
        </p:spPr>
        <p:txBody>
          <a:bodyPr wrap="none" lIns="0" tIns="0" rIns="0" bIns="0" rtlCol="0" anchor="t"/>
          <a:lstStyle/>
          <a:p>
            <a:pPr algn="l" marL="342900" indent="-342900">
              <a:lnSpc>
                <a:spcPts val="1900"/>
              </a:lnSpc>
              <a:buSzPct val="100000"/>
              <a:buChar char="•"/>
            </a:pPr>
            <a:r>
              <a:rPr lang="en-US" sz="1150" b="1" dirty="0">
                <a:solidFill>
                  <a:srgbClr val="C2C4B5"/>
                </a:solidFill>
                <a:latin typeface="Bitter" pitchFamily="34" charset="0"/>
                <a:ea typeface="Bitter" pitchFamily="34" charset="-122"/>
                <a:cs typeface="Bitter" pitchFamily="34" charset="-120"/>
              </a:rPr>
              <a:t>Height (Inches):</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42.3% (Secondary BMI factor)</a:t>
            </a:r>
            <a:endParaRPr lang="en-US" sz="1150" dirty="0"/>
          </a:p>
        </p:txBody>
      </p:sp>
      <p:sp>
        <p:nvSpPr>
          <p:cNvPr id="30" name="Text 28"/>
          <p:cNvSpPr/>
          <p:nvPr/>
        </p:nvSpPr>
        <p:spPr>
          <a:xfrm>
            <a:off x="606862" y="5988129"/>
            <a:ext cx="6523315" cy="242649"/>
          </a:xfrm>
          <a:prstGeom prst="rect">
            <a:avLst/>
          </a:prstGeom>
          <a:noFill/>
          <a:ln/>
        </p:spPr>
        <p:txBody>
          <a:bodyPr wrap="none" lIns="0" tIns="0" rIns="0" bIns="0" rtlCol="0" anchor="t"/>
          <a:lstStyle/>
          <a:p>
            <a:pPr algn="l" marL="342900" indent="-342900">
              <a:lnSpc>
                <a:spcPts val="1900"/>
              </a:lnSpc>
              <a:buSzPct val="100000"/>
              <a:buChar char="•"/>
            </a:pPr>
            <a:r>
              <a:rPr lang="en-US" sz="1150" b="1" dirty="0">
                <a:solidFill>
                  <a:srgbClr val="C2C4B5"/>
                </a:solidFill>
                <a:latin typeface="Bitter" pitchFamily="34" charset="0"/>
                <a:ea typeface="Bitter" pitchFamily="34" charset="-122"/>
                <a:cs typeface="Bitter" pitchFamily="34" charset="-120"/>
              </a:rPr>
              <a:t>Age:</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8.7% (Age-related metabolism effects)</a:t>
            </a:r>
            <a:endParaRPr lang="en-US" sz="1150" dirty="0"/>
          </a:p>
        </p:txBody>
      </p:sp>
      <p:sp>
        <p:nvSpPr>
          <p:cNvPr id="31" name="Text 29"/>
          <p:cNvSpPr/>
          <p:nvPr/>
        </p:nvSpPr>
        <p:spPr>
          <a:xfrm>
            <a:off x="606862" y="6283881"/>
            <a:ext cx="6523315" cy="242649"/>
          </a:xfrm>
          <a:prstGeom prst="rect">
            <a:avLst/>
          </a:prstGeom>
          <a:noFill/>
          <a:ln/>
        </p:spPr>
        <p:txBody>
          <a:bodyPr wrap="none" lIns="0" tIns="0" rIns="0" bIns="0" rtlCol="0" anchor="t"/>
          <a:lstStyle/>
          <a:p>
            <a:pPr algn="l" marL="342900" indent="-342900">
              <a:lnSpc>
                <a:spcPts val="1900"/>
              </a:lnSpc>
              <a:buSzPct val="100000"/>
              <a:buChar char="•"/>
            </a:pPr>
            <a:r>
              <a:rPr lang="en-US" sz="1150" b="1" dirty="0">
                <a:solidFill>
                  <a:srgbClr val="C2C4B5"/>
                </a:solidFill>
                <a:latin typeface="Bitter" pitchFamily="34" charset="0"/>
                <a:ea typeface="Bitter" pitchFamily="34" charset="-122"/>
                <a:cs typeface="Bitter" pitchFamily="34" charset="-120"/>
              </a:rPr>
              <a:t>Sex:</a:t>
            </a:r>
            <a:pPr algn="l" indent="0" marL="0">
              <a:lnSpc>
                <a:spcPts val="1900"/>
              </a:lnSpc>
              <a:buNone/>
            </a:pPr>
            <a:r>
              <a:rPr lang="en-US" sz="1150" dirty="0">
                <a:solidFill>
                  <a:srgbClr val="C2C4B5"/>
                </a:solidFill>
                <a:latin typeface="Bitter" pitchFamily="34" charset="0"/>
                <a:ea typeface="Bitter" pitchFamily="34" charset="-122"/>
                <a:cs typeface="Bitter" pitchFamily="34" charset="-120"/>
              </a:rPr>
              <a:t> 3.2% (Gender-specific body composition differences)</a:t>
            </a:r>
            <a:endParaRPr lang="en-US" sz="1150" dirty="0"/>
          </a:p>
        </p:txBody>
      </p:sp>
      <p:sp>
        <p:nvSpPr>
          <p:cNvPr id="32" name="Text 30"/>
          <p:cNvSpPr/>
          <p:nvPr/>
        </p:nvSpPr>
        <p:spPr>
          <a:xfrm>
            <a:off x="7507843" y="2317433"/>
            <a:ext cx="2606159" cy="284559"/>
          </a:xfrm>
          <a:prstGeom prst="rect">
            <a:avLst/>
          </a:prstGeom>
          <a:noFill/>
          <a:ln/>
        </p:spPr>
        <p:txBody>
          <a:bodyPr wrap="none" lIns="0" tIns="0" rIns="0" bIns="0" rtlCol="0" anchor="t"/>
          <a:lstStyle/>
          <a:p>
            <a:pPr algn="l" indent="0" marL="0">
              <a:lnSpc>
                <a:spcPts val="2200"/>
              </a:lnSpc>
              <a:buNone/>
            </a:pPr>
            <a:r>
              <a:rPr lang="en-US" sz="1750" b="1" dirty="0">
                <a:solidFill>
                  <a:srgbClr val="E1E5CD"/>
                </a:solidFill>
                <a:latin typeface="Outfit Bold" pitchFamily="34" charset="0"/>
                <a:ea typeface="Outfit Bold" pitchFamily="34" charset="-122"/>
                <a:cs typeface="Outfit Bold" pitchFamily="34" charset="-120"/>
              </a:rPr>
              <a:t>Applications &amp; Use Cases</a:t>
            </a:r>
            <a:endParaRPr lang="en-US" sz="1750" dirty="0"/>
          </a:p>
        </p:txBody>
      </p:sp>
      <p:sp>
        <p:nvSpPr>
          <p:cNvPr id="33" name="Shape 31"/>
          <p:cNvSpPr/>
          <p:nvPr/>
        </p:nvSpPr>
        <p:spPr>
          <a:xfrm>
            <a:off x="7507843" y="2853154"/>
            <a:ext cx="75843" cy="75843"/>
          </a:xfrm>
          <a:prstGeom prst="roundRect">
            <a:avLst>
              <a:gd name="adj" fmla="val 602824"/>
            </a:avLst>
          </a:prstGeom>
          <a:solidFill>
            <a:srgbClr val="9FA582"/>
          </a:solidFill>
          <a:ln/>
        </p:spPr>
      </p:sp>
      <p:sp>
        <p:nvSpPr>
          <p:cNvPr id="34" name="Text 32"/>
          <p:cNvSpPr/>
          <p:nvPr/>
        </p:nvSpPr>
        <p:spPr>
          <a:xfrm>
            <a:off x="7735372" y="2772608"/>
            <a:ext cx="1896666" cy="237053"/>
          </a:xfrm>
          <a:prstGeom prst="rect">
            <a:avLst/>
          </a:prstGeom>
          <a:noFill/>
          <a:ln/>
        </p:spPr>
        <p:txBody>
          <a:bodyPr wrap="none" lIns="0" tIns="0" rIns="0" bIns="0" rtlCol="0" anchor="t"/>
          <a:lstStyle/>
          <a:p>
            <a:pPr algn="l" indent="0" marL="0">
              <a:lnSpc>
                <a:spcPts val="1850"/>
              </a:lnSpc>
              <a:buNone/>
            </a:pPr>
            <a:r>
              <a:rPr lang="en-US" sz="1450" b="1" dirty="0">
                <a:solidFill>
                  <a:srgbClr val="C2C4B5"/>
                </a:solidFill>
                <a:latin typeface="Outfit Bold" pitchFamily="34" charset="0"/>
                <a:ea typeface="Outfit Bold" pitchFamily="34" charset="-122"/>
                <a:cs typeface="Outfit Bold" pitchFamily="34" charset="-120"/>
              </a:rPr>
              <a:t>Healthcare Sector</a:t>
            </a:r>
            <a:endParaRPr lang="en-US" sz="1450" dirty="0"/>
          </a:p>
        </p:txBody>
      </p:sp>
      <p:sp>
        <p:nvSpPr>
          <p:cNvPr id="35" name="Text 33"/>
          <p:cNvSpPr/>
          <p:nvPr/>
        </p:nvSpPr>
        <p:spPr>
          <a:xfrm>
            <a:off x="7735372" y="3161348"/>
            <a:ext cx="6295787" cy="242649"/>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latin typeface="Bitter" pitchFamily="34" charset="0"/>
                <a:ea typeface="Bitter" pitchFamily="34" charset="-122"/>
                <a:cs typeface="Bitter" pitchFamily="34" charset="-120"/>
              </a:rPr>
              <a:t>Mass screening programs for rapid BMI assessment</a:t>
            </a:r>
            <a:endParaRPr lang="en-US" sz="1150" dirty="0"/>
          </a:p>
        </p:txBody>
      </p:sp>
      <p:sp>
        <p:nvSpPr>
          <p:cNvPr id="36" name="Text 34"/>
          <p:cNvSpPr/>
          <p:nvPr/>
        </p:nvSpPr>
        <p:spPr>
          <a:xfrm>
            <a:off x="7735372" y="3457099"/>
            <a:ext cx="6295787" cy="242649"/>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latin typeface="Bitter" pitchFamily="34" charset="0"/>
                <a:ea typeface="Bitter" pitchFamily="34" charset="-122"/>
                <a:cs typeface="Bitter" pitchFamily="34" charset="-120"/>
              </a:rPr>
              <a:t>Integration with Electronic Health Records (EHR) for clinical decision support</a:t>
            </a:r>
            <a:endParaRPr lang="en-US" sz="1150" dirty="0"/>
          </a:p>
        </p:txBody>
      </p:sp>
      <p:sp>
        <p:nvSpPr>
          <p:cNvPr id="37" name="Text 35"/>
          <p:cNvSpPr/>
          <p:nvPr/>
        </p:nvSpPr>
        <p:spPr>
          <a:xfrm>
            <a:off x="7735372" y="3752850"/>
            <a:ext cx="6295787" cy="242649"/>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latin typeface="Bitter" pitchFamily="34" charset="0"/>
                <a:ea typeface="Bitter" pitchFamily="34" charset="-122"/>
                <a:cs typeface="Bitter" pitchFamily="34" charset="-120"/>
              </a:rPr>
              <a:t>Preventive medicine for early identification of at-risk individuals</a:t>
            </a:r>
            <a:endParaRPr lang="en-US" sz="1150" dirty="0"/>
          </a:p>
        </p:txBody>
      </p:sp>
      <p:sp>
        <p:nvSpPr>
          <p:cNvPr id="38" name="Text 36"/>
          <p:cNvSpPr/>
          <p:nvPr/>
        </p:nvSpPr>
        <p:spPr>
          <a:xfrm>
            <a:off x="7735372" y="4048601"/>
            <a:ext cx="6295787" cy="242649"/>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latin typeface="Bitter" pitchFamily="34" charset="0"/>
                <a:ea typeface="Bitter" pitchFamily="34" charset="-122"/>
                <a:cs typeface="Bitter" pitchFamily="34" charset="-120"/>
              </a:rPr>
              <a:t>Telemedicine and remote patient monitoring</a:t>
            </a:r>
            <a:endParaRPr lang="en-US" sz="1150" dirty="0"/>
          </a:p>
        </p:txBody>
      </p:sp>
      <p:sp>
        <p:nvSpPr>
          <p:cNvPr id="39" name="Shape 37"/>
          <p:cNvSpPr/>
          <p:nvPr/>
        </p:nvSpPr>
        <p:spPr>
          <a:xfrm>
            <a:off x="7507843" y="4675168"/>
            <a:ext cx="75843" cy="75843"/>
          </a:xfrm>
          <a:prstGeom prst="roundRect">
            <a:avLst>
              <a:gd name="adj" fmla="val 602824"/>
            </a:avLst>
          </a:prstGeom>
          <a:solidFill>
            <a:srgbClr val="9FA582"/>
          </a:solidFill>
          <a:ln/>
        </p:spPr>
      </p:sp>
      <p:sp>
        <p:nvSpPr>
          <p:cNvPr id="40" name="Text 38"/>
          <p:cNvSpPr/>
          <p:nvPr/>
        </p:nvSpPr>
        <p:spPr>
          <a:xfrm>
            <a:off x="7735372" y="4594622"/>
            <a:ext cx="2124075" cy="237053"/>
          </a:xfrm>
          <a:prstGeom prst="rect">
            <a:avLst/>
          </a:prstGeom>
          <a:noFill/>
          <a:ln/>
        </p:spPr>
        <p:txBody>
          <a:bodyPr wrap="none" lIns="0" tIns="0" rIns="0" bIns="0" rtlCol="0" anchor="t"/>
          <a:lstStyle/>
          <a:p>
            <a:pPr algn="l" indent="0" marL="0">
              <a:lnSpc>
                <a:spcPts val="1850"/>
              </a:lnSpc>
              <a:buNone/>
            </a:pPr>
            <a:r>
              <a:rPr lang="en-US" sz="1450" b="1" dirty="0">
                <a:solidFill>
                  <a:srgbClr val="C2C4B5"/>
                </a:solidFill>
                <a:latin typeface="Outfit Bold" pitchFamily="34" charset="0"/>
                <a:ea typeface="Outfit Bold" pitchFamily="34" charset="-122"/>
                <a:cs typeface="Outfit Bold" pitchFamily="34" charset="-120"/>
              </a:rPr>
              <a:t>Digital Health Platforms</a:t>
            </a:r>
            <a:endParaRPr lang="en-US" sz="1450" dirty="0"/>
          </a:p>
        </p:txBody>
      </p:sp>
      <p:sp>
        <p:nvSpPr>
          <p:cNvPr id="41" name="Text 39"/>
          <p:cNvSpPr/>
          <p:nvPr/>
        </p:nvSpPr>
        <p:spPr>
          <a:xfrm>
            <a:off x="7735372" y="4983361"/>
            <a:ext cx="6295787" cy="242649"/>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latin typeface="Bitter" pitchFamily="34" charset="0"/>
                <a:ea typeface="Bitter" pitchFamily="34" charset="-122"/>
                <a:cs typeface="Bitter" pitchFamily="34" charset="-120"/>
              </a:rPr>
              <a:t>Personal health tracking in fitness and wellness applications</a:t>
            </a:r>
            <a:endParaRPr lang="en-US" sz="1150" dirty="0"/>
          </a:p>
        </p:txBody>
      </p:sp>
      <p:sp>
        <p:nvSpPr>
          <p:cNvPr id="42" name="Text 40"/>
          <p:cNvSpPr/>
          <p:nvPr/>
        </p:nvSpPr>
        <p:spPr>
          <a:xfrm>
            <a:off x="7735372" y="5279112"/>
            <a:ext cx="6295787" cy="242649"/>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latin typeface="Bitter" pitchFamily="34" charset="0"/>
                <a:ea typeface="Bitter" pitchFamily="34" charset="-122"/>
                <a:cs typeface="Bitter" pitchFamily="34" charset="-120"/>
              </a:rPr>
              <a:t>Goal setting and progress tracking for automated health milestones</a:t>
            </a:r>
            <a:endParaRPr lang="en-US" sz="1150" dirty="0"/>
          </a:p>
        </p:txBody>
      </p:sp>
      <p:sp>
        <p:nvSpPr>
          <p:cNvPr id="43" name="Text 41"/>
          <p:cNvSpPr/>
          <p:nvPr/>
        </p:nvSpPr>
        <p:spPr>
          <a:xfrm>
            <a:off x="7735372" y="5574863"/>
            <a:ext cx="6295787" cy="242649"/>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latin typeface="Bitter" pitchFamily="34" charset="0"/>
                <a:ea typeface="Bitter" pitchFamily="34" charset="-122"/>
                <a:cs typeface="Bitter" pitchFamily="34" charset="-120"/>
              </a:rPr>
              <a:t>Customized nutritional guidance and fitness programs</a:t>
            </a:r>
            <a:endParaRPr lang="en-US" sz="1150" dirty="0"/>
          </a:p>
        </p:txBody>
      </p:sp>
      <p:sp>
        <p:nvSpPr>
          <p:cNvPr id="44" name="Text 42"/>
          <p:cNvSpPr/>
          <p:nvPr/>
        </p:nvSpPr>
        <p:spPr>
          <a:xfrm>
            <a:off x="7735372" y="5870615"/>
            <a:ext cx="6295787" cy="242649"/>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latin typeface="Bitter" pitchFamily="34" charset="0"/>
                <a:ea typeface="Bitter" pitchFamily="34" charset="-122"/>
                <a:cs typeface="Bitter" pitchFamily="34" charset="-120"/>
              </a:rPr>
              <a:t>Employee health screening in corporate wellness programs</a:t>
            </a:r>
            <a:endParaRPr lang="en-US" sz="1150" dirty="0"/>
          </a:p>
        </p:txBody>
      </p:sp>
      <p:sp>
        <p:nvSpPr>
          <p:cNvPr id="45" name="Shape 43"/>
          <p:cNvSpPr/>
          <p:nvPr/>
        </p:nvSpPr>
        <p:spPr>
          <a:xfrm>
            <a:off x="7507843" y="6497181"/>
            <a:ext cx="75843" cy="75843"/>
          </a:xfrm>
          <a:prstGeom prst="roundRect">
            <a:avLst>
              <a:gd name="adj" fmla="val 602824"/>
            </a:avLst>
          </a:prstGeom>
          <a:solidFill>
            <a:srgbClr val="9FA582"/>
          </a:solidFill>
          <a:ln/>
        </p:spPr>
      </p:sp>
      <p:sp>
        <p:nvSpPr>
          <p:cNvPr id="46" name="Text 44"/>
          <p:cNvSpPr/>
          <p:nvPr/>
        </p:nvSpPr>
        <p:spPr>
          <a:xfrm>
            <a:off x="7735372" y="6416635"/>
            <a:ext cx="1896666" cy="237053"/>
          </a:xfrm>
          <a:prstGeom prst="rect">
            <a:avLst/>
          </a:prstGeom>
          <a:noFill/>
          <a:ln/>
        </p:spPr>
        <p:txBody>
          <a:bodyPr wrap="none" lIns="0" tIns="0" rIns="0" bIns="0" rtlCol="0" anchor="t"/>
          <a:lstStyle/>
          <a:p>
            <a:pPr algn="l" indent="0" marL="0">
              <a:lnSpc>
                <a:spcPts val="1850"/>
              </a:lnSpc>
              <a:buNone/>
            </a:pPr>
            <a:r>
              <a:rPr lang="en-US" sz="1450" b="1" dirty="0">
                <a:solidFill>
                  <a:srgbClr val="C2C4B5"/>
                </a:solidFill>
                <a:latin typeface="Outfit Bold" pitchFamily="34" charset="0"/>
                <a:ea typeface="Outfit Bold" pitchFamily="34" charset="-122"/>
                <a:cs typeface="Outfit Bold" pitchFamily="34" charset="-120"/>
              </a:rPr>
              <a:t>Research &amp; Academia</a:t>
            </a:r>
            <a:endParaRPr lang="en-US" sz="1450" dirty="0"/>
          </a:p>
        </p:txBody>
      </p:sp>
      <p:sp>
        <p:nvSpPr>
          <p:cNvPr id="47" name="Text 45"/>
          <p:cNvSpPr/>
          <p:nvPr/>
        </p:nvSpPr>
        <p:spPr>
          <a:xfrm>
            <a:off x="7735372" y="6805374"/>
            <a:ext cx="6295787" cy="242649"/>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latin typeface="Bitter" pitchFamily="34" charset="0"/>
                <a:ea typeface="Bitter" pitchFamily="34" charset="-122"/>
                <a:cs typeface="Bitter" pitchFamily="34" charset="-120"/>
              </a:rPr>
              <a:t>Large-scale population health research and epidemiological studies</a:t>
            </a:r>
            <a:endParaRPr lang="en-US" sz="1150" dirty="0"/>
          </a:p>
        </p:txBody>
      </p:sp>
      <p:sp>
        <p:nvSpPr>
          <p:cNvPr id="48" name="Text 46"/>
          <p:cNvSpPr/>
          <p:nvPr/>
        </p:nvSpPr>
        <p:spPr>
          <a:xfrm>
            <a:off x="7735372" y="7101126"/>
            <a:ext cx="6295787" cy="242649"/>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latin typeface="Bitter" pitchFamily="34" charset="0"/>
                <a:ea typeface="Bitter" pitchFamily="34" charset="-122"/>
                <a:cs typeface="Bitter" pitchFamily="34" charset="-120"/>
              </a:rPr>
              <a:t>Data-driven public health policy development</a:t>
            </a:r>
            <a:endParaRPr lang="en-US" sz="1150" dirty="0"/>
          </a:p>
        </p:txBody>
      </p:sp>
      <p:sp>
        <p:nvSpPr>
          <p:cNvPr id="49" name="Text 47"/>
          <p:cNvSpPr/>
          <p:nvPr/>
        </p:nvSpPr>
        <p:spPr>
          <a:xfrm>
            <a:off x="7735372" y="7396877"/>
            <a:ext cx="6295787" cy="242649"/>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C2C4B5"/>
                </a:solidFill>
                <a:latin typeface="Bitter" pitchFamily="34" charset="0"/>
                <a:ea typeface="Bitter" pitchFamily="34" charset="-122"/>
                <a:cs typeface="Bitter" pitchFamily="34" charset="-120"/>
              </a:rPr>
              <a:t>Educational tool for machine learning in healthcare</a:t>
            </a:r>
            <a:endParaRPr lang="en-US" sz="11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830133" y="613529"/>
            <a:ext cx="2970133" cy="310158"/>
          </a:xfrm>
          <a:prstGeom prst="rect">
            <a:avLst/>
          </a:prstGeom>
          <a:noFill/>
          <a:ln/>
        </p:spPr>
        <p:txBody>
          <a:bodyPr wrap="none" lIns="0" tIns="0" rIns="0" bIns="0" rtlCol="0" anchor="t"/>
          <a:lstStyle/>
          <a:p>
            <a:pPr algn="ctr" indent="0" marL="0">
              <a:lnSpc>
                <a:spcPts val="2400"/>
              </a:lnSpc>
              <a:buNone/>
            </a:pPr>
            <a:r>
              <a:rPr lang="en-US" sz="1950" b="1" dirty="0">
                <a:solidFill>
                  <a:srgbClr val="E1E5CD"/>
                </a:solidFill>
                <a:latin typeface="Outfit Bold" pitchFamily="34" charset="0"/>
                <a:ea typeface="Outfit Bold" pitchFamily="34" charset="-122"/>
                <a:cs typeface="Outfit Bold" pitchFamily="34" charset="-120"/>
              </a:rPr>
              <a:t>FUTURE IMPROVEMENTS</a:t>
            </a:r>
            <a:endParaRPr lang="en-US" sz="1950" dirty="0"/>
          </a:p>
        </p:txBody>
      </p:sp>
      <p:sp>
        <p:nvSpPr>
          <p:cNvPr id="3" name="Text 1"/>
          <p:cNvSpPr/>
          <p:nvPr/>
        </p:nvSpPr>
        <p:spPr>
          <a:xfrm>
            <a:off x="793790" y="1122045"/>
            <a:ext cx="6112431"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Charting the Path Forward</a:t>
            </a:r>
            <a:endParaRPr lang="en-US" sz="3900" dirty="0"/>
          </a:p>
        </p:txBody>
      </p:sp>
      <p:sp>
        <p:nvSpPr>
          <p:cNvPr id="4" name="Text 2"/>
          <p:cNvSpPr/>
          <p:nvPr/>
        </p:nvSpPr>
        <p:spPr>
          <a:xfrm>
            <a:off x="793790" y="2039779"/>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Building on our successful BMI classification model, our future roadmap focuses on enhancing accuracy, expanding utility, and ensuring broader accessibility. These strategic improvements will solidify the solution's impact in diverse health and wellness applications.</a:t>
            </a:r>
            <a:endParaRPr lang="en-US" sz="1550" dirty="0"/>
          </a:p>
        </p:txBody>
      </p:sp>
      <p:sp>
        <p:nvSpPr>
          <p:cNvPr id="5" name="Shape 3"/>
          <p:cNvSpPr/>
          <p:nvPr/>
        </p:nvSpPr>
        <p:spPr>
          <a:xfrm>
            <a:off x="793790" y="3195757"/>
            <a:ext cx="6446996" cy="198358"/>
          </a:xfrm>
          <a:prstGeom prst="roundRect">
            <a:avLst>
              <a:gd name="adj" fmla="val 15009"/>
            </a:avLst>
          </a:prstGeom>
          <a:solidFill>
            <a:srgbClr val="3B3C3E"/>
          </a:solidFill>
          <a:ln/>
        </p:spPr>
      </p:sp>
      <p:sp>
        <p:nvSpPr>
          <p:cNvPr id="6" name="Text 4"/>
          <p:cNvSpPr/>
          <p:nvPr/>
        </p:nvSpPr>
        <p:spPr>
          <a:xfrm>
            <a:off x="992148" y="3592473"/>
            <a:ext cx="3090743"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Enhanced Data Integration</a:t>
            </a:r>
            <a:endParaRPr lang="en-US" sz="1950" dirty="0"/>
          </a:p>
        </p:txBody>
      </p:sp>
      <p:sp>
        <p:nvSpPr>
          <p:cNvPr id="7" name="Text 5"/>
          <p:cNvSpPr/>
          <p:nvPr/>
        </p:nvSpPr>
        <p:spPr>
          <a:xfrm>
            <a:off x="992148" y="4021693"/>
            <a:ext cx="6050280"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Incorporate additional health metrics such as activity levels, dietary habits, and genetic markers to further enrich the dataset and capture more nuanced patterns.</a:t>
            </a:r>
            <a:endParaRPr lang="en-US" sz="1550" dirty="0"/>
          </a:p>
        </p:txBody>
      </p:sp>
      <p:sp>
        <p:nvSpPr>
          <p:cNvPr id="8" name="Shape 6"/>
          <p:cNvSpPr/>
          <p:nvPr/>
        </p:nvSpPr>
        <p:spPr>
          <a:xfrm>
            <a:off x="7389614" y="2898100"/>
            <a:ext cx="6446996" cy="198358"/>
          </a:xfrm>
          <a:prstGeom prst="roundRect">
            <a:avLst>
              <a:gd name="adj" fmla="val 15009"/>
            </a:avLst>
          </a:prstGeom>
          <a:solidFill>
            <a:srgbClr val="3B3C3E"/>
          </a:solidFill>
          <a:ln/>
        </p:spPr>
      </p:sp>
      <p:sp>
        <p:nvSpPr>
          <p:cNvPr id="9" name="Text 7"/>
          <p:cNvSpPr/>
          <p:nvPr/>
        </p:nvSpPr>
        <p:spPr>
          <a:xfrm>
            <a:off x="7587972" y="3294817"/>
            <a:ext cx="3486983"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Advanced Model Architectures</a:t>
            </a:r>
            <a:endParaRPr lang="en-US" sz="1950" dirty="0"/>
          </a:p>
        </p:txBody>
      </p:sp>
      <p:sp>
        <p:nvSpPr>
          <p:cNvPr id="10" name="Text 8"/>
          <p:cNvSpPr/>
          <p:nvPr/>
        </p:nvSpPr>
        <p:spPr>
          <a:xfrm>
            <a:off x="7587972" y="3724037"/>
            <a:ext cx="6050280"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Explore sophisticated deep learning models and ensemble techniques to achieve marginal gains in predictive accuracy and improve generalization across diverse populations.</a:t>
            </a:r>
            <a:endParaRPr lang="en-US" sz="1550" dirty="0"/>
          </a:p>
        </p:txBody>
      </p:sp>
      <p:sp>
        <p:nvSpPr>
          <p:cNvPr id="11" name="Shape 9"/>
          <p:cNvSpPr/>
          <p:nvPr/>
        </p:nvSpPr>
        <p:spPr>
          <a:xfrm>
            <a:off x="793790" y="5619155"/>
            <a:ext cx="6446996" cy="198358"/>
          </a:xfrm>
          <a:prstGeom prst="roundRect">
            <a:avLst>
              <a:gd name="adj" fmla="val 15009"/>
            </a:avLst>
          </a:prstGeom>
          <a:solidFill>
            <a:srgbClr val="3B3C3E"/>
          </a:solidFill>
          <a:ln/>
        </p:spPr>
      </p:sp>
      <p:sp>
        <p:nvSpPr>
          <p:cNvPr id="12" name="Text 10"/>
          <p:cNvSpPr/>
          <p:nvPr/>
        </p:nvSpPr>
        <p:spPr>
          <a:xfrm>
            <a:off x="992148" y="6015871"/>
            <a:ext cx="3229094"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Real-time API &amp; Deployment</a:t>
            </a:r>
            <a:endParaRPr lang="en-US" sz="1950" dirty="0"/>
          </a:p>
        </p:txBody>
      </p:sp>
      <p:sp>
        <p:nvSpPr>
          <p:cNvPr id="13" name="Text 11"/>
          <p:cNvSpPr/>
          <p:nvPr/>
        </p:nvSpPr>
        <p:spPr>
          <a:xfrm>
            <a:off x="992148" y="6445091"/>
            <a:ext cx="6050280"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Develop a robust, low-latency API for seamless integration with digital health platforms, wearable devices, and electronic health record systems, enabling real-time BMI predictions.</a:t>
            </a:r>
            <a:endParaRPr lang="en-US" sz="1550" dirty="0"/>
          </a:p>
        </p:txBody>
      </p:sp>
      <p:sp>
        <p:nvSpPr>
          <p:cNvPr id="14" name="Shape 12"/>
          <p:cNvSpPr/>
          <p:nvPr/>
        </p:nvSpPr>
        <p:spPr>
          <a:xfrm>
            <a:off x="7389614" y="5321498"/>
            <a:ext cx="6446996" cy="198358"/>
          </a:xfrm>
          <a:prstGeom prst="roundRect">
            <a:avLst>
              <a:gd name="adj" fmla="val 15009"/>
            </a:avLst>
          </a:prstGeom>
          <a:solidFill>
            <a:srgbClr val="3B3C3E"/>
          </a:solidFill>
          <a:ln/>
        </p:spPr>
      </p:sp>
      <p:sp>
        <p:nvSpPr>
          <p:cNvPr id="15" name="Text 13"/>
          <p:cNvSpPr/>
          <p:nvPr/>
        </p:nvSpPr>
        <p:spPr>
          <a:xfrm>
            <a:off x="7587972" y="5718215"/>
            <a:ext cx="2935010"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Bias Mitigation &amp; Fairness</a:t>
            </a:r>
            <a:endParaRPr lang="en-US" sz="1950" dirty="0"/>
          </a:p>
        </p:txBody>
      </p:sp>
      <p:sp>
        <p:nvSpPr>
          <p:cNvPr id="16" name="Text 14"/>
          <p:cNvSpPr/>
          <p:nvPr/>
        </p:nvSpPr>
        <p:spPr>
          <a:xfrm>
            <a:off x="7587972" y="6147435"/>
            <a:ext cx="6050280" cy="127015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Implement advanced techniques to identify and mitigate potential biases within the dataset and model predictions, ensuring equitable and fair health assessments for all demographic groups.</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101715" y="533876"/>
            <a:ext cx="2426970" cy="303252"/>
          </a:xfrm>
          <a:prstGeom prst="rect">
            <a:avLst/>
          </a:prstGeom>
          <a:noFill/>
          <a:ln/>
        </p:spPr>
        <p:txBody>
          <a:bodyPr wrap="none" lIns="0" tIns="0" rIns="0" bIns="0" rtlCol="0" anchor="t"/>
          <a:lstStyle/>
          <a:p>
            <a:pPr algn="ctr" indent="0" marL="0">
              <a:lnSpc>
                <a:spcPts val="2350"/>
              </a:lnSpc>
              <a:buNone/>
            </a:pPr>
            <a:r>
              <a:rPr lang="en-US" sz="1900" b="1" dirty="0">
                <a:solidFill>
                  <a:srgbClr val="E1E5CD"/>
                </a:solidFill>
                <a:latin typeface="Outfit Bold" pitchFamily="34" charset="0"/>
                <a:ea typeface="Outfit Bold" pitchFamily="34" charset="-122"/>
                <a:cs typeface="Outfit Bold" pitchFamily="34" charset="-120"/>
              </a:rPr>
              <a:t>PROJECT OVERVIEW</a:t>
            </a:r>
            <a:endParaRPr lang="en-US" sz="1900" dirty="0"/>
          </a:p>
        </p:txBody>
      </p:sp>
      <p:sp>
        <p:nvSpPr>
          <p:cNvPr id="3" name="Text 1"/>
          <p:cNvSpPr/>
          <p:nvPr/>
        </p:nvSpPr>
        <p:spPr>
          <a:xfrm>
            <a:off x="776526" y="1031200"/>
            <a:ext cx="9194959" cy="606743"/>
          </a:xfrm>
          <a:prstGeom prst="rect">
            <a:avLst/>
          </a:prstGeom>
          <a:noFill/>
          <a:ln/>
        </p:spPr>
        <p:txBody>
          <a:bodyPr wrap="none" lIns="0" tIns="0" rIns="0" bIns="0" rtlCol="0" anchor="t"/>
          <a:lstStyle/>
          <a:p>
            <a:pPr algn="l" indent="0" marL="0">
              <a:lnSpc>
                <a:spcPts val="4750"/>
              </a:lnSpc>
              <a:buNone/>
            </a:pPr>
            <a:r>
              <a:rPr lang="en-US" sz="3800" b="1" dirty="0">
                <a:solidFill>
                  <a:srgbClr val="E1E5CD"/>
                </a:solidFill>
                <a:latin typeface="Outfit Bold" pitchFamily="34" charset="0"/>
                <a:ea typeface="Outfit Bold" pitchFamily="34" charset="-122"/>
                <a:cs typeface="Outfit Bold" pitchFamily="34" charset="-120"/>
              </a:rPr>
              <a:t>Data Visualization: Unveiling Key Insights</a:t>
            </a:r>
            <a:endParaRPr lang="en-US" sz="3800" dirty="0"/>
          </a:p>
        </p:txBody>
      </p:sp>
      <p:sp>
        <p:nvSpPr>
          <p:cNvPr id="4" name="Text 2"/>
          <p:cNvSpPr/>
          <p:nvPr/>
        </p:nvSpPr>
        <p:spPr>
          <a:xfrm>
            <a:off x="776526" y="1929170"/>
            <a:ext cx="13077349" cy="621268"/>
          </a:xfrm>
          <a:prstGeom prst="rect">
            <a:avLst/>
          </a:prstGeom>
          <a:noFill/>
          <a:ln/>
        </p:spPr>
        <p:txBody>
          <a:bodyPr wrap="square" lIns="0" tIns="0" rIns="0" bIns="0" rtlCol="0" anchor="t"/>
          <a:lstStyle/>
          <a:p>
            <a:pPr algn="l" indent="0" marL="0">
              <a:lnSpc>
                <a:spcPts val="2400"/>
              </a:lnSpc>
              <a:buNone/>
            </a:pPr>
            <a:r>
              <a:rPr lang="en-US" sz="1500" dirty="0">
                <a:solidFill>
                  <a:srgbClr val="C2C4B5"/>
                </a:solidFill>
                <a:latin typeface="Bitter" pitchFamily="34" charset="0"/>
                <a:ea typeface="Bitter" pitchFamily="34" charset="-122"/>
                <a:cs typeface="Bitter" pitchFamily="34" charset="-120"/>
              </a:rPr>
              <a:t>Effective data visualization was pivotal in understanding the underlying patterns and relationships within our dataset. Through a comprehensive suite of over 15 visualizations, we gained critical insights that informed every stage of our BMI prediction model development.</a:t>
            </a:r>
            <a:endParaRPr lang="en-US" sz="1500" dirty="0"/>
          </a:p>
        </p:txBody>
      </p:sp>
      <p:sp>
        <p:nvSpPr>
          <p:cNvPr id="5" name="Shape 3"/>
          <p:cNvSpPr/>
          <p:nvPr/>
        </p:nvSpPr>
        <p:spPr>
          <a:xfrm>
            <a:off x="776526" y="2768798"/>
            <a:ext cx="6441638" cy="2367915"/>
          </a:xfrm>
          <a:prstGeom prst="roundRect">
            <a:avLst>
              <a:gd name="adj" fmla="val 1230"/>
            </a:avLst>
          </a:prstGeom>
          <a:noFill/>
          <a:ln w="22860">
            <a:solidFill>
              <a:srgbClr val="545557"/>
            </a:solidFill>
            <a:prstDash val="solid"/>
          </a:ln>
        </p:spPr>
      </p:sp>
      <p:sp>
        <p:nvSpPr>
          <p:cNvPr id="6" name="Shape 4"/>
          <p:cNvSpPr/>
          <p:nvPr/>
        </p:nvSpPr>
        <p:spPr>
          <a:xfrm>
            <a:off x="799386" y="2791658"/>
            <a:ext cx="6395918" cy="582454"/>
          </a:xfrm>
          <a:prstGeom prst="roundRect">
            <a:avLst>
              <a:gd name="adj" fmla="val 290"/>
            </a:avLst>
          </a:prstGeom>
          <a:solidFill>
            <a:srgbClr val="3B3C3E"/>
          </a:solidFill>
          <a:ln/>
        </p:spPr>
      </p:sp>
      <p:sp>
        <p:nvSpPr>
          <p:cNvPr id="7" name="Text 5"/>
          <p:cNvSpPr/>
          <p:nvPr/>
        </p:nvSpPr>
        <p:spPr>
          <a:xfrm>
            <a:off x="993458" y="3568184"/>
            <a:ext cx="2923461" cy="303252"/>
          </a:xfrm>
          <a:prstGeom prst="rect">
            <a:avLst/>
          </a:prstGeom>
          <a:noFill/>
          <a:ln/>
        </p:spPr>
        <p:txBody>
          <a:bodyPr wrap="none" lIns="0" tIns="0" rIns="0" bIns="0" rtlCol="0" anchor="t"/>
          <a:lstStyle/>
          <a:p>
            <a:pPr algn="l" indent="0" marL="0">
              <a:lnSpc>
                <a:spcPts val="2350"/>
              </a:lnSpc>
              <a:buNone/>
            </a:pPr>
            <a:r>
              <a:rPr lang="en-US" sz="1900" b="1" dirty="0">
                <a:solidFill>
                  <a:srgbClr val="C2C4B5"/>
                </a:solidFill>
                <a:latin typeface="Outfit Bold" pitchFamily="34" charset="0"/>
                <a:ea typeface="Outfit Bold" pitchFamily="34" charset="-122"/>
                <a:cs typeface="Outfit Bold" pitchFamily="34" charset="-120"/>
              </a:rPr>
              <a:t>Exploratory Data Analysis</a:t>
            </a:r>
            <a:endParaRPr lang="en-US" sz="1900" dirty="0"/>
          </a:p>
        </p:txBody>
      </p:sp>
      <p:sp>
        <p:nvSpPr>
          <p:cNvPr id="8" name="Text 6"/>
          <p:cNvSpPr/>
          <p:nvPr/>
        </p:nvSpPr>
        <p:spPr>
          <a:xfrm>
            <a:off x="993458" y="3987879"/>
            <a:ext cx="6007775" cy="931902"/>
          </a:xfrm>
          <a:prstGeom prst="rect">
            <a:avLst/>
          </a:prstGeom>
          <a:noFill/>
          <a:ln/>
        </p:spPr>
        <p:txBody>
          <a:bodyPr wrap="square" lIns="0" tIns="0" rIns="0" bIns="0" rtlCol="0" anchor="t"/>
          <a:lstStyle/>
          <a:p>
            <a:pPr algn="l" indent="0" marL="0">
              <a:lnSpc>
                <a:spcPts val="2400"/>
              </a:lnSpc>
              <a:buNone/>
            </a:pPr>
            <a:r>
              <a:rPr lang="en-US" sz="1500" dirty="0">
                <a:solidFill>
                  <a:srgbClr val="C2C4B5"/>
                </a:solidFill>
                <a:latin typeface="Bitter" pitchFamily="34" charset="0"/>
                <a:ea typeface="Bitter" pitchFamily="34" charset="-122"/>
                <a:cs typeface="Bitter" pitchFamily="34" charset="-120"/>
              </a:rPr>
              <a:t>Visualizing raw data helped identify distributions, outliers, and potential data quality issues, ensuring a clean and reliable dataset for modeling.</a:t>
            </a:r>
            <a:endParaRPr lang="en-US" sz="1500" dirty="0"/>
          </a:p>
        </p:txBody>
      </p:sp>
      <p:sp>
        <p:nvSpPr>
          <p:cNvPr id="9" name="Shape 7"/>
          <p:cNvSpPr/>
          <p:nvPr/>
        </p:nvSpPr>
        <p:spPr>
          <a:xfrm>
            <a:off x="7412236" y="2768798"/>
            <a:ext cx="6441638" cy="2367915"/>
          </a:xfrm>
          <a:prstGeom prst="roundRect">
            <a:avLst>
              <a:gd name="adj" fmla="val 1230"/>
            </a:avLst>
          </a:prstGeom>
          <a:noFill/>
          <a:ln w="22860">
            <a:solidFill>
              <a:srgbClr val="545557"/>
            </a:solidFill>
            <a:prstDash val="solid"/>
          </a:ln>
        </p:spPr>
      </p:sp>
      <p:sp>
        <p:nvSpPr>
          <p:cNvPr id="10" name="Shape 8"/>
          <p:cNvSpPr/>
          <p:nvPr/>
        </p:nvSpPr>
        <p:spPr>
          <a:xfrm>
            <a:off x="7435096" y="2791658"/>
            <a:ext cx="6395918" cy="582454"/>
          </a:xfrm>
          <a:prstGeom prst="roundRect">
            <a:avLst>
              <a:gd name="adj" fmla="val 290"/>
            </a:avLst>
          </a:prstGeom>
          <a:solidFill>
            <a:srgbClr val="3B3C3E"/>
          </a:solidFill>
          <a:ln/>
        </p:spPr>
      </p:sp>
      <p:sp>
        <p:nvSpPr>
          <p:cNvPr id="11" name="Text 9"/>
          <p:cNvSpPr/>
          <p:nvPr/>
        </p:nvSpPr>
        <p:spPr>
          <a:xfrm>
            <a:off x="7629168" y="3568184"/>
            <a:ext cx="3343989" cy="303252"/>
          </a:xfrm>
          <a:prstGeom prst="rect">
            <a:avLst/>
          </a:prstGeom>
          <a:noFill/>
          <a:ln/>
        </p:spPr>
        <p:txBody>
          <a:bodyPr wrap="none" lIns="0" tIns="0" rIns="0" bIns="0" rtlCol="0" anchor="t"/>
          <a:lstStyle/>
          <a:p>
            <a:pPr algn="l" indent="0" marL="0">
              <a:lnSpc>
                <a:spcPts val="2350"/>
              </a:lnSpc>
              <a:buNone/>
            </a:pPr>
            <a:r>
              <a:rPr lang="en-US" sz="1900" b="1" dirty="0">
                <a:solidFill>
                  <a:srgbClr val="C2C4B5"/>
                </a:solidFill>
                <a:latin typeface="Outfit Bold" pitchFamily="34" charset="0"/>
                <a:ea typeface="Outfit Bold" pitchFamily="34" charset="-122"/>
                <a:cs typeface="Outfit Bold" pitchFamily="34" charset="-120"/>
              </a:rPr>
              <a:t>Feature Relationship Mapping</a:t>
            </a:r>
            <a:endParaRPr lang="en-US" sz="1900" dirty="0"/>
          </a:p>
        </p:txBody>
      </p:sp>
      <p:sp>
        <p:nvSpPr>
          <p:cNvPr id="12" name="Text 10"/>
          <p:cNvSpPr/>
          <p:nvPr/>
        </p:nvSpPr>
        <p:spPr>
          <a:xfrm>
            <a:off x="7629168" y="3987879"/>
            <a:ext cx="6007775" cy="931902"/>
          </a:xfrm>
          <a:prstGeom prst="rect">
            <a:avLst/>
          </a:prstGeom>
          <a:noFill/>
          <a:ln/>
        </p:spPr>
        <p:txBody>
          <a:bodyPr wrap="square" lIns="0" tIns="0" rIns="0" bIns="0" rtlCol="0" anchor="t"/>
          <a:lstStyle/>
          <a:p>
            <a:pPr algn="l" indent="0" marL="0">
              <a:lnSpc>
                <a:spcPts val="2400"/>
              </a:lnSpc>
              <a:buNone/>
            </a:pPr>
            <a:r>
              <a:rPr lang="en-US" sz="1500" dirty="0">
                <a:solidFill>
                  <a:srgbClr val="C2C4B5"/>
                </a:solidFill>
                <a:latin typeface="Bitter" pitchFamily="34" charset="0"/>
                <a:ea typeface="Bitter" pitchFamily="34" charset="-122"/>
                <a:cs typeface="Bitter" pitchFamily="34" charset="-120"/>
              </a:rPr>
              <a:t>Charts and plots revealed strong correlations between physical attributes (height, weight) and BMI categories, confirming their importance as primary predictors.</a:t>
            </a:r>
            <a:endParaRPr lang="en-US" sz="1500" dirty="0"/>
          </a:p>
        </p:txBody>
      </p:sp>
      <p:sp>
        <p:nvSpPr>
          <p:cNvPr id="13" name="Shape 11"/>
          <p:cNvSpPr/>
          <p:nvPr/>
        </p:nvSpPr>
        <p:spPr>
          <a:xfrm>
            <a:off x="776526" y="5330785"/>
            <a:ext cx="6441638" cy="2367915"/>
          </a:xfrm>
          <a:prstGeom prst="roundRect">
            <a:avLst>
              <a:gd name="adj" fmla="val 1230"/>
            </a:avLst>
          </a:prstGeom>
          <a:noFill/>
          <a:ln w="22860">
            <a:solidFill>
              <a:srgbClr val="545557"/>
            </a:solidFill>
            <a:prstDash val="solid"/>
          </a:ln>
        </p:spPr>
      </p:sp>
      <p:sp>
        <p:nvSpPr>
          <p:cNvPr id="14" name="Shape 12"/>
          <p:cNvSpPr/>
          <p:nvPr/>
        </p:nvSpPr>
        <p:spPr>
          <a:xfrm>
            <a:off x="799386" y="5353645"/>
            <a:ext cx="6395918" cy="582454"/>
          </a:xfrm>
          <a:prstGeom prst="roundRect">
            <a:avLst>
              <a:gd name="adj" fmla="val 290"/>
            </a:avLst>
          </a:prstGeom>
          <a:solidFill>
            <a:srgbClr val="3B3C3E"/>
          </a:solidFill>
          <a:ln/>
        </p:spPr>
      </p:sp>
      <p:sp>
        <p:nvSpPr>
          <p:cNvPr id="15" name="Text 13"/>
          <p:cNvSpPr/>
          <p:nvPr/>
        </p:nvSpPr>
        <p:spPr>
          <a:xfrm>
            <a:off x="993458" y="6130171"/>
            <a:ext cx="3311009" cy="303252"/>
          </a:xfrm>
          <a:prstGeom prst="rect">
            <a:avLst/>
          </a:prstGeom>
          <a:noFill/>
          <a:ln/>
        </p:spPr>
        <p:txBody>
          <a:bodyPr wrap="none" lIns="0" tIns="0" rIns="0" bIns="0" rtlCol="0" anchor="t"/>
          <a:lstStyle/>
          <a:p>
            <a:pPr algn="l" indent="0" marL="0">
              <a:lnSpc>
                <a:spcPts val="2350"/>
              </a:lnSpc>
              <a:buNone/>
            </a:pPr>
            <a:r>
              <a:rPr lang="en-US" sz="1900" b="1" dirty="0">
                <a:solidFill>
                  <a:srgbClr val="C2C4B5"/>
                </a:solidFill>
                <a:latin typeface="Outfit Bold" pitchFamily="34" charset="0"/>
                <a:ea typeface="Outfit Bold" pitchFamily="34" charset="-122"/>
                <a:cs typeface="Outfit Bold" pitchFamily="34" charset="-120"/>
              </a:rPr>
              <a:t>Pattern &amp; Trend Identification</a:t>
            </a:r>
            <a:endParaRPr lang="en-US" sz="1900" dirty="0"/>
          </a:p>
        </p:txBody>
      </p:sp>
      <p:sp>
        <p:nvSpPr>
          <p:cNvPr id="16" name="Text 14"/>
          <p:cNvSpPr/>
          <p:nvPr/>
        </p:nvSpPr>
        <p:spPr>
          <a:xfrm>
            <a:off x="993458" y="6549866"/>
            <a:ext cx="6007775" cy="931902"/>
          </a:xfrm>
          <a:prstGeom prst="rect">
            <a:avLst/>
          </a:prstGeom>
          <a:noFill/>
          <a:ln/>
        </p:spPr>
        <p:txBody>
          <a:bodyPr wrap="square" lIns="0" tIns="0" rIns="0" bIns="0" rtlCol="0" anchor="t"/>
          <a:lstStyle/>
          <a:p>
            <a:pPr algn="l" indent="0" marL="0">
              <a:lnSpc>
                <a:spcPts val="2400"/>
              </a:lnSpc>
              <a:buNone/>
            </a:pPr>
            <a:r>
              <a:rPr lang="en-US" sz="1500" dirty="0">
                <a:solidFill>
                  <a:srgbClr val="C2C4B5"/>
                </a:solidFill>
                <a:latin typeface="Bitter" pitchFamily="34" charset="0"/>
                <a:ea typeface="Bitter" pitchFamily="34" charset="-122"/>
                <a:cs typeface="Bitter" pitchFamily="34" charset="-120"/>
              </a:rPr>
              <a:t>Visual trends for age and gender across BMI categories guided our understanding of demographic influences, crucial for nuanced model training.</a:t>
            </a:r>
            <a:endParaRPr lang="en-US" sz="1500" dirty="0"/>
          </a:p>
        </p:txBody>
      </p:sp>
      <p:sp>
        <p:nvSpPr>
          <p:cNvPr id="17" name="Shape 15"/>
          <p:cNvSpPr/>
          <p:nvPr/>
        </p:nvSpPr>
        <p:spPr>
          <a:xfrm>
            <a:off x="7412236" y="5330785"/>
            <a:ext cx="6441638" cy="2367915"/>
          </a:xfrm>
          <a:prstGeom prst="roundRect">
            <a:avLst>
              <a:gd name="adj" fmla="val 1230"/>
            </a:avLst>
          </a:prstGeom>
          <a:noFill/>
          <a:ln w="22860">
            <a:solidFill>
              <a:srgbClr val="545557"/>
            </a:solidFill>
            <a:prstDash val="solid"/>
          </a:ln>
        </p:spPr>
      </p:sp>
      <p:sp>
        <p:nvSpPr>
          <p:cNvPr id="18" name="Shape 16"/>
          <p:cNvSpPr/>
          <p:nvPr/>
        </p:nvSpPr>
        <p:spPr>
          <a:xfrm>
            <a:off x="7435096" y="5353645"/>
            <a:ext cx="6395918" cy="582454"/>
          </a:xfrm>
          <a:prstGeom prst="roundRect">
            <a:avLst>
              <a:gd name="adj" fmla="val 290"/>
            </a:avLst>
          </a:prstGeom>
          <a:solidFill>
            <a:srgbClr val="3B3C3E"/>
          </a:solidFill>
          <a:ln/>
        </p:spPr>
      </p:sp>
      <p:sp>
        <p:nvSpPr>
          <p:cNvPr id="19" name="Text 17"/>
          <p:cNvSpPr/>
          <p:nvPr/>
        </p:nvSpPr>
        <p:spPr>
          <a:xfrm>
            <a:off x="7629168" y="6130171"/>
            <a:ext cx="2951917" cy="303252"/>
          </a:xfrm>
          <a:prstGeom prst="rect">
            <a:avLst/>
          </a:prstGeom>
          <a:noFill/>
          <a:ln/>
        </p:spPr>
        <p:txBody>
          <a:bodyPr wrap="none" lIns="0" tIns="0" rIns="0" bIns="0" rtlCol="0" anchor="t"/>
          <a:lstStyle/>
          <a:p>
            <a:pPr algn="l" indent="0" marL="0">
              <a:lnSpc>
                <a:spcPts val="2350"/>
              </a:lnSpc>
              <a:buNone/>
            </a:pPr>
            <a:r>
              <a:rPr lang="en-US" sz="1900" b="1" dirty="0">
                <a:solidFill>
                  <a:srgbClr val="C2C4B5"/>
                </a:solidFill>
                <a:latin typeface="Outfit Bold" pitchFamily="34" charset="0"/>
                <a:ea typeface="Outfit Bold" pitchFamily="34" charset="-122"/>
                <a:cs typeface="Outfit Bold" pitchFamily="34" charset="-120"/>
              </a:rPr>
              <a:t>Informing Model Decisions</a:t>
            </a:r>
            <a:endParaRPr lang="en-US" sz="1900" dirty="0"/>
          </a:p>
        </p:txBody>
      </p:sp>
      <p:sp>
        <p:nvSpPr>
          <p:cNvPr id="20" name="Text 18"/>
          <p:cNvSpPr/>
          <p:nvPr/>
        </p:nvSpPr>
        <p:spPr>
          <a:xfrm>
            <a:off x="7629168" y="6549866"/>
            <a:ext cx="6007775" cy="931902"/>
          </a:xfrm>
          <a:prstGeom prst="rect">
            <a:avLst/>
          </a:prstGeom>
          <a:noFill/>
          <a:ln/>
        </p:spPr>
        <p:txBody>
          <a:bodyPr wrap="square" lIns="0" tIns="0" rIns="0" bIns="0" rtlCol="0" anchor="t"/>
          <a:lstStyle/>
          <a:p>
            <a:pPr algn="l" indent="0" marL="0">
              <a:lnSpc>
                <a:spcPts val="2400"/>
              </a:lnSpc>
              <a:buNone/>
            </a:pPr>
            <a:r>
              <a:rPr lang="en-US" sz="1500" dirty="0">
                <a:solidFill>
                  <a:srgbClr val="C2C4B5"/>
                </a:solidFill>
                <a:latin typeface="Bitter" pitchFamily="34" charset="0"/>
                <a:ea typeface="Bitter" pitchFamily="34" charset="-122"/>
                <a:cs typeface="Bitter" pitchFamily="34" charset="-120"/>
              </a:rPr>
              <a:t>Visual insights directly informed feature engineering strategies and supported the selection of optimal machine learning algorithms for superior performance.</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904667" y="598408"/>
            <a:ext cx="2821067" cy="310158"/>
          </a:xfrm>
          <a:prstGeom prst="rect">
            <a:avLst/>
          </a:prstGeom>
          <a:noFill/>
          <a:ln/>
        </p:spPr>
        <p:txBody>
          <a:bodyPr wrap="none" lIns="0" tIns="0" rIns="0" bIns="0" rtlCol="0" anchor="t"/>
          <a:lstStyle/>
          <a:p>
            <a:pPr algn="ctr" indent="0" marL="0">
              <a:lnSpc>
                <a:spcPts val="2400"/>
              </a:lnSpc>
              <a:buNone/>
            </a:pPr>
            <a:r>
              <a:rPr lang="en-US" sz="1950" b="1" dirty="0">
                <a:solidFill>
                  <a:srgbClr val="E1E5CD"/>
                </a:solidFill>
                <a:latin typeface="Outfit Bold" pitchFamily="34" charset="0"/>
                <a:ea typeface="Outfit Bold" pitchFamily="34" charset="-122"/>
                <a:cs typeface="Outfit Bold" pitchFamily="34" charset="-120"/>
              </a:rPr>
              <a:t>ETHICAL IMPLICATIONS</a:t>
            </a:r>
            <a:endParaRPr lang="en-US" sz="1950" dirty="0"/>
          </a:p>
        </p:txBody>
      </p:sp>
      <p:sp>
        <p:nvSpPr>
          <p:cNvPr id="3" name="Text 1"/>
          <p:cNvSpPr/>
          <p:nvPr/>
        </p:nvSpPr>
        <p:spPr>
          <a:xfrm>
            <a:off x="793790" y="1106924"/>
            <a:ext cx="9066967"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Ethical Considerations in BMI Prediction</a:t>
            </a:r>
            <a:endParaRPr lang="en-US" sz="3900" dirty="0"/>
          </a:p>
        </p:txBody>
      </p:sp>
      <p:sp>
        <p:nvSpPr>
          <p:cNvPr id="4" name="Text 2"/>
          <p:cNvSpPr/>
          <p:nvPr/>
        </p:nvSpPr>
        <p:spPr>
          <a:xfrm>
            <a:off x="793790" y="2024658"/>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Developing AI tools for health requires careful attention to ethical principles. Our model integrates these considerations to ensure responsible, fair, and transparent application in sensitive health contexts.</a:t>
            </a:r>
            <a:endParaRPr lang="en-US" sz="1550" dirty="0"/>
          </a:p>
        </p:txBody>
      </p:sp>
      <p:pic>
        <p:nvPicPr>
          <p:cNvPr id="5" name="Image 0" descr="preencoded.png">    </p:cNvPr>
          <p:cNvPicPr>
            <a:picLocks noChangeAspect="1"/>
          </p:cNvPicPr>
          <p:nvPr/>
        </p:nvPicPr>
        <p:blipFill>
          <a:blip r:embed="rId1"/>
          <a:stretch>
            <a:fillRect/>
          </a:stretch>
        </p:blipFill>
        <p:spPr>
          <a:xfrm>
            <a:off x="793790" y="2882979"/>
            <a:ext cx="496133" cy="496133"/>
          </a:xfrm>
          <a:prstGeom prst="rect">
            <a:avLst/>
          </a:prstGeom>
        </p:spPr>
      </p:pic>
      <p:sp>
        <p:nvSpPr>
          <p:cNvPr id="6" name="Text 3"/>
          <p:cNvSpPr/>
          <p:nvPr/>
        </p:nvSpPr>
        <p:spPr>
          <a:xfrm>
            <a:off x="793790" y="3627120"/>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Bias &amp; Fairness</a:t>
            </a:r>
            <a:endParaRPr lang="en-US" sz="1950" dirty="0"/>
          </a:p>
        </p:txBody>
      </p:sp>
      <p:sp>
        <p:nvSpPr>
          <p:cNvPr id="7" name="Text 4"/>
          <p:cNvSpPr/>
          <p:nvPr/>
        </p:nvSpPr>
        <p:spPr>
          <a:xfrm>
            <a:off x="793790" y="4056340"/>
            <a:ext cx="6397347"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Ensuring equitable predictions across diverse demographics by actively mitigating biases in the training data to prevent perpetuating health disparities.</a:t>
            </a:r>
            <a:endParaRPr lang="en-US" sz="1550" dirty="0"/>
          </a:p>
        </p:txBody>
      </p:sp>
      <p:pic>
        <p:nvPicPr>
          <p:cNvPr id="8" name="Image 1" descr="preencoded.png">    </p:cNvPr>
          <p:cNvPicPr>
            <a:picLocks noChangeAspect="1"/>
          </p:cNvPicPr>
          <p:nvPr/>
        </p:nvPicPr>
        <p:blipFill>
          <a:blip r:embed="rId2"/>
          <a:stretch>
            <a:fillRect/>
          </a:stretch>
        </p:blipFill>
        <p:spPr>
          <a:xfrm>
            <a:off x="7439144" y="2882979"/>
            <a:ext cx="496133" cy="496133"/>
          </a:xfrm>
          <a:prstGeom prst="rect">
            <a:avLst/>
          </a:prstGeom>
        </p:spPr>
      </p:pic>
      <p:sp>
        <p:nvSpPr>
          <p:cNvPr id="9" name="Text 5"/>
          <p:cNvSpPr/>
          <p:nvPr/>
        </p:nvSpPr>
        <p:spPr>
          <a:xfrm>
            <a:off x="7439144" y="3627120"/>
            <a:ext cx="2679263"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Data Privacy &amp; Security</a:t>
            </a:r>
            <a:endParaRPr lang="en-US" sz="1950" dirty="0"/>
          </a:p>
        </p:txBody>
      </p:sp>
      <p:sp>
        <p:nvSpPr>
          <p:cNvPr id="10" name="Text 6"/>
          <p:cNvSpPr/>
          <p:nvPr/>
        </p:nvSpPr>
        <p:spPr>
          <a:xfrm>
            <a:off x="7439144" y="4056340"/>
            <a:ext cx="6397466"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Implementing stringent measures to safeguard sensitive user data (height, weight, age, gender), complying with all health data protection regulations.</a:t>
            </a:r>
            <a:endParaRPr lang="en-US" sz="1550" dirty="0"/>
          </a:p>
        </p:txBody>
      </p:sp>
      <p:pic>
        <p:nvPicPr>
          <p:cNvPr id="11" name="Image 2" descr="preencoded.png">    </p:cNvPr>
          <p:cNvPicPr>
            <a:picLocks noChangeAspect="1"/>
          </p:cNvPicPr>
          <p:nvPr/>
        </p:nvPicPr>
        <p:blipFill>
          <a:blip r:embed="rId3"/>
          <a:stretch>
            <a:fillRect/>
          </a:stretch>
        </p:blipFill>
        <p:spPr>
          <a:xfrm>
            <a:off x="793790" y="5505093"/>
            <a:ext cx="496133" cy="496133"/>
          </a:xfrm>
          <a:prstGeom prst="rect">
            <a:avLst/>
          </a:prstGeom>
        </p:spPr>
      </p:pic>
      <p:sp>
        <p:nvSpPr>
          <p:cNvPr id="12" name="Text 7"/>
          <p:cNvSpPr/>
          <p:nvPr/>
        </p:nvSpPr>
        <p:spPr>
          <a:xfrm>
            <a:off x="793790" y="6249233"/>
            <a:ext cx="3577828"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Transparency &amp; Interpretability</a:t>
            </a:r>
            <a:endParaRPr lang="en-US" sz="1950" dirty="0"/>
          </a:p>
        </p:txBody>
      </p:sp>
      <p:sp>
        <p:nvSpPr>
          <p:cNvPr id="13" name="Text 8"/>
          <p:cNvSpPr/>
          <p:nvPr/>
        </p:nvSpPr>
        <p:spPr>
          <a:xfrm>
            <a:off x="793790" y="6678454"/>
            <a:ext cx="6397347"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Providing clear explanations of how BMI predictions are derived, fostering user trust and enabling healthcare professionals to understand model reasoning.</a:t>
            </a:r>
            <a:endParaRPr lang="en-US" sz="1550" dirty="0"/>
          </a:p>
        </p:txBody>
      </p:sp>
      <p:pic>
        <p:nvPicPr>
          <p:cNvPr id="14" name="Image 3" descr="preencoded.png">    </p:cNvPr>
          <p:cNvPicPr>
            <a:picLocks noChangeAspect="1"/>
          </p:cNvPicPr>
          <p:nvPr/>
        </p:nvPicPr>
        <p:blipFill>
          <a:blip r:embed="rId4"/>
          <a:stretch>
            <a:fillRect/>
          </a:stretch>
        </p:blipFill>
        <p:spPr>
          <a:xfrm>
            <a:off x="7439144" y="5505093"/>
            <a:ext cx="496133" cy="496133"/>
          </a:xfrm>
          <a:prstGeom prst="rect">
            <a:avLst/>
          </a:prstGeom>
        </p:spPr>
      </p:pic>
      <p:sp>
        <p:nvSpPr>
          <p:cNvPr id="15" name="Text 9"/>
          <p:cNvSpPr/>
          <p:nvPr/>
        </p:nvSpPr>
        <p:spPr>
          <a:xfrm>
            <a:off x="7439144" y="6249233"/>
            <a:ext cx="2725103"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Responsible Application</a:t>
            </a:r>
            <a:endParaRPr lang="en-US" sz="1950" dirty="0"/>
          </a:p>
        </p:txBody>
      </p:sp>
      <p:sp>
        <p:nvSpPr>
          <p:cNvPr id="16" name="Text 10"/>
          <p:cNvSpPr/>
          <p:nvPr/>
        </p:nvSpPr>
        <p:spPr>
          <a:xfrm>
            <a:off x="7439144" y="6678454"/>
            <a:ext cx="6397466"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Emphasizing that the tool is for informational support, not diagnosis. Preventing misuse or stigmatization, and promoting a holistic view of health.</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731312" y="462439"/>
            <a:ext cx="3167777" cy="203240"/>
          </a:xfrm>
          <a:prstGeom prst="rect">
            <a:avLst/>
          </a:prstGeom>
          <a:noFill/>
          <a:ln/>
        </p:spPr>
        <p:txBody>
          <a:bodyPr wrap="none" lIns="0" tIns="0" rIns="0" bIns="0" rtlCol="0" anchor="t"/>
          <a:lstStyle/>
          <a:p>
            <a:pPr algn="ctr" indent="0" marL="0">
              <a:lnSpc>
                <a:spcPts val="1600"/>
              </a:lnSpc>
              <a:buNone/>
            </a:pPr>
            <a:r>
              <a:rPr lang="en-US" sz="1250" b="1" dirty="0">
                <a:solidFill>
                  <a:srgbClr val="E1E5CD"/>
                </a:solidFill>
                <a:latin typeface="Outfit Bold" pitchFamily="34" charset="0"/>
                <a:ea typeface="Outfit Bold" pitchFamily="34" charset="-122"/>
                <a:cs typeface="Outfit Bold" pitchFamily="34" charset="-120"/>
              </a:rPr>
              <a:t>MODEL PERFORMANCE &amp; APPLICATIONS</a:t>
            </a:r>
            <a:endParaRPr lang="en-US" sz="1250" dirty="0"/>
          </a:p>
        </p:txBody>
      </p:sp>
      <p:sp>
        <p:nvSpPr>
          <p:cNvPr id="3" name="Text 1"/>
          <p:cNvSpPr/>
          <p:nvPr/>
        </p:nvSpPr>
        <p:spPr>
          <a:xfrm>
            <a:off x="520541" y="795814"/>
            <a:ext cx="4598551" cy="406718"/>
          </a:xfrm>
          <a:prstGeom prst="rect">
            <a:avLst/>
          </a:prstGeom>
          <a:noFill/>
          <a:ln/>
        </p:spPr>
        <p:txBody>
          <a:bodyPr wrap="none" lIns="0" tIns="0" rIns="0" bIns="0" rtlCol="0" anchor="t"/>
          <a:lstStyle/>
          <a:p>
            <a:pPr algn="l" indent="0" marL="0">
              <a:lnSpc>
                <a:spcPts val="3200"/>
              </a:lnSpc>
              <a:buNone/>
            </a:pPr>
            <a:r>
              <a:rPr lang="en-US" sz="2550" b="1" dirty="0">
                <a:solidFill>
                  <a:srgbClr val="E1E5CD"/>
                </a:solidFill>
                <a:latin typeface="Outfit Bold" pitchFamily="34" charset="0"/>
                <a:ea typeface="Outfit Bold" pitchFamily="34" charset="-122"/>
                <a:cs typeface="Outfit Bold" pitchFamily="34" charset="-120"/>
              </a:rPr>
              <a:t>Dissecting Feature Importance</a:t>
            </a:r>
            <a:endParaRPr lang="en-US" sz="2550" dirty="0"/>
          </a:p>
        </p:txBody>
      </p:sp>
      <p:sp>
        <p:nvSpPr>
          <p:cNvPr id="4" name="Text 2"/>
          <p:cNvSpPr/>
          <p:nvPr/>
        </p:nvSpPr>
        <p:spPr>
          <a:xfrm>
            <a:off x="520541" y="1397675"/>
            <a:ext cx="13589318" cy="208121"/>
          </a:xfrm>
          <a:prstGeom prst="rect">
            <a:avLst/>
          </a:prstGeom>
          <a:noFill/>
          <a:ln/>
        </p:spPr>
        <p:txBody>
          <a:bodyPr wrap="none" lIns="0" tIns="0" rIns="0" bIns="0" rtlCol="0" anchor="t"/>
          <a:lstStyle/>
          <a:p>
            <a:pPr algn="l" indent="0" marL="0">
              <a:lnSpc>
                <a:spcPts val="1600"/>
              </a:lnSpc>
              <a:buNone/>
            </a:pPr>
            <a:r>
              <a:rPr lang="en-US" sz="1000" dirty="0">
                <a:solidFill>
                  <a:srgbClr val="C2C4B5"/>
                </a:solidFill>
                <a:latin typeface="Bitter" pitchFamily="34" charset="0"/>
                <a:ea typeface="Bitter" pitchFamily="34" charset="-122"/>
                <a:cs typeface="Bitter" pitchFamily="34" charset="-120"/>
              </a:rPr>
              <a:t>Understanding which features contribute most to our model's predictions is crucial for interpretability and further optimization. Our analysis clearly identifies the primary drivers of BMI category prediction.</a:t>
            </a:r>
            <a:endParaRPr lang="en-US" sz="1000" dirty="0"/>
          </a:p>
        </p:txBody>
      </p:sp>
      <p:sp>
        <p:nvSpPr>
          <p:cNvPr id="5" name="Text 3"/>
          <p:cNvSpPr/>
          <p:nvPr/>
        </p:nvSpPr>
        <p:spPr>
          <a:xfrm>
            <a:off x="3076694" y="2598063"/>
            <a:ext cx="1600795" cy="325279"/>
          </a:xfrm>
          <a:prstGeom prst="rect">
            <a:avLst/>
          </a:prstGeom>
          <a:noFill/>
          <a:ln/>
        </p:spPr>
        <p:txBody>
          <a:bodyPr wrap="none" lIns="0" tIns="0" rIns="0" bIns="0" rtlCol="0" anchor="t"/>
          <a:lstStyle/>
          <a:p>
            <a:pPr algn="ctr" indent="0" marL="0">
              <a:lnSpc>
                <a:spcPts val="2550"/>
              </a:lnSpc>
              <a:buNone/>
            </a:pPr>
            <a:r>
              <a:rPr lang="en-US" sz="2550" b="1" dirty="0">
                <a:solidFill>
                  <a:srgbClr val="C2C4B5"/>
                </a:solidFill>
                <a:latin typeface="Outfit Bold" pitchFamily="34" charset="0"/>
                <a:ea typeface="Outfit Bold" pitchFamily="34" charset="-122"/>
                <a:cs typeface="Outfit Bold" pitchFamily="34" charset="-120"/>
              </a:rPr>
              <a:t>45.8%</a:t>
            </a:r>
            <a:endParaRPr lang="en-US" sz="2550" dirty="0"/>
          </a:p>
        </p:txBody>
      </p:sp>
      <p:pic>
        <p:nvPicPr>
          <p:cNvPr id="6" name="Image 0" descr="preencoded.png">    </p:cNvPr>
          <p:cNvPicPr>
            <a:picLocks noChangeAspect="1"/>
          </p:cNvPicPr>
          <p:nvPr/>
        </p:nvPicPr>
        <p:blipFill>
          <a:blip r:embed="rId1"/>
          <a:stretch>
            <a:fillRect/>
          </a:stretch>
        </p:blipFill>
        <p:spPr>
          <a:xfrm>
            <a:off x="2901077" y="1784628"/>
            <a:ext cx="1952268" cy="1952268"/>
          </a:xfrm>
          <a:prstGeom prst="rect">
            <a:avLst/>
          </a:prstGeom>
        </p:spPr>
      </p:pic>
      <p:sp>
        <p:nvSpPr>
          <p:cNvPr id="7" name="Text 4"/>
          <p:cNvSpPr/>
          <p:nvPr/>
        </p:nvSpPr>
        <p:spPr>
          <a:xfrm>
            <a:off x="3063716" y="3899535"/>
            <a:ext cx="1626870" cy="203240"/>
          </a:xfrm>
          <a:prstGeom prst="rect">
            <a:avLst/>
          </a:prstGeom>
          <a:noFill/>
          <a:ln/>
        </p:spPr>
        <p:txBody>
          <a:bodyPr wrap="none" lIns="0" tIns="0" rIns="0" bIns="0" rtlCol="0" anchor="t"/>
          <a:lstStyle/>
          <a:p>
            <a:pPr algn="ctr" indent="0" marL="0">
              <a:lnSpc>
                <a:spcPts val="1600"/>
              </a:lnSpc>
              <a:buNone/>
            </a:pPr>
            <a:r>
              <a:rPr lang="en-US" sz="1250" b="1" dirty="0">
                <a:solidFill>
                  <a:srgbClr val="C2C4B5"/>
                </a:solidFill>
                <a:latin typeface="Outfit Bold" pitchFamily="34" charset="0"/>
                <a:ea typeface="Outfit Bold" pitchFamily="34" charset="-122"/>
                <a:cs typeface="Outfit Bold" pitchFamily="34" charset="-120"/>
              </a:rPr>
              <a:t>Weight (Pounds)</a:t>
            </a:r>
            <a:endParaRPr lang="en-US" sz="1250" dirty="0"/>
          </a:p>
        </p:txBody>
      </p:sp>
      <p:sp>
        <p:nvSpPr>
          <p:cNvPr id="8" name="Text 5"/>
          <p:cNvSpPr/>
          <p:nvPr/>
        </p:nvSpPr>
        <p:spPr>
          <a:xfrm>
            <a:off x="520541" y="4180761"/>
            <a:ext cx="6713339" cy="416243"/>
          </a:xfrm>
          <a:prstGeom prst="rect">
            <a:avLst/>
          </a:prstGeom>
          <a:noFill/>
          <a:ln/>
        </p:spPr>
        <p:txBody>
          <a:bodyPr wrap="square" lIns="0" tIns="0" rIns="0" bIns="0" rtlCol="0" anchor="t"/>
          <a:lstStyle/>
          <a:p>
            <a:pPr algn="ctr" indent="0" marL="0">
              <a:lnSpc>
                <a:spcPts val="1600"/>
              </a:lnSpc>
              <a:buNone/>
            </a:pPr>
            <a:r>
              <a:rPr lang="en-US" sz="1000" dirty="0">
                <a:solidFill>
                  <a:srgbClr val="C2C4B5"/>
                </a:solidFill>
                <a:latin typeface="Bitter" pitchFamily="34" charset="0"/>
                <a:ea typeface="Bitter" pitchFamily="34" charset="-122"/>
                <a:cs typeface="Bitter" pitchFamily="34" charset="-120"/>
              </a:rPr>
              <a:t>The single most influential factor, accounting for nearly half of the prediction's variance, directly reflecting its strong correlation with BMI.</a:t>
            </a:r>
            <a:endParaRPr lang="en-US" sz="1000" dirty="0"/>
          </a:p>
        </p:txBody>
      </p:sp>
      <p:sp>
        <p:nvSpPr>
          <p:cNvPr id="9" name="Text 6"/>
          <p:cNvSpPr/>
          <p:nvPr/>
        </p:nvSpPr>
        <p:spPr>
          <a:xfrm>
            <a:off x="9952673" y="2598063"/>
            <a:ext cx="1600795" cy="325279"/>
          </a:xfrm>
          <a:prstGeom prst="rect">
            <a:avLst/>
          </a:prstGeom>
          <a:noFill/>
          <a:ln/>
        </p:spPr>
        <p:txBody>
          <a:bodyPr wrap="none" lIns="0" tIns="0" rIns="0" bIns="0" rtlCol="0" anchor="t"/>
          <a:lstStyle/>
          <a:p>
            <a:pPr algn="ctr" indent="0" marL="0">
              <a:lnSpc>
                <a:spcPts val="2550"/>
              </a:lnSpc>
              <a:buNone/>
            </a:pPr>
            <a:r>
              <a:rPr lang="en-US" sz="2550" b="1" dirty="0">
                <a:solidFill>
                  <a:srgbClr val="C2C4B5"/>
                </a:solidFill>
                <a:latin typeface="Outfit Bold" pitchFamily="34" charset="0"/>
                <a:ea typeface="Outfit Bold" pitchFamily="34" charset="-122"/>
                <a:cs typeface="Outfit Bold" pitchFamily="34" charset="-120"/>
              </a:rPr>
              <a:t>42.3%</a:t>
            </a:r>
            <a:endParaRPr lang="en-US" sz="2550" dirty="0"/>
          </a:p>
        </p:txBody>
      </p:sp>
      <p:pic>
        <p:nvPicPr>
          <p:cNvPr id="10" name="Image 1" descr="preencoded.png">    </p:cNvPr>
          <p:cNvPicPr>
            <a:picLocks noChangeAspect="1"/>
          </p:cNvPicPr>
          <p:nvPr/>
        </p:nvPicPr>
        <p:blipFill>
          <a:blip r:embed="rId2"/>
          <a:stretch>
            <a:fillRect/>
          </a:stretch>
        </p:blipFill>
        <p:spPr>
          <a:xfrm>
            <a:off x="9777055" y="1784628"/>
            <a:ext cx="1952268" cy="1952268"/>
          </a:xfrm>
          <a:prstGeom prst="rect">
            <a:avLst/>
          </a:prstGeom>
        </p:spPr>
      </p:pic>
      <p:sp>
        <p:nvSpPr>
          <p:cNvPr id="11" name="Text 7"/>
          <p:cNvSpPr/>
          <p:nvPr/>
        </p:nvSpPr>
        <p:spPr>
          <a:xfrm>
            <a:off x="9939695" y="3899535"/>
            <a:ext cx="1626870" cy="203240"/>
          </a:xfrm>
          <a:prstGeom prst="rect">
            <a:avLst/>
          </a:prstGeom>
          <a:noFill/>
          <a:ln/>
        </p:spPr>
        <p:txBody>
          <a:bodyPr wrap="none" lIns="0" tIns="0" rIns="0" bIns="0" rtlCol="0" anchor="t"/>
          <a:lstStyle/>
          <a:p>
            <a:pPr algn="ctr" indent="0" marL="0">
              <a:lnSpc>
                <a:spcPts val="1600"/>
              </a:lnSpc>
              <a:buNone/>
            </a:pPr>
            <a:r>
              <a:rPr lang="en-US" sz="1250" b="1" dirty="0">
                <a:solidFill>
                  <a:srgbClr val="C2C4B5"/>
                </a:solidFill>
                <a:latin typeface="Outfit Bold" pitchFamily="34" charset="0"/>
                <a:ea typeface="Outfit Bold" pitchFamily="34" charset="-122"/>
                <a:cs typeface="Outfit Bold" pitchFamily="34" charset="-120"/>
              </a:rPr>
              <a:t>Height (Inches)</a:t>
            </a:r>
            <a:endParaRPr lang="en-US" sz="1250" dirty="0"/>
          </a:p>
        </p:txBody>
      </p:sp>
      <p:sp>
        <p:nvSpPr>
          <p:cNvPr id="12" name="Text 8"/>
          <p:cNvSpPr/>
          <p:nvPr/>
        </p:nvSpPr>
        <p:spPr>
          <a:xfrm>
            <a:off x="7396520" y="4180761"/>
            <a:ext cx="6713339" cy="416243"/>
          </a:xfrm>
          <a:prstGeom prst="rect">
            <a:avLst/>
          </a:prstGeom>
          <a:noFill/>
          <a:ln/>
        </p:spPr>
        <p:txBody>
          <a:bodyPr wrap="square" lIns="0" tIns="0" rIns="0" bIns="0" rtlCol="0" anchor="t"/>
          <a:lstStyle/>
          <a:p>
            <a:pPr algn="ctr" indent="0" marL="0">
              <a:lnSpc>
                <a:spcPts val="1600"/>
              </a:lnSpc>
              <a:buNone/>
            </a:pPr>
            <a:r>
              <a:rPr lang="en-US" sz="1000" dirty="0">
                <a:solidFill>
                  <a:srgbClr val="C2C4B5"/>
                </a:solidFill>
                <a:latin typeface="Bitter" pitchFamily="34" charset="0"/>
                <a:ea typeface="Bitter" pitchFamily="34" charset="-122"/>
                <a:cs typeface="Bitter" pitchFamily="34" charset="-120"/>
              </a:rPr>
              <a:t>A significant secondary determinant, as BMI is calculated using both weight and height, underscoring its critical role in the ratio.</a:t>
            </a:r>
            <a:endParaRPr lang="en-US" sz="1000" dirty="0"/>
          </a:p>
        </p:txBody>
      </p:sp>
      <p:sp>
        <p:nvSpPr>
          <p:cNvPr id="13" name="Text 9"/>
          <p:cNvSpPr/>
          <p:nvPr/>
        </p:nvSpPr>
        <p:spPr>
          <a:xfrm>
            <a:off x="3076694" y="5768221"/>
            <a:ext cx="1600795" cy="325279"/>
          </a:xfrm>
          <a:prstGeom prst="rect">
            <a:avLst/>
          </a:prstGeom>
          <a:noFill/>
          <a:ln/>
        </p:spPr>
        <p:txBody>
          <a:bodyPr wrap="none" lIns="0" tIns="0" rIns="0" bIns="0" rtlCol="0" anchor="t"/>
          <a:lstStyle/>
          <a:p>
            <a:pPr algn="ctr" indent="0" marL="0">
              <a:lnSpc>
                <a:spcPts val="2550"/>
              </a:lnSpc>
              <a:buNone/>
            </a:pPr>
            <a:r>
              <a:rPr lang="en-US" sz="2550" b="1" dirty="0">
                <a:solidFill>
                  <a:srgbClr val="C2C4B5"/>
                </a:solidFill>
                <a:latin typeface="Outfit Bold" pitchFamily="34" charset="0"/>
                <a:ea typeface="Outfit Bold" pitchFamily="34" charset="-122"/>
                <a:cs typeface="Outfit Bold" pitchFamily="34" charset="-120"/>
              </a:rPr>
              <a:t>8.7%</a:t>
            </a:r>
            <a:endParaRPr lang="en-US" sz="2550" dirty="0"/>
          </a:p>
        </p:txBody>
      </p:sp>
      <p:pic>
        <p:nvPicPr>
          <p:cNvPr id="14" name="Image 2" descr="preencoded.png">    </p:cNvPr>
          <p:cNvPicPr>
            <a:picLocks noChangeAspect="1"/>
          </p:cNvPicPr>
          <p:nvPr/>
        </p:nvPicPr>
        <p:blipFill>
          <a:blip r:embed="rId3"/>
          <a:stretch>
            <a:fillRect/>
          </a:stretch>
        </p:blipFill>
        <p:spPr>
          <a:xfrm>
            <a:off x="2901077" y="4954786"/>
            <a:ext cx="1952268" cy="1952268"/>
          </a:xfrm>
          <a:prstGeom prst="rect">
            <a:avLst/>
          </a:prstGeom>
        </p:spPr>
      </p:pic>
      <p:sp>
        <p:nvSpPr>
          <p:cNvPr id="15" name="Text 10"/>
          <p:cNvSpPr/>
          <p:nvPr/>
        </p:nvSpPr>
        <p:spPr>
          <a:xfrm>
            <a:off x="3063716" y="7069693"/>
            <a:ext cx="1626870" cy="203240"/>
          </a:xfrm>
          <a:prstGeom prst="rect">
            <a:avLst/>
          </a:prstGeom>
          <a:noFill/>
          <a:ln/>
        </p:spPr>
        <p:txBody>
          <a:bodyPr wrap="none" lIns="0" tIns="0" rIns="0" bIns="0" rtlCol="0" anchor="t"/>
          <a:lstStyle/>
          <a:p>
            <a:pPr algn="ctr" indent="0" marL="0">
              <a:lnSpc>
                <a:spcPts val="1600"/>
              </a:lnSpc>
              <a:buNone/>
            </a:pPr>
            <a:r>
              <a:rPr lang="en-US" sz="1250" b="1" dirty="0">
                <a:solidFill>
                  <a:srgbClr val="C2C4B5"/>
                </a:solidFill>
                <a:latin typeface="Outfit Bold" pitchFamily="34" charset="0"/>
                <a:ea typeface="Outfit Bold" pitchFamily="34" charset="-122"/>
                <a:cs typeface="Outfit Bold" pitchFamily="34" charset="-120"/>
              </a:rPr>
              <a:t>Age</a:t>
            </a:r>
            <a:endParaRPr lang="en-US" sz="1250" dirty="0"/>
          </a:p>
        </p:txBody>
      </p:sp>
      <p:sp>
        <p:nvSpPr>
          <p:cNvPr id="16" name="Text 11"/>
          <p:cNvSpPr/>
          <p:nvPr/>
        </p:nvSpPr>
        <p:spPr>
          <a:xfrm>
            <a:off x="520541" y="7350919"/>
            <a:ext cx="6713339" cy="416243"/>
          </a:xfrm>
          <a:prstGeom prst="rect">
            <a:avLst/>
          </a:prstGeom>
          <a:noFill/>
          <a:ln/>
        </p:spPr>
        <p:txBody>
          <a:bodyPr wrap="square" lIns="0" tIns="0" rIns="0" bIns="0" rtlCol="0" anchor="t"/>
          <a:lstStyle/>
          <a:p>
            <a:pPr algn="ctr" indent="0" marL="0">
              <a:lnSpc>
                <a:spcPts val="1600"/>
              </a:lnSpc>
              <a:buNone/>
            </a:pPr>
            <a:r>
              <a:rPr lang="en-US" sz="1000" dirty="0">
                <a:solidFill>
                  <a:srgbClr val="C2C4B5"/>
                </a:solidFill>
                <a:latin typeface="Bitter" pitchFamily="34" charset="0"/>
                <a:ea typeface="Bitter" pitchFamily="34" charset="-122"/>
                <a:cs typeface="Bitter" pitchFamily="34" charset="-120"/>
              </a:rPr>
              <a:t>Plays a notable role, indicating that age-related metabolic changes and body composition shifts influence BMI categories.</a:t>
            </a:r>
            <a:endParaRPr lang="en-US" sz="1000" dirty="0"/>
          </a:p>
        </p:txBody>
      </p:sp>
      <p:sp>
        <p:nvSpPr>
          <p:cNvPr id="17" name="Text 12"/>
          <p:cNvSpPr/>
          <p:nvPr/>
        </p:nvSpPr>
        <p:spPr>
          <a:xfrm>
            <a:off x="9952673" y="5768221"/>
            <a:ext cx="1600795" cy="325279"/>
          </a:xfrm>
          <a:prstGeom prst="rect">
            <a:avLst/>
          </a:prstGeom>
          <a:noFill/>
          <a:ln/>
        </p:spPr>
        <p:txBody>
          <a:bodyPr wrap="none" lIns="0" tIns="0" rIns="0" bIns="0" rtlCol="0" anchor="t"/>
          <a:lstStyle/>
          <a:p>
            <a:pPr algn="ctr" indent="0" marL="0">
              <a:lnSpc>
                <a:spcPts val="2550"/>
              </a:lnSpc>
              <a:buNone/>
            </a:pPr>
            <a:r>
              <a:rPr lang="en-US" sz="2550" b="1" dirty="0">
                <a:solidFill>
                  <a:srgbClr val="C2C4B5"/>
                </a:solidFill>
                <a:latin typeface="Outfit Bold" pitchFamily="34" charset="0"/>
                <a:ea typeface="Outfit Bold" pitchFamily="34" charset="-122"/>
                <a:cs typeface="Outfit Bold" pitchFamily="34" charset="-120"/>
              </a:rPr>
              <a:t>3.2%</a:t>
            </a:r>
            <a:endParaRPr lang="en-US" sz="2550" dirty="0"/>
          </a:p>
        </p:txBody>
      </p:sp>
      <p:pic>
        <p:nvPicPr>
          <p:cNvPr id="18" name="Image 3" descr="preencoded.png">    </p:cNvPr>
          <p:cNvPicPr>
            <a:picLocks noChangeAspect="1"/>
          </p:cNvPicPr>
          <p:nvPr/>
        </p:nvPicPr>
        <p:blipFill>
          <a:blip r:embed="rId4"/>
          <a:stretch>
            <a:fillRect/>
          </a:stretch>
        </p:blipFill>
        <p:spPr>
          <a:xfrm>
            <a:off x="9777055" y="4954786"/>
            <a:ext cx="1952268" cy="1952268"/>
          </a:xfrm>
          <a:prstGeom prst="rect">
            <a:avLst/>
          </a:prstGeom>
        </p:spPr>
      </p:pic>
      <p:sp>
        <p:nvSpPr>
          <p:cNvPr id="19" name="Text 13"/>
          <p:cNvSpPr/>
          <p:nvPr/>
        </p:nvSpPr>
        <p:spPr>
          <a:xfrm>
            <a:off x="9939695" y="7069693"/>
            <a:ext cx="1626870" cy="203240"/>
          </a:xfrm>
          <a:prstGeom prst="rect">
            <a:avLst/>
          </a:prstGeom>
          <a:noFill/>
          <a:ln/>
        </p:spPr>
        <p:txBody>
          <a:bodyPr wrap="none" lIns="0" tIns="0" rIns="0" bIns="0" rtlCol="0" anchor="t"/>
          <a:lstStyle/>
          <a:p>
            <a:pPr algn="ctr" indent="0" marL="0">
              <a:lnSpc>
                <a:spcPts val="1600"/>
              </a:lnSpc>
              <a:buNone/>
            </a:pPr>
            <a:r>
              <a:rPr lang="en-US" sz="1250" b="1" dirty="0">
                <a:solidFill>
                  <a:srgbClr val="C2C4B5"/>
                </a:solidFill>
                <a:latin typeface="Outfit Bold" pitchFamily="34" charset="0"/>
                <a:ea typeface="Outfit Bold" pitchFamily="34" charset="-122"/>
                <a:cs typeface="Outfit Bold" pitchFamily="34" charset="-120"/>
              </a:rPr>
              <a:t>Sex</a:t>
            </a:r>
            <a:endParaRPr lang="en-US" sz="1250" dirty="0"/>
          </a:p>
        </p:txBody>
      </p:sp>
      <p:sp>
        <p:nvSpPr>
          <p:cNvPr id="20" name="Text 14"/>
          <p:cNvSpPr/>
          <p:nvPr/>
        </p:nvSpPr>
        <p:spPr>
          <a:xfrm>
            <a:off x="7396520" y="7350919"/>
            <a:ext cx="6713339" cy="416243"/>
          </a:xfrm>
          <a:prstGeom prst="rect">
            <a:avLst/>
          </a:prstGeom>
          <a:noFill/>
          <a:ln/>
        </p:spPr>
        <p:txBody>
          <a:bodyPr wrap="square" lIns="0" tIns="0" rIns="0" bIns="0" rtlCol="0" anchor="t"/>
          <a:lstStyle/>
          <a:p>
            <a:pPr algn="ctr" indent="0" marL="0">
              <a:lnSpc>
                <a:spcPts val="1600"/>
              </a:lnSpc>
              <a:buNone/>
            </a:pPr>
            <a:r>
              <a:rPr lang="en-US" sz="1000" dirty="0">
                <a:solidFill>
                  <a:srgbClr val="C2C4B5"/>
                </a:solidFill>
                <a:latin typeface="Bitter" pitchFamily="34" charset="0"/>
                <a:ea typeface="Bitter" pitchFamily="34" charset="-122"/>
                <a:cs typeface="Bitter" pitchFamily="34" charset="-120"/>
              </a:rPr>
              <a:t>While less impactful than physical measurements, gender-specific average body compositions still contribute to the predictive accuracy.</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074688" y="1750695"/>
            <a:ext cx="2480905" cy="310158"/>
          </a:xfrm>
          <a:prstGeom prst="rect">
            <a:avLst/>
          </a:prstGeom>
          <a:noFill/>
          <a:ln/>
        </p:spPr>
        <p:txBody>
          <a:bodyPr wrap="none" lIns="0" tIns="0" rIns="0" bIns="0" rtlCol="0" anchor="t"/>
          <a:lstStyle/>
          <a:p>
            <a:pPr algn="ctr" indent="0" marL="0">
              <a:lnSpc>
                <a:spcPts val="2400"/>
              </a:lnSpc>
              <a:buNone/>
            </a:pPr>
            <a:r>
              <a:rPr lang="en-US" sz="1950" b="1" dirty="0">
                <a:solidFill>
                  <a:srgbClr val="E1E5CD"/>
                </a:solidFill>
                <a:latin typeface="Outfit Bold" pitchFamily="34" charset="0"/>
                <a:ea typeface="Outfit Bold" pitchFamily="34" charset="-122"/>
                <a:cs typeface="Outfit Bold" pitchFamily="34" charset="-120"/>
              </a:rPr>
              <a:t>MODEL CONTEXT</a:t>
            </a:r>
            <a:endParaRPr lang="en-US" sz="1950" dirty="0"/>
          </a:p>
        </p:txBody>
      </p:sp>
      <p:sp>
        <p:nvSpPr>
          <p:cNvPr id="3" name="Text 1"/>
          <p:cNvSpPr/>
          <p:nvPr/>
        </p:nvSpPr>
        <p:spPr>
          <a:xfrm>
            <a:off x="793790" y="2259211"/>
            <a:ext cx="10187226"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Extending the Frontier: Our Model in Context</a:t>
            </a:r>
            <a:endParaRPr lang="en-US" sz="3900" dirty="0"/>
          </a:p>
        </p:txBody>
      </p:sp>
      <p:sp>
        <p:nvSpPr>
          <p:cNvPr id="4" name="Text 2"/>
          <p:cNvSpPr/>
          <p:nvPr/>
        </p:nvSpPr>
        <p:spPr>
          <a:xfrm>
            <a:off x="793790" y="3176945"/>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Our BMI prediction model builds upon a rich body of existing research, leveraging advancements in machine learning while contributing unique insights to the field of public health and personalized medicine.</a:t>
            </a:r>
            <a:endParaRPr lang="en-US" sz="1550" dirty="0"/>
          </a:p>
        </p:txBody>
      </p:sp>
      <p:pic>
        <p:nvPicPr>
          <p:cNvPr id="5" name="Image 0" descr="preencoded.png">    </p:cNvPr>
          <p:cNvPicPr>
            <a:picLocks noChangeAspect="1"/>
          </p:cNvPicPr>
          <p:nvPr/>
        </p:nvPicPr>
        <p:blipFill>
          <a:blip r:embed="rId1"/>
          <a:stretch>
            <a:fillRect/>
          </a:stretch>
        </p:blipFill>
        <p:spPr>
          <a:xfrm>
            <a:off x="793790" y="4035266"/>
            <a:ext cx="496133" cy="496133"/>
          </a:xfrm>
          <a:prstGeom prst="rect">
            <a:avLst/>
          </a:prstGeom>
        </p:spPr>
      </p:pic>
      <p:sp>
        <p:nvSpPr>
          <p:cNvPr id="6" name="Text 3"/>
          <p:cNvSpPr/>
          <p:nvPr/>
        </p:nvSpPr>
        <p:spPr>
          <a:xfrm>
            <a:off x="793790" y="4779407"/>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Prior ML Models</a:t>
            </a:r>
            <a:endParaRPr lang="en-US" sz="1950" dirty="0"/>
          </a:p>
        </p:txBody>
      </p:sp>
      <p:sp>
        <p:nvSpPr>
          <p:cNvPr id="7" name="Text 4"/>
          <p:cNvSpPr/>
          <p:nvPr/>
        </p:nvSpPr>
        <p:spPr>
          <a:xfrm>
            <a:off x="793790" y="5208627"/>
            <a:ext cx="4182189" cy="127015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Analyzed existing machine learning approaches for BMI prediction, identifying opportunities for improved accuracy and generalizability.</a:t>
            </a:r>
            <a:endParaRPr lang="en-US" sz="1550" dirty="0"/>
          </a:p>
        </p:txBody>
      </p:sp>
      <p:pic>
        <p:nvPicPr>
          <p:cNvPr id="8" name="Image 1" descr="preencoded.png">    </p:cNvPr>
          <p:cNvPicPr>
            <a:picLocks noChangeAspect="1"/>
          </p:cNvPicPr>
          <p:nvPr/>
        </p:nvPicPr>
        <p:blipFill>
          <a:blip r:embed="rId2"/>
          <a:stretch>
            <a:fillRect/>
          </a:stretch>
        </p:blipFill>
        <p:spPr>
          <a:xfrm>
            <a:off x="5223986" y="4035266"/>
            <a:ext cx="496133" cy="496133"/>
          </a:xfrm>
          <a:prstGeom prst="rect">
            <a:avLst/>
          </a:prstGeom>
        </p:spPr>
      </p:pic>
      <p:sp>
        <p:nvSpPr>
          <p:cNvPr id="9" name="Text 5"/>
          <p:cNvSpPr/>
          <p:nvPr/>
        </p:nvSpPr>
        <p:spPr>
          <a:xfrm>
            <a:off x="5223986" y="4779407"/>
            <a:ext cx="2757130"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Epidemiological Insights</a:t>
            </a:r>
            <a:endParaRPr lang="en-US" sz="1950" dirty="0"/>
          </a:p>
        </p:txBody>
      </p:sp>
      <p:sp>
        <p:nvSpPr>
          <p:cNvPr id="10" name="Text 6"/>
          <p:cNvSpPr/>
          <p:nvPr/>
        </p:nvSpPr>
        <p:spPr>
          <a:xfrm>
            <a:off x="5223986" y="5208627"/>
            <a:ext cx="4182308"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Incorporated established risk factors and demographic considerations from large-scale population health studies.</a:t>
            </a:r>
            <a:endParaRPr lang="en-US" sz="1550" dirty="0"/>
          </a:p>
        </p:txBody>
      </p:sp>
      <p:pic>
        <p:nvPicPr>
          <p:cNvPr id="11" name="Image 2" descr="preencoded.png">    </p:cNvPr>
          <p:cNvPicPr>
            <a:picLocks noChangeAspect="1"/>
          </p:cNvPicPr>
          <p:nvPr/>
        </p:nvPicPr>
        <p:blipFill>
          <a:blip r:embed="rId3"/>
          <a:stretch>
            <a:fillRect/>
          </a:stretch>
        </p:blipFill>
        <p:spPr>
          <a:xfrm>
            <a:off x="9654302" y="4035266"/>
            <a:ext cx="496133" cy="496133"/>
          </a:xfrm>
          <a:prstGeom prst="rect">
            <a:avLst/>
          </a:prstGeom>
        </p:spPr>
      </p:pic>
      <p:sp>
        <p:nvSpPr>
          <p:cNvPr id="12" name="Text 7"/>
          <p:cNvSpPr/>
          <p:nvPr/>
        </p:nvSpPr>
        <p:spPr>
          <a:xfrm>
            <a:off x="9654302" y="4779407"/>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Personalized Health</a:t>
            </a:r>
            <a:endParaRPr lang="en-US" sz="1950" dirty="0"/>
          </a:p>
        </p:txBody>
      </p:sp>
      <p:sp>
        <p:nvSpPr>
          <p:cNvPr id="13" name="Text 8"/>
          <p:cNvSpPr/>
          <p:nvPr/>
        </p:nvSpPr>
        <p:spPr>
          <a:xfrm>
            <a:off x="9654302" y="5208627"/>
            <a:ext cx="4182308"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Contributes to the growing trend of data-driven tools for individualized health assessments and preventive care.</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074688" y="598408"/>
            <a:ext cx="2480905" cy="310158"/>
          </a:xfrm>
          <a:prstGeom prst="rect">
            <a:avLst/>
          </a:prstGeom>
          <a:noFill/>
          <a:ln/>
        </p:spPr>
        <p:txBody>
          <a:bodyPr wrap="none" lIns="0" tIns="0" rIns="0" bIns="0" rtlCol="0" anchor="t"/>
          <a:lstStyle/>
          <a:p>
            <a:pPr algn="ctr" indent="0" marL="0">
              <a:lnSpc>
                <a:spcPts val="2400"/>
              </a:lnSpc>
              <a:buNone/>
            </a:pPr>
            <a:r>
              <a:rPr lang="en-US" sz="1950" b="1" dirty="0">
                <a:solidFill>
                  <a:srgbClr val="E1E5CD"/>
                </a:solidFill>
                <a:latin typeface="Outfit Bold" pitchFamily="34" charset="0"/>
                <a:ea typeface="Outfit Bold" pitchFamily="34" charset="-122"/>
                <a:cs typeface="Outfit Bold" pitchFamily="34" charset="-120"/>
              </a:rPr>
              <a:t>DATA LIMITATIONS</a:t>
            </a:r>
            <a:endParaRPr lang="en-US" sz="1950" dirty="0"/>
          </a:p>
        </p:txBody>
      </p:sp>
      <p:sp>
        <p:nvSpPr>
          <p:cNvPr id="3" name="Text 1"/>
          <p:cNvSpPr/>
          <p:nvPr/>
        </p:nvSpPr>
        <p:spPr>
          <a:xfrm>
            <a:off x="793790" y="1106924"/>
            <a:ext cx="6551057" cy="620078"/>
          </a:xfrm>
          <a:prstGeom prst="rect">
            <a:avLst/>
          </a:prstGeom>
          <a:noFill/>
          <a:ln/>
        </p:spPr>
        <p:txBody>
          <a:bodyPr wrap="none" lIns="0" tIns="0" rIns="0" bIns="0" rtlCol="0" anchor="t"/>
          <a:lstStyle/>
          <a:p>
            <a:pPr algn="l" indent="0" marL="0">
              <a:lnSpc>
                <a:spcPts val="4850"/>
              </a:lnSpc>
              <a:buNone/>
            </a:pPr>
            <a:r>
              <a:rPr lang="en-US" sz="3900" b="1" dirty="0">
                <a:solidFill>
                  <a:srgbClr val="E1E5CD"/>
                </a:solidFill>
                <a:latin typeface="Outfit Bold" pitchFamily="34" charset="0"/>
                <a:ea typeface="Outfit Bold" pitchFamily="34" charset="-122"/>
                <a:cs typeface="Outfit Bold" pitchFamily="34" charset="-120"/>
              </a:rPr>
              <a:t>Navigating Data Constraints</a:t>
            </a:r>
            <a:endParaRPr lang="en-US" sz="3900" dirty="0"/>
          </a:p>
        </p:txBody>
      </p:sp>
      <p:sp>
        <p:nvSpPr>
          <p:cNvPr id="4" name="Text 2"/>
          <p:cNvSpPr/>
          <p:nvPr/>
        </p:nvSpPr>
        <p:spPr>
          <a:xfrm>
            <a:off x="793790" y="2024658"/>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While our model demonstrates robust performance, it's crucial to acknowledge the inherent limitations of the available data. Addressing these will be key for future enhancements and broader applicability.</a:t>
            </a:r>
            <a:endParaRPr lang="en-US" sz="1550" dirty="0"/>
          </a:p>
        </p:txBody>
      </p:sp>
      <p:pic>
        <p:nvPicPr>
          <p:cNvPr id="5" name="Image 0" descr="preencoded.png">    </p:cNvPr>
          <p:cNvPicPr>
            <a:picLocks noChangeAspect="1"/>
          </p:cNvPicPr>
          <p:nvPr/>
        </p:nvPicPr>
        <p:blipFill>
          <a:blip r:embed="rId1"/>
          <a:stretch>
            <a:fillRect/>
          </a:stretch>
        </p:blipFill>
        <p:spPr>
          <a:xfrm>
            <a:off x="793790" y="2882979"/>
            <a:ext cx="496133" cy="496133"/>
          </a:xfrm>
          <a:prstGeom prst="rect">
            <a:avLst/>
          </a:prstGeom>
        </p:spPr>
      </p:pic>
      <p:sp>
        <p:nvSpPr>
          <p:cNvPr id="6" name="Text 3"/>
          <p:cNvSpPr/>
          <p:nvPr/>
        </p:nvSpPr>
        <p:spPr>
          <a:xfrm>
            <a:off x="793790" y="3627120"/>
            <a:ext cx="2565202"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Limited Feature Depth</a:t>
            </a:r>
            <a:endParaRPr lang="en-US" sz="1950" dirty="0"/>
          </a:p>
        </p:txBody>
      </p:sp>
      <p:sp>
        <p:nvSpPr>
          <p:cNvPr id="7" name="Text 4"/>
          <p:cNvSpPr/>
          <p:nvPr/>
        </p:nvSpPr>
        <p:spPr>
          <a:xfrm>
            <a:off x="793790" y="4056340"/>
            <a:ext cx="6397347"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Our model primarily relied on core physical attributes. Integrating broader health markers like dietary habits, activity levels, and genetic predispositions would provide a more holistic prediction.</a:t>
            </a:r>
            <a:endParaRPr lang="en-US" sz="1550" dirty="0"/>
          </a:p>
        </p:txBody>
      </p:sp>
      <p:pic>
        <p:nvPicPr>
          <p:cNvPr id="8" name="Image 1" descr="preencoded.png">    </p:cNvPr>
          <p:cNvPicPr>
            <a:picLocks noChangeAspect="1"/>
          </p:cNvPicPr>
          <p:nvPr/>
        </p:nvPicPr>
        <p:blipFill>
          <a:blip r:embed="rId2"/>
          <a:stretch>
            <a:fillRect/>
          </a:stretch>
        </p:blipFill>
        <p:spPr>
          <a:xfrm>
            <a:off x="7439144" y="2882979"/>
            <a:ext cx="496133" cy="496133"/>
          </a:xfrm>
          <a:prstGeom prst="rect">
            <a:avLst/>
          </a:prstGeom>
        </p:spPr>
      </p:pic>
      <p:sp>
        <p:nvSpPr>
          <p:cNvPr id="9" name="Text 5"/>
          <p:cNvSpPr/>
          <p:nvPr/>
        </p:nvSpPr>
        <p:spPr>
          <a:xfrm>
            <a:off x="7439144" y="3627120"/>
            <a:ext cx="3217188"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Dataset Representativeness</a:t>
            </a:r>
            <a:endParaRPr lang="en-US" sz="1950" dirty="0"/>
          </a:p>
        </p:txBody>
      </p:sp>
      <p:sp>
        <p:nvSpPr>
          <p:cNvPr id="10" name="Text 6"/>
          <p:cNvSpPr/>
          <p:nvPr/>
        </p:nvSpPr>
        <p:spPr>
          <a:xfrm>
            <a:off x="7439144" y="4056340"/>
            <a:ext cx="6397466"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The training data, though substantial, may not fully capture the vast diversity of global populations, potentially affecting the model's generalizability across all demographic groups.</a:t>
            </a:r>
            <a:endParaRPr lang="en-US" sz="1550" dirty="0"/>
          </a:p>
        </p:txBody>
      </p:sp>
      <p:pic>
        <p:nvPicPr>
          <p:cNvPr id="11" name="Image 2" descr="preencoded.png">    </p:cNvPr>
          <p:cNvPicPr>
            <a:picLocks noChangeAspect="1"/>
          </p:cNvPicPr>
          <p:nvPr/>
        </p:nvPicPr>
        <p:blipFill>
          <a:blip r:embed="rId3"/>
          <a:stretch>
            <a:fillRect/>
          </a:stretch>
        </p:blipFill>
        <p:spPr>
          <a:xfrm>
            <a:off x="793790" y="5505093"/>
            <a:ext cx="496133" cy="496133"/>
          </a:xfrm>
          <a:prstGeom prst="rect">
            <a:avLst/>
          </a:prstGeom>
        </p:spPr>
      </p:pic>
      <p:sp>
        <p:nvSpPr>
          <p:cNvPr id="12" name="Text 7"/>
          <p:cNvSpPr/>
          <p:nvPr/>
        </p:nvSpPr>
        <p:spPr>
          <a:xfrm>
            <a:off x="793790" y="6249233"/>
            <a:ext cx="3101578"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Data Quality &amp; Consistency</a:t>
            </a:r>
            <a:endParaRPr lang="en-US" sz="1950" dirty="0"/>
          </a:p>
        </p:txBody>
      </p:sp>
      <p:sp>
        <p:nvSpPr>
          <p:cNvPr id="13" name="Text 8"/>
          <p:cNvSpPr/>
          <p:nvPr/>
        </p:nvSpPr>
        <p:spPr>
          <a:xfrm>
            <a:off x="793790" y="6678454"/>
            <a:ext cx="6397347"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Reliance on self-reported data introduces potential for inaccuracies or inconsistencies. Verifying measurements and standardizing collection methods could further improve data integrity.</a:t>
            </a:r>
            <a:endParaRPr lang="en-US" sz="1550" dirty="0"/>
          </a:p>
        </p:txBody>
      </p:sp>
      <p:pic>
        <p:nvPicPr>
          <p:cNvPr id="14" name="Image 3" descr="preencoded.png">    </p:cNvPr>
          <p:cNvPicPr>
            <a:picLocks noChangeAspect="1"/>
          </p:cNvPicPr>
          <p:nvPr/>
        </p:nvPicPr>
        <p:blipFill>
          <a:blip r:embed="rId4"/>
          <a:stretch>
            <a:fillRect/>
          </a:stretch>
        </p:blipFill>
        <p:spPr>
          <a:xfrm>
            <a:off x="7439144" y="5505093"/>
            <a:ext cx="496133" cy="496133"/>
          </a:xfrm>
          <a:prstGeom prst="rect">
            <a:avLst/>
          </a:prstGeom>
        </p:spPr>
      </p:pic>
      <p:sp>
        <p:nvSpPr>
          <p:cNvPr id="15" name="Text 9"/>
          <p:cNvSpPr/>
          <p:nvPr/>
        </p:nvSpPr>
        <p:spPr>
          <a:xfrm>
            <a:off x="7439144" y="6249233"/>
            <a:ext cx="3374708" cy="310158"/>
          </a:xfrm>
          <a:prstGeom prst="rect">
            <a:avLst/>
          </a:prstGeom>
          <a:noFill/>
          <a:ln/>
        </p:spPr>
        <p:txBody>
          <a:bodyPr wrap="none" lIns="0" tIns="0" rIns="0" bIns="0" rtlCol="0" anchor="t"/>
          <a:lstStyle/>
          <a:p>
            <a:pPr algn="l" indent="0" marL="0">
              <a:lnSpc>
                <a:spcPts val="2400"/>
              </a:lnSpc>
              <a:buNone/>
            </a:pPr>
            <a:r>
              <a:rPr lang="en-US" sz="1950" b="1" dirty="0">
                <a:solidFill>
                  <a:srgbClr val="C2C4B5"/>
                </a:solidFill>
                <a:latin typeface="Outfit Bold" pitchFamily="34" charset="0"/>
                <a:ea typeface="Outfit Bold" pitchFamily="34" charset="-122"/>
                <a:cs typeface="Outfit Bold" pitchFamily="34" charset="-120"/>
              </a:rPr>
              <a:t>Absence of Longitudinal Data</a:t>
            </a:r>
            <a:endParaRPr lang="en-US" sz="1950" dirty="0"/>
          </a:p>
        </p:txBody>
      </p:sp>
      <p:sp>
        <p:nvSpPr>
          <p:cNvPr id="16" name="Text 10"/>
          <p:cNvSpPr/>
          <p:nvPr/>
        </p:nvSpPr>
        <p:spPr>
          <a:xfrm>
            <a:off x="7439144" y="6678454"/>
            <a:ext cx="6397466" cy="952619"/>
          </a:xfrm>
          <a:prstGeom prst="rect">
            <a:avLst/>
          </a:prstGeom>
          <a:noFill/>
          <a:ln/>
        </p:spPr>
        <p:txBody>
          <a:bodyPr wrap="square" lIns="0" tIns="0" rIns="0" bIns="0" rtlCol="0" anchor="t"/>
          <a:lstStyle/>
          <a:p>
            <a:pPr algn="l" indent="0" marL="0">
              <a:lnSpc>
                <a:spcPts val="2500"/>
              </a:lnSpc>
              <a:buNone/>
            </a:pPr>
            <a:r>
              <a:rPr lang="en-US" sz="1550" dirty="0">
                <a:solidFill>
                  <a:srgbClr val="C2C4B5"/>
                </a:solidFill>
                <a:latin typeface="Bitter" pitchFamily="34" charset="0"/>
                <a:ea typeface="Bitter" pitchFamily="34" charset="-122"/>
                <a:cs typeface="Bitter" pitchFamily="34" charset="-120"/>
              </a:rPr>
              <a:t>Our current dataset provides a static snapshot. Incorporating longitudinal data would enable the model to understand BMI changes over time, offering insights into progression and causality.</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2025-07-21T15:06:34Z</dcterms:created>
  <dcterms:modified xsi:type="dcterms:W3CDTF">2025-07-21T15:06:34Z</dcterms:modified>
</cp:coreProperties>
</file>