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120" d="100"/>
          <a:sy n="120" d="100"/>
        </p:scale>
        <p:origin x="-114" y="-78"/>
      </p:cViewPr>
      <p:guideLst>
        <p:guide orient="horz" pos="1968"/>
        <p:guide orient="horz" pos="3912"/>
        <p:guide orient="horz" pos="1656"/>
        <p:guide pos="408"/>
        <p:guide pos="7272"/>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9/26/2025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xmlns="">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xmlns="">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xmlns="">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7TUqO5vwL91Wzag8gMYiZgFHz7cHUJy_?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colab.research.google.com/drive/17TUqO5vwL91Wzag8gMYiZgFHz7cHUJy_?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7TUqO5vwL91Wzag8gMYiZgFHz7cHUJy_?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colab.research.google.com/drive/17TUqO5vwL91Wzag8gMYiZgFHz7cHUJy_?usp=sharing"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unanimousaditya/VOIS_AICTE_Oct_2025_AdityaRaj.gi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4460683" y="4141999"/>
            <a:ext cx="5252278" cy="861497"/>
          </a:xfrm>
        </p:spPr>
        <p:txBody>
          <a:bodyPr>
            <a:normAutofit fontScale="92500" lnSpcReduction="20000"/>
          </a:bodyPr>
          <a:lstStyle/>
          <a:p>
            <a:pPr algn="r"/>
            <a:r>
              <a:rPr lang="en-US" sz="3200" dirty="0" err="1" smtClean="0">
                <a:solidFill>
                  <a:schemeClr val="tx1"/>
                </a:solidFill>
              </a:rPr>
              <a:t>Aditya</a:t>
            </a:r>
            <a:r>
              <a:rPr lang="en-US" sz="3200" dirty="0" smtClean="0">
                <a:solidFill>
                  <a:schemeClr val="tx1"/>
                </a:solidFill>
              </a:rPr>
              <a:t> Raj</a:t>
            </a:r>
          </a:p>
          <a:p>
            <a:pPr algn="r"/>
            <a:r>
              <a:rPr lang="en-IN" dirty="0"/>
              <a:t>INTERNSHIP_17546440516895be537820f </a:t>
            </a:r>
            <a:endParaRPr lang="en-US" b="0" dirty="0" smtClean="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3943846" y="2853025"/>
            <a:ext cx="6512118" cy="743448"/>
          </a:xfrm>
        </p:spPr>
        <p:txBody>
          <a:bodyPr>
            <a:normAutofit fontScale="90000"/>
          </a:bodyPr>
          <a:lstStyle/>
          <a:p>
            <a:r>
              <a:rPr lang="en-IN" sz="3200" b="1" dirty="0"/>
              <a:t>AIRBNB HOTEL BOOKING ANALYSIS</a:t>
            </a:r>
            <a:endParaRPr lang="en-IN" sz="3200" b="1"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050" name="Picture 2" descr="C:\Users\Admin\OneDrive\Pictures\Screenshots\Screenshot 2025-09-26 20433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29" y="1032893"/>
            <a:ext cx="7444351" cy="5024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074" name="Picture 2" descr="C:\Users\Admin\OneDrive\Pictures\Screenshots\Screenshot 2025-09-26 20434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5958" y="988614"/>
            <a:ext cx="7386666" cy="5229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xfrm>
            <a:off x="-954263" y="1840395"/>
            <a:ext cx="11340000" cy="2222722"/>
          </a:xfrm>
          <a:prstGeom prst="rect">
            <a:avLst/>
          </a:prstGeom>
        </p:spPr>
        <p:txBody>
          <a:bodyPr anchor="ctr">
            <a:normAutofit/>
          </a:bodyPr>
          <a:lstStyle/>
          <a:p>
            <a:pPr algn="ctr"/>
            <a:r>
              <a:rPr lang="en-US" sz="8000" b="1" dirty="0">
                <a:solidFill>
                  <a:schemeClr val="tx1"/>
                </a:solidFill>
              </a:rPr>
              <a:t>Thank you</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err="1"/>
              <a:t>Airbnb</a:t>
            </a:r>
            <a:r>
              <a:rPr lang="en-US" sz="2800" dirty="0"/>
              <a:t>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660399" y="805213"/>
            <a:ext cx="6276109" cy="830997"/>
          </a:xfrm>
        </p:spPr>
        <p:txBody>
          <a:bodyPr>
            <a:normAutofit fontScale="90000"/>
          </a:bodyPr>
          <a:lstStyle/>
          <a:p>
            <a:pPr algn="just"/>
            <a:r>
              <a:rPr lang="en-GB" dirty="0" smtClean="0"/>
              <a:t>Project-Description</a:t>
            </a:r>
            <a:r>
              <a:rPr lang="en-GB" dirty="0"/>
              <a:t/>
            </a:r>
            <a:br>
              <a:rPr lang="en-GB" dirty="0"/>
            </a:br>
            <a:r>
              <a:rPr lang="en-GB" dirty="0"/>
              <a:t/>
            </a:r>
            <a:br>
              <a:rPr lang="en-GB" dirty="0"/>
            </a:br>
            <a:r>
              <a:rPr lang="en-US" sz="2200" dirty="0"/>
              <a:t>This project focuses on building a machine learning model to predict the price of </a:t>
            </a:r>
            <a:r>
              <a:rPr lang="en-US" sz="2200" dirty="0" err="1"/>
              <a:t>Airbnb</a:t>
            </a:r>
            <a:r>
              <a:rPr lang="en-US" sz="2200" dirty="0"/>
              <a:t> listings. Pricing an </a:t>
            </a:r>
            <a:r>
              <a:rPr lang="en-US" sz="2200" dirty="0" err="1"/>
              <a:t>Airbnb</a:t>
            </a:r>
            <a:r>
              <a:rPr lang="en-US" sz="2200" dirty="0"/>
              <a:t> property correctly is crucial for both hosts and travelers: hosts want to maximize occupancy and earnings, while travelers want fair and competitive prices. Using historical </a:t>
            </a:r>
            <a:r>
              <a:rPr lang="en-US" sz="2200" dirty="0" err="1"/>
              <a:t>Airbnb</a:t>
            </a:r>
            <a:r>
              <a:rPr lang="en-US" sz="2200" dirty="0"/>
              <a:t> data, the project develops a regression model that learns relationships between listing attributes (such as number of bedrooms, bathrooms, and guest ratings) and the price </a:t>
            </a:r>
            <a:r>
              <a:rPr lang="en-US" sz="2200" dirty="0" err="1" smtClean="0"/>
              <a:t>charged.The</a:t>
            </a:r>
            <a:r>
              <a:rPr lang="en-US" sz="2200" dirty="0" smtClean="0"/>
              <a:t> </a:t>
            </a:r>
            <a:r>
              <a:rPr lang="en-US" sz="2200" dirty="0"/>
              <a:t>model can then be used to predict prices for new or hypothetical listings, helping property owners make informed pricing decisions.</a:t>
            </a:r>
            <a:endParaRPr lang="en-IN" sz="2200"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721359" y="1991360"/>
            <a:ext cx="7904481" cy="3990023"/>
          </a:xfrm>
        </p:spPr>
        <p:txBody>
          <a:bodyPr>
            <a:normAutofit fontScale="40000" lnSpcReduction="20000"/>
          </a:bodyPr>
          <a:lstStyle/>
          <a:p>
            <a:pPr algn="just">
              <a:lnSpc>
                <a:spcPct val="150000"/>
              </a:lnSpc>
            </a:pPr>
            <a:r>
              <a:rPr lang="en-US" sz="3600" dirty="0" err="1" smtClean="0"/>
              <a:t>Airbnb</a:t>
            </a:r>
            <a:r>
              <a:rPr lang="en-US" sz="3600" dirty="0" smtClean="0"/>
              <a:t> </a:t>
            </a:r>
            <a:r>
              <a:rPr lang="en-US" sz="3600" dirty="0"/>
              <a:t>Hosts</a:t>
            </a:r>
          </a:p>
          <a:p>
            <a:pPr algn="just">
              <a:lnSpc>
                <a:spcPct val="150000"/>
              </a:lnSpc>
            </a:pPr>
            <a:r>
              <a:rPr lang="en-US" sz="3600" dirty="0"/>
              <a:t>To optimize pricing of their listings based on property features and guest reviews.</a:t>
            </a:r>
          </a:p>
          <a:p>
            <a:pPr algn="just">
              <a:lnSpc>
                <a:spcPct val="150000"/>
              </a:lnSpc>
            </a:pPr>
            <a:r>
              <a:rPr lang="en-US" sz="3600" dirty="0"/>
              <a:t>Travelers</a:t>
            </a:r>
          </a:p>
          <a:p>
            <a:pPr algn="just">
              <a:lnSpc>
                <a:spcPct val="150000"/>
              </a:lnSpc>
            </a:pPr>
            <a:r>
              <a:rPr lang="en-US" sz="3600" dirty="0"/>
              <a:t>To evaluate whether a listing is overpriced or reasonably priced.</a:t>
            </a:r>
          </a:p>
          <a:p>
            <a:pPr algn="just">
              <a:lnSpc>
                <a:spcPct val="150000"/>
              </a:lnSpc>
            </a:pPr>
            <a:r>
              <a:rPr lang="en-US" sz="3600" dirty="0" err="1"/>
              <a:t>Airbnb</a:t>
            </a:r>
            <a:r>
              <a:rPr lang="en-US" sz="3600" dirty="0"/>
              <a:t> Platform Analysts</a:t>
            </a:r>
          </a:p>
          <a:p>
            <a:pPr algn="just">
              <a:lnSpc>
                <a:spcPct val="150000"/>
              </a:lnSpc>
            </a:pPr>
            <a:r>
              <a:rPr lang="en-US" sz="3600" dirty="0"/>
              <a:t>To improve automated pricing suggestions and increase platform trust.</a:t>
            </a:r>
          </a:p>
          <a:p>
            <a:pPr algn="just">
              <a:lnSpc>
                <a:spcPct val="150000"/>
              </a:lnSpc>
            </a:pPr>
            <a:r>
              <a:rPr lang="en-US" sz="3600" dirty="0" smtClean="0"/>
              <a:t>Researchers/Students</a:t>
            </a:r>
            <a:endParaRPr lang="en-US" sz="3600" dirty="0"/>
          </a:p>
          <a:p>
            <a:pPr algn="just">
              <a:lnSpc>
                <a:spcPct val="150000"/>
              </a:lnSpc>
            </a:pPr>
            <a:r>
              <a:rPr lang="en-US" sz="3600" dirty="0"/>
              <a:t>To study the impact of property features and reviews on rental pricing.</a:t>
            </a:r>
            <a:endParaRPr lang="en-IN" sz="3600" dirty="0"/>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b="1" dirty="0" smtClean="0"/>
              <a:t>Python</a:t>
            </a:r>
            <a:r>
              <a:rPr lang="en-IN" dirty="0" smtClean="0"/>
              <a:t>-Core </a:t>
            </a:r>
            <a:r>
              <a:rPr lang="en-IN" dirty="0"/>
              <a:t>programming language</a:t>
            </a:r>
          </a:p>
          <a:p>
            <a:pPr lvl="1">
              <a:lnSpc>
                <a:spcPct val="150000"/>
              </a:lnSpc>
            </a:pPr>
            <a:r>
              <a:rPr lang="en-IN" b="1" dirty="0" smtClean="0"/>
              <a:t>Pandas </a:t>
            </a:r>
            <a:r>
              <a:rPr lang="en-IN" b="1" dirty="0"/>
              <a:t>&amp; </a:t>
            </a:r>
            <a:r>
              <a:rPr lang="en-IN" b="1" dirty="0" err="1"/>
              <a:t>NumPy</a:t>
            </a:r>
            <a:r>
              <a:rPr lang="en-IN" dirty="0"/>
              <a:t>-Data cleaning and </a:t>
            </a:r>
            <a:r>
              <a:rPr lang="en-IN" dirty="0" err="1"/>
              <a:t>preprocessing</a:t>
            </a:r>
            <a:endParaRPr lang="en-IN" dirty="0"/>
          </a:p>
          <a:p>
            <a:pPr lvl="1">
              <a:lnSpc>
                <a:spcPct val="150000"/>
              </a:lnSpc>
            </a:pPr>
            <a:r>
              <a:rPr lang="en-IN" b="1" dirty="0" err="1" smtClean="0"/>
              <a:t>Scikit</a:t>
            </a:r>
            <a:r>
              <a:rPr lang="en-IN" b="1" dirty="0" smtClean="0"/>
              <a:t>-learn</a:t>
            </a:r>
            <a:r>
              <a:rPr lang="en-IN" dirty="0" smtClean="0"/>
              <a:t>-Machine </a:t>
            </a:r>
            <a:r>
              <a:rPr lang="en-IN" dirty="0"/>
              <a:t>learning (model training, regression, evaluation)</a:t>
            </a:r>
          </a:p>
          <a:p>
            <a:pPr lvl="1">
              <a:lnSpc>
                <a:spcPct val="150000"/>
              </a:lnSpc>
            </a:pPr>
            <a:r>
              <a:rPr lang="en-IN" b="1" dirty="0" err="1" smtClean="0"/>
              <a:t>Matplotlib</a:t>
            </a:r>
            <a:r>
              <a:rPr lang="en-IN" b="1" dirty="0" smtClean="0"/>
              <a:t>/</a:t>
            </a:r>
            <a:r>
              <a:rPr lang="en-IN" b="1" dirty="0" err="1" smtClean="0"/>
              <a:t>Seaborn</a:t>
            </a:r>
            <a:r>
              <a:rPr lang="en-IN" dirty="0" smtClean="0"/>
              <a:t>-Data </a:t>
            </a:r>
            <a:r>
              <a:rPr lang="en-IN" dirty="0"/>
              <a:t>visualization and feature importance</a:t>
            </a:r>
          </a:p>
          <a:p>
            <a:pPr lvl="1">
              <a:lnSpc>
                <a:spcPct val="150000"/>
              </a:lnSpc>
            </a:pPr>
            <a:r>
              <a:rPr lang="en-IN" b="1" dirty="0" smtClean="0"/>
              <a:t>Google </a:t>
            </a:r>
            <a:r>
              <a:rPr lang="en-IN" b="1" dirty="0" err="1"/>
              <a:t>Colab</a:t>
            </a:r>
            <a:r>
              <a:rPr lang="en-IN" dirty="0"/>
              <a:t>-Cloud-based environment for running the project</a:t>
            </a:r>
          </a:p>
          <a:p>
            <a:pPr lvl="1">
              <a:lnSpc>
                <a:spcPct val="150000"/>
              </a:lnSpc>
            </a:pPr>
            <a:r>
              <a:rPr lang="en-IN" b="1" dirty="0" smtClean="0"/>
              <a:t>File </a:t>
            </a:r>
            <a:r>
              <a:rPr lang="en-IN" b="1" dirty="0"/>
              <a:t>handling libraries</a:t>
            </a:r>
            <a:r>
              <a:rPr lang="en-IN" dirty="0"/>
              <a:t>-</a:t>
            </a:r>
            <a:r>
              <a:rPr lang="en-IN" dirty="0" err="1"/>
              <a:t>openpyxi</a:t>
            </a:r>
            <a:r>
              <a:rPr lang="en-IN" dirty="0"/>
              <a:t> (for Excel) and built-in CSV handling</a:t>
            </a:r>
            <a:endParaRPr lang="en-IN" dirty="0"/>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798248"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smtClean="0">
                <a:solidFill>
                  <a:srgbClr val="0070C0"/>
                </a:solidFill>
                <a:hlinkClick r:id="rId3"/>
              </a:rPr>
              <a:t>Demo Link</a:t>
            </a:r>
            <a:endParaRPr lang="en-IN" b="0" u="sng" dirty="0">
              <a:solidFill>
                <a:srgbClr val="0070C0"/>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361" y="1174976"/>
            <a:ext cx="7372678" cy="475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xmlns=""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Demo Link</a:t>
            </a:r>
            <a:endParaRPr lang="en-IN" b="0" u="sng" dirty="0">
              <a:solidFill>
                <a:srgbClr val="0070C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221" y="1343765"/>
            <a:ext cx="8325093" cy="413103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xmlns=""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Demo Link</a:t>
            </a:r>
            <a:endParaRPr lang="en-IN" b="0" u="sng" dirty="0">
              <a:solidFill>
                <a:srgbClr val="0070C0"/>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959" y="1192689"/>
            <a:ext cx="8790206" cy="442888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BA0845DA-C188-DB03-7162-C74DB64A3678}"/>
              </a:ext>
            </a:extLst>
          </p:cNvPr>
          <p:cNvSpPr>
            <a:spLocks noGrp="1"/>
          </p:cNvSpPr>
          <p:nvPr>
            <p:ph type="title"/>
          </p:nvPr>
        </p:nvSpPr>
        <p:spPr>
          <a:xfrm>
            <a:off x="485126" y="1062827"/>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xmlns=""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8935B953-0B74-DF35-9464-45E8CB01D89D}"/>
              </a:ext>
            </a:extLst>
          </p:cNvPr>
          <p:cNvSpPr>
            <a:spLocks noGrp="1"/>
          </p:cNvSpPr>
          <p:nvPr>
            <p:ph type="body" sz="quarter" idx="12"/>
          </p:nvPr>
        </p:nvSpPr>
        <p:spPr>
          <a:xfrm>
            <a:off x="422959" y="2234317"/>
            <a:ext cx="8412480" cy="2546476"/>
          </a:xfrm>
        </p:spPr>
        <p:txBody>
          <a:bodyPr vert="horz" lIns="91440" tIns="45720" rIns="91440" bIns="45720" rtlCol="0" anchor="t">
            <a:normAutofit/>
          </a:bodyPr>
          <a:lstStyle/>
          <a:p>
            <a:pPr marL="0" indent="0">
              <a:buNone/>
            </a:pPr>
            <a:r>
              <a:rPr lang="en-US" dirty="0">
                <a:hlinkClick r:id="rId4"/>
              </a:rPr>
              <a:t>https://github.com/unanimousaditya/VOIS_AICTE_Oct_2025_AdityaRaj</a:t>
            </a:r>
            <a:r>
              <a:rPr lang="en-US" dirty="0">
                <a:hlinkClick r:id="rId4"/>
              </a:rPr>
              <a:t> </a:t>
            </a:r>
            <a:endParaRPr lang="en-US" dirty="0"/>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572</TotalTime>
  <Words>213</Words>
  <Application>Microsoft Office PowerPoint</Application>
  <PresentationFormat>Custom</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AIRBNB HOTEL BOOKING ANALYSIS</vt:lpstr>
      <vt:lpstr>PROBLEM  STATEMENT</vt:lpstr>
      <vt:lpstr>Project-Description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charged.The model can then be used to predict prices for new or hypothetical listings, helping property owners make informed pricing decisions.</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Admin</cp:lastModifiedBy>
  <cp:revision>107</cp:revision>
  <dcterms:created xsi:type="dcterms:W3CDTF">2021-07-11T13:13:15Z</dcterms:created>
  <dcterms:modified xsi:type="dcterms:W3CDTF">2025-09-26T15:34:53Z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