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76" r:id="rId2"/>
    <p:sldId id="257" r:id="rId3"/>
    <p:sldId id="258" r:id="rId4"/>
    <p:sldId id="285" r:id="rId5"/>
    <p:sldId id="286" r:id="rId6"/>
    <p:sldId id="281" r:id="rId7"/>
    <p:sldId id="287" r:id="rId8"/>
    <p:sldId id="288" r:id="rId9"/>
    <p:sldId id="303" r:id="rId10"/>
    <p:sldId id="304" r:id="rId11"/>
    <p:sldId id="305" r:id="rId12"/>
    <p:sldId id="306" r:id="rId13"/>
    <p:sldId id="307" r:id="rId14"/>
    <p:sldId id="308" r:id="rId15"/>
    <p:sldId id="309" r:id="rId16"/>
    <p:sldId id="310" r:id="rId17"/>
    <p:sldId id="311" r:id="rId18"/>
    <p:sldId id="291" r:id="rId19"/>
    <p:sldId id="292" r:id="rId20"/>
    <p:sldId id="293" r:id="rId21"/>
    <p:sldId id="294" r:id="rId22"/>
    <p:sldId id="295" r:id="rId23"/>
    <p:sldId id="296" r:id="rId24"/>
    <p:sldId id="325" r:id="rId25"/>
    <p:sldId id="326" r:id="rId26"/>
    <p:sldId id="327" r:id="rId27"/>
    <p:sldId id="328" r:id="rId28"/>
    <p:sldId id="329" r:id="rId29"/>
    <p:sldId id="320" r:id="rId30"/>
    <p:sldId id="321" r:id="rId31"/>
    <p:sldId id="322" r:id="rId32"/>
    <p:sldId id="323" r:id="rId33"/>
    <p:sldId id="331" r:id="rId34"/>
    <p:sldId id="334" r:id="rId35"/>
    <p:sldId id="335" r:id="rId36"/>
    <p:sldId id="336" r:id="rId37"/>
    <p:sldId id="337" r:id="rId38"/>
    <p:sldId id="338" r:id="rId39"/>
    <p:sldId id="339" r:id="rId40"/>
    <p:sldId id="340" r:id="rId41"/>
    <p:sldId id="341" r:id="rId42"/>
    <p:sldId id="342" r:id="rId43"/>
    <p:sldId id="34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44" r:id="rId57"/>
    <p:sldId id="345" r:id="rId58"/>
    <p:sldId id="346" r:id="rId59"/>
    <p:sldId id="347" r:id="rId60"/>
    <p:sldId id="348" r:id="rId61"/>
    <p:sldId id="349" r:id="rId62"/>
    <p:sldId id="350" r:id="rId63"/>
    <p:sldId id="351" r:id="rId64"/>
    <p:sldId id="352" r:id="rId65"/>
    <p:sldId id="297" r:id="rId66"/>
    <p:sldId id="298" r:id="rId67"/>
    <p:sldId id="299" r:id="rId68"/>
    <p:sldId id="300" r:id="rId69"/>
    <p:sldId id="302" r:id="rId70"/>
    <p:sldId id="301" r:id="rId71"/>
    <p:sldId id="289" r:id="rId72"/>
    <p:sldId id="290" r:id="rId73"/>
    <p:sldId id="318" r:id="rId74"/>
    <p:sldId id="319" r:id="rId75"/>
    <p:sldId id="332" r:id="rId76"/>
    <p:sldId id="333" r:id="rId77"/>
    <p:sldId id="353"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8" autoAdjust="0"/>
    <p:restoredTop sz="94660"/>
  </p:normalViewPr>
  <p:slideViewPr>
    <p:cSldViewPr showGuides="1">
      <p:cViewPr varScale="1">
        <p:scale>
          <a:sx n="66" d="100"/>
          <a:sy n="66" d="100"/>
        </p:scale>
        <p:origin x="-160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62"/>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284C6-191F-4AC3-9C50-DCB5E95744A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D79B772E-5606-424C-A818-6FAA2EDA029F}">
      <dgm:prSet phldrT="[文本]" custT="1"/>
      <dgm:spPr/>
      <dgm:t>
        <a:bodyPr/>
        <a:lstStyle/>
        <a:p>
          <a:r>
            <a:rPr lang="zh-CN" altLang="en-US" sz="1600" dirty="0" smtClean="0"/>
            <a:t>医学领域应用研究</a:t>
          </a:r>
          <a:endParaRPr lang="zh-CN" altLang="en-US" sz="1600" dirty="0"/>
        </a:p>
      </dgm:t>
    </dgm:pt>
    <dgm:pt modelId="{E8FA4EBA-3391-4E67-A167-15A8C987B5DD}" type="parTrans" cxnId="{F64A1BFD-7752-4612-868A-B21708120D83}">
      <dgm:prSet/>
      <dgm:spPr/>
      <dgm:t>
        <a:bodyPr/>
        <a:lstStyle/>
        <a:p>
          <a:endParaRPr lang="zh-CN" altLang="en-US" sz="1600"/>
        </a:p>
      </dgm:t>
    </dgm:pt>
    <dgm:pt modelId="{6AE90E90-AEF5-4DE1-83ED-D1FBF4FEF1A3}" type="sibTrans" cxnId="{F64A1BFD-7752-4612-868A-B21708120D83}">
      <dgm:prSet/>
      <dgm:spPr/>
      <dgm:t>
        <a:bodyPr/>
        <a:lstStyle/>
        <a:p>
          <a:endParaRPr lang="zh-CN" altLang="en-US" sz="1600"/>
        </a:p>
      </dgm:t>
    </dgm:pt>
    <dgm:pt modelId="{3E242804-0266-4EFD-8F41-0DB3EE6FE289}">
      <dgm:prSet phldrT="[文本]" custT="1"/>
      <dgm:spPr/>
      <dgm:t>
        <a:bodyPr/>
        <a:lstStyle/>
        <a:p>
          <a:r>
            <a:rPr lang="zh-CN" altLang="en-US" sz="1600" dirty="0" smtClean="0"/>
            <a:t>患者健康素养对其疾病治疗的影响</a:t>
          </a:r>
          <a:endParaRPr lang="zh-CN" altLang="en-US" sz="1600" dirty="0"/>
        </a:p>
      </dgm:t>
    </dgm:pt>
    <dgm:pt modelId="{FFAA46DE-6C3A-4C9E-83DB-68B86A42B704}" type="parTrans" cxnId="{1DC33B1F-534F-4C02-8757-8B319E55728E}">
      <dgm:prSet/>
      <dgm:spPr/>
      <dgm:t>
        <a:bodyPr/>
        <a:lstStyle/>
        <a:p>
          <a:endParaRPr lang="zh-CN" altLang="en-US" sz="1600"/>
        </a:p>
      </dgm:t>
    </dgm:pt>
    <dgm:pt modelId="{3F23DE46-343E-48DA-8EEB-9E0A5B8E02E8}" type="sibTrans" cxnId="{1DC33B1F-534F-4C02-8757-8B319E55728E}">
      <dgm:prSet/>
      <dgm:spPr/>
      <dgm:t>
        <a:bodyPr/>
        <a:lstStyle/>
        <a:p>
          <a:endParaRPr lang="zh-CN" altLang="en-US" sz="1600"/>
        </a:p>
      </dgm:t>
    </dgm:pt>
    <dgm:pt modelId="{BCE1B0A2-48F1-422F-A803-7AEB5FF5BFDA}">
      <dgm:prSet phldrT="[文本]" custT="1"/>
      <dgm:spPr/>
      <dgm:t>
        <a:bodyPr/>
        <a:lstStyle/>
        <a:p>
          <a:pPr>
            <a:lnSpc>
              <a:spcPct val="100000"/>
            </a:lnSpc>
            <a:spcAft>
              <a:spcPts val="0"/>
            </a:spcAft>
          </a:pPr>
          <a:r>
            <a:rPr lang="zh-CN" altLang="en-US" sz="1600" dirty="0" smtClean="0"/>
            <a:t>高等教育</a:t>
          </a:r>
          <a:endParaRPr lang="en-US" altLang="zh-CN" sz="1600" dirty="0" smtClean="0"/>
        </a:p>
        <a:p>
          <a:pPr>
            <a:lnSpc>
              <a:spcPct val="90000"/>
            </a:lnSpc>
            <a:spcAft>
              <a:spcPct val="35000"/>
            </a:spcAft>
          </a:pPr>
          <a:r>
            <a:rPr lang="zh-CN" altLang="en-US" sz="1600" dirty="0" smtClean="0"/>
            <a:t>信息素养</a:t>
          </a:r>
          <a:endParaRPr lang="zh-CN" altLang="en-US" sz="1600" dirty="0"/>
        </a:p>
      </dgm:t>
    </dgm:pt>
    <dgm:pt modelId="{85062A20-1D19-40D2-B3F4-CDBCB7C7E560}" type="parTrans" cxnId="{B1D18B0D-1510-4E12-AD73-87E940497082}">
      <dgm:prSet/>
      <dgm:spPr/>
      <dgm:t>
        <a:bodyPr/>
        <a:lstStyle/>
        <a:p>
          <a:endParaRPr lang="zh-CN" altLang="en-US" sz="1600"/>
        </a:p>
      </dgm:t>
    </dgm:pt>
    <dgm:pt modelId="{CDC10C75-93B8-47E4-8ED8-345CDD09B53F}" type="sibTrans" cxnId="{B1D18B0D-1510-4E12-AD73-87E940497082}">
      <dgm:prSet/>
      <dgm:spPr/>
      <dgm:t>
        <a:bodyPr/>
        <a:lstStyle/>
        <a:p>
          <a:endParaRPr lang="zh-CN" altLang="en-US" sz="1600"/>
        </a:p>
      </dgm:t>
    </dgm:pt>
    <dgm:pt modelId="{20E13EFE-7D23-40E5-980F-7267D53F2078}">
      <dgm:prSet phldrT="[文本]" custT="1"/>
      <dgm:spPr/>
      <dgm:t>
        <a:bodyPr/>
        <a:lstStyle/>
        <a:p>
          <a:r>
            <a:rPr lang="zh-CN" altLang="en-US" sz="1600" dirty="0" smtClean="0"/>
            <a:t>信息素养</a:t>
          </a:r>
          <a:endParaRPr lang="zh-CN" altLang="en-US" sz="1600" dirty="0"/>
        </a:p>
      </dgm:t>
    </dgm:pt>
    <dgm:pt modelId="{5AEF5052-A732-4874-A0CD-EB3528047DCF}" type="parTrans" cxnId="{FDD93F26-77F6-48AB-8D1B-5A771834433C}">
      <dgm:prSet/>
      <dgm:spPr/>
      <dgm:t>
        <a:bodyPr/>
        <a:lstStyle/>
        <a:p>
          <a:endParaRPr lang="zh-CN" altLang="en-US" sz="1600"/>
        </a:p>
      </dgm:t>
    </dgm:pt>
    <dgm:pt modelId="{8B35C1F9-A903-4E96-962F-51515A46140B}" type="sibTrans" cxnId="{FDD93F26-77F6-48AB-8D1B-5A771834433C}">
      <dgm:prSet/>
      <dgm:spPr/>
      <dgm:t>
        <a:bodyPr/>
        <a:lstStyle/>
        <a:p>
          <a:endParaRPr lang="zh-CN" altLang="en-US" sz="1600"/>
        </a:p>
      </dgm:t>
    </dgm:pt>
    <dgm:pt modelId="{7137601B-9623-4D79-BB23-1DDFB3BAD349}">
      <dgm:prSet phldrT="[文本]" custT="1"/>
      <dgm:spPr/>
      <dgm:t>
        <a:bodyPr/>
        <a:lstStyle/>
        <a:p>
          <a:pPr>
            <a:lnSpc>
              <a:spcPct val="100000"/>
            </a:lnSpc>
            <a:spcAft>
              <a:spcPts val="0"/>
            </a:spcAft>
          </a:pPr>
          <a:r>
            <a:rPr lang="zh-CN" altLang="en-US" sz="1600" dirty="0" smtClean="0"/>
            <a:t>信息素养</a:t>
          </a:r>
          <a:endParaRPr lang="en-US" altLang="zh-CN" sz="1600" dirty="0" smtClean="0"/>
        </a:p>
        <a:p>
          <a:pPr>
            <a:lnSpc>
              <a:spcPct val="100000"/>
            </a:lnSpc>
            <a:spcAft>
              <a:spcPct val="35000"/>
            </a:spcAft>
          </a:pPr>
          <a:r>
            <a:rPr lang="zh-CN" altLang="en-US" sz="1600" dirty="0" smtClean="0"/>
            <a:t>教育研究</a:t>
          </a:r>
          <a:endParaRPr lang="zh-CN" altLang="en-US" sz="1600" dirty="0"/>
        </a:p>
      </dgm:t>
    </dgm:pt>
    <dgm:pt modelId="{92CD4A43-9639-43DF-A920-2ED19D6D4A40}" type="parTrans" cxnId="{3B981418-3DA5-4CF1-9DD4-B6F0184469B3}">
      <dgm:prSet/>
      <dgm:spPr/>
      <dgm:t>
        <a:bodyPr/>
        <a:lstStyle/>
        <a:p>
          <a:endParaRPr lang="zh-CN" altLang="en-US" sz="1600"/>
        </a:p>
      </dgm:t>
    </dgm:pt>
    <dgm:pt modelId="{EDAE2B32-6123-4DF8-9451-29E06E2982A0}" type="sibTrans" cxnId="{3B981418-3DA5-4CF1-9DD4-B6F0184469B3}">
      <dgm:prSet/>
      <dgm:spPr/>
      <dgm:t>
        <a:bodyPr/>
        <a:lstStyle/>
        <a:p>
          <a:endParaRPr lang="zh-CN" altLang="en-US" sz="1600"/>
        </a:p>
      </dgm:t>
    </dgm:pt>
    <dgm:pt modelId="{8D688152-89F2-4270-A38B-FB719316BFEA}">
      <dgm:prSet phldrT="[文本]" custT="1"/>
      <dgm:spPr/>
      <dgm:t>
        <a:bodyPr/>
        <a:lstStyle/>
        <a:p>
          <a:r>
            <a:rPr lang="zh-CN" altLang="en-US" sz="1600" dirty="0" smtClean="0"/>
            <a:t>信息素养评估工具的设计</a:t>
          </a:r>
          <a:endParaRPr lang="zh-CN" altLang="en-US" sz="1600" dirty="0"/>
        </a:p>
      </dgm:t>
    </dgm:pt>
    <dgm:pt modelId="{0BD4C992-0FB4-4992-8F8F-F9C8C98CF876}" type="parTrans" cxnId="{27E871F0-C6E1-49D7-8595-9BCAF56E5B80}">
      <dgm:prSet/>
      <dgm:spPr/>
      <dgm:t>
        <a:bodyPr/>
        <a:lstStyle/>
        <a:p>
          <a:endParaRPr lang="zh-CN" altLang="en-US" sz="1600"/>
        </a:p>
      </dgm:t>
    </dgm:pt>
    <dgm:pt modelId="{E968FCB7-D8D3-4B47-BC24-09F3B199E37D}" type="sibTrans" cxnId="{27E871F0-C6E1-49D7-8595-9BCAF56E5B80}">
      <dgm:prSet/>
      <dgm:spPr/>
      <dgm:t>
        <a:bodyPr/>
        <a:lstStyle/>
        <a:p>
          <a:endParaRPr lang="zh-CN" altLang="en-US" sz="1600"/>
        </a:p>
      </dgm:t>
    </dgm:pt>
    <dgm:pt modelId="{9DCEE90D-E700-4885-BFB6-63513A85BA38}">
      <dgm:prSet phldrT="[文本]" custT="1"/>
      <dgm:spPr/>
      <dgm:t>
        <a:bodyPr/>
        <a:lstStyle/>
        <a:p>
          <a:r>
            <a:rPr lang="zh-CN" altLang="en-US" sz="1600" dirty="0" smtClean="0"/>
            <a:t>患者信息素养的评估</a:t>
          </a:r>
          <a:endParaRPr lang="zh-CN" altLang="en-US" sz="1600" dirty="0"/>
        </a:p>
      </dgm:t>
    </dgm:pt>
    <dgm:pt modelId="{06478ED3-27AB-49C7-8035-D9392DE46C9B}" type="parTrans" cxnId="{21E67A27-BEAF-4125-96B1-8F2BF2E21BEA}">
      <dgm:prSet/>
      <dgm:spPr/>
      <dgm:t>
        <a:bodyPr/>
        <a:lstStyle/>
        <a:p>
          <a:endParaRPr lang="zh-CN" altLang="en-US" sz="1600"/>
        </a:p>
      </dgm:t>
    </dgm:pt>
    <dgm:pt modelId="{09166741-EAE2-4904-B094-EB2508253ABF}" type="sibTrans" cxnId="{21E67A27-BEAF-4125-96B1-8F2BF2E21BEA}">
      <dgm:prSet/>
      <dgm:spPr/>
      <dgm:t>
        <a:bodyPr/>
        <a:lstStyle/>
        <a:p>
          <a:endParaRPr lang="zh-CN" altLang="en-US" sz="1600"/>
        </a:p>
      </dgm:t>
    </dgm:pt>
    <dgm:pt modelId="{187C53A0-65FA-44D6-9579-0A50BC38891C}">
      <dgm:prSet phldrT="[文本]" custT="1"/>
      <dgm:spPr/>
      <dgm:t>
        <a:bodyPr/>
        <a:lstStyle/>
        <a:p>
          <a:r>
            <a:rPr lang="zh-CN" altLang="en-US" sz="1600" dirty="0" smtClean="0"/>
            <a:t>公众健康信息素养</a:t>
          </a:r>
          <a:endParaRPr lang="zh-CN" altLang="en-US" sz="1600" dirty="0"/>
        </a:p>
      </dgm:t>
    </dgm:pt>
    <dgm:pt modelId="{4DAFBD75-7DA0-4140-AB5B-7D5A70CE833C}" type="parTrans" cxnId="{703FC54D-0FFC-45C3-820B-D4A9111ECAB2}">
      <dgm:prSet/>
      <dgm:spPr/>
      <dgm:t>
        <a:bodyPr/>
        <a:lstStyle/>
        <a:p>
          <a:endParaRPr lang="zh-CN" altLang="en-US" sz="1600"/>
        </a:p>
      </dgm:t>
    </dgm:pt>
    <dgm:pt modelId="{1BBE0C3A-CA6F-4CB5-9EDA-B337FFA4C7B1}" type="sibTrans" cxnId="{703FC54D-0FFC-45C3-820B-D4A9111ECAB2}">
      <dgm:prSet/>
      <dgm:spPr/>
      <dgm:t>
        <a:bodyPr/>
        <a:lstStyle/>
        <a:p>
          <a:endParaRPr lang="zh-CN" altLang="en-US" sz="1600"/>
        </a:p>
      </dgm:t>
    </dgm:pt>
    <dgm:pt modelId="{1D4D4408-FDEB-47E2-8768-408100EBA62F}">
      <dgm:prSet custT="1"/>
      <dgm:spPr/>
      <dgm:t>
        <a:bodyPr/>
        <a:lstStyle/>
        <a:p>
          <a:pPr>
            <a:lnSpc>
              <a:spcPct val="100000"/>
            </a:lnSpc>
            <a:spcAft>
              <a:spcPts val="0"/>
            </a:spcAft>
          </a:pPr>
          <a:r>
            <a:rPr lang="zh-CN" altLang="en-US" sz="1600" dirty="0" smtClean="0"/>
            <a:t>网络健康信息</a:t>
          </a:r>
          <a:endParaRPr lang="en-US" altLang="zh-CN" sz="1600" dirty="0" smtClean="0"/>
        </a:p>
        <a:p>
          <a:pPr>
            <a:lnSpc>
              <a:spcPct val="100000"/>
            </a:lnSpc>
            <a:spcAft>
              <a:spcPts val="0"/>
            </a:spcAft>
          </a:pPr>
          <a:r>
            <a:rPr lang="zh-CN" altLang="en-US" sz="1600" dirty="0" smtClean="0"/>
            <a:t>质量评价研究</a:t>
          </a:r>
          <a:endParaRPr lang="zh-CN" altLang="en-US" sz="1600" dirty="0"/>
        </a:p>
      </dgm:t>
    </dgm:pt>
    <dgm:pt modelId="{EB907F88-6327-4D2D-9BC1-6E1ACE68929B}" type="parTrans" cxnId="{A56AB7BC-D802-4407-BD45-19D9EE50C755}">
      <dgm:prSet/>
      <dgm:spPr/>
      <dgm:t>
        <a:bodyPr/>
        <a:lstStyle/>
        <a:p>
          <a:endParaRPr lang="zh-CN" altLang="en-US" sz="1600"/>
        </a:p>
      </dgm:t>
    </dgm:pt>
    <dgm:pt modelId="{D02106C6-183C-421D-B658-DF8DAC5B1ACA}" type="sibTrans" cxnId="{A56AB7BC-D802-4407-BD45-19D9EE50C755}">
      <dgm:prSet/>
      <dgm:spPr/>
      <dgm:t>
        <a:bodyPr/>
        <a:lstStyle/>
        <a:p>
          <a:endParaRPr lang="zh-CN" altLang="en-US" sz="1600"/>
        </a:p>
      </dgm:t>
    </dgm:pt>
    <dgm:pt modelId="{35CCD17D-69BB-4E30-AB05-F7AC6A445678}">
      <dgm:prSet phldrT="[文本]" custT="1"/>
      <dgm:spPr/>
      <dgm:t>
        <a:bodyPr/>
        <a:lstStyle/>
        <a:p>
          <a:r>
            <a:rPr lang="zh-CN" altLang="en-US" sz="1600" dirty="0" smtClean="0"/>
            <a:t>信息素养对卫生保健的重要性</a:t>
          </a:r>
          <a:endParaRPr lang="zh-CN" altLang="en-US" sz="1600" dirty="0"/>
        </a:p>
      </dgm:t>
    </dgm:pt>
    <dgm:pt modelId="{D9929EB4-8E66-414D-BADA-A2C34C5E6DBE}" type="parTrans" cxnId="{3C022345-3C0A-499F-95E1-B85490CADEA9}">
      <dgm:prSet/>
      <dgm:spPr/>
      <dgm:t>
        <a:bodyPr/>
        <a:lstStyle/>
        <a:p>
          <a:endParaRPr lang="zh-CN" altLang="en-US" sz="1600"/>
        </a:p>
      </dgm:t>
    </dgm:pt>
    <dgm:pt modelId="{F886A930-4C8E-4A1F-88FC-61BED95D8BC8}" type="sibTrans" cxnId="{3C022345-3C0A-499F-95E1-B85490CADEA9}">
      <dgm:prSet/>
      <dgm:spPr/>
      <dgm:t>
        <a:bodyPr/>
        <a:lstStyle/>
        <a:p>
          <a:endParaRPr lang="zh-CN" altLang="en-US" sz="1600"/>
        </a:p>
      </dgm:t>
    </dgm:pt>
    <dgm:pt modelId="{A28E8A7F-629B-4FCE-9CAF-8993AE953918}">
      <dgm:prSet phldrT="[文本]" custT="1"/>
      <dgm:spPr/>
      <dgm:t>
        <a:bodyPr/>
        <a:lstStyle/>
        <a:p>
          <a:r>
            <a:rPr lang="zh-CN" altLang="en-US" sz="1600" dirty="0" smtClean="0"/>
            <a:t>健康信息可读性研究</a:t>
          </a:r>
          <a:endParaRPr lang="zh-CN" altLang="en-US" sz="1600" dirty="0"/>
        </a:p>
      </dgm:t>
    </dgm:pt>
    <dgm:pt modelId="{5D8FC23A-78E2-42DC-97E8-D3EA166400DD}" type="parTrans" cxnId="{C754E87C-1912-476C-88CF-9BF4082222AD}">
      <dgm:prSet/>
      <dgm:spPr/>
      <dgm:t>
        <a:bodyPr/>
        <a:lstStyle/>
        <a:p>
          <a:endParaRPr lang="zh-CN" altLang="en-US" sz="1600"/>
        </a:p>
      </dgm:t>
    </dgm:pt>
    <dgm:pt modelId="{155A29DC-5236-4A41-AB65-5A3535ED7AC6}" type="sibTrans" cxnId="{C754E87C-1912-476C-88CF-9BF4082222AD}">
      <dgm:prSet/>
      <dgm:spPr/>
      <dgm:t>
        <a:bodyPr/>
        <a:lstStyle/>
        <a:p>
          <a:endParaRPr lang="zh-CN" altLang="en-US" sz="1600"/>
        </a:p>
      </dgm:t>
    </dgm:pt>
    <dgm:pt modelId="{82503C93-0500-42D5-B536-FE4697F899FF}">
      <dgm:prSet custT="1"/>
      <dgm:spPr/>
      <dgm:t>
        <a:bodyPr/>
        <a:lstStyle/>
        <a:p>
          <a:r>
            <a:rPr lang="zh-CN" altLang="en-US" sz="1600" dirty="0" smtClean="0"/>
            <a:t>易用性评价</a:t>
          </a:r>
          <a:endParaRPr lang="zh-CN" altLang="en-US" sz="1600" dirty="0"/>
        </a:p>
      </dgm:t>
    </dgm:pt>
    <dgm:pt modelId="{6D95B21B-B3CC-486A-AEFE-F8189698B07B}" type="parTrans" cxnId="{BBDDF064-8A16-48CA-AE18-14CC2999E986}">
      <dgm:prSet/>
      <dgm:spPr/>
      <dgm:t>
        <a:bodyPr/>
        <a:lstStyle/>
        <a:p>
          <a:endParaRPr lang="zh-CN" altLang="en-US" sz="1600"/>
        </a:p>
      </dgm:t>
    </dgm:pt>
    <dgm:pt modelId="{E79DC586-B831-4F46-852B-E60065B1C4C1}" type="sibTrans" cxnId="{BBDDF064-8A16-48CA-AE18-14CC2999E986}">
      <dgm:prSet/>
      <dgm:spPr/>
      <dgm:t>
        <a:bodyPr/>
        <a:lstStyle/>
        <a:p>
          <a:endParaRPr lang="zh-CN" altLang="en-US" sz="1600"/>
        </a:p>
      </dgm:t>
    </dgm:pt>
    <dgm:pt modelId="{076C8A8A-A0CD-4206-BB52-F1C145E4D003}">
      <dgm:prSet custT="1"/>
      <dgm:spPr/>
      <dgm:t>
        <a:bodyPr/>
        <a:lstStyle/>
        <a:p>
          <a:r>
            <a:rPr lang="zh-CN" altLang="en-US" sz="1600" dirty="0" smtClean="0"/>
            <a:t>可读性评价</a:t>
          </a:r>
          <a:endParaRPr lang="zh-CN" altLang="en-US" sz="1600" dirty="0"/>
        </a:p>
      </dgm:t>
    </dgm:pt>
    <dgm:pt modelId="{3B2E6863-65E7-4140-8E50-1ECC1FEC7C26}" type="parTrans" cxnId="{8B6C1B1A-60CF-4297-87B8-7FBBACECCC77}">
      <dgm:prSet/>
      <dgm:spPr/>
      <dgm:t>
        <a:bodyPr/>
        <a:lstStyle/>
        <a:p>
          <a:endParaRPr lang="zh-CN" altLang="en-US" sz="1600"/>
        </a:p>
      </dgm:t>
    </dgm:pt>
    <dgm:pt modelId="{A1E81E6A-156C-4ED9-89C6-F7EB55727889}" type="sibTrans" cxnId="{8B6C1B1A-60CF-4297-87B8-7FBBACECCC77}">
      <dgm:prSet/>
      <dgm:spPr/>
      <dgm:t>
        <a:bodyPr/>
        <a:lstStyle/>
        <a:p>
          <a:endParaRPr lang="zh-CN" altLang="en-US" sz="1600"/>
        </a:p>
      </dgm:t>
    </dgm:pt>
    <dgm:pt modelId="{4D057428-8D20-478A-BFBD-EC109369A92E}">
      <dgm:prSet phldrT="[文本]" custT="1"/>
      <dgm:spPr/>
      <dgm:t>
        <a:bodyPr/>
        <a:lstStyle/>
        <a:p>
          <a:r>
            <a:rPr lang="zh-CN" altLang="en-US" sz="1600" dirty="0" smtClean="0"/>
            <a:t>标准研究</a:t>
          </a:r>
          <a:endParaRPr lang="zh-CN" altLang="en-US" sz="1600" dirty="0"/>
        </a:p>
      </dgm:t>
    </dgm:pt>
    <dgm:pt modelId="{EF15DBDD-E2BC-4666-90ED-2B639AE94B15}" type="parTrans" cxnId="{6D70B494-DDA0-4A09-9C45-98C3257A216F}">
      <dgm:prSet/>
      <dgm:spPr/>
      <dgm:t>
        <a:bodyPr/>
        <a:lstStyle/>
        <a:p>
          <a:endParaRPr lang="zh-CN" altLang="en-US" sz="1600"/>
        </a:p>
      </dgm:t>
    </dgm:pt>
    <dgm:pt modelId="{87ABFB7E-C7D4-4E24-8D83-80EC5CFAF50B}" type="sibTrans" cxnId="{6D70B494-DDA0-4A09-9C45-98C3257A216F}">
      <dgm:prSet/>
      <dgm:spPr/>
      <dgm:t>
        <a:bodyPr/>
        <a:lstStyle/>
        <a:p>
          <a:endParaRPr lang="zh-CN" altLang="en-US" sz="1600"/>
        </a:p>
      </dgm:t>
    </dgm:pt>
    <dgm:pt modelId="{F7077A7A-A91D-4092-8BA9-19D9CB512F5E}" type="pres">
      <dgm:prSet presAssocID="{B61284C6-191F-4AC3-9C50-DCB5E95744A8}" presName="Name0" presStyleCnt="0">
        <dgm:presLayoutVars>
          <dgm:dir/>
          <dgm:animLvl val="lvl"/>
          <dgm:resizeHandles val="exact"/>
        </dgm:presLayoutVars>
      </dgm:prSet>
      <dgm:spPr/>
      <dgm:t>
        <a:bodyPr/>
        <a:lstStyle/>
        <a:p>
          <a:endParaRPr lang="zh-CN" altLang="en-US"/>
        </a:p>
      </dgm:t>
    </dgm:pt>
    <dgm:pt modelId="{5C1BF7D9-8804-4B73-B375-BC3210E6A5AF}" type="pres">
      <dgm:prSet presAssocID="{D79B772E-5606-424C-A818-6FAA2EDA029F}" presName="composite" presStyleCnt="0"/>
      <dgm:spPr/>
    </dgm:pt>
    <dgm:pt modelId="{35BFA7F3-CF86-49FF-84F0-6E286DA48E76}" type="pres">
      <dgm:prSet presAssocID="{D79B772E-5606-424C-A818-6FAA2EDA029F}" presName="parTx" presStyleLbl="alignNode1" presStyleIdx="0" presStyleCnt="4" custScaleX="121397">
        <dgm:presLayoutVars>
          <dgm:chMax val="0"/>
          <dgm:chPref val="0"/>
          <dgm:bulletEnabled val="1"/>
        </dgm:presLayoutVars>
      </dgm:prSet>
      <dgm:spPr/>
      <dgm:t>
        <a:bodyPr/>
        <a:lstStyle/>
        <a:p>
          <a:endParaRPr lang="zh-CN" altLang="en-US"/>
        </a:p>
      </dgm:t>
    </dgm:pt>
    <dgm:pt modelId="{A2488D1A-684A-4F71-8ED4-98187330B5FF}" type="pres">
      <dgm:prSet presAssocID="{D79B772E-5606-424C-A818-6FAA2EDA029F}" presName="desTx" presStyleLbl="alignAccFollowNode1" presStyleIdx="0" presStyleCnt="4" custScaleX="123169">
        <dgm:presLayoutVars>
          <dgm:bulletEnabled val="1"/>
        </dgm:presLayoutVars>
      </dgm:prSet>
      <dgm:spPr/>
      <dgm:t>
        <a:bodyPr/>
        <a:lstStyle/>
        <a:p>
          <a:endParaRPr lang="zh-CN" altLang="en-US"/>
        </a:p>
      </dgm:t>
    </dgm:pt>
    <dgm:pt modelId="{9C0FFAC9-8BC2-480C-880B-DEDA11BCE47F}" type="pres">
      <dgm:prSet presAssocID="{6AE90E90-AEF5-4DE1-83ED-D1FBF4FEF1A3}" presName="space" presStyleCnt="0"/>
      <dgm:spPr/>
    </dgm:pt>
    <dgm:pt modelId="{1E41DFE4-8BB0-4DAC-BB61-FE427029B2D1}" type="pres">
      <dgm:prSet presAssocID="{BCE1B0A2-48F1-422F-A803-7AEB5FF5BFDA}" presName="composite" presStyleCnt="0"/>
      <dgm:spPr/>
    </dgm:pt>
    <dgm:pt modelId="{D80AA6CA-F3BD-4C27-9C8D-46DC96741059}" type="pres">
      <dgm:prSet presAssocID="{BCE1B0A2-48F1-422F-A803-7AEB5FF5BFDA}" presName="parTx" presStyleLbl="alignNode1" presStyleIdx="1" presStyleCnt="4">
        <dgm:presLayoutVars>
          <dgm:chMax val="0"/>
          <dgm:chPref val="0"/>
          <dgm:bulletEnabled val="1"/>
        </dgm:presLayoutVars>
      </dgm:prSet>
      <dgm:spPr/>
      <dgm:t>
        <a:bodyPr/>
        <a:lstStyle/>
        <a:p>
          <a:endParaRPr lang="zh-CN" altLang="en-US"/>
        </a:p>
      </dgm:t>
    </dgm:pt>
    <dgm:pt modelId="{F51266AF-4ECB-41FA-865B-7B4CC4FAC75B}" type="pres">
      <dgm:prSet presAssocID="{BCE1B0A2-48F1-422F-A803-7AEB5FF5BFDA}" presName="desTx" presStyleLbl="alignAccFollowNode1" presStyleIdx="1" presStyleCnt="4">
        <dgm:presLayoutVars>
          <dgm:bulletEnabled val="1"/>
        </dgm:presLayoutVars>
      </dgm:prSet>
      <dgm:spPr/>
      <dgm:t>
        <a:bodyPr/>
        <a:lstStyle/>
        <a:p>
          <a:endParaRPr lang="zh-CN" altLang="en-US"/>
        </a:p>
      </dgm:t>
    </dgm:pt>
    <dgm:pt modelId="{DD066D54-2309-4752-8D17-AAE2AC2DBB35}" type="pres">
      <dgm:prSet presAssocID="{CDC10C75-93B8-47E4-8ED8-345CDD09B53F}" presName="space" presStyleCnt="0"/>
      <dgm:spPr/>
    </dgm:pt>
    <dgm:pt modelId="{0860E734-3E65-477C-AF21-C8F96B1243E5}" type="pres">
      <dgm:prSet presAssocID="{7137601B-9623-4D79-BB23-1DDFB3BAD349}" presName="composite" presStyleCnt="0"/>
      <dgm:spPr/>
    </dgm:pt>
    <dgm:pt modelId="{10AAB5F4-EA6F-4C54-99DF-A23074DC5B9E}" type="pres">
      <dgm:prSet presAssocID="{7137601B-9623-4D79-BB23-1DDFB3BAD349}" presName="parTx" presStyleLbl="alignNode1" presStyleIdx="2" presStyleCnt="4">
        <dgm:presLayoutVars>
          <dgm:chMax val="0"/>
          <dgm:chPref val="0"/>
          <dgm:bulletEnabled val="1"/>
        </dgm:presLayoutVars>
      </dgm:prSet>
      <dgm:spPr/>
      <dgm:t>
        <a:bodyPr/>
        <a:lstStyle/>
        <a:p>
          <a:endParaRPr lang="zh-CN" altLang="en-US"/>
        </a:p>
      </dgm:t>
    </dgm:pt>
    <dgm:pt modelId="{78B30A39-25ED-4993-953A-3D3901133FEC}" type="pres">
      <dgm:prSet presAssocID="{7137601B-9623-4D79-BB23-1DDFB3BAD349}" presName="desTx" presStyleLbl="alignAccFollowNode1" presStyleIdx="2" presStyleCnt="4">
        <dgm:presLayoutVars>
          <dgm:bulletEnabled val="1"/>
        </dgm:presLayoutVars>
      </dgm:prSet>
      <dgm:spPr/>
      <dgm:t>
        <a:bodyPr/>
        <a:lstStyle/>
        <a:p>
          <a:endParaRPr lang="zh-CN" altLang="en-US"/>
        </a:p>
      </dgm:t>
    </dgm:pt>
    <dgm:pt modelId="{C2D35A4C-8486-4B5D-B492-EE1CFBA8C8AA}" type="pres">
      <dgm:prSet presAssocID="{EDAE2B32-6123-4DF8-9451-29E06E2982A0}" presName="space" presStyleCnt="0"/>
      <dgm:spPr/>
    </dgm:pt>
    <dgm:pt modelId="{F4D69177-2B41-48EC-B6C5-5785CD1BDEDA}" type="pres">
      <dgm:prSet presAssocID="{1D4D4408-FDEB-47E2-8768-408100EBA62F}" presName="composite" presStyleCnt="0"/>
      <dgm:spPr/>
    </dgm:pt>
    <dgm:pt modelId="{63F3F556-ACF3-4695-9C16-09DDF3AD79AA}" type="pres">
      <dgm:prSet presAssocID="{1D4D4408-FDEB-47E2-8768-408100EBA62F}" presName="parTx" presStyleLbl="alignNode1" presStyleIdx="3" presStyleCnt="4">
        <dgm:presLayoutVars>
          <dgm:chMax val="0"/>
          <dgm:chPref val="0"/>
          <dgm:bulletEnabled val="1"/>
        </dgm:presLayoutVars>
      </dgm:prSet>
      <dgm:spPr/>
      <dgm:t>
        <a:bodyPr/>
        <a:lstStyle/>
        <a:p>
          <a:endParaRPr lang="zh-CN" altLang="en-US"/>
        </a:p>
      </dgm:t>
    </dgm:pt>
    <dgm:pt modelId="{10C85F61-B2DF-4BD2-BBF5-D879BB1E23F3}" type="pres">
      <dgm:prSet presAssocID="{1D4D4408-FDEB-47E2-8768-408100EBA62F}" presName="desTx" presStyleLbl="alignAccFollowNode1" presStyleIdx="3" presStyleCnt="4">
        <dgm:presLayoutVars>
          <dgm:bulletEnabled val="1"/>
        </dgm:presLayoutVars>
      </dgm:prSet>
      <dgm:spPr/>
      <dgm:t>
        <a:bodyPr/>
        <a:lstStyle/>
        <a:p>
          <a:endParaRPr lang="zh-CN" altLang="en-US"/>
        </a:p>
      </dgm:t>
    </dgm:pt>
  </dgm:ptLst>
  <dgm:cxnLst>
    <dgm:cxn modelId="{F64A1BFD-7752-4612-868A-B21708120D83}" srcId="{B61284C6-191F-4AC3-9C50-DCB5E95744A8}" destId="{D79B772E-5606-424C-A818-6FAA2EDA029F}" srcOrd="0" destOrd="0" parTransId="{E8FA4EBA-3391-4E67-A167-15A8C987B5DD}" sibTransId="{6AE90E90-AEF5-4DE1-83ED-D1FBF4FEF1A3}"/>
    <dgm:cxn modelId="{FA2C4ADD-A2DB-4B96-9622-EF28F33911B4}" type="presOf" srcId="{BCE1B0A2-48F1-422F-A803-7AEB5FF5BFDA}" destId="{D80AA6CA-F3BD-4C27-9C8D-46DC96741059}" srcOrd="0" destOrd="0" presId="urn:microsoft.com/office/officeart/2005/8/layout/hList1"/>
    <dgm:cxn modelId="{3B981418-3DA5-4CF1-9DD4-B6F0184469B3}" srcId="{B61284C6-191F-4AC3-9C50-DCB5E95744A8}" destId="{7137601B-9623-4D79-BB23-1DDFB3BAD349}" srcOrd="2" destOrd="0" parTransId="{92CD4A43-9639-43DF-A920-2ED19D6D4A40}" sibTransId="{EDAE2B32-6123-4DF8-9451-29E06E2982A0}"/>
    <dgm:cxn modelId="{4464F3E0-B25B-49D7-9091-F2E6FDF0BA94}" type="presOf" srcId="{4D057428-8D20-478A-BFBD-EC109369A92E}" destId="{F51266AF-4ECB-41FA-865B-7B4CC4FAC75B}" srcOrd="0" destOrd="1" presId="urn:microsoft.com/office/officeart/2005/8/layout/hList1"/>
    <dgm:cxn modelId="{1DC33B1F-534F-4C02-8757-8B319E55728E}" srcId="{D79B772E-5606-424C-A818-6FAA2EDA029F}" destId="{3E242804-0266-4EFD-8F41-0DB3EE6FE289}" srcOrd="0" destOrd="0" parTransId="{FFAA46DE-6C3A-4C9E-83DB-68B86A42B704}" sibTransId="{3F23DE46-343E-48DA-8EEB-9E0A5B8E02E8}"/>
    <dgm:cxn modelId="{447EFD01-0A06-4C03-8489-5D704605B71A}" type="presOf" srcId="{7137601B-9623-4D79-BB23-1DDFB3BAD349}" destId="{10AAB5F4-EA6F-4C54-99DF-A23074DC5B9E}" srcOrd="0" destOrd="0" presId="urn:microsoft.com/office/officeart/2005/8/layout/hList1"/>
    <dgm:cxn modelId="{21E67A27-BEAF-4125-96B1-8F2BF2E21BEA}" srcId="{D79B772E-5606-424C-A818-6FAA2EDA029F}" destId="{9DCEE90D-E700-4885-BFB6-63513A85BA38}" srcOrd="1" destOrd="0" parTransId="{06478ED3-27AB-49C7-8035-D9392DE46C9B}" sibTransId="{09166741-EAE2-4904-B094-EB2508253ABF}"/>
    <dgm:cxn modelId="{3C022345-3C0A-499F-95E1-B85490CADEA9}" srcId="{7137601B-9623-4D79-BB23-1DDFB3BAD349}" destId="{35CCD17D-69BB-4E30-AB05-F7AC6A445678}" srcOrd="1" destOrd="0" parTransId="{D9929EB4-8E66-414D-BADA-A2C34C5E6DBE}" sibTransId="{F886A930-4C8E-4A1F-88FC-61BED95D8BC8}"/>
    <dgm:cxn modelId="{C754E87C-1912-476C-88CF-9BF4082222AD}" srcId="{7137601B-9623-4D79-BB23-1DDFB3BAD349}" destId="{A28E8A7F-629B-4FCE-9CAF-8993AE953918}" srcOrd="2" destOrd="0" parTransId="{5D8FC23A-78E2-42DC-97E8-D3EA166400DD}" sibTransId="{155A29DC-5236-4A41-AB65-5A3535ED7AC6}"/>
    <dgm:cxn modelId="{1C2437C2-262B-456C-B4CB-9B5FA2C60913}" type="presOf" srcId="{9DCEE90D-E700-4885-BFB6-63513A85BA38}" destId="{A2488D1A-684A-4F71-8ED4-98187330B5FF}" srcOrd="0" destOrd="1" presId="urn:microsoft.com/office/officeart/2005/8/layout/hList1"/>
    <dgm:cxn modelId="{F843E752-825A-43B8-ADB5-92A658C36C8E}" type="presOf" srcId="{8D688152-89F2-4270-A38B-FB719316BFEA}" destId="{78B30A39-25ED-4993-953A-3D3901133FEC}" srcOrd="0" destOrd="0" presId="urn:microsoft.com/office/officeart/2005/8/layout/hList1"/>
    <dgm:cxn modelId="{27E871F0-C6E1-49D7-8595-9BCAF56E5B80}" srcId="{7137601B-9623-4D79-BB23-1DDFB3BAD349}" destId="{8D688152-89F2-4270-A38B-FB719316BFEA}" srcOrd="0" destOrd="0" parTransId="{0BD4C992-0FB4-4992-8F8F-F9C8C98CF876}" sibTransId="{E968FCB7-D8D3-4B47-BC24-09F3B199E37D}"/>
    <dgm:cxn modelId="{FB49650E-95A0-418C-BB04-BD6ABBFE518F}" type="presOf" srcId="{187C53A0-65FA-44D6-9579-0A50BC38891C}" destId="{A2488D1A-684A-4F71-8ED4-98187330B5FF}" srcOrd="0" destOrd="2" presId="urn:microsoft.com/office/officeart/2005/8/layout/hList1"/>
    <dgm:cxn modelId="{AEE8EC73-3FF3-40CC-A126-93E22B3C8100}" type="presOf" srcId="{82503C93-0500-42D5-B536-FE4697F899FF}" destId="{10C85F61-B2DF-4BD2-BBF5-D879BB1E23F3}" srcOrd="0" destOrd="0" presId="urn:microsoft.com/office/officeart/2005/8/layout/hList1"/>
    <dgm:cxn modelId="{8C5F45A7-C391-4DAC-8C8C-DDA61CF75A7D}" type="presOf" srcId="{076C8A8A-A0CD-4206-BB52-F1C145E4D003}" destId="{10C85F61-B2DF-4BD2-BBF5-D879BB1E23F3}" srcOrd="0" destOrd="1" presId="urn:microsoft.com/office/officeart/2005/8/layout/hList1"/>
    <dgm:cxn modelId="{FDD93F26-77F6-48AB-8D1B-5A771834433C}" srcId="{BCE1B0A2-48F1-422F-A803-7AEB5FF5BFDA}" destId="{20E13EFE-7D23-40E5-980F-7267D53F2078}" srcOrd="0" destOrd="0" parTransId="{5AEF5052-A732-4874-A0CD-EB3528047DCF}" sibTransId="{8B35C1F9-A903-4E96-962F-51515A46140B}"/>
    <dgm:cxn modelId="{703FC54D-0FFC-45C3-820B-D4A9111ECAB2}" srcId="{D79B772E-5606-424C-A818-6FAA2EDA029F}" destId="{187C53A0-65FA-44D6-9579-0A50BC38891C}" srcOrd="2" destOrd="0" parTransId="{4DAFBD75-7DA0-4140-AB5B-7D5A70CE833C}" sibTransId="{1BBE0C3A-CA6F-4CB5-9EDA-B337FFA4C7B1}"/>
    <dgm:cxn modelId="{04DCF573-F9FB-4345-BB37-96C56A491BFA}" type="presOf" srcId="{35CCD17D-69BB-4E30-AB05-F7AC6A445678}" destId="{78B30A39-25ED-4993-953A-3D3901133FEC}" srcOrd="0" destOrd="1" presId="urn:microsoft.com/office/officeart/2005/8/layout/hList1"/>
    <dgm:cxn modelId="{26CBBA1A-5099-40A5-8B33-D7F7338DEA49}" type="presOf" srcId="{A28E8A7F-629B-4FCE-9CAF-8993AE953918}" destId="{78B30A39-25ED-4993-953A-3D3901133FEC}" srcOrd="0" destOrd="2" presId="urn:microsoft.com/office/officeart/2005/8/layout/hList1"/>
    <dgm:cxn modelId="{555F1D78-A9CB-4BC4-B56E-E7BF89B8428B}" type="presOf" srcId="{20E13EFE-7D23-40E5-980F-7267D53F2078}" destId="{F51266AF-4ECB-41FA-865B-7B4CC4FAC75B}" srcOrd="0" destOrd="0" presId="urn:microsoft.com/office/officeart/2005/8/layout/hList1"/>
    <dgm:cxn modelId="{A56AB7BC-D802-4407-BD45-19D9EE50C755}" srcId="{B61284C6-191F-4AC3-9C50-DCB5E95744A8}" destId="{1D4D4408-FDEB-47E2-8768-408100EBA62F}" srcOrd="3" destOrd="0" parTransId="{EB907F88-6327-4D2D-9BC1-6E1ACE68929B}" sibTransId="{D02106C6-183C-421D-B658-DF8DAC5B1ACA}"/>
    <dgm:cxn modelId="{B1D18B0D-1510-4E12-AD73-87E940497082}" srcId="{B61284C6-191F-4AC3-9C50-DCB5E95744A8}" destId="{BCE1B0A2-48F1-422F-A803-7AEB5FF5BFDA}" srcOrd="1" destOrd="0" parTransId="{85062A20-1D19-40D2-B3F4-CDBCB7C7E560}" sibTransId="{CDC10C75-93B8-47E4-8ED8-345CDD09B53F}"/>
    <dgm:cxn modelId="{DEEE36BE-B78D-4AD2-AF0B-809D17088D6E}" type="presOf" srcId="{1D4D4408-FDEB-47E2-8768-408100EBA62F}" destId="{63F3F556-ACF3-4695-9C16-09DDF3AD79AA}" srcOrd="0" destOrd="0" presId="urn:microsoft.com/office/officeart/2005/8/layout/hList1"/>
    <dgm:cxn modelId="{8B6C1B1A-60CF-4297-87B8-7FBBACECCC77}" srcId="{1D4D4408-FDEB-47E2-8768-408100EBA62F}" destId="{076C8A8A-A0CD-4206-BB52-F1C145E4D003}" srcOrd="1" destOrd="0" parTransId="{3B2E6863-65E7-4140-8E50-1ECC1FEC7C26}" sibTransId="{A1E81E6A-156C-4ED9-89C6-F7EB55727889}"/>
    <dgm:cxn modelId="{97BE8807-08F8-4771-990F-E30C8A3B84A5}" type="presOf" srcId="{3E242804-0266-4EFD-8F41-0DB3EE6FE289}" destId="{A2488D1A-684A-4F71-8ED4-98187330B5FF}" srcOrd="0" destOrd="0" presId="urn:microsoft.com/office/officeart/2005/8/layout/hList1"/>
    <dgm:cxn modelId="{9A614935-4703-4779-B621-F772CE506E5A}" type="presOf" srcId="{D79B772E-5606-424C-A818-6FAA2EDA029F}" destId="{35BFA7F3-CF86-49FF-84F0-6E286DA48E76}" srcOrd="0" destOrd="0" presId="urn:microsoft.com/office/officeart/2005/8/layout/hList1"/>
    <dgm:cxn modelId="{BBDDF064-8A16-48CA-AE18-14CC2999E986}" srcId="{1D4D4408-FDEB-47E2-8768-408100EBA62F}" destId="{82503C93-0500-42D5-B536-FE4697F899FF}" srcOrd="0" destOrd="0" parTransId="{6D95B21B-B3CC-486A-AEFE-F8189698B07B}" sibTransId="{E79DC586-B831-4F46-852B-E60065B1C4C1}"/>
    <dgm:cxn modelId="{6D70B494-DDA0-4A09-9C45-98C3257A216F}" srcId="{BCE1B0A2-48F1-422F-A803-7AEB5FF5BFDA}" destId="{4D057428-8D20-478A-BFBD-EC109369A92E}" srcOrd="1" destOrd="0" parTransId="{EF15DBDD-E2BC-4666-90ED-2B639AE94B15}" sibTransId="{87ABFB7E-C7D4-4E24-8D83-80EC5CFAF50B}"/>
    <dgm:cxn modelId="{11F0109F-B0E5-4F60-9A3A-9C77DFA05148}" type="presOf" srcId="{B61284C6-191F-4AC3-9C50-DCB5E95744A8}" destId="{F7077A7A-A91D-4092-8BA9-19D9CB512F5E}" srcOrd="0" destOrd="0" presId="urn:microsoft.com/office/officeart/2005/8/layout/hList1"/>
    <dgm:cxn modelId="{1E63C869-004A-4E50-8069-EE0D0C0543F6}" type="presParOf" srcId="{F7077A7A-A91D-4092-8BA9-19D9CB512F5E}" destId="{5C1BF7D9-8804-4B73-B375-BC3210E6A5AF}" srcOrd="0" destOrd="0" presId="urn:microsoft.com/office/officeart/2005/8/layout/hList1"/>
    <dgm:cxn modelId="{976123E5-7A22-446E-B4ED-FF37C257CB1A}" type="presParOf" srcId="{5C1BF7D9-8804-4B73-B375-BC3210E6A5AF}" destId="{35BFA7F3-CF86-49FF-84F0-6E286DA48E76}" srcOrd="0" destOrd="0" presId="urn:microsoft.com/office/officeart/2005/8/layout/hList1"/>
    <dgm:cxn modelId="{E6A22C3F-182B-40AC-BB09-C15AA605333B}" type="presParOf" srcId="{5C1BF7D9-8804-4B73-B375-BC3210E6A5AF}" destId="{A2488D1A-684A-4F71-8ED4-98187330B5FF}" srcOrd="1" destOrd="0" presId="urn:microsoft.com/office/officeart/2005/8/layout/hList1"/>
    <dgm:cxn modelId="{E3A9FD66-EFAC-4A71-ABFD-3014561B5285}" type="presParOf" srcId="{F7077A7A-A91D-4092-8BA9-19D9CB512F5E}" destId="{9C0FFAC9-8BC2-480C-880B-DEDA11BCE47F}" srcOrd="1" destOrd="0" presId="urn:microsoft.com/office/officeart/2005/8/layout/hList1"/>
    <dgm:cxn modelId="{7A50A1F7-DB80-4A1A-81F9-7E2260D378FE}" type="presParOf" srcId="{F7077A7A-A91D-4092-8BA9-19D9CB512F5E}" destId="{1E41DFE4-8BB0-4DAC-BB61-FE427029B2D1}" srcOrd="2" destOrd="0" presId="urn:microsoft.com/office/officeart/2005/8/layout/hList1"/>
    <dgm:cxn modelId="{CF508835-A51F-47C9-884E-FCB2FA8E57FF}" type="presParOf" srcId="{1E41DFE4-8BB0-4DAC-BB61-FE427029B2D1}" destId="{D80AA6CA-F3BD-4C27-9C8D-46DC96741059}" srcOrd="0" destOrd="0" presId="urn:microsoft.com/office/officeart/2005/8/layout/hList1"/>
    <dgm:cxn modelId="{13F6F281-8D08-4AF4-93F2-2E0F2C0AC8A4}" type="presParOf" srcId="{1E41DFE4-8BB0-4DAC-BB61-FE427029B2D1}" destId="{F51266AF-4ECB-41FA-865B-7B4CC4FAC75B}" srcOrd="1" destOrd="0" presId="urn:microsoft.com/office/officeart/2005/8/layout/hList1"/>
    <dgm:cxn modelId="{A1F4329C-D434-4D35-BA4F-68A5F0FF1478}" type="presParOf" srcId="{F7077A7A-A91D-4092-8BA9-19D9CB512F5E}" destId="{DD066D54-2309-4752-8D17-AAE2AC2DBB35}" srcOrd="3" destOrd="0" presId="urn:microsoft.com/office/officeart/2005/8/layout/hList1"/>
    <dgm:cxn modelId="{DA17757C-963A-4AF3-9793-4E223F82B79F}" type="presParOf" srcId="{F7077A7A-A91D-4092-8BA9-19D9CB512F5E}" destId="{0860E734-3E65-477C-AF21-C8F96B1243E5}" srcOrd="4" destOrd="0" presId="urn:microsoft.com/office/officeart/2005/8/layout/hList1"/>
    <dgm:cxn modelId="{7AF423A3-E7E1-46AA-9180-19DE38133174}" type="presParOf" srcId="{0860E734-3E65-477C-AF21-C8F96B1243E5}" destId="{10AAB5F4-EA6F-4C54-99DF-A23074DC5B9E}" srcOrd="0" destOrd="0" presId="urn:microsoft.com/office/officeart/2005/8/layout/hList1"/>
    <dgm:cxn modelId="{BAF97696-32C5-4EA8-838D-1E5ACCF86297}" type="presParOf" srcId="{0860E734-3E65-477C-AF21-C8F96B1243E5}" destId="{78B30A39-25ED-4993-953A-3D3901133FEC}" srcOrd="1" destOrd="0" presId="urn:microsoft.com/office/officeart/2005/8/layout/hList1"/>
    <dgm:cxn modelId="{1E6CA16E-2E2D-4E97-92A4-737E50EA767C}" type="presParOf" srcId="{F7077A7A-A91D-4092-8BA9-19D9CB512F5E}" destId="{C2D35A4C-8486-4B5D-B492-EE1CFBA8C8AA}" srcOrd="5" destOrd="0" presId="urn:microsoft.com/office/officeart/2005/8/layout/hList1"/>
    <dgm:cxn modelId="{85A0A853-5F53-4848-BB0B-6EDC73C8E693}" type="presParOf" srcId="{F7077A7A-A91D-4092-8BA9-19D9CB512F5E}" destId="{F4D69177-2B41-48EC-B6C5-5785CD1BDEDA}" srcOrd="6" destOrd="0" presId="urn:microsoft.com/office/officeart/2005/8/layout/hList1"/>
    <dgm:cxn modelId="{ADA73C3E-CE3C-4904-968F-A8CAAA675E5B}" type="presParOf" srcId="{F4D69177-2B41-48EC-B6C5-5785CD1BDEDA}" destId="{63F3F556-ACF3-4695-9C16-09DDF3AD79AA}" srcOrd="0" destOrd="0" presId="urn:microsoft.com/office/officeart/2005/8/layout/hList1"/>
    <dgm:cxn modelId="{E9F6A14F-4FFC-4EAD-9B5C-BF711F1D09F0}" type="presParOf" srcId="{F4D69177-2B41-48EC-B6C5-5785CD1BDEDA}" destId="{10C85F61-B2DF-4BD2-BBF5-D879BB1E23F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E0EDEB-6AF6-431F-9209-F229EACE6AF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D59427-EDE7-4D2F-A86D-C404E73C1D7E}">
      <dgm:prSet custT="1"/>
      <dgm:spPr/>
      <dgm:t>
        <a:bodyPr/>
        <a:lstStyle/>
        <a:p>
          <a:pPr algn="l" rtl="0"/>
          <a:r>
            <a:rPr lang="zh-CN" altLang="en-US" sz="1800" dirty="0" smtClean="0">
              <a:latin typeface="微软雅黑" pitchFamily="34" charset="-122"/>
              <a:ea typeface="微软雅黑" pitchFamily="34" charset="-122"/>
            </a:rPr>
            <a:t>维度一：能够了解信息以及信息素质能力在现代社会中的作用、价值与力量。</a:t>
          </a:r>
          <a:endParaRPr lang="zh-CN" altLang="en-US" sz="1800" dirty="0">
            <a:latin typeface="微软雅黑" pitchFamily="34" charset="-122"/>
            <a:ea typeface="微软雅黑" pitchFamily="34" charset="-122"/>
          </a:endParaRPr>
        </a:p>
      </dgm:t>
    </dgm:pt>
    <dgm:pt modelId="{FA2DE345-0007-4D61-9566-ABA1C449E58C}" type="parTrans" cxnId="{EB765F59-FAFD-4470-B6C5-E09AABFD9A18}">
      <dgm:prSet/>
      <dgm:spPr/>
      <dgm:t>
        <a:bodyPr/>
        <a:lstStyle/>
        <a:p>
          <a:pPr algn="l"/>
          <a:endParaRPr lang="zh-CN" altLang="en-US" sz="1800">
            <a:latin typeface="微软雅黑" pitchFamily="34" charset="-122"/>
            <a:ea typeface="微软雅黑" pitchFamily="34" charset="-122"/>
          </a:endParaRPr>
        </a:p>
      </dgm:t>
    </dgm:pt>
    <dgm:pt modelId="{A80A19E6-588A-4A98-A363-CA0E5941BBD0}" type="sibTrans" cxnId="{EB765F59-FAFD-4470-B6C5-E09AABFD9A18}">
      <dgm:prSet/>
      <dgm:spPr/>
      <dgm:t>
        <a:bodyPr/>
        <a:lstStyle/>
        <a:p>
          <a:pPr algn="l"/>
          <a:endParaRPr lang="zh-CN" altLang="en-US" sz="1800">
            <a:latin typeface="微软雅黑" pitchFamily="34" charset="-122"/>
            <a:ea typeface="微软雅黑" pitchFamily="34" charset="-122"/>
          </a:endParaRPr>
        </a:p>
      </dgm:t>
    </dgm:pt>
    <dgm:pt modelId="{CE0FC4F6-0389-4337-92EF-B8D39F894FD1}">
      <dgm:prSet custT="1"/>
      <dgm:spPr/>
      <dgm:t>
        <a:bodyPr/>
        <a:lstStyle/>
        <a:p>
          <a:pPr algn="l" rtl="0"/>
          <a:r>
            <a:rPr lang="zh-CN" altLang="en-US" sz="1800" dirty="0" smtClean="0">
              <a:latin typeface="微软雅黑" pitchFamily="34" charset="-122"/>
              <a:ea typeface="微软雅黑" pitchFamily="34" charset="-122"/>
            </a:rPr>
            <a:t>维度二：能够确定所需信息的性质与范围。</a:t>
          </a:r>
          <a:endParaRPr lang="zh-CN" altLang="en-US" sz="1800" dirty="0">
            <a:latin typeface="微软雅黑" pitchFamily="34" charset="-122"/>
            <a:ea typeface="微软雅黑" pitchFamily="34" charset="-122"/>
          </a:endParaRPr>
        </a:p>
      </dgm:t>
    </dgm:pt>
    <dgm:pt modelId="{5B3FCBD0-ADFD-4F1A-A51A-6C1F414CD6F1}" type="parTrans" cxnId="{0F420FD2-87DD-4895-B778-7D21927D38E9}">
      <dgm:prSet/>
      <dgm:spPr/>
      <dgm:t>
        <a:bodyPr/>
        <a:lstStyle/>
        <a:p>
          <a:pPr algn="l"/>
          <a:endParaRPr lang="zh-CN" altLang="en-US" sz="1800">
            <a:latin typeface="微软雅黑" pitchFamily="34" charset="-122"/>
            <a:ea typeface="微软雅黑" pitchFamily="34" charset="-122"/>
          </a:endParaRPr>
        </a:p>
      </dgm:t>
    </dgm:pt>
    <dgm:pt modelId="{BA4AD513-CE03-482E-9B24-100241B77C72}" type="sibTrans" cxnId="{0F420FD2-87DD-4895-B778-7D21927D38E9}">
      <dgm:prSet/>
      <dgm:spPr/>
      <dgm:t>
        <a:bodyPr/>
        <a:lstStyle/>
        <a:p>
          <a:pPr algn="l"/>
          <a:endParaRPr lang="zh-CN" altLang="en-US" sz="1800">
            <a:latin typeface="微软雅黑" pitchFamily="34" charset="-122"/>
            <a:ea typeface="微软雅黑" pitchFamily="34" charset="-122"/>
          </a:endParaRPr>
        </a:p>
      </dgm:t>
    </dgm:pt>
    <dgm:pt modelId="{09FFAB2F-4D29-43C5-9372-5F1019E01140}">
      <dgm:prSet custT="1"/>
      <dgm:spPr/>
      <dgm:t>
        <a:bodyPr/>
        <a:lstStyle/>
        <a:p>
          <a:pPr algn="l" rtl="0"/>
          <a:r>
            <a:rPr lang="zh-CN" altLang="en-US" sz="1800" dirty="0" smtClean="0">
              <a:latin typeface="微软雅黑" pitchFamily="34" charset="-122"/>
              <a:ea typeface="微软雅黑" pitchFamily="34" charset="-122"/>
            </a:rPr>
            <a:t>维度三：能够有效地获取所需要的信息。</a:t>
          </a:r>
          <a:endParaRPr lang="zh-CN" altLang="en-US" sz="1800" dirty="0">
            <a:latin typeface="微软雅黑" pitchFamily="34" charset="-122"/>
            <a:ea typeface="微软雅黑" pitchFamily="34" charset="-122"/>
          </a:endParaRPr>
        </a:p>
      </dgm:t>
    </dgm:pt>
    <dgm:pt modelId="{53BF5BA6-F6E1-4ECE-B6AB-4E00021E05A2}" type="parTrans" cxnId="{CD03C4ED-CE3F-4FBD-BD24-F2E4CCCBFD24}">
      <dgm:prSet/>
      <dgm:spPr/>
      <dgm:t>
        <a:bodyPr/>
        <a:lstStyle/>
        <a:p>
          <a:pPr algn="l"/>
          <a:endParaRPr lang="zh-CN" altLang="en-US" sz="1800">
            <a:latin typeface="微软雅黑" pitchFamily="34" charset="-122"/>
            <a:ea typeface="微软雅黑" pitchFamily="34" charset="-122"/>
          </a:endParaRPr>
        </a:p>
      </dgm:t>
    </dgm:pt>
    <dgm:pt modelId="{DC760806-A897-43D2-A5D2-9B787CAD76FD}" type="sibTrans" cxnId="{CD03C4ED-CE3F-4FBD-BD24-F2E4CCCBFD24}">
      <dgm:prSet/>
      <dgm:spPr/>
      <dgm:t>
        <a:bodyPr/>
        <a:lstStyle/>
        <a:p>
          <a:pPr algn="l"/>
          <a:endParaRPr lang="zh-CN" altLang="en-US" sz="1800">
            <a:latin typeface="微软雅黑" pitchFamily="34" charset="-122"/>
            <a:ea typeface="微软雅黑" pitchFamily="34" charset="-122"/>
          </a:endParaRPr>
        </a:p>
      </dgm:t>
    </dgm:pt>
    <dgm:pt modelId="{265AD962-D9C1-4113-9A2D-01C38241F0C6}">
      <dgm:prSet custT="1"/>
      <dgm:spPr/>
      <dgm:t>
        <a:bodyPr/>
        <a:lstStyle/>
        <a:p>
          <a:pPr algn="l" rtl="0"/>
          <a:r>
            <a:rPr lang="zh-CN" altLang="en-US" sz="1800" dirty="0" smtClean="0">
              <a:latin typeface="微软雅黑" pitchFamily="34" charset="-122"/>
              <a:ea typeface="微软雅黑" pitchFamily="34" charset="-122"/>
            </a:rPr>
            <a:t>维度四：能够正确地评价信息及其信息源，并且把选择的信息融入自身的知</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识体系中，重构新的知识体系。</a:t>
          </a:r>
          <a:endParaRPr lang="zh-CN" altLang="en-US" sz="1800" dirty="0">
            <a:latin typeface="微软雅黑" pitchFamily="34" charset="-122"/>
            <a:ea typeface="微软雅黑" pitchFamily="34" charset="-122"/>
          </a:endParaRPr>
        </a:p>
      </dgm:t>
    </dgm:pt>
    <dgm:pt modelId="{F12A6C57-BA34-4021-A9A9-4047999EC57F}" type="parTrans" cxnId="{D37E8EB4-439E-4FAD-A0D0-7BE2AC370D63}">
      <dgm:prSet/>
      <dgm:spPr/>
      <dgm:t>
        <a:bodyPr/>
        <a:lstStyle/>
        <a:p>
          <a:pPr algn="l"/>
          <a:endParaRPr lang="zh-CN" altLang="en-US" sz="1800">
            <a:latin typeface="微软雅黑" pitchFamily="34" charset="-122"/>
            <a:ea typeface="微软雅黑" pitchFamily="34" charset="-122"/>
          </a:endParaRPr>
        </a:p>
      </dgm:t>
    </dgm:pt>
    <dgm:pt modelId="{8BDC38FD-55FA-43E8-8CE8-41F5467B5660}" type="sibTrans" cxnId="{D37E8EB4-439E-4FAD-A0D0-7BE2AC370D63}">
      <dgm:prSet/>
      <dgm:spPr/>
      <dgm:t>
        <a:bodyPr/>
        <a:lstStyle/>
        <a:p>
          <a:pPr algn="l"/>
          <a:endParaRPr lang="zh-CN" altLang="en-US" sz="1800">
            <a:latin typeface="微软雅黑" pitchFamily="34" charset="-122"/>
            <a:ea typeface="微软雅黑" pitchFamily="34" charset="-122"/>
          </a:endParaRPr>
        </a:p>
      </dgm:t>
    </dgm:pt>
    <dgm:pt modelId="{82FFEFDB-331B-4A11-82B6-CD9EB15294A1}">
      <dgm:prSet custT="1"/>
      <dgm:spPr/>
      <dgm:t>
        <a:bodyPr/>
        <a:lstStyle/>
        <a:p>
          <a:pPr algn="l" rtl="0"/>
          <a:r>
            <a:rPr lang="zh-CN" altLang="en-US" sz="1800" dirty="0" smtClean="0">
              <a:latin typeface="微软雅黑" pitchFamily="34" charset="-122"/>
              <a:ea typeface="微软雅黑" pitchFamily="34" charset="-122"/>
            </a:rPr>
            <a:t>维度五：能够有效地管理、组织与交流信息。</a:t>
          </a:r>
          <a:endParaRPr lang="zh-CN" altLang="en-US" sz="1800" dirty="0">
            <a:latin typeface="微软雅黑" pitchFamily="34" charset="-122"/>
            <a:ea typeface="微软雅黑" pitchFamily="34" charset="-122"/>
          </a:endParaRPr>
        </a:p>
      </dgm:t>
    </dgm:pt>
    <dgm:pt modelId="{6ECE8112-3B90-4493-BE28-6C0C87F9B4AA}" type="parTrans" cxnId="{6B3E7601-83AD-4F8A-8E7C-706EC120062D}">
      <dgm:prSet/>
      <dgm:spPr/>
      <dgm:t>
        <a:bodyPr/>
        <a:lstStyle/>
        <a:p>
          <a:pPr algn="l"/>
          <a:endParaRPr lang="zh-CN" altLang="en-US" sz="1800">
            <a:latin typeface="微软雅黑" pitchFamily="34" charset="-122"/>
            <a:ea typeface="微软雅黑" pitchFamily="34" charset="-122"/>
          </a:endParaRPr>
        </a:p>
      </dgm:t>
    </dgm:pt>
    <dgm:pt modelId="{7D889D91-6530-4B4D-B097-835DC8B6D4CC}" type="sibTrans" cxnId="{6B3E7601-83AD-4F8A-8E7C-706EC120062D}">
      <dgm:prSet/>
      <dgm:spPr/>
      <dgm:t>
        <a:bodyPr/>
        <a:lstStyle/>
        <a:p>
          <a:pPr algn="l"/>
          <a:endParaRPr lang="zh-CN" altLang="en-US" sz="1800">
            <a:latin typeface="微软雅黑" pitchFamily="34" charset="-122"/>
            <a:ea typeface="微软雅黑" pitchFamily="34" charset="-122"/>
          </a:endParaRPr>
        </a:p>
      </dgm:t>
    </dgm:pt>
    <dgm:pt modelId="{508E1A6A-6C8B-48BA-9FE7-9BCAB59F7A94}">
      <dgm:prSet custT="1"/>
      <dgm:spPr/>
      <dgm:t>
        <a:bodyPr/>
        <a:lstStyle/>
        <a:p>
          <a:pPr algn="l" rtl="0"/>
          <a:r>
            <a:rPr lang="zh-CN" altLang="en-US" sz="1800" dirty="0" smtClean="0">
              <a:latin typeface="微软雅黑" pitchFamily="34" charset="-122"/>
              <a:ea typeface="微软雅黑" pitchFamily="34" charset="-122"/>
            </a:rPr>
            <a:t>维度六：作为个人或群体的一员能够有效地利用信息来完成一项具体的任务。</a:t>
          </a:r>
          <a:endParaRPr lang="zh-CN" altLang="en-US" sz="1800" dirty="0">
            <a:latin typeface="微软雅黑" pitchFamily="34" charset="-122"/>
            <a:ea typeface="微软雅黑" pitchFamily="34" charset="-122"/>
          </a:endParaRPr>
        </a:p>
      </dgm:t>
    </dgm:pt>
    <dgm:pt modelId="{375E11F8-6F52-40D2-B0A0-CD807A1C5E03}" type="parTrans" cxnId="{2B01A10A-E058-4D1C-ADE5-8FC39B44D4BD}">
      <dgm:prSet/>
      <dgm:spPr/>
      <dgm:t>
        <a:bodyPr/>
        <a:lstStyle/>
        <a:p>
          <a:pPr algn="l"/>
          <a:endParaRPr lang="zh-CN" altLang="en-US" sz="1800">
            <a:latin typeface="微软雅黑" pitchFamily="34" charset="-122"/>
            <a:ea typeface="微软雅黑" pitchFamily="34" charset="-122"/>
          </a:endParaRPr>
        </a:p>
      </dgm:t>
    </dgm:pt>
    <dgm:pt modelId="{E591E930-8FD0-4018-B057-A04A11E15E1A}" type="sibTrans" cxnId="{2B01A10A-E058-4D1C-ADE5-8FC39B44D4BD}">
      <dgm:prSet/>
      <dgm:spPr/>
      <dgm:t>
        <a:bodyPr/>
        <a:lstStyle/>
        <a:p>
          <a:pPr algn="l"/>
          <a:endParaRPr lang="zh-CN" altLang="en-US" sz="1800">
            <a:latin typeface="微软雅黑" pitchFamily="34" charset="-122"/>
            <a:ea typeface="微软雅黑" pitchFamily="34" charset="-122"/>
          </a:endParaRPr>
        </a:p>
      </dgm:t>
    </dgm:pt>
    <dgm:pt modelId="{95CBF8F0-A82D-43B9-B37A-106B05390A50}">
      <dgm:prSet custT="1"/>
      <dgm:spPr/>
      <dgm:t>
        <a:bodyPr/>
        <a:lstStyle/>
        <a:p>
          <a:pPr algn="l" rtl="0"/>
          <a:r>
            <a:rPr lang="zh-CN" altLang="en-US" sz="1800" dirty="0" smtClean="0">
              <a:latin typeface="微软雅黑" pitchFamily="34" charset="-122"/>
              <a:ea typeface="微软雅黑" pitchFamily="34" charset="-122"/>
            </a:rPr>
            <a:t>维度七：了解与信息检索、利用相关的法律、伦理和社会经济问题，能够合</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理、合法地检索和利用信息。</a:t>
          </a:r>
          <a:endParaRPr lang="zh-CN" altLang="en-US" sz="1800" dirty="0">
            <a:latin typeface="微软雅黑" pitchFamily="34" charset="-122"/>
            <a:ea typeface="微软雅黑" pitchFamily="34" charset="-122"/>
          </a:endParaRPr>
        </a:p>
      </dgm:t>
    </dgm:pt>
    <dgm:pt modelId="{24A83A52-875E-4C42-9C13-A8AF0530B123}" type="parTrans" cxnId="{68DF6E94-1381-423B-83F9-79117A75BFE0}">
      <dgm:prSet/>
      <dgm:spPr/>
      <dgm:t>
        <a:bodyPr/>
        <a:lstStyle/>
        <a:p>
          <a:pPr algn="l"/>
          <a:endParaRPr lang="zh-CN" altLang="en-US" sz="1800">
            <a:latin typeface="微软雅黑" pitchFamily="34" charset="-122"/>
            <a:ea typeface="微软雅黑" pitchFamily="34" charset="-122"/>
          </a:endParaRPr>
        </a:p>
      </dgm:t>
    </dgm:pt>
    <dgm:pt modelId="{B31AA9BC-7B40-430A-A0D9-5C96137C2DA6}" type="sibTrans" cxnId="{68DF6E94-1381-423B-83F9-79117A75BFE0}">
      <dgm:prSet/>
      <dgm:spPr/>
      <dgm:t>
        <a:bodyPr/>
        <a:lstStyle/>
        <a:p>
          <a:pPr algn="l"/>
          <a:endParaRPr lang="zh-CN" altLang="en-US" sz="1800">
            <a:latin typeface="微软雅黑" pitchFamily="34" charset="-122"/>
            <a:ea typeface="微软雅黑" pitchFamily="34" charset="-122"/>
          </a:endParaRPr>
        </a:p>
      </dgm:t>
    </dgm:pt>
    <dgm:pt modelId="{4D63DEF5-4F1A-4F33-A1A3-ADC285CA0688}" type="pres">
      <dgm:prSet presAssocID="{96E0EDEB-6AF6-431F-9209-F229EACE6AF4}" presName="linear" presStyleCnt="0">
        <dgm:presLayoutVars>
          <dgm:animLvl val="lvl"/>
          <dgm:resizeHandles val="exact"/>
        </dgm:presLayoutVars>
      </dgm:prSet>
      <dgm:spPr/>
      <dgm:t>
        <a:bodyPr/>
        <a:lstStyle/>
        <a:p>
          <a:endParaRPr lang="zh-CN" altLang="en-US"/>
        </a:p>
      </dgm:t>
    </dgm:pt>
    <dgm:pt modelId="{6DBF26BD-B5C3-4BF1-B1A3-148767BE340C}" type="pres">
      <dgm:prSet presAssocID="{28D59427-EDE7-4D2F-A86D-C404E73C1D7E}" presName="parentText" presStyleLbl="node1" presStyleIdx="0" presStyleCnt="7">
        <dgm:presLayoutVars>
          <dgm:chMax val="0"/>
          <dgm:bulletEnabled val="1"/>
        </dgm:presLayoutVars>
      </dgm:prSet>
      <dgm:spPr/>
      <dgm:t>
        <a:bodyPr/>
        <a:lstStyle/>
        <a:p>
          <a:endParaRPr lang="zh-CN" altLang="en-US"/>
        </a:p>
      </dgm:t>
    </dgm:pt>
    <dgm:pt modelId="{3A273ED2-F4B1-4EFB-BBA6-53693760C388}" type="pres">
      <dgm:prSet presAssocID="{A80A19E6-588A-4A98-A363-CA0E5941BBD0}" presName="spacer" presStyleCnt="0"/>
      <dgm:spPr/>
    </dgm:pt>
    <dgm:pt modelId="{3C2F8A85-D843-4E46-B018-F5EF7ECEF0A9}" type="pres">
      <dgm:prSet presAssocID="{CE0FC4F6-0389-4337-92EF-B8D39F894FD1}" presName="parentText" presStyleLbl="node1" presStyleIdx="1" presStyleCnt="7">
        <dgm:presLayoutVars>
          <dgm:chMax val="0"/>
          <dgm:bulletEnabled val="1"/>
        </dgm:presLayoutVars>
      </dgm:prSet>
      <dgm:spPr/>
      <dgm:t>
        <a:bodyPr/>
        <a:lstStyle/>
        <a:p>
          <a:endParaRPr lang="zh-CN" altLang="en-US"/>
        </a:p>
      </dgm:t>
    </dgm:pt>
    <dgm:pt modelId="{1F175874-8966-4A7E-AEF4-897CDD677EFB}" type="pres">
      <dgm:prSet presAssocID="{BA4AD513-CE03-482E-9B24-100241B77C72}" presName="spacer" presStyleCnt="0"/>
      <dgm:spPr/>
    </dgm:pt>
    <dgm:pt modelId="{0F666E26-4200-4EF7-A4A0-FBA70079D462}" type="pres">
      <dgm:prSet presAssocID="{09FFAB2F-4D29-43C5-9372-5F1019E01140}" presName="parentText" presStyleLbl="node1" presStyleIdx="2" presStyleCnt="7">
        <dgm:presLayoutVars>
          <dgm:chMax val="0"/>
          <dgm:bulletEnabled val="1"/>
        </dgm:presLayoutVars>
      </dgm:prSet>
      <dgm:spPr/>
      <dgm:t>
        <a:bodyPr/>
        <a:lstStyle/>
        <a:p>
          <a:endParaRPr lang="zh-CN" altLang="en-US"/>
        </a:p>
      </dgm:t>
    </dgm:pt>
    <dgm:pt modelId="{CC251C06-D2FF-44DA-BE86-DBCD16A23928}" type="pres">
      <dgm:prSet presAssocID="{DC760806-A897-43D2-A5D2-9B787CAD76FD}" presName="spacer" presStyleCnt="0"/>
      <dgm:spPr/>
    </dgm:pt>
    <dgm:pt modelId="{B8E4E742-C0D5-40B1-B255-A7A4F3A608E2}" type="pres">
      <dgm:prSet presAssocID="{265AD962-D9C1-4113-9A2D-01C38241F0C6}" presName="parentText" presStyleLbl="node1" presStyleIdx="3" presStyleCnt="7">
        <dgm:presLayoutVars>
          <dgm:chMax val="0"/>
          <dgm:bulletEnabled val="1"/>
        </dgm:presLayoutVars>
      </dgm:prSet>
      <dgm:spPr/>
      <dgm:t>
        <a:bodyPr/>
        <a:lstStyle/>
        <a:p>
          <a:endParaRPr lang="zh-CN" altLang="en-US"/>
        </a:p>
      </dgm:t>
    </dgm:pt>
    <dgm:pt modelId="{0BFC329B-2B13-4EA0-9E6C-974C165EC928}" type="pres">
      <dgm:prSet presAssocID="{8BDC38FD-55FA-43E8-8CE8-41F5467B5660}" presName="spacer" presStyleCnt="0"/>
      <dgm:spPr/>
    </dgm:pt>
    <dgm:pt modelId="{BBAB3305-C810-4F58-BCEA-C84B1169FB55}" type="pres">
      <dgm:prSet presAssocID="{82FFEFDB-331B-4A11-82B6-CD9EB15294A1}" presName="parentText" presStyleLbl="node1" presStyleIdx="4" presStyleCnt="7">
        <dgm:presLayoutVars>
          <dgm:chMax val="0"/>
          <dgm:bulletEnabled val="1"/>
        </dgm:presLayoutVars>
      </dgm:prSet>
      <dgm:spPr/>
      <dgm:t>
        <a:bodyPr/>
        <a:lstStyle/>
        <a:p>
          <a:endParaRPr lang="zh-CN" altLang="en-US"/>
        </a:p>
      </dgm:t>
    </dgm:pt>
    <dgm:pt modelId="{DEC962A0-289B-4E6F-83C2-E9E785FBBFCB}" type="pres">
      <dgm:prSet presAssocID="{7D889D91-6530-4B4D-B097-835DC8B6D4CC}" presName="spacer" presStyleCnt="0"/>
      <dgm:spPr/>
    </dgm:pt>
    <dgm:pt modelId="{97D77107-B6EF-4BE1-A5E1-617B0D42CFC5}" type="pres">
      <dgm:prSet presAssocID="{508E1A6A-6C8B-48BA-9FE7-9BCAB59F7A94}" presName="parentText" presStyleLbl="node1" presStyleIdx="5" presStyleCnt="7">
        <dgm:presLayoutVars>
          <dgm:chMax val="0"/>
          <dgm:bulletEnabled val="1"/>
        </dgm:presLayoutVars>
      </dgm:prSet>
      <dgm:spPr/>
      <dgm:t>
        <a:bodyPr/>
        <a:lstStyle/>
        <a:p>
          <a:endParaRPr lang="zh-CN" altLang="en-US"/>
        </a:p>
      </dgm:t>
    </dgm:pt>
    <dgm:pt modelId="{90921DE6-B27E-449F-A4DE-E9B01CB12257}" type="pres">
      <dgm:prSet presAssocID="{E591E930-8FD0-4018-B057-A04A11E15E1A}" presName="spacer" presStyleCnt="0"/>
      <dgm:spPr/>
    </dgm:pt>
    <dgm:pt modelId="{C54DCCA1-1C0B-45DF-98E4-5993F3BE3DF9}" type="pres">
      <dgm:prSet presAssocID="{95CBF8F0-A82D-43B9-B37A-106B05390A50}" presName="parentText" presStyleLbl="node1" presStyleIdx="6" presStyleCnt="7">
        <dgm:presLayoutVars>
          <dgm:chMax val="0"/>
          <dgm:bulletEnabled val="1"/>
        </dgm:presLayoutVars>
      </dgm:prSet>
      <dgm:spPr/>
      <dgm:t>
        <a:bodyPr/>
        <a:lstStyle/>
        <a:p>
          <a:endParaRPr lang="zh-CN" altLang="en-US"/>
        </a:p>
      </dgm:t>
    </dgm:pt>
  </dgm:ptLst>
  <dgm:cxnLst>
    <dgm:cxn modelId="{D37E8EB4-439E-4FAD-A0D0-7BE2AC370D63}" srcId="{96E0EDEB-6AF6-431F-9209-F229EACE6AF4}" destId="{265AD962-D9C1-4113-9A2D-01C38241F0C6}" srcOrd="3" destOrd="0" parTransId="{F12A6C57-BA34-4021-A9A9-4047999EC57F}" sibTransId="{8BDC38FD-55FA-43E8-8CE8-41F5467B5660}"/>
    <dgm:cxn modelId="{4F425113-B4AE-4800-B99B-CEEA8330A9C5}" type="presOf" srcId="{28D59427-EDE7-4D2F-A86D-C404E73C1D7E}" destId="{6DBF26BD-B5C3-4BF1-B1A3-148767BE340C}" srcOrd="0" destOrd="0" presId="urn:microsoft.com/office/officeart/2005/8/layout/vList2"/>
    <dgm:cxn modelId="{F2976C08-5D9C-4919-B2B4-7BB6E957368B}" type="presOf" srcId="{95CBF8F0-A82D-43B9-B37A-106B05390A50}" destId="{C54DCCA1-1C0B-45DF-98E4-5993F3BE3DF9}" srcOrd="0" destOrd="0" presId="urn:microsoft.com/office/officeart/2005/8/layout/vList2"/>
    <dgm:cxn modelId="{404BDAC0-4F6A-45D4-B4CB-FCEADD4A98B3}" type="presOf" srcId="{CE0FC4F6-0389-4337-92EF-B8D39F894FD1}" destId="{3C2F8A85-D843-4E46-B018-F5EF7ECEF0A9}" srcOrd="0" destOrd="0" presId="urn:microsoft.com/office/officeart/2005/8/layout/vList2"/>
    <dgm:cxn modelId="{6B3E7601-83AD-4F8A-8E7C-706EC120062D}" srcId="{96E0EDEB-6AF6-431F-9209-F229EACE6AF4}" destId="{82FFEFDB-331B-4A11-82B6-CD9EB15294A1}" srcOrd="4" destOrd="0" parTransId="{6ECE8112-3B90-4493-BE28-6C0C87F9B4AA}" sibTransId="{7D889D91-6530-4B4D-B097-835DC8B6D4CC}"/>
    <dgm:cxn modelId="{CD03C4ED-CE3F-4FBD-BD24-F2E4CCCBFD24}" srcId="{96E0EDEB-6AF6-431F-9209-F229EACE6AF4}" destId="{09FFAB2F-4D29-43C5-9372-5F1019E01140}" srcOrd="2" destOrd="0" parTransId="{53BF5BA6-F6E1-4ECE-B6AB-4E00021E05A2}" sibTransId="{DC760806-A897-43D2-A5D2-9B787CAD76FD}"/>
    <dgm:cxn modelId="{0F420FD2-87DD-4895-B778-7D21927D38E9}" srcId="{96E0EDEB-6AF6-431F-9209-F229EACE6AF4}" destId="{CE0FC4F6-0389-4337-92EF-B8D39F894FD1}" srcOrd="1" destOrd="0" parTransId="{5B3FCBD0-ADFD-4F1A-A51A-6C1F414CD6F1}" sibTransId="{BA4AD513-CE03-482E-9B24-100241B77C72}"/>
    <dgm:cxn modelId="{4815507A-4DA8-4D33-9DFE-1BB28AAF2572}" type="presOf" srcId="{96E0EDEB-6AF6-431F-9209-F229EACE6AF4}" destId="{4D63DEF5-4F1A-4F33-A1A3-ADC285CA0688}" srcOrd="0" destOrd="0" presId="urn:microsoft.com/office/officeart/2005/8/layout/vList2"/>
    <dgm:cxn modelId="{F4E5CCE3-41E4-41BC-B3AB-02118582EC31}" type="presOf" srcId="{82FFEFDB-331B-4A11-82B6-CD9EB15294A1}" destId="{BBAB3305-C810-4F58-BCEA-C84B1169FB55}" srcOrd="0" destOrd="0" presId="urn:microsoft.com/office/officeart/2005/8/layout/vList2"/>
    <dgm:cxn modelId="{68DF6E94-1381-423B-83F9-79117A75BFE0}" srcId="{96E0EDEB-6AF6-431F-9209-F229EACE6AF4}" destId="{95CBF8F0-A82D-43B9-B37A-106B05390A50}" srcOrd="6" destOrd="0" parTransId="{24A83A52-875E-4C42-9C13-A8AF0530B123}" sibTransId="{B31AA9BC-7B40-430A-A0D9-5C96137C2DA6}"/>
    <dgm:cxn modelId="{8B121A07-D37C-4B87-8207-17EC58ACB0F6}" type="presOf" srcId="{265AD962-D9C1-4113-9A2D-01C38241F0C6}" destId="{B8E4E742-C0D5-40B1-B255-A7A4F3A608E2}" srcOrd="0" destOrd="0" presId="urn:microsoft.com/office/officeart/2005/8/layout/vList2"/>
    <dgm:cxn modelId="{A8F03C96-3791-49A4-8DF6-807CCA7A6B26}" type="presOf" srcId="{09FFAB2F-4D29-43C5-9372-5F1019E01140}" destId="{0F666E26-4200-4EF7-A4A0-FBA70079D462}" srcOrd="0" destOrd="0" presId="urn:microsoft.com/office/officeart/2005/8/layout/vList2"/>
    <dgm:cxn modelId="{2B01A10A-E058-4D1C-ADE5-8FC39B44D4BD}" srcId="{96E0EDEB-6AF6-431F-9209-F229EACE6AF4}" destId="{508E1A6A-6C8B-48BA-9FE7-9BCAB59F7A94}" srcOrd="5" destOrd="0" parTransId="{375E11F8-6F52-40D2-B0A0-CD807A1C5E03}" sibTransId="{E591E930-8FD0-4018-B057-A04A11E15E1A}"/>
    <dgm:cxn modelId="{EB765F59-FAFD-4470-B6C5-E09AABFD9A18}" srcId="{96E0EDEB-6AF6-431F-9209-F229EACE6AF4}" destId="{28D59427-EDE7-4D2F-A86D-C404E73C1D7E}" srcOrd="0" destOrd="0" parTransId="{FA2DE345-0007-4D61-9566-ABA1C449E58C}" sibTransId="{A80A19E6-588A-4A98-A363-CA0E5941BBD0}"/>
    <dgm:cxn modelId="{1A884189-C155-4843-88A9-99E2CCFBA54A}" type="presOf" srcId="{508E1A6A-6C8B-48BA-9FE7-9BCAB59F7A94}" destId="{97D77107-B6EF-4BE1-A5E1-617B0D42CFC5}" srcOrd="0" destOrd="0" presId="urn:microsoft.com/office/officeart/2005/8/layout/vList2"/>
    <dgm:cxn modelId="{E1C2DE07-CBE0-4372-BD05-9858A9B947FF}" type="presParOf" srcId="{4D63DEF5-4F1A-4F33-A1A3-ADC285CA0688}" destId="{6DBF26BD-B5C3-4BF1-B1A3-148767BE340C}" srcOrd="0" destOrd="0" presId="urn:microsoft.com/office/officeart/2005/8/layout/vList2"/>
    <dgm:cxn modelId="{7E4635FA-95A3-4F3E-9DE9-18B58C43D204}" type="presParOf" srcId="{4D63DEF5-4F1A-4F33-A1A3-ADC285CA0688}" destId="{3A273ED2-F4B1-4EFB-BBA6-53693760C388}" srcOrd="1" destOrd="0" presId="urn:microsoft.com/office/officeart/2005/8/layout/vList2"/>
    <dgm:cxn modelId="{AA79E983-298A-4C8D-9287-8010E16D688E}" type="presParOf" srcId="{4D63DEF5-4F1A-4F33-A1A3-ADC285CA0688}" destId="{3C2F8A85-D843-4E46-B018-F5EF7ECEF0A9}" srcOrd="2" destOrd="0" presId="urn:microsoft.com/office/officeart/2005/8/layout/vList2"/>
    <dgm:cxn modelId="{1B51EA73-E295-4D3B-8E64-7ECEF0BA7350}" type="presParOf" srcId="{4D63DEF5-4F1A-4F33-A1A3-ADC285CA0688}" destId="{1F175874-8966-4A7E-AEF4-897CDD677EFB}" srcOrd="3" destOrd="0" presId="urn:microsoft.com/office/officeart/2005/8/layout/vList2"/>
    <dgm:cxn modelId="{BF10AF72-8EB2-4857-AA77-96836487F372}" type="presParOf" srcId="{4D63DEF5-4F1A-4F33-A1A3-ADC285CA0688}" destId="{0F666E26-4200-4EF7-A4A0-FBA70079D462}" srcOrd="4" destOrd="0" presId="urn:microsoft.com/office/officeart/2005/8/layout/vList2"/>
    <dgm:cxn modelId="{D91D8AE2-55C5-4CF5-86ED-6FBB22E12E30}" type="presParOf" srcId="{4D63DEF5-4F1A-4F33-A1A3-ADC285CA0688}" destId="{CC251C06-D2FF-44DA-BE86-DBCD16A23928}" srcOrd="5" destOrd="0" presId="urn:microsoft.com/office/officeart/2005/8/layout/vList2"/>
    <dgm:cxn modelId="{AD8532A2-F4A3-42FD-9EA9-08F67938D09F}" type="presParOf" srcId="{4D63DEF5-4F1A-4F33-A1A3-ADC285CA0688}" destId="{B8E4E742-C0D5-40B1-B255-A7A4F3A608E2}" srcOrd="6" destOrd="0" presId="urn:microsoft.com/office/officeart/2005/8/layout/vList2"/>
    <dgm:cxn modelId="{67E0C2DE-1C2A-4678-B3D0-97277EC8E776}" type="presParOf" srcId="{4D63DEF5-4F1A-4F33-A1A3-ADC285CA0688}" destId="{0BFC329B-2B13-4EA0-9E6C-974C165EC928}" srcOrd="7" destOrd="0" presId="urn:microsoft.com/office/officeart/2005/8/layout/vList2"/>
    <dgm:cxn modelId="{61B1ADD3-39D9-4ED0-B348-39D4AAB55E78}" type="presParOf" srcId="{4D63DEF5-4F1A-4F33-A1A3-ADC285CA0688}" destId="{BBAB3305-C810-4F58-BCEA-C84B1169FB55}" srcOrd="8" destOrd="0" presId="urn:microsoft.com/office/officeart/2005/8/layout/vList2"/>
    <dgm:cxn modelId="{98A69C48-902C-470E-BD4B-32D74ABB0933}" type="presParOf" srcId="{4D63DEF5-4F1A-4F33-A1A3-ADC285CA0688}" destId="{DEC962A0-289B-4E6F-83C2-E9E785FBBFCB}" srcOrd="9" destOrd="0" presId="urn:microsoft.com/office/officeart/2005/8/layout/vList2"/>
    <dgm:cxn modelId="{A4704F9C-CF6D-4D99-9856-92E1837CFB38}" type="presParOf" srcId="{4D63DEF5-4F1A-4F33-A1A3-ADC285CA0688}" destId="{97D77107-B6EF-4BE1-A5E1-617B0D42CFC5}" srcOrd="10" destOrd="0" presId="urn:microsoft.com/office/officeart/2005/8/layout/vList2"/>
    <dgm:cxn modelId="{96E1B392-CF11-4745-99FB-BE28765C8C8B}" type="presParOf" srcId="{4D63DEF5-4F1A-4F33-A1A3-ADC285CA0688}" destId="{90921DE6-B27E-449F-A4DE-E9B01CB12257}" srcOrd="11" destOrd="0" presId="urn:microsoft.com/office/officeart/2005/8/layout/vList2"/>
    <dgm:cxn modelId="{C6C6591F-CDA9-4CE9-BCE8-00AADAB54195}" type="presParOf" srcId="{4D63DEF5-4F1A-4F33-A1A3-ADC285CA0688}" destId="{C54DCCA1-1C0B-45DF-98E4-5993F3BE3DF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73785-723F-4B70-BAE2-37060A0FC24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BE35F68B-5A99-4F84-AF34-6B2B2011A5EA}">
      <dgm:prSet phldrT="[文本]" custT="1"/>
      <dgm:spPr/>
      <dgm:t>
        <a:bodyPr/>
        <a:lstStyle/>
        <a:p>
          <a:r>
            <a:rPr lang="zh-CN" altLang="en-US" sz="2000" b="1" dirty="0" smtClean="0"/>
            <a:t>优势</a:t>
          </a:r>
          <a:endParaRPr lang="zh-CN" altLang="en-US" sz="2000" b="1" dirty="0"/>
        </a:p>
      </dgm:t>
    </dgm:pt>
    <dgm:pt modelId="{C94EBD33-1162-4C87-AD61-9009764B3C90}" type="parTrans" cxnId="{DEA4D99C-8FDB-4365-B8B2-FC26A7C6CD26}">
      <dgm:prSet/>
      <dgm:spPr/>
      <dgm:t>
        <a:bodyPr/>
        <a:lstStyle/>
        <a:p>
          <a:endParaRPr lang="zh-CN" altLang="en-US"/>
        </a:p>
      </dgm:t>
    </dgm:pt>
    <dgm:pt modelId="{35D3198F-0DDE-456D-8660-814D3CAC6454}" type="sibTrans" cxnId="{DEA4D99C-8FDB-4365-B8B2-FC26A7C6CD26}">
      <dgm:prSet/>
      <dgm:spPr/>
      <dgm:t>
        <a:bodyPr/>
        <a:lstStyle/>
        <a:p>
          <a:endParaRPr lang="zh-CN" altLang="en-US"/>
        </a:p>
      </dgm:t>
    </dgm:pt>
    <dgm:pt modelId="{2F20B893-174A-4E9D-BA89-B9CFEA2F559D}">
      <dgm:prSet phldrT="[文本]" custT="1"/>
      <dgm:spPr/>
      <dgm:t>
        <a:bodyPr/>
        <a:lstStyle/>
        <a:p>
          <a:r>
            <a:rPr lang="zh-CN" altLang="en-US" sz="1400" b="1" dirty="0" smtClean="0"/>
            <a:t>高校师资力量增加</a:t>
          </a:r>
          <a:endParaRPr lang="zh-CN" altLang="en-US" sz="1400" b="1" dirty="0"/>
        </a:p>
      </dgm:t>
    </dgm:pt>
    <dgm:pt modelId="{850F3AFE-654B-45CE-AA59-5D5C2BE51AF5}" type="parTrans" cxnId="{393C8A2E-FEC5-4082-A131-2069078769CD}">
      <dgm:prSet/>
      <dgm:spPr/>
      <dgm:t>
        <a:bodyPr/>
        <a:lstStyle/>
        <a:p>
          <a:endParaRPr lang="zh-CN" altLang="en-US"/>
        </a:p>
      </dgm:t>
    </dgm:pt>
    <dgm:pt modelId="{9976ED98-20E7-4DF8-8A95-CE93F4CB906B}" type="sibTrans" cxnId="{393C8A2E-FEC5-4082-A131-2069078769CD}">
      <dgm:prSet/>
      <dgm:spPr/>
      <dgm:t>
        <a:bodyPr/>
        <a:lstStyle/>
        <a:p>
          <a:endParaRPr lang="zh-CN" altLang="en-US"/>
        </a:p>
      </dgm:t>
    </dgm:pt>
    <dgm:pt modelId="{0688029E-73F2-4839-968A-AD01ED448781}">
      <dgm:prSet phldrT="[文本]" custT="1"/>
      <dgm:spPr/>
      <dgm:t>
        <a:bodyPr/>
        <a:lstStyle/>
        <a:p>
          <a:r>
            <a:rPr lang="zh-CN" sz="1400" b="1" dirty="0" smtClean="0"/>
            <a:t>部分大学生自下而上关注信息素养问题，成立学生协会</a:t>
          </a:r>
          <a:endParaRPr lang="zh-CN" altLang="en-US" sz="1400" b="1" dirty="0"/>
        </a:p>
      </dgm:t>
    </dgm:pt>
    <dgm:pt modelId="{93E04BFC-0885-4E24-BDCF-45B985C405D4}" type="parTrans" cxnId="{01F87888-87F4-43A5-8F0C-6676538F6E17}">
      <dgm:prSet/>
      <dgm:spPr/>
      <dgm:t>
        <a:bodyPr/>
        <a:lstStyle/>
        <a:p>
          <a:endParaRPr lang="zh-CN" altLang="en-US"/>
        </a:p>
      </dgm:t>
    </dgm:pt>
    <dgm:pt modelId="{6790FE20-20B1-43DA-B6DA-4E56A3C7F71C}" type="sibTrans" cxnId="{01F87888-87F4-43A5-8F0C-6676538F6E17}">
      <dgm:prSet/>
      <dgm:spPr/>
      <dgm:t>
        <a:bodyPr/>
        <a:lstStyle/>
        <a:p>
          <a:endParaRPr lang="zh-CN" altLang="en-US"/>
        </a:p>
      </dgm:t>
    </dgm:pt>
    <dgm:pt modelId="{ECEB8FAD-B251-451F-8661-C7583BC8E708}">
      <dgm:prSet phldrT="[文本]" custT="1"/>
      <dgm:spPr/>
      <dgm:t>
        <a:bodyPr/>
        <a:lstStyle/>
        <a:p>
          <a:r>
            <a:rPr lang="zh-CN" altLang="en-US" sz="2000" b="1" dirty="0" smtClean="0"/>
            <a:t>劣势</a:t>
          </a:r>
          <a:endParaRPr lang="zh-CN" altLang="en-US" sz="2000" b="1" dirty="0"/>
        </a:p>
      </dgm:t>
    </dgm:pt>
    <dgm:pt modelId="{F2BFEB86-F930-47FF-AD9D-05AC2E6E9D87}" type="parTrans" cxnId="{DCA51443-D5AA-4122-A934-68A8859C5E13}">
      <dgm:prSet/>
      <dgm:spPr/>
      <dgm:t>
        <a:bodyPr/>
        <a:lstStyle/>
        <a:p>
          <a:endParaRPr lang="zh-CN" altLang="en-US"/>
        </a:p>
      </dgm:t>
    </dgm:pt>
    <dgm:pt modelId="{CA802E55-1100-4A01-A28C-3B9345B29BC1}" type="sibTrans" cxnId="{DCA51443-D5AA-4122-A934-68A8859C5E13}">
      <dgm:prSet/>
      <dgm:spPr/>
      <dgm:t>
        <a:bodyPr/>
        <a:lstStyle/>
        <a:p>
          <a:endParaRPr lang="zh-CN" altLang="en-US"/>
        </a:p>
      </dgm:t>
    </dgm:pt>
    <dgm:pt modelId="{786583E9-8050-40B4-BB02-95200604E4F2}">
      <dgm:prSet phldrT="[文本]"/>
      <dgm:spPr/>
      <dgm:t>
        <a:bodyPr/>
        <a:lstStyle/>
        <a:p>
          <a:r>
            <a:rPr lang="zh-CN" b="1" dirty="0" smtClean="0"/>
            <a:t>研究与实践起步晚，已有积累不足</a:t>
          </a:r>
          <a:endParaRPr lang="zh-CN" altLang="en-US" dirty="0"/>
        </a:p>
      </dgm:t>
    </dgm:pt>
    <dgm:pt modelId="{AAF16FD3-D180-408E-9B7E-3C17E7EC28BE}" type="parTrans" cxnId="{4685569E-25F6-4259-9A56-B4B4373B3C25}">
      <dgm:prSet/>
      <dgm:spPr/>
      <dgm:t>
        <a:bodyPr/>
        <a:lstStyle/>
        <a:p>
          <a:endParaRPr lang="zh-CN" altLang="en-US"/>
        </a:p>
      </dgm:t>
    </dgm:pt>
    <dgm:pt modelId="{209C0907-BC96-4A42-8BB8-EED4971E43E3}" type="sibTrans" cxnId="{4685569E-25F6-4259-9A56-B4B4373B3C25}">
      <dgm:prSet/>
      <dgm:spPr/>
      <dgm:t>
        <a:bodyPr/>
        <a:lstStyle/>
        <a:p>
          <a:endParaRPr lang="zh-CN" altLang="en-US"/>
        </a:p>
      </dgm:t>
    </dgm:pt>
    <dgm:pt modelId="{84BACD5D-1707-4DEC-8255-5F8AB3B8F2C7}">
      <dgm:prSet phldrT="[文本]"/>
      <dgm:spPr/>
      <dgm:t>
        <a:bodyPr/>
        <a:lstStyle/>
        <a:p>
          <a:r>
            <a:rPr lang="zh-CN" b="1" dirty="0" smtClean="0"/>
            <a:t>缺乏对大学生信息素养评价标准的探索与确定</a:t>
          </a:r>
          <a:endParaRPr lang="zh-CN" altLang="en-US" dirty="0"/>
        </a:p>
      </dgm:t>
    </dgm:pt>
    <dgm:pt modelId="{F133518D-1F57-4F8A-B637-54D2DE614A66}" type="parTrans" cxnId="{ADA7D99D-106F-4172-AF45-42C8D40FBF03}">
      <dgm:prSet/>
      <dgm:spPr/>
      <dgm:t>
        <a:bodyPr/>
        <a:lstStyle/>
        <a:p>
          <a:endParaRPr lang="zh-CN" altLang="en-US"/>
        </a:p>
      </dgm:t>
    </dgm:pt>
    <dgm:pt modelId="{EAF46C42-DBC3-48F7-AE9F-C48FF1F874BE}" type="sibTrans" cxnId="{ADA7D99D-106F-4172-AF45-42C8D40FBF03}">
      <dgm:prSet/>
      <dgm:spPr/>
      <dgm:t>
        <a:bodyPr/>
        <a:lstStyle/>
        <a:p>
          <a:endParaRPr lang="zh-CN" altLang="en-US"/>
        </a:p>
      </dgm:t>
    </dgm:pt>
    <dgm:pt modelId="{07B9F273-5C85-4B2D-BC1A-9C5B120022EF}">
      <dgm:prSet phldrT="[文本]" custT="1"/>
      <dgm:spPr/>
      <dgm:t>
        <a:bodyPr/>
        <a:lstStyle/>
        <a:p>
          <a:r>
            <a:rPr lang="zh-CN" altLang="en-US" sz="2000" b="1" dirty="0" smtClean="0"/>
            <a:t>机会</a:t>
          </a:r>
          <a:endParaRPr lang="zh-CN" altLang="en-US" sz="2000" b="1" dirty="0"/>
        </a:p>
      </dgm:t>
    </dgm:pt>
    <dgm:pt modelId="{530B5F68-45F9-4584-A77B-E3947CA0881F}" type="parTrans" cxnId="{7CC33FE7-4A38-4399-B9A1-0D56DE4E699A}">
      <dgm:prSet/>
      <dgm:spPr/>
      <dgm:t>
        <a:bodyPr/>
        <a:lstStyle/>
        <a:p>
          <a:endParaRPr lang="zh-CN" altLang="en-US"/>
        </a:p>
      </dgm:t>
    </dgm:pt>
    <dgm:pt modelId="{D9502663-8057-4696-9661-550F6B480FC6}" type="sibTrans" cxnId="{7CC33FE7-4A38-4399-B9A1-0D56DE4E699A}">
      <dgm:prSet/>
      <dgm:spPr/>
      <dgm:t>
        <a:bodyPr/>
        <a:lstStyle/>
        <a:p>
          <a:endParaRPr lang="zh-CN" altLang="en-US"/>
        </a:p>
      </dgm:t>
    </dgm:pt>
    <dgm:pt modelId="{6C7D7AE0-8F1E-4013-87D0-4C30669A4CCE}">
      <dgm:prSet phldrT="[文本]"/>
      <dgm:spPr/>
      <dgm:t>
        <a:bodyPr/>
        <a:lstStyle/>
        <a:p>
          <a:r>
            <a:rPr lang="zh-CN" b="1" dirty="0" smtClean="0"/>
            <a:t>国家教育部、图书馆重视信息素养教育，相关会议愈发关注信息素养议题</a:t>
          </a:r>
          <a:endParaRPr lang="zh-CN" altLang="en-US" dirty="0"/>
        </a:p>
      </dgm:t>
    </dgm:pt>
    <dgm:pt modelId="{2B2734FE-DFB2-4290-8792-69558CAEB225}" type="parTrans" cxnId="{FB2E6804-12A0-4DC9-9AE8-688834B02B50}">
      <dgm:prSet/>
      <dgm:spPr/>
      <dgm:t>
        <a:bodyPr/>
        <a:lstStyle/>
        <a:p>
          <a:endParaRPr lang="zh-CN" altLang="en-US"/>
        </a:p>
      </dgm:t>
    </dgm:pt>
    <dgm:pt modelId="{F1A9A1A0-AB5D-4B99-8139-19334C8E9371}" type="sibTrans" cxnId="{FB2E6804-12A0-4DC9-9AE8-688834B02B50}">
      <dgm:prSet/>
      <dgm:spPr/>
      <dgm:t>
        <a:bodyPr/>
        <a:lstStyle/>
        <a:p>
          <a:endParaRPr lang="zh-CN" altLang="en-US"/>
        </a:p>
      </dgm:t>
    </dgm:pt>
    <dgm:pt modelId="{710EFED3-D471-409F-A629-0E89EE7A26E3}">
      <dgm:prSet phldrT="[文本]"/>
      <dgm:spPr/>
      <dgm:t>
        <a:bodyPr/>
        <a:lstStyle/>
        <a:p>
          <a:r>
            <a:rPr lang="zh-CN" b="1" dirty="0" smtClean="0"/>
            <a:t>国内经济稳定增长，国家对教育的投入不断加大</a:t>
          </a:r>
          <a:endParaRPr lang="zh-CN" altLang="en-US" dirty="0"/>
        </a:p>
      </dgm:t>
    </dgm:pt>
    <dgm:pt modelId="{860B6183-6418-4030-958A-7C04219E155E}" type="parTrans" cxnId="{F3371465-436F-4692-B2AB-41086EA38320}">
      <dgm:prSet/>
      <dgm:spPr/>
      <dgm:t>
        <a:bodyPr/>
        <a:lstStyle/>
        <a:p>
          <a:endParaRPr lang="zh-CN" altLang="en-US"/>
        </a:p>
      </dgm:t>
    </dgm:pt>
    <dgm:pt modelId="{75B7C92D-7310-42B6-A322-8D57E6D86F32}" type="sibTrans" cxnId="{F3371465-436F-4692-B2AB-41086EA38320}">
      <dgm:prSet/>
      <dgm:spPr/>
      <dgm:t>
        <a:bodyPr/>
        <a:lstStyle/>
        <a:p>
          <a:endParaRPr lang="zh-CN" altLang="en-US"/>
        </a:p>
      </dgm:t>
    </dgm:pt>
    <dgm:pt modelId="{2C533F08-86CB-4809-BEBB-C4BF9E10FC3C}">
      <dgm:prSet phldrT="[文本]" custT="1"/>
      <dgm:spPr/>
      <dgm:t>
        <a:bodyPr/>
        <a:lstStyle/>
        <a:p>
          <a:r>
            <a:rPr lang="zh-CN" altLang="en-US" sz="2000" b="1" dirty="0" smtClean="0"/>
            <a:t>威胁</a:t>
          </a:r>
          <a:endParaRPr lang="zh-CN" altLang="en-US" sz="2000" b="1" dirty="0"/>
        </a:p>
      </dgm:t>
    </dgm:pt>
    <dgm:pt modelId="{350B3643-957C-4982-A5BC-15364A10E4BF}" type="parTrans" cxnId="{A70C02FD-D8C6-4D9F-9242-4D8E4318642D}">
      <dgm:prSet/>
      <dgm:spPr/>
      <dgm:t>
        <a:bodyPr/>
        <a:lstStyle/>
        <a:p>
          <a:endParaRPr lang="zh-CN" altLang="en-US"/>
        </a:p>
      </dgm:t>
    </dgm:pt>
    <dgm:pt modelId="{FF37B3E3-973A-449A-AC76-B440250901F7}" type="sibTrans" cxnId="{A70C02FD-D8C6-4D9F-9242-4D8E4318642D}">
      <dgm:prSet/>
      <dgm:spPr/>
      <dgm:t>
        <a:bodyPr/>
        <a:lstStyle/>
        <a:p>
          <a:endParaRPr lang="zh-CN" altLang="en-US"/>
        </a:p>
      </dgm:t>
    </dgm:pt>
    <dgm:pt modelId="{7539904A-3DCC-4747-85D8-0F7EA7EC1828}">
      <dgm:prSet phldrT="[文本]" custT="1"/>
      <dgm:spPr/>
      <dgm:t>
        <a:bodyPr/>
        <a:lstStyle/>
        <a:p>
          <a:r>
            <a:rPr lang="zh-CN" sz="1400" b="1" dirty="0" smtClean="0"/>
            <a:t>信息素养研究关注度显著提升，研究发展速度较快</a:t>
          </a:r>
          <a:endParaRPr lang="zh-CN" altLang="en-US" sz="1400" b="1" dirty="0"/>
        </a:p>
      </dgm:t>
    </dgm:pt>
    <dgm:pt modelId="{44524DC6-F388-40F4-8B53-F618F6021EAF}" type="parTrans" cxnId="{FD7E286C-4C7B-45B0-BCF8-EB38A9C3D867}">
      <dgm:prSet/>
      <dgm:spPr/>
      <dgm:t>
        <a:bodyPr/>
        <a:lstStyle/>
        <a:p>
          <a:endParaRPr lang="zh-CN" altLang="en-US"/>
        </a:p>
      </dgm:t>
    </dgm:pt>
    <dgm:pt modelId="{20DC9908-5FFC-4EC4-9083-748E7C178103}" type="sibTrans" cxnId="{FD7E286C-4C7B-45B0-BCF8-EB38A9C3D867}">
      <dgm:prSet/>
      <dgm:spPr/>
      <dgm:t>
        <a:bodyPr/>
        <a:lstStyle/>
        <a:p>
          <a:endParaRPr lang="zh-CN" altLang="en-US"/>
        </a:p>
      </dgm:t>
    </dgm:pt>
    <dgm:pt modelId="{6B7AB37B-C5E3-4BCC-8CA2-80454691A8D7}">
      <dgm:prSet phldrT="[文本]"/>
      <dgm:spPr/>
      <dgm:t>
        <a:bodyPr/>
        <a:lstStyle/>
        <a:p>
          <a:r>
            <a:rPr lang="zh-CN" b="1" smtClean="0"/>
            <a:t>信息素养教育内容与教育形式相对单一</a:t>
          </a:r>
          <a:endParaRPr lang="zh-CN" altLang="en-US" dirty="0"/>
        </a:p>
      </dgm:t>
    </dgm:pt>
    <dgm:pt modelId="{51A68608-F258-4EC9-9C5E-0913D95C484D}" type="parTrans" cxnId="{AB79D586-124C-4857-AD63-89D99D752FB4}">
      <dgm:prSet/>
      <dgm:spPr/>
      <dgm:t>
        <a:bodyPr/>
        <a:lstStyle/>
        <a:p>
          <a:endParaRPr lang="zh-CN" altLang="en-US"/>
        </a:p>
      </dgm:t>
    </dgm:pt>
    <dgm:pt modelId="{824A095A-42F3-4664-9B6F-EF55DCABC535}" type="sibTrans" cxnId="{AB79D586-124C-4857-AD63-89D99D752FB4}">
      <dgm:prSet/>
      <dgm:spPr/>
      <dgm:t>
        <a:bodyPr/>
        <a:lstStyle/>
        <a:p>
          <a:endParaRPr lang="zh-CN" altLang="en-US"/>
        </a:p>
      </dgm:t>
    </dgm:pt>
    <dgm:pt modelId="{B7A619EE-9391-47B4-932D-3295259ED160}">
      <dgm:prSet phldrT="[文本]"/>
      <dgm:spPr/>
      <dgm:t>
        <a:bodyPr/>
        <a:lstStyle/>
        <a:p>
          <a:r>
            <a:rPr lang="zh-CN" b="1" smtClean="0"/>
            <a:t>相关人员与机构合作不足</a:t>
          </a:r>
          <a:endParaRPr lang="zh-CN" altLang="en-US" dirty="0"/>
        </a:p>
      </dgm:t>
    </dgm:pt>
    <dgm:pt modelId="{804624DB-A218-4533-93AE-C8C97A128169}" type="parTrans" cxnId="{DF570BBF-2310-4544-8D1F-BC9944C05E26}">
      <dgm:prSet/>
      <dgm:spPr/>
      <dgm:t>
        <a:bodyPr/>
        <a:lstStyle/>
        <a:p>
          <a:endParaRPr lang="zh-CN" altLang="en-US"/>
        </a:p>
      </dgm:t>
    </dgm:pt>
    <dgm:pt modelId="{E1042009-24C3-48C6-8621-7BC05017BEEF}" type="sibTrans" cxnId="{DF570BBF-2310-4544-8D1F-BC9944C05E26}">
      <dgm:prSet/>
      <dgm:spPr/>
      <dgm:t>
        <a:bodyPr/>
        <a:lstStyle/>
        <a:p>
          <a:endParaRPr lang="zh-CN" altLang="en-US"/>
        </a:p>
      </dgm:t>
    </dgm:pt>
    <dgm:pt modelId="{4AF66357-F7C2-4E9F-A397-F688A7D246E0}">
      <dgm:prSet phldrT="[文本]"/>
      <dgm:spPr/>
      <dgm:t>
        <a:bodyPr/>
        <a:lstStyle/>
        <a:p>
          <a:r>
            <a:rPr lang="zh-CN" b="1" smtClean="0"/>
            <a:t>技术发展有利于信息素养教育模式的革新，进一步突破时空限制</a:t>
          </a:r>
          <a:endParaRPr lang="zh-CN" altLang="en-US" dirty="0"/>
        </a:p>
      </dgm:t>
    </dgm:pt>
    <dgm:pt modelId="{11549ACF-886F-458C-B155-EBEC3E82255C}" type="parTrans" cxnId="{908A4BE4-DF8F-49B3-B70A-C98F2009CE0A}">
      <dgm:prSet/>
      <dgm:spPr/>
      <dgm:t>
        <a:bodyPr/>
        <a:lstStyle/>
        <a:p>
          <a:endParaRPr lang="zh-CN" altLang="en-US"/>
        </a:p>
      </dgm:t>
    </dgm:pt>
    <dgm:pt modelId="{FDF832F6-F3DD-4EC5-945B-6A14EDD4D5EF}" type="sibTrans" cxnId="{908A4BE4-DF8F-49B3-B70A-C98F2009CE0A}">
      <dgm:prSet/>
      <dgm:spPr/>
      <dgm:t>
        <a:bodyPr/>
        <a:lstStyle/>
        <a:p>
          <a:endParaRPr lang="zh-CN" altLang="en-US"/>
        </a:p>
      </dgm:t>
    </dgm:pt>
    <dgm:pt modelId="{99A14979-ADF1-46C8-813E-6846262286CD}">
      <dgm:prSet phldrT="[文本]"/>
      <dgm:spPr/>
      <dgm:t>
        <a:bodyPr/>
        <a:lstStyle/>
        <a:p>
          <a:r>
            <a:rPr lang="zh-CN" b="1" smtClean="0"/>
            <a:t>国民整体受教育程度增加，对信息素养的关注度、重视程度以及认同度提高</a:t>
          </a:r>
          <a:endParaRPr lang="zh-CN" altLang="en-US" dirty="0"/>
        </a:p>
      </dgm:t>
    </dgm:pt>
    <dgm:pt modelId="{6D2921DF-BFBA-4625-B984-ACC0DBEA732C}" type="parTrans" cxnId="{0FEAF4C0-2479-404A-BFA4-66571D34C9FA}">
      <dgm:prSet/>
      <dgm:spPr/>
      <dgm:t>
        <a:bodyPr/>
        <a:lstStyle/>
        <a:p>
          <a:endParaRPr lang="zh-CN" altLang="en-US"/>
        </a:p>
      </dgm:t>
    </dgm:pt>
    <dgm:pt modelId="{FE3C0DAF-43A2-4A05-B252-EC36A6A44186}" type="sibTrans" cxnId="{0FEAF4C0-2479-404A-BFA4-66571D34C9FA}">
      <dgm:prSet/>
      <dgm:spPr/>
      <dgm:t>
        <a:bodyPr/>
        <a:lstStyle/>
        <a:p>
          <a:endParaRPr lang="zh-CN" altLang="en-US"/>
        </a:p>
      </dgm:t>
    </dgm:pt>
    <dgm:pt modelId="{BF2F6E3D-D082-45F8-A6AF-21A41811E22A}">
      <dgm:prSet phldrT="[文本]"/>
      <dgm:spPr/>
      <dgm:t>
        <a:bodyPr/>
        <a:lstStyle/>
        <a:p>
          <a:r>
            <a:rPr lang="zh-CN" b="1" smtClean="0"/>
            <a:t>缺乏全面的大学生信息素养发展规划，培育过程中容易出现种种问题</a:t>
          </a:r>
          <a:endParaRPr lang="zh-CN" altLang="en-US" dirty="0"/>
        </a:p>
      </dgm:t>
    </dgm:pt>
    <dgm:pt modelId="{00237129-91B3-4F21-BF0F-57A6B42E14C9}" type="parTrans" cxnId="{AD3ED2F0-C9B2-4A80-A3ED-0EF9EAF0CC6D}">
      <dgm:prSet/>
      <dgm:spPr/>
      <dgm:t>
        <a:bodyPr/>
        <a:lstStyle/>
        <a:p>
          <a:endParaRPr lang="zh-CN" altLang="en-US"/>
        </a:p>
      </dgm:t>
    </dgm:pt>
    <dgm:pt modelId="{374D7AD3-8F29-4DC4-8AF6-1386C333C142}" type="sibTrans" cxnId="{AD3ED2F0-C9B2-4A80-A3ED-0EF9EAF0CC6D}">
      <dgm:prSet/>
      <dgm:spPr/>
      <dgm:t>
        <a:bodyPr/>
        <a:lstStyle/>
        <a:p>
          <a:endParaRPr lang="zh-CN" altLang="en-US"/>
        </a:p>
      </dgm:t>
    </dgm:pt>
    <dgm:pt modelId="{9E709849-8E41-4760-BAFC-2D619B317D17}">
      <dgm:prSet phldrT="[文本]"/>
      <dgm:spPr/>
      <dgm:t>
        <a:bodyPr/>
        <a:lstStyle/>
        <a:p>
          <a:r>
            <a:rPr lang="zh-CN" b="1" smtClean="0"/>
            <a:t>区域经济发展与教育资源分布不平衡，参差不齐问题解决难度大</a:t>
          </a:r>
          <a:endParaRPr lang="zh-CN" altLang="en-US" dirty="0"/>
        </a:p>
      </dgm:t>
    </dgm:pt>
    <dgm:pt modelId="{D30E97BC-0F33-4B34-AC20-1D0A118B94B6}" type="parTrans" cxnId="{E58FC601-BF4E-4BDD-9D57-E758E0F8DD53}">
      <dgm:prSet/>
      <dgm:spPr/>
      <dgm:t>
        <a:bodyPr/>
        <a:lstStyle/>
        <a:p>
          <a:endParaRPr lang="zh-CN" altLang="en-US"/>
        </a:p>
      </dgm:t>
    </dgm:pt>
    <dgm:pt modelId="{F096E7CB-917B-46B8-95E0-4495E568FBE0}" type="sibTrans" cxnId="{E58FC601-BF4E-4BDD-9D57-E758E0F8DD53}">
      <dgm:prSet/>
      <dgm:spPr/>
      <dgm:t>
        <a:bodyPr/>
        <a:lstStyle/>
        <a:p>
          <a:endParaRPr lang="zh-CN" altLang="en-US"/>
        </a:p>
      </dgm:t>
    </dgm:pt>
    <dgm:pt modelId="{4B069C59-48BB-4C92-A2AD-41D8A42941B7}">
      <dgm:prSet phldrT="[文本]"/>
      <dgm:spPr/>
      <dgm:t>
        <a:bodyPr/>
        <a:lstStyle/>
        <a:p>
          <a:r>
            <a:rPr lang="zh-CN" b="1" smtClean="0"/>
            <a:t>信息技术飞速发展，信息源数量激增，信息资源鱼龙混杂，信息素养教育更新与改革适应乃至超前于信息社会发展的难度加大</a:t>
          </a:r>
          <a:endParaRPr lang="zh-CN" altLang="en-US" dirty="0"/>
        </a:p>
      </dgm:t>
    </dgm:pt>
    <dgm:pt modelId="{2DBEC2C1-5EF7-4AB5-AB31-D04AD4AC8942}" type="parTrans" cxnId="{E65FB2A6-9D86-4E94-B67E-49E025B645F2}">
      <dgm:prSet/>
      <dgm:spPr/>
      <dgm:t>
        <a:bodyPr/>
        <a:lstStyle/>
        <a:p>
          <a:endParaRPr lang="zh-CN" altLang="en-US"/>
        </a:p>
      </dgm:t>
    </dgm:pt>
    <dgm:pt modelId="{C4C541D4-10AF-45C4-9FC6-49C9D8F8D22B}" type="sibTrans" cxnId="{E65FB2A6-9D86-4E94-B67E-49E025B645F2}">
      <dgm:prSet/>
      <dgm:spPr/>
      <dgm:t>
        <a:bodyPr/>
        <a:lstStyle/>
        <a:p>
          <a:endParaRPr lang="zh-CN" altLang="en-US"/>
        </a:p>
      </dgm:t>
    </dgm:pt>
    <dgm:pt modelId="{B376575B-2930-419F-B7D9-D35050AE2FF6}" type="pres">
      <dgm:prSet presAssocID="{F7E73785-723F-4B70-BAE2-37060A0FC24C}" presName="Name0" presStyleCnt="0">
        <dgm:presLayoutVars>
          <dgm:dir/>
          <dgm:animLvl val="lvl"/>
          <dgm:resizeHandles val="exact"/>
        </dgm:presLayoutVars>
      </dgm:prSet>
      <dgm:spPr/>
      <dgm:t>
        <a:bodyPr/>
        <a:lstStyle/>
        <a:p>
          <a:endParaRPr lang="zh-CN" altLang="en-US"/>
        </a:p>
      </dgm:t>
    </dgm:pt>
    <dgm:pt modelId="{7E6B8445-439D-4142-9D05-91FCBDEE73AD}" type="pres">
      <dgm:prSet presAssocID="{BE35F68B-5A99-4F84-AF34-6B2B2011A5EA}" presName="composite" presStyleCnt="0"/>
      <dgm:spPr/>
    </dgm:pt>
    <dgm:pt modelId="{A135195F-E4F8-4B93-B9FF-429AEE1A98AD}" type="pres">
      <dgm:prSet presAssocID="{BE35F68B-5A99-4F84-AF34-6B2B2011A5EA}" presName="parTx" presStyleLbl="alignNode1" presStyleIdx="0" presStyleCnt="4">
        <dgm:presLayoutVars>
          <dgm:chMax val="0"/>
          <dgm:chPref val="0"/>
          <dgm:bulletEnabled val="1"/>
        </dgm:presLayoutVars>
      </dgm:prSet>
      <dgm:spPr/>
      <dgm:t>
        <a:bodyPr/>
        <a:lstStyle/>
        <a:p>
          <a:endParaRPr lang="zh-CN" altLang="en-US"/>
        </a:p>
      </dgm:t>
    </dgm:pt>
    <dgm:pt modelId="{A54C281B-E4F5-4D45-B849-00FA0FE5538C}" type="pres">
      <dgm:prSet presAssocID="{BE35F68B-5A99-4F84-AF34-6B2B2011A5EA}" presName="desTx" presStyleLbl="alignAccFollowNode1" presStyleIdx="0" presStyleCnt="4">
        <dgm:presLayoutVars>
          <dgm:bulletEnabled val="1"/>
        </dgm:presLayoutVars>
      </dgm:prSet>
      <dgm:spPr/>
      <dgm:t>
        <a:bodyPr/>
        <a:lstStyle/>
        <a:p>
          <a:endParaRPr lang="zh-CN" altLang="en-US"/>
        </a:p>
      </dgm:t>
    </dgm:pt>
    <dgm:pt modelId="{4132E449-64F2-453F-89A1-80BC1A1432C6}" type="pres">
      <dgm:prSet presAssocID="{35D3198F-0DDE-456D-8660-814D3CAC6454}" presName="space" presStyleCnt="0"/>
      <dgm:spPr/>
    </dgm:pt>
    <dgm:pt modelId="{281677AE-8195-4910-BC7F-E627FA3DA3DA}" type="pres">
      <dgm:prSet presAssocID="{ECEB8FAD-B251-451F-8661-C7583BC8E708}" presName="composite" presStyleCnt="0"/>
      <dgm:spPr/>
    </dgm:pt>
    <dgm:pt modelId="{938827AF-D58D-432D-8BFD-AAED85FD1BA2}" type="pres">
      <dgm:prSet presAssocID="{ECEB8FAD-B251-451F-8661-C7583BC8E708}" presName="parTx" presStyleLbl="alignNode1" presStyleIdx="1" presStyleCnt="4">
        <dgm:presLayoutVars>
          <dgm:chMax val="0"/>
          <dgm:chPref val="0"/>
          <dgm:bulletEnabled val="1"/>
        </dgm:presLayoutVars>
      </dgm:prSet>
      <dgm:spPr/>
      <dgm:t>
        <a:bodyPr/>
        <a:lstStyle/>
        <a:p>
          <a:endParaRPr lang="zh-CN" altLang="en-US"/>
        </a:p>
      </dgm:t>
    </dgm:pt>
    <dgm:pt modelId="{4878D3E3-3FF6-422B-9180-441FE39ABA2B}" type="pres">
      <dgm:prSet presAssocID="{ECEB8FAD-B251-451F-8661-C7583BC8E708}" presName="desTx" presStyleLbl="alignAccFollowNode1" presStyleIdx="1" presStyleCnt="4">
        <dgm:presLayoutVars>
          <dgm:bulletEnabled val="1"/>
        </dgm:presLayoutVars>
      </dgm:prSet>
      <dgm:spPr/>
      <dgm:t>
        <a:bodyPr/>
        <a:lstStyle/>
        <a:p>
          <a:endParaRPr lang="zh-CN" altLang="en-US"/>
        </a:p>
      </dgm:t>
    </dgm:pt>
    <dgm:pt modelId="{8A6FFAC8-2D1F-445E-BDFC-3ED201F135F2}" type="pres">
      <dgm:prSet presAssocID="{CA802E55-1100-4A01-A28C-3B9345B29BC1}" presName="space" presStyleCnt="0"/>
      <dgm:spPr/>
    </dgm:pt>
    <dgm:pt modelId="{1549D251-5326-46ED-A441-067A3E31E1A0}" type="pres">
      <dgm:prSet presAssocID="{07B9F273-5C85-4B2D-BC1A-9C5B120022EF}" presName="composite" presStyleCnt="0"/>
      <dgm:spPr/>
    </dgm:pt>
    <dgm:pt modelId="{5325985B-505B-4732-ACD3-87D90D9C7A99}" type="pres">
      <dgm:prSet presAssocID="{07B9F273-5C85-4B2D-BC1A-9C5B120022EF}" presName="parTx" presStyleLbl="alignNode1" presStyleIdx="2" presStyleCnt="4">
        <dgm:presLayoutVars>
          <dgm:chMax val="0"/>
          <dgm:chPref val="0"/>
          <dgm:bulletEnabled val="1"/>
        </dgm:presLayoutVars>
      </dgm:prSet>
      <dgm:spPr/>
      <dgm:t>
        <a:bodyPr/>
        <a:lstStyle/>
        <a:p>
          <a:endParaRPr lang="zh-CN" altLang="en-US"/>
        </a:p>
      </dgm:t>
    </dgm:pt>
    <dgm:pt modelId="{22A02924-7AD9-4E6C-A6F9-7D369CFF51E3}" type="pres">
      <dgm:prSet presAssocID="{07B9F273-5C85-4B2D-BC1A-9C5B120022EF}" presName="desTx" presStyleLbl="alignAccFollowNode1" presStyleIdx="2" presStyleCnt="4">
        <dgm:presLayoutVars>
          <dgm:bulletEnabled val="1"/>
        </dgm:presLayoutVars>
      </dgm:prSet>
      <dgm:spPr/>
      <dgm:t>
        <a:bodyPr/>
        <a:lstStyle/>
        <a:p>
          <a:endParaRPr lang="zh-CN" altLang="en-US"/>
        </a:p>
      </dgm:t>
    </dgm:pt>
    <dgm:pt modelId="{D4A0E064-94B8-422D-8410-96A007C11CE4}" type="pres">
      <dgm:prSet presAssocID="{D9502663-8057-4696-9661-550F6B480FC6}" presName="space" presStyleCnt="0"/>
      <dgm:spPr/>
    </dgm:pt>
    <dgm:pt modelId="{B3AB6489-1631-4039-B127-C95DBAD87C73}" type="pres">
      <dgm:prSet presAssocID="{2C533F08-86CB-4809-BEBB-C4BF9E10FC3C}" presName="composite" presStyleCnt="0"/>
      <dgm:spPr/>
    </dgm:pt>
    <dgm:pt modelId="{E025F14D-AA40-41F1-84A7-A69050126C14}" type="pres">
      <dgm:prSet presAssocID="{2C533F08-86CB-4809-BEBB-C4BF9E10FC3C}" presName="parTx" presStyleLbl="alignNode1" presStyleIdx="3" presStyleCnt="4">
        <dgm:presLayoutVars>
          <dgm:chMax val="0"/>
          <dgm:chPref val="0"/>
          <dgm:bulletEnabled val="1"/>
        </dgm:presLayoutVars>
      </dgm:prSet>
      <dgm:spPr/>
      <dgm:t>
        <a:bodyPr/>
        <a:lstStyle/>
        <a:p>
          <a:endParaRPr lang="zh-CN" altLang="en-US"/>
        </a:p>
      </dgm:t>
    </dgm:pt>
    <dgm:pt modelId="{1196E5F3-E7DB-458C-B687-C229E6174C87}" type="pres">
      <dgm:prSet presAssocID="{2C533F08-86CB-4809-BEBB-C4BF9E10FC3C}" presName="desTx" presStyleLbl="alignAccFollowNode1" presStyleIdx="3" presStyleCnt="4">
        <dgm:presLayoutVars>
          <dgm:bulletEnabled val="1"/>
        </dgm:presLayoutVars>
      </dgm:prSet>
      <dgm:spPr/>
      <dgm:t>
        <a:bodyPr/>
        <a:lstStyle/>
        <a:p>
          <a:endParaRPr lang="zh-CN" altLang="en-US"/>
        </a:p>
      </dgm:t>
    </dgm:pt>
  </dgm:ptLst>
  <dgm:cxnLst>
    <dgm:cxn modelId="{908A4BE4-DF8F-49B3-B70A-C98F2009CE0A}" srcId="{07B9F273-5C85-4B2D-BC1A-9C5B120022EF}" destId="{4AF66357-F7C2-4E9F-A397-F688A7D246E0}" srcOrd="2" destOrd="0" parTransId="{11549ACF-886F-458C-B155-EBEC3E82255C}" sibTransId="{FDF832F6-F3DD-4EC5-945B-6A14EDD4D5EF}"/>
    <dgm:cxn modelId="{4685569E-25F6-4259-9A56-B4B4373B3C25}" srcId="{ECEB8FAD-B251-451F-8661-C7583BC8E708}" destId="{786583E9-8050-40B4-BB02-95200604E4F2}" srcOrd="0" destOrd="0" parTransId="{AAF16FD3-D180-408E-9B7E-3C17E7EC28BE}" sibTransId="{209C0907-BC96-4A42-8BB8-EED4971E43E3}"/>
    <dgm:cxn modelId="{6A91C1E1-BF75-4913-8A6D-1BE69C99FCB2}" type="presOf" srcId="{2C533F08-86CB-4809-BEBB-C4BF9E10FC3C}" destId="{E025F14D-AA40-41F1-84A7-A69050126C14}" srcOrd="0" destOrd="0" presId="urn:microsoft.com/office/officeart/2005/8/layout/hList1"/>
    <dgm:cxn modelId="{DF570BBF-2310-4544-8D1F-BC9944C05E26}" srcId="{ECEB8FAD-B251-451F-8661-C7583BC8E708}" destId="{B7A619EE-9391-47B4-932D-3295259ED160}" srcOrd="3" destOrd="0" parTransId="{804624DB-A218-4533-93AE-C8C97A128169}" sibTransId="{E1042009-24C3-48C6-8621-7BC05017BEEF}"/>
    <dgm:cxn modelId="{05A7F05C-EA59-4767-9E85-9B9D6D446089}" type="presOf" srcId="{F7E73785-723F-4B70-BAE2-37060A0FC24C}" destId="{B376575B-2930-419F-B7D9-D35050AE2FF6}" srcOrd="0" destOrd="0" presId="urn:microsoft.com/office/officeart/2005/8/layout/hList1"/>
    <dgm:cxn modelId="{714C3107-6030-4851-83F8-1F6804CA40AD}" type="presOf" srcId="{99A14979-ADF1-46C8-813E-6846262286CD}" destId="{22A02924-7AD9-4E6C-A6F9-7D369CFF51E3}" srcOrd="0" destOrd="3" presId="urn:microsoft.com/office/officeart/2005/8/layout/hList1"/>
    <dgm:cxn modelId="{7CC33FE7-4A38-4399-B9A1-0D56DE4E699A}" srcId="{F7E73785-723F-4B70-BAE2-37060A0FC24C}" destId="{07B9F273-5C85-4B2D-BC1A-9C5B120022EF}" srcOrd="2" destOrd="0" parTransId="{530B5F68-45F9-4584-A77B-E3947CA0881F}" sibTransId="{D9502663-8057-4696-9661-550F6B480FC6}"/>
    <dgm:cxn modelId="{AD3ED2F0-C9B2-4A80-A3ED-0EF9EAF0CC6D}" srcId="{2C533F08-86CB-4809-BEBB-C4BF9E10FC3C}" destId="{BF2F6E3D-D082-45F8-A6AF-21A41811E22A}" srcOrd="0" destOrd="0" parTransId="{00237129-91B3-4F21-BF0F-57A6B42E14C9}" sibTransId="{374D7AD3-8F29-4DC4-8AF6-1386C333C142}"/>
    <dgm:cxn modelId="{DEA4D99C-8FDB-4365-B8B2-FC26A7C6CD26}" srcId="{F7E73785-723F-4B70-BAE2-37060A0FC24C}" destId="{BE35F68B-5A99-4F84-AF34-6B2B2011A5EA}" srcOrd="0" destOrd="0" parTransId="{C94EBD33-1162-4C87-AD61-9009764B3C90}" sibTransId="{35D3198F-0DDE-456D-8660-814D3CAC6454}"/>
    <dgm:cxn modelId="{AFCDA27A-9694-48E5-AD09-C696D7416046}" type="presOf" srcId="{07B9F273-5C85-4B2D-BC1A-9C5B120022EF}" destId="{5325985B-505B-4732-ACD3-87D90D9C7A99}" srcOrd="0" destOrd="0" presId="urn:microsoft.com/office/officeart/2005/8/layout/hList1"/>
    <dgm:cxn modelId="{E65FB2A6-9D86-4E94-B67E-49E025B645F2}" srcId="{2C533F08-86CB-4809-BEBB-C4BF9E10FC3C}" destId="{4B069C59-48BB-4C92-A2AD-41D8A42941B7}" srcOrd="2" destOrd="0" parTransId="{2DBEC2C1-5EF7-4AB5-AB31-D04AD4AC8942}" sibTransId="{C4C541D4-10AF-45C4-9FC6-49C9D8F8D22B}"/>
    <dgm:cxn modelId="{F3371465-436F-4692-B2AB-41086EA38320}" srcId="{07B9F273-5C85-4B2D-BC1A-9C5B120022EF}" destId="{710EFED3-D471-409F-A629-0E89EE7A26E3}" srcOrd="1" destOrd="0" parTransId="{860B6183-6418-4030-958A-7C04219E155E}" sibTransId="{75B7C92D-7310-42B6-A322-8D57E6D86F32}"/>
    <dgm:cxn modelId="{910807E2-0FF4-4A89-98BB-B137EE2769B2}" type="presOf" srcId="{BF2F6E3D-D082-45F8-A6AF-21A41811E22A}" destId="{1196E5F3-E7DB-458C-B687-C229E6174C87}" srcOrd="0" destOrd="0" presId="urn:microsoft.com/office/officeart/2005/8/layout/hList1"/>
    <dgm:cxn modelId="{782B97E4-30B8-44D6-9726-15142B9E3D0E}" type="presOf" srcId="{0688029E-73F2-4839-968A-AD01ED448781}" destId="{A54C281B-E4F5-4D45-B849-00FA0FE5538C}" srcOrd="0" destOrd="1" presId="urn:microsoft.com/office/officeart/2005/8/layout/hList1"/>
    <dgm:cxn modelId="{1AC77B0B-16B1-4692-A225-A06883E89705}" type="presOf" srcId="{84BACD5D-1707-4DEC-8255-5F8AB3B8F2C7}" destId="{4878D3E3-3FF6-422B-9180-441FE39ABA2B}" srcOrd="0" destOrd="1" presId="urn:microsoft.com/office/officeart/2005/8/layout/hList1"/>
    <dgm:cxn modelId="{E58FC601-BF4E-4BDD-9D57-E758E0F8DD53}" srcId="{2C533F08-86CB-4809-BEBB-C4BF9E10FC3C}" destId="{9E709849-8E41-4760-BAFC-2D619B317D17}" srcOrd="1" destOrd="0" parTransId="{D30E97BC-0F33-4B34-AC20-1D0A118B94B6}" sibTransId="{F096E7CB-917B-46B8-95E0-4495E568FBE0}"/>
    <dgm:cxn modelId="{AB79D586-124C-4857-AD63-89D99D752FB4}" srcId="{ECEB8FAD-B251-451F-8661-C7583BC8E708}" destId="{6B7AB37B-C5E3-4BCC-8CA2-80454691A8D7}" srcOrd="2" destOrd="0" parTransId="{51A68608-F258-4EC9-9C5E-0913D95C484D}" sibTransId="{824A095A-42F3-4664-9B6F-EF55DCABC535}"/>
    <dgm:cxn modelId="{63D72D41-4BBB-41FD-BF19-34765A99DF78}" type="presOf" srcId="{4AF66357-F7C2-4E9F-A397-F688A7D246E0}" destId="{22A02924-7AD9-4E6C-A6F9-7D369CFF51E3}" srcOrd="0" destOrd="2" presId="urn:microsoft.com/office/officeart/2005/8/layout/hList1"/>
    <dgm:cxn modelId="{8FDD754C-C37D-4FAD-8E6B-9D99DB26DB87}" type="presOf" srcId="{7539904A-3DCC-4747-85D8-0F7EA7EC1828}" destId="{A54C281B-E4F5-4D45-B849-00FA0FE5538C}" srcOrd="0" destOrd="2" presId="urn:microsoft.com/office/officeart/2005/8/layout/hList1"/>
    <dgm:cxn modelId="{ADA7D99D-106F-4172-AF45-42C8D40FBF03}" srcId="{ECEB8FAD-B251-451F-8661-C7583BC8E708}" destId="{84BACD5D-1707-4DEC-8255-5F8AB3B8F2C7}" srcOrd="1" destOrd="0" parTransId="{F133518D-1F57-4F8A-B637-54D2DE614A66}" sibTransId="{EAF46C42-DBC3-48F7-AE9F-C48FF1F874BE}"/>
    <dgm:cxn modelId="{DCA51443-D5AA-4122-A934-68A8859C5E13}" srcId="{F7E73785-723F-4B70-BAE2-37060A0FC24C}" destId="{ECEB8FAD-B251-451F-8661-C7583BC8E708}" srcOrd="1" destOrd="0" parTransId="{F2BFEB86-F930-47FF-AD9D-05AC2E6E9D87}" sibTransId="{CA802E55-1100-4A01-A28C-3B9345B29BC1}"/>
    <dgm:cxn modelId="{01F87888-87F4-43A5-8F0C-6676538F6E17}" srcId="{BE35F68B-5A99-4F84-AF34-6B2B2011A5EA}" destId="{0688029E-73F2-4839-968A-AD01ED448781}" srcOrd="1" destOrd="0" parTransId="{93E04BFC-0885-4E24-BDCF-45B985C405D4}" sibTransId="{6790FE20-20B1-43DA-B6DA-4E56A3C7F71C}"/>
    <dgm:cxn modelId="{67FE388C-286B-4AA7-9C67-4A43C1249002}" type="presOf" srcId="{710EFED3-D471-409F-A629-0E89EE7A26E3}" destId="{22A02924-7AD9-4E6C-A6F9-7D369CFF51E3}" srcOrd="0" destOrd="1" presId="urn:microsoft.com/office/officeart/2005/8/layout/hList1"/>
    <dgm:cxn modelId="{EEB15894-60E2-4F5A-96C3-57368B7930BE}" type="presOf" srcId="{2F20B893-174A-4E9D-BA89-B9CFEA2F559D}" destId="{A54C281B-E4F5-4D45-B849-00FA0FE5538C}" srcOrd="0" destOrd="0" presId="urn:microsoft.com/office/officeart/2005/8/layout/hList1"/>
    <dgm:cxn modelId="{662175E2-2D9E-4179-8EFB-00223E9AB7A0}" type="presOf" srcId="{B7A619EE-9391-47B4-932D-3295259ED160}" destId="{4878D3E3-3FF6-422B-9180-441FE39ABA2B}" srcOrd="0" destOrd="3" presId="urn:microsoft.com/office/officeart/2005/8/layout/hList1"/>
    <dgm:cxn modelId="{352C172B-731C-4908-B84F-88A223593439}" type="presOf" srcId="{9E709849-8E41-4760-BAFC-2D619B317D17}" destId="{1196E5F3-E7DB-458C-B687-C229E6174C87}" srcOrd="0" destOrd="1" presId="urn:microsoft.com/office/officeart/2005/8/layout/hList1"/>
    <dgm:cxn modelId="{0FEAF4C0-2479-404A-BFA4-66571D34C9FA}" srcId="{07B9F273-5C85-4B2D-BC1A-9C5B120022EF}" destId="{99A14979-ADF1-46C8-813E-6846262286CD}" srcOrd="3" destOrd="0" parTransId="{6D2921DF-BFBA-4625-B984-ACC0DBEA732C}" sibTransId="{FE3C0DAF-43A2-4A05-B252-EC36A6A44186}"/>
    <dgm:cxn modelId="{084FA6B2-15B9-435F-8D93-D4190232713A}" type="presOf" srcId="{4B069C59-48BB-4C92-A2AD-41D8A42941B7}" destId="{1196E5F3-E7DB-458C-B687-C229E6174C87}" srcOrd="0" destOrd="2" presId="urn:microsoft.com/office/officeart/2005/8/layout/hList1"/>
    <dgm:cxn modelId="{FB2E6804-12A0-4DC9-9AE8-688834B02B50}" srcId="{07B9F273-5C85-4B2D-BC1A-9C5B120022EF}" destId="{6C7D7AE0-8F1E-4013-87D0-4C30669A4CCE}" srcOrd="0" destOrd="0" parTransId="{2B2734FE-DFB2-4290-8792-69558CAEB225}" sibTransId="{F1A9A1A0-AB5D-4B99-8139-19334C8E9371}"/>
    <dgm:cxn modelId="{59FD7251-0DFD-4640-B010-4E7D67E43169}" type="presOf" srcId="{BE35F68B-5A99-4F84-AF34-6B2B2011A5EA}" destId="{A135195F-E4F8-4B93-B9FF-429AEE1A98AD}" srcOrd="0" destOrd="0" presId="urn:microsoft.com/office/officeart/2005/8/layout/hList1"/>
    <dgm:cxn modelId="{C81FDE5F-49E6-491D-917F-12E3FF6C9630}" type="presOf" srcId="{ECEB8FAD-B251-451F-8661-C7583BC8E708}" destId="{938827AF-D58D-432D-8BFD-AAED85FD1BA2}" srcOrd="0" destOrd="0" presId="urn:microsoft.com/office/officeart/2005/8/layout/hList1"/>
    <dgm:cxn modelId="{393C8A2E-FEC5-4082-A131-2069078769CD}" srcId="{BE35F68B-5A99-4F84-AF34-6B2B2011A5EA}" destId="{2F20B893-174A-4E9D-BA89-B9CFEA2F559D}" srcOrd="0" destOrd="0" parTransId="{850F3AFE-654B-45CE-AA59-5D5C2BE51AF5}" sibTransId="{9976ED98-20E7-4DF8-8A95-CE93F4CB906B}"/>
    <dgm:cxn modelId="{C1E042CF-AC8F-407E-9FFC-77D480424BD8}" type="presOf" srcId="{6C7D7AE0-8F1E-4013-87D0-4C30669A4CCE}" destId="{22A02924-7AD9-4E6C-A6F9-7D369CFF51E3}" srcOrd="0" destOrd="0" presId="urn:microsoft.com/office/officeart/2005/8/layout/hList1"/>
    <dgm:cxn modelId="{A70C02FD-D8C6-4D9F-9242-4D8E4318642D}" srcId="{F7E73785-723F-4B70-BAE2-37060A0FC24C}" destId="{2C533F08-86CB-4809-BEBB-C4BF9E10FC3C}" srcOrd="3" destOrd="0" parTransId="{350B3643-957C-4982-A5BC-15364A10E4BF}" sibTransId="{FF37B3E3-973A-449A-AC76-B440250901F7}"/>
    <dgm:cxn modelId="{FD7E286C-4C7B-45B0-BCF8-EB38A9C3D867}" srcId="{BE35F68B-5A99-4F84-AF34-6B2B2011A5EA}" destId="{7539904A-3DCC-4747-85D8-0F7EA7EC1828}" srcOrd="2" destOrd="0" parTransId="{44524DC6-F388-40F4-8B53-F618F6021EAF}" sibTransId="{20DC9908-5FFC-4EC4-9083-748E7C178103}"/>
    <dgm:cxn modelId="{A8594660-4757-40A3-B265-8B24723E9976}" type="presOf" srcId="{786583E9-8050-40B4-BB02-95200604E4F2}" destId="{4878D3E3-3FF6-422B-9180-441FE39ABA2B}" srcOrd="0" destOrd="0" presId="urn:microsoft.com/office/officeart/2005/8/layout/hList1"/>
    <dgm:cxn modelId="{5229C364-E2F9-4A1F-ADA8-3EC93469CF39}" type="presOf" srcId="{6B7AB37B-C5E3-4BCC-8CA2-80454691A8D7}" destId="{4878D3E3-3FF6-422B-9180-441FE39ABA2B}" srcOrd="0" destOrd="2" presId="urn:microsoft.com/office/officeart/2005/8/layout/hList1"/>
    <dgm:cxn modelId="{A3648A72-CF22-432B-BEBF-33ED23300702}" type="presParOf" srcId="{B376575B-2930-419F-B7D9-D35050AE2FF6}" destId="{7E6B8445-439D-4142-9D05-91FCBDEE73AD}" srcOrd="0" destOrd="0" presId="urn:microsoft.com/office/officeart/2005/8/layout/hList1"/>
    <dgm:cxn modelId="{2569D0BD-A9F7-4829-8981-63038B12A9E2}" type="presParOf" srcId="{7E6B8445-439D-4142-9D05-91FCBDEE73AD}" destId="{A135195F-E4F8-4B93-B9FF-429AEE1A98AD}" srcOrd="0" destOrd="0" presId="urn:microsoft.com/office/officeart/2005/8/layout/hList1"/>
    <dgm:cxn modelId="{FC721EA5-56BD-4CE3-BB12-74EE74D61C0C}" type="presParOf" srcId="{7E6B8445-439D-4142-9D05-91FCBDEE73AD}" destId="{A54C281B-E4F5-4D45-B849-00FA0FE5538C}" srcOrd="1" destOrd="0" presId="urn:microsoft.com/office/officeart/2005/8/layout/hList1"/>
    <dgm:cxn modelId="{B8D61EE4-CE3D-4A90-8BAE-9E730A827B11}" type="presParOf" srcId="{B376575B-2930-419F-B7D9-D35050AE2FF6}" destId="{4132E449-64F2-453F-89A1-80BC1A1432C6}" srcOrd="1" destOrd="0" presId="urn:microsoft.com/office/officeart/2005/8/layout/hList1"/>
    <dgm:cxn modelId="{363F6AD2-A54D-480A-AAE6-6B1084A18711}" type="presParOf" srcId="{B376575B-2930-419F-B7D9-D35050AE2FF6}" destId="{281677AE-8195-4910-BC7F-E627FA3DA3DA}" srcOrd="2" destOrd="0" presId="urn:microsoft.com/office/officeart/2005/8/layout/hList1"/>
    <dgm:cxn modelId="{FD7AAF9A-7C91-4467-BBEB-F8B387A4BE70}" type="presParOf" srcId="{281677AE-8195-4910-BC7F-E627FA3DA3DA}" destId="{938827AF-D58D-432D-8BFD-AAED85FD1BA2}" srcOrd="0" destOrd="0" presId="urn:microsoft.com/office/officeart/2005/8/layout/hList1"/>
    <dgm:cxn modelId="{70F5D8E6-049B-4603-9FF9-F24C57F3ED19}" type="presParOf" srcId="{281677AE-8195-4910-BC7F-E627FA3DA3DA}" destId="{4878D3E3-3FF6-422B-9180-441FE39ABA2B}" srcOrd="1" destOrd="0" presId="urn:microsoft.com/office/officeart/2005/8/layout/hList1"/>
    <dgm:cxn modelId="{97B80394-8B1C-40E1-8BCF-E6A8E5BA3E92}" type="presParOf" srcId="{B376575B-2930-419F-B7D9-D35050AE2FF6}" destId="{8A6FFAC8-2D1F-445E-BDFC-3ED201F135F2}" srcOrd="3" destOrd="0" presId="urn:microsoft.com/office/officeart/2005/8/layout/hList1"/>
    <dgm:cxn modelId="{F97D764A-87F7-42CC-B506-6ED8D60AE288}" type="presParOf" srcId="{B376575B-2930-419F-B7D9-D35050AE2FF6}" destId="{1549D251-5326-46ED-A441-067A3E31E1A0}" srcOrd="4" destOrd="0" presId="urn:microsoft.com/office/officeart/2005/8/layout/hList1"/>
    <dgm:cxn modelId="{9FF1DAAB-7D7E-46C3-8280-2FF2B2423F5A}" type="presParOf" srcId="{1549D251-5326-46ED-A441-067A3E31E1A0}" destId="{5325985B-505B-4732-ACD3-87D90D9C7A99}" srcOrd="0" destOrd="0" presId="urn:microsoft.com/office/officeart/2005/8/layout/hList1"/>
    <dgm:cxn modelId="{EC01A930-B72C-4198-B831-C9E993102E72}" type="presParOf" srcId="{1549D251-5326-46ED-A441-067A3E31E1A0}" destId="{22A02924-7AD9-4E6C-A6F9-7D369CFF51E3}" srcOrd="1" destOrd="0" presId="urn:microsoft.com/office/officeart/2005/8/layout/hList1"/>
    <dgm:cxn modelId="{D5042D98-9FBB-47DC-9CB4-B26DA1208632}" type="presParOf" srcId="{B376575B-2930-419F-B7D9-D35050AE2FF6}" destId="{D4A0E064-94B8-422D-8410-96A007C11CE4}" srcOrd="5" destOrd="0" presId="urn:microsoft.com/office/officeart/2005/8/layout/hList1"/>
    <dgm:cxn modelId="{C79E8871-5BDF-432B-96E8-791E7C0FC027}" type="presParOf" srcId="{B376575B-2930-419F-B7D9-D35050AE2FF6}" destId="{B3AB6489-1631-4039-B127-C95DBAD87C73}" srcOrd="6" destOrd="0" presId="urn:microsoft.com/office/officeart/2005/8/layout/hList1"/>
    <dgm:cxn modelId="{4F371A68-C6B3-4114-BC9A-FFF41E9C931C}" type="presParOf" srcId="{B3AB6489-1631-4039-B127-C95DBAD87C73}" destId="{E025F14D-AA40-41F1-84A7-A69050126C14}" srcOrd="0" destOrd="0" presId="urn:microsoft.com/office/officeart/2005/8/layout/hList1"/>
    <dgm:cxn modelId="{FF15BDDF-9323-4743-896E-327B1C4C56B2}" type="presParOf" srcId="{B3AB6489-1631-4039-B127-C95DBAD87C73}" destId="{1196E5F3-E7DB-458C-B687-C229E6174C8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284C6-191F-4AC3-9C50-DCB5E95744A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D79B772E-5606-424C-A818-6FAA2EDA029F}">
      <dgm:prSet phldrT="[文本]" custT="1"/>
      <dgm:spPr/>
      <dgm:t>
        <a:bodyPr/>
        <a:lstStyle/>
        <a:p>
          <a:r>
            <a:rPr lang="zh-CN" altLang="en-US" sz="1600" dirty="0" smtClean="0"/>
            <a:t>信息素养内涵</a:t>
          </a:r>
          <a:endParaRPr lang="zh-CN" altLang="en-US" sz="1600" dirty="0"/>
        </a:p>
      </dgm:t>
    </dgm:pt>
    <dgm:pt modelId="{E8FA4EBA-3391-4E67-A167-15A8C987B5DD}" type="parTrans" cxnId="{F64A1BFD-7752-4612-868A-B21708120D83}">
      <dgm:prSet/>
      <dgm:spPr/>
      <dgm:t>
        <a:bodyPr/>
        <a:lstStyle/>
        <a:p>
          <a:endParaRPr lang="zh-CN" altLang="en-US" sz="1600"/>
        </a:p>
      </dgm:t>
    </dgm:pt>
    <dgm:pt modelId="{6AE90E90-AEF5-4DE1-83ED-D1FBF4FEF1A3}" type="sibTrans" cxnId="{F64A1BFD-7752-4612-868A-B21708120D83}">
      <dgm:prSet/>
      <dgm:spPr/>
      <dgm:t>
        <a:bodyPr/>
        <a:lstStyle/>
        <a:p>
          <a:endParaRPr lang="zh-CN" altLang="en-US" sz="1600"/>
        </a:p>
      </dgm:t>
    </dgm:pt>
    <dgm:pt modelId="{3E242804-0266-4EFD-8F41-0DB3EE6FE289}">
      <dgm:prSet phldrT="[文本]" custT="1"/>
      <dgm:spPr/>
      <dgm:t>
        <a:bodyPr/>
        <a:lstStyle/>
        <a:p>
          <a:r>
            <a:rPr lang="zh-CN" altLang="en-US" sz="1600" dirty="0" smtClean="0"/>
            <a:t>信息意识</a:t>
          </a:r>
          <a:endParaRPr lang="zh-CN" altLang="en-US" sz="1600" dirty="0"/>
        </a:p>
      </dgm:t>
    </dgm:pt>
    <dgm:pt modelId="{FFAA46DE-6C3A-4C9E-83DB-68B86A42B704}" type="parTrans" cxnId="{1DC33B1F-534F-4C02-8757-8B319E55728E}">
      <dgm:prSet/>
      <dgm:spPr/>
      <dgm:t>
        <a:bodyPr/>
        <a:lstStyle/>
        <a:p>
          <a:endParaRPr lang="zh-CN" altLang="en-US" sz="1600"/>
        </a:p>
      </dgm:t>
    </dgm:pt>
    <dgm:pt modelId="{3F23DE46-343E-48DA-8EEB-9E0A5B8E02E8}" type="sibTrans" cxnId="{1DC33B1F-534F-4C02-8757-8B319E55728E}">
      <dgm:prSet/>
      <dgm:spPr/>
      <dgm:t>
        <a:bodyPr/>
        <a:lstStyle/>
        <a:p>
          <a:endParaRPr lang="zh-CN" altLang="en-US" sz="1600"/>
        </a:p>
      </dgm:t>
    </dgm:pt>
    <dgm:pt modelId="{BCE1B0A2-48F1-422F-A803-7AEB5FF5BFDA}">
      <dgm:prSet phldrT="[文本]" custT="1"/>
      <dgm:spPr/>
      <dgm:t>
        <a:bodyPr/>
        <a:lstStyle/>
        <a:p>
          <a:r>
            <a:rPr lang="zh-CN" altLang="en-US" sz="1600" dirty="0" smtClean="0"/>
            <a:t>网络环境下信息素养重要性</a:t>
          </a:r>
          <a:endParaRPr lang="zh-CN" altLang="en-US" sz="1600" dirty="0"/>
        </a:p>
      </dgm:t>
    </dgm:pt>
    <dgm:pt modelId="{85062A20-1D19-40D2-B3F4-CDBCB7C7E560}" type="parTrans" cxnId="{B1D18B0D-1510-4E12-AD73-87E940497082}">
      <dgm:prSet/>
      <dgm:spPr/>
      <dgm:t>
        <a:bodyPr/>
        <a:lstStyle/>
        <a:p>
          <a:endParaRPr lang="zh-CN" altLang="en-US" sz="1600"/>
        </a:p>
      </dgm:t>
    </dgm:pt>
    <dgm:pt modelId="{CDC10C75-93B8-47E4-8ED8-345CDD09B53F}" type="sibTrans" cxnId="{B1D18B0D-1510-4E12-AD73-87E940497082}">
      <dgm:prSet/>
      <dgm:spPr/>
      <dgm:t>
        <a:bodyPr/>
        <a:lstStyle/>
        <a:p>
          <a:endParaRPr lang="zh-CN" altLang="en-US" sz="1600"/>
        </a:p>
      </dgm:t>
    </dgm:pt>
    <dgm:pt modelId="{20E13EFE-7D23-40E5-980F-7267D53F2078}">
      <dgm:prSet phldrT="[文本]" custT="1"/>
      <dgm:spPr/>
      <dgm:t>
        <a:bodyPr/>
        <a:lstStyle/>
        <a:p>
          <a:r>
            <a:rPr lang="zh-CN" altLang="en-US" sz="1600" dirty="0" smtClean="0"/>
            <a:t>网络环境</a:t>
          </a:r>
          <a:endParaRPr lang="zh-CN" altLang="en-US" sz="1600" dirty="0"/>
        </a:p>
      </dgm:t>
    </dgm:pt>
    <dgm:pt modelId="{5AEF5052-A732-4874-A0CD-EB3528047DCF}" type="parTrans" cxnId="{FDD93F26-77F6-48AB-8D1B-5A771834433C}">
      <dgm:prSet/>
      <dgm:spPr/>
      <dgm:t>
        <a:bodyPr/>
        <a:lstStyle/>
        <a:p>
          <a:endParaRPr lang="zh-CN" altLang="en-US" sz="1600"/>
        </a:p>
      </dgm:t>
    </dgm:pt>
    <dgm:pt modelId="{8B35C1F9-A903-4E96-962F-51515A46140B}" type="sibTrans" cxnId="{FDD93F26-77F6-48AB-8D1B-5A771834433C}">
      <dgm:prSet/>
      <dgm:spPr/>
      <dgm:t>
        <a:bodyPr/>
        <a:lstStyle/>
        <a:p>
          <a:endParaRPr lang="zh-CN" altLang="en-US" sz="1600"/>
        </a:p>
      </dgm:t>
    </dgm:pt>
    <dgm:pt modelId="{7137601B-9623-4D79-BB23-1DDFB3BAD349}">
      <dgm:prSet phldrT="[文本]" custT="1"/>
      <dgm:spPr/>
      <dgm:t>
        <a:bodyPr/>
        <a:lstStyle/>
        <a:p>
          <a:r>
            <a:rPr lang="zh-CN" altLang="en-US" sz="1600" dirty="0" smtClean="0"/>
            <a:t>图书馆信息素养</a:t>
          </a:r>
          <a:endParaRPr lang="zh-CN" altLang="en-US" sz="1600" dirty="0"/>
        </a:p>
      </dgm:t>
    </dgm:pt>
    <dgm:pt modelId="{92CD4A43-9639-43DF-A920-2ED19D6D4A40}" type="parTrans" cxnId="{3B981418-3DA5-4CF1-9DD4-B6F0184469B3}">
      <dgm:prSet/>
      <dgm:spPr/>
      <dgm:t>
        <a:bodyPr/>
        <a:lstStyle/>
        <a:p>
          <a:endParaRPr lang="zh-CN" altLang="en-US" sz="1600"/>
        </a:p>
      </dgm:t>
    </dgm:pt>
    <dgm:pt modelId="{EDAE2B32-6123-4DF8-9451-29E06E2982A0}" type="sibTrans" cxnId="{3B981418-3DA5-4CF1-9DD4-B6F0184469B3}">
      <dgm:prSet/>
      <dgm:spPr/>
      <dgm:t>
        <a:bodyPr/>
        <a:lstStyle/>
        <a:p>
          <a:endParaRPr lang="zh-CN" altLang="en-US" sz="1600"/>
        </a:p>
      </dgm:t>
    </dgm:pt>
    <dgm:pt modelId="{8D688152-89F2-4270-A38B-FB719316BFEA}">
      <dgm:prSet phldrT="[文本]" custT="1"/>
      <dgm:spPr/>
      <dgm:t>
        <a:bodyPr/>
        <a:lstStyle/>
        <a:p>
          <a:r>
            <a:rPr lang="zh-CN" altLang="en-US" sz="1600" dirty="0" smtClean="0"/>
            <a:t>高校图书馆</a:t>
          </a:r>
          <a:endParaRPr lang="zh-CN" altLang="en-US" sz="1600" dirty="0"/>
        </a:p>
      </dgm:t>
    </dgm:pt>
    <dgm:pt modelId="{0BD4C992-0FB4-4992-8F8F-F9C8C98CF876}" type="parTrans" cxnId="{27E871F0-C6E1-49D7-8595-9BCAF56E5B80}">
      <dgm:prSet/>
      <dgm:spPr/>
      <dgm:t>
        <a:bodyPr/>
        <a:lstStyle/>
        <a:p>
          <a:endParaRPr lang="zh-CN" altLang="en-US" sz="1600"/>
        </a:p>
      </dgm:t>
    </dgm:pt>
    <dgm:pt modelId="{E968FCB7-D8D3-4B47-BC24-09F3B199E37D}" type="sibTrans" cxnId="{27E871F0-C6E1-49D7-8595-9BCAF56E5B80}">
      <dgm:prSet/>
      <dgm:spPr/>
      <dgm:t>
        <a:bodyPr/>
        <a:lstStyle/>
        <a:p>
          <a:endParaRPr lang="zh-CN" altLang="en-US" sz="1600"/>
        </a:p>
      </dgm:t>
    </dgm:pt>
    <dgm:pt modelId="{9DCEE90D-E700-4885-BFB6-63513A85BA38}">
      <dgm:prSet phldrT="[文本]" custT="1"/>
      <dgm:spPr/>
      <dgm:t>
        <a:bodyPr/>
        <a:lstStyle/>
        <a:p>
          <a:r>
            <a:rPr lang="zh-CN" altLang="en-US" sz="1600" dirty="0" smtClean="0"/>
            <a:t>信息能力</a:t>
          </a:r>
          <a:endParaRPr lang="zh-CN" altLang="en-US" sz="1600" dirty="0"/>
        </a:p>
      </dgm:t>
    </dgm:pt>
    <dgm:pt modelId="{06478ED3-27AB-49C7-8035-D9392DE46C9B}" type="parTrans" cxnId="{21E67A27-BEAF-4125-96B1-8F2BF2E21BEA}">
      <dgm:prSet/>
      <dgm:spPr/>
      <dgm:t>
        <a:bodyPr/>
        <a:lstStyle/>
        <a:p>
          <a:endParaRPr lang="zh-CN" altLang="en-US" sz="1600"/>
        </a:p>
      </dgm:t>
    </dgm:pt>
    <dgm:pt modelId="{09166741-EAE2-4904-B094-EB2508253ABF}" type="sibTrans" cxnId="{21E67A27-BEAF-4125-96B1-8F2BF2E21BEA}">
      <dgm:prSet/>
      <dgm:spPr/>
      <dgm:t>
        <a:bodyPr/>
        <a:lstStyle/>
        <a:p>
          <a:endParaRPr lang="zh-CN" altLang="en-US" sz="1600"/>
        </a:p>
      </dgm:t>
    </dgm:pt>
    <dgm:pt modelId="{1D4D4408-FDEB-47E2-8768-408100EBA62F}">
      <dgm:prSet custT="1"/>
      <dgm:spPr/>
      <dgm:t>
        <a:bodyPr/>
        <a:lstStyle/>
        <a:p>
          <a:r>
            <a:rPr lang="zh-CN" altLang="en-US" sz="1600" dirty="0" smtClean="0"/>
            <a:t>信息素养概念背景</a:t>
          </a:r>
          <a:endParaRPr lang="zh-CN" altLang="en-US" sz="1600" dirty="0"/>
        </a:p>
      </dgm:t>
    </dgm:pt>
    <dgm:pt modelId="{EB907F88-6327-4D2D-9BC1-6E1ACE68929B}" type="parTrans" cxnId="{A56AB7BC-D802-4407-BD45-19D9EE50C755}">
      <dgm:prSet/>
      <dgm:spPr/>
      <dgm:t>
        <a:bodyPr/>
        <a:lstStyle/>
        <a:p>
          <a:endParaRPr lang="zh-CN" altLang="en-US" sz="1600"/>
        </a:p>
      </dgm:t>
    </dgm:pt>
    <dgm:pt modelId="{D02106C6-183C-421D-B658-DF8DAC5B1ACA}" type="sibTrans" cxnId="{A56AB7BC-D802-4407-BD45-19D9EE50C755}">
      <dgm:prSet/>
      <dgm:spPr/>
      <dgm:t>
        <a:bodyPr/>
        <a:lstStyle/>
        <a:p>
          <a:endParaRPr lang="zh-CN" altLang="en-US" sz="1600"/>
        </a:p>
      </dgm:t>
    </dgm:pt>
    <dgm:pt modelId="{82503C93-0500-42D5-B536-FE4697F899FF}">
      <dgm:prSet custT="1"/>
      <dgm:spPr/>
      <dgm:t>
        <a:bodyPr/>
        <a:lstStyle/>
        <a:p>
          <a:r>
            <a:rPr lang="zh-CN" altLang="en-US" sz="1600" dirty="0" smtClean="0"/>
            <a:t>信息社会</a:t>
          </a:r>
          <a:endParaRPr lang="zh-CN" altLang="en-US" sz="1600" dirty="0"/>
        </a:p>
      </dgm:t>
    </dgm:pt>
    <dgm:pt modelId="{6D95B21B-B3CC-486A-AEFE-F8189698B07B}" type="parTrans" cxnId="{BBDDF064-8A16-48CA-AE18-14CC2999E986}">
      <dgm:prSet/>
      <dgm:spPr/>
      <dgm:t>
        <a:bodyPr/>
        <a:lstStyle/>
        <a:p>
          <a:endParaRPr lang="zh-CN" altLang="en-US" sz="1600"/>
        </a:p>
      </dgm:t>
    </dgm:pt>
    <dgm:pt modelId="{E79DC586-B831-4F46-852B-E60065B1C4C1}" type="sibTrans" cxnId="{BBDDF064-8A16-48CA-AE18-14CC2999E986}">
      <dgm:prSet/>
      <dgm:spPr/>
      <dgm:t>
        <a:bodyPr/>
        <a:lstStyle/>
        <a:p>
          <a:endParaRPr lang="zh-CN" altLang="en-US" sz="1600"/>
        </a:p>
      </dgm:t>
    </dgm:pt>
    <dgm:pt modelId="{9A76F625-7AFF-4106-A74E-8EE23FD767A5}">
      <dgm:prSet phldrT="[文本]" custT="1"/>
      <dgm:spPr/>
      <dgm:t>
        <a:bodyPr/>
        <a:lstStyle/>
        <a:p>
          <a:r>
            <a:rPr lang="zh-CN" altLang="en-US" sz="1600" dirty="0" smtClean="0"/>
            <a:t>网络教育</a:t>
          </a:r>
          <a:endParaRPr lang="zh-CN" altLang="en-US" sz="1600" dirty="0"/>
        </a:p>
      </dgm:t>
    </dgm:pt>
    <dgm:pt modelId="{CA99DA49-6776-4101-A164-48511FED8E0C}" type="parTrans" cxnId="{86B2F7D3-51F8-478C-ADB9-5263B4BB66E2}">
      <dgm:prSet/>
      <dgm:spPr/>
      <dgm:t>
        <a:bodyPr/>
        <a:lstStyle/>
        <a:p>
          <a:endParaRPr lang="zh-CN" altLang="en-US" sz="1600"/>
        </a:p>
      </dgm:t>
    </dgm:pt>
    <dgm:pt modelId="{C26F6A65-4B9D-4E56-8BDD-A2F9A3D9F147}" type="sibTrans" cxnId="{86B2F7D3-51F8-478C-ADB9-5263B4BB66E2}">
      <dgm:prSet/>
      <dgm:spPr/>
      <dgm:t>
        <a:bodyPr/>
        <a:lstStyle/>
        <a:p>
          <a:endParaRPr lang="zh-CN" altLang="en-US" sz="1600"/>
        </a:p>
      </dgm:t>
    </dgm:pt>
    <dgm:pt modelId="{FA7C9650-D3F3-46E4-B202-6617465B1007}">
      <dgm:prSet phldrT="[文本]" custT="1"/>
      <dgm:spPr/>
      <dgm:t>
        <a:bodyPr/>
        <a:lstStyle/>
        <a:p>
          <a:r>
            <a:rPr lang="zh-CN" altLang="en-US" sz="1600" dirty="0" smtClean="0"/>
            <a:t>数字图书馆</a:t>
          </a:r>
          <a:endParaRPr lang="zh-CN" altLang="en-US" sz="1600" dirty="0"/>
        </a:p>
      </dgm:t>
    </dgm:pt>
    <dgm:pt modelId="{7B3FC519-97CF-42FD-941B-89DA4C3CC2C1}" type="parTrans" cxnId="{5AA60922-112A-4859-9E05-6BC43471B08B}">
      <dgm:prSet/>
      <dgm:spPr/>
      <dgm:t>
        <a:bodyPr/>
        <a:lstStyle/>
        <a:p>
          <a:endParaRPr lang="zh-CN" altLang="en-US" sz="1600"/>
        </a:p>
      </dgm:t>
    </dgm:pt>
    <dgm:pt modelId="{1938E363-89E7-4766-982D-11D922AFB5C7}" type="sibTrans" cxnId="{5AA60922-112A-4859-9E05-6BC43471B08B}">
      <dgm:prSet/>
      <dgm:spPr/>
      <dgm:t>
        <a:bodyPr/>
        <a:lstStyle/>
        <a:p>
          <a:endParaRPr lang="zh-CN" altLang="en-US" sz="1600"/>
        </a:p>
      </dgm:t>
    </dgm:pt>
    <dgm:pt modelId="{A28E8A7F-629B-4FCE-9CAF-8993AE953918}">
      <dgm:prSet phldrT="[文本]" custT="1"/>
      <dgm:spPr/>
      <dgm:t>
        <a:bodyPr/>
        <a:lstStyle/>
        <a:p>
          <a:r>
            <a:rPr lang="zh-CN" altLang="en-US" sz="1600" dirty="0" smtClean="0"/>
            <a:t>图书馆</a:t>
          </a:r>
          <a:endParaRPr lang="zh-CN" altLang="en-US" sz="1600" dirty="0"/>
        </a:p>
      </dgm:t>
    </dgm:pt>
    <dgm:pt modelId="{155A29DC-5236-4A41-AB65-5A3535ED7AC6}" type="sibTrans" cxnId="{C754E87C-1912-476C-88CF-9BF4082222AD}">
      <dgm:prSet/>
      <dgm:spPr/>
      <dgm:t>
        <a:bodyPr/>
        <a:lstStyle/>
        <a:p>
          <a:endParaRPr lang="zh-CN" altLang="en-US" sz="1600"/>
        </a:p>
      </dgm:t>
    </dgm:pt>
    <dgm:pt modelId="{5D8FC23A-78E2-42DC-97E8-D3EA166400DD}" type="parTrans" cxnId="{C754E87C-1912-476C-88CF-9BF4082222AD}">
      <dgm:prSet/>
      <dgm:spPr/>
      <dgm:t>
        <a:bodyPr/>
        <a:lstStyle/>
        <a:p>
          <a:endParaRPr lang="zh-CN" altLang="en-US" sz="1600"/>
        </a:p>
      </dgm:t>
    </dgm:pt>
    <dgm:pt modelId="{82F23964-F624-4182-AA18-12A1CA9199B6}">
      <dgm:prSet custT="1"/>
      <dgm:spPr/>
      <dgm:t>
        <a:bodyPr/>
        <a:lstStyle/>
        <a:p>
          <a:r>
            <a:rPr lang="zh-CN" altLang="en-US" sz="1600" smtClean="0"/>
            <a:t>信息资源</a:t>
          </a:r>
          <a:endParaRPr lang="zh-CN" altLang="en-US" sz="1600" dirty="0"/>
        </a:p>
      </dgm:t>
    </dgm:pt>
    <dgm:pt modelId="{294AA240-0634-4F40-B49D-885CFBB469AC}" type="parTrans" cxnId="{C2BAF24B-4BA1-4E13-B6D6-B6EDF030D0CE}">
      <dgm:prSet/>
      <dgm:spPr/>
      <dgm:t>
        <a:bodyPr/>
        <a:lstStyle/>
        <a:p>
          <a:endParaRPr lang="zh-CN" altLang="en-US" sz="1600"/>
        </a:p>
      </dgm:t>
    </dgm:pt>
    <dgm:pt modelId="{EAB6D1DB-4898-44EE-8C9F-048A97578629}" type="sibTrans" cxnId="{C2BAF24B-4BA1-4E13-B6D6-B6EDF030D0CE}">
      <dgm:prSet/>
      <dgm:spPr/>
      <dgm:t>
        <a:bodyPr/>
        <a:lstStyle/>
        <a:p>
          <a:endParaRPr lang="zh-CN" altLang="en-US" sz="1600"/>
        </a:p>
      </dgm:t>
    </dgm:pt>
    <dgm:pt modelId="{DDA6660B-96FF-4A62-AF62-D00D2E390934}">
      <dgm:prSet custT="1"/>
      <dgm:spPr/>
      <dgm:t>
        <a:bodyPr/>
        <a:lstStyle/>
        <a:p>
          <a:r>
            <a:rPr lang="zh-CN" altLang="en-US" sz="1600" dirty="0" smtClean="0"/>
            <a:t>高校教育研究</a:t>
          </a:r>
          <a:endParaRPr lang="zh-CN" altLang="en-US" sz="1600" dirty="0"/>
        </a:p>
      </dgm:t>
    </dgm:pt>
    <dgm:pt modelId="{63AECDFE-C3FF-4748-9BD0-E10370305E61}" type="parTrans" cxnId="{BEDF7655-78A4-4A64-8363-E55DB09F057C}">
      <dgm:prSet/>
      <dgm:spPr/>
      <dgm:t>
        <a:bodyPr/>
        <a:lstStyle/>
        <a:p>
          <a:endParaRPr lang="zh-CN" altLang="en-US" sz="1600"/>
        </a:p>
      </dgm:t>
    </dgm:pt>
    <dgm:pt modelId="{340652FC-5CB5-4CAD-8F59-6553CDE5DC09}" type="sibTrans" cxnId="{BEDF7655-78A4-4A64-8363-E55DB09F057C}">
      <dgm:prSet/>
      <dgm:spPr/>
      <dgm:t>
        <a:bodyPr/>
        <a:lstStyle/>
        <a:p>
          <a:endParaRPr lang="zh-CN" altLang="en-US" sz="1600"/>
        </a:p>
      </dgm:t>
    </dgm:pt>
    <dgm:pt modelId="{2992CFE7-8284-4686-8DD9-12FDD96EB217}">
      <dgm:prSet custT="1"/>
      <dgm:spPr/>
      <dgm:t>
        <a:bodyPr/>
        <a:lstStyle/>
        <a:p>
          <a:r>
            <a:rPr lang="zh-CN" altLang="en-US" sz="1600" dirty="0" smtClean="0"/>
            <a:t>教育改革</a:t>
          </a:r>
          <a:endParaRPr lang="zh-CN" altLang="en-US" sz="1600" dirty="0"/>
        </a:p>
      </dgm:t>
    </dgm:pt>
    <dgm:pt modelId="{538AEEF9-BDD8-448B-A028-F3520B3C4129}" type="parTrans" cxnId="{885D8874-3629-4EF6-BF1E-CD6E37904209}">
      <dgm:prSet/>
      <dgm:spPr/>
      <dgm:t>
        <a:bodyPr/>
        <a:lstStyle/>
        <a:p>
          <a:endParaRPr lang="zh-CN" altLang="en-US" sz="1600"/>
        </a:p>
      </dgm:t>
    </dgm:pt>
    <dgm:pt modelId="{53D15011-2B94-407F-B60F-E7454A5FB999}" type="sibTrans" cxnId="{885D8874-3629-4EF6-BF1E-CD6E37904209}">
      <dgm:prSet/>
      <dgm:spPr/>
      <dgm:t>
        <a:bodyPr/>
        <a:lstStyle/>
        <a:p>
          <a:endParaRPr lang="zh-CN" altLang="en-US" sz="1600"/>
        </a:p>
      </dgm:t>
    </dgm:pt>
    <dgm:pt modelId="{F084FAD6-E87B-48D2-BFEE-9A5B4A0F6FCA}">
      <dgm:prSet custT="1"/>
      <dgm:spPr/>
      <dgm:t>
        <a:bodyPr/>
        <a:lstStyle/>
        <a:p>
          <a:r>
            <a:rPr lang="zh-CN" altLang="en-US" sz="1600" dirty="0" smtClean="0"/>
            <a:t>高校</a:t>
          </a:r>
          <a:endParaRPr lang="zh-CN" altLang="en-US" sz="1600" dirty="0"/>
        </a:p>
      </dgm:t>
    </dgm:pt>
    <dgm:pt modelId="{96AE1A84-3378-48FB-AEF4-759C8B33D153}" type="parTrans" cxnId="{E7915493-67C9-4370-BB08-62881529103C}">
      <dgm:prSet/>
      <dgm:spPr/>
      <dgm:t>
        <a:bodyPr/>
        <a:lstStyle/>
        <a:p>
          <a:endParaRPr lang="zh-CN" altLang="en-US" sz="1600"/>
        </a:p>
      </dgm:t>
    </dgm:pt>
    <dgm:pt modelId="{102060C0-7826-4C2A-890D-CBD7EC5E25BF}" type="sibTrans" cxnId="{E7915493-67C9-4370-BB08-62881529103C}">
      <dgm:prSet/>
      <dgm:spPr/>
      <dgm:t>
        <a:bodyPr/>
        <a:lstStyle/>
        <a:p>
          <a:endParaRPr lang="zh-CN" altLang="en-US" sz="1600"/>
        </a:p>
      </dgm:t>
    </dgm:pt>
    <dgm:pt modelId="{E3AB4C40-467C-4DA4-A9D5-FD1AB30F9A93}">
      <dgm:prSet custT="1"/>
      <dgm:spPr/>
      <dgm:t>
        <a:bodyPr/>
        <a:lstStyle/>
        <a:p>
          <a:r>
            <a:rPr lang="zh-CN" altLang="en-US" sz="1600" dirty="0" smtClean="0"/>
            <a:t>教育模式</a:t>
          </a:r>
          <a:endParaRPr lang="zh-CN" altLang="en-US" sz="1600" dirty="0"/>
        </a:p>
      </dgm:t>
    </dgm:pt>
    <dgm:pt modelId="{AB076870-5700-4D3F-91D7-DC30D334C254}" type="parTrans" cxnId="{A6A01626-73B5-4803-A966-16B62908CE8C}">
      <dgm:prSet/>
      <dgm:spPr/>
      <dgm:t>
        <a:bodyPr/>
        <a:lstStyle/>
        <a:p>
          <a:endParaRPr lang="zh-CN" altLang="en-US" sz="1600"/>
        </a:p>
      </dgm:t>
    </dgm:pt>
    <dgm:pt modelId="{D3547354-3FE7-4FC5-BA3F-1DC2A769A48B}" type="sibTrans" cxnId="{A6A01626-73B5-4803-A966-16B62908CE8C}">
      <dgm:prSet/>
      <dgm:spPr/>
      <dgm:t>
        <a:bodyPr/>
        <a:lstStyle/>
        <a:p>
          <a:endParaRPr lang="zh-CN" altLang="en-US" sz="1600"/>
        </a:p>
      </dgm:t>
    </dgm:pt>
    <dgm:pt modelId="{F7077A7A-A91D-4092-8BA9-19D9CB512F5E}" type="pres">
      <dgm:prSet presAssocID="{B61284C6-191F-4AC3-9C50-DCB5E95744A8}" presName="Name0" presStyleCnt="0">
        <dgm:presLayoutVars>
          <dgm:dir/>
          <dgm:animLvl val="lvl"/>
          <dgm:resizeHandles val="exact"/>
        </dgm:presLayoutVars>
      </dgm:prSet>
      <dgm:spPr/>
      <dgm:t>
        <a:bodyPr/>
        <a:lstStyle/>
        <a:p>
          <a:endParaRPr lang="zh-CN" altLang="en-US"/>
        </a:p>
      </dgm:t>
    </dgm:pt>
    <dgm:pt modelId="{5C1BF7D9-8804-4B73-B375-BC3210E6A5AF}" type="pres">
      <dgm:prSet presAssocID="{D79B772E-5606-424C-A818-6FAA2EDA029F}" presName="composite" presStyleCnt="0"/>
      <dgm:spPr/>
    </dgm:pt>
    <dgm:pt modelId="{35BFA7F3-CF86-49FF-84F0-6E286DA48E76}" type="pres">
      <dgm:prSet presAssocID="{D79B772E-5606-424C-A818-6FAA2EDA029F}" presName="parTx" presStyleLbl="alignNode1" presStyleIdx="0" presStyleCnt="5">
        <dgm:presLayoutVars>
          <dgm:chMax val="0"/>
          <dgm:chPref val="0"/>
          <dgm:bulletEnabled val="1"/>
        </dgm:presLayoutVars>
      </dgm:prSet>
      <dgm:spPr/>
      <dgm:t>
        <a:bodyPr/>
        <a:lstStyle/>
        <a:p>
          <a:endParaRPr lang="zh-CN" altLang="en-US"/>
        </a:p>
      </dgm:t>
    </dgm:pt>
    <dgm:pt modelId="{A2488D1A-684A-4F71-8ED4-98187330B5FF}" type="pres">
      <dgm:prSet presAssocID="{D79B772E-5606-424C-A818-6FAA2EDA029F}" presName="desTx" presStyleLbl="alignAccFollowNode1" presStyleIdx="0" presStyleCnt="5">
        <dgm:presLayoutVars>
          <dgm:bulletEnabled val="1"/>
        </dgm:presLayoutVars>
      </dgm:prSet>
      <dgm:spPr/>
      <dgm:t>
        <a:bodyPr/>
        <a:lstStyle/>
        <a:p>
          <a:endParaRPr lang="zh-CN" altLang="en-US"/>
        </a:p>
      </dgm:t>
    </dgm:pt>
    <dgm:pt modelId="{9C0FFAC9-8BC2-480C-880B-DEDA11BCE47F}" type="pres">
      <dgm:prSet presAssocID="{6AE90E90-AEF5-4DE1-83ED-D1FBF4FEF1A3}" presName="space" presStyleCnt="0"/>
      <dgm:spPr/>
    </dgm:pt>
    <dgm:pt modelId="{1E41DFE4-8BB0-4DAC-BB61-FE427029B2D1}" type="pres">
      <dgm:prSet presAssocID="{BCE1B0A2-48F1-422F-A803-7AEB5FF5BFDA}" presName="composite" presStyleCnt="0"/>
      <dgm:spPr/>
    </dgm:pt>
    <dgm:pt modelId="{D80AA6CA-F3BD-4C27-9C8D-46DC96741059}" type="pres">
      <dgm:prSet presAssocID="{BCE1B0A2-48F1-422F-A803-7AEB5FF5BFDA}" presName="parTx" presStyleLbl="alignNode1" presStyleIdx="1" presStyleCnt="5">
        <dgm:presLayoutVars>
          <dgm:chMax val="0"/>
          <dgm:chPref val="0"/>
          <dgm:bulletEnabled val="1"/>
        </dgm:presLayoutVars>
      </dgm:prSet>
      <dgm:spPr/>
      <dgm:t>
        <a:bodyPr/>
        <a:lstStyle/>
        <a:p>
          <a:endParaRPr lang="zh-CN" altLang="en-US"/>
        </a:p>
      </dgm:t>
    </dgm:pt>
    <dgm:pt modelId="{F51266AF-4ECB-41FA-865B-7B4CC4FAC75B}" type="pres">
      <dgm:prSet presAssocID="{BCE1B0A2-48F1-422F-A803-7AEB5FF5BFDA}" presName="desTx" presStyleLbl="alignAccFollowNode1" presStyleIdx="1" presStyleCnt="5">
        <dgm:presLayoutVars>
          <dgm:bulletEnabled val="1"/>
        </dgm:presLayoutVars>
      </dgm:prSet>
      <dgm:spPr/>
      <dgm:t>
        <a:bodyPr/>
        <a:lstStyle/>
        <a:p>
          <a:endParaRPr lang="zh-CN" altLang="en-US"/>
        </a:p>
      </dgm:t>
    </dgm:pt>
    <dgm:pt modelId="{DD066D54-2309-4752-8D17-AAE2AC2DBB35}" type="pres">
      <dgm:prSet presAssocID="{CDC10C75-93B8-47E4-8ED8-345CDD09B53F}" presName="space" presStyleCnt="0"/>
      <dgm:spPr/>
    </dgm:pt>
    <dgm:pt modelId="{0860E734-3E65-477C-AF21-C8F96B1243E5}" type="pres">
      <dgm:prSet presAssocID="{7137601B-9623-4D79-BB23-1DDFB3BAD349}" presName="composite" presStyleCnt="0"/>
      <dgm:spPr/>
    </dgm:pt>
    <dgm:pt modelId="{10AAB5F4-EA6F-4C54-99DF-A23074DC5B9E}" type="pres">
      <dgm:prSet presAssocID="{7137601B-9623-4D79-BB23-1DDFB3BAD349}" presName="parTx" presStyleLbl="alignNode1" presStyleIdx="2" presStyleCnt="5">
        <dgm:presLayoutVars>
          <dgm:chMax val="0"/>
          <dgm:chPref val="0"/>
          <dgm:bulletEnabled val="1"/>
        </dgm:presLayoutVars>
      </dgm:prSet>
      <dgm:spPr/>
      <dgm:t>
        <a:bodyPr/>
        <a:lstStyle/>
        <a:p>
          <a:endParaRPr lang="zh-CN" altLang="en-US"/>
        </a:p>
      </dgm:t>
    </dgm:pt>
    <dgm:pt modelId="{78B30A39-25ED-4993-953A-3D3901133FEC}" type="pres">
      <dgm:prSet presAssocID="{7137601B-9623-4D79-BB23-1DDFB3BAD349}" presName="desTx" presStyleLbl="alignAccFollowNode1" presStyleIdx="2" presStyleCnt="5">
        <dgm:presLayoutVars>
          <dgm:bulletEnabled val="1"/>
        </dgm:presLayoutVars>
      </dgm:prSet>
      <dgm:spPr/>
      <dgm:t>
        <a:bodyPr/>
        <a:lstStyle/>
        <a:p>
          <a:endParaRPr lang="zh-CN" altLang="en-US"/>
        </a:p>
      </dgm:t>
    </dgm:pt>
    <dgm:pt modelId="{C2D35A4C-8486-4B5D-B492-EE1CFBA8C8AA}" type="pres">
      <dgm:prSet presAssocID="{EDAE2B32-6123-4DF8-9451-29E06E2982A0}" presName="space" presStyleCnt="0"/>
      <dgm:spPr/>
    </dgm:pt>
    <dgm:pt modelId="{F4D69177-2B41-48EC-B6C5-5785CD1BDEDA}" type="pres">
      <dgm:prSet presAssocID="{1D4D4408-FDEB-47E2-8768-408100EBA62F}" presName="composite" presStyleCnt="0"/>
      <dgm:spPr/>
    </dgm:pt>
    <dgm:pt modelId="{63F3F556-ACF3-4695-9C16-09DDF3AD79AA}" type="pres">
      <dgm:prSet presAssocID="{1D4D4408-FDEB-47E2-8768-408100EBA62F}" presName="parTx" presStyleLbl="alignNode1" presStyleIdx="3" presStyleCnt="5">
        <dgm:presLayoutVars>
          <dgm:chMax val="0"/>
          <dgm:chPref val="0"/>
          <dgm:bulletEnabled val="1"/>
        </dgm:presLayoutVars>
      </dgm:prSet>
      <dgm:spPr/>
      <dgm:t>
        <a:bodyPr/>
        <a:lstStyle/>
        <a:p>
          <a:endParaRPr lang="zh-CN" altLang="en-US"/>
        </a:p>
      </dgm:t>
    </dgm:pt>
    <dgm:pt modelId="{10C85F61-B2DF-4BD2-BBF5-D879BB1E23F3}" type="pres">
      <dgm:prSet presAssocID="{1D4D4408-FDEB-47E2-8768-408100EBA62F}" presName="desTx" presStyleLbl="alignAccFollowNode1" presStyleIdx="3" presStyleCnt="5">
        <dgm:presLayoutVars>
          <dgm:bulletEnabled val="1"/>
        </dgm:presLayoutVars>
      </dgm:prSet>
      <dgm:spPr/>
      <dgm:t>
        <a:bodyPr/>
        <a:lstStyle/>
        <a:p>
          <a:endParaRPr lang="zh-CN" altLang="en-US"/>
        </a:p>
      </dgm:t>
    </dgm:pt>
    <dgm:pt modelId="{1D6B4845-4F04-4694-A7B8-545367693AAD}" type="pres">
      <dgm:prSet presAssocID="{D02106C6-183C-421D-B658-DF8DAC5B1ACA}" presName="space" presStyleCnt="0"/>
      <dgm:spPr/>
    </dgm:pt>
    <dgm:pt modelId="{1796E030-5DBA-4EA6-B5A9-F50CE5A8BB23}" type="pres">
      <dgm:prSet presAssocID="{DDA6660B-96FF-4A62-AF62-D00D2E390934}" presName="composite" presStyleCnt="0"/>
      <dgm:spPr/>
    </dgm:pt>
    <dgm:pt modelId="{C0525009-2932-4E7E-A3D0-B1A2458FE1AC}" type="pres">
      <dgm:prSet presAssocID="{DDA6660B-96FF-4A62-AF62-D00D2E390934}" presName="parTx" presStyleLbl="alignNode1" presStyleIdx="4" presStyleCnt="5">
        <dgm:presLayoutVars>
          <dgm:chMax val="0"/>
          <dgm:chPref val="0"/>
          <dgm:bulletEnabled val="1"/>
        </dgm:presLayoutVars>
      </dgm:prSet>
      <dgm:spPr/>
      <dgm:t>
        <a:bodyPr/>
        <a:lstStyle/>
        <a:p>
          <a:endParaRPr lang="zh-CN" altLang="en-US"/>
        </a:p>
      </dgm:t>
    </dgm:pt>
    <dgm:pt modelId="{7736CC82-923B-4CC8-A1CD-5D298F45C2A3}" type="pres">
      <dgm:prSet presAssocID="{DDA6660B-96FF-4A62-AF62-D00D2E390934}" presName="desTx" presStyleLbl="alignAccFollowNode1" presStyleIdx="4" presStyleCnt="5">
        <dgm:presLayoutVars>
          <dgm:bulletEnabled val="1"/>
        </dgm:presLayoutVars>
      </dgm:prSet>
      <dgm:spPr/>
      <dgm:t>
        <a:bodyPr/>
        <a:lstStyle/>
        <a:p>
          <a:endParaRPr lang="zh-CN" altLang="en-US"/>
        </a:p>
      </dgm:t>
    </dgm:pt>
  </dgm:ptLst>
  <dgm:cxnLst>
    <dgm:cxn modelId="{F64A1BFD-7752-4612-868A-B21708120D83}" srcId="{B61284C6-191F-4AC3-9C50-DCB5E95744A8}" destId="{D79B772E-5606-424C-A818-6FAA2EDA029F}" srcOrd="0" destOrd="0" parTransId="{E8FA4EBA-3391-4E67-A167-15A8C987B5DD}" sibTransId="{6AE90E90-AEF5-4DE1-83ED-D1FBF4FEF1A3}"/>
    <dgm:cxn modelId="{517183C1-DE0A-46E3-BFB2-BC36CEAA6AC0}" type="presOf" srcId="{BCE1B0A2-48F1-422F-A803-7AEB5FF5BFDA}" destId="{D80AA6CA-F3BD-4C27-9C8D-46DC96741059}" srcOrd="0" destOrd="0" presId="urn:microsoft.com/office/officeart/2005/8/layout/hList1"/>
    <dgm:cxn modelId="{885D8874-3629-4EF6-BF1E-CD6E37904209}" srcId="{DDA6660B-96FF-4A62-AF62-D00D2E390934}" destId="{2992CFE7-8284-4686-8DD9-12FDD96EB217}" srcOrd="0" destOrd="0" parTransId="{538AEEF9-BDD8-448B-A028-F3520B3C4129}" sibTransId="{53D15011-2B94-407F-B60F-E7454A5FB999}"/>
    <dgm:cxn modelId="{5FC02F84-CC93-4894-B333-6DAC79370FC6}" type="presOf" srcId="{8D688152-89F2-4270-A38B-FB719316BFEA}" destId="{78B30A39-25ED-4993-953A-3D3901133FEC}" srcOrd="0" destOrd="0" presId="urn:microsoft.com/office/officeart/2005/8/layout/hList1"/>
    <dgm:cxn modelId="{65BA7465-AC8B-4780-9443-3AC856205104}" type="presOf" srcId="{20E13EFE-7D23-40E5-980F-7267D53F2078}" destId="{F51266AF-4ECB-41FA-865B-7B4CC4FAC75B}" srcOrd="0" destOrd="0" presId="urn:microsoft.com/office/officeart/2005/8/layout/hList1"/>
    <dgm:cxn modelId="{3B981418-3DA5-4CF1-9DD4-B6F0184469B3}" srcId="{B61284C6-191F-4AC3-9C50-DCB5E95744A8}" destId="{7137601B-9623-4D79-BB23-1DDFB3BAD349}" srcOrd="2" destOrd="0" parTransId="{92CD4A43-9639-43DF-A920-2ED19D6D4A40}" sibTransId="{EDAE2B32-6123-4DF8-9451-29E06E2982A0}"/>
    <dgm:cxn modelId="{1DC33B1F-534F-4C02-8757-8B319E55728E}" srcId="{D79B772E-5606-424C-A818-6FAA2EDA029F}" destId="{3E242804-0266-4EFD-8F41-0DB3EE6FE289}" srcOrd="0" destOrd="0" parTransId="{FFAA46DE-6C3A-4C9E-83DB-68B86A42B704}" sibTransId="{3F23DE46-343E-48DA-8EEB-9E0A5B8E02E8}"/>
    <dgm:cxn modelId="{21E67A27-BEAF-4125-96B1-8F2BF2E21BEA}" srcId="{D79B772E-5606-424C-A818-6FAA2EDA029F}" destId="{9DCEE90D-E700-4885-BFB6-63513A85BA38}" srcOrd="1" destOrd="0" parTransId="{06478ED3-27AB-49C7-8035-D9392DE46C9B}" sibTransId="{09166741-EAE2-4904-B094-EB2508253ABF}"/>
    <dgm:cxn modelId="{3F84F2B6-675A-45B8-8C5C-9BE3D57AEB70}" type="presOf" srcId="{D79B772E-5606-424C-A818-6FAA2EDA029F}" destId="{35BFA7F3-CF86-49FF-84F0-6E286DA48E76}" srcOrd="0" destOrd="0" presId="urn:microsoft.com/office/officeart/2005/8/layout/hList1"/>
    <dgm:cxn modelId="{D79D6BDD-AB1C-4699-A2D6-9ED5BC932E88}" type="presOf" srcId="{7137601B-9623-4D79-BB23-1DDFB3BAD349}" destId="{10AAB5F4-EA6F-4C54-99DF-A23074DC5B9E}" srcOrd="0" destOrd="0" presId="urn:microsoft.com/office/officeart/2005/8/layout/hList1"/>
    <dgm:cxn modelId="{F952E0BE-5013-4177-A588-423EAD77E7E7}" type="presOf" srcId="{FA7C9650-D3F3-46E4-B202-6617465B1007}" destId="{F51266AF-4ECB-41FA-865B-7B4CC4FAC75B}" srcOrd="0" destOrd="2" presId="urn:microsoft.com/office/officeart/2005/8/layout/hList1"/>
    <dgm:cxn modelId="{A6A01626-73B5-4803-A966-16B62908CE8C}" srcId="{DDA6660B-96FF-4A62-AF62-D00D2E390934}" destId="{E3AB4C40-467C-4DA4-A9D5-FD1AB30F9A93}" srcOrd="2" destOrd="0" parTransId="{AB076870-5700-4D3F-91D7-DC30D334C254}" sibTransId="{D3547354-3FE7-4FC5-BA3F-1DC2A769A48B}"/>
    <dgm:cxn modelId="{BEDF7655-78A4-4A64-8363-E55DB09F057C}" srcId="{B61284C6-191F-4AC3-9C50-DCB5E95744A8}" destId="{DDA6660B-96FF-4A62-AF62-D00D2E390934}" srcOrd="4" destOrd="0" parTransId="{63AECDFE-C3FF-4748-9BD0-E10370305E61}" sibTransId="{340652FC-5CB5-4CAD-8F59-6553CDE5DC09}"/>
    <dgm:cxn modelId="{997120E2-EFFD-4C88-B6D3-FC84E52947E3}" type="presOf" srcId="{9DCEE90D-E700-4885-BFB6-63513A85BA38}" destId="{A2488D1A-684A-4F71-8ED4-98187330B5FF}" srcOrd="0" destOrd="1" presId="urn:microsoft.com/office/officeart/2005/8/layout/hList1"/>
    <dgm:cxn modelId="{A60817B0-4D3D-435C-9123-0D31BAEF3D2D}" type="presOf" srcId="{A28E8A7F-629B-4FCE-9CAF-8993AE953918}" destId="{78B30A39-25ED-4993-953A-3D3901133FEC}" srcOrd="0" destOrd="1" presId="urn:microsoft.com/office/officeart/2005/8/layout/hList1"/>
    <dgm:cxn modelId="{C754E87C-1912-476C-88CF-9BF4082222AD}" srcId="{7137601B-9623-4D79-BB23-1DDFB3BAD349}" destId="{A28E8A7F-629B-4FCE-9CAF-8993AE953918}" srcOrd="1" destOrd="0" parTransId="{5D8FC23A-78E2-42DC-97E8-D3EA166400DD}" sibTransId="{155A29DC-5236-4A41-AB65-5A3535ED7AC6}"/>
    <dgm:cxn modelId="{5AA60922-112A-4859-9E05-6BC43471B08B}" srcId="{BCE1B0A2-48F1-422F-A803-7AEB5FF5BFDA}" destId="{FA7C9650-D3F3-46E4-B202-6617465B1007}" srcOrd="2" destOrd="0" parTransId="{7B3FC519-97CF-42FD-941B-89DA4C3CC2C1}" sibTransId="{1938E363-89E7-4766-982D-11D922AFB5C7}"/>
    <dgm:cxn modelId="{393A292C-9573-4781-8762-E2D7036B4CB1}" type="presOf" srcId="{2992CFE7-8284-4686-8DD9-12FDD96EB217}" destId="{7736CC82-923B-4CC8-A1CD-5D298F45C2A3}" srcOrd="0" destOrd="0" presId="urn:microsoft.com/office/officeart/2005/8/layout/hList1"/>
    <dgm:cxn modelId="{27E871F0-C6E1-49D7-8595-9BCAF56E5B80}" srcId="{7137601B-9623-4D79-BB23-1DDFB3BAD349}" destId="{8D688152-89F2-4270-A38B-FB719316BFEA}" srcOrd="0" destOrd="0" parTransId="{0BD4C992-0FB4-4992-8F8F-F9C8C98CF876}" sibTransId="{E968FCB7-D8D3-4B47-BC24-09F3B199E37D}"/>
    <dgm:cxn modelId="{FDD93F26-77F6-48AB-8D1B-5A771834433C}" srcId="{BCE1B0A2-48F1-422F-A803-7AEB5FF5BFDA}" destId="{20E13EFE-7D23-40E5-980F-7267D53F2078}" srcOrd="0" destOrd="0" parTransId="{5AEF5052-A732-4874-A0CD-EB3528047DCF}" sibTransId="{8B35C1F9-A903-4E96-962F-51515A46140B}"/>
    <dgm:cxn modelId="{86B2F7D3-51F8-478C-ADB9-5263B4BB66E2}" srcId="{BCE1B0A2-48F1-422F-A803-7AEB5FF5BFDA}" destId="{9A76F625-7AFF-4106-A74E-8EE23FD767A5}" srcOrd="1" destOrd="0" parTransId="{CA99DA49-6776-4101-A164-48511FED8E0C}" sibTransId="{C26F6A65-4B9D-4E56-8BDD-A2F9A3D9F147}"/>
    <dgm:cxn modelId="{E9532796-B2FE-4949-8441-A599DC9EDCF7}" type="presOf" srcId="{3E242804-0266-4EFD-8F41-0DB3EE6FE289}" destId="{A2488D1A-684A-4F71-8ED4-98187330B5FF}" srcOrd="0" destOrd="0" presId="urn:microsoft.com/office/officeart/2005/8/layout/hList1"/>
    <dgm:cxn modelId="{5EB33482-A38A-45A0-8295-05D115AB0D64}" type="presOf" srcId="{F084FAD6-E87B-48D2-BFEE-9A5B4A0F6FCA}" destId="{7736CC82-923B-4CC8-A1CD-5D298F45C2A3}" srcOrd="0" destOrd="1" presId="urn:microsoft.com/office/officeart/2005/8/layout/hList1"/>
    <dgm:cxn modelId="{CCA5DFD7-8C86-4321-8477-8BC5C6212919}" type="presOf" srcId="{E3AB4C40-467C-4DA4-A9D5-FD1AB30F9A93}" destId="{7736CC82-923B-4CC8-A1CD-5D298F45C2A3}" srcOrd="0" destOrd="2" presId="urn:microsoft.com/office/officeart/2005/8/layout/hList1"/>
    <dgm:cxn modelId="{EF06DB2A-2CFB-4B25-ABE8-2DEED5C93990}" type="presOf" srcId="{82F23964-F624-4182-AA18-12A1CA9199B6}" destId="{10C85F61-B2DF-4BD2-BBF5-D879BB1E23F3}" srcOrd="0" destOrd="1" presId="urn:microsoft.com/office/officeart/2005/8/layout/hList1"/>
    <dgm:cxn modelId="{A56AB7BC-D802-4407-BD45-19D9EE50C755}" srcId="{B61284C6-191F-4AC3-9C50-DCB5E95744A8}" destId="{1D4D4408-FDEB-47E2-8768-408100EBA62F}" srcOrd="3" destOrd="0" parTransId="{EB907F88-6327-4D2D-9BC1-6E1ACE68929B}" sibTransId="{D02106C6-183C-421D-B658-DF8DAC5B1ACA}"/>
    <dgm:cxn modelId="{2F3D6839-3F6C-42BE-AC6E-1F5224F5B2D2}" type="presOf" srcId="{DDA6660B-96FF-4A62-AF62-D00D2E390934}" destId="{C0525009-2932-4E7E-A3D0-B1A2458FE1AC}" srcOrd="0" destOrd="0" presId="urn:microsoft.com/office/officeart/2005/8/layout/hList1"/>
    <dgm:cxn modelId="{E7915493-67C9-4370-BB08-62881529103C}" srcId="{DDA6660B-96FF-4A62-AF62-D00D2E390934}" destId="{F084FAD6-E87B-48D2-BFEE-9A5B4A0F6FCA}" srcOrd="1" destOrd="0" parTransId="{96AE1A84-3378-48FB-AEF4-759C8B33D153}" sibTransId="{102060C0-7826-4C2A-890D-CBD7EC5E25BF}"/>
    <dgm:cxn modelId="{B1D18B0D-1510-4E12-AD73-87E940497082}" srcId="{B61284C6-191F-4AC3-9C50-DCB5E95744A8}" destId="{BCE1B0A2-48F1-422F-A803-7AEB5FF5BFDA}" srcOrd="1" destOrd="0" parTransId="{85062A20-1D19-40D2-B3F4-CDBCB7C7E560}" sibTransId="{CDC10C75-93B8-47E4-8ED8-345CDD09B53F}"/>
    <dgm:cxn modelId="{2BEFF3F4-8C1D-45F0-BBE8-72E3F169687B}" type="presOf" srcId="{B61284C6-191F-4AC3-9C50-DCB5E95744A8}" destId="{F7077A7A-A91D-4092-8BA9-19D9CB512F5E}" srcOrd="0" destOrd="0" presId="urn:microsoft.com/office/officeart/2005/8/layout/hList1"/>
    <dgm:cxn modelId="{5DCFADA7-786E-47B0-B33D-5626E66BD116}" type="presOf" srcId="{82503C93-0500-42D5-B536-FE4697F899FF}" destId="{10C85F61-B2DF-4BD2-BBF5-D879BB1E23F3}" srcOrd="0" destOrd="0" presId="urn:microsoft.com/office/officeart/2005/8/layout/hList1"/>
    <dgm:cxn modelId="{BBDDF064-8A16-48CA-AE18-14CC2999E986}" srcId="{1D4D4408-FDEB-47E2-8768-408100EBA62F}" destId="{82503C93-0500-42D5-B536-FE4697F899FF}" srcOrd="0" destOrd="0" parTransId="{6D95B21B-B3CC-486A-AEFE-F8189698B07B}" sibTransId="{E79DC586-B831-4F46-852B-E60065B1C4C1}"/>
    <dgm:cxn modelId="{7867D188-8243-42FB-9A3B-CE9EC081B7FC}" type="presOf" srcId="{1D4D4408-FDEB-47E2-8768-408100EBA62F}" destId="{63F3F556-ACF3-4695-9C16-09DDF3AD79AA}" srcOrd="0" destOrd="0" presId="urn:microsoft.com/office/officeart/2005/8/layout/hList1"/>
    <dgm:cxn modelId="{569C6804-3C67-4156-BFA4-C23F1C81080A}" type="presOf" srcId="{9A76F625-7AFF-4106-A74E-8EE23FD767A5}" destId="{F51266AF-4ECB-41FA-865B-7B4CC4FAC75B}" srcOrd="0" destOrd="1" presId="urn:microsoft.com/office/officeart/2005/8/layout/hList1"/>
    <dgm:cxn modelId="{C2BAF24B-4BA1-4E13-B6D6-B6EDF030D0CE}" srcId="{1D4D4408-FDEB-47E2-8768-408100EBA62F}" destId="{82F23964-F624-4182-AA18-12A1CA9199B6}" srcOrd="1" destOrd="0" parTransId="{294AA240-0634-4F40-B49D-885CFBB469AC}" sibTransId="{EAB6D1DB-4898-44EE-8C9F-048A97578629}"/>
    <dgm:cxn modelId="{934CFFAB-E149-435B-8732-67530545A90B}" type="presParOf" srcId="{F7077A7A-A91D-4092-8BA9-19D9CB512F5E}" destId="{5C1BF7D9-8804-4B73-B375-BC3210E6A5AF}" srcOrd="0" destOrd="0" presId="urn:microsoft.com/office/officeart/2005/8/layout/hList1"/>
    <dgm:cxn modelId="{7BA3246B-C94A-4541-9B43-89D1473A6513}" type="presParOf" srcId="{5C1BF7D9-8804-4B73-B375-BC3210E6A5AF}" destId="{35BFA7F3-CF86-49FF-84F0-6E286DA48E76}" srcOrd="0" destOrd="0" presId="urn:microsoft.com/office/officeart/2005/8/layout/hList1"/>
    <dgm:cxn modelId="{64DC329A-F0C9-4028-911A-0072C0EAD94B}" type="presParOf" srcId="{5C1BF7D9-8804-4B73-B375-BC3210E6A5AF}" destId="{A2488D1A-684A-4F71-8ED4-98187330B5FF}" srcOrd="1" destOrd="0" presId="urn:microsoft.com/office/officeart/2005/8/layout/hList1"/>
    <dgm:cxn modelId="{C555B7D1-9C2B-4A59-AA0B-7E2C0D4E60CE}" type="presParOf" srcId="{F7077A7A-A91D-4092-8BA9-19D9CB512F5E}" destId="{9C0FFAC9-8BC2-480C-880B-DEDA11BCE47F}" srcOrd="1" destOrd="0" presId="urn:microsoft.com/office/officeart/2005/8/layout/hList1"/>
    <dgm:cxn modelId="{DD406D22-074D-4671-BCA8-C5BC178BD045}" type="presParOf" srcId="{F7077A7A-A91D-4092-8BA9-19D9CB512F5E}" destId="{1E41DFE4-8BB0-4DAC-BB61-FE427029B2D1}" srcOrd="2" destOrd="0" presId="urn:microsoft.com/office/officeart/2005/8/layout/hList1"/>
    <dgm:cxn modelId="{AA0FC5E1-4443-4203-9F6A-994E8F7629FA}" type="presParOf" srcId="{1E41DFE4-8BB0-4DAC-BB61-FE427029B2D1}" destId="{D80AA6CA-F3BD-4C27-9C8D-46DC96741059}" srcOrd="0" destOrd="0" presId="urn:microsoft.com/office/officeart/2005/8/layout/hList1"/>
    <dgm:cxn modelId="{DB9538D7-7ACE-4B84-A10D-842C6ECEB5E2}" type="presParOf" srcId="{1E41DFE4-8BB0-4DAC-BB61-FE427029B2D1}" destId="{F51266AF-4ECB-41FA-865B-7B4CC4FAC75B}" srcOrd="1" destOrd="0" presId="urn:microsoft.com/office/officeart/2005/8/layout/hList1"/>
    <dgm:cxn modelId="{391F7EE2-C02E-42AD-A507-61B2BCCEE863}" type="presParOf" srcId="{F7077A7A-A91D-4092-8BA9-19D9CB512F5E}" destId="{DD066D54-2309-4752-8D17-AAE2AC2DBB35}" srcOrd="3" destOrd="0" presId="urn:microsoft.com/office/officeart/2005/8/layout/hList1"/>
    <dgm:cxn modelId="{C12D476F-B6FD-4394-B508-1AB9FA4ACA63}" type="presParOf" srcId="{F7077A7A-A91D-4092-8BA9-19D9CB512F5E}" destId="{0860E734-3E65-477C-AF21-C8F96B1243E5}" srcOrd="4" destOrd="0" presId="urn:microsoft.com/office/officeart/2005/8/layout/hList1"/>
    <dgm:cxn modelId="{E5D6DC06-B0EF-4474-AF80-C2FFBAD6F103}" type="presParOf" srcId="{0860E734-3E65-477C-AF21-C8F96B1243E5}" destId="{10AAB5F4-EA6F-4C54-99DF-A23074DC5B9E}" srcOrd="0" destOrd="0" presId="urn:microsoft.com/office/officeart/2005/8/layout/hList1"/>
    <dgm:cxn modelId="{006D99AF-8386-4DD3-AC97-B61BB0206C8B}" type="presParOf" srcId="{0860E734-3E65-477C-AF21-C8F96B1243E5}" destId="{78B30A39-25ED-4993-953A-3D3901133FEC}" srcOrd="1" destOrd="0" presId="urn:microsoft.com/office/officeart/2005/8/layout/hList1"/>
    <dgm:cxn modelId="{41B5C820-6876-474A-9E17-E3FCB7132B8C}" type="presParOf" srcId="{F7077A7A-A91D-4092-8BA9-19D9CB512F5E}" destId="{C2D35A4C-8486-4B5D-B492-EE1CFBA8C8AA}" srcOrd="5" destOrd="0" presId="urn:microsoft.com/office/officeart/2005/8/layout/hList1"/>
    <dgm:cxn modelId="{17183A95-08C7-4B44-B897-5EDA701EB3FE}" type="presParOf" srcId="{F7077A7A-A91D-4092-8BA9-19D9CB512F5E}" destId="{F4D69177-2B41-48EC-B6C5-5785CD1BDEDA}" srcOrd="6" destOrd="0" presId="urn:microsoft.com/office/officeart/2005/8/layout/hList1"/>
    <dgm:cxn modelId="{F74F8FF0-DC2D-4C3D-ABDC-2496F6690E87}" type="presParOf" srcId="{F4D69177-2B41-48EC-B6C5-5785CD1BDEDA}" destId="{63F3F556-ACF3-4695-9C16-09DDF3AD79AA}" srcOrd="0" destOrd="0" presId="urn:microsoft.com/office/officeart/2005/8/layout/hList1"/>
    <dgm:cxn modelId="{74AECCF3-667D-498E-86E3-A1C8060F1AD3}" type="presParOf" srcId="{F4D69177-2B41-48EC-B6C5-5785CD1BDEDA}" destId="{10C85F61-B2DF-4BD2-BBF5-D879BB1E23F3}" srcOrd="1" destOrd="0" presId="urn:microsoft.com/office/officeart/2005/8/layout/hList1"/>
    <dgm:cxn modelId="{32779ED5-F9C4-474F-9EBB-6EB9A9AE5C2D}" type="presParOf" srcId="{F7077A7A-A91D-4092-8BA9-19D9CB512F5E}" destId="{1D6B4845-4F04-4694-A7B8-545367693AAD}" srcOrd="7" destOrd="0" presId="urn:microsoft.com/office/officeart/2005/8/layout/hList1"/>
    <dgm:cxn modelId="{3D3A3601-B375-4EE6-AB87-52EF0B6728CD}" type="presParOf" srcId="{F7077A7A-A91D-4092-8BA9-19D9CB512F5E}" destId="{1796E030-5DBA-4EA6-B5A9-F50CE5A8BB23}" srcOrd="8" destOrd="0" presId="urn:microsoft.com/office/officeart/2005/8/layout/hList1"/>
    <dgm:cxn modelId="{DE0BDA78-7D65-49A0-BD6B-824330B56C56}" type="presParOf" srcId="{1796E030-5DBA-4EA6-B5A9-F50CE5A8BB23}" destId="{C0525009-2932-4E7E-A3D0-B1A2458FE1AC}" srcOrd="0" destOrd="0" presId="urn:microsoft.com/office/officeart/2005/8/layout/hList1"/>
    <dgm:cxn modelId="{FB6F2C69-E0C6-4267-BE78-9FCD9AC14018}" type="presParOf" srcId="{1796E030-5DBA-4EA6-B5A9-F50CE5A8BB23}" destId="{7736CC82-923B-4CC8-A1CD-5D298F45C2A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A399A-D274-42B9-8BD8-124644194BB7}"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zh-CN" altLang="en-US"/>
        </a:p>
      </dgm:t>
    </dgm:pt>
    <dgm:pt modelId="{A6A41AC6-B3EF-4930-A41B-0B72D0217DE4}">
      <dgm:prSet phldrT="[文本]"/>
      <dgm:spPr/>
      <dgm:t>
        <a:bodyPr/>
        <a:lstStyle/>
        <a:p>
          <a:r>
            <a:rPr lang="zh-CN" altLang="en-US" dirty="0" smtClean="0"/>
            <a:t>标准与教学指导</a:t>
          </a:r>
          <a:endParaRPr lang="zh-CN" altLang="en-US" dirty="0"/>
        </a:p>
      </dgm:t>
    </dgm:pt>
    <dgm:pt modelId="{89988872-B41C-4275-8F46-385A6A6556C2}" type="parTrans" cxnId="{ECB0687B-CC06-4A99-972A-35A2CF573C95}">
      <dgm:prSet/>
      <dgm:spPr/>
      <dgm:t>
        <a:bodyPr/>
        <a:lstStyle/>
        <a:p>
          <a:endParaRPr lang="zh-CN" altLang="en-US"/>
        </a:p>
      </dgm:t>
    </dgm:pt>
    <dgm:pt modelId="{06B3A580-DF71-4B47-BCF1-CA7698CF01FD}" type="sibTrans" cxnId="{ECB0687B-CC06-4A99-972A-35A2CF573C95}">
      <dgm:prSet/>
      <dgm:spPr/>
      <dgm:t>
        <a:bodyPr/>
        <a:lstStyle/>
        <a:p>
          <a:endParaRPr lang="zh-CN" altLang="en-US"/>
        </a:p>
      </dgm:t>
    </dgm:pt>
    <dgm:pt modelId="{286B3744-78BB-4836-8AE9-C759ED3427D7}">
      <dgm:prSet phldrT="[文本]"/>
      <dgm:spPr/>
      <dgm:t>
        <a:bodyPr/>
        <a:lstStyle/>
        <a:p>
          <a:r>
            <a:rPr lang="en-US" altLang="zh-CN" dirty="0" smtClean="0"/>
            <a:t>1995</a:t>
          </a:r>
          <a:r>
            <a:rPr lang="zh-CN" altLang="en-US" dirty="0" smtClean="0"/>
            <a:t>年，</a:t>
          </a:r>
          <a:r>
            <a:rPr lang="zh-CN" dirty="0" smtClean="0"/>
            <a:t>“信息素养评分表”</a:t>
          </a:r>
          <a:endParaRPr lang="zh-CN" altLang="en-US" dirty="0"/>
        </a:p>
      </dgm:t>
    </dgm:pt>
    <dgm:pt modelId="{232A908B-C3A4-448F-BB13-57FE52C3F5BB}" type="parTrans" cxnId="{FD30B9F3-6A0C-4BB6-AE74-53BF75033098}">
      <dgm:prSet/>
      <dgm:spPr/>
      <dgm:t>
        <a:bodyPr/>
        <a:lstStyle/>
        <a:p>
          <a:endParaRPr lang="zh-CN" altLang="en-US"/>
        </a:p>
      </dgm:t>
    </dgm:pt>
    <dgm:pt modelId="{B578AF92-C58C-440E-BEE9-B9840407725F}" type="sibTrans" cxnId="{FD30B9F3-6A0C-4BB6-AE74-53BF75033098}">
      <dgm:prSet/>
      <dgm:spPr/>
      <dgm:t>
        <a:bodyPr/>
        <a:lstStyle/>
        <a:p>
          <a:endParaRPr lang="zh-CN" altLang="en-US"/>
        </a:p>
      </dgm:t>
    </dgm:pt>
    <dgm:pt modelId="{19F00824-9D24-4467-A216-68130BB00765}">
      <dgm:prSet phldrT="[文本]"/>
      <dgm:spPr/>
      <dgm:t>
        <a:bodyPr/>
        <a:lstStyle/>
        <a:p>
          <a:r>
            <a:rPr lang="zh-CN" altLang="en-US" dirty="0" smtClean="0"/>
            <a:t>相关组织机构的成立与实践</a:t>
          </a:r>
          <a:endParaRPr lang="zh-CN" altLang="en-US" dirty="0"/>
        </a:p>
      </dgm:t>
    </dgm:pt>
    <dgm:pt modelId="{7B64B193-95F9-44CD-B76E-A745D40D2106}" type="parTrans" cxnId="{264AC23B-67AC-4D5C-9B74-AD849FE28057}">
      <dgm:prSet/>
      <dgm:spPr/>
      <dgm:t>
        <a:bodyPr/>
        <a:lstStyle/>
        <a:p>
          <a:endParaRPr lang="zh-CN" altLang="en-US"/>
        </a:p>
      </dgm:t>
    </dgm:pt>
    <dgm:pt modelId="{AD2116E6-3718-4535-90C3-A02AAFE7C6C4}" type="sibTrans" cxnId="{264AC23B-67AC-4D5C-9B74-AD849FE28057}">
      <dgm:prSet/>
      <dgm:spPr/>
      <dgm:t>
        <a:bodyPr/>
        <a:lstStyle/>
        <a:p>
          <a:endParaRPr lang="zh-CN" altLang="en-US"/>
        </a:p>
      </dgm:t>
    </dgm:pt>
    <dgm:pt modelId="{219D766A-C931-4111-9F80-8BFE1B691DAF}">
      <dgm:prSet phldrT="[文本]"/>
      <dgm:spPr/>
      <dgm:t>
        <a:bodyPr/>
        <a:lstStyle/>
        <a:p>
          <a:r>
            <a:rPr lang="en-US" dirty="0" smtClean="0"/>
            <a:t>1990</a:t>
          </a:r>
          <a:r>
            <a:rPr lang="zh-CN" dirty="0" smtClean="0"/>
            <a:t>年</a:t>
          </a:r>
          <a:r>
            <a:rPr lang="zh-CN" altLang="en-US" dirty="0" smtClean="0"/>
            <a:t>，</a:t>
          </a:r>
          <a:r>
            <a:rPr lang="zh-CN" dirty="0" smtClean="0"/>
            <a:t>国家信息素养论坛</a:t>
          </a:r>
          <a:endParaRPr lang="zh-CN" altLang="en-US" dirty="0"/>
        </a:p>
      </dgm:t>
    </dgm:pt>
    <dgm:pt modelId="{69B7EBAF-3032-4078-B857-DF0CC6B378ED}" type="parTrans" cxnId="{759DC9E8-32C2-44E6-B4A0-AF5C3561CDFB}">
      <dgm:prSet/>
      <dgm:spPr/>
      <dgm:t>
        <a:bodyPr/>
        <a:lstStyle/>
        <a:p>
          <a:endParaRPr lang="zh-CN" altLang="en-US"/>
        </a:p>
      </dgm:t>
    </dgm:pt>
    <dgm:pt modelId="{D2E42460-CBC5-46E7-B369-4330F2A576D7}" type="sibTrans" cxnId="{759DC9E8-32C2-44E6-B4A0-AF5C3561CDFB}">
      <dgm:prSet/>
      <dgm:spPr/>
      <dgm:t>
        <a:bodyPr/>
        <a:lstStyle/>
        <a:p>
          <a:endParaRPr lang="zh-CN" altLang="en-US"/>
        </a:p>
      </dgm:t>
    </dgm:pt>
    <dgm:pt modelId="{B53B9BB9-E19E-400B-9B01-D47319BD9538}">
      <dgm:prSet phldrT="[文本]"/>
      <dgm:spPr/>
      <dgm:t>
        <a:bodyPr/>
        <a:lstStyle/>
        <a:p>
          <a:r>
            <a:rPr lang="en-US" altLang="zh-CN" dirty="0" smtClean="0"/>
            <a:t>1998</a:t>
          </a:r>
          <a:r>
            <a:rPr lang="zh-CN" altLang="en-US" dirty="0" smtClean="0"/>
            <a:t>年，</a:t>
          </a:r>
          <a:r>
            <a:rPr lang="zh-CN" dirty="0" smtClean="0"/>
            <a:t>“学生学习的</a:t>
          </a:r>
          <a:r>
            <a:rPr lang="en-US" dirty="0" smtClean="0"/>
            <a:t>9</a:t>
          </a:r>
          <a:r>
            <a:rPr lang="zh-CN" dirty="0" smtClean="0"/>
            <a:t>个信息素养标准”</a:t>
          </a:r>
          <a:endParaRPr lang="zh-CN" altLang="en-US" dirty="0"/>
        </a:p>
      </dgm:t>
    </dgm:pt>
    <dgm:pt modelId="{BF5EEE7E-19E4-42F4-911B-F89B5AB18BAF}" type="parTrans" cxnId="{CCE74D89-26FF-4A4B-B9A5-40886C6458BD}">
      <dgm:prSet/>
      <dgm:spPr/>
      <dgm:t>
        <a:bodyPr/>
        <a:lstStyle/>
        <a:p>
          <a:endParaRPr lang="zh-CN" altLang="en-US"/>
        </a:p>
      </dgm:t>
    </dgm:pt>
    <dgm:pt modelId="{20879A07-23D6-4520-AE4F-145D5C20951C}" type="sibTrans" cxnId="{CCE74D89-26FF-4A4B-B9A5-40886C6458BD}">
      <dgm:prSet/>
      <dgm:spPr/>
      <dgm:t>
        <a:bodyPr/>
        <a:lstStyle/>
        <a:p>
          <a:endParaRPr lang="zh-CN" altLang="en-US"/>
        </a:p>
      </dgm:t>
    </dgm:pt>
    <dgm:pt modelId="{076F9EA8-40B3-46A4-B81F-DC5C9F53F87F}">
      <dgm:prSet phldrT="[文本]"/>
      <dgm:spPr/>
      <dgm:t>
        <a:bodyPr/>
        <a:lstStyle/>
        <a:p>
          <a:r>
            <a:rPr lang="en-US" altLang="zh-CN" dirty="0" smtClean="0"/>
            <a:t>2000</a:t>
          </a:r>
          <a:r>
            <a:rPr lang="zh-CN" altLang="en-US" dirty="0" smtClean="0"/>
            <a:t>年，</a:t>
          </a:r>
          <a:r>
            <a:rPr lang="en-US" altLang="zh-CN" dirty="0" smtClean="0"/>
            <a:t>ACRL</a:t>
          </a:r>
          <a:r>
            <a:rPr lang="zh-CN" altLang="en-US" dirty="0" smtClean="0"/>
            <a:t>公布</a:t>
          </a:r>
          <a:r>
            <a:rPr lang="zh-CN" dirty="0" smtClean="0"/>
            <a:t>高等教育信息素养能力标准</a:t>
          </a:r>
          <a:r>
            <a:rPr lang="zh-CN" altLang="en-US" dirty="0" smtClean="0"/>
            <a:t>。以及随后的</a:t>
          </a:r>
          <a:r>
            <a:rPr lang="zh-CN" dirty="0" smtClean="0"/>
            <a:t>《优秀信息素养教学程序的特征：指导方针》</a:t>
          </a:r>
          <a:r>
            <a:rPr lang="zh-CN" altLang="en-US" dirty="0" smtClean="0"/>
            <a:t>（</a:t>
          </a:r>
          <a:r>
            <a:rPr lang="en-US" altLang="zh-CN" dirty="0" smtClean="0"/>
            <a:t>2003</a:t>
          </a:r>
          <a:r>
            <a:rPr lang="zh-CN" altLang="en-US" dirty="0" smtClean="0"/>
            <a:t>），</a:t>
          </a:r>
          <a:r>
            <a:rPr lang="zh-CN" dirty="0" smtClean="0"/>
            <a:t>《优秀学分课程信息素养教学案例》</a:t>
          </a:r>
          <a:r>
            <a:rPr lang="zh-CN" altLang="en-US" dirty="0" smtClean="0"/>
            <a:t>（</a:t>
          </a:r>
          <a:r>
            <a:rPr lang="en-US" altLang="zh-CN" dirty="0" smtClean="0"/>
            <a:t>2011</a:t>
          </a:r>
          <a:r>
            <a:rPr lang="zh-CN" altLang="en-US" dirty="0" smtClean="0"/>
            <a:t>）</a:t>
          </a:r>
          <a:r>
            <a:rPr lang="zh-CN" dirty="0" smtClean="0"/>
            <a:t>，《自然科学领域信息素养标准》（</a:t>
          </a:r>
          <a:r>
            <a:rPr lang="en-US" dirty="0" smtClean="0"/>
            <a:t>2006 </a:t>
          </a:r>
          <a:r>
            <a:rPr lang="zh-CN" dirty="0" smtClean="0"/>
            <a:t>）</a:t>
          </a:r>
          <a:r>
            <a:rPr lang="zh-CN" altLang="en-US" dirty="0" smtClean="0"/>
            <a:t>，</a:t>
          </a:r>
          <a:r>
            <a:rPr lang="zh-CN" dirty="0" smtClean="0"/>
            <a:t>《文科信息素养标准》（</a:t>
          </a:r>
          <a:r>
            <a:rPr lang="en-US" dirty="0" smtClean="0"/>
            <a:t>2008 </a:t>
          </a:r>
          <a:r>
            <a:rPr lang="zh-CN" dirty="0" smtClean="0"/>
            <a:t>）</a:t>
          </a:r>
          <a:r>
            <a:rPr lang="zh-CN" altLang="en-US" dirty="0" smtClean="0"/>
            <a:t>，</a:t>
          </a:r>
          <a:r>
            <a:rPr lang="zh-CN" dirty="0" smtClean="0"/>
            <a:t>《心理学科信息素养标准》（</a:t>
          </a:r>
          <a:r>
            <a:rPr lang="en-US" dirty="0" smtClean="0"/>
            <a:t>2010 </a:t>
          </a:r>
          <a:r>
            <a:rPr lang="zh-CN" dirty="0" smtClean="0"/>
            <a:t>）等</a:t>
          </a:r>
          <a:endParaRPr lang="zh-CN" altLang="en-US" dirty="0"/>
        </a:p>
      </dgm:t>
    </dgm:pt>
    <dgm:pt modelId="{93433F52-7060-4EBE-B69A-4CD3DC4D463F}" type="parTrans" cxnId="{6F8F5CD5-1D0F-44DE-8316-9CA417AD296C}">
      <dgm:prSet/>
      <dgm:spPr/>
      <dgm:t>
        <a:bodyPr/>
        <a:lstStyle/>
        <a:p>
          <a:endParaRPr lang="zh-CN" altLang="en-US"/>
        </a:p>
      </dgm:t>
    </dgm:pt>
    <dgm:pt modelId="{0FDBB6FB-E778-4652-AA97-69CAE049BDAA}" type="sibTrans" cxnId="{6F8F5CD5-1D0F-44DE-8316-9CA417AD296C}">
      <dgm:prSet/>
      <dgm:spPr/>
      <dgm:t>
        <a:bodyPr/>
        <a:lstStyle/>
        <a:p>
          <a:endParaRPr lang="zh-CN" altLang="en-US"/>
        </a:p>
      </dgm:t>
    </dgm:pt>
    <dgm:pt modelId="{9CE94B41-6409-47DB-90C6-7896698D1E4C}">
      <dgm:prSet phldrT="[文本]"/>
      <dgm:spPr/>
      <dgm:t>
        <a:bodyPr/>
        <a:lstStyle/>
        <a:p>
          <a:r>
            <a:rPr lang="en-US" altLang="zh-CN" dirty="0" smtClean="0"/>
            <a:t>1988</a:t>
          </a:r>
          <a:r>
            <a:rPr lang="zh-CN" altLang="en-US" dirty="0" smtClean="0"/>
            <a:t>年“</a:t>
          </a:r>
          <a:r>
            <a:rPr lang="en-US" altLang="zh-CN" dirty="0" smtClean="0"/>
            <a:t>BIG6</a:t>
          </a:r>
          <a:r>
            <a:rPr lang="zh-CN" altLang="en-US" dirty="0" smtClean="0"/>
            <a:t>”技能</a:t>
          </a:r>
          <a:endParaRPr lang="zh-CN" altLang="en-US" dirty="0"/>
        </a:p>
      </dgm:t>
    </dgm:pt>
    <dgm:pt modelId="{463FAEB3-B263-4A4A-85F0-024A4609D685}" type="parTrans" cxnId="{C1B338D5-CE78-449B-91ED-791390F1B9B5}">
      <dgm:prSet/>
      <dgm:spPr/>
      <dgm:t>
        <a:bodyPr/>
        <a:lstStyle/>
        <a:p>
          <a:endParaRPr lang="zh-CN" altLang="en-US"/>
        </a:p>
      </dgm:t>
    </dgm:pt>
    <dgm:pt modelId="{5C8A2CF7-7CFA-4A41-A018-34A9433488FB}" type="sibTrans" cxnId="{C1B338D5-CE78-449B-91ED-791390F1B9B5}">
      <dgm:prSet/>
      <dgm:spPr/>
      <dgm:t>
        <a:bodyPr/>
        <a:lstStyle/>
        <a:p>
          <a:endParaRPr lang="zh-CN" altLang="en-US"/>
        </a:p>
      </dgm:t>
    </dgm:pt>
    <dgm:pt modelId="{D4729B3E-91C5-4AA7-A234-FB251FE70CAE}">
      <dgm:prSet phldrT="[文本]"/>
      <dgm:spPr/>
      <dgm:t>
        <a:bodyPr/>
        <a:lstStyle/>
        <a:p>
          <a:r>
            <a:rPr lang="en-US" dirty="0" smtClean="0"/>
            <a:t>1987</a:t>
          </a:r>
          <a:r>
            <a:rPr lang="zh-CN" dirty="0" smtClean="0"/>
            <a:t>年，美国图书馆协会成立了信</a:t>
          </a:r>
          <a:r>
            <a:rPr lang="zh-CN" altLang="en-US" dirty="0" smtClean="0"/>
            <a:t>成立</a:t>
          </a:r>
          <a:r>
            <a:rPr lang="zh-CN" dirty="0" smtClean="0"/>
            <a:t>息素养总统委员会</a:t>
          </a:r>
          <a:endParaRPr lang="zh-CN" altLang="en-US" dirty="0"/>
        </a:p>
      </dgm:t>
    </dgm:pt>
    <dgm:pt modelId="{E3EC6B60-CAD6-4F52-84DA-A5E9CF287ED9}" type="parTrans" cxnId="{57EDBFCF-439A-49AF-A820-2C732B1B879D}">
      <dgm:prSet/>
      <dgm:spPr/>
      <dgm:t>
        <a:bodyPr/>
        <a:lstStyle/>
        <a:p>
          <a:endParaRPr lang="zh-CN" altLang="en-US"/>
        </a:p>
      </dgm:t>
    </dgm:pt>
    <dgm:pt modelId="{D9CF4A74-507E-4F82-B83B-282A3B574D47}" type="sibTrans" cxnId="{57EDBFCF-439A-49AF-A820-2C732B1B879D}">
      <dgm:prSet/>
      <dgm:spPr/>
      <dgm:t>
        <a:bodyPr/>
        <a:lstStyle/>
        <a:p>
          <a:endParaRPr lang="zh-CN" altLang="en-US"/>
        </a:p>
      </dgm:t>
    </dgm:pt>
    <dgm:pt modelId="{AA79EAB7-30FE-4A7E-BE70-D74235A83527}">
      <dgm:prSet phldrT="[文本]"/>
      <dgm:spPr/>
      <dgm:t>
        <a:bodyPr/>
        <a:lstStyle/>
        <a:p>
          <a:r>
            <a:rPr lang="en-US" altLang="zh-CN" dirty="0" smtClean="0"/>
            <a:t>1956</a:t>
          </a:r>
          <a:r>
            <a:rPr lang="zh-CN" altLang="en-US" dirty="0" smtClean="0"/>
            <a:t>年，</a:t>
          </a:r>
          <a:r>
            <a:rPr lang="zh-CN" dirty="0" smtClean="0"/>
            <a:t>美国私立大学协会（</a:t>
          </a:r>
          <a:r>
            <a:rPr lang="en-US" dirty="0" smtClean="0"/>
            <a:t>Council of Independent Colleges</a:t>
          </a:r>
          <a:r>
            <a:rPr lang="zh-CN" dirty="0" smtClean="0"/>
            <a:t>）</a:t>
          </a:r>
          <a:r>
            <a:rPr lang="zh-CN" altLang="en-US" dirty="0" smtClean="0"/>
            <a:t>成立，</a:t>
          </a:r>
          <a:r>
            <a:rPr lang="zh-CN" dirty="0" smtClean="0"/>
            <a:t>筹划了系列信息素养教育主题研讨会</a:t>
          </a:r>
          <a:endParaRPr lang="zh-CN" altLang="en-US" dirty="0"/>
        </a:p>
      </dgm:t>
    </dgm:pt>
    <dgm:pt modelId="{97A7C3FD-CA8F-4E7F-AE27-4FECAEB4CD43}" type="parTrans" cxnId="{C4A9F5D6-68B4-42F3-81D0-BBFDD657B1A5}">
      <dgm:prSet/>
      <dgm:spPr/>
      <dgm:t>
        <a:bodyPr/>
        <a:lstStyle/>
        <a:p>
          <a:endParaRPr lang="zh-CN" altLang="en-US"/>
        </a:p>
      </dgm:t>
    </dgm:pt>
    <dgm:pt modelId="{9DBD7F39-7E9B-41A5-AE53-150C0F0CE86B}" type="sibTrans" cxnId="{C4A9F5D6-68B4-42F3-81D0-BBFDD657B1A5}">
      <dgm:prSet/>
      <dgm:spPr/>
      <dgm:t>
        <a:bodyPr/>
        <a:lstStyle/>
        <a:p>
          <a:endParaRPr lang="zh-CN" altLang="en-US"/>
        </a:p>
      </dgm:t>
    </dgm:pt>
    <dgm:pt modelId="{C549B121-621D-4E23-AD6F-A40E1B57620D}">
      <dgm:prSet phldrT="[文本]"/>
      <dgm:spPr/>
      <dgm:t>
        <a:bodyPr/>
        <a:lstStyle/>
        <a:p>
          <a:r>
            <a:rPr lang="zh-CN" altLang="en-US" dirty="0" smtClean="0"/>
            <a:t>高校教育实践</a:t>
          </a:r>
          <a:endParaRPr lang="zh-CN" altLang="en-US" dirty="0"/>
        </a:p>
      </dgm:t>
    </dgm:pt>
    <dgm:pt modelId="{4C3C8398-4619-418F-951D-718F2D9F95C4}" type="parTrans" cxnId="{7DCAF92C-BC22-4F3E-AEA7-A86AC132BD24}">
      <dgm:prSet/>
      <dgm:spPr/>
      <dgm:t>
        <a:bodyPr/>
        <a:lstStyle/>
        <a:p>
          <a:endParaRPr lang="zh-CN" altLang="en-US"/>
        </a:p>
      </dgm:t>
    </dgm:pt>
    <dgm:pt modelId="{934F56AE-380D-4176-95CC-7549D4F02F01}" type="sibTrans" cxnId="{7DCAF92C-BC22-4F3E-AEA7-A86AC132BD24}">
      <dgm:prSet/>
      <dgm:spPr/>
      <dgm:t>
        <a:bodyPr/>
        <a:lstStyle/>
        <a:p>
          <a:endParaRPr lang="zh-CN" altLang="en-US"/>
        </a:p>
      </dgm:t>
    </dgm:pt>
    <dgm:pt modelId="{5AF73E00-4E36-487C-9A04-9C91AF033CA7}">
      <dgm:prSet phldrT="[文本]"/>
      <dgm:spPr/>
      <dgm:t>
        <a:bodyPr/>
        <a:lstStyle/>
        <a:p>
          <a:r>
            <a:rPr lang="zh-CN" altLang="en-US" b="0" dirty="0" smtClean="0"/>
            <a:t>代表性教育实践项目：</a:t>
          </a:r>
          <a:r>
            <a:rPr lang="zh-CN" b="0" dirty="0" smtClean="0"/>
            <a:t>德克萨斯州立大学在线信息素养教育指南</a:t>
          </a:r>
          <a:r>
            <a:rPr lang="zh-CN" altLang="en-US" b="0" dirty="0" smtClean="0"/>
            <a:t>、</a:t>
          </a:r>
          <a:r>
            <a:rPr lang="zh-CN" b="0" dirty="0" smtClean="0"/>
            <a:t>加利福尼亚州立大学系统的信息能力项目</a:t>
          </a:r>
          <a:r>
            <a:rPr lang="zh-CN" altLang="en-US" b="0" dirty="0" smtClean="0"/>
            <a:t>、</a:t>
          </a:r>
          <a:r>
            <a:rPr lang="zh-CN" b="0" dirty="0" smtClean="0"/>
            <a:t>纽约州立大学的信息素养倡导项目</a:t>
          </a:r>
          <a:r>
            <a:rPr lang="zh-CN" altLang="en-US" b="0" dirty="0" smtClean="0"/>
            <a:t>、</a:t>
          </a:r>
          <a:r>
            <a:rPr lang="zh-CN" b="0" dirty="0" smtClean="0"/>
            <a:t>华盛顿大学的</a:t>
          </a:r>
          <a:r>
            <a:rPr lang="en-US" b="0" dirty="0" err="1" smtClean="0"/>
            <a:t>Uwired</a:t>
          </a:r>
          <a:r>
            <a:rPr lang="zh-CN" b="0" dirty="0" smtClean="0"/>
            <a:t>项目</a:t>
          </a:r>
          <a:r>
            <a:rPr lang="zh-CN" altLang="en-US" b="0" dirty="0" smtClean="0"/>
            <a:t>、</a:t>
          </a:r>
          <a:endParaRPr lang="zh-CN" altLang="en-US" dirty="0"/>
        </a:p>
      </dgm:t>
    </dgm:pt>
    <dgm:pt modelId="{D04C8D10-42D2-44BA-AB67-5425D9440403}" type="parTrans" cxnId="{9716E6BC-4AAB-4440-B026-616CC1D281CE}">
      <dgm:prSet/>
      <dgm:spPr/>
      <dgm:t>
        <a:bodyPr/>
        <a:lstStyle/>
        <a:p>
          <a:endParaRPr lang="zh-CN" altLang="en-US"/>
        </a:p>
      </dgm:t>
    </dgm:pt>
    <dgm:pt modelId="{9B678CE3-26B0-4BD1-B26C-0C684971AB43}" type="sibTrans" cxnId="{9716E6BC-4AAB-4440-B026-616CC1D281CE}">
      <dgm:prSet/>
      <dgm:spPr/>
      <dgm:t>
        <a:bodyPr/>
        <a:lstStyle/>
        <a:p>
          <a:endParaRPr lang="zh-CN" altLang="en-US"/>
        </a:p>
      </dgm:t>
    </dgm:pt>
    <dgm:pt modelId="{47FF875B-274A-4042-BE30-EA49FA0B2B1E}">
      <dgm:prSet phldrT="[文本]"/>
      <dgm:spPr/>
      <dgm:t>
        <a:bodyPr/>
        <a:lstStyle/>
        <a:p>
          <a:r>
            <a:rPr lang="zh-CN" altLang="en-US" b="0" dirty="0" smtClean="0"/>
            <a:t>“</a:t>
          </a:r>
          <a:r>
            <a:rPr lang="zh-CN" b="0" dirty="0" smtClean="0"/>
            <a:t>大学生研究图书馆奖励计划</a:t>
          </a:r>
          <a:r>
            <a:rPr lang="zh-CN" altLang="en-US" b="0" dirty="0" smtClean="0"/>
            <a:t>”</a:t>
          </a:r>
          <a:r>
            <a:rPr lang="zh-CN" altLang="en-US" b="0" dirty="0" smtClean="0">
              <a:latin typeface="Times New Roman" panose="02020603050405020304" pitchFamily="18" charset="0"/>
              <a:cs typeface="Times New Roman" panose="02020603050405020304" pitchFamily="18" charset="0"/>
            </a:rPr>
            <a:t>（</a:t>
          </a:r>
          <a:r>
            <a:rPr lang="en-US" b="0" dirty="0" smtClean="0">
              <a:latin typeface="Times New Roman" panose="02020603050405020304" pitchFamily="18" charset="0"/>
              <a:cs typeface="Times New Roman" panose="02020603050405020304" pitchFamily="18" charset="0"/>
            </a:rPr>
            <a:t>The Library Prize for Undergraduate Research</a:t>
          </a:r>
          <a:r>
            <a:rPr lang="zh-CN" altLang="en-US" b="0" dirty="0" smtClean="0">
              <a:latin typeface="Times New Roman" panose="02020603050405020304" pitchFamily="18" charset="0"/>
              <a:cs typeface="Times New Roman" panose="02020603050405020304" pitchFamily="18" charset="0"/>
            </a:rPr>
            <a:t>）</a:t>
          </a:r>
          <a:r>
            <a:rPr lang="zh-CN" altLang="en-US" b="0" dirty="0" smtClean="0"/>
            <a:t>：</a:t>
          </a:r>
          <a:r>
            <a:rPr lang="zh-CN" b="0" dirty="0" smtClean="0"/>
            <a:t>是一项鼓励本科生充分利用图书馆资源、培养娴熟的信息素养技能，从而进行原创性学术研究的奖励计划</a:t>
          </a:r>
          <a:endParaRPr lang="zh-CN" altLang="en-US" b="0" dirty="0"/>
        </a:p>
      </dgm:t>
    </dgm:pt>
    <dgm:pt modelId="{DEF106F1-F1E8-47BA-9611-C203F41442A8}" type="parTrans" cxnId="{910FCFD3-967A-488C-A2FB-4980D8E0D7DA}">
      <dgm:prSet/>
      <dgm:spPr/>
      <dgm:t>
        <a:bodyPr/>
        <a:lstStyle/>
        <a:p>
          <a:endParaRPr lang="zh-CN" altLang="en-US"/>
        </a:p>
      </dgm:t>
    </dgm:pt>
    <dgm:pt modelId="{E3B2FD18-0008-4DEC-B1D8-AFA27552ED9D}" type="sibTrans" cxnId="{910FCFD3-967A-488C-A2FB-4980D8E0D7DA}">
      <dgm:prSet/>
      <dgm:spPr/>
      <dgm:t>
        <a:bodyPr/>
        <a:lstStyle/>
        <a:p>
          <a:endParaRPr lang="zh-CN" altLang="en-US"/>
        </a:p>
      </dgm:t>
    </dgm:pt>
    <dgm:pt modelId="{8B89C292-7BA9-4713-A92C-6090F8C27C88}" type="pres">
      <dgm:prSet presAssocID="{5AAA399A-D274-42B9-8BD8-124644194BB7}" presName="Name0" presStyleCnt="0">
        <dgm:presLayoutVars>
          <dgm:dir/>
          <dgm:animLvl val="lvl"/>
          <dgm:resizeHandles val="exact"/>
        </dgm:presLayoutVars>
      </dgm:prSet>
      <dgm:spPr/>
      <dgm:t>
        <a:bodyPr/>
        <a:lstStyle/>
        <a:p>
          <a:endParaRPr lang="zh-CN" altLang="en-US"/>
        </a:p>
      </dgm:t>
    </dgm:pt>
    <dgm:pt modelId="{DE538A1F-29A7-4DB4-9346-C0D72F36198E}" type="pres">
      <dgm:prSet presAssocID="{A6A41AC6-B3EF-4930-A41B-0B72D0217DE4}" presName="composite" presStyleCnt="0"/>
      <dgm:spPr/>
    </dgm:pt>
    <dgm:pt modelId="{5CE60172-8E63-4AF3-B73C-F07F9C7D61FB}" type="pres">
      <dgm:prSet presAssocID="{A6A41AC6-B3EF-4930-A41B-0B72D0217DE4}" presName="parTx" presStyleLbl="alignNode1" presStyleIdx="0" presStyleCnt="3">
        <dgm:presLayoutVars>
          <dgm:chMax val="0"/>
          <dgm:chPref val="0"/>
          <dgm:bulletEnabled val="1"/>
        </dgm:presLayoutVars>
      </dgm:prSet>
      <dgm:spPr/>
      <dgm:t>
        <a:bodyPr/>
        <a:lstStyle/>
        <a:p>
          <a:endParaRPr lang="zh-CN" altLang="en-US"/>
        </a:p>
      </dgm:t>
    </dgm:pt>
    <dgm:pt modelId="{D672872D-0AB8-4733-B1A7-C5BA99192A7E}" type="pres">
      <dgm:prSet presAssocID="{A6A41AC6-B3EF-4930-A41B-0B72D0217DE4}" presName="desTx" presStyleLbl="alignAccFollowNode1" presStyleIdx="0" presStyleCnt="3">
        <dgm:presLayoutVars>
          <dgm:bulletEnabled val="1"/>
        </dgm:presLayoutVars>
      </dgm:prSet>
      <dgm:spPr/>
      <dgm:t>
        <a:bodyPr/>
        <a:lstStyle/>
        <a:p>
          <a:endParaRPr lang="zh-CN" altLang="en-US"/>
        </a:p>
      </dgm:t>
    </dgm:pt>
    <dgm:pt modelId="{E7A114BB-3CA9-4764-B0DF-9A6FBA8B5E23}" type="pres">
      <dgm:prSet presAssocID="{06B3A580-DF71-4B47-BCF1-CA7698CF01FD}" presName="space" presStyleCnt="0"/>
      <dgm:spPr/>
    </dgm:pt>
    <dgm:pt modelId="{F834D718-5FB8-4D44-A7A5-1166141D5D72}" type="pres">
      <dgm:prSet presAssocID="{19F00824-9D24-4467-A216-68130BB00765}" presName="composite" presStyleCnt="0"/>
      <dgm:spPr/>
    </dgm:pt>
    <dgm:pt modelId="{65EC3D47-AD20-4690-B0FC-5B2C4401CB03}" type="pres">
      <dgm:prSet presAssocID="{19F00824-9D24-4467-A216-68130BB00765}" presName="parTx" presStyleLbl="alignNode1" presStyleIdx="1" presStyleCnt="3">
        <dgm:presLayoutVars>
          <dgm:chMax val="0"/>
          <dgm:chPref val="0"/>
          <dgm:bulletEnabled val="1"/>
        </dgm:presLayoutVars>
      </dgm:prSet>
      <dgm:spPr/>
      <dgm:t>
        <a:bodyPr/>
        <a:lstStyle/>
        <a:p>
          <a:endParaRPr lang="zh-CN" altLang="en-US"/>
        </a:p>
      </dgm:t>
    </dgm:pt>
    <dgm:pt modelId="{AA1863C6-262C-4DDD-B230-9D0A4B4A1A6B}" type="pres">
      <dgm:prSet presAssocID="{19F00824-9D24-4467-A216-68130BB00765}" presName="desTx" presStyleLbl="alignAccFollowNode1" presStyleIdx="1" presStyleCnt="3">
        <dgm:presLayoutVars>
          <dgm:bulletEnabled val="1"/>
        </dgm:presLayoutVars>
      </dgm:prSet>
      <dgm:spPr/>
      <dgm:t>
        <a:bodyPr/>
        <a:lstStyle/>
        <a:p>
          <a:endParaRPr lang="zh-CN" altLang="en-US"/>
        </a:p>
      </dgm:t>
    </dgm:pt>
    <dgm:pt modelId="{3C5FB531-03CF-4060-AACA-CCDC42646E5A}" type="pres">
      <dgm:prSet presAssocID="{AD2116E6-3718-4535-90C3-A02AAFE7C6C4}" presName="space" presStyleCnt="0"/>
      <dgm:spPr/>
    </dgm:pt>
    <dgm:pt modelId="{BC2BA6C7-6450-4B14-B5B0-5911B7EE6DFD}" type="pres">
      <dgm:prSet presAssocID="{C549B121-621D-4E23-AD6F-A40E1B57620D}" presName="composite" presStyleCnt="0"/>
      <dgm:spPr/>
    </dgm:pt>
    <dgm:pt modelId="{3FB89E62-8B9C-4566-A2F2-E325C920EF26}" type="pres">
      <dgm:prSet presAssocID="{C549B121-621D-4E23-AD6F-A40E1B57620D}" presName="parTx" presStyleLbl="alignNode1" presStyleIdx="2" presStyleCnt="3">
        <dgm:presLayoutVars>
          <dgm:chMax val="0"/>
          <dgm:chPref val="0"/>
          <dgm:bulletEnabled val="1"/>
        </dgm:presLayoutVars>
      </dgm:prSet>
      <dgm:spPr/>
      <dgm:t>
        <a:bodyPr/>
        <a:lstStyle/>
        <a:p>
          <a:endParaRPr lang="zh-CN" altLang="en-US"/>
        </a:p>
      </dgm:t>
    </dgm:pt>
    <dgm:pt modelId="{062E00ED-C13A-434F-8431-7A4044923115}" type="pres">
      <dgm:prSet presAssocID="{C549B121-621D-4E23-AD6F-A40E1B57620D}" presName="desTx" presStyleLbl="alignAccFollowNode1" presStyleIdx="2" presStyleCnt="3">
        <dgm:presLayoutVars>
          <dgm:bulletEnabled val="1"/>
        </dgm:presLayoutVars>
      </dgm:prSet>
      <dgm:spPr/>
      <dgm:t>
        <a:bodyPr/>
        <a:lstStyle/>
        <a:p>
          <a:endParaRPr lang="zh-CN" altLang="en-US"/>
        </a:p>
      </dgm:t>
    </dgm:pt>
  </dgm:ptLst>
  <dgm:cxnLst>
    <dgm:cxn modelId="{C1B338D5-CE78-449B-91ED-791390F1B9B5}" srcId="{A6A41AC6-B3EF-4930-A41B-0B72D0217DE4}" destId="{9CE94B41-6409-47DB-90C6-7896698D1E4C}" srcOrd="0" destOrd="0" parTransId="{463FAEB3-B263-4A4A-85F0-024A4609D685}" sibTransId="{5C8A2CF7-7CFA-4A41-A018-34A9433488FB}"/>
    <dgm:cxn modelId="{CCE74D89-26FF-4A4B-B9A5-40886C6458BD}" srcId="{A6A41AC6-B3EF-4930-A41B-0B72D0217DE4}" destId="{B53B9BB9-E19E-400B-9B01-D47319BD9538}" srcOrd="2" destOrd="0" parTransId="{BF5EEE7E-19E4-42F4-911B-F89B5AB18BAF}" sibTransId="{20879A07-23D6-4520-AE4F-145D5C20951C}"/>
    <dgm:cxn modelId="{264AC23B-67AC-4D5C-9B74-AD849FE28057}" srcId="{5AAA399A-D274-42B9-8BD8-124644194BB7}" destId="{19F00824-9D24-4467-A216-68130BB00765}" srcOrd="1" destOrd="0" parTransId="{7B64B193-95F9-44CD-B76E-A745D40D2106}" sibTransId="{AD2116E6-3718-4535-90C3-A02AAFE7C6C4}"/>
    <dgm:cxn modelId="{5DD3CBB9-6DD6-4EE2-9259-4EA7456E933F}" type="presOf" srcId="{286B3744-78BB-4836-8AE9-C759ED3427D7}" destId="{D672872D-0AB8-4733-B1A7-C5BA99192A7E}" srcOrd="0" destOrd="1" presId="urn:microsoft.com/office/officeart/2005/8/layout/hList1"/>
    <dgm:cxn modelId="{0B2C491A-7AFA-4018-8B17-6EE1DFAA189B}" type="presOf" srcId="{219D766A-C931-4111-9F80-8BFE1B691DAF}" destId="{AA1863C6-262C-4DDD-B230-9D0A4B4A1A6B}" srcOrd="0" destOrd="2" presId="urn:microsoft.com/office/officeart/2005/8/layout/hList1"/>
    <dgm:cxn modelId="{91B98F74-8034-4CBE-8055-834006A3F088}" type="presOf" srcId="{47FF875B-274A-4042-BE30-EA49FA0B2B1E}" destId="{062E00ED-C13A-434F-8431-7A4044923115}" srcOrd="0" destOrd="1" presId="urn:microsoft.com/office/officeart/2005/8/layout/hList1"/>
    <dgm:cxn modelId="{6F8F5CD5-1D0F-44DE-8316-9CA417AD296C}" srcId="{A6A41AC6-B3EF-4930-A41B-0B72D0217DE4}" destId="{076F9EA8-40B3-46A4-B81F-DC5C9F53F87F}" srcOrd="3" destOrd="0" parTransId="{93433F52-7060-4EBE-B69A-4CD3DC4D463F}" sibTransId="{0FDBB6FB-E778-4652-AA97-69CAE049BDAA}"/>
    <dgm:cxn modelId="{366F9705-3110-437C-AFC7-649668482F5D}" type="presOf" srcId="{5AF73E00-4E36-487C-9A04-9C91AF033CA7}" destId="{062E00ED-C13A-434F-8431-7A4044923115}" srcOrd="0" destOrd="0" presId="urn:microsoft.com/office/officeart/2005/8/layout/hList1"/>
    <dgm:cxn modelId="{C63C4654-DB0D-4D2A-B57D-FADA5733037B}" type="presOf" srcId="{C549B121-621D-4E23-AD6F-A40E1B57620D}" destId="{3FB89E62-8B9C-4566-A2F2-E325C920EF26}" srcOrd="0" destOrd="0" presId="urn:microsoft.com/office/officeart/2005/8/layout/hList1"/>
    <dgm:cxn modelId="{FD30B9F3-6A0C-4BB6-AE74-53BF75033098}" srcId="{A6A41AC6-B3EF-4930-A41B-0B72D0217DE4}" destId="{286B3744-78BB-4836-8AE9-C759ED3427D7}" srcOrd="1" destOrd="0" parTransId="{232A908B-C3A4-448F-BB13-57FE52C3F5BB}" sibTransId="{B578AF92-C58C-440E-BEE9-B9840407725F}"/>
    <dgm:cxn modelId="{8B77FB7F-864E-4E54-9970-D6B3B3625AF1}" type="presOf" srcId="{9CE94B41-6409-47DB-90C6-7896698D1E4C}" destId="{D672872D-0AB8-4733-B1A7-C5BA99192A7E}" srcOrd="0" destOrd="0" presId="urn:microsoft.com/office/officeart/2005/8/layout/hList1"/>
    <dgm:cxn modelId="{ECB0687B-CC06-4A99-972A-35A2CF573C95}" srcId="{5AAA399A-D274-42B9-8BD8-124644194BB7}" destId="{A6A41AC6-B3EF-4930-A41B-0B72D0217DE4}" srcOrd="0" destOrd="0" parTransId="{89988872-B41C-4275-8F46-385A6A6556C2}" sibTransId="{06B3A580-DF71-4B47-BCF1-CA7698CF01FD}"/>
    <dgm:cxn modelId="{13B5A3F9-30F7-4249-89C1-34562E5C9B25}" type="presOf" srcId="{5AAA399A-D274-42B9-8BD8-124644194BB7}" destId="{8B89C292-7BA9-4713-A92C-6090F8C27C88}" srcOrd="0" destOrd="0" presId="urn:microsoft.com/office/officeart/2005/8/layout/hList1"/>
    <dgm:cxn modelId="{03A5BB6C-74A6-41DD-8391-021107077420}" type="presOf" srcId="{19F00824-9D24-4467-A216-68130BB00765}" destId="{65EC3D47-AD20-4690-B0FC-5B2C4401CB03}" srcOrd="0" destOrd="0" presId="urn:microsoft.com/office/officeart/2005/8/layout/hList1"/>
    <dgm:cxn modelId="{9716E6BC-4AAB-4440-B026-616CC1D281CE}" srcId="{C549B121-621D-4E23-AD6F-A40E1B57620D}" destId="{5AF73E00-4E36-487C-9A04-9C91AF033CA7}" srcOrd="0" destOrd="0" parTransId="{D04C8D10-42D2-44BA-AB67-5425D9440403}" sibTransId="{9B678CE3-26B0-4BD1-B26C-0C684971AB43}"/>
    <dgm:cxn modelId="{7C460ED0-0312-4577-B0E7-C7076BE38104}" type="presOf" srcId="{AA79EAB7-30FE-4A7E-BE70-D74235A83527}" destId="{AA1863C6-262C-4DDD-B230-9D0A4B4A1A6B}" srcOrd="0" destOrd="0" presId="urn:microsoft.com/office/officeart/2005/8/layout/hList1"/>
    <dgm:cxn modelId="{BCFF16D5-1898-4A48-AF64-4472AEA2BD5F}" type="presOf" srcId="{B53B9BB9-E19E-400B-9B01-D47319BD9538}" destId="{D672872D-0AB8-4733-B1A7-C5BA99192A7E}" srcOrd="0" destOrd="2" presId="urn:microsoft.com/office/officeart/2005/8/layout/hList1"/>
    <dgm:cxn modelId="{910FCFD3-967A-488C-A2FB-4980D8E0D7DA}" srcId="{C549B121-621D-4E23-AD6F-A40E1B57620D}" destId="{47FF875B-274A-4042-BE30-EA49FA0B2B1E}" srcOrd="1" destOrd="0" parTransId="{DEF106F1-F1E8-47BA-9611-C203F41442A8}" sibTransId="{E3B2FD18-0008-4DEC-B1D8-AFA27552ED9D}"/>
    <dgm:cxn modelId="{57EDBFCF-439A-49AF-A820-2C732B1B879D}" srcId="{19F00824-9D24-4467-A216-68130BB00765}" destId="{D4729B3E-91C5-4AA7-A234-FB251FE70CAE}" srcOrd="1" destOrd="0" parTransId="{E3EC6B60-CAD6-4F52-84DA-A5E9CF287ED9}" sibTransId="{D9CF4A74-507E-4F82-B83B-282A3B574D47}"/>
    <dgm:cxn modelId="{C4A9F5D6-68B4-42F3-81D0-BBFDD657B1A5}" srcId="{19F00824-9D24-4467-A216-68130BB00765}" destId="{AA79EAB7-30FE-4A7E-BE70-D74235A83527}" srcOrd="0" destOrd="0" parTransId="{97A7C3FD-CA8F-4E7F-AE27-4FECAEB4CD43}" sibTransId="{9DBD7F39-7E9B-41A5-AE53-150C0F0CE86B}"/>
    <dgm:cxn modelId="{98946A37-DAB1-4992-A433-A37FFB863781}" type="presOf" srcId="{D4729B3E-91C5-4AA7-A234-FB251FE70CAE}" destId="{AA1863C6-262C-4DDD-B230-9D0A4B4A1A6B}" srcOrd="0" destOrd="1" presId="urn:microsoft.com/office/officeart/2005/8/layout/hList1"/>
    <dgm:cxn modelId="{759DC9E8-32C2-44E6-B4A0-AF5C3561CDFB}" srcId="{19F00824-9D24-4467-A216-68130BB00765}" destId="{219D766A-C931-4111-9F80-8BFE1B691DAF}" srcOrd="2" destOrd="0" parTransId="{69B7EBAF-3032-4078-B857-DF0CC6B378ED}" sibTransId="{D2E42460-CBC5-46E7-B369-4330F2A576D7}"/>
    <dgm:cxn modelId="{2AA0DD05-72A9-4A4D-A6E7-63D6F04CDD9C}" type="presOf" srcId="{076F9EA8-40B3-46A4-B81F-DC5C9F53F87F}" destId="{D672872D-0AB8-4733-B1A7-C5BA99192A7E}" srcOrd="0" destOrd="3" presId="urn:microsoft.com/office/officeart/2005/8/layout/hList1"/>
    <dgm:cxn modelId="{DD880FB0-CFF7-4A06-A119-A95E8C6F0B12}" type="presOf" srcId="{A6A41AC6-B3EF-4930-A41B-0B72D0217DE4}" destId="{5CE60172-8E63-4AF3-B73C-F07F9C7D61FB}" srcOrd="0" destOrd="0" presId="urn:microsoft.com/office/officeart/2005/8/layout/hList1"/>
    <dgm:cxn modelId="{7DCAF92C-BC22-4F3E-AEA7-A86AC132BD24}" srcId="{5AAA399A-D274-42B9-8BD8-124644194BB7}" destId="{C549B121-621D-4E23-AD6F-A40E1B57620D}" srcOrd="2" destOrd="0" parTransId="{4C3C8398-4619-418F-951D-718F2D9F95C4}" sibTransId="{934F56AE-380D-4176-95CC-7549D4F02F01}"/>
    <dgm:cxn modelId="{DB7B4E98-92FD-4726-AC26-C2D21B19F3EC}" type="presParOf" srcId="{8B89C292-7BA9-4713-A92C-6090F8C27C88}" destId="{DE538A1F-29A7-4DB4-9346-C0D72F36198E}" srcOrd="0" destOrd="0" presId="urn:microsoft.com/office/officeart/2005/8/layout/hList1"/>
    <dgm:cxn modelId="{FF0E244E-F051-4326-98D8-812B7BDBAAD4}" type="presParOf" srcId="{DE538A1F-29A7-4DB4-9346-C0D72F36198E}" destId="{5CE60172-8E63-4AF3-B73C-F07F9C7D61FB}" srcOrd="0" destOrd="0" presId="urn:microsoft.com/office/officeart/2005/8/layout/hList1"/>
    <dgm:cxn modelId="{78F9EF32-7A39-4CFF-A514-B59737E3BAAB}" type="presParOf" srcId="{DE538A1F-29A7-4DB4-9346-C0D72F36198E}" destId="{D672872D-0AB8-4733-B1A7-C5BA99192A7E}" srcOrd="1" destOrd="0" presId="urn:microsoft.com/office/officeart/2005/8/layout/hList1"/>
    <dgm:cxn modelId="{608A32B2-6E87-4239-9DED-FCA145EAF9B2}" type="presParOf" srcId="{8B89C292-7BA9-4713-A92C-6090F8C27C88}" destId="{E7A114BB-3CA9-4764-B0DF-9A6FBA8B5E23}" srcOrd="1" destOrd="0" presId="urn:microsoft.com/office/officeart/2005/8/layout/hList1"/>
    <dgm:cxn modelId="{E9F6B9CD-8FD1-41F4-943E-5A8B7962E412}" type="presParOf" srcId="{8B89C292-7BA9-4713-A92C-6090F8C27C88}" destId="{F834D718-5FB8-4D44-A7A5-1166141D5D72}" srcOrd="2" destOrd="0" presId="urn:microsoft.com/office/officeart/2005/8/layout/hList1"/>
    <dgm:cxn modelId="{B1DF60A6-D8F5-4E02-A319-0A53AE4C5044}" type="presParOf" srcId="{F834D718-5FB8-4D44-A7A5-1166141D5D72}" destId="{65EC3D47-AD20-4690-B0FC-5B2C4401CB03}" srcOrd="0" destOrd="0" presId="urn:microsoft.com/office/officeart/2005/8/layout/hList1"/>
    <dgm:cxn modelId="{8F548A72-51C8-4929-85CA-7BC5C914FEF6}" type="presParOf" srcId="{F834D718-5FB8-4D44-A7A5-1166141D5D72}" destId="{AA1863C6-262C-4DDD-B230-9D0A4B4A1A6B}" srcOrd="1" destOrd="0" presId="urn:microsoft.com/office/officeart/2005/8/layout/hList1"/>
    <dgm:cxn modelId="{5C7016D7-6176-450E-92D3-544B64C7BF9C}" type="presParOf" srcId="{8B89C292-7BA9-4713-A92C-6090F8C27C88}" destId="{3C5FB531-03CF-4060-AACA-CCDC42646E5A}" srcOrd="3" destOrd="0" presId="urn:microsoft.com/office/officeart/2005/8/layout/hList1"/>
    <dgm:cxn modelId="{7AE2C3D5-30C5-4491-B8E6-38D2422A8499}" type="presParOf" srcId="{8B89C292-7BA9-4713-A92C-6090F8C27C88}" destId="{BC2BA6C7-6450-4B14-B5B0-5911B7EE6DFD}" srcOrd="4" destOrd="0" presId="urn:microsoft.com/office/officeart/2005/8/layout/hList1"/>
    <dgm:cxn modelId="{20A8C5D0-0F14-4D95-BF22-218620E1F30A}" type="presParOf" srcId="{BC2BA6C7-6450-4B14-B5B0-5911B7EE6DFD}" destId="{3FB89E62-8B9C-4566-A2F2-E325C920EF26}" srcOrd="0" destOrd="0" presId="urn:microsoft.com/office/officeart/2005/8/layout/hList1"/>
    <dgm:cxn modelId="{FE9A2866-67EF-45B7-ACC6-29E8970A7F0D}" type="presParOf" srcId="{BC2BA6C7-6450-4B14-B5B0-5911B7EE6DFD}" destId="{062E00ED-C13A-434F-8431-7A40449231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AA399A-D274-42B9-8BD8-124644194BB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zh-CN" altLang="en-US"/>
        </a:p>
      </dgm:t>
    </dgm:pt>
    <dgm:pt modelId="{6CAE4381-8123-4BE0-B39C-8C2A27A51A73}" type="pres">
      <dgm:prSet presAssocID="{5AAA399A-D274-42B9-8BD8-124644194BB7}" presName="Name0" presStyleCnt="0">
        <dgm:presLayoutVars>
          <dgm:chMax/>
          <dgm:chPref val="3"/>
          <dgm:dir/>
          <dgm:animOne val="branch"/>
          <dgm:animLvl val="lvl"/>
        </dgm:presLayoutVars>
      </dgm:prSet>
      <dgm:spPr/>
      <dgm:t>
        <a:bodyPr/>
        <a:lstStyle/>
        <a:p>
          <a:endParaRPr lang="zh-CN" altLang="en-US"/>
        </a:p>
      </dgm:t>
    </dgm:pt>
  </dgm:ptLst>
  <dgm:cxnLst>
    <dgm:cxn modelId="{F1E496F3-FCBA-4DF4-B331-3E4FE433F93C}" type="presOf" srcId="{5AAA399A-D274-42B9-8BD8-124644194BB7}" destId="{6CAE4381-8123-4BE0-B39C-8C2A27A51A73}" srcOrd="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BC8FA7-27B1-4E0D-B52F-2D5917D0DF3E}"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zh-CN" altLang="en-US"/>
        </a:p>
      </dgm:t>
    </dgm:pt>
    <dgm:pt modelId="{E7DE0484-427C-48D0-B156-442699BD0F02}">
      <dgm:prSet phldrT="[文本]"/>
      <dgm:spPr/>
      <dgm:t>
        <a:bodyPr/>
        <a:lstStyle/>
        <a:p>
          <a:r>
            <a:rPr lang="zh-CN" altLang="en-US" dirty="0" smtClean="0"/>
            <a:t>相关学术活动</a:t>
          </a:r>
          <a:endParaRPr lang="zh-CN" altLang="en-US" dirty="0"/>
        </a:p>
      </dgm:t>
    </dgm:pt>
    <dgm:pt modelId="{8C47DAF9-1007-4757-858B-83998AFF2950}" type="parTrans" cxnId="{A95FD31D-4D66-4B65-B44B-D04A4280BE00}">
      <dgm:prSet/>
      <dgm:spPr/>
      <dgm:t>
        <a:bodyPr/>
        <a:lstStyle/>
        <a:p>
          <a:endParaRPr lang="zh-CN" altLang="en-US"/>
        </a:p>
      </dgm:t>
    </dgm:pt>
    <dgm:pt modelId="{91051361-5A7E-4630-9DE6-CF5BF7518EC5}" type="sibTrans" cxnId="{A95FD31D-4D66-4B65-B44B-D04A4280BE00}">
      <dgm:prSet/>
      <dgm:spPr/>
      <dgm:t>
        <a:bodyPr/>
        <a:lstStyle/>
        <a:p>
          <a:endParaRPr lang="zh-CN" altLang="en-US"/>
        </a:p>
      </dgm:t>
    </dgm:pt>
    <dgm:pt modelId="{84F71DE6-E445-496A-A393-2D9B74F2E5C7}">
      <dgm:prSet phldrT="[文本]"/>
      <dgm:spPr/>
      <dgm:t>
        <a:bodyPr/>
        <a:lstStyle/>
        <a:p>
          <a:r>
            <a:rPr lang="en-US" dirty="0" smtClean="0"/>
            <a:t>LILAC</a:t>
          </a:r>
          <a:r>
            <a:rPr lang="zh-CN" dirty="0" smtClean="0"/>
            <a:t>图书馆员信息素养年会</a:t>
          </a:r>
          <a:endParaRPr lang="zh-CN" altLang="en-US" dirty="0"/>
        </a:p>
      </dgm:t>
    </dgm:pt>
    <dgm:pt modelId="{1312D13A-6E0B-4DCC-898E-C19BB5A8BE63}" type="parTrans" cxnId="{F61D77C5-F23D-4ABF-A86E-A362DD87A323}">
      <dgm:prSet/>
      <dgm:spPr/>
      <dgm:t>
        <a:bodyPr/>
        <a:lstStyle/>
        <a:p>
          <a:endParaRPr lang="zh-CN" altLang="en-US"/>
        </a:p>
      </dgm:t>
    </dgm:pt>
    <dgm:pt modelId="{EEF06FEE-EC91-4CE0-82C4-5AEEF506A5A2}" type="sibTrans" cxnId="{F61D77C5-F23D-4ABF-A86E-A362DD87A323}">
      <dgm:prSet/>
      <dgm:spPr/>
      <dgm:t>
        <a:bodyPr/>
        <a:lstStyle/>
        <a:p>
          <a:endParaRPr lang="zh-CN" altLang="en-US"/>
        </a:p>
      </dgm:t>
    </dgm:pt>
    <dgm:pt modelId="{690E93DB-E1AF-4F9C-9B37-032CC5BC05F6}">
      <dgm:prSet phldrT="[文本]"/>
      <dgm:spPr/>
      <dgm:t>
        <a:bodyPr/>
        <a:lstStyle/>
        <a:p>
          <a:r>
            <a:rPr lang="zh-CN" dirty="0" smtClean="0"/>
            <a:t>信息、互动与影响（</a:t>
          </a:r>
          <a:r>
            <a:rPr lang="en-US" dirty="0" smtClean="0"/>
            <a:t>i3</a:t>
          </a:r>
          <a:r>
            <a:rPr lang="zh-CN" dirty="0" smtClean="0"/>
            <a:t>）会议</a:t>
          </a:r>
          <a:endParaRPr lang="zh-CN" altLang="en-US" dirty="0"/>
        </a:p>
      </dgm:t>
    </dgm:pt>
    <dgm:pt modelId="{83D690E7-B1D9-4597-9C97-E986968C4AA6}" type="parTrans" cxnId="{FCFD9273-7B5E-4A9D-950C-FA54D25C88BB}">
      <dgm:prSet/>
      <dgm:spPr/>
      <dgm:t>
        <a:bodyPr/>
        <a:lstStyle/>
        <a:p>
          <a:endParaRPr lang="zh-CN" altLang="en-US"/>
        </a:p>
      </dgm:t>
    </dgm:pt>
    <dgm:pt modelId="{B48D9B95-B52C-4F84-B850-3A84BB2DA4AD}" type="sibTrans" cxnId="{FCFD9273-7B5E-4A9D-950C-FA54D25C88BB}">
      <dgm:prSet/>
      <dgm:spPr/>
      <dgm:t>
        <a:bodyPr/>
        <a:lstStyle/>
        <a:p>
          <a:endParaRPr lang="zh-CN" altLang="en-US"/>
        </a:p>
      </dgm:t>
    </dgm:pt>
    <dgm:pt modelId="{513220C7-24B8-421F-B85B-1B3B65391F9D}">
      <dgm:prSet phldrT="[文本]"/>
      <dgm:spPr/>
      <dgm:t>
        <a:bodyPr/>
        <a:lstStyle/>
        <a:p>
          <a:r>
            <a:rPr lang="zh-CN" altLang="en-US" dirty="0" smtClean="0"/>
            <a:t>高校信息素养教育进展</a:t>
          </a:r>
          <a:endParaRPr lang="zh-CN" altLang="en-US" dirty="0"/>
        </a:p>
      </dgm:t>
    </dgm:pt>
    <dgm:pt modelId="{21D8932F-DA73-4518-9896-40E62834B093}" type="parTrans" cxnId="{19C6F579-FF3C-43B4-9E48-1FA054763CE7}">
      <dgm:prSet/>
      <dgm:spPr/>
      <dgm:t>
        <a:bodyPr/>
        <a:lstStyle/>
        <a:p>
          <a:endParaRPr lang="zh-CN" altLang="en-US"/>
        </a:p>
      </dgm:t>
    </dgm:pt>
    <dgm:pt modelId="{6F92145B-760F-4B2C-BB5B-0BF8F3E3EB9F}" type="sibTrans" cxnId="{19C6F579-FF3C-43B4-9E48-1FA054763CE7}">
      <dgm:prSet/>
      <dgm:spPr/>
      <dgm:t>
        <a:bodyPr/>
        <a:lstStyle/>
        <a:p>
          <a:endParaRPr lang="zh-CN" altLang="en-US"/>
        </a:p>
      </dgm:t>
    </dgm:pt>
    <dgm:pt modelId="{14DFB8A6-0BE3-496B-9D9A-FD53A0624590}">
      <dgm:prSet phldrT="[文本]"/>
      <dgm:spPr/>
      <dgm:t>
        <a:bodyPr/>
        <a:lstStyle/>
        <a:p>
          <a:r>
            <a:rPr lang="zh-CN" altLang="en-US" b="0" dirty="0" smtClean="0"/>
            <a:t>相关机构：牛津大学、</a:t>
          </a:r>
          <a:r>
            <a:rPr lang="zh-CN" b="0" dirty="0" smtClean="0"/>
            <a:t>伦敦学院大学</a:t>
          </a:r>
          <a:r>
            <a:rPr lang="zh-CN" altLang="en-US" b="0" dirty="0" smtClean="0"/>
            <a:t>、</a:t>
          </a:r>
          <a:r>
            <a:rPr lang="zh-CN" b="0" dirty="0" smtClean="0"/>
            <a:t>约克大学</a:t>
          </a:r>
          <a:r>
            <a:rPr lang="zh-CN" altLang="en-US" b="0" dirty="0" smtClean="0"/>
            <a:t>、</a:t>
          </a:r>
          <a:r>
            <a:rPr lang="zh-CN" b="0" dirty="0" smtClean="0"/>
            <a:t>南安普顿大学</a:t>
          </a:r>
          <a:r>
            <a:rPr lang="zh-CN" altLang="en-US" b="0" dirty="0" smtClean="0"/>
            <a:t>、</a:t>
          </a:r>
          <a:r>
            <a:rPr lang="zh-CN" b="0" dirty="0" smtClean="0"/>
            <a:t>曼彻斯特都会大学</a:t>
          </a:r>
          <a:r>
            <a:rPr lang="zh-CN" altLang="en-US" b="0" dirty="0" smtClean="0"/>
            <a:t>、</a:t>
          </a:r>
          <a:r>
            <a:rPr lang="zh-CN" b="0" dirty="0" smtClean="0"/>
            <a:t>开放大学</a:t>
          </a:r>
          <a:r>
            <a:rPr lang="zh-CN" altLang="en-US" b="0" dirty="0" smtClean="0"/>
            <a:t>、</a:t>
          </a:r>
          <a:r>
            <a:rPr lang="zh-CN" b="0" dirty="0" smtClean="0"/>
            <a:t>爱丁堡大学</a:t>
          </a:r>
          <a:r>
            <a:rPr lang="zh-CN" altLang="en-US" b="0" dirty="0" smtClean="0"/>
            <a:t>、</a:t>
          </a:r>
          <a:r>
            <a:rPr lang="zh-CN" b="0" dirty="0" smtClean="0"/>
            <a:t>卡迪夫大学</a:t>
          </a:r>
          <a:endParaRPr lang="zh-CN" altLang="en-US" b="0" dirty="0"/>
        </a:p>
      </dgm:t>
    </dgm:pt>
    <dgm:pt modelId="{36097772-4436-436F-BC2C-9B64FDCEDC2B}" type="parTrans" cxnId="{9578FA02-1ADF-4363-9D45-5472E5C63C15}">
      <dgm:prSet/>
      <dgm:spPr/>
      <dgm:t>
        <a:bodyPr/>
        <a:lstStyle/>
        <a:p>
          <a:endParaRPr lang="zh-CN" altLang="en-US"/>
        </a:p>
      </dgm:t>
    </dgm:pt>
    <dgm:pt modelId="{844DC3A2-86D1-4316-801A-66D6AE40BF33}" type="sibTrans" cxnId="{9578FA02-1ADF-4363-9D45-5472E5C63C15}">
      <dgm:prSet/>
      <dgm:spPr/>
      <dgm:t>
        <a:bodyPr/>
        <a:lstStyle/>
        <a:p>
          <a:endParaRPr lang="zh-CN" altLang="en-US"/>
        </a:p>
      </dgm:t>
    </dgm:pt>
    <dgm:pt modelId="{99BE36BA-04D6-4BE0-8446-A21E1D1AF72F}">
      <dgm:prSet phldrT="[文本]"/>
      <dgm:spPr/>
      <dgm:t>
        <a:bodyPr/>
        <a:lstStyle/>
        <a:p>
          <a:r>
            <a:rPr lang="en-US" dirty="0" smtClean="0"/>
            <a:t>SCONUL </a:t>
          </a:r>
          <a:r>
            <a:rPr lang="zh-CN" dirty="0" smtClean="0"/>
            <a:t>年会与秋季会议</a:t>
          </a:r>
          <a:endParaRPr lang="zh-CN" altLang="en-US" dirty="0"/>
        </a:p>
      </dgm:t>
    </dgm:pt>
    <dgm:pt modelId="{4C572737-4390-467A-809B-C99FC3B96141}" type="parTrans" cxnId="{FA6A74B0-02E7-4412-8E16-9E74ADD64A3B}">
      <dgm:prSet/>
      <dgm:spPr/>
      <dgm:t>
        <a:bodyPr/>
        <a:lstStyle/>
        <a:p>
          <a:endParaRPr lang="zh-CN" altLang="en-US"/>
        </a:p>
      </dgm:t>
    </dgm:pt>
    <dgm:pt modelId="{13391295-6321-4F9A-B6CC-837C6133C0BE}" type="sibTrans" cxnId="{FA6A74B0-02E7-4412-8E16-9E74ADD64A3B}">
      <dgm:prSet/>
      <dgm:spPr/>
      <dgm:t>
        <a:bodyPr/>
        <a:lstStyle/>
        <a:p>
          <a:endParaRPr lang="zh-CN" altLang="en-US"/>
        </a:p>
      </dgm:t>
    </dgm:pt>
    <dgm:pt modelId="{377609F1-D8D3-4A85-B434-5105B503B4C4}">
      <dgm:prSet phldrT="[文本]"/>
      <dgm:spPr/>
      <dgm:t>
        <a:bodyPr/>
        <a:lstStyle/>
        <a:p>
          <a:r>
            <a:rPr lang="zh-CN" altLang="en-US" b="0" dirty="0" smtClean="0"/>
            <a:t>教学模块</a:t>
          </a:r>
          <a:endParaRPr lang="zh-CN" altLang="en-US" b="0" dirty="0"/>
        </a:p>
      </dgm:t>
    </dgm:pt>
    <dgm:pt modelId="{69131AFB-F9C4-4974-BA0D-9699656D1893}" type="parTrans" cxnId="{DCEDDC9D-808A-4315-9E92-4DE544E54E22}">
      <dgm:prSet/>
      <dgm:spPr/>
      <dgm:t>
        <a:bodyPr/>
        <a:lstStyle/>
        <a:p>
          <a:endParaRPr lang="zh-CN" altLang="en-US"/>
        </a:p>
      </dgm:t>
    </dgm:pt>
    <dgm:pt modelId="{C098680A-C5FE-428D-A4BC-96084DE2C7BB}" type="sibTrans" cxnId="{DCEDDC9D-808A-4315-9E92-4DE544E54E22}">
      <dgm:prSet/>
      <dgm:spPr/>
      <dgm:t>
        <a:bodyPr/>
        <a:lstStyle/>
        <a:p>
          <a:endParaRPr lang="zh-CN" altLang="en-US"/>
        </a:p>
      </dgm:t>
    </dgm:pt>
    <dgm:pt modelId="{E887CE71-123A-4C15-BE96-7C6176E6D9A6}">
      <dgm:prSet phldrT="[文本]"/>
      <dgm:spPr/>
      <dgm:t>
        <a:bodyPr/>
        <a:lstStyle/>
        <a:p>
          <a:r>
            <a:rPr lang="zh-CN" altLang="en-US" b="0" dirty="0" smtClean="0"/>
            <a:t>教学方式</a:t>
          </a:r>
          <a:endParaRPr lang="zh-CN" altLang="en-US" b="0" dirty="0"/>
        </a:p>
      </dgm:t>
    </dgm:pt>
    <dgm:pt modelId="{C7B930D4-BBCD-4D19-B3A5-C30E7A189E7C}" type="parTrans" cxnId="{FAA52252-5DDD-4F65-B684-771323562844}">
      <dgm:prSet/>
      <dgm:spPr/>
      <dgm:t>
        <a:bodyPr/>
        <a:lstStyle/>
        <a:p>
          <a:endParaRPr lang="zh-CN" altLang="en-US"/>
        </a:p>
      </dgm:t>
    </dgm:pt>
    <dgm:pt modelId="{D45F3806-CE44-4CC5-9C18-B24C7C2D4D72}" type="sibTrans" cxnId="{FAA52252-5DDD-4F65-B684-771323562844}">
      <dgm:prSet/>
      <dgm:spPr/>
      <dgm:t>
        <a:bodyPr/>
        <a:lstStyle/>
        <a:p>
          <a:endParaRPr lang="zh-CN" altLang="en-US"/>
        </a:p>
      </dgm:t>
    </dgm:pt>
    <dgm:pt modelId="{7EFEFF3B-7D9A-4335-A076-C1D4EAEF6BEF}">
      <dgm:prSet phldrT="[文本]"/>
      <dgm:spPr/>
      <dgm:t>
        <a:bodyPr/>
        <a:lstStyle/>
        <a:p>
          <a:r>
            <a:rPr lang="zh-CN" altLang="en-US" b="0" dirty="0" smtClean="0"/>
            <a:t>成果评测</a:t>
          </a:r>
          <a:endParaRPr lang="zh-CN" altLang="en-US" b="0" dirty="0"/>
        </a:p>
      </dgm:t>
    </dgm:pt>
    <dgm:pt modelId="{5511F91D-E02F-41DF-927E-D8FDD6264F2E}" type="parTrans" cxnId="{4BFD7639-A21C-4AB5-AD41-0A199F94A111}">
      <dgm:prSet/>
      <dgm:spPr/>
      <dgm:t>
        <a:bodyPr/>
        <a:lstStyle/>
        <a:p>
          <a:endParaRPr lang="zh-CN" altLang="en-US"/>
        </a:p>
      </dgm:t>
    </dgm:pt>
    <dgm:pt modelId="{39B582E6-26FB-469E-8030-2FB8C7961D6E}" type="sibTrans" cxnId="{4BFD7639-A21C-4AB5-AD41-0A199F94A111}">
      <dgm:prSet/>
      <dgm:spPr/>
      <dgm:t>
        <a:bodyPr/>
        <a:lstStyle/>
        <a:p>
          <a:endParaRPr lang="zh-CN" altLang="en-US"/>
        </a:p>
      </dgm:t>
    </dgm:pt>
    <dgm:pt modelId="{4BC76241-52D4-4D5D-B3AE-EAF1020A823B}">
      <dgm:prSet phldrT="[文本]"/>
      <dgm:spPr/>
      <dgm:t>
        <a:bodyPr/>
        <a:lstStyle/>
        <a:p>
          <a:r>
            <a:rPr lang="zh-CN" altLang="en-US" b="0" dirty="0" smtClean="0"/>
            <a:t>系统管理</a:t>
          </a:r>
          <a:endParaRPr lang="zh-CN" altLang="en-US" b="0" dirty="0"/>
        </a:p>
      </dgm:t>
    </dgm:pt>
    <dgm:pt modelId="{E1F4CEDC-59C0-4FDB-A730-932E51522589}" type="parTrans" cxnId="{EA13DF2F-D31A-476B-ADD9-C79BDA60F364}">
      <dgm:prSet/>
      <dgm:spPr/>
      <dgm:t>
        <a:bodyPr/>
        <a:lstStyle/>
        <a:p>
          <a:endParaRPr lang="zh-CN" altLang="en-US"/>
        </a:p>
      </dgm:t>
    </dgm:pt>
    <dgm:pt modelId="{D19039C9-DBD2-47CE-9FF1-B287BCCE5447}" type="sibTrans" cxnId="{EA13DF2F-D31A-476B-ADD9-C79BDA60F364}">
      <dgm:prSet/>
      <dgm:spPr/>
      <dgm:t>
        <a:bodyPr/>
        <a:lstStyle/>
        <a:p>
          <a:endParaRPr lang="zh-CN" altLang="en-US"/>
        </a:p>
      </dgm:t>
    </dgm:pt>
    <dgm:pt modelId="{4A40CD52-F67D-4918-86AA-A7509582CE3B}" type="pres">
      <dgm:prSet presAssocID="{7DBC8FA7-27B1-4E0D-B52F-2D5917D0DF3E}" presName="Name0" presStyleCnt="0">
        <dgm:presLayoutVars>
          <dgm:dir/>
          <dgm:animLvl val="lvl"/>
          <dgm:resizeHandles val="exact"/>
        </dgm:presLayoutVars>
      </dgm:prSet>
      <dgm:spPr/>
      <dgm:t>
        <a:bodyPr/>
        <a:lstStyle/>
        <a:p>
          <a:endParaRPr lang="zh-CN" altLang="en-US"/>
        </a:p>
      </dgm:t>
    </dgm:pt>
    <dgm:pt modelId="{BFC23B4D-2AC9-4D38-9D51-89F5B759A590}" type="pres">
      <dgm:prSet presAssocID="{E7DE0484-427C-48D0-B156-442699BD0F02}" presName="composite" presStyleCnt="0"/>
      <dgm:spPr/>
    </dgm:pt>
    <dgm:pt modelId="{B590CBC6-D0EB-4B82-AF14-D2E295BB9131}" type="pres">
      <dgm:prSet presAssocID="{E7DE0484-427C-48D0-B156-442699BD0F02}" presName="parTx" presStyleLbl="alignNode1" presStyleIdx="0" presStyleCnt="2">
        <dgm:presLayoutVars>
          <dgm:chMax val="0"/>
          <dgm:chPref val="0"/>
          <dgm:bulletEnabled val="1"/>
        </dgm:presLayoutVars>
      </dgm:prSet>
      <dgm:spPr/>
      <dgm:t>
        <a:bodyPr/>
        <a:lstStyle/>
        <a:p>
          <a:endParaRPr lang="zh-CN" altLang="en-US"/>
        </a:p>
      </dgm:t>
    </dgm:pt>
    <dgm:pt modelId="{EFD1BFAE-A0E7-4838-86AB-CEF826E7AFE5}" type="pres">
      <dgm:prSet presAssocID="{E7DE0484-427C-48D0-B156-442699BD0F02}" presName="desTx" presStyleLbl="alignAccFollowNode1" presStyleIdx="0" presStyleCnt="2">
        <dgm:presLayoutVars>
          <dgm:bulletEnabled val="1"/>
        </dgm:presLayoutVars>
      </dgm:prSet>
      <dgm:spPr/>
      <dgm:t>
        <a:bodyPr/>
        <a:lstStyle/>
        <a:p>
          <a:endParaRPr lang="zh-CN" altLang="en-US"/>
        </a:p>
      </dgm:t>
    </dgm:pt>
    <dgm:pt modelId="{549E5C92-C620-4740-9827-0D1E09C659F1}" type="pres">
      <dgm:prSet presAssocID="{91051361-5A7E-4630-9DE6-CF5BF7518EC5}" presName="space" presStyleCnt="0"/>
      <dgm:spPr/>
    </dgm:pt>
    <dgm:pt modelId="{86960461-636C-492B-9500-DA519E4E33D6}" type="pres">
      <dgm:prSet presAssocID="{513220C7-24B8-421F-B85B-1B3B65391F9D}" presName="composite" presStyleCnt="0"/>
      <dgm:spPr/>
    </dgm:pt>
    <dgm:pt modelId="{83B292BE-A10F-4D98-8087-1266F40AB862}" type="pres">
      <dgm:prSet presAssocID="{513220C7-24B8-421F-B85B-1B3B65391F9D}" presName="parTx" presStyleLbl="alignNode1" presStyleIdx="1" presStyleCnt="2">
        <dgm:presLayoutVars>
          <dgm:chMax val="0"/>
          <dgm:chPref val="0"/>
          <dgm:bulletEnabled val="1"/>
        </dgm:presLayoutVars>
      </dgm:prSet>
      <dgm:spPr/>
      <dgm:t>
        <a:bodyPr/>
        <a:lstStyle/>
        <a:p>
          <a:endParaRPr lang="zh-CN" altLang="en-US"/>
        </a:p>
      </dgm:t>
    </dgm:pt>
    <dgm:pt modelId="{467A19C4-02E2-44B6-B146-AEDCE2822C25}" type="pres">
      <dgm:prSet presAssocID="{513220C7-24B8-421F-B85B-1B3B65391F9D}" presName="desTx" presStyleLbl="alignAccFollowNode1" presStyleIdx="1" presStyleCnt="2">
        <dgm:presLayoutVars>
          <dgm:bulletEnabled val="1"/>
        </dgm:presLayoutVars>
      </dgm:prSet>
      <dgm:spPr/>
      <dgm:t>
        <a:bodyPr/>
        <a:lstStyle/>
        <a:p>
          <a:endParaRPr lang="zh-CN" altLang="en-US"/>
        </a:p>
      </dgm:t>
    </dgm:pt>
  </dgm:ptLst>
  <dgm:cxnLst>
    <dgm:cxn modelId="{7B81D8D5-CE84-4F85-9AB2-0E140E8C53B2}" type="presOf" srcId="{377609F1-D8D3-4A85-B434-5105B503B4C4}" destId="{467A19C4-02E2-44B6-B146-AEDCE2822C25}" srcOrd="0" destOrd="1" presId="urn:microsoft.com/office/officeart/2005/8/layout/hList1"/>
    <dgm:cxn modelId="{C5C2248F-D297-4501-B492-B2F904B355BB}" type="presOf" srcId="{7EFEFF3B-7D9A-4335-A076-C1D4EAEF6BEF}" destId="{467A19C4-02E2-44B6-B146-AEDCE2822C25}" srcOrd="0" destOrd="3" presId="urn:microsoft.com/office/officeart/2005/8/layout/hList1"/>
    <dgm:cxn modelId="{FA6A74B0-02E7-4412-8E16-9E74ADD64A3B}" srcId="{E7DE0484-427C-48D0-B156-442699BD0F02}" destId="{99BE36BA-04D6-4BE0-8446-A21E1D1AF72F}" srcOrd="2" destOrd="0" parTransId="{4C572737-4390-467A-809B-C99FC3B96141}" sibTransId="{13391295-6321-4F9A-B6CC-837C6133C0BE}"/>
    <dgm:cxn modelId="{1A65245E-EE67-498F-9AD0-659BCC2B3742}" type="presOf" srcId="{4BC76241-52D4-4D5D-B3AE-EAF1020A823B}" destId="{467A19C4-02E2-44B6-B146-AEDCE2822C25}" srcOrd="0" destOrd="4" presId="urn:microsoft.com/office/officeart/2005/8/layout/hList1"/>
    <dgm:cxn modelId="{21DF5E4F-947C-4501-AF18-FA4E47B58CC4}" type="presOf" srcId="{E887CE71-123A-4C15-BE96-7C6176E6D9A6}" destId="{467A19C4-02E2-44B6-B146-AEDCE2822C25}" srcOrd="0" destOrd="2" presId="urn:microsoft.com/office/officeart/2005/8/layout/hList1"/>
    <dgm:cxn modelId="{FAA52252-5DDD-4F65-B684-771323562844}" srcId="{513220C7-24B8-421F-B85B-1B3B65391F9D}" destId="{E887CE71-123A-4C15-BE96-7C6176E6D9A6}" srcOrd="2" destOrd="0" parTransId="{C7B930D4-BBCD-4D19-B3A5-C30E7A189E7C}" sibTransId="{D45F3806-CE44-4CC5-9C18-B24C7C2D4D72}"/>
    <dgm:cxn modelId="{7750E415-6E73-4AF8-B3DD-7B1FBFCFAA96}" type="presOf" srcId="{690E93DB-E1AF-4F9C-9B37-032CC5BC05F6}" destId="{EFD1BFAE-A0E7-4838-86AB-CEF826E7AFE5}" srcOrd="0" destOrd="1" presId="urn:microsoft.com/office/officeart/2005/8/layout/hList1"/>
    <dgm:cxn modelId="{19C6F579-FF3C-43B4-9E48-1FA054763CE7}" srcId="{7DBC8FA7-27B1-4E0D-B52F-2D5917D0DF3E}" destId="{513220C7-24B8-421F-B85B-1B3B65391F9D}" srcOrd="1" destOrd="0" parTransId="{21D8932F-DA73-4518-9896-40E62834B093}" sibTransId="{6F92145B-760F-4B2C-BB5B-0BF8F3E3EB9F}"/>
    <dgm:cxn modelId="{A95FD31D-4D66-4B65-B44B-D04A4280BE00}" srcId="{7DBC8FA7-27B1-4E0D-B52F-2D5917D0DF3E}" destId="{E7DE0484-427C-48D0-B156-442699BD0F02}" srcOrd="0" destOrd="0" parTransId="{8C47DAF9-1007-4757-858B-83998AFF2950}" sibTransId="{91051361-5A7E-4630-9DE6-CF5BF7518EC5}"/>
    <dgm:cxn modelId="{917B04B0-A160-49AF-9408-753F2521C8F2}" type="presOf" srcId="{99BE36BA-04D6-4BE0-8446-A21E1D1AF72F}" destId="{EFD1BFAE-A0E7-4838-86AB-CEF826E7AFE5}" srcOrd="0" destOrd="2" presId="urn:microsoft.com/office/officeart/2005/8/layout/hList1"/>
    <dgm:cxn modelId="{4BFD7639-A21C-4AB5-AD41-0A199F94A111}" srcId="{513220C7-24B8-421F-B85B-1B3B65391F9D}" destId="{7EFEFF3B-7D9A-4335-A076-C1D4EAEF6BEF}" srcOrd="3" destOrd="0" parTransId="{5511F91D-E02F-41DF-927E-D8FDD6264F2E}" sibTransId="{39B582E6-26FB-469E-8030-2FB8C7961D6E}"/>
    <dgm:cxn modelId="{182F2EF5-90A1-4B5A-89A8-9A67D03B0F64}" type="presOf" srcId="{E7DE0484-427C-48D0-B156-442699BD0F02}" destId="{B590CBC6-D0EB-4B82-AF14-D2E295BB9131}" srcOrd="0" destOrd="0" presId="urn:microsoft.com/office/officeart/2005/8/layout/hList1"/>
    <dgm:cxn modelId="{DEAE2E78-940A-45F9-AA57-C685F5A05F7C}" type="presOf" srcId="{513220C7-24B8-421F-B85B-1B3B65391F9D}" destId="{83B292BE-A10F-4D98-8087-1266F40AB862}" srcOrd="0" destOrd="0" presId="urn:microsoft.com/office/officeart/2005/8/layout/hList1"/>
    <dgm:cxn modelId="{FCFD9273-7B5E-4A9D-950C-FA54D25C88BB}" srcId="{E7DE0484-427C-48D0-B156-442699BD0F02}" destId="{690E93DB-E1AF-4F9C-9B37-032CC5BC05F6}" srcOrd="1" destOrd="0" parTransId="{83D690E7-B1D9-4597-9C97-E986968C4AA6}" sibTransId="{B48D9B95-B52C-4F84-B850-3A84BB2DA4AD}"/>
    <dgm:cxn modelId="{DCEDDC9D-808A-4315-9E92-4DE544E54E22}" srcId="{513220C7-24B8-421F-B85B-1B3B65391F9D}" destId="{377609F1-D8D3-4A85-B434-5105B503B4C4}" srcOrd="1" destOrd="0" parTransId="{69131AFB-F9C4-4974-BA0D-9699656D1893}" sibTransId="{C098680A-C5FE-428D-A4BC-96084DE2C7BB}"/>
    <dgm:cxn modelId="{6CF191D6-D2B9-4F54-B420-B69DF5580BAA}" type="presOf" srcId="{14DFB8A6-0BE3-496B-9D9A-FD53A0624590}" destId="{467A19C4-02E2-44B6-B146-AEDCE2822C25}" srcOrd="0" destOrd="0" presId="urn:microsoft.com/office/officeart/2005/8/layout/hList1"/>
    <dgm:cxn modelId="{2BF7C247-434E-4586-9BC5-CA03DC9AD57F}" type="presOf" srcId="{84F71DE6-E445-496A-A393-2D9B74F2E5C7}" destId="{EFD1BFAE-A0E7-4838-86AB-CEF826E7AFE5}" srcOrd="0" destOrd="0" presId="urn:microsoft.com/office/officeart/2005/8/layout/hList1"/>
    <dgm:cxn modelId="{B93D7959-AC38-4A67-9B8D-F0E2F9000A10}" type="presOf" srcId="{7DBC8FA7-27B1-4E0D-B52F-2D5917D0DF3E}" destId="{4A40CD52-F67D-4918-86AA-A7509582CE3B}" srcOrd="0" destOrd="0" presId="urn:microsoft.com/office/officeart/2005/8/layout/hList1"/>
    <dgm:cxn modelId="{9578FA02-1ADF-4363-9D45-5472E5C63C15}" srcId="{513220C7-24B8-421F-B85B-1B3B65391F9D}" destId="{14DFB8A6-0BE3-496B-9D9A-FD53A0624590}" srcOrd="0" destOrd="0" parTransId="{36097772-4436-436F-BC2C-9B64FDCEDC2B}" sibTransId="{844DC3A2-86D1-4316-801A-66D6AE40BF33}"/>
    <dgm:cxn modelId="{EA13DF2F-D31A-476B-ADD9-C79BDA60F364}" srcId="{513220C7-24B8-421F-B85B-1B3B65391F9D}" destId="{4BC76241-52D4-4D5D-B3AE-EAF1020A823B}" srcOrd="4" destOrd="0" parTransId="{E1F4CEDC-59C0-4FDB-A730-932E51522589}" sibTransId="{D19039C9-DBD2-47CE-9FF1-B287BCCE5447}"/>
    <dgm:cxn modelId="{F61D77C5-F23D-4ABF-A86E-A362DD87A323}" srcId="{E7DE0484-427C-48D0-B156-442699BD0F02}" destId="{84F71DE6-E445-496A-A393-2D9B74F2E5C7}" srcOrd="0" destOrd="0" parTransId="{1312D13A-6E0B-4DCC-898E-C19BB5A8BE63}" sibTransId="{EEF06FEE-EC91-4CE0-82C4-5AEEF506A5A2}"/>
    <dgm:cxn modelId="{A047B086-4EF7-4954-9B02-2062A0979CE5}" type="presParOf" srcId="{4A40CD52-F67D-4918-86AA-A7509582CE3B}" destId="{BFC23B4D-2AC9-4D38-9D51-89F5B759A590}" srcOrd="0" destOrd="0" presId="urn:microsoft.com/office/officeart/2005/8/layout/hList1"/>
    <dgm:cxn modelId="{2D3F6608-2D9D-4F6B-98E7-B49ACDB5899B}" type="presParOf" srcId="{BFC23B4D-2AC9-4D38-9D51-89F5B759A590}" destId="{B590CBC6-D0EB-4B82-AF14-D2E295BB9131}" srcOrd="0" destOrd="0" presId="urn:microsoft.com/office/officeart/2005/8/layout/hList1"/>
    <dgm:cxn modelId="{6B7177FF-9715-4E48-9D9C-A0F8341EB40C}" type="presParOf" srcId="{BFC23B4D-2AC9-4D38-9D51-89F5B759A590}" destId="{EFD1BFAE-A0E7-4838-86AB-CEF826E7AFE5}" srcOrd="1" destOrd="0" presId="urn:microsoft.com/office/officeart/2005/8/layout/hList1"/>
    <dgm:cxn modelId="{09BF0665-6BEF-4FD7-9172-6B28793CDA36}" type="presParOf" srcId="{4A40CD52-F67D-4918-86AA-A7509582CE3B}" destId="{549E5C92-C620-4740-9827-0D1E09C659F1}" srcOrd="1" destOrd="0" presId="urn:microsoft.com/office/officeart/2005/8/layout/hList1"/>
    <dgm:cxn modelId="{CFA4511E-F4CA-4AF3-8DA7-15A7736014DE}" type="presParOf" srcId="{4A40CD52-F67D-4918-86AA-A7509582CE3B}" destId="{86960461-636C-492B-9500-DA519E4E33D6}" srcOrd="2" destOrd="0" presId="urn:microsoft.com/office/officeart/2005/8/layout/hList1"/>
    <dgm:cxn modelId="{3A8E902B-0ECD-43C8-B5C7-1DAEFFE12A05}" type="presParOf" srcId="{86960461-636C-492B-9500-DA519E4E33D6}" destId="{83B292BE-A10F-4D98-8087-1266F40AB862}" srcOrd="0" destOrd="0" presId="urn:microsoft.com/office/officeart/2005/8/layout/hList1"/>
    <dgm:cxn modelId="{FFCC1486-6778-4046-B48B-A437A16C5267}" type="presParOf" srcId="{86960461-636C-492B-9500-DA519E4E33D6}" destId="{467A19C4-02E2-44B6-B146-AEDCE2822C25}"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BC8FA7-27B1-4E0D-B52F-2D5917D0DF3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7DE0484-427C-48D0-B156-442699BD0F02}">
      <dgm:prSet phldrT="[文本]"/>
      <dgm:spPr/>
      <dgm:t>
        <a:bodyPr/>
        <a:lstStyle/>
        <a:p>
          <a:r>
            <a:rPr lang="zh-CN" altLang="en-US" dirty="0" smtClean="0"/>
            <a:t>标准的制定</a:t>
          </a:r>
          <a:endParaRPr lang="zh-CN" altLang="en-US" dirty="0"/>
        </a:p>
      </dgm:t>
    </dgm:pt>
    <dgm:pt modelId="{8C47DAF9-1007-4757-858B-83998AFF2950}" type="parTrans" cxnId="{A95FD31D-4D66-4B65-B44B-D04A4280BE00}">
      <dgm:prSet/>
      <dgm:spPr/>
      <dgm:t>
        <a:bodyPr/>
        <a:lstStyle/>
        <a:p>
          <a:endParaRPr lang="zh-CN" altLang="en-US"/>
        </a:p>
      </dgm:t>
    </dgm:pt>
    <dgm:pt modelId="{91051361-5A7E-4630-9DE6-CF5BF7518EC5}" type="sibTrans" cxnId="{A95FD31D-4D66-4B65-B44B-D04A4280BE00}">
      <dgm:prSet/>
      <dgm:spPr/>
      <dgm:t>
        <a:bodyPr/>
        <a:lstStyle/>
        <a:p>
          <a:endParaRPr lang="zh-CN" altLang="en-US"/>
        </a:p>
      </dgm:t>
    </dgm:pt>
    <dgm:pt modelId="{84F71DE6-E445-496A-A393-2D9B74F2E5C7}">
      <dgm:prSet phldrT="[文本]"/>
      <dgm:spPr/>
      <dgm:t>
        <a:bodyPr/>
        <a:lstStyle/>
        <a:p>
          <a:r>
            <a:rPr lang="zh-CN" dirty="0" smtClean="0"/>
            <a:t>《高等教育机构图书馆的职能》</a:t>
          </a:r>
          <a:r>
            <a:rPr lang="zh-CN" altLang="en-US" dirty="0" smtClean="0"/>
            <a:t>报告（</a:t>
          </a:r>
          <a:r>
            <a:rPr lang="en-US" altLang="zh-CN" dirty="0" smtClean="0"/>
            <a:t>1989</a:t>
          </a:r>
          <a:r>
            <a:rPr lang="zh-CN" altLang="en-US" dirty="0" smtClean="0"/>
            <a:t>）、</a:t>
          </a:r>
          <a:r>
            <a:rPr lang="zh-CN" dirty="0" smtClean="0"/>
            <a:t>《高等教育机构图书馆的职能》</a:t>
          </a:r>
          <a:r>
            <a:rPr lang="zh-CN" altLang="en-US" dirty="0" smtClean="0"/>
            <a:t>报告（</a:t>
          </a:r>
          <a:r>
            <a:rPr lang="en-US" altLang="zh-CN" dirty="0" smtClean="0"/>
            <a:t>1994</a:t>
          </a:r>
          <a:r>
            <a:rPr lang="zh-CN" altLang="en-US" dirty="0" smtClean="0"/>
            <a:t>）</a:t>
          </a:r>
          <a:endParaRPr lang="zh-CN" altLang="en-US" dirty="0"/>
        </a:p>
      </dgm:t>
    </dgm:pt>
    <dgm:pt modelId="{1312D13A-6E0B-4DCC-898E-C19BB5A8BE63}" type="parTrans" cxnId="{F61D77C5-F23D-4ABF-A86E-A362DD87A323}">
      <dgm:prSet/>
      <dgm:spPr/>
      <dgm:t>
        <a:bodyPr/>
        <a:lstStyle/>
        <a:p>
          <a:endParaRPr lang="zh-CN" altLang="en-US"/>
        </a:p>
      </dgm:t>
    </dgm:pt>
    <dgm:pt modelId="{EEF06FEE-EC91-4CE0-82C4-5AEEF506A5A2}" type="sibTrans" cxnId="{F61D77C5-F23D-4ABF-A86E-A362DD87A323}">
      <dgm:prSet/>
      <dgm:spPr/>
      <dgm:t>
        <a:bodyPr/>
        <a:lstStyle/>
        <a:p>
          <a:endParaRPr lang="zh-CN" altLang="en-US"/>
        </a:p>
      </dgm:t>
    </dgm:pt>
    <dgm:pt modelId="{513220C7-24B8-421F-B85B-1B3B65391F9D}">
      <dgm:prSet phldrT="[文本]"/>
      <dgm:spPr/>
      <dgm:t>
        <a:bodyPr/>
        <a:lstStyle/>
        <a:p>
          <a:r>
            <a:rPr lang="zh-CN" altLang="en-US" dirty="0" smtClean="0"/>
            <a:t>教育管理机制</a:t>
          </a:r>
          <a:endParaRPr lang="zh-CN" altLang="en-US" dirty="0"/>
        </a:p>
      </dgm:t>
    </dgm:pt>
    <dgm:pt modelId="{21D8932F-DA73-4518-9896-40E62834B093}" type="parTrans" cxnId="{19C6F579-FF3C-43B4-9E48-1FA054763CE7}">
      <dgm:prSet/>
      <dgm:spPr/>
      <dgm:t>
        <a:bodyPr/>
        <a:lstStyle/>
        <a:p>
          <a:endParaRPr lang="zh-CN" altLang="en-US"/>
        </a:p>
      </dgm:t>
    </dgm:pt>
    <dgm:pt modelId="{6F92145B-760F-4B2C-BB5B-0BF8F3E3EB9F}" type="sibTrans" cxnId="{19C6F579-FF3C-43B4-9E48-1FA054763CE7}">
      <dgm:prSet/>
      <dgm:spPr/>
      <dgm:t>
        <a:bodyPr/>
        <a:lstStyle/>
        <a:p>
          <a:endParaRPr lang="zh-CN" altLang="en-US"/>
        </a:p>
      </dgm:t>
    </dgm:pt>
    <dgm:pt modelId="{14DFB8A6-0BE3-496B-9D9A-FD53A0624590}">
      <dgm:prSet phldrT="[文本]"/>
      <dgm:spPr/>
      <dgm:t>
        <a:bodyPr/>
        <a:lstStyle/>
        <a:p>
          <a:r>
            <a:rPr lang="en-US" dirty="0" smtClean="0"/>
            <a:t>2003</a:t>
          </a:r>
          <a:r>
            <a:rPr lang="zh-CN" dirty="0" smtClean="0"/>
            <a:t>年，</a:t>
          </a:r>
          <a:r>
            <a:rPr lang="en-US" altLang="zh-CN" dirty="0" smtClean="0"/>
            <a:t>CAUL</a:t>
          </a:r>
          <a:r>
            <a:rPr lang="zh-CN" dirty="0" smtClean="0"/>
            <a:t>专门成立一个信息素养工作组，负责修订《</a:t>
          </a:r>
          <a:r>
            <a:rPr lang="zh-CN" altLang="en-US" dirty="0" smtClean="0"/>
            <a:t>框架</a:t>
          </a:r>
          <a:r>
            <a:rPr lang="zh-CN" dirty="0" smtClean="0"/>
            <a:t>》，以对各成员高校进行指导。</a:t>
          </a:r>
          <a:endParaRPr lang="zh-CN" altLang="en-US" b="0" dirty="0"/>
        </a:p>
      </dgm:t>
    </dgm:pt>
    <dgm:pt modelId="{36097772-4436-436F-BC2C-9B64FDCEDC2B}" type="parTrans" cxnId="{9578FA02-1ADF-4363-9D45-5472E5C63C15}">
      <dgm:prSet/>
      <dgm:spPr/>
      <dgm:t>
        <a:bodyPr/>
        <a:lstStyle/>
        <a:p>
          <a:endParaRPr lang="zh-CN" altLang="en-US"/>
        </a:p>
      </dgm:t>
    </dgm:pt>
    <dgm:pt modelId="{844DC3A2-86D1-4316-801A-66D6AE40BF33}" type="sibTrans" cxnId="{9578FA02-1ADF-4363-9D45-5472E5C63C15}">
      <dgm:prSet/>
      <dgm:spPr/>
      <dgm:t>
        <a:bodyPr/>
        <a:lstStyle/>
        <a:p>
          <a:endParaRPr lang="zh-CN" altLang="en-US"/>
        </a:p>
      </dgm:t>
    </dgm:pt>
    <dgm:pt modelId="{99BE36BA-04D6-4BE0-8446-A21E1D1AF72F}">
      <dgm:prSet phldrT="[文本]"/>
      <dgm:spPr/>
      <dgm:t>
        <a:bodyPr/>
        <a:lstStyle/>
        <a:p>
          <a:r>
            <a:rPr lang="en-US" altLang="zh-CN" dirty="0" smtClean="0"/>
            <a:t>2000</a:t>
          </a:r>
          <a:r>
            <a:rPr lang="zh-CN" altLang="en-US" dirty="0" smtClean="0"/>
            <a:t>年</a:t>
          </a:r>
          <a:r>
            <a:rPr lang="en-US" altLang="zh-CN" dirty="0" smtClean="0"/>
            <a:t>10</a:t>
          </a:r>
          <a:r>
            <a:rPr lang="zh-CN" altLang="en-US" dirty="0" smtClean="0"/>
            <a:t>月，</a:t>
          </a:r>
          <a:r>
            <a:rPr lang="zh-CN" dirty="0" smtClean="0"/>
            <a:t>澳大利亚大学图书馆协会（</a:t>
          </a:r>
          <a:r>
            <a:rPr lang="en-US" dirty="0" smtClean="0"/>
            <a:t>CAUL</a:t>
          </a:r>
          <a:r>
            <a:rPr lang="zh-CN" dirty="0" smtClean="0"/>
            <a:t>）</a:t>
          </a:r>
          <a:r>
            <a:rPr lang="zh-CN" altLang="en-US" dirty="0" smtClean="0"/>
            <a:t>的</a:t>
          </a:r>
          <a:r>
            <a:rPr lang="zh-CN" dirty="0" smtClean="0"/>
            <a:t>《国家信息素养标准》</a:t>
          </a:r>
          <a:endParaRPr lang="zh-CN" altLang="en-US" dirty="0"/>
        </a:p>
      </dgm:t>
    </dgm:pt>
    <dgm:pt modelId="{4C572737-4390-467A-809B-C99FC3B96141}" type="parTrans" cxnId="{FA6A74B0-02E7-4412-8E16-9E74ADD64A3B}">
      <dgm:prSet/>
      <dgm:spPr/>
      <dgm:t>
        <a:bodyPr/>
        <a:lstStyle/>
        <a:p>
          <a:endParaRPr lang="zh-CN" altLang="en-US"/>
        </a:p>
      </dgm:t>
    </dgm:pt>
    <dgm:pt modelId="{13391295-6321-4F9A-B6CC-837C6133C0BE}" type="sibTrans" cxnId="{FA6A74B0-02E7-4412-8E16-9E74ADD64A3B}">
      <dgm:prSet/>
      <dgm:spPr/>
      <dgm:t>
        <a:bodyPr/>
        <a:lstStyle/>
        <a:p>
          <a:endParaRPr lang="zh-CN" altLang="en-US"/>
        </a:p>
      </dgm:t>
    </dgm:pt>
    <dgm:pt modelId="{377609F1-D8D3-4A85-B434-5105B503B4C4}">
      <dgm:prSet phldrT="[文本]"/>
      <dgm:spPr/>
      <dgm:t>
        <a:bodyPr/>
        <a:lstStyle/>
        <a:p>
          <a:r>
            <a:rPr lang="zh-CN" dirty="0" smtClean="0"/>
            <a:t>强调培养大学生的信息素养能力是全体师生员工的共同目标，包括校长、院系主任、学术委员会成员、课程负责人、任课教师、馆长、学科馆员、学生等都应参与其中</a:t>
          </a:r>
          <a:endParaRPr lang="zh-CN" altLang="en-US" b="0" dirty="0"/>
        </a:p>
      </dgm:t>
    </dgm:pt>
    <dgm:pt modelId="{69131AFB-F9C4-4974-BA0D-9699656D1893}" type="parTrans" cxnId="{DCEDDC9D-808A-4315-9E92-4DE544E54E22}">
      <dgm:prSet/>
      <dgm:spPr/>
      <dgm:t>
        <a:bodyPr/>
        <a:lstStyle/>
        <a:p>
          <a:endParaRPr lang="zh-CN" altLang="en-US"/>
        </a:p>
      </dgm:t>
    </dgm:pt>
    <dgm:pt modelId="{C098680A-C5FE-428D-A4BC-96084DE2C7BB}" type="sibTrans" cxnId="{DCEDDC9D-808A-4315-9E92-4DE544E54E22}">
      <dgm:prSet/>
      <dgm:spPr/>
      <dgm:t>
        <a:bodyPr/>
        <a:lstStyle/>
        <a:p>
          <a:endParaRPr lang="zh-CN" altLang="en-US"/>
        </a:p>
      </dgm:t>
    </dgm:pt>
    <dgm:pt modelId="{66718435-2D9E-4A44-B71B-DBD3623C6B9F}">
      <dgm:prSet phldrT="[文本]"/>
      <dgm:spPr/>
      <dgm:t>
        <a:bodyPr/>
        <a:lstStyle/>
        <a:p>
          <a:r>
            <a:rPr lang="en-US" dirty="0" smtClean="0"/>
            <a:t>2001</a:t>
          </a:r>
          <a:r>
            <a:rPr lang="zh-CN" dirty="0" smtClean="0"/>
            <a:t>年，澳大利亚与新西兰高校信息素养联合工作组正式发布《澳大利亚与新西兰信息素养框架</a:t>
          </a:r>
          <a:r>
            <a:rPr lang="en-US" dirty="0" smtClean="0"/>
            <a:t>: </a:t>
          </a:r>
          <a:r>
            <a:rPr lang="zh-CN" dirty="0" smtClean="0"/>
            <a:t>原则、标准及实践》</a:t>
          </a:r>
          <a:endParaRPr lang="zh-CN" altLang="en-US" dirty="0"/>
        </a:p>
      </dgm:t>
    </dgm:pt>
    <dgm:pt modelId="{95D78965-42B5-42E2-80D0-86DEB1B1509D}" type="parTrans" cxnId="{B16C567D-DD8B-4B02-A46F-17C395106045}">
      <dgm:prSet/>
      <dgm:spPr/>
      <dgm:t>
        <a:bodyPr/>
        <a:lstStyle/>
        <a:p>
          <a:endParaRPr lang="zh-CN" altLang="en-US"/>
        </a:p>
      </dgm:t>
    </dgm:pt>
    <dgm:pt modelId="{2AA94872-9114-4427-8F57-97033A787F1B}" type="sibTrans" cxnId="{B16C567D-DD8B-4B02-A46F-17C395106045}">
      <dgm:prSet/>
      <dgm:spPr/>
      <dgm:t>
        <a:bodyPr/>
        <a:lstStyle/>
        <a:p>
          <a:endParaRPr lang="zh-CN" altLang="en-US"/>
        </a:p>
      </dgm:t>
    </dgm:pt>
    <dgm:pt modelId="{EED45027-6FA0-424D-8FBC-FA1281FDA518}">
      <dgm:prSet phldrT="[文本]"/>
      <dgm:spPr/>
      <dgm:t>
        <a:bodyPr/>
        <a:lstStyle/>
        <a:p>
          <a:r>
            <a:rPr lang="zh-CN" altLang="en-US" dirty="0" smtClean="0"/>
            <a:t>此后，</a:t>
          </a:r>
          <a:r>
            <a:rPr lang="zh-CN" dirty="0" smtClean="0"/>
            <a:t>许多高校都相继出台了综合素质标准，信息素养能力</a:t>
          </a:r>
          <a:r>
            <a:rPr lang="zh-CN" altLang="en-US" dirty="0" smtClean="0"/>
            <a:t>被</a:t>
          </a:r>
          <a:r>
            <a:rPr lang="zh-CN" dirty="0" smtClean="0"/>
            <a:t>强调</a:t>
          </a:r>
          <a:r>
            <a:rPr lang="zh-CN" altLang="en-US" dirty="0" smtClean="0"/>
            <a:t>，如</a:t>
          </a:r>
          <a:r>
            <a:rPr lang="zh-CN" dirty="0" smtClean="0"/>
            <a:t>新南威尔士大学</a:t>
          </a:r>
          <a:r>
            <a:rPr lang="zh-CN" altLang="en-US" dirty="0" smtClean="0"/>
            <a:t>、</a:t>
          </a:r>
          <a:r>
            <a:rPr lang="zh-CN" dirty="0" smtClean="0"/>
            <a:t>塔斯马尼亚大学等。</a:t>
          </a:r>
          <a:endParaRPr lang="zh-CN" altLang="en-US" dirty="0"/>
        </a:p>
      </dgm:t>
    </dgm:pt>
    <dgm:pt modelId="{26E463DB-15E0-4CF9-9FF2-3002526D44E9}" type="parTrans" cxnId="{AA368CF1-449C-4D8C-90A6-DFE9E7A608E7}">
      <dgm:prSet/>
      <dgm:spPr/>
      <dgm:t>
        <a:bodyPr/>
        <a:lstStyle/>
        <a:p>
          <a:endParaRPr lang="zh-CN" altLang="en-US"/>
        </a:p>
      </dgm:t>
    </dgm:pt>
    <dgm:pt modelId="{DC552D51-EE2D-4002-9093-4FDDAAC1D1A1}" type="sibTrans" cxnId="{AA368CF1-449C-4D8C-90A6-DFE9E7A608E7}">
      <dgm:prSet/>
      <dgm:spPr/>
      <dgm:t>
        <a:bodyPr/>
        <a:lstStyle/>
        <a:p>
          <a:endParaRPr lang="zh-CN" altLang="en-US"/>
        </a:p>
      </dgm:t>
    </dgm:pt>
    <dgm:pt modelId="{96C2305E-A79F-483C-85EA-7332009CF7F6}">
      <dgm:prSet phldrT="[文本]"/>
      <dgm:spPr/>
      <dgm:t>
        <a:bodyPr/>
        <a:lstStyle/>
        <a:p>
          <a:r>
            <a:rPr lang="zh-CN" dirty="0" smtClean="0"/>
            <a:t>图书馆是信息素养教育的主导核心</a:t>
          </a:r>
          <a:endParaRPr lang="zh-CN" altLang="en-US" b="0" dirty="0"/>
        </a:p>
      </dgm:t>
    </dgm:pt>
    <dgm:pt modelId="{7FA5D5CD-CCE0-46ED-98CE-1E6240CF2892}" type="parTrans" cxnId="{3719013C-FD05-4FA3-A116-95CA34123926}">
      <dgm:prSet/>
      <dgm:spPr/>
      <dgm:t>
        <a:bodyPr/>
        <a:lstStyle/>
        <a:p>
          <a:endParaRPr lang="zh-CN" altLang="en-US"/>
        </a:p>
      </dgm:t>
    </dgm:pt>
    <dgm:pt modelId="{29C0FF1A-EA08-4756-A50B-C46B33ED4632}" type="sibTrans" cxnId="{3719013C-FD05-4FA3-A116-95CA34123926}">
      <dgm:prSet/>
      <dgm:spPr/>
      <dgm:t>
        <a:bodyPr/>
        <a:lstStyle/>
        <a:p>
          <a:endParaRPr lang="zh-CN" altLang="en-US"/>
        </a:p>
      </dgm:t>
    </dgm:pt>
    <dgm:pt modelId="{6DD7BA5B-8844-4632-8AA3-B7586B06159F}">
      <dgm:prSet phldrT="[文本]"/>
      <dgm:spPr/>
      <dgm:t>
        <a:bodyPr/>
        <a:lstStyle/>
        <a:p>
          <a:r>
            <a:rPr lang="zh-CN" altLang="en-US" b="0" dirty="0" smtClean="0"/>
            <a:t>课程教学</a:t>
          </a:r>
          <a:endParaRPr lang="zh-CN" altLang="en-US" b="0" dirty="0"/>
        </a:p>
      </dgm:t>
    </dgm:pt>
    <dgm:pt modelId="{96379F6A-59EA-4ADD-AAFE-4C33B0BAD889}" type="parTrans" cxnId="{01E3BB53-5D0C-48EF-B2F9-1F2A9542EB05}">
      <dgm:prSet/>
      <dgm:spPr/>
      <dgm:t>
        <a:bodyPr/>
        <a:lstStyle/>
        <a:p>
          <a:endParaRPr lang="zh-CN" altLang="en-US"/>
        </a:p>
      </dgm:t>
    </dgm:pt>
    <dgm:pt modelId="{1336AF75-F72F-4706-85EF-2EB1F30AD3C7}" type="sibTrans" cxnId="{01E3BB53-5D0C-48EF-B2F9-1F2A9542EB05}">
      <dgm:prSet/>
      <dgm:spPr/>
      <dgm:t>
        <a:bodyPr/>
        <a:lstStyle/>
        <a:p>
          <a:endParaRPr lang="zh-CN" altLang="en-US"/>
        </a:p>
      </dgm:t>
    </dgm:pt>
    <dgm:pt modelId="{CD86D275-762E-41B3-B4ED-443DCCDE16E7}">
      <dgm:prSet phldrT="[文本]"/>
      <dgm:spPr/>
      <dgm:t>
        <a:bodyPr/>
        <a:lstStyle/>
        <a:p>
          <a:r>
            <a:rPr lang="zh-CN" altLang="en-US" b="0" dirty="0" smtClean="0"/>
            <a:t>教育评价：计划项目评价、课程成果评价、学生成果评价</a:t>
          </a:r>
          <a:endParaRPr lang="zh-CN" altLang="en-US" b="0" dirty="0"/>
        </a:p>
      </dgm:t>
    </dgm:pt>
    <dgm:pt modelId="{317DDB32-DD94-4E6A-A567-2D19C02BCA32}" type="parTrans" cxnId="{0B90DA3E-F53F-4F47-8060-28BAB423E4D8}">
      <dgm:prSet/>
      <dgm:spPr/>
      <dgm:t>
        <a:bodyPr/>
        <a:lstStyle/>
        <a:p>
          <a:endParaRPr lang="zh-CN" altLang="en-US"/>
        </a:p>
      </dgm:t>
    </dgm:pt>
    <dgm:pt modelId="{A8FA3BE0-CE7E-42DF-889A-854A4867F43B}" type="sibTrans" cxnId="{0B90DA3E-F53F-4F47-8060-28BAB423E4D8}">
      <dgm:prSet/>
      <dgm:spPr/>
      <dgm:t>
        <a:bodyPr/>
        <a:lstStyle/>
        <a:p>
          <a:endParaRPr lang="zh-CN" altLang="en-US"/>
        </a:p>
      </dgm:t>
    </dgm:pt>
    <dgm:pt modelId="{3946CAAE-FB66-4C31-B5B4-7DBBD4378DE5}" type="pres">
      <dgm:prSet presAssocID="{7DBC8FA7-27B1-4E0D-B52F-2D5917D0DF3E}" presName="linear" presStyleCnt="0">
        <dgm:presLayoutVars>
          <dgm:animLvl val="lvl"/>
          <dgm:resizeHandles val="exact"/>
        </dgm:presLayoutVars>
      </dgm:prSet>
      <dgm:spPr/>
      <dgm:t>
        <a:bodyPr/>
        <a:lstStyle/>
        <a:p>
          <a:endParaRPr lang="zh-CN" altLang="en-US"/>
        </a:p>
      </dgm:t>
    </dgm:pt>
    <dgm:pt modelId="{5C994281-1933-44C0-87EC-0CEAA4A0DAA8}" type="pres">
      <dgm:prSet presAssocID="{E7DE0484-427C-48D0-B156-442699BD0F02}" presName="parentText" presStyleLbl="node1" presStyleIdx="0" presStyleCnt="4">
        <dgm:presLayoutVars>
          <dgm:chMax val="0"/>
          <dgm:bulletEnabled val="1"/>
        </dgm:presLayoutVars>
      </dgm:prSet>
      <dgm:spPr/>
      <dgm:t>
        <a:bodyPr/>
        <a:lstStyle/>
        <a:p>
          <a:endParaRPr lang="zh-CN" altLang="en-US"/>
        </a:p>
      </dgm:t>
    </dgm:pt>
    <dgm:pt modelId="{29344846-F4EE-45A8-8341-68E29A48A7E8}" type="pres">
      <dgm:prSet presAssocID="{E7DE0484-427C-48D0-B156-442699BD0F02}" presName="childText" presStyleLbl="revTx" presStyleIdx="0" presStyleCnt="2">
        <dgm:presLayoutVars>
          <dgm:bulletEnabled val="1"/>
        </dgm:presLayoutVars>
      </dgm:prSet>
      <dgm:spPr/>
      <dgm:t>
        <a:bodyPr/>
        <a:lstStyle/>
        <a:p>
          <a:endParaRPr lang="zh-CN" altLang="en-US"/>
        </a:p>
      </dgm:t>
    </dgm:pt>
    <dgm:pt modelId="{514E8E3D-D9D4-45F5-91CE-8F7DCB9A015D}" type="pres">
      <dgm:prSet presAssocID="{513220C7-24B8-421F-B85B-1B3B65391F9D}" presName="parentText" presStyleLbl="node1" presStyleIdx="1" presStyleCnt="4">
        <dgm:presLayoutVars>
          <dgm:chMax val="0"/>
          <dgm:bulletEnabled val="1"/>
        </dgm:presLayoutVars>
      </dgm:prSet>
      <dgm:spPr/>
      <dgm:t>
        <a:bodyPr/>
        <a:lstStyle/>
        <a:p>
          <a:endParaRPr lang="zh-CN" altLang="en-US"/>
        </a:p>
      </dgm:t>
    </dgm:pt>
    <dgm:pt modelId="{C4AF2DD2-245D-4928-A694-8DCDE4A6F119}" type="pres">
      <dgm:prSet presAssocID="{513220C7-24B8-421F-B85B-1B3B65391F9D}" presName="childText" presStyleLbl="revTx" presStyleIdx="1" presStyleCnt="2">
        <dgm:presLayoutVars>
          <dgm:bulletEnabled val="1"/>
        </dgm:presLayoutVars>
      </dgm:prSet>
      <dgm:spPr/>
      <dgm:t>
        <a:bodyPr/>
        <a:lstStyle/>
        <a:p>
          <a:endParaRPr lang="zh-CN" altLang="en-US"/>
        </a:p>
      </dgm:t>
    </dgm:pt>
    <dgm:pt modelId="{E9873B6E-BCAA-4575-A1C9-62B3171E7E5C}" type="pres">
      <dgm:prSet presAssocID="{6DD7BA5B-8844-4632-8AA3-B7586B06159F}" presName="parentText" presStyleLbl="node1" presStyleIdx="2" presStyleCnt="4">
        <dgm:presLayoutVars>
          <dgm:chMax val="0"/>
          <dgm:bulletEnabled val="1"/>
        </dgm:presLayoutVars>
      </dgm:prSet>
      <dgm:spPr/>
      <dgm:t>
        <a:bodyPr/>
        <a:lstStyle/>
        <a:p>
          <a:endParaRPr lang="zh-CN" altLang="en-US"/>
        </a:p>
      </dgm:t>
    </dgm:pt>
    <dgm:pt modelId="{F533D224-A7E9-4D97-9623-4DB3C771F734}" type="pres">
      <dgm:prSet presAssocID="{1336AF75-F72F-4706-85EF-2EB1F30AD3C7}" presName="spacer" presStyleCnt="0"/>
      <dgm:spPr/>
    </dgm:pt>
    <dgm:pt modelId="{C30C3F14-13E1-4B36-B0A2-69DD58B4D201}" type="pres">
      <dgm:prSet presAssocID="{CD86D275-762E-41B3-B4ED-443DCCDE16E7}" presName="parentText" presStyleLbl="node1" presStyleIdx="3" presStyleCnt="4">
        <dgm:presLayoutVars>
          <dgm:chMax val="0"/>
          <dgm:bulletEnabled val="1"/>
        </dgm:presLayoutVars>
      </dgm:prSet>
      <dgm:spPr/>
      <dgm:t>
        <a:bodyPr/>
        <a:lstStyle/>
        <a:p>
          <a:endParaRPr lang="zh-CN" altLang="en-US"/>
        </a:p>
      </dgm:t>
    </dgm:pt>
  </dgm:ptLst>
  <dgm:cxnLst>
    <dgm:cxn modelId="{B16C567D-DD8B-4B02-A46F-17C395106045}" srcId="{E7DE0484-427C-48D0-B156-442699BD0F02}" destId="{66718435-2D9E-4A44-B71B-DBD3623C6B9F}" srcOrd="2" destOrd="0" parTransId="{95D78965-42B5-42E2-80D0-86DEB1B1509D}" sibTransId="{2AA94872-9114-4427-8F57-97033A787F1B}"/>
    <dgm:cxn modelId="{FA6A74B0-02E7-4412-8E16-9E74ADD64A3B}" srcId="{E7DE0484-427C-48D0-B156-442699BD0F02}" destId="{99BE36BA-04D6-4BE0-8446-A21E1D1AF72F}" srcOrd="1" destOrd="0" parTransId="{4C572737-4390-467A-809B-C99FC3B96141}" sibTransId="{13391295-6321-4F9A-B6CC-837C6133C0BE}"/>
    <dgm:cxn modelId="{941F10C2-7F0B-4874-AE87-7080F5F0527B}" type="presOf" srcId="{7DBC8FA7-27B1-4E0D-B52F-2D5917D0DF3E}" destId="{3946CAAE-FB66-4C31-B5B4-7DBBD4378DE5}" srcOrd="0" destOrd="0" presId="urn:microsoft.com/office/officeart/2005/8/layout/vList2"/>
    <dgm:cxn modelId="{01E3BB53-5D0C-48EF-B2F9-1F2A9542EB05}" srcId="{7DBC8FA7-27B1-4E0D-B52F-2D5917D0DF3E}" destId="{6DD7BA5B-8844-4632-8AA3-B7586B06159F}" srcOrd="2" destOrd="0" parTransId="{96379F6A-59EA-4ADD-AAFE-4C33B0BAD889}" sibTransId="{1336AF75-F72F-4706-85EF-2EB1F30AD3C7}"/>
    <dgm:cxn modelId="{19C6F579-FF3C-43B4-9E48-1FA054763CE7}" srcId="{7DBC8FA7-27B1-4E0D-B52F-2D5917D0DF3E}" destId="{513220C7-24B8-421F-B85B-1B3B65391F9D}" srcOrd="1" destOrd="0" parTransId="{21D8932F-DA73-4518-9896-40E62834B093}" sibTransId="{6F92145B-760F-4B2C-BB5B-0BF8F3E3EB9F}"/>
    <dgm:cxn modelId="{A95FD31D-4D66-4B65-B44B-D04A4280BE00}" srcId="{7DBC8FA7-27B1-4E0D-B52F-2D5917D0DF3E}" destId="{E7DE0484-427C-48D0-B156-442699BD0F02}" srcOrd="0" destOrd="0" parTransId="{8C47DAF9-1007-4757-858B-83998AFF2950}" sibTransId="{91051361-5A7E-4630-9DE6-CF5BF7518EC5}"/>
    <dgm:cxn modelId="{806166A6-A424-4ABD-ADD2-464E32869E41}" type="presOf" srcId="{513220C7-24B8-421F-B85B-1B3B65391F9D}" destId="{514E8E3D-D9D4-45F5-91CE-8F7DCB9A015D}" srcOrd="0" destOrd="0" presId="urn:microsoft.com/office/officeart/2005/8/layout/vList2"/>
    <dgm:cxn modelId="{B5AF74B5-53F7-46B0-A2A0-91D351DD1A7C}" type="presOf" srcId="{96C2305E-A79F-483C-85EA-7332009CF7F6}" destId="{C4AF2DD2-245D-4928-A694-8DCDE4A6F119}" srcOrd="0" destOrd="2" presId="urn:microsoft.com/office/officeart/2005/8/layout/vList2"/>
    <dgm:cxn modelId="{AABA2D7B-DDD9-4CD5-A22D-9CF198442A1A}" type="presOf" srcId="{14DFB8A6-0BE3-496B-9D9A-FD53A0624590}" destId="{C4AF2DD2-245D-4928-A694-8DCDE4A6F119}" srcOrd="0" destOrd="0" presId="urn:microsoft.com/office/officeart/2005/8/layout/vList2"/>
    <dgm:cxn modelId="{E67B9B2B-90E9-4624-A005-85A9419414F5}" type="presOf" srcId="{377609F1-D8D3-4A85-B434-5105B503B4C4}" destId="{C4AF2DD2-245D-4928-A694-8DCDE4A6F119}" srcOrd="0" destOrd="1" presId="urn:microsoft.com/office/officeart/2005/8/layout/vList2"/>
    <dgm:cxn modelId="{3719013C-FD05-4FA3-A116-95CA34123926}" srcId="{513220C7-24B8-421F-B85B-1B3B65391F9D}" destId="{96C2305E-A79F-483C-85EA-7332009CF7F6}" srcOrd="2" destOrd="0" parTransId="{7FA5D5CD-CCE0-46ED-98CE-1E6240CF2892}" sibTransId="{29C0FF1A-EA08-4756-A50B-C46B33ED4632}"/>
    <dgm:cxn modelId="{D2B70FB5-8772-4F41-80F0-1F30D0B0C2CF}" type="presOf" srcId="{84F71DE6-E445-496A-A393-2D9B74F2E5C7}" destId="{29344846-F4EE-45A8-8341-68E29A48A7E8}" srcOrd="0" destOrd="0" presId="urn:microsoft.com/office/officeart/2005/8/layout/vList2"/>
    <dgm:cxn modelId="{AA368CF1-449C-4D8C-90A6-DFE9E7A608E7}" srcId="{E7DE0484-427C-48D0-B156-442699BD0F02}" destId="{EED45027-6FA0-424D-8FBC-FA1281FDA518}" srcOrd="3" destOrd="0" parTransId="{26E463DB-15E0-4CF9-9FF2-3002526D44E9}" sibTransId="{DC552D51-EE2D-4002-9093-4FDDAAC1D1A1}"/>
    <dgm:cxn modelId="{DCEDDC9D-808A-4315-9E92-4DE544E54E22}" srcId="{513220C7-24B8-421F-B85B-1B3B65391F9D}" destId="{377609F1-D8D3-4A85-B434-5105B503B4C4}" srcOrd="1" destOrd="0" parTransId="{69131AFB-F9C4-4974-BA0D-9699656D1893}" sibTransId="{C098680A-C5FE-428D-A4BC-96084DE2C7BB}"/>
    <dgm:cxn modelId="{3E5F68B0-FC90-4EDB-9E1F-01B84024BB5E}" type="presOf" srcId="{CD86D275-762E-41B3-B4ED-443DCCDE16E7}" destId="{C30C3F14-13E1-4B36-B0A2-69DD58B4D201}" srcOrd="0" destOrd="0" presId="urn:microsoft.com/office/officeart/2005/8/layout/vList2"/>
    <dgm:cxn modelId="{288AABB2-5488-4727-8D53-B97F0F8D7589}" type="presOf" srcId="{EED45027-6FA0-424D-8FBC-FA1281FDA518}" destId="{29344846-F4EE-45A8-8341-68E29A48A7E8}" srcOrd="0" destOrd="3" presId="urn:microsoft.com/office/officeart/2005/8/layout/vList2"/>
    <dgm:cxn modelId="{0B90DA3E-F53F-4F47-8060-28BAB423E4D8}" srcId="{7DBC8FA7-27B1-4E0D-B52F-2D5917D0DF3E}" destId="{CD86D275-762E-41B3-B4ED-443DCCDE16E7}" srcOrd="3" destOrd="0" parTransId="{317DDB32-DD94-4E6A-A567-2D19C02BCA32}" sibTransId="{A8FA3BE0-CE7E-42DF-889A-854A4867F43B}"/>
    <dgm:cxn modelId="{F4CD5D39-8B58-441C-B19D-583DF2C55125}" type="presOf" srcId="{6DD7BA5B-8844-4632-8AA3-B7586B06159F}" destId="{E9873B6E-BCAA-4575-A1C9-62B3171E7E5C}" srcOrd="0" destOrd="0" presId="urn:microsoft.com/office/officeart/2005/8/layout/vList2"/>
    <dgm:cxn modelId="{43FA4B40-C701-402C-B437-9609688EAC3D}" type="presOf" srcId="{99BE36BA-04D6-4BE0-8446-A21E1D1AF72F}" destId="{29344846-F4EE-45A8-8341-68E29A48A7E8}" srcOrd="0" destOrd="1" presId="urn:microsoft.com/office/officeart/2005/8/layout/vList2"/>
    <dgm:cxn modelId="{9578FA02-1ADF-4363-9D45-5472E5C63C15}" srcId="{513220C7-24B8-421F-B85B-1B3B65391F9D}" destId="{14DFB8A6-0BE3-496B-9D9A-FD53A0624590}" srcOrd="0" destOrd="0" parTransId="{36097772-4436-436F-BC2C-9B64FDCEDC2B}" sibTransId="{844DC3A2-86D1-4316-801A-66D6AE40BF33}"/>
    <dgm:cxn modelId="{072FE8F1-A9DD-4396-AF66-E786BE4C29DF}" type="presOf" srcId="{66718435-2D9E-4A44-B71B-DBD3623C6B9F}" destId="{29344846-F4EE-45A8-8341-68E29A48A7E8}" srcOrd="0" destOrd="2" presId="urn:microsoft.com/office/officeart/2005/8/layout/vList2"/>
    <dgm:cxn modelId="{4838BACC-89C8-49B5-8CF7-29F5E4EB17CE}" type="presOf" srcId="{E7DE0484-427C-48D0-B156-442699BD0F02}" destId="{5C994281-1933-44C0-87EC-0CEAA4A0DAA8}" srcOrd="0" destOrd="0" presId="urn:microsoft.com/office/officeart/2005/8/layout/vList2"/>
    <dgm:cxn modelId="{F61D77C5-F23D-4ABF-A86E-A362DD87A323}" srcId="{E7DE0484-427C-48D0-B156-442699BD0F02}" destId="{84F71DE6-E445-496A-A393-2D9B74F2E5C7}" srcOrd="0" destOrd="0" parTransId="{1312D13A-6E0B-4DCC-898E-C19BB5A8BE63}" sibTransId="{EEF06FEE-EC91-4CE0-82C4-5AEEF506A5A2}"/>
    <dgm:cxn modelId="{916075B3-BE57-4DB7-B531-5E9C244C0B80}" type="presParOf" srcId="{3946CAAE-FB66-4C31-B5B4-7DBBD4378DE5}" destId="{5C994281-1933-44C0-87EC-0CEAA4A0DAA8}" srcOrd="0" destOrd="0" presId="urn:microsoft.com/office/officeart/2005/8/layout/vList2"/>
    <dgm:cxn modelId="{7E4E8AA4-4F15-4FF9-9AC8-9C6C47E0E2BC}" type="presParOf" srcId="{3946CAAE-FB66-4C31-B5B4-7DBBD4378DE5}" destId="{29344846-F4EE-45A8-8341-68E29A48A7E8}" srcOrd="1" destOrd="0" presId="urn:microsoft.com/office/officeart/2005/8/layout/vList2"/>
    <dgm:cxn modelId="{45A6E0D8-86C9-4F3F-9C55-FAFF8EEA71C7}" type="presParOf" srcId="{3946CAAE-FB66-4C31-B5B4-7DBBD4378DE5}" destId="{514E8E3D-D9D4-45F5-91CE-8F7DCB9A015D}" srcOrd="2" destOrd="0" presId="urn:microsoft.com/office/officeart/2005/8/layout/vList2"/>
    <dgm:cxn modelId="{A1AE35E9-BCD8-4629-90B6-092442BB7FB4}" type="presParOf" srcId="{3946CAAE-FB66-4C31-B5B4-7DBBD4378DE5}" destId="{C4AF2DD2-245D-4928-A694-8DCDE4A6F119}" srcOrd="3" destOrd="0" presId="urn:microsoft.com/office/officeart/2005/8/layout/vList2"/>
    <dgm:cxn modelId="{4B554C57-0917-40D8-9CA6-3F02408BE3B2}" type="presParOf" srcId="{3946CAAE-FB66-4C31-B5B4-7DBBD4378DE5}" destId="{E9873B6E-BCAA-4575-A1C9-62B3171E7E5C}" srcOrd="4" destOrd="0" presId="urn:microsoft.com/office/officeart/2005/8/layout/vList2"/>
    <dgm:cxn modelId="{D7390FB0-2D4C-49D6-A1EA-1F20A610FBAA}" type="presParOf" srcId="{3946CAAE-FB66-4C31-B5B4-7DBBD4378DE5}" destId="{F533D224-A7E9-4D97-9623-4DB3C771F734}" srcOrd="5" destOrd="0" presId="urn:microsoft.com/office/officeart/2005/8/layout/vList2"/>
    <dgm:cxn modelId="{13913961-ADE5-4B74-B5FF-290AF648AAEE}" type="presParOf" srcId="{3946CAAE-FB66-4C31-B5B4-7DBBD4378DE5}" destId="{C30C3F14-13E1-4B36-B0A2-69DD58B4D20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AA399A-D274-42B9-8BD8-124644194BB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zh-CN" altLang="en-US"/>
        </a:p>
      </dgm:t>
    </dgm:pt>
    <dgm:pt modelId="{6CAE4381-8123-4BE0-B39C-8C2A27A51A73}" type="pres">
      <dgm:prSet presAssocID="{5AAA399A-D274-42B9-8BD8-124644194BB7}" presName="Name0" presStyleCnt="0">
        <dgm:presLayoutVars>
          <dgm:chMax/>
          <dgm:chPref val="3"/>
          <dgm:dir/>
          <dgm:animOne val="branch"/>
          <dgm:animLvl val="lvl"/>
        </dgm:presLayoutVars>
      </dgm:prSet>
      <dgm:spPr/>
      <dgm:t>
        <a:bodyPr/>
        <a:lstStyle/>
        <a:p>
          <a:endParaRPr lang="zh-CN" altLang="en-US"/>
        </a:p>
      </dgm:t>
    </dgm:pt>
  </dgm:ptLst>
  <dgm:cxnLst>
    <dgm:cxn modelId="{0AE9695D-6E77-4A97-BEE4-1E95546B2404}" type="presOf" srcId="{5AAA399A-D274-42B9-8BD8-124644194BB7}" destId="{6CAE4381-8123-4BE0-B39C-8C2A27A51A73}" srcOrd="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DBC8FA7-27B1-4E0D-B52F-2D5917D0DF3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7DE0484-427C-48D0-B156-442699BD0F02}">
      <dgm:prSet phldrT="[文本]"/>
      <dgm:spPr/>
      <dgm:t>
        <a:bodyPr/>
        <a:lstStyle/>
        <a:p>
          <a:r>
            <a:rPr lang="zh-CN" altLang="en-US" dirty="0" smtClean="0"/>
            <a:t>相关课程</a:t>
          </a:r>
          <a:endParaRPr lang="zh-CN" altLang="en-US" dirty="0"/>
        </a:p>
      </dgm:t>
    </dgm:pt>
    <dgm:pt modelId="{8C47DAF9-1007-4757-858B-83998AFF2950}" type="parTrans" cxnId="{A95FD31D-4D66-4B65-B44B-D04A4280BE00}">
      <dgm:prSet/>
      <dgm:spPr/>
      <dgm:t>
        <a:bodyPr/>
        <a:lstStyle/>
        <a:p>
          <a:endParaRPr lang="zh-CN" altLang="en-US"/>
        </a:p>
      </dgm:t>
    </dgm:pt>
    <dgm:pt modelId="{91051361-5A7E-4630-9DE6-CF5BF7518EC5}" type="sibTrans" cxnId="{A95FD31D-4D66-4B65-B44B-D04A4280BE00}">
      <dgm:prSet/>
      <dgm:spPr/>
      <dgm:t>
        <a:bodyPr/>
        <a:lstStyle/>
        <a:p>
          <a:endParaRPr lang="zh-CN" altLang="en-US"/>
        </a:p>
      </dgm:t>
    </dgm:pt>
    <dgm:pt modelId="{84F71DE6-E445-496A-A393-2D9B74F2E5C7}">
      <dgm:prSet phldrT="[文本]"/>
      <dgm:spPr/>
      <dgm:t>
        <a:bodyPr/>
        <a:lstStyle/>
        <a:p>
          <a:r>
            <a:rPr lang="zh-CN" dirty="0" smtClean="0"/>
            <a:t>早在上世纪</a:t>
          </a:r>
          <a:r>
            <a:rPr lang="en-US" dirty="0" smtClean="0"/>
            <a:t>70</a:t>
          </a:r>
          <a:r>
            <a:rPr lang="zh-CN" dirty="0" smtClean="0"/>
            <a:t>年代就开始进行“信息处理教育”，</a:t>
          </a:r>
          <a:r>
            <a:rPr lang="en-US" dirty="0" smtClean="0"/>
            <a:t>80</a:t>
          </a:r>
          <a:r>
            <a:rPr lang="en-US" altLang="zh-CN" dirty="0" smtClean="0"/>
            <a:t>-</a:t>
          </a:r>
          <a:r>
            <a:rPr lang="en-US" dirty="0" smtClean="0"/>
            <a:t>90 </a:t>
          </a:r>
          <a:r>
            <a:rPr lang="zh-CN" dirty="0" smtClean="0"/>
            <a:t>年代逐渐扩大和发展</a:t>
          </a:r>
          <a:r>
            <a:rPr lang="zh-CN" altLang="en-US" dirty="0" smtClean="0"/>
            <a:t>。</a:t>
          </a:r>
          <a:r>
            <a:rPr lang="en-US" dirty="0" smtClean="0"/>
            <a:t>2000</a:t>
          </a:r>
          <a:r>
            <a:rPr lang="zh-CN" dirty="0" smtClean="0"/>
            <a:t>年以后，一些“信息相关课程”逐渐成为必修课程</a:t>
          </a:r>
          <a:endParaRPr lang="zh-CN" altLang="en-US" dirty="0"/>
        </a:p>
      </dgm:t>
    </dgm:pt>
    <dgm:pt modelId="{1312D13A-6E0B-4DCC-898E-C19BB5A8BE63}" type="parTrans" cxnId="{F61D77C5-F23D-4ABF-A86E-A362DD87A323}">
      <dgm:prSet/>
      <dgm:spPr/>
      <dgm:t>
        <a:bodyPr/>
        <a:lstStyle/>
        <a:p>
          <a:endParaRPr lang="zh-CN" altLang="en-US"/>
        </a:p>
      </dgm:t>
    </dgm:pt>
    <dgm:pt modelId="{EEF06FEE-EC91-4CE0-82C4-5AEEF506A5A2}" type="sibTrans" cxnId="{F61D77C5-F23D-4ABF-A86E-A362DD87A323}">
      <dgm:prSet/>
      <dgm:spPr/>
      <dgm:t>
        <a:bodyPr/>
        <a:lstStyle/>
        <a:p>
          <a:endParaRPr lang="zh-CN" altLang="en-US"/>
        </a:p>
      </dgm:t>
    </dgm:pt>
    <dgm:pt modelId="{513220C7-24B8-421F-B85B-1B3B65391F9D}">
      <dgm:prSet phldrT="[文本]"/>
      <dgm:spPr/>
      <dgm:t>
        <a:bodyPr/>
        <a:lstStyle/>
        <a:p>
          <a:r>
            <a:rPr lang="zh-CN" altLang="en-US" dirty="0" smtClean="0"/>
            <a:t>图书馆读者教育</a:t>
          </a:r>
          <a:endParaRPr lang="zh-CN" altLang="en-US" dirty="0"/>
        </a:p>
      </dgm:t>
    </dgm:pt>
    <dgm:pt modelId="{21D8932F-DA73-4518-9896-40E62834B093}" type="parTrans" cxnId="{19C6F579-FF3C-43B4-9E48-1FA054763CE7}">
      <dgm:prSet/>
      <dgm:spPr/>
      <dgm:t>
        <a:bodyPr/>
        <a:lstStyle/>
        <a:p>
          <a:endParaRPr lang="zh-CN" altLang="en-US"/>
        </a:p>
      </dgm:t>
    </dgm:pt>
    <dgm:pt modelId="{6F92145B-760F-4B2C-BB5B-0BF8F3E3EB9F}" type="sibTrans" cxnId="{19C6F579-FF3C-43B4-9E48-1FA054763CE7}">
      <dgm:prSet/>
      <dgm:spPr/>
      <dgm:t>
        <a:bodyPr/>
        <a:lstStyle/>
        <a:p>
          <a:endParaRPr lang="zh-CN" altLang="en-US"/>
        </a:p>
      </dgm:t>
    </dgm:pt>
    <dgm:pt modelId="{14DFB8A6-0BE3-496B-9D9A-FD53A0624590}">
      <dgm:prSet phldrT="[文本]"/>
      <dgm:spPr/>
      <dgm:t>
        <a:bodyPr/>
        <a:lstStyle/>
        <a:p>
          <a:r>
            <a:rPr lang="zh-CN" dirty="0" smtClean="0"/>
            <a:t>日本大学图书馆的读者教育类型非常丰富，而其中都渗透着“信息素养教育”的思想</a:t>
          </a:r>
          <a:r>
            <a:rPr lang="zh-CN" altLang="en-US" dirty="0" smtClean="0"/>
            <a:t>，如新生入学教育、图书馆及文献利用指导、学术信息素养教育、学科关联指导等</a:t>
          </a:r>
          <a:endParaRPr lang="zh-CN" altLang="en-US" b="0" dirty="0"/>
        </a:p>
      </dgm:t>
    </dgm:pt>
    <dgm:pt modelId="{36097772-4436-436F-BC2C-9B64FDCEDC2B}" type="parTrans" cxnId="{9578FA02-1ADF-4363-9D45-5472E5C63C15}">
      <dgm:prSet/>
      <dgm:spPr/>
      <dgm:t>
        <a:bodyPr/>
        <a:lstStyle/>
        <a:p>
          <a:endParaRPr lang="zh-CN" altLang="en-US"/>
        </a:p>
      </dgm:t>
    </dgm:pt>
    <dgm:pt modelId="{844DC3A2-86D1-4316-801A-66D6AE40BF33}" type="sibTrans" cxnId="{9578FA02-1ADF-4363-9D45-5472E5C63C15}">
      <dgm:prSet/>
      <dgm:spPr/>
      <dgm:t>
        <a:bodyPr/>
        <a:lstStyle/>
        <a:p>
          <a:endParaRPr lang="zh-CN" altLang="en-US"/>
        </a:p>
      </dgm:t>
    </dgm:pt>
    <dgm:pt modelId="{AD705EEC-6FAC-4F83-B029-7FF10534F984}">
      <dgm:prSet phldrT="[文本]"/>
      <dgm:spPr/>
      <dgm:t>
        <a:bodyPr/>
        <a:lstStyle/>
        <a:p>
          <a:r>
            <a:rPr lang="zh-CN" dirty="0" smtClean="0"/>
            <a:t>教学内容包括：</a:t>
          </a:r>
          <a:r>
            <a:rPr lang="en-US" dirty="0" smtClean="0"/>
            <a:t>1</a:t>
          </a:r>
          <a:r>
            <a:rPr lang="zh-CN" dirty="0" smtClean="0"/>
            <a:t>）文献信息学的基础知识；</a:t>
          </a:r>
          <a:r>
            <a:rPr lang="en-US" dirty="0" smtClean="0"/>
            <a:t>2</a:t>
          </a:r>
          <a:r>
            <a:rPr lang="zh-CN" dirty="0" smtClean="0"/>
            <a:t>）情报源；</a:t>
          </a:r>
          <a:r>
            <a:rPr lang="en-US" dirty="0" smtClean="0"/>
            <a:t>3</a:t>
          </a:r>
          <a:r>
            <a:rPr lang="zh-CN" dirty="0" smtClean="0"/>
            <a:t>）从信息收集到知识创新；</a:t>
          </a:r>
          <a:r>
            <a:rPr lang="en-US" dirty="0" smtClean="0"/>
            <a:t>4</a:t>
          </a:r>
          <a:r>
            <a:rPr lang="zh-CN" dirty="0" smtClean="0"/>
            <a:t>）信息检索和文献调查；</a:t>
          </a:r>
          <a:r>
            <a:rPr lang="en-US" dirty="0" smtClean="0"/>
            <a:t>5</a:t>
          </a:r>
          <a:r>
            <a:rPr lang="zh-CN" dirty="0" smtClean="0"/>
            <a:t>）数据库的历史和现状；</a:t>
          </a:r>
          <a:r>
            <a:rPr lang="en-US" dirty="0" smtClean="0"/>
            <a:t>6</a:t>
          </a:r>
          <a:r>
            <a:rPr lang="zh-CN" dirty="0" smtClean="0"/>
            <a:t>）电子社会与因特网；</a:t>
          </a:r>
          <a:r>
            <a:rPr lang="en-US" dirty="0" smtClean="0"/>
            <a:t>7</a:t>
          </a:r>
          <a:r>
            <a:rPr lang="zh-CN" dirty="0" smtClean="0"/>
            <a:t>）计算机通讯与因特网；</a:t>
          </a:r>
          <a:r>
            <a:rPr lang="en-US" dirty="0" smtClean="0"/>
            <a:t>8</a:t>
          </a:r>
          <a:r>
            <a:rPr lang="zh-CN" dirty="0" smtClean="0"/>
            <a:t>）各种工具书的使用；</a:t>
          </a:r>
          <a:r>
            <a:rPr lang="en-US" dirty="0" smtClean="0"/>
            <a:t>9</a:t>
          </a:r>
          <a:r>
            <a:rPr lang="zh-CN" dirty="0" smtClean="0"/>
            <a:t>）信息素养的开发；</a:t>
          </a:r>
          <a:r>
            <a:rPr lang="en-US" dirty="0" smtClean="0"/>
            <a:t>10</a:t>
          </a:r>
          <a:r>
            <a:rPr lang="zh-CN" dirty="0" smtClean="0"/>
            <a:t>）数据库的种类和利用方法；</a:t>
          </a:r>
          <a:r>
            <a:rPr lang="en-US" dirty="0" smtClean="0"/>
            <a:t>11</a:t>
          </a:r>
          <a:r>
            <a:rPr lang="zh-CN" dirty="0" smtClean="0"/>
            <a:t>）因特网信息和利用方法；</a:t>
          </a:r>
          <a:r>
            <a:rPr lang="en-US" dirty="0" smtClean="0"/>
            <a:t>12</a:t>
          </a:r>
          <a:r>
            <a:rPr lang="zh-CN" dirty="0" smtClean="0"/>
            <a:t>）论文的写作；</a:t>
          </a:r>
          <a:r>
            <a:rPr lang="en-US" dirty="0" smtClean="0"/>
            <a:t>13</a:t>
          </a:r>
          <a:r>
            <a:rPr lang="zh-CN" dirty="0" smtClean="0"/>
            <a:t>）语言的交际方法；</a:t>
          </a:r>
          <a:r>
            <a:rPr lang="en-US" dirty="0" smtClean="0"/>
            <a:t>14</a:t>
          </a:r>
          <a:r>
            <a:rPr lang="zh-CN" dirty="0" smtClean="0"/>
            <a:t>）文献的分析与评价。</a:t>
          </a:r>
          <a:endParaRPr lang="zh-CN" altLang="en-US" dirty="0"/>
        </a:p>
      </dgm:t>
    </dgm:pt>
    <dgm:pt modelId="{9E78DC63-76AB-40D4-889F-1C32BBEEF42E}" type="parTrans" cxnId="{0BB408EE-9058-4431-B856-57F66515488A}">
      <dgm:prSet/>
      <dgm:spPr/>
      <dgm:t>
        <a:bodyPr/>
        <a:lstStyle/>
        <a:p>
          <a:endParaRPr lang="zh-CN" altLang="en-US"/>
        </a:p>
      </dgm:t>
    </dgm:pt>
    <dgm:pt modelId="{2C932079-A005-45A6-ACB5-9AB726859FBB}" type="sibTrans" cxnId="{0BB408EE-9058-4431-B856-57F66515488A}">
      <dgm:prSet/>
      <dgm:spPr/>
      <dgm:t>
        <a:bodyPr/>
        <a:lstStyle/>
        <a:p>
          <a:endParaRPr lang="zh-CN" altLang="en-US"/>
        </a:p>
      </dgm:t>
    </dgm:pt>
    <dgm:pt modelId="{1FB8EF08-32FA-4893-8445-E6EC7ECC7A21}" type="pres">
      <dgm:prSet presAssocID="{7DBC8FA7-27B1-4E0D-B52F-2D5917D0DF3E}" presName="linear" presStyleCnt="0">
        <dgm:presLayoutVars>
          <dgm:dir/>
          <dgm:animLvl val="lvl"/>
          <dgm:resizeHandles val="exact"/>
        </dgm:presLayoutVars>
      </dgm:prSet>
      <dgm:spPr/>
      <dgm:t>
        <a:bodyPr/>
        <a:lstStyle/>
        <a:p>
          <a:endParaRPr lang="zh-CN" altLang="en-US"/>
        </a:p>
      </dgm:t>
    </dgm:pt>
    <dgm:pt modelId="{67CF757F-4D66-4495-B2AC-25788133588B}" type="pres">
      <dgm:prSet presAssocID="{E7DE0484-427C-48D0-B156-442699BD0F02}" presName="parentLin" presStyleCnt="0"/>
      <dgm:spPr/>
    </dgm:pt>
    <dgm:pt modelId="{A35363EC-F8B3-4DBB-B9A5-1D504F13CBCB}" type="pres">
      <dgm:prSet presAssocID="{E7DE0484-427C-48D0-B156-442699BD0F02}" presName="parentLeftMargin" presStyleLbl="node1" presStyleIdx="0" presStyleCnt="2"/>
      <dgm:spPr/>
      <dgm:t>
        <a:bodyPr/>
        <a:lstStyle/>
        <a:p>
          <a:endParaRPr lang="zh-CN" altLang="en-US"/>
        </a:p>
      </dgm:t>
    </dgm:pt>
    <dgm:pt modelId="{5BF44CE5-E8E3-4088-92CA-B4CAA883DC26}" type="pres">
      <dgm:prSet presAssocID="{E7DE0484-427C-48D0-B156-442699BD0F02}" presName="parentText" presStyleLbl="node1" presStyleIdx="0" presStyleCnt="2">
        <dgm:presLayoutVars>
          <dgm:chMax val="0"/>
          <dgm:bulletEnabled val="1"/>
        </dgm:presLayoutVars>
      </dgm:prSet>
      <dgm:spPr/>
      <dgm:t>
        <a:bodyPr/>
        <a:lstStyle/>
        <a:p>
          <a:endParaRPr lang="zh-CN" altLang="en-US"/>
        </a:p>
      </dgm:t>
    </dgm:pt>
    <dgm:pt modelId="{FD92EA40-23FD-47E4-9ABB-72615E15CAEE}" type="pres">
      <dgm:prSet presAssocID="{E7DE0484-427C-48D0-B156-442699BD0F02}" presName="negativeSpace" presStyleCnt="0"/>
      <dgm:spPr/>
    </dgm:pt>
    <dgm:pt modelId="{43EB128A-6D88-40DB-85FA-5354E550FD08}" type="pres">
      <dgm:prSet presAssocID="{E7DE0484-427C-48D0-B156-442699BD0F02}" presName="childText" presStyleLbl="conFgAcc1" presStyleIdx="0" presStyleCnt="2">
        <dgm:presLayoutVars>
          <dgm:bulletEnabled val="1"/>
        </dgm:presLayoutVars>
      </dgm:prSet>
      <dgm:spPr/>
      <dgm:t>
        <a:bodyPr/>
        <a:lstStyle/>
        <a:p>
          <a:endParaRPr lang="zh-CN" altLang="en-US"/>
        </a:p>
      </dgm:t>
    </dgm:pt>
    <dgm:pt modelId="{44373C9D-4CAD-4E45-B657-7FAB23F2DC2E}" type="pres">
      <dgm:prSet presAssocID="{91051361-5A7E-4630-9DE6-CF5BF7518EC5}" presName="spaceBetweenRectangles" presStyleCnt="0"/>
      <dgm:spPr/>
    </dgm:pt>
    <dgm:pt modelId="{AA0E120B-463E-4DFD-AE51-8D9200495546}" type="pres">
      <dgm:prSet presAssocID="{513220C7-24B8-421F-B85B-1B3B65391F9D}" presName="parentLin" presStyleCnt="0"/>
      <dgm:spPr/>
    </dgm:pt>
    <dgm:pt modelId="{22CECD58-E598-42F5-B86C-2F6A3414EE7E}" type="pres">
      <dgm:prSet presAssocID="{513220C7-24B8-421F-B85B-1B3B65391F9D}" presName="parentLeftMargin" presStyleLbl="node1" presStyleIdx="0" presStyleCnt="2"/>
      <dgm:spPr/>
      <dgm:t>
        <a:bodyPr/>
        <a:lstStyle/>
        <a:p>
          <a:endParaRPr lang="zh-CN" altLang="en-US"/>
        </a:p>
      </dgm:t>
    </dgm:pt>
    <dgm:pt modelId="{8ADC2324-4736-42CB-BEF7-0E2421404931}" type="pres">
      <dgm:prSet presAssocID="{513220C7-24B8-421F-B85B-1B3B65391F9D}" presName="parentText" presStyleLbl="node1" presStyleIdx="1" presStyleCnt="2">
        <dgm:presLayoutVars>
          <dgm:chMax val="0"/>
          <dgm:bulletEnabled val="1"/>
        </dgm:presLayoutVars>
      </dgm:prSet>
      <dgm:spPr/>
      <dgm:t>
        <a:bodyPr/>
        <a:lstStyle/>
        <a:p>
          <a:endParaRPr lang="zh-CN" altLang="en-US"/>
        </a:p>
      </dgm:t>
    </dgm:pt>
    <dgm:pt modelId="{D6727A96-5697-41EA-986D-D54A79B5BAF9}" type="pres">
      <dgm:prSet presAssocID="{513220C7-24B8-421F-B85B-1B3B65391F9D}" presName="negativeSpace" presStyleCnt="0"/>
      <dgm:spPr/>
    </dgm:pt>
    <dgm:pt modelId="{B683502F-24AB-4F62-A05D-93EB63B9FECE}" type="pres">
      <dgm:prSet presAssocID="{513220C7-24B8-421F-B85B-1B3B65391F9D}" presName="childText" presStyleLbl="conFgAcc1" presStyleIdx="1" presStyleCnt="2">
        <dgm:presLayoutVars>
          <dgm:bulletEnabled val="1"/>
        </dgm:presLayoutVars>
      </dgm:prSet>
      <dgm:spPr/>
      <dgm:t>
        <a:bodyPr/>
        <a:lstStyle/>
        <a:p>
          <a:endParaRPr lang="zh-CN" altLang="en-US"/>
        </a:p>
      </dgm:t>
    </dgm:pt>
  </dgm:ptLst>
  <dgm:cxnLst>
    <dgm:cxn modelId="{B64DA31A-544C-47C0-906E-25FDAE9466DB}" type="presOf" srcId="{E7DE0484-427C-48D0-B156-442699BD0F02}" destId="{A35363EC-F8B3-4DBB-B9A5-1D504F13CBCB}" srcOrd="0" destOrd="0" presId="urn:microsoft.com/office/officeart/2005/8/layout/list1"/>
    <dgm:cxn modelId="{F61D77C5-F23D-4ABF-A86E-A362DD87A323}" srcId="{E7DE0484-427C-48D0-B156-442699BD0F02}" destId="{84F71DE6-E445-496A-A393-2D9B74F2E5C7}" srcOrd="0" destOrd="0" parTransId="{1312D13A-6E0B-4DCC-898E-C19BB5A8BE63}" sibTransId="{EEF06FEE-EC91-4CE0-82C4-5AEEF506A5A2}"/>
    <dgm:cxn modelId="{041651B2-A333-4C99-AFFB-34729F631288}" type="presOf" srcId="{7DBC8FA7-27B1-4E0D-B52F-2D5917D0DF3E}" destId="{1FB8EF08-32FA-4893-8445-E6EC7ECC7A21}" srcOrd="0" destOrd="0" presId="urn:microsoft.com/office/officeart/2005/8/layout/list1"/>
    <dgm:cxn modelId="{A95FD31D-4D66-4B65-B44B-D04A4280BE00}" srcId="{7DBC8FA7-27B1-4E0D-B52F-2D5917D0DF3E}" destId="{E7DE0484-427C-48D0-B156-442699BD0F02}" srcOrd="0" destOrd="0" parTransId="{8C47DAF9-1007-4757-858B-83998AFF2950}" sibTransId="{91051361-5A7E-4630-9DE6-CF5BF7518EC5}"/>
    <dgm:cxn modelId="{19C6F579-FF3C-43B4-9E48-1FA054763CE7}" srcId="{7DBC8FA7-27B1-4E0D-B52F-2D5917D0DF3E}" destId="{513220C7-24B8-421F-B85B-1B3B65391F9D}" srcOrd="1" destOrd="0" parTransId="{21D8932F-DA73-4518-9896-40E62834B093}" sibTransId="{6F92145B-760F-4B2C-BB5B-0BF8F3E3EB9F}"/>
    <dgm:cxn modelId="{06733787-F631-4DFA-ABD4-8E099B4D0812}" type="presOf" srcId="{84F71DE6-E445-496A-A393-2D9B74F2E5C7}" destId="{43EB128A-6D88-40DB-85FA-5354E550FD08}" srcOrd="0" destOrd="0" presId="urn:microsoft.com/office/officeart/2005/8/layout/list1"/>
    <dgm:cxn modelId="{A6DD7601-2981-4014-85C1-E199726B7AFC}" type="presOf" srcId="{AD705EEC-6FAC-4F83-B029-7FF10534F984}" destId="{43EB128A-6D88-40DB-85FA-5354E550FD08}" srcOrd="0" destOrd="1" presId="urn:microsoft.com/office/officeart/2005/8/layout/list1"/>
    <dgm:cxn modelId="{9578FA02-1ADF-4363-9D45-5472E5C63C15}" srcId="{513220C7-24B8-421F-B85B-1B3B65391F9D}" destId="{14DFB8A6-0BE3-496B-9D9A-FD53A0624590}" srcOrd="0" destOrd="0" parTransId="{36097772-4436-436F-BC2C-9B64FDCEDC2B}" sibTransId="{844DC3A2-86D1-4316-801A-66D6AE40BF33}"/>
    <dgm:cxn modelId="{50605981-17E8-4324-9BBD-CF0539D3310B}" type="presOf" srcId="{E7DE0484-427C-48D0-B156-442699BD0F02}" destId="{5BF44CE5-E8E3-4088-92CA-B4CAA883DC26}" srcOrd="1" destOrd="0" presId="urn:microsoft.com/office/officeart/2005/8/layout/list1"/>
    <dgm:cxn modelId="{36983014-B1D9-4171-AF57-49A69E708A15}" type="presOf" srcId="{14DFB8A6-0BE3-496B-9D9A-FD53A0624590}" destId="{B683502F-24AB-4F62-A05D-93EB63B9FECE}" srcOrd="0" destOrd="0" presId="urn:microsoft.com/office/officeart/2005/8/layout/list1"/>
    <dgm:cxn modelId="{3DD0D32E-9803-47C4-9BB3-D0F0BD4CBCFE}" type="presOf" srcId="{513220C7-24B8-421F-B85B-1B3B65391F9D}" destId="{8ADC2324-4736-42CB-BEF7-0E2421404931}" srcOrd="1" destOrd="0" presId="urn:microsoft.com/office/officeart/2005/8/layout/list1"/>
    <dgm:cxn modelId="{0BB408EE-9058-4431-B856-57F66515488A}" srcId="{E7DE0484-427C-48D0-B156-442699BD0F02}" destId="{AD705EEC-6FAC-4F83-B029-7FF10534F984}" srcOrd="1" destOrd="0" parTransId="{9E78DC63-76AB-40D4-889F-1C32BBEEF42E}" sibTransId="{2C932079-A005-45A6-ACB5-9AB726859FBB}"/>
    <dgm:cxn modelId="{59710895-BF3E-48DE-BCD2-D5FCA475C658}" type="presOf" srcId="{513220C7-24B8-421F-B85B-1B3B65391F9D}" destId="{22CECD58-E598-42F5-B86C-2F6A3414EE7E}" srcOrd="0" destOrd="0" presId="urn:microsoft.com/office/officeart/2005/8/layout/list1"/>
    <dgm:cxn modelId="{A7FF5F91-3970-4283-939B-7729CAF5CC42}" type="presParOf" srcId="{1FB8EF08-32FA-4893-8445-E6EC7ECC7A21}" destId="{67CF757F-4D66-4495-B2AC-25788133588B}" srcOrd="0" destOrd="0" presId="urn:microsoft.com/office/officeart/2005/8/layout/list1"/>
    <dgm:cxn modelId="{4CBE6498-5CB8-48AF-B12D-D43F30BB028D}" type="presParOf" srcId="{67CF757F-4D66-4495-B2AC-25788133588B}" destId="{A35363EC-F8B3-4DBB-B9A5-1D504F13CBCB}" srcOrd="0" destOrd="0" presId="urn:microsoft.com/office/officeart/2005/8/layout/list1"/>
    <dgm:cxn modelId="{B867722E-FA69-4110-9922-ADD8022D95AA}" type="presParOf" srcId="{67CF757F-4D66-4495-B2AC-25788133588B}" destId="{5BF44CE5-E8E3-4088-92CA-B4CAA883DC26}" srcOrd="1" destOrd="0" presId="urn:microsoft.com/office/officeart/2005/8/layout/list1"/>
    <dgm:cxn modelId="{7623BB4B-6D7D-4792-9923-80C3563A44BA}" type="presParOf" srcId="{1FB8EF08-32FA-4893-8445-E6EC7ECC7A21}" destId="{FD92EA40-23FD-47E4-9ABB-72615E15CAEE}" srcOrd="1" destOrd="0" presId="urn:microsoft.com/office/officeart/2005/8/layout/list1"/>
    <dgm:cxn modelId="{2615A187-CE0E-401C-ABC9-A073F4F2B268}" type="presParOf" srcId="{1FB8EF08-32FA-4893-8445-E6EC7ECC7A21}" destId="{43EB128A-6D88-40DB-85FA-5354E550FD08}" srcOrd="2" destOrd="0" presId="urn:microsoft.com/office/officeart/2005/8/layout/list1"/>
    <dgm:cxn modelId="{F23E4DEA-8A77-4D05-AFBB-AF59C7B1E837}" type="presParOf" srcId="{1FB8EF08-32FA-4893-8445-E6EC7ECC7A21}" destId="{44373C9D-4CAD-4E45-B657-7FAB23F2DC2E}" srcOrd="3" destOrd="0" presId="urn:microsoft.com/office/officeart/2005/8/layout/list1"/>
    <dgm:cxn modelId="{B4257C41-E6AB-4B54-AB0A-F39678A31A89}" type="presParOf" srcId="{1FB8EF08-32FA-4893-8445-E6EC7ECC7A21}" destId="{AA0E120B-463E-4DFD-AE51-8D9200495546}" srcOrd="4" destOrd="0" presId="urn:microsoft.com/office/officeart/2005/8/layout/list1"/>
    <dgm:cxn modelId="{8E24D7B0-745D-48D8-8CAE-D2F629A8C8E5}" type="presParOf" srcId="{AA0E120B-463E-4DFD-AE51-8D9200495546}" destId="{22CECD58-E598-42F5-B86C-2F6A3414EE7E}" srcOrd="0" destOrd="0" presId="urn:microsoft.com/office/officeart/2005/8/layout/list1"/>
    <dgm:cxn modelId="{63D6D4D6-F8DD-40A0-8B87-6519D9E5A49D}" type="presParOf" srcId="{AA0E120B-463E-4DFD-AE51-8D9200495546}" destId="{8ADC2324-4736-42CB-BEF7-0E2421404931}" srcOrd="1" destOrd="0" presId="urn:microsoft.com/office/officeart/2005/8/layout/list1"/>
    <dgm:cxn modelId="{E396D925-E42B-4645-A971-AE7A60145DD8}" type="presParOf" srcId="{1FB8EF08-32FA-4893-8445-E6EC7ECC7A21}" destId="{D6727A96-5697-41EA-986D-D54A79B5BAF9}" srcOrd="5" destOrd="0" presId="urn:microsoft.com/office/officeart/2005/8/layout/list1"/>
    <dgm:cxn modelId="{7BA12AD8-058B-465F-9C10-CE460A964DE6}" type="presParOf" srcId="{1FB8EF08-32FA-4893-8445-E6EC7ECC7A21}" destId="{B683502F-24AB-4F62-A05D-93EB63B9FECE}"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198939-E326-44EE-BA69-5D16F4B2352C}"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B3547BA5-A1EE-4A15-8C76-7903A8C8FA24}">
      <dgm:prSet custT="1"/>
      <dgm:spPr/>
      <dgm:t>
        <a:bodyPr/>
        <a:lstStyle/>
        <a:p>
          <a:pPr rtl="0"/>
          <a:r>
            <a:rPr lang="zh-CN" sz="1800" dirty="0" smtClean="0"/>
            <a:t>标准</a:t>
          </a:r>
          <a:r>
            <a:rPr lang="en-US" sz="1800" dirty="0" smtClean="0"/>
            <a:t>1: </a:t>
          </a:r>
          <a:r>
            <a:rPr lang="zh-CN" sz="1800" dirty="0" smtClean="0"/>
            <a:t>能够识别和表达信息需求</a:t>
          </a:r>
          <a:endParaRPr lang="zh-CN" sz="1800" dirty="0"/>
        </a:p>
      </dgm:t>
    </dgm:pt>
    <dgm:pt modelId="{6453C419-CFFF-41DC-A085-BAFCD062C155}" type="parTrans" cxnId="{F2A4B75A-36CB-45A5-B038-A7F29E642092}">
      <dgm:prSet/>
      <dgm:spPr/>
      <dgm:t>
        <a:bodyPr/>
        <a:lstStyle/>
        <a:p>
          <a:endParaRPr lang="zh-CN" altLang="en-US" sz="1800"/>
        </a:p>
      </dgm:t>
    </dgm:pt>
    <dgm:pt modelId="{728B46E7-0B61-449B-B78D-0B5009D5ABAD}" type="sibTrans" cxnId="{F2A4B75A-36CB-45A5-B038-A7F29E642092}">
      <dgm:prSet/>
      <dgm:spPr/>
      <dgm:t>
        <a:bodyPr/>
        <a:lstStyle/>
        <a:p>
          <a:endParaRPr lang="zh-CN" altLang="en-US" sz="1800"/>
        </a:p>
      </dgm:t>
    </dgm:pt>
    <dgm:pt modelId="{F6BC8623-C307-490B-A712-09D2D4F82F6C}">
      <dgm:prSet custT="1"/>
      <dgm:spPr/>
      <dgm:t>
        <a:bodyPr/>
        <a:lstStyle/>
        <a:p>
          <a:pPr rtl="0"/>
          <a:r>
            <a:rPr lang="zh-CN" sz="1800" dirty="0" smtClean="0"/>
            <a:t>标准</a:t>
          </a:r>
          <a:r>
            <a:rPr lang="en-US" sz="1800" dirty="0" smtClean="0"/>
            <a:t>2: </a:t>
          </a:r>
          <a:r>
            <a:rPr lang="zh-CN" sz="1800" dirty="0" smtClean="0"/>
            <a:t>能够识别和选择适当的信息源</a:t>
          </a:r>
          <a:endParaRPr lang="zh-CN" sz="1800" dirty="0"/>
        </a:p>
      </dgm:t>
    </dgm:pt>
    <dgm:pt modelId="{5F0BD5FE-A160-47BF-B23B-31D4778450AE}" type="parTrans" cxnId="{CA1202DC-C964-4817-BFC6-3233EB9B6DAD}">
      <dgm:prSet/>
      <dgm:spPr/>
      <dgm:t>
        <a:bodyPr/>
        <a:lstStyle/>
        <a:p>
          <a:endParaRPr lang="zh-CN" altLang="en-US" sz="1800"/>
        </a:p>
      </dgm:t>
    </dgm:pt>
    <dgm:pt modelId="{7C18C3A4-A855-4B3C-B344-96C1FBADF50C}" type="sibTrans" cxnId="{CA1202DC-C964-4817-BFC6-3233EB9B6DAD}">
      <dgm:prSet/>
      <dgm:spPr/>
      <dgm:t>
        <a:bodyPr/>
        <a:lstStyle/>
        <a:p>
          <a:endParaRPr lang="zh-CN" altLang="en-US" sz="1800"/>
        </a:p>
      </dgm:t>
    </dgm:pt>
    <dgm:pt modelId="{38292243-108A-430C-84AB-74173C0BEBED}">
      <dgm:prSet custT="1"/>
      <dgm:spPr/>
      <dgm:t>
        <a:bodyPr/>
        <a:lstStyle/>
        <a:p>
          <a:pPr rtl="0"/>
          <a:r>
            <a:rPr lang="zh-CN" sz="1800" dirty="0" smtClean="0"/>
            <a:t>标准</a:t>
          </a:r>
          <a:r>
            <a:rPr lang="en-US" sz="1800" dirty="0" smtClean="0"/>
            <a:t>3: </a:t>
          </a:r>
          <a:r>
            <a:rPr lang="zh-CN" sz="1800" dirty="0" smtClean="0"/>
            <a:t>能够系统地提出和有效地执行适合于信息源的检索提问</a:t>
          </a:r>
          <a:endParaRPr lang="zh-CN" sz="1800" dirty="0"/>
        </a:p>
      </dgm:t>
    </dgm:pt>
    <dgm:pt modelId="{C21F2083-1370-4456-B33B-F0476AF9006F}" type="parTrans" cxnId="{4308D853-4DF1-4C2E-A748-CBE4D462356F}">
      <dgm:prSet/>
      <dgm:spPr/>
      <dgm:t>
        <a:bodyPr/>
        <a:lstStyle/>
        <a:p>
          <a:endParaRPr lang="zh-CN" altLang="en-US" sz="1800"/>
        </a:p>
      </dgm:t>
    </dgm:pt>
    <dgm:pt modelId="{832E2EB0-E776-4BBF-9F58-55937AE73E11}" type="sibTrans" cxnId="{4308D853-4DF1-4C2E-A748-CBE4D462356F}">
      <dgm:prSet/>
      <dgm:spPr/>
      <dgm:t>
        <a:bodyPr/>
        <a:lstStyle/>
        <a:p>
          <a:endParaRPr lang="zh-CN" altLang="en-US" sz="1800"/>
        </a:p>
      </dgm:t>
    </dgm:pt>
    <dgm:pt modelId="{F7E93F1D-BD62-44EA-9FD2-801DD27EDEEF}">
      <dgm:prSet custT="1"/>
      <dgm:spPr/>
      <dgm:t>
        <a:bodyPr/>
        <a:lstStyle/>
        <a:p>
          <a:pPr rtl="0"/>
          <a:r>
            <a:rPr lang="zh-CN" sz="1800" dirty="0" smtClean="0"/>
            <a:t>标准</a:t>
          </a:r>
          <a:r>
            <a:rPr lang="en-US" sz="1800" dirty="0" smtClean="0"/>
            <a:t>4: </a:t>
          </a:r>
          <a:r>
            <a:rPr lang="zh-CN" sz="1800" dirty="0" smtClean="0"/>
            <a:t>能够解释和分析检索结果并选择相关信息</a:t>
          </a:r>
          <a:endParaRPr lang="zh-CN" sz="1800" dirty="0"/>
        </a:p>
      </dgm:t>
    </dgm:pt>
    <dgm:pt modelId="{3E63D573-A7FD-4CD7-9172-07D4EE2A6034}" type="parTrans" cxnId="{D1B987F2-3174-4555-B7D7-32804B3CF38F}">
      <dgm:prSet/>
      <dgm:spPr/>
      <dgm:t>
        <a:bodyPr/>
        <a:lstStyle/>
        <a:p>
          <a:endParaRPr lang="zh-CN" altLang="en-US" sz="1800"/>
        </a:p>
      </dgm:t>
    </dgm:pt>
    <dgm:pt modelId="{9E3701EB-D77A-470A-BAD5-543CFC081ED2}" type="sibTrans" cxnId="{D1B987F2-3174-4555-B7D7-32804B3CF38F}">
      <dgm:prSet/>
      <dgm:spPr/>
      <dgm:t>
        <a:bodyPr/>
        <a:lstStyle/>
        <a:p>
          <a:endParaRPr lang="zh-CN" altLang="en-US" sz="1800"/>
        </a:p>
      </dgm:t>
    </dgm:pt>
    <dgm:pt modelId="{E97FAB55-A814-4567-98F4-F9D48134DF80}">
      <dgm:prSet custT="1"/>
      <dgm:spPr/>
      <dgm:t>
        <a:bodyPr/>
        <a:lstStyle/>
        <a:p>
          <a:pPr rtl="0"/>
          <a:r>
            <a:rPr lang="zh-CN" sz="1800" dirty="0" smtClean="0"/>
            <a:t>标准</a:t>
          </a:r>
          <a:r>
            <a:rPr lang="en-US" sz="1800" dirty="0" smtClean="0"/>
            <a:t>5: </a:t>
          </a:r>
          <a:r>
            <a:rPr lang="zh-CN" sz="1800" dirty="0" smtClean="0"/>
            <a:t>能够从全球信息环境的各种信息格式中查找和检索相关信息</a:t>
          </a:r>
          <a:endParaRPr lang="zh-CN" sz="1800" dirty="0"/>
        </a:p>
      </dgm:t>
    </dgm:pt>
    <dgm:pt modelId="{F192015C-4721-4925-BDF0-DBCD1110A28B}" type="parTrans" cxnId="{5CE20810-9AFB-4D6A-81C0-B934EEF2C096}">
      <dgm:prSet/>
      <dgm:spPr/>
      <dgm:t>
        <a:bodyPr/>
        <a:lstStyle/>
        <a:p>
          <a:endParaRPr lang="zh-CN" altLang="en-US" sz="1800"/>
        </a:p>
      </dgm:t>
    </dgm:pt>
    <dgm:pt modelId="{EC883E43-4DE5-4F78-A9D8-DF68088FC74E}" type="sibTrans" cxnId="{5CE20810-9AFB-4D6A-81C0-B934EEF2C096}">
      <dgm:prSet/>
      <dgm:spPr/>
      <dgm:t>
        <a:bodyPr/>
        <a:lstStyle/>
        <a:p>
          <a:endParaRPr lang="zh-CN" altLang="en-US" sz="1800"/>
        </a:p>
      </dgm:t>
    </dgm:pt>
    <dgm:pt modelId="{179C136A-AFEB-4318-9003-DBA9E78F8BBF}">
      <dgm:prSet custT="1"/>
      <dgm:spPr/>
      <dgm:t>
        <a:bodyPr/>
        <a:lstStyle/>
        <a:p>
          <a:pPr rtl="0"/>
          <a:r>
            <a:rPr lang="zh-CN" sz="1800" dirty="0" smtClean="0"/>
            <a:t>标准</a:t>
          </a:r>
          <a:r>
            <a:rPr lang="en-US" sz="1800" dirty="0" smtClean="0"/>
            <a:t>6: </a:t>
          </a:r>
          <a:r>
            <a:rPr lang="zh-CN" sz="1800" dirty="0" smtClean="0"/>
            <a:t>能够批判性地评价所检索到的信息</a:t>
          </a:r>
          <a:endParaRPr lang="zh-CN" sz="1800" dirty="0"/>
        </a:p>
      </dgm:t>
    </dgm:pt>
    <dgm:pt modelId="{00026173-F456-4900-BD24-72501C2657B8}" type="parTrans" cxnId="{F85ABB6E-C760-4198-987C-28FA85D0C8FA}">
      <dgm:prSet/>
      <dgm:spPr/>
      <dgm:t>
        <a:bodyPr/>
        <a:lstStyle/>
        <a:p>
          <a:endParaRPr lang="zh-CN" altLang="en-US" sz="1800"/>
        </a:p>
      </dgm:t>
    </dgm:pt>
    <dgm:pt modelId="{D49DFCF7-5358-42DC-B618-43136D66B7FA}" type="sibTrans" cxnId="{F85ABB6E-C760-4198-987C-28FA85D0C8FA}">
      <dgm:prSet/>
      <dgm:spPr/>
      <dgm:t>
        <a:bodyPr/>
        <a:lstStyle/>
        <a:p>
          <a:endParaRPr lang="zh-CN" altLang="en-US" sz="1800"/>
        </a:p>
      </dgm:t>
    </dgm:pt>
    <dgm:pt modelId="{ACA11D44-858E-4ADD-8705-385D36FE269F}">
      <dgm:prSet custT="1"/>
      <dgm:spPr/>
      <dgm:t>
        <a:bodyPr/>
        <a:lstStyle/>
        <a:p>
          <a:pPr rtl="0"/>
          <a:r>
            <a:rPr lang="zh-CN" sz="1800" dirty="0" smtClean="0"/>
            <a:t>标准</a:t>
          </a:r>
          <a:r>
            <a:rPr lang="en-US" sz="1800" dirty="0" smtClean="0"/>
            <a:t>7: </a:t>
          </a:r>
          <a:r>
            <a:rPr lang="zh-CN" sz="1800" dirty="0" smtClean="0"/>
            <a:t>能够对所使用的信息查找过程进行自我评价</a:t>
          </a:r>
          <a:endParaRPr lang="zh-CN" sz="1800" dirty="0"/>
        </a:p>
      </dgm:t>
    </dgm:pt>
    <dgm:pt modelId="{8B999131-239B-4505-B36D-882C1FF15626}" type="parTrans" cxnId="{D0C303F0-9DA0-4CA8-A1E3-928EB9FBD51C}">
      <dgm:prSet/>
      <dgm:spPr/>
      <dgm:t>
        <a:bodyPr/>
        <a:lstStyle/>
        <a:p>
          <a:endParaRPr lang="zh-CN" altLang="en-US" sz="1800"/>
        </a:p>
      </dgm:t>
    </dgm:pt>
    <dgm:pt modelId="{E0275B44-BD59-4937-BDBA-B272C2A26899}" type="sibTrans" cxnId="{D0C303F0-9DA0-4CA8-A1E3-928EB9FBD51C}">
      <dgm:prSet/>
      <dgm:spPr/>
      <dgm:t>
        <a:bodyPr/>
        <a:lstStyle/>
        <a:p>
          <a:endParaRPr lang="zh-CN" altLang="en-US" sz="1800"/>
        </a:p>
      </dgm:t>
    </dgm:pt>
    <dgm:pt modelId="{BCBD07CA-8772-43F2-83AB-A7B82DB118AC}">
      <dgm:prSet custT="1"/>
      <dgm:spPr/>
      <dgm:t>
        <a:bodyPr/>
        <a:lstStyle/>
        <a:p>
          <a:pPr rtl="0"/>
          <a:r>
            <a:rPr lang="zh-CN" sz="1800" dirty="0" smtClean="0"/>
            <a:t>标准</a:t>
          </a:r>
          <a:r>
            <a:rPr lang="en-US" sz="1800" dirty="0" smtClean="0"/>
            <a:t>8: </a:t>
          </a:r>
          <a:r>
            <a:rPr lang="zh-CN" sz="1800" dirty="0" smtClean="0"/>
            <a:t>了解信息环境的结构以及学术性与普及性信息的生产、组织和传播过程。</a:t>
          </a:r>
          <a:endParaRPr lang="zh-CN" sz="1800" dirty="0"/>
        </a:p>
      </dgm:t>
    </dgm:pt>
    <dgm:pt modelId="{45BDFE9F-4BA3-411E-9AAD-C98DFABA5DA1}" type="parTrans" cxnId="{0CAE353F-00B1-474F-867A-3AB9337957E6}">
      <dgm:prSet/>
      <dgm:spPr/>
      <dgm:t>
        <a:bodyPr/>
        <a:lstStyle/>
        <a:p>
          <a:endParaRPr lang="zh-CN" altLang="en-US" sz="1800"/>
        </a:p>
      </dgm:t>
    </dgm:pt>
    <dgm:pt modelId="{6E628937-F3E6-4103-AC94-D4E7130217BC}" type="sibTrans" cxnId="{0CAE353F-00B1-474F-867A-3AB9337957E6}">
      <dgm:prSet/>
      <dgm:spPr/>
      <dgm:t>
        <a:bodyPr/>
        <a:lstStyle/>
        <a:p>
          <a:endParaRPr lang="zh-CN" altLang="en-US" sz="1800"/>
        </a:p>
      </dgm:t>
    </dgm:pt>
    <dgm:pt modelId="{926D7894-9A4C-4109-B972-B3C69A758F01}">
      <dgm:prSet custT="1"/>
      <dgm:spPr/>
      <dgm:t>
        <a:bodyPr/>
        <a:lstStyle/>
        <a:p>
          <a:pPr rtl="0"/>
          <a:r>
            <a:rPr lang="zh-CN" sz="1800" dirty="0" smtClean="0"/>
            <a:t>标准</a:t>
          </a:r>
          <a:r>
            <a:rPr lang="en-US" sz="1800" dirty="0" smtClean="0"/>
            <a:t>9: </a:t>
          </a:r>
          <a:r>
            <a:rPr lang="zh-CN" sz="1800" dirty="0" smtClean="0"/>
            <a:t>了解影响信息查找和利用的公共政策及伦理问题</a:t>
          </a:r>
          <a:endParaRPr lang="zh-CN" sz="1800" dirty="0"/>
        </a:p>
      </dgm:t>
    </dgm:pt>
    <dgm:pt modelId="{24C2A0E8-F888-4B75-8136-3F2BDA4358AB}" type="parTrans" cxnId="{4FB2A04B-4B7F-4663-9A01-3C3BEE940DCC}">
      <dgm:prSet/>
      <dgm:spPr/>
      <dgm:t>
        <a:bodyPr/>
        <a:lstStyle/>
        <a:p>
          <a:endParaRPr lang="zh-CN" altLang="en-US" sz="1800"/>
        </a:p>
      </dgm:t>
    </dgm:pt>
    <dgm:pt modelId="{1B77D687-38F8-453B-98F4-E879E6F625AF}" type="sibTrans" cxnId="{4FB2A04B-4B7F-4663-9A01-3C3BEE940DCC}">
      <dgm:prSet/>
      <dgm:spPr/>
      <dgm:t>
        <a:bodyPr/>
        <a:lstStyle/>
        <a:p>
          <a:endParaRPr lang="zh-CN" altLang="en-US" sz="1800"/>
        </a:p>
      </dgm:t>
    </dgm:pt>
    <dgm:pt modelId="{832449AA-8D60-455E-8EB2-A2147A818935}" type="pres">
      <dgm:prSet presAssocID="{47198939-E326-44EE-BA69-5D16F4B2352C}" presName="linear" presStyleCnt="0">
        <dgm:presLayoutVars>
          <dgm:animLvl val="lvl"/>
          <dgm:resizeHandles val="exact"/>
        </dgm:presLayoutVars>
      </dgm:prSet>
      <dgm:spPr/>
      <dgm:t>
        <a:bodyPr/>
        <a:lstStyle/>
        <a:p>
          <a:endParaRPr lang="zh-CN" altLang="en-US"/>
        </a:p>
      </dgm:t>
    </dgm:pt>
    <dgm:pt modelId="{F40152BF-17F2-4BDA-87F2-BF24793CF0EC}" type="pres">
      <dgm:prSet presAssocID="{B3547BA5-A1EE-4A15-8C76-7903A8C8FA24}" presName="parentText" presStyleLbl="node1" presStyleIdx="0" presStyleCnt="9">
        <dgm:presLayoutVars>
          <dgm:chMax val="0"/>
          <dgm:bulletEnabled val="1"/>
        </dgm:presLayoutVars>
      </dgm:prSet>
      <dgm:spPr/>
      <dgm:t>
        <a:bodyPr/>
        <a:lstStyle/>
        <a:p>
          <a:endParaRPr lang="zh-CN" altLang="en-US"/>
        </a:p>
      </dgm:t>
    </dgm:pt>
    <dgm:pt modelId="{AA1A0D61-5996-4317-A983-502A3F55F32B}" type="pres">
      <dgm:prSet presAssocID="{728B46E7-0B61-449B-B78D-0B5009D5ABAD}" presName="spacer" presStyleCnt="0"/>
      <dgm:spPr/>
    </dgm:pt>
    <dgm:pt modelId="{8DB2E6ED-0C7E-4F69-BB17-77DBD29DB7F9}" type="pres">
      <dgm:prSet presAssocID="{F6BC8623-C307-490B-A712-09D2D4F82F6C}" presName="parentText" presStyleLbl="node1" presStyleIdx="1" presStyleCnt="9">
        <dgm:presLayoutVars>
          <dgm:chMax val="0"/>
          <dgm:bulletEnabled val="1"/>
        </dgm:presLayoutVars>
      </dgm:prSet>
      <dgm:spPr/>
      <dgm:t>
        <a:bodyPr/>
        <a:lstStyle/>
        <a:p>
          <a:endParaRPr lang="zh-CN" altLang="en-US"/>
        </a:p>
      </dgm:t>
    </dgm:pt>
    <dgm:pt modelId="{4F129EF9-2D4E-466F-9383-B65FF30EE29A}" type="pres">
      <dgm:prSet presAssocID="{7C18C3A4-A855-4B3C-B344-96C1FBADF50C}" presName="spacer" presStyleCnt="0"/>
      <dgm:spPr/>
    </dgm:pt>
    <dgm:pt modelId="{C6E09951-C4ED-49AA-8FC0-AC22153063C9}" type="pres">
      <dgm:prSet presAssocID="{38292243-108A-430C-84AB-74173C0BEBED}" presName="parentText" presStyleLbl="node1" presStyleIdx="2" presStyleCnt="9">
        <dgm:presLayoutVars>
          <dgm:chMax val="0"/>
          <dgm:bulletEnabled val="1"/>
        </dgm:presLayoutVars>
      </dgm:prSet>
      <dgm:spPr/>
      <dgm:t>
        <a:bodyPr/>
        <a:lstStyle/>
        <a:p>
          <a:endParaRPr lang="zh-CN" altLang="en-US"/>
        </a:p>
      </dgm:t>
    </dgm:pt>
    <dgm:pt modelId="{C6F17DE4-2BD1-47BC-A612-E8F8F7F3D219}" type="pres">
      <dgm:prSet presAssocID="{832E2EB0-E776-4BBF-9F58-55937AE73E11}" presName="spacer" presStyleCnt="0"/>
      <dgm:spPr/>
    </dgm:pt>
    <dgm:pt modelId="{33F9A114-8F84-448C-9A4A-620F3C79259A}" type="pres">
      <dgm:prSet presAssocID="{F7E93F1D-BD62-44EA-9FD2-801DD27EDEEF}" presName="parentText" presStyleLbl="node1" presStyleIdx="3" presStyleCnt="9">
        <dgm:presLayoutVars>
          <dgm:chMax val="0"/>
          <dgm:bulletEnabled val="1"/>
        </dgm:presLayoutVars>
      </dgm:prSet>
      <dgm:spPr/>
      <dgm:t>
        <a:bodyPr/>
        <a:lstStyle/>
        <a:p>
          <a:endParaRPr lang="zh-CN" altLang="en-US"/>
        </a:p>
      </dgm:t>
    </dgm:pt>
    <dgm:pt modelId="{C2336A4A-01C5-4B74-9459-36F78BC59EC2}" type="pres">
      <dgm:prSet presAssocID="{9E3701EB-D77A-470A-BAD5-543CFC081ED2}" presName="spacer" presStyleCnt="0"/>
      <dgm:spPr/>
    </dgm:pt>
    <dgm:pt modelId="{9A240CD4-5417-4180-ACD9-09F228345B3C}" type="pres">
      <dgm:prSet presAssocID="{E97FAB55-A814-4567-98F4-F9D48134DF80}" presName="parentText" presStyleLbl="node1" presStyleIdx="4" presStyleCnt="9">
        <dgm:presLayoutVars>
          <dgm:chMax val="0"/>
          <dgm:bulletEnabled val="1"/>
        </dgm:presLayoutVars>
      </dgm:prSet>
      <dgm:spPr/>
      <dgm:t>
        <a:bodyPr/>
        <a:lstStyle/>
        <a:p>
          <a:endParaRPr lang="zh-CN" altLang="en-US"/>
        </a:p>
      </dgm:t>
    </dgm:pt>
    <dgm:pt modelId="{34D722A5-35E0-4C5D-9B51-87ED544F8805}" type="pres">
      <dgm:prSet presAssocID="{EC883E43-4DE5-4F78-A9D8-DF68088FC74E}" presName="spacer" presStyleCnt="0"/>
      <dgm:spPr/>
    </dgm:pt>
    <dgm:pt modelId="{1D481785-97E6-4E58-BCCC-01F6D9113AAE}" type="pres">
      <dgm:prSet presAssocID="{179C136A-AFEB-4318-9003-DBA9E78F8BBF}" presName="parentText" presStyleLbl="node1" presStyleIdx="5" presStyleCnt="9">
        <dgm:presLayoutVars>
          <dgm:chMax val="0"/>
          <dgm:bulletEnabled val="1"/>
        </dgm:presLayoutVars>
      </dgm:prSet>
      <dgm:spPr/>
      <dgm:t>
        <a:bodyPr/>
        <a:lstStyle/>
        <a:p>
          <a:endParaRPr lang="zh-CN" altLang="en-US"/>
        </a:p>
      </dgm:t>
    </dgm:pt>
    <dgm:pt modelId="{F9B36D4C-B56B-4EAD-9B78-CB5D027B4C9A}" type="pres">
      <dgm:prSet presAssocID="{D49DFCF7-5358-42DC-B618-43136D66B7FA}" presName="spacer" presStyleCnt="0"/>
      <dgm:spPr/>
    </dgm:pt>
    <dgm:pt modelId="{97830FCC-5BF6-4FF6-8C8A-58F47F426BAD}" type="pres">
      <dgm:prSet presAssocID="{ACA11D44-858E-4ADD-8705-385D36FE269F}" presName="parentText" presStyleLbl="node1" presStyleIdx="6" presStyleCnt="9">
        <dgm:presLayoutVars>
          <dgm:chMax val="0"/>
          <dgm:bulletEnabled val="1"/>
        </dgm:presLayoutVars>
      </dgm:prSet>
      <dgm:spPr/>
      <dgm:t>
        <a:bodyPr/>
        <a:lstStyle/>
        <a:p>
          <a:endParaRPr lang="zh-CN" altLang="en-US"/>
        </a:p>
      </dgm:t>
    </dgm:pt>
    <dgm:pt modelId="{C48B23BA-7E46-4674-BED8-3D944F0BE83D}" type="pres">
      <dgm:prSet presAssocID="{E0275B44-BD59-4937-BDBA-B272C2A26899}" presName="spacer" presStyleCnt="0"/>
      <dgm:spPr/>
    </dgm:pt>
    <dgm:pt modelId="{80E7F0AF-44E0-42FF-9DDC-9CB54EADC466}" type="pres">
      <dgm:prSet presAssocID="{BCBD07CA-8772-43F2-83AB-A7B82DB118AC}" presName="parentText" presStyleLbl="node1" presStyleIdx="7" presStyleCnt="9">
        <dgm:presLayoutVars>
          <dgm:chMax val="0"/>
          <dgm:bulletEnabled val="1"/>
        </dgm:presLayoutVars>
      </dgm:prSet>
      <dgm:spPr/>
      <dgm:t>
        <a:bodyPr/>
        <a:lstStyle/>
        <a:p>
          <a:endParaRPr lang="zh-CN" altLang="en-US"/>
        </a:p>
      </dgm:t>
    </dgm:pt>
    <dgm:pt modelId="{1AC178B7-9277-4806-B7E3-1E7F40D9489E}" type="pres">
      <dgm:prSet presAssocID="{6E628937-F3E6-4103-AC94-D4E7130217BC}" presName="spacer" presStyleCnt="0"/>
      <dgm:spPr/>
    </dgm:pt>
    <dgm:pt modelId="{F44585B8-B340-4AAA-80C4-D1C99110CBBE}" type="pres">
      <dgm:prSet presAssocID="{926D7894-9A4C-4109-B972-B3C69A758F01}" presName="parentText" presStyleLbl="node1" presStyleIdx="8" presStyleCnt="9">
        <dgm:presLayoutVars>
          <dgm:chMax val="0"/>
          <dgm:bulletEnabled val="1"/>
        </dgm:presLayoutVars>
      </dgm:prSet>
      <dgm:spPr/>
      <dgm:t>
        <a:bodyPr/>
        <a:lstStyle/>
        <a:p>
          <a:endParaRPr lang="zh-CN" altLang="en-US"/>
        </a:p>
      </dgm:t>
    </dgm:pt>
  </dgm:ptLst>
  <dgm:cxnLst>
    <dgm:cxn modelId="{87C1B13C-ACE7-49BB-9F1C-B92273431755}" type="presOf" srcId="{E97FAB55-A814-4567-98F4-F9D48134DF80}" destId="{9A240CD4-5417-4180-ACD9-09F228345B3C}" srcOrd="0" destOrd="0" presId="urn:microsoft.com/office/officeart/2005/8/layout/vList2"/>
    <dgm:cxn modelId="{F85ABB6E-C760-4198-987C-28FA85D0C8FA}" srcId="{47198939-E326-44EE-BA69-5D16F4B2352C}" destId="{179C136A-AFEB-4318-9003-DBA9E78F8BBF}" srcOrd="5" destOrd="0" parTransId="{00026173-F456-4900-BD24-72501C2657B8}" sibTransId="{D49DFCF7-5358-42DC-B618-43136D66B7FA}"/>
    <dgm:cxn modelId="{51A44CEA-99F7-4A82-864A-37DCF5C2B40E}" type="presOf" srcId="{179C136A-AFEB-4318-9003-DBA9E78F8BBF}" destId="{1D481785-97E6-4E58-BCCC-01F6D9113AAE}" srcOrd="0" destOrd="0" presId="urn:microsoft.com/office/officeart/2005/8/layout/vList2"/>
    <dgm:cxn modelId="{CA1202DC-C964-4817-BFC6-3233EB9B6DAD}" srcId="{47198939-E326-44EE-BA69-5D16F4B2352C}" destId="{F6BC8623-C307-490B-A712-09D2D4F82F6C}" srcOrd="1" destOrd="0" parTransId="{5F0BD5FE-A160-47BF-B23B-31D4778450AE}" sibTransId="{7C18C3A4-A855-4B3C-B344-96C1FBADF50C}"/>
    <dgm:cxn modelId="{C21D5B20-AADF-440B-A3E0-D89FA2ECF262}" type="presOf" srcId="{F7E93F1D-BD62-44EA-9FD2-801DD27EDEEF}" destId="{33F9A114-8F84-448C-9A4A-620F3C79259A}" srcOrd="0" destOrd="0" presId="urn:microsoft.com/office/officeart/2005/8/layout/vList2"/>
    <dgm:cxn modelId="{D08AFB1D-6A1C-4512-9571-BE7B91445BAD}" type="presOf" srcId="{38292243-108A-430C-84AB-74173C0BEBED}" destId="{C6E09951-C4ED-49AA-8FC0-AC22153063C9}" srcOrd="0" destOrd="0" presId="urn:microsoft.com/office/officeart/2005/8/layout/vList2"/>
    <dgm:cxn modelId="{4308D853-4DF1-4C2E-A748-CBE4D462356F}" srcId="{47198939-E326-44EE-BA69-5D16F4B2352C}" destId="{38292243-108A-430C-84AB-74173C0BEBED}" srcOrd="2" destOrd="0" parTransId="{C21F2083-1370-4456-B33B-F0476AF9006F}" sibTransId="{832E2EB0-E776-4BBF-9F58-55937AE73E11}"/>
    <dgm:cxn modelId="{4FB2A04B-4B7F-4663-9A01-3C3BEE940DCC}" srcId="{47198939-E326-44EE-BA69-5D16F4B2352C}" destId="{926D7894-9A4C-4109-B972-B3C69A758F01}" srcOrd="8" destOrd="0" parTransId="{24C2A0E8-F888-4B75-8136-3F2BDA4358AB}" sibTransId="{1B77D687-38F8-453B-98F4-E879E6F625AF}"/>
    <dgm:cxn modelId="{F8DC9628-B508-43E3-85B4-57CB05373E6F}" type="presOf" srcId="{BCBD07CA-8772-43F2-83AB-A7B82DB118AC}" destId="{80E7F0AF-44E0-42FF-9DDC-9CB54EADC466}" srcOrd="0" destOrd="0" presId="urn:microsoft.com/office/officeart/2005/8/layout/vList2"/>
    <dgm:cxn modelId="{6101EB6B-8AE0-411D-987C-F99CB924BBF3}" type="presOf" srcId="{926D7894-9A4C-4109-B972-B3C69A758F01}" destId="{F44585B8-B340-4AAA-80C4-D1C99110CBBE}" srcOrd="0" destOrd="0" presId="urn:microsoft.com/office/officeart/2005/8/layout/vList2"/>
    <dgm:cxn modelId="{D1B987F2-3174-4555-B7D7-32804B3CF38F}" srcId="{47198939-E326-44EE-BA69-5D16F4B2352C}" destId="{F7E93F1D-BD62-44EA-9FD2-801DD27EDEEF}" srcOrd="3" destOrd="0" parTransId="{3E63D573-A7FD-4CD7-9172-07D4EE2A6034}" sibTransId="{9E3701EB-D77A-470A-BAD5-543CFC081ED2}"/>
    <dgm:cxn modelId="{F02CA37D-1306-47CA-A61D-0C7D289851E9}" type="presOf" srcId="{B3547BA5-A1EE-4A15-8C76-7903A8C8FA24}" destId="{F40152BF-17F2-4BDA-87F2-BF24793CF0EC}" srcOrd="0" destOrd="0" presId="urn:microsoft.com/office/officeart/2005/8/layout/vList2"/>
    <dgm:cxn modelId="{F2A4B75A-36CB-45A5-B038-A7F29E642092}" srcId="{47198939-E326-44EE-BA69-5D16F4B2352C}" destId="{B3547BA5-A1EE-4A15-8C76-7903A8C8FA24}" srcOrd="0" destOrd="0" parTransId="{6453C419-CFFF-41DC-A085-BAFCD062C155}" sibTransId="{728B46E7-0B61-449B-B78D-0B5009D5ABAD}"/>
    <dgm:cxn modelId="{D0C303F0-9DA0-4CA8-A1E3-928EB9FBD51C}" srcId="{47198939-E326-44EE-BA69-5D16F4B2352C}" destId="{ACA11D44-858E-4ADD-8705-385D36FE269F}" srcOrd="6" destOrd="0" parTransId="{8B999131-239B-4505-B36D-882C1FF15626}" sibTransId="{E0275B44-BD59-4937-BDBA-B272C2A26899}"/>
    <dgm:cxn modelId="{5CE20810-9AFB-4D6A-81C0-B934EEF2C096}" srcId="{47198939-E326-44EE-BA69-5D16F4B2352C}" destId="{E97FAB55-A814-4567-98F4-F9D48134DF80}" srcOrd="4" destOrd="0" parTransId="{F192015C-4721-4925-BDF0-DBCD1110A28B}" sibTransId="{EC883E43-4DE5-4F78-A9D8-DF68088FC74E}"/>
    <dgm:cxn modelId="{8CF6D5D7-C7AD-4FF5-BC82-5F0C76A08807}" type="presOf" srcId="{47198939-E326-44EE-BA69-5D16F4B2352C}" destId="{832449AA-8D60-455E-8EB2-A2147A818935}" srcOrd="0" destOrd="0" presId="urn:microsoft.com/office/officeart/2005/8/layout/vList2"/>
    <dgm:cxn modelId="{0CAE353F-00B1-474F-867A-3AB9337957E6}" srcId="{47198939-E326-44EE-BA69-5D16F4B2352C}" destId="{BCBD07CA-8772-43F2-83AB-A7B82DB118AC}" srcOrd="7" destOrd="0" parTransId="{45BDFE9F-4BA3-411E-9AAD-C98DFABA5DA1}" sibTransId="{6E628937-F3E6-4103-AC94-D4E7130217BC}"/>
    <dgm:cxn modelId="{C9AA235D-840E-4BDF-B75E-89692E6ACF3D}" type="presOf" srcId="{ACA11D44-858E-4ADD-8705-385D36FE269F}" destId="{97830FCC-5BF6-4FF6-8C8A-58F47F426BAD}" srcOrd="0" destOrd="0" presId="urn:microsoft.com/office/officeart/2005/8/layout/vList2"/>
    <dgm:cxn modelId="{D6C9FAA0-4F88-4A2F-A183-F2F76B48C6F1}" type="presOf" srcId="{F6BC8623-C307-490B-A712-09D2D4F82F6C}" destId="{8DB2E6ED-0C7E-4F69-BB17-77DBD29DB7F9}" srcOrd="0" destOrd="0" presId="urn:microsoft.com/office/officeart/2005/8/layout/vList2"/>
    <dgm:cxn modelId="{4269C325-82D8-46C1-8F0A-60B8280BB645}" type="presParOf" srcId="{832449AA-8D60-455E-8EB2-A2147A818935}" destId="{F40152BF-17F2-4BDA-87F2-BF24793CF0EC}" srcOrd="0" destOrd="0" presId="urn:microsoft.com/office/officeart/2005/8/layout/vList2"/>
    <dgm:cxn modelId="{791D5341-4C12-4F25-B0D3-12C58FD6836E}" type="presParOf" srcId="{832449AA-8D60-455E-8EB2-A2147A818935}" destId="{AA1A0D61-5996-4317-A983-502A3F55F32B}" srcOrd="1" destOrd="0" presId="urn:microsoft.com/office/officeart/2005/8/layout/vList2"/>
    <dgm:cxn modelId="{F2CF8F68-397C-4B38-A3D9-3A78F96F7AC2}" type="presParOf" srcId="{832449AA-8D60-455E-8EB2-A2147A818935}" destId="{8DB2E6ED-0C7E-4F69-BB17-77DBD29DB7F9}" srcOrd="2" destOrd="0" presId="urn:microsoft.com/office/officeart/2005/8/layout/vList2"/>
    <dgm:cxn modelId="{5881F295-AB55-4011-9494-F83B5BE4DBED}" type="presParOf" srcId="{832449AA-8D60-455E-8EB2-A2147A818935}" destId="{4F129EF9-2D4E-466F-9383-B65FF30EE29A}" srcOrd="3" destOrd="0" presId="urn:microsoft.com/office/officeart/2005/8/layout/vList2"/>
    <dgm:cxn modelId="{38ED1D24-7CC3-463B-85CF-5C5F46035EA4}" type="presParOf" srcId="{832449AA-8D60-455E-8EB2-A2147A818935}" destId="{C6E09951-C4ED-49AA-8FC0-AC22153063C9}" srcOrd="4" destOrd="0" presId="urn:microsoft.com/office/officeart/2005/8/layout/vList2"/>
    <dgm:cxn modelId="{E6B5F3B8-D697-4801-A09C-14CAA813C496}" type="presParOf" srcId="{832449AA-8D60-455E-8EB2-A2147A818935}" destId="{C6F17DE4-2BD1-47BC-A612-E8F8F7F3D219}" srcOrd="5" destOrd="0" presId="urn:microsoft.com/office/officeart/2005/8/layout/vList2"/>
    <dgm:cxn modelId="{47EBC6DC-407F-4B13-92C3-A2842482DA7A}" type="presParOf" srcId="{832449AA-8D60-455E-8EB2-A2147A818935}" destId="{33F9A114-8F84-448C-9A4A-620F3C79259A}" srcOrd="6" destOrd="0" presId="urn:microsoft.com/office/officeart/2005/8/layout/vList2"/>
    <dgm:cxn modelId="{BB165CDA-13EF-493D-BF6A-2A454270B887}" type="presParOf" srcId="{832449AA-8D60-455E-8EB2-A2147A818935}" destId="{C2336A4A-01C5-4B74-9459-36F78BC59EC2}" srcOrd="7" destOrd="0" presId="urn:microsoft.com/office/officeart/2005/8/layout/vList2"/>
    <dgm:cxn modelId="{254EF3C5-B5FE-4223-AA5F-E1805AE921F8}" type="presParOf" srcId="{832449AA-8D60-455E-8EB2-A2147A818935}" destId="{9A240CD4-5417-4180-ACD9-09F228345B3C}" srcOrd="8" destOrd="0" presId="urn:microsoft.com/office/officeart/2005/8/layout/vList2"/>
    <dgm:cxn modelId="{7228B337-4089-46C9-929B-E71B5705055E}" type="presParOf" srcId="{832449AA-8D60-455E-8EB2-A2147A818935}" destId="{34D722A5-35E0-4C5D-9B51-87ED544F8805}" srcOrd="9" destOrd="0" presId="urn:microsoft.com/office/officeart/2005/8/layout/vList2"/>
    <dgm:cxn modelId="{7C469AC0-C049-43E9-8403-396F7A13466E}" type="presParOf" srcId="{832449AA-8D60-455E-8EB2-A2147A818935}" destId="{1D481785-97E6-4E58-BCCC-01F6D9113AAE}" srcOrd="10" destOrd="0" presId="urn:microsoft.com/office/officeart/2005/8/layout/vList2"/>
    <dgm:cxn modelId="{C13999AC-AD1E-4BD6-91F4-6B1AFE670631}" type="presParOf" srcId="{832449AA-8D60-455E-8EB2-A2147A818935}" destId="{F9B36D4C-B56B-4EAD-9B78-CB5D027B4C9A}" srcOrd="11" destOrd="0" presId="urn:microsoft.com/office/officeart/2005/8/layout/vList2"/>
    <dgm:cxn modelId="{D8B3B772-C5D5-472F-99AC-1231F65E6917}" type="presParOf" srcId="{832449AA-8D60-455E-8EB2-A2147A818935}" destId="{97830FCC-5BF6-4FF6-8C8A-58F47F426BAD}" srcOrd="12" destOrd="0" presId="urn:microsoft.com/office/officeart/2005/8/layout/vList2"/>
    <dgm:cxn modelId="{D99AFADC-E3E1-4EF3-B97C-7319C53C8D89}" type="presParOf" srcId="{832449AA-8D60-455E-8EB2-A2147A818935}" destId="{C48B23BA-7E46-4674-BED8-3D944F0BE83D}" srcOrd="13" destOrd="0" presId="urn:microsoft.com/office/officeart/2005/8/layout/vList2"/>
    <dgm:cxn modelId="{E895EF3D-2BB4-48DF-BADE-42E3E179714D}" type="presParOf" srcId="{832449AA-8D60-455E-8EB2-A2147A818935}" destId="{80E7F0AF-44E0-42FF-9DDC-9CB54EADC466}" srcOrd="14" destOrd="0" presId="urn:microsoft.com/office/officeart/2005/8/layout/vList2"/>
    <dgm:cxn modelId="{98A62284-C892-4915-BD52-2D55057B835C}" type="presParOf" srcId="{832449AA-8D60-455E-8EB2-A2147A818935}" destId="{1AC178B7-9277-4806-B7E3-1E7F40D9489E}" srcOrd="15" destOrd="0" presId="urn:microsoft.com/office/officeart/2005/8/layout/vList2"/>
    <dgm:cxn modelId="{18F97C5C-B2CB-44BE-BF5F-9BC538218215}" type="presParOf" srcId="{832449AA-8D60-455E-8EB2-A2147A818935}" destId="{F44585B8-B340-4AAA-80C4-D1C99110CBBE}"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FA7F3-CF86-49FF-84F0-6E286DA48E76}">
      <dsp:nvSpPr>
        <dsp:cNvPr id="0" name=""/>
        <dsp:cNvSpPr/>
      </dsp:nvSpPr>
      <dsp:spPr>
        <a:xfrm>
          <a:off x="18621" y="10095"/>
          <a:ext cx="2197340" cy="72401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医学领域应用研究</a:t>
          </a:r>
          <a:endParaRPr lang="zh-CN" altLang="en-US" sz="1600" kern="1200" dirty="0"/>
        </a:p>
      </dsp:txBody>
      <dsp:txXfrm>
        <a:off x="18621" y="10095"/>
        <a:ext cx="2197340" cy="724017"/>
      </dsp:txXfrm>
    </dsp:sp>
    <dsp:sp modelId="{A2488D1A-684A-4F71-8ED4-98187330B5FF}">
      <dsp:nvSpPr>
        <dsp:cNvPr id="0" name=""/>
        <dsp:cNvSpPr/>
      </dsp:nvSpPr>
      <dsp:spPr>
        <a:xfrm>
          <a:off x="2584" y="734113"/>
          <a:ext cx="2229414"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患者健康素养对其疾病治疗的影响</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患者信息素养的评估</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公众健康信息素养</a:t>
          </a:r>
          <a:endParaRPr lang="zh-CN" altLang="en-US" sz="1600" kern="1200" dirty="0"/>
        </a:p>
      </dsp:txBody>
      <dsp:txXfrm>
        <a:off x="2584" y="734113"/>
        <a:ext cx="2229414" cy="2152080"/>
      </dsp:txXfrm>
    </dsp:sp>
    <dsp:sp modelId="{D80AA6CA-F3BD-4C27-9C8D-46DC96741059}">
      <dsp:nvSpPr>
        <dsp:cNvPr id="0" name=""/>
        <dsp:cNvSpPr/>
      </dsp:nvSpPr>
      <dsp:spPr>
        <a:xfrm>
          <a:off x="2485404" y="10095"/>
          <a:ext cx="1810044" cy="72401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100000"/>
            </a:lnSpc>
            <a:spcBef>
              <a:spcPct val="0"/>
            </a:spcBef>
            <a:spcAft>
              <a:spcPts val="0"/>
            </a:spcAft>
          </a:pPr>
          <a:r>
            <a:rPr lang="zh-CN" altLang="en-US" sz="1600" kern="1200" dirty="0" smtClean="0"/>
            <a:t>高等教育</a:t>
          </a:r>
          <a:endParaRPr lang="en-US" altLang="zh-CN" sz="1600" kern="1200" dirty="0" smtClean="0"/>
        </a:p>
        <a:p>
          <a:pPr lvl="0" algn="ctr" defTabSz="711200">
            <a:lnSpc>
              <a:spcPct val="90000"/>
            </a:lnSpc>
            <a:spcBef>
              <a:spcPct val="0"/>
            </a:spcBef>
            <a:spcAft>
              <a:spcPct val="35000"/>
            </a:spcAft>
          </a:pPr>
          <a:r>
            <a:rPr lang="zh-CN" altLang="en-US" sz="1600" kern="1200" dirty="0" smtClean="0"/>
            <a:t>信息素养</a:t>
          </a:r>
          <a:endParaRPr lang="zh-CN" altLang="en-US" sz="1600" kern="1200" dirty="0"/>
        </a:p>
      </dsp:txBody>
      <dsp:txXfrm>
        <a:off x="2485404" y="10095"/>
        <a:ext cx="1810044" cy="724017"/>
      </dsp:txXfrm>
    </dsp:sp>
    <dsp:sp modelId="{F51266AF-4ECB-41FA-865B-7B4CC4FAC75B}">
      <dsp:nvSpPr>
        <dsp:cNvPr id="0" name=""/>
        <dsp:cNvSpPr/>
      </dsp:nvSpPr>
      <dsp:spPr>
        <a:xfrm>
          <a:off x="2485404" y="734113"/>
          <a:ext cx="1810044"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信息素养</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标准研究</a:t>
          </a:r>
          <a:endParaRPr lang="zh-CN" altLang="en-US" sz="1600" kern="1200" dirty="0"/>
        </a:p>
      </dsp:txBody>
      <dsp:txXfrm>
        <a:off x="2485404" y="734113"/>
        <a:ext cx="1810044" cy="2152080"/>
      </dsp:txXfrm>
    </dsp:sp>
    <dsp:sp modelId="{10AAB5F4-EA6F-4C54-99DF-A23074DC5B9E}">
      <dsp:nvSpPr>
        <dsp:cNvPr id="0" name=""/>
        <dsp:cNvSpPr/>
      </dsp:nvSpPr>
      <dsp:spPr>
        <a:xfrm>
          <a:off x="4548855" y="10095"/>
          <a:ext cx="1810044" cy="72401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100000"/>
            </a:lnSpc>
            <a:spcBef>
              <a:spcPct val="0"/>
            </a:spcBef>
            <a:spcAft>
              <a:spcPts val="0"/>
            </a:spcAft>
          </a:pPr>
          <a:r>
            <a:rPr lang="zh-CN" altLang="en-US" sz="1600" kern="1200" dirty="0" smtClean="0"/>
            <a:t>信息素养</a:t>
          </a:r>
          <a:endParaRPr lang="en-US" altLang="zh-CN" sz="1600" kern="1200" dirty="0" smtClean="0"/>
        </a:p>
        <a:p>
          <a:pPr lvl="0" algn="ctr" defTabSz="711200">
            <a:lnSpc>
              <a:spcPct val="100000"/>
            </a:lnSpc>
            <a:spcBef>
              <a:spcPct val="0"/>
            </a:spcBef>
            <a:spcAft>
              <a:spcPct val="35000"/>
            </a:spcAft>
          </a:pPr>
          <a:r>
            <a:rPr lang="zh-CN" altLang="en-US" sz="1600" kern="1200" dirty="0" smtClean="0"/>
            <a:t>教育研究</a:t>
          </a:r>
          <a:endParaRPr lang="zh-CN" altLang="en-US" sz="1600" kern="1200" dirty="0"/>
        </a:p>
      </dsp:txBody>
      <dsp:txXfrm>
        <a:off x="4548855" y="10095"/>
        <a:ext cx="1810044" cy="724017"/>
      </dsp:txXfrm>
    </dsp:sp>
    <dsp:sp modelId="{78B30A39-25ED-4993-953A-3D3901133FEC}">
      <dsp:nvSpPr>
        <dsp:cNvPr id="0" name=""/>
        <dsp:cNvSpPr/>
      </dsp:nvSpPr>
      <dsp:spPr>
        <a:xfrm>
          <a:off x="4548855" y="734113"/>
          <a:ext cx="1810044"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信息素养评估工具的设计</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信息素养对卫生保健的重要性</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健康信息可读性研究</a:t>
          </a:r>
          <a:endParaRPr lang="zh-CN" altLang="en-US" sz="1600" kern="1200" dirty="0"/>
        </a:p>
      </dsp:txBody>
      <dsp:txXfrm>
        <a:off x="4548855" y="734113"/>
        <a:ext cx="1810044" cy="2152080"/>
      </dsp:txXfrm>
    </dsp:sp>
    <dsp:sp modelId="{63F3F556-ACF3-4695-9C16-09DDF3AD79AA}">
      <dsp:nvSpPr>
        <dsp:cNvPr id="0" name=""/>
        <dsp:cNvSpPr/>
      </dsp:nvSpPr>
      <dsp:spPr>
        <a:xfrm>
          <a:off x="6612306" y="10095"/>
          <a:ext cx="1810044" cy="72401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100000"/>
            </a:lnSpc>
            <a:spcBef>
              <a:spcPct val="0"/>
            </a:spcBef>
            <a:spcAft>
              <a:spcPts val="0"/>
            </a:spcAft>
          </a:pPr>
          <a:r>
            <a:rPr lang="zh-CN" altLang="en-US" sz="1600" kern="1200" dirty="0" smtClean="0"/>
            <a:t>网络健康信息</a:t>
          </a:r>
          <a:endParaRPr lang="en-US" altLang="zh-CN" sz="1600" kern="1200" dirty="0" smtClean="0"/>
        </a:p>
        <a:p>
          <a:pPr lvl="0" algn="ctr" defTabSz="711200">
            <a:lnSpc>
              <a:spcPct val="100000"/>
            </a:lnSpc>
            <a:spcBef>
              <a:spcPct val="0"/>
            </a:spcBef>
            <a:spcAft>
              <a:spcPts val="0"/>
            </a:spcAft>
          </a:pPr>
          <a:r>
            <a:rPr lang="zh-CN" altLang="en-US" sz="1600" kern="1200" dirty="0" smtClean="0"/>
            <a:t>质量评价研究</a:t>
          </a:r>
          <a:endParaRPr lang="zh-CN" altLang="en-US" sz="1600" kern="1200" dirty="0"/>
        </a:p>
      </dsp:txBody>
      <dsp:txXfrm>
        <a:off x="6612306" y="10095"/>
        <a:ext cx="1810044" cy="724017"/>
      </dsp:txXfrm>
    </dsp:sp>
    <dsp:sp modelId="{10C85F61-B2DF-4BD2-BBF5-D879BB1E23F3}">
      <dsp:nvSpPr>
        <dsp:cNvPr id="0" name=""/>
        <dsp:cNvSpPr/>
      </dsp:nvSpPr>
      <dsp:spPr>
        <a:xfrm>
          <a:off x="6612306" y="734113"/>
          <a:ext cx="1810044" cy="2152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易用性评价</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可读性评价</a:t>
          </a:r>
          <a:endParaRPr lang="zh-CN" altLang="en-US" sz="1600" kern="1200" dirty="0"/>
        </a:p>
      </dsp:txBody>
      <dsp:txXfrm>
        <a:off x="6612306" y="734113"/>
        <a:ext cx="1810044" cy="21520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26BD-B5C3-4BF1-B1A3-148767BE340C}">
      <dsp:nvSpPr>
        <dsp:cNvPr id="0" name=""/>
        <dsp:cNvSpPr/>
      </dsp:nvSpPr>
      <dsp:spPr>
        <a:xfrm>
          <a:off x="0" y="2267"/>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维度一：能够了解信息以及信息素质能力在现代社会中的作用、价值与力量。</a:t>
          </a:r>
          <a:endParaRPr lang="zh-CN" altLang="en-US" sz="1800" kern="1200" dirty="0">
            <a:latin typeface="微软雅黑" pitchFamily="34" charset="-122"/>
            <a:ea typeface="微软雅黑" pitchFamily="34" charset="-122"/>
          </a:endParaRPr>
        </a:p>
      </dsp:txBody>
      <dsp:txXfrm>
        <a:off x="30458" y="32725"/>
        <a:ext cx="7868702" cy="563024"/>
      </dsp:txXfrm>
    </dsp:sp>
    <dsp:sp modelId="{3C2F8A85-D843-4E46-B018-F5EF7ECEF0A9}">
      <dsp:nvSpPr>
        <dsp:cNvPr id="0" name=""/>
        <dsp:cNvSpPr/>
      </dsp:nvSpPr>
      <dsp:spPr>
        <a:xfrm>
          <a:off x="0" y="635714"/>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维度二：能够确定所需信息的性质与范围。</a:t>
          </a:r>
          <a:endParaRPr lang="zh-CN" altLang="en-US" sz="1800" kern="1200" dirty="0">
            <a:latin typeface="微软雅黑" pitchFamily="34" charset="-122"/>
            <a:ea typeface="微软雅黑" pitchFamily="34" charset="-122"/>
          </a:endParaRPr>
        </a:p>
      </dsp:txBody>
      <dsp:txXfrm>
        <a:off x="30458" y="666172"/>
        <a:ext cx="7868702" cy="563024"/>
      </dsp:txXfrm>
    </dsp:sp>
    <dsp:sp modelId="{0F666E26-4200-4EF7-A4A0-FBA70079D462}">
      <dsp:nvSpPr>
        <dsp:cNvPr id="0" name=""/>
        <dsp:cNvSpPr/>
      </dsp:nvSpPr>
      <dsp:spPr>
        <a:xfrm>
          <a:off x="0" y="1269161"/>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维度三：能够有效地获取所需要的信息。</a:t>
          </a:r>
          <a:endParaRPr lang="zh-CN" altLang="en-US" sz="1800" kern="1200" dirty="0">
            <a:latin typeface="微软雅黑" pitchFamily="34" charset="-122"/>
            <a:ea typeface="微软雅黑" pitchFamily="34" charset="-122"/>
          </a:endParaRPr>
        </a:p>
      </dsp:txBody>
      <dsp:txXfrm>
        <a:off x="30458" y="1299619"/>
        <a:ext cx="7868702" cy="563024"/>
      </dsp:txXfrm>
    </dsp:sp>
    <dsp:sp modelId="{B8E4E742-C0D5-40B1-B255-A7A4F3A608E2}">
      <dsp:nvSpPr>
        <dsp:cNvPr id="0" name=""/>
        <dsp:cNvSpPr/>
      </dsp:nvSpPr>
      <dsp:spPr>
        <a:xfrm>
          <a:off x="0" y="1902607"/>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维度四：能够正确地评价信息及其信息源，并且把选择的信息融入自身的知</a:t>
          </a:r>
          <a:r>
            <a:rPr lang="en-US" altLang="zh-CN" sz="1800" kern="1200" dirty="0" smtClean="0">
              <a:latin typeface="微软雅黑" pitchFamily="34" charset="-122"/>
              <a:ea typeface="微软雅黑" pitchFamily="34" charset="-122"/>
            </a:rPr>
            <a:t>	</a:t>
          </a:r>
          <a:r>
            <a:rPr lang="zh-CN" altLang="en-US" sz="1800" kern="1200" dirty="0" smtClean="0">
              <a:latin typeface="微软雅黑" pitchFamily="34" charset="-122"/>
              <a:ea typeface="微软雅黑" pitchFamily="34" charset="-122"/>
            </a:rPr>
            <a:t>识体系中，重构新的知识体系。</a:t>
          </a:r>
          <a:endParaRPr lang="zh-CN" altLang="en-US" sz="1800" kern="1200" dirty="0">
            <a:latin typeface="微软雅黑" pitchFamily="34" charset="-122"/>
            <a:ea typeface="微软雅黑" pitchFamily="34" charset="-122"/>
          </a:endParaRPr>
        </a:p>
      </dsp:txBody>
      <dsp:txXfrm>
        <a:off x="30458" y="1933065"/>
        <a:ext cx="7868702" cy="563024"/>
      </dsp:txXfrm>
    </dsp:sp>
    <dsp:sp modelId="{BBAB3305-C810-4F58-BCEA-C84B1169FB55}">
      <dsp:nvSpPr>
        <dsp:cNvPr id="0" name=""/>
        <dsp:cNvSpPr/>
      </dsp:nvSpPr>
      <dsp:spPr>
        <a:xfrm>
          <a:off x="0" y="2536054"/>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维度五：能够有效地管理、组织与交流信息。</a:t>
          </a:r>
          <a:endParaRPr lang="zh-CN" altLang="en-US" sz="1800" kern="1200" dirty="0">
            <a:latin typeface="微软雅黑" pitchFamily="34" charset="-122"/>
            <a:ea typeface="微软雅黑" pitchFamily="34" charset="-122"/>
          </a:endParaRPr>
        </a:p>
      </dsp:txBody>
      <dsp:txXfrm>
        <a:off x="30458" y="2566512"/>
        <a:ext cx="7868702" cy="563024"/>
      </dsp:txXfrm>
    </dsp:sp>
    <dsp:sp modelId="{97D77107-B6EF-4BE1-A5E1-617B0D42CFC5}">
      <dsp:nvSpPr>
        <dsp:cNvPr id="0" name=""/>
        <dsp:cNvSpPr/>
      </dsp:nvSpPr>
      <dsp:spPr>
        <a:xfrm>
          <a:off x="0" y="3169501"/>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维度六：作为个人或群体的一员能够有效地利用信息来完成一项具体的任务。</a:t>
          </a:r>
          <a:endParaRPr lang="zh-CN" altLang="en-US" sz="1800" kern="1200" dirty="0">
            <a:latin typeface="微软雅黑" pitchFamily="34" charset="-122"/>
            <a:ea typeface="微软雅黑" pitchFamily="34" charset="-122"/>
          </a:endParaRPr>
        </a:p>
      </dsp:txBody>
      <dsp:txXfrm>
        <a:off x="30458" y="3199959"/>
        <a:ext cx="7868702" cy="563024"/>
      </dsp:txXfrm>
    </dsp:sp>
    <dsp:sp modelId="{C54DCCA1-1C0B-45DF-98E4-5993F3BE3DF9}">
      <dsp:nvSpPr>
        <dsp:cNvPr id="0" name=""/>
        <dsp:cNvSpPr/>
      </dsp:nvSpPr>
      <dsp:spPr>
        <a:xfrm>
          <a:off x="0" y="3802947"/>
          <a:ext cx="7929618" cy="6239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latin typeface="微软雅黑" pitchFamily="34" charset="-122"/>
              <a:ea typeface="微软雅黑" pitchFamily="34" charset="-122"/>
            </a:rPr>
            <a:t>维度七：了解与信息检索、利用相关的法律、伦理和社会经济问题，能够合</a:t>
          </a:r>
          <a:r>
            <a:rPr lang="en-US" altLang="zh-CN" sz="1800" kern="1200" dirty="0" smtClean="0">
              <a:latin typeface="微软雅黑" pitchFamily="34" charset="-122"/>
              <a:ea typeface="微软雅黑" pitchFamily="34" charset="-122"/>
            </a:rPr>
            <a:t>	</a:t>
          </a:r>
          <a:r>
            <a:rPr lang="zh-CN" altLang="en-US" sz="1800" kern="1200" dirty="0" smtClean="0">
              <a:latin typeface="微软雅黑" pitchFamily="34" charset="-122"/>
              <a:ea typeface="微软雅黑" pitchFamily="34" charset="-122"/>
            </a:rPr>
            <a:t>理、合法地检索和利用信息。</a:t>
          </a:r>
          <a:endParaRPr lang="zh-CN" altLang="en-US" sz="1800" kern="1200" dirty="0">
            <a:latin typeface="微软雅黑" pitchFamily="34" charset="-122"/>
            <a:ea typeface="微软雅黑" pitchFamily="34" charset="-122"/>
          </a:endParaRPr>
        </a:p>
      </dsp:txBody>
      <dsp:txXfrm>
        <a:off x="30458" y="3833405"/>
        <a:ext cx="7868702" cy="5630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5195F-E4F8-4B93-B9FF-429AEE1A98AD}">
      <dsp:nvSpPr>
        <dsp:cNvPr id="0" name=""/>
        <dsp:cNvSpPr/>
      </dsp:nvSpPr>
      <dsp:spPr>
        <a:xfrm>
          <a:off x="3086" y="34292"/>
          <a:ext cx="1855823" cy="4667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t>优势</a:t>
          </a:r>
          <a:endParaRPr lang="zh-CN" altLang="en-US" sz="2000" b="1" kern="1200" dirty="0"/>
        </a:p>
      </dsp:txBody>
      <dsp:txXfrm>
        <a:off x="3086" y="34292"/>
        <a:ext cx="1855823" cy="466786"/>
      </dsp:txXfrm>
    </dsp:sp>
    <dsp:sp modelId="{A54C281B-E4F5-4D45-B849-00FA0FE5538C}">
      <dsp:nvSpPr>
        <dsp:cNvPr id="0" name=""/>
        <dsp:cNvSpPr/>
      </dsp:nvSpPr>
      <dsp:spPr>
        <a:xfrm>
          <a:off x="3086" y="501079"/>
          <a:ext cx="1855823" cy="36410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smtClean="0"/>
            <a:t>高校师资力量增加</a:t>
          </a:r>
          <a:endParaRPr lang="zh-CN" altLang="en-US" sz="1400" b="1" kern="1200" dirty="0"/>
        </a:p>
        <a:p>
          <a:pPr marL="114300" lvl="1" indent="-114300" algn="l" defTabSz="622300">
            <a:lnSpc>
              <a:spcPct val="90000"/>
            </a:lnSpc>
            <a:spcBef>
              <a:spcPct val="0"/>
            </a:spcBef>
            <a:spcAft>
              <a:spcPct val="15000"/>
            </a:spcAft>
            <a:buChar char="••"/>
          </a:pPr>
          <a:r>
            <a:rPr lang="zh-CN" sz="1400" b="1" kern="1200" dirty="0" smtClean="0"/>
            <a:t>部分大学生自下而上关注信息素养问题，成立学生协会</a:t>
          </a:r>
          <a:endParaRPr lang="zh-CN" altLang="en-US" sz="1400" b="1" kern="1200" dirty="0"/>
        </a:p>
        <a:p>
          <a:pPr marL="114300" lvl="1" indent="-114300" algn="l" defTabSz="622300">
            <a:lnSpc>
              <a:spcPct val="90000"/>
            </a:lnSpc>
            <a:spcBef>
              <a:spcPct val="0"/>
            </a:spcBef>
            <a:spcAft>
              <a:spcPct val="15000"/>
            </a:spcAft>
            <a:buChar char="••"/>
          </a:pPr>
          <a:r>
            <a:rPr lang="zh-CN" sz="1400" b="1" kern="1200" dirty="0" smtClean="0"/>
            <a:t>信息素养研究关注度显著提升，研究发展速度较快</a:t>
          </a:r>
          <a:endParaRPr lang="zh-CN" altLang="en-US" sz="1400" b="1" kern="1200" dirty="0"/>
        </a:p>
      </dsp:txBody>
      <dsp:txXfrm>
        <a:off x="3086" y="501079"/>
        <a:ext cx="1855823" cy="3641092"/>
      </dsp:txXfrm>
    </dsp:sp>
    <dsp:sp modelId="{938827AF-D58D-432D-8BFD-AAED85FD1BA2}">
      <dsp:nvSpPr>
        <dsp:cNvPr id="0" name=""/>
        <dsp:cNvSpPr/>
      </dsp:nvSpPr>
      <dsp:spPr>
        <a:xfrm>
          <a:off x="2118724" y="34292"/>
          <a:ext cx="1855823" cy="4667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t>劣势</a:t>
          </a:r>
          <a:endParaRPr lang="zh-CN" altLang="en-US" sz="2000" b="1" kern="1200" dirty="0"/>
        </a:p>
      </dsp:txBody>
      <dsp:txXfrm>
        <a:off x="2118724" y="34292"/>
        <a:ext cx="1855823" cy="466786"/>
      </dsp:txXfrm>
    </dsp:sp>
    <dsp:sp modelId="{4878D3E3-3FF6-422B-9180-441FE39ABA2B}">
      <dsp:nvSpPr>
        <dsp:cNvPr id="0" name=""/>
        <dsp:cNvSpPr/>
      </dsp:nvSpPr>
      <dsp:spPr>
        <a:xfrm>
          <a:off x="2118724" y="501079"/>
          <a:ext cx="1855823" cy="36410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b="1" kern="1200" dirty="0" smtClean="0"/>
            <a:t>研究与实践起步晚，已有积累不足</a:t>
          </a:r>
          <a:endParaRPr lang="zh-CN" altLang="en-US" sz="1400" kern="1200" dirty="0"/>
        </a:p>
        <a:p>
          <a:pPr marL="114300" lvl="1" indent="-114300" algn="l" defTabSz="622300">
            <a:lnSpc>
              <a:spcPct val="90000"/>
            </a:lnSpc>
            <a:spcBef>
              <a:spcPct val="0"/>
            </a:spcBef>
            <a:spcAft>
              <a:spcPct val="15000"/>
            </a:spcAft>
            <a:buChar char="••"/>
          </a:pPr>
          <a:r>
            <a:rPr lang="zh-CN" sz="1400" b="1" kern="1200" dirty="0" smtClean="0"/>
            <a:t>缺乏对大学生信息素养评价标准的探索与确定</a:t>
          </a:r>
          <a:endParaRPr lang="zh-CN" altLang="en-US" sz="1400" kern="1200" dirty="0"/>
        </a:p>
        <a:p>
          <a:pPr marL="114300" lvl="1" indent="-114300" algn="l" defTabSz="622300">
            <a:lnSpc>
              <a:spcPct val="90000"/>
            </a:lnSpc>
            <a:spcBef>
              <a:spcPct val="0"/>
            </a:spcBef>
            <a:spcAft>
              <a:spcPct val="15000"/>
            </a:spcAft>
            <a:buChar char="••"/>
          </a:pPr>
          <a:r>
            <a:rPr lang="zh-CN" sz="1400" b="1" kern="1200" smtClean="0"/>
            <a:t>信息素养教育内容与教育形式相对单一</a:t>
          </a:r>
          <a:endParaRPr lang="zh-CN" altLang="en-US" sz="1400" kern="1200" dirty="0"/>
        </a:p>
        <a:p>
          <a:pPr marL="114300" lvl="1" indent="-114300" algn="l" defTabSz="622300">
            <a:lnSpc>
              <a:spcPct val="90000"/>
            </a:lnSpc>
            <a:spcBef>
              <a:spcPct val="0"/>
            </a:spcBef>
            <a:spcAft>
              <a:spcPct val="15000"/>
            </a:spcAft>
            <a:buChar char="••"/>
          </a:pPr>
          <a:r>
            <a:rPr lang="zh-CN" sz="1400" b="1" kern="1200" smtClean="0"/>
            <a:t>相关人员与机构合作不足</a:t>
          </a:r>
          <a:endParaRPr lang="zh-CN" altLang="en-US" sz="1400" kern="1200" dirty="0"/>
        </a:p>
      </dsp:txBody>
      <dsp:txXfrm>
        <a:off x="2118724" y="501079"/>
        <a:ext cx="1855823" cy="3641092"/>
      </dsp:txXfrm>
    </dsp:sp>
    <dsp:sp modelId="{5325985B-505B-4732-ACD3-87D90D9C7A99}">
      <dsp:nvSpPr>
        <dsp:cNvPr id="0" name=""/>
        <dsp:cNvSpPr/>
      </dsp:nvSpPr>
      <dsp:spPr>
        <a:xfrm>
          <a:off x="4234363" y="34292"/>
          <a:ext cx="1855823" cy="4667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t>机会</a:t>
          </a:r>
          <a:endParaRPr lang="zh-CN" altLang="en-US" sz="2000" b="1" kern="1200" dirty="0"/>
        </a:p>
      </dsp:txBody>
      <dsp:txXfrm>
        <a:off x="4234363" y="34292"/>
        <a:ext cx="1855823" cy="466786"/>
      </dsp:txXfrm>
    </dsp:sp>
    <dsp:sp modelId="{22A02924-7AD9-4E6C-A6F9-7D369CFF51E3}">
      <dsp:nvSpPr>
        <dsp:cNvPr id="0" name=""/>
        <dsp:cNvSpPr/>
      </dsp:nvSpPr>
      <dsp:spPr>
        <a:xfrm>
          <a:off x="4234363" y="501079"/>
          <a:ext cx="1855823" cy="36410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b="1" kern="1200" dirty="0" smtClean="0"/>
            <a:t>国家教育部、图书馆重视信息素养教育，相关会议愈发关注信息素养议题</a:t>
          </a:r>
          <a:endParaRPr lang="zh-CN" altLang="en-US" sz="1400" kern="1200" dirty="0"/>
        </a:p>
        <a:p>
          <a:pPr marL="114300" lvl="1" indent="-114300" algn="l" defTabSz="622300">
            <a:lnSpc>
              <a:spcPct val="90000"/>
            </a:lnSpc>
            <a:spcBef>
              <a:spcPct val="0"/>
            </a:spcBef>
            <a:spcAft>
              <a:spcPct val="15000"/>
            </a:spcAft>
            <a:buChar char="••"/>
          </a:pPr>
          <a:r>
            <a:rPr lang="zh-CN" sz="1400" b="1" kern="1200" dirty="0" smtClean="0"/>
            <a:t>国内经济稳定增长，国家对教育的投入不断加大</a:t>
          </a:r>
          <a:endParaRPr lang="zh-CN" altLang="en-US" sz="1400" kern="1200" dirty="0"/>
        </a:p>
        <a:p>
          <a:pPr marL="114300" lvl="1" indent="-114300" algn="l" defTabSz="622300">
            <a:lnSpc>
              <a:spcPct val="90000"/>
            </a:lnSpc>
            <a:spcBef>
              <a:spcPct val="0"/>
            </a:spcBef>
            <a:spcAft>
              <a:spcPct val="15000"/>
            </a:spcAft>
            <a:buChar char="••"/>
          </a:pPr>
          <a:r>
            <a:rPr lang="zh-CN" sz="1400" b="1" kern="1200" smtClean="0"/>
            <a:t>技术发展有利于信息素养教育模式的革新，进一步突破时空限制</a:t>
          </a:r>
          <a:endParaRPr lang="zh-CN" altLang="en-US" sz="1400" kern="1200" dirty="0"/>
        </a:p>
        <a:p>
          <a:pPr marL="114300" lvl="1" indent="-114300" algn="l" defTabSz="622300">
            <a:lnSpc>
              <a:spcPct val="90000"/>
            </a:lnSpc>
            <a:spcBef>
              <a:spcPct val="0"/>
            </a:spcBef>
            <a:spcAft>
              <a:spcPct val="15000"/>
            </a:spcAft>
            <a:buChar char="••"/>
          </a:pPr>
          <a:r>
            <a:rPr lang="zh-CN" sz="1400" b="1" kern="1200" smtClean="0"/>
            <a:t>国民整体受教育程度增加，对信息素养的关注度、重视程度以及认同度提高</a:t>
          </a:r>
          <a:endParaRPr lang="zh-CN" altLang="en-US" sz="1400" kern="1200" dirty="0"/>
        </a:p>
      </dsp:txBody>
      <dsp:txXfrm>
        <a:off x="4234363" y="501079"/>
        <a:ext cx="1855823" cy="3641092"/>
      </dsp:txXfrm>
    </dsp:sp>
    <dsp:sp modelId="{E025F14D-AA40-41F1-84A7-A69050126C14}">
      <dsp:nvSpPr>
        <dsp:cNvPr id="0" name=""/>
        <dsp:cNvSpPr/>
      </dsp:nvSpPr>
      <dsp:spPr>
        <a:xfrm>
          <a:off x="6350002" y="34292"/>
          <a:ext cx="1855823" cy="46678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t>威胁</a:t>
          </a:r>
          <a:endParaRPr lang="zh-CN" altLang="en-US" sz="2000" b="1" kern="1200" dirty="0"/>
        </a:p>
      </dsp:txBody>
      <dsp:txXfrm>
        <a:off x="6350002" y="34292"/>
        <a:ext cx="1855823" cy="466786"/>
      </dsp:txXfrm>
    </dsp:sp>
    <dsp:sp modelId="{1196E5F3-E7DB-458C-B687-C229E6174C87}">
      <dsp:nvSpPr>
        <dsp:cNvPr id="0" name=""/>
        <dsp:cNvSpPr/>
      </dsp:nvSpPr>
      <dsp:spPr>
        <a:xfrm>
          <a:off x="6350002" y="501079"/>
          <a:ext cx="1855823" cy="364109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b="1" kern="1200" smtClean="0"/>
            <a:t>缺乏全面的大学生信息素养发展规划，培育过程中容易出现种种问题</a:t>
          </a:r>
          <a:endParaRPr lang="zh-CN" altLang="en-US" sz="1400" kern="1200" dirty="0"/>
        </a:p>
        <a:p>
          <a:pPr marL="114300" lvl="1" indent="-114300" algn="l" defTabSz="622300">
            <a:lnSpc>
              <a:spcPct val="90000"/>
            </a:lnSpc>
            <a:spcBef>
              <a:spcPct val="0"/>
            </a:spcBef>
            <a:spcAft>
              <a:spcPct val="15000"/>
            </a:spcAft>
            <a:buChar char="••"/>
          </a:pPr>
          <a:r>
            <a:rPr lang="zh-CN" sz="1400" b="1" kern="1200" smtClean="0"/>
            <a:t>区域经济发展与教育资源分布不平衡，参差不齐问题解决难度大</a:t>
          </a:r>
          <a:endParaRPr lang="zh-CN" altLang="en-US" sz="1400" kern="1200" dirty="0"/>
        </a:p>
        <a:p>
          <a:pPr marL="114300" lvl="1" indent="-114300" algn="l" defTabSz="622300">
            <a:lnSpc>
              <a:spcPct val="90000"/>
            </a:lnSpc>
            <a:spcBef>
              <a:spcPct val="0"/>
            </a:spcBef>
            <a:spcAft>
              <a:spcPct val="15000"/>
            </a:spcAft>
            <a:buChar char="••"/>
          </a:pPr>
          <a:r>
            <a:rPr lang="zh-CN" sz="1400" b="1" kern="1200" smtClean="0"/>
            <a:t>信息技术飞速发展，信息源数量激增，信息资源鱼龙混杂，信息素养教育更新与改革适应乃至超前于信息社会发展的难度加大</a:t>
          </a:r>
          <a:endParaRPr lang="zh-CN" altLang="en-US" sz="1400" kern="1200" dirty="0"/>
        </a:p>
      </dsp:txBody>
      <dsp:txXfrm>
        <a:off x="6350002" y="501079"/>
        <a:ext cx="1855823" cy="3641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FA7F3-CF86-49FF-84F0-6E286DA48E76}">
      <dsp:nvSpPr>
        <dsp:cNvPr id="0" name=""/>
        <dsp:cNvSpPr/>
      </dsp:nvSpPr>
      <dsp:spPr>
        <a:xfrm>
          <a:off x="3915" y="17464"/>
          <a:ext cx="1500916" cy="6003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信息素养内涵</a:t>
          </a:r>
          <a:endParaRPr lang="zh-CN" altLang="en-US" sz="1600" kern="1200" dirty="0"/>
        </a:p>
      </dsp:txBody>
      <dsp:txXfrm>
        <a:off x="3915" y="17464"/>
        <a:ext cx="1500916" cy="600366"/>
      </dsp:txXfrm>
    </dsp:sp>
    <dsp:sp modelId="{A2488D1A-684A-4F71-8ED4-98187330B5FF}">
      <dsp:nvSpPr>
        <dsp:cNvPr id="0" name=""/>
        <dsp:cNvSpPr/>
      </dsp:nvSpPr>
      <dsp:spPr>
        <a:xfrm>
          <a:off x="3915" y="617831"/>
          <a:ext cx="1500916" cy="16689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信息意识</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信息能力</a:t>
          </a:r>
          <a:endParaRPr lang="zh-CN" altLang="en-US" sz="1600" kern="1200" dirty="0"/>
        </a:p>
      </dsp:txBody>
      <dsp:txXfrm>
        <a:off x="3915" y="617831"/>
        <a:ext cx="1500916" cy="1668960"/>
      </dsp:txXfrm>
    </dsp:sp>
    <dsp:sp modelId="{D80AA6CA-F3BD-4C27-9C8D-46DC96741059}">
      <dsp:nvSpPr>
        <dsp:cNvPr id="0" name=""/>
        <dsp:cNvSpPr/>
      </dsp:nvSpPr>
      <dsp:spPr>
        <a:xfrm>
          <a:off x="1714960" y="17464"/>
          <a:ext cx="1500916" cy="6003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网络环境下信息素养重要性</a:t>
          </a:r>
          <a:endParaRPr lang="zh-CN" altLang="en-US" sz="1600" kern="1200" dirty="0"/>
        </a:p>
      </dsp:txBody>
      <dsp:txXfrm>
        <a:off x="1714960" y="17464"/>
        <a:ext cx="1500916" cy="600366"/>
      </dsp:txXfrm>
    </dsp:sp>
    <dsp:sp modelId="{F51266AF-4ECB-41FA-865B-7B4CC4FAC75B}">
      <dsp:nvSpPr>
        <dsp:cNvPr id="0" name=""/>
        <dsp:cNvSpPr/>
      </dsp:nvSpPr>
      <dsp:spPr>
        <a:xfrm>
          <a:off x="1714960" y="617831"/>
          <a:ext cx="1500916" cy="16689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网络环境</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网络教育</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数字图书馆</a:t>
          </a:r>
          <a:endParaRPr lang="zh-CN" altLang="en-US" sz="1600" kern="1200" dirty="0"/>
        </a:p>
      </dsp:txBody>
      <dsp:txXfrm>
        <a:off x="1714960" y="617831"/>
        <a:ext cx="1500916" cy="1668960"/>
      </dsp:txXfrm>
    </dsp:sp>
    <dsp:sp modelId="{10AAB5F4-EA6F-4C54-99DF-A23074DC5B9E}">
      <dsp:nvSpPr>
        <dsp:cNvPr id="0" name=""/>
        <dsp:cNvSpPr/>
      </dsp:nvSpPr>
      <dsp:spPr>
        <a:xfrm>
          <a:off x="3426005" y="17464"/>
          <a:ext cx="1500916" cy="6003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图书馆信息素养</a:t>
          </a:r>
          <a:endParaRPr lang="zh-CN" altLang="en-US" sz="1600" kern="1200" dirty="0"/>
        </a:p>
      </dsp:txBody>
      <dsp:txXfrm>
        <a:off x="3426005" y="17464"/>
        <a:ext cx="1500916" cy="600366"/>
      </dsp:txXfrm>
    </dsp:sp>
    <dsp:sp modelId="{78B30A39-25ED-4993-953A-3D3901133FEC}">
      <dsp:nvSpPr>
        <dsp:cNvPr id="0" name=""/>
        <dsp:cNvSpPr/>
      </dsp:nvSpPr>
      <dsp:spPr>
        <a:xfrm>
          <a:off x="3426005" y="617831"/>
          <a:ext cx="1500916" cy="16689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高校图书馆</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图书馆</a:t>
          </a:r>
          <a:endParaRPr lang="zh-CN" altLang="en-US" sz="1600" kern="1200" dirty="0"/>
        </a:p>
      </dsp:txBody>
      <dsp:txXfrm>
        <a:off x="3426005" y="617831"/>
        <a:ext cx="1500916" cy="1668960"/>
      </dsp:txXfrm>
    </dsp:sp>
    <dsp:sp modelId="{63F3F556-ACF3-4695-9C16-09DDF3AD79AA}">
      <dsp:nvSpPr>
        <dsp:cNvPr id="0" name=""/>
        <dsp:cNvSpPr/>
      </dsp:nvSpPr>
      <dsp:spPr>
        <a:xfrm>
          <a:off x="5137050" y="17464"/>
          <a:ext cx="1500916" cy="6003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信息素养概念背景</a:t>
          </a:r>
          <a:endParaRPr lang="zh-CN" altLang="en-US" sz="1600" kern="1200" dirty="0"/>
        </a:p>
      </dsp:txBody>
      <dsp:txXfrm>
        <a:off x="5137050" y="17464"/>
        <a:ext cx="1500916" cy="600366"/>
      </dsp:txXfrm>
    </dsp:sp>
    <dsp:sp modelId="{10C85F61-B2DF-4BD2-BBF5-D879BB1E23F3}">
      <dsp:nvSpPr>
        <dsp:cNvPr id="0" name=""/>
        <dsp:cNvSpPr/>
      </dsp:nvSpPr>
      <dsp:spPr>
        <a:xfrm>
          <a:off x="5137050" y="617831"/>
          <a:ext cx="1500916" cy="16689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信息社会</a:t>
          </a:r>
          <a:endParaRPr lang="zh-CN" altLang="en-US" sz="1600" kern="1200" dirty="0"/>
        </a:p>
        <a:p>
          <a:pPr marL="171450" lvl="1" indent="-171450" algn="l" defTabSz="711200">
            <a:lnSpc>
              <a:spcPct val="90000"/>
            </a:lnSpc>
            <a:spcBef>
              <a:spcPct val="0"/>
            </a:spcBef>
            <a:spcAft>
              <a:spcPct val="15000"/>
            </a:spcAft>
            <a:buChar char="••"/>
          </a:pPr>
          <a:r>
            <a:rPr lang="zh-CN" altLang="en-US" sz="1600" kern="1200" smtClean="0"/>
            <a:t>信息资源</a:t>
          </a:r>
          <a:endParaRPr lang="zh-CN" altLang="en-US" sz="1600" kern="1200" dirty="0"/>
        </a:p>
      </dsp:txBody>
      <dsp:txXfrm>
        <a:off x="5137050" y="617831"/>
        <a:ext cx="1500916" cy="1668960"/>
      </dsp:txXfrm>
    </dsp:sp>
    <dsp:sp modelId="{C0525009-2932-4E7E-A3D0-B1A2458FE1AC}">
      <dsp:nvSpPr>
        <dsp:cNvPr id="0" name=""/>
        <dsp:cNvSpPr/>
      </dsp:nvSpPr>
      <dsp:spPr>
        <a:xfrm>
          <a:off x="6848095" y="17464"/>
          <a:ext cx="1500916" cy="6003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高校教育研究</a:t>
          </a:r>
          <a:endParaRPr lang="zh-CN" altLang="en-US" sz="1600" kern="1200" dirty="0"/>
        </a:p>
      </dsp:txBody>
      <dsp:txXfrm>
        <a:off x="6848095" y="17464"/>
        <a:ext cx="1500916" cy="600366"/>
      </dsp:txXfrm>
    </dsp:sp>
    <dsp:sp modelId="{7736CC82-923B-4CC8-A1CD-5D298F45C2A3}">
      <dsp:nvSpPr>
        <dsp:cNvPr id="0" name=""/>
        <dsp:cNvSpPr/>
      </dsp:nvSpPr>
      <dsp:spPr>
        <a:xfrm>
          <a:off x="6848095" y="617831"/>
          <a:ext cx="1500916" cy="16689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教育改革</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高校</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教育模式</a:t>
          </a:r>
          <a:endParaRPr lang="zh-CN" altLang="en-US" sz="1600" kern="1200" dirty="0"/>
        </a:p>
      </dsp:txBody>
      <dsp:txXfrm>
        <a:off x="6848095" y="617831"/>
        <a:ext cx="1500916" cy="1668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60172-8E63-4AF3-B73C-F07F9C7D61FB}">
      <dsp:nvSpPr>
        <dsp:cNvPr id="0" name=""/>
        <dsp:cNvSpPr/>
      </dsp:nvSpPr>
      <dsp:spPr>
        <a:xfrm>
          <a:off x="2595" y="169799"/>
          <a:ext cx="2530673" cy="43200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标准与教学指导</a:t>
          </a:r>
          <a:endParaRPr lang="zh-CN" altLang="en-US" sz="1500" kern="1200" dirty="0"/>
        </a:p>
      </dsp:txBody>
      <dsp:txXfrm>
        <a:off x="2595" y="169799"/>
        <a:ext cx="2530673" cy="432000"/>
      </dsp:txXfrm>
    </dsp:sp>
    <dsp:sp modelId="{D672872D-0AB8-4733-B1A7-C5BA99192A7E}">
      <dsp:nvSpPr>
        <dsp:cNvPr id="0" name=""/>
        <dsp:cNvSpPr/>
      </dsp:nvSpPr>
      <dsp:spPr>
        <a:xfrm>
          <a:off x="2595" y="601799"/>
          <a:ext cx="2530673" cy="395280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1988</a:t>
          </a:r>
          <a:r>
            <a:rPr lang="zh-CN" altLang="en-US" sz="1500" kern="1200" dirty="0" smtClean="0"/>
            <a:t>年“</a:t>
          </a:r>
          <a:r>
            <a:rPr lang="en-US" altLang="zh-CN" sz="1500" kern="1200" dirty="0" smtClean="0"/>
            <a:t>BIG6</a:t>
          </a:r>
          <a:r>
            <a:rPr lang="zh-CN" altLang="en-US" sz="1500" kern="1200" dirty="0" smtClean="0"/>
            <a:t>”技能</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smtClean="0"/>
            <a:t>1995</a:t>
          </a:r>
          <a:r>
            <a:rPr lang="zh-CN" altLang="en-US" sz="1500" kern="1200" dirty="0" smtClean="0"/>
            <a:t>年，</a:t>
          </a:r>
          <a:r>
            <a:rPr lang="zh-CN" sz="1500" kern="1200" dirty="0" smtClean="0"/>
            <a:t>“信息素养评分表”</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smtClean="0"/>
            <a:t>1998</a:t>
          </a:r>
          <a:r>
            <a:rPr lang="zh-CN" altLang="en-US" sz="1500" kern="1200" dirty="0" smtClean="0"/>
            <a:t>年，</a:t>
          </a:r>
          <a:r>
            <a:rPr lang="zh-CN" sz="1500" kern="1200" dirty="0" smtClean="0"/>
            <a:t>“学生学习的</a:t>
          </a:r>
          <a:r>
            <a:rPr lang="en-US" sz="1500" kern="1200" dirty="0" smtClean="0"/>
            <a:t>9</a:t>
          </a:r>
          <a:r>
            <a:rPr lang="zh-CN" sz="1500" kern="1200" dirty="0" smtClean="0"/>
            <a:t>个信息素养标准”</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smtClean="0"/>
            <a:t>2000</a:t>
          </a:r>
          <a:r>
            <a:rPr lang="zh-CN" altLang="en-US" sz="1500" kern="1200" dirty="0" smtClean="0"/>
            <a:t>年，</a:t>
          </a:r>
          <a:r>
            <a:rPr lang="en-US" altLang="zh-CN" sz="1500" kern="1200" dirty="0" smtClean="0"/>
            <a:t>ACRL</a:t>
          </a:r>
          <a:r>
            <a:rPr lang="zh-CN" altLang="en-US" sz="1500" kern="1200" dirty="0" smtClean="0"/>
            <a:t>公布</a:t>
          </a:r>
          <a:r>
            <a:rPr lang="zh-CN" sz="1500" kern="1200" dirty="0" smtClean="0"/>
            <a:t>高等教育信息素养能力标准</a:t>
          </a:r>
          <a:r>
            <a:rPr lang="zh-CN" altLang="en-US" sz="1500" kern="1200" dirty="0" smtClean="0"/>
            <a:t>。以及随后的</a:t>
          </a:r>
          <a:r>
            <a:rPr lang="zh-CN" sz="1500" kern="1200" dirty="0" smtClean="0"/>
            <a:t>《优秀信息素养教学程序的特征：指导方针》</a:t>
          </a:r>
          <a:r>
            <a:rPr lang="zh-CN" altLang="en-US" sz="1500" kern="1200" dirty="0" smtClean="0"/>
            <a:t>（</a:t>
          </a:r>
          <a:r>
            <a:rPr lang="en-US" altLang="zh-CN" sz="1500" kern="1200" dirty="0" smtClean="0"/>
            <a:t>2003</a:t>
          </a:r>
          <a:r>
            <a:rPr lang="zh-CN" altLang="en-US" sz="1500" kern="1200" dirty="0" smtClean="0"/>
            <a:t>），</a:t>
          </a:r>
          <a:r>
            <a:rPr lang="zh-CN" sz="1500" kern="1200" dirty="0" smtClean="0"/>
            <a:t>《优秀学分课程信息素养教学案例》</a:t>
          </a:r>
          <a:r>
            <a:rPr lang="zh-CN" altLang="en-US" sz="1500" kern="1200" dirty="0" smtClean="0"/>
            <a:t>（</a:t>
          </a:r>
          <a:r>
            <a:rPr lang="en-US" altLang="zh-CN" sz="1500" kern="1200" dirty="0" smtClean="0"/>
            <a:t>2011</a:t>
          </a:r>
          <a:r>
            <a:rPr lang="zh-CN" altLang="en-US" sz="1500" kern="1200" dirty="0" smtClean="0"/>
            <a:t>）</a:t>
          </a:r>
          <a:r>
            <a:rPr lang="zh-CN" sz="1500" kern="1200" dirty="0" smtClean="0"/>
            <a:t>，《自然科学领域信息素养标准》（</a:t>
          </a:r>
          <a:r>
            <a:rPr lang="en-US" sz="1500" kern="1200" dirty="0" smtClean="0"/>
            <a:t>2006 </a:t>
          </a:r>
          <a:r>
            <a:rPr lang="zh-CN" sz="1500" kern="1200" dirty="0" smtClean="0"/>
            <a:t>）</a:t>
          </a:r>
          <a:r>
            <a:rPr lang="zh-CN" altLang="en-US" sz="1500" kern="1200" dirty="0" smtClean="0"/>
            <a:t>，</a:t>
          </a:r>
          <a:r>
            <a:rPr lang="zh-CN" sz="1500" kern="1200" dirty="0" smtClean="0"/>
            <a:t>《文科信息素养标准》（</a:t>
          </a:r>
          <a:r>
            <a:rPr lang="en-US" sz="1500" kern="1200" dirty="0" smtClean="0"/>
            <a:t>2008 </a:t>
          </a:r>
          <a:r>
            <a:rPr lang="zh-CN" sz="1500" kern="1200" dirty="0" smtClean="0"/>
            <a:t>）</a:t>
          </a:r>
          <a:r>
            <a:rPr lang="zh-CN" altLang="en-US" sz="1500" kern="1200" dirty="0" smtClean="0"/>
            <a:t>，</a:t>
          </a:r>
          <a:r>
            <a:rPr lang="zh-CN" sz="1500" kern="1200" dirty="0" smtClean="0"/>
            <a:t>《心理学科信息素养标准》（</a:t>
          </a:r>
          <a:r>
            <a:rPr lang="en-US" sz="1500" kern="1200" dirty="0" smtClean="0"/>
            <a:t>2010 </a:t>
          </a:r>
          <a:r>
            <a:rPr lang="zh-CN" sz="1500" kern="1200" dirty="0" smtClean="0"/>
            <a:t>）等</a:t>
          </a:r>
          <a:endParaRPr lang="zh-CN" altLang="en-US" sz="1500" kern="1200" dirty="0"/>
        </a:p>
      </dsp:txBody>
      <dsp:txXfrm>
        <a:off x="2595" y="601799"/>
        <a:ext cx="2530673" cy="3952800"/>
      </dsp:txXfrm>
    </dsp:sp>
    <dsp:sp modelId="{65EC3D47-AD20-4690-B0FC-5B2C4401CB03}">
      <dsp:nvSpPr>
        <dsp:cNvPr id="0" name=""/>
        <dsp:cNvSpPr/>
      </dsp:nvSpPr>
      <dsp:spPr>
        <a:xfrm>
          <a:off x="2887563" y="169799"/>
          <a:ext cx="2530673" cy="43200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相关组织机构的成立与实践</a:t>
          </a:r>
          <a:endParaRPr lang="zh-CN" altLang="en-US" sz="1500" kern="1200" dirty="0"/>
        </a:p>
      </dsp:txBody>
      <dsp:txXfrm>
        <a:off x="2887563" y="169799"/>
        <a:ext cx="2530673" cy="432000"/>
      </dsp:txXfrm>
    </dsp:sp>
    <dsp:sp modelId="{AA1863C6-262C-4DDD-B230-9D0A4B4A1A6B}">
      <dsp:nvSpPr>
        <dsp:cNvPr id="0" name=""/>
        <dsp:cNvSpPr/>
      </dsp:nvSpPr>
      <dsp:spPr>
        <a:xfrm>
          <a:off x="2887563" y="601799"/>
          <a:ext cx="2530673" cy="395280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1956</a:t>
          </a:r>
          <a:r>
            <a:rPr lang="zh-CN" altLang="en-US" sz="1500" kern="1200" dirty="0" smtClean="0"/>
            <a:t>年，</a:t>
          </a:r>
          <a:r>
            <a:rPr lang="zh-CN" sz="1500" kern="1200" dirty="0" smtClean="0"/>
            <a:t>美国私立大学协会（</a:t>
          </a:r>
          <a:r>
            <a:rPr lang="en-US" sz="1500" kern="1200" dirty="0" smtClean="0"/>
            <a:t>Council of Independent Colleges</a:t>
          </a:r>
          <a:r>
            <a:rPr lang="zh-CN" sz="1500" kern="1200" dirty="0" smtClean="0"/>
            <a:t>）</a:t>
          </a:r>
          <a:r>
            <a:rPr lang="zh-CN" altLang="en-US" sz="1500" kern="1200" dirty="0" smtClean="0"/>
            <a:t>成立，</a:t>
          </a:r>
          <a:r>
            <a:rPr lang="zh-CN" sz="1500" kern="1200" dirty="0" smtClean="0"/>
            <a:t>筹划了系列信息素养教育主题研讨会</a:t>
          </a:r>
          <a:endParaRPr lang="zh-CN" altLang="en-US" sz="1500" kern="1200" dirty="0"/>
        </a:p>
        <a:p>
          <a:pPr marL="114300" lvl="1" indent="-114300" algn="l" defTabSz="666750">
            <a:lnSpc>
              <a:spcPct val="90000"/>
            </a:lnSpc>
            <a:spcBef>
              <a:spcPct val="0"/>
            </a:spcBef>
            <a:spcAft>
              <a:spcPct val="15000"/>
            </a:spcAft>
            <a:buChar char="••"/>
          </a:pPr>
          <a:r>
            <a:rPr lang="en-US" sz="1500" kern="1200" dirty="0" smtClean="0"/>
            <a:t>1987</a:t>
          </a:r>
          <a:r>
            <a:rPr lang="zh-CN" sz="1500" kern="1200" dirty="0" smtClean="0"/>
            <a:t>年，美国图书馆协会成立了信</a:t>
          </a:r>
          <a:r>
            <a:rPr lang="zh-CN" altLang="en-US" sz="1500" kern="1200" dirty="0" smtClean="0"/>
            <a:t>成立</a:t>
          </a:r>
          <a:r>
            <a:rPr lang="zh-CN" sz="1500" kern="1200" dirty="0" smtClean="0"/>
            <a:t>息素养总统委员会</a:t>
          </a:r>
          <a:endParaRPr lang="zh-CN" altLang="en-US" sz="1500" kern="1200" dirty="0"/>
        </a:p>
        <a:p>
          <a:pPr marL="114300" lvl="1" indent="-114300" algn="l" defTabSz="666750">
            <a:lnSpc>
              <a:spcPct val="90000"/>
            </a:lnSpc>
            <a:spcBef>
              <a:spcPct val="0"/>
            </a:spcBef>
            <a:spcAft>
              <a:spcPct val="15000"/>
            </a:spcAft>
            <a:buChar char="••"/>
          </a:pPr>
          <a:r>
            <a:rPr lang="en-US" sz="1500" kern="1200" dirty="0" smtClean="0"/>
            <a:t>1990</a:t>
          </a:r>
          <a:r>
            <a:rPr lang="zh-CN" sz="1500" kern="1200" dirty="0" smtClean="0"/>
            <a:t>年</a:t>
          </a:r>
          <a:r>
            <a:rPr lang="zh-CN" altLang="en-US" sz="1500" kern="1200" dirty="0" smtClean="0"/>
            <a:t>，</a:t>
          </a:r>
          <a:r>
            <a:rPr lang="zh-CN" sz="1500" kern="1200" dirty="0" smtClean="0"/>
            <a:t>国家信息素养论坛</a:t>
          </a:r>
          <a:endParaRPr lang="zh-CN" altLang="en-US" sz="1500" kern="1200" dirty="0"/>
        </a:p>
      </dsp:txBody>
      <dsp:txXfrm>
        <a:off x="2887563" y="601799"/>
        <a:ext cx="2530673" cy="3952800"/>
      </dsp:txXfrm>
    </dsp:sp>
    <dsp:sp modelId="{3FB89E62-8B9C-4566-A2F2-E325C920EF26}">
      <dsp:nvSpPr>
        <dsp:cNvPr id="0" name=""/>
        <dsp:cNvSpPr/>
      </dsp:nvSpPr>
      <dsp:spPr>
        <a:xfrm>
          <a:off x="5772530" y="169799"/>
          <a:ext cx="2530673" cy="43200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高校教育实践</a:t>
          </a:r>
          <a:endParaRPr lang="zh-CN" altLang="en-US" sz="1500" kern="1200" dirty="0"/>
        </a:p>
      </dsp:txBody>
      <dsp:txXfrm>
        <a:off x="5772530" y="169799"/>
        <a:ext cx="2530673" cy="432000"/>
      </dsp:txXfrm>
    </dsp:sp>
    <dsp:sp modelId="{062E00ED-C13A-434F-8431-7A4044923115}">
      <dsp:nvSpPr>
        <dsp:cNvPr id="0" name=""/>
        <dsp:cNvSpPr/>
      </dsp:nvSpPr>
      <dsp:spPr>
        <a:xfrm>
          <a:off x="5772530" y="601799"/>
          <a:ext cx="2530673" cy="395280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0" kern="1200" dirty="0" smtClean="0"/>
            <a:t>代表性教育实践项目：</a:t>
          </a:r>
          <a:r>
            <a:rPr lang="zh-CN" sz="1500" b="0" kern="1200" dirty="0" smtClean="0"/>
            <a:t>德克萨斯州立大学在线信息素养教育指南</a:t>
          </a:r>
          <a:r>
            <a:rPr lang="zh-CN" altLang="en-US" sz="1500" b="0" kern="1200" dirty="0" smtClean="0"/>
            <a:t>、</a:t>
          </a:r>
          <a:r>
            <a:rPr lang="zh-CN" sz="1500" b="0" kern="1200" dirty="0" smtClean="0"/>
            <a:t>加利福尼亚州立大学系统的信息能力项目</a:t>
          </a:r>
          <a:r>
            <a:rPr lang="zh-CN" altLang="en-US" sz="1500" b="0" kern="1200" dirty="0" smtClean="0"/>
            <a:t>、</a:t>
          </a:r>
          <a:r>
            <a:rPr lang="zh-CN" sz="1500" b="0" kern="1200" dirty="0" smtClean="0"/>
            <a:t>纽约州立大学的信息素养倡导项目</a:t>
          </a:r>
          <a:r>
            <a:rPr lang="zh-CN" altLang="en-US" sz="1500" b="0" kern="1200" dirty="0" smtClean="0"/>
            <a:t>、</a:t>
          </a:r>
          <a:r>
            <a:rPr lang="zh-CN" sz="1500" b="0" kern="1200" dirty="0" smtClean="0"/>
            <a:t>华盛顿大学的</a:t>
          </a:r>
          <a:r>
            <a:rPr lang="en-US" sz="1500" b="0" kern="1200" dirty="0" err="1" smtClean="0"/>
            <a:t>Uwired</a:t>
          </a:r>
          <a:r>
            <a:rPr lang="zh-CN" sz="1500" b="0" kern="1200" dirty="0" smtClean="0"/>
            <a:t>项目</a:t>
          </a:r>
          <a:r>
            <a:rPr lang="zh-CN" altLang="en-US" sz="1500" b="0" kern="1200" dirty="0" smtClean="0"/>
            <a:t>、</a:t>
          </a:r>
          <a:endParaRPr lang="zh-CN" altLang="en-US" sz="1500" kern="1200" dirty="0"/>
        </a:p>
        <a:p>
          <a:pPr marL="114300" lvl="1" indent="-114300" algn="l" defTabSz="666750">
            <a:lnSpc>
              <a:spcPct val="90000"/>
            </a:lnSpc>
            <a:spcBef>
              <a:spcPct val="0"/>
            </a:spcBef>
            <a:spcAft>
              <a:spcPct val="15000"/>
            </a:spcAft>
            <a:buChar char="••"/>
          </a:pPr>
          <a:r>
            <a:rPr lang="zh-CN" altLang="en-US" sz="1500" b="0" kern="1200" dirty="0" smtClean="0"/>
            <a:t>“</a:t>
          </a:r>
          <a:r>
            <a:rPr lang="zh-CN" sz="1500" b="0" kern="1200" dirty="0" smtClean="0"/>
            <a:t>大学生研究图书馆奖励计划</a:t>
          </a:r>
          <a:r>
            <a:rPr lang="zh-CN" altLang="en-US" sz="1500" b="0" kern="1200" dirty="0" smtClean="0"/>
            <a:t>”</a:t>
          </a:r>
          <a:r>
            <a:rPr lang="zh-CN" altLang="en-US" sz="1500" b="0" kern="1200" dirty="0" smtClean="0">
              <a:latin typeface="Times New Roman" panose="02020603050405020304" pitchFamily="18" charset="0"/>
              <a:cs typeface="Times New Roman" panose="02020603050405020304" pitchFamily="18" charset="0"/>
            </a:rPr>
            <a:t>（</a:t>
          </a:r>
          <a:r>
            <a:rPr lang="en-US" sz="1500" b="0" kern="1200" dirty="0" smtClean="0">
              <a:latin typeface="Times New Roman" panose="02020603050405020304" pitchFamily="18" charset="0"/>
              <a:cs typeface="Times New Roman" panose="02020603050405020304" pitchFamily="18" charset="0"/>
            </a:rPr>
            <a:t>The Library Prize for Undergraduate Research</a:t>
          </a:r>
          <a:r>
            <a:rPr lang="zh-CN" altLang="en-US" sz="1500" b="0" kern="1200" dirty="0" smtClean="0">
              <a:latin typeface="Times New Roman" panose="02020603050405020304" pitchFamily="18" charset="0"/>
              <a:cs typeface="Times New Roman" panose="02020603050405020304" pitchFamily="18" charset="0"/>
            </a:rPr>
            <a:t>）</a:t>
          </a:r>
          <a:r>
            <a:rPr lang="zh-CN" altLang="en-US" sz="1500" b="0" kern="1200" dirty="0" smtClean="0"/>
            <a:t>：</a:t>
          </a:r>
          <a:r>
            <a:rPr lang="zh-CN" sz="1500" b="0" kern="1200" dirty="0" smtClean="0"/>
            <a:t>是一项鼓励本科生充分利用图书馆资源、培养娴熟的信息素养技能，从而进行原创性学术研究的奖励计划</a:t>
          </a:r>
          <a:endParaRPr lang="zh-CN" altLang="en-US" sz="1500" b="0" kern="1200" dirty="0"/>
        </a:p>
      </dsp:txBody>
      <dsp:txXfrm>
        <a:off x="5772530" y="601799"/>
        <a:ext cx="2530673" cy="3952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0CBC6-D0EB-4B82-AF14-D2E295BB9131}">
      <dsp:nvSpPr>
        <dsp:cNvPr id="0" name=""/>
        <dsp:cNvSpPr/>
      </dsp:nvSpPr>
      <dsp:spPr>
        <a:xfrm>
          <a:off x="29" y="95959"/>
          <a:ext cx="2848570" cy="54720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kern="1200" dirty="0" smtClean="0"/>
            <a:t>相关学术活动</a:t>
          </a:r>
          <a:endParaRPr lang="zh-CN" altLang="en-US" sz="1900" kern="1200" dirty="0"/>
        </a:p>
      </dsp:txBody>
      <dsp:txXfrm>
        <a:off x="29" y="95959"/>
        <a:ext cx="2848570" cy="547200"/>
      </dsp:txXfrm>
    </dsp:sp>
    <dsp:sp modelId="{EFD1BFAE-A0E7-4838-86AB-CEF826E7AFE5}">
      <dsp:nvSpPr>
        <dsp:cNvPr id="0" name=""/>
        <dsp:cNvSpPr/>
      </dsp:nvSpPr>
      <dsp:spPr>
        <a:xfrm>
          <a:off x="29" y="643159"/>
          <a:ext cx="2848570" cy="3324881"/>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LILAC</a:t>
          </a:r>
          <a:r>
            <a:rPr lang="zh-CN" sz="1900" kern="1200" dirty="0" smtClean="0"/>
            <a:t>图书馆员信息素养年会</a:t>
          </a:r>
          <a:endParaRPr lang="zh-CN" altLang="en-US" sz="1900" kern="1200" dirty="0"/>
        </a:p>
        <a:p>
          <a:pPr marL="171450" lvl="1" indent="-171450" algn="l" defTabSz="844550">
            <a:lnSpc>
              <a:spcPct val="90000"/>
            </a:lnSpc>
            <a:spcBef>
              <a:spcPct val="0"/>
            </a:spcBef>
            <a:spcAft>
              <a:spcPct val="15000"/>
            </a:spcAft>
            <a:buChar char="••"/>
          </a:pPr>
          <a:r>
            <a:rPr lang="zh-CN" sz="1900" kern="1200" dirty="0" smtClean="0"/>
            <a:t>信息、互动与影响（</a:t>
          </a:r>
          <a:r>
            <a:rPr lang="en-US" sz="1900" kern="1200" dirty="0" smtClean="0"/>
            <a:t>i3</a:t>
          </a:r>
          <a:r>
            <a:rPr lang="zh-CN" sz="1900" kern="1200" dirty="0" smtClean="0"/>
            <a:t>）会议</a:t>
          </a:r>
          <a:endParaRPr lang="zh-CN" altLang="en-US" sz="1900" kern="1200" dirty="0"/>
        </a:p>
        <a:p>
          <a:pPr marL="171450" lvl="1" indent="-171450" algn="l" defTabSz="844550">
            <a:lnSpc>
              <a:spcPct val="90000"/>
            </a:lnSpc>
            <a:spcBef>
              <a:spcPct val="0"/>
            </a:spcBef>
            <a:spcAft>
              <a:spcPct val="15000"/>
            </a:spcAft>
            <a:buChar char="••"/>
          </a:pPr>
          <a:r>
            <a:rPr lang="en-US" sz="1900" kern="1200" dirty="0" smtClean="0"/>
            <a:t>SCONUL </a:t>
          </a:r>
          <a:r>
            <a:rPr lang="zh-CN" sz="1900" kern="1200" dirty="0" smtClean="0"/>
            <a:t>年会与秋季会议</a:t>
          </a:r>
          <a:endParaRPr lang="zh-CN" altLang="en-US" sz="1900" kern="1200" dirty="0"/>
        </a:p>
      </dsp:txBody>
      <dsp:txXfrm>
        <a:off x="29" y="643159"/>
        <a:ext cx="2848570" cy="3324881"/>
      </dsp:txXfrm>
    </dsp:sp>
    <dsp:sp modelId="{83B292BE-A10F-4D98-8087-1266F40AB862}">
      <dsp:nvSpPr>
        <dsp:cNvPr id="0" name=""/>
        <dsp:cNvSpPr/>
      </dsp:nvSpPr>
      <dsp:spPr>
        <a:xfrm>
          <a:off x="3247399" y="95959"/>
          <a:ext cx="2848570" cy="54720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kern="1200" dirty="0" smtClean="0"/>
            <a:t>高校信息素养教育进展</a:t>
          </a:r>
          <a:endParaRPr lang="zh-CN" altLang="en-US" sz="1900" kern="1200" dirty="0"/>
        </a:p>
      </dsp:txBody>
      <dsp:txXfrm>
        <a:off x="3247399" y="95959"/>
        <a:ext cx="2848570" cy="547200"/>
      </dsp:txXfrm>
    </dsp:sp>
    <dsp:sp modelId="{467A19C4-02E2-44B6-B146-AEDCE2822C25}">
      <dsp:nvSpPr>
        <dsp:cNvPr id="0" name=""/>
        <dsp:cNvSpPr/>
      </dsp:nvSpPr>
      <dsp:spPr>
        <a:xfrm>
          <a:off x="3247399" y="643159"/>
          <a:ext cx="2848570" cy="3324881"/>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b="0" kern="1200" dirty="0" smtClean="0"/>
            <a:t>相关机构：牛津大学、</a:t>
          </a:r>
          <a:r>
            <a:rPr lang="zh-CN" sz="1900" b="0" kern="1200" dirty="0" smtClean="0"/>
            <a:t>伦敦学院大学</a:t>
          </a:r>
          <a:r>
            <a:rPr lang="zh-CN" altLang="en-US" sz="1900" b="0" kern="1200" dirty="0" smtClean="0"/>
            <a:t>、</a:t>
          </a:r>
          <a:r>
            <a:rPr lang="zh-CN" sz="1900" b="0" kern="1200" dirty="0" smtClean="0"/>
            <a:t>约克大学</a:t>
          </a:r>
          <a:r>
            <a:rPr lang="zh-CN" altLang="en-US" sz="1900" b="0" kern="1200" dirty="0" smtClean="0"/>
            <a:t>、</a:t>
          </a:r>
          <a:r>
            <a:rPr lang="zh-CN" sz="1900" b="0" kern="1200" dirty="0" smtClean="0"/>
            <a:t>南安普顿大学</a:t>
          </a:r>
          <a:r>
            <a:rPr lang="zh-CN" altLang="en-US" sz="1900" b="0" kern="1200" dirty="0" smtClean="0"/>
            <a:t>、</a:t>
          </a:r>
          <a:r>
            <a:rPr lang="zh-CN" sz="1900" b="0" kern="1200" dirty="0" smtClean="0"/>
            <a:t>曼彻斯特都会大学</a:t>
          </a:r>
          <a:r>
            <a:rPr lang="zh-CN" altLang="en-US" sz="1900" b="0" kern="1200" dirty="0" smtClean="0"/>
            <a:t>、</a:t>
          </a:r>
          <a:r>
            <a:rPr lang="zh-CN" sz="1900" b="0" kern="1200" dirty="0" smtClean="0"/>
            <a:t>开放大学</a:t>
          </a:r>
          <a:r>
            <a:rPr lang="zh-CN" altLang="en-US" sz="1900" b="0" kern="1200" dirty="0" smtClean="0"/>
            <a:t>、</a:t>
          </a:r>
          <a:r>
            <a:rPr lang="zh-CN" sz="1900" b="0" kern="1200" dirty="0" smtClean="0"/>
            <a:t>爱丁堡大学</a:t>
          </a:r>
          <a:r>
            <a:rPr lang="zh-CN" altLang="en-US" sz="1900" b="0" kern="1200" dirty="0" smtClean="0"/>
            <a:t>、</a:t>
          </a:r>
          <a:r>
            <a:rPr lang="zh-CN" sz="1900" b="0" kern="1200" dirty="0" smtClean="0"/>
            <a:t>卡迪夫大学</a:t>
          </a:r>
          <a:endParaRPr lang="zh-CN" altLang="en-US" sz="1900" b="0" kern="1200" dirty="0"/>
        </a:p>
        <a:p>
          <a:pPr marL="171450" lvl="1" indent="-171450" algn="l" defTabSz="844550">
            <a:lnSpc>
              <a:spcPct val="90000"/>
            </a:lnSpc>
            <a:spcBef>
              <a:spcPct val="0"/>
            </a:spcBef>
            <a:spcAft>
              <a:spcPct val="15000"/>
            </a:spcAft>
            <a:buChar char="••"/>
          </a:pPr>
          <a:r>
            <a:rPr lang="zh-CN" altLang="en-US" sz="1900" b="0" kern="1200" dirty="0" smtClean="0"/>
            <a:t>教学模块</a:t>
          </a:r>
          <a:endParaRPr lang="zh-CN" altLang="en-US" sz="1900" b="0" kern="1200" dirty="0"/>
        </a:p>
        <a:p>
          <a:pPr marL="171450" lvl="1" indent="-171450" algn="l" defTabSz="844550">
            <a:lnSpc>
              <a:spcPct val="90000"/>
            </a:lnSpc>
            <a:spcBef>
              <a:spcPct val="0"/>
            </a:spcBef>
            <a:spcAft>
              <a:spcPct val="15000"/>
            </a:spcAft>
            <a:buChar char="••"/>
          </a:pPr>
          <a:r>
            <a:rPr lang="zh-CN" altLang="en-US" sz="1900" b="0" kern="1200" dirty="0" smtClean="0"/>
            <a:t>教学方式</a:t>
          </a:r>
          <a:endParaRPr lang="zh-CN" altLang="en-US" sz="1900" b="0" kern="1200" dirty="0"/>
        </a:p>
        <a:p>
          <a:pPr marL="171450" lvl="1" indent="-171450" algn="l" defTabSz="844550">
            <a:lnSpc>
              <a:spcPct val="90000"/>
            </a:lnSpc>
            <a:spcBef>
              <a:spcPct val="0"/>
            </a:spcBef>
            <a:spcAft>
              <a:spcPct val="15000"/>
            </a:spcAft>
            <a:buChar char="••"/>
          </a:pPr>
          <a:r>
            <a:rPr lang="zh-CN" altLang="en-US" sz="1900" b="0" kern="1200" dirty="0" smtClean="0"/>
            <a:t>成果评测</a:t>
          </a:r>
          <a:endParaRPr lang="zh-CN" altLang="en-US" sz="1900" b="0" kern="1200" dirty="0"/>
        </a:p>
        <a:p>
          <a:pPr marL="171450" lvl="1" indent="-171450" algn="l" defTabSz="844550">
            <a:lnSpc>
              <a:spcPct val="90000"/>
            </a:lnSpc>
            <a:spcBef>
              <a:spcPct val="0"/>
            </a:spcBef>
            <a:spcAft>
              <a:spcPct val="15000"/>
            </a:spcAft>
            <a:buChar char="••"/>
          </a:pPr>
          <a:r>
            <a:rPr lang="zh-CN" altLang="en-US" sz="1900" b="0" kern="1200" dirty="0" smtClean="0"/>
            <a:t>系统管理</a:t>
          </a:r>
          <a:endParaRPr lang="zh-CN" altLang="en-US" sz="1900" b="0" kern="1200" dirty="0"/>
        </a:p>
      </dsp:txBody>
      <dsp:txXfrm>
        <a:off x="3247399" y="643159"/>
        <a:ext cx="2848570" cy="33248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94281-1933-44C0-87EC-0CEAA4A0DAA8}">
      <dsp:nvSpPr>
        <dsp:cNvPr id="0" name=""/>
        <dsp:cNvSpPr/>
      </dsp:nvSpPr>
      <dsp:spPr>
        <a:xfrm>
          <a:off x="0" y="75168"/>
          <a:ext cx="7632848" cy="47794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t>标准的制定</a:t>
          </a:r>
          <a:endParaRPr lang="zh-CN" altLang="en-US" sz="1900" kern="1200" dirty="0"/>
        </a:p>
      </dsp:txBody>
      <dsp:txXfrm>
        <a:off x="23331" y="98499"/>
        <a:ext cx="7586186" cy="431283"/>
      </dsp:txXfrm>
    </dsp:sp>
    <dsp:sp modelId="{29344846-F4EE-45A8-8341-68E29A48A7E8}">
      <dsp:nvSpPr>
        <dsp:cNvPr id="0" name=""/>
        <dsp:cNvSpPr/>
      </dsp:nvSpPr>
      <dsp:spPr>
        <a:xfrm>
          <a:off x="0" y="553113"/>
          <a:ext cx="7632848" cy="176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smtClean="0"/>
            <a:t>《高等教育机构图书馆的职能》</a:t>
          </a:r>
          <a:r>
            <a:rPr lang="zh-CN" altLang="en-US" sz="1500" kern="1200" dirty="0" smtClean="0"/>
            <a:t>报告（</a:t>
          </a:r>
          <a:r>
            <a:rPr lang="en-US" altLang="zh-CN" sz="1500" kern="1200" dirty="0" smtClean="0"/>
            <a:t>1989</a:t>
          </a:r>
          <a:r>
            <a:rPr lang="zh-CN" altLang="en-US" sz="1500" kern="1200" dirty="0" smtClean="0"/>
            <a:t>）、</a:t>
          </a:r>
          <a:r>
            <a:rPr lang="zh-CN" sz="1500" kern="1200" dirty="0" smtClean="0"/>
            <a:t>《高等教育机构图书馆的职能》</a:t>
          </a:r>
          <a:r>
            <a:rPr lang="zh-CN" altLang="en-US" sz="1500" kern="1200" dirty="0" smtClean="0"/>
            <a:t>报告（</a:t>
          </a:r>
          <a:r>
            <a:rPr lang="en-US" altLang="zh-CN" sz="1500" kern="1200" dirty="0" smtClean="0"/>
            <a:t>1994</a:t>
          </a:r>
          <a:r>
            <a:rPr lang="zh-CN" altLang="en-US" sz="1500" kern="1200" dirty="0" smtClean="0"/>
            <a:t>）</a:t>
          </a:r>
          <a:endParaRPr lang="zh-CN" altLang="en-US" sz="1500" kern="1200" dirty="0"/>
        </a:p>
        <a:p>
          <a:pPr marL="114300" lvl="1" indent="-114300" algn="l" defTabSz="666750">
            <a:lnSpc>
              <a:spcPct val="90000"/>
            </a:lnSpc>
            <a:spcBef>
              <a:spcPct val="0"/>
            </a:spcBef>
            <a:spcAft>
              <a:spcPct val="20000"/>
            </a:spcAft>
            <a:buChar char="••"/>
          </a:pPr>
          <a:r>
            <a:rPr lang="en-US" altLang="zh-CN" sz="1500" kern="1200" dirty="0" smtClean="0"/>
            <a:t>2000</a:t>
          </a:r>
          <a:r>
            <a:rPr lang="zh-CN" altLang="en-US" sz="1500" kern="1200" dirty="0" smtClean="0"/>
            <a:t>年</a:t>
          </a:r>
          <a:r>
            <a:rPr lang="en-US" altLang="zh-CN" sz="1500" kern="1200" dirty="0" smtClean="0"/>
            <a:t>10</a:t>
          </a:r>
          <a:r>
            <a:rPr lang="zh-CN" altLang="en-US" sz="1500" kern="1200" dirty="0" smtClean="0"/>
            <a:t>月，</a:t>
          </a:r>
          <a:r>
            <a:rPr lang="zh-CN" sz="1500" kern="1200" dirty="0" smtClean="0"/>
            <a:t>澳大利亚大学图书馆协会（</a:t>
          </a:r>
          <a:r>
            <a:rPr lang="en-US" sz="1500" kern="1200" dirty="0" smtClean="0"/>
            <a:t>CAUL</a:t>
          </a:r>
          <a:r>
            <a:rPr lang="zh-CN" sz="1500" kern="1200" dirty="0" smtClean="0"/>
            <a:t>）</a:t>
          </a:r>
          <a:r>
            <a:rPr lang="zh-CN" altLang="en-US" sz="1500" kern="1200" dirty="0" smtClean="0"/>
            <a:t>的</a:t>
          </a:r>
          <a:r>
            <a:rPr lang="zh-CN" sz="1500" kern="1200" dirty="0" smtClean="0"/>
            <a:t>《国家信息素养标准》</a:t>
          </a:r>
          <a:endParaRPr lang="zh-CN" altLang="en-US" sz="1500" kern="1200" dirty="0"/>
        </a:p>
        <a:p>
          <a:pPr marL="114300" lvl="1" indent="-114300" algn="l" defTabSz="666750">
            <a:lnSpc>
              <a:spcPct val="90000"/>
            </a:lnSpc>
            <a:spcBef>
              <a:spcPct val="0"/>
            </a:spcBef>
            <a:spcAft>
              <a:spcPct val="20000"/>
            </a:spcAft>
            <a:buChar char="••"/>
          </a:pPr>
          <a:r>
            <a:rPr lang="en-US" sz="1500" kern="1200" dirty="0" smtClean="0"/>
            <a:t>2001</a:t>
          </a:r>
          <a:r>
            <a:rPr lang="zh-CN" sz="1500" kern="1200" dirty="0" smtClean="0"/>
            <a:t>年，澳大利亚与新西兰高校信息素养联合工作组正式发布《澳大利亚与新西兰信息素养框架</a:t>
          </a:r>
          <a:r>
            <a:rPr lang="en-US" sz="1500" kern="1200" dirty="0" smtClean="0"/>
            <a:t>: </a:t>
          </a:r>
          <a:r>
            <a:rPr lang="zh-CN" sz="1500" kern="1200" dirty="0" smtClean="0"/>
            <a:t>原则、标准及实践》</a:t>
          </a:r>
          <a:endParaRPr lang="zh-CN" altLang="en-US" sz="1500" kern="1200" dirty="0"/>
        </a:p>
        <a:p>
          <a:pPr marL="114300" lvl="1" indent="-114300" algn="l" defTabSz="666750">
            <a:lnSpc>
              <a:spcPct val="90000"/>
            </a:lnSpc>
            <a:spcBef>
              <a:spcPct val="0"/>
            </a:spcBef>
            <a:spcAft>
              <a:spcPct val="20000"/>
            </a:spcAft>
            <a:buChar char="••"/>
          </a:pPr>
          <a:r>
            <a:rPr lang="zh-CN" altLang="en-US" sz="1500" kern="1200" dirty="0" smtClean="0"/>
            <a:t>此后，</a:t>
          </a:r>
          <a:r>
            <a:rPr lang="zh-CN" sz="1500" kern="1200" dirty="0" smtClean="0"/>
            <a:t>许多高校都相继出台了综合素质标准，信息素养能力</a:t>
          </a:r>
          <a:r>
            <a:rPr lang="zh-CN" altLang="en-US" sz="1500" kern="1200" dirty="0" smtClean="0"/>
            <a:t>被</a:t>
          </a:r>
          <a:r>
            <a:rPr lang="zh-CN" sz="1500" kern="1200" dirty="0" smtClean="0"/>
            <a:t>强调</a:t>
          </a:r>
          <a:r>
            <a:rPr lang="zh-CN" altLang="en-US" sz="1500" kern="1200" dirty="0" smtClean="0"/>
            <a:t>，如</a:t>
          </a:r>
          <a:r>
            <a:rPr lang="zh-CN" sz="1500" kern="1200" dirty="0" smtClean="0"/>
            <a:t>新南威尔士大学</a:t>
          </a:r>
          <a:r>
            <a:rPr lang="zh-CN" altLang="en-US" sz="1500" kern="1200" dirty="0" smtClean="0"/>
            <a:t>、</a:t>
          </a:r>
          <a:r>
            <a:rPr lang="zh-CN" sz="1500" kern="1200" dirty="0" smtClean="0"/>
            <a:t>塔斯马尼亚大学等。</a:t>
          </a:r>
          <a:endParaRPr lang="zh-CN" altLang="en-US" sz="1500" kern="1200" dirty="0"/>
        </a:p>
      </dsp:txBody>
      <dsp:txXfrm>
        <a:off x="0" y="553113"/>
        <a:ext cx="7632848" cy="1769849"/>
      </dsp:txXfrm>
    </dsp:sp>
    <dsp:sp modelId="{514E8E3D-D9D4-45F5-91CE-8F7DCB9A015D}">
      <dsp:nvSpPr>
        <dsp:cNvPr id="0" name=""/>
        <dsp:cNvSpPr/>
      </dsp:nvSpPr>
      <dsp:spPr>
        <a:xfrm>
          <a:off x="0" y="2322962"/>
          <a:ext cx="7632848" cy="47794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t>教育管理机制</a:t>
          </a:r>
          <a:endParaRPr lang="zh-CN" altLang="en-US" sz="1900" kern="1200" dirty="0"/>
        </a:p>
      </dsp:txBody>
      <dsp:txXfrm>
        <a:off x="23331" y="2346293"/>
        <a:ext cx="7586186" cy="431283"/>
      </dsp:txXfrm>
    </dsp:sp>
    <dsp:sp modelId="{C4AF2DD2-245D-4928-A694-8DCDE4A6F119}">
      <dsp:nvSpPr>
        <dsp:cNvPr id="0" name=""/>
        <dsp:cNvSpPr/>
      </dsp:nvSpPr>
      <dsp:spPr>
        <a:xfrm>
          <a:off x="0" y="2800908"/>
          <a:ext cx="7632848"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2003</a:t>
          </a:r>
          <a:r>
            <a:rPr lang="zh-CN" sz="1500" kern="1200" dirty="0" smtClean="0"/>
            <a:t>年，</a:t>
          </a:r>
          <a:r>
            <a:rPr lang="en-US" altLang="zh-CN" sz="1500" kern="1200" dirty="0" smtClean="0"/>
            <a:t>CAUL</a:t>
          </a:r>
          <a:r>
            <a:rPr lang="zh-CN" sz="1500" kern="1200" dirty="0" smtClean="0"/>
            <a:t>专门成立一个信息素养工作组，负责修订《</a:t>
          </a:r>
          <a:r>
            <a:rPr lang="zh-CN" altLang="en-US" sz="1500" kern="1200" dirty="0" smtClean="0"/>
            <a:t>框架</a:t>
          </a:r>
          <a:r>
            <a:rPr lang="zh-CN" sz="1500" kern="1200" dirty="0" smtClean="0"/>
            <a:t>》，以对各成员高校进行指导。</a:t>
          </a:r>
          <a:endParaRPr lang="zh-CN" altLang="en-US" sz="1500" b="0" kern="1200" dirty="0"/>
        </a:p>
        <a:p>
          <a:pPr marL="114300" lvl="1" indent="-114300" algn="l" defTabSz="666750">
            <a:lnSpc>
              <a:spcPct val="90000"/>
            </a:lnSpc>
            <a:spcBef>
              <a:spcPct val="0"/>
            </a:spcBef>
            <a:spcAft>
              <a:spcPct val="20000"/>
            </a:spcAft>
            <a:buChar char="••"/>
          </a:pPr>
          <a:r>
            <a:rPr lang="zh-CN" sz="1500" kern="1200" dirty="0" smtClean="0"/>
            <a:t>强调培养大学生的信息素养能力是全体师生员工的共同目标，包括校长、院系主任、学术委员会成员、课程负责人、任课教师、馆长、学科馆员、学生等都应参与其中</a:t>
          </a:r>
          <a:endParaRPr lang="zh-CN" altLang="en-US" sz="1500" b="0" kern="1200" dirty="0"/>
        </a:p>
        <a:p>
          <a:pPr marL="114300" lvl="1" indent="-114300" algn="l" defTabSz="666750">
            <a:lnSpc>
              <a:spcPct val="90000"/>
            </a:lnSpc>
            <a:spcBef>
              <a:spcPct val="0"/>
            </a:spcBef>
            <a:spcAft>
              <a:spcPct val="20000"/>
            </a:spcAft>
            <a:buChar char="••"/>
          </a:pPr>
          <a:r>
            <a:rPr lang="zh-CN" sz="1500" kern="1200" dirty="0" smtClean="0"/>
            <a:t>图书馆是信息素养教育的主导核心</a:t>
          </a:r>
          <a:endParaRPr lang="zh-CN" altLang="en-US" sz="1500" b="0" kern="1200" dirty="0"/>
        </a:p>
      </dsp:txBody>
      <dsp:txXfrm>
        <a:off x="0" y="2800908"/>
        <a:ext cx="7632848" cy="1297889"/>
      </dsp:txXfrm>
    </dsp:sp>
    <dsp:sp modelId="{E9873B6E-BCAA-4575-A1C9-62B3171E7E5C}">
      <dsp:nvSpPr>
        <dsp:cNvPr id="0" name=""/>
        <dsp:cNvSpPr/>
      </dsp:nvSpPr>
      <dsp:spPr>
        <a:xfrm>
          <a:off x="0" y="4098798"/>
          <a:ext cx="7632848" cy="47794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b="0" kern="1200" dirty="0" smtClean="0"/>
            <a:t>课程教学</a:t>
          </a:r>
          <a:endParaRPr lang="zh-CN" altLang="en-US" sz="1900" b="0" kern="1200" dirty="0"/>
        </a:p>
      </dsp:txBody>
      <dsp:txXfrm>
        <a:off x="23331" y="4122129"/>
        <a:ext cx="7586186" cy="431283"/>
      </dsp:txXfrm>
    </dsp:sp>
    <dsp:sp modelId="{C30C3F14-13E1-4B36-B0A2-69DD58B4D201}">
      <dsp:nvSpPr>
        <dsp:cNvPr id="0" name=""/>
        <dsp:cNvSpPr/>
      </dsp:nvSpPr>
      <dsp:spPr>
        <a:xfrm>
          <a:off x="0" y="4631463"/>
          <a:ext cx="7632848" cy="47794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b="0" kern="1200" dirty="0" smtClean="0"/>
            <a:t>教育评价：计划项目评价、课程成果评价、学生成果评价</a:t>
          </a:r>
          <a:endParaRPr lang="zh-CN" altLang="en-US" sz="1900" b="0" kern="1200" dirty="0"/>
        </a:p>
      </dsp:txBody>
      <dsp:txXfrm>
        <a:off x="23331" y="4654794"/>
        <a:ext cx="7586186" cy="431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B128A-6D88-40DB-85FA-5354E550FD08}">
      <dsp:nvSpPr>
        <dsp:cNvPr id="0" name=""/>
        <dsp:cNvSpPr/>
      </dsp:nvSpPr>
      <dsp:spPr>
        <a:xfrm>
          <a:off x="0" y="498100"/>
          <a:ext cx="7252483" cy="28381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2873" tIns="354076" rIns="56287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smtClean="0"/>
            <a:t>早在上世纪</a:t>
          </a:r>
          <a:r>
            <a:rPr lang="en-US" sz="1700" kern="1200" dirty="0" smtClean="0"/>
            <a:t>70</a:t>
          </a:r>
          <a:r>
            <a:rPr lang="zh-CN" sz="1700" kern="1200" dirty="0" smtClean="0"/>
            <a:t>年代就开始进行“信息处理教育”，</a:t>
          </a:r>
          <a:r>
            <a:rPr lang="en-US" sz="1700" kern="1200" dirty="0" smtClean="0"/>
            <a:t>80</a:t>
          </a:r>
          <a:r>
            <a:rPr lang="en-US" altLang="zh-CN" sz="1700" kern="1200" dirty="0" smtClean="0"/>
            <a:t>-</a:t>
          </a:r>
          <a:r>
            <a:rPr lang="en-US" sz="1700" kern="1200" dirty="0" smtClean="0"/>
            <a:t>90 </a:t>
          </a:r>
          <a:r>
            <a:rPr lang="zh-CN" sz="1700" kern="1200" dirty="0" smtClean="0"/>
            <a:t>年代逐渐扩大和发展</a:t>
          </a:r>
          <a:r>
            <a:rPr lang="zh-CN" altLang="en-US" sz="1700" kern="1200" dirty="0" smtClean="0"/>
            <a:t>。</a:t>
          </a:r>
          <a:r>
            <a:rPr lang="en-US" sz="1700" kern="1200" dirty="0" smtClean="0"/>
            <a:t>2000</a:t>
          </a:r>
          <a:r>
            <a:rPr lang="zh-CN" sz="1700" kern="1200" dirty="0" smtClean="0"/>
            <a:t>年以后，一些“信息相关课程”逐渐成为必修课程</a:t>
          </a:r>
          <a:endParaRPr lang="zh-CN" altLang="en-US" sz="1700" kern="1200" dirty="0"/>
        </a:p>
        <a:p>
          <a:pPr marL="171450" lvl="1" indent="-171450" algn="l" defTabSz="755650">
            <a:lnSpc>
              <a:spcPct val="90000"/>
            </a:lnSpc>
            <a:spcBef>
              <a:spcPct val="0"/>
            </a:spcBef>
            <a:spcAft>
              <a:spcPct val="15000"/>
            </a:spcAft>
            <a:buChar char="••"/>
          </a:pPr>
          <a:r>
            <a:rPr lang="zh-CN" sz="1700" kern="1200" dirty="0" smtClean="0"/>
            <a:t>教学内容包括：</a:t>
          </a:r>
          <a:r>
            <a:rPr lang="en-US" sz="1700" kern="1200" dirty="0" smtClean="0"/>
            <a:t>1</a:t>
          </a:r>
          <a:r>
            <a:rPr lang="zh-CN" sz="1700" kern="1200" dirty="0" smtClean="0"/>
            <a:t>）文献信息学的基础知识；</a:t>
          </a:r>
          <a:r>
            <a:rPr lang="en-US" sz="1700" kern="1200" dirty="0" smtClean="0"/>
            <a:t>2</a:t>
          </a:r>
          <a:r>
            <a:rPr lang="zh-CN" sz="1700" kern="1200" dirty="0" smtClean="0"/>
            <a:t>）情报源；</a:t>
          </a:r>
          <a:r>
            <a:rPr lang="en-US" sz="1700" kern="1200" dirty="0" smtClean="0"/>
            <a:t>3</a:t>
          </a:r>
          <a:r>
            <a:rPr lang="zh-CN" sz="1700" kern="1200" dirty="0" smtClean="0"/>
            <a:t>）从信息收集到知识创新；</a:t>
          </a:r>
          <a:r>
            <a:rPr lang="en-US" sz="1700" kern="1200" dirty="0" smtClean="0"/>
            <a:t>4</a:t>
          </a:r>
          <a:r>
            <a:rPr lang="zh-CN" sz="1700" kern="1200" dirty="0" smtClean="0"/>
            <a:t>）信息检索和文献调查；</a:t>
          </a:r>
          <a:r>
            <a:rPr lang="en-US" sz="1700" kern="1200" dirty="0" smtClean="0"/>
            <a:t>5</a:t>
          </a:r>
          <a:r>
            <a:rPr lang="zh-CN" sz="1700" kern="1200" dirty="0" smtClean="0"/>
            <a:t>）数据库的历史和现状；</a:t>
          </a:r>
          <a:r>
            <a:rPr lang="en-US" sz="1700" kern="1200" dirty="0" smtClean="0"/>
            <a:t>6</a:t>
          </a:r>
          <a:r>
            <a:rPr lang="zh-CN" sz="1700" kern="1200" dirty="0" smtClean="0"/>
            <a:t>）电子社会与因特网；</a:t>
          </a:r>
          <a:r>
            <a:rPr lang="en-US" sz="1700" kern="1200" dirty="0" smtClean="0"/>
            <a:t>7</a:t>
          </a:r>
          <a:r>
            <a:rPr lang="zh-CN" sz="1700" kern="1200" dirty="0" smtClean="0"/>
            <a:t>）计算机通讯与因特网；</a:t>
          </a:r>
          <a:r>
            <a:rPr lang="en-US" sz="1700" kern="1200" dirty="0" smtClean="0"/>
            <a:t>8</a:t>
          </a:r>
          <a:r>
            <a:rPr lang="zh-CN" sz="1700" kern="1200" dirty="0" smtClean="0"/>
            <a:t>）各种工具书的使用；</a:t>
          </a:r>
          <a:r>
            <a:rPr lang="en-US" sz="1700" kern="1200" dirty="0" smtClean="0"/>
            <a:t>9</a:t>
          </a:r>
          <a:r>
            <a:rPr lang="zh-CN" sz="1700" kern="1200" dirty="0" smtClean="0"/>
            <a:t>）信息素养的开发；</a:t>
          </a:r>
          <a:r>
            <a:rPr lang="en-US" sz="1700" kern="1200" dirty="0" smtClean="0"/>
            <a:t>10</a:t>
          </a:r>
          <a:r>
            <a:rPr lang="zh-CN" sz="1700" kern="1200" dirty="0" smtClean="0"/>
            <a:t>）数据库的种类和利用方法；</a:t>
          </a:r>
          <a:r>
            <a:rPr lang="en-US" sz="1700" kern="1200" dirty="0" smtClean="0"/>
            <a:t>11</a:t>
          </a:r>
          <a:r>
            <a:rPr lang="zh-CN" sz="1700" kern="1200" dirty="0" smtClean="0"/>
            <a:t>）因特网信息和利用方法；</a:t>
          </a:r>
          <a:r>
            <a:rPr lang="en-US" sz="1700" kern="1200" dirty="0" smtClean="0"/>
            <a:t>12</a:t>
          </a:r>
          <a:r>
            <a:rPr lang="zh-CN" sz="1700" kern="1200" dirty="0" smtClean="0"/>
            <a:t>）论文的写作；</a:t>
          </a:r>
          <a:r>
            <a:rPr lang="en-US" sz="1700" kern="1200" dirty="0" smtClean="0"/>
            <a:t>13</a:t>
          </a:r>
          <a:r>
            <a:rPr lang="zh-CN" sz="1700" kern="1200" dirty="0" smtClean="0"/>
            <a:t>）语言的交际方法；</a:t>
          </a:r>
          <a:r>
            <a:rPr lang="en-US" sz="1700" kern="1200" dirty="0" smtClean="0"/>
            <a:t>14</a:t>
          </a:r>
          <a:r>
            <a:rPr lang="zh-CN" sz="1700" kern="1200" dirty="0" smtClean="0"/>
            <a:t>）文献的分析与评价。</a:t>
          </a:r>
          <a:endParaRPr lang="zh-CN" altLang="en-US" sz="1700" kern="1200" dirty="0"/>
        </a:p>
      </dsp:txBody>
      <dsp:txXfrm>
        <a:off x="0" y="498100"/>
        <a:ext cx="7252483" cy="2838150"/>
      </dsp:txXfrm>
    </dsp:sp>
    <dsp:sp modelId="{5BF44CE5-E8E3-4088-92CA-B4CAA883DC26}">
      <dsp:nvSpPr>
        <dsp:cNvPr id="0" name=""/>
        <dsp:cNvSpPr/>
      </dsp:nvSpPr>
      <dsp:spPr>
        <a:xfrm>
          <a:off x="362624" y="247180"/>
          <a:ext cx="5076738"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889" tIns="0" rIns="191889" bIns="0" numCol="1" spcCol="1270" anchor="ctr" anchorCtr="0">
          <a:noAutofit/>
        </a:bodyPr>
        <a:lstStyle/>
        <a:p>
          <a:pPr lvl="0" algn="l" defTabSz="755650">
            <a:lnSpc>
              <a:spcPct val="90000"/>
            </a:lnSpc>
            <a:spcBef>
              <a:spcPct val="0"/>
            </a:spcBef>
            <a:spcAft>
              <a:spcPct val="35000"/>
            </a:spcAft>
          </a:pPr>
          <a:r>
            <a:rPr lang="zh-CN" altLang="en-US" sz="1700" kern="1200" dirty="0" smtClean="0"/>
            <a:t>相关课程</a:t>
          </a:r>
          <a:endParaRPr lang="zh-CN" altLang="en-US" sz="1700" kern="1200" dirty="0"/>
        </a:p>
      </dsp:txBody>
      <dsp:txXfrm>
        <a:off x="387122" y="271678"/>
        <a:ext cx="5027742" cy="452844"/>
      </dsp:txXfrm>
    </dsp:sp>
    <dsp:sp modelId="{B683502F-24AB-4F62-A05D-93EB63B9FECE}">
      <dsp:nvSpPr>
        <dsp:cNvPr id="0" name=""/>
        <dsp:cNvSpPr/>
      </dsp:nvSpPr>
      <dsp:spPr>
        <a:xfrm>
          <a:off x="0" y="3678970"/>
          <a:ext cx="7252483" cy="125842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2873" tIns="354076" rIns="56287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dirty="0" smtClean="0"/>
            <a:t>日本大学图书馆的读者教育类型非常丰富，而其中都渗透着“信息素养教育”的思想</a:t>
          </a:r>
          <a:r>
            <a:rPr lang="zh-CN" altLang="en-US" sz="1700" kern="1200" dirty="0" smtClean="0"/>
            <a:t>，如新生入学教育、图书馆及文献利用指导、学术信息素养教育、学科关联指导等</a:t>
          </a:r>
          <a:endParaRPr lang="zh-CN" altLang="en-US" sz="1700" b="0" kern="1200" dirty="0"/>
        </a:p>
      </dsp:txBody>
      <dsp:txXfrm>
        <a:off x="0" y="3678970"/>
        <a:ext cx="7252483" cy="1258424"/>
      </dsp:txXfrm>
    </dsp:sp>
    <dsp:sp modelId="{8ADC2324-4736-42CB-BEF7-0E2421404931}">
      <dsp:nvSpPr>
        <dsp:cNvPr id="0" name=""/>
        <dsp:cNvSpPr/>
      </dsp:nvSpPr>
      <dsp:spPr>
        <a:xfrm>
          <a:off x="362624" y="3428050"/>
          <a:ext cx="5076738"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889" tIns="0" rIns="191889" bIns="0" numCol="1" spcCol="1270" anchor="ctr" anchorCtr="0">
          <a:noAutofit/>
        </a:bodyPr>
        <a:lstStyle/>
        <a:p>
          <a:pPr lvl="0" algn="l" defTabSz="755650">
            <a:lnSpc>
              <a:spcPct val="90000"/>
            </a:lnSpc>
            <a:spcBef>
              <a:spcPct val="0"/>
            </a:spcBef>
            <a:spcAft>
              <a:spcPct val="35000"/>
            </a:spcAft>
          </a:pPr>
          <a:r>
            <a:rPr lang="zh-CN" altLang="en-US" sz="1700" kern="1200" dirty="0" smtClean="0"/>
            <a:t>图书馆读者教育</a:t>
          </a:r>
          <a:endParaRPr lang="zh-CN" altLang="en-US" sz="1700" kern="1200" dirty="0"/>
        </a:p>
      </dsp:txBody>
      <dsp:txXfrm>
        <a:off x="387122" y="3452548"/>
        <a:ext cx="5027742" cy="452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152BF-17F2-4BDA-87F2-BF24793CF0EC}">
      <dsp:nvSpPr>
        <dsp:cNvPr id="0" name=""/>
        <dsp:cNvSpPr/>
      </dsp:nvSpPr>
      <dsp:spPr>
        <a:xfrm>
          <a:off x="0" y="799"/>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1: </a:t>
          </a:r>
          <a:r>
            <a:rPr lang="zh-CN" sz="1800" kern="1200" dirty="0" smtClean="0"/>
            <a:t>能够识别和表达信息需求</a:t>
          </a:r>
          <a:endParaRPr lang="zh-CN" sz="1800" kern="1200" dirty="0"/>
        </a:p>
      </dsp:txBody>
      <dsp:txXfrm>
        <a:off x="20208" y="21007"/>
        <a:ext cx="8246360" cy="373551"/>
      </dsp:txXfrm>
    </dsp:sp>
    <dsp:sp modelId="{8DB2E6ED-0C7E-4F69-BB17-77DBD29DB7F9}">
      <dsp:nvSpPr>
        <dsp:cNvPr id="0" name=""/>
        <dsp:cNvSpPr/>
      </dsp:nvSpPr>
      <dsp:spPr>
        <a:xfrm>
          <a:off x="0" y="427830"/>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2: </a:t>
          </a:r>
          <a:r>
            <a:rPr lang="zh-CN" sz="1800" kern="1200" dirty="0" smtClean="0"/>
            <a:t>能够识别和选择适当的信息源</a:t>
          </a:r>
          <a:endParaRPr lang="zh-CN" sz="1800" kern="1200" dirty="0"/>
        </a:p>
      </dsp:txBody>
      <dsp:txXfrm>
        <a:off x="20208" y="448038"/>
        <a:ext cx="8246360" cy="373551"/>
      </dsp:txXfrm>
    </dsp:sp>
    <dsp:sp modelId="{C6E09951-C4ED-49AA-8FC0-AC22153063C9}">
      <dsp:nvSpPr>
        <dsp:cNvPr id="0" name=""/>
        <dsp:cNvSpPr/>
      </dsp:nvSpPr>
      <dsp:spPr>
        <a:xfrm>
          <a:off x="0" y="854862"/>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3: </a:t>
          </a:r>
          <a:r>
            <a:rPr lang="zh-CN" sz="1800" kern="1200" dirty="0" smtClean="0"/>
            <a:t>能够系统地提出和有效地执行适合于信息源的检索提问</a:t>
          </a:r>
          <a:endParaRPr lang="zh-CN" sz="1800" kern="1200" dirty="0"/>
        </a:p>
      </dsp:txBody>
      <dsp:txXfrm>
        <a:off x="20208" y="875070"/>
        <a:ext cx="8246360" cy="373551"/>
      </dsp:txXfrm>
    </dsp:sp>
    <dsp:sp modelId="{33F9A114-8F84-448C-9A4A-620F3C79259A}">
      <dsp:nvSpPr>
        <dsp:cNvPr id="0" name=""/>
        <dsp:cNvSpPr/>
      </dsp:nvSpPr>
      <dsp:spPr>
        <a:xfrm>
          <a:off x="0" y="1281893"/>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4: </a:t>
          </a:r>
          <a:r>
            <a:rPr lang="zh-CN" sz="1800" kern="1200" dirty="0" smtClean="0"/>
            <a:t>能够解释和分析检索结果并选择相关信息</a:t>
          </a:r>
          <a:endParaRPr lang="zh-CN" sz="1800" kern="1200" dirty="0"/>
        </a:p>
      </dsp:txBody>
      <dsp:txXfrm>
        <a:off x="20208" y="1302101"/>
        <a:ext cx="8246360" cy="373551"/>
      </dsp:txXfrm>
    </dsp:sp>
    <dsp:sp modelId="{9A240CD4-5417-4180-ACD9-09F228345B3C}">
      <dsp:nvSpPr>
        <dsp:cNvPr id="0" name=""/>
        <dsp:cNvSpPr/>
      </dsp:nvSpPr>
      <dsp:spPr>
        <a:xfrm>
          <a:off x="0" y="1708925"/>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5: </a:t>
          </a:r>
          <a:r>
            <a:rPr lang="zh-CN" sz="1800" kern="1200" dirty="0" smtClean="0"/>
            <a:t>能够从全球信息环境的各种信息格式中查找和检索相关信息</a:t>
          </a:r>
          <a:endParaRPr lang="zh-CN" sz="1800" kern="1200" dirty="0"/>
        </a:p>
      </dsp:txBody>
      <dsp:txXfrm>
        <a:off x="20208" y="1729133"/>
        <a:ext cx="8246360" cy="373551"/>
      </dsp:txXfrm>
    </dsp:sp>
    <dsp:sp modelId="{1D481785-97E6-4E58-BCCC-01F6D9113AAE}">
      <dsp:nvSpPr>
        <dsp:cNvPr id="0" name=""/>
        <dsp:cNvSpPr/>
      </dsp:nvSpPr>
      <dsp:spPr>
        <a:xfrm>
          <a:off x="0" y="2135956"/>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6: </a:t>
          </a:r>
          <a:r>
            <a:rPr lang="zh-CN" sz="1800" kern="1200" dirty="0" smtClean="0"/>
            <a:t>能够批判性地评价所检索到的信息</a:t>
          </a:r>
          <a:endParaRPr lang="zh-CN" sz="1800" kern="1200" dirty="0"/>
        </a:p>
      </dsp:txBody>
      <dsp:txXfrm>
        <a:off x="20208" y="2156164"/>
        <a:ext cx="8246360" cy="373551"/>
      </dsp:txXfrm>
    </dsp:sp>
    <dsp:sp modelId="{97830FCC-5BF6-4FF6-8C8A-58F47F426BAD}">
      <dsp:nvSpPr>
        <dsp:cNvPr id="0" name=""/>
        <dsp:cNvSpPr/>
      </dsp:nvSpPr>
      <dsp:spPr>
        <a:xfrm>
          <a:off x="0" y="2562988"/>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7: </a:t>
          </a:r>
          <a:r>
            <a:rPr lang="zh-CN" sz="1800" kern="1200" dirty="0" smtClean="0"/>
            <a:t>能够对所使用的信息查找过程进行自我评价</a:t>
          </a:r>
          <a:endParaRPr lang="zh-CN" sz="1800" kern="1200" dirty="0"/>
        </a:p>
      </dsp:txBody>
      <dsp:txXfrm>
        <a:off x="20208" y="2583196"/>
        <a:ext cx="8246360" cy="373551"/>
      </dsp:txXfrm>
    </dsp:sp>
    <dsp:sp modelId="{80E7F0AF-44E0-42FF-9DDC-9CB54EADC466}">
      <dsp:nvSpPr>
        <dsp:cNvPr id="0" name=""/>
        <dsp:cNvSpPr/>
      </dsp:nvSpPr>
      <dsp:spPr>
        <a:xfrm>
          <a:off x="0" y="2990019"/>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8: </a:t>
          </a:r>
          <a:r>
            <a:rPr lang="zh-CN" sz="1800" kern="1200" dirty="0" smtClean="0"/>
            <a:t>了解信息环境的结构以及学术性与普及性信息的生产、组织和传播过程。</a:t>
          </a:r>
          <a:endParaRPr lang="zh-CN" sz="1800" kern="1200" dirty="0"/>
        </a:p>
      </dsp:txBody>
      <dsp:txXfrm>
        <a:off x="20208" y="3010227"/>
        <a:ext cx="8246360" cy="373551"/>
      </dsp:txXfrm>
    </dsp:sp>
    <dsp:sp modelId="{F44585B8-B340-4AAA-80C4-D1C99110CBBE}">
      <dsp:nvSpPr>
        <dsp:cNvPr id="0" name=""/>
        <dsp:cNvSpPr/>
      </dsp:nvSpPr>
      <dsp:spPr>
        <a:xfrm>
          <a:off x="0" y="3417051"/>
          <a:ext cx="8286776" cy="41396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标准</a:t>
          </a:r>
          <a:r>
            <a:rPr lang="en-US" sz="1800" kern="1200" dirty="0" smtClean="0"/>
            <a:t>9: </a:t>
          </a:r>
          <a:r>
            <a:rPr lang="zh-CN" sz="1800" kern="1200" dirty="0" smtClean="0"/>
            <a:t>了解影响信息查找和利用的公共政策及伦理问题</a:t>
          </a:r>
          <a:endParaRPr lang="zh-CN" sz="1800" kern="1200" dirty="0"/>
        </a:p>
      </dsp:txBody>
      <dsp:txXfrm>
        <a:off x="20208" y="3437259"/>
        <a:ext cx="8246360" cy="37355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89EF8C-2981-4625-B980-B93EEAED6683}" type="slidenum">
              <a:rPr lang="zh-CN" altLang="en-US"/>
              <a:pPr/>
              <a:t>‹#›</a:t>
            </a:fld>
            <a:endParaRPr lang="en-US" altLang="zh-CN"/>
          </a:p>
        </p:txBody>
      </p:sp>
    </p:spTree>
    <p:extLst>
      <p:ext uri="{BB962C8B-B14F-4D97-AF65-F5344CB8AC3E}">
        <p14:creationId xmlns:p14="http://schemas.microsoft.com/office/powerpoint/2010/main" val="3774002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268548-2E7E-2248-A981-567CB3BDB43D}" type="datetimeFigureOut">
              <a:rPr kumimoji="1" lang="zh-CN" altLang="en-US" smtClean="0"/>
              <a:t>2013/12/25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BD0DC9-62E5-954F-AC8E-E9A23FF4180C}" type="slidenum">
              <a:rPr kumimoji="1" lang="zh-CN" altLang="en-US" smtClean="0"/>
              <a:t>‹#›</a:t>
            </a:fld>
            <a:endParaRPr kumimoji="1" lang="zh-CN" altLang="en-US"/>
          </a:p>
        </p:txBody>
      </p:sp>
    </p:spTree>
    <p:extLst>
      <p:ext uri="{BB962C8B-B14F-4D97-AF65-F5344CB8AC3E}">
        <p14:creationId xmlns:p14="http://schemas.microsoft.com/office/powerpoint/2010/main" val="33092582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3BD0DC9-62E5-954F-AC8E-E9A23FF4180C}" type="slidenum">
              <a:rPr kumimoji="1" lang="zh-CN" altLang="en-US" smtClean="0"/>
              <a:t>4</a:t>
            </a:fld>
            <a:endParaRPr kumimoji="1" lang="zh-CN" altLang="en-US"/>
          </a:p>
        </p:txBody>
      </p:sp>
    </p:spTree>
    <p:extLst>
      <p:ext uri="{BB962C8B-B14F-4D97-AF65-F5344CB8AC3E}">
        <p14:creationId xmlns:p14="http://schemas.microsoft.com/office/powerpoint/2010/main" val="269516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3BD0DC9-62E5-954F-AC8E-E9A23FF4180C}" type="slidenum">
              <a:rPr kumimoji="1" lang="zh-CN" altLang="en-US" smtClean="0"/>
              <a:t>5</a:t>
            </a:fld>
            <a:endParaRPr kumimoji="1" lang="zh-CN" altLang="en-US"/>
          </a:p>
        </p:txBody>
      </p:sp>
    </p:spTree>
    <p:extLst>
      <p:ext uri="{BB962C8B-B14F-4D97-AF65-F5344CB8AC3E}">
        <p14:creationId xmlns:p14="http://schemas.microsoft.com/office/powerpoint/2010/main" val="269516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这四要素共同构成一个不可分割的统一整体，信息意识是先导，信息知识是基础，信息能力是核心，信息伦理道德是保证。</a:t>
            </a:r>
          </a:p>
          <a:p>
            <a:r>
              <a:rPr lang="zh-CN" altLang="zh-CN" sz="1200" kern="1200" dirty="0" smtClean="0">
                <a:solidFill>
                  <a:schemeClr val="tx1"/>
                </a:solidFill>
                <a:effectLst/>
                <a:latin typeface="+mn-lt"/>
                <a:ea typeface="+mn-ea"/>
                <a:cs typeface="+mn-cs"/>
              </a:rPr>
              <a:t>信息意识是指对待信息的敏感程度，即面对问题能主动寻找答案，知道在哪里并且用什么方法去寻求答案。</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信息知识既是信息科学技术的理论基础，又是学习信息技术的基本要求。信息知识包括信息文化知识，各种信息源、信息检索工具、检索方法等方面的知识，计算机和网络技术知识，信息法规知识等。</a:t>
            </a:r>
          </a:p>
          <a:p>
            <a:r>
              <a:rPr lang="zh-CN" altLang="zh-CN" sz="1200" kern="1200" dirty="0" smtClean="0">
                <a:solidFill>
                  <a:schemeClr val="tx1"/>
                </a:solidFill>
                <a:effectLst/>
                <a:latin typeface="+mn-lt"/>
                <a:ea typeface="+mn-ea"/>
                <a:cs typeface="+mn-cs"/>
              </a:rPr>
              <a:t>信息能力是一个能力集群，是指人们对信息需求的自我意识，即人们能从信息角度出发去感受、理解和评价自然界和睡会中的各种现象、行为与理论，并具有捕捉、判断有关信息的能力，以及人们在信息活动中所表现出来的各种能力的综合素质。</a:t>
            </a:r>
            <a:r>
              <a:rPr lang="zh-CN" altLang="zh-CN" dirty="0" smtClean="0">
                <a:effectLst/>
              </a:rPr>
              <a:t> </a:t>
            </a:r>
            <a:endParaRPr lang="en-US" altLang="zh-CN" dirty="0" smtClean="0">
              <a:effectLst/>
            </a:endParaRPr>
          </a:p>
          <a:p>
            <a:r>
              <a:rPr lang="zh-CN" altLang="zh-CN" sz="1200" kern="1200" dirty="0" smtClean="0">
                <a:solidFill>
                  <a:schemeClr val="tx1"/>
                </a:solidFill>
                <a:effectLst/>
                <a:latin typeface="+mn-lt"/>
                <a:ea typeface="+mn-ea"/>
                <a:cs typeface="+mn-cs"/>
              </a:rPr>
              <a:t>信息伦理道德是指人们在整个信息活动中应遵守的道德规范的总和。</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A3BD0DC9-62E5-954F-AC8E-E9A23FF4180C}" type="slidenum">
              <a:rPr kumimoji="1" lang="zh-CN" altLang="en-US" smtClean="0"/>
              <a:t>6</a:t>
            </a:fld>
            <a:endParaRPr kumimoji="1" lang="zh-CN" altLang="en-US"/>
          </a:p>
        </p:txBody>
      </p:sp>
    </p:spTree>
    <p:extLst>
      <p:ext uri="{BB962C8B-B14F-4D97-AF65-F5344CB8AC3E}">
        <p14:creationId xmlns:p14="http://schemas.microsoft.com/office/powerpoint/2010/main" val="335992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3BD0DC9-62E5-954F-AC8E-E9A23FF4180C}" type="slidenum">
              <a:rPr kumimoji="1" lang="zh-CN" altLang="en-US" smtClean="0"/>
              <a:t>8</a:t>
            </a:fld>
            <a:endParaRPr kumimoji="1" lang="zh-CN" altLang="en-US"/>
          </a:p>
        </p:txBody>
      </p:sp>
    </p:spTree>
    <p:extLst>
      <p:ext uri="{BB962C8B-B14F-4D97-AF65-F5344CB8AC3E}">
        <p14:creationId xmlns:p14="http://schemas.microsoft.com/office/powerpoint/2010/main" val="269516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的解释：</a:t>
            </a:r>
            <a:r>
              <a:rPr lang="zh-CN" altLang="zh-CN" sz="1200" b="1" kern="1200" dirty="0" smtClean="0">
                <a:solidFill>
                  <a:schemeClr val="tx1"/>
                </a:solidFill>
                <a:latin typeface="+mn-lt"/>
                <a:ea typeface="+mn-ea"/>
                <a:cs typeface="+mn-cs"/>
              </a:rPr>
              <a:t>一是性格因素，女生相比于男生更加谨慎、细心，更加注重自身的信息安全方面；二是女生更加保守，相比于出问题以后的处理，女生们更倾向于“防范于未然”，而男生在这方面有相当的自信。</a:t>
            </a:r>
            <a:endParaRPr lang="en-US" altLang="zh-CN" sz="1200" b="1"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2</a:t>
            </a:r>
            <a:r>
              <a:rPr lang="zh-CN" altLang="en-US" sz="1200" b="1" kern="1200" dirty="0" smtClean="0">
                <a:solidFill>
                  <a:schemeClr val="tx1"/>
                </a:solidFill>
                <a:latin typeface="+mn-lt"/>
                <a:ea typeface="+mn-ea"/>
                <a:cs typeface="+mn-cs"/>
              </a:rPr>
              <a:t>的解释：</a:t>
            </a:r>
            <a:r>
              <a:rPr lang="zh-CN" altLang="zh-CN" sz="1200" b="1" kern="1200" dirty="0" smtClean="0">
                <a:solidFill>
                  <a:schemeClr val="tx1"/>
                </a:solidFill>
                <a:latin typeface="+mn-lt"/>
                <a:ea typeface="+mn-ea"/>
                <a:cs typeface="+mn-cs"/>
              </a:rPr>
              <a:t>一是男生玩游戏需要很多盗版软件；二是日常技术性的作业（如编程）大多是男生来做，其对相关办公软件的应用更高；三是男生比较会倒腾电脑、网络之类，易于获取盗版软件；四是女生更了解知识产权，所以行为上侵权的行为也会略少于男生。</a:t>
            </a:r>
            <a:endParaRPr lang="zh-CN" altLang="en-US" dirty="0"/>
          </a:p>
        </p:txBody>
      </p:sp>
      <p:sp>
        <p:nvSpPr>
          <p:cNvPr id="4" name="灯片编号占位符 3"/>
          <p:cNvSpPr>
            <a:spLocks noGrp="1"/>
          </p:cNvSpPr>
          <p:nvPr>
            <p:ph type="sldNum" sz="quarter" idx="10"/>
          </p:nvPr>
        </p:nvSpPr>
        <p:spPr/>
        <p:txBody>
          <a:bodyPr/>
          <a:lstStyle/>
          <a:p>
            <a:fld id="{40B40D87-960B-4008-94D5-83812CD35995}" type="slidenum">
              <a:rPr lang="zh-CN" altLang="en-US" smtClean="0"/>
              <a:t>57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3BD0DC9-62E5-954F-AC8E-E9A23FF4180C}" type="slidenum">
              <a:rPr kumimoji="1" lang="zh-CN" altLang="en-US" smtClean="0"/>
              <a:t>71</a:t>
            </a:fld>
            <a:endParaRPr kumimoji="1" lang="zh-CN" altLang="en-US"/>
          </a:p>
        </p:txBody>
      </p:sp>
    </p:spTree>
    <p:extLst>
      <p:ext uri="{BB962C8B-B14F-4D97-AF65-F5344CB8AC3E}">
        <p14:creationId xmlns:p14="http://schemas.microsoft.com/office/powerpoint/2010/main" val="2695169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3BD0DC9-62E5-954F-AC8E-E9A23FF4180C}" type="slidenum">
              <a:rPr kumimoji="1" lang="zh-CN" altLang="en-US" smtClean="0"/>
              <a:t>72</a:t>
            </a:fld>
            <a:endParaRPr kumimoji="1" lang="zh-CN" altLang="en-US"/>
          </a:p>
        </p:txBody>
      </p:sp>
    </p:spTree>
    <p:extLst>
      <p:ext uri="{BB962C8B-B14F-4D97-AF65-F5344CB8AC3E}">
        <p14:creationId xmlns:p14="http://schemas.microsoft.com/office/powerpoint/2010/main" val="2695169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457200" y="6477000"/>
            <a:ext cx="2133600" cy="244475"/>
          </a:xfrm>
        </p:spPr>
        <p:txBody>
          <a:bodyPr/>
          <a:lstStyle>
            <a:lvl1pPr>
              <a:defRPr/>
            </a:lvl1pPr>
          </a:lstStyle>
          <a:p>
            <a:endParaRPr lang="en-US" altLang="zh-CN"/>
          </a:p>
        </p:txBody>
      </p:sp>
      <p:sp>
        <p:nvSpPr>
          <p:cNvPr id="3077" name="Rectangle 5"/>
          <p:cNvSpPr>
            <a:spLocks noGrp="1" noChangeArrowheads="1"/>
          </p:cNvSpPr>
          <p:nvPr>
            <p:ph type="ftr" sz="quarter" idx="3"/>
          </p:nvPr>
        </p:nvSpPr>
        <p:spPr>
          <a:xfrm>
            <a:off x="3124200" y="6477000"/>
            <a:ext cx="2895600" cy="244475"/>
          </a:xfrm>
          <a:prstGeom prst="rect">
            <a:avLst/>
          </a:prstGeom>
        </p:spPr>
        <p:txBody>
          <a:bodyPr/>
          <a:lstStyle>
            <a:lvl1pPr algn="ctr">
              <a:defRPr b="0"/>
            </a:lvl1pPr>
          </a:lstStyle>
          <a:p>
            <a:endParaRPr lang="en-US" altLang="zh-CN"/>
          </a:p>
        </p:txBody>
      </p:sp>
      <p:sp>
        <p:nvSpPr>
          <p:cNvPr id="3078" name="Rectangle 6"/>
          <p:cNvSpPr>
            <a:spLocks noGrp="1" noChangeArrowheads="1"/>
          </p:cNvSpPr>
          <p:nvPr>
            <p:ph type="sldNum" sz="quarter" idx="4"/>
          </p:nvPr>
        </p:nvSpPr>
        <p:spPr>
          <a:xfrm>
            <a:off x="6553200" y="6477000"/>
            <a:ext cx="2133600" cy="244475"/>
          </a:xfrm>
        </p:spPr>
        <p:txBody>
          <a:bodyPr/>
          <a:lstStyle>
            <a:lvl1pPr algn="r">
              <a:defRPr/>
            </a:lvl1pPr>
          </a:lstStyle>
          <a:p>
            <a:fld id="{E23FB3CB-D28A-43CC-B537-8C79DB638020}" type="slidenum">
              <a:rPr lang="zh-CN" altLang="en-US"/>
              <a:pPr/>
              <a:t>‹#›</a:t>
            </a:fld>
            <a:endParaRPr lang="en-US" altLang="zh-CN"/>
          </a:p>
        </p:txBody>
      </p:sp>
      <p:sp>
        <p:nvSpPr>
          <p:cNvPr id="3075" name="Rectangle 3"/>
          <p:cNvSpPr>
            <a:spLocks noGrp="1" noChangeArrowheads="1"/>
          </p:cNvSpPr>
          <p:nvPr>
            <p:ph type="subTitle" idx="1"/>
          </p:nvPr>
        </p:nvSpPr>
        <p:spPr bwMode="gray">
          <a:xfrm>
            <a:off x="2514600" y="5791200"/>
            <a:ext cx="4724400" cy="381000"/>
          </a:xfrm>
        </p:spPr>
        <p:txBody>
          <a:bodyPr/>
          <a:lstStyle>
            <a:lvl1pPr marL="0" indent="0" algn="r">
              <a:buFont typeface="Wingdings" pitchFamily="2" charset="2"/>
              <a:buNone/>
              <a:defRPr sz="1600" b="1">
                <a:solidFill>
                  <a:schemeClr val="bg1"/>
                </a:solidFill>
              </a:defRPr>
            </a:lvl1pPr>
          </a:lstStyle>
          <a:p>
            <a:r>
              <a:rPr lang="zh-CN" altLang="en-US"/>
              <a:t>单击此处编辑母版副标题样式</a:t>
            </a:r>
          </a:p>
        </p:txBody>
      </p:sp>
      <p:sp>
        <p:nvSpPr>
          <p:cNvPr id="3074" name="Rectangle 2"/>
          <p:cNvSpPr>
            <a:spLocks noGrp="1" noChangeArrowheads="1"/>
          </p:cNvSpPr>
          <p:nvPr>
            <p:ph type="ctrTitle"/>
          </p:nvPr>
        </p:nvSpPr>
        <p:spPr>
          <a:xfrm>
            <a:off x="2819400" y="2667000"/>
            <a:ext cx="5715000" cy="914400"/>
          </a:xfrm>
        </p:spPr>
        <p:txBody>
          <a:bodyPr/>
          <a:lstStyle>
            <a:lvl1pPr algn="r">
              <a:defRPr sz="4000">
                <a:solidFill>
                  <a:schemeClr val="tx1"/>
                </a:solidFill>
              </a:defRPr>
            </a:lvl1p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0C95947-3E65-439A-8071-AE7254C58D01}"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457200"/>
            <a:ext cx="207645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457200"/>
            <a:ext cx="6076950" cy="5562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62A136-CDBB-4402-A96E-2E6A08E16B92}"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457200"/>
            <a:ext cx="7543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295400"/>
            <a:ext cx="8305800" cy="4724400"/>
          </a:xfrm>
        </p:spPr>
        <p:txBody>
          <a:bodyPr/>
          <a:lstStyle/>
          <a:p>
            <a:endParaRPr lang="zh-CN" altLang="en-US"/>
          </a:p>
        </p:txBody>
      </p:sp>
      <p:sp>
        <p:nvSpPr>
          <p:cNvPr id="4" name="日期占位符 3"/>
          <p:cNvSpPr>
            <a:spLocks noGrp="1"/>
          </p:cNvSpPr>
          <p:nvPr>
            <p:ph type="dt" sz="half" idx="10"/>
          </p:nvPr>
        </p:nvSpPr>
        <p:spPr>
          <a:xfrm>
            <a:off x="762000" y="6553200"/>
            <a:ext cx="1828800" cy="2286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3581400" y="6629400"/>
            <a:ext cx="2133600" cy="228600"/>
          </a:xfrm>
        </p:spPr>
        <p:txBody>
          <a:bodyPr/>
          <a:lstStyle>
            <a:lvl1pPr>
              <a:defRPr/>
            </a:lvl1pPr>
          </a:lstStyle>
          <a:p>
            <a:fld id="{1856B9A5-C78A-4A82-951E-B7735142C6D4}"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02C373B-F5DB-4AC2-AB52-4D0A53DB0218}"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81EA16-241F-4CCE-9428-39EAB2771401}"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95400"/>
            <a:ext cx="4076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767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D574947-CE72-4743-A7AB-1D3D80E35A1D}"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DBC34C2-A963-4F9C-92EB-F4840148B587}"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a:xfrm>
            <a:off x="5029200" y="6248400"/>
            <a:ext cx="2895600" cy="228600"/>
          </a:xfrm>
          <a:prstGeom prst="rect">
            <a:avLst/>
          </a:prstGeom>
        </p:spPr>
        <p:txBody>
          <a:bodyPr/>
          <a:lstStyle>
            <a:lvl1pPr>
              <a:defRPr/>
            </a:lvl1pPr>
          </a:lstStyle>
          <a:p>
            <a:r>
              <a:rPr lang="en-US" altLang="zh-CN"/>
              <a:t>www.themegallery.com</a:t>
            </a:r>
          </a:p>
        </p:txBody>
      </p:sp>
      <p:sp>
        <p:nvSpPr>
          <p:cNvPr id="5" name="灯片编号占位符 4"/>
          <p:cNvSpPr>
            <a:spLocks noGrp="1"/>
          </p:cNvSpPr>
          <p:nvPr>
            <p:ph type="sldNum" sz="quarter" idx="12"/>
          </p:nvPr>
        </p:nvSpPr>
        <p:spPr/>
        <p:txBody>
          <a:bodyPr/>
          <a:lstStyle>
            <a:lvl1pPr>
              <a:defRPr/>
            </a:lvl1pPr>
          </a:lstStyle>
          <a:p>
            <a:fld id="{7601A93C-4B27-4468-8D42-242B30462C71}"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26684CC-2F75-47C8-9CCC-5303D4B9FBBC}"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D5D12-7830-4E22-B36D-2E7D8C408AF8}"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344AFBD-EF83-42DA-817F-6415BE3AA282}"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1103" name="Group 79"/>
          <p:cNvGrpSpPr>
            <a:grpSpLocks/>
          </p:cNvGrpSpPr>
          <p:nvPr/>
        </p:nvGrpSpPr>
        <p:grpSpPr bwMode="auto">
          <a:xfrm>
            <a:off x="685800" y="685800"/>
            <a:ext cx="8458200" cy="260350"/>
            <a:chOff x="2448" y="384"/>
            <a:chExt cx="3312" cy="212"/>
          </a:xfrm>
        </p:grpSpPr>
        <p:sp>
          <p:nvSpPr>
            <p:cNvPr id="1101" name="Rectangle 77"/>
            <p:cNvSpPr>
              <a:spLocks noChangeArrowheads="1"/>
            </p:cNvSpPr>
            <p:nvPr userDrawn="1"/>
          </p:nvSpPr>
          <p:spPr bwMode="gray">
            <a:xfrm>
              <a:off x="2448" y="384"/>
              <a:ext cx="3312" cy="96"/>
            </a:xfrm>
            <a:prstGeom prst="rect">
              <a:avLst/>
            </a:prstGeom>
            <a:gradFill rotWithShape="1">
              <a:gsLst>
                <a:gs pos="0">
                  <a:srgbClr val="969696">
                    <a:gamma/>
                    <a:tint val="0"/>
                    <a:invGamma/>
                    <a:alpha val="0"/>
                  </a:srgbClr>
                </a:gs>
                <a:gs pos="100000">
                  <a:srgbClr val="969696">
                    <a:alpha val="27000"/>
                  </a:srgbClr>
                </a:gs>
              </a:gsLst>
              <a:lin ang="0" scaled="1"/>
            </a:gradFill>
            <a:ln w="9525">
              <a:noFill/>
              <a:miter lim="800000"/>
              <a:headEnd/>
              <a:tailEnd/>
            </a:ln>
            <a:effectLst/>
          </p:spPr>
          <p:txBody>
            <a:bodyPr wrap="none" anchor="ctr"/>
            <a:lstStyle/>
            <a:p>
              <a:endParaRPr lang="zh-CN" altLang="en-US"/>
            </a:p>
          </p:txBody>
        </p:sp>
        <p:sp>
          <p:nvSpPr>
            <p:cNvPr id="1102" name="Rectangle 78"/>
            <p:cNvSpPr>
              <a:spLocks noChangeArrowheads="1"/>
            </p:cNvSpPr>
            <p:nvPr userDrawn="1"/>
          </p:nvSpPr>
          <p:spPr bwMode="gray">
            <a:xfrm>
              <a:off x="2448" y="500"/>
              <a:ext cx="3312" cy="96"/>
            </a:xfrm>
            <a:prstGeom prst="rect">
              <a:avLst/>
            </a:prstGeom>
            <a:gradFill rotWithShape="1">
              <a:gsLst>
                <a:gs pos="0">
                  <a:srgbClr val="969696">
                    <a:gamma/>
                    <a:tint val="0"/>
                    <a:invGamma/>
                    <a:alpha val="0"/>
                  </a:srgbClr>
                </a:gs>
                <a:gs pos="100000">
                  <a:srgbClr val="969696">
                    <a:alpha val="27000"/>
                  </a:srgbClr>
                </a:gs>
              </a:gsLst>
              <a:lin ang="0" scaled="1"/>
            </a:gradFill>
            <a:ln w="9525">
              <a:noFill/>
              <a:miter lim="800000"/>
              <a:headEnd/>
              <a:tailEnd/>
            </a:ln>
            <a:effectLst/>
          </p:spPr>
          <p:txBody>
            <a:bodyPr wrap="none" anchor="ctr"/>
            <a:lstStyle/>
            <a:p>
              <a:endParaRPr lang="zh-CN" altLang="en-US"/>
            </a:p>
          </p:txBody>
        </p:sp>
      </p:grpSp>
      <p:sp>
        <p:nvSpPr>
          <p:cNvPr id="1027" name="Rectangle 3"/>
          <p:cNvSpPr>
            <a:spLocks noGrp="1" noChangeArrowheads="1"/>
          </p:cNvSpPr>
          <p:nvPr>
            <p:ph type="body" idx="1"/>
          </p:nvPr>
        </p:nvSpPr>
        <p:spPr bwMode="auto">
          <a:xfrm>
            <a:off x="381000" y="1295400"/>
            <a:ext cx="83058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white">
          <a:xfrm>
            <a:off x="762000" y="6553200"/>
            <a:ext cx="182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ea typeface="宋体" charset="-122"/>
              </a:defRPr>
            </a:lvl1pPr>
          </a:lstStyle>
          <a:p>
            <a:endParaRPr lang="en-US" altLang="zh-CN"/>
          </a:p>
        </p:txBody>
      </p:sp>
      <p:sp>
        <p:nvSpPr>
          <p:cNvPr id="1030" name="Rectangle 6"/>
          <p:cNvSpPr>
            <a:spLocks noGrp="1" noChangeArrowheads="1"/>
          </p:cNvSpPr>
          <p:nvPr>
            <p:ph type="sldNum" sz="quarter" idx="4"/>
          </p:nvPr>
        </p:nvSpPr>
        <p:spPr bwMode="white">
          <a:xfrm>
            <a:off x="35814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ea typeface="宋体" charset="-122"/>
              </a:defRPr>
            </a:lvl1pPr>
          </a:lstStyle>
          <a:p>
            <a:fld id="{B32BD746-3C34-4767-8452-75862CD2A171}" type="slidenum">
              <a:rPr lang="zh-CN" altLang="en-US"/>
              <a:pPr/>
              <a:t>‹#›</a:t>
            </a:fld>
            <a:endParaRPr lang="en-US" altLang="zh-CN"/>
          </a:p>
        </p:txBody>
      </p:sp>
      <p:sp>
        <p:nvSpPr>
          <p:cNvPr id="1026" name="Rectangle 2"/>
          <p:cNvSpPr>
            <a:spLocks noGrp="1" noChangeArrowheads="1"/>
          </p:cNvSpPr>
          <p:nvPr>
            <p:ph type="title"/>
          </p:nvPr>
        </p:nvSpPr>
        <p:spPr bwMode="gray">
          <a:xfrm>
            <a:off x="914400" y="457200"/>
            <a:ext cx="7543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grpSp>
        <p:nvGrpSpPr>
          <p:cNvPr id="1097" name="Group 73"/>
          <p:cNvGrpSpPr>
            <a:grpSpLocks/>
          </p:cNvGrpSpPr>
          <p:nvPr/>
        </p:nvGrpSpPr>
        <p:grpSpPr bwMode="auto">
          <a:xfrm>
            <a:off x="360363" y="457200"/>
            <a:ext cx="533400" cy="609600"/>
            <a:chOff x="4128" y="1920"/>
            <a:chExt cx="1010" cy="1104"/>
          </a:xfrm>
        </p:grpSpPr>
        <p:sp>
          <p:nvSpPr>
            <p:cNvPr id="1093" name="Freeform 69"/>
            <p:cNvSpPr>
              <a:spLocks/>
            </p:cNvSpPr>
            <p:nvPr userDrawn="1"/>
          </p:nvSpPr>
          <p:spPr bwMode="gray">
            <a:xfrm>
              <a:off x="4128" y="1920"/>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2"/>
            </a:solidFill>
            <a:ln w="9525">
              <a:noFill/>
              <a:round/>
              <a:headEnd/>
              <a:tailEnd/>
            </a:ln>
            <a:effectLst/>
          </p:spPr>
          <p:txBody>
            <a:bodyPr/>
            <a:lstStyle/>
            <a:p>
              <a:endParaRPr lang="zh-CN" altLang="en-US"/>
            </a:p>
          </p:txBody>
        </p:sp>
        <p:sp>
          <p:nvSpPr>
            <p:cNvPr id="1094" name="Freeform 70"/>
            <p:cNvSpPr>
              <a:spLocks/>
            </p:cNvSpPr>
            <p:nvPr userDrawn="1"/>
          </p:nvSpPr>
          <p:spPr bwMode="gray">
            <a:xfrm rot="5400000">
              <a:off x="4129" y="2495"/>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2"/>
            </a:solidFill>
            <a:ln w="9525">
              <a:noFill/>
              <a:round/>
              <a:headEnd/>
              <a:tailEnd/>
            </a:ln>
            <a:effectLst/>
          </p:spPr>
          <p:txBody>
            <a:bodyPr/>
            <a:lstStyle/>
            <a:p>
              <a:endParaRPr lang="zh-CN" altLang="en-US"/>
            </a:p>
          </p:txBody>
        </p:sp>
        <p:sp>
          <p:nvSpPr>
            <p:cNvPr id="1095" name="Freeform 71"/>
            <p:cNvSpPr>
              <a:spLocks/>
            </p:cNvSpPr>
            <p:nvPr userDrawn="1"/>
          </p:nvSpPr>
          <p:spPr bwMode="gray">
            <a:xfrm>
              <a:off x="4608" y="1920"/>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2"/>
            </a:solidFill>
            <a:ln w="9525">
              <a:noFill/>
              <a:round/>
              <a:headEnd/>
              <a:tailEnd/>
            </a:ln>
            <a:effectLst/>
          </p:spPr>
          <p:txBody>
            <a:bodyPr/>
            <a:lstStyle/>
            <a:p>
              <a:endParaRPr lang="zh-CN" altLang="en-US"/>
            </a:p>
          </p:txBody>
        </p:sp>
        <p:sp>
          <p:nvSpPr>
            <p:cNvPr id="1096" name="Freeform 72"/>
            <p:cNvSpPr>
              <a:spLocks/>
            </p:cNvSpPr>
            <p:nvPr userDrawn="1"/>
          </p:nvSpPr>
          <p:spPr bwMode="gray">
            <a:xfrm rot="5400000">
              <a:off x="4609" y="2495"/>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2"/>
            </a:solidFill>
            <a:ln w="9525">
              <a:no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2708" name="Rectangle 4"/>
          <p:cNvSpPr>
            <a:spLocks noGrp="1" noChangeArrowheads="1"/>
          </p:cNvSpPr>
          <p:nvPr>
            <p:ph type="ctrTitle"/>
          </p:nvPr>
        </p:nvSpPr>
        <p:spPr/>
        <p:txBody>
          <a:bodyPr/>
          <a:lstStyle/>
          <a:p>
            <a:r>
              <a:rPr lang="zh-CN" altLang="zh-CN" dirty="0">
                <a:latin typeface="微软雅黑"/>
                <a:ea typeface="微软雅黑"/>
                <a:cs typeface="微软雅黑"/>
              </a:rPr>
              <a:t>大学生信息素养及</a:t>
            </a:r>
            <a:r>
              <a:rPr lang="zh-CN" altLang="zh-CN" dirty="0" smtClean="0">
                <a:latin typeface="微软雅黑"/>
                <a:ea typeface="微软雅黑"/>
                <a:cs typeface="微软雅黑"/>
              </a:rPr>
              <a:t>其</a:t>
            </a:r>
            <a:r>
              <a:rPr lang="en-US" altLang="zh-CN" dirty="0" smtClean="0">
                <a:latin typeface="微软雅黑"/>
                <a:ea typeface="微软雅黑"/>
                <a:cs typeface="微软雅黑"/>
              </a:rPr>
              <a:t/>
            </a:r>
            <a:br>
              <a:rPr lang="en-US" altLang="zh-CN" dirty="0" smtClean="0">
                <a:latin typeface="微软雅黑"/>
                <a:ea typeface="微软雅黑"/>
                <a:cs typeface="微软雅黑"/>
              </a:rPr>
            </a:br>
            <a:r>
              <a:rPr lang="zh-CN" altLang="zh-CN" dirty="0" smtClean="0">
                <a:latin typeface="微软雅黑"/>
                <a:ea typeface="微软雅黑"/>
                <a:cs typeface="微软雅黑"/>
              </a:rPr>
              <a:t>培育战</a:t>
            </a:r>
            <a:r>
              <a:rPr lang="zh-CN" altLang="zh-CN" dirty="0">
                <a:latin typeface="微软雅黑"/>
                <a:ea typeface="微软雅黑"/>
                <a:cs typeface="微软雅黑"/>
              </a:rPr>
              <a:t>略分析</a:t>
            </a:r>
          </a:p>
        </p:txBody>
      </p:sp>
      <p:grpSp>
        <p:nvGrpSpPr>
          <p:cNvPr id="72711" name="Group 7"/>
          <p:cNvGrpSpPr>
            <a:grpSpLocks/>
          </p:cNvGrpSpPr>
          <p:nvPr/>
        </p:nvGrpSpPr>
        <p:grpSpPr bwMode="auto">
          <a:xfrm>
            <a:off x="3131840" y="2780928"/>
            <a:ext cx="533400" cy="609600"/>
            <a:chOff x="4128" y="1920"/>
            <a:chExt cx="1010" cy="1104"/>
          </a:xfrm>
        </p:grpSpPr>
        <p:sp>
          <p:nvSpPr>
            <p:cNvPr id="72712" name="Freeform 8"/>
            <p:cNvSpPr>
              <a:spLocks/>
            </p:cNvSpPr>
            <p:nvPr/>
          </p:nvSpPr>
          <p:spPr bwMode="gray">
            <a:xfrm>
              <a:off x="4128" y="1920"/>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1"/>
            </a:solidFill>
            <a:ln w="9525">
              <a:noFill/>
              <a:round/>
              <a:headEnd/>
              <a:tailEnd/>
            </a:ln>
            <a:effectLst/>
          </p:spPr>
          <p:txBody>
            <a:bodyPr/>
            <a:lstStyle/>
            <a:p>
              <a:endParaRPr lang="zh-CN" altLang="en-US"/>
            </a:p>
          </p:txBody>
        </p:sp>
        <p:sp>
          <p:nvSpPr>
            <p:cNvPr id="72713" name="Freeform 9"/>
            <p:cNvSpPr>
              <a:spLocks/>
            </p:cNvSpPr>
            <p:nvPr/>
          </p:nvSpPr>
          <p:spPr bwMode="gray">
            <a:xfrm rot="5400000">
              <a:off x="4129" y="2495"/>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1"/>
            </a:solidFill>
            <a:ln w="9525">
              <a:noFill/>
              <a:round/>
              <a:headEnd/>
              <a:tailEnd/>
            </a:ln>
            <a:effectLst/>
          </p:spPr>
          <p:txBody>
            <a:bodyPr/>
            <a:lstStyle/>
            <a:p>
              <a:endParaRPr lang="zh-CN" altLang="en-US"/>
            </a:p>
          </p:txBody>
        </p:sp>
        <p:sp>
          <p:nvSpPr>
            <p:cNvPr id="72714" name="Freeform 10"/>
            <p:cNvSpPr>
              <a:spLocks/>
            </p:cNvSpPr>
            <p:nvPr/>
          </p:nvSpPr>
          <p:spPr bwMode="gray">
            <a:xfrm>
              <a:off x="4608" y="1920"/>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1"/>
            </a:solidFill>
            <a:ln w="9525">
              <a:noFill/>
              <a:round/>
              <a:headEnd/>
              <a:tailEnd/>
            </a:ln>
            <a:effectLst/>
          </p:spPr>
          <p:txBody>
            <a:bodyPr/>
            <a:lstStyle/>
            <a:p>
              <a:endParaRPr lang="zh-CN" altLang="en-US"/>
            </a:p>
          </p:txBody>
        </p:sp>
        <p:sp>
          <p:nvSpPr>
            <p:cNvPr id="72715" name="Freeform 11"/>
            <p:cNvSpPr>
              <a:spLocks/>
            </p:cNvSpPr>
            <p:nvPr/>
          </p:nvSpPr>
          <p:spPr bwMode="gray">
            <a:xfrm rot="5400000">
              <a:off x="4609" y="2495"/>
              <a:ext cx="528" cy="530"/>
            </a:xfrm>
            <a:custGeom>
              <a:avLst/>
              <a:gdLst/>
              <a:ahLst/>
              <a:cxnLst>
                <a:cxn ang="0">
                  <a:pos x="0" y="0"/>
                </a:cxn>
                <a:cxn ang="0">
                  <a:pos x="0" y="192"/>
                </a:cxn>
                <a:cxn ang="0">
                  <a:pos x="340" y="530"/>
                </a:cxn>
                <a:cxn ang="0">
                  <a:pos x="528" y="528"/>
                </a:cxn>
                <a:cxn ang="0">
                  <a:pos x="528" y="336"/>
                </a:cxn>
                <a:cxn ang="0">
                  <a:pos x="196" y="0"/>
                </a:cxn>
                <a:cxn ang="0">
                  <a:pos x="0" y="0"/>
                </a:cxn>
              </a:cxnLst>
              <a:rect l="0" t="0" r="r" b="b"/>
              <a:pathLst>
                <a:path w="528" h="530">
                  <a:moveTo>
                    <a:pt x="0" y="0"/>
                  </a:moveTo>
                  <a:lnTo>
                    <a:pt x="0" y="192"/>
                  </a:lnTo>
                  <a:lnTo>
                    <a:pt x="340" y="530"/>
                  </a:lnTo>
                  <a:lnTo>
                    <a:pt x="528" y="528"/>
                  </a:lnTo>
                  <a:lnTo>
                    <a:pt x="528" y="336"/>
                  </a:lnTo>
                  <a:lnTo>
                    <a:pt x="196" y="0"/>
                  </a:lnTo>
                  <a:lnTo>
                    <a:pt x="0" y="0"/>
                  </a:lnTo>
                  <a:close/>
                </a:path>
              </a:pathLst>
            </a:custGeom>
            <a:solidFill>
              <a:schemeClr val="tx1"/>
            </a:solidFill>
            <a:ln w="9525">
              <a:noFill/>
              <a:round/>
              <a:headEnd/>
              <a:tailEnd/>
            </a:ln>
            <a:effectLst/>
          </p:spPr>
          <p:txBody>
            <a:bodyPr/>
            <a:lstStyle/>
            <a:p>
              <a:endParaRPr lang="zh-CN" altLang="en-US"/>
            </a:p>
          </p:txBody>
        </p:sp>
      </p:grpSp>
      <p:sp>
        <p:nvSpPr>
          <p:cNvPr id="12" name="副标题 4"/>
          <p:cNvSpPr txBox="1">
            <a:spLocks/>
          </p:cNvSpPr>
          <p:nvPr/>
        </p:nvSpPr>
        <p:spPr bwMode="auto">
          <a:xfrm>
            <a:off x="4788024" y="5085184"/>
            <a:ext cx="2160240" cy="15837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r>
              <a:rPr lang="en-US" altLang="zh-CN" sz="1600" dirty="0" smtClean="0">
                <a:solidFill>
                  <a:schemeClr val="bg1">
                    <a:lumMod val="85000"/>
                  </a:schemeClr>
                </a:solidFill>
                <a:latin typeface="华文细黑"/>
                <a:ea typeface="华文细黑"/>
                <a:cs typeface="华文细黑"/>
              </a:rPr>
              <a:t>1301212618 </a:t>
            </a:r>
            <a:r>
              <a:rPr lang="zh-CN" altLang="zh-CN" sz="1600" dirty="0" smtClean="0">
                <a:solidFill>
                  <a:schemeClr val="bg1">
                    <a:lumMod val="85000"/>
                  </a:schemeClr>
                </a:solidFill>
                <a:latin typeface="华文细黑"/>
                <a:ea typeface="华文细黑"/>
                <a:cs typeface="华文细黑"/>
              </a:rPr>
              <a:t>苗美娟</a:t>
            </a:r>
          </a:p>
          <a:p>
            <a:r>
              <a:rPr lang="en-US" altLang="zh-CN" sz="1600" dirty="0" smtClean="0">
                <a:solidFill>
                  <a:schemeClr val="bg1">
                    <a:lumMod val="85000"/>
                  </a:schemeClr>
                </a:solidFill>
                <a:latin typeface="华文细黑"/>
                <a:ea typeface="华文细黑"/>
                <a:cs typeface="华文细黑"/>
              </a:rPr>
              <a:t>1301212619 </a:t>
            </a:r>
            <a:r>
              <a:rPr lang="zh-CN" altLang="zh-CN" sz="1600" dirty="0" smtClean="0">
                <a:solidFill>
                  <a:schemeClr val="bg1">
                    <a:lumMod val="85000"/>
                  </a:schemeClr>
                </a:solidFill>
                <a:latin typeface="华文细黑"/>
                <a:ea typeface="华文细黑"/>
                <a:cs typeface="华文细黑"/>
              </a:rPr>
              <a:t>寿秋野</a:t>
            </a:r>
          </a:p>
          <a:p>
            <a:r>
              <a:rPr lang="en-US" altLang="zh-CN" sz="1600" dirty="0" smtClean="0">
                <a:solidFill>
                  <a:schemeClr val="bg1">
                    <a:lumMod val="85000"/>
                  </a:schemeClr>
                </a:solidFill>
                <a:latin typeface="华文细黑"/>
                <a:ea typeface="华文细黑"/>
                <a:cs typeface="华文细黑"/>
              </a:rPr>
              <a:t>1301212620 </a:t>
            </a:r>
            <a:r>
              <a:rPr lang="zh-CN" altLang="zh-CN" sz="1600" dirty="0" smtClean="0">
                <a:solidFill>
                  <a:schemeClr val="bg1">
                    <a:lumMod val="85000"/>
                  </a:schemeClr>
                </a:solidFill>
                <a:latin typeface="华文细黑"/>
                <a:ea typeface="华文细黑"/>
                <a:cs typeface="华文细黑"/>
              </a:rPr>
              <a:t>汤荷月</a:t>
            </a:r>
          </a:p>
          <a:p>
            <a:r>
              <a:rPr lang="en-US" altLang="zh-CN" sz="1600" dirty="0" smtClean="0">
                <a:solidFill>
                  <a:schemeClr val="bg1">
                    <a:lumMod val="85000"/>
                  </a:schemeClr>
                </a:solidFill>
                <a:latin typeface="华文细黑"/>
                <a:ea typeface="华文细黑"/>
                <a:cs typeface="华文细黑"/>
              </a:rPr>
              <a:t>1301212625 </a:t>
            </a:r>
            <a:r>
              <a:rPr lang="zh-CN" altLang="zh-CN" sz="1600" dirty="0" smtClean="0">
                <a:solidFill>
                  <a:schemeClr val="bg1">
                    <a:lumMod val="85000"/>
                  </a:schemeClr>
                </a:solidFill>
                <a:latin typeface="华文细黑"/>
                <a:ea typeface="华文细黑"/>
                <a:cs typeface="华文细黑"/>
              </a:rPr>
              <a:t>段紫薇</a:t>
            </a:r>
          </a:p>
          <a:p>
            <a:r>
              <a:rPr lang="en-US" altLang="zh-CN" sz="1600" dirty="0" smtClean="0">
                <a:solidFill>
                  <a:schemeClr val="bg1">
                    <a:lumMod val="85000"/>
                  </a:schemeClr>
                </a:solidFill>
                <a:latin typeface="华文细黑"/>
                <a:ea typeface="华文细黑"/>
                <a:cs typeface="华文细黑"/>
              </a:rPr>
              <a:t>1301212629 </a:t>
            </a:r>
            <a:r>
              <a:rPr lang="zh-CN" altLang="zh-CN" sz="1600" dirty="0" smtClean="0">
                <a:solidFill>
                  <a:schemeClr val="bg1">
                    <a:lumMod val="85000"/>
                  </a:schemeClr>
                </a:solidFill>
                <a:latin typeface="华文细黑"/>
                <a:ea typeface="华文细黑"/>
                <a:cs typeface="华文细黑"/>
              </a:rPr>
              <a:t>李</a:t>
            </a:r>
            <a:r>
              <a:rPr lang="en-US" altLang="zh-CN" sz="1600" dirty="0" smtClean="0">
                <a:solidFill>
                  <a:schemeClr val="bg1">
                    <a:lumMod val="85000"/>
                  </a:schemeClr>
                </a:solidFill>
                <a:latin typeface="华文细黑"/>
                <a:ea typeface="华文细黑"/>
                <a:cs typeface="华文细黑"/>
              </a:rPr>
              <a:t>    </a:t>
            </a:r>
            <a:r>
              <a:rPr lang="zh-CN" altLang="zh-CN" sz="1600" dirty="0" smtClean="0">
                <a:solidFill>
                  <a:schemeClr val="bg1">
                    <a:lumMod val="85000"/>
                  </a:schemeClr>
                </a:solidFill>
                <a:latin typeface="华文细黑"/>
                <a:ea typeface="华文细黑"/>
                <a:cs typeface="华文细黑"/>
              </a:rPr>
              <a:t>维</a:t>
            </a:r>
            <a:endParaRPr lang="zh-CN" altLang="en-US" sz="1600" dirty="0">
              <a:solidFill>
                <a:schemeClr val="bg1">
                  <a:lumMod val="85000"/>
                </a:schemeClr>
              </a:solidFill>
              <a:latin typeface="华文细黑"/>
              <a:ea typeface="华文细黑"/>
              <a:cs typeface="华文细黑"/>
            </a:endParaRPr>
          </a:p>
        </p:txBody>
      </p:sp>
      <p:sp>
        <p:nvSpPr>
          <p:cNvPr id="13" name="副标题 4"/>
          <p:cNvSpPr txBox="1">
            <a:spLocks/>
          </p:cNvSpPr>
          <p:nvPr/>
        </p:nvSpPr>
        <p:spPr bwMode="auto">
          <a:xfrm>
            <a:off x="6876256" y="5085184"/>
            <a:ext cx="2146920" cy="15837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Font typeface="Arial" charset="0"/>
              <a:buNone/>
              <a:defRPr sz="1600" kern="1200" smtClean="0">
                <a:solidFill>
                  <a:schemeClr val="bg1"/>
                </a:solidFill>
                <a:latin typeface="华文细黑" pitchFamily="2" charset="-122"/>
                <a:ea typeface="华文细黑" pitchFamily="2" charset="-122"/>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华文细黑" pitchFamily="2" charset="-122"/>
                <a:ea typeface="华文细黑" pitchFamily="2" charset="-122"/>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华文细黑" pitchFamily="2" charset="-122"/>
                <a:ea typeface="华文细黑" pitchFamily="2" charset="-122"/>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华文细黑" pitchFamily="2" charset="-122"/>
                <a:ea typeface="华文细黑" pitchFamily="2" charset="-122"/>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华文细黑" pitchFamily="2"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solidFill>
                  <a:srgbClr val="D9D9D9"/>
                </a:solidFill>
              </a:rPr>
              <a:t>1301212636 </a:t>
            </a:r>
            <a:r>
              <a:rPr lang="zh-CN" altLang="zh-CN" dirty="0">
                <a:solidFill>
                  <a:srgbClr val="D9D9D9"/>
                </a:solidFill>
              </a:rPr>
              <a:t>宋小双</a:t>
            </a:r>
          </a:p>
          <a:p>
            <a:r>
              <a:rPr lang="en-US" altLang="zh-CN" dirty="0">
                <a:solidFill>
                  <a:srgbClr val="D9D9D9"/>
                </a:solidFill>
              </a:rPr>
              <a:t>1301212638 </a:t>
            </a:r>
            <a:r>
              <a:rPr lang="zh-CN" altLang="zh-CN" dirty="0" smtClean="0">
                <a:solidFill>
                  <a:srgbClr val="D9D9D9"/>
                </a:solidFill>
              </a:rPr>
              <a:t>张</a:t>
            </a:r>
            <a:r>
              <a:rPr lang="en-US" altLang="zh-CN" dirty="0" smtClean="0">
                <a:solidFill>
                  <a:srgbClr val="D9D9D9"/>
                </a:solidFill>
              </a:rPr>
              <a:t>    </a:t>
            </a:r>
            <a:r>
              <a:rPr lang="zh-CN" altLang="zh-CN" dirty="0" smtClean="0">
                <a:solidFill>
                  <a:srgbClr val="D9D9D9"/>
                </a:solidFill>
              </a:rPr>
              <a:t>磊</a:t>
            </a:r>
            <a:endParaRPr lang="zh-CN" altLang="zh-CN" dirty="0">
              <a:solidFill>
                <a:srgbClr val="D9D9D9"/>
              </a:solidFill>
            </a:endParaRPr>
          </a:p>
          <a:p>
            <a:r>
              <a:rPr lang="en-US" altLang="zh-CN" dirty="0">
                <a:solidFill>
                  <a:srgbClr val="D9D9D9"/>
                </a:solidFill>
              </a:rPr>
              <a:t>1301212641 </a:t>
            </a:r>
            <a:r>
              <a:rPr lang="zh-CN" altLang="zh-CN" dirty="0" smtClean="0">
                <a:solidFill>
                  <a:srgbClr val="D9D9D9"/>
                </a:solidFill>
              </a:rPr>
              <a:t>周</a:t>
            </a:r>
            <a:r>
              <a:rPr lang="en-US" altLang="zh-CN" dirty="0" smtClean="0">
                <a:solidFill>
                  <a:srgbClr val="D9D9D9"/>
                </a:solidFill>
              </a:rPr>
              <a:t>    </a:t>
            </a:r>
            <a:r>
              <a:rPr lang="zh-CN" altLang="zh-CN" dirty="0" smtClean="0">
                <a:solidFill>
                  <a:srgbClr val="D9D9D9"/>
                </a:solidFill>
              </a:rPr>
              <a:t>妍</a:t>
            </a:r>
            <a:endParaRPr lang="zh-CN" altLang="zh-CN" dirty="0">
              <a:solidFill>
                <a:srgbClr val="D9D9D9"/>
              </a:solidFill>
            </a:endParaRPr>
          </a:p>
          <a:p>
            <a:r>
              <a:rPr lang="en-US" altLang="zh-CN" dirty="0">
                <a:solidFill>
                  <a:srgbClr val="D9D9D9"/>
                </a:solidFill>
              </a:rPr>
              <a:t>1301212634 </a:t>
            </a:r>
            <a:r>
              <a:rPr lang="zh-CN" altLang="zh-CN" dirty="0">
                <a:solidFill>
                  <a:srgbClr val="D9D9D9"/>
                </a:solidFill>
              </a:rPr>
              <a:t>李文琦</a:t>
            </a:r>
          </a:p>
          <a:p>
            <a:r>
              <a:rPr lang="en-US" altLang="zh-CN" dirty="0">
                <a:solidFill>
                  <a:srgbClr val="D9D9D9"/>
                </a:solidFill>
              </a:rPr>
              <a:t>1101214041 </a:t>
            </a:r>
            <a:r>
              <a:rPr lang="zh-CN" altLang="zh-CN" dirty="0">
                <a:solidFill>
                  <a:srgbClr val="D9D9D9"/>
                </a:solidFill>
              </a:rPr>
              <a:t>徐山川</a:t>
            </a:r>
            <a:endParaRPr lang="zh-CN" altLang="en-US" dirty="0">
              <a:solidFill>
                <a:srgbClr val="D9D9D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国外信息素养整体研究透视</a:t>
            </a:r>
            <a:endParaRPr lang="en-US" altLang="zh-CN" dirty="0">
              <a:ea typeface="宋体" charset="-122"/>
            </a:endParaRPr>
          </a:p>
        </p:txBody>
      </p:sp>
      <p:sp>
        <p:nvSpPr>
          <p:cNvPr id="2" name="文本框 1"/>
          <p:cNvSpPr txBox="1"/>
          <p:nvPr/>
        </p:nvSpPr>
        <p:spPr>
          <a:xfrm>
            <a:off x="896598" y="1163380"/>
            <a:ext cx="4107450"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主要发文国家</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地区统计</a:t>
            </a:r>
            <a:endParaRPr lang="zh-CN" altLang="en-US" sz="2000" b="1"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808553963"/>
              </p:ext>
            </p:extLst>
          </p:nvPr>
        </p:nvGraphicFramePr>
        <p:xfrm>
          <a:off x="2555776" y="1617494"/>
          <a:ext cx="3672409" cy="4025758"/>
        </p:xfrm>
        <a:graphic>
          <a:graphicData uri="http://schemas.openxmlformats.org/drawingml/2006/table">
            <a:tbl>
              <a:tblPr firstRow="1" firstCol="1" bandRow="1">
                <a:tableStyleId>{5C22544A-7EE6-4342-B048-85BDC9FD1C3A}</a:tableStyleId>
              </a:tblPr>
              <a:tblGrid>
                <a:gridCol w="880708"/>
                <a:gridCol w="1435732"/>
                <a:gridCol w="1355969"/>
              </a:tblGrid>
              <a:tr h="365978">
                <a:tc>
                  <a:txBody>
                    <a:bodyPr/>
                    <a:lstStyle/>
                    <a:p>
                      <a:pPr algn="ctr">
                        <a:spcAft>
                          <a:spcPts val="0"/>
                        </a:spcAft>
                      </a:pPr>
                      <a:r>
                        <a:rPr lang="zh-CN" sz="1800" kern="100" dirty="0" smtClean="0">
                          <a:effectLst/>
                        </a:rPr>
                        <a:t>排名</a:t>
                      </a:r>
                      <a:r>
                        <a:rPr lang="en-US" altLang="zh-CN" sz="1800" kern="100" dirty="0" smtClean="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smtClean="0">
                          <a:effectLst/>
                        </a:rPr>
                        <a:t>国家</a:t>
                      </a:r>
                      <a:r>
                        <a:rPr lang="en-US" altLang="zh-CN" sz="1800" kern="100" dirty="0" smtClean="0">
                          <a:effectLst/>
                        </a:rPr>
                        <a:t>/</a:t>
                      </a:r>
                      <a:r>
                        <a:rPr lang="zh-CN" altLang="en-US" sz="1800" kern="100" dirty="0" smtClean="0">
                          <a:effectLst/>
                        </a:rPr>
                        <a:t>地区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发文量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美国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5279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澳大利亚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796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加拿大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437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台湾</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396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英国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荷兰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317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日本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298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瑞士</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246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瑞典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208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365978">
                <a:tc>
                  <a:txBody>
                    <a:bodyPr/>
                    <a:lstStyle/>
                    <a:p>
                      <a:pPr algn="ctr">
                        <a:spcAft>
                          <a:spcPts val="0"/>
                        </a:spcAft>
                      </a:pPr>
                      <a:r>
                        <a:rPr lang="en-US" sz="1800" kern="100">
                          <a:effectLst/>
                        </a:rPr>
                        <a:t>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芬兰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193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965318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国外</a:t>
            </a:r>
            <a:r>
              <a:rPr lang="zh-CN" altLang="en-US" dirty="0">
                <a:ea typeface="宋体" charset="-122"/>
              </a:rPr>
              <a:t>信息素养整体</a:t>
            </a:r>
            <a:r>
              <a:rPr lang="zh-CN" altLang="en-US" dirty="0" smtClean="0">
                <a:ea typeface="宋体" charset="-122"/>
              </a:rPr>
              <a:t>研究透视</a:t>
            </a:r>
            <a:endParaRPr lang="en-US" altLang="zh-CN" dirty="0">
              <a:ea typeface="宋体" charset="-122"/>
            </a:endParaRPr>
          </a:p>
        </p:txBody>
      </p:sp>
      <p:sp>
        <p:nvSpPr>
          <p:cNvPr id="2" name="文本框 1"/>
          <p:cNvSpPr txBox="1"/>
          <p:nvPr/>
        </p:nvSpPr>
        <p:spPr>
          <a:xfrm>
            <a:off x="947828" y="1196752"/>
            <a:ext cx="5208348"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研究热点分析：</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医学 、教育领域</a:t>
            </a:r>
            <a:endParaRPr lang="zh-CN" altLang="en-US" sz="2000" b="1" dirty="0">
              <a:solidFill>
                <a:schemeClr val="accent1">
                  <a:lumMod val="75000"/>
                </a:schemeClr>
              </a:solidFill>
              <a:latin typeface="宋体" panose="02010600030101010101" pitchFamily="2" charset="-122"/>
              <a:ea typeface="宋体" panose="02010600030101010101" pitchFamily="2" charset="-122"/>
            </a:endParaRPr>
          </a:p>
        </p:txBody>
      </p:sp>
      <p:graphicFrame>
        <p:nvGraphicFramePr>
          <p:cNvPr id="3" name="图示 2"/>
          <p:cNvGraphicFramePr/>
          <p:nvPr>
            <p:extLst>
              <p:ext uri="{D42A27DB-BD31-4B8C-83A1-F6EECF244321}">
                <p14:modId xmlns:p14="http://schemas.microsoft.com/office/powerpoint/2010/main" val="451428468"/>
              </p:ext>
            </p:extLst>
          </p:nvPr>
        </p:nvGraphicFramePr>
        <p:xfrm>
          <a:off x="539552" y="1844824"/>
          <a:ext cx="8424936" cy="2896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467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国外</a:t>
            </a:r>
            <a:r>
              <a:rPr lang="zh-CN" altLang="en-US" dirty="0">
                <a:ea typeface="宋体" charset="-122"/>
              </a:rPr>
              <a:t>信息素养整体</a:t>
            </a:r>
            <a:r>
              <a:rPr lang="zh-CN" altLang="en-US" dirty="0" smtClean="0">
                <a:ea typeface="宋体" charset="-122"/>
              </a:rPr>
              <a:t>研究透视</a:t>
            </a:r>
            <a:endParaRPr lang="en-US" altLang="zh-CN" dirty="0">
              <a:ea typeface="宋体" charset="-122"/>
            </a:endParaRPr>
          </a:p>
        </p:txBody>
      </p:sp>
      <p:sp>
        <p:nvSpPr>
          <p:cNvPr id="2" name="文本框 1"/>
          <p:cNvSpPr txBox="1"/>
          <p:nvPr/>
        </p:nvSpPr>
        <p:spPr>
          <a:xfrm>
            <a:off x="947828" y="1196752"/>
            <a:ext cx="3744416"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引文分析</a:t>
            </a:r>
            <a:endParaRPr lang="zh-CN" altLang="en-US" sz="2000" b="1" dirty="0">
              <a:latin typeface="宋体" panose="02010600030101010101" pitchFamily="2" charset="-122"/>
              <a:ea typeface="宋体" panose="02010600030101010101" pitchFamily="2" charset="-122"/>
            </a:endParaRPr>
          </a:p>
        </p:txBody>
      </p:sp>
      <p:pic>
        <p:nvPicPr>
          <p:cNvPr id="5" name="图片 4"/>
          <p:cNvPicPr/>
          <p:nvPr/>
        </p:nvPicPr>
        <p:blipFill>
          <a:blip r:embed="rId2"/>
          <a:stretch>
            <a:fillRect/>
          </a:stretch>
        </p:blipFill>
        <p:spPr>
          <a:xfrm>
            <a:off x="1415880" y="1881629"/>
            <a:ext cx="6552728" cy="2952293"/>
          </a:xfrm>
          <a:prstGeom prst="rect">
            <a:avLst/>
          </a:prstGeom>
        </p:spPr>
      </p:pic>
      <p:sp>
        <p:nvSpPr>
          <p:cNvPr id="7" name="矩形 6"/>
          <p:cNvSpPr/>
          <p:nvPr/>
        </p:nvSpPr>
        <p:spPr>
          <a:xfrm>
            <a:off x="2637834" y="4948490"/>
            <a:ext cx="4108817" cy="369332"/>
          </a:xfrm>
          <a:prstGeom prst="rect">
            <a:avLst/>
          </a:prstGeom>
        </p:spPr>
        <p:txBody>
          <a:bodyPr wrap="none">
            <a:spAutoFit/>
          </a:bodyPr>
          <a:lstStyle/>
          <a:p>
            <a:r>
              <a:rPr lang="zh-CN" altLang="zh-CN" dirty="0">
                <a:latin typeface="黑体" panose="02010609060101010101" pitchFamily="49" charset="-122"/>
                <a:ea typeface="黑体" panose="02010609060101010101" pitchFamily="49" charset="-122"/>
                <a:cs typeface="Times New Roman" panose="02020603050405020304" pitchFamily="18" charset="0"/>
              </a:rPr>
              <a:t>国外信息素养文献新颖度和关注度统计</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6364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国内</a:t>
            </a:r>
            <a:r>
              <a:rPr lang="zh-CN" altLang="en-US" dirty="0">
                <a:ea typeface="宋体" charset="-122"/>
              </a:rPr>
              <a:t>信息素养整体</a:t>
            </a:r>
            <a:r>
              <a:rPr lang="zh-CN" altLang="en-US" dirty="0" smtClean="0">
                <a:ea typeface="宋体" charset="-122"/>
              </a:rPr>
              <a:t>研究透视</a:t>
            </a:r>
            <a:endParaRPr lang="en-US" altLang="zh-CN" dirty="0">
              <a:ea typeface="宋体" charset="-122"/>
            </a:endParaRPr>
          </a:p>
        </p:txBody>
      </p:sp>
      <p:sp>
        <p:nvSpPr>
          <p:cNvPr id="2" name="文本框 1"/>
          <p:cNvSpPr txBox="1"/>
          <p:nvPr/>
        </p:nvSpPr>
        <p:spPr>
          <a:xfrm>
            <a:off x="947828" y="1196752"/>
            <a:ext cx="3744416"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发文</a:t>
            </a:r>
            <a:r>
              <a:rPr lang="zh-CN" altLang="en-US" sz="2000" b="1" dirty="0">
                <a:latin typeface="宋体" panose="02010600030101010101" pitchFamily="2" charset="-122"/>
                <a:ea typeface="宋体" panose="02010600030101010101" pitchFamily="2" charset="-122"/>
              </a:rPr>
              <a:t>量年度变化</a:t>
            </a:r>
          </a:p>
        </p:txBody>
      </p:sp>
      <p:pic>
        <p:nvPicPr>
          <p:cNvPr id="6" name="图片 5"/>
          <p:cNvPicPr/>
          <p:nvPr/>
        </p:nvPicPr>
        <p:blipFill>
          <a:blip r:embed="rId2"/>
          <a:stretch>
            <a:fillRect/>
          </a:stretch>
        </p:blipFill>
        <p:spPr>
          <a:xfrm>
            <a:off x="1154326" y="1972870"/>
            <a:ext cx="7288685" cy="2608257"/>
          </a:xfrm>
          <a:prstGeom prst="rect">
            <a:avLst/>
          </a:prstGeom>
        </p:spPr>
      </p:pic>
      <p:sp>
        <p:nvSpPr>
          <p:cNvPr id="3" name="矩形 2"/>
          <p:cNvSpPr/>
          <p:nvPr/>
        </p:nvSpPr>
        <p:spPr>
          <a:xfrm>
            <a:off x="2555776" y="4957135"/>
            <a:ext cx="4983291" cy="369332"/>
          </a:xfrm>
          <a:prstGeom prst="rect">
            <a:avLst/>
          </a:prstGeom>
        </p:spPr>
        <p:txBody>
          <a:bodyPr wrap="square">
            <a:spAutoFit/>
          </a:bodyPr>
          <a:lstStyle/>
          <a:p>
            <a:r>
              <a:rPr lang="en-US" altLang="zh-CN" dirty="0">
                <a:latin typeface="Cambria" panose="02040503050406030204" pitchFamily="18" charset="0"/>
                <a:ea typeface="黑体" panose="02010609060101010101" pitchFamily="49" charset="-122"/>
                <a:cs typeface="Times New Roman" panose="02020603050405020304" pitchFamily="18" charset="0"/>
              </a:rPr>
              <a:t> CNKI</a:t>
            </a:r>
            <a:r>
              <a:rPr lang="zh-CN" altLang="zh-CN" dirty="0">
                <a:latin typeface="Cambria" panose="02040503050406030204" pitchFamily="18" charset="0"/>
                <a:ea typeface="黑体" panose="02010609060101010101" pitchFamily="49" charset="-122"/>
                <a:cs typeface="Times New Roman" panose="02020603050405020304" pitchFamily="18" charset="0"/>
              </a:rPr>
              <a:t>对信息素养领域研究的学术关注度统计</a:t>
            </a:r>
            <a:endParaRPr lang="zh-CN" altLang="en-US" dirty="0"/>
          </a:p>
        </p:txBody>
      </p:sp>
    </p:spTree>
    <p:extLst>
      <p:ext uri="{BB962C8B-B14F-4D97-AF65-F5344CB8AC3E}">
        <p14:creationId xmlns:p14="http://schemas.microsoft.com/office/powerpoint/2010/main" val="3936000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国内</a:t>
            </a:r>
            <a:r>
              <a:rPr lang="zh-CN" altLang="en-US" dirty="0">
                <a:ea typeface="宋体" charset="-122"/>
              </a:rPr>
              <a:t>信息素养整体</a:t>
            </a:r>
            <a:r>
              <a:rPr lang="zh-CN" altLang="en-US" dirty="0" smtClean="0">
                <a:ea typeface="宋体" charset="-122"/>
              </a:rPr>
              <a:t>研究透视</a:t>
            </a:r>
            <a:endParaRPr lang="en-US" altLang="zh-CN" dirty="0">
              <a:ea typeface="宋体" charset="-122"/>
            </a:endParaRPr>
          </a:p>
        </p:txBody>
      </p:sp>
      <p:sp>
        <p:nvSpPr>
          <p:cNvPr id="2" name="文本框 1"/>
          <p:cNvSpPr txBox="1"/>
          <p:nvPr/>
        </p:nvSpPr>
        <p:spPr>
          <a:xfrm>
            <a:off x="947828" y="1196752"/>
            <a:ext cx="3744416"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发文</a:t>
            </a:r>
            <a:r>
              <a:rPr lang="zh-CN" altLang="en-US" sz="2000" b="1" dirty="0">
                <a:latin typeface="宋体" panose="02010600030101010101" pitchFamily="2" charset="-122"/>
                <a:ea typeface="宋体" panose="02010600030101010101" pitchFamily="2" charset="-122"/>
              </a:rPr>
              <a:t>量年度变化</a:t>
            </a:r>
          </a:p>
        </p:txBody>
      </p:sp>
      <p:sp>
        <p:nvSpPr>
          <p:cNvPr id="3" name="矩形 2"/>
          <p:cNvSpPr/>
          <p:nvPr/>
        </p:nvSpPr>
        <p:spPr>
          <a:xfrm>
            <a:off x="2685052" y="4787860"/>
            <a:ext cx="4983291" cy="369332"/>
          </a:xfrm>
          <a:prstGeom prst="rect">
            <a:avLst/>
          </a:prstGeom>
        </p:spPr>
        <p:txBody>
          <a:bodyPr wrap="square">
            <a:spAutoFit/>
          </a:bodyPr>
          <a:lstStyle/>
          <a:p>
            <a:r>
              <a:rPr lang="en-US" altLang="zh-CN" dirty="0">
                <a:latin typeface="Cambria" panose="02040503050406030204" pitchFamily="18" charset="0"/>
                <a:ea typeface="黑体" panose="02010609060101010101" pitchFamily="49" charset="-122"/>
                <a:cs typeface="Times New Roman" panose="02020603050405020304" pitchFamily="18" charset="0"/>
              </a:rPr>
              <a:t> CNKI</a:t>
            </a:r>
            <a:r>
              <a:rPr lang="zh-CN" altLang="zh-CN" dirty="0">
                <a:latin typeface="Cambria" panose="02040503050406030204" pitchFamily="18" charset="0"/>
                <a:ea typeface="黑体" panose="02010609060101010101" pitchFamily="49" charset="-122"/>
                <a:cs typeface="Times New Roman" panose="02020603050405020304" pitchFamily="18" charset="0"/>
              </a:rPr>
              <a:t>对信息素养领域研究</a:t>
            </a:r>
            <a:r>
              <a:rPr lang="zh-CN" altLang="zh-CN" dirty="0" smtClean="0">
                <a:latin typeface="Cambria" panose="02040503050406030204" pitchFamily="18" charset="0"/>
                <a:ea typeface="黑体" panose="02010609060101010101" pitchFamily="49" charset="-122"/>
                <a:cs typeface="Times New Roman" panose="02020603050405020304" pitchFamily="18" charset="0"/>
              </a:rPr>
              <a:t>的</a:t>
            </a:r>
            <a:r>
              <a:rPr lang="zh-CN" altLang="en-US" dirty="0">
                <a:latin typeface="Cambria" panose="02040503050406030204" pitchFamily="18" charset="0"/>
                <a:ea typeface="黑体" panose="02010609060101010101" pitchFamily="49" charset="-122"/>
                <a:cs typeface="Times New Roman" panose="02020603050405020304" pitchFamily="18" charset="0"/>
              </a:rPr>
              <a:t>用户</a:t>
            </a:r>
            <a:r>
              <a:rPr lang="zh-CN" altLang="zh-CN" dirty="0" smtClean="0">
                <a:latin typeface="Cambria" panose="02040503050406030204" pitchFamily="18" charset="0"/>
                <a:ea typeface="黑体" panose="02010609060101010101" pitchFamily="49" charset="-122"/>
                <a:cs typeface="Times New Roman" panose="02020603050405020304" pitchFamily="18" charset="0"/>
              </a:rPr>
              <a:t>关注</a:t>
            </a:r>
            <a:r>
              <a:rPr lang="zh-CN" altLang="zh-CN" dirty="0">
                <a:latin typeface="Cambria" panose="02040503050406030204" pitchFamily="18" charset="0"/>
                <a:ea typeface="黑体" panose="02010609060101010101" pitchFamily="49" charset="-122"/>
                <a:cs typeface="Times New Roman" panose="02020603050405020304" pitchFamily="18" charset="0"/>
              </a:rPr>
              <a:t>度统计</a:t>
            </a:r>
            <a:endParaRPr lang="zh-CN" altLang="en-US" dirty="0"/>
          </a:p>
        </p:txBody>
      </p:sp>
      <p:pic>
        <p:nvPicPr>
          <p:cNvPr id="7" name="图片 6"/>
          <p:cNvPicPr/>
          <p:nvPr/>
        </p:nvPicPr>
        <p:blipFill>
          <a:blip r:embed="rId2"/>
          <a:stretch>
            <a:fillRect/>
          </a:stretch>
        </p:blipFill>
        <p:spPr>
          <a:xfrm>
            <a:off x="1233628" y="1916832"/>
            <a:ext cx="7224572" cy="2673770"/>
          </a:xfrm>
          <a:prstGeom prst="rect">
            <a:avLst/>
          </a:prstGeom>
        </p:spPr>
      </p:pic>
    </p:spTree>
    <p:extLst>
      <p:ext uri="{BB962C8B-B14F-4D97-AF65-F5344CB8AC3E}">
        <p14:creationId xmlns:p14="http://schemas.microsoft.com/office/powerpoint/2010/main" val="3737195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国内</a:t>
            </a:r>
            <a:r>
              <a:rPr lang="zh-CN" altLang="en-US" dirty="0">
                <a:ea typeface="宋体" charset="-122"/>
              </a:rPr>
              <a:t>信息素养整体</a:t>
            </a:r>
            <a:r>
              <a:rPr lang="zh-CN" altLang="en-US" dirty="0" smtClean="0">
                <a:ea typeface="宋体" charset="-122"/>
              </a:rPr>
              <a:t>研究透视</a:t>
            </a:r>
            <a:endParaRPr lang="en-US" altLang="zh-CN" dirty="0">
              <a:ea typeface="宋体" charset="-122"/>
            </a:endParaRPr>
          </a:p>
        </p:txBody>
      </p:sp>
      <p:sp>
        <p:nvSpPr>
          <p:cNvPr id="2" name="文本框 1"/>
          <p:cNvSpPr txBox="1"/>
          <p:nvPr/>
        </p:nvSpPr>
        <p:spPr>
          <a:xfrm>
            <a:off x="947828" y="1196752"/>
            <a:ext cx="3744416"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发文</a:t>
            </a:r>
            <a:r>
              <a:rPr lang="zh-CN" altLang="en-US" sz="2000" b="1" dirty="0">
                <a:latin typeface="宋体" panose="02010600030101010101" pitchFamily="2" charset="-122"/>
                <a:ea typeface="宋体" panose="02010600030101010101" pitchFamily="2" charset="-122"/>
              </a:rPr>
              <a:t>量年度变化</a:t>
            </a:r>
          </a:p>
        </p:txBody>
      </p:sp>
      <p:sp>
        <p:nvSpPr>
          <p:cNvPr id="3" name="矩形 2"/>
          <p:cNvSpPr/>
          <p:nvPr/>
        </p:nvSpPr>
        <p:spPr>
          <a:xfrm>
            <a:off x="2339752" y="5112467"/>
            <a:ext cx="4983291" cy="369332"/>
          </a:xfrm>
          <a:prstGeom prst="rect">
            <a:avLst/>
          </a:prstGeom>
        </p:spPr>
        <p:txBody>
          <a:bodyPr wrap="square">
            <a:spAutoFit/>
          </a:bodyPr>
          <a:lstStyle/>
          <a:p>
            <a:r>
              <a:rPr lang="zh-CN" altLang="zh-CN" b="1" dirty="0"/>
              <a:t>万方数据对信息素养领域研究的知识脉络分析</a:t>
            </a:r>
            <a:endParaRPr lang="zh-CN" altLang="en-US" b="1"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947828" y="1920316"/>
            <a:ext cx="7224572" cy="3024336"/>
          </a:xfrm>
          <a:prstGeom prst="rect">
            <a:avLst/>
          </a:prstGeom>
          <a:noFill/>
          <a:ln>
            <a:noFill/>
          </a:ln>
        </p:spPr>
      </p:pic>
    </p:spTree>
    <p:extLst>
      <p:ext uri="{BB962C8B-B14F-4D97-AF65-F5344CB8AC3E}">
        <p14:creationId xmlns:p14="http://schemas.microsoft.com/office/powerpoint/2010/main" val="488847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国内信息</a:t>
            </a:r>
            <a:r>
              <a:rPr lang="zh-CN" altLang="en-US" dirty="0">
                <a:ea typeface="宋体" charset="-122"/>
              </a:rPr>
              <a:t>素养整体</a:t>
            </a:r>
            <a:r>
              <a:rPr lang="zh-CN" altLang="en-US" dirty="0" smtClean="0">
                <a:ea typeface="宋体" charset="-122"/>
              </a:rPr>
              <a:t>研究透视</a:t>
            </a:r>
            <a:endParaRPr lang="en-US" altLang="zh-CN" dirty="0">
              <a:ea typeface="宋体" charset="-122"/>
            </a:endParaRPr>
          </a:p>
        </p:txBody>
      </p:sp>
      <p:sp>
        <p:nvSpPr>
          <p:cNvPr id="2" name="文本框 1"/>
          <p:cNvSpPr txBox="1"/>
          <p:nvPr/>
        </p:nvSpPr>
        <p:spPr>
          <a:xfrm>
            <a:off x="947828" y="1196752"/>
            <a:ext cx="6216460"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研究热点分析：</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信息素养 信息素养教育</a:t>
            </a:r>
            <a:endParaRPr lang="zh-CN" altLang="en-US" sz="2000" b="1" dirty="0">
              <a:solidFill>
                <a:schemeClr val="accent1">
                  <a:lumMod val="75000"/>
                </a:schemeClr>
              </a:solidFill>
              <a:latin typeface="宋体" panose="02010600030101010101" pitchFamily="2" charset="-122"/>
              <a:ea typeface="宋体" panose="02010600030101010101" pitchFamily="2" charset="-122"/>
            </a:endParaRPr>
          </a:p>
        </p:txBody>
      </p:sp>
      <p:graphicFrame>
        <p:nvGraphicFramePr>
          <p:cNvPr id="3" name="图示 2"/>
          <p:cNvGraphicFramePr/>
          <p:nvPr>
            <p:extLst>
              <p:ext uri="{D42A27DB-BD31-4B8C-83A1-F6EECF244321}">
                <p14:modId xmlns:p14="http://schemas.microsoft.com/office/powerpoint/2010/main" val="2265991045"/>
              </p:ext>
            </p:extLst>
          </p:nvPr>
        </p:nvGraphicFramePr>
        <p:xfrm>
          <a:off x="467544" y="1772816"/>
          <a:ext cx="8352928" cy="23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46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smtClean="0">
                <a:ea typeface="宋体" charset="-122"/>
              </a:rPr>
              <a:t>国内整体研究透视</a:t>
            </a:r>
            <a:endParaRPr lang="en-US" altLang="zh-CN" dirty="0">
              <a:ea typeface="宋体" charset="-122"/>
            </a:endParaRPr>
          </a:p>
        </p:txBody>
      </p:sp>
      <p:sp>
        <p:nvSpPr>
          <p:cNvPr id="2" name="文本框 1"/>
          <p:cNvSpPr txBox="1"/>
          <p:nvPr/>
        </p:nvSpPr>
        <p:spPr>
          <a:xfrm>
            <a:off x="947828" y="1196752"/>
            <a:ext cx="3744416"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研究</a:t>
            </a:r>
            <a:r>
              <a:rPr lang="zh-CN" altLang="en-US" sz="2000" b="1" dirty="0">
                <a:latin typeface="宋体" panose="02010600030101010101" pitchFamily="2" charset="-122"/>
                <a:ea typeface="宋体" panose="02010600030101010101" pitchFamily="2" charset="-122"/>
              </a:rPr>
              <a:t>前沿展望</a:t>
            </a:r>
          </a:p>
        </p:txBody>
      </p:sp>
      <p:sp>
        <p:nvSpPr>
          <p:cNvPr id="3" name="矩形 2"/>
          <p:cNvSpPr/>
          <p:nvPr/>
        </p:nvSpPr>
        <p:spPr>
          <a:xfrm>
            <a:off x="2555776" y="4891806"/>
            <a:ext cx="4983291" cy="369332"/>
          </a:xfrm>
          <a:prstGeom prst="rect">
            <a:avLst/>
          </a:prstGeom>
        </p:spPr>
        <p:txBody>
          <a:bodyPr wrap="square">
            <a:spAutoFit/>
          </a:bodyPr>
          <a:lstStyle/>
          <a:p>
            <a:pPr algn="ctr"/>
            <a:r>
              <a:rPr lang="zh-CN" altLang="zh-CN" b="1" dirty="0"/>
              <a:t>国内信息素养领域关键词统计</a:t>
            </a:r>
            <a:endParaRPr lang="zh-CN" altLang="en-US" b="1"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00564"/>
            <a:ext cx="7571752" cy="3006833"/>
          </a:xfrm>
          <a:prstGeom prst="rect">
            <a:avLst/>
          </a:prstGeom>
          <a:noFill/>
          <a:ln>
            <a:noFill/>
          </a:ln>
        </p:spPr>
      </p:pic>
    </p:spTree>
    <p:extLst>
      <p:ext uri="{BB962C8B-B14F-4D97-AF65-F5344CB8AC3E}">
        <p14:creationId xmlns:p14="http://schemas.microsoft.com/office/powerpoint/2010/main" val="4261583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sz="2400" dirty="0"/>
              <a:t>高校信息素养相关研究综述</a:t>
            </a:r>
            <a:endParaRPr lang="en-US" altLang="zh-CN" sz="2400" dirty="0">
              <a:ea typeface="宋体" charset="-122"/>
            </a:endParaRPr>
          </a:p>
        </p:txBody>
      </p:sp>
      <p:grpSp>
        <p:nvGrpSpPr>
          <p:cNvPr id="43032" name="Group 24"/>
          <p:cNvGrpSpPr>
            <a:grpSpLocks/>
          </p:cNvGrpSpPr>
          <p:nvPr/>
        </p:nvGrpSpPr>
        <p:grpSpPr bwMode="auto">
          <a:xfrm>
            <a:off x="1219200" y="2941638"/>
            <a:ext cx="6283343" cy="2544762"/>
            <a:chOff x="768" y="1853"/>
            <a:chExt cx="3958" cy="1603"/>
          </a:xfrm>
        </p:grpSpPr>
        <p:sp>
          <p:nvSpPr>
            <p:cNvPr id="43013" name="AutoShape 5"/>
            <p:cNvSpPr>
              <a:spLocks noChangeArrowheads="1"/>
            </p:cNvSpPr>
            <p:nvPr/>
          </p:nvSpPr>
          <p:spPr bwMode="auto">
            <a:xfrm>
              <a:off x="768"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4" name="Text Box 6"/>
            <p:cNvSpPr txBox="1">
              <a:spLocks noChangeArrowheads="1"/>
            </p:cNvSpPr>
            <p:nvPr/>
          </p:nvSpPr>
          <p:spPr bwMode="auto">
            <a:xfrm>
              <a:off x="825" y="1973"/>
              <a:ext cx="1211" cy="989"/>
            </a:xfrm>
            <a:prstGeom prst="rect">
              <a:avLst/>
            </a:prstGeom>
            <a:noFill/>
            <a:ln w="9525">
              <a:noFill/>
              <a:miter lim="800000"/>
              <a:headEnd/>
              <a:tailEnd/>
            </a:ln>
            <a:effectLst/>
          </p:spPr>
          <p:txBody>
            <a:bodyPr>
              <a:spAutoFit/>
            </a:bodyPr>
            <a:lstStyle/>
            <a:p>
              <a:pPr eaLnBrk="0" hangingPunct="0"/>
              <a:r>
                <a:rPr lang="zh-CN" altLang="en-US" sz="2400" b="1" dirty="0" smtClean="0">
                  <a:solidFill>
                    <a:schemeClr val="accent1">
                      <a:lumMod val="75000"/>
                    </a:schemeClr>
                  </a:solidFill>
                  <a:ea typeface="宋体" charset="-122"/>
                </a:rPr>
                <a:t>国外</a:t>
              </a:r>
              <a:r>
                <a:rPr lang="zh-CN" altLang="en-US" sz="2000" b="1" dirty="0" smtClean="0">
                  <a:solidFill>
                    <a:schemeClr val="accent1">
                      <a:lumMod val="75000"/>
                    </a:schemeClr>
                  </a:solidFill>
                  <a:ea typeface="宋体" charset="-122"/>
                </a:rPr>
                <a:t>：</a:t>
              </a:r>
              <a:endParaRPr lang="en-US" altLang="zh-CN" sz="2000" b="1" dirty="0" smtClean="0">
                <a:solidFill>
                  <a:schemeClr val="accent1">
                    <a:lumMod val="75000"/>
                  </a:schemeClr>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信息素养理论</a:t>
              </a:r>
              <a:endParaRPr lang="en-US" altLang="zh-CN" b="1" dirty="0" smtClean="0">
                <a:solidFill>
                  <a:srgbClr val="000000"/>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信息素养评价</a:t>
              </a:r>
              <a:endParaRPr lang="en-US" altLang="zh-CN" b="1" dirty="0" smtClean="0">
                <a:solidFill>
                  <a:srgbClr val="000000"/>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信息素养实践</a:t>
              </a:r>
              <a:endParaRPr lang="en-US" altLang="zh-CN" b="1" dirty="0" smtClean="0">
                <a:solidFill>
                  <a:srgbClr val="000000"/>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人员与机构</a:t>
              </a:r>
              <a:endParaRPr lang="en-US" altLang="zh-CN" b="1" dirty="0">
                <a:solidFill>
                  <a:srgbClr val="000000"/>
                </a:solidFill>
                <a:ea typeface="宋体" charset="-122"/>
              </a:endParaRPr>
            </a:p>
          </p:txBody>
        </p:sp>
        <p:sp>
          <p:nvSpPr>
            <p:cNvPr id="24" name="Text Box 6"/>
            <p:cNvSpPr txBox="1">
              <a:spLocks noChangeArrowheads="1"/>
            </p:cNvSpPr>
            <p:nvPr/>
          </p:nvSpPr>
          <p:spPr bwMode="auto">
            <a:xfrm>
              <a:off x="3515" y="2069"/>
              <a:ext cx="1211" cy="989"/>
            </a:xfrm>
            <a:prstGeom prst="rect">
              <a:avLst/>
            </a:prstGeom>
            <a:noFill/>
            <a:ln w="9525">
              <a:noFill/>
              <a:miter lim="800000"/>
              <a:headEnd/>
              <a:tailEnd/>
            </a:ln>
            <a:effectLst/>
          </p:spPr>
          <p:txBody>
            <a:bodyPr>
              <a:spAutoFit/>
            </a:bodyPr>
            <a:lstStyle/>
            <a:p>
              <a:pPr eaLnBrk="0" hangingPunct="0"/>
              <a:r>
                <a:rPr lang="zh-CN" altLang="en-US" sz="2400" b="1" dirty="0" smtClean="0">
                  <a:solidFill>
                    <a:schemeClr val="accent1">
                      <a:lumMod val="75000"/>
                    </a:schemeClr>
                  </a:solidFill>
                  <a:ea typeface="宋体" charset="-122"/>
                </a:rPr>
                <a:t>国内</a:t>
              </a:r>
              <a:r>
                <a:rPr lang="zh-CN" altLang="en-US" sz="2000" b="1" dirty="0" smtClean="0">
                  <a:solidFill>
                    <a:schemeClr val="accent1">
                      <a:lumMod val="75000"/>
                    </a:schemeClr>
                  </a:solidFill>
                  <a:ea typeface="宋体" charset="-122"/>
                </a:rPr>
                <a:t>：</a:t>
              </a:r>
              <a:endParaRPr lang="en-US" altLang="zh-CN" sz="2000" b="1" dirty="0" smtClean="0">
                <a:solidFill>
                  <a:schemeClr val="accent1">
                    <a:lumMod val="75000"/>
                  </a:schemeClr>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信息素养现状</a:t>
              </a:r>
              <a:endParaRPr lang="en-US" altLang="zh-CN" b="1" dirty="0" smtClean="0">
                <a:solidFill>
                  <a:srgbClr val="000000"/>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信息素养评价</a:t>
              </a:r>
              <a:endParaRPr lang="en-US" altLang="zh-CN" b="1" dirty="0" smtClean="0">
                <a:solidFill>
                  <a:srgbClr val="000000"/>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信息素养实践</a:t>
              </a:r>
              <a:endParaRPr lang="en-US" altLang="zh-CN" b="1" dirty="0" smtClean="0">
                <a:solidFill>
                  <a:srgbClr val="000000"/>
                </a:solidFill>
                <a:ea typeface="宋体" charset="-122"/>
              </a:endParaRPr>
            </a:p>
            <a:p>
              <a:pPr marL="285750" indent="-285750" eaLnBrk="0" hangingPunct="0">
                <a:buFont typeface="Arial" pitchFamily="34" charset="0"/>
                <a:buChar char="•"/>
              </a:pPr>
              <a:r>
                <a:rPr lang="zh-CN" altLang="en-US" b="1" dirty="0" smtClean="0">
                  <a:solidFill>
                    <a:srgbClr val="000000"/>
                  </a:solidFill>
                  <a:ea typeface="宋体" charset="-122"/>
                </a:rPr>
                <a:t>人员与机构</a:t>
              </a:r>
              <a:endParaRPr lang="en-US" altLang="zh-CN" b="1" dirty="0">
                <a:solidFill>
                  <a:srgbClr val="000000"/>
                </a:solidFill>
                <a:ea typeface="宋体" charset="-122"/>
              </a:endParaRPr>
            </a:p>
          </p:txBody>
        </p:sp>
      </p:grpSp>
      <p:sp>
        <p:nvSpPr>
          <p:cNvPr id="43016" name="Freeform 8"/>
          <p:cNvSpPr>
            <a:spLocks/>
          </p:cNvSpPr>
          <p:nvPr/>
        </p:nvSpPr>
        <p:spPr bwMode="gray">
          <a:xfrm>
            <a:off x="3181350" y="2847975"/>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733925" y="2844800"/>
            <a:ext cx="857250" cy="1189038"/>
          </a:xfrm>
          <a:prstGeom prst="rect">
            <a:avLst/>
          </a:prstGeom>
          <a:noFill/>
          <a:ln w="9525">
            <a:noFill/>
            <a:miter lim="800000"/>
            <a:headEnd/>
            <a:tailEnd/>
          </a:ln>
        </p:spPr>
        <p:txBody>
          <a:bodyPr/>
          <a:lstStyle/>
          <a:p>
            <a:endParaRPr lang="zh-CN" altLang="en-US"/>
          </a:p>
        </p:txBody>
      </p:sp>
      <p:grpSp>
        <p:nvGrpSpPr>
          <p:cNvPr id="43034" name="Group 26"/>
          <p:cNvGrpSpPr>
            <a:grpSpLocks/>
          </p:cNvGrpSpPr>
          <p:nvPr/>
        </p:nvGrpSpPr>
        <p:grpSpPr bwMode="auto">
          <a:xfrm>
            <a:off x="3016250" y="1295400"/>
            <a:ext cx="2827338" cy="1528763"/>
            <a:chOff x="1900" y="816"/>
            <a:chExt cx="1781" cy="963"/>
          </a:xfrm>
        </p:grpSpPr>
        <p:grpSp>
          <p:nvGrpSpPr>
            <p:cNvPr id="43019" name="Group 11"/>
            <p:cNvGrpSpPr>
              <a:grpSpLocks/>
            </p:cNvGrpSpPr>
            <p:nvPr/>
          </p:nvGrpSpPr>
          <p:grpSpPr bwMode="auto">
            <a:xfrm>
              <a:off x="1900" y="816"/>
              <a:ext cx="1781" cy="963"/>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2320" y="1026"/>
              <a:ext cx="892" cy="291"/>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chemeClr val="tx1">
                      <a:lumMod val="75000"/>
                      <a:lumOff val="25000"/>
                    </a:schemeClr>
                  </a:solidFill>
                  <a:ea typeface="宋体" charset="-122"/>
                </a:rPr>
                <a:t>研究综述</a:t>
              </a:r>
              <a:endParaRPr lang="en-US" altLang="zh-CN" sz="2400" b="1" dirty="0">
                <a:solidFill>
                  <a:schemeClr val="tx1">
                    <a:lumMod val="75000"/>
                    <a:lumOff val="25000"/>
                  </a:schemeClr>
                </a:solidFill>
                <a:ea typeface="宋体" charset="-122"/>
              </a:endParaRPr>
            </a:p>
          </p:txBody>
        </p:sp>
      </p:grpSp>
      <p:sp>
        <p:nvSpPr>
          <p:cNvPr id="43011" name="AutoShape 3"/>
          <p:cNvSpPr>
            <a:spLocks noChangeArrowheads="1"/>
          </p:cNvSpPr>
          <p:nvPr/>
        </p:nvSpPr>
        <p:spPr bwMode="auto">
          <a:xfrm>
            <a:off x="5387975" y="2941638"/>
            <a:ext cx="2155825" cy="2544762"/>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8" name="Freeform 10"/>
          <p:cNvSpPr>
            <a:spLocks/>
          </p:cNvSpPr>
          <p:nvPr/>
        </p:nvSpPr>
        <p:spPr bwMode="gray">
          <a:xfrm flipH="1">
            <a:off x="4738688" y="2847975"/>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Tree>
    <p:extLst>
      <p:ext uri="{BB962C8B-B14F-4D97-AF65-F5344CB8AC3E}">
        <p14:creationId xmlns:p14="http://schemas.microsoft.com/office/powerpoint/2010/main" val="2338480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en-US" sz="2400" dirty="0" smtClean="0"/>
              <a:t>国外</a:t>
            </a:r>
            <a:r>
              <a:rPr lang="zh-CN" altLang="zh-CN" sz="2400" dirty="0" smtClean="0"/>
              <a:t>高校信息素养相关研究综述</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1. </a:t>
            </a:r>
            <a:r>
              <a:rPr lang="zh-CN" altLang="en-US" sz="2400" b="1" dirty="0" smtClean="0">
                <a:solidFill>
                  <a:schemeClr val="accent1">
                    <a:lumMod val="75000"/>
                  </a:schemeClr>
                </a:solidFill>
              </a:rPr>
              <a:t>信息素养理论</a:t>
            </a:r>
            <a:endParaRPr lang="zh-CN" altLang="en-US" sz="2400" b="1" dirty="0">
              <a:solidFill>
                <a:schemeClr val="accent1">
                  <a:lumMod val="75000"/>
                </a:schemeClr>
              </a:solidFill>
            </a:endParaRPr>
          </a:p>
        </p:txBody>
      </p:sp>
      <p:sp>
        <p:nvSpPr>
          <p:cNvPr id="5" name="TextBox 4"/>
          <p:cNvSpPr txBox="1"/>
          <p:nvPr/>
        </p:nvSpPr>
        <p:spPr>
          <a:xfrm>
            <a:off x="914400" y="1700808"/>
            <a:ext cx="7690048" cy="923330"/>
          </a:xfrm>
          <a:prstGeom prst="rect">
            <a:avLst/>
          </a:prstGeom>
          <a:noFill/>
        </p:spPr>
        <p:txBody>
          <a:bodyPr wrap="square" rtlCol="0">
            <a:spAutoFit/>
          </a:bodyPr>
          <a:lstStyle/>
          <a:p>
            <a:pPr marL="285750" indent="-285750">
              <a:buFont typeface="Wingdings" pitchFamily="2" charset="2"/>
              <a:buChar char="Ø"/>
            </a:pPr>
            <a:r>
              <a:rPr lang="zh-CN" altLang="en-US" dirty="0" smtClean="0"/>
              <a:t>对概念的界定与比较：信息素养、信息能力、数字素养、计算机能力</a:t>
            </a:r>
            <a:endParaRPr lang="en-US" altLang="zh-CN" dirty="0" smtClean="0"/>
          </a:p>
          <a:p>
            <a:pPr marL="285750" indent="-285750">
              <a:buFont typeface="Wingdings" pitchFamily="2" charset="2"/>
              <a:buChar char="Ø"/>
            </a:pPr>
            <a:r>
              <a:rPr lang="zh-CN" altLang="en-US" dirty="0" smtClean="0"/>
              <a:t>新理念的提出与原有概念的发展：信息素养</a:t>
            </a:r>
            <a:r>
              <a:rPr lang="en-US" altLang="zh-CN" dirty="0" smtClean="0"/>
              <a:t>2.0</a:t>
            </a:r>
            <a:r>
              <a:rPr lang="zh-CN" altLang="en-US" dirty="0" smtClean="0"/>
              <a:t>；版权带来信息伦理变化</a:t>
            </a:r>
            <a:endParaRPr lang="en-US" altLang="zh-CN" dirty="0" smtClean="0"/>
          </a:p>
          <a:p>
            <a:pPr marL="285750" indent="-285750">
              <a:buFont typeface="Wingdings" pitchFamily="2" charset="2"/>
              <a:buChar char="Ø"/>
            </a:pPr>
            <a:r>
              <a:rPr lang="zh-CN" altLang="en-US" b="1" dirty="0" smtClean="0"/>
              <a:t>反思性研究</a:t>
            </a:r>
            <a:r>
              <a:rPr lang="zh-CN" altLang="en-US" dirty="0" smtClean="0"/>
              <a:t>：信息素养是否有存在必要？理论基础如建构主义是否合理？</a:t>
            </a:r>
            <a:endParaRPr lang="zh-CN" altLang="en-US" dirty="0"/>
          </a:p>
        </p:txBody>
      </p:sp>
      <p:sp>
        <p:nvSpPr>
          <p:cNvPr id="6" name="TextBox 5"/>
          <p:cNvSpPr txBox="1"/>
          <p:nvPr/>
        </p:nvSpPr>
        <p:spPr>
          <a:xfrm>
            <a:off x="914400" y="2679303"/>
            <a:ext cx="6321896" cy="461665"/>
          </a:xfrm>
          <a:prstGeom prst="rect">
            <a:avLst/>
          </a:prstGeom>
          <a:noFill/>
        </p:spPr>
        <p:txBody>
          <a:bodyPr wrap="square" rtlCol="0">
            <a:spAutoFit/>
          </a:bodyPr>
          <a:lstStyle/>
          <a:p>
            <a:r>
              <a:rPr lang="en-US" altLang="zh-CN" sz="2400" b="1" dirty="0">
                <a:solidFill>
                  <a:schemeClr val="accent1">
                    <a:lumMod val="75000"/>
                  </a:schemeClr>
                </a:solidFill>
              </a:rPr>
              <a:t>2</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信息素养评价</a:t>
            </a:r>
            <a:endParaRPr lang="zh-CN" altLang="en-US" sz="2400" b="1" dirty="0">
              <a:solidFill>
                <a:schemeClr val="accent1">
                  <a:lumMod val="75000"/>
                </a:schemeClr>
              </a:solidFill>
            </a:endParaRPr>
          </a:p>
        </p:txBody>
      </p:sp>
      <p:sp>
        <p:nvSpPr>
          <p:cNvPr id="7" name="TextBox 6"/>
          <p:cNvSpPr txBox="1"/>
          <p:nvPr/>
        </p:nvSpPr>
        <p:spPr>
          <a:xfrm>
            <a:off x="899592" y="3153742"/>
            <a:ext cx="7690048" cy="1477328"/>
          </a:xfrm>
          <a:prstGeom prst="rect">
            <a:avLst/>
          </a:prstGeom>
          <a:noFill/>
        </p:spPr>
        <p:txBody>
          <a:bodyPr wrap="square" rtlCol="0">
            <a:spAutoFit/>
          </a:bodyPr>
          <a:lstStyle/>
          <a:p>
            <a:pPr marL="285750" indent="-285750">
              <a:buFont typeface="Wingdings" pitchFamily="2" charset="2"/>
              <a:buChar char="Ø"/>
            </a:pPr>
            <a:r>
              <a:rPr lang="zh-CN" altLang="en-US" dirty="0" smtClean="0"/>
              <a:t>有较为成形的评价标准如</a:t>
            </a:r>
            <a:r>
              <a:rPr lang="en-US" altLang="zh-CN" dirty="0" smtClean="0"/>
              <a:t>ACRL</a:t>
            </a:r>
            <a:r>
              <a:rPr lang="zh-CN" altLang="en-US" dirty="0" smtClean="0"/>
              <a:t>标准，多为研究者所采纳</a:t>
            </a:r>
            <a:endParaRPr lang="en-US" altLang="zh-CN" dirty="0" smtClean="0"/>
          </a:p>
          <a:p>
            <a:pPr marL="285750" indent="-285750">
              <a:buFont typeface="Wingdings" pitchFamily="2" charset="2"/>
              <a:buChar char="Ø"/>
            </a:pPr>
            <a:r>
              <a:rPr lang="zh-CN" altLang="zh-CN" dirty="0" smtClean="0"/>
              <a:t>评估实践</a:t>
            </a:r>
            <a:r>
              <a:rPr lang="zh-CN" altLang="en-US" dirty="0" smtClean="0"/>
              <a:t>的方法及比较：</a:t>
            </a:r>
            <a:r>
              <a:rPr lang="zh-CN" altLang="zh-CN" dirty="0"/>
              <a:t>参考文献分析，论文，多种选择问卷，观察，档案袋法，测验法，自我评价法，模拟法</a:t>
            </a:r>
            <a:endParaRPr lang="en-US" altLang="zh-CN" dirty="0" smtClean="0"/>
          </a:p>
          <a:p>
            <a:pPr marL="285750" indent="-285750">
              <a:buFont typeface="Wingdings" pitchFamily="2" charset="2"/>
              <a:buChar char="Ø"/>
            </a:pPr>
            <a:r>
              <a:rPr lang="zh-CN" altLang="zh-CN" dirty="0"/>
              <a:t>包含学习环境及信息素养实践项目本身在内的评估体系，而没有局限在学生学习效果这一领域</a:t>
            </a:r>
            <a:endParaRPr lang="zh-CN" altLang="en-US" dirty="0"/>
          </a:p>
        </p:txBody>
      </p:sp>
    </p:spTree>
    <p:extLst>
      <p:ext uri="{BB962C8B-B14F-4D97-AF65-F5344CB8AC3E}">
        <p14:creationId xmlns:p14="http://schemas.microsoft.com/office/powerpoint/2010/main" val="211240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3200" dirty="0" smtClean="0">
                <a:ea typeface="宋体" charset="-122"/>
              </a:rPr>
              <a:t>Outline</a:t>
            </a:r>
            <a:endParaRPr lang="en-US" altLang="zh-CN" sz="1800" dirty="0">
              <a:solidFill>
                <a:schemeClr val="accent1"/>
              </a:solidFill>
              <a:ea typeface="宋体" charset="-122"/>
            </a:endParaRPr>
          </a:p>
        </p:txBody>
      </p:sp>
      <p:grpSp>
        <p:nvGrpSpPr>
          <p:cNvPr id="41014" name="Group 54"/>
          <p:cNvGrpSpPr>
            <a:grpSpLocks/>
          </p:cNvGrpSpPr>
          <p:nvPr/>
        </p:nvGrpSpPr>
        <p:grpSpPr bwMode="auto">
          <a:xfrm>
            <a:off x="1828800" y="1282699"/>
            <a:ext cx="5329238" cy="665163"/>
            <a:chOff x="1152" y="1104"/>
            <a:chExt cx="3357" cy="419"/>
          </a:xfrm>
        </p:grpSpPr>
        <p:grpSp>
          <p:nvGrpSpPr>
            <p:cNvPr id="40963" name="Group 3"/>
            <p:cNvGrpSpPr>
              <a:grpSpLocks/>
            </p:cNvGrpSpPr>
            <p:nvPr/>
          </p:nvGrpSpPr>
          <p:grpSpPr bwMode="auto">
            <a:xfrm>
              <a:off x="1152" y="1104"/>
              <a:ext cx="480" cy="419"/>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1536" y="1488"/>
              <a:ext cx="2973" cy="1"/>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1680" y="1152"/>
              <a:ext cx="2689" cy="288"/>
            </a:xfrm>
            <a:prstGeom prst="rect">
              <a:avLst/>
            </a:prstGeom>
            <a:noFill/>
            <a:ln w="9525" algn="ctr">
              <a:noFill/>
              <a:miter lim="800000"/>
              <a:headEnd/>
              <a:tailEnd/>
            </a:ln>
            <a:effectLst/>
          </p:spPr>
          <p:txBody>
            <a:bodyPr>
              <a:spAutoFit/>
            </a:bodyPr>
            <a:lstStyle/>
            <a:p>
              <a:pPr algn="ctr" eaLnBrk="0" hangingPunct="0"/>
              <a:r>
                <a:rPr lang="zh-CN" altLang="en-US" sz="2400" b="1" dirty="0" smtClean="0">
                  <a:ea typeface="宋体" charset="-122"/>
                </a:rPr>
                <a:t>信息素养概述</a:t>
              </a:r>
              <a:endParaRPr lang="en-US" altLang="zh-CN" sz="2400" b="1" dirty="0">
                <a:ea typeface="宋体" charset="-122"/>
              </a:endParaRPr>
            </a:p>
          </p:txBody>
        </p:sp>
        <p:sp>
          <p:nvSpPr>
            <p:cNvPr id="40973" name="Text Box 13"/>
            <p:cNvSpPr txBox="1">
              <a:spLocks noChangeArrowheads="1"/>
            </p:cNvSpPr>
            <p:nvPr/>
          </p:nvSpPr>
          <p:spPr bwMode="gray">
            <a:xfrm>
              <a:off x="1276" y="116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charset="-122"/>
                </a:rPr>
                <a:t>1</a:t>
              </a:r>
            </a:p>
          </p:txBody>
        </p:sp>
      </p:grpSp>
      <p:grpSp>
        <p:nvGrpSpPr>
          <p:cNvPr id="41015" name="Group 55"/>
          <p:cNvGrpSpPr>
            <a:grpSpLocks/>
          </p:cNvGrpSpPr>
          <p:nvPr/>
        </p:nvGrpSpPr>
        <p:grpSpPr bwMode="auto">
          <a:xfrm>
            <a:off x="1841590" y="2207489"/>
            <a:ext cx="5329238" cy="665163"/>
            <a:chOff x="1152" y="1680"/>
            <a:chExt cx="3357" cy="419"/>
          </a:xfrm>
        </p:grpSpPr>
        <p:grpSp>
          <p:nvGrpSpPr>
            <p:cNvPr id="40967" name="Group 7"/>
            <p:cNvGrpSpPr>
              <a:grpSpLocks/>
            </p:cNvGrpSpPr>
            <p:nvPr/>
          </p:nvGrpSpPr>
          <p:grpSpPr bwMode="auto">
            <a:xfrm>
              <a:off x="1152" y="1680"/>
              <a:ext cx="480" cy="419"/>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4" name="Line 14"/>
            <p:cNvSpPr>
              <a:spLocks noChangeShapeType="1"/>
            </p:cNvSpPr>
            <p:nvPr/>
          </p:nvSpPr>
          <p:spPr bwMode="auto">
            <a:xfrm>
              <a:off x="1536" y="2064"/>
              <a:ext cx="2973" cy="1"/>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1680" y="1728"/>
              <a:ext cx="2688" cy="288"/>
            </a:xfrm>
            <a:prstGeom prst="rect">
              <a:avLst/>
            </a:prstGeom>
            <a:noFill/>
            <a:ln w="9525" algn="ctr">
              <a:noFill/>
              <a:miter lim="800000"/>
              <a:headEnd/>
              <a:tailEnd/>
            </a:ln>
            <a:effectLst/>
          </p:spPr>
          <p:txBody>
            <a:bodyPr>
              <a:spAutoFit/>
            </a:bodyPr>
            <a:lstStyle/>
            <a:p>
              <a:pPr algn="ctr" eaLnBrk="0" hangingPunct="0"/>
              <a:r>
                <a:rPr lang="zh-CN" altLang="en-US" sz="2400" b="1" dirty="0" smtClean="0">
                  <a:ea typeface="宋体" charset="-122"/>
                </a:rPr>
                <a:t>信息素养相关研究综述</a:t>
              </a:r>
              <a:endParaRPr lang="en-US" altLang="zh-CN" sz="2400" b="1" dirty="0">
                <a:ea typeface="宋体" charset="-122"/>
              </a:endParaRPr>
            </a:p>
          </p:txBody>
        </p:sp>
        <p:sp>
          <p:nvSpPr>
            <p:cNvPr id="40976" name="Text Box 16"/>
            <p:cNvSpPr txBox="1">
              <a:spLocks noChangeArrowheads="1"/>
            </p:cNvSpPr>
            <p:nvPr/>
          </p:nvSpPr>
          <p:spPr bwMode="gray">
            <a:xfrm>
              <a:off x="1276" y="1742"/>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charset="-122"/>
                </a:rPr>
                <a:t>2</a:t>
              </a:r>
            </a:p>
          </p:txBody>
        </p:sp>
      </p:grpSp>
      <p:grpSp>
        <p:nvGrpSpPr>
          <p:cNvPr id="41016" name="Group 56"/>
          <p:cNvGrpSpPr>
            <a:grpSpLocks/>
          </p:cNvGrpSpPr>
          <p:nvPr/>
        </p:nvGrpSpPr>
        <p:grpSpPr bwMode="auto">
          <a:xfrm>
            <a:off x="1841590" y="3106154"/>
            <a:ext cx="5329238" cy="665163"/>
            <a:chOff x="1152" y="2242"/>
            <a:chExt cx="3357" cy="419"/>
          </a:xfrm>
        </p:grpSpPr>
        <p:grpSp>
          <p:nvGrpSpPr>
            <p:cNvPr id="40977" name="Group 17"/>
            <p:cNvGrpSpPr>
              <a:grpSpLocks/>
            </p:cNvGrpSpPr>
            <p:nvPr/>
          </p:nvGrpSpPr>
          <p:grpSpPr bwMode="auto">
            <a:xfrm>
              <a:off x="1152" y="2242"/>
              <a:ext cx="480" cy="419"/>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1536" y="2626"/>
              <a:ext cx="2973" cy="1"/>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1680" y="2290"/>
              <a:ext cx="2689" cy="288"/>
            </a:xfrm>
            <a:prstGeom prst="rect">
              <a:avLst/>
            </a:prstGeom>
            <a:noFill/>
            <a:ln w="9525" algn="ctr">
              <a:noFill/>
              <a:miter lim="800000"/>
              <a:headEnd/>
              <a:tailEnd/>
            </a:ln>
            <a:effectLst/>
          </p:spPr>
          <p:txBody>
            <a:bodyPr>
              <a:spAutoFit/>
            </a:bodyPr>
            <a:lstStyle/>
            <a:p>
              <a:pPr algn="ctr" eaLnBrk="0" hangingPunct="0"/>
              <a:r>
                <a:rPr lang="zh-CN" altLang="en-US" sz="2400" b="1" dirty="0" smtClean="0">
                  <a:ea typeface="宋体" charset="-122"/>
                </a:rPr>
                <a:t>信息素养教育实践进展</a:t>
              </a:r>
              <a:endParaRPr lang="en-US" altLang="zh-CN" sz="2400" b="1" dirty="0">
                <a:ea typeface="宋体" charset="-122"/>
              </a:endParaRPr>
            </a:p>
          </p:txBody>
        </p:sp>
        <p:sp>
          <p:nvSpPr>
            <p:cNvPr id="40987" name="Text Box 27"/>
            <p:cNvSpPr txBox="1">
              <a:spLocks noChangeArrowheads="1"/>
            </p:cNvSpPr>
            <p:nvPr/>
          </p:nvSpPr>
          <p:spPr bwMode="gray">
            <a:xfrm>
              <a:off x="1276" y="2304"/>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charset="-122"/>
                </a:rPr>
                <a:t>3</a:t>
              </a:r>
            </a:p>
          </p:txBody>
        </p:sp>
      </p:grpSp>
      <p:grpSp>
        <p:nvGrpSpPr>
          <p:cNvPr id="41017" name="Group 57"/>
          <p:cNvGrpSpPr>
            <a:grpSpLocks/>
          </p:cNvGrpSpPr>
          <p:nvPr/>
        </p:nvGrpSpPr>
        <p:grpSpPr bwMode="auto">
          <a:xfrm>
            <a:off x="1841590" y="4013926"/>
            <a:ext cx="5329238" cy="665163"/>
            <a:chOff x="1152" y="2818"/>
            <a:chExt cx="3357" cy="419"/>
          </a:xfrm>
        </p:grpSpPr>
        <p:grpSp>
          <p:nvGrpSpPr>
            <p:cNvPr id="40981" name="Group 21"/>
            <p:cNvGrpSpPr>
              <a:grpSpLocks/>
            </p:cNvGrpSpPr>
            <p:nvPr/>
          </p:nvGrpSpPr>
          <p:grpSpPr bwMode="auto">
            <a:xfrm>
              <a:off x="1152" y="2818"/>
              <a:ext cx="480" cy="419"/>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8" name="Line 28"/>
            <p:cNvSpPr>
              <a:spLocks noChangeShapeType="1"/>
            </p:cNvSpPr>
            <p:nvPr/>
          </p:nvSpPr>
          <p:spPr bwMode="auto">
            <a:xfrm>
              <a:off x="1536" y="3202"/>
              <a:ext cx="2973" cy="1"/>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1680" y="2866"/>
              <a:ext cx="2689" cy="291"/>
            </a:xfrm>
            <a:prstGeom prst="rect">
              <a:avLst/>
            </a:prstGeom>
            <a:noFill/>
            <a:ln w="9525" algn="ctr">
              <a:noFill/>
              <a:miter lim="800000"/>
              <a:headEnd/>
              <a:tailEnd/>
            </a:ln>
            <a:effectLst/>
          </p:spPr>
          <p:txBody>
            <a:bodyPr>
              <a:spAutoFit/>
            </a:bodyPr>
            <a:lstStyle/>
            <a:p>
              <a:pPr algn="ctr" eaLnBrk="0" hangingPunct="0"/>
              <a:r>
                <a:rPr lang="zh-CN" altLang="en-US" sz="2400" b="1" dirty="0">
                  <a:ea typeface="宋体" charset="-122"/>
                </a:rPr>
                <a:t>大学生信息素养的评价</a:t>
              </a:r>
              <a:endParaRPr lang="en-US" altLang="zh-CN" sz="2400" b="1" dirty="0">
                <a:ea typeface="宋体" charset="-122"/>
              </a:endParaRPr>
            </a:p>
          </p:txBody>
        </p:sp>
        <p:sp>
          <p:nvSpPr>
            <p:cNvPr id="40990" name="Text Box 30"/>
            <p:cNvSpPr txBox="1">
              <a:spLocks noChangeArrowheads="1"/>
            </p:cNvSpPr>
            <p:nvPr/>
          </p:nvSpPr>
          <p:spPr bwMode="gray">
            <a:xfrm>
              <a:off x="1276" y="2880"/>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charset="-122"/>
                </a:rPr>
                <a:t>4</a:t>
              </a:r>
            </a:p>
          </p:txBody>
        </p:sp>
      </p:grpSp>
      <p:grpSp>
        <p:nvGrpSpPr>
          <p:cNvPr id="35" name="Group 54"/>
          <p:cNvGrpSpPr>
            <a:grpSpLocks/>
          </p:cNvGrpSpPr>
          <p:nvPr/>
        </p:nvGrpSpPr>
        <p:grpSpPr bwMode="auto">
          <a:xfrm>
            <a:off x="1847985" y="4903638"/>
            <a:ext cx="5329238" cy="665163"/>
            <a:chOff x="1152" y="1104"/>
            <a:chExt cx="3357" cy="419"/>
          </a:xfrm>
        </p:grpSpPr>
        <p:grpSp>
          <p:nvGrpSpPr>
            <p:cNvPr id="36" name="Group 3"/>
            <p:cNvGrpSpPr>
              <a:grpSpLocks/>
            </p:cNvGrpSpPr>
            <p:nvPr/>
          </p:nvGrpSpPr>
          <p:grpSpPr bwMode="auto">
            <a:xfrm>
              <a:off x="1152" y="1104"/>
              <a:ext cx="480" cy="419"/>
              <a:chOff x="1110" y="2656"/>
              <a:chExt cx="1549" cy="1351"/>
            </a:xfrm>
          </p:grpSpPr>
          <p:sp>
            <p:nvSpPr>
              <p:cNvPr id="4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2"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11"/>
            <p:cNvSpPr>
              <a:spLocks noChangeShapeType="1"/>
            </p:cNvSpPr>
            <p:nvPr/>
          </p:nvSpPr>
          <p:spPr bwMode="auto">
            <a:xfrm>
              <a:off x="1536" y="1488"/>
              <a:ext cx="2973" cy="1"/>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12"/>
            <p:cNvSpPr txBox="1">
              <a:spLocks noChangeArrowheads="1"/>
            </p:cNvSpPr>
            <p:nvPr/>
          </p:nvSpPr>
          <p:spPr bwMode="auto">
            <a:xfrm>
              <a:off x="1680" y="1152"/>
              <a:ext cx="2689" cy="288"/>
            </a:xfrm>
            <a:prstGeom prst="rect">
              <a:avLst/>
            </a:prstGeom>
            <a:noFill/>
            <a:ln w="9525" algn="ctr">
              <a:noFill/>
              <a:miter lim="800000"/>
              <a:headEnd/>
              <a:tailEnd/>
            </a:ln>
            <a:effectLst/>
          </p:spPr>
          <p:txBody>
            <a:bodyPr>
              <a:spAutoFit/>
            </a:bodyPr>
            <a:lstStyle/>
            <a:p>
              <a:pPr algn="ctr" eaLnBrk="0" hangingPunct="0"/>
              <a:r>
                <a:rPr lang="zh-CN" altLang="en-US" sz="2400" b="1" dirty="0">
                  <a:ea typeface="宋体" charset="-122"/>
                </a:rPr>
                <a:t>大学生信息素养培育战略分析</a:t>
              </a:r>
              <a:endParaRPr lang="en-US" altLang="zh-CN" sz="2400" b="1" dirty="0">
                <a:ea typeface="宋体" charset="-122"/>
              </a:endParaRPr>
            </a:p>
          </p:txBody>
        </p:sp>
        <p:sp>
          <p:nvSpPr>
            <p:cNvPr id="39" name="Text Box 13"/>
            <p:cNvSpPr txBox="1">
              <a:spLocks noChangeArrowheads="1"/>
            </p:cNvSpPr>
            <p:nvPr/>
          </p:nvSpPr>
          <p:spPr bwMode="gray">
            <a:xfrm>
              <a:off x="1275" y="1166"/>
              <a:ext cx="224"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charset="-122"/>
                </a:rPr>
                <a:t>5</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en-US" sz="2400" dirty="0" smtClean="0"/>
              <a:t>国外</a:t>
            </a:r>
            <a:r>
              <a:rPr lang="zh-CN" altLang="zh-CN" sz="2400" dirty="0" smtClean="0"/>
              <a:t>高校信息素养相关研究综述</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a:solidFill>
                  <a:schemeClr val="accent1">
                    <a:lumMod val="75000"/>
                  </a:schemeClr>
                </a:solidFill>
              </a:rPr>
              <a:t>3</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信息素养教育实践</a:t>
            </a:r>
            <a:endParaRPr lang="zh-CN" altLang="en-US" sz="2400" b="1" dirty="0">
              <a:solidFill>
                <a:schemeClr val="accent1">
                  <a:lumMod val="75000"/>
                </a:schemeClr>
              </a:solidFill>
            </a:endParaRPr>
          </a:p>
        </p:txBody>
      </p:sp>
      <p:sp>
        <p:nvSpPr>
          <p:cNvPr id="5" name="TextBox 4"/>
          <p:cNvSpPr txBox="1"/>
          <p:nvPr/>
        </p:nvSpPr>
        <p:spPr>
          <a:xfrm>
            <a:off x="914400" y="1713582"/>
            <a:ext cx="7543800" cy="1200329"/>
          </a:xfrm>
          <a:prstGeom prst="rect">
            <a:avLst/>
          </a:prstGeom>
          <a:noFill/>
        </p:spPr>
        <p:txBody>
          <a:bodyPr wrap="square" rtlCol="0">
            <a:spAutoFit/>
          </a:bodyPr>
          <a:lstStyle/>
          <a:p>
            <a:pPr marL="285750" indent="-285750">
              <a:buFont typeface="Wingdings" pitchFamily="2" charset="2"/>
              <a:buChar char="Ø"/>
            </a:pPr>
            <a:r>
              <a:rPr lang="zh-CN" altLang="en-US" dirty="0" smtClean="0"/>
              <a:t>通用信息素养教育与特定背景的教育结合：学科、年级等</a:t>
            </a:r>
            <a:endParaRPr lang="en-US" altLang="zh-CN" dirty="0" smtClean="0"/>
          </a:p>
          <a:p>
            <a:pPr marL="285750" indent="-285750">
              <a:buFont typeface="Wingdings" pitchFamily="2" charset="2"/>
              <a:buChar char="Ø"/>
            </a:pPr>
            <a:r>
              <a:rPr lang="zh-CN" altLang="en-US" dirty="0" smtClean="0"/>
              <a:t>实践形式：课程（有</a:t>
            </a:r>
            <a:r>
              <a:rPr lang="en-US" altLang="zh-CN" dirty="0" smtClean="0"/>
              <a:t>/</a:t>
            </a:r>
            <a:r>
              <a:rPr lang="zh-CN" altLang="en-US" dirty="0" smtClean="0"/>
              <a:t>无学分、长时性</a:t>
            </a:r>
            <a:r>
              <a:rPr lang="en-US" altLang="zh-CN" dirty="0" smtClean="0"/>
              <a:t>VS</a:t>
            </a:r>
            <a:r>
              <a:rPr lang="zh-CN" altLang="en-US" dirty="0" smtClean="0"/>
              <a:t>一次性、学术</a:t>
            </a:r>
            <a:r>
              <a:rPr lang="en-US" altLang="zh-CN" dirty="0" smtClean="0"/>
              <a:t>VS</a:t>
            </a:r>
            <a:r>
              <a:rPr lang="zh-CN" altLang="en-US" dirty="0" smtClean="0"/>
              <a:t>社会）、参考咨询等</a:t>
            </a:r>
            <a:endParaRPr lang="en-US" altLang="zh-CN" dirty="0" smtClean="0"/>
          </a:p>
          <a:p>
            <a:pPr marL="285750" indent="-285750">
              <a:buFont typeface="Wingdings" pitchFamily="2" charset="2"/>
              <a:buChar char="Ø"/>
            </a:pPr>
            <a:r>
              <a:rPr lang="zh-CN" altLang="en-US" dirty="0" smtClean="0"/>
              <a:t>合作式信息素养教育</a:t>
            </a:r>
            <a:endParaRPr lang="en-US" altLang="zh-CN" dirty="0" smtClean="0"/>
          </a:p>
        </p:txBody>
      </p:sp>
      <p:sp>
        <p:nvSpPr>
          <p:cNvPr id="6" name="TextBox 5"/>
          <p:cNvSpPr txBox="1"/>
          <p:nvPr/>
        </p:nvSpPr>
        <p:spPr>
          <a:xfrm>
            <a:off x="914400" y="2989401"/>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4. </a:t>
            </a:r>
            <a:r>
              <a:rPr lang="zh-CN" altLang="en-US" sz="2400" b="1" dirty="0" smtClean="0">
                <a:solidFill>
                  <a:schemeClr val="accent1">
                    <a:lumMod val="75000"/>
                  </a:schemeClr>
                </a:solidFill>
              </a:rPr>
              <a:t>相关人员与机构</a:t>
            </a:r>
            <a:endParaRPr lang="zh-CN" altLang="en-US" sz="2400" b="1" dirty="0">
              <a:solidFill>
                <a:schemeClr val="accent1">
                  <a:lumMod val="75000"/>
                </a:schemeClr>
              </a:solidFill>
            </a:endParaRPr>
          </a:p>
        </p:txBody>
      </p:sp>
      <p:sp>
        <p:nvSpPr>
          <p:cNvPr id="7" name="TextBox 6"/>
          <p:cNvSpPr txBox="1"/>
          <p:nvPr/>
        </p:nvSpPr>
        <p:spPr>
          <a:xfrm>
            <a:off x="899592" y="3463840"/>
            <a:ext cx="7690048" cy="923330"/>
          </a:xfrm>
          <a:prstGeom prst="rect">
            <a:avLst/>
          </a:prstGeom>
          <a:noFill/>
        </p:spPr>
        <p:txBody>
          <a:bodyPr wrap="square" rtlCol="0">
            <a:spAutoFit/>
          </a:bodyPr>
          <a:lstStyle/>
          <a:p>
            <a:pPr marL="285750" indent="-285750">
              <a:buFont typeface="Wingdings" pitchFamily="2" charset="2"/>
              <a:buChar char="Ø"/>
            </a:pPr>
            <a:r>
              <a:rPr lang="zh-CN" altLang="en-US" dirty="0" smtClean="0"/>
              <a:t>图书馆：在信息素养教育中的地位及优劣势</a:t>
            </a:r>
            <a:endParaRPr lang="en-US" altLang="zh-CN" dirty="0" smtClean="0"/>
          </a:p>
          <a:p>
            <a:pPr marL="285750" indent="-285750">
              <a:buFont typeface="Wingdings" pitchFamily="2" charset="2"/>
              <a:buChar char="Ø"/>
            </a:pPr>
            <a:r>
              <a:rPr lang="zh-CN" altLang="en-US" dirty="0" smtClean="0"/>
              <a:t>管理者：</a:t>
            </a:r>
            <a:r>
              <a:rPr lang="zh-CN" altLang="zh-CN" dirty="0"/>
              <a:t>不应该停留在表面的政策下达层次</a:t>
            </a:r>
            <a:endParaRPr lang="en-US" altLang="zh-CN" dirty="0" smtClean="0"/>
          </a:p>
          <a:p>
            <a:pPr marL="285750" indent="-285750">
              <a:buFont typeface="Wingdings" pitchFamily="2" charset="2"/>
              <a:buChar char="Ø"/>
            </a:pPr>
            <a:r>
              <a:rPr lang="zh-CN" altLang="en-US" dirty="0" smtClean="0"/>
              <a:t>教学人员与图书馆员：独立承担信息素养教育的优缺；合作模式的探讨</a:t>
            </a:r>
            <a:endParaRPr lang="zh-CN" altLang="en-US" dirty="0"/>
          </a:p>
        </p:txBody>
      </p:sp>
    </p:spTree>
    <p:extLst>
      <p:ext uri="{BB962C8B-B14F-4D97-AF65-F5344CB8AC3E}">
        <p14:creationId xmlns:p14="http://schemas.microsoft.com/office/powerpoint/2010/main" val="3915896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en-US" sz="2400" dirty="0" smtClean="0"/>
              <a:t>国内</a:t>
            </a:r>
            <a:r>
              <a:rPr lang="zh-CN" altLang="zh-CN" sz="2400" dirty="0" smtClean="0"/>
              <a:t>高校信息素养相关研究综述</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1. </a:t>
            </a:r>
            <a:r>
              <a:rPr lang="zh-CN" altLang="en-US" sz="2400" b="1" dirty="0" smtClean="0">
                <a:solidFill>
                  <a:schemeClr val="accent1">
                    <a:lumMod val="75000"/>
                  </a:schemeClr>
                </a:solidFill>
              </a:rPr>
              <a:t>信息素养现状</a:t>
            </a:r>
            <a:endParaRPr lang="zh-CN" altLang="en-US" sz="2400" b="1" dirty="0">
              <a:solidFill>
                <a:schemeClr val="accent1">
                  <a:lumMod val="75000"/>
                </a:schemeClr>
              </a:solidFill>
            </a:endParaRPr>
          </a:p>
        </p:txBody>
      </p:sp>
      <p:sp>
        <p:nvSpPr>
          <p:cNvPr id="5" name="TextBox 4"/>
          <p:cNvSpPr txBox="1"/>
          <p:nvPr/>
        </p:nvSpPr>
        <p:spPr>
          <a:xfrm>
            <a:off x="1274440" y="1700808"/>
            <a:ext cx="7690048" cy="1754326"/>
          </a:xfrm>
          <a:prstGeom prst="rect">
            <a:avLst/>
          </a:prstGeom>
          <a:noFill/>
        </p:spPr>
        <p:txBody>
          <a:bodyPr wrap="square" rtlCol="0">
            <a:spAutoFit/>
          </a:bodyPr>
          <a:lstStyle/>
          <a:p>
            <a:pPr marL="285750" indent="-285750">
              <a:buFont typeface="Wingdings" pitchFamily="2" charset="2"/>
              <a:buChar char="Ø"/>
            </a:pPr>
            <a:r>
              <a:rPr lang="zh-CN" altLang="zh-CN" dirty="0" smtClean="0"/>
              <a:t>从</a:t>
            </a:r>
            <a:r>
              <a:rPr lang="zh-CN" altLang="zh-CN" dirty="0"/>
              <a:t>多角度的结合如不同地区层次（如省份、市区、少数民族地区）、不同群体类型（如教师或学生）、不同专业背景（如体育、英语、理工、文科）等对现状进行</a:t>
            </a:r>
            <a:r>
              <a:rPr lang="zh-CN" altLang="zh-CN" dirty="0" smtClean="0"/>
              <a:t>调查</a:t>
            </a:r>
            <a:endParaRPr lang="en-US" altLang="zh-CN" dirty="0"/>
          </a:p>
          <a:p>
            <a:pPr marL="285750" indent="-285750">
              <a:buFont typeface="Wingdings" pitchFamily="2" charset="2"/>
              <a:buChar char="Ø"/>
            </a:pPr>
            <a:r>
              <a:rPr lang="zh-CN" altLang="zh-CN" dirty="0"/>
              <a:t>多采用问卷调查的方法，调查内容或全面或集中于信息素养理论框架中的部分内容，分析角度多分为现存问题与改进措施等，由于研究对象各有侧重，所得出的结论具有针对性，在参考方面也有一定的局限性</a:t>
            </a:r>
            <a:endParaRPr lang="zh-CN" altLang="en-US" dirty="0"/>
          </a:p>
        </p:txBody>
      </p:sp>
      <p:sp>
        <p:nvSpPr>
          <p:cNvPr id="6" name="TextBox 5"/>
          <p:cNvSpPr txBox="1"/>
          <p:nvPr/>
        </p:nvSpPr>
        <p:spPr>
          <a:xfrm>
            <a:off x="914400" y="3501008"/>
            <a:ext cx="6321896" cy="461665"/>
          </a:xfrm>
          <a:prstGeom prst="rect">
            <a:avLst/>
          </a:prstGeom>
          <a:noFill/>
        </p:spPr>
        <p:txBody>
          <a:bodyPr wrap="square" rtlCol="0">
            <a:spAutoFit/>
          </a:bodyPr>
          <a:lstStyle/>
          <a:p>
            <a:r>
              <a:rPr lang="en-US" altLang="zh-CN" sz="2400" b="1" dirty="0">
                <a:solidFill>
                  <a:schemeClr val="accent1">
                    <a:lumMod val="75000"/>
                  </a:schemeClr>
                </a:solidFill>
              </a:rPr>
              <a:t>2</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信息素养评价</a:t>
            </a:r>
            <a:endParaRPr lang="zh-CN" altLang="en-US" sz="2400" b="1" dirty="0">
              <a:solidFill>
                <a:schemeClr val="accent1">
                  <a:lumMod val="75000"/>
                </a:schemeClr>
              </a:solidFill>
            </a:endParaRPr>
          </a:p>
        </p:txBody>
      </p:sp>
      <p:sp>
        <p:nvSpPr>
          <p:cNvPr id="7" name="TextBox 6"/>
          <p:cNvSpPr txBox="1"/>
          <p:nvPr/>
        </p:nvSpPr>
        <p:spPr>
          <a:xfrm>
            <a:off x="1274440" y="3975447"/>
            <a:ext cx="7690048" cy="1477328"/>
          </a:xfrm>
          <a:prstGeom prst="rect">
            <a:avLst/>
          </a:prstGeom>
          <a:noFill/>
        </p:spPr>
        <p:txBody>
          <a:bodyPr wrap="square" rtlCol="0">
            <a:spAutoFit/>
          </a:bodyPr>
          <a:lstStyle/>
          <a:p>
            <a:pPr marL="285750" indent="-285750">
              <a:buFont typeface="Wingdings" pitchFamily="2" charset="2"/>
              <a:buChar char="Ø"/>
            </a:pPr>
            <a:r>
              <a:rPr lang="zh-CN" altLang="en-US" dirty="0" smtClean="0"/>
              <a:t>指标体系构建</a:t>
            </a:r>
            <a:r>
              <a:rPr lang="zh-CN" altLang="zh-CN" dirty="0" smtClean="0"/>
              <a:t>多</a:t>
            </a:r>
            <a:r>
              <a:rPr lang="zh-CN" altLang="zh-CN" dirty="0"/>
              <a:t>集中于学生群体，少数研究涉及到教师及与国外指标体系的比较研究</a:t>
            </a:r>
            <a:endParaRPr lang="en-US" altLang="zh-CN" dirty="0" smtClean="0"/>
          </a:p>
          <a:p>
            <a:pPr marL="285750" indent="-285750">
              <a:buFont typeface="Wingdings" pitchFamily="2" charset="2"/>
              <a:buChar char="Ø"/>
            </a:pPr>
            <a:r>
              <a:rPr lang="zh-CN" altLang="zh-CN" dirty="0"/>
              <a:t>指标</a:t>
            </a:r>
            <a:r>
              <a:rPr lang="zh-CN" altLang="zh-CN" dirty="0" smtClean="0"/>
              <a:t>体系构建</a:t>
            </a:r>
            <a:r>
              <a:rPr lang="zh-CN" altLang="en-US" dirty="0" smtClean="0"/>
              <a:t>的</a:t>
            </a:r>
            <a:r>
              <a:rPr lang="zh-CN" altLang="zh-CN" dirty="0" smtClean="0"/>
              <a:t>多种方法</a:t>
            </a:r>
            <a:r>
              <a:rPr lang="zh-CN" altLang="en-US" dirty="0" smtClean="0"/>
              <a:t>及比较</a:t>
            </a:r>
            <a:endParaRPr lang="en-US" altLang="zh-CN" dirty="0" smtClean="0"/>
          </a:p>
          <a:p>
            <a:pPr marL="285750" indent="-285750">
              <a:buFont typeface="Wingdings" pitchFamily="2" charset="2"/>
              <a:buChar char="Ø"/>
            </a:pPr>
            <a:r>
              <a:rPr lang="zh-CN" altLang="zh-CN" dirty="0"/>
              <a:t>大多文献只是将已有的指标加上专业名称，并没有深入地针对专业的不同来进行研究</a:t>
            </a:r>
            <a:endParaRPr lang="zh-CN" altLang="en-US" dirty="0"/>
          </a:p>
        </p:txBody>
      </p:sp>
    </p:spTree>
    <p:extLst>
      <p:ext uri="{BB962C8B-B14F-4D97-AF65-F5344CB8AC3E}">
        <p14:creationId xmlns:p14="http://schemas.microsoft.com/office/powerpoint/2010/main" val="405476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en-US" sz="2400" dirty="0" smtClean="0"/>
              <a:t>国内</a:t>
            </a:r>
            <a:r>
              <a:rPr lang="zh-CN" altLang="zh-CN" sz="2400" dirty="0" smtClean="0"/>
              <a:t>高校信息素养相关研究综述</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a:solidFill>
                  <a:schemeClr val="accent1">
                    <a:lumMod val="75000"/>
                  </a:schemeClr>
                </a:solidFill>
              </a:rPr>
              <a:t>3</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信息素养教育实践</a:t>
            </a:r>
            <a:endParaRPr lang="zh-CN" altLang="en-US" sz="2400" b="1" dirty="0">
              <a:solidFill>
                <a:schemeClr val="accent1">
                  <a:lumMod val="75000"/>
                </a:schemeClr>
              </a:solidFill>
            </a:endParaRPr>
          </a:p>
        </p:txBody>
      </p:sp>
      <p:sp>
        <p:nvSpPr>
          <p:cNvPr id="5" name="TextBox 4"/>
          <p:cNvSpPr txBox="1"/>
          <p:nvPr/>
        </p:nvSpPr>
        <p:spPr>
          <a:xfrm>
            <a:off x="914400" y="1713582"/>
            <a:ext cx="7675240" cy="1200329"/>
          </a:xfrm>
          <a:prstGeom prst="rect">
            <a:avLst/>
          </a:prstGeom>
          <a:noFill/>
        </p:spPr>
        <p:txBody>
          <a:bodyPr wrap="square" rtlCol="0">
            <a:spAutoFit/>
          </a:bodyPr>
          <a:lstStyle/>
          <a:p>
            <a:pPr marL="285750" indent="-285750">
              <a:buFont typeface="Wingdings" pitchFamily="2" charset="2"/>
              <a:buChar char="Ø"/>
            </a:pPr>
            <a:r>
              <a:rPr lang="zh-CN" altLang="zh-CN" dirty="0"/>
              <a:t>高校信息素质课程体系建设的研究成果主要定位为教学目的、构建原则如层次性、教学模型、教学方法、课程结构与课程内容设置</a:t>
            </a:r>
            <a:r>
              <a:rPr lang="zh-CN" altLang="zh-CN" dirty="0" smtClean="0"/>
              <a:t>研究</a:t>
            </a:r>
            <a:endParaRPr lang="en-US" altLang="zh-CN" dirty="0" smtClean="0"/>
          </a:p>
          <a:p>
            <a:pPr marL="285750" indent="-285750">
              <a:buFont typeface="Wingdings" pitchFamily="2" charset="2"/>
              <a:buChar char="Ø"/>
            </a:pPr>
            <a:r>
              <a:rPr lang="zh-CN" altLang="zh-CN" dirty="0"/>
              <a:t>相当一部分文献是对国外实践的</a:t>
            </a:r>
            <a:r>
              <a:rPr lang="zh-CN" altLang="zh-CN" dirty="0" smtClean="0"/>
              <a:t>介绍</a:t>
            </a:r>
            <a:endParaRPr lang="en-US" altLang="zh-CN" dirty="0" smtClean="0"/>
          </a:p>
          <a:p>
            <a:pPr marL="285750" indent="-285750">
              <a:buFont typeface="Wingdings" pitchFamily="2" charset="2"/>
              <a:buChar char="Ø"/>
            </a:pPr>
            <a:r>
              <a:rPr lang="zh-CN" altLang="zh-CN" dirty="0"/>
              <a:t>大多数学者都会提出相应的建议，但在可行性等方面还需要进一步研究</a:t>
            </a:r>
            <a:endParaRPr lang="en-US" altLang="zh-CN" dirty="0" smtClean="0"/>
          </a:p>
        </p:txBody>
      </p:sp>
      <p:sp>
        <p:nvSpPr>
          <p:cNvPr id="6" name="TextBox 5"/>
          <p:cNvSpPr txBox="1"/>
          <p:nvPr/>
        </p:nvSpPr>
        <p:spPr>
          <a:xfrm>
            <a:off x="914400" y="2989401"/>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4. </a:t>
            </a:r>
            <a:r>
              <a:rPr lang="zh-CN" altLang="en-US" sz="2400" b="1" dirty="0" smtClean="0">
                <a:solidFill>
                  <a:schemeClr val="accent1">
                    <a:lumMod val="75000"/>
                  </a:schemeClr>
                </a:solidFill>
              </a:rPr>
              <a:t>相关人员与机构</a:t>
            </a:r>
            <a:endParaRPr lang="zh-CN" altLang="en-US" sz="2400" b="1" dirty="0">
              <a:solidFill>
                <a:schemeClr val="accent1">
                  <a:lumMod val="75000"/>
                </a:schemeClr>
              </a:solidFill>
            </a:endParaRPr>
          </a:p>
        </p:txBody>
      </p:sp>
      <p:sp>
        <p:nvSpPr>
          <p:cNvPr id="7" name="TextBox 6"/>
          <p:cNvSpPr txBox="1"/>
          <p:nvPr/>
        </p:nvSpPr>
        <p:spPr>
          <a:xfrm>
            <a:off x="899592" y="3463840"/>
            <a:ext cx="7690048" cy="1200329"/>
          </a:xfrm>
          <a:prstGeom prst="rect">
            <a:avLst/>
          </a:prstGeom>
          <a:noFill/>
        </p:spPr>
        <p:txBody>
          <a:bodyPr wrap="square" rtlCol="0">
            <a:spAutoFit/>
          </a:bodyPr>
          <a:lstStyle/>
          <a:p>
            <a:pPr marL="285750" indent="-285750">
              <a:buFont typeface="Wingdings" pitchFamily="2" charset="2"/>
              <a:buChar char="Ø"/>
            </a:pPr>
            <a:r>
              <a:rPr lang="zh-CN" altLang="zh-CN" dirty="0" smtClean="0"/>
              <a:t>从</a:t>
            </a:r>
            <a:r>
              <a:rPr lang="zh-CN" altLang="zh-CN" dirty="0"/>
              <a:t>不同角度如学生对</a:t>
            </a:r>
            <a:r>
              <a:rPr lang="zh-CN" altLang="zh-CN" b="1" dirty="0"/>
              <a:t>图书馆</a:t>
            </a:r>
            <a:r>
              <a:rPr lang="zh-CN" altLang="zh-CN" dirty="0"/>
              <a:t>的态度、学校的支持、图书馆所提供的信息素养教育等分析了目前图书馆在信息素质教育中</a:t>
            </a:r>
            <a:r>
              <a:rPr lang="zh-CN" altLang="zh-CN" dirty="0" smtClean="0"/>
              <a:t>的</a:t>
            </a:r>
            <a:r>
              <a:rPr lang="zh-CN" altLang="en-US" dirty="0" smtClean="0"/>
              <a:t>现状</a:t>
            </a:r>
            <a:endParaRPr lang="en-US" altLang="zh-CN" dirty="0"/>
          </a:p>
          <a:p>
            <a:pPr marL="285750" indent="-285750">
              <a:buFont typeface="Wingdings" pitchFamily="2" charset="2"/>
              <a:buChar char="Ø"/>
            </a:pPr>
            <a:r>
              <a:rPr lang="zh-CN" altLang="en-US" b="1" dirty="0" smtClean="0"/>
              <a:t>学科馆员</a:t>
            </a:r>
            <a:r>
              <a:rPr lang="zh-CN" altLang="en-US" dirty="0" smtClean="0"/>
              <a:t>的重要性</a:t>
            </a:r>
            <a:endParaRPr lang="en-US" altLang="zh-CN" dirty="0" smtClean="0"/>
          </a:p>
          <a:p>
            <a:pPr marL="285750" indent="-285750">
              <a:buFont typeface="Wingdings" pitchFamily="2" charset="2"/>
              <a:buChar char="Ø"/>
            </a:pPr>
            <a:r>
              <a:rPr lang="zh-CN" altLang="zh-CN" b="1" dirty="0"/>
              <a:t>学科教师</a:t>
            </a:r>
            <a:r>
              <a:rPr lang="zh-CN" altLang="zh-CN" dirty="0"/>
              <a:t>既是信息教育的接受者，也是信息教育的承担者</a:t>
            </a:r>
            <a:endParaRPr lang="zh-CN" altLang="en-US" dirty="0"/>
          </a:p>
        </p:txBody>
      </p:sp>
    </p:spTree>
    <p:extLst>
      <p:ext uri="{BB962C8B-B14F-4D97-AF65-F5344CB8AC3E}">
        <p14:creationId xmlns:p14="http://schemas.microsoft.com/office/powerpoint/2010/main" val="3829801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en-US" sz="2400" dirty="0"/>
              <a:t>高校</a:t>
            </a:r>
            <a:r>
              <a:rPr lang="zh-CN" altLang="zh-CN" sz="2400" dirty="0" smtClean="0"/>
              <a:t>信息素养相关研究综述</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zh-CN" altLang="en-US" sz="2400" b="1" dirty="0" smtClean="0">
                <a:solidFill>
                  <a:schemeClr val="accent1">
                    <a:lumMod val="75000"/>
                  </a:schemeClr>
                </a:solidFill>
              </a:rPr>
              <a:t>小结</a:t>
            </a:r>
            <a:endParaRPr lang="zh-CN" altLang="en-US" sz="2400" b="1" dirty="0">
              <a:solidFill>
                <a:schemeClr val="accent1">
                  <a:lumMod val="75000"/>
                </a:schemeClr>
              </a:solidFill>
            </a:endParaRPr>
          </a:p>
        </p:txBody>
      </p:sp>
      <p:sp>
        <p:nvSpPr>
          <p:cNvPr id="5" name="TextBox 4"/>
          <p:cNvSpPr txBox="1"/>
          <p:nvPr/>
        </p:nvSpPr>
        <p:spPr>
          <a:xfrm>
            <a:off x="914400" y="1713582"/>
            <a:ext cx="7675240" cy="1477328"/>
          </a:xfrm>
          <a:prstGeom prst="rect">
            <a:avLst/>
          </a:prstGeom>
          <a:noFill/>
        </p:spPr>
        <p:txBody>
          <a:bodyPr wrap="square" rtlCol="0">
            <a:spAutoFit/>
          </a:bodyPr>
          <a:lstStyle/>
          <a:p>
            <a:pPr marL="285750" indent="-285750">
              <a:buFont typeface="Wingdings" pitchFamily="2" charset="2"/>
              <a:buChar char="Ø"/>
            </a:pPr>
            <a:r>
              <a:rPr lang="zh-CN" altLang="zh-CN" dirty="0"/>
              <a:t>国外研究对于信息素养的定义、存在假定、理论</a:t>
            </a:r>
            <a:r>
              <a:rPr lang="zh-CN" altLang="zh-CN" dirty="0" smtClean="0"/>
              <a:t>来源</a:t>
            </a:r>
            <a:r>
              <a:rPr lang="zh-CN" altLang="en-US" dirty="0" smtClean="0"/>
              <a:t>、图书馆的地位</a:t>
            </a:r>
            <a:r>
              <a:rPr lang="zh-CN" altLang="zh-CN" dirty="0" smtClean="0"/>
              <a:t>等</a:t>
            </a:r>
            <a:r>
              <a:rPr lang="zh-CN" altLang="zh-CN" dirty="0"/>
              <a:t>有深入的探讨，而更重要的一点</a:t>
            </a:r>
            <a:r>
              <a:rPr lang="zh-CN" altLang="zh-CN" dirty="0" smtClean="0"/>
              <a:t>在于</a:t>
            </a:r>
            <a:r>
              <a:rPr lang="zh-CN" altLang="en-US" dirty="0" smtClean="0"/>
              <a:t>对其</a:t>
            </a:r>
            <a:r>
              <a:rPr lang="zh-CN" altLang="zh-CN" dirty="0" smtClean="0"/>
              <a:t>进行</a:t>
            </a:r>
            <a:r>
              <a:rPr lang="zh-CN" altLang="zh-CN" b="1" dirty="0"/>
              <a:t>批判与</a:t>
            </a:r>
            <a:r>
              <a:rPr lang="zh-CN" altLang="zh-CN" b="1" dirty="0" smtClean="0"/>
              <a:t>反思</a:t>
            </a:r>
            <a:r>
              <a:rPr lang="zh-CN" altLang="zh-CN" dirty="0" smtClean="0"/>
              <a:t>，</a:t>
            </a:r>
            <a:r>
              <a:rPr lang="zh-CN" altLang="zh-CN" dirty="0"/>
              <a:t>而国内的研究多是从</a:t>
            </a:r>
            <a:r>
              <a:rPr lang="zh-CN" altLang="zh-CN" b="1" dirty="0"/>
              <a:t>肯定性的角度</a:t>
            </a:r>
            <a:r>
              <a:rPr lang="zh-CN" altLang="zh-CN" dirty="0"/>
              <a:t>出发，直接接受这一概念进行研究，这样的问题不仅在于信息素养本身的不足被忽略，另一方面，信息素养在本土化过程中还有哪些值得探讨的问题也少有学者提及。</a:t>
            </a:r>
            <a:endParaRPr lang="en-US" altLang="zh-CN" dirty="0" smtClean="0"/>
          </a:p>
        </p:txBody>
      </p:sp>
      <p:sp>
        <p:nvSpPr>
          <p:cNvPr id="7" name="TextBox 6"/>
          <p:cNvSpPr txBox="1"/>
          <p:nvPr/>
        </p:nvSpPr>
        <p:spPr>
          <a:xfrm>
            <a:off x="899592" y="3463840"/>
            <a:ext cx="7690048" cy="646331"/>
          </a:xfrm>
          <a:prstGeom prst="rect">
            <a:avLst/>
          </a:prstGeom>
          <a:noFill/>
        </p:spPr>
        <p:txBody>
          <a:bodyPr wrap="square" rtlCol="0">
            <a:spAutoFit/>
          </a:bodyPr>
          <a:lstStyle/>
          <a:p>
            <a:pPr marL="285750" indent="-285750">
              <a:buFont typeface="Wingdings" pitchFamily="2" charset="2"/>
              <a:buChar char="Ø"/>
            </a:pPr>
            <a:r>
              <a:rPr lang="zh-CN" altLang="en-US" dirty="0" smtClean="0"/>
              <a:t>由于国外的指标体系较国内成熟，因而国外更进一步地对具体的</a:t>
            </a:r>
            <a:r>
              <a:rPr lang="zh-CN" altLang="en-US" b="1" dirty="0" smtClean="0"/>
              <a:t>评价方式</a:t>
            </a:r>
            <a:r>
              <a:rPr lang="zh-CN" altLang="en-US" dirty="0" smtClean="0"/>
              <a:t>进行研究，而国内则更多地集中于探讨具体</a:t>
            </a:r>
            <a:r>
              <a:rPr lang="zh-CN" altLang="en-US" b="1" dirty="0" smtClean="0"/>
              <a:t>指标体系的构建</a:t>
            </a:r>
            <a:r>
              <a:rPr lang="zh-CN" altLang="en-US" dirty="0" smtClean="0"/>
              <a:t>等。</a:t>
            </a:r>
            <a:endParaRPr lang="zh-CN" altLang="en-US" dirty="0"/>
          </a:p>
        </p:txBody>
      </p:sp>
    </p:spTree>
    <p:extLst>
      <p:ext uri="{BB962C8B-B14F-4D97-AF65-F5344CB8AC3E}">
        <p14:creationId xmlns:p14="http://schemas.microsoft.com/office/powerpoint/2010/main" val="92388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smtClean="0">
                <a:ea typeface="宋体" charset="-122"/>
              </a:rPr>
              <a:t>信息素养实践进展</a:t>
            </a:r>
            <a:endParaRPr lang="en-US" altLang="zh-CN" sz="1800" dirty="0">
              <a:ea typeface="宋体" charset="-122"/>
            </a:endParaRPr>
          </a:p>
        </p:txBody>
      </p:sp>
      <p:grpSp>
        <p:nvGrpSpPr>
          <p:cNvPr id="43032" name="Group 24"/>
          <p:cNvGrpSpPr>
            <a:grpSpLocks/>
          </p:cNvGrpSpPr>
          <p:nvPr/>
        </p:nvGrpSpPr>
        <p:grpSpPr bwMode="auto">
          <a:xfrm>
            <a:off x="1219200" y="2941638"/>
            <a:ext cx="2155825" cy="2544762"/>
            <a:chOff x="768" y="1853"/>
            <a:chExt cx="1358" cy="1603"/>
          </a:xfrm>
        </p:grpSpPr>
        <p:sp>
          <p:nvSpPr>
            <p:cNvPr id="43013" name="AutoShape 5"/>
            <p:cNvSpPr>
              <a:spLocks noChangeArrowheads="1"/>
            </p:cNvSpPr>
            <p:nvPr/>
          </p:nvSpPr>
          <p:spPr bwMode="auto">
            <a:xfrm>
              <a:off x="768"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4" name="Text Box 6"/>
            <p:cNvSpPr txBox="1">
              <a:spLocks noChangeArrowheads="1"/>
            </p:cNvSpPr>
            <p:nvPr/>
          </p:nvSpPr>
          <p:spPr bwMode="auto">
            <a:xfrm>
              <a:off x="1070" y="2121"/>
              <a:ext cx="830" cy="1086"/>
            </a:xfrm>
            <a:prstGeom prst="rect">
              <a:avLst/>
            </a:prstGeom>
            <a:noFill/>
            <a:ln w="9525">
              <a:noFill/>
              <a:miter lim="800000"/>
              <a:headEnd/>
              <a:tailEnd/>
            </a:ln>
            <a:effectLst/>
          </p:spPr>
          <p:txBody>
            <a:bodyPr wrap="square">
              <a:spAutoFit/>
            </a:bodyPr>
            <a:lstStyle/>
            <a:p>
              <a:pPr algn="ctr" eaLnBrk="0" hangingPunct="0"/>
              <a:r>
                <a:rPr lang="zh-CN" altLang="en-US" sz="2000" b="1" dirty="0" smtClean="0">
                  <a:solidFill>
                    <a:srgbClr val="000000"/>
                  </a:solidFill>
                  <a:latin typeface="微软雅黑" panose="020B0503020204020204" pitchFamily="34" charset="-122"/>
                  <a:ea typeface="微软雅黑" panose="020B0503020204020204" pitchFamily="34" charset="-122"/>
                </a:rPr>
                <a:t>国外进展</a:t>
              </a:r>
              <a:r>
                <a:rPr lang="en-US" altLang="zh-CN" dirty="0" smtClean="0">
                  <a:solidFill>
                    <a:srgbClr val="000000"/>
                  </a:solidFill>
                  <a:latin typeface="微软雅黑" panose="020B0503020204020204" pitchFamily="34" charset="-122"/>
                  <a:ea typeface="微软雅黑" panose="020B0503020204020204" pitchFamily="34" charset="-122"/>
                </a:rPr>
                <a:t> </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algn="ctr" eaLnBrk="0" hangingPunct="0"/>
              <a:endParaRPr lang="en-US" altLang="zh-CN" sz="1400" dirty="0">
                <a:solidFill>
                  <a:srgbClr val="000000"/>
                </a:solidFill>
                <a:latin typeface="微软雅黑" panose="020B0503020204020204" pitchFamily="34" charset="-122"/>
                <a:ea typeface="微软雅黑" panose="020B0503020204020204" pitchFamily="34" charset="-122"/>
              </a:endParaRPr>
            </a:p>
            <a:p>
              <a:pPr eaLnBrk="0" hangingPunct="0"/>
              <a:r>
                <a:rPr lang="zh-CN" altLang="en-US" dirty="0" smtClean="0">
                  <a:solidFill>
                    <a:srgbClr val="000000"/>
                  </a:solidFill>
                  <a:latin typeface="微软雅黑" panose="020B0503020204020204" pitchFamily="34" charset="-122"/>
                  <a:ea typeface="微软雅黑" panose="020B0503020204020204" pitchFamily="34" charset="-122"/>
                </a:rPr>
                <a:t>美国</a:t>
              </a:r>
              <a:endParaRPr lang="en-US" altLang="zh-CN" dirty="0" smtClean="0">
                <a:solidFill>
                  <a:srgbClr val="000000"/>
                </a:solidFill>
                <a:latin typeface="微软雅黑" panose="020B0503020204020204" pitchFamily="34" charset="-122"/>
                <a:ea typeface="微软雅黑" panose="020B0503020204020204" pitchFamily="34" charset="-122"/>
              </a:endParaRPr>
            </a:p>
            <a:p>
              <a:pPr eaLnBrk="0" hangingPunct="0"/>
              <a:r>
                <a:rPr lang="zh-CN" altLang="en-US" dirty="0" smtClean="0">
                  <a:solidFill>
                    <a:srgbClr val="000000"/>
                  </a:solidFill>
                  <a:latin typeface="微软雅黑" panose="020B0503020204020204" pitchFamily="34" charset="-122"/>
                  <a:ea typeface="微软雅黑" panose="020B0503020204020204" pitchFamily="34" charset="-122"/>
                </a:rPr>
                <a:t>英国</a:t>
              </a:r>
              <a:endParaRPr lang="en-US" altLang="zh-CN" dirty="0" smtClean="0">
                <a:solidFill>
                  <a:srgbClr val="000000"/>
                </a:solidFill>
                <a:latin typeface="微软雅黑" panose="020B0503020204020204" pitchFamily="34" charset="-122"/>
                <a:ea typeface="微软雅黑" panose="020B0503020204020204" pitchFamily="34" charset="-122"/>
              </a:endParaRPr>
            </a:p>
            <a:p>
              <a:pPr eaLnBrk="0" hangingPunct="0"/>
              <a:r>
                <a:rPr lang="zh-CN" altLang="en-US" dirty="0" smtClean="0">
                  <a:solidFill>
                    <a:srgbClr val="000000"/>
                  </a:solidFill>
                  <a:latin typeface="微软雅黑" panose="020B0503020204020204" pitchFamily="34" charset="-122"/>
                  <a:ea typeface="微软雅黑" panose="020B0503020204020204" pitchFamily="34" charset="-122"/>
                </a:rPr>
                <a:t>澳大利亚</a:t>
              </a:r>
              <a:endParaRPr lang="en-US" altLang="zh-CN" dirty="0" smtClean="0">
                <a:solidFill>
                  <a:srgbClr val="000000"/>
                </a:solidFill>
                <a:latin typeface="微软雅黑" panose="020B0503020204020204" pitchFamily="34" charset="-122"/>
                <a:ea typeface="微软雅黑" panose="020B0503020204020204" pitchFamily="34" charset="-122"/>
              </a:endParaRPr>
            </a:p>
            <a:p>
              <a:pPr eaLnBrk="0" hangingPunct="0"/>
              <a:r>
                <a:rPr lang="zh-CN" altLang="en-US" dirty="0">
                  <a:solidFill>
                    <a:srgbClr val="000000"/>
                  </a:solidFill>
                  <a:latin typeface="微软雅黑" panose="020B0503020204020204" pitchFamily="34" charset="-122"/>
                  <a:ea typeface="微软雅黑" panose="020B0503020204020204" pitchFamily="34" charset="-122"/>
                </a:rPr>
                <a:t>日本</a:t>
              </a:r>
              <a:endParaRPr lang="en-US" altLang="zh-CN" dirty="0">
                <a:solidFill>
                  <a:srgbClr val="000000"/>
                </a:solidFill>
                <a:latin typeface="微软雅黑" panose="020B0503020204020204" pitchFamily="34" charset="-122"/>
                <a:ea typeface="微软雅黑" panose="020B0503020204020204" pitchFamily="34" charset="-122"/>
              </a:endParaRPr>
            </a:p>
          </p:txBody>
        </p:sp>
      </p:grpSp>
      <p:sp>
        <p:nvSpPr>
          <p:cNvPr id="43016" name="Freeform 8"/>
          <p:cNvSpPr>
            <a:spLocks/>
          </p:cNvSpPr>
          <p:nvPr/>
        </p:nvSpPr>
        <p:spPr bwMode="gray">
          <a:xfrm>
            <a:off x="3181350" y="2847975"/>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733925" y="2844800"/>
            <a:ext cx="857250" cy="1189038"/>
          </a:xfrm>
          <a:prstGeom prst="rect">
            <a:avLst/>
          </a:prstGeom>
          <a:noFill/>
          <a:ln w="9525">
            <a:noFill/>
            <a:miter lim="800000"/>
            <a:headEnd/>
            <a:tailEnd/>
          </a:ln>
        </p:spPr>
        <p:txBody>
          <a:bodyPr/>
          <a:lstStyle/>
          <a:p>
            <a:endParaRPr lang="zh-CN" altLang="en-US"/>
          </a:p>
        </p:txBody>
      </p:sp>
      <p:grpSp>
        <p:nvGrpSpPr>
          <p:cNvPr id="43034" name="Group 26"/>
          <p:cNvGrpSpPr>
            <a:grpSpLocks/>
          </p:cNvGrpSpPr>
          <p:nvPr/>
        </p:nvGrpSpPr>
        <p:grpSpPr bwMode="auto">
          <a:xfrm>
            <a:off x="3016250" y="1295400"/>
            <a:ext cx="2827338" cy="1528763"/>
            <a:chOff x="1900" y="816"/>
            <a:chExt cx="1781" cy="963"/>
          </a:xfrm>
        </p:grpSpPr>
        <p:grpSp>
          <p:nvGrpSpPr>
            <p:cNvPr id="43019" name="Group 11"/>
            <p:cNvGrpSpPr>
              <a:grpSpLocks/>
            </p:cNvGrpSpPr>
            <p:nvPr/>
          </p:nvGrpSpPr>
          <p:grpSpPr bwMode="auto">
            <a:xfrm>
              <a:off x="1900" y="816"/>
              <a:ext cx="1781" cy="963"/>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2142" y="1035"/>
              <a:ext cx="1280" cy="291"/>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微软雅黑" panose="020B0503020204020204" pitchFamily="34" charset="-122"/>
                  <a:ea typeface="微软雅黑" panose="020B0503020204020204" pitchFamily="34" charset="-122"/>
                </a:rPr>
                <a:t>实践进展调研</a:t>
              </a:r>
              <a:endParaRPr lang="en-US" altLang="zh-CN" sz="2400" dirty="0">
                <a:solidFill>
                  <a:srgbClr val="000000"/>
                </a:solidFill>
                <a:latin typeface="微软雅黑" panose="020B0503020204020204" pitchFamily="34" charset="-122"/>
                <a:ea typeface="微软雅黑" panose="020B0503020204020204" pitchFamily="34" charset="-122"/>
              </a:endParaRPr>
            </a:p>
          </p:txBody>
        </p:sp>
      </p:grpSp>
      <p:grpSp>
        <p:nvGrpSpPr>
          <p:cNvPr id="43033" name="Group 25"/>
          <p:cNvGrpSpPr>
            <a:grpSpLocks/>
          </p:cNvGrpSpPr>
          <p:nvPr/>
        </p:nvGrpSpPr>
        <p:grpSpPr bwMode="auto">
          <a:xfrm>
            <a:off x="5387976" y="2941638"/>
            <a:ext cx="2713038" cy="2544762"/>
            <a:chOff x="3394" y="1853"/>
            <a:chExt cx="1709" cy="1603"/>
          </a:xfrm>
        </p:grpSpPr>
        <p:sp>
          <p:nvSpPr>
            <p:cNvPr id="43011" name="AutoShape 3"/>
            <p:cNvSpPr>
              <a:spLocks noChangeArrowheads="1"/>
            </p:cNvSpPr>
            <p:nvPr/>
          </p:nvSpPr>
          <p:spPr bwMode="auto">
            <a:xfrm>
              <a:off x="3394"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31" name="Text Box 23"/>
            <p:cNvSpPr txBox="1">
              <a:spLocks noChangeArrowheads="1"/>
            </p:cNvSpPr>
            <p:nvPr/>
          </p:nvSpPr>
          <p:spPr bwMode="auto">
            <a:xfrm>
              <a:off x="3819" y="2351"/>
              <a:ext cx="1284" cy="606"/>
            </a:xfrm>
            <a:prstGeom prst="rect">
              <a:avLst/>
            </a:prstGeom>
            <a:noFill/>
            <a:ln w="9525">
              <a:noFill/>
              <a:miter lim="800000"/>
              <a:headEnd/>
              <a:tailEnd/>
            </a:ln>
            <a:effectLst/>
          </p:spPr>
          <p:txBody>
            <a:bodyPr>
              <a:spAutoFit/>
            </a:bodyPr>
            <a:lstStyle/>
            <a:p>
              <a:pPr>
                <a:lnSpc>
                  <a:spcPct val="150000"/>
                </a:lnSpc>
              </a:pPr>
              <a:r>
                <a:rPr lang="zh-CN" altLang="en-US" sz="2000" b="1" dirty="0" smtClean="0">
                  <a:solidFill>
                    <a:srgbClr val="000000"/>
                  </a:solidFill>
                  <a:latin typeface="微软雅黑" panose="020B0503020204020204" pitchFamily="34" charset="-122"/>
                  <a:ea typeface="微软雅黑" panose="020B0503020204020204" pitchFamily="34" charset="-122"/>
                </a:rPr>
                <a:t>国内</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b="1" dirty="0" smtClean="0">
                  <a:solidFill>
                    <a:srgbClr val="000000"/>
                  </a:solidFill>
                  <a:latin typeface="微软雅黑" panose="020B0503020204020204" pitchFamily="34" charset="-122"/>
                  <a:ea typeface="微软雅黑" panose="020B0503020204020204" pitchFamily="34" charset="-122"/>
                </a:rPr>
                <a:t>进展</a:t>
              </a:r>
              <a:endParaRPr lang="en-US" altLang="zh-CN" dirty="0">
                <a:latin typeface="微软雅黑" panose="020B0503020204020204" pitchFamily="34" charset="-122"/>
                <a:ea typeface="微软雅黑" panose="020B0503020204020204" pitchFamily="34" charset="-122"/>
              </a:endParaRPr>
            </a:p>
          </p:txBody>
        </p:sp>
      </p:grpSp>
      <p:sp>
        <p:nvSpPr>
          <p:cNvPr id="43018" name="Freeform 10"/>
          <p:cNvSpPr>
            <a:spLocks/>
          </p:cNvSpPr>
          <p:nvPr/>
        </p:nvSpPr>
        <p:spPr bwMode="gray">
          <a:xfrm flipH="1">
            <a:off x="4738688" y="2847975"/>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Tree>
    <p:extLst>
      <p:ext uri="{BB962C8B-B14F-4D97-AF65-F5344CB8AC3E}">
        <p14:creationId xmlns:p14="http://schemas.microsoft.com/office/powerpoint/2010/main" val="2425830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国外</a:t>
            </a:r>
            <a:r>
              <a:rPr lang="zh-CN" altLang="en-US" dirty="0" smtClean="0"/>
              <a:t>高校信息素养实践进展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647778511"/>
              </p:ext>
            </p:extLst>
          </p:nvPr>
        </p:nvGraphicFramePr>
        <p:xfrm>
          <a:off x="395536" y="1700808"/>
          <a:ext cx="8305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467544" y="1196752"/>
            <a:ext cx="800219"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sz="2400" dirty="0" smtClean="0">
                <a:latin typeface="微软雅黑" panose="020B0503020204020204" pitchFamily="34" charset="-122"/>
                <a:ea typeface="微软雅黑" panose="020B0503020204020204" pitchFamily="34" charset="-122"/>
              </a:rPr>
              <a:t>美国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47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CE60172-8E63-4AF3-B73C-F07F9C7D61FB}"/>
                                            </p:graphicEl>
                                          </p:spTgt>
                                        </p:tgtEl>
                                        <p:attrNameLst>
                                          <p:attrName>style.visibility</p:attrName>
                                        </p:attrNameLst>
                                      </p:cBhvr>
                                      <p:to>
                                        <p:strVal val="visible"/>
                                      </p:to>
                                    </p:set>
                                    <p:animEffect transition="in" filter="fade">
                                      <p:cBhvr>
                                        <p:cTn id="12" dur="500"/>
                                        <p:tgtEl>
                                          <p:spTgt spid="5">
                                            <p:graphicEl>
                                              <a:dgm id="{5CE60172-8E63-4AF3-B73C-F07F9C7D61FB}"/>
                                            </p:graphic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graphicEl>
                                              <a:dgm id="{D672872D-0AB8-4733-B1A7-C5BA99192A7E}"/>
                                            </p:graphicEl>
                                          </p:spTgt>
                                        </p:tgtEl>
                                        <p:attrNameLst>
                                          <p:attrName>style.visibility</p:attrName>
                                        </p:attrNameLst>
                                      </p:cBhvr>
                                      <p:to>
                                        <p:strVal val="visible"/>
                                      </p:to>
                                    </p:set>
                                    <p:animEffect transition="in" filter="fade">
                                      <p:cBhvr>
                                        <p:cTn id="16" dur="500"/>
                                        <p:tgtEl>
                                          <p:spTgt spid="5">
                                            <p:graphicEl>
                                              <a:dgm id="{D672872D-0AB8-4733-B1A7-C5BA99192A7E}"/>
                                            </p:graphic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graphicEl>
                                              <a:dgm id="{65EC3D47-AD20-4690-B0FC-5B2C4401CB03}"/>
                                            </p:graphicEl>
                                          </p:spTgt>
                                        </p:tgtEl>
                                        <p:attrNameLst>
                                          <p:attrName>style.visibility</p:attrName>
                                        </p:attrNameLst>
                                      </p:cBhvr>
                                      <p:to>
                                        <p:strVal val="visible"/>
                                      </p:to>
                                    </p:set>
                                    <p:animEffect transition="in" filter="fade">
                                      <p:cBhvr>
                                        <p:cTn id="20" dur="500"/>
                                        <p:tgtEl>
                                          <p:spTgt spid="5">
                                            <p:graphicEl>
                                              <a:dgm id="{65EC3D47-AD20-4690-B0FC-5B2C4401CB03}"/>
                                            </p:graphic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
                                            <p:graphicEl>
                                              <a:dgm id="{AA1863C6-262C-4DDD-B230-9D0A4B4A1A6B}"/>
                                            </p:graphicEl>
                                          </p:spTgt>
                                        </p:tgtEl>
                                        <p:attrNameLst>
                                          <p:attrName>style.visibility</p:attrName>
                                        </p:attrNameLst>
                                      </p:cBhvr>
                                      <p:to>
                                        <p:strVal val="visible"/>
                                      </p:to>
                                    </p:set>
                                    <p:animEffect transition="in" filter="fade">
                                      <p:cBhvr>
                                        <p:cTn id="24" dur="500"/>
                                        <p:tgtEl>
                                          <p:spTgt spid="5">
                                            <p:graphicEl>
                                              <a:dgm id="{AA1863C6-262C-4DDD-B230-9D0A4B4A1A6B}"/>
                                            </p:graphic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graphicEl>
                                              <a:dgm id="{3FB89E62-8B9C-4566-A2F2-E325C920EF26}"/>
                                            </p:graphicEl>
                                          </p:spTgt>
                                        </p:tgtEl>
                                        <p:attrNameLst>
                                          <p:attrName>style.visibility</p:attrName>
                                        </p:attrNameLst>
                                      </p:cBhvr>
                                      <p:to>
                                        <p:strVal val="visible"/>
                                      </p:to>
                                    </p:set>
                                    <p:animEffect transition="in" filter="fade">
                                      <p:cBhvr>
                                        <p:cTn id="28" dur="500"/>
                                        <p:tgtEl>
                                          <p:spTgt spid="5">
                                            <p:graphicEl>
                                              <a:dgm id="{3FB89E62-8B9C-4566-A2F2-E325C920EF26}"/>
                                            </p:graphic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5">
                                            <p:graphicEl>
                                              <a:dgm id="{062E00ED-C13A-434F-8431-7A4044923115}"/>
                                            </p:graphicEl>
                                          </p:spTgt>
                                        </p:tgtEl>
                                        <p:attrNameLst>
                                          <p:attrName>style.visibility</p:attrName>
                                        </p:attrNameLst>
                                      </p:cBhvr>
                                      <p:to>
                                        <p:strVal val="visible"/>
                                      </p:to>
                                    </p:set>
                                    <p:animEffect transition="in" filter="fade">
                                      <p:cBhvr>
                                        <p:cTn id="32" dur="500"/>
                                        <p:tgtEl>
                                          <p:spTgt spid="5">
                                            <p:graphicEl>
                                              <a:dgm id="{062E00ED-C13A-434F-8431-7A404492311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国外高校信息素养实践进展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987767718"/>
              </p:ext>
            </p:extLst>
          </p:nvPr>
        </p:nvGraphicFramePr>
        <p:xfrm>
          <a:off x="381000" y="1295400"/>
          <a:ext cx="8305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861497798"/>
              </p:ext>
            </p:extLst>
          </p:nvPr>
        </p:nvGraphicFramePr>
        <p:xfrm>
          <a:off x="1475656" y="1916832"/>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矩形 5"/>
          <p:cNvSpPr/>
          <p:nvPr/>
        </p:nvSpPr>
        <p:spPr>
          <a:xfrm>
            <a:off x="467544" y="1196752"/>
            <a:ext cx="800219"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sz="2400" dirty="0">
                <a:latin typeface="微软雅黑" panose="020B0503020204020204" pitchFamily="34" charset="-122"/>
                <a:ea typeface="微软雅黑" panose="020B0503020204020204" pitchFamily="34" charset="-122"/>
              </a:rPr>
              <a:t>英</a:t>
            </a:r>
            <a:r>
              <a:rPr lang="zh-CN" altLang="en-US" sz="2400" dirty="0" smtClean="0">
                <a:latin typeface="微软雅黑" panose="020B0503020204020204" pitchFamily="34" charset="-122"/>
                <a:ea typeface="微软雅黑" panose="020B0503020204020204" pitchFamily="34" charset="-122"/>
              </a:rPr>
              <a:t>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46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国外高校信息素养实践进展</a:t>
            </a:r>
            <a:endParaRPr lang="zh-CN" altLang="en-US" dirty="0"/>
          </a:p>
        </p:txBody>
      </p:sp>
      <p:sp>
        <p:nvSpPr>
          <p:cNvPr id="4" name="页脚占位符 3"/>
          <p:cNvSpPr>
            <a:spLocks noGrp="1"/>
          </p:cNvSpPr>
          <p:nvPr>
            <p:ph type="ftr" sz="quarter" idx="4294967295"/>
          </p:nvPr>
        </p:nvSpPr>
        <p:spPr>
          <a:xfrm>
            <a:off x="5029200" y="6248400"/>
            <a:ext cx="2895600" cy="228600"/>
          </a:xfrm>
          <a:prstGeom prst="rect">
            <a:avLst/>
          </a:prstGeom>
        </p:spPr>
        <p:txBody>
          <a:bodyPr/>
          <a:lstStyle/>
          <a:p>
            <a:r>
              <a:rPr lang="en-US" altLang="zh-CN" smtClean="0"/>
              <a:t>www.themegallery.com</a:t>
            </a:r>
            <a:endParaRPr lang="en-US" altLang="zh-CN"/>
          </a:p>
        </p:txBody>
      </p:sp>
      <p:graphicFrame>
        <p:nvGraphicFramePr>
          <p:cNvPr id="3" name="图示 2"/>
          <p:cNvGraphicFramePr/>
          <p:nvPr>
            <p:extLst>
              <p:ext uri="{D42A27DB-BD31-4B8C-83A1-F6EECF244321}">
                <p14:modId xmlns:p14="http://schemas.microsoft.com/office/powerpoint/2010/main" val="3217206667"/>
              </p:ext>
            </p:extLst>
          </p:nvPr>
        </p:nvGraphicFramePr>
        <p:xfrm>
          <a:off x="842120" y="1462735"/>
          <a:ext cx="7632848"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2276872"/>
            <a:ext cx="83820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971600" y="1020668"/>
            <a:ext cx="1313180" cy="430887"/>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sz="2200" dirty="0" smtClean="0">
                <a:latin typeface="微软雅黑" panose="020B0503020204020204" pitchFamily="34" charset="-122"/>
                <a:ea typeface="微软雅黑" panose="020B0503020204020204" pitchFamily="34" charset="-122"/>
              </a:rPr>
              <a:t>澳大利亚</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11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5C994281-1933-44C0-87EC-0CEAA4A0DAA8}"/>
                                            </p:graphicEl>
                                          </p:spTgt>
                                        </p:tgtEl>
                                        <p:attrNameLst>
                                          <p:attrName>style.visibility</p:attrName>
                                        </p:attrNameLst>
                                      </p:cBhvr>
                                      <p:to>
                                        <p:strVal val="visible"/>
                                      </p:to>
                                    </p:set>
                                    <p:animEffect transition="in" filter="fade">
                                      <p:cBhvr>
                                        <p:cTn id="12" dur="500"/>
                                        <p:tgtEl>
                                          <p:spTgt spid="3">
                                            <p:graphicEl>
                                              <a:dgm id="{5C994281-1933-44C0-87EC-0CEAA4A0DAA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29344846-F4EE-45A8-8341-68E29A48A7E8}"/>
                                            </p:graphicEl>
                                          </p:spTgt>
                                        </p:tgtEl>
                                        <p:attrNameLst>
                                          <p:attrName>style.visibility</p:attrName>
                                        </p:attrNameLst>
                                      </p:cBhvr>
                                      <p:to>
                                        <p:strVal val="visible"/>
                                      </p:to>
                                    </p:set>
                                    <p:animEffect transition="in" filter="fade">
                                      <p:cBhvr>
                                        <p:cTn id="17" dur="500"/>
                                        <p:tgtEl>
                                          <p:spTgt spid="3">
                                            <p:graphicEl>
                                              <a:dgm id="{29344846-F4EE-45A8-8341-68E29A48A7E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514E8E3D-D9D4-45F5-91CE-8F7DCB9A015D}"/>
                                            </p:graphicEl>
                                          </p:spTgt>
                                        </p:tgtEl>
                                        <p:attrNameLst>
                                          <p:attrName>style.visibility</p:attrName>
                                        </p:attrNameLst>
                                      </p:cBhvr>
                                      <p:to>
                                        <p:strVal val="visible"/>
                                      </p:to>
                                    </p:set>
                                    <p:animEffect transition="in" filter="fade">
                                      <p:cBhvr>
                                        <p:cTn id="22" dur="500"/>
                                        <p:tgtEl>
                                          <p:spTgt spid="3">
                                            <p:graphicEl>
                                              <a:dgm id="{514E8E3D-D9D4-45F5-91CE-8F7DCB9A015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C4AF2DD2-245D-4928-A694-8DCDE4A6F119}"/>
                                            </p:graphicEl>
                                          </p:spTgt>
                                        </p:tgtEl>
                                        <p:attrNameLst>
                                          <p:attrName>style.visibility</p:attrName>
                                        </p:attrNameLst>
                                      </p:cBhvr>
                                      <p:to>
                                        <p:strVal val="visible"/>
                                      </p:to>
                                    </p:set>
                                    <p:animEffect transition="in" filter="fade">
                                      <p:cBhvr>
                                        <p:cTn id="27" dur="500"/>
                                        <p:tgtEl>
                                          <p:spTgt spid="3">
                                            <p:graphicEl>
                                              <a:dgm id="{C4AF2DD2-245D-4928-A694-8DCDE4A6F11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graphicEl>
                                              <a:dgm id="{E9873B6E-BCAA-4575-A1C9-62B3171E7E5C}"/>
                                            </p:graphicEl>
                                          </p:spTgt>
                                        </p:tgtEl>
                                        <p:attrNameLst>
                                          <p:attrName>style.visibility</p:attrName>
                                        </p:attrNameLst>
                                      </p:cBhvr>
                                      <p:to>
                                        <p:strVal val="visible"/>
                                      </p:to>
                                    </p:set>
                                    <p:animEffect transition="in" filter="fade">
                                      <p:cBhvr>
                                        <p:cTn id="32" dur="500"/>
                                        <p:tgtEl>
                                          <p:spTgt spid="3">
                                            <p:graphicEl>
                                              <a:dgm id="{E9873B6E-BCAA-4575-A1C9-62B3171E7E5C}"/>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wipe(down)">
                                      <p:cBhvr>
                                        <p:cTn id="37" dur="50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050"/>
                                        </p:tgtEl>
                                      </p:cBhvr>
                                    </p:animEffect>
                                    <p:set>
                                      <p:cBhvr>
                                        <p:cTn id="42" dur="1" fill="hold">
                                          <p:stCondLst>
                                            <p:cond delay="499"/>
                                          </p:stCondLst>
                                        </p:cTn>
                                        <p:tgtEl>
                                          <p:spTgt spid="205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graphicEl>
                                              <a:dgm id="{C30C3F14-13E1-4B36-B0A2-69DD58B4D201}"/>
                                            </p:graphicEl>
                                          </p:spTgt>
                                        </p:tgtEl>
                                        <p:attrNameLst>
                                          <p:attrName>style.visibility</p:attrName>
                                        </p:attrNameLst>
                                      </p:cBhvr>
                                      <p:to>
                                        <p:strVal val="visible"/>
                                      </p:to>
                                    </p:set>
                                    <p:animEffect transition="in" filter="fade">
                                      <p:cBhvr>
                                        <p:cTn id="47" dur="500"/>
                                        <p:tgtEl>
                                          <p:spTgt spid="3">
                                            <p:graphicEl>
                                              <a:dgm id="{C30C3F14-13E1-4B36-B0A2-69DD58B4D2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日本高校信息素养实践进展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515139"/>
              </p:ext>
            </p:extLst>
          </p:nvPr>
        </p:nvGraphicFramePr>
        <p:xfrm>
          <a:off x="381000" y="1295400"/>
          <a:ext cx="8305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3923622685"/>
              </p:ext>
            </p:extLst>
          </p:nvPr>
        </p:nvGraphicFramePr>
        <p:xfrm>
          <a:off x="1063933" y="1340768"/>
          <a:ext cx="7252483" cy="51845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矩形 5"/>
          <p:cNvSpPr/>
          <p:nvPr/>
        </p:nvSpPr>
        <p:spPr>
          <a:xfrm>
            <a:off x="467544" y="1236111"/>
            <a:ext cx="748923" cy="430887"/>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sz="2200" dirty="0" smtClean="0">
                <a:latin typeface="微软雅黑" panose="020B0503020204020204" pitchFamily="34" charset="-122"/>
                <a:ea typeface="微软雅黑" panose="020B0503020204020204" pitchFamily="34" charset="-122"/>
              </a:rPr>
              <a:t>日本</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4267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lvl="1"/>
            <a:r>
              <a:rPr lang="zh-CN" altLang="zh-CN" dirty="0"/>
              <a:t>国内信息素养实践</a:t>
            </a:r>
            <a:r>
              <a:rPr lang="zh-CN" altLang="zh-CN" dirty="0" smtClean="0"/>
              <a:t>进展</a:t>
            </a:r>
            <a:r>
              <a:rPr lang="en-US" altLang="zh-CN" dirty="0" smtClean="0"/>
              <a:t>  </a:t>
            </a:r>
            <a:r>
              <a:rPr lang="zh-CN" altLang="en-US" dirty="0" smtClean="0"/>
              <a:t>政策文件</a:t>
            </a:r>
            <a:endParaRPr lang="en-US" altLang="zh-CN" dirty="0"/>
          </a:p>
        </p:txBody>
      </p:sp>
      <p:sp>
        <p:nvSpPr>
          <p:cNvPr id="41987" name="Rectangle 3"/>
          <p:cNvSpPr>
            <a:spLocks noGrp="1" noChangeArrowheads="1"/>
          </p:cNvSpPr>
          <p:nvPr>
            <p:ph type="body" idx="1"/>
          </p:nvPr>
        </p:nvSpPr>
        <p:spPr>
          <a:xfrm>
            <a:off x="685800" y="1447800"/>
            <a:ext cx="7620000" cy="4267200"/>
          </a:xfrm>
        </p:spPr>
        <p:txBody>
          <a:bodyPr/>
          <a:lstStyle/>
          <a:p>
            <a:r>
              <a:rPr lang="en-US" altLang="zh-CN" sz="2000" dirty="0">
                <a:latin typeface="宋体"/>
                <a:ea typeface="宋体"/>
                <a:cs typeface="宋体"/>
              </a:rPr>
              <a:t>20</a:t>
            </a:r>
            <a:r>
              <a:rPr lang="zh-CN" altLang="zh-CN" sz="2000" dirty="0">
                <a:latin typeface="宋体"/>
                <a:ea typeface="宋体"/>
                <a:cs typeface="宋体"/>
              </a:rPr>
              <a:t>世纪</a:t>
            </a:r>
            <a:r>
              <a:rPr lang="en-US" altLang="zh-CN" sz="2000" dirty="0" smtClean="0">
                <a:latin typeface="宋体"/>
                <a:ea typeface="宋体"/>
                <a:cs typeface="宋体"/>
              </a:rPr>
              <a:t>80</a:t>
            </a:r>
            <a:r>
              <a:rPr lang="zh-CN" altLang="zh-CN" sz="2000" dirty="0" smtClean="0">
                <a:latin typeface="宋体"/>
                <a:ea typeface="宋体"/>
                <a:cs typeface="宋体"/>
              </a:rPr>
              <a:t>年代，</a:t>
            </a:r>
            <a:r>
              <a:rPr lang="zh-CN" altLang="zh-CN" sz="2000" dirty="0">
                <a:latin typeface="宋体"/>
                <a:ea typeface="宋体"/>
                <a:cs typeface="宋体"/>
              </a:rPr>
              <a:t>我国的图书情报部门认识到了信息（情报）教育的重要性，从宏观上提出了社会和学校共同培养</a:t>
            </a:r>
            <a:r>
              <a:rPr lang="zh-CN" altLang="zh-CN" sz="2000" dirty="0" smtClean="0">
                <a:latin typeface="宋体"/>
                <a:ea typeface="宋体"/>
                <a:cs typeface="宋体"/>
              </a:rPr>
              <a:t>的战略措施</a:t>
            </a:r>
            <a:endParaRPr lang="en-US" altLang="zh-CN" sz="2000" dirty="0" smtClean="0">
              <a:latin typeface="宋体"/>
              <a:ea typeface="宋体"/>
              <a:cs typeface="宋体"/>
            </a:endParaRPr>
          </a:p>
          <a:p>
            <a:r>
              <a:rPr lang="en-US" altLang="zh-CN" sz="2000" dirty="0" smtClean="0">
                <a:latin typeface="宋体"/>
                <a:ea typeface="宋体"/>
                <a:cs typeface="宋体"/>
              </a:rPr>
              <a:t>2002</a:t>
            </a:r>
            <a:r>
              <a:rPr lang="zh-CN" altLang="zh-CN" sz="2000" dirty="0" smtClean="0">
                <a:latin typeface="宋体"/>
                <a:ea typeface="宋体"/>
                <a:cs typeface="宋体"/>
              </a:rPr>
              <a:t>年</a:t>
            </a:r>
            <a:r>
              <a:rPr lang="zh-CN" altLang="zh-CN" sz="2000" dirty="0">
                <a:latin typeface="宋体"/>
                <a:ea typeface="宋体"/>
                <a:cs typeface="宋体"/>
              </a:rPr>
              <a:t>，</a:t>
            </a:r>
            <a:r>
              <a:rPr lang="zh-CN" altLang="zh-CN" sz="2000" dirty="0" smtClean="0">
                <a:latin typeface="宋体"/>
                <a:ea typeface="宋体"/>
                <a:cs typeface="宋体"/>
              </a:rPr>
              <a:t>教育部印发《普通高等学校图书馆规程（修订）》</a:t>
            </a:r>
            <a:endParaRPr lang="en-US" altLang="zh-CN" sz="2000" dirty="0" smtClean="0">
              <a:latin typeface="宋体"/>
              <a:ea typeface="宋体"/>
              <a:cs typeface="宋体"/>
            </a:endParaRPr>
          </a:p>
          <a:p>
            <a:r>
              <a:rPr lang="zh-CN" altLang="zh-CN" sz="2000" dirty="0" smtClean="0">
                <a:latin typeface="宋体"/>
                <a:ea typeface="宋体"/>
                <a:cs typeface="宋体"/>
              </a:rPr>
              <a:t>明确</a:t>
            </a:r>
            <a:r>
              <a:rPr lang="zh-CN" altLang="zh-CN" sz="2000" dirty="0">
                <a:latin typeface="宋体"/>
                <a:ea typeface="宋体"/>
                <a:cs typeface="宋体"/>
              </a:rPr>
              <a:t>规定高等学校图书馆应积极“开展信息素质教育，培养读者的信息意识和获取、利用文献信息的能力”</a:t>
            </a:r>
            <a:r>
              <a:rPr lang="en-US" altLang="zh-CN" sz="2000" dirty="0">
                <a:latin typeface="宋体"/>
                <a:ea typeface="宋体"/>
                <a:cs typeface="宋体"/>
              </a:rPr>
              <a:t> </a:t>
            </a:r>
            <a:endParaRPr lang="en-US" altLang="zh-CN" sz="2000" dirty="0" smtClean="0">
              <a:latin typeface="宋体"/>
              <a:ea typeface="宋体"/>
              <a:cs typeface="宋体"/>
            </a:endParaRPr>
          </a:p>
          <a:p>
            <a:r>
              <a:rPr lang="en-US" altLang="zh-CN" sz="2000" dirty="0" smtClean="0">
                <a:latin typeface="宋体"/>
                <a:ea typeface="宋体"/>
                <a:cs typeface="宋体"/>
              </a:rPr>
              <a:t>2013</a:t>
            </a:r>
            <a:r>
              <a:rPr lang="zh-CN" altLang="en-US" sz="2000" dirty="0">
                <a:latin typeface="宋体"/>
                <a:ea typeface="宋体"/>
                <a:cs typeface="宋体"/>
              </a:rPr>
              <a:t>年教育部公布了</a:t>
            </a:r>
            <a:r>
              <a:rPr lang="en-US" altLang="zh-CN" sz="2000" dirty="0">
                <a:latin typeface="宋体"/>
                <a:ea typeface="宋体"/>
                <a:cs typeface="宋体"/>
              </a:rPr>
              <a:t>《</a:t>
            </a:r>
            <a:r>
              <a:rPr lang="zh-CN" altLang="en-US" sz="2000" dirty="0">
                <a:latin typeface="宋体"/>
                <a:ea typeface="宋体"/>
                <a:cs typeface="宋体"/>
              </a:rPr>
              <a:t>教育信息化工作要点</a:t>
            </a:r>
            <a:r>
              <a:rPr lang="en-US" altLang="zh-CN" sz="2000" dirty="0">
                <a:latin typeface="宋体"/>
                <a:ea typeface="宋体"/>
                <a:cs typeface="宋体"/>
              </a:rPr>
              <a:t>》</a:t>
            </a:r>
            <a:r>
              <a:rPr lang="zh-CN" altLang="en-US" sz="2000" dirty="0">
                <a:latin typeface="宋体"/>
                <a:ea typeface="宋体"/>
                <a:cs typeface="宋体"/>
              </a:rPr>
              <a:t>，</a:t>
            </a:r>
            <a:r>
              <a:rPr lang="zh-CN" altLang="en-US" sz="2000" dirty="0" smtClean="0">
                <a:latin typeface="宋体"/>
                <a:ea typeface="宋体"/>
                <a:cs typeface="宋体"/>
              </a:rPr>
              <a:t>指出要加强数字教育资源及相关公共服务平台建设并积极</a:t>
            </a:r>
            <a:r>
              <a:rPr lang="zh-CN" altLang="en-US" sz="2000" dirty="0">
                <a:latin typeface="宋体"/>
                <a:ea typeface="宋体"/>
                <a:cs typeface="宋体"/>
              </a:rPr>
              <a:t>支持有关信息素养</a:t>
            </a:r>
            <a:r>
              <a:rPr lang="zh-CN" altLang="en-US" sz="2000" dirty="0" smtClean="0">
                <a:latin typeface="宋体"/>
                <a:ea typeface="宋体"/>
                <a:cs typeface="宋体"/>
              </a:rPr>
              <a:t>的相关研究课题</a:t>
            </a:r>
            <a:endParaRPr lang="en-US" altLang="zh-CN" sz="2000" dirty="0">
              <a:latin typeface="宋体"/>
              <a:ea typeface="宋体"/>
              <a:cs typeface="宋体"/>
            </a:endParaRPr>
          </a:p>
        </p:txBody>
      </p:sp>
    </p:spTree>
    <p:extLst>
      <p:ext uri="{BB962C8B-B14F-4D97-AF65-F5344CB8AC3E}">
        <p14:creationId xmlns:p14="http://schemas.microsoft.com/office/powerpoint/2010/main" val="3313655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ea typeface="宋体" charset="-122"/>
              </a:rPr>
              <a:t>信息素养的定义</a:t>
            </a:r>
            <a:endParaRPr lang="en-US" altLang="zh-CN" dirty="0">
              <a:ea typeface="宋体" charset="-122"/>
            </a:endParaRPr>
          </a:p>
        </p:txBody>
      </p:sp>
      <p:sp>
        <p:nvSpPr>
          <p:cNvPr id="41987" name="Rectangle 3"/>
          <p:cNvSpPr>
            <a:spLocks noGrp="1" noChangeArrowheads="1"/>
          </p:cNvSpPr>
          <p:nvPr>
            <p:ph type="body" idx="1"/>
          </p:nvPr>
        </p:nvSpPr>
        <p:spPr>
          <a:xfrm>
            <a:off x="683568" y="1340768"/>
            <a:ext cx="7620000" cy="4267200"/>
          </a:xfrm>
        </p:spPr>
        <p:txBody>
          <a:bodyPr/>
          <a:lstStyle/>
          <a:p>
            <a:pPr>
              <a:spcBef>
                <a:spcPts val="0"/>
              </a:spcBef>
              <a:spcAft>
                <a:spcPts val="600"/>
              </a:spcAft>
            </a:pPr>
            <a:r>
              <a:rPr lang="zh-CN" altLang="en-US" sz="2000" b="1" dirty="0" smtClean="0">
                <a:ea typeface="宋体" charset="-122"/>
              </a:rPr>
              <a:t>国外比较典型的信息素养的定义</a:t>
            </a:r>
            <a:endParaRPr lang="en-US" altLang="zh-CN" sz="1800" dirty="0" smtClean="0">
              <a:latin typeface="微软雅黑"/>
              <a:ea typeface="微软雅黑"/>
              <a:cs typeface="微软雅黑"/>
            </a:endParaRPr>
          </a:p>
          <a:p>
            <a:pPr lvl="1">
              <a:spcBef>
                <a:spcPts val="1224"/>
              </a:spcBef>
            </a:pPr>
            <a:r>
              <a:rPr lang="en-US" altLang="zh-CN" sz="1800" dirty="0" smtClean="0">
                <a:latin typeface="黑体"/>
                <a:ea typeface="黑体"/>
                <a:cs typeface="黑体"/>
              </a:rPr>
              <a:t>1974</a:t>
            </a:r>
            <a:r>
              <a:rPr lang="zh-CN" altLang="zh-CN" sz="1800" dirty="0" smtClean="0">
                <a:latin typeface="黑体"/>
                <a:ea typeface="黑体"/>
                <a:cs typeface="黑体"/>
              </a:rPr>
              <a:t>年，美国信息产业协会</a:t>
            </a:r>
            <a:r>
              <a:rPr lang="zh-CN" altLang="en-US" sz="1800" dirty="0" smtClean="0">
                <a:latin typeface="黑体"/>
                <a:ea typeface="黑体"/>
                <a:cs typeface="黑体"/>
              </a:rPr>
              <a:t>主席提出：</a:t>
            </a:r>
            <a:r>
              <a:rPr lang="zh-CN" altLang="en-US" sz="1800" dirty="0" smtClean="0">
                <a:solidFill>
                  <a:schemeClr val="tx2"/>
                </a:solidFill>
                <a:latin typeface="黑体"/>
                <a:ea typeface="黑体"/>
                <a:cs typeface="黑体"/>
              </a:rPr>
              <a:t>“</a:t>
            </a:r>
            <a:r>
              <a:rPr lang="zh-CN" altLang="zh-CN" sz="1800" dirty="0" smtClean="0">
                <a:latin typeface="黑体"/>
                <a:ea typeface="黑体"/>
                <a:cs typeface="黑体"/>
              </a:rPr>
              <a:t>经培训以后能够在工作中运用信息的人即认为具备了信息素养，他们在掌握了信息工具的使用及熟悉主要信息源的基础上，能够解决实际问题。</a:t>
            </a:r>
            <a:r>
              <a:rPr lang="zh-CN" altLang="en-US" sz="1800" dirty="0" smtClean="0">
                <a:solidFill>
                  <a:schemeClr val="tx2"/>
                </a:solidFill>
                <a:latin typeface="黑体"/>
                <a:ea typeface="黑体"/>
                <a:cs typeface="黑体"/>
              </a:rPr>
              <a:t>”</a:t>
            </a:r>
            <a:endParaRPr lang="en-US" altLang="zh-CN" sz="1800" dirty="0" smtClean="0">
              <a:solidFill>
                <a:schemeClr val="tx2"/>
              </a:solidFill>
              <a:latin typeface="黑体"/>
              <a:ea typeface="黑体"/>
              <a:cs typeface="黑体"/>
            </a:endParaRPr>
          </a:p>
          <a:p>
            <a:pPr lvl="1">
              <a:spcBef>
                <a:spcPts val="1224"/>
              </a:spcBef>
            </a:pPr>
            <a:r>
              <a:rPr lang="en-US" altLang="zh-CN" sz="1800" dirty="0" smtClean="0">
                <a:latin typeface="黑体"/>
                <a:ea typeface="黑体"/>
                <a:cs typeface="黑体"/>
              </a:rPr>
              <a:t>1989</a:t>
            </a:r>
            <a:r>
              <a:rPr lang="zh-CN" altLang="en-US" sz="1800" dirty="0" smtClean="0">
                <a:latin typeface="黑体"/>
                <a:ea typeface="黑体"/>
                <a:cs typeface="黑体"/>
              </a:rPr>
              <a:t>年美国图书馆协会信息素质委员会的年度报告中提出：“具有信息素质</a:t>
            </a:r>
            <a:r>
              <a:rPr lang="zh-CN" altLang="en-US" sz="1800" dirty="0">
                <a:latin typeface="黑体"/>
                <a:ea typeface="黑体"/>
                <a:cs typeface="黑体"/>
              </a:rPr>
              <a:t>的人是能够敏锐地察觉信息需求，并能够进行响应的信息检索、评估以及有效利用所需信息的人。</a:t>
            </a:r>
            <a:r>
              <a:rPr lang="zh-CN" altLang="en-US" sz="1800" dirty="0" smtClean="0">
                <a:latin typeface="黑体"/>
                <a:ea typeface="黑体"/>
                <a:cs typeface="黑体"/>
              </a:rPr>
              <a:t>”</a:t>
            </a:r>
            <a:endParaRPr lang="en-US" altLang="zh-CN" sz="1800" dirty="0" smtClean="0">
              <a:latin typeface="黑体"/>
              <a:ea typeface="黑体"/>
              <a:cs typeface="黑体"/>
            </a:endParaRPr>
          </a:p>
          <a:p>
            <a:pPr lvl="1">
              <a:spcBef>
                <a:spcPts val="1224"/>
              </a:spcBef>
            </a:pPr>
            <a:r>
              <a:rPr lang="en-US" altLang="zh-CN" sz="1800" dirty="0">
                <a:latin typeface="黑体"/>
                <a:ea typeface="黑体"/>
                <a:cs typeface="黑体"/>
              </a:rPr>
              <a:t>2003</a:t>
            </a:r>
            <a:r>
              <a:rPr lang="zh-CN" altLang="zh-CN" sz="1800" dirty="0">
                <a:latin typeface="黑体"/>
                <a:ea typeface="黑体"/>
                <a:cs typeface="黑体"/>
              </a:rPr>
              <a:t>年国际信息素养专家会议发表了“布拉格宣言：走向信息素养社会</a:t>
            </a:r>
            <a:r>
              <a:rPr lang="zh-CN" altLang="zh-CN" sz="1800" dirty="0" smtClean="0">
                <a:latin typeface="黑体"/>
                <a:ea typeface="黑体"/>
                <a:cs typeface="黑体"/>
              </a:rPr>
              <a:t>”</a:t>
            </a:r>
            <a:r>
              <a:rPr lang="zh-CN" altLang="en-US" sz="1800" dirty="0" smtClean="0">
                <a:latin typeface="黑体"/>
                <a:ea typeface="黑体"/>
                <a:cs typeface="黑体"/>
              </a:rPr>
              <a:t>，</a:t>
            </a:r>
            <a:r>
              <a:rPr lang="zh-CN" altLang="zh-CN" sz="1800" dirty="0" smtClean="0">
                <a:latin typeface="黑体"/>
                <a:ea typeface="黑体"/>
                <a:cs typeface="黑体"/>
              </a:rPr>
              <a:t>会议将信息素养定义为</a:t>
            </a:r>
            <a:r>
              <a:rPr lang="zh-CN" altLang="en-US" sz="1800" dirty="0" smtClean="0">
                <a:latin typeface="黑体"/>
                <a:ea typeface="黑体"/>
                <a:cs typeface="黑体"/>
              </a:rPr>
              <a:t>“</a:t>
            </a:r>
            <a:r>
              <a:rPr lang="zh-CN" altLang="zh-CN" sz="1800" dirty="0" smtClean="0">
                <a:latin typeface="黑体"/>
                <a:ea typeface="黑体"/>
                <a:cs typeface="黑体"/>
              </a:rPr>
              <a:t>确</a:t>
            </a:r>
            <a:r>
              <a:rPr lang="zh-CN" altLang="zh-CN" sz="1800" dirty="0">
                <a:latin typeface="黑体"/>
                <a:ea typeface="黑体"/>
                <a:cs typeface="黑体"/>
              </a:rPr>
              <a:t>定、查找、评估、组织和有效地生产、使用和交流信息来解决问题</a:t>
            </a:r>
            <a:r>
              <a:rPr lang="zh-CN" altLang="zh-CN" sz="1800" dirty="0" smtClean="0">
                <a:latin typeface="黑体"/>
                <a:ea typeface="黑体"/>
                <a:cs typeface="黑体"/>
              </a:rPr>
              <a:t>的能力</a:t>
            </a:r>
            <a:r>
              <a:rPr lang="zh-CN" altLang="en-US" sz="1800" dirty="0" smtClean="0">
                <a:latin typeface="黑体"/>
                <a:ea typeface="黑体"/>
                <a:cs typeface="黑体"/>
              </a:rPr>
              <a:t>。”</a:t>
            </a:r>
            <a:endParaRPr lang="zh-CN" altLang="en-US" sz="1800" dirty="0">
              <a:latin typeface="黑体"/>
              <a:ea typeface="黑体"/>
              <a:cs typeface="黑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1000"/>
                                        <p:tgtEl>
                                          <p:spTgt spid="41987">
                                            <p:txEl>
                                              <p:pRg st="1" end="1"/>
                                            </p:txEl>
                                          </p:spTgt>
                                        </p:tgtEl>
                                      </p:cBhvr>
                                    </p:animEffect>
                                    <p:anim calcmode="lin" valueType="num">
                                      <p:cBhvr>
                                        <p:cTn id="8"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2" end="2"/>
                                            </p:txEl>
                                          </p:spTgt>
                                        </p:tgtEl>
                                        <p:attrNameLst>
                                          <p:attrName>style.visibility</p:attrName>
                                        </p:attrNameLst>
                                      </p:cBhvr>
                                      <p:to>
                                        <p:strVal val="visible"/>
                                      </p:to>
                                    </p:set>
                                    <p:animEffect transition="in" filter="fade">
                                      <p:cBhvr>
                                        <p:cTn id="14" dur="1000"/>
                                        <p:tgtEl>
                                          <p:spTgt spid="41987">
                                            <p:txEl>
                                              <p:pRg st="2" end="2"/>
                                            </p:txEl>
                                          </p:spTgt>
                                        </p:tgtEl>
                                      </p:cBhvr>
                                    </p:animEffect>
                                    <p:anim calcmode="lin" valueType="num">
                                      <p:cBhvr>
                                        <p:cTn id="15"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Effect transition="in" filter="fade">
                                      <p:cBhvr>
                                        <p:cTn id="21" dur="1000"/>
                                        <p:tgtEl>
                                          <p:spTgt spid="41987">
                                            <p:txEl>
                                              <p:pRg st="3" end="3"/>
                                            </p:txEl>
                                          </p:spTgt>
                                        </p:tgtEl>
                                      </p:cBhvr>
                                    </p:animEffect>
                                    <p:anim calcmode="lin" valueType="num">
                                      <p:cBhvr>
                                        <p:cTn id="22"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lvl="1"/>
            <a:r>
              <a:rPr lang="zh-CN" altLang="zh-CN" dirty="0" smtClean="0"/>
              <a:t>国内信息素养实践进</a:t>
            </a:r>
            <a:r>
              <a:rPr lang="zh-CN" altLang="en-US" dirty="0" smtClean="0"/>
              <a:t>展 课程相关</a:t>
            </a:r>
            <a:endParaRPr lang="en-US" altLang="zh-CN" dirty="0"/>
          </a:p>
        </p:txBody>
      </p:sp>
      <p:sp>
        <p:nvSpPr>
          <p:cNvPr id="41987" name="Rectangle 3"/>
          <p:cNvSpPr>
            <a:spLocks noGrp="1" noChangeArrowheads="1"/>
          </p:cNvSpPr>
          <p:nvPr>
            <p:ph type="body" idx="1"/>
          </p:nvPr>
        </p:nvSpPr>
        <p:spPr>
          <a:xfrm>
            <a:off x="683568" y="1196752"/>
            <a:ext cx="7918648" cy="4752528"/>
          </a:xfrm>
        </p:spPr>
        <p:txBody>
          <a:bodyPr/>
          <a:lstStyle/>
          <a:p>
            <a:pPr lvl="0"/>
            <a:r>
              <a:rPr lang="zh-CN" altLang="en-US" sz="2000" dirty="0"/>
              <a:t>传统的</a:t>
            </a:r>
            <a:r>
              <a:rPr lang="zh-CN" altLang="zh-CN" sz="2000" dirty="0"/>
              <a:t>入馆教育、专题讲座、信息检索选修课</a:t>
            </a:r>
            <a:endParaRPr lang="zh-CN" altLang="en-US" sz="2000" dirty="0"/>
          </a:p>
          <a:p>
            <a:pPr lvl="0"/>
            <a:r>
              <a:rPr lang="zh-CN" altLang="en-US" sz="2000" dirty="0"/>
              <a:t>华</a:t>
            </a:r>
            <a:r>
              <a:rPr lang="zh-CN" altLang="zh-CN" sz="2000" dirty="0"/>
              <a:t>南理工大学进行了信息素养与专业课程整合式教学实施与</a:t>
            </a:r>
            <a:r>
              <a:rPr lang="zh-CN" altLang="zh-CN" sz="2000" dirty="0" smtClean="0"/>
              <a:t>评价</a:t>
            </a:r>
            <a:endParaRPr lang="en-US" altLang="zh-CN" sz="2000" dirty="0" smtClean="0"/>
          </a:p>
          <a:p>
            <a:pPr lvl="0"/>
            <a:r>
              <a:rPr lang="zh-CN" altLang="en-US" sz="2000" dirty="0" smtClean="0"/>
              <a:t>上海交大</a:t>
            </a:r>
            <a:r>
              <a:rPr lang="zh-CN" altLang="en-US" sz="2000" dirty="0"/>
              <a:t>的</a:t>
            </a:r>
            <a:r>
              <a:rPr lang="zh-CN" altLang="zh-CN" sz="2000" dirty="0"/>
              <a:t>馆内滚动培训、新生入馆教育、特色专题讲座、信息专员计划、多种嵌入式</a:t>
            </a:r>
            <a:r>
              <a:rPr lang="zh-CN" altLang="zh-CN" sz="2000" dirty="0" smtClean="0"/>
              <a:t>课程</a:t>
            </a:r>
            <a:endParaRPr lang="en-US" altLang="zh-CN" sz="2000" dirty="0" smtClean="0">
              <a:latin typeface="宋体"/>
              <a:ea typeface="宋体"/>
              <a:cs typeface="宋体"/>
            </a:endParaRPr>
          </a:p>
          <a:p>
            <a:r>
              <a:rPr lang="zh-CN" altLang="en-US" sz="2000" dirty="0" smtClean="0">
                <a:latin typeface="宋体"/>
                <a:ea typeface="宋体"/>
                <a:cs typeface="宋体"/>
              </a:rPr>
              <a:t>文献检索</a:t>
            </a:r>
            <a:r>
              <a:rPr lang="zh-CN" altLang="en-US" sz="2000" dirty="0">
                <a:latin typeface="宋体"/>
                <a:ea typeface="宋体"/>
                <a:cs typeface="宋体"/>
              </a:rPr>
              <a:t>教材主要介绍的检索工具以计算机检索系统为主。大多数教材有专门</a:t>
            </a:r>
            <a:r>
              <a:rPr lang="zh-CN" altLang="en-US" sz="2000" dirty="0" smtClean="0">
                <a:latin typeface="宋体"/>
                <a:ea typeface="宋体"/>
                <a:cs typeface="宋体"/>
              </a:rPr>
              <a:t>的章节介绍了检索技术</a:t>
            </a:r>
            <a:endParaRPr lang="en-US" altLang="zh-CN" sz="2000" dirty="0" smtClean="0">
              <a:latin typeface="宋体"/>
              <a:ea typeface="宋体"/>
              <a:cs typeface="宋体"/>
            </a:endParaRPr>
          </a:p>
          <a:p>
            <a:r>
              <a:rPr lang="zh-CN" altLang="zh-CN" sz="2000" dirty="0" smtClean="0">
                <a:latin typeface="宋体"/>
                <a:ea typeface="宋体"/>
                <a:cs typeface="宋体"/>
              </a:rPr>
              <a:t>我国</a:t>
            </a:r>
            <a:r>
              <a:rPr lang="zh-CN" altLang="zh-CN" sz="2000" dirty="0">
                <a:latin typeface="宋体"/>
                <a:ea typeface="宋体"/>
                <a:cs typeface="宋体"/>
              </a:rPr>
              <a:t>高校</a:t>
            </a:r>
            <a:r>
              <a:rPr lang="zh-CN" altLang="zh-CN" sz="2000" dirty="0" smtClean="0">
                <a:latin typeface="宋体"/>
                <a:ea typeface="宋体"/>
                <a:cs typeface="宋体"/>
              </a:rPr>
              <a:t>信息检索</a:t>
            </a:r>
            <a:r>
              <a:rPr lang="zh-CN" altLang="en-US" sz="2000" dirty="0" smtClean="0">
                <a:latin typeface="宋体"/>
                <a:ea typeface="宋体"/>
                <a:cs typeface="宋体"/>
              </a:rPr>
              <a:t>课程</a:t>
            </a:r>
            <a:r>
              <a:rPr lang="zh-CN" altLang="zh-CN" sz="2000" dirty="0" smtClean="0">
                <a:latin typeface="宋体"/>
                <a:ea typeface="宋体"/>
                <a:cs typeface="宋体"/>
              </a:rPr>
              <a:t>的</a:t>
            </a:r>
            <a:r>
              <a:rPr lang="zh-CN" altLang="zh-CN" sz="2000" dirty="0">
                <a:latin typeface="宋体"/>
                <a:ea typeface="宋体"/>
                <a:cs typeface="宋体"/>
              </a:rPr>
              <a:t>开设还未引起足够重视，对课程的开设时间、教学比例、检索方式等还有</a:t>
            </a:r>
            <a:r>
              <a:rPr lang="zh-CN" altLang="zh-CN" sz="2000" dirty="0" smtClean="0">
                <a:latin typeface="宋体"/>
                <a:ea typeface="宋体"/>
                <a:cs typeface="宋体"/>
              </a:rPr>
              <a:t>分歧</a:t>
            </a:r>
            <a:endParaRPr lang="en-US" altLang="zh-CN" sz="2000" dirty="0" smtClean="0">
              <a:latin typeface="宋体"/>
              <a:ea typeface="宋体"/>
              <a:cs typeface="宋体"/>
            </a:endParaRPr>
          </a:p>
          <a:p>
            <a:r>
              <a:rPr lang="zh-CN" altLang="en-US" sz="2000" dirty="0">
                <a:latin typeface="宋体"/>
                <a:ea typeface="宋体"/>
                <a:cs typeface="宋体"/>
              </a:rPr>
              <a:t>从文检课师资队伍来看</a:t>
            </a:r>
            <a:r>
              <a:rPr lang="zh-CN" altLang="en-US" sz="2000" dirty="0" smtClean="0">
                <a:latin typeface="宋体"/>
                <a:ea typeface="宋体"/>
                <a:cs typeface="宋体"/>
              </a:rPr>
              <a:t>，北京</a:t>
            </a:r>
            <a:r>
              <a:rPr lang="zh-CN" altLang="en-US" sz="2000" dirty="0">
                <a:latin typeface="宋体"/>
                <a:ea typeface="宋体"/>
                <a:cs typeface="宋体"/>
              </a:rPr>
              <a:t>高校从事文献课教学的教师中，中级、副高级职称教师占大多数；</a:t>
            </a:r>
            <a:r>
              <a:rPr lang="en-US" altLang="zh-CN" sz="2000" dirty="0">
                <a:latin typeface="宋体"/>
                <a:ea typeface="宋体"/>
                <a:cs typeface="宋体"/>
              </a:rPr>
              <a:t>96%</a:t>
            </a:r>
            <a:r>
              <a:rPr lang="zh-CN" altLang="en-US" sz="2000" dirty="0">
                <a:latin typeface="宋体"/>
                <a:ea typeface="宋体"/>
                <a:cs typeface="宋体"/>
              </a:rPr>
              <a:t>的文献</a:t>
            </a:r>
            <a:r>
              <a:rPr lang="zh-CN" altLang="en-US" sz="2000" dirty="0" smtClean="0">
                <a:latin typeface="宋体"/>
                <a:ea typeface="宋体"/>
                <a:cs typeface="宋体"/>
              </a:rPr>
              <a:t>课教师由图书情报工作人员兼任，有着较</a:t>
            </a:r>
            <a:r>
              <a:rPr lang="zh-CN" altLang="en-US" sz="2000" dirty="0">
                <a:latin typeface="宋体"/>
                <a:ea typeface="宋体"/>
                <a:cs typeface="宋体"/>
              </a:rPr>
              <a:t>高的学历</a:t>
            </a:r>
            <a:r>
              <a:rPr lang="zh-CN" altLang="en-US" sz="2000" dirty="0" smtClean="0">
                <a:latin typeface="宋体"/>
                <a:ea typeface="宋体"/>
                <a:cs typeface="宋体"/>
              </a:rPr>
              <a:t>水平</a:t>
            </a:r>
            <a:endParaRPr lang="en-US" altLang="zh-CN" sz="2000" dirty="0" smtClean="0">
              <a:latin typeface="宋体"/>
              <a:ea typeface="宋体"/>
              <a:cs typeface="宋体"/>
            </a:endParaRPr>
          </a:p>
          <a:p>
            <a:r>
              <a:rPr lang="en-US" altLang="zh-CN" sz="2000" dirty="0" smtClean="0">
                <a:latin typeface="宋体"/>
                <a:ea typeface="宋体"/>
                <a:cs typeface="宋体"/>
              </a:rPr>
              <a:t>90</a:t>
            </a:r>
            <a:r>
              <a:rPr lang="en-US" altLang="zh-CN" sz="2000" dirty="0">
                <a:latin typeface="宋体"/>
                <a:ea typeface="宋体"/>
                <a:cs typeface="宋体"/>
              </a:rPr>
              <a:t>% </a:t>
            </a:r>
            <a:r>
              <a:rPr lang="zh-CN" altLang="en-US" sz="2000" dirty="0">
                <a:latin typeface="宋体"/>
                <a:ea typeface="宋体"/>
                <a:cs typeface="宋体"/>
              </a:rPr>
              <a:t>的高校举办新生入馆教育培训，</a:t>
            </a:r>
            <a:r>
              <a:rPr lang="en-US" altLang="zh-CN" sz="2000" dirty="0">
                <a:latin typeface="宋体"/>
                <a:ea typeface="宋体"/>
                <a:cs typeface="宋体"/>
              </a:rPr>
              <a:t>87.5%</a:t>
            </a:r>
            <a:r>
              <a:rPr lang="zh-CN" altLang="en-US" sz="2000" dirty="0">
                <a:latin typeface="宋体"/>
                <a:ea typeface="宋体"/>
                <a:cs typeface="宋体"/>
              </a:rPr>
              <a:t>的高校开设信息专题讲座，部分高校同时对教师、馆员和社会人员开展信息素养</a:t>
            </a:r>
            <a:r>
              <a:rPr lang="zh-CN" altLang="en-US" sz="2000" dirty="0" smtClean="0">
                <a:latin typeface="宋体"/>
                <a:ea typeface="宋体"/>
                <a:cs typeface="宋体"/>
              </a:rPr>
              <a:t>讲座</a:t>
            </a:r>
            <a:endParaRPr lang="en-US" altLang="zh-CN" sz="2000" dirty="0">
              <a:latin typeface="宋体"/>
              <a:ea typeface="宋体"/>
              <a:cs typeface="宋体"/>
            </a:endParaRPr>
          </a:p>
        </p:txBody>
      </p:sp>
    </p:spTree>
    <p:extLst>
      <p:ext uri="{BB962C8B-B14F-4D97-AF65-F5344CB8AC3E}">
        <p14:creationId xmlns:p14="http://schemas.microsoft.com/office/powerpoint/2010/main" val="2753811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lvl="1"/>
            <a:r>
              <a:rPr lang="zh-CN" altLang="zh-CN" dirty="0" smtClean="0"/>
              <a:t>国内信息素养实践进</a:t>
            </a:r>
            <a:r>
              <a:rPr lang="zh-CN" altLang="en-US" dirty="0" smtClean="0"/>
              <a:t>展 机构实践</a:t>
            </a:r>
            <a:endParaRPr lang="en-US" altLang="zh-CN" dirty="0"/>
          </a:p>
        </p:txBody>
      </p:sp>
      <p:sp>
        <p:nvSpPr>
          <p:cNvPr id="41987" name="Rectangle 3"/>
          <p:cNvSpPr>
            <a:spLocks noGrp="1" noChangeArrowheads="1"/>
          </p:cNvSpPr>
          <p:nvPr>
            <p:ph type="body" idx="1"/>
          </p:nvPr>
        </p:nvSpPr>
        <p:spPr>
          <a:xfrm>
            <a:off x="685800" y="1394048"/>
            <a:ext cx="7620000" cy="4267200"/>
          </a:xfrm>
        </p:spPr>
        <p:txBody>
          <a:bodyPr/>
          <a:lstStyle/>
          <a:p>
            <a:r>
              <a:rPr lang="en-US" altLang="zh-CN" sz="2000" dirty="0">
                <a:latin typeface="宋体"/>
                <a:ea typeface="宋体"/>
                <a:cs typeface="宋体"/>
              </a:rPr>
              <a:t>2004</a:t>
            </a:r>
            <a:r>
              <a:rPr lang="zh-CN" altLang="en-US" sz="2000" dirty="0">
                <a:latin typeface="宋体"/>
                <a:ea typeface="宋体"/>
                <a:cs typeface="宋体"/>
              </a:rPr>
              <a:t>年经北京高校图工委、北京高校图书馆学会批准，北京地区高校“文献检索与利用课”教学研究会”更名为“北京地区高校信息素质教育研究会”。</a:t>
            </a:r>
            <a:r>
              <a:rPr lang="en-US" altLang="zh-CN" sz="2000" dirty="0">
                <a:latin typeface="宋体"/>
                <a:ea typeface="宋体"/>
                <a:cs typeface="宋体"/>
              </a:rPr>
              <a:t>2009</a:t>
            </a:r>
            <a:r>
              <a:rPr lang="zh-CN" altLang="en-US" sz="2000" dirty="0">
                <a:latin typeface="宋体"/>
                <a:ea typeface="宋体"/>
                <a:cs typeface="宋体"/>
              </a:rPr>
              <a:t>年，更名为“北京高教学会图书馆工作研究会信息素质教育专业委员会”</a:t>
            </a:r>
            <a:r>
              <a:rPr lang="zh-CN" altLang="en-US" sz="2000" dirty="0" smtClean="0">
                <a:latin typeface="宋体"/>
                <a:ea typeface="宋体"/>
                <a:cs typeface="宋体"/>
              </a:rPr>
              <a:t>。</a:t>
            </a:r>
            <a:endParaRPr lang="en-US" altLang="zh-CN" sz="2000" dirty="0" smtClean="0">
              <a:latin typeface="宋体"/>
              <a:ea typeface="宋体"/>
              <a:cs typeface="宋体"/>
            </a:endParaRPr>
          </a:p>
          <a:p>
            <a:r>
              <a:rPr lang="zh-CN" altLang="en-US" sz="2000" dirty="0">
                <a:latin typeface="宋体"/>
                <a:ea typeface="宋体"/>
                <a:cs typeface="宋体"/>
              </a:rPr>
              <a:t>中国科学院国家科学图书馆于</a:t>
            </a:r>
            <a:r>
              <a:rPr lang="en-US" altLang="zh-CN" sz="2000" dirty="0">
                <a:latin typeface="宋体"/>
                <a:ea typeface="宋体"/>
                <a:cs typeface="宋体"/>
              </a:rPr>
              <a:t>2008</a:t>
            </a:r>
            <a:r>
              <a:rPr lang="zh-CN" altLang="en-US" sz="2000" dirty="0">
                <a:latin typeface="宋体"/>
                <a:ea typeface="宋体"/>
                <a:cs typeface="宋体"/>
              </a:rPr>
              <a:t>年</a:t>
            </a:r>
            <a:r>
              <a:rPr lang="en-US" altLang="zh-CN" sz="2000" dirty="0">
                <a:latin typeface="宋体"/>
                <a:ea typeface="宋体"/>
                <a:cs typeface="宋体"/>
              </a:rPr>
              <a:t>6</a:t>
            </a:r>
            <a:r>
              <a:rPr lang="zh-CN" altLang="en-US" sz="2000" dirty="0">
                <a:latin typeface="宋体"/>
                <a:ea typeface="宋体"/>
                <a:cs typeface="宋体"/>
              </a:rPr>
              <a:t>月</a:t>
            </a:r>
            <a:r>
              <a:rPr lang="zh-CN" altLang="en-US" sz="2000" dirty="0" smtClean="0">
                <a:latin typeface="宋体"/>
                <a:ea typeface="宋体"/>
                <a:cs typeface="宋体"/>
              </a:rPr>
              <a:t>开始酝酿、</a:t>
            </a:r>
            <a:r>
              <a:rPr lang="en-US" altLang="zh-CN" sz="2000" dirty="0">
                <a:latin typeface="宋体"/>
                <a:ea typeface="宋体"/>
                <a:cs typeface="宋体"/>
              </a:rPr>
              <a:t>2009</a:t>
            </a:r>
            <a:r>
              <a:rPr lang="zh-CN" altLang="en-US" sz="2000" dirty="0">
                <a:latin typeface="宋体"/>
                <a:ea typeface="宋体"/>
                <a:cs typeface="宋体"/>
              </a:rPr>
              <a:t>年</a:t>
            </a:r>
            <a:r>
              <a:rPr lang="en-US" altLang="zh-CN" sz="2000" dirty="0">
                <a:latin typeface="宋体"/>
                <a:ea typeface="宋体"/>
                <a:cs typeface="宋体"/>
              </a:rPr>
              <a:t>10</a:t>
            </a:r>
            <a:r>
              <a:rPr lang="zh-CN" altLang="en-US" sz="2000" dirty="0">
                <a:latin typeface="宋体"/>
                <a:ea typeface="宋体"/>
                <a:cs typeface="宋体"/>
              </a:rPr>
              <a:t>月立项、</a:t>
            </a:r>
            <a:r>
              <a:rPr lang="en-US" altLang="zh-CN" sz="2000" dirty="0">
                <a:latin typeface="宋体"/>
                <a:ea typeface="宋体"/>
                <a:cs typeface="宋体"/>
              </a:rPr>
              <a:t>2010</a:t>
            </a:r>
            <a:r>
              <a:rPr lang="zh-CN" altLang="en-US" sz="2000" dirty="0">
                <a:latin typeface="宋体"/>
                <a:ea typeface="宋体"/>
                <a:cs typeface="宋体"/>
              </a:rPr>
              <a:t>年</a:t>
            </a:r>
            <a:r>
              <a:rPr lang="en-US" altLang="zh-CN" sz="2000" dirty="0" smtClean="0">
                <a:latin typeface="宋体"/>
                <a:ea typeface="宋体"/>
                <a:cs typeface="宋体"/>
              </a:rPr>
              <a:t>4</a:t>
            </a:r>
            <a:r>
              <a:rPr lang="zh-CN" altLang="en-US" sz="2000" dirty="0" smtClean="0">
                <a:latin typeface="宋体"/>
                <a:ea typeface="宋体"/>
                <a:cs typeface="宋体"/>
              </a:rPr>
              <a:t>月测试</a:t>
            </a:r>
            <a:r>
              <a:rPr lang="zh-CN" altLang="en-US" sz="2000" dirty="0">
                <a:latin typeface="宋体"/>
                <a:ea typeface="宋体"/>
                <a:cs typeface="宋体"/>
              </a:rPr>
              <a:t>、</a:t>
            </a:r>
            <a:r>
              <a:rPr lang="en-US" altLang="zh-CN" sz="2000" dirty="0">
                <a:latin typeface="宋体"/>
                <a:ea typeface="宋体"/>
                <a:cs typeface="宋体"/>
              </a:rPr>
              <a:t>2010</a:t>
            </a:r>
            <a:r>
              <a:rPr lang="zh-CN" altLang="en-US" sz="2000" dirty="0">
                <a:latin typeface="宋体"/>
                <a:ea typeface="宋体"/>
                <a:cs typeface="宋体"/>
              </a:rPr>
              <a:t>年</a:t>
            </a:r>
            <a:r>
              <a:rPr lang="en-US" altLang="zh-CN" sz="2000" dirty="0">
                <a:latin typeface="宋体"/>
                <a:ea typeface="宋体"/>
                <a:cs typeface="宋体"/>
              </a:rPr>
              <a:t>9</a:t>
            </a:r>
            <a:r>
              <a:rPr lang="zh-CN" altLang="en-US" sz="2000" dirty="0">
                <a:latin typeface="宋体"/>
                <a:ea typeface="宋体"/>
                <a:cs typeface="宋体"/>
              </a:rPr>
              <a:t>月正式上线开放信息素质教育平台</a:t>
            </a:r>
            <a:r>
              <a:rPr lang="zh-CN" altLang="en-US" sz="2000" dirty="0" smtClean="0">
                <a:latin typeface="宋体"/>
                <a:ea typeface="宋体"/>
                <a:cs typeface="宋体"/>
              </a:rPr>
              <a:t>。</a:t>
            </a:r>
            <a:endParaRPr lang="en-US" altLang="zh-CN" sz="2000" dirty="0" smtClean="0">
              <a:latin typeface="宋体"/>
              <a:ea typeface="宋体"/>
              <a:cs typeface="宋体"/>
            </a:endParaRPr>
          </a:p>
          <a:p>
            <a:r>
              <a:rPr lang="en-US" altLang="zh-CN" sz="2000" dirty="0" smtClean="0">
                <a:latin typeface="宋体"/>
                <a:ea typeface="宋体"/>
                <a:cs typeface="宋体"/>
              </a:rPr>
              <a:t>2003</a:t>
            </a:r>
            <a:r>
              <a:rPr lang="zh-CN" altLang="en-US" sz="2000" dirty="0" smtClean="0">
                <a:latin typeface="宋体"/>
                <a:ea typeface="宋体"/>
                <a:cs typeface="宋体"/>
              </a:rPr>
              <a:t>年，清华大学图书馆</a:t>
            </a:r>
            <a:r>
              <a:rPr lang="zh-CN" altLang="en-US" sz="2000" dirty="0">
                <a:latin typeface="宋体"/>
                <a:ea typeface="宋体"/>
                <a:cs typeface="宋体"/>
              </a:rPr>
              <a:t>与北京航空航</a:t>
            </a:r>
            <a:r>
              <a:rPr lang="zh-CN" altLang="en-US" sz="2000" dirty="0" smtClean="0">
                <a:latin typeface="宋体"/>
                <a:ea typeface="宋体"/>
                <a:cs typeface="宋体"/>
              </a:rPr>
              <a:t>天大学图书馆在所承担的北京高校图书馆学会的 “</a:t>
            </a:r>
            <a:r>
              <a:rPr lang="zh-CN" altLang="en-US" sz="2000" dirty="0">
                <a:latin typeface="宋体"/>
                <a:ea typeface="宋体"/>
                <a:cs typeface="宋体"/>
              </a:rPr>
              <a:t>北京地区高校信息素质能力示范性框架研究</a:t>
            </a:r>
            <a:r>
              <a:rPr lang="zh-CN" altLang="en-US" sz="2000" dirty="0" smtClean="0">
                <a:latin typeface="宋体"/>
                <a:ea typeface="宋体"/>
                <a:cs typeface="宋体"/>
              </a:rPr>
              <a:t>”中，完成</a:t>
            </a:r>
            <a:r>
              <a:rPr lang="zh-CN" altLang="en-US" sz="2000" dirty="0">
                <a:latin typeface="宋体"/>
                <a:ea typeface="宋体"/>
                <a:cs typeface="宋体"/>
              </a:rPr>
              <a:t>了北京地区高校信息素质能力指标体系的设计，该框架提出</a:t>
            </a:r>
            <a:r>
              <a:rPr lang="en-US" altLang="zh-CN" sz="2000" dirty="0">
                <a:latin typeface="宋体"/>
                <a:ea typeface="宋体"/>
                <a:cs typeface="宋体"/>
              </a:rPr>
              <a:t>7</a:t>
            </a:r>
            <a:r>
              <a:rPr lang="zh-CN" altLang="en-US" sz="2000" dirty="0">
                <a:latin typeface="宋体"/>
                <a:ea typeface="宋体"/>
                <a:cs typeface="宋体"/>
              </a:rPr>
              <a:t>个一级指标、</a:t>
            </a:r>
            <a:r>
              <a:rPr lang="en-US" altLang="zh-CN" sz="2000" dirty="0">
                <a:latin typeface="宋体"/>
                <a:ea typeface="宋体"/>
                <a:cs typeface="宋体"/>
              </a:rPr>
              <a:t>19</a:t>
            </a:r>
            <a:r>
              <a:rPr lang="zh-CN" altLang="en-US" sz="2000" dirty="0">
                <a:latin typeface="宋体"/>
                <a:ea typeface="宋体"/>
                <a:cs typeface="宋体"/>
              </a:rPr>
              <a:t>个二级指标和</a:t>
            </a:r>
            <a:r>
              <a:rPr lang="en-US" altLang="zh-CN" sz="2000" dirty="0">
                <a:latin typeface="宋体"/>
                <a:ea typeface="宋体"/>
                <a:cs typeface="宋体"/>
              </a:rPr>
              <a:t>61</a:t>
            </a:r>
            <a:r>
              <a:rPr lang="zh-CN" altLang="en-US" sz="2000" dirty="0" smtClean="0">
                <a:latin typeface="宋体"/>
                <a:ea typeface="宋体"/>
                <a:cs typeface="宋体"/>
              </a:rPr>
              <a:t>个三级指标</a:t>
            </a:r>
            <a:r>
              <a:rPr lang="zh-CN" altLang="zh-CN" sz="2000" dirty="0">
                <a:latin typeface="宋体"/>
                <a:ea typeface="宋体"/>
                <a:cs typeface="宋体"/>
              </a:rPr>
              <a:t>。</a:t>
            </a:r>
            <a:endParaRPr lang="en-US" altLang="zh-CN" sz="2000" dirty="0" smtClean="0">
              <a:latin typeface="宋体"/>
              <a:ea typeface="宋体"/>
              <a:cs typeface="宋体"/>
            </a:endParaRPr>
          </a:p>
        </p:txBody>
      </p:sp>
    </p:spTree>
    <p:extLst>
      <p:ext uri="{BB962C8B-B14F-4D97-AF65-F5344CB8AC3E}">
        <p14:creationId xmlns:p14="http://schemas.microsoft.com/office/powerpoint/2010/main" val="819938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lvl="1"/>
            <a:r>
              <a:rPr lang="zh-CN" altLang="zh-CN" dirty="0" smtClean="0"/>
              <a:t>国内信息素养实践进</a:t>
            </a:r>
            <a:r>
              <a:rPr lang="zh-CN" altLang="en-US" dirty="0" smtClean="0"/>
              <a:t>展 相关会议</a:t>
            </a:r>
            <a:endParaRPr lang="en-US" altLang="zh-CN" dirty="0"/>
          </a:p>
        </p:txBody>
      </p:sp>
      <p:sp>
        <p:nvSpPr>
          <p:cNvPr id="41987" name="Rectangle 3"/>
          <p:cNvSpPr>
            <a:spLocks noGrp="1" noChangeArrowheads="1"/>
          </p:cNvSpPr>
          <p:nvPr>
            <p:ph type="body" idx="1"/>
          </p:nvPr>
        </p:nvSpPr>
        <p:spPr>
          <a:xfrm>
            <a:off x="685800" y="1394048"/>
            <a:ext cx="7620000" cy="4267200"/>
          </a:xfrm>
        </p:spPr>
        <p:txBody>
          <a:bodyPr/>
          <a:lstStyle/>
          <a:p>
            <a:r>
              <a:rPr lang="zh-CN" altLang="en-US" sz="2000" dirty="0">
                <a:latin typeface="宋体"/>
                <a:ea typeface="宋体"/>
                <a:cs typeface="宋体"/>
              </a:rPr>
              <a:t>教育部高等学校图书情报工作指导委员会</a:t>
            </a:r>
            <a:r>
              <a:rPr lang="en-US" altLang="zh-CN" sz="2000" dirty="0">
                <a:latin typeface="宋体"/>
                <a:ea typeface="宋体"/>
                <a:cs typeface="宋体"/>
              </a:rPr>
              <a:t>2012</a:t>
            </a:r>
            <a:r>
              <a:rPr lang="zh-CN" altLang="en-US" sz="2000" dirty="0">
                <a:latin typeface="宋体"/>
                <a:ea typeface="宋体"/>
                <a:cs typeface="宋体"/>
              </a:rPr>
              <a:t>年全国高职院校图书馆信息素养标准研讨会在</a:t>
            </a:r>
            <a:r>
              <a:rPr lang="zh-CN" altLang="en-US" sz="2000" dirty="0" smtClean="0">
                <a:latin typeface="宋体"/>
                <a:ea typeface="宋体"/>
                <a:cs typeface="宋体"/>
              </a:rPr>
              <a:t>湖南长沙召开</a:t>
            </a:r>
            <a:endParaRPr lang="en-US" altLang="zh-CN" sz="2000" dirty="0" smtClean="0">
              <a:latin typeface="宋体"/>
              <a:ea typeface="宋体"/>
              <a:cs typeface="宋体"/>
            </a:endParaRPr>
          </a:p>
          <a:p>
            <a:r>
              <a:rPr lang="zh-CN" altLang="en-US" sz="2000" dirty="0">
                <a:latin typeface="宋体"/>
                <a:ea typeface="宋体"/>
                <a:cs typeface="宋体"/>
              </a:rPr>
              <a:t>北京高校信息素质教育专业委员会联合全国化工院校信息站</a:t>
            </a:r>
            <a:r>
              <a:rPr lang="en-US" altLang="zh-CN" sz="2000" dirty="0">
                <a:latin typeface="宋体"/>
                <a:ea typeface="宋体"/>
                <a:cs typeface="宋体"/>
              </a:rPr>
              <a:t>--</a:t>
            </a:r>
            <a:r>
              <a:rPr lang="zh-CN" altLang="en-US" sz="2000" dirty="0">
                <a:latin typeface="宋体"/>
                <a:ea typeface="宋体"/>
                <a:cs typeface="宋体"/>
              </a:rPr>
              <a:t>第十八届年会暨信息素养教育研讨会，于</a:t>
            </a:r>
            <a:r>
              <a:rPr lang="en-US" altLang="zh-CN" sz="2000" dirty="0">
                <a:latin typeface="宋体"/>
                <a:ea typeface="宋体"/>
                <a:cs typeface="宋体"/>
              </a:rPr>
              <a:t>2013</a:t>
            </a:r>
            <a:r>
              <a:rPr lang="zh-CN" altLang="en-US" sz="2000" dirty="0">
                <a:latin typeface="宋体"/>
                <a:ea typeface="宋体"/>
                <a:cs typeface="宋体"/>
              </a:rPr>
              <a:t>年</a:t>
            </a:r>
            <a:r>
              <a:rPr lang="en-US" altLang="zh-CN" sz="2000" dirty="0">
                <a:latin typeface="宋体"/>
                <a:ea typeface="宋体"/>
                <a:cs typeface="宋体"/>
              </a:rPr>
              <a:t>10</a:t>
            </a:r>
            <a:r>
              <a:rPr lang="zh-CN" altLang="en-US" sz="2000" dirty="0">
                <a:latin typeface="宋体"/>
                <a:ea typeface="宋体"/>
                <a:cs typeface="宋体"/>
              </a:rPr>
              <a:t>月在南京工业大学图书馆召开 </a:t>
            </a:r>
            <a:endParaRPr lang="en-US" altLang="zh-CN" sz="2000" dirty="0" smtClean="0">
              <a:latin typeface="宋体"/>
              <a:ea typeface="宋体"/>
              <a:cs typeface="宋体"/>
            </a:endParaRPr>
          </a:p>
          <a:p>
            <a:r>
              <a:rPr lang="en-US" altLang="zh-CN" sz="2000" dirty="0">
                <a:latin typeface="宋体"/>
                <a:ea typeface="宋体"/>
                <a:cs typeface="宋体"/>
              </a:rPr>
              <a:t>2013</a:t>
            </a:r>
            <a:r>
              <a:rPr lang="zh-CN" altLang="en-US" sz="2000" dirty="0">
                <a:latin typeface="宋体"/>
                <a:ea typeface="宋体"/>
                <a:cs typeface="宋体"/>
              </a:rPr>
              <a:t>年</a:t>
            </a:r>
            <a:r>
              <a:rPr lang="en-US" altLang="zh-CN" sz="2000" dirty="0">
                <a:latin typeface="宋体"/>
                <a:ea typeface="宋体"/>
                <a:cs typeface="宋体"/>
              </a:rPr>
              <a:t>11</a:t>
            </a:r>
            <a:r>
              <a:rPr lang="zh-CN" altLang="en-US" sz="2000" dirty="0">
                <a:latin typeface="宋体"/>
                <a:ea typeface="宋体"/>
                <a:cs typeface="宋体"/>
              </a:rPr>
              <a:t>月中国图书馆学会年会第十分会场在上海浦东新区上海世博展览馆会议室举行，此分会场以“图书馆用户教育与信息素养教育新模式”</a:t>
            </a:r>
            <a:r>
              <a:rPr lang="zh-CN" altLang="en-US" sz="2000" dirty="0" smtClean="0">
                <a:latin typeface="宋体"/>
                <a:ea typeface="宋体"/>
                <a:cs typeface="宋体"/>
              </a:rPr>
              <a:t>为主题</a:t>
            </a:r>
            <a:endParaRPr lang="en-US" altLang="zh-CN" sz="2000" dirty="0" smtClean="0">
              <a:latin typeface="宋体"/>
              <a:ea typeface="宋体"/>
              <a:cs typeface="宋体"/>
            </a:endParaRPr>
          </a:p>
        </p:txBody>
      </p:sp>
    </p:spTree>
    <p:extLst>
      <p:ext uri="{BB962C8B-B14F-4D97-AF65-F5344CB8AC3E}">
        <p14:creationId xmlns:p14="http://schemas.microsoft.com/office/powerpoint/2010/main" val="3043696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lvl="1"/>
            <a:r>
              <a:rPr lang="zh-CN" altLang="zh-CN" dirty="0" smtClean="0"/>
              <a:t>国内信息素养实践进</a:t>
            </a:r>
            <a:r>
              <a:rPr lang="zh-CN" altLang="en-US" dirty="0" smtClean="0"/>
              <a:t>展 总结</a:t>
            </a:r>
            <a:endParaRPr lang="en-US" altLang="zh-CN" dirty="0"/>
          </a:p>
        </p:txBody>
      </p:sp>
      <p:sp>
        <p:nvSpPr>
          <p:cNvPr id="41987" name="Rectangle 3"/>
          <p:cNvSpPr>
            <a:spLocks noGrp="1" noChangeArrowheads="1"/>
          </p:cNvSpPr>
          <p:nvPr>
            <p:ph type="body" idx="1"/>
          </p:nvPr>
        </p:nvSpPr>
        <p:spPr>
          <a:xfrm>
            <a:off x="683568" y="1484784"/>
            <a:ext cx="7620000" cy="4267200"/>
          </a:xfrm>
        </p:spPr>
        <p:txBody>
          <a:bodyPr/>
          <a:lstStyle/>
          <a:p>
            <a:r>
              <a:rPr lang="zh-CN" altLang="en-US" sz="2200" dirty="0">
                <a:latin typeface="微软雅黑" panose="020B0503020204020204" pitchFamily="34" charset="-122"/>
                <a:ea typeface="微软雅黑" panose="020B0503020204020204" pitchFamily="34" charset="-122"/>
              </a:rPr>
              <a:t>存在问题</a:t>
            </a:r>
            <a:endParaRPr lang="en-US" altLang="zh-CN" sz="2200" dirty="0">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大学生的信息素养依然较低</a:t>
            </a:r>
            <a:endParaRPr lang="zh-CN" altLang="en-US" sz="1800" dirty="0">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文献检索课程没有引起足够的重视，课程定位不清晰</a:t>
            </a:r>
            <a:endParaRPr lang="zh-CN" altLang="en-US" sz="1800" dirty="0">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对信息技术基础知识的传授没有提升到系统化的高度</a:t>
            </a:r>
            <a:endParaRPr lang="zh-CN" altLang="en-US" sz="1800" dirty="0">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教师团队趋向于老龄化</a:t>
            </a:r>
            <a:endParaRPr lang="zh-CN" altLang="en-US" sz="1800" dirty="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评价</a:t>
            </a:r>
            <a:endParaRPr lang="en-US" altLang="zh-CN" sz="2200"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整体来看，我国在高校和图书馆方面对于信息素养实践方面一直紧跟时代的步伐：课程设置、高校实践</a:t>
            </a:r>
            <a:endParaRPr lang="en-US" altLang="zh-CN" sz="1800"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问题：形式还是比较单一，部分高校缺乏重视，教授内容相对落后，教学手段和方式陈旧。</a:t>
            </a:r>
            <a:endParaRPr lang="en-US" altLang="zh-CN" sz="1800" dirty="0">
              <a:latin typeface="微软雅黑" panose="020B0503020204020204" pitchFamily="34" charset="-122"/>
              <a:ea typeface="微软雅黑" panose="020B0503020204020204" pitchFamily="34" charset="-122"/>
            </a:endParaRPr>
          </a:p>
          <a:p>
            <a:endParaRPr lang="en-US" altLang="zh-CN" sz="2000" dirty="0" smtClean="0">
              <a:latin typeface="宋体"/>
              <a:ea typeface="宋体"/>
              <a:cs typeface="宋体"/>
            </a:endParaRPr>
          </a:p>
          <a:p>
            <a:endParaRPr lang="en-US" altLang="zh-CN" sz="2000" dirty="0">
              <a:solidFill>
                <a:srgbClr val="000000"/>
              </a:solidFill>
              <a:latin typeface="宋体"/>
              <a:ea typeface="宋体"/>
              <a:cs typeface="宋体"/>
            </a:endParaRPr>
          </a:p>
        </p:txBody>
      </p:sp>
    </p:spTree>
    <p:extLst>
      <p:ext uri="{BB962C8B-B14F-4D97-AF65-F5344CB8AC3E}">
        <p14:creationId xmlns:p14="http://schemas.microsoft.com/office/powerpoint/2010/main" val="2852974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国外</a:t>
            </a:r>
            <a:endParaRPr lang="zh-CN" altLang="en-US" dirty="0">
              <a:latin typeface="微软雅黑" pitchFamily="34" charset="-122"/>
              <a:ea typeface="微软雅黑" pitchFamily="34" charset="-122"/>
            </a:endParaRPr>
          </a:p>
        </p:txBody>
      </p:sp>
      <p:graphicFrame>
        <p:nvGraphicFramePr>
          <p:cNvPr id="5" name="内容占位符 4"/>
          <p:cNvGraphicFramePr>
            <a:graphicFrameLocks noGrp="1"/>
          </p:cNvGraphicFramePr>
          <p:nvPr>
            <p:ph idx="1"/>
          </p:nvPr>
        </p:nvGraphicFramePr>
        <p:xfrm>
          <a:off x="571472" y="2143116"/>
          <a:ext cx="7977214" cy="3187107"/>
        </p:xfrm>
        <a:graphic>
          <a:graphicData uri="http://schemas.openxmlformats.org/drawingml/2006/table">
            <a:tbl>
              <a:tblPr>
                <a:tableStyleId>{3C2FFA5D-87B4-456A-9821-1D502468CF0F}</a:tableStyleId>
              </a:tblPr>
              <a:tblGrid>
                <a:gridCol w="1623786"/>
                <a:gridCol w="6353428"/>
              </a:tblGrid>
              <a:tr h="354123">
                <a:tc rowSpan="3">
                  <a:txBody>
                    <a:bodyPr/>
                    <a:lstStyle/>
                    <a:p>
                      <a:pPr algn="ctr">
                        <a:lnSpc>
                          <a:spcPct val="115000"/>
                        </a:lnSpc>
                        <a:spcAft>
                          <a:spcPts val="0"/>
                        </a:spcAft>
                      </a:pPr>
                      <a:r>
                        <a:rPr lang="zh-CN" sz="1800" kern="100"/>
                        <a:t>信息素养</a:t>
                      </a:r>
                      <a:endParaRPr lang="zh-CN" sz="1800" kern="100">
                        <a:latin typeface="微软雅黑" pitchFamily="34" charset="-122"/>
                        <a:ea typeface="微软雅黑" pitchFamily="34" charset="-122"/>
                        <a:cs typeface="Times New Roman"/>
                      </a:endParaRPr>
                    </a:p>
                  </a:txBody>
                  <a:tcPr marL="61609" marR="61609" marT="0" marB="0" anchor="ctr"/>
                </a:tc>
                <a:tc>
                  <a:txBody>
                    <a:bodyPr/>
                    <a:lstStyle/>
                    <a:p>
                      <a:pPr algn="just">
                        <a:lnSpc>
                          <a:spcPct val="115000"/>
                        </a:lnSpc>
                        <a:spcAft>
                          <a:spcPts val="0"/>
                        </a:spcAft>
                      </a:pPr>
                      <a:r>
                        <a:rPr lang="zh-CN" sz="1800" kern="100"/>
                        <a:t>标准</a:t>
                      </a:r>
                      <a:r>
                        <a:rPr lang="en-US" sz="1800" kern="100"/>
                        <a:t>1</a:t>
                      </a:r>
                      <a:r>
                        <a:rPr lang="zh-CN" sz="1800" kern="100"/>
                        <a:t>：能高效和有效地存取信息</a:t>
                      </a:r>
                      <a:endParaRPr lang="zh-CN" sz="1800" kern="100">
                        <a:latin typeface="微软雅黑" pitchFamily="34" charset="-122"/>
                        <a:ea typeface="微软雅黑" pitchFamily="34" charset="-122"/>
                        <a:cs typeface="Times New Roman"/>
                      </a:endParaRPr>
                    </a:p>
                  </a:txBody>
                  <a:tcPr marL="61609" marR="61609" marT="0" marB="0"/>
                </a:tc>
              </a:tr>
              <a:tr h="354123">
                <a:tc vMerge="1">
                  <a:txBody>
                    <a:bodyPr/>
                    <a:lstStyle/>
                    <a:p>
                      <a:endParaRPr lang="zh-CN" altLang="en-US"/>
                    </a:p>
                  </a:txBody>
                  <a:tcPr/>
                </a:tc>
                <a:tc>
                  <a:txBody>
                    <a:bodyPr/>
                    <a:lstStyle/>
                    <a:p>
                      <a:pPr algn="just">
                        <a:lnSpc>
                          <a:spcPct val="115000"/>
                        </a:lnSpc>
                        <a:spcAft>
                          <a:spcPts val="0"/>
                        </a:spcAft>
                      </a:pPr>
                      <a:r>
                        <a:rPr lang="zh-CN" sz="1800" kern="100"/>
                        <a:t>标准</a:t>
                      </a:r>
                      <a:r>
                        <a:rPr lang="en-US" sz="1800" kern="100"/>
                        <a:t>2</a:t>
                      </a:r>
                      <a:r>
                        <a:rPr lang="zh-CN" sz="1800" kern="100"/>
                        <a:t>：能批判性地和适当地评价信息</a:t>
                      </a:r>
                      <a:endParaRPr lang="zh-CN" sz="1800" kern="100">
                        <a:latin typeface="微软雅黑" pitchFamily="34" charset="-122"/>
                        <a:ea typeface="微软雅黑" pitchFamily="34" charset="-122"/>
                        <a:cs typeface="Times New Roman"/>
                      </a:endParaRPr>
                    </a:p>
                  </a:txBody>
                  <a:tcPr marL="61609" marR="61609" marT="0" marB="0"/>
                </a:tc>
              </a:tr>
              <a:tr h="354123">
                <a:tc vMerge="1">
                  <a:txBody>
                    <a:bodyPr/>
                    <a:lstStyle/>
                    <a:p>
                      <a:endParaRPr lang="zh-CN" altLang="en-US"/>
                    </a:p>
                  </a:txBody>
                  <a:tcPr/>
                </a:tc>
                <a:tc>
                  <a:txBody>
                    <a:bodyPr/>
                    <a:lstStyle/>
                    <a:p>
                      <a:pPr algn="just">
                        <a:lnSpc>
                          <a:spcPct val="115000"/>
                        </a:lnSpc>
                        <a:spcAft>
                          <a:spcPts val="0"/>
                        </a:spcAft>
                      </a:pPr>
                      <a:r>
                        <a:rPr lang="zh-CN" sz="1800" kern="100"/>
                        <a:t>标准</a:t>
                      </a:r>
                      <a:r>
                        <a:rPr lang="en-US" sz="1800" kern="100"/>
                        <a:t>3</a:t>
                      </a:r>
                      <a:r>
                        <a:rPr lang="zh-CN" sz="1800" kern="100"/>
                        <a:t>：能准确地和创造性地使用信息</a:t>
                      </a:r>
                      <a:endParaRPr lang="zh-CN" sz="1800" kern="100">
                        <a:latin typeface="微软雅黑" pitchFamily="34" charset="-122"/>
                        <a:ea typeface="微软雅黑" pitchFamily="34" charset="-122"/>
                        <a:cs typeface="Times New Roman"/>
                      </a:endParaRPr>
                    </a:p>
                  </a:txBody>
                  <a:tcPr marL="61609" marR="61609" marT="0" marB="0"/>
                </a:tc>
              </a:tr>
              <a:tr h="354123">
                <a:tc rowSpan="3">
                  <a:txBody>
                    <a:bodyPr/>
                    <a:lstStyle/>
                    <a:p>
                      <a:pPr algn="ctr">
                        <a:lnSpc>
                          <a:spcPct val="115000"/>
                        </a:lnSpc>
                        <a:spcAft>
                          <a:spcPts val="0"/>
                        </a:spcAft>
                      </a:pPr>
                      <a:r>
                        <a:rPr lang="zh-CN" sz="1800" kern="100"/>
                        <a:t>独立学习</a:t>
                      </a:r>
                      <a:endParaRPr lang="zh-CN" sz="1800" kern="100">
                        <a:latin typeface="微软雅黑" pitchFamily="34" charset="-122"/>
                        <a:ea typeface="微软雅黑" pitchFamily="34" charset="-122"/>
                        <a:cs typeface="Times New Roman"/>
                      </a:endParaRPr>
                    </a:p>
                  </a:txBody>
                  <a:tcPr marL="61609" marR="61609" marT="0" marB="0" anchor="ctr"/>
                </a:tc>
                <a:tc>
                  <a:txBody>
                    <a:bodyPr/>
                    <a:lstStyle/>
                    <a:p>
                      <a:pPr algn="just">
                        <a:lnSpc>
                          <a:spcPct val="115000"/>
                        </a:lnSpc>
                        <a:spcAft>
                          <a:spcPts val="0"/>
                        </a:spcAft>
                      </a:pPr>
                      <a:r>
                        <a:rPr lang="zh-CN" sz="1800" kern="100"/>
                        <a:t>标准</a:t>
                      </a:r>
                      <a:r>
                        <a:rPr lang="en-US" sz="1800" kern="100"/>
                        <a:t>4</a:t>
                      </a:r>
                      <a:r>
                        <a:rPr lang="zh-CN" sz="1800" kern="100"/>
                        <a:t>：探求那些自己需要的信息</a:t>
                      </a:r>
                      <a:endParaRPr lang="zh-CN" sz="1800" kern="100">
                        <a:latin typeface="微软雅黑" pitchFamily="34" charset="-122"/>
                        <a:ea typeface="微软雅黑" pitchFamily="34" charset="-122"/>
                        <a:cs typeface="Times New Roman"/>
                      </a:endParaRPr>
                    </a:p>
                  </a:txBody>
                  <a:tcPr marL="61609" marR="61609" marT="0" marB="0"/>
                </a:tc>
              </a:tr>
              <a:tr h="354123">
                <a:tc vMerge="1">
                  <a:txBody>
                    <a:bodyPr/>
                    <a:lstStyle/>
                    <a:p>
                      <a:endParaRPr lang="zh-CN" altLang="en-US"/>
                    </a:p>
                  </a:txBody>
                  <a:tcPr/>
                </a:tc>
                <a:tc>
                  <a:txBody>
                    <a:bodyPr/>
                    <a:lstStyle/>
                    <a:p>
                      <a:pPr algn="just">
                        <a:lnSpc>
                          <a:spcPct val="115000"/>
                        </a:lnSpc>
                        <a:spcAft>
                          <a:spcPts val="0"/>
                        </a:spcAft>
                      </a:pPr>
                      <a:r>
                        <a:rPr lang="zh-CN" sz="1800" kern="100"/>
                        <a:t>标准</a:t>
                      </a:r>
                      <a:r>
                        <a:rPr lang="en-US" sz="1800" kern="100"/>
                        <a:t>5</a:t>
                      </a:r>
                      <a:r>
                        <a:rPr lang="zh-CN" sz="1800" kern="100"/>
                        <a:t>：能鉴别文献和其他创造性的信息表述</a:t>
                      </a:r>
                      <a:endParaRPr lang="zh-CN" sz="1800" kern="100">
                        <a:latin typeface="微软雅黑" pitchFamily="34" charset="-122"/>
                        <a:ea typeface="微软雅黑" pitchFamily="34" charset="-122"/>
                        <a:cs typeface="Times New Roman"/>
                      </a:endParaRPr>
                    </a:p>
                  </a:txBody>
                  <a:tcPr marL="61609" marR="61609" marT="0" marB="0"/>
                </a:tc>
              </a:tr>
              <a:tr h="354123">
                <a:tc vMerge="1">
                  <a:txBody>
                    <a:bodyPr/>
                    <a:lstStyle/>
                    <a:p>
                      <a:endParaRPr lang="zh-CN" altLang="en-US"/>
                    </a:p>
                  </a:txBody>
                  <a:tcPr/>
                </a:tc>
                <a:tc>
                  <a:txBody>
                    <a:bodyPr/>
                    <a:lstStyle/>
                    <a:p>
                      <a:pPr algn="just">
                        <a:lnSpc>
                          <a:spcPct val="115000"/>
                        </a:lnSpc>
                        <a:spcAft>
                          <a:spcPts val="0"/>
                        </a:spcAft>
                      </a:pPr>
                      <a:r>
                        <a:rPr lang="zh-CN" sz="1800" kern="100"/>
                        <a:t>标准</a:t>
                      </a:r>
                      <a:r>
                        <a:rPr lang="en-US" sz="1800" kern="100"/>
                        <a:t>6</a:t>
                      </a:r>
                      <a:r>
                        <a:rPr lang="zh-CN" sz="1800" kern="100"/>
                        <a:t>：在信息查询和知识形成的过程中力求做得更好</a:t>
                      </a:r>
                      <a:endParaRPr lang="zh-CN" sz="1800" kern="100">
                        <a:latin typeface="微软雅黑" pitchFamily="34" charset="-122"/>
                        <a:ea typeface="微软雅黑" pitchFamily="34" charset="-122"/>
                        <a:cs typeface="Times New Roman"/>
                      </a:endParaRPr>
                    </a:p>
                  </a:txBody>
                  <a:tcPr marL="61609" marR="61609" marT="0" marB="0"/>
                </a:tc>
              </a:tr>
              <a:tr h="354123">
                <a:tc rowSpan="3">
                  <a:txBody>
                    <a:bodyPr/>
                    <a:lstStyle/>
                    <a:p>
                      <a:pPr algn="ctr">
                        <a:lnSpc>
                          <a:spcPct val="115000"/>
                        </a:lnSpc>
                        <a:spcAft>
                          <a:spcPts val="0"/>
                        </a:spcAft>
                      </a:pPr>
                      <a:r>
                        <a:rPr lang="zh-CN" sz="1800" kern="100"/>
                        <a:t>社会责任</a:t>
                      </a:r>
                      <a:endParaRPr lang="zh-CN" sz="1800" kern="100">
                        <a:latin typeface="微软雅黑" pitchFamily="34" charset="-122"/>
                        <a:ea typeface="微软雅黑" pitchFamily="34" charset="-122"/>
                        <a:cs typeface="Times New Roman"/>
                      </a:endParaRPr>
                    </a:p>
                  </a:txBody>
                  <a:tcPr marL="61609" marR="61609" marT="0" marB="0" anchor="ctr"/>
                </a:tc>
                <a:tc>
                  <a:txBody>
                    <a:bodyPr/>
                    <a:lstStyle/>
                    <a:p>
                      <a:pPr algn="just">
                        <a:lnSpc>
                          <a:spcPct val="115000"/>
                        </a:lnSpc>
                        <a:spcAft>
                          <a:spcPts val="0"/>
                        </a:spcAft>
                      </a:pPr>
                      <a:r>
                        <a:rPr lang="zh-CN" sz="1800" kern="100"/>
                        <a:t>标准</a:t>
                      </a:r>
                      <a:r>
                        <a:rPr lang="en-US" sz="1800" kern="100"/>
                        <a:t>7</a:t>
                      </a:r>
                      <a:r>
                        <a:rPr lang="zh-CN" sz="1800" kern="100"/>
                        <a:t>：能认识到信息对一个民主社会的重要性</a:t>
                      </a:r>
                      <a:endParaRPr lang="zh-CN" sz="1800" kern="100">
                        <a:latin typeface="微软雅黑" pitchFamily="34" charset="-122"/>
                        <a:ea typeface="微软雅黑" pitchFamily="34" charset="-122"/>
                        <a:cs typeface="Times New Roman"/>
                      </a:endParaRPr>
                    </a:p>
                  </a:txBody>
                  <a:tcPr marL="61609" marR="61609" marT="0" marB="0"/>
                </a:tc>
              </a:tr>
              <a:tr h="354123">
                <a:tc vMerge="1">
                  <a:txBody>
                    <a:bodyPr/>
                    <a:lstStyle/>
                    <a:p>
                      <a:endParaRPr lang="zh-CN" altLang="en-US"/>
                    </a:p>
                  </a:txBody>
                  <a:tcPr/>
                </a:tc>
                <a:tc>
                  <a:txBody>
                    <a:bodyPr/>
                    <a:lstStyle/>
                    <a:p>
                      <a:pPr algn="just">
                        <a:lnSpc>
                          <a:spcPct val="115000"/>
                        </a:lnSpc>
                        <a:spcAft>
                          <a:spcPts val="0"/>
                        </a:spcAft>
                      </a:pPr>
                      <a:r>
                        <a:rPr lang="zh-CN" sz="1800" kern="100"/>
                        <a:t>标准</a:t>
                      </a:r>
                      <a:r>
                        <a:rPr lang="en-US" sz="1800" kern="100"/>
                        <a:t>8</a:t>
                      </a:r>
                      <a:r>
                        <a:rPr lang="zh-CN" sz="1800" kern="100"/>
                        <a:t>：在信息和信息技术实践方面遵守信息道德和行为规范</a:t>
                      </a:r>
                      <a:endParaRPr lang="zh-CN" sz="1800" kern="100">
                        <a:latin typeface="微软雅黑" pitchFamily="34" charset="-122"/>
                        <a:ea typeface="微软雅黑" pitchFamily="34" charset="-122"/>
                        <a:cs typeface="Times New Roman"/>
                      </a:endParaRPr>
                    </a:p>
                  </a:txBody>
                  <a:tcPr marL="61609" marR="61609" marT="0" marB="0"/>
                </a:tc>
              </a:tr>
              <a:tr h="354123">
                <a:tc vMerge="1">
                  <a:txBody>
                    <a:bodyPr/>
                    <a:lstStyle/>
                    <a:p>
                      <a:endParaRPr lang="zh-CN" altLang="en-US"/>
                    </a:p>
                  </a:txBody>
                  <a:tcPr/>
                </a:tc>
                <a:tc>
                  <a:txBody>
                    <a:bodyPr/>
                    <a:lstStyle/>
                    <a:p>
                      <a:pPr algn="just">
                        <a:lnSpc>
                          <a:spcPct val="115000"/>
                        </a:lnSpc>
                        <a:spcAft>
                          <a:spcPts val="0"/>
                        </a:spcAft>
                      </a:pPr>
                      <a:r>
                        <a:rPr lang="zh-CN" sz="1800" kern="100" dirty="0"/>
                        <a:t>标准</a:t>
                      </a:r>
                      <a:r>
                        <a:rPr lang="en-US" sz="1800" kern="100" dirty="0"/>
                        <a:t>9</a:t>
                      </a:r>
                      <a:r>
                        <a:rPr lang="zh-CN" sz="1800" kern="100" dirty="0"/>
                        <a:t>：在探求和创建信息的过程中参与团队合作</a:t>
                      </a:r>
                      <a:endParaRPr lang="zh-CN" sz="1800" kern="100" dirty="0">
                        <a:latin typeface="微软雅黑" pitchFamily="34" charset="-122"/>
                        <a:ea typeface="微软雅黑" pitchFamily="34" charset="-122"/>
                        <a:cs typeface="Times New Roman"/>
                      </a:endParaRPr>
                    </a:p>
                  </a:txBody>
                  <a:tcPr marL="61609" marR="61609" marT="0" marB="0"/>
                </a:tc>
              </a:tr>
            </a:tbl>
          </a:graphicData>
        </a:graphic>
      </p:graphicFrame>
      <p:sp>
        <p:nvSpPr>
          <p:cNvPr id="6" name="矩形 5"/>
          <p:cNvSpPr/>
          <p:nvPr/>
        </p:nvSpPr>
        <p:spPr>
          <a:xfrm>
            <a:off x="2500298" y="1500174"/>
            <a:ext cx="4031873"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美国学生学习的信息素养标准框架</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8810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国外</a:t>
            </a:r>
            <a:endParaRPr lang="zh-CN" altLang="en-US" dirty="0">
              <a:latin typeface="微软雅黑" pitchFamily="34" charset="-122"/>
              <a:ea typeface="微软雅黑" pitchFamily="34" charset="-122"/>
            </a:endParaRPr>
          </a:p>
        </p:txBody>
      </p:sp>
      <p:sp>
        <p:nvSpPr>
          <p:cNvPr id="6" name="矩形 5"/>
          <p:cNvSpPr/>
          <p:nvPr/>
        </p:nvSpPr>
        <p:spPr>
          <a:xfrm>
            <a:off x="2500298" y="1500174"/>
            <a:ext cx="3775393"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美国高等教育信息素养标准框架</a:t>
            </a:r>
            <a:endParaRPr lang="zh-CN" altLang="en-US" sz="2000" b="1" dirty="0">
              <a:latin typeface="微软雅黑" pitchFamily="34" charset="-122"/>
              <a:ea typeface="微软雅黑" pitchFamily="34" charset="-122"/>
            </a:endParaRPr>
          </a:p>
        </p:txBody>
      </p:sp>
      <p:graphicFrame>
        <p:nvGraphicFramePr>
          <p:cNvPr id="10" name="表格 9"/>
          <p:cNvGraphicFramePr>
            <a:graphicFrameLocks noGrp="1"/>
          </p:cNvGraphicFramePr>
          <p:nvPr/>
        </p:nvGraphicFramePr>
        <p:xfrm>
          <a:off x="500034" y="2143116"/>
          <a:ext cx="8215370" cy="3284966"/>
        </p:xfrm>
        <a:graphic>
          <a:graphicData uri="http://schemas.openxmlformats.org/drawingml/2006/table">
            <a:tbl>
              <a:tblPr>
                <a:tableStyleId>{775DCB02-9BB8-47FD-8907-85C794F793BA}</a:tableStyleId>
              </a:tblPr>
              <a:tblGrid>
                <a:gridCol w="8215370"/>
              </a:tblGrid>
              <a:tr h="500066">
                <a:tc>
                  <a:txBody>
                    <a:bodyPr/>
                    <a:lstStyle/>
                    <a:p>
                      <a:pPr algn="l">
                        <a:lnSpc>
                          <a:spcPct val="115000"/>
                        </a:lnSpc>
                        <a:spcAft>
                          <a:spcPts val="0"/>
                        </a:spcAft>
                      </a:pPr>
                      <a:r>
                        <a:rPr lang="zh-CN" sz="2000" kern="100" dirty="0" smtClean="0">
                          <a:latin typeface="微软雅黑" pitchFamily="34" charset="-122"/>
                          <a:ea typeface="微软雅黑" pitchFamily="34" charset="-122"/>
                        </a:rPr>
                        <a:t>能</a:t>
                      </a:r>
                      <a:r>
                        <a:rPr lang="zh-CN" sz="2000" kern="100" dirty="0">
                          <a:latin typeface="微软雅黑" pitchFamily="34" charset="-122"/>
                          <a:ea typeface="微软雅黑" pitchFamily="34" charset="-122"/>
                        </a:rPr>
                        <a:t>决定所需要信息的种类和程度</a:t>
                      </a:r>
                      <a:endParaRPr lang="zh-CN" sz="2000" kern="100" dirty="0">
                        <a:latin typeface="微软雅黑" pitchFamily="34" charset="-122"/>
                        <a:ea typeface="微软雅黑" pitchFamily="34" charset="-122"/>
                        <a:cs typeface="Times New Roman"/>
                      </a:endParaRPr>
                    </a:p>
                  </a:txBody>
                  <a:tcPr marL="62169" marR="62169" marT="0" marB="0" anchor="ctr"/>
                </a:tc>
              </a:tr>
              <a:tr h="571504">
                <a:tc>
                  <a:txBody>
                    <a:bodyPr/>
                    <a:lstStyle/>
                    <a:p>
                      <a:pPr algn="l">
                        <a:lnSpc>
                          <a:spcPct val="115000"/>
                        </a:lnSpc>
                        <a:spcAft>
                          <a:spcPts val="0"/>
                        </a:spcAft>
                      </a:pPr>
                      <a:r>
                        <a:rPr lang="zh-CN" sz="2000" kern="100" dirty="0" smtClean="0">
                          <a:latin typeface="微软雅黑" pitchFamily="34" charset="-122"/>
                          <a:ea typeface="微软雅黑" pitchFamily="34" charset="-122"/>
                        </a:rPr>
                        <a:t>能</a:t>
                      </a:r>
                      <a:r>
                        <a:rPr lang="zh-CN" sz="2000" kern="100" dirty="0">
                          <a:latin typeface="微软雅黑" pitchFamily="34" charset="-122"/>
                          <a:ea typeface="微软雅黑" pitchFamily="34" charset="-122"/>
                        </a:rPr>
                        <a:t>有效而高效地获取所需信息</a:t>
                      </a:r>
                      <a:endParaRPr lang="zh-CN" sz="2000" kern="100" dirty="0">
                        <a:latin typeface="微软雅黑" pitchFamily="34" charset="-122"/>
                        <a:ea typeface="微软雅黑" pitchFamily="34" charset="-122"/>
                        <a:cs typeface="Times New Roman"/>
                      </a:endParaRPr>
                    </a:p>
                  </a:txBody>
                  <a:tcPr marL="62169" marR="62169" marT="0" marB="0" anchor="ctr"/>
                </a:tc>
              </a:tr>
              <a:tr h="856074">
                <a:tc>
                  <a:txBody>
                    <a:bodyPr/>
                    <a:lstStyle/>
                    <a:p>
                      <a:pPr algn="l">
                        <a:lnSpc>
                          <a:spcPct val="115000"/>
                        </a:lnSpc>
                        <a:spcAft>
                          <a:spcPts val="0"/>
                        </a:spcAft>
                      </a:pPr>
                      <a:r>
                        <a:rPr lang="zh-CN" sz="2000" kern="100" dirty="0" smtClean="0">
                          <a:latin typeface="微软雅黑" pitchFamily="34" charset="-122"/>
                          <a:ea typeface="微软雅黑" pitchFamily="34" charset="-122"/>
                        </a:rPr>
                        <a:t>能</a:t>
                      </a:r>
                      <a:r>
                        <a:rPr lang="zh-CN" sz="2000" kern="100" dirty="0">
                          <a:latin typeface="微软雅黑" pitchFamily="34" charset="-122"/>
                          <a:ea typeface="微软雅黑" pitchFamily="34" charset="-122"/>
                        </a:rPr>
                        <a:t>批判性地评价信息及其来源，并能把所遴选出的信息与原有知识背景和评价系统结合起来</a:t>
                      </a:r>
                      <a:endParaRPr lang="zh-CN" sz="2000" kern="100" dirty="0">
                        <a:latin typeface="微软雅黑" pitchFamily="34" charset="-122"/>
                        <a:ea typeface="微软雅黑" pitchFamily="34" charset="-122"/>
                        <a:cs typeface="Times New Roman"/>
                      </a:endParaRPr>
                    </a:p>
                  </a:txBody>
                  <a:tcPr marL="62169" marR="62169" marT="0" marB="0" anchor="ctr"/>
                </a:tc>
              </a:tr>
              <a:tr h="428628">
                <a:tc>
                  <a:txBody>
                    <a:bodyPr/>
                    <a:lstStyle/>
                    <a:p>
                      <a:pPr algn="l">
                        <a:lnSpc>
                          <a:spcPct val="115000"/>
                        </a:lnSpc>
                        <a:spcAft>
                          <a:spcPts val="0"/>
                        </a:spcAft>
                      </a:pPr>
                      <a:r>
                        <a:rPr lang="zh-CN" sz="2000" kern="100" dirty="0" smtClean="0">
                          <a:latin typeface="微软雅黑" pitchFamily="34" charset="-122"/>
                          <a:ea typeface="微软雅黑" pitchFamily="34" charset="-122"/>
                        </a:rPr>
                        <a:t>无论</a:t>
                      </a:r>
                      <a:r>
                        <a:rPr lang="zh-CN" sz="2000" kern="100" dirty="0">
                          <a:latin typeface="微软雅黑" pitchFamily="34" charset="-122"/>
                          <a:ea typeface="微软雅黑" pitchFamily="34" charset="-122"/>
                        </a:rPr>
                        <a:t>是个体还是团体一员，能有效地利用信息达到某一特定目的</a:t>
                      </a:r>
                      <a:endParaRPr lang="zh-CN" sz="2000" kern="100" dirty="0">
                        <a:latin typeface="微软雅黑" pitchFamily="34" charset="-122"/>
                        <a:ea typeface="微软雅黑" pitchFamily="34" charset="-122"/>
                        <a:cs typeface="Times New Roman"/>
                      </a:endParaRPr>
                    </a:p>
                  </a:txBody>
                  <a:tcPr marL="62169" marR="62169" marT="0" marB="0" anchor="ctr"/>
                </a:tc>
              </a:tr>
              <a:tr h="928694">
                <a:tc>
                  <a:txBody>
                    <a:bodyPr/>
                    <a:lstStyle/>
                    <a:p>
                      <a:pPr algn="l">
                        <a:lnSpc>
                          <a:spcPct val="115000"/>
                        </a:lnSpc>
                        <a:spcAft>
                          <a:spcPts val="0"/>
                        </a:spcAft>
                      </a:pPr>
                      <a:r>
                        <a:rPr lang="zh-CN" sz="2000" kern="100" dirty="0" smtClean="0">
                          <a:latin typeface="微软雅黑" pitchFamily="34" charset="-122"/>
                          <a:ea typeface="微软雅黑" pitchFamily="34" charset="-122"/>
                        </a:rPr>
                        <a:t>能</a:t>
                      </a:r>
                      <a:r>
                        <a:rPr lang="zh-CN" sz="2000" kern="100" dirty="0">
                          <a:latin typeface="微软雅黑" pitchFamily="34" charset="-122"/>
                          <a:ea typeface="微软雅黑" pitchFamily="34" charset="-122"/>
                        </a:rPr>
                        <a:t>懂得有关信息技术的使用所产生的经济、法律和社会问题，并能在获取和使用信息中遵守公德和法律</a:t>
                      </a:r>
                      <a:endParaRPr lang="zh-CN" sz="2000" kern="100" dirty="0">
                        <a:latin typeface="微软雅黑" pitchFamily="34" charset="-122"/>
                        <a:ea typeface="微软雅黑" pitchFamily="34" charset="-122"/>
                        <a:cs typeface="Times New Roman"/>
                      </a:endParaRPr>
                    </a:p>
                  </a:txBody>
                  <a:tcPr marL="62169" marR="62169" marT="0" marB="0" anchor="ctr"/>
                </a:tc>
              </a:tr>
            </a:tbl>
          </a:graphicData>
        </a:graphic>
      </p:graphicFrame>
    </p:spTree>
    <p:extLst>
      <p:ext uri="{BB962C8B-B14F-4D97-AF65-F5344CB8AC3E}">
        <p14:creationId xmlns:p14="http://schemas.microsoft.com/office/powerpoint/2010/main" val="646702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a:t>
            </a:r>
            <a:r>
              <a:rPr lang="zh-CN" altLang="en-US" dirty="0">
                <a:latin typeface="微软雅黑" pitchFamily="34" charset="-122"/>
                <a:ea typeface="微软雅黑" pitchFamily="34" charset="-122"/>
              </a:rPr>
              <a:t>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国外</a:t>
            </a:r>
            <a:endParaRPr lang="zh-CN" altLang="en-US" dirty="0">
              <a:latin typeface="微软雅黑" pitchFamily="34" charset="-122"/>
              <a:ea typeface="微软雅黑" pitchFamily="34" charset="-122"/>
            </a:endParaRPr>
          </a:p>
        </p:txBody>
      </p:sp>
      <p:sp>
        <p:nvSpPr>
          <p:cNvPr id="6" name="矩形 5"/>
          <p:cNvSpPr/>
          <p:nvPr/>
        </p:nvSpPr>
        <p:spPr>
          <a:xfrm>
            <a:off x="3071802" y="1285860"/>
            <a:ext cx="2749471"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英国信息素养标准模型</a:t>
            </a:r>
            <a:endParaRPr lang="zh-CN" altLang="en-US" sz="2000" b="1" dirty="0">
              <a:latin typeface="微软雅黑" pitchFamily="34" charset="-122"/>
              <a:ea typeface="微软雅黑" pitchFamily="34" charset="-122"/>
            </a:endParaRPr>
          </a:p>
        </p:txBody>
      </p:sp>
      <p:graphicFrame>
        <p:nvGraphicFramePr>
          <p:cNvPr id="9" name="表格 8"/>
          <p:cNvGraphicFramePr>
            <a:graphicFrameLocks noGrp="1"/>
          </p:cNvGraphicFramePr>
          <p:nvPr/>
        </p:nvGraphicFramePr>
        <p:xfrm>
          <a:off x="500034" y="1857364"/>
          <a:ext cx="8072497" cy="3643341"/>
        </p:xfrm>
        <a:graphic>
          <a:graphicData uri="http://schemas.openxmlformats.org/drawingml/2006/table">
            <a:tbl>
              <a:tblPr>
                <a:tableStyleId>{3C2FFA5D-87B4-456A-9821-1D502468CF0F}</a:tableStyleId>
              </a:tblPr>
              <a:tblGrid>
                <a:gridCol w="928694"/>
                <a:gridCol w="2720442"/>
                <a:gridCol w="1351524"/>
                <a:gridCol w="1357322"/>
                <a:gridCol w="1714515"/>
              </a:tblGrid>
              <a:tr h="428489">
                <a:tc rowSpan="8">
                  <a:txBody>
                    <a:bodyPr/>
                    <a:lstStyle/>
                    <a:p>
                      <a:pPr marL="71755" marR="71755" algn="ctr">
                        <a:lnSpc>
                          <a:spcPct val="115000"/>
                        </a:lnSpc>
                        <a:spcAft>
                          <a:spcPts val="0"/>
                        </a:spcAft>
                      </a:pPr>
                      <a:r>
                        <a:rPr lang="zh-CN" sz="1800" kern="100" dirty="0">
                          <a:latin typeface="微软雅黑" pitchFamily="34" charset="-122"/>
                          <a:ea typeface="微软雅黑" pitchFamily="34" charset="-122"/>
                        </a:rPr>
                        <a:t>信息素养</a:t>
                      </a:r>
                      <a:endParaRPr lang="zh-CN" sz="1800" kern="100" dirty="0">
                        <a:latin typeface="微软雅黑" pitchFamily="34" charset="-122"/>
                        <a:ea typeface="微软雅黑" pitchFamily="34" charset="-122"/>
                        <a:cs typeface="Times New Roman"/>
                      </a:endParaRPr>
                    </a:p>
                  </a:txBody>
                  <a:tcPr marL="68580" marR="68580" marT="0" marB="0" vert="eaVert" anchor="ctr"/>
                </a:tc>
                <a:tc gridSpan="2">
                  <a:txBody>
                    <a:bodyPr/>
                    <a:lstStyle/>
                    <a:p>
                      <a:pPr algn="ctr">
                        <a:lnSpc>
                          <a:spcPct val="115000"/>
                        </a:lnSpc>
                        <a:spcAft>
                          <a:spcPts val="0"/>
                        </a:spcAft>
                      </a:pPr>
                      <a:r>
                        <a:rPr lang="zh-CN" sz="1800" kern="100">
                          <a:latin typeface="微软雅黑" pitchFamily="34" charset="-122"/>
                          <a:ea typeface="微软雅黑" pitchFamily="34" charset="-122"/>
                        </a:rPr>
                        <a:t>信息重组和信息创造能力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rowSpan="8">
                  <a:txBody>
                    <a:bodyPr/>
                    <a:lstStyle/>
                    <a:p>
                      <a:pPr algn="just">
                        <a:lnSpc>
                          <a:spcPct val="115000"/>
                        </a:lnSpc>
                        <a:spcAft>
                          <a:spcPts val="0"/>
                        </a:spcAft>
                      </a:pPr>
                      <a:endParaRPr lang="en-US" sz="1800" kern="100" dirty="0">
                        <a:latin typeface="微软雅黑" pitchFamily="34" charset="-122"/>
                        <a:ea typeface="微软雅黑" pitchFamily="34" charset="-122"/>
                        <a:cs typeface="Times New Roman"/>
                      </a:endParaRPr>
                    </a:p>
                  </a:txBody>
                  <a:tcPr marL="68580" marR="68580" marT="0" marB="0"/>
                </a:tc>
                <a:tc>
                  <a:txBody>
                    <a:bodyPr/>
                    <a:lstStyle/>
                    <a:p>
                      <a:pPr algn="ctr">
                        <a:lnSpc>
                          <a:spcPct val="115000"/>
                        </a:lnSpc>
                        <a:spcAft>
                          <a:spcPts val="0"/>
                        </a:spcAft>
                      </a:pPr>
                      <a:r>
                        <a:rPr lang="zh-CN" sz="1800" kern="100">
                          <a:latin typeface="微软雅黑" pitchFamily="34" charset="-122"/>
                          <a:ea typeface="微软雅黑" pitchFamily="34" charset="-122"/>
                        </a:rPr>
                        <a:t>专家级</a:t>
                      </a:r>
                      <a:endParaRPr lang="zh-CN" sz="1800" kern="100">
                        <a:latin typeface="微软雅黑" pitchFamily="34" charset="-122"/>
                        <a:ea typeface="微软雅黑" pitchFamily="34" charset="-122"/>
                        <a:cs typeface="Times New Roman"/>
                      </a:endParaRPr>
                    </a:p>
                  </a:txBody>
                  <a:tcPr marL="68580" marR="68580" marT="0" marB="0" anchor="ctr"/>
                </a:tc>
              </a:tr>
              <a:tr h="428489">
                <a:tc vMerge="1">
                  <a:txBody>
                    <a:bodyPr/>
                    <a:lstStyle/>
                    <a:p>
                      <a:endParaRPr lang="zh-CN" altLang="en-US"/>
                    </a:p>
                  </a:txBody>
                  <a:tcPr/>
                </a:tc>
                <a:tc gridSpan="2">
                  <a:txBody>
                    <a:bodyPr/>
                    <a:lstStyle/>
                    <a:p>
                      <a:pPr algn="ctr">
                        <a:lnSpc>
                          <a:spcPct val="115000"/>
                        </a:lnSpc>
                        <a:spcAft>
                          <a:spcPts val="0"/>
                        </a:spcAft>
                      </a:pPr>
                      <a:r>
                        <a:rPr lang="zh-CN" sz="1800" kern="100">
                          <a:latin typeface="微软雅黑" pitchFamily="34" charset="-122"/>
                          <a:ea typeface="微软雅黑" pitchFamily="34" charset="-122"/>
                        </a:rPr>
                        <a:t>信息组织、应用、交流的能力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vMerge="1">
                  <a:txBody>
                    <a:bodyPr/>
                    <a:lstStyle/>
                    <a:p>
                      <a:endParaRPr lang="zh-CN" altLang="en-US"/>
                    </a:p>
                  </a:txBody>
                  <a:tcPr/>
                </a:tc>
                <a:tc rowSpan="2">
                  <a:txBody>
                    <a:bodyPr/>
                    <a:lstStyle/>
                    <a:p>
                      <a:pPr algn="ctr">
                        <a:lnSpc>
                          <a:spcPct val="115000"/>
                        </a:lnSpc>
                        <a:spcAft>
                          <a:spcPts val="0"/>
                        </a:spcAft>
                      </a:pPr>
                      <a:r>
                        <a:rPr lang="zh-CN" sz="1800" kern="100">
                          <a:latin typeface="微软雅黑" pitchFamily="34" charset="-122"/>
                          <a:ea typeface="微软雅黑" pitchFamily="34" charset="-122"/>
                        </a:rPr>
                        <a:t>熟练级</a:t>
                      </a:r>
                      <a:endParaRPr lang="zh-CN" sz="1800" kern="100">
                        <a:latin typeface="微软雅黑" pitchFamily="34" charset="-122"/>
                        <a:ea typeface="微软雅黑" pitchFamily="34" charset="-122"/>
                        <a:cs typeface="Times New Roman"/>
                      </a:endParaRPr>
                    </a:p>
                  </a:txBody>
                  <a:tcPr marL="68580" marR="68580" marT="0" marB="0" anchor="ctr"/>
                </a:tc>
              </a:tr>
              <a:tr h="428489">
                <a:tc vMerge="1">
                  <a:txBody>
                    <a:bodyPr/>
                    <a:lstStyle/>
                    <a:p>
                      <a:endParaRPr lang="zh-CN" altLang="en-US"/>
                    </a:p>
                  </a:txBody>
                  <a:tcPr/>
                </a:tc>
                <a:tc gridSpan="2">
                  <a:txBody>
                    <a:bodyPr/>
                    <a:lstStyle/>
                    <a:p>
                      <a:pPr algn="ctr">
                        <a:lnSpc>
                          <a:spcPct val="115000"/>
                        </a:lnSpc>
                        <a:spcAft>
                          <a:spcPts val="0"/>
                        </a:spcAft>
                      </a:pPr>
                      <a:r>
                        <a:rPr lang="zh-CN" sz="1800" kern="100">
                          <a:latin typeface="微软雅黑" pitchFamily="34" charset="-122"/>
                          <a:ea typeface="微软雅黑" pitchFamily="34" charset="-122"/>
                        </a:rPr>
                        <a:t>比较与评估信息的能力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28489">
                <a:tc vMerge="1">
                  <a:txBody>
                    <a:bodyPr/>
                    <a:lstStyle/>
                    <a:p>
                      <a:endParaRPr lang="zh-CN" altLang="en-US"/>
                    </a:p>
                  </a:txBody>
                  <a:tcPr/>
                </a:tc>
                <a:tc gridSpan="2">
                  <a:txBody>
                    <a:bodyPr/>
                    <a:lstStyle/>
                    <a:p>
                      <a:pPr algn="ctr">
                        <a:lnSpc>
                          <a:spcPct val="115000"/>
                        </a:lnSpc>
                        <a:spcAft>
                          <a:spcPts val="0"/>
                        </a:spcAft>
                      </a:pPr>
                      <a:r>
                        <a:rPr lang="zh-CN" sz="1800" kern="100">
                          <a:latin typeface="微软雅黑" pitchFamily="34" charset="-122"/>
                          <a:ea typeface="微软雅黑" pitchFamily="34" charset="-122"/>
                        </a:rPr>
                        <a:t>发现与查找信息的能力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vMerge="1">
                  <a:txBody>
                    <a:bodyPr/>
                    <a:lstStyle/>
                    <a:p>
                      <a:endParaRPr lang="zh-CN" altLang="en-US"/>
                    </a:p>
                  </a:txBody>
                  <a:tcPr/>
                </a:tc>
                <a:tc rowSpan="2">
                  <a:txBody>
                    <a:bodyPr/>
                    <a:lstStyle/>
                    <a:p>
                      <a:pPr algn="ctr">
                        <a:lnSpc>
                          <a:spcPct val="115000"/>
                        </a:lnSpc>
                        <a:spcAft>
                          <a:spcPts val="0"/>
                        </a:spcAft>
                      </a:pPr>
                      <a:r>
                        <a:rPr lang="zh-CN" sz="1800" kern="100">
                          <a:latin typeface="微软雅黑" pitchFamily="34" charset="-122"/>
                          <a:ea typeface="微软雅黑" pitchFamily="34" charset="-122"/>
                        </a:rPr>
                        <a:t>竞争力级</a:t>
                      </a:r>
                      <a:endParaRPr lang="zh-CN" sz="1800" kern="100">
                        <a:latin typeface="微软雅黑" pitchFamily="34" charset="-122"/>
                        <a:ea typeface="微软雅黑" pitchFamily="34" charset="-122"/>
                        <a:cs typeface="Times New Roman"/>
                      </a:endParaRPr>
                    </a:p>
                  </a:txBody>
                  <a:tcPr marL="68580" marR="68580" marT="0" marB="0" anchor="ctr"/>
                </a:tc>
              </a:tr>
              <a:tr h="428489">
                <a:tc vMerge="1">
                  <a:txBody>
                    <a:bodyPr/>
                    <a:lstStyle/>
                    <a:p>
                      <a:endParaRPr lang="zh-CN" altLang="en-US"/>
                    </a:p>
                  </a:txBody>
                  <a:tcPr/>
                </a:tc>
                <a:tc gridSpan="2">
                  <a:txBody>
                    <a:bodyPr/>
                    <a:lstStyle/>
                    <a:p>
                      <a:pPr algn="ctr">
                        <a:lnSpc>
                          <a:spcPct val="115000"/>
                        </a:lnSpc>
                        <a:spcAft>
                          <a:spcPts val="0"/>
                        </a:spcAft>
                      </a:pPr>
                      <a:r>
                        <a:rPr lang="zh-CN" sz="1800" kern="100">
                          <a:latin typeface="微软雅黑" pitchFamily="34" charset="-122"/>
                          <a:ea typeface="微软雅黑" pitchFamily="34" charset="-122"/>
                        </a:rPr>
                        <a:t>构造信息定位策略的能力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428489">
                <a:tc vMerge="1">
                  <a:txBody>
                    <a:bodyPr/>
                    <a:lstStyle/>
                    <a:p>
                      <a:endParaRPr lang="zh-CN" altLang="en-US"/>
                    </a:p>
                  </a:txBody>
                  <a:tcPr/>
                </a:tc>
                <a:tc gridSpan="2">
                  <a:txBody>
                    <a:bodyPr/>
                    <a:lstStyle/>
                    <a:p>
                      <a:pPr algn="ctr">
                        <a:lnSpc>
                          <a:spcPct val="115000"/>
                        </a:lnSpc>
                        <a:spcAft>
                          <a:spcPts val="0"/>
                        </a:spcAft>
                      </a:pPr>
                      <a:r>
                        <a:rPr lang="zh-CN" sz="1800" kern="100">
                          <a:latin typeface="微软雅黑" pitchFamily="34" charset="-122"/>
                          <a:ea typeface="微软雅黑" pitchFamily="34" charset="-122"/>
                        </a:rPr>
                        <a:t>识别不同信息源的能力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vMerge="1">
                  <a:txBody>
                    <a:bodyPr/>
                    <a:lstStyle/>
                    <a:p>
                      <a:endParaRPr lang="zh-CN" altLang="en-US"/>
                    </a:p>
                  </a:txBody>
                  <a:tcPr/>
                </a:tc>
                <a:tc rowSpan="2">
                  <a:txBody>
                    <a:bodyPr/>
                    <a:lstStyle/>
                    <a:p>
                      <a:pPr algn="ctr">
                        <a:lnSpc>
                          <a:spcPct val="115000"/>
                        </a:lnSpc>
                        <a:spcAft>
                          <a:spcPts val="0"/>
                        </a:spcAft>
                      </a:pPr>
                      <a:r>
                        <a:rPr lang="zh-CN" sz="1800" kern="100">
                          <a:latin typeface="微软雅黑" pitchFamily="34" charset="-122"/>
                          <a:ea typeface="微软雅黑" pitchFamily="34" charset="-122"/>
                        </a:rPr>
                        <a:t>高级初始者级</a:t>
                      </a:r>
                      <a:endParaRPr lang="zh-CN" sz="1800" kern="100">
                        <a:latin typeface="微软雅黑" pitchFamily="34" charset="-122"/>
                        <a:ea typeface="微软雅黑" pitchFamily="34" charset="-122"/>
                        <a:cs typeface="Times New Roman"/>
                      </a:endParaRPr>
                    </a:p>
                  </a:txBody>
                  <a:tcPr marL="68580" marR="68580" marT="0" marB="0" anchor="ctr"/>
                </a:tc>
              </a:tr>
              <a:tr h="428489">
                <a:tc vMerge="1">
                  <a:txBody>
                    <a:bodyPr/>
                    <a:lstStyle/>
                    <a:p>
                      <a:endParaRPr lang="zh-CN" altLang="en-US"/>
                    </a:p>
                  </a:txBody>
                  <a:tcPr/>
                </a:tc>
                <a:tc gridSpan="2">
                  <a:txBody>
                    <a:bodyPr/>
                    <a:lstStyle/>
                    <a:p>
                      <a:pPr algn="ctr">
                        <a:lnSpc>
                          <a:spcPct val="115000"/>
                        </a:lnSpc>
                        <a:spcAft>
                          <a:spcPts val="0"/>
                        </a:spcAft>
                      </a:pPr>
                      <a:r>
                        <a:rPr lang="zh-CN" sz="1800" kern="100">
                          <a:latin typeface="微软雅黑" pitchFamily="34" charset="-122"/>
                          <a:ea typeface="微软雅黑" pitchFamily="34" charset="-122"/>
                        </a:rPr>
                        <a:t>具体信息需求的能力</a:t>
                      </a:r>
                      <a:endParaRPr lang="zh-CN" sz="1800" kern="100">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643918">
                <a:tc vMerge="1">
                  <a:txBody>
                    <a:bodyPr/>
                    <a:lstStyle/>
                    <a:p>
                      <a:endParaRPr lang="zh-CN" altLang="en-US"/>
                    </a:p>
                  </a:txBody>
                  <a:tcPr/>
                </a:tc>
                <a:tc>
                  <a:txBody>
                    <a:bodyPr/>
                    <a:lstStyle/>
                    <a:p>
                      <a:pPr algn="ctr">
                        <a:lnSpc>
                          <a:spcPct val="115000"/>
                        </a:lnSpc>
                        <a:spcAft>
                          <a:spcPts val="0"/>
                        </a:spcAft>
                      </a:pPr>
                      <a:r>
                        <a:rPr lang="zh-CN" sz="1800" kern="100" dirty="0">
                          <a:latin typeface="微软雅黑" pitchFamily="34" charset="-122"/>
                          <a:ea typeface="微软雅黑" pitchFamily="34" charset="-122"/>
                        </a:rPr>
                        <a:t>基本图书馆技能</a:t>
                      </a:r>
                      <a:endParaRPr lang="zh-CN" sz="1800" kern="100" dirty="0">
                        <a:latin typeface="微软雅黑" pitchFamily="34" charset="-122"/>
                        <a:ea typeface="微软雅黑" pitchFamily="34" charset="-122"/>
                        <a:cs typeface="Times New Roman"/>
                      </a:endParaRPr>
                    </a:p>
                  </a:txBody>
                  <a:tcPr marL="68580" marR="68580" marT="0" marB="0" anchor="ctr"/>
                </a:tc>
                <a:tc>
                  <a:txBody>
                    <a:bodyPr/>
                    <a:lstStyle/>
                    <a:p>
                      <a:pPr algn="ctr">
                        <a:lnSpc>
                          <a:spcPct val="115000"/>
                        </a:lnSpc>
                        <a:spcAft>
                          <a:spcPts val="0"/>
                        </a:spcAft>
                      </a:pPr>
                      <a:r>
                        <a:rPr lang="zh-CN" sz="1800" kern="100">
                          <a:latin typeface="微软雅黑" pitchFamily="34" charset="-122"/>
                          <a:ea typeface="微软雅黑" pitchFamily="34" charset="-122"/>
                        </a:rPr>
                        <a:t>信息技术能力</a:t>
                      </a:r>
                      <a:endParaRPr lang="zh-CN" sz="1800" kern="100">
                        <a:latin typeface="微软雅黑" pitchFamily="34" charset="-122"/>
                        <a:ea typeface="微软雅黑" pitchFamily="34" charset="-122"/>
                        <a:cs typeface="Times New Roman"/>
                      </a:endParaRPr>
                    </a:p>
                  </a:txBody>
                  <a:tcPr marL="68580" marR="68580" marT="0" marB="0" anchor="ctr"/>
                </a:tc>
                <a:tc vMerge="1">
                  <a:txBody>
                    <a:bodyPr/>
                    <a:lstStyle/>
                    <a:p>
                      <a:endParaRPr lang="zh-CN" altLang="en-US"/>
                    </a:p>
                  </a:txBody>
                  <a:tcPr/>
                </a:tc>
                <a:tc>
                  <a:txBody>
                    <a:bodyPr/>
                    <a:lstStyle/>
                    <a:p>
                      <a:pPr algn="ctr">
                        <a:lnSpc>
                          <a:spcPct val="115000"/>
                        </a:lnSpc>
                        <a:spcAft>
                          <a:spcPts val="0"/>
                        </a:spcAft>
                      </a:pPr>
                      <a:r>
                        <a:rPr lang="zh-CN" sz="1800" kern="100" dirty="0">
                          <a:latin typeface="微软雅黑" pitchFamily="34" charset="-122"/>
                          <a:ea typeface="微软雅黑" pitchFamily="34" charset="-122"/>
                        </a:rPr>
                        <a:t>值得关注级</a:t>
                      </a:r>
                      <a:endParaRPr lang="zh-CN" sz="1800" kern="100" dirty="0">
                        <a:latin typeface="微软雅黑" pitchFamily="34" charset="-122"/>
                        <a:ea typeface="微软雅黑" pitchFamily="34" charset="-122"/>
                        <a:cs typeface="Times New Roman"/>
                      </a:endParaRPr>
                    </a:p>
                  </a:txBody>
                  <a:tcPr marL="68580" marR="68580" marT="0" marB="0" anchor="ctr"/>
                </a:tc>
              </a:tr>
            </a:tbl>
          </a:graphicData>
        </a:graphic>
      </p:graphicFrame>
      <p:sp>
        <p:nvSpPr>
          <p:cNvPr id="37889" name="AutoShape 2"/>
          <p:cNvSpPr>
            <a:spLocks noChangeArrowheads="1"/>
          </p:cNvSpPr>
          <p:nvPr/>
        </p:nvSpPr>
        <p:spPr bwMode="auto">
          <a:xfrm>
            <a:off x="5715008" y="1928802"/>
            <a:ext cx="1000132" cy="3409962"/>
          </a:xfrm>
          <a:prstGeom prst="upArrow">
            <a:avLst>
              <a:gd name="adj1" fmla="val 50000"/>
              <a:gd name="adj2" fmla="val 105952"/>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eaVert"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7908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a:t>
            </a:r>
            <a:r>
              <a:rPr lang="zh-CN" altLang="en-US" dirty="0">
                <a:latin typeface="微软雅黑" pitchFamily="34" charset="-122"/>
                <a:ea typeface="微软雅黑" pitchFamily="34" charset="-122"/>
              </a:rPr>
              <a:t>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国外</a:t>
            </a:r>
            <a:endParaRPr lang="zh-CN" altLang="en-US" dirty="0">
              <a:latin typeface="微软雅黑" pitchFamily="34" charset="-122"/>
              <a:ea typeface="微软雅黑" pitchFamily="34" charset="-122"/>
            </a:endParaRPr>
          </a:p>
        </p:txBody>
      </p:sp>
      <p:sp>
        <p:nvSpPr>
          <p:cNvPr id="6" name="矩形 5"/>
          <p:cNvSpPr/>
          <p:nvPr/>
        </p:nvSpPr>
        <p:spPr>
          <a:xfrm>
            <a:off x="1000100" y="1285860"/>
            <a:ext cx="3005951"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英国高校信息素养新标准</a:t>
            </a:r>
            <a:endParaRPr lang="zh-CN" altLang="en-US" sz="2000" b="1" dirty="0">
              <a:latin typeface="微软雅黑" pitchFamily="34" charset="-122"/>
              <a:ea typeface="微软雅黑" pitchFamily="34" charset="-122"/>
            </a:endParaRPr>
          </a:p>
        </p:txBody>
      </p:sp>
      <p:grpSp>
        <p:nvGrpSpPr>
          <p:cNvPr id="7" name="Group 3"/>
          <p:cNvGrpSpPr>
            <a:grpSpLocks/>
          </p:cNvGrpSpPr>
          <p:nvPr/>
        </p:nvGrpSpPr>
        <p:grpSpPr bwMode="auto">
          <a:xfrm>
            <a:off x="1285852" y="1785926"/>
            <a:ext cx="6963227" cy="4248017"/>
            <a:chOff x="877" y="1256"/>
            <a:chExt cx="3875" cy="2364"/>
          </a:xfrm>
        </p:grpSpPr>
        <p:sp>
          <p:nvSpPr>
            <p:cNvPr id="8" name="Freeform 4"/>
            <p:cNvSpPr>
              <a:spLocks noEditPoints="1"/>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42353"/>
                    <a:invGamma/>
                    <a:alpha val="36000"/>
                  </a:schemeClr>
                </a:gs>
                <a:gs pos="100000">
                  <a:schemeClr val="bg2"/>
                </a:gs>
              </a:gsLst>
              <a:lin ang="0" scaled="1"/>
            </a:gradFill>
            <a:ln w="0">
              <a:noFill/>
              <a:prstDash val="solid"/>
              <a:round/>
              <a:headEnd/>
              <a:tailEnd/>
            </a:ln>
          </p:spPr>
          <p:txBody>
            <a:bodyPr/>
            <a:lstStyle/>
            <a:p>
              <a:endParaRPr lang="zh-CN" altLang="en-US"/>
            </a:p>
          </p:txBody>
        </p:sp>
        <p:sp>
          <p:nvSpPr>
            <p:cNvPr id="15" name="Oval 10"/>
            <p:cNvSpPr>
              <a:spLocks noChangeArrowheads="1"/>
            </p:cNvSpPr>
            <p:nvPr/>
          </p:nvSpPr>
          <p:spPr bwMode="gray">
            <a:xfrm>
              <a:off x="3064" y="125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a:endParaRPr lang="zh-CN" altLang="en-US">
                <a:ea typeface="宋体" charset="-122"/>
              </a:endParaRPr>
            </a:p>
          </p:txBody>
        </p:sp>
        <p:sp>
          <p:nvSpPr>
            <p:cNvPr id="16" name="Oval 11"/>
            <p:cNvSpPr>
              <a:spLocks noChangeArrowheads="1"/>
            </p:cNvSpPr>
            <p:nvPr/>
          </p:nvSpPr>
          <p:spPr bwMode="gray">
            <a:xfrm>
              <a:off x="999"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p:spPr>
          <p:txBody>
            <a:bodyPr wrap="none" anchor="ctr"/>
            <a:lstStyle/>
            <a:p>
              <a:pPr algn="ctr"/>
              <a:endParaRPr lang="zh-CN" altLang="en-US">
                <a:ea typeface="宋体" charset="-122"/>
              </a:endParaRPr>
            </a:p>
          </p:txBody>
        </p:sp>
        <p:sp>
          <p:nvSpPr>
            <p:cNvPr id="17" name="Oval 12"/>
            <p:cNvSpPr>
              <a:spLocks noChangeArrowheads="1"/>
            </p:cNvSpPr>
            <p:nvPr/>
          </p:nvSpPr>
          <p:spPr bwMode="gray">
            <a:xfrm>
              <a:off x="1275" y="2926"/>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endParaRPr lang="zh-CN" altLang="en-US" dirty="0">
                <a:solidFill>
                  <a:schemeClr val="bg1"/>
                </a:solidFill>
                <a:ea typeface="宋体" charset="-122"/>
              </a:endParaRPr>
            </a:p>
          </p:txBody>
        </p:sp>
        <p:sp>
          <p:nvSpPr>
            <p:cNvPr id="18" name="Oval 13"/>
            <p:cNvSpPr>
              <a:spLocks noChangeArrowheads="1"/>
            </p:cNvSpPr>
            <p:nvPr/>
          </p:nvSpPr>
          <p:spPr bwMode="gray">
            <a:xfrm>
              <a:off x="2348" y="28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w="9525">
              <a:noFill/>
              <a:round/>
              <a:headEnd/>
              <a:tailEnd/>
            </a:ln>
            <a:effectLst/>
          </p:spPr>
          <p:txBody>
            <a:bodyPr wrap="none" anchor="ctr"/>
            <a:lstStyle/>
            <a:p>
              <a:pPr algn="ctr"/>
              <a:endParaRPr lang="zh-CN" altLang="en-US">
                <a:ea typeface="宋体" charset="-122"/>
              </a:endParaRPr>
            </a:p>
          </p:txBody>
        </p:sp>
        <p:sp>
          <p:nvSpPr>
            <p:cNvPr id="19" name="Oval 14"/>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endParaRPr lang="zh-CN" altLang="en-US" b="1">
                <a:ea typeface="宋体" charset="-122"/>
              </a:endParaRPr>
            </a:p>
          </p:txBody>
        </p:sp>
        <p:sp>
          <p:nvSpPr>
            <p:cNvPr id="20" name="Text Box 15"/>
            <p:cNvSpPr txBox="1">
              <a:spLocks noChangeArrowheads="1"/>
            </p:cNvSpPr>
            <p:nvPr/>
          </p:nvSpPr>
          <p:spPr bwMode="gray">
            <a:xfrm>
              <a:off x="1155" y="2369"/>
              <a:ext cx="360" cy="206"/>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微软雅黑" pitchFamily="34" charset="-122"/>
                  <a:ea typeface="微软雅黑" pitchFamily="34" charset="-122"/>
                </a:rPr>
                <a:t>审视</a:t>
              </a:r>
              <a:endParaRPr lang="en-US" altLang="zh-CN" b="1" dirty="0">
                <a:solidFill>
                  <a:schemeClr val="bg1"/>
                </a:solidFill>
                <a:latin typeface="微软雅黑" pitchFamily="34" charset="-122"/>
                <a:ea typeface="微软雅黑" pitchFamily="34" charset="-122"/>
              </a:endParaRPr>
            </a:p>
          </p:txBody>
        </p:sp>
        <p:sp>
          <p:nvSpPr>
            <p:cNvPr id="21" name="Text Box 16"/>
            <p:cNvSpPr txBox="1">
              <a:spLocks noChangeArrowheads="1"/>
            </p:cNvSpPr>
            <p:nvPr/>
          </p:nvSpPr>
          <p:spPr bwMode="gray">
            <a:xfrm>
              <a:off x="3262" y="1535"/>
              <a:ext cx="360" cy="206"/>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微软雅黑" pitchFamily="34" charset="-122"/>
                  <a:ea typeface="微软雅黑" pitchFamily="34" charset="-122"/>
                </a:rPr>
                <a:t>识别</a:t>
              </a:r>
              <a:endParaRPr lang="en-US" altLang="zh-CN" b="1" dirty="0">
                <a:solidFill>
                  <a:schemeClr val="bg1"/>
                </a:solidFill>
                <a:latin typeface="微软雅黑" pitchFamily="34" charset="-122"/>
                <a:ea typeface="微软雅黑" pitchFamily="34" charset="-122"/>
              </a:endParaRPr>
            </a:p>
          </p:txBody>
        </p:sp>
        <p:sp>
          <p:nvSpPr>
            <p:cNvPr id="22" name="Text Box 17"/>
            <p:cNvSpPr txBox="1">
              <a:spLocks noChangeArrowheads="1"/>
            </p:cNvSpPr>
            <p:nvPr/>
          </p:nvSpPr>
          <p:spPr bwMode="gray">
            <a:xfrm>
              <a:off x="4222" y="1696"/>
              <a:ext cx="360" cy="206"/>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微软雅黑" pitchFamily="34" charset="-122"/>
                  <a:ea typeface="微软雅黑" pitchFamily="34" charset="-122"/>
                </a:rPr>
                <a:t>评估</a:t>
              </a:r>
              <a:endParaRPr lang="en-US" altLang="zh-CN" b="1" dirty="0">
                <a:solidFill>
                  <a:schemeClr val="bg1"/>
                </a:solidFill>
                <a:latin typeface="微软雅黑" pitchFamily="34" charset="-122"/>
                <a:ea typeface="微软雅黑" pitchFamily="34" charset="-122"/>
              </a:endParaRPr>
            </a:p>
          </p:txBody>
        </p:sp>
        <p:sp>
          <p:nvSpPr>
            <p:cNvPr id="23" name="Text Box 18"/>
            <p:cNvSpPr txBox="1">
              <a:spLocks noChangeArrowheads="1"/>
            </p:cNvSpPr>
            <p:nvPr/>
          </p:nvSpPr>
          <p:spPr bwMode="gray">
            <a:xfrm>
              <a:off x="2547" y="3085"/>
              <a:ext cx="360" cy="206"/>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微软雅黑" pitchFamily="34" charset="-122"/>
                  <a:ea typeface="微软雅黑" pitchFamily="34" charset="-122"/>
                </a:rPr>
                <a:t>搜集</a:t>
              </a:r>
              <a:endParaRPr lang="en-US" altLang="zh-CN" b="1" dirty="0">
                <a:solidFill>
                  <a:schemeClr val="bg1"/>
                </a:solidFill>
                <a:latin typeface="微软雅黑" pitchFamily="34" charset="-122"/>
                <a:ea typeface="微软雅黑" pitchFamily="34" charset="-122"/>
              </a:endParaRPr>
            </a:p>
          </p:txBody>
        </p:sp>
        <p:sp>
          <p:nvSpPr>
            <p:cNvPr id="24" name="Text Box 19"/>
            <p:cNvSpPr txBox="1">
              <a:spLocks noChangeArrowheads="1"/>
            </p:cNvSpPr>
            <p:nvPr/>
          </p:nvSpPr>
          <p:spPr bwMode="gray">
            <a:xfrm>
              <a:off x="1473" y="3204"/>
              <a:ext cx="360" cy="206"/>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微软雅黑" pitchFamily="34" charset="-122"/>
                  <a:ea typeface="微软雅黑" pitchFamily="34" charset="-122"/>
                </a:rPr>
                <a:t>规划</a:t>
              </a:r>
              <a:endParaRPr lang="en-US" altLang="zh-CN" b="1" dirty="0">
                <a:solidFill>
                  <a:schemeClr val="bg1"/>
                </a:solidFill>
                <a:latin typeface="微软雅黑" pitchFamily="34" charset="-122"/>
                <a:ea typeface="微软雅黑" pitchFamily="34" charset="-122"/>
              </a:endParaRPr>
            </a:p>
          </p:txBody>
        </p:sp>
        <p:sp>
          <p:nvSpPr>
            <p:cNvPr id="25" name="Text Box 20"/>
            <p:cNvSpPr txBox="1">
              <a:spLocks noChangeArrowheads="1"/>
            </p:cNvSpPr>
            <p:nvPr/>
          </p:nvSpPr>
          <p:spPr bwMode="gray">
            <a:xfrm>
              <a:off x="1990" y="2329"/>
              <a:ext cx="1580" cy="291"/>
            </a:xfrm>
            <a:prstGeom prst="rect">
              <a:avLst/>
            </a:prstGeom>
            <a:noFill/>
            <a:ln w="9525">
              <a:noFill/>
              <a:miter lim="800000"/>
              <a:headEnd/>
              <a:tailEnd/>
            </a:ln>
            <a:effectLst/>
          </p:spPr>
          <p:txBody>
            <a:bodyPr wrap="square">
              <a:spAutoFit/>
            </a:bodyPr>
            <a:lstStyle/>
            <a:p>
              <a:pPr algn="ctr" eaLnBrk="0" hangingPunct="0"/>
              <a:r>
                <a:rPr lang="zh-CN" altLang="en-US" sz="2800" dirty="0" smtClean="0">
                  <a:latin typeface="微软雅黑" pitchFamily="34" charset="-122"/>
                  <a:ea typeface="微软雅黑" pitchFamily="34" charset="-122"/>
                </a:rPr>
                <a:t>信息素养大环境</a:t>
              </a:r>
              <a:endParaRPr lang="en-US" altLang="zh-CN" sz="2800" dirty="0">
                <a:latin typeface="微软雅黑" pitchFamily="34" charset="-122"/>
                <a:ea typeface="微软雅黑" pitchFamily="34" charset="-122"/>
              </a:endParaRPr>
            </a:p>
          </p:txBody>
        </p:sp>
      </p:grpSp>
      <p:sp>
        <p:nvSpPr>
          <p:cNvPr id="29" name="Oval 13"/>
          <p:cNvSpPr>
            <a:spLocks noChangeArrowheads="1"/>
          </p:cNvSpPr>
          <p:nvPr/>
        </p:nvSpPr>
        <p:spPr bwMode="gray">
          <a:xfrm>
            <a:off x="3143240" y="2357430"/>
            <a:ext cx="1292016" cy="1247091"/>
          </a:xfrm>
          <a:prstGeom prst="ellipse">
            <a:avLst/>
          </a:prstGeom>
          <a:gradFill rotWithShape="1">
            <a:gsLst>
              <a:gs pos="0">
                <a:schemeClr val="bg2"/>
              </a:gs>
              <a:gs pos="100000">
                <a:schemeClr val="bg2">
                  <a:gamma/>
                  <a:shade val="35686"/>
                  <a:invGamma/>
                </a:schemeClr>
              </a:gs>
            </a:gsLst>
            <a:path path="shape">
              <a:fillToRect l="50000" t="50000" r="50000" b="50000"/>
            </a:path>
          </a:gradFill>
          <a:ln w="9525">
            <a:noFill/>
            <a:round/>
            <a:headEnd/>
            <a:tailEnd/>
          </a:ln>
          <a:effectLst/>
        </p:spPr>
        <p:txBody>
          <a:bodyPr wrap="none" anchor="ctr"/>
          <a:lstStyle/>
          <a:p>
            <a:pPr algn="ctr"/>
            <a:r>
              <a:rPr lang="zh-CN" altLang="en-US" b="1" dirty="0" smtClean="0">
                <a:solidFill>
                  <a:schemeClr val="bg1"/>
                </a:solidFill>
                <a:latin typeface="微软雅黑" pitchFamily="34" charset="-122"/>
                <a:ea typeface="微软雅黑" pitchFamily="34" charset="-122"/>
              </a:rPr>
              <a:t>管理</a:t>
            </a:r>
            <a:endParaRPr lang="zh-CN" altLang="en-US" b="1" dirty="0">
              <a:solidFill>
                <a:schemeClr val="bg1"/>
              </a:solidFill>
              <a:latin typeface="微软雅黑" pitchFamily="34" charset="-122"/>
              <a:ea typeface="微软雅黑" pitchFamily="34" charset="-122"/>
            </a:endParaRPr>
          </a:p>
        </p:txBody>
      </p:sp>
      <p:sp>
        <p:nvSpPr>
          <p:cNvPr id="30" name="Oval 11"/>
          <p:cNvSpPr>
            <a:spLocks noChangeArrowheads="1"/>
          </p:cNvSpPr>
          <p:nvPr/>
        </p:nvSpPr>
        <p:spPr bwMode="gray">
          <a:xfrm>
            <a:off x="5857884" y="3929066"/>
            <a:ext cx="1292016" cy="1247091"/>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p:spPr>
        <p:txBody>
          <a:bodyPr wrap="none" anchor="ctr"/>
          <a:lstStyle/>
          <a:p>
            <a:pPr algn="ctr"/>
            <a:r>
              <a:rPr lang="zh-CN" altLang="en-US" b="1" dirty="0" smtClean="0">
                <a:solidFill>
                  <a:schemeClr val="bg1"/>
                </a:solidFill>
                <a:latin typeface="微软雅黑" pitchFamily="34" charset="-122"/>
                <a:ea typeface="微软雅黑" pitchFamily="34" charset="-122"/>
              </a:rPr>
              <a:t>发布</a:t>
            </a: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49341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a:t>
            </a:r>
            <a:r>
              <a:rPr lang="zh-CN" altLang="en-US" dirty="0">
                <a:latin typeface="微软雅黑" pitchFamily="34" charset="-122"/>
                <a:ea typeface="微软雅黑" pitchFamily="34" charset="-122"/>
              </a:rPr>
              <a:t>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国外</a:t>
            </a:r>
            <a:endParaRPr lang="zh-CN" altLang="en-US" dirty="0">
              <a:latin typeface="微软雅黑" pitchFamily="34" charset="-122"/>
              <a:ea typeface="微软雅黑" pitchFamily="34" charset="-122"/>
            </a:endParaRPr>
          </a:p>
        </p:txBody>
      </p:sp>
      <p:sp>
        <p:nvSpPr>
          <p:cNvPr id="6" name="矩形 5"/>
          <p:cNvSpPr/>
          <p:nvPr/>
        </p:nvSpPr>
        <p:spPr>
          <a:xfrm>
            <a:off x="2500298" y="1500174"/>
            <a:ext cx="4288353"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澳大利亚高等教育信息素养标准框架</a:t>
            </a:r>
            <a:endParaRPr lang="zh-CN" altLang="en-US" sz="2000" b="1" dirty="0">
              <a:latin typeface="微软雅黑" pitchFamily="34" charset="-122"/>
              <a:ea typeface="微软雅黑" pitchFamily="34" charset="-122"/>
            </a:endParaRPr>
          </a:p>
        </p:txBody>
      </p:sp>
      <p:graphicFrame>
        <p:nvGraphicFramePr>
          <p:cNvPr id="10" name="表格 9"/>
          <p:cNvGraphicFramePr>
            <a:graphicFrameLocks noGrp="1"/>
          </p:cNvGraphicFramePr>
          <p:nvPr/>
        </p:nvGraphicFramePr>
        <p:xfrm>
          <a:off x="714348" y="2000240"/>
          <a:ext cx="8001056" cy="4277986"/>
        </p:xfrm>
        <a:graphic>
          <a:graphicData uri="http://schemas.openxmlformats.org/drawingml/2006/table">
            <a:tbl>
              <a:tblPr>
                <a:tableStyleId>{775DCB02-9BB8-47FD-8907-85C794F793BA}</a:tableStyleId>
              </a:tblPr>
              <a:tblGrid>
                <a:gridCol w="8001056"/>
              </a:tblGrid>
              <a:tr h="513748">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能确定信息需求的性质和范围</a:t>
                      </a:r>
                      <a:endParaRPr lang="zh-CN" sz="2000" kern="100" dirty="0">
                        <a:latin typeface="微软雅黑" pitchFamily="34" charset="-122"/>
                        <a:ea typeface="微软雅黑" pitchFamily="34" charset="-122"/>
                        <a:cs typeface="Times New Roman"/>
                      </a:endParaRPr>
                    </a:p>
                  </a:txBody>
                  <a:tcPr marL="62169" marR="62169" marT="0" marB="0" anchor="ctr"/>
                </a:tc>
              </a:tr>
              <a:tr h="513748">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能有效、充分地存取所需的信息</a:t>
                      </a:r>
                      <a:endParaRPr lang="zh-CN" sz="2000" kern="100" dirty="0">
                        <a:latin typeface="微软雅黑" pitchFamily="34" charset="-122"/>
                        <a:ea typeface="微软雅黑" pitchFamily="34" charset="-122"/>
                        <a:cs typeface="Times New Roman"/>
                      </a:endParaRPr>
                    </a:p>
                  </a:txBody>
                  <a:tcPr marL="62169" marR="62169" marT="0" marB="0" anchor="ctr"/>
                </a:tc>
              </a:tr>
              <a:tr h="577074">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能批评地评估信息和信息源并把所选择地信息纳入自己的知识系统和价值系统</a:t>
                      </a:r>
                      <a:endParaRPr lang="zh-CN" sz="2000" kern="100" dirty="0">
                        <a:latin typeface="微软雅黑" pitchFamily="34" charset="-122"/>
                        <a:ea typeface="微软雅黑" pitchFamily="34" charset="-122"/>
                        <a:cs typeface="Times New Roman"/>
                      </a:endParaRPr>
                    </a:p>
                  </a:txBody>
                  <a:tcPr marL="62169" marR="62169" marT="0" marB="0" anchor="ctr"/>
                </a:tc>
              </a:tr>
              <a:tr h="513748">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能分类、存贮、利用和改写所收集到的信息或生成的信息</a:t>
                      </a:r>
                      <a:endParaRPr lang="zh-CN" sz="2000" kern="100" dirty="0">
                        <a:latin typeface="微软雅黑" pitchFamily="34" charset="-122"/>
                        <a:ea typeface="微软雅黑" pitchFamily="34" charset="-122"/>
                        <a:cs typeface="Times New Roman"/>
                      </a:endParaRPr>
                    </a:p>
                  </a:txBody>
                  <a:tcPr marL="62169" marR="62169" marT="0" marB="0" anchor="ctr"/>
                </a:tc>
              </a:tr>
              <a:tr h="577074">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独自或作为团体中的一员能结合以前的知识和新的理解来扩展、再组织或创造新的知识</a:t>
                      </a:r>
                      <a:endParaRPr lang="zh-CN" sz="2000" kern="100" dirty="0">
                        <a:latin typeface="微软雅黑" pitchFamily="34" charset="-122"/>
                        <a:ea typeface="微软雅黑" pitchFamily="34" charset="-122"/>
                        <a:cs typeface="Times New Roman"/>
                      </a:endParaRPr>
                    </a:p>
                  </a:txBody>
                  <a:tcPr marL="62169" marR="62169" marT="0" marB="0" anchor="ctr"/>
                </a:tc>
              </a:tr>
              <a:tr h="577074">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能通过使用信息理解、文化的、法律的和社会问题并遵守法律、伦理道德地存取和使用信息</a:t>
                      </a:r>
                      <a:endParaRPr lang="zh-CN" sz="2000" kern="100" dirty="0">
                        <a:latin typeface="微软雅黑" pitchFamily="34" charset="-122"/>
                        <a:ea typeface="微软雅黑" pitchFamily="34" charset="-122"/>
                        <a:cs typeface="Times New Roman"/>
                      </a:endParaRPr>
                    </a:p>
                  </a:txBody>
                  <a:tcPr marL="62169" marR="62169" marT="0" marB="0" anchor="ctr"/>
                </a:tc>
              </a:tr>
              <a:tr h="513748">
                <a:tc>
                  <a:txBody>
                    <a:bodyPr/>
                    <a:lstStyle/>
                    <a:p>
                      <a:pPr algn="l">
                        <a:lnSpc>
                          <a:spcPct val="150000"/>
                        </a:lnSpc>
                        <a:spcAft>
                          <a:spcPts val="0"/>
                        </a:spcAft>
                      </a:pPr>
                      <a:r>
                        <a:rPr lang="zh-CN" altLang="en-US" sz="1800" kern="1200" dirty="0" smtClean="0">
                          <a:solidFill>
                            <a:schemeClr val="dk1"/>
                          </a:solidFill>
                          <a:latin typeface="微软雅黑" pitchFamily="34" charset="-122"/>
                          <a:ea typeface="微软雅黑" pitchFamily="34" charset="-122"/>
                          <a:cs typeface="+mn-cs"/>
                        </a:rPr>
                        <a:t>能确认终身学习和履行公民职责与行使公民权利需要信息素养</a:t>
                      </a:r>
                      <a:endParaRPr lang="zh-CN" sz="2000" kern="100" dirty="0">
                        <a:latin typeface="微软雅黑" pitchFamily="34" charset="-122"/>
                        <a:ea typeface="微软雅黑" pitchFamily="34" charset="-122"/>
                        <a:cs typeface="Times New Roman"/>
                      </a:endParaRPr>
                    </a:p>
                  </a:txBody>
                  <a:tcPr marL="62169" marR="62169" marT="0" marB="0" anchor="ctr"/>
                </a:tc>
              </a:tr>
            </a:tbl>
          </a:graphicData>
        </a:graphic>
      </p:graphicFrame>
    </p:spTree>
    <p:extLst>
      <p:ext uri="{BB962C8B-B14F-4D97-AF65-F5344CB8AC3E}">
        <p14:creationId xmlns:p14="http://schemas.microsoft.com/office/powerpoint/2010/main" val="1491081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a:t>
            </a:r>
            <a:r>
              <a:rPr lang="zh-CN" altLang="en-US" dirty="0">
                <a:latin typeface="微软雅黑" pitchFamily="34" charset="-122"/>
                <a:ea typeface="微软雅黑" pitchFamily="34" charset="-122"/>
              </a:rPr>
              <a:t>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国内</a:t>
            </a:r>
            <a:endParaRPr lang="zh-CN" altLang="en-US" dirty="0">
              <a:latin typeface="微软雅黑" pitchFamily="34" charset="-122"/>
              <a:ea typeface="微软雅黑" pitchFamily="34" charset="-122"/>
            </a:endParaRPr>
          </a:p>
        </p:txBody>
      </p:sp>
      <p:sp>
        <p:nvSpPr>
          <p:cNvPr id="6" name="矩形 5"/>
          <p:cNvSpPr/>
          <p:nvPr/>
        </p:nvSpPr>
        <p:spPr>
          <a:xfrm>
            <a:off x="1357290" y="1285860"/>
            <a:ext cx="659667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杨晓光、陈文勇的高等院校学生的信息素养能力标准草案</a:t>
            </a:r>
            <a:endParaRPr lang="zh-CN" altLang="en-US" sz="2000" b="1" dirty="0">
              <a:latin typeface="微软雅黑" pitchFamily="34" charset="-122"/>
              <a:ea typeface="微软雅黑" pitchFamily="34" charset="-122"/>
            </a:endParaRPr>
          </a:p>
        </p:txBody>
      </p:sp>
      <p:graphicFrame>
        <p:nvGraphicFramePr>
          <p:cNvPr id="8" name="图示 7"/>
          <p:cNvGraphicFramePr/>
          <p:nvPr/>
        </p:nvGraphicFramePr>
        <p:xfrm>
          <a:off x="500034" y="1857364"/>
          <a:ext cx="8286776" cy="3831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65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ea typeface="宋体" charset="-122"/>
              </a:rPr>
              <a:t>信息素养的定义</a:t>
            </a:r>
            <a:endParaRPr lang="en-US" altLang="zh-CN" dirty="0">
              <a:ea typeface="宋体" charset="-122"/>
            </a:endParaRPr>
          </a:p>
        </p:txBody>
      </p:sp>
      <p:sp>
        <p:nvSpPr>
          <p:cNvPr id="41987" name="Rectangle 3"/>
          <p:cNvSpPr>
            <a:spLocks noGrp="1" noChangeArrowheads="1"/>
          </p:cNvSpPr>
          <p:nvPr>
            <p:ph type="body" idx="1"/>
          </p:nvPr>
        </p:nvSpPr>
        <p:spPr>
          <a:xfrm>
            <a:off x="683568" y="1340768"/>
            <a:ext cx="7620000" cy="4267200"/>
          </a:xfrm>
        </p:spPr>
        <p:txBody>
          <a:bodyPr/>
          <a:lstStyle/>
          <a:p>
            <a:pPr>
              <a:spcBef>
                <a:spcPts val="0"/>
              </a:spcBef>
              <a:spcAft>
                <a:spcPts val="600"/>
              </a:spcAft>
            </a:pPr>
            <a:r>
              <a:rPr lang="zh-CN" altLang="en-US" sz="2000" b="1" dirty="0" smtClean="0">
                <a:ea typeface="宋体" charset="-122"/>
              </a:rPr>
              <a:t>国内比较典型的信息素养的定义</a:t>
            </a:r>
            <a:endParaRPr lang="en-US" altLang="zh-CN" sz="1800" dirty="0" smtClean="0">
              <a:latin typeface="微软雅黑"/>
              <a:ea typeface="微软雅黑"/>
              <a:cs typeface="微软雅黑"/>
            </a:endParaRPr>
          </a:p>
          <a:p>
            <a:pPr lvl="1">
              <a:spcBef>
                <a:spcPts val="1224"/>
              </a:spcBef>
            </a:pPr>
            <a:r>
              <a:rPr lang="en-US" altLang="zh-CN" sz="1800" dirty="0">
                <a:latin typeface="黑体"/>
                <a:ea typeface="黑体"/>
                <a:cs typeface="黑体"/>
              </a:rPr>
              <a:t>1997</a:t>
            </a:r>
            <a:r>
              <a:rPr lang="zh-CN" altLang="en-US" sz="1800" dirty="0">
                <a:latin typeface="黑体"/>
                <a:ea typeface="黑体"/>
                <a:cs typeface="黑体"/>
              </a:rPr>
              <a:t>年，马海群在</a:t>
            </a:r>
            <a:r>
              <a:rPr lang="en-US" altLang="zh-CN" sz="1800" dirty="0">
                <a:latin typeface="黑体"/>
                <a:ea typeface="黑体"/>
                <a:cs typeface="黑体"/>
              </a:rPr>
              <a:t>《</a:t>
            </a:r>
            <a:r>
              <a:rPr lang="zh-CN" altLang="en-US" sz="1800" dirty="0">
                <a:latin typeface="黑体"/>
                <a:ea typeface="黑体"/>
                <a:cs typeface="黑体"/>
              </a:rPr>
              <a:t>论信息素质教育</a:t>
            </a:r>
            <a:r>
              <a:rPr lang="en-US" altLang="zh-CN" sz="1800" dirty="0">
                <a:latin typeface="黑体"/>
                <a:ea typeface="黑体"/>
                <a:cs typeface="黑体"/>
              </a:rPr>
              <a:t>》</a:t>
            </a:r>
            <a:r>
              <a:rPr lang="zh-CN" altLang="en-US" sz="1800" dirty="0">
                <a:latin typeface="黑体"/>
                <a:ea typeface="黑体"/>
                <a:cs typeface="黑体"/>
              </a:rPr>
              <a:t>一文中将信息素养定义为：“在信息化社会中个体成员所具有的各种信息品质，包括信息智慧（涉及信息知识与技能）、信息到的、信息意识、信息觉悟、信息观念、信息潜能、信息心理等等。</a:t>
            </a:r>
            <a:r>
              <a:rPr lang="zh-CN" altLang="en-US" sz="1800" dirty="0" smtClean="0">
                <a:latin typeface="黑体"/>
                <a:ea typeface="黑体"/>
                <a:cs typeface="黑体"/>
              </a:rPr>
              <a:t>”</a:t>
            </a:r>
            <a:endParaRPr lang="en-US" altLang="zh-CN" sz="1800" dirty="0" smtClean="0">
              <a:solidFill>
                <a:schemeClr val="tx2"/>
              </a:solidFill>
              <a:latin typeface="黑体"/>
              <a:ea typeface="黑体"/>
              <a:cs typeface="黑体"/>
            </a:endParaRPr>
          </a:p>
          <a:p>
            <a:pPr lvl="1">
              <a:spcBef>
                <a:spcPts val="1224"/>
              </a:spcBef>
            </a:pPr>
            <a:r>
              <a:rPr lang="en-US" altLang="zh-CN" sz="1800" dirty="0">
                <a:latin typeface="黑体"/>
                <a:ea typeface="黑体"/>
                <a:cs typeface="黑体"/>
              </a:rPr>
              <a:t>2000</a:t>
            </a:r>
            <a:r>
              <a:rPr lang="zh-CN" altLang="en-US" sz="1800" dirty="0">
                <a:latin typeface="黑体"/>
                <a:ea typeface="黑体"/>
                <a:cs typeface="黑体"/>
              </a:rPr>
              <a:t>年，谢立虹提出：“信息素养是在各种信息交叉渗透、技术高度发展的社会人们所具有的信息意识、信息处理的各种能力或技能，包括信息搜集、开发鉴别、综合分析的能力，信息技术运用能力，以及积极的信息心理和良好信息道德。”</a:t>
            </a:r>
          </a:p>
          <a:p>
            <a:pPr lvl="1">
              <a:spcBef>
                <a:spcPts val="1224"/>
              </a:spcBef>
            </a:pPr>
            <a:r>
              <a:rPr lang="en-US" altLang="zh-CN" sz="1800" dirty="0">
                <a:latin typeface="黑体"/>
                <a:ea typeface="黑体"/>
                <a:cs typeface="黑体"/>
              </a:rPr>
              <a:t>2003</a:t>
            </a:r>
            <a:r>
              <a:rPr lang="zh-CN" altLang="en-US" sz="1800" dirty="0">
                <a:latin typeface="黑体"/>
                <a:ea typeface="黑体"/>
                <a:cs typeface="黑体"/>
              </a:rPr>
              <a:t>年，皮介郑认为：“信息素养是信息主体在信息行为中认识和表达信息需求，利用适当的信息工具从各种信息源查找、获取、组织和利用信息的技术。”</a:t>
            </a:r>
          </a:p>
        </p:txBody>
      </p:sp>
    </p:spTree>
    <p:extLst>
      <p:ext uri="{BB962C8B-B14F-4D97-AF65-F5344CB8AC3E}">
        <p14:creationId xmlns:p14="http://schemas.microsoft.com/office/powerpoint/2010/main" val="24119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1000"/>
                                        <p:tgtEl>
                                          <p:spTgt spid="41987">
                                            <p:txEl>
                                              <p:pRg st="1" end="1"/>
                                            </p:txEl>
                                          </p:spTgt>
                                        </p:tgtEl>
                                      </p:cBhvr>
                                    </p:animEffect>
                                    <p:anim calcmode="lin" valueType="num">
                                      <p:cBhvr>
                                        <p:cTn id="8"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2" end="2"/>
                                            </p:txEl>
                                          </p:spTgt>
                                        </p:tgtEl>
                                        <p:attrNameLst>
                                          <p:attrName>style.visibility</p:attrName>
                                        </p:attrNameLst>
                                      </p:cBhvr>
                                      <p:to>
                                        <p:strVal val="visible"/>
                                      </p:to>
                                    </p:set>
                                    <p:animEffect transition="in" filter="fade">
                                      <p:cBhvr>
                                        <p:cTn id="14" dur="1000"/>
                                        <p:tgtEl>
                                          <p:spTgt spid="41987">
                                            <p:txEl>
                                              <p:pRg st="2" end="2"/>
                                            </p:txEl>
                                          </p:spTgt>
                                        </p:tgtEl>
                                      </p:cBhvr>
                                    </p:animEffect>
                                    <p:anim calcmode="lin" valueType="num">
                                      <p:cBhvr>
                                        <p:cTn id="15"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Effect transition="in" filter="fade">
                                      <p:cBhvr>
                                        <p:cTn id="21" dur="1000"/>
                                        <p:tgtEl>
                                          <p:spTgt spid="41987">
                                            <p:txEl>
                                              <p:pRg st="3" end="3"/>
                                            </p:txEl>
                                          </p:spTgt>
                                        </p:tgtEl>
                                      </p:cBhvr>
                                    </p:animEffect>
                                    <p:anim calcmode="lin" valueType="num">
                                      <p:cBhvr>
                                        <p:cTn id="22"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a:t>
            </a:r>
            <a:r>
              <a:rPr lang="zh-CN" altLang="en-US" dirty="0">
                <a:latin typeface="微软雅黑" pitchFamily="34" charset="-122"/>
                <a:ea typeface="微软雅黑" pitchFamily="34" charset="-122"/>
              </a:rPr>
              <a:t>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国内</a:t>
            </a:r>
            <a:endParaRPr lang="zh-CN" altLang="en-US" dirty="0">
              <a:latin typeface="微软雅黑" pitchFamily="34" charset="-122"/>
              <a:ea typeface="微软雅黑" pitchFamily="34" charset="-122"/>
            </a:endParaRPr>
          </a:p>
        </p:txBody>
      </p:sp>
      <p:sp>
        <p:nvSpPr>
          <p:cNvPr id="6" name="矩形 5"/>
          <p:cNvSpPr/>
          <p:nvPr/>
        </p:nvSpPr>
        <p:spPr>
          <a:xfrm>
            <a:off x="2285984" y="1285860"/>
            <a:ext cx="4288353"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北京地区高校信息素质能力指标体系</a:t>
            </a:r>
            <a:endParaRPr lang="zh-CN" altLang="en-US" sz="2000" b="1" dirty="0">
              <a:latin typeface="微软雅黑" pitchFamily="34" charset="-122"/>
              <a:ea typeface="微软雅黑" pitchFamily="34" charset="-122"/>
            </a:endParaRPr>
          </a:p>
        </p:txBody>
      </p:sp>
      <p:graphicFrame>
        <p:nvGraphicFramePr>
          <p:cNvPr id="10" name="图示 9"/>
          <p:cNvGraphicFramePr/>
          <p:nvPr/>
        </p:nvGraphicFramePr>
        <p:xfrm>
          <a:off x="857224" y="2000240"/>
          <a:ext cx="7929618"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643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大学生信息素养的</a:t>
            </a:r>
            <a:r>
              <a:rPr lang="zh-CN" altLang="en-US" dirty="0">
                <a:latin typeface="微软雅黑" pitchFamily="34" charset="-122"/>
                <a:ea typeface="微软雅黑" pitchFamily="34" charset="-122"/>
              </a:rPr>
              <a:t>评价标准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国内</a:t>
            </a:r>
            <a:endParaRPr lang="zh-CN" altLang="en-US" dirty="0">
              <a:latin typeface="微软雅黑" pitchFamily="34" charset="-122"/>
              <a:ea typeface="微软雅黑" pitchFamily="34" charset="-122"/>
            </a:endParaRPr>
          </a:p>
        </p:txBody>
      </p:sp>
      <p:sp>
        <p:nvSpPr>
          <p:cNvPr id="6" name="矩形 5"/>
          <p:cNvSpPr/>
          <p:nvPr/>
        </p:nvSpPr>
        <p:spPr>
          <a:xfrm>
            <a:off x="2500298" y="1071546"/>
            <a:ext cx="3775393"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刘孝文的信息素养评估指标体系</a:t>
            </a:r>
            <a:endParaRPr lang="zh-CN" altLang="en-US" sz="2000" b="1" dirty="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714348" y="1428735"/>
          <a:ext cx="7786745" cy="5077481"/>
        </p:xfrm>
        <a:graphic>
          <a:graphicData uri="http://schemas.openxmlformats.org/drawingml/2006/table">
            <a:tbl>
              <a:tblPr>
                <a:tableStyleId>{69CF1AB2-1976-4502-BF36-3FF5EA218861}</a:tableStyleId>
              </a:tblPr>
              <a:tblGrid>
                <a:gridCol w="642942"/>
                <a:gridCol w="1857388"/>
                <a:gridCol w="5286415"/>
              </a:tblGrid>
              <a:tr h="299155">
                <a:tc rowSpan="2">
                  <a:txBody>
                    <a:bodyPr/>
                    <a:lstStyle/>
                    <a:p>
                      <a:pPr algn="ctr">
                        <a:spcAft>
                          <a:spcPts val="0"/>
                        </a:spcAft>
                      </a:pPr>
                      <a:r>
                        <a:rPr lang="zh-CN" sz="1600" kern="100">
                          <a:latin typeface="微软雅黑" pitchFamily="34" charset="-122"/>
                          <a:ea typeface="微软雅黑" pitchFamily="34" charset="-122"/>
                        </a:rPr>
                        <a:t>目标</a:t>
                      </a:r>
                      <a:endParaRPr lang="zh-CN" sz="1600" kern="100">
                        <a:latin typeface="微软雅黑" pitchFamily="34" charset="-122"/>
                        <a:ea typeface="微软雅黑" pitchFamily="34" charset="-122"/>
                        <a:cs typeface="Times New Roman"/>
                      </a:endParaRPr>
                    </a:p>
                  </a:txBody>
                  <a:tcPr marL="42588" marR="42588" marT="0" marB="0" anchor="ctr"/>
                </a:tc>
                <a:tc gridSpan="2">
                  <a:txBody>
                    <a:bodyPr/>
                    <a:lstStyle/>
                    <a:p>
                      <a:pPr algn="ctr">
                        <a:spcAft>
                          <a:spcPts val="0"/>
                        </a:spcAft>
                      </a:pPr>
                      <a:r>
                        <a:rPr lang="zh-CN" sz="1600" kern="100">
                          <a:latin typeface="微软雅黑" pitchFamily="34" charset="-122"/>
                          <a:ea typeface="微软雅黑" pitchFamily="34" charset="-122"/>
                        </a:rPr>
                        <a:t>指标层</a:t>
                      </a:r>
                      <a:r>
                        <a:rPr lang="en-US" sz="1600" kern="100">
                          <a:latin typeface="微软雅黑" pitchFamily="34" charset="-122"/>
                          <a:ea typeface="微软雅黑" pitchFamily="34" charset="-122"/>
                        </a:rPr>
                        <a:t>U</a:t>
                      </a:r>
                      <a:endParaRPr lang="zh-CN" sz="1600" kern="100">
                        <a:latin typeface="微软雅黑" pitchFamily="34" charset="-122"/>
                        <a:ea typeface="微软雅黑" pitchFamily="34" charset="-122"/>
                        <a:cs typeface="Times New Roman"/>
                      </a:endParaRPr>
                    </a:p>
                  </a:txBody>
                  <a:tcPr marL="42588" marR="42588" marT="0" marB="0" anchor="ctr"/>
                </a:tc>
                <a:tc hMerge="1">
                  <a:txBody>
                    <a:bodyPr/>
                    <a:lstStyle/>
                    <a:p>
                      <a:endParaRPr lang="zh-CN" altLang="en-US"/>
                    </a:p>
                  </a:txBody>
                  <a:tcPr/>
                </a:tc>
              </a:tr>
              <a:tr h="299155">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一级指标</a:t>
                      </a:r>
                      <a:endParaRPr lang="zh-CN" sz="1600" kern="100">
                        <a:latin typeface="微软雅黑" pitchFamily="34" charset="-122"/>
                        <a:ea typeface="微软雅黑" pitchFamily="34" charset="-122"/>
                        <a:cs typeface="Times New Roman"/>
                      </a:endParaRPr>
                    </a:p>
                  </a:txBody>
                  <a:tcPr marL="42588" marR="42588" marT="0" marB="0" anchor="ctr"/>
                </a:tc>
                <a:tc>
                  <a:txBody>
                    <a:bodyPr/>
                    <a:lstStyle/>
                    <a:p>
                      <a:pPr algn="ctr">
                        <a:spcAft>
                          <a:spcPts val="0"/>
                        </a:spcAft>
                      </a:pPr>
                      <a:r>
                        <a:rPr lang="zh-CN" sz="1600" kern="100">
                          <a:latin typeface="微软雅黑" pitchFamily="34" charset="-122"/>
                          <a:ea typeface="微软雅黑" pitchFamily="34" charset="-122"/>
                        </a:rPr>
                        <a:t>二级指标</a:t>
                      </a:r>
                      <a:endParaRPr lang="zh-CN" sz="1600" kern="100">
                        <a:latin typeface="微软雅黑" pitchFamily="34" charset="-122"/>
                        <a:ea typeface="微软雅黑" pitchFamily="34" charset="-122"/>
                        <a:cs typeface="Times New Roman"/>
                      </a:endParaRPr>
                    </a:p>
                  </a:txBody>
                  <a:tcPr marL="42588" marR="42588" marT="0" marB="0" anchor="ctr"/>
                </a:tc>
              </a:tr>
              <a:tr h="299155">
                <a:tc rowSpan="14">
                  <a:txBody>
                    <a:bodyPr/>
                    <a:lstStyle/>
                    <a:p>
                      <a:pPr marL="71755" marR="71755" algn="ctr">
                        <a:spcAft>
                          <a:spcPts val="0"/>
                        </a:spcAft>
                      </a:pPr>
                      <a:r>
                        <a:rPr lang="zh-CN" sz="1600" kern="100" dirty="0">
                          <a:latin typeface="微软雅黑" pitchFamily="34" charset="-122"/>
                          <a:ea typeface="微软雅黑" pitchFamily="34" charset="-122"/>
                        </a:rPr>
                        <a:t>信息素养</a:t>
                      </a:r>
                      <a:r>
                        <a:rPr lang="en-US" sz="1600" kern="100" dirty="0">
                          <a:latin typeface="微软雅黑" pitchFamily="34" charset="-122"/>
                          <a:ea typeface="微软雅黑" pitchFamily="34" charset="-122"/>
                        </a:rPr>
                        <a:t>U</a:t>
                      </a:r>
                      <a:endParaRPr lang="zh-CN" sz="1600" kern="100" dirty="0">
                        <a:latin typeface="微软雅黑" pitchFamily="34" charset="-122"/>
                        <a:ea typeface="微软雅黑" pitchFamily="34" charset="-122"/>
                        <a:cs typeface="Times New Roman"/>
                      </a:endParaRPr>
                    </a:p>
                  </a:txBody>
                  <a:tcPr marL="42588" marR="42588" marT="0" marB="0" vert="eaVert" anchor="ctr"/>
                </a:tc>
                <a:tc rowSpan="3">
                  <a:txBody>
                    <a:bodyPr/>
                    <a:lstStyle/>
                    <a:p>
                      <a:pPr algn="ctr">
                        <a:spcAft>
                          <a:spcPts val="0"/>
                        </a:spcAft>
                      </a:pPr>
                      <a:r>
                        <a:rPr lang="zh-CN" sz="1600" kern="100">
                          <a:latin typeface="微软雅黑" pitchFamily="34" charset="-122"/>
                          <a:ea typeface="微软雅黑" pitchFamily="34" charset="-122"/>
                        </a:rPr>
                        <a:t>信息意识素养</a:t>
                      </a:r>
                      <a:r>
                        <a:rPr lang="en-US" sz="1600" kern="100">
                          <a:latin typeface="微软雅黑" pitchFamily="34" charset="-122"/>
                          <a:ea typeface="微软雅黑" pitchFamily="34" charset="-122"/>
                        </a:rPr>
                        <a:t> U1</a:t>
                      </a:r>
                      <a:endParaRPr lang="zh-CN" sz="1600" kern="100">
                        <a:latin typeface="微软雅黑" pitchFamily="34" charset="-122"/>
                        <a:ea typeface="微软雅黑" pitchFamily="34" charset="-122"/>
                        <a:cs typeface="Times New Roman"/>
                      </a:endParaRPr>
                    </a:p>
                  </a:txBody>
                  <a:tcPr marL="42588" marR="42588" marT="0" marB="0" anchor="ctr"/>
                </a:tc>
                <a:tc>
                  <a:txBody>
                    <a:bodyPr/>
                    <a:lstStyle/>
                    <a:p>
                      <a:pPr algn="just">
                        <a:spcAft>
                          <a:spcPts val="0"/>
                        </a:spcAft>
                      </a:pPr>
                      <a:r>
                        <a:rPr lang="zh-CN" sz="1600" kern="100">
                          <a:latin typeface="微软雅黑" pitchFamily="34" charset="-122"/>
                          <a:ea typeface="微软雅黑" pitchFamily="34" charset="-122"/>
                        </a:rPr>
                        <a:t>信息敏感性</a:t>
                      </a:r>
                      <a:r>
                        <a:rPr lang="en-US" sz="1600" kern="100">
                          <a:latin typeface="微软雅黑" pitchFamily="34" charset="-122"/>
                          <a:ea typeface="微软雅黑" pitchFamily="34" charset="-122"/>
                        </a:rPr>
                        <a:t> U11</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对信息的价值和作用的认识</a:t>
                      </a:r>
                      <a:r>
                        <a:rPr lang="en-US" sz="1600" kern="100">
                          <a:latin typeface="微软雅黑" pitchFamily="34" charset="-122"/>
                          <a:ea typeface="微软雅黑" pitchFamily="34" charset="-122"/>
                        </a:rPr>
                        <a:t> U12</a:t>
                      </a:r>
                      <a:endParaRPr lang="zh-CN" sz="1600" kern="100">
                        <a:latin typeface="微软雅黑" pitchFamily="34" charset="-122"/>
                        <a:ea typeface="微软雅黑" pitchFamily="34" charset="-122"/>
                        <a:cs typeface="Times New Roman"/>
                      </a:endParaRPr>
                    </a:p>
                  </a:txBody>
                  <a:tcPr marL="42588" marR="42588" marT="0" marB="0"/>
                </a:tc>
              </a:tr>
              <a:tr h="590156">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在信息获取、处理、传播的过程中，能够考虑到相关的法律、道德、经济问题</a:t>
                      </a:r>
                      <a:r>
                        <a:rPr lang="en-US" sz="1600" kern="100">
                          <a:latin typeface="微软雅黑" pitchFamily="34" charset="-122"/>
                          <a:ea typeface="微软雅黑" pitchFamily="34" charset="-122"/>
                        </a:rPr>
                        <a:t> U13</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rowSpan="3">
                  <a:txBody>
                    <a:bodyPr/>
                    <a:lstStyle/>
                    <a:p>
                      <a:pPr algn="ctr">
                        <a:spcAft>
                          <a:spcPts val="0"/>
                        </a:spcAft>
                      </a:pPr>
                      <a:r>
                        <a:rPr lang="zh-CN" sz="1600" kern="100">
                          <a:latin typeface="微软雅黑" pitchFamily="34" charset="-122"/>
                          <a:ea typeface="微软雅黑" pitchFamily="34" charset="-122"/>
                        </a:rPr>
                        <a:t>信息知识素养</a:t>
                      </a:r>
                      <a:r>
                        <a:rPr lang="en-US" sz="1600" kern="100">
                          <a:latin typeface="微软雅黑" pitchFamily="34" charset="-122"/>
                          <a:ea typeface="微软雅黑" pitchFamily="34" charset="-122"/>
                        </a:rPr>
                        <a:t> U2</a:t>
                      </a:r>
                      <a:endParaRPr lang="zh-CN" sz="1600" kern="100">
                        <a:latin typeface="微软雅黑" pitchFamily="34" charset="-122"/>
                        <a:ea typeface="微软雅黑" pitchFamily="34" charset="-122"/>
                        <a:cs typeface="Times New Roman"/>
                      </a:endParaRPr>
                    </a:p>
                  </a:txBody>
                  <a:tcPr marL="42588" marR="42588" marT="0" marB="0" anchor="ctr"/>
                </a:tc>
                <a:tc>
                  <a:txBody>
                    <a:bodyPr/>
                    <a:lstStyle/>
                    <a:p>
                      <a:pPr algn="just">
                        <a:spcAft>
                          <a:spcPts val="0"/>
                        </a:spcAft>
                      </a:pPr>
                      <a:r>
                        <a:rPr lang="zh-CN" sz="1600" kern="100">
                          <a:latin typeface="微软雅黑" pitchFamily="34" charset="-122"/>
                          <a:ea typeface="微软雅黑" pitchFamily="34" charset="-122"/>
                        </a:rPr>
                        <a:t>基本文化素质</a:t>
                      </a:r>
                      <a:r>
                        <a:rPr lang="en-US" sz="1600" kern="100">
                          <a:latin typeface="微软雅黑" pitchFamily="34" charset="-122"/>
                          <a:ea typeface="微软雅黑" pitchFamily="34" charset="-122"/>
                        </a:rPr>
                        <a:t> U21</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信息技术知识</a:t>
                      </a:r>
                      <a:r>
                        <a:rPr lang="en-US" sz="1600" kern="100">
                          <a:latin typeface="微软雅黑" pitchFamily="34" charset="-122"/>
                          <a:ea typeface="微软雅黑" pitchFamily="34" charset="-122"/>
                        </a:rPr>
                        <a:t> U22</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信息法律、政策知识</a:t>
                      </a:r>
                      <a:r>
                        <a:rPr lang="en-US" sz="1600" kern="100">
                          <a:latin typeface="微软雅黑" pitchFamily="34" charset="-122"/>
                          <a:ea typeface="微软雅黑" pitchFamily="34" charset="-122"/>
                        </a:rPr>
                        <a:t> U23</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rowSpan="2">
                  <a:txBody>
                    <a:bodyPr/>
                    <a:lstStyle/>
                    <a:p>
                      <a:pPr algn="ctr">
                        <a:spcAft>
                          <a:spcPts val="0"/>
                        </a:spcAft>
                      </a:pPr>
                      <a:r>
                        <a:rPr lang="zh-CN" sz="1600" kern="100">
                          <a:latin typeface="微软雅黑" pitchFamily="34" charset="-122"/>
                          <a:ea typeface="微软雅黑" pitchFamily="34" charset="-122"/>
                        </a:rPr>
                        <a:t>信息定位能力</a:t>
                      </a:r>
                      <a:r>
                        <a:rPr lang="en-US" sz="1600" kern="100">
                          <a:latin typeface="微软雅黑" pitchFamily="34" charset="-122"/>
                          <a:ea typeface="微软雅黑" pitchFamily="34" charset="-122"/>
                        </a:rPr>
                        <a:t> U3</a:t>
                      </a:r>
                      <a:endParaRPr lang="zh-CN" sz="1600" kern="100">
                        <a:latin typeface="微软雅黑" pitchFamily="34" charset="-122"/>
                        <a:ea typeface="微软雅黑" pitchFamily="34" charset="-122"/>
                        <a:cs typeface="Times New Roman"/>
                      </a:endParaRPr>
                    </a:p>
                  </a:txBody>
                  <a:tcPr marL="42588" marR="42588" marT="0" marB="0" anchor="ctr"/>
                </a:tc>
                <a:tc>
                  <a:txBody>
                    <a:bodyPr/>
                    <a:lstStyle/>
                    <a:p>
                      <a:pPr algn="just">
                        <a:spcAft>
                          <a:spcPts val="0"/>
                        </a:spcAft>
                      </a:pPr>
                      <a:r>
                        <a:rPr lang="zh-CN" sz="1600" kern="100">
                          <a:latin typeface="微软雅黑" pitchFamily="34" charset="-122"/>
                          <a:ea typeface="微软雅黑" pitchFamily="34" charset="-122"/>
                        </a:rPr>
                        <a:t>明确地表达信息需求</a:t>
                      </a:r>
                      <a:r>
                        <a:rPr lang="en-US" sz="1600" kern="100">
                          <a:latin typeface="微软雅黑" pitchFamily="34" charset="-122"/>
                          <a:ea typeface="微软雅黑" pitchFamily="34" charset="-122"/>
                        </a:rPr>
                        <a:t> U31</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辨识各种形式的信息源</a:t>
                      </a:r>
                      <a:r>
                        <a:rPr lang="en-US" sz="1600" kern="100">
                          <a:latin typeface="微软雅黑" pitchFamily="34" charset="-122"/>
                          <a:ea typeface="微软雅黑" pitchFamily="34" charset="-122"/>
                        </a:rPr>
                        <a:t> U32</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rowSpan="3">
                  <a:txBody>
                    <a:bodyPr/>
                    <a:lstStyle/>
                    <a:p>
                      <a:pPr algn="ctr">
                        <a:spcAft>
                          <a:spcPts val="0"/>
                        </a:spcAft>
                      </a:pPr>
                      <a:r>
                        <a:rPr lang="zh-CN" sz="1600" kern="100">
                          <a:latin typeface="微软雅黑" pitchFamily="34" charset="-122"/>
                          <a:ea typeface="微软雅黑" pitchFamily="34" charset="-122"/>
                        </a:rPr>
                        <a:t>信息获取能力</a:t>
                      </a:r>
                      <a:r>
                        <a:rPr lang="en-US" sz="1600" kern="100">
                          <a:latin typeface="微软雅黑" pitchFamily="34" charset="-122"/>
                          <a:ea typeface="微软雅黑" pitchFamily="34" charset="-122"/>
                        </a:rPr>
                        <a:t> U4</a:t>
                      </a:r>
                      <a:endParaRPr lang="zh-CN" sz="1600" kern="100">
                        <a:latin typeface="微软雅黑" pitchFamily="34" charset="-122"/>
                        <a:ea typeface="微软雅黑" pitchFamily="34" charset="-122"/>
                        <a:cs typeface="Times New Roman"/>
                      </a:endParaRPr>
                    </a:p>
                  </a:txBody>
                  <a:tcPr marL="42588" marR="42588" marT="0" marB="0" anchor="ctr"/>
                </a:tc>
                <a:tc>
                  <a:txBody>
                    <a:bodyPr/>
                    <a:lstStyle/>
                    <a:p>
                      <a:pPr algn="just">
                        <a:spcAft>
                          <a:spcPts val="0"/>
                        </a:spcAft>
                      </a:pPr>
                      <a:r>
                        <a:rPr lang="zh-CN" sz="1600" kern="100">
                          <a:latin typeface="微软雅黑" pitchFamily="34" charset="-122"/>
                          <a:ea typeface="微软雅黑" pitchFamily="34" charset="-122"/>
                        </a:rPr>
                        <a:t>采用多种方式获得所需信息</a:t>
                      </a:r>
                      <a:r>
                        <a:rPr lang="en-US" sz="1600" kern="100">
                          <a:latin typeface="微软雅黑" pitchFamily="34" charset="-122"/>
                          <a:ea typeface="微软雅黑" pitchFamily="34" charset="-122"/>
                        </a:rPr>
                        <a:t> U41</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根据需要制定恰当的检索策略与步骤</a:t>
                      </a:r>
                      <a:r>
                        <a:rPr lang="en-US" sz="1600" kern="100">
                          <a:latin typeface="微软雅黑" pitchFamily="34" charset="-122"/>
                          <a:ea typeface="微软雅黑" pitchFamily="34" charset="-122"/>
                        </a:rPr>
                        <a:t> U42</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对获取的信息做出判断和识别</a:t>
                      </a:r>
                      <a:r>
                        <a:rPr lang="en-US" sz="1600" kern="100">
                          <a:latin typeface="微软雅黑" pitchFamily="34" charset="-122"/>
                          <a:ea typeface="微软雅黑" pitchFamily="34" charset="-122"/>
                        </a:rPr>
                        <a:t> U43</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rowSpan="3">
                  <a:txBody>
                    <a:bodyPr/>
                    <a:lstStyle/>
                    <a:p>
                      <a:pPr algn="ctr">
                        <a:spcAft>
                          <a:spcPts val="0"/>
                        </a:spcAft>
                      </a:pPr>
                      <a:r>
                        <a:rPr lang="zh-CN" sz="1600" kern="100">
                          <a:latin typeface="微软雅黑" pitchFamily="34" charset="-122"/>
                          <a:ea typeface="微软雅黑" pitchFamily="34" charset="-122"/>
                        </a:rPr>
                        <a:t>信息加工能力</a:t>
                      </a:r>
                      <a:r>
                        <a:rPr lang="en-US" sz="1600" kern="100">
                          <a:latin typeface="微软雅黑" pitchFamily="34" charset="-122"/>
                          <a:ea typeface="微软雅黑" pitchFamily="34" charset="-122"/>
                        </a:rPr>
                        <a:t>U5</a:t>
                      </a:r>
                      <a:endParaRPr lang="zh-CN" sz="1600" kern="100">
                        <a:latin typeface="微软雅黑" pitchFamily="34" charset="-122"/>
                        <a:ea typeface="微软雅黑" pitchFamily="34" charset="-122"/>
                        <a:cs typeface="Times New Roman"/>
                      </a:endParaRPr>
                    </a:p>
                  </a:txBody>
                  <a:tcPr marL="42588" marR="42588" marT="0" marB="0" anchor="ctr"/>
                </a:tc>
                <a:tc>
                  <a:txBody>
                    <a:bodyPr/>
                    <a:lstStyle/>
                    <a:p>
                      <a:pPr algn="just">
                        <a:spcAft>
                          <a:spcPts val="0"/>
                        </a:spcAft>
                      </a:pPr>
                      <a:r>
                        <a:rPr lang="zh-CN" sz="1600" kern="100">
                          <a:latin typeface="微软雅黑" pitchFamily="34" charset="-122"/>
                          <a:ea typeface="微软雅黑" pitchFamily="34" charset="-122"/>
                        </a:rPr>
                        <a:t>能够保存、整理信息</a:t>
                      </a:r>
                      <a:r>
                        <a:rPr lang="en-US" sz="1600" kern="100">
                          <a:latin typeface="微软雅黑" pitchFamily="34" charset="-122"/>
                          <a:ea typeface="微软雅黑" pitchFamily="34" charset="-122"/>
                        </a:rPr>
                        <a:t> U51</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a:latin typeface="微软雅黑" pitchFamily="34" charset="-122"/>
                          <a:ea typeface="微软雅黑" pitchFamily="34" charset="-122"/>
                        </a:rPr>
                        <a:t>信息重组与创造能力</a:t>
                      </a:r>
                      <a:r>
                        <a:rPr lang="en-US" sz="1600" kern="100">
                          <a:latin typeface="微软雅黑" pitchFamily="34" charset="-122"/>
                          <a:ea typeface="微软雅黑" pitchFamily="34" charset="-122"/>
                        </a:rPr>
                        <a:t> U52</a:t>
                      </a:r>
                      <a:endParaRPr lang="zh-CN" sz="1600" kern="100">
                        <a:latin typeface="微软雅黑" pitchFamily="34" charset="-122"/>
                        <a:ea typeface="微软雅黑" pitchFamily="34" charset="-122"/>
                        <a:cs typeface="Times New Roman"/>
                      </a:endParaRPr>
                    </a:p>
                  </a:txBody>
                  <a:tcPr marL="42588" marR="42588" marT="0" marB="0"/>
                </a:tc>
              </a:tr>
              <a:tr h="2991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dirty="0">
                          <a:latin typeface="微软雅黑" pitchFamily="34" charset="-122"/>
                          <a:ea typeface="微软雅黑" pitchFamily="34" charset="-122"/>
                        </a:rPr>
                        <a:t>信息交流能力</a:t>
                      </a:r>
                      <a:r>
                        <a:rPr lang="en-US" sz="1600" kern="100" dirty="0">
                          <a:latin typeface="微软雅黑" pitchFamily="34" charset="-122"/>
                          <a:ea typeface="微软雅黑" pitchFamily="34" charset="-122"/>
                        </a:rPr>
                        <a:t> U53</a:t>
                      </a:r>
                      <a:endParaRPr lang="zh-CN" sz="1600" kern="100" dirty="0">
                        <a:latin typeface="微软雅黑" pitchFamily="34" charset="-122"/>
                        <a:ea typeface="微软雅黑" pitchFamily="34" charset="-122"/>
                        <a:cs typeface="Times New Roman"/>
                      </a:endParaRPr>
                    </a:p>
                  </a:txBody>
                  <a:tcPr marL="42588" marR="42588" marT="0" marB="0"/>
                </a:tc>
              </a:tr>
            </a:tbl>
          </a:graphicData>
        </a:graphic>
      </p:graphicFrame>
    </p:spTree>
    <p:extLst>
      <p:ext uri="{BB962C8B-B14F-4D97-AF65-F5344CB8AC3E}">
        <p14:creationId xmlns:p14="http://schemas.microsoft.com/office/powerpoint/2010/main" val="45545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本研究采用的信息素养评价标准指标体系</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214414" y="1357298"/>
          <a:ext cx="6643734" cy="4929220"/>
        </p:xfrm>
        <a:graphic>
          <a:graphicData uri="http://schemas.openxmlformats.org/drawingml/2006/table">
            <a:tbl>
              <a:tblPr>
                <a:tableStyleId>{3C2FFA5D-87B4-456A-9821-1D502468CF0F}</a:tableStyleId>
              </a:tblPr>
              <a:tblGrid>
                <a:gridCol w="2580247"/>
                <a:gridCol w="4063487"/>
              </a:tblGrid>
              <a:tr h="492922">
                <a:tc>
                  <a:txBody>
                    <a:bodyPr/>
                    <a:lstStyle/>
                    <a:p>
                      <a:pPr algn="ctr">
                        <a:spcAft>
                          <a:spcPts val="0"/>
                        </a:spcAft>
                      </a:pPr>
                      <a:r>
                        <a:rPr lang="zh-CN" sz="1600" b="1" kern="100" dirty="0">
                          <a:latin typeface="微软雅黑" pitchFamily="34" charset="-122"/>
                          <a:ea typeface="微软雅黑" pitchFamily="34" charset="-122"/>
                        </a:rPr>
                        <a:t>一级指标</a:t>
                      </a:r>
                      <a:endParaRPr lang="zh-CN" sz="1600" b="1" kern="100" dirty="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b="1" kern="100">
                          <a:latin typeface="微软雅黑" pitchFamily="34" charset="-122"/>
                          <a:ea typeface="微软雅黑" pitchFamily="34" charset="-122"/>
                        </a:rPr>
                        <a:t>二级指标</a:t>
                      </a:r>
                      <a:endParaRPr lang="zh-CN" sz="1600" b="1" kern="100">
                        <a:latin typeface="微软雅黑" pitchFamily="34" charset="-122"/>
                        <a:ea typeface="微软雅黑" pitchFamily="34" charset="-122"/>
                        <a:cs typeface="Times New Roman"/>
                      </a:endParaRPr>
                    </a:p>
                  </a:txBody>
                  <a:tcPr marL="33105" marR="33105" marT="0" marB="0" anchor="ctr"/>
                </a:tc>
              </a:tr>
              <a:tr h="492922">
                <a:tc rowSpan="4">
                  <a:txBody>
                    <a:bodyPr/>
                    <a:lstStyle/>
                    <a:p>
                      <a:pPr algn="ctr">
                        <a:spcAft>
                          <a:spcPts val="0"/>
                        </a:spcAft>
                      </a:pPr>
                      <a:r>
                        <a:rPr lang="zh-CN" sz="1600" b="0" kern="100" dirty="0">
                          <a:latin typeface="微软雅黑" pitchFamily="34" charset="-122"/>
                          <a:ea typeface="微软雅黑" pitchFamily="34" charset="-122"/>
                        </a:rPr>
                        <a:t>信息意识与态度</a:t>
                      </a:r>
                      <a:r>
                        <a:rPr lang="en-US" sz="1600" b="0" kern="100" dirty="0">
                          <a:latin typeface="微软雅黑" pitchFamily="34" charset="-122"/>
                          <a:ea typeface="微软雅黑" pitchFamily="34" charset="-122"/>
                        </a:rPr>
                        <a:t>L1</a:t>
                      </a:r>
                      <a:endParaRPr lang="zh-CN" sz="1600" b="0" kern="100" dirty="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b="0" kern="100">
                          <a:latin typeface="微软雅黑" pitchFamily="34" charset="-122"/>
                          <a:ea typeface="微软雅黑" pitchFamily="34" charset="-122"/>
                        </a:rPr>
                        <a:t>认识到信息的作用和价值</a:t>
                      </a:r>
                      <a:r>
                        <a:rPr lang="en-US" sz="1600" b="0" kern="100">
                          <a:latin typeface="微软雅黑" pitchFamily="34" charset="-122"/>
                          <a:ea typeface="微软雅黑" pitchFamily="34" charset="-122"/>
                        </a:rPr>
                        <a:t> L11</a:t>
                      </a:r>
                      <a:endParaRPr lang="zh-CN" sz="1600" b="0" kern="100">
                        <a:latin typeface="微软雅黑" pitchFamily="34" charset="-122"/>
                        <a:ea typeface="微软雅黑" pitchFamily="34" charset="-122"/>
                        <a:cs typeface="Times New Roman"/>
                      </a:endParaRPr>
                    </a:p>
                  </a:txBody>
                  <a:tcPr marL="33105" marR="33105" marT="0" marB="0" anchor="ctr"/>
                </a:tc>
              </a:tr>
              <a:tr h="492922">
                <a:tc vMerge="1">
                  <a:txBody>
                    <a:bodyPr/>
                    <a:lstStyle/>
                    <a:p>
                      <a:endParaRPr lang="zh-CN" altLang="en-US"/>
                    </a:p>
                  </a:txBody>
                  <a:tcPr/>
                </a:tc>
                <a:tc>
                  <a:txBody>
                    <a:bodyPr/>
                    <a:lstStyle/>
                    <a:p>
                      <a:pPr algn="ctr">
                        <a:spcAft>
                          <a:spcPts val="0"/>
                        </a:spcAft>
                      </a:pPr>
                      <a:r>
                        <a:rPr lang="zh-CN" sz="1600" b="0" kern="100">
                          <a:latin typeface="微软雅黑" pitchFamily="34" charset="-122"/>
                          <a:ea typeface="微软雅黑" pitchFamily="34" charset="-122"/>
                        </a:rPr>
                        <a:t>捕捉和发掘生活中的信息</a:t>
                      </a:r>
                      <a:r>
                        <a:rPr lang="en-US" sz="1600" b="0" kern="100">
                          <a:latin typeface="微软雅黑" pitchFamily="34" charset="-122"/>
                          <a:ea typeface="微软雅黑" pitchFamily="34" charset="-122"/>
                        </a:rPr>
                        <a:t> L12</a:t>
                      </a:r>
                      <a:endParaRPr lang="zh-CN" sz="1600" b="0" kern="100">
                        <a:latin typeface="微软雅黑" pitchFamily="34" charset="-122"/>
                        <a:ea typeface="微软雅黑" pitchFamily="34" charset="-122"/>
                        <a:cs typeface="Times New Roman"/>
                      </a:endParaRPr>
                    </a:p>
                  </a:txBody>
                  <a:tcPr marL="33105" marR="33105" marT="0" marB="0" anchor="ctr"/>
                </a:tc>
              </a:tr>
              <a:tr h="492922">
                <a:tc vMerge="1">
                  <a:txBody>
                    <a:bodyPr/>
                    <a:lstStyle/>
                    <a:p>
                      <a:endParaRPr lang="zh-CN" altLang="en-US"/>
                    </a:p>
                  </a:txBody>
                  <a:tcPr/>
                </a:tc>
                <a:tc>
                  <a:txBody>
                    <a:bodyPr/>
                    <a:lstStyle/>
                    <a:p>
                      <a:pPr algn="ctr">
                        <a:spcAft>
                          <a:spcPts val="0"/>
                        </a:spcAft>
                      </a:pPr>
                      <a:r>
                        <a:rPr lang="zh-CN" sz="1600" b="0" kern="100">
                          <a:latin typeface="微软雅黑" pitchFamily="34" charset="-122"/>
                          <a:ea typeface="微软雅黑" pitchFamily="34" charset="-122"/>
                        </a:rPr>
                        <a:t>以开放的态度接受信息</a:t>
                      </a:r>
                      <a:r>
                        <a:rPr lang="en-US" sz="1600" b="0" kern="100">
                          <a:latin typeface="微软雅黑" pitchFamily="34" charset="-122"/>
                          <a:ea typeface="微软雅黑" pitchFamily="34" charset="-122"/>
                        </a:rPr>
                        <a:t>   L13</a:t>
                      </a:r>
                      <a:endParaRPr lang="zh-CN" sz="1600" b="0" kern="100">
                        <a:latin typeface="微软雅黑" pitchFamily="34" charset="-122"/>
                        <a:ea typeface="微软雅黑" pitchFamily="34" charset="-122"/>
                        <a:cs typeface="Times New Roman"/>
                      </a:endParaRPr>
                    </a:p>
                  </a:txBody>
                  <a:tcPr marL="33105" marR="33105" marT="0" marB="0" anchor="ctr"/>
                </a:tc>
              </a:tr>
              <a:tr h="492922">
                <a:tc vMerge="1">
                  <a:txBody>
                    <a:bodyPr/>
                    <a:lstStyle/>
                    <a:p>
                      <a:endParaRPr lang="zh-CN" altLang="en-US"/>
                    </a:p>
                  </a:txBody>
                  <a:tcPr/>
                </a:tc>
                <a:tc>
                  <a:txBody>
                    <a:bodyPr/>
                    <a:lstStyle/>
                    <a:p>
                      <a:pPr algn="ctr">
                        <a:spcAft>
                          <a:spcPts val="0"/>
                        </a:spcAft>
                      </a:pPr>
                      <a:r>
                        <a:rPr lang="zh-CN" sz="1600" b="0" kern="100" dirty="0">
                          <a:latin typeface="微软雅黑" pitchFamily="34" charset="-122"/>
                          <a:ea typeface="微软雅黑" pitchFamily="34" charset="-122"/>
                        </a:rPr>
                        <a:t>积极主动的信息寻求态度</a:t>
                      </a:r>
                      <a:r>
                        <a:rPr lang="en-US" sz="1600" b="0" kern="100" dirty="0">
                          <a:latin typeface="微软雅黑" pitchFamily="34" charset="-122"/>
                          <a:ea typeface="微软雅黑" pitchFamily="34" charset="-122"/>
                        </a:rPr>
                        <a:t>   L14</a:t>
                      </a:r>
                      <a:endParaRPr lang="zh-CN" sz="1600" b="0" kern="100" dirty="0">
                        <a:latin typeface="微软雅黑" pitchFamily="34" charset="-122"/>
                        <a:ea typeface="微软雅黑" pitchFamily="34" charset="-122"/>
                        <a:cs typeface="Times New Roman"/>
                      </a:endParaRPr>
                    </a:p>
                  </a:txBody>
                  <a:tcPr marL="33105" marR="33105" marT="0" marB="0" anchor="ctr"/>
                </a:tc>
              </a:tr>
              <a:tr h="492922">
                <a:tc rowSpan="2">
                  <a:txBody>
                    <a:bodyPr/>
                    <a:lstStyle/>
                    <a:p>
                      <a:pPr algn="ctr">
                        <a:spcAft>
                          <a:spcPts val="0"/>
                        </a:spcAft>
                      </a:pPr>
                      <a:r>
                        <a:rPr lang="zh-CN" sz="1600" b="0" kern="100">
                          <a:latin typeface="微软雅黑" pitchFamily="34" charset="-122"/>
                          <a:ea typeface="微软雅黑" pitchFamily="34" charset="-122"/>
                        </a:rPr>
                        <a:t>信息需求定位</a:t>
                      </a:r>
                      <a:r>
                        <a:rPr lang="en-US" sz="1600" b="0" kern="100">
                          <a:latin typeface="微软雅黑" pitchFamily="34" charset="-122"/>
                          <a:ea typeface="微软雅黑" pitchFamily="34" charset="-122"/>
                        </a:rPr>
                        <a:t> L2</a:t>
                      </a:r>
                      <a:endParaRPr lang="zh-CN" sz="1600" b="0" kern="10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b="0" kern="100" dirty="0">
                          <a:latin typeface="微软雅黑" pitchFamily="34" charset="-122"/>
                          <a:ea typeface="微软雅黑" pitchFamily="34" charset="-122"/>
                        </a:rPr>
                        <a:t>明确地表达信息需求</a:t>
                      </a:r>
                      <a:r>
                        <a:rPr lang="en-US" sz="1600" b="0" kern="100" dirty="0">
                          <a:latin typeface="微软雅黑" pitchFamily="34" charset="-122"/>
                          <a:ea typeface="微软雅黑" pitchFamily="34" charset="-122"/>
                        </a:rPr>
                        <a:t> L21</a:t>
                      </a:r>
                      <a:endParaRPr lang="zh-CN" sz="1600" b="0" kern="100" dirty="0">
                        <a:latin typeface="微软雅黑" pitchFamily="34" charset="-122"/>
                        <a:ea typeface="微软雅黑" pitchFamily="34" charset="-122"/>
                        <a:cs typeface="Times New Roman"/>
                      </a:endParaRPr>
                    </a:p>
                  </a:txBody>
                  <a:tcPr marL="33105" marR="33105" marT="0" marB="0" anchor="ctr"/>
                </a:tc>
              </a:tr>
              <a:tr h="492922">
                <a:tc vMerge="1">
                  <a:txBody>
                    <a:bodyPr/>
                    <a:lstStyle/>
                    <a:p>
                      <a:endParaRPr lang="zh-CN" altLang="en-US"/>
                    </a:p>
                  </a:txBody>
                  <a:tcPr/>
                </a:tc>
                <a:tc>
                  <a:txBody>
                    <a:bodyPr/>
                    <a:lstStyle/>
                    <a:p>
                      <a:pPr algn="ctr">
                        <a:spcAft>
                          <a:spcPts val="0"/>
                        </a:spcAft>
                      </a:pPr>
                      <a:r>
                        <a:rPr lang="zh-CN" sz="1600" b="0" kern="100" dirty="0">
                          <a:latin typeface="微软雅黑" pitchFamily="34" charset="-122"/>
                          <a:ea typeface="微软雅黑" pitchFamily="34" charset="-122"/>
                        </a:rPr>
                        <a:t>信息需求的重新定义</a:t>
                      </a:r>
                      <a:r>
                        <a:rPr lang="en-US" sz="1600" b="0" kern="100" dirty="0">
                          <a:latin typeface="微软雅黑" pitchFamily="34" charset="-122"/>
                          <a:ea typeface="微软雅黑" pitchFamily="34" charset="-122"/>
                        </a:rPr>
                        <a:t> L22</a:t>
                      </a:r>
                      <a:endParaRPr lang="zh-CN" sz="1600" b="0" kern="100" dirty="0">
                        <a:latin typeface="微软雅黑" pitchFamily="34" charset="-122"/>
                        <a:ea typeface="微软雅黑" pitchFamily="34" charset="-122"/>
                        <a:cs typeface="Times New Roman"/>
                      </a:endParaRPr>
                    </a:p>
                  </a:txBody>
                  <a:tcPr marL="33105" marR="33105" marT="0" marB="0" anchor="ctr"/>
                </a:tc>
              </a:tr>
              <a:tr h="492922">
                <a:tc rowSpan="3">
                  <a:txBody>
                    <a:bodyPr/>
                    <a:lstStyle/>
                    <a:p>
                      <a:pPr algn="ctr">
                        <a:spcAft>
                          <a:spcPts val="0"/>
                        </a:spcAft>
                      </a:pPr>
                      <a:r>
                        <a:rPr lang="zh-CN" sz="1600" b="0" kern="100">
                          <a:latin typeface="微软雅黑" pitchFamily="34" charset="-122"/>
                          <a:ea typeface="微软雅黑" pitchFamily="34" charset="-122"/>
                        </a:rPr>
                        <a:t>信息获取能力</a:t>
                      </a:r>
                      <a:r>
                        <a:rPr lang="en-US" sz="1600" b="0" kern="100">
                          <a:latin typeface="微软雅黑" pitchFamily="34" charset="-122"/>
                          <a:ea typeface="微软雅黑" pitchFamily="34" charset="-122"/>
                        </a:rPr>
                        <a:t> L3</a:t>
                      </a:r>
                      <a:endParaRPr lang="zh-CN" sz="1600" b="0" kern="10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b="0" kern="100" dirty="0">
                          <a:latin typeface="微软雅黑" pitchFamily="34" charset="-122"/>
                          <a:ea typeface="微软雅黑" pitchFamily="34" charset="-122"/>
                        </a:rPr>
                        <a:t>采用多种方式获得所需信息</a:t>
                      </a:r>
                      <a:r>
                        <a:rPr lang="en-US" sz="1600" b="0" kern="100" dirty="0">
                          <a:latin typeface="微软雅黑" pitchFamily="34" charset="-122"/>
                          <a:ea typeface="微软雅黑" pitchFamily="34" charset="-122"/>
                        </a:rPr>
                        <a:t> L31</a:t>
                      </a:r>
                      <a:endParaRPr lang="zh-CN" sz="1600" b="0" kern="100" dirty="0">
                        <a:latin typeface="微软雅黑" pitchFamily="34" charset="-122"/>
                        <a:ea typeface="微软雅黑" pitchFamily="34" charset="-122"/>
                        <a:cs typeface="Times New Roman"/>
                      </a:endParaRPr>
                    </a:p>
                  </a:txBody>
                  <a:tcPr marL="33105" marR="33105" marT="0" marB="0" anchor="ctr"/>
                </a:tc>
              </a:tr>
              <a:tr h="492922">
                <a:tc vMerge="1">
                  <a:txBody>
                    <a:bodyPr/>
                    <a:lstStyle/>
                    <a:p>
                      <a:endParaRPr lang="zh-CN" altLang="en-US"/>
                    </a:p>
                  </a:txBody>
                  <a:tcPr/>
                </a:tc>
                <a:tc>
                  <a:txBody>
                    <a:bodyPr/>
                    <a:lstStyle/>
                    <a:p>
                      <a:pPr algn="ctr">
                        <a:spcAft>
                          <a:spcPts val="0"/>
                        </a:spcAft>
                      </a:pPr>
                      <a:r>
                        <a:rPr lang="zh-CN" sz="1600" b="0" kern="100" dirty="0">
                          <a:latin typeface="微软雅黑" pitchFamily="34" charset="-122"/>
                          <a:ea typeface="微软雅黑" pitchFamily="34" charset="-122"/>
                        </a:rPr>
                        <a:t>制定并实施恰当的检索策略</a:t>
                      </a:r>
                      <a:r>
                        <a:rPr lang="en-US" sz="1600" b="0" kern="100" dirty="0">
                          <a:latin typeface="微软雅黑" pitchFamily="34" charset="-122"/>
                          <a:ea typeface="微软雅黑" pitchFamily="34" charset="-122"/>
                        </a:rPr>
                        <a:t> L32</a:t>
                      </a:r>
                      <a:endParaRPr lang="zh-CN" sz="1600" b="0" kern="100" dirty="0">
                        <a:latin typeface="微软雅黑" pitchFamily="34" charset="-122"/>
                        <a:ea typeface="微软雅黑" pitchFamily="34" charset="-122"/>
                        <a:cs typeface="Times New Roman"/>
                      </a:endParaRPr>
                    </a:p>
                  </a:txBody>
                  <a:tcPr marL="33105" marR="33105" marT="0" marB="0" anchor="ctr"/>
                </a:tc>
              </a:tr>
              <a:tr h="492922">
                <a:tc vMerge="1">
                  <a:txBody>
                    <a:bodyPr/>
                    <a:lstStyle/>
                    <a:p>
                      <a:endParaRPr lang="zh-CN" altLang="en-US"/>
                    </a:p>
                  </a:txBody>
                  <a:tcPr/>
                </a:tc>
                <a:tc>
                  <a:txBody>
                    <a:bodyPr/>
                    <a:lstStyle/>
                    <a:p>
                      <a:pPr algn="ctr">
                        <a:spcAft>
                          <a:spcPts val="0"/>
                        </a:spcAft>
                      </a:pPr>
                      <a:r>
                        <a:rPr lang="zh-CN" sz="1600" b="0" kern="100" dirty="0">
                          <a:latin typeface="微软雅黑" pitchFamily="34" charset="-122"/>
                          <a:ea typeface="微软雅黑" pitchFamily="34" charset="-122"/>
                        </a:rPr>
                        <a:t>对获取的信息进行判断和识别</a:t>
                      </a:r>
                      <a:r>
                        <a:rPr lang="en-US" sz="1600" b="0" kern="100" dirty="0">
                          <a:latin typeface="微软雅黑" pitchFamily="34" charset="-122"/>
                          <a:ea typeface="微软雅黑" pitchFamily="34" charset="-122"/>
                        </a:rPr>
                        <a:t> L33</a:t>
                      </a:r>
                      <a:endParaRPr lang="zh-CN" sz="1600" b="0" kern="100" dirty="0">
                        <a:latin typeface="微软雅黑" pitchFamily="34" charset="-122"/>
                        <a:ea typeface="微软雅黑" pitchFamily="34" charset="-122"/>
                        <a:cs typeface="Times New Roman"/>
                      </a:endParaRPr>
                    </a:p>
                  </a:txBody>
                  <a:tcPr marL="33105" marR="33105" marT="0" marB="0" anchor="ctr"/>
                </a:tc>
              </a:tr>
            </a:tbl>
          </a:graphicData>
        </a:graphic>
      </p:graphicFrame>
    </p:spTree>
    <p:extLst>
      <p:ext uri="{BB962C8B-B14F-4D97-AF65-F5344CB8AC3E}">
        <p14:creationId xmlns:p14="http://schemas.microsoft.com/office/powerpoint/2010/main" val="3940900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本研究采用的信息素养评价标准指标体系</a:t>
            </a:r>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785786" y="1214422"/>
          <a:ext cx="7786742" cy="5364480"/>
        </p:xfrm>
        <a:graphic>
          <a:graphicData uri="http://schemas.openxmlformats.org/drawingml/2006/table">
            <a:tbl>
              <a:tblPr>
                <a:tableStyleId>{3C2FFA5D-87B4-456A-9821-1D502468CF0F}</a:tableStyleId>
              </a:tblPr>
              <a:tblGrid>
                <a:gridCol w="2214578"/>
                <a:gridCol w="5572164"/>
              </a:tblGrid>
              <a:tr h="487680">
                <a:tc>
                  <a:txBody>
                    <a:bodyPr/>
                    <a:lstStyle/>
                    <a:p>
                      <a:pPr algn="ctr">
                        <a:spcAft>
                          <a:spcPts val="0"/>
                        </a:spcAft>
                      </a:pPr>
                      <a:r>
                        <a:rPr lang="zh-CN" sz="1600" b="1" kern="100" dirty="0">
                          <a:latin typeface="微软雅黑" pitchFamily="34" charset="-122"/>
                          <a:ea typeface="微软雅黑" pitchFamily="34" charset="-122"/>
                        </a:rPr>
                        <a:t>一级指标</a:t>
                      </a:r>
                      <a:endParaRPr lang="zh-CN" sz="1600" b="1" kern="100" dirty="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b="1" kern="100" dirty="0">
                          <a:latin typeface="微软雅黑" pitchFamily="34" charset="-122"/>
                          <a:ea typeface="微软雅黑" pitchFamily="34" charset="-122"/>
                        </a:rPr>
                        <a:t>二级指标</a:t>
                      </a:r>
                      <a:endParaRPr lang="zh-CN" sz="1600" b="1" kern="100" dirty="0">
                        <a:latin typeface="微软雅黑" pitchFamily="34" charset="-122"/>
                        <a:ea typeface="微软雅黑" pitchFamily="34" charset="-122"/>
                        <a:cs typeface="Times New Roman"/>
                      </a:endParaRPr>
                    </a:p>
                  </a:txBody>
                  <a:tcPr marL="33105" marR="33105" marT="0" marB="0" anchor="ctr"/>
                </a:tc>
              </a:tr>
              <a:tr h="487680">
                <a:tc rowSpan="6">
                  <a:txBody>
                    <a:bodyPr/>
                    <a:lstStyle/>
                    <a:p>
                      <a:pPr algn="ctr">
                        <a:spcAft>
                          <a:spcPts val="0"/>
                        </a:spcAft>
                      </a:pPr>
                      <a:r>
                        <a:rPr lang="zh-CN" sz="1600" kern="100" dirty="0">
                          <a:latin typeface="微软雅黑" pitchFamily="34" charset="-122"/>
                          <a:ea typeface="微软雅黑" pitchFamily="34" charset="-122"/>
                        </a:rPr>
                        <a:t>信息利用能力</a:t>
                      </a:r>
                      <a:r>
                        <a:rPr lang="en-US" sz="1600" kern="100" dirty="0">
                          <a:latin typeface="微软雅黑" pitchFamily="34" charset="-122"/>
                          <a:ea typeface="微软雅黑" pitchFamily="34" charset="-122"/>
                        </a:rPr>
                        <a:t> L4</a:t>
                      </a:r>
                      <a:endParaRPr lang="zh-CN" sz="1600" kern="100" dirty="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kern="100">
                          <a:latin typeface="微软雅黑" pitchFamily="34" charset="-122"/>
                          <a:ea typeface="微软雅黑" pitchFamily="34" charset="-122"/>
                        </a:rPr>
                        <a:t>掌握基本的信息技术</a:t>
                      </a:r>
                      <a:r>
                        <a:rPr lang="en-US" sz="1600" kern="100">
                          <a:latin typeface="微软雅黑" pitchFamily="34" charset="-122"/>
                          <a:ea typeface="微软雅黑" pitchFamily="34" charset="-122"/>
                        </a:rPr>
                        <a:t>   L41</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保存并管理信息</a:t>
                      </a:r>
                      <a:r>
                        <a:rPr lang="en-US" sz="1600" kern="100">
                          <a:latin typeface="微软雅黑" pitchFamily="34" charset="-122"/>
                          <a:ea typeface="微软雅黑" pitchFamily="34" charset="-122"/>
                        </a:rPr>
                        <a:t> L42</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重组与创造信息</a:t>
                      </a:r>
                      <a:r>
                        <a:rPr lang="en-US" sz="1600" kern="100">
                          <a:latin typeface="微软雅黑" pitchFamily="34" charset="-122"/>
                          <a:ea typeface="微软雅黑" pitchFamily="34" charset="-122"/>
                        </a:rPr>
                        <a:t> L43</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运用信息解决问题，调整自己的工作</a:t>
                      </a:r>
                      <a:r>
                        <a:rPr lang="en-US" sz="1600" kern="100">
                          <a:latin typeface="微软雅黑" pitchFamily="34" charset="-122"/>
                          <a:ea typeface="微软雅黑" pitchFamily="34" charset="-122"/>
                        </a:rPr>
                        <a:t> L44</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与他人交流信息</a:t>
                      </a:r>
                      <a:r>
                        <a:rPr lang="en-US" sz="1600" kern="100">
                          <a:latin typeface="微软雅黑" pitchFamily="34" charset="-122"/>
                          <a:ea typeface="微软雅黑" pitchFamily="34" charset="-122"/>
                        </a:rPr>
                        <a:t> L45</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将信息与自身知识进行融合</a:t>
                      </a:r>
                      <a:r>
                        <a:rPr lang="en-US" sz="1600" kern="100">
                          <a:latin typeface="微软雅黑" pitchFamily="34" charset="-122"/>
                          <a:ea typeface="微软雅黑" pitchFamily="34" charset="-122"/>
                        </a:rPr>
                        <a:t>   L46</a:t>
                      </a:r>
                      <a:endParaRPr lang="zh-CN" sz="1600" kern="100">
                        <a:latin typeface="微软雅黑" pitchFamily="34" charset="-122"/>
                        <a:ea typeface="微软雅黑" pitchFamily="34" charset="-122"/>
                        <a:cs typeface="Times New Roman"/>
                      </a:endParaRPr>
                    </a:p>
                  </a:txBody>
                  <a:tcPr marL="33105" marR="33105" marT="0" marB="0" anchor="ctr"/>
                </a:tc>
              </a:tr>
              <a:tr h="487680">
                <a:tc rowSpan="2">
                  <a:txBody>
                    <a:bodyPr/>
                    <a:lstStyle/>
                    <a:p>
                      <a:pPr algn="ctr">
                        <a:spcAft>
                          <a:spcPts val="0"/>
                        </a:spcAft>
                      </a:pPr>
                      <a:r>
                        <a:rPr lang="zh-CN" sz="1600" kern="100">
                          <a:latin typeface="微软雅黑" pitchFamily="34" charset="-122"/>
                          <a:ea typeface="微软雅黑" pitchFamily="34" charset="-122"/>
                        </a:rPr>
                        <a:t>信息安全</a:t>
                      </a:r>
                      <a:r>
                        <a:rPr lang="en-US" sz="1600" kern="100">
                          <a:latin typeface="微软雅黑" pitchFamily="34" charset="-122"/>
                          <a:ea typeface="微软雅黑" pitchFamily="34" charset="-122"/>
                        </a:rPr>
                        <a:t> L5</a:t>
                      </a:r>
                      <a:endParaRPr lang="zh-CN" sz="1600" kern="10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kern="100">
                          <a:latin typeface="微软雅黑" pitchFamily="34" charset="-122"/>
                          <a:ea typeface="微软雅黑" pitchFamily="34" charset="-122"/>
                        </a:rPr>
                        <a:t>信息安全意识</a:t>
                      </a:r>
                      <a:r>
                        <a:rPr lang="en-US" sz="1600" kern="100">
                          <a:latin typeface="微软雅黑" pitchFamily="34" charset="-122"/>
                          <a:ea typeface="微软雅黑" pitchFamily="34" charset="-122"/>
                        </a:rPr>
                        <a:t> L51</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a:latin typeface="微软雅黑" pitchFamily="34" charset="-122"/>
                          <a:ea typeface="微软雅黑" pitchFamily="34" charset="-122"/>
                        </a:rPr>
                        <a:t>采取恰当的手段保障信息安全</a:t>
                      </a:r>
                      <a:r>
                        <a:rPr lang="en-US" sz="1600" kern="100">
                          <a:latin typeface="微软雅黑" pitchFamily="34" charset="-122"/>
                          <a:ea typeface="微软雅黑" pitchFamily="34" charset="-122"/>
                        </a:rPr>
                        <a:t> L52</a:t>
                      </a:r>
                      <a:endParaRPr lang="zh-CN" sz="1600" kern="100">
                        <a:latin typeface="微软雅黑" pitchFamily="34" charset="-122"/>
                        <a:ea typeface="微软雅黑" pitchFamily="34" charset="-122"/>
                        <a:cs typeface="Times New Roman"/>
                      </a:endParaRPr>
                    </a:p>
                  </a:txBody>
                  <a:tcPr marL="33105" marR="33105" marT="0" marB="0" anchor="ctr"/>
                </a:tc>
              </a:tr>
              <a:tr h="487680">
                <a:tc rowSpan="2">
                  <a:txBody>
                    <a:bodyPr/>
                    <a:lstStyle/>
                    <a:p>
                      <a:pPr algn="ctr">
                        <a:spcAft>
                          <a:spcPts val="0"/>
                        </a:spcAft>
                      </a:pPr>
                      <a:r>
                        <a:rPr lang="zh-CN" sz="1600" kern="100">
                          <a:latin typeface="微软雅黑" pitchFamily="34" charset="-122"/>
                          <a:ea typeface="微软雅黑" pitchFamily="34" charset="-122"/>
                        </a:rPr>
                        <a:t>信息道德与规范</a:t>
                      </a:r>
                      <a:r>
                        <a:rPr lang="en-US" sz="1600" kern="100">
                          <a:latin typeface="微软雅黑" pitchFamily="34" charset="-122"/>
                          <a:ea typeface="微软雅黑" pitchFamily="34" charset="-122"/>
                        </a:rPr>
                        <a:t> L6</a:t>
                      </a:r>
                      <a:endParaRPr lang="zh-CN" sz="1600" kern="100">
                        <a:latin typeface="微软雅黑" pitchFamily="34" charset="-122"/>
                        <a:ea typeface="微软雅黑" pitchFamily="34" charset="-122"/>
                        <a:cs typeface="Times New Roman"/>
                      </a:endParaRPr>
                    </a:p>
                  </a:txBody>
                  <a:tcPr marL="33105" marR="33105" marT="0" marB="0" anchor="ctr"/>
                </a:tc>
                <a:tc>
                  <a:txBody>
                    <a:bodyPr/>
                    <a:lstStyle/>
                    <a:p>
                      <a:pPr algn="ctr">
                        <a:spcAft>
                          <a:spcPts val="0"/>
                        </a:spcAft>
                      </a:pPr>
                      <a:r>
                        <a:rPr lang="zh-CN" sz="1600" kern="100">
                          <a:latin typeface="微软雅黑" pitchFamily="34" charset="-122"/>
                          <a:ea typeface="微软雅黑" pitchFamily="34" charset="-122"/>
                        </a:rPr>
                        <a:t>了解与信息检索、利用相关的法律、伦理和社会经济问题</a:t>
                      </a:r>
                      <a:r>
                        <a:rPr lang="en-US" sz="1600" kern="100">
                          <a:latin typeface="微软雅黑" pitchFamily="34" charset="-122"/>
                          <a:ea typeface="微软雅黑" pitchFamily="34" charset="-122"/>
                        </a:rPr>
                        <a:t> L61</a:t>
                      </a:r>
                      <a:endParaRPr lang="zh-CN" sz="1600" kern="100">
                        <a:latin typeface="微软雅黑" pitchFamily="34" charset="-122"/>
                        <a:ea typeface="微软雅黑" pitchFamily="34" charset="-122"/>
                        <a:cs typeface="Times New Roman"/>
                      </a:endParaRPr>
                    </a:p>
                  </a:txBody>
                  <a:tcPr marL="33105" marR="33105" marT="0" marB="0" anchor="ctr"/>
                </a:tc>
              </a:tr>
              <a:tr h="487680">
                <a:tc vMerge="1">
                  <a:txBody>
                    <a:bodyPr/>
                    <a:lstStyle/>
                    <a:p>
                      <a:endParaRPr lang="zh-CN" altLang="en-US"/>
                    </a:p>
                  </a:txBody>
                  <a:tcPr/>
                </a:tc>
                <a:tc>
                  <a:txBody>
                    <a:bodyPr/>
                    <a:lstStyle/>
                    <a:p>
                      <a:pPr algn="ctr">
                        <a:spcAft>
                          <a:spcPts val="0"/>
                        </a:spcAft>
                      </a:pPr>
                      <a:r>
                        <a:rPr lang="zh-CN" sz="1600" kern="100" dirty="0">
                          <a:latin typeface="微软雅黑" pitchFamily="34" charset="-122"/>
                          <a:ea typeface="微软雅黑" pitchFamily="34" charset="-122"/>
                        </a:rPr>
                        <a:t>依照法律、道德和规范检索和利用信息</a:t>
                      </a:r>
                      <a:r>
                        <a:rPr lang="en-US" sz="1600" kern="100" dirty="0">
                          <a:latin typeface="微软雅黑" pitchFamily="34" charset="-122"/>
                          <a:ea typeface="微软雅黑" pitchFamily="34" charset="-122"/>
                        </a:rPr>
                        <a:t> L62</a:t>
                      </a:r>
                      <a:endParaRPr lang="zh-CN" sz="1600" kern="100" dirty="0">
                        <a:latin typeface="微软雅黑" pitchFamily="34" charset="-122"/>
                        <a:ea typeface="微软雅黑" pitchFamily="34" charset="-122"/>
                        <a:cs typeface="Times New Roman"/>
                      </a:endParaRPr>
                    </a:p>
                  </a:txBody>
                  <a:tcPr marL="33105" marR="33105" marT="0" marB="0" anchor="ctr"/>
                </a:tc>
              </a:tr>
            </a:tbl>
          </a:graphicData>
        </a:graphic>
      </p:graphicFrame>
    </p:spTree>
    <p:extLst>
      <p:ext uri="{BB962C8B-B14F-4D97-AF65-F5344CB8AC3E}">
        <p14:creationId xmlns:p14="http://schemas.microsoft.com/office/powerpoint/2010/main" val="1138707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zh-CN" dirty="0"/>
              <a:t>问卷编制说明</a:t>
            </a:r>
            <a:endParaRPr lang="en-US" altLang="zh-CN" dirty="0"/>
          </a:p>
        </p:txBody>
      </p:sp>
      <p:grpSp>
        <p:nvGrpSpPr>
          <p:cNvPr id="54281" name="Group 9"/>
          <p:cNvGrpSpPr>
            <a:grpSpLocks/>
          </p:cNvGrpSpPr>
          <p:nvPr/>
        </p:nvGrpSpPr>
        <p:grpSpPr bwMode="auto">
          <a:xfrm>
            <a:off x="971839" y="1676400"/>
            <a:ext cx="7257761" cy="3671596"/>
            <a:chOff x="465" y="1200"/>
            <a:chExt cx="4815" cy="2361"/>
          </a:xfrm>
        </p:grpSpPr>
        <p:sp>
          <p:nvSpPr>
            <p:cNvPr id="54275" name="AutoShape 3"/>
            <p:cNvSpPr>
              <a:spLocks noChangeArrowheads="1"/>
            </p:cNvSpPr>
            <p:nvPr/>
          </p:nvSpPr>
          <p:spPr bwMode="gray">
            <a:xfrm>
              <a:off x="3504" y="1728"/>
              <a:ext cx="1776" cy="1824"/>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54276" name="AutoShape 4"/>
            <p:cNvSpPr>
              <a:spLocks noChangeArrowheads="1"/>
            </p:cNvSpPr>
            <p:nvPr/>
          </p:nvSpPr>
          <p:spPr bwMode="gray">
            <a:xfrm>
              <a:off x="2016" y="1728"/>
              <a:ext cx="1872" cy="1824"/>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dirty="0"/>
            </a:p>
          </p:txBody>
        </p:sp>
        <p:sp>
          <p:nvSpPr>
            <p:cNvPr id="54277" name="AutoShape 5"/>
            <p:cNvSpPr>
              <a:spLocks noChangeArrowheads="1"/>
            </p:cNvSpPr>
            <p:nvPr/>
          </p:nvSpPr>
          <p:spPr bwMode="gray">
            <a:xfrm>
              <a:off x="528" y="1720"/>
              <a:ext cx="1872" cy="1841"/>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marL="0" lvl="2"/>
              <a:r>
                <a:rPr lang="zh-CN" altLang="en-US" dirty="0">
                  <a:solidFill>
                    <a:schemeClr val="bg1"/>
                  </a:solidFill>
                </a:rPr>
                <a:t>基于信息素养评价标准指标体系进行编制，直接考察容易量化、可得性高的指标，间接、变相考察不易其他指标，提供问卷与指标的对应详表</a:t>
              </a:r>
              <a:endParaRPr lang="en-US" altLang="zh-CN" dirty="0">
                <a:solidFill>
                  <a:schemeClr val="bg1"/>
                </a:solidFill>
              </a:endParaRPr>
            </a:p>
            <a:p>
              <a:endParaRPr lang="zh-CN" altLang="en-US" dirty="0"/>
            </a:p>
          </p:txBody>
        </p:sp>
        <p:sp>
          <p:nvSpPr>
            <p:cNvPr id="54278" name="AutoShape 6"/>
            <p:cNvSpPr>
              <a:spLocks noChangeArrowheads="1"/>
            </p:cNvSpPr>
            <p:nvPr/>
          </p:nvSpPr>
          <p:spPr bwMode="gray">
            <a:xfrm>
              <a:off x="465" y="1200"/>
              <a:ext cx="1503" cy="362"/>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smtClean="0">
                  <a:solidFill>
                    <a:schemeClr val="bg1"/>
                  </a:solidFill>
                  <a:ea typeface="宋体" charset="-122"/>
                </a:rPr>
                <a:t>与指标体系的关系</a:t>
              </a:r>
              <a:endParaRPr lang="en-US" altLang="zh-CN" sz="2000" b="1" dirty="0">
                <a:solidFill>
                  <a:schemeClr val="bg1"/>
                </a:solidFill>
                <a:ea typeface="宋体" charset="-122"/>
              </a:endParaRPr>
            </a:p>
          </p:txBody>
        </p:sp>
        <p:sp>
          <p:nvSpPr>
            <p:cNvPr id="54279" name="AutoShape 7"/>
            <p:cNvSpPr>
              <a:spLocks noChangeArrowheads="1"/>
            </p:cNvSpPr>
            <p:nvPr/>
          </p:nvSpPr>
          <p:spPr bwMode="gray">
            <a:xfrm>
              <a:off x="1994" y="1200"/>
              <a:ext cx="1435" cy="362"/>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charset="-122"/>
                </a:rPr>
                <a:t>个人基本信息收集</a:t>
              </a:r>
              <a:endParaRPr lang="en-US" altLang="zh-CN" sz="2000" b="1" dirty="0">
                <a:solidFill>
                  <a:schemeClr val="bg1"/>
                </a:solidFill>
                <a:ea typeface="宋体" charset="-122"/>
              </a:endParaRPr>
            </a:p>
          </p:txBody>
        </p:sp>
        <p:sp>
          <p:nvSpPr>
            <p:cNvPr id="54280" name="AutoShape 8"/>
            <p:cNvSpPr>
              <a:spLocks noChangeArrowheads="1"/>
            </p:cNvSpPr>
            <p:nvPr/>
          </p:nvSpPr>
          <p:spPr bwMode="gray">
            <a:xfrm>
              <a:off x="3600" y="1200"/>
              <a:ext cx="1296" cy="362"/>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charset="-122"/>
                </a:rPr>
                <a:t>其他背景信息</a:t>
              </a:r>
              <a:endParaRPr lang="en-US" altLang="zh-CN" sz="2000" b="1" dirty="0">
                <a:solidFill>
                  <a:schemeClr val="bg1"/>
                </a:solidFill>
                <a:ea typeface="宋体" charset="-122"/>
              </a:endParaRPr>
            </a:p>
          </p:txBody>
        </p:sp>
      </p:grpSp>
      <p:sp>
        <p:nvSpPr>
          <p:cNvPr id="2" name="矩形 1"/>
          <p:cNvSpPr/>
          <p:nvPr/>
        </p:nvSpPr>
        <p:spPr>
          <a:xfrm>
            <a:off x="2915816" y="2564904"/>
            <a:ext cx="2880320" cy="1477328"/>
          </a:xfrm>
          <a:prstGeom prst="rect">
            <a:avLst/>
          </a:prstGeom>
        </p:spPr>
        <p:txBody>
          <a:bodyPr wrap="square">
            <a:spAutoFit/>
          </a:bodyPr>
          <a:lstStyle/>
          <a:p>
            <a:pPr lvl="2"/>
            <a:r>
              <a:rPr lang="zh-CN" altLang="en-US" dirty="0">
                <a:solidFill>
                  <a:schemeClr val="bg1"/>
                </a:solidFill>
              </a:rPr>
              <a:t>考察个人如学校、年级、学部、性别等信息，为探究信息素养差异因素提供数据</a:t>
            </a:r>
            <a:endParaRPr lang="en-US" altLang="zh-CN" dirty="0">
              <a:solidFill>
                <a:schemeClr val="bg1"/>
              </a:solidFill>
            </a:endParaRPr>
          </a:p>
        </p:txBody>
      </p:sp>
      <p:sp>
        <p:nvSpPr>
          <p:cNvPr id="3" name="矩形 2"/>
          <p:cNvSpPr/>
          <p:nvPr/>
        </p:nvSpPr>
        <p:spPr>
          <a:xfrm>
            <a:off x="5076056" y="2636912"/>
            <a:ext cx="2880320" cy="1477328"/>
          </a:xfrm>
          <a:prstGeom prst="rect">
            <a:avLst/>
          </a:prstGeom>
        </p:spPr>
        <p:txBody>
          <a:bodyPr wrap="square">
            <a:spAutoFit/>
          </a:bodyPr>
          <a:lstStyle/>
          <a:p>
            <a:pPr lvl="2"/>
            <a:r>
              <a:rPr lang="zh-CN" altLang="en-US" dirty="0">
                <a:solidFill>
                  <a:schemeClr val="bg1"/>
                </a:solidFill>
              </a:rPr>
              <a:t>考察被调查者关于信息素养提升相关的问题，为信息素养提升战略提供参考</a:t>
            </a:r>
            <a:endParaRPr lang="en-US" altLang="zh-CN" dirty="0">
              <a:solidFill>
                <a:schemeClr val="bg1"/>
              </a:solidFill>
            </a:endParaRPr>
          </a:p>
        </p:txBody>
      </p:sp>
    </p:spTree>
    <p:extLst>
      <p:ext uri="{BB962C8B-B14F-4D97-AF65-F5344CB8AC3E}">
        <p14:creationId xmlns:p14="http://schemas.microsoft.com/office/powerpoint/2010/main" val="2293097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sz="3200" dirty="0"/>
              <a:t>研究方法和数据收集</a:t>
            </a:r>
            <a:endParaRPr lang="en-US" altLang="zh-CN" sz="1800" dirty="0">
              <a:ea typeface="宋体" charset="-122"/>
            </a:endParaRPr>
          </a:p>
        </p:txBody>
      </p:sp>
      <p:grpSp>
        <p:nvGrpSpPr>
          <p:cNvPr id="43032" name="Group 24"/>
          <p:cNvGrpSpPr>
            <a:grpSpLocks/>
          </p:cNvGrpSpPr>
          <p:nvPr/>
        </p:nvGrpSpPr>
        <p:grpSpPr bwMode="auto">
          <a:xfrm>
            <a:off x="1219200" y="2941638"/>
            <a:ext cx="2155825" cy="2744787"/>
            <a:chOff x="768" y="1853"/>
            <a:chExt cx="1358" cy="1729"/>
          </a:xfrm>
        </p:grpSpPr>
        <p:sp>
          <p:nvSpPr>
            <p:cNvPr id="43013" name="AutoShape 5"/>
            <p:cNvSpPr>
              <a:spLocks noChangeArrowheads="1"/>
            </p:cNvSpPr>
            <p:nvPr/>
          </p:nvSpPr>
          <p:spPr bwMode="auto">
            <a:xfrm>
              <a:off x="768"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4" name="Text Box 6"/>
            <p:cNvSpPr txBox="1">
              <a:spLocks noChangeArrowheads="1"/>
            </p:cNvSpPr>
            <p:nvPr/>
          </p:nvSpPr>
          <p:spPr bwMode="auto">
            <a:xfrm>
              <a:off x="825" y="1973"/>
              <a:ext cx="1211" cy="1609"/>
            </a:xfrm>
            <a:prstGeom prst="rect">
              <a:avLst/>
            </a:prstGeom>
            <a:noFill/>
            <a:ln w="9525">
              <a:noFill/>
              <a:miter lim="800000"/>
              <a:headEnd/>
              <a:tailEnd/>
            </a:ln>
            <a:effectLst/>
          </p:spPr>
          <p:txBody>
            <a:bodyPr>
              <a:spAutoFit/>
            </a:bodyPr>
            <a:lstStyle/>
            <a:p>
              <a:pPr eaLnBrk="0" hangingPunct="0"/>
              <a:r>
                <a:rPr lang="zh-CN" altLang="zh-CN" sz="2000" b="1" dirty="0" smtClean="0"/>
                <a:t>研究方法</a:t>
              </a:r>
              <a:r>
                <a:rPr lang="zh-CN" altLang="en-US" sz="2000" b="1" dirty="0" smtClean="0"/>
                <a:t>：</a:t>
              </a:r>
              <a:endParaRPr lang="en-US" altLang="zh-CN" sz="2000" b="1" dirty="0"/>
            </a:p>
            <a:p>
              <a:pPr eaLnBrk="0" hangingPunct="0"/>
              <a:r>
                <a:rPr lang="zh-CN" altLang="en-US" dirty="0"/>
                <a:t>问卷调查</a:t>
              </a:r>
              <a:r>
                <a:rPr lang="zh-CN" altLang="en-US" dirty="0" smtClean="0"/>
                <a:t>；</a:t>
              </a:r>
              <a:endParaRPr lang="en-US" altLang="zh-CN" dirty="0" smtClean="0"/>
            </a:p>
            <a:p>
              <a:pPr eaLnBrk="0" hangingPunct="0"/>
              <a:r>
                <a:rPr lang="zh-CN" altLang="en-US" dirty="0" smtClean="0"/>
                <a:t>随机抽样；</a:t>
              </a:r>
              <a:endParaRPr lang="en-US" altLang="zh-CN" dirty="0" smtClean="0"/>
            </a:p>
            <a:p>
              <a:pPr eaLnBrk="0" hangingPunct="0"/>
              <a:r>
                <a:rPr lang="en-US" altLang="zh-CN" dirty="0" smtClean="0"/>
                <a:t>SPSS</a:t>
              </a:r>
              <a:r>
                <a:rPr lang="zh-CN" altLang="en-US" dirty="0"/>
                <a:t>软件</a:t>
              </a:r>
              <a:r>
                <a:rPr lang="zh-CN" altLang="en-US" dirty="0" smtClean="0"/>
                <a:t>；</a:t>
              </a:r>
              <a:endParaRPr lang="en-US" altLang="zh-CN" dirty="0" smtClean="0"/>
            </a:p>
            <a:p>
              <a:pPr eaLnBrk="0" hangingPunct="0"/>
              <a:r>
                <a:rPr lang="zh-CN" altLang="zh-CN" dirty="0" smtClean="0"/>
                <a:t>描述</a:t>
              </a:r>
              <a:r>
                <a:rPr lang="zh-CN" altLang="zh-CN" dirty="0"/>
                <a:t>性统计、关联分析、方差分析和相关分析等方法</a:t>
              </a:r>
              <a:endParaRPr lang="en-US" altLang="zh-CN" dirty="0"/>
            </a:p>
            <a:p>
              <a:pPr eaLnBrk="0" hangingPunct="0"/>
              <a:r>
                <a:rPr lang="en-US" altLang="zh-CN" sz="1400" dirty="0" smtClean="0">
                  <a:solidFill>
                    <a:srgbClr val="000000"/>
                  </a:solidFill>
                  <a:ea typeface="宋体" charset="-122"/>
                </a:rPr>
                <a:t>.</a:t>
              </a:r>
              <a:endParaRPr lang="en-US" altLang="zh-CN" sz="1400" dirty="0">
                <a:solidFill>
                  <a:srgbClr val="000000"/>
                </a:solidFill>
                <a:ea typeface="宋体" charset="-122"/>
              </a:endParaRPr>
            </a:p>
          </p:txBody>
        </p:sp>
      </p:grpSp>
      <p:sp>
        <p:nvSpPr>
          <p:cNvPr id="43016" name="Freeform 8"/>
          <p:cNvSpPr>
            <a:spLocks/>
          </p:cNvSpPr>
          <p:nvPr/>
        </p:nvSpPr>
        <p:spPr bwMode="gray">
          <a:xfrm>
            <a:off x="3181350" y="2847975"/>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733925" y="2844800"/>
            <a:ext cx="857250" cy="1189038"/>
          </a:xfrm>
          <a:prstGeom prst="rect">
            <a:avLst/>
          </a:prstGeom>
          <a:noFill/>
          <a:ln w="9525">
            <a:noFill/>
            <a:miter lim="800000"/>
            <a:headEnd/>
            <a:tailEnd/>
          </a:ln>
        </p:spPr>
        <p:txBody>
          <a:bodyPr/>
          <a:lstStyle/>
          <a:p>
            <a:endParaRPr lang="zh-CN" altLang="en-US"/>
          </a:p>
        </p:txBody>
      </p:sp>
      <p:grpSp>
        <p:nvGrpSpPr>
          <p:cNvPr id="43034" name="Group 26"/>
          <p:cNvGrpSpPr>
            <a:grpSpLocks/>
          </p:cNvGrpSpPr>
          <p:nvPr/>
        </p:nvGrpSpPr>
        <p:grpSpPr bwMode="auto">
          <a:xfrm>
            <a:off x="3016251" y="1295400"/>
            <a:ext cx="2827338" cy="1528763"/>
            <a:chOff x="1900" y="816"/>
            <a:chExt cx="1781" cy="963"/>
          </a:xfrm>
        </p:grpSpPr>
        <p:grpSp>
          <p:nvGrpSpPr>
            <p:cNvPr id="43019" name="Group 11"/>
            <p:cNvGrpSpPr>
              <a:grpSpLocks/>
            </p:cNvGrpSpPr>
            <p:nvPr/>
          </p:nvGrpSpPr>
          <p:grpSpPr bwMode="auto">
            <a:xfrm>
              <a:off x="1900" y="816"/>
              <a:ext cx="1781" cy="963"/>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2126" y="936"/>
              <a:ext cx="1298" cy="640"/>
            </a:xfrm>
            <a:prstGeom prst="rect">
              <a:avLst/>
            </a:prstGeom>
            <a:noFill/>
            <a:ln w="9525" algn="ctr">
              <a:noFill/>
              <a:miter lim="800000"/>
              <a:headEnd/>
              <a:tailEnd/>
            </a:ln>
            <a:effectLst/>
          </p:spPr>
          <p:txBody>
            <a:bodyPr wrap="square">
              <a:spAutoFit/>
            </a:bodyPr>
            <a:lstStyle/>
            <a:p>
              <a:pPr algn="ctr" eaLnBrk="0" hangingPunct="0"/>
              <a:r>
                <a:rPr lang="zh-CN" altLang="zh-CN" sz="2000" dirty="0"/>
                <a:t>研究</a:t>
              </a:r>
              <a:r>
                <a:rPr lang="zh-CN" altLang="zh-CN" sz="2000" dirty="0" smtClean="0"/>
                <a:t>方法</a:t>
              </a:r>
              <a:endParaRPr lang="en-US" altLang="zh-CN" sz="2000" dirty="0" smtClean="0"/>
            </a:p>
            <a:p>
              <a:pPr algn="ctr" eaLnBrk="0" hangingPunct="0"/>
              <a:r>
                <a:rPr lang="zh-CN" altLang="zh-CN" sz="2000" dirty="0" smtClean="0"/>
                <a:t>和</a:t>
              </a:r>
              <a:endParaRPr lang="en-US" altLang="zh-CN" sz="2000" dirty="0" smtClean="0"/>
            </a:p>
            <a:p>
              <a:pPr algn="ctr" eaLnBrk="0" hangingPunct="0"/>
              <a:r>
                <a:rPr lang="zh-CN" altLang="zh-CN" sz="2000" dirty="0" smtClean="0"/>
                <a:t>数据</a:t>
              </a:r>
              <a:r>
                <a:rPr lang="zh-CN" altLang="zh-CN" sz="2000" dirty="0"/>
                <a:t>收集</a:t>
              </a:r>
              <a:endParaRPr lang="en-US" altLang="zh-CN" sz="2000" b="1" dirty="0">
                <a:solidFill>
                  <a:srgbClr val="000000"/>
                </a:solidFill>
                <a:ea typeface="宋体" charset="-122"/>
              </a:endParaRPr>
            </a:p>
          </p:txBody>
        </p:sp>
      </p:grpSp>
      <p:grpSp>
        <p:nvGrpSpPr>
          <p:cNvPr id="43033" name="Group 25"/>
          <p:cNvGrpSpPr>
            <a:grpSpLocks/>
          </p:cNvGrpSpPr>
          <p:nvPr/>
        </p:nvGrpSpPr>
        <p:grpSpPr bwMode="auto">
          <a:xfrm>
            <a:off x="5387975" y="2941638"/>
            <a:ext cx="2232025" cy="2544762"/>
            <a:chOff x="3394" y="1853"/>
            <a:chExt cx="1406" cy="1603"/>
          </a:xfrm>
        </p:grpSpPr>
        <p:sp>
          <p:nvSpPr>
            <p:cNvPr id="43011" name="AutoShape 3"/>
            <p:cNvSpPr>
              <a:spLocks noChangeArrowheads="1"/>
            </p:cNvSpPr>
            <p:nvPr/>
          </p:nvSpPr>
          <p:spPr bwMode="auto">
            <a:xfrm>
              <a:off x="3394"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31" name="Text Box 23"/>
            <p:cNvSpPr txBox="1">
              <a:spLocks noChangeArrowheads="1"/>
            </p:cNvSpPr>
            <p:nvPr/>
          </p:nvSpPr>
          <p:spPr bwMode="auto">
            <a:xfrm>
              <a:off x="3424" y="1968"/>
              <a:ext cx="1376" cy="1105"/>
            </a:xfrm>
            <a:prstGeom prst="rect">
              <a:avLst/>
            </a:prstGeom>
            <a:noFill/>
            <a:ln w="9525">
              <a:noFill/>
              <a:miter lim="800000"/>
              <a:headEnd/>
              <a:tailEnd/>
            </a:ln>
            <a:effectLst/>
          </p:spPr>
          <p:txBody>
            <a:bodyPr wrap="square">
              <a:spAutoFit/>
            </a:bodyPr>
            <a:lstStyle/>
            <a:p>
              <a:r>
                <a:rPr lang="zh-CN" altLang="zh-CN" b="1" dirty="0" smtClean="0"/>
                <a:t>数据收集情况</a:t>
              </a:r>
              <a:r>
                <a:rPr lang="zh-CN" altLang="en-US" b="1" dirty="0" smtClean="0"/>
                <a:t>：</a:t>
              </a:r>
              <a:endParaRPr lang="zh-CN" altLang="zh-CN" b="1" dirty="0"/>
            </a:p>
            <a:p>
              <a:pPr>
                <a:buNone/>
              </a:pPr>
              <a:r>
                <a:rPr lang="zh-CN" altLang="zh-CN" dirty="0"/>
                <a:t>面向整个北京市高校在校生</a:t>
              </a:r>
              <a:r>
                <a:rPr lang="zh-CN" altLang="en-US" dirty="0" smtClean="0"/>
                <a:t>；</a:t>
              </a:r>
              <a:endParaRPr lang="en-US" altLang="zh-CN" dirty="0" smtClean="0"/>
            </a:p>
            <a:p>
              <a:pPr>
                <a:buNone/>
              </a:pPr>
              <a:r>
                <a:rPr lang="zh-CN" altLang="zh-CN" dirty="0" smtClean="0"/>
                <a:t>发</a:t>
              </a:r>
              <a:r>
                <a:rPr lang="zh-CN" altLang="zh-CN" dirty="0"/>
                <a:t>放</a:t>
              </a:r>
              <a:r>
                <a:rPr lang="en-US" altLang="zh-CN" dirty="0"/>
                <a:t>220</a:t>
              </a:r>
              <a:r>
                <a:rPr lang="zh-CN" altLang="zh-CN" dirty="0"/>
                <a:t>份</a:t>
              </a:r>
              <a:r>
                <a:rPr lang="zh-CN" altLang="zh-CN" dirty="0" smtClean="0"/>
                <a:t>，收回</a:t>
              </a:r>
              <a:r>
                <a:rPr lang="zh-CN" altLang="zh-CN" dirty="0"/>
                <a:t>有效问卷</a:t>
              </a:r>
              <a:r>
                <a:rPr lang="en-US" altLang="zh-CN" dirty="0"/>
                <a:t>205</a:t>
              </a:r>
              <a:r>
                <a:rPr lang="zh-CN" altLang="zh-CN" dirty="0" smtClean="0"/>
                <a:t>份</a:t>
              </a:r>
              <a:r>
                <a:rPr lang="zh-CN" altLang="en-US" dirty="0"/>
                <a:t>，</a:t>
              </a:r>
              <a:endParaRPr lang="en-US" altLang="zh-CN" dirty="0" smtClean="0"/>
            </a:p>
            <a:p>
              <a:pPr>
                <a:buNone/>
              </a:pPr>
              <a:r>
                <a:rPr lang="zh-CN" altLang="zh-CN" dirty="0" smtClean="0"/>
                <a:t>回收率为</a:t>
              </a:r>
              <a:r>
                <a:rPr lang="en-US" altLang="zh-CN" dirty="0"/>
                <a:t>93%</a:t>
              </a:r>
              <a:endParaRPr lang="zh-CN" altLang="en-US" dirty="0"/>
            </a:p>
          </p:txBody>
        </p:sp>
      </p:grpSp>
      <p:sp>
        <p:nvSpPr>
          <p:cNvPr id="43018" name="Freeform 10"/>
          <p:cNvSpPr>
            <a:spLocks/>
          </p:cNvSpPr>
          <p:nvPr/>
        </p:nvSpPr>
        <p:spPr bwMode="gray">
          <a:xfrm flipH="1">
            <a:off x="4738688" y="2847975"/>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Tree>
    <p:extLst>
      <p:ext uri="{BB962C8B-B14F-4D97-AF65-F5344CB8AC3E}">
        <p14:creationId xmlns:p14="http://schemas.microsoft.com/office/powerpoint/2010/main" val="414823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人口描述统计</a:t>
            </a:r>
            <a:endParaRPr kumimoji="1" lang="zh-CN" altLang="en-US" dirty="0"/>
          </a:p>
        </p:txBody>
      </p:sp>
      <p:sp>
        <p:nvSpPr>
          <p:cNvPr id="3" name="内容占位符 2"/>
          <p:cNvSpPr>
            <a:spLocks noGrp="1"/>
          </p:cNvSpPr>
          <p:nvPr>
            <p:ph idx="1"/>
          </p:nvPr>
        </p:nvSpPr>
        <p:spPr/>
        <p:txBody>
          <a:bodyPr/>
          <a:lstStyle/>
          <a:p>
            <a:r>
              <a:rPr lang="zh-CN" altLang="zh-CN" dirty="0"/>
              <a:t>在有效样本中，男性占</a:t>
            </a:r>
            <a:r>
              <a:rPr lang="en-US" altLang="zh-CN" dirty="0"/>
              <a:t>53%</a:t>
            </a:r>
            <a:r>
              <a:rPr lang="zh-CN" altLang="zh-CN" dirty="0"/>
              <a:t>，女性占</a:t>
            </a:r>
            <a:r>
              <a:rPr lang="en-US" altLang="zh-CN" dirty="0"/>
              <a:t>47%</a:t>
            </a:r>
            <a:r>
              <a:rPr lang="zh-CN" altLang="zh-CN" dirty="0"/>
              <a:t>，基本符合高校样本</a:t>
            </a:r>
            <a:r>
              <a:rPr lang="zh-CN" altLang="zh-CN" dirty="0" smtClean="0"/>
              <a:t>实际情况；</a:t>
            </a:r>
            <a:endParaRPr lang="en-US" altLang="zh-CN" dirty="0" smtClean="0"/>
          </a:p>
          <a:p>
            <a:r>
              <a:rPr lang="zh-CN" altLang="zh-CN" dirty="0" smtClean="0"/>
              <a:t>从</a:t>
            </a:r>
            <a:r>
              <a:rPr lang="zh-CN" altLang="zh-CN" dirty="0"/>
              <a:t>年级分布来看，本科生比例为</a:t>
            </a:r>
            <a:r>
              <a:rPr lang="en-US" altLang="zh-CN" dirty="0"/>
              <a:t>61%</a:t>
            </a:r>
            <a:r>
              <a:rPr lang="zh-CN" altLang="zh-CN" dirty="0"/>
              <a:t>，硕士研究生占</a:t>
            </a:r>
            <a:r>
              <a:rPr lang="en-US" altLang="zh-CN" dirty="0"/>
              <a:t>33%</a:t>
            </a:r>
            <a:r>
              <a:rPr lang="zh-CN" altLang="zh-CN" dirty="0"/>
              <a:t>，博士研究生占</a:t>
            </a:r>
            <a:r>
              <a:rPr lang="en-US" altLang="zh-CN" dirty="0"/>
              <a:t>6%</a:t>
            </a:r>
            <a:r>
              <a:rPr lang="zh-CN" altLang="zh-CN" dirty="0"/>
              <a:t>，与预期大致</a:t>
            </a:r>
            <a:r>
              <a:rPr lang="zh-CN" altLang="zh-CN" dirty="0" smtClean="0"/>
              <a:t>符合；</a:t>
            </a:r>
            <a:endParaRPr lang="en-US" altLang="zh-CN" dirty="0" smtClean="0"/>
          </a:p>
          <a:p>
            <a:r>
              <a:rPr lang="zh-CN" altLang="zh-CN" dirty="0" smtClean="0"/>
              <a:t>从</a:t>
            </a:r>
            <a:r>
              <a:rPr lang="zh-CN" altLang="zh-CN" dirty="0"/>
              <a:t>学部分布来看，社科类样本占总数比例最高，为</a:t>
            </a:r>
            <a:r>
              <a:rPr lang="en-US" altLang="zh-CN" dirty="0"/>
              <a:t>48%</a:t>
            </a:r>
            <a:r>
              <a:rPr lang="zh-CN" altLang="zh-CN" dirty="0"/>
              <a:t>，信息与工程类次之，为</a:t>
            </a:r>
            <a:r>
              <a:rPr lang="en-US" altLang="zh-CN" dirty="0"/>
              <a:t>20%</a:t>
            </a:r>
            <a:r>
              <a:rPr lang="zh-CN" altLang="zh-CN" dirty="0"/>
              <a:t>，人文类和理科类分别占比</a:t>
            </a:r>
            <a:r>
              <a:rPr lang="en-US" altLang="zh-CN" dirty="0"/>
              <a:t>16%</a:t>
            </a:r>
            <a:r>
              <a:rPr lang="zh-CN" altLang="zh-CN" dirty="0"/>
              <a:t>和</a:t>
            </a:r>
            <a:r>
              <a:rPr lang="en-US" altLang="zh-CN" dirty="0"/>
              <a:t>14%</a:t>
            </a:r>
            <a:r>
              <a:rPr lang="zh-CN" altLang="zh-CN" dirty="0"/>
              <a:t>，学部分布的不均匀主要为抽样集中在北京大学、甚至北京大学信息管理系</a:t>
            </a:r>
            <a:r>
              <a:rPr lang="zh-CN" altLang="zh-CN" dirty="0" smtClean="0"/>
              <a:t>有关</a:t>
            </a:r>
            <a:endParaRPr lang="zh-CN" altLang="zh-CN" dirty="0"/>
          </a:p>
          <a:p>
            <a:endParaRPr kumimoji="1" lang="zh-CN" altLang="en-US" dirty="0"/>
          </a:p>
        </p:txBody>
      </p:sp>
    </p:spTree>
    <p:extLst>
      <p:ext uri="{BB962C8B-B14F-4D97-AF65-F5344CB8AC3E}">
        <p14:creationId xmlns:p14="http://schemas.microsoft.com/office/powerpoint/2010/main" val="2658352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信度效度分析</a:t>
            </a:r>
            <a:endParaRPr kumimoji="1" lang="zh-CN" altLang="en-US" dirty="0"/>
          </a:p>
        </p:txBody>
      </p:sp>
      <p:sp>
        <p:nvSpPr>
          <p:cNvPr id="3" name="内容占位符 2"/>
          <p:cNvSpPr>
            <a:spLocks noGrp="1"/>
          </p:cNvSpPr>
          <p:nvPr>
            <p:ph idx="1"/>
          </p:nvPr>
        </p:nvSpPr>
        <p:spPr/>
        <p:txBody>
          <a:bodyPr/>
          <a:lstStyle/>
          <a:p>
            <a:r>
              <a:rPr kumimoji="1" lang="zh-CN" altLang="en-US" dirty="0" smtClean="0"/>
              <a:t>信度检验</a:t>
            </a:r>
            <a:endParaRPr kumimoji="1" lang="en-US" altLang="zh-CN" dirty="0" smtClean="0"/>
          </a:p>
          <a:p>
            <a:pPr lvl="1"/>
            <a:r>
              <a:rPr kumimoji="1" lang="zh-CN" altLang="en-US" dirty="0"/>
              <a:t>采用</a:t>
            </a:r>
            <a:r>
              <a:rPr kumimoji="1" lang="en-US" altLang="zh-CN" dirty="0"/>
              <a:t>SPSS</a:t>
            </a:r>
            <a:r>
              <a:rPr kumimoji="1" lang="zh-CN" altLang="en-US" dirty="0"/>
              <a:t>检验问卷的内在信度，通过调整因子，最终得到问卷的</a:t>
            </a:r>
            <a:r>
              <a:rPr kumimoji="1" lang="en-US" altLang="zh-CN" dirty="0" err="1"/>
              <a:t>Cronbach</a:t>
            </a:r>
            <a:r>
              <a:rPr kumimoji="1" lang="en-US" altLang="zh-CN" dirty="0"/>
              <a:t> Alpha</a:t>
            </a:r>
            <a:r>
              <a:rPr kumimoji="1" lang="zh-CN" altLang="en-US" dirty="0"/>
              <a:t>系数为</a:t>
            </a:r>
            <a:r>
              <a:rPr kumimoji="1" lang="en-US" altLang="zh-CN" dirty="0" smtClean="0"/>
              <a:t>0.801</a:t>
            </a:r>
            <a:r>
              <a:rPr kumimoji="1" lang="zh-CN" altLang="en-US" dirty="0" smtClean="0"/>
              <a:t>，</a:t>
            </a:r>
            <a:r>
              <a:rPr kumimoji="1" lang="zh-CN" altLang="en-US" dirty="0"/>
              <a:t>说明问卷信度良好</a:t>
            </a:r>
            <a:endParaRPr kumimoji="1" lang="en-US" altLang="zh-CN" dirty="0" smtClean="0"/>
          </a:p>
          <a:p>
            <a:r>
              <a:rPr kumimoji="1" lang="zh-CN" altLang="en-US" dirty="0" smtClean="0"/>
              <a:t>效度检验</a:t>
            </a:r>
            <a:endParaRPr kumimoji="1" lang="en-US" altLang="zh-CN" dirty="0" smtClean="0"/>
          </a:p>
          <a:p>
            <a:pPr lvl="1"/>
            <a:r>
              <a:rPr kumimoji="1" lang="zh-CN" altLang="en-US" dirty="0"/>
              <a:t>采用</a:t>
            </a:r>
            <a:r>
              <a:rPr kumimoji="1" lang="en-US" altLang="zh-CN" dirty="0"/>
              <a:t>SPSS</a:t>
            </a:r>
            <a:r>
              <a:rPr kumimoji="1" lang="zh-CN" altLang="en-US" dirty="0"/>
              <a:t>软件中的因子分析法，</a:t>
            </a:r>
            <a:r>
              <a:rPr kumimoji="1" lang="en-US" altLang="zh-CN" dirty="0"/>
              <a:t>KMO</a:t>
            </a:r>
            <a:r>
              <a:rPr kumimoji="1" lang="zh-CN" altLang="en-US" dirty="0"/>
              <a:t>值为</a:t>
            </a:r>
            <a:r>
              <a:rPr kumimoji="1" lang="en-US" altLang="zh-CN" dirty="0"/>
              <a:t>0.801</a:t>
            </a:r>
            <a:r>
              <a:rPr kumimoji="1" lang="zh-CN" altLang="en-US" dirty="0"/>
              <a:t>，说明数据适合做因子分析；提取因子后，主因子解释总变异为</a:t>
            </a:r>
            <a:r>
              <a:rPr kumimoji="1" lang="en-US" altLang="zh-CN" dirty="0"/>
              <a:t>60.675%</a:t>
            </a:r>
            <a:r>
              <a:rPr kumimoji="1" lang="zh-CN" altLang="en-US" dirty="0"/>
              <a:t>，各因子的负载均大于</a:t>
            </a:r>
            <a:r>
              <a:rPr kumimoji="1" lang="en-US" altLang="zh-CN" dirty="0"/>
              <a:t>0.5</a:t>
            </a:r>
            <a:r>
              <a:rPr kumimoji="1" lang="zh-CN" altLang="en-US" dirty="0"/>
              <a:t>，说明结构效度良好</a:t>
            </a:r>
          </a:p>
        </p:txBody>
      </p:sp>
    </p:spTree>
    <p:extLst>
      <p:ext uri="{BB962C8B-B14F-4D97-AF65-F5344CB8AC3E}">
        <p14:creationId xmlns:p14="http://schemas.microsoft.com/office/powerpoint/2010/main" val="3264230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dirty="0"/>
              <a:t>调查结果及分析</a:t>
            </a:r>
            <a:endParaRPr lang="en-US" altLang="zh-CN" dirty="0">
              <a:solidFill>
                <a:schemeClr val="accent1"/>
              </a:solidFill>
              <a:ea typeface="宋体" charset="-122"/>
            </a:endParaRPr>
          </a:p>
        </p:txBody>
      </p:sp>
      <p:sp>
        <p:nvSpPr>
          <p:cNvPr id="2" name="文本框 1"/>
          <p:cNvSpPr txBox="1"/>
          <p:nvPr/>
        </p:nvSpPr>
        <p:spPr>
          <a:xfrm>
            <a:off x="1187624" y="1412776"/>
            <a:ext cx="7128792" cy="2954655"/>
          </a:xfrm>
          <a:prstGeom prst="rect">
            <a:avLst/>
          </a:prstGeom>
          <a:noFill/>
        </p:spPr>
        <p:txBody>
          <a:bodyPr wrap="square" rtlCol="0">
            <a:spAutoFit/>
          </a:bodyPr>
          <a:lstStyle/>
          <a:p>
            <a:pPr marL="342900" indent="-342900">
              <a:buFont typeface="Arial"/>
              <a:buChar char="•"/>
            </a:pPr>
            <a:r>
              <a:rPr lang="zh-CN" altLang="zh-CN" sz="2400" b="1" dirty="0" smtClean="0"/>
              <a:t>信息意识与态度分析</a:t>
            </a:r>
            <a:endParaRPr lang="en-US" altLang="zh-CN" sz="2400" b="1" dirty="0" smtClean="0"/>
          </a:p>
          <a:p>
            <a:pPr marL="342900" indent="-342900">
              <a:buFont typeface="Arial"/>
              <a:buChar char="•"/>
            </a:pPr>
            <a:r>
              <a:rPr lang="zh-CN" altLang="zh-CN" sz="2400" b="1" dirty="0" smtClean="0"/>
              <a:t>信息需求定位情况分析</a:t>
            </a:r>
            <a:endParaRPr lang="zh-CN" altLang="zh-CN" sz="2400" b="1" dirty="0"/>
          </a:p>
          <a:p>
            <a:pPr marL="342900" indent="-342900">
              <a:buFont typeface="Arial"/>
              <a:buChar char="•"/>
            </a:pPr>
            <a:r>
              <a:rPr lang="zh-CN" altLang="zh-CN" sz="2400" b="1" dirty="0" smtClean="0"/>
              <a:t>信息获</a:t>
            </a:r>
            <a:r>
              <a:rPr lang="zh-CN" altLang="zh-CN" sz="2400" b="1" dirty="0"/>
              <a:t>取能力分析</a:t>
            </a:r>
          </a:p>
          <a:p>
            <a:pPr marL="342900" indent="-342900">
              <a:buFont typeface="Arial"/>
              <a:buChar char="•"/>
            </a:pPr>
            <a:r>
              <a:rPr lang="zh-CN" altLang="zh-CN" sz="2400" b="1" dirty="0" smtClean="0"/>
              <a:t>信</a:t>
            </a:r>
            <a:r>
              <a:rPr lang="zh-CN" altLang="zh-CN" sz="2400" b="1" dirty="0"/>
              <a:t>息利用能力分析</a:t>
            </a:r>
          </a:p>
          <a:p>
            <a:pPr marL="342900" indent="-342900">
              <a:buFont typeface="Arial"/>
              <a:buChar char="•"/>
            </a:pPr>
            <a:r>
              <a:rPr lang="zh-CN" altLang="zh-CN" sz="2400" b="1" dirty="0" smtClean="0"/>
              <a:t>信</a:t>
            </a:r>
            <a:r>
              <a:rPr lang="zh-CN" altLang="zh-CN" sz="2400" b="1" dirty="0"/>
              <a:t>息安全情况分析</a:t>
            </a:r>
          </a:p>
          <a:p>
            <a:pPr marL="342900" indent="-342900">
              <a:buFont typeface="Arial"/>
              <a:buChar char="•"/>
            </a:pPr>
            <a:r>
              <a:rPr lang="zh-CN" altLang="zh-CN" sz="2400" b="1" dirty="0" smtClean="0"/>
              <a:t>信息道德与规范</a:t>
            </a:r>
            <a:r>
              <a:rPr lang="zh-CN" altLang="zh-CN" sz="2400" b="1" dirty="0"/>
              <a:t>分析</a:t>
            </a:r>
          </a:p>
          <a:p>
            <a:pPr marL="342900" indent="-342900">
              <a:buFont typeface="Arial"/>
              <a:buChar char="•"/>
            </a:pPr>
            <a:r>
              <a:rPr lang="zh-CN" altLang="zh-CN" sz="2400" b="1" dirty="0" smtClean="0"/>
              <a:t>其他情况</a:t>
            </a:r>
            <a:r>
              <a:rPr lang="zh-CN" altLang="zh-CN" sz="2400" b="1" dirty="0"/>
              <a:t>分析</a:t>
            </a:r>
          </a:p>
          <a:p>
            <a:endParaRPr kumimoji="1" lang="zh-CN" altLang="en-US" dirty="0"/>
          </a:p>
        </p:txBody>
      </p:sp>
    </p:spTree>
    <p:extLst>
      <p:ext uri="{BB962C8B-B14F-4D97-AF65-F5344CB8AC3E}">
        <p14:creationId xmlns:p14="http://schemas.microsoft.com/office/powerpoint/2010/main" val="33268968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3200" dirty="0" smtClean="0">
                <a:ea typeface="宋体" charset="-122"/>
              </a:rPr>
              <a:t>信息意识与态度分析</a:t>
            </a:r>
            <a:endParaRPr lang="en-US" altLang="zh-CN" sz="1800" dirty="0">
              <a:ea typeface="宋体" charset="-122"/>
            </a:endParaRPr>
          </a:p>
        </p:txBody>
      </p:sp>
      <p:sp>
        <p:nvSpPr>
          <p:cNvPr id="48131" name="AutoShape 3"/>
          <p:cNvSpPr>
            <a:spLocks noChangeArrowheads="1"/>
          </p:cNvSpPr>
          <p:nvPr/>
        </p:nvSpPr>
        <p:spPr bwMode="gray">
          <a:xfrm>
            <a:off x="228600" y="1219200"/>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blackWhite">
          <a:xfrm>
            <a:off x="685800" y="18288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a:r>
              <a:rPr lang="zh-CN" altLang="en-US" dirty="0">
                <a:solidFill>
                  <a:schemeClr val="bg1"/>
                </a:solidFill>
              </a:rPr>
              <a:t>“</a:t>
            </a:r>
            <a:r>
              <a:rPr lang="zh-CN" altLang="zh-CN" dirty="0">
                <a:solidFill>
                  <a:schemeClr val="bg1"/>
                </a:solidFill>
              </a:rPr>
              <a:t>信息在自己的日常生活生活中非常重要</a:t>
            </a:r>
            <a:r>
              <a:rPr lang="zh-CN" altLang="en-US" dirty="0" smtClean="0">
                <a:solidFill>
                  <a:schemeClr val="bg1"/>
                </a:solidFill>
              </a:rPr>
              <a:t>”</a:t>
            </a:r>
            <a:endParaRPr lang="en-US" altLang="zh-CN" dirty="0" smtClean="0">
              <a:solidFill>
                <a:schemeClr val="bg1"/>
              </a:solidFill>
            </a:endParaRPr>
          </a:p>
          <a:p>
            <a:pPr algn="ctr"/>
            <a:r>
              <a:rPr lang="en-US" altLang="zh-CN" dirty="0" smtClean="0">
                <a:solidFill>
                  <a:schemeClr val="bg1"/>
                </a:solidFill>
              </a:rPr>
              <a:t>—68.29</a:t>
            </a:r>
            <a:r>
              <a:rPr lang="en-US" altLang="zh-CN" dirty="0">
                <a:solidFill>
                  <a:schemeClr val="bg1"/>
                </a:solidFill>
              </a:rPr>
              <a:t>%</a:t>
            </a:r>
          </a:p>
        </p:txBody>
      </p:sp>
      <p:sp>
        <p:nvSpPr>
          <p:cNvPr id="48133" name="AutoShape 5"/>
          <p:cNvSpPr>
            <a:spLocks noChangeArrowheads="1"/>
          </p:cNvSpPr>
          <p:nvPr/>
        </p:nvSpPr>
        <p:spPr bwMode="blackWhite">
          <a:xfrm>
            <a:off x="685800" y="29718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p:spPr>
        <p:txBody>
          <a:bodyPr wrap="none" anchor="ctr"/>
          <a:lstStyle/>
          <a:p>
            <a:endParaRPr lang="en-US" altLang="zh-CN" dirty="0" smtClean="0"/>
          </a:p>
          <a:p>
            <a:pPr algn="ctr"/>
            <a:r>
              <a:rPr lang="zh-CN" altLang="en-US" dirty="0" smtClean="0">
                <a:solidFill>
                  <a:schemeClr val="bg1"/>
                </a:solidFill>
              </a:rPr>
              <a:t>“</a:t>
            </a:r>
            <a:r>
              <a:rPr lang="zh-CN" altLang="zh-CN" dirty="0">
                <a:solidFill>
                  <a:schemeClr val="bg1"/>
                </a:solidFill>
              </a:rPr>
              <a:t>非常关注日常生活中的信息</a:t>
            </a:r>
            <a:r>
              <a:rPr lang="zh-CN" altLang="en-US" dirty="0">
                <a:solidFill>
                  <a:schemeClr val="bg1"/>
                </a:solidFill>
              </a:rPr>
              <a:t>”</a:t>
            </a:r>
            <a:r>
              <a:rPr lang="en-US" altLang="zh-CN" dirty="0" smtClean="0">
                <a:solidFill>
                  <a:schemeClr val="bg1"/>
                </a:solidFill>
              </a:rPr>
              <a:t>—21.46</a:t>
            </a:r>
            <a:r>
              <a:rPr lang="en-US" altLang="zh-CN" dirty="0">
                <a:solidFill>
                  <a:schemeClr val="bg1"/>
                </a:solidFill>
              </a:rPr>
              <a:t>%</a:t>
            </a:r>
            <a:r>
              <a:rPr lang="zh-CN" altLang="zh-CN" dirty="0">
                <a:solidFill>
                  <a:schemeClr val="bg1"/>
                </a:solidFill>
              </a:rPr>
              <a:t> </a:t>
            </a:r>
            <a:endParaRPr lang="en-US" altLang="zh-CN" dirty="0">
              <a:solidFill>
                <a:schemeClr val="bg1"/>
              </a:solidFill>
            </a:endParaRPr>
          </a:p>
          <a:p>
            <a:pPr algn="ctr">
              <a:buNone/>
            </a:pPr>
            <a:r>
              <a:rPr lang="zh-CN" altLang="en-US" dirty="0" smtClean="0">
                <a:solidFill>
                  <a:schemeClr val="bg1"/>
                </a:solidFill>
              </a:rPr>
              <a:t>“</a:t>
            </a:r>
            <a:r>
              <a:rPr lang="zh-CN" altLang="en-US" dirty="0">
                <a:solidFill>
                  <a:schemeClr val="bg1"/>
                </a:solidFill>
              </a:rPr>
              <a:t>比较关心”</a:t>
            </a:r>
            <a:r>
              <a:rPr lang="en-US" altLang="zh-CN" dirty="0" smtClean="0">
                <a:solidFill>
                  <a:schemeClr val="bg1"/>
                </a:solidFill>
              </a:rPr>
              <a:t>—59.51</a:t>
            </a:r>
            <a:r>
              <a:rPr lang="en-US" altLang="zh-CN" dirty="0">
                <a:solidFill>
                  <a:schemeClr val="bg1"/>
                </a:solidFill>
              </a:rPr>
              <a:t>%</a:t>
            </a:r>
          </a:p>
          <a:p>
            <a:pPr algn="ctr">
              <a:buNone/>
            </a:pPr>
            <a:r>
              <a:rPr lang="zh-CN" altLang="en-US" dirty="0" smtClean="0">
                <a:solidFill>
                  <a:schemeClr val="bg1"/>
                </a:solidFill>
              </a:rPr>
              <a:t>“</a:t>
            </a:r>
            <a:r>
              <a:rPr lang="zh-CN" altLang="en-US" dirty="0">
                <a:solidFill>
                  <a:schemeClr val="bg1"/>
                </a:solidFill>
              </a:rPr>
              <a:t>非常不关心”</a:t>
            </a:r>
            <a:r>
              <a:rPr lang="en-US" altLang="zh-CN" dirty="0" smtClean="0">
                <a:solidFill>
                  <a:schemeClr val="bg1"/>
                </a:solidFill>
              </a:rPr>
              <a:t>—2.44</a:t>
            </a:r>
            <a:r>
              <a:rPr lang="en-US" altLang="zh-CN" dirty="0">
                <a:solidFill>
                  <a:schemeClr val="bg1"/>
                </a:solidFill>
              </a:rPr>
              <a:t>%</a:t>
            </a:r>
          </a:p>
          <a:p>
            <a:pPr algn="ctr" eaLnBrk="0" hangingPunct="0"/>
            <a:endParaRPr lang="en-US" altLang="zh-CN" dirty="0">
              <a:solidFill>
                <a:schemeClr val="bg1"/>
              </a:solidFill>
              <a:ea typeface="宋体" charset="-122"/>
            </a:endParaRPr>
          </a:p>
        </p:txBody>
      </p:sp>
      <p:sp>
        <p:nvSpPr>
          <p:cNvPr id="48134" name="AutoShape 6"/>
          <p:cNvSpPr>
            <a:spLocks noChangeArrowheads="1"/>
          </p:cNvSpPr>
          <p:nvPr/>
        </p:nvSpPr>
        <p:spPr bwMode="blackWhite">
          <a:xfrm>
            <a:off x="685800" y="41148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endParaRPr lang="en-US" altLang="zh-CN" dirty="0" smtClean="0"/>
          </a:p>
          <a:p>
            <a:r>
              <a:rPr lang="zh-CN" altLang="en-US" dirty="0" smtClean="0">
                <a:solidFill>
                  <a:schemeClr val="bg1"/>
                </a:solidFill>
              </a:rPr>
              <a:t>“</a:t>
            </a:r>
            <a:r>
              <a:rPr lang="zh-CN" altLang="zh-CN" dirty="0">
                <a:solidFill>
                  <a:schemeClr val="bg1"/>
                </a:solidFill>
              </a:rPr>
              <a:t>挖掘隐藏信息的能力一般</a:t>
            </a:r>
            <a:r>
              <a:rPr lang="zh-CN" altLang="en-US" dirty="0">
                <a:solidFill>
                  <a:schemeClr val="bg1"/>
                </a:solidFill>
              </a:rPr>
              <a:t>”</a:t>
            </a:r>
            <a:r>
              <a:rPr lang="en-US" altLang="zh-CN" dirty="0" smtClean="0">
                <a:solidFill>
                  <a:schemeClr val="bg1"/>
                </a:solidFill>
              </a:rPr>
              <a:t>—49.27%</a:t>
            </a:r>
          </a:p>
          <a:p>
            <a:r>
              <a:rPr lang="zh-CN" altLang="en-US" dirty="0" smtClean="0">
                <a:solidFill>
                  <a:schemeClr val="bg1"/>
                </a:solidFill>
              </a:rPr>
              <a:t>“</a:t>
            </a:r>
            <a:r>
              <a:rPr lang="zh-CN" altLang="zh-CN" dirty="0">
                <a:solidFill>
                  <a:schemeClr val="bg1"/>
                </a:solidFill>
              </a:rPr>
              <a:t>比较善于挖掘隐藏信息</a:t>
            </a:r>
            <a:r>
              <a:rPr lang="zh-CN" altLang="en-US" dirty="0">
                <a:solidFill>
                  <a:schemeClr val="bg1"/>
                </a:solidFill>
              </a:rPr>
              <a:t>”</a:t>
            </a:r>
            <a:r>
              <a:rPr lang="en-US" altLang="zh-CN" dirty="0" smtClean="0">
                <a:solidFill>
                  <a:schemeClr val="bg1"/>
                </a:solidFill>
              </a:rPr>
              <a:t>—30.73%</a:t>
            </a:r>
          </a:p>
          <a:p>
            <a:r>
              <a:rPr lang="zh-CN" altLang="en-US" dirty="0">
                <a:solidFill>
                  <a:schemeClr val="bg1"/>
                </a:solidFill>
              </a:rPr>
              <a:t>“能够正视</a:t>
            </a:r>
            <a:r>
              <a:rPr lang="zh-CN" altLang="zh-CN" dirty="0">
                <a:solidFill>
                  <a:schemeClr val="bg1"/>
                </a:solidFill>
              </a:rPr>
              <a:t>信息的爆炸性增长</a:t>
            </a:r>
            <a:r>
              <a:rPr lang="zh-CN" altLang="en-US" dirty="0">
                <a:solidFill>
                  <a:schemeClr val="bg1"/>
                </a:solidFill>
              </a:rPr>
              <a:t>”</a:t>
            </a:r>
            <a:r>
              <a:rPr lang="en-US" altLang="zh-CN" dirty="0" smtClean="0">
                <a:solidFill>
                  <a:schemeClr val="bg1"/>
                </a:solidFill>
              </a:rPr>
              <a:t>—82.93%</a:t>
            </a:r>
            <a:endParaRPr lang="en-US" altLang="zh-CN" dirty="0">
              <a:solidFill>
                <a:schemeClr val="bg1"/>
              </a:solidFill>
            </a:endParaRPr>
          </a:p>
          <a:p>
            <a:pPr algn="ctr" eaLnBrk="0" hangingPunct="0"/>
            <a:endParaRPr lang="en-US" altLang="zh-CN" dirty="0">
              <a:solidFill>
                <a:schemeClr val="bg1"/>
              </a:solidFill>
              <a:ea typeface="宋体" charset="-122"/>
            </a:endParaRPr>
          </a:p>
        </p:txBody>
      </p:sp>
      <p:sp>
        <p:nvSpPr>
          <p:cNvPr id="48135" name="AutoShape 7"/>
          <p:cNvSpPr>
            <a:spLocks noChangeArrowheads="1"/>
          </p:cNvSpPr>
          <p:nvPr/>
        </p:nvSpPr>
        <p:spPr bwMode="auto">
          <a:xfrm>
            <a:off x="5943600" y="2819400"/>
            <a:ext cx="2660848" cy="1295400"/>
          </a:xfrm>
          <a:prstGeom prst="roundRect">
            <a:avLst>
              <a:gd name="adj" fmla="val 9106"/>
            </a:avLst>
          </a:prstGeom>
          <a:noFill/>
          <a:ln w="25400">
            <a:noFill/>
            <a:round/>
            <a:headEnd/>
            <a:tailEnd/>
          </a:ln>
          <a:effectLst/>
        </p:spPr>
        <p:txBody>
          <a:bodyPr anchor="ctr"/>
          <a:lstStyle/>
          <a:p>
            <a:r>
              <a:rPr lang="zh-CN" altLang="zh-CN" b="1" dirty="0">
                <a:effectLst>
                  <a:outerShdw blurRad="38100" dist="38100" dir="2700000" algn="tl">
                    <a:srgbClr val="000000">
                      <a:alpha val="43137"/>
                    </a:srgbClr>
                  </a:outerShdw>
                </a:effectLst>
              </a:rPr>
              <a:t>大部分被调查者对信息在当前社会的重要程度比较认同、对于信息爆炸现象能够较好地接受，对信息的关心程度较好。潜在信息的挖掘能力是对信息意识的变相深度考察，结果显示大部分人对此比较谦虚或不够了解。</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6682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ea typeface="宋体" charset="-122"/>
              </a:rPr>
              <a:t>信息素养的定义</a:t>
            </a:r>
            <a:endParaRPr lang="en-US" altLang="zh-CN" dirty="0">
              <a:ea typeface="宋体" charset="-122"/>
            </a:endParaRPr>
          </a:p>
        </p:txBody>
      </p:sp>
      <p:sp>
        <p:nvSpPr>
          <p:cNvPr id="41987" name="Rectangle 3"/>
          <p:cNvSpPr>
            <a:spLocks noGrp="1" noChangeArrowheads="1"/>
          </p:cNvSpPr>
          <p:nvPr>
            <p:ph type="body" idx="1"/>
          </p:nvPr>
        </p:nvSpPr>
        <p:spPr>
          <a:xfrm>
            <a:off x="683568" y="1340768"/>
            <a:ext cx="7620000" cy="4267200"/>
          </a:xfrm>
        </p:spPr>
        <p:txBody>
          <a:bodyPr/>
          <a:lstStyle/>
          <a:p>
            <a:pPr>
              <a:spcBef>
                <a:spcPts val="0"/>
              </a:spcBef>
              <a:spcAft>
                <a:spcPts val="600"/>
              </a:spcAft>
            </a:pPr>
            <a:r>
              <a:rPr lang="zh-CN" altLang="en-US" sz="2000" b="1" dirty="0" smtClean="0">
                <a:ea typeface="宋体" charset="-122"/>
              </a:rPr>
              <a:t>本研究采用的信息素养的定义</a:t>
            </a:r>
            <a:endParaRPr lang="en-US" altLang="zh-CN" sz="1800" dirty="0" smtClean="0">
              <a:latin typeface="微软雅黑"/>
              <a:ea typeface="微软雅黑"/>
              <a:cs typeface="微软雅黑"/>
            </a:endParaRPr>
          </a:p>
          <a:p>
            <a:pPr lvl="1">
              <a:spcBef>
                <a:spcPts val="1224"/>
              </a:spcBef>
            </a:pPr>
            <a:r>
              <a:rPr lang="zh-CN" altLang="en-US" sz="1800" dirty="0">
                <a:latin typeface="黑体"/>
                <a:ea typeface="黑体"/>
                <a:cs typeface="黑体"/>
              </a:rPr>
              <a:t>目前国内外有关信息素养这一概念尚没有统一的、标准的定义，所以我们采用目前国外引用较广泛、有关权威机构或组织比较认同的，由美国图书馆协会在</a:t>
            </a:r>
            <a:r>
              <a:rPr lang="en-US" altLang="zh-CN" sz="1800" dirty="0">
                <a:latin typeface="黑体"/>
                <a:ea typeface="黑体"/>
                <a:cs typeface="黑体"/>
              </a:rPr>
              <a:t>1989</a:t>
            </a:r>
            <a:r>
              <a:rPr lang="zh-CN" altLang="en-US" sz="1800" dirty="0">
                <a:latin typeface="黑体"/>
                <a:ea typeface="黑体"/>
                <a:cs typeface="黑体"/>
              </a:rPr>
              <a:t>年信息素质委员会的年度报告中作</a:t>
            </a:r>
            <a:r>
              <a:rPr lang="zh-CN" altLang="en-US" sz="1800" dirty="0" smtClean="0">
                <a:latin typeface="黑体"/>
                <a:ea typeface="黑体"/>
                <a:cs typeface="黑体"/>
              </a:rPr>
              <a:t>出的信息素养定义。 </a:t>
            </a:r>
            <a:endParaRPr lang="en-US" altLang="zh-CN" sz="1800" dirty="0" smtClean="0">
              <a:latin typeface="黑体"/>
              <a:ea typeface="黑体"/>
              <a:cs typeface="黑体"/>
            </a:endParaRPr>
          </a:p>
          <a:p>
            <a:pPr lvl="1">
              <a:spcBef>
                <a:spcPts val="1224"/>
              </a:spcBef>
            </a:pPr>
            <a:r>
              <a:rPr lang="en-US" altLang="zh-CN" sz="1800" dirty="0" smtClean="0">
                <a:latin typeface="黑体"/>
                <a:ea typeface="黑体"/>
                <a:cs typeface="黑体"/>
              </a:rPr>
              <a:t>“</a:t>
            </a:r>
            <a:r>
              <a:rPr lang="zh-CN" altLang="en-US" sz="1800" dirty="0">
                <a:latin typeface="黑体"/>
                <a:ea typeface="黑体"/>
                <a:cs typeface="黑体"/>
              </a:rPr>
              <a:t>具有信息素养的人，能够认识到何时需要信息，并拥有寻找、评价和有效利用所需信息的</a:t>
            </a:r>
            <a:r>
              <a:rPr lang="zh-CN" altLang="en-US" sz="1800" dirty="0" smtClean="0">
                <a:latin typeface="黑体"/>
                <a:ea typeface="黑体"/>
                <a:cs typeface="黑体"/>
              </a:rPr>
              <a:t>能力</a:t>
            </a:r>
            <a:r>
              <a:rPr lang="zh-CN" altLang="zh-CN" sz="1800" dirty="0" smtClean="0">
                <a:latin typeface="黑体"/>
                <a:ea typeface="黑体"/>
                <a:cs typeface="黑体"/>
              </a:rPr>
              <a:t>……</a:t>
            </a:r>
            <a:r>
              <a:rPr lang="zh-CN" altLang="en-US" sz="1800" dirty="0">
                <a:latin typeface="黑体"/>
                <a:ea typeface="黑体"/>
                <a:cs typeface="黑体"/>
              </a:rPr>
              <a:t>从根本意义上说，具有信息素养的人是那些知道如何进行学习的人。他们知道如何学习，是因为他们知道知识是如何组织的，如何去寻找信息，并以有利于他人应用的方式利用信息，因而他们最终将成为懂得如何学习的人。信息素养还是适于终生学习的人，因为他们能够随时随地找到从事工作或制定决策时所需的信息。” </a:t>
            </a:r>
          </a:p>
        </p:txBody>
      </p:sp>
    </p:spTree>
    <p:extLst>
      <p:ext uri="{BB962C8B-B14F-4D97-AF65-F5344CB8AC3E}">
        <p14:creationId xmlns:p14="http://schemas.microsoft.com/office/powerpoint/2010/main" val="29378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fade">
                                      <p:cBhvr>
                                        <p:cTn id="7" dur="1000"/>
                                        <p:tgtEl>
                                          <p:spTgt spid="41987">
                                            <p:txEl>
                                              <p:pRg st="1" end="1"/>
                                            </p:txEl>
                                          </p:spTgt>
                                        </p:tgtEl>
                                      </p:cBhvr>
                                    </p:animEffect>
                                    <p:anim calcmode="lin" valueType="num">
                                      <p:cBhvr>
                                        <p:cTn id="8"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2" end="2"/>
                                            </p:txEl>
                                          </p:spTgt>
                                        </p:tgtEl>
                                        <p:attrNameLst>
                                          <p:attrName>style.visibility</p:attrName>
                                        </p:attrNameLst>
                                      </p:cBhvr>
                                      <p:to>
                                        <p:strVal val="visible"/>
                                      </p:to>
                                    </p:set>
                                    <p:animEffect transition="in" filter="fade">
                                      <p:cBhvr>
                                        <p:cTn id="14" dur="1000"/>
                                        <p:tgtEl>
                                          <p:spTgt spid="41987">
                                            <p:txEl>
                                              <p:pRg st="2" end="2"/>
                                            </p:txEl>
                                          </p:spTgt>
                                        </p:tgtEl>
                                      </p:cBhvr>
                                    </p:animEffect>
                                    <p:anim calcmode="lin" valueType="num">
                                      <p:cBhvr>
                                        <p:cTn id="15"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3200" dirty="0" smtClean="0">
                <a:ea typeface="宋体" charset="-122"/>
              </a:rPr>
              <a:t>信息需求能力与定位分析</a:t>
            </a:r>
            <a:endParaRPr lang="en-US" altLang="zh-CN" sz="1800" dirty="0">
              <a:ea typeface="宋体" charset="-122"/>
            </a:endParaRPr>
          </a:p>
        </p:txBody>
      </p:sp>
      <p:sp>
        <p:nvSpPr>
          <p:cNvPr id="48131" name="AutoShape 3"/>
          <p:cNvSpPr>
            <a:spLocks noChangeArrowheads="1"/>
          </p:cNvSpPr>
          <p:nvPr/>
        </p:nvSpPr>
        <p:spPr bwMode="gray">
          <a:xfrm>
            <a:off x="228600" y="1219200"/>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blackWhite">
          <a:xfrm>
            <a:off x="685800" y="18288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a:r>
              <a:rPr lang="zh-CN" altLang="en-US" dirty="0">
                <a:solidFill>
                  <a:schemeClr val="bg1"/>
                </a:solidFill>
              </a:rPr>
              <a:t>“</a:t>
            </a:r>
            <a:r>
              <a:rPr lang="zh-CN" altLang="zh-CN" dirty="0">
                <a:solidFill>
                  <a:schemeClr val="bg1"/>
                </a:solidFill>
              </a:rPr>
              <a:t>大部分时候能主动查找相关信息</a:t>
            </a:r>
            <a:r>
              <a:rPr lang="zh-CN" altLang="en-US" dirty="0">
                <a:solidFill>
                  <a:schemeClr val="bg1"/>
                </a:solidFill>
              </a:rPr>
              <a:t>”</a:t>
            </a:r>
            <a:r>
              <a:rPr lang="en-US" altLang="zh-CN" dirty="0" smtClean="0">
                <a:solidFill>
                  <a:schemeClr val="bg1"/>
                </a:solidFill>
              </a:rPr>
              <a:t>—60</a:t>
            </a:r>
            <a:r>
              <a:rPr lang="en-US" altLang="zh-CN" dirty="0">
                <a:solidFill>
                  <a:schemeClr val="bg1"/>
                </a:solidFill>
              </a:rPr>
              <a:t>%</a:t>
            </a:r>
          </a:p>
          <a:p>
            <a:pPr algn="ctr">
              <a:buNone/>
            </a:pPr>
            <a:r>
              <a:rPr lang="zh-CN" altLang="en-US" dirty="0" smtClean="0">
                <a:solidFill>
                  <a:schemeClr val="bg1"/>
                </a:solidFill>
              </a:rPr>
              <a:t>“</a:t>
            </a:r>
            <a:r>
              <a:rPr lang="zh-CN" altLang="zh-CN" dirty="0">
                <a:solidFill>
                  <a:schemeClr val="bg1"/>
                </a:solidFill>
              </a:rPr>
              <a:t>总是能主动查找相关信息</a:t>
            </a:r>
            <a:r>
              <a:rPr lang="zh-CN" altLang="en-US" dirty="0">
                <a:solidFill>
                  <a:schemeClr val="bg1"/>
                </a:solidFill>
              </a:rPr>
              <a:t>”</a:t>
            </a:r>
            <a:r>
              <a:rPr lang="en-US" altLang="zh-CN" dirty="0" smtClean="0">
                <a:solidFill>
                  <a:schemeClr val="bg1"/>
                </a:solidFill>
              </a:rPr>
              <a:t>—26.83</a:t>
            </a:r>
            <a:r>
              <a:rPr lang="en-US" altLang="zh-CN" dirty="0">
                <a:solidFill>
                  <a:schemeClr val="bg1"/>
                </a:solidFill>
              </a:rPr>
              <a:t>%</a:t>
            </a:r>
          </a:p>
          <a:p>
            <a:pPr algn="ctr" eaLnBrk="0" hangingPunct="0"/>
            <a:endParaRPr lang="en-US" altLang="zh-CN" dirty="0">
              <a:solidFill>
                <a:schemeClr val="bg1"/>
              </a:solidFill>
              <a:ea typeface="宋体" charset="-122"/>
            </a:endParaRPr>
          </a:p>
        </p:txBody>
      </p:sp>
      <p:sp>
        <p:nvSpPr>
          <p:cNvPr id="48133" name="AutoShape 5"/>
          <p:cNvSpPr>
            <a:spLocks noChangeArrowheads="1"/>
          </p:cNvSpPr>
          <p:nvPr/>
        </p:nvSpPr>
        <p:spPr bwMode="blackWhite">
          <a:xfrm>
            <a:off x="685800" y="29718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p:spPr>
        <p:txBody>
          <a:bodyPr wrap="none" anchor="ctr"/>
          <a:lstStyle/>
          <a:p>
            <a:pPr algn="ctr"/>
            <a:r>
              <a:rPr lang="zh-CN" altLang="en-US" dirty="0">
                <a:solidFill>
                  <a:schemeClr val="bg1"/>
                </a:solidFill>
              </a:rPr>
              <a:t>“</a:t>
            </a:r>
            <a:r>
              <a:rPr lang="zh-CN" altLang="zh-CN" sz="1600" dirty="0">
                <a:solidFill>
                  <a:schemeClr val="bg1"/>
                </a:solidFill>
              </a:rPr>
              <a:t>明确表达信息需求的能力比较强</a:t>
            </a:r>
            <a:r>
              <a:rPr lang="zh-CN" altLang="en-US" sz="1600" dirty="0">
                <a:solidFill>
                  <a:schemeClr val="bg1"/>
                </a:solidFill>
              </a:rPr>
              <a:t>”</a:t>
            </a:r>
            <a:r>
              <a:rPr lang="en-US" altLang="zh-CN" sz="1600" dirty="0" smtClean="0">
                <a:solidFill>
                  <a:schemeClr val="bg1"/>
                </a:solidFill>
              </a:rPr>
              <a:t>—50.24</a:t>
            </a:r>
            <a:r>
              <a:rPr lang="en-US" altLang="zh-CN" sz="1600" dirty="0">
                <a:solidFill>
                  <a:schemeClr val="bg1"/>
                </a:solidFill>
              </a:rPr>
              <a:t>%</a:t>
            </a:r>
          </a:p>
          <a:p>
            <a:pPr algn="ctr">
              <a:buNone/>
            </a:pPr>
            <a:r>
              <a:rPr lang="zh-CN" altLang="en-US" sz="1600" dirty="0" smtClean="0">
                <a:solidFill>
                  <a:schemeClr val="bg1"/>
                </a:solidFill>
              </a:rPr>
              <a:t>“</a:t>
            </a:r>
            <a:r>
              <a:rPr lang="zh-CN" altLang="zh-CN" sz="1600" dirty="0">
                <a:solidFill>
                  <a:schemeClr val="bg1"/>
                </a:solidFill>
              </a:rPr>
              <a:t>明确表达信息需求的能力</a:t>
            </a:r>
            <a:r>
              <a:rPr lang="zh-CN" altLang="en-US" sz="1600" dirty="0">
                <a:solidFill>
                  <a:schemeClr val="bg1"/>
                </a:solidFill>
              </a:rPr>
              <a:t>一般”</a:t>
            </a:r>
            <a:r>
              <a:rPr lang="en-US" altLang="zh-CN" sz="1600" dirty="0" smtClean="0">
                <a:solidFill>
                  <a:schemeClr val="bg1"/>
                </a:solidFill>
              </a:rPr>
              <a:t>—33.17</a:t>
            </a:r>
            <a:r>
              <a:rPr lang="en-US" altLang="zh-CN" sz="1600" dirty="0">
                <a:solidFill>
                  <a:schemeClr val="bg1"/>
                </a:solidFill>
              </a:rPr>
              <a:t>%</a:t>
            </a:r>
          </a:p>
        </p:txBody>
      </p:sp>
      <p:sp>
        <p:nvSpPr>
          <p:cNvPr id="48134" name="AutoShape 6"/>
          <p:cNvSpPr>
            <a:spLocks noChangeArrowheads="1"/>
          </p:cNvSpPr>
          <p:nvPr/>
        </p:nvSpPr>
        <p:spPr bwMode="blackWhite">
          <a:xfrm>
            <a:off x="685800" y="41148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a:r>
              <a:rPr lang="zh-CN" altLang="en-US" sz="1600" dirty="0">
                <a:solidFill>
                  <a:schemeClr val="bg1"/>
                </a:solidFill>
              </a:rPr>
              <a:t>“</a:t>
            </a:r>
            <a:r>
              <a:rPr lang="zh-CN" altLang="zh-CN" sz="1600" dirty="0">
                <a:solidFill>
                  <a:schemeClr val="bg1"/>
                </a:solidFill>
              </a:rPr>
              <a:t>重新界定信息需求能力比较强</a:t>
            </a:r>
            <a:r>
              <a:rPr lang="zh-CN" altLang="en-US" sz="1600" dirty="0">
                <a:solidFill>
                  <a:schemeClr val="bg1"/>
                </a:solidFill>
              </a:rPr>
              <a:t>”</a:t>
            </a:r>
            <a:r>
              <a:rPr lang="en-US" altLang="zh-CN" sz="1600" dirty="0" smtClean="0">
                <a:solidFill>
                  <a:schemeClr val="bg1"/>
                </a:solidFill>
              </a:rPr>
              <a:t>—49.27</a:t>
            </a:r>
            <a:r>
              <a:rPr lang="en-US" altLang="zh-CN" sz="1600" dirty="0">
                <a:solidFill>
                  <a:schemeClr val="bg1"/>
                </a:solidFill>
              </a:rPr>
              <a:t>%</a:t>
            </a:r>
          </a:p>
          <a:p>
            <a:pPr algn="ctr">
              <a:buNone/>
            </a:pPr>
            <a:r>
              <a:rPr lang="zh-CN" altLang="en-US" sz="1600" dirty="0" smtClean="0">
                <a:solidFill>
                  <a:schemeClr val="bg1"/>
                </a:solidFill>
              </a:rPr>
              <a:t>“</a:t>
            </a:r>
            <a:r>
              <a:rPr lang="zh-CN" altLang="zh-CN" sz="1600" dirty="0">
                <a:solidFill>
                  <a:schemeClr val="bg1"/>
                </a:solidFill>
              </a:rPr>
              <a:t>重新界定信息需求</a:t>
            </a:r>
            <a:r>
              <a:rPr lang="zh-CN" altLang="en-US" sz="1600" dirty="0">
                <a:solidFill>
                  <a:schemeClr val="bg1"/>
                </a:solidFill>
              </a:rPr>
              <a:t>能力一般”</a:t>
            </a:r>
            <a:r>
              <a:rPr lang="en-US" altLang="zh-CN" sz="1600" dirty="0" smtClean="0">
                <a:solidFill>
                  <a:schemeClr val="bg1"/>
                </a:solidFill>
              </a:rPr>
              <a:t>—40.49</a:t>
            </a:r>
            <a:r>
              <a:rPr lang="en-US" altLang="zh-CN" sz="1600" dirty="0">
                <a:solidFill>
                  <a:schemeClr val="bg1"/>
                </a:solidFill>
              </a:rPr>
              <a:t>%</a:t>
            </a:r>
          </a:p>
        </p:txBody>
      </p:sp>
      <p:sp>
        <p:nvSpPr>
          <p:cNvPr id="48135" name="AutoShape 7"/>
          <p:cNvSpPr>
            <a:spLocks noChangeArrowheads="1"/>
          </p:cNvSpPr>
          <p:nvPr/>
        </p:nvSpPr>
        <p:spPr bwMode="auto">
          <a:xfrm>
            <a:off x="5943600" y="2819400"/>
            <a:ext cx="2514600" cy="1295400"/>
          </a:xfrm>
          <a:prstGeom prst="roundRect">
            <a:avLst>
              <a:gd name="adj" fmla="val 9106"/>
            </a:avLst>
          </a:prstGeom>
          <a:noFill/>
          <a:ln w="25400">
            <a:noFill/>
            <a:round/>
            <a:headEnd/>
            <a:tailEnd/>
          </a:ln>
          <a:effectLst/>
        </p:spPr>
        <p:txBody>
          <a:bodyPr anchor="ctr"/>
          <a:lstStyle/>
          <a:p>
            <a:pPr algn="ctr"/>
            <a:r>
              <a:rPr lang="zh-CN" altLang="zh-CN" b="1" dirty="0">
                <a:effectLst>
                  <a:outerShdw blurRad="38100" dist="38100" dir="2700000" algn="tl">
                    <a:srgbClr val="000000">
                      <a:alpha val="43137"/>
                    </a:srgbClr>
                  </a:outerShdw>
                </a:effectLst>
              </a:rPr>
              <a:t>大部分被调查者查找信息的主动程度较好，明确表达信息需求和重新定位信息需求的能力整体呈中等偏上态势，说明高校学生在信息需求定位方面的表现较好</a:t>
            </a:r>
            <a:endParaRPr lang="en-US" altLang="zh-CN" b="1" dirty="0">
              <a:effectLst>
                <a:outerShdw blurRad="38100" dist="38100" dir="2700000" algn="tl">
                  <a:srgbClr val="000000">
                    <a:alpha val="43137"/>
                  </a:srgbClr>
                </a:outerShdw>
              </a:effectLst>
              <a:ea typeface="宋体" charset="-122"/>
            </a:endParaRPr>
          </a:p>
        </p:txBody>
      </p:sp>
    </p:spTree>
    <p:extLst>
      <p:ext uri="{BB962C8B-B14F-4D97-AF65-F5344CB8AC3E}">
        <p14:creationId xmlns:p14="http://schemas.microsoft.com/office/powerpoint/2010/main" val="16168162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smtClean="0"/>
              <a:t>信息获取能力分析</a:t>
            </a:r>
            <a:endParaRPr kumimoji="1" lang="zh-CN" altLang="en-US" sz="3200" dirty="0"/>
          </a:p>
        </p:txBody>
      </p:sp>
      <p:sp>
        <p:nvSpPr>
          <p:cNvPr id="3" name="内容占位符 2"/>
          <p:cNvSpPr>
            <a:spLocks noGrp="1"/>
          </p:cNvSpPr>
          <p:nvPr>
            <p:ph idx="1"/>
          </p:nvPr>
        </p:nvSpPr>
        <p:spPr>
          <a:xfrm>
            <a:off x="381000" y="1295400"/>
            <a:ext cx="8305800" cy="4221832"/>
          </a:xfrm>
        </p:spPr>
        <p:txBody>
          <a:bodyPr/>
          <a:lstStyle/>
          <a:p>
            <a:r>
              <a:rPr lang="zh-CN" altLang="zh-CN" sz="2400" dirty="0"/>
              <a:t>与老师同学交流、中外文图书、网络数据库、</a:t>
            </a:r>
            <a:r>
              <a:rPr lang="en-US" altLang="zh-CN" sz="2400" dirty="0"/>
              <a:t>Google</a:t>
            </a:r>
            <a:r>
              <a:rPr lang="zh-CN" altLang="zh-CN" sz="2400" dirty="0"/>
              <a:t>百度等搜索引擎和中外文期刊分列</a:t>
            </a:r>
            <a:r>
              <a:rPr lang="zh-CN" altLang="en-US" sz="2400" dirty="0"/>
              <a:t>使用率</a:t>
            </a:r>
            <a:r>
              <a:rPr lang="zh-CN" altLang="zh-CN" sz="2400" dirty="0"/>
              <a:t>前</a:t>
            </a:r>
            <a:r>
              <a:rPr lang="en-US" altLang="zh-CN" sz="2400" dirty="0"/>
              <a:t>5</a:t>
            </a:r>
            <a:r>
              <a:rPr lang="zh-CN" altLang="zh-CN" sz="2400" dirty="0"/>
              <a:t>位</a:t>
            </a:r>
            <a:endParaRPr lang="en-US" altLang="zh-CN" sz="2400" dirty="0"/>
          </a:p>
          <a:p>
            <a:r>
              <a:rPr lang="zh-CN" altLang="zh-CN" sz="2400" dirty="0"/>
              <a:t>“无法准确表达信息需求”和“不知道如何检索信息”成为最主要的</a:t>
            </a:r>
            <a:r>
              <a:rPr lang="zh-CN" altLang="en-US" sz="2400" dirty="0"/>
              <a:t>信息获取</a:t>
            </a:r>
            <a:r>
              <a:rPr lang="zh-CN" altLang="zh-CN" sz="2400" dirty="0"/>
              <a:t>障碍</a:t>
            </a:r>
            <a:endParaRPr lang="en-US" altLang="zh-CN" sz="2400" dirty="0"/>
          </a:p>
          <a:p>
            <a:r>
              <a:rPr lang="zh-CN" altLang="zh-CN" sz="2400" dirty="0"/>
              <a:t>求助身边朋友、利用网络论坛求助和向权威人士或机构咨询成为</a:t>
            </a:r>
            <a:r>
              <a:rPr lang="zh-CN" altLang="en-US" sz="2400" dirty="0"/>
              <a:t>获取受阻时的主要求助</a:t>
            </a:r>
            <a:r>
              <a:rPr lang="zh-CN" altLang="zh-CN" sz="2400" dirty="0"/>
              <a:t>策略</a:t>
            </a:r>
            <a:r>
              <a:rPr lang="zh-CN" altLang="en-US" sz="2400" dirty="0"/>
              <a:t>，</a:t>
            </a:r>
            <a:r>
              <a:rPr lang="zh-CN" altLang="zh-CN" sz="2400" dirty="0"/>
              <a:t>只有</a:t>
            </a:r>
            <a:r>
              <a:rPr lang="en-US" altLang="zh-CN" sz="2400" dirty="0"/>
              <a:t>8.29%</a:t>
            </a:r>
            <a:r>
              <a:rPr lang="zh-CN" altLang="zh-CN" sz="2400" dirty="0"/>
              <a:t>的被调查</a:t>
            </a:r>
            <a:r>
              <a:rPr lang="zh-CN" altLang="en-US" sz="2400" dirty="0"/>
              <a:t>者</a:t>
            </a:r>
            <a:r>
              <a:rPr lang="zh-CN" altLang="zh-CN" sz="2400" dirty="0"/>
              <a:t>选择求助图书馆学科馆员</a:t>
            </a:r>
            <a:endParaRPr lang="en-US" altLang="zh-CN" sz="2400" dirty="0"/>
          </a:p>
          <a:p>
            <a:r>
              <a:rPr lang="zh-CN" altLang="en-US" sz="2400" dirty="0"/>
              <a:t>高级检索、了解多信息源、组合检索、设置调整关键词的能力没有明显差异，普遍趋向“比较擅长”</a:t>
            </a:r>
            <a:endParaRPr lang="en-US" altLang="zh-CN" sz="2400" dirty="0"/>
          </a:p>
          <a:p>
            <a:r>
              <a:rPr lang="zh-CN" altLang="zh-CN" sz="2400" dirty="0"/>
              <a:t>使用布尔逻辑检索</a:t>
            </a:r>
            <a:r>
              <a:rPr lang="zh-CN" altLang="en-US" sz="2400" dirty="0"/>
              <a:t>的调查结果</a:t>
            </a:r>
            <a:r>
              <a:rPr lang="zh-CN" altLang="zh-CN" sz="2400" dirty="0"/>
              <a:t>显示为“一般”甚至“比较不擅长”，个体之间差异比较明显</a:t>
            </a:r>
            <a:r>
              <a:rPr lang="zh-CN" altLang="en-US" sz="2400" dirty="0"/>
              <a:t>。</a:t>
            </a:r>
          </a:p>
          <a:p>
            <a:endParaRPr kumimoji="1" lang="zh-CN" altLang="en-US" dirty="0"/>
          </a:p>
        </p:txBody>
      </p:sp>
    </p:spTree>
    <p:extLst>
      <p:ext uri="{BB962C8B-B14F-4D97-AF65-F5344CB8AC3E}">
        <p14:creationId xmlns:p14="http://schemas.microsoft.com/office/powerpoint/2010/main" val="2295542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zh-CN" sz="3200" dirty="0"/>
              <a:t>信息利用能力分析</a:t>
            </a:r>
            <a:endParaRPr lang="en-US" altLang="zh-CN" sz="1800" dirty="0">
              <a:ea typeface="宋体" charset="-122"/>
            </a:endParaRPr>
          </a:p>
        </p:txBody>
      </p:sp>
      <p:sp>
        <p:nvSpPr>
          <p:cNvPr id="48131" name="AutoShape 3"/>
          <p:cNvSpPr>
            <a:spLocks noChangeArrowheads="1"/>
          </p:cNvSpPr>
          <p:nvPr/>
        </p:nvSpPr>
        <p:spPr bwMode="gray">
          <a:xfrm>
            <a:off x="228600" y="1219200"/>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blackWhite">
          <a:xfrm>
            <a:off x="685800" y="18288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得分最好的</a:t>
            </a:r>
            <a:r>
              <a:rPr lang="zh-CN" altLang="en-US" dirty="0" smtClean="0">
                <a:solidFill>
                  <a:schemeClr val="bg1"/>
                </a:solidFill>
                <a:ea typeface="宋体" charset="-122"/>
              </a:rPr>
              <a:t>题目分别</a:t>
            </a:r>
            <a:r>
              <a:rPr lang="zh-CN" altLang="en-US" dirty="0">
                <a:solidFill>
                  <a:schemeClr val="bg1"/>
                </a:solidFill>
                <a:ea typeface="宋体" charset="-122"/>
              </a:rPr>
              <a:t>为</a:t>
            </a:r>
            <a:r>
              <a:rPr lang="zh-CN" altLang="en-US" dirty="0" smtClean="0">
                <a:solidFill>
                  <a:schemeClr val="bg1"/>
                </a:solidFill>
                <a:ea typeface="宋体" charset="-122"/>
              </a:rPr>
              <a:t>信息</a:t>
            </a:r>
            <a:endParaRPr lang="en-US" altLang="zh-CN" dirty="0" smtClean="0">
              <a:solidFill>
                <a:schemeClr val="bg1"/>
              </a:solidFill>
              <a:ea typeface="宋体" charset="-122"/>
            </a:endParaRPr>
          </a:p>
          <a:p>
            <a:pPr algn="ctr" eaLnBrk="0" hangingPunct="0"/>
            <a:r>
              <a:rPr lang="zh-CN" altLang="en-US" dirty="0" smtClean="0">
                <a:solidFill>
                  <a:schemeClr val="bg1"/>
                </a:solidFill>
                <a:ea typeface="宋体" charset="-122"/>
              </a:rPr>
              <a:t>对于</a:t>
            </a:r>
            <a:r>
              <a:rPr lang="zh-CN" altLang="en-US" dirty="0">
                <a:solidFill>
                  <a:schemeClr val="bg1"/>
                </a:solidFill>
                <a:ea typeface="宋体" charset="-122"/>
              </a:rPr>
              <a:t>生活的帮助和信息鉴别</a:t>
            </a:r>
          </a:p>
        </p:txBody>
      </p:sp>
      <p:sp>
        <p:nvSpPr>
          <p:cNvPr id="48133" name="AutoShape 5"/>
          <p:cNvSpPr>
            <a:spLocks noChangeArrowheads="1"/>
          </p:cNvSpPr>
          <p:nvPr/>
        </p:nvSpPr>
        <p:spPr bwMode="blackWhite">
          <a:xfrm>
            <a:off x="685800" y="29718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信息的理解利用情况、信息融合</a:t>
            </a:r>
            <a:r>
              <a:rPr lang="zh-CN" altLang="en-US" dirty="0" smtClean="0">
                <a:solidFill>
                  <a:schemeClr val="bg1"/>
                </a:solidFill>
                <a:ea typeface="宋体" charset="-122"/>
              </a:rPr>
              <a:t>情</a:t>
            </a:r>
            <a:endParaRPr lang="en-US" altLang="zh-CN" dirty="0" smtClean="0">
              <a:solidFill>
                <a:schemeClr val="bg1"/>
              </a:solidFill>
              <a:ea typeface="宋体" charset="-122"/>
            </a:endParaRPr>
          </a:p>
          <a:p>
            <a:pPr algn="ctr" eaLnBrk="0" hangingPunct="0"/>
            <a:r>
              <a:rPr lang="zh-CN" altLang="en-US" dirty="0" smtClean="0">
                <a:solidFill>
                  <a:schemeClr val="bg1"/>
                </a:solidFill>
                <a:ea typeface="宋体" charset="-122"/>
              </a:rPr>
              <a:t>况和信息</a:t>
            </a:r>
            <a:r>
              <a:rPr lang="zh-CN" altLang="en-US" dirty="0">
                <a:solidFill>
                  <a:schemeClr val="bg1"/>
                </a:solidFill>
                <a:ea typeface="宋体" charset="-122"/>
              </a:rPr>
              <a:t>分享情况</a:t>
            </a:r>
            <a:r>
              <a:rPr lang="zh-CN" altLang="en-US" dirty="0" smtClean="0">
                <a:solidFill>
                  <a:schemeClr val="bg1"/>
                </a:solidFill>
                <a:ea typeface="宋体" charset="-122"/>
              </a:rPr>
              <a:t>，被</a:t>
            </a:r>
            <a:r>
              <a:rPr lang="zh-CN" altLang="en-US" dirty="0">
                <a:solidFill>
                  <a:schemeClr val="bg1"/>
                </a:solidFill>
                <a:ea typeface="宋体" charset="-122"/>
              </a:rPr>
              <a:t>调查者</a:t>
            </a:r>
            <a:r>
              <a:rPr lang="zh-CN" altLang="en-US" dirty="0" smtClean="0">
                <a:solidFill>
                  <a:schemeClr val="bg1"/>
                </a:solidFill>
                <a:ea typeface="宋体" charset="-122"/>
              </a:rPr>
              <a:t>显示</a:t>
            </a:r>
            <a:endParaRPr lang="en-US" altLang="zh-CN" dirty="0" smtClean="0">
              <a:solidFill>
                <a:schemeClr val="bg1"/>
              </a:solidFill>
              <a:ea typeface="宋体" charset="-122"/>
            </a:endParaRPr>
          </a:p>
          <a:p>
            <a:pPr algn="ctr" eaLnBrk="0" hangingPunct="0"/>
            <a:r>
              <a:rPr lang="zh-CN" altLang="en-US" dirty="0" smtClean="0">
                <a:solidFill>
                  <a:schemeClr val="bg1"/>
                </a:solidFill>
                <a:ea typeface="宋体" charset="-122"/>
              </a:rPr>
              <a:t>“情况较好”</a:t>
            </a:r>
            <a:endParaRPr lang="zh-CN" altLang="en-US" dirty="0">
              <a:solidFill>
                <a:schemeClr val="bg1"/>
              </a:solidFill>
              <a:ea typeface="宋体" charset="-122"/>
            </a:endParaRPr>
          </a:p>
        </p:txBody>
      </p:sp>
      <p:sp>
        <p:nvSpPr>
          <p:cNvPr id="48134" name="AutoShape 6"/>
          <p:cNvSpPr>
            <a:spLocks noChangeArrowheads="1"/>
          </p:cNvSpPr>
          <p:nvPr/>
        </p:nvSpPr>
        <p:spPr bwMode="blackWhite">
          <a:xfrm>
            <a:off x="685800" y="41148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得分最低、标准差最大的</a:t>
            </a:r>
            <a:r>
              <a:rPr lang="zh-CN" altLang="en-US" dirty="0" smtClean="0">
                <a:solidFill>
                  <a:schemeClr val="bg1"/>
                </a:solidFill>
                <a:ea typeface="宋体" charset="-122"/>
              </a:rPr>
              <a:t>题</a:t>
            </a:r>
            <a:endParaRPr lang="en-US" altLang="zh-CN" dirty="0" smtClean="0">
              <a:solidFill>
                <a:schemeClr val="bg1"/>
              </a:solidFill>
              <a:ea typeface="宋体" charset="-122"/>
            </a:endParaRPr>
          </a:p>
          <a:p>
            <a:pPr algn="ctr" eaLnBrk="0" hangingPunct="0"/>
            <a:r>
              <a:rPr lang="zh-CN" altLang="en-US" dirty="0" smtClean="0">
                <a:solidFill>
                  <a:schemeClr val="bg1"/>
                </a:solidFill>
                <a:ea typeface="宋体" charset="-122"/>
              </a:rPr>
              <a:t>为定期</a:t>
            </a:r>
            <a:r>
              <a:rPr lang="zh-CN" altLang="en-US" dirty="0">
                <a:solidFill>
                  <a:schemeClr val="bg1"/>
                </a:solidFill>
                <a:ea typeface="宋体" charset="-122"/>
              </a:rPr>
              <a:t>整理总结</a:t>
            </a:r>
            <a:r>
              <a:rPr lang="zh-CN" altLang="en-US" dirty="0" smtClean="0">
                <a:solidFill>
                  <a:schemeClr val="bg1"/>
                </a:solidFill>
                <a:ea typeface="宋体" charset="-122"/>
              </a:rPr>
              <a:t>信息的情况</a:t>
            </a:r>
            <a:endParaRPr lang="en-US" altLang="zh-CN" dirty="0">
              <a:solidFill>
                <a:schemeClr val="bg1"/>
              </a:solidFill>
              <a:ea typeface="宋体" charset="-122"/>
            </a:endParaRPr>
          </a:p>
        </p:txBody>
      </p:sp>
      <p:sp>
        <p:nvSpPr>
          <p:cNvPr id="48135" name="AutoShape 7"/>
          <p:cNvSpPr>
            <a:spLocks noChangeArrowheads="1"/>
          </p:cNvSpPr>
          <p:nvPr/>
        </p:nvSpPr>
        <p:spPr bwMode="auto">
          <a:xfrm>
            <a:off x="5943600" y="2819400"/>
            <a:ext cx="2514600" cy="1295400"/>
          </a:xfrm>
          <a:prstGeom prst="roundRect">
            <a:avLst>
              <a:gd name="adj" fmla="val 9106"/>
            </a:avLst>
          </a:prstGeom>
          <a:noFill/>
          <a:ln w="25400">
            <a:noFill/>
            <a:round/>
            <a:headEnd/>
            <a:tailEnd/>
          </a:ln>
          <a:effectLst/>
        </p:spPr>
        <p:txBody>
          <a:bodyPr anchor="ctr"/>
          <a:lstStyle/>
          <a:p>
            <a:r>
              <a:rPr lang="zh-CN" altLang="en-US" sz="2400" b="1" dirty="0" smtClean="0">
                <a:effectLst>
                  <a:outerShdw blurRad="38100" dist="38100" dir="2700000" algn="tl">
                    <a:srgbClr val="C0C0C0"/>
                  </a:outerShdw>
                </a:effectLst>
                <a:ea typeface="宋体" charset="-122"/>
              </a:rPr>
              <a:t>信息整理与创新的能力差异或可解释信息素养差异</a:t>
            </a:r>
            <a:endParaRPr lang="en-US" altLang="zh-CN" sz="2400" b="1" dirty="0">
              <a:effectLst>
                <a:outerShdw blurRad="38100" dist="38100" dir="2700000" algn="tl">
                  <a:srgbClr val="C0C0C0"/>
                </a:outerShdw>
              </a:effectLst>
              <a:ea typeface="宋体" charset="-122"/>
            </a:endParaRPr>
          </a:p>
        </p:txBody>
      </p:sp>
    </p:spTree>
    <p:extLst>
      <p:ext uri="{BB962C8B-B14F-4D97-AF65-F5344CB8AC3E}">
        <p14:creationId xmlns:p14="http://schemas.microsoft.com/office/powerpoint/2010/main" val="26415053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zh-CN" sz="3200" dirty="0"/>
              <a:t>信息安全情况分析</a:t>
            </a:r>
            <a:endParaRPr lang="en-US" altLang="zh-CN" sz="1800" dirty="0">
              <a:ea typeface="宋体" charset="-122"/>
            </a:endParaRPr>
          </a:p>
        </p:txBody>
      </p:sp>
      <p:sp>
        <p:nvSpPr>
          <p:cNvPr id="48131" name="AutoShape 3"/>
          <p:cNvSpPr>
            <a:spLocks noChangeArrowheads="1"/>
          </p:cNvSpPr>
          <p:nvPr/>
        </p:nvSpPr>
        <p:spPr bwMode="gray">
          <a:xfrm>
            <a:off x="228600" y="1219200"/>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blackWhite">
          <a:xfrm>
            <a:off x="685800" y="18288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“很少丢失数据”</a:t>
            </a:r>
            <a:r>
              <a:rPr lang="en-US" altLang="zh-CN" dirty="0">
                <a:solidFill>
                  <a:schemeClr val="bg1"/>
                </a:solidFill>
                <a:ea typeface="宋体" charset="-122"/>
              </a:rPr>
              <a:t>—— 66.34</a:t>
            </a:r>
            <a:r>
              <a:rPr lang="en-US" altLang="zh-CN" dirty="0" smtClean="0">
                <a:solidFill>
                  <a:schemeClr val="bg1"/>
                </a:solidFill>
                <a:ea typeface="宋体" charset="-122"/>
              </a:rPr>
              <a:t>%</a:t>
            </a:r>
            <a:endParaRPr lang="zh-CN" altLang="en-US" dirty="0">
              <a:solidFill>
                <a:schemeClr val="bg1"/>
              </a:solidFill>
              <a:ea typeface="宋体" charset="-122"/>
            </a:endParaRPr>
          </a:p>
        </p:txBody>
      </p:sp>
      <p:sp>
        <p:nvSpPr>
          <p:cNvPr id="48133" name="AutoShape 5"/>
          <p:cNvSpPr>
            <a:spLocks noChangeArrowheads="1"/>
          </p:cNvSpPr>
          <p:nvPr/>
        </p:nvSpPr>
        <p:spPr bwMode="blackWhite">
          <a:xfrm>
            <a:off x="685800" y="29718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“自身失误导致数据丢失</a:t>
            </a:r>
            <a:r>
              <a:rPr lang="en-US" altLang="zh-CN" dirty="0">
                <a:solidFill>
                  <a:schemeClr val="bg1"/>
                </a:solidFill>
                <a:ea typeface="宋体" charset="-122"/>
              </a:rPr>
              <a:t>——75.12%</a:t>
            </a:r>
          </a:p>
          <a:p>
            <a:pPr algn="ctr" eaLnBrk="0" hangingPunct="0"/>
            <a:r>
              <a:rPr lang="en-US" altLang="zh-CN" dirty="0">
                <a:solidFill>
                  <a:schemeClr val="bg1"/>
                </a:solidFill>
                <a:ea typeface="宋体" charset="-122"/>
              </a:rPr>
              <a:t>     “</a:t>
            </a:r>
            <a:r>
              <a:rPr lang="zh-CN" altLang="en-US" dirty="0">
                <a:solidFill>
                  <a:schemeClr val="bg1"/>
                </a:solidFill>
                <a:ea typeface="宋体" charset="-122"/>
              </a:rPr>
              <a:t>硬件设施导致”</a:t>
            </a:r>
            <a:r>
              <a:rPr lang="en-US" altLang="zh-CN" dirty="0">
                <a:solidFill>
                  <a:schemeClr val="bg1"/>
                </a:solidFill>
                <a:ea typeface="宋体" charset="-122"/>
              </a:rPr>
              <a:t>——57.56%</a:t>
            </a:r>
          </a:p>
        </p:txBody>
      </p:sp>
      <p:sp>
        <p:nvSpPr>
          <p:cNvPr id="48134" name="AutoShape 6"/>
          <p:cNvSpPr>
            <a:spLocks noChangeArrowheads="1"/>
          </p:cNvSpPr>
          <p:nvPr/>
        </p:nvSpPr>
        <p:spPr bwMode="blackWhite">
          <a:xfrm>
            <a:off x="685800" y="41148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a:t>
            </a:r>
            <a:r>
              <a:rPr lang="zh-CN" altLang="en-US" sz="1600" dirty="0">
                <a:solidFill>
                  <a:schemeClr val="bg1"/>
                </a:solidFill>
                <a:ea typeface="宋体" charset="-122"/>
              </a:rPr>
              <a:t>采取一定措施来保护隐私”</a:t>
            </a:r>
            <a:r>
              <a:rPr lang="en-US" altLang="zh-CN" sz="1600" dirty="0">
                <a:solidFill>
                  <a:schemeClr val="bg1"/>
                </a:solidFill>
                <a:ea typeface="宋体" charset="-122"/>
              </a:rPr>
              <a:t>——</a:t>
            </a:r>
            <a:r>
              <a:rPr lang="zh-CN" altLang="en-US" sz="1600" dirty="0">
                <a:solidFill>
                  <a:schemeClr val="bg1"/>
                </a:solidFill>
                <a:ea typeface="宋体" charset="-122"/>
              </a:rPr>
              <a:t>超过</a:t>
            </a:r>
            <a:r>
              <a:rPr lang="en-US" altLang="zh-CN" sz="1600" dirty="0">
                <a:solidFill>
                  <a:schemeClr val="bg1"/>
                </a:solidFill>
                <a:ea typeface="宋体" charset="-122"/>
              </a:rPr>
              <a:t>90%</a:t>
            </a:r>
          </a:p>
          <a:p>
            <a:pPr algn="ctr" eaLnBrk="0" hangingPunct="0"/>
            <a:r>
              <a:rPr lang="en-US" altLang="zh-CN" sz="1600" dirty="0">
                <a:solidFill>
                  <a:schemeClr val="bg1"/>
                </a:solidFill>
                <a:ea typeface="宋体" charset="-122"/>
              </a:rPr>
              <a:t>“</a:t>
            </a:r>
            <a:r>
              <a:rPr lang="zh-CN" altLang="en-US" sz="1600" dirty="0">
                <a:solidFill>
                  <a:schemeClr val="bg1"/>
                </a:solidFill>
                <a:ea typeface="宋体" charset="-122"/>
              </a:rPr>
              <a:t>有意识处理好自己的包裹单”</a:t>
            </a:r>
            <a:r>
              <a:rPr lang="en-US" altLang="zh-CN" sz="1600" dirty="0">
                <a:solidFill>
                  <a:schemeClr val="bg1"/>
                </a:solidFill>
                <a:ea typeface="宋体" charset="-122"/>
              </a:rPr>
              <a:t>——</a:t>
            </a:r>
            <a:r>
              <a:rPr lang="zh-CN" altLang="en-US" sz="1600" dirty="0">
                <a:solidFill>
                  <a:schemeClr val="bg1"/>
                </a:solidFill>
                <a:ea typeface="宋体" charset="-122"/>
              </a:rPr>
              <a:t>超过</a:t>
            </a:r>
            <a:r>
              <a:rPr lang="en-US" altLang="zh-CN" sz="1600" dirty="0">
                <a:solidFill>
                  <a:schemeClr val="bg1"/>
                </a:solidFill>
                <a:ea typeface="宋体" charset="-122"/>
              </a:rPr>
              <a:t>80%</a:t>
            </a:r>
          </a:p>
        </p:txBody>
      </p:sp>
      <p:sp>
        <p:nvSpPr>
          <p:cNvPr id="48135" name="AutoShape 7"/>
          <p:cNvSpPr>
            <a:spLocks noChangeArrowheads="1"/>
          </p:cNvSpPr>
          <p:nvPr/>
        </p:nvSpPr>
        <p:spPr bwMode="auto">
          <a:xfrm>
            <a:off x="5943600" y="2819400"/>
            <a:ext cx="2514600" cy="1295400"/>
          </a:xfrm>
          <a:prstGeom prst="roundRect">
            <a:avLst>
              <a:gd name="adj" fmla="val 9106"/>
            </a:avLst>
          </a:prstGeom>
          <a:noFill/>
          <a:ln w="25400">
            <a:noFill/>
            <a:round/>
            <a:headEnd/>
            <a:tailEnd/>
          </a:ln>
          <a:effectLst/>
        </p:spPr>
        <p:txBody>
          <a:bodyPr anchor="ctr"/>
          <a:lstStyle/>
          <a:p>
            <a:pPr algn="ctr"/>
            <a:r>
              <a:rPr lang="zh-CN" altLang="en-US" b="1" dirty="0">
                <a:effectLst>
                  <a:outerShdw blurRad="38100" dist="38100" dir="2700000" algn="tl">
                    <a:srgbClr val="C0C0C0"/>
                  </a:outerShdw>
                </a:effectLst>
                <a:ea typeface="宋体" charset="-122"/>
              </a:rPr>
              <a:t>大部分被调查者信息安全情况得分为“比较好”及以上，其中信息安全意识的得分好于信息保护行为，符合一般“行为弱于意识”的认识</a:t>
            </a:r>
          </a:p>
        </p:txBody>
      </p:sp>
    </p:spTree>
    <p:extLst>
      <p:ext uri="{BB962C8B-B14F-4D97-AF65-F5344CB8AC3E}">
        <p14:creationId xmlns:p14="http://schemas.microsoft.com/office/powerpoint/2010/main" val="15122185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zh-CN" sz="3200" dirty="0"/>
              <a:t>信息道德与规范分析</a:t>
            </a:r>
            <a:endParaRPr lang="en-US" altLang="zh-CN" sz="1800" dirty="0">
              <a:ea typeface="宋体" charset="-122"/>
            </a:endParaRPr>
          </a:p>
        </p:txBody>
      </p:sp>
      <p:sp>
        <p:nvSpPr>
          <p:cNvPr id="48131" name="AutoShape 3"/>
          <p:cNvSpPr>
            <a:spLocks noChangeArrowheads="1"/>
          </p:cNvSpPr>
          <p:nvPr/>
        </p:nvSpPr>
        <p:spPr bwMode="gray">
          <a:xfrm>
            <a:off x="228600" y="1219200"/>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blackWhite">
          <a:xfrm>
            <a:off x="685800" y="18288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“不大了解知识产权法”</a:t>
            </a:r>
            <a:r>
              <a:rPr lang="en-US" altLang="zh-CN" dirty="0">
                <a:solidFill>
                  <a:schemeClr val="bg1"/>
                </a:solidFill>
                <a:ea typeface="宋体" charset="-122"/>
              </a:rPr>
              <a:t>——39.02%</a:t>
            </a:r>
          </a:p>
          <a:p>
            <a:pPr algn="ctr" eaLnBrk="0" hangingPunct="0"/>
            <a:r>
              <a:rPr lang="zh-CN" altLang="en-US" dirty="0" smtClean="0">
                <a:solidFill>
                  <a:schemeClr val="bg1"/>
                </a:solidFill>
                <a:ea typeface="宋体" charset="-122"/>
              </a:rPr>
              <a:t>“对</a:t>
            </a:r>
            <a:r>
              <a:rPr lang="zh-CN" altLang="en-US" dirty="0">
                <a:solidFill>
                  <a:schemeClr val="bg1"/>
                </a:solidFill>
                <a:ea typeface="宋体" charset="-122"/>
              </a:rPr>
              <a:t>知识产权法了解一般”</a:t>
            </a:r>
            <a:r>
              <a:rPr lang="en-US" altLang="zh-CN" dirty="0">
                <a:solidFill>
                  <a:schemeClr val="bg1"/>
                </a:solidFill>
                <a:ea typeface="宋体" charset="-122"/>
              </a:rPr>
              <a:t>——37.07%</a:t>
            </a:r>
          </a:p>
        </p:txBody>
      </p:sp>
      <p:sp>
        <p:nvSpPr>
          <p:cNvPr id="48133" name="AutoShape 5"/>
          <p:cNvSpPr>
            <a:spLocks noChangeArrowheads="1"/>
          </p:cNvSpPr>
          <p:nvPr/>
        </p:nvSpPr>
        <p:spPr bwMode="blackWhite">
          <a:xfrm>
            <a:off x="685800" y="29718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p:spPr>
        <p:txBody>
          <a:bodyPr wrap="none" anchor="ctr"/>
          <a:lstStyle/>
          <a:p>
            <a:pPr algn="ctr" eaLnBrk="0" hangingPunct="0"/>
            <a:r>
              <a:rPr lang="zh-CN" altLang="en-US" sz="1600" dirty="0" smtClean="0">
                <a:solidFill>
                  <a:schemeClr val="bg1"/>
                </a:solidFill>
                <a:ea typeface="宋体" charset="-122"/>
              </a:rPr>
              <a:t>“有</a:t>
            </a:r>
            <a:r>
              <a:rPr lang="zh-CN" altLang="en-US" sz="1600" dirty="0">
                <a:solidFill>
                  <a:schemeClr val="bg1"/>
                </a:solidFill>
                <a:ea typeface="宋体" charset="-122"/>
              </a:rPr>
              <a:t>过学术失范行为”</a:t>
            </a:r>
            <a:r>
              <a:rPr lang="en-US" altLang="zh-CN" sz="1600" dirty="0" smtClean="0">
                <a:solidFill>
                  <a:schemeClr val="bg1"/>
                </a:solidFill>
                <a:ea typeface="宋体" charset="-122"/>
              </a:rPr>
              <a:t>——72.2%</a:t>
            </a:r>
          </a:p>
          <a:p>
            <a:pPr algn="ctr" eaLnBrk="0" hangingPunct="0"/>
            <a:r>
              <a:rPr lang="zh-CN" altLang="en-US" sz="1600" dirty="0" smtClean="0">
                <a:solidFill>
                  <a:schemeClr val="bg1"/>
                </a:solidFill>
                <a:ea typeface="宋体" charset="-122"/>
              </a:rPr>
              <a:t>引用</a:t>
            </a:r>
            <a:r>
              <a:rPr lang="zh-CN" altLang="en-US" sz="1600" dirty="0">
                <a:solidFill>
                  <a:schemeClr val="bg1"/>
                </a:solidFill>
                <a:ea typeface="宋体" charset="-122"/>
              </a:rPr>
              <a:t>时</a:t>
            </a:r>
            <a:r>
              <a:rPr lang="zh-CN" altLang="en-US" sz="1600" dirty="0" smtClean="0">
                <a:solidFill>
                  <a:schemeClr val="bg1"/>
                </a:solidFill>
                <a:ea typeface="宋体" charset="-122"/>
              </a:rPr>
              <a:t>断章取义</a:t>
            </a:r>
            <a:r>
              <a:rPr lang="en-US" altLang="zh-CN" sz="1600" dirty="0" smtClean="0">
                <a:solidFill>
                  <a:schemeClr val="bg1"/>
                </a:solidFill>
                <a:ea typeface="宋体" charset="-122"/>
              </a:rPr>
              <a:t>35.12%</a:t>
            </a:r>
            <a:r>
              <a:rPr lang="zh-CN" altLang="en-US" sz="1600" dirty="0" smtClean="0">
                <a:solidFill>
                  <a:schemeClr val="bg1"/>
                </a:solidFill>
                <a:ea typeface="宋体" charset="-122"/>
              </a:rPr>
              <a:t>、</a:t>
            </a:r>
            <a:r>
              <a:rPr lang="zh-CN" altLang="en-US" sz="1600" dirty="0">
                <a:solidFill>
                  <a:schemeClr val="bg1"/>
                </a:solidFill>
                <a:ea typeface="宋体" charset="-122"/>
              </a:rPr>
              <a:t>引而不</a:t>
            </a:r>
            <a:r>
              <a:rPr lang="zh-CN" altLang="en-US" sz="1600" dirty="0" smtClean="0">
                <a:solidFill>
                  <a:schemeClr val="bg1"/>
                </a:solidFill>
                <a:ea typeface="宋体" charset="-122"/>
              </a:rPr>
              <a:t>注</a:t>
            </a:r>
            <a:r>
              <a:rPr lang="en-US" altLang="zh-CN" sz="1600" dirty="0" smtClean="0">
                <a:solidFill>
                  <a:schemeClr val="bg1"/>
                </a:solidFill>
                <a:ea typeface="宋体" charset="-122"/>
              </a:rPr>
              <a:t>27.8%</a:t>
            </a:r>
            <a:r>
              <a:rPr lang="zh-CN" altLang="en-US" sz="1600" dirty="0" smtClean="0">
                <a:solidFill>
                  <a:schemeClr val="bg1"/>
                </a:solidFill>
                <a:ea typeface="宋体" charset="-122"/>
              </a:rPr>
              <a:t>、</a:t>
            </a:r>
            <a:endParaRPr lang="en-US" altLang="zh-CN" sz="1600" dirty="0" smtClean="0">
              <a:solidFill>
                <a:schemeClr val="bg1"/>
              </a:solidFill>
              <a:ea typeface="宋体" charset="-122"/>
            </a:endParaRPr>
          </a:p>
          <a:p>
            <a:pPr algn="ctr" eaLnBrk="0" hangingPunct="0"/>
            <a:r>
              <a:rPr lang="zh-CN" altLang="en-US" sz="1600" dirty="0" smtClean="0">
                <a:solidFill>
                  <a:schemeClr val="bg1"/>
                </a:solidFill>
                <a:ea typeface="宋体" charset="-122"/>
              </a:rPr>
              <a:t>未引而注</a:t>
            </a:r>
            <a:r>
              <a:rPr lang="en-US" altLang="zh-CN" sz="1600" dirty="0" smtClean="0">
                <a:solidFill>
                  <a:schemeClr val="bg1"/>
                </a:solidFill>
                <a:ea typeface="宋体" charset="-122"/>
              </a:rPr>
              <a:t>26.34%</a:t>
            </a:r>
            <a:r>
              <a:rPr lang="zh-CN" altLang="en-US" sz="1600" dirty="0" smtClean="0">
                <a:solidFill>
                  <a:schemeClr val="bg1"/>
                </a:solidFill>
                <a:ea typeface="宋体" charset="-122"/>
              </a:rPr>
              <a:t>、</a:t>
            </a:r>
            <a:r>
              <a:rPr lang="zh-CN" altLang="en-US" sz="1600" dirty="0">
                <a:solidFill>
                  <a:schemeClr val="bg1"/>
                </a:solidFill>
                <a:ea typeface="宋体" charset="-122"/>
              </a:rPr>
              <a:t>过度</a:t>
            </a:r>
            <a:r>
              <a:rPr lang="zh-CN" altLang="en-US" sz="1600" dirty="0" smtClean="0">
                <a:solidFill>
                  <a:schemeClr val="bg1"/>
                </a:solidFill>
                <a:ea typeface="宋体" charset="-122"/>
              </a:rPr>
              <a:t>引用</a:t>
            </a:r>
            <a:r>
              <a:rPr lang="en-US" altLang="zh-CN" sz="1600" dirty="0" smtClean="0">
                <a:solidFill>
                  <a:schemeClr val="bg1"/>
                </a:solidFill>
                <a:ea typeface="宋体" charset="-122"/>
              </a:rPr>
              <a:t>25.85%</a:t>
            </a:r>
            <a:r>
              <a:rPr lang="zh-CN" altLang="en-US" sz="1600" dirty="0" smtClean="0">
                <a:solidFill>
                  <a:schemeClr val="bg1"/>
                </a:solidFill>
                <a:ea typeface="宋体" charset="-122"/>
              </a:rPr>
              <a:t>、</a:t>
            </a:r>
            <a:endParaRPr lang="en-US" altLang="zh-CN" sz="1600" dirty="0" smtClean="0">
              <a:solidFill>
                <a:schemeClr val="bg1"/>
              </a:solidFill>
              <a:ea typeface="宋体" charset="-122"/>
            </a:endParaRPr>
          </a:p>
          <a:p>
            <a:pPr algn="ctr" eaLnBrk="0" hangingPunct="0"/>
            <a:r>
              <a:rPr lang="zh-CN" altLang="en-US" sz="1600" dirty="0" smtClean="0">
                <a:solidFill>
                  <a:schemeClr val="bg1"/>
                </a:solidFill>
                <a:ea typeface="宋体" charset="-122"/>
              </a:rPr>
              <a:t>注释</a:t>
            </a:r>
            <a:r>
              <a:rPr lang="zh-CN" altLang="en-US" sz="1600" dirty="0">
                <a:solidFill>
                  <a:schemeClr val="bg1"/>
                </a:solidFill>
                <a:ea typeface="宋体" charset="-122"/>
              </a:rPr>
              <a:t>不</a:t>
            </a:r>
            <a:r>
              <a:rPr lang="zh-CN" altLang="en-US" sz="1600" dirty="0" smtClean="0">
                <a:solidFill>
                  <a:schemeClr val="bg1"/>
                </a:solidFill>
                <a:ea typeface="宋体" charset="-122"/>
              </a:rPr>
              <a:t>全</a:t>
            </a:r>
            <a:r>
              <a:rPr lang="en-US" altLang="zh-CN" sz="1600" dirty="0" smtClean="0">
                <a:solidFill>
                  <a:schemeClr val="bg1"/>
                </a:solidFill>
                <a:ea typeface="宋体" charset="-122"/>
              </a:rPr>
              <a:t>14.63%</a:t>
            </a:r>
            <a:endParaRPr lang="en-US" altLang="zh-CN" sz="1600" dirty="0">
              <a:solidFill>
                <a:schemeClr val="bg1"/>
              </a:solidFill>
              <a:ea typeface="宋体" charset="-122"/>
            </a:endParaRPr>
          </a:p>
        </p:txBody>
      </p:sp>
      <p:sp>
        <p:nvSpPr>
          <p:cNvPr id="48134" name="AutoShape 6"/>
          <p:cNvSpPr>
            <a:spLocks noChangeArrowheads="1"/>
          </p:cNvSpPr>
          <p:nvPr/>
        </p:nvSpPr>
        <p:spPr bwMode="blackWhite">
          <a:xfrm>
            <a:off x="685800" y="41148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sz="1700" dirty="0">
                <a:solidFill>
                  <a:schemeClr val="bg1"/>
                </a:solidFill>
                <a:ea typeface="宋体" charset="-122"/>
              </a:rPr>
              <a:t>“使用过盗版软件”</a:t>
            </a:r>
            <a:r>
              <a:rPr lang="en-US" altLang="zh-CN" sz="1700" dirty="0" smtClean="0">
                <a:solidFill>
                  <a:schemeClr val="bg1"/>
                </a:solidFill>
                <a:ea typeface="宋体" charset="-122"/>
              </a:rPr>
              <a:t>—97.56</a:t>
            </a:r>
            <a:r>
              <a:rPr lang="en-US" altLang="zh-CN" sz="1700" dirty="0">
                <a:solidFill>
                  <a:schemeClr val="bg1"/>
                </a:solidFill>
                <a:ea typeface="宋体" charset="-122"/>
              </a:rPr>
              <a:t>%</a:t>
            </a:r>
          </a:p>
          <a:p>
            <a:pPr algn="ctr" eaLnBrk="0" hangingPunct="0"/>
            <a:r>
              <a:rPr lang="en-US" altLang="zh-CN" sz="1700" dirty="0">
                <a:solidFill>
                  <a:schemeClr val="bg1"/>
                </a:solidFill>
                <a:ea typeface="宋体" charset="-122"/>
              </a:rPr>
              <a:t>      “</a:t>
            </a:r>
            <a:r>
              <a:rPr lang="zh-CN" altLang="en-US" sz="1700" dirty="0">
                <a:solidFill>
                  <a:schemeClr val="bg1"/>
                </a:solidFill>
                <a:ea typeface="宋体" charset="-122"/>
              </a:rPr>
              <a:t>使用频率在经常以上”</a:t>
            </a:r>
            <a:r>
              <a:rPr lang="en-US" altLang="zh-CN" sz="1700" dirty="0" smtClean="0">
                <a:solidFill>
                  <a:schemeClr val="bg1"/>
                </a:solidFill>
                <a:ea typeface="宋体" charset="-122"/>
              </a:rPr>
              <a:t>—34.15</a:t>
            </a:r>
            <a:r>
              <a:rPr lang="en-US" altLang="zh-CN" sz="1700" dirty="0">
                <a:solidFill>
                  <a:schemeClr val="bg1"/>
                </a:solidFill>
                <a:ea typeface="宋体" charset="-122"/>
              </a:rPr>
              <a:t>%</a:t>
            </a:r>
          </a:p>
          <a:p>
            <a:pPr algn="ctr" eaLnBrk="0" hangingPunct="0"/>
            <a:r>
              <a:rPr lang="en-US" altLang="zh-CN" sz="1700" dirty="0">
                <a:solidFill>
                  <a:schemeClr val="bg1"/>
                </a:solidFill>
                <a:ea typeface="宋体" charset="-122"/>
              </a:rPr>
              <a:t>“</a:t>
            </a:r>
            <a:r>
              <a:rPr lang="zh-CN" altLang="en-US" sz="1700" dirty="0">
                <a:solidFill>
                  <a:schemeClr val="bg1"/>
                </a:solidFill>
                <a:ea typeface="宋体" charset="-122"/>
              </a:rPr>
              <a:t>从未有过举报不良信息的行为”</a:t>
            </a:r>
            <a:r>
              <a:rPr lang="en-US" altLang="zh-CN" sz="1700" dirty="0" smtClean="0">
                <a:solidFill>
                  <a:schemeClr val="bg1"/>
                </a:solidFill>
                <a:ea typeface="宋体" charset="-122"/>
              </a:rPr>
              <a:t>—50.73</a:t>
            </a:r>
            <a:r>
              <a:rPr lang="en-US" altLang="zh-CN" sz="1700" dirty="0">
                <a:solidFill>
                  <a:schemeClr val="bg1"/>
                </a:solidFill>
                <a:ea typeface="宋体" charset="-122"/>
              </a:rPr>
              <a:t>%</a:t>
            </a:r>
          </a:p>
        </p:txBody>
      </p:sp>
      <p:sp>
        <p:nvSpPr>
          <p:cNvPr id="48135" name="AutoShape 7"/>
          <p:cNvSpPr>
            <a:spLocks noChangeArrowheads="1"/>
          </p:cNvSpPr>
          <p:nvPr/>
        </p:nvSpPr>
        <p:spPr bwMode="auto">
          <a:xfrm>
            <a:off x="5943600" y="2819400"/>
            <a:ext cx="2514600" cy="1295400"/>
          </a:xfrm>
          <a:prstGeom prst="roundRect">
            <a:avLst>
              <a:gd name="adj" fmla="val 9106"/>
            </a:avLst>
          </a:prstGeom>
          <a:noFill/>
          <a:ln w="25400">
            <a:noFill/>
            <a:round/>
            <a:headEnd/>
            <a:tailEnd/>
          </a:ln>
          <a:effectLst/>
        </p:spPr>
        <p:txBody>
          <a:bodyPr anchor="ctr"/>
          <a:lstStyle/>
          <a:p>
            <a:pPr algn="ctr"/>
            <a:r>
              <a:rPr lang="zh-CN" altLang="en-US" sz="1500" b="1" dirty="0" smtClean="0">
                <a:effectLst>
                  <a:outerShdw blurRad="38100" dist="38100" dir="2700000" algn="tl">
                    <a:srgbClr val="000000">
                      <a:alpha val="43137"/>
                    </a:srgbClr>
                  </a:outerShdw>
                </a:effectLst>
                <a:ea typeface="宋体" charset="-122"/>
              </a:rPr>
              <a:t>大部分被</a:t>
            </a:r>
            <a:r>
              <a:rPr lang="zh-CN" altLang="en-US" sz="1500" b="1" dirty="0">
                <a:effectLst>
                  <a:outerShdw blurRad="38100" dist="38100" dir="2700000" algn="tl">
                    <a:srgbClr val="000000">
                      <a:alpha val="43137"/>
                    </a:srgbClr>
                  </a:outerShdw>
                </a:effectLst>
                <a:ea typeface="宋体" charset="-122"/>
              </a:rPr>
              <a:t>调查者对于我国信息政策、法律与规定的了解处于一般偏弱的情况；学术失范现象与盗版软件的使用仍然广泛存在于学生群体</a:t>
            </a:r>
            <a:r>
              <a:rPr lang="zh-CN" altLang="en-US" sz="1500" b="1" dirty="0" smtClean="0">
                <a:effectLst>
                  <a:outerShdw blurRad="38100" dist="38100" dir="2700000" algn="tl">
                    <a:srgbClr val="000000">
                      <a:alpha val="43137"/>
                    </a:srgbClr>
                  </a:outerShdw>
                </a:effectLst>
                <a:ea typeface="宋体" charset="-122"/>
              </a:rPr>
              <a:t>当中；造成</a:t>
            </a:r>
            <a:r>
              <a:rPr lang="zh-CN" altLang="en-US" sz="1500" b="1" dirty="0">
                <a:effectLst>
                  <a:outerShdw blurRad="38100" dist="38100" dir="2700000" algn="tl">
                    <a:srgbClr val="000000">
                      <a:alpha val="43137"/>
                    </a:srgbClr>
                  </a:outerShdw>
                </a:effectLst>
                <a:ea typeface="宋体" charset="-122"/>
              </a:rPr>
              <a:t>学术失范的主要原因并不是对于学术失范行为的不</a:t>
            </a:r>
            <a:r>
              <a:rPr lang="zh-CN" altLang="en-US" sz="1500" b="1" dirty="0" smtClean="0">
                <a:effectLst>
                  <a:outerShdw blurRad="38100" dist="38100" dir="2700000" algn="tl">
                    <a:srgbClr val="000000">
                      <a:alpha val="43137"/>
                    </a:srgbClr>
                  </a:outerShdw>
                </a:effectLst>
                <a:ea typeface="宋体" charset="-122"/>
              </a:rPr>
              <a:t>了解；被</a:t>
            </a:r>
            <a:r>
              <a:rPr lang="zh-CN" altLang="en-US" sz="1500" b="1" dirty="0">
                <a:effectLst>
                  <a:outerShdw blurRad="38100" dist="38100" dir="2700000" algn="tl">
                    <a:srgbClr val="000000">
                      <a:alpha val="43137"/>
                    </a:srgbClr>
                  </a:outerShdw>
                </a:effectLst>
                <a:ea typeface="宋体" charset="-122"/>
              </a:rPr>
              <a:t>调查者对于维护信息环境的参与度仍有待提高。</a:t>
            </a:r>
            <a:endParaRPr lang="en-US" altLang="zh-CN" sz="1500" b="1" dirty="0">
              <a:effectLst>
                <a:outerShdw blurRad="38100" dist="38100" dir="2700000" algn="tl">
                  <a:srgbClr val="000000">
                    <a:alpha val="43137"/>
                  </a:srgbClr>
                </a:outerShdw>
              </a:effectLst>
              <a:ea typeface="宋体" charset="-122"/>
            </a:endParaRPr>
          </a:p>
        </p:txBody>
      </p:sp>
    </p:spTree>
    <p:extLst>
      <p:ext uri="{BB962C8B-B14F-4D97-AF65-F5344CB8AC3E}">
        <p14:creationId xmlns:p14="http://schemas.microsoft.com/office/powerpoint/2010/main" val="39694807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zh-CN" sz="3200" dirty="0"/>
              <a:t>其他情况分析</a:t>
            </a:r>
            <a:endParaRPr lang="en-US" altLang="zh-CN" sz="1800" dirty="0">
              <a:ea typeface="宋体" charset="-122"/>
            </a:endParaRPr>
          </a:p>
        </p:txBody>
      </p:sp>
      <p:sp>
        <p:nvSpPr>
          <p:cNvPr id="48131" name="AutoShape 3"/>
          <p:cNvSpPr>
            <a:spLocks noChangeArrowheads="1"/>
          </p:cNvSpPr>
          <p:nvPr/>
        </p:nvSpPr>
        <p:spPr bwMode="gray">
          <a:xfrm>
            <a:off x="228600" y="1219200"/>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blackWhite">
          <a:xfrm>
            <a:off x="685800" y="182880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“愿意参加相关培训活动</a:t>
            </a:r>
            <a:r>
              <a:rPr lang="zh-CN" altLang="en-US" dirty="0" smtClean="0">
                <a:solidFill>
                  <a:schemeClr val="bg1"/>
                </a:solidFill>
                <a:ea typeface="宋体" charset="-122"/>
              </a:rPr>
              <a:t>”</a:t>
            </a:r>
            <a:r>
              <a:rPr lang="en-US" altLang="zh-CN" dirty="0" smtClean="0">
                <a:solidFill>
                  <a:schemeClr val="bg1"/>
                </a:solidFill>
                <a:ea typeface="宋体" charset="-122"/>
              </a:rPr>
              <a:t>—62.44</a:t>
            </a:r>
            <a:r>
              <a:rPr lang="en-US" altLang="zh-CN" dirty="0">
                <a:solidFill>
                  <a:schemeClr val="bg1"/>
                </a:solidFill>
                <a:ea typeface="宋体" charset="-122"/>
              </a:rPr>
              <a:t>%</a:t>
            </a:r>
          </a:p>
          <a:p>
            <a:pPr algn="ctr" eaLnBrk="0" hangingPunct="0"/>
            <a:r>
              <a:rPr lang="en-US" altLang="zh-CN" dirty="0">
                <a:solidFill>
                  <a:schemeClr val="bg1"/>
                </a:solidFill>
                <a:ea typeface="宋体" charset="-122"/>
              </a:rPr>
              <a:t>“</a:t>
            </a:r>
            <a:r>
              <a:rPr lang="zh-CN" altLang="en-US" dirty="0">
                <a:solidFill>
                  <a:schemeClr val="bg1"/>
                </a:solidFill>
                <a:ea typeface="宋体" charset="-122"/>
              </a:rPr>
              <a:t>从未参加过信息素养提升培训</a:t>
            </a:r>
            <a:r>
              <a:rPr lang="zh-CN" altLang="en-US" dirty="0" smtClean="0">
                <a:solidFill>
                  <a:schemeClr val="bg1"/>
                </a:solidFill>
                <a:ea typeface="宋体" charset="-122"/>
              </a:rPr>
              <a:t>”</a:t>
            </a:r>
            <a:endParaRPr lang="en-US" altLang="zh-CN" dirty="0" smtClean="0">
              <a:solidFill>
                <a:schemeClr val="bg1"/>
              </a:solidFill>
              <a:ea typeface="宋体" charset="-122"/>
            </a:endParaRPr>
          </a:p>
          <a:p>
            <a:pPr algn="ctr" eaLnBrk="0" hangingPunct="0"/>
            <a:r>
              <a:rPr lang="en-US" altLang="zh-CN" dirty="0" smtClean="0">
                <a:solidFill>
                  <a:schemeClr val="bg1"/>
                </a:solidFill>
                <a:ea typeface="宋体" charset="-122"/>
              </a:rPr>
              <a:t>—27.8</a:t>
            </a:r>
            <a:r>
              <a:rPr lang="en-US" altLang="zh-CN" dirty="0">
                <a:solidFill>
                  <a:schemeClr val="bg1"/>
                </a:solidFill>
                <a:ea typeface="宋体" charset="-122"/>
              </a:rPr>
              <a:t>%</a:t>
            </a:r>
          </a:p>
        </p:txBody>
      </p:sp>
      <p:sp>
        <p:nvSpPr>
          <p:cNvPr id="48133" name="AutoShape 5"/>
          <p:cNvSpPr>
            <a:spLocks noChangeArrowheads="1"/>
          </p:cNvSpPr>
          <p:nvPr/>
        </p:nvSpPr>
        <p:spPr bwMode="blackWhite">
          <a:xfrm>
            <a:off x="685800" y="297180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“信息素养提升培训对我有所帮助</a:t>
            </a:r>
            <a:r>
              <a:rPr lang="zh-CN" altLang="en-US" dirty="0" smtClean="0">
                <a:solidFill>
                  <a:schemeClr val="bg1"/>
                </a:solidFill>
                <a:ea typeface="宋体" charset="-122"/>
              </a:rPr>
              <a:t>”</a:t>
            </a:r>
            <a:endParaRPr lang="en-US" altLang="zh-CN" dirty="0">
              <a:solidFill>
                <a:schemeClr val="bg1"/>
              </a:solidFill>
              <a:ea typeface="宋体" charset="-122"/>
            </a:endParaRPr>
          </a:p>
          <a:p>
            <a:pPr algn="ctr" eaLnBrk="0" hangingPunct="0"/>
            <a:r>
              <a:rPr lang="en-US" altLang="zh-CN" dirty="0" smtClean="0">
                <a:solidFill>
                  <a:schemeClr val="bg1"/>
                </a:solidFill>
                <a:ea typeface="宋体" charset="-122"/>
              </a:rPr>
              <a:t>—53.38</a:t>
            </a:r>
            <a:r>
              <a:rPr lang="en-US" altLang="zh-CN" dirty="0">
                <a:solidFill>
                  <a:schemeClr val="bg1"/>
                </a:solidFill>
                <a:ea typeface="宋体" charset="-122"/>
              </a:rPr>
              <a:t>%</a:t>
            </a:r>
            <a:r>
              <a:rPr lang="zh-CN" altLang="en-US" dirty="0">
                <a:solidFill>
                  <a:schemeClr val="bg1"/>
                </a:solidFill>
                <a:ea typeface="宋体" charset="-122"/>
              </a:rPr>
              <a:t>；</a:t>
            </a:r>
          </a:p>
          <a:p>
            <a:pPr algn="ctr" eaLnBrk="0" hangingPunct="0"/>
            <a:r>
              <a:rPr lang="zh-CN" altLang="en-US" dirty="0">
                <a:solidFill>
                  <a:schemeClr val="bg1"/>
                </a:solidFill>
                <a:ea typeface="宋体" charset="-122"/>
              </a:rPr>
              <a:t>“有必要开展信息素养培训</a:t>
            </a:r>
            <a:r>
              <a:rPr lang="zh-CN" altLang="en-US" dirty="0" smtClean="0">
                <a:solidFill>
                  <a:schemeClr val="bg1"/>
                </a:solidFill>
                <a:ea typeface="宋体" charset="-122"/>
              </a:rPr>
              <a:t>”</a:t>
            </a:r>
            <a:r>
              <a:rPr lang="en-US" altLang="zh-CN" dirty="0" smtClean="0">
                <a:solidFill>
                  <a:schemeClr val="bg1"/>
                </a:solidFill>
                <a:ea typeface="宋体" charset="-122"/>
              </a:rPr>
              <a:t>—74.14</a:t>
            </a:r>
            <a:r>
              <a:rPr lang="en-US" altLang="zh-CN" dirty="0">
                <a:solidFill>
                  <a:schemeClr val="bg1"/>
                </a:solidFill>
                <a:ea typeface="宋体" charset="-122"/>
              </a:rPr>
              <a:t>%</a:t>
            </a:r>
          </a:p>
        </p:txBody>
      </p:sp>
      <p:sp>
        <p:nvSpPr>
          <p:cNvPr id="48134" name="AutoShape 6"/>
          <p:cNvSpPr>
            <a:spLocks noChangeArrowheads="1"/>
          </p:cNvSpPr>
          <p:nvPr/>
        </p:nvSpPr>
        <p:spPr bwMode="blackWhite">
          <a:xfrm>
            <a:off x="685800" y="411480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r>
              <a:rPr lang="zh-CN" altLang="en-US" dirty="0">
                <a:solidFill>
                  <a:schemeClr val="bg1"/>
                </a:solidFill>
                <a:ea typeface="宋体" charset="-122"/>
              </a:rPr>
              <a:t>文献（信息）检索、学术论文</a:t>
            </a:r>
            <a:r>
              <a:rPr lang="zh-CN" altLang="en-US" dirty="0" smtClean="0">
                <a:solidFill>
                  <a:schemeClr val="bg1"/>
                </a:solidFill>
                <a:ea typeface="宋体" charset="-122"/>
              </a:rPr>
              <a:t>撰写</a:t>
            </a:r>
            <a:endParaRPr lang="en-US" altLang="zh-CN" dirty="0" smtClean="0">
              <a:solidFill>
                <a:schemeClr val="bg1"/>
              </a:solidFill>
              <a:ea typeface="宋体" charset="-122"/>
            </a:endParaRPr>
          </a:p>
          <a:p>
            <a:pPr algn="ctr" eaLnBrk="0" hangingPunct="0"/>
            <a:r>
              <a:rPr lang="zh-CN" altLang="en-US" dirty="0" smtClean="0">
                <a:solidFill>
                  <a:schemeClr val="bg1"/>
                </a:solidFill>
                <a:ea typeface="宋体" charset="-122"/>
              </a:rPr>
              <a:t>和</a:t>
            </a:r>
            <a:r>
              <a:rPr lang="zh-CN" altLang="en-US" dirty="0">
                <a:solidFill>
                  <a:schemeClr val="bg1"/>
                </a:solidFill>
                <a:ea typeface="宋体" charset="-122"/>
              </a:rPr>
              <a:t>专业信息检索是最被期待的</a:t>
            </a:r>
            <a:r>
              <a:rPr lang="zh-CN" altLang="en-US" dirty="0" smtClean="0">
                <a:solidFill>
                  <a:schemeClr val="bg1"/>
                </a:solidFill>
                <a:ea typeface="宋体" charset="-122"/>
              </a:rPr>
              <a:t>信息</a:t>
            </a:r>
            <a:endParaRPr lang="en-US" altLang="zh-CN" dirty="0" smtClean="0">
              <a:solidFill>
                <a:schemeClr val="bg1"/>
              </a:solidFill>
              <a:ea typeface="宋体" charset="-122"/>
            </a:endParaRPr>
          </a:p>
          <a:p>
            <a:pPr algn="ctr" eaLnBrk="0" hangingPunct="0"/>
            <a:r>
              <a:rPr lang="zh-CN" altLang="en-US" dirty="0" smtClean="0">
                <a:solidFill>
                  <a:schemeClr val="bg1"/>
                </a:solidFill>
                <a:ea typeface="宋体" charset="-122"/>
              </a:rPr>
              <a:t>素养培训</a:t>
            </a:r>
            <a:r>
              <a:rPr lang="zh-CN" altLang="en-US" dirty="0">
                <a:solidFill>
                  <a:schemeClr val="bg1"/>
                </a:solidFill>
                <a:ea typeface="宋体" charset="-122"/>
              </a:rPr>
              <a:t>形式</a:t>
            </a:r>
          </a:p>
        </p:txBody>
      </p:sp>
      <p:sp>
        <p:nvSpPr>
          <p:cNvPr id="48135" name="AutoShape 7"/>
          <p:cNvSpPr>
            <a:spLocks noChangeArrowheads="1"/>
          </p:cNvSpPr>
          <p:nvPr/>
        </p:nvSpPr>
        <p:spPr bwMode="auto">
          <a:xfrm>
            <a:off x="5943600" y="2819400"/>
            <a:ext cx="2514600" cy="1295400"/>
          </a:xfrm>
          <a:prstGeom prst="roundRect">
            <a:avLst>
              <a:gd name="adj" fmla="val 9106"/>
            </a:avLst>
          </a:prstGeom>
          <a:noFill/>
          <a:ln w="25400">
            <a:noFill/>
            <a:round/>
            <a:headEnd/>
            <a:tailEnd/>
          </a:ln>
          <a:effectLst/>
        </p:spPr>
        <p:txBody>
          <a:bodyPr anchor="ctr"/>
          <a:lstStyle/>
          <a:p>
            <a:pPr algn="ctr"/>
            <a:r>
              <a:rPr lang="zh-CN" altLang="en-US" sz="2400" b="1" dirty="0" smtClean="0">
                <a:effectLst>
                  <a:outerShdw blurRad="38100" dist="38100" dir="2700000" algn="tl">
                    <a:srgbClr val="C0C0C0"/>
                  </a:outerShdw>
                </a:effectLst>
                <a:ea typeface="宋体" charset="-122"/>
              </a:rPr>
              <a:t>对信息素养提升战略实施的有利因素</a:t>
            </a:r>
            <a:endParaRPr lang="zh-CN" altLang="en-US" sz="2400" b="1" dirty="0">
              <a:effectLst>
                <a:outerShdw blurRad="38100" dist="38100" dir="2700000" algn="tl">
                  <a:srgbClr val="C0C0C0"/>
                </a:outerShdw>
              </a:effectLst>
              <a:ea typeface="宋体" charset="-122"/>
            </a:endParaRPr>
          </a:p>
        </p:txBody>
      </p:sp>
    </p:spTree>
    <p:extLst>
      <p:ext uri="{BB962C8B-B14F-4D97-AF65-F5344CB8AC3E}">
        <p14:creationId xmlns:p14="http://schemas.microsoft.com/office/powerpoint/2010/main" val="21267257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685800" y="1447800"/>
            <a:ext cx="7620000" cy="4267200"/>
          </a:xfrm>
        </p:spPr>
        <p:txBody>
          <a:bodyPr/>
          <a:lstStyle/>
          <a:p>
            <a:endParaRPr lang="en-US" altLang="zh-CN" sz="2000" b="1" dirty="0">
              <a:ea typeface="宋体" charset="-122"/>
            </a:endParaRPr>
          </a:p>
          <a:p>
            <a:pPr lvl="1">
              <a:lnSpc>
                <a:spcPct val="90000"/>
              </a:lnSpc>
            </a:pPr>
            <a:r>
              <a:rPr lang="zh-CN" altLang="en-US" sz="2800" dirty="0" smtClean="0">
                <a:solidFill>
                  <a:schemeClr val="tx2"/>
                </a:solidFill>
                <a:ea typeface="宋体" charset="-122"/>
              </a:rPr>
              <a:t>平均每天上网时间越长，购买下载使用盗版软件的频率越高。</a:t>
            </a:r>
            <a:endParaRPr lang="en-US" altLang="zh-CN" sz="2800" dirty="0" smtClean="0">
              <a:solidFill>
                <a:schemeClr val="tx2"/>
              </a:solidFill>
              <a:ea typeface="宋体" charset="-122"/>
            </a:endParaRPr>
          </a:p>
          <a:p>
            <a:pPr lvl="2">
              <a:lnSpc>
                <a:spcPct val="90000"/>
              </a:lnSpc>
            </a:pPr>
            <a:endParaRPr lang="en-US" altLang="zh-CN" dirty="0" smtClean="0">
              <a:solidFill>
                <a:schemeClr val="tx2"/>
              </a:solidFill>
              <a:ea typeface="宋体" charset="-122"/>
            </a:endParaRPr>
          </a:p>
          <a:p>
            <a:pPr lvl="2">
              <a:lnSpc>
                <a:spcPct val="90000"/>
              </a:lnSpc>
            </a:pPr>
            <a:r>
              <a:rPr lang="zh-CN" altLang="en-US" dirty="0" smtClean="0">
                <a:solidFill>
                  <a:schemeClr val="tx2"/>
                </a:solidFill>
                <a:ea typeface="宋体" charset="-122"/>
              </a:rPr>
              <a:t>我们对此的解释是，上网时间长的同学，对电脑的了解越多、网络搜索的运用也越熟练，所以他们获取盗版软件、破解密码的可能性也越高。但是遗憾的是，对信息技术的了解的增多，好像并不能够提高他们在知识产权方面的信息道德与规范水平。动手能力是强，但是</a:t>
            </a:r>
            <a:r>
              <a:rPr lang="zh-CN" altLang="en-US" dirty="0">
                <a:solidFill>
                  <a:schemeClr val="tx2"/>
                </a:solidFill>
                <a:ea typeface="宋体" charset="-122"/>
              </a:rPr>
              <a:t>信息</a:t>
            </a:r>
            <a:r>
              <a:rPr lang="zh-CN" altLang="en-US" dirty="0" smtClean="0">
                <a:solidFill>
                  <a:schemeClr val="tx2"/>
                </a:solidFill>
                <a:ea typeface="宋体" charset="-122"/>
              </a:rPr>
              <a:t>道德感与行为规范方面仍然落后。</a:t>
            </a:r>
          </a:p>
          <a:p>
            <a:pPr lvl="1">
              <a:lnSpc>
                <a:spcPct val="90000"/>
              </a:lnSpc>
              <a:buNone/>
            </a:pPr>
            <a:r>
              <a:rPr lang="en-US" altLang="zh-CN" sz="2800" dirty="0" smtClean="0">
                <a:solidFill>
                  <a:schemeClr val="tx2"/>
                </a:solidFill>
                <a:ea typeface="宋体" charset="-122"/>
              </a:rPr>
              <a:t/>
            </a:r>
            <a:br>
              <a:rPr lang="en-US" altLang="zh-CN" sz="2800" dirty="0" smtClean="0">
                <a:solidFill>
                  <a:schemeClr val="tx2"/>
                </a:solidFill>
                <a:ea typeface="宋体" charset="-122"/>
              </a:rPr>
            </a:br>
            <a:endParaRPr lang="en-US" altLang="zh-CN" sz="2800" dirty="0">
              <a:solidFill>
                <a:schemeClr val="tx2"/>
              </a:solidFill>
              <a:ea typeface="宋体" charset="-122"/>
            </a:endParaRPr>
          </a:p>
        </p:txBody>
      </p:sp>
      <p:sp>
        <p:nvSpPr>
          <p:cNvPr id="7" name="标题 6"/>
          <p:cNvSpPr>
            <a:spLocks noGrp="1"/>
          </p:cNvSpPr>
          <p:nvPr>
            <p:ph type="title"/>
          </p:nvPr>
        </p:nvSpPr>
        <p:spPr/>
        <p:txBody>
          <a:bodyPr/>
          <a:lstStyle/>
          <a:p>
            <a:r>
              <a:rPr lang="en-US" altLang="zh-CN" dirty="0" smtClean="0">
                <a:latin typeface="Adobe 黑体 Std R" pitchFamily="34" charset="-122"/>
                <a:ea typeface="Adobe 黑体 Std R" pitchFamily="34" charset="-122"/>
              </a:rPr>
              <a:t>“</a:t>
            </a:r>
            <a:r>
              <a:rPr lang="zh-CN" altLang="en-US" dirty="0" smtClean="0">
                <a:latin typeface="Adobe 黑体 Std R" pitchFamily="34" charset="-122"/>
                <a:ea typeface="Adobe 黑体 Std R" pitchFamily="34" charset="-122"/>
              </a:rPr>
              <a:t>上网时长”相关分析</a:t>
            </a:r>
            <a:endParaRPr lang="zh-CN" altLang="en-US" dirty="0"/>
          </a:p>
        </p:txBody>
      </p:sp>
    </p:spTree>
    <p:extLst>
      <p:ext uri="{BB962C8B-B14F-4D97-AF65-F5344CB8AC3E}">
        <p14:creationId xmlns:p14="http://schemas.microsoft.com/office/powerpoint/2010/main" val="7627517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marL="342900" indent="-342900">
              <a:lnSpc>
                <a:spcPct val="90000"/>
              </a:lnSpc>
            </a:pPr>
            <a:r>
              <a:rPr lang="en-US" altLang="zh-CN" dirty="0" smtClean="0">
                <a:latin typeface="Adobe 黑体 Std R" pitchFamily="34" charset="-122"/>
                <a:ea typeface="Adobe 黑体 Std R" pitchFamily="34" charset="-122"/>
              </a:rPr>
              <a:t>“</a:t>
            </a:r>
            <a:r>
              <a:rPr lang="zh-CN" altLang="en-US" dirty="0" smtClean="0">
                <a:latin typeface="Adobe 黑体 Std R" pitchFamily="34" charset="-122"/>
                <a:ea typeface="Adobe 黑体 Std R" pitchFamily="34" charset="-122"/>
              </a:rPr>
              <a:t>性别”相关分析</a:t>
            </a:r>
          </a:p>
        </p:txBody>
      </p:sp>
      <p:grpSp>
        <p:nvGrpSpPr>
          <p:cNvPr id="76891" name="Group 91"/>
          <p:cNvGrpSpPr>
            <a:grpSpLocks/>
          </p:cNvGrpSpPr>
          <p:nvPr/>
        </p:nvGrpSpPr>
        <p:grpSpPr bwMode="auto">
          <a:xfrm>
            <a:off x="1835696" y="1601691"/>
            <a:ext cx="2739826" cy="3771525"/>
            <a:chOff x="745" y="1369"/>
            <a:chExt cx="1363" cy="1991"/>
          </a:xfrm>
        </p:grpSpPr>
        <p:sp>
          <p:nvSpPr>
            <p:cNvPr id="76892"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a:prstShdw prst="shdw12">
                <a:srgbClr val="B2B2B2">
                  <a:alpha val="50000"/>
                </a:srgbClr>
              </a:prstShdw>
            </a:effectLst>
          </p:spPr>
          <p:txBody>
            <a:bodyPr wrap="none" anchor="ctr"/>
            <a:lstStyle/>
            <a:p>
              <a:endParaRPr lang="zh-CN" altLang="en-US">
                <a:latin typeface="微软雅黑" pitchFamily="34" charset="-122"/>
                <a:ea typeface="微软雅黑" pitchFamily="34" charset="-122"/>
              </a:endParaRPr>
            </a:p>
          </p:txBody>
        </p:sp>
        <p:sp>
          <p:nvSpPr>
            <p:cNvPr id="76893" name="AutoShape 93"/>
            <p:cNvSpPr>
              <a:spLocks noChangeArrowheads="1"/>
            </p:cNvSpPr>
            <p:nvPr/>
          </p:nvSpPr>
          <p:spPr bwMode="gray">
            <a:xfrm>
              <a:off x="766" y="1565"/>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894"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895" name="AutoShape 95"/>
            <p:cNvSpPr>
              <a:spLocks noChangeArrowheads="1"/>
            </p:cNvSpPr>
            <p:nvPr/>
          </p:nvSpPr>
          <p:spPr bwMode="gray">
            <a:xfrm>
              <a:off x="777" y="157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nvGrpSpPr>
            <p:cNvPr id="76896" name="Group 96"/>
            <p:cNvGrpSpPr>
              <a:grpSpLocks/>
            </p:cNvGrpSpPr>
            <p:nvPr/>
          </p:nvGrpSpPr>
          <p:grpSpPr bwMode="auto">
            <a:xfrm>
              <a:off x="1214" y="1369"/>
              <a:ext cx="405" cy="392"/>
              <a:chOff x="1289" y="587"/>
              <a:chExt cx="668" cy="647"/>
            </a:xfrm>
          </p:grpSpPr>
          <p:sp>
            <p:nvSpPr>
              <p:cNvPr id="76897" name="Oval 97"/>
              <p:cNvSpPr>
                <a:spLocks noChangeArrowheads="1"/>
              </p:cNvSpPr>
              <p:nvPr/>
            </p:nvSpPr>
            <p:spPr bwMode="gray">
              <a:xfrm>
                <a:off x="1289" y="690"/>
                <a:ext cx="668" cy="453"/>
              </a:xfrm>
              <a:prstGeom prst="ellipse">
                <a:avLst/>
              </a:prstGeom>
              <a:solidFill>
                <a:srgbClr val="333333"/>
              </a:solidFill>
              <a:ln w="38100" algn="ctr">
                <a:noFill/>
                <a:round/>
                <a:headEnd/>
                <a:tailEnd/>
              </a:ln>
              <a:effectLst/>
            </p:spPr>
            <p:txBody>
              <a:bodyPr anchor="ctr">
                <a:spAutoFit/>
              </a:bodyPr>
              <a:lstStyle/>
              <a:p>
                <a:endParaRPr lang="zh-CN" altLang="en-US">
                  <a:latin typeface="微软雅黑" pitchFamily="34" charset="-122"/>
                  <a:ea typeface="微软雅黑" pitchFamily="34" charset="-122"/>
                </a:endParaRPr>
              </a:p>
            </p:txBody>
          </p:sp>
          <p:sp>
            <p:nvSpPr>
              <p:cNvPr id="76898" name="Oval 98"/>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899" name="Oval 99"/>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900" name="Oval 100"/>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901" name="Oval 101"/>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grpSp>
        <p:sp>
          <p:nvSpPr>
            <p:cNvPr id="76902" name="Text Box 102"/>
            <p:cNvSpPr txBox="1">
              <a:spLocks noChangeArrowheads="1"/>
            </p:cNvSpPr>
            <p:nvPr/>
          </p:nvSpPr>
          <p:spPr bwMode="gray">
            <a:xfrm>
              <a:off x="1334" y="1424"/>
              <a:ext cx="159" cy="195"/>
            </a:xfrm>
            <a:prstGeom prst="rect">
              <a:avLst/>
            </a:prstGeom>
            <a:noFill/>
            <a:ln w="9525" algn="ctr">
              <a:noFill/>
              <a:miter lim="800000"/>
              <a:headEnd/>
              <a:tailEnd/>
            </a:ln>
            <a:effectLst/>
          </p:spPr>
          <p:txBody>
            <a:bodyPr wrap="none">
              <a:spAutoFit/>
            </a:bodyPr>
            <a:lstStyle/>
            <a:p>
              <a:pPr algn="ctr"/>
              <a:r>
                <a:rPr lang="en-US" altLang="zh-CN">
                  <a:solidFill>
                    <a:srgbClr val="000000"/>
                  </a:solidFill>
                  <a:latin typeface="微软雅黑" pitchFamily="34" charset="-122"/>
                  <a:ea typeface="微软雅黑" pitchFamily="34" charset="-122"/>
                </a:rPr>
                <a:t>1</a:t>
              </a:r>
              <a:endParaRPr lang="en-US" altLang="zh-CN">
                <a:latin typeface="微软雅黑" pitchFamily="34" charset="-122"/>
                <a:ea typeface="微软雅黑" pitchFamily="34" charset="-122"/>
              </a:endParaRPr>
            </a:p>
          </p:txBody>
        </p:sp>
        <p:sp>
          <p:nvSpPr>
            <p:cNvPr id="76903" name="Text Box 103"/>
            <p:cNvSpPr txBox="1">
              <a:spLocks noChangeArrowheads="1"/>
            </p:cNvSpPr>
            <p:nvPr/>
          </p:nvSpPr>
          <p:spPr bwMode="gray">
            <a:xfrm>
              <a:off x="793" y="1846"/>
              <a:ext cx="1296" cy="780"/>
            </a:xfrm>
            <a:prstGeom prst="rect">
              <a:avLst/>
            </a:prstGeom>
            <a:noFill/>
            <a:ln w="9525" algn="ctr">
              <a:noFill/>
              <a:miter lim="800000"/>
              <a:headEnd/>
              <a:tailEnd/>
            </a:ln>
            <a:effectLst/>
          </p:spPr>
          <p:txBody>
            <a:bodyPr>
              <a:spAutoFit/>
            </a:bodyPr>
            <a:lstStyle/>
            <a:p>
              <a:r>
                <a:rPr lang="zh-CN" altLang="zh-CN" dirty="0" smtClean="0">
                  <a:latin typeface="微软雅黑" pitchFamily="34" charset="-122"/>
                  <a:ea typeface="微软雅黑" pitchFamily="34" charset="-122"/>
                </a:rPr>
                <a:t>男生在信息安全方面的意识较弱于女生。</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对快递的处理</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电脑查毒频率</a:t>
              </a:r>
              <a:endParaRPr lang="en-US" altLang="zh-CN" dirty="0">
                <a:latin typeface="微软雅黑" pitchFamily="34" charset="-122"/>
                <a:ea typeface="微软雅黑" pitchFamily="34" charset="-122"/>
              </a:endParaRPr>
            </a:p>
          </p:txBody>
        </p:sp>
      </p:grpSp>
      <p:grpSp>
        <p:nvGrpSpPr>
          <p:cNvPr id="76917" name="Group 117"/>
          <p:cNvGrpSpPr>
            <a:grpSpLocks/>
          </p:cNvGrpSpPr>
          <p:nvPr/>
        </p:nvGrpSpPr>
        <p:grpSpPr bwMode="auto">
          <a:xfrm>
            <a:off x="4572000" y="1601691"/>
            <a:ext cx="2739826" cy="3771525"/>
            <a:chOff x="2256" y="1157"/>
            <a:chExt cx="1363" cy="1991"/>
          </a:xfrm>
        </p:grpSpPr>
        <p:sp>
          <p:nvSpPr>
            <p:cNvPr id="76918"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919" name="AutoShape 119"/>
            <p:cNvSpPr>
              <a:spLocks noChangeArrowheads="1"/>
            </p:cNvSpPr>
            <p:nvPr/>
          </p:nvSpPr>
          <p:spPr bwMode="gray">
            <a:xfrm>
              <a:off x="2277" y="1353"/>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920"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921" name="AutoShape 121"/>
            <p:cNvSpPr>
              <a:spLocks noChangeArrowheads="1"/>
            </p:cNvSpPr>
            <p:nvPr/>
          </p:nvSpPr>
          <p:spPr bwMode="gray">
            <a:xfrm>
              <a:off x="2288" y="1367"/>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922" name="Oval 122"/>
            <p:cNvSpPr>
              <a:spLocks noChangeArrowheads="1"/>
            </p:cNvSpPr>
            <p:nvPr/>
          </p:nvSpPr>
          <p:spPr bwMode="gray">
            <a:xfrm>
              <a:off x="2725" y="1219"/>
              <a:ext cx="405" cy="274"/>
            </a:xfrm>
            <a:prstGeom prst="ellipse">
              <a:avLst/>
            </a:prstGeom>
            <a:solidFill>
              <a:srgbClr val="333333"/>
            </a:solidFill>
            <a:ln w="38100" algn="ctr">
              <a:noFill/>
              <a:round/>
              <a:headEnd/>
              <a:tailEnd/>
            </a:ln>
            <a:effectLst/>
          </p:spPr>
          <p:txBody>
            <a:bodyPr anchor="ctr">
              <a:spAutoFit/>
            </a:bodyPr>
            <a:lstStyle/>
            <a:p>
              <a:endParaRPr lang="zh-CN" altLang="en-US">
                <a:latin typeface="微软雅黑" pitchFamily="34" charset="-122"/>
                <a:ea typeface="微软雅黑" pitchFamily="34" charset="-122"/>
              </a:endParaRPr>
            </a:p>
          </p:txBody>
        </p:sp>
        <p:sp>
          <p:nvSpPr>
            <p:cNvPr id="76923" name="Oval 123"/>
            <p:cNvSpPr>
              <a:spLocks noChangeArrowheads="1"/>
            </p:cNvSpPr>
            <p:nvPr/>
          </p:nvSpPr>
          <p:spPr bwMode="gray">
            <a:xfrm>
              <a:off x="2729" y="1157"/>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924"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925" name="Oval 125"/>
            <p:cNvSpPr>
              <a:spLocks noChangeArrowheads="1"/>
            </p:cNvSpPr>
            <p:nvPr/>
          </p:nvSpPr>
          <p:spPr bwMode="gray">
            <a:xfrm>
              <a:off x="2738" y="1163"/>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926" name="Oval 126"/>
            <p:cNvSpPr>
              <a:spLocks noChangeArrowheads="1"/>
            </p:cNvSpPr>
            <p:nvPr/>
          </p:nvSpPr>
          <p:spPr bwMode="gray">
            <a:xfrm>
              <a:off x="2760" y="1173"/>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6927" name="Text Box 127"/>
            <p:cNvSpPr txBox="1">
              <a:spLocks noChangeArrowheads="1"/>
            </p:cNvSpPr>
            <p:nvPr/>
          </p:nvSpPr>
          <p:spPr bwMode="gray">
            <a:xfrm>
              <a:off x="2845" y="1212"/>
              <a:ext cx="159" cy="195"/>
            </a:xfrm>
            <a:prstGeom prst="rect">
              <a:avLst/>
            </a:prstGeom>
            <a:noFill/>
            <a:ln w="9525" algn="ctr">
              <a:noFill/>
              <a:miter lim="800000"/>
              <a:headEnd/>
              <a:tailEnd/>
            </a:ln>
            <a:effectLst/>
          </p:spPr>
          <p:txBody>
            <a:bodyPr wrap="none">
              <a:spAutoFit/>
            </a:bodyPr>
            <a:lstStyle/>
            <a:p>
              <a:pPr algn="ctr"/>
              <a:r>
                <a:rPr lang="en-US" altLang="zh-CN">
                  <a:solidFill>
                    <a:srgbClr val="000000"/>
                  </a:solidFill>
                  <a:latin typeface="微软雅黑" pitchFamily="34" charset="-122"/>
                  <a:ea typeface="微软雅黑" pitchFamily="34" charset="-122"/>
                </a:rPr>
                <a:t>2</a:t>
              </a:r>
              <a:endParaRPr lang="en-US" altLang="zh-CN">
                <a:latin typeface="微软雅黑" pitchFamily="34" charset="-122"/>
                <a:ea typeface="微软雅黑" pitchFamily="34" charset="-122"/>
              </a:endParaRPr>
            </a:p>
          </p:txBody>
        </p:sp>
        <p:sp>
          <p:nvSpPr>
            <p:cNvPr id="76928" name="Text Box 128"/>
            <p:cNvSpPr txBox="1">
              <a:spLocks noChangeArrowheads="1"/>
            </p:cNvSpPr>
            <p:nvPr/>
          </p:nvSpPr>
          <p:spPr bwMode="gray">
            <a:xfrm>
              <a:off x="2304" y="1634"/>
              <a:ext cx="1296" cy="1072"/>
            </a:xfrm>
            <a:prstGeom prst="rect">
              <a:avLst/>
            </a:prstGeom>
            <a:noFill/>
            <a:ln w="9525" algn="ctr">
              <a:noFill/>
              <a:miter lim="800000"/>
              <a:headEnd/>
              <a:tailEnd/>
            </a:ln>
            <a:effectLst/>
          </p:spPr>
          <p:txBody>
            <a:bodyPr>
              <a:spAutoFit/>
            </a:bodyPr>
            <a:lstStyle/>
            <a:p>
              <a:r>
                <a:rPr lang="zh-CN" altLang="en-US" dirty="0" smtClean="0">
                  <a:latin typeface="微软雅黑" pitchFamily="34" charset="-122"/>
                  <a:ea typeface="微软雅黑" pitchFamily="34" charset="-122"/>
                </a:rPr>
                <a:t>男生在信息道德方面也较弱于女生。</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对知识产权了解程度</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购买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下载</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使用盗版软件或应用的频率</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grpSp>
    </p:spTree>
    <p:extLst>
      <p:ext uri="{BB962C8B-B14F-4D97-AF65-F5344CB8AC3E}">
        <p14:creationId xmlns:p14="http://schemas.microsoft.com/office/powerpoint/2010/main" val="3978204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smtClean="0">
                <a:ea typeface="宋体" charset="-122"/>
              </a:rPr>
              <a:t>“</a:t>
            </a:r>
            <a:r>
              <a:rPr lang="zh-CN" altLang="en-US" dirty="0" smtClean="0">
                <a:ea typeface="宋体" charset="-122"/>
              </a:rPr>
              <a:t>年级”相关分析</a:t>
            </a:r>
            <a:endParaRPr lang="en-US" altLang="zh-CN" dirty="0">
              <a:ea typeface="宋体" charset="-122"/>
            </a:endParaRPr>
          </a:p>
        </p:txBody>
      </p:sp>
      <p:grpSp>
        <p:nvGrpSpPr>
          <p:cNvPr id="2" name="Group 9"/>
          <p:cNvGrpSpPr>
            <a:grpSpLocks/>
          </p:cNvGrpSpPr>
          <p:nvPr/>
        </p:nvGrpSpPr>
        <p:grpSpPr bwMode="auto">
          <a:xfrm>
            <a:off x="1115035" y="1676400"/>
            <a:ext cx="7013575" cy="3223727"/>
            <a:chOff x="560" y="1200"/>
            <a:chExt cx="4653" cy="2073"/>
          </a:xfrm>
        </p:grpSpPr>
        <p:sp>
          <p:nvSpPr>
            <p:cNvPr id="54275" name="AutoShape 3"/>
            <p:cNvSpPr>
              <a:spLocks noChangeArrowheads="1"/>
            </p:cNvSpPr>
            <p:nvPr/>
          </p:nvSpPr>
          <p:spPr bwMode="gray">
            <a:xfrm>
              <a:off x="3618" y="1964"/>
              <a:ext cx="1595" cy="1306"/>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wrap="square" anchor="ctr">
              <a:spAutoFit/>
            </a:bodyPr>
            <a:lstStyle/>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年级越大，其在搜索引擎的高级检索、各种信息资源的了解和利用能力越强。</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54276" name="AutoShape 4"/>
            <p:cNvSpPr>
              <a:spLocks noChangeArrowheads="1"/>
            </p:cNvSpPr>
            <p:nvPr/>
          </p:nvSpPr>
          <p:spPr bwMode="gray">
            <a:xfrm>
              <a:off x="2137" y="1967"/>
              <a:ext cx="1602" cy="1306"/>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wrap="square" anchor="ctr">
              <a:spAutoFit/>
            </a:bodyPr>
            <a:lstStyle/>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随着年级的上升，其在调整或重新界定信息需求的能力越强。</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54277" name="AutoShape 5"/>
            <p:cNvSpPr>
              <a:spLocks noChangeArrowheads="1"/>
            </p:cNvSpPr>
            <p:nvPr/>
          </p:nvSpPr>
          <p:spPr bwMode="gray">
            <a:xfrm>
              <a:off x="560" y="1964"/>
              <a:ext cx="1752" cy="1306"/>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wrap="square" anchor="ctr">
              <a:spAutoFit/>
            </a:bodyPr>
            <a:lstStyle/>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对新信息的关注程度、随着年级的上升而上升，即博士生＞研究生＞本科生。</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sp>
          <p:nvSpPr>
            <p:cNvPr id="54278" name="AutoShape 6"/>
            <p:cNvSpPr>
              <a:spLocks noChangeArrowheads="1"/>
            </p:cNvSpPr>
            <p:nvPr/>
          </p:nvSpPr>
          <p:spPr bwMode="gray">
            <a:xfrm>
              <a:off x="672" y="1200"/>
              <a:ext cx="1296" cy="362"/>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smtClean="0">
                  <a:solidFill>
                    <a:schemeClr val="bg1"/>
                  </a:solidFill>
                  <a:ea typeface="宋体" charset="-122"/>
                </a:rPr>
                <a:t>信息意识</a:t>
              </a:r>
              <a:endParaRPr lang="en-US" altLang="zh-CN" sz="2000" b="1" dirty="0">
                <a:solidFill>
                  <a:schemeClr val="bg1"/>
                </a:solidFill>
                <a:ea typeface="宋体" charset="-122"/>
              </a:endParaRPr>
            </a:p>
          </p:txBody>
        </p:sp>
        <p:sp>
          <p:nvSpPr>
            <p:cNvPr id="54279" name="AutoShape 7"/>
            <p:cNvSpPr>
              <a:spLocks noChangeArrowheads="1"/>
            </p:cNvSpPr>
            <p:nvPr/>
          </p:nvSpPr>
          <p:spPr bwMode="gray">
            <a:xfrm>
              <a:off x="2133" y="1200"/>
              <a:ext cx="1296" cy="362"/>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charset="-122"/>
                </a:rPr>
                <a:t>信息需求定位</a:t>
              </a:r>
              <a:endParaRPr lang="en-US" altLang="zh-CN" sz="2000" b="1" dirty="0">
                <a:solidFill>
                  <a:schemeClr val="bg1"/>
                </a:solidFill>
                <a:ea typeface="宋体" charset="-122"/>
              </a:endParaRPr>
            </a:p>
          </p:txBody>
        </p:sp>
        <p:sp>
          <p:nvSpPr>
            <p:cNvPr id="54280" name="AutoShape 8"/>
            <p:cNvSpPr>
              <a:spLocks noChangeArrowheads="1"/>
            </p:cNvSpPr>
            <p:nvPr/>
          </p:nvSpPr>
          <p:spPr bwMode="gray">
            <a:xfrm>
              <a:off x="3600" y="1200"/>
              <a:ext cx="1296" cy="362"/>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ea typeface="宋体" charset="-122"/>
                </a:rPr>
                <a:t>信息获取能力</a:t>
              </a:r>
              <a:endParaRPr lang="en-US" altLang="zh-CN" sz="2000" b="1" dirty="0">
                <a:solidFill>
                  <a:schemeClr val="bg1"/>
                </a:solidFill>
                <a:ea typeface="宋体" charset="-122"/>
              </a:endParaRPr>
            </a:p>
          </p:txBody>
        </p:sp>
      </p:grpSp>
    </p:spTree>
    <p:extLst>
      <p:ext uri="{BB962C8B-B14F-4D97-AF65-F5344CB8AC3E}">
        <p14:creationId xmlns:p14="http://schemas.microsoft.com/office/powerpoint/2010/main" val="990431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3"/>
          <p:cNvSpPr>
            <a:spLocks noGrp="1"/>
          </p:cNvSpPr>
          <p:nvPr>
            <p:ph type="ftr" sz="quarter" idx="11"/>
          </p:nvPr>
        </p:nvSpPr>
        <p:spPr/>
        <p:txBody>
          <a:bodyPr/>
          <a:lstStyle/>
          <a:p>
            <a:r>
              <a:rPr lang="en-US" altLang="zh-CN"/>
              <a:t>www.themegallery.com</a:t>
            </a:r>
          </a:p>
        </p:txBody>
      </p:sp>
      <p:sp>
        <p:nvSpPr>
          <p:cNvPr id="81922" name="Rectangle 2"/>
          <p:cNvSpPr>
            <a:spLocks noGrp="1" noChangeArrowheads="1"/>
          </p:cNvSpPr>
          <p:nvPr>
            <p:ph type="title"/>
          </p:nvPr>
        </p:nvSpPr>
        <p:spPr/>
        <p:txBody>
          <a:bodyPr/>
          <a:lstStyle/>
          <a:p>
            <a:r>
              <a:rPr lang="en-US" altLang="zh-CN" dirty="0" smtClean="0">
                <a:ea typeface="宋体" charset="-122"/>
              </a:rPr>
              <a:t>“</a:t>
            </a:r>
            <a:r>
              <a:rPr lang="zh-CN" altLang="en-US" dirty="0" smtClean="0">
                <a:ea typeface="宋体" charset="-122"/>
              </a:rPr>
              <a:t>学部”相关分析</a:t>
            </a:r>
            <a:endParaRPr lang="en-US" altLang="zh-CN" dirty="0">
              <a:ea typeface="宋体" charset="-122"/>
            </a:endParaRPr>
          </a:p>
        </p:txBody>
      </p:sp>
      <p:graphicFrame>
        <p:nvGraphicFramePr>
          <p:cNvPr id="28" name="表格 27"/>
          <p:cNvGraphicFramePr>
            <a:graphicFrameLocks noGrp="1"/>
          </p:cNvGraphicFramePr>
          <p:nvPr/>
        </p:nvGraphicFramePr>
        <p:xfrm>
          <a:off x="1619672" y="980728"/>
          <a:ext cx="7200799" cy="5760641"/>
        </p:xfrm>
        <a:graphic>
          <a:graphicData uri="http://schemas.openxmlformats.org/drawingml/2006/table">
            <a:tbl>
              <a:tblPr/>
              <a:tblGrid>
                <a:gridCol w="353618"/>
                <a:gridCol w="1145706"/>
                <a:gridCol w="1145706"/>
                <a:gridCol w="812974"/>
                <a:gridCol w="796583"/>
                <a:gridCol w="697422"/>
                <a:gridCol w="796583"/>
                <a:gridCol w="796583"/>
                <a:gridCol w="655624"/>
              </a:tblGrid>
              <a:tr h="230425">
                <a:tc gridSpan="9">
                  <a:txBody>
                    <a:bodyPr/>
                    <a:lstStyle/>
                    <a:p>
                      <a:pPr marL="38100" marR="38100" algn="ctr">
                        <a:lnSpc>
                          <a:spcPts val="1600"/>
                        </a:lnSpc>
                        <a:spcAft>
                          <a:spcPts val="0"/>
                        </a:spcAft>
                      </a:pPr>
                      <a:r>
                        <a:rPr lang="zh-CN" sz="1400" b="1" kern="0" dirty="0">
                          <a:solidFill>
                            <a:srgbClr val="000000"/>
                          </a:solidFill>
                          <a:latin typeface="微软雅黑" pitchFamily="34" charset="-122"/>
                          <a:ea typeface="微软雅黑" pitchFamily="34" charset="-122"/>
                          <a:cs typeface="MingLiU"/>
                        </a:rPr>
                        <a:t>交叉表</a:t>
                      </a:r>
                      <a:endParaRPr lang="zh-CN" sz="1800" kern="100" dirty="0">
                        <a:latin typeface="微软雅黑" pitchFamily="34" charset="-122"/>
                        <a:ea typeface="微软雅黑" pitchFamily="34" charset="-122"/>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0425">
                <a:tc rowSpan="2" gridSpan="3">
                  <a:txBody>
                    <a:bodyPr/>
                    <a:lstStyle/>
                    <a:p>
                      <a:pPr algn="l">
                        <a:spcAft>
                          <a:spcPts val="0"/>
                        </a:spcAft>
                      </a:pPr>
                      <a:endParaRPr lang="en-US" sz="1400" kern="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c gridSpan="5">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您对知识产权法了解程度如何？</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合计</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60852">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非常不了解</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不太了解</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一般</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比较了解</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非常了解</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r>
              <a:tr h="230425">
                <a:tc rowSpan="1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a:t>
                      </a:r>
                      <a:endParaRPr lang="zh-CN" sz="1800" kern="100">
                        <a:latin typeface="微软雅黑" pitchFamily="34" charset="-122"/>
                        <a:ea typeface="微软雅黑" pitchFamily="34" charset="-122"/>
                        <a:cs typeface="Times New Roman"/>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rgbClr val="FFFFFF"/>
                    </a:solidFill>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人文类</a:t>
                      </a:r>
                      <a:endParaRPr lang="zh-CN" sz="1800" kern="100">
                        <a:latin typeface="微软雅黑" pitchFamily="34" charset="-122"/>
                        <a:ea typeface="微软雅黑" pitchFamily="34" charset="-122"/>
                        <a:cs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15</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6</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60852">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3.0%</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33.3%</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45.5%</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18.2%</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30425">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社科类</a:t>
                      </a:r>
                      <a:endParaRPr lang="zh-CN" sz="18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35</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38</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99</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0852">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35.4%</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38.4%</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20.2%</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30425">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信息与工程类</a:t>
                      </a:r>
                      <a:endParaRPr lang="zh-CN" sz="18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13</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0852">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12.5%</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32.5%</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30425">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医学</a:t>
                      </a:r>
                      <a:endParaRPr lang="zh-CN" sz="18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0852">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50.0%</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30425">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理科</a:t>
                      </a:r>
                      <a:endParaRPr lang="zh-CN" sz="18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12</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9</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28</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0852">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14.3%</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42.9%</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32.1%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7.1%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3.6%</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30425">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其他</a:t>
                      </a:r>
                      <a:endParaRPr lang="zh-CN" sz="18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0852">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33.3%</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33.3%</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33.3%</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230425">
                <a:tc rowSpan="2" grid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合计</a:t>
                      </a:r>
                      <a:endParaRPr lang="zh-CN" sz="1800" kern="100">
                        <a:latin typeface="微软雅黑" pitchFamily="34" charset="-122"/>
                        <a:ea typeface="微软雅黑" pitchFamily="34" charset="-122"/>
                        <a:cs typeface="Times New Roman"/>
                      </a:endParaRPr>
                    </a:p>
                  </a:txBody>
                  <a:tcPr marL="0" marR="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13</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80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76</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6</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205</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0852">
                <a:tc gridSpan="2" vMerge="1">
                  <a:txBody>
                    <a:bodyPr/>
                    <a:lstStyle/>
                    <a:p>
                      <a:endParaRPr lang="zh-CN" altLang="en-US"/>
                    </a:p>
                  </a:txBody>
                  <a:tcPr/>
                </a:tc>
                <a:tc hMerge="1"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8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6.3%</a:t>
                      </a:r>
                      <a:endParaRPr lang="zh-CN" sz="18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39.0%</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37.1%</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14.6%</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2.9%</a:t>
                      </a:r>
                      <a:endParaRPr lang="zh-CN" sz="18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dirty="0">
                          <a:solidFill>
                            <a:srgbClr val="000000"/>
                          </a:solidFill>
                          <a:latin typeface="微软雅黑" pitchFamily="34" charset="-122"/>
                          <a:ea typeface="微软雅黑" pitchFamily="34" charset="-122"/>
                          <a:cs typeface="MingLiU"/>
                        </a:rPr>
                        <a:t>100.0%</a:t>
                      </a:r>
                      <a:endParaRPr lang="zh-CN" sz="18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95183" y="2132856"/>
            <a:ext cx="492443" cy="3672408"/>
          </a:xfrm>
          <a:prstGeom prst="rect">
            <a:avLst/>
          </a:prstGeom>
          <a:noFill/>
        </p:spPr>
        <p:txBody>
          <a:bodyPr vert="eaVert" wrap="square" rtlCol="0">
            <a:spAutoFit/>
          </a:bodyPr>
          <a:lstStyle/>
          <a:p>
            <a:r>
              <a:rPr lang="zh-CN" altLang="en-US" sz="2000" b="1" dirty="0" smtClean="0">
                <a:solidFill>
                  <a:schemeClr val="accent6">
                    <a:lumMod val="75000"/>
                  </a:schemeClr>
                </a:solidFill>
                <a:latin typeface="微软雅黑" pitchFamily="34" charset="-122"/>
                <a:ea typeface="微软雅黑" pitchFamily="34" charset="-122"/>
              </a:rPr>
              <a:t>①对知识产权法了解程度</a:t>
            </a:r>
            <a:endParaRPr lang="zh-CN" altLang="en-US" sz="20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8470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dirty="0" smtClean="0">
                <a:ea typeface="宋体" charset="-122"/>
              </a:rPr>
              <a:t>信息素养的基本要素</a:t>
            </a:r>
            <a:endParaRPr lang="en-US" altLang="zh-CN" dirty="0">
              <a:ea typeface="宋体" charset="-122"/>
            </a:endParaRPr>
          </a:p>
        </p:txBody>
      </p:sp>
      <p:grpSp>
        <p:nvGrpSpPr>
          <p:cNvPr id="79875" name="Group 3"/>
          <p:cNvGrpSpPr>
            <a:grpSpLocks/>
          </p:cNvGrpSpPr>
          <p:nvPr/>
        </p:nvGrpSpPr>
        <p:grpSpPr bwMode="auto">
          <a:xfrm>
            <a:off x="1115858" y="1316038"/>
            <a:ext cx="7703576" cy="4080900"/>
            <a:chOff x="790" y="1296"/>
            <a:chExt cx="4287" cy="2271"/>
          </a:xfrm>
        </p:grpSpPr>
        <p:sp>
          <p:nvSpPr>
            <p:cNvPr id="79876" name="Freeform 4"/>
            <p:cNvSpPr>
              <a:spLocks noEditPoints="1"/>
            </p:cNvSpPr>
            <p:nvPr/>
          </p:nvSpPr>
          <p:spPr bwMode="gray">
            <a:xfrm rot="20241944">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42353"/>
                    <a:invGamma/>
                    <a:alpha val="36000"/>
                  </a:schemeClr>
                </a:gs>
                <a:gs pos="100000">
                  <a:schemeClr val="bg2"/>
                </a:gs>
              </a:gsLst>
              <a:lin ang="0" scaled="1"/>
            </a:gradFill>
            <a:ln w="0">
              <a:noFill/>
              <a:prstDash val="solid"/>
              <a:round/>
              <a:headEnd/>
              <a:tailEnd/>
            </a:ln>
          </p:spPr>
          <p:txBody>
            <a:bodyPr/>
            <a:lstStyle/>
            <a:p>
              <a:endParaRPr lang="zh-CN" altLang="en-US"/>
            </a:p>
          </p:txBody>
        </p:sp>
        <p:sp>
          <p:nvSpPr>
            <p:cNvPr id="79877"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78" name="Oval 6"/>
            <p:cNvSpPr>
              <a:spLocks noChangeArrowheads="1"/>
            </p:cNvSpPr>
            <p:nvPr/>
          </p:nvSpPr>
          <p:spPr bwMode="gray">
            <a:xfrm rot="20056323">
              <a:off x="4405" y="1927"/>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80" name="Oval 8"/>
            <p:cNvSpPr>
              <a:spLocks noChangeArrowheads="1"/>
            </p:cNvSpPr>
            <p:nvPr/>
          </p:nvSpPr>
          <p:spPr bwMode="gray">
            <a:xfrm rot="20056323">
              <a:off x="2962" y="3249"/>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81" name="Oval 9"/>
            <p:cNvSpPr>
              <a:spLocks noChangeArrowheads="1"/>
            </p:cNvSpPr>
            <p:nvPr/>
          </p:nvSpPr>
          <p:spPr bwMode="gray">
            <a:xfrm rot="20056323">
              <a:off x="1199" y="2849"/>
              <a:ext cx="672" cy="192"/>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82" name="Oval 10"/>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headEnd/>
              <a:tailEnd/>
            </a:ln>
            <a:effectLst/>
          </p:spPr>
          <p:txBody>
            <a:bodyPr wrap="none" anchor="ctr"/>
            <a:lstStyle/>
            <a:p>
              <a:pPr algn="ctr"/>
              <a:endParaRPr lang="zh-CN" altLang="en-US">
                <a:ea typeface="宋体" charset="-122"/>
              </a:endParaRPr>
            </a:p>
          </p:txBody>
        </p:sp>
        <p:sp>
          <p:nvSpPr>
            <p:cNvPr id="79883" name="Oval 11"/>
            <p:cNvSpPr>
              <a:spLocks noChangeArrowheads="1"/>
            </p:cNvSpPr>
            <p:nvPr/>
          </p:nvSpPr>
          <p:spPr bwMode="gray">
            <a:xfrm>
              <a:off x="790" y="2472"/>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headEnd/>
              <a:tailEnd/>
            </a:ln>
            <a:effectLst/>
          </p:spPr>
          <p:txBody>
            <a:bodyPr wrap="none" anchor="ctr"/>
            <a:lstStyle/>
            <a:p>
              <a:pPr algn="ctr"/>
              <a:endParaRPr lang="zh-CN" altLang="en-US">
                <a:ea typeface="宋体" charset="-122"/>
              </a:endParaRPr>
            </a:p>
          </p:txBody>
        </p:sp>
        <p:sp>
          <p:nvSpPr>
            <p:cNvPr id="79885" name="Oval 13"/>
            <p:cNvSpPr>
              <a:spLocks noChangeArrowheads="1"/>
            </p:cNvSpPr>
            <p:nvPr/>
          </p:nvSpPr>
          <p:spPr bwMode="gray">
            <a:xfrm>
              <a:off x="2593" y="2873"/>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w="9525">
              <a:noFill/>
              <a:round/>
              <a:headEnd/>
              <a:tailEnd/>
            </a:ln>
            <a:effectLst/>
          </p:spPr>
          <p:txBody>
            <a:bodyPr wrap="none" anchor="ctr"/>
            <a:lstStyle/>
            <a:p>
              <a:pPr algn="ctr"/>
              <a:endParaRPr lang="zh-CN" altLang="en-US">
                <a:ea typeface="宋体" charset="-122"/>
              </a:endParaRPr>
            </a:p>
          </p:txBody>
        </p:sp>
        <p:sp>
          <p:nvSpPr>
            <p:cNvPr id="79886" name="Oval 14"/>
            <p:cNvSpPr>
              <a:spLocks noChangeArrowheads="1"/>
            </p:cNvSpPr>
            <p:nvPr/>
          </p:nvSpPr>
          <p:spPr bwMode="gray">
            <a:xfrm>
              <a:off x="4076" y="155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endParaRPr lang="zh-CN" altLang="en-US" b="1">
                <a:ea typeface="宋体" charset="-122"/>
              </a:endParaRPr>
            </a:p>
          </p:txBody>
        </p:sp>
        <p:sp>
          <p:nvSpPr>
            <p:cNvPr id="79887" name="Text Box 15"/>
            <p:cNvSpPr txBox="1">
              <a:spLocks noChangeArrowheads="1"/>
            </p:cNvSpPr>
            <p:nvPr/>
          </p:nvSpPr>
          <p:spPr bwMode="gray">
            <a:xfrm>
              <a:off x="830" y="2712"/>
              <a:ext cx="617" cy="206"/>
            </a:xfrm>
            <a:prstGeom prst="rect">
              <a:avLst/>
            </a:prstGeom>
            <a:noFill/>
            <a:ln w="9525">
              <a:noFill/>
              <a:miter lim="800000"/>
              <a:headEnd/>
              <a:tailEnd/>
            </a:ln>
            <a:effectLst/>
          </p:spPr>
          <p:txBody>
            <a:bodyPr wrap="none">
              <a:spAutoFit/>
            </a:bodyPr>
            <a:lstStyle/>
            <a:p>
              <a:pPr eaLnBrk="0" hangingPunct="0"/>
              <a:r>
                <a:rPr lang="zh-CN" altLang="en-US" dirty="0" smtClean="0">
                  <a:solidFill>
                    <a:schemeClr val="bg1"/>
                  </a:solidFill>
                  <a:latin typeface="Verdana"/>
                  <a:ea typeface="宋体" charset="-122"/>
                  <a:cs typeface="Verdana"/>
                </a:rPr>
                <a:t>信息知识</a:t>
              </a:r>
              <a:endParaRPr lang="en-US" altLang="zh-CN" dirty="0">
                <a:solidFill>
                  <a:schemeClr val="bg1"/>
                </a:solidFill>
                <a:latin typeface="Verdana"/>
                <a:ea typeface="宋体" charset="-122"/>
                <a:cs typeface="Verdana"/>
              </a:endParaRPr>
            </a:p>
          </p:txBody>
        </p:sp>
        <p:sp>
          <p:nvSpPr>
            <p:cNvPr id="79888" name="Text Box 16"/>
            <p:cNvSpPr txBox="1">
              <a:spLocks noChangeArrowheads="1"/>
            </p:cNvSpPr>
            <p:nvPr/>
          </p:nvSpPr>
          <p:spPr bwMode="gray">
            <a:xfrm>
              <a:off x="2473" y="1550"/>
              <a:ext cx="617" cy="206"/>
            </a:xfrm>
            <a:prstGeom prst="rect">
              <a:avLst/>
            </a:prstGeom>
            <a:noFill/>
            <a:ln w="9525">
              <a:noFill/>
              <a:miter lim="800000"/>
              <a:headEnd/>
              <a:tailEnd/>
            </a:ln>
            <a:effectLst/>
          </p:spPr>
          <p:txBody>
            <a:bodyPr wrap="none">
              <a:spAutoFit/>
            </a:bodyPr>
            <a:lstStyle/>
            <a:p>
              <a:pPr eaLnBrk="0" hangingPunct="0"/>
              <a:r>
                <a:rPr lang="zh-CN" altLang="en-US" dirty="0" smtClean="0">
                  <a:solidFill>
                    <a:schemeClr val="bg1"/>
                  </a:solidFill>
                  <a:latin typeface="Verdana" pitchFamily="34" charset="0"/>
                  <a:ea typeface="宋体" charset="-122"/>
                </a:rPr>
                <a:t>信息意识</a:t>
              </a:r>
              <a:endParaRPr lang="en-US" altLang="zh-CN" dirty="0">
                <a:solidFill>
                  <a:schemeClr val="bg1"/>
                </a:solidFill>
                <a:latin typeface="Verdana" pitchFamily="34" charset="0"/>
                <a:ea typeface="宋体" charset="-122"/>
              </a:endParaRPr>
            </a:p>
          </p:txBody>
        </p:sp>
        <p:sp>
          <p:nvSpPr>
            <p:cNvPr id="79889" name="Text Box 17"/>
            <p:cNvSpPr txBox="1">
              <a:spLocks noChangeArrowheads="1"/>
            </p:cNvSpPr>
            <p:nvPr/>
          </p:nvSpPr>
          <p:spPr bwMode="gray">
            <a:xfrm>
              <a:off x="3996" y="1791"/>
              <a:ext cx="874" cy="206"/>
            </a:xfrm>
            <a:prstGeom prst="rect">
              <a:avLst/>
            </a:prstGeom>
            <a:noFill/>
            <a:ln w="9525">
              <a:noFill/>
              <a:miter lim="800000"/>
              <a:headEnd/>
              <a:tailEnd/>
            </a:ln>
            <a:effectLst/>
          </p:spPr>
          <p:txBody>
            <a:bodyPr wrap="none">
              <a:spAutoFit/>
            </a:bodyPr>
            <a:lstStyle/>
            <a:p>
              <a:pPr eaLnBrk="0" hangingPunct="0"/>
              <a:r>
                <a:rPr lang="zh-CN" altLang="en-US" dirty="0" smtClean="0">
                  <a:solidFill>
                    <a:schemeClr val="bg1"/>
                  </a:solidFill>
                  <a:latin typeface="Verdana" pitchFamily="34" charset="0"/>
                  <a:ea typeface="宋体" charset="-122"/>
                </a:rPr>
                <a:t>信息伦理道德</a:t>
              </a:r>
              <a:endParaRPr lang="en-US" altLang="zh-CN" dirty="0">
                <a:solidFill>
                  <a:schemeClr val="bg1"/>
                </a:solidFill>
                <a:latin typeface="Verdana" pitchFamily="34" charset="0"/>
                <a:ea typeface="宋体" charset="-122"/>
              </a:endParaRPr>
            </a:p>
          </p:txBody>
        </p:sp>
        <p:sp>
          <p:nvSpPr>
            <p:cNvPr id="79890" name="Text Box 18"/>
            <p:cNvSpPr txBox="1">
              <a:spLocks noChangeArrowheads="1"/>
            </p:cNvSpPr>
            <p:nvPr/>
          </p:nvSpPr>
          <p:spPr bwMode="gray">
            <a:xfrm>
              <a:off x="2633" y="3113"/>
              <a:ext cx="617" cy="206"/>
            </a:xfrm>
            <a:prstGeom prst="rect">
              <a:avLst/>
            </a:prstGeom>
            <a:noFill/>
            <a:ln w="9525">
              <a:noFill/>
              <a:miter lim="800000"/>
              <a:headEnd/>
              <a:tailEnd/>
            </a:ln>
            <a:effectLst/>
          </p:spPr>
          <p:txBody>
            <a:bodyPr wrap="none">
              <a:spAutoFit/>
            </a:bodyPr>
            <a:lstStyle/>
            <a:p>
              <a:pPr eaLnBrk="0" hangingPunct="0"/>
              <a:r>
                <a:rPr lang="zh-CN" altLang="en-US" dirty="0" smtClean="0">
                  <a:solidFill>
                    <a:schemeClr val="bg1"/>
                  </a:solidFill>
                  <a:latin typeface="Verdana" pitchFamily="34" charset="0"/>
                  <a:ea typeface="宋体" charset="-122"/>
                </a:rPr>
                <a:t>信息能力</a:t>
              </a:r>
              <a:endParaRPr lang="en-US" altLang="zh-CN" dirty="0">
                <a:solidFill>
                  <a:schemeClr val="bg1"/>
                </a:solidFill>
                <a:latin typeface="Verdana" pitchFamily="34" charset="0"/>
                <a:ea typeface="宋体" charset="-122"/>
              </a:endParaRPr>
            </a:p>
          </p:txBody>
        </p:sp>
        <p:sp>
          <p:nvSpPr>
            <p:cNvPr id="79891" name="Text Box 19"/>
            <p:cNvSpPr txBox="1">
              <a:spLocks noChangeArrowheads="1"/>
            </p:cNvSpPr>
            <p:nvPr/>
          </p:nvSpPr>
          <p:spPr bwMode="gray">
            <a:xfrm>
              <a:off x="1638" y="3295"/>
              <a:ext cx="417" cy="204"/>
            </a:xfrm>
            <a:prstGeom prst="rect">
              <a:avLst/>
            </a:prstGeom>
            <a:noFill/>
            <a:ln w="9525">
              <a:noFill/>
              <a:miter lim="800000"/>
              <a:headEnd/>
              <a:tailEnd/>
            </a:ln>
            <a:effectLst/>
          </p:spPr>
          <p:txBody>
            <a:bodyPr wrap="none">
              <a:spAutoFit/>
            </a:bodyPr>
            <a:lstStyle/>
            <a:p>
              <a:pPr eaLnBrk="0" hangingPunct="0"/>
              <a:r>
                <a:rPr lang="en-US" altLang="zh-CN" b="1">
                  <a:solidFill>
                    <a:schemeClr val="bg1"/>
                  </a:solidFill>
                  <a:latin typeface="Verdana" pitchFamily="34" charset="0"/>
                  <a:ea typeface="宋体" charset="-122"/>
                </a:rPr>
                <a:t>Text</a:t>
              </a:r>
            </a:p>
          </p:txBody>
        </p:sp>
        <p:sp>
          <p:nvSpPr>
            <p:cNvPr id="79892" name="Text Box 20"/>
            <p:cNvSpPr txBox="1">
              <a:spLocks noChangeArrowheads="1"/>
            </p:cNvSpPr>
            <p:nvPr/>
          </p:nvSpPr>
          <p:spPr bwMode="gray">
            <a:xfrm>
              <a:off x="2152" y="2191"/>
              <a:ext cx="1452" cy="531"/>
            </a:xfrm>
            <a:prstGeom prst="rect">
              <a:avLst/>
            </a:prstGeom>
            <a:noFill/>
            <a:ln w="9525">
              <a:noFill/>
              <a:miter lim="800000"/>
              <a:headEnd/>
              <a:tailEnd/>
            </a:ln>
            <a:effectLst/>
          </p:spPr>
          <p:txBody>
            <a:bodyPr>
              <a:spAutoFit/>
            </a:bodyPr>
            <a:lstStyle/>
            <a:p>
              <a:pPr algn="ctr" eaLnBrk="0" hangingPunct="0"/>
              <a:r>
                <a:rPr lang="zh-CN" altLang="en-US" sz="2800" b="1" dirty="0" smtClean="0">
                  <a:ea typeface="宋体" charset="-122"/>
                </a:rPr>
                <a:t>信息素养的基本要素</a:t>
              </a:r>
              <a:endParaRPr lang="en-US" altLang="zh-CN" sz="2800" b="1" dirty="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p:cTn id="7" dur="1000" fill="hold"/>
                                        <p:tgtEl>
                                          <p:spTgt spid="79875"/>
                                        </p:tgtEl>
                                        <p:attrNameLst>
                                          <p:attrName>ppt_w</p:attrName>
                                        </p:attrNameLst>
                                      </p:cBhvr>
                                      <p:tavLst>
                                        <p:tav tm="0">
                                          <p:val>
                                            <p:fltVal val="0"/>
                                          </p:val>
                                        </p:tav>
                                        <p:tav tm="100000">
                                          <p:val>
                                            <p:strVal val="#ppt_w"/>
                                          </p:val>
                                        </p:tav>
                                      </p:tavLst>
                                    </p:anim>
                                    <p:anim calcmode="lin" valueType="num">
                                      <p:cBhvr>
                                        <p:cTn id="8" dur="1000" fill="hold"/>
                                        <p:tgtEl>
                                          <p:spTgt spid="79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3"/>
          <p:cNvSpPr>
            <a:spLocks noGrp="1"/>
          </p:cNvSpPr>
          <p:nvPr>
            <p:ph type="ftr" sz="quarter" idx="11"/>
          </p:nvPr>
        </p:nvSpPr>
        <p:spPr/>
        <p:txBody>
          <a:bodyPr/>
          <a:lstStyle/>
          <a:p>
            <a:r>
              <a:rPr lang="en-US" altLang="zh-CN"/>
              <a:t>www.themegallery.com</a:t>
            </a:r>
          </a:p>
        </p:txBody>
      </p:sp>
      <p:sp>
        <p:nvSpPr>
          <p:cNvPr id="81922" name="Rectangle 2"/>
          <p:cNvSpPr>
            <a:spLocks noGrp="1" noChangeArrowheads="1"/>
          </p:cNvSpPr>
          <p:nvPr>
            <p:ph type="title"/>
          </p:nvPr>
        </p:nvSpPr>
        <p:spPr/>
        <p:txBody>
          <a:bodyPr/>
          <a:lstStyle/>
          <a:p>
            <a:r>
              <a:rPr lang="en-US" altLang="zh-CN" dirty="0" smtClean="0">
                <a:ea typeface="宋体" charset="-122"/>
              </a:rPr>
              <a:t>“</a:t>
            </a:r>
            <a:r>
              <a:rPr lang="zh-CN" altLang="en-US" dirty="0" smtClean="0">
                <a:ea typeface="宋体" charset="-122"/>
              </a:rPr>
              <a:t>学部”相关分析</a:t>
            </a:r>
            <a:endParaRPr lang="en-US" altLang="zh-CN" dirty="0">
              <a:ea typeface="宋体" charset="-122"/>
            </a:endParaRPr>
          </a:p>
        </p:txBody>
      </p:sp>
      <p:sp>
        <p:nvSpPr>
          <p:cNvPr id="29" name="TextBox 28"/>
          <p:cNvSpPr txBox="1"/>
          <p:nvPr/>
        </p:nvSpPr>
        <p:spPr>
          <a:xfrm>
            <a:off x="467544" y="1772816"/>
            <a:ext cx="492443" cy="4104456"/>
          </a:xfrm>
          <a:prstGeom prst="rect">
            <a:avLst/>
          </a:prstGeom>
          <a:noFill/>
        </p:spPr>
        <p:txBody>
          <a:bodyPr vert="eaVert" wrap="square" rtlCol="0">
            <a:spAutoFit/>
          </a:bodyPr>
          <a:lstStyle/>
          <a:p>
            <a:r>
              <a:rPr lang="zh-CN" altLang="en-US" sz="2000" b="1" dirty="0" smtClean="0">
                <a:solidFill>
                  <a:schemeClr val="accent6">
                    <a:lumMod val="75000"/>
                  </a:schemeClr>
                </a:solidFill>
                <a:latin typeface="微软雅黑" pitchFamily="34" charset="-122"/>
                <a:ea typeface="微软雅黑" pitchFamily="34" charset="-122"/>
              </a:rPr>
              <a:t>②购买</a:t>
            </a:r>
            <a:r>
              <a:rPr lang="en-US" altLang="zh-CN" sz="2000" b="1" dirty="0" smtClean="0">
                <a:solidFill>
                  <a:schemeClr val="accent6">
                    <a:lumMod val="75000"/>
                  </a:schemeClr>
                </a:solidFill>
                <a:latin typeface="微软雅黑" pitchFamily="34" charset="-122"/>
                <a:ea typeface="微软雅黑" pitchFamily="34" charset="-122"/>
              </a:rPr>
              <a:t>/</a:t>
            </a:r>
            <a:r>
              <a:rPr lang="zh-CN" altLang="en-US" sz="2000" b="1" dirty="0" smtClean="0">
                <a:solidFill>
                  <a:schemeClr val="accent6">
                    <a:lumMod val="75000"/>
                  </a:schemeClr>
                </a:solidFill>
                <a:latin typeface="微软雅黑" pitchFamily="34" charset="-122"/>
                <a:ea typeface="微软雅黑" pitchFamily="34" charset="-122"/>
              </a:rPr>
              <a:t>下载</a:t>
            </a:r>
            <a:r>
              <a:rPr lang="en-US" altLang="zh-CN" sz="2000" b="1" dirty="0" smtClean="0">
                <a:solidFill>
                  <a:schemeClr val="accent6">
                    <a:lumMod val="75000"/>
                  </a:schemeClr>
                </a:solidFill>
                <a:latin typeface="微软雅黑" pitchFamily="34" charset="-122"/>
                <a:ea typeface="微软雅黑" pitchFamily="34" charset="-122"/>
              </a:rPr>
              <a:t>/</a:t>
            </a:r>
            <a:r>
              <a:rPr lang="zh-CN" altLang="en-US" sz="2000" b="1" dirty="0" smtClean="0">
                <a:solidFill>
                  <a:schemeClr val="accent6">
                    <a:lumMod val="75000"/>
                  </a:schemeClr>
                </a:solidFill>
                <a:latin typeface="微软雅黑" pitchFamily="34" charset="-122"/>
                <a:ea typeface="微软雅黑" pitchFamily="34" charset="-122"/>
              </a:rPr>
              <a:t>使用盗版软件的频率</a:t>
            </a:r>
            <a:endParaRPr lang="zh-CN" altLang="en-US" sz="2000" b="1" dirty="0">
              <a:solidFill>
                <a:schemeClr val="accent6">
                  <a:lumMod val="75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1331641" y="1052737"/>
          <a:ext cx="7560838" cy="5687786"/>
        </p:xfrm>
        <a:graphic>
          <a:graphicData uri="http://schemas.openxmlformats.org/drawingml/2006/table">
            <a:tbl>
              <a:tblPr/>
              <a:tblGrid>
                <a:gridCol w="1039863"/>
                <a:gridCol w="1039863"/>
                <a:gridCol w="1039863"/>
                <a:gridCol w="625238"/>
                <a:gridCol w="624505"/>
                <a:gridCol w="624505"/>
                <a:gridCol w="727977"/>
                <a:gridCol w="919512"/>
                <a:gridCol w="919512"/>
              </a:tblGrid>
              <a:tr h="191269">
                <a:tc gridSpan="9">
                  <a:txBody>
                    <a:bodyPr/>
                    <a:lstStyle/>
                    <a:p>
                      <a:pPr marL="38100" marR="38100" algn="ctr">
                        <a:lnSpc>
                          <a:spcPts val="1600"/>
                        </a:lnSpc>
                        <a:spcAft>
                          <a:spcPts val="0"/>
                        </a:spcAft>
                      </a:pPr>
                      <a:r>
                        <a:rPr lang="zh-CN" sz="1400" b="1" kern="0">
                          <a:solidFill>
                            <a:srgbClr val="000000"/>
                          </a:solidFill>
                          <a:latin typeface="微软雅黑" pitchFamily="34" charset="-122"/>
                          <a:ea typeface="微软雅黑" pitchFamily="34" charset="-122"/>
                          <a:cs typeface="MingLiU"/>
                        </a:rPr>
                        <a:t>交叉表</a:t>
                      </a:r>
                      <a:endParaRPr lang="zh-CN" sz="1600" kern="100">
                        <a:latin typeface="微软雅黑" pitchFamily="34" charset="-122"/>
                        <a:ea typeface="微软雅黑" pitchFamily="34" charset="-122"/>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2539">
                <a:tc rowSpan="2" gridSpan="3">
                  <a:txBody>
                    <a:bodyPr/>
                    <a:lstStyle/>
                    <a:p>
                      <a:pPr algn="l">
                        <a:spcAft>
                          <a:spcPts val="0"/>
                        </a:spcAft>
                      </a:pPr>
                      <a:endParaRPr lang="en-US" sz="1400" kern="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c gridSpan="5">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您购买</a:t>
                      </a:r>
                      <a:r>
                        <a:rPr lang="en-US" sz="1400" kern="0">
                          <a:solidFill>
                            <a:srgbClr val="000000"/>
                          </a:solidFill>
                          <a:latin typeface="微软雅黑" pitchFamily="34" charset="-122"/>
                          <a:ea typeface="微软雅黑" pitchFamily="34" charset="-122"/>
                          <a:cs typeface="MingLiU"/>
                        </a:rPr>
                        <a:t>/</a:t>
                      </a:r>
                      <a:r>
                        <a:rPr lang="zh-CN" sz="1400" kern="0">
                          <a:solidFill>
                            <a:srgbClr val="000000"/>
                          </a:solidFill>
                          <a:latin typeface="微软雅黑" pitchFamily="34" charset="-122"/>
                          <a:ea typeface="微软雅黑" pitchFamily="34" charset="-122"/>
                          <a:cs typeface="MingLiU"/>
                        </a:rPr>
                        <a:t>下载</a:t>
                      </a:r>
                      <a:r>
                        <a:rPr lang="en-US" sz="1400" kern="0">
                          <a:solidFill>
                            <a:srgbClr val="000000"/>
                          </a:solidFill>
                          <a:latin typeface="微软雅黑" pitchFamily="34" charset="-122"/>
                          <a:ea typeface="微软雅黑" pitchFamily="34" charset="-122"/>
                          <a:cs typeface="MingLiU"/>
                        </a:rPr>
                        <a:t>/</a:t>
                      </a:r>
                      <a:r>
                        <a:rPr lang="zh-CN" sz="1400" kern="0">
                          <a:solidFill>
                            <a:srgbClr val="000000"/>
                          </a:solidFill>
                          <a:latin typeface="微软雅黑" pitchFamily="34" charset="-122"/>
                          <a:ea typeface="微软雅黑" pitchFamily="34" charset="-122"/>
                          <a:cs typeface="MingLiU"/>
                        </a:rPr>
                        <a:t>使用盗版软件或应用的频率如何？</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合计</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2539">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从没有过</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很少</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一般</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经常</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ctr">
                        <a:lnSpc>
                          <a:spcPts val="1600"/>
                        </a:lnSpc>
                        <a:spcAft>
                          <a:spcPts val="0"/>
                        </a:spcAft>
                      </a:pPr>
                      <a:r>
                        <a:rPr lang="zh-CN" sz="1400" kern="0">
                          <a:solidFill>
                            <a:srgbClr val="000000"/>
                          </a:solidFill>
                          <a:latin typeface="微软雅黑" pitchFamily="34" charset="-122"/>
                          <a:ea typeface="微软雅黑" pitchFamily="34" charset="-122"/>
                          <a:cs typeface="MingLiU"/>
                        </a:rPr>
                        <a:t>总是</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r>
              <a:tr h="191269">
                <a:tc rowSpan="1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a:t>
                      </a:r>
                      <a:endParaRPr lang="zh-CN" sz="1600" kern="100">
                        <a:latin typeface="微软雅黑" pitchFamily="34" charset="-122"/>
                        <a:ea typeface="微软雅黑" pitchFamily="34" charset="-122"/>
                        <a:cs typeface="Times New Roman"/>
                      </a:endParaRPr>
                    </a:p>
                  </a:txBody>
                  <a:tcPr marL="0" marR="0" marT="0" marB="0" anchor="ctr">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solidFill>
                      <a:srgbClr val="FFFFFF"/>
                    </a:solidFill>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人文类</a:t>
                      </a:r>
                      <a:endParaRPr lang="zh-CN" sz="1600" kern="100">
                        <a:latin typeface="微软雅黑" pitchFamily="34" charset="-122"/>
                        <a:ea typeface="微软雅黑" pitchFamily="34" charset="-122"/>
                        <a:cs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464198">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6.1%</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39.4%</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39.4%</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15.2%</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91269">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社科类</a:t>
                      </a:r>
                      <a:endParaRPr lang="zh-CN" sz="16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39</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7</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99</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4198">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28.3%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39.4%</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23.2%</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7.1%</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91269">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信息与工程类</a:t>
                      </a:r>
                      <a:endParaRPr lang="zh-CN" sz="16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6</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16</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4198">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15.0%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32.5%</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12.5%</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91269">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医学</a:t>
                      </a:r>
                      <a:endParaRPr lang="zh-CN" sz="16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4198">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91269">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理科</a:t>
                      </a:r>
                      <a:endParaRPr lang="zh-CN" sz="16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4</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4198">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3.6%</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14.3%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28.6%</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17.9%</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91269">
                <a:tc vMerge="1">
                  <a:txBody>
                    <a:bodyPr/>
                    <a:lstStyle/>
                    <a:p>
                      <a:endParaRPr lang="zh-CN" altLang="en-US"/>
                    </a:p>
                  </a:txBody>
                  <a:tcPr/>
                </a:tc>
                <a:tc row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其他</a:t>
                      </a:r>
                      <a:endParaRPr lang="zh-CN" sz="1600" kern="100">
                        <a:latin typeface="微软雅黑" pitchFamily="34" charset="-122"/>
                        <a:ea typeface="微软雅黑" pitchFamily="34" charset="-122"/>
                        <a:cs typeface="Times New Roman"/>
                      </a:endParaRPr>
                    </a:p>
                  </a:txBody>
                  <a:tcPr marL="0" marR="0" marT="0" marB="0" anchor="ctr">
                    <a:lnL>
                      <a:noFill/>
                    </a:lnL>
                    <a:lnR>
                      <a:noFill/>
                    </a:lnR>
                    <a:lnT>
                      <a:noFill/>
                    </a:lnT>
                    <a:lnB>
                      <a:noFill/>
                    </a:lnB>
                    <a:solidFill>
                      <a:srgbClr val="FFFFFF"/>
                    </a:solidFill>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4198">
                <a:tc vMerge="1">
                  <a:txBody>
                    <a:bodyPr/>
                    <a:lstStyle/>
                    <a:p>
                      <a:endParaRPr lang="zh-CN" altLang="en-US"/>
                    </a:p>
                  </a:txBody>
                  <a:tcPr/>
                </a:tc>
                <a:tc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33.3%</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66.7%</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100.0%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191269">
                <a:tc rowSpan="2" gridSpan="2">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合计</a:t>
                      </a:r>
                      <a:endParaRPr lang="zh-CN" sz="1600" kern="100">
                        <a:latin typeface="微软雅黑" pitchFamily="34" charset="-122"/>
                        <a:ea typeface="微软雅黑" pitchFamily="34" charset="-122"/>
                        <a:cs typeface="Times New Roman"/>
                      </a:endParaRPr>
                    </a:p>
                  </a:txBody>
                  <a:tcPr marL="0" marR="0" marT="0" marB="0" anchor="ctr">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计数</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52</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78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52</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18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205</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solidFill>
                      <a:srgbClr val="FFFFFF"/>
                    </a:solidFill>
                  </a:tcPr>
                </a:tc>
              </a:tr>
              <a:tr h="464198">
                <a:tc gridSpan="2" vMerge="1">
                  <a:txBody>
                    <a:bodyPr/>
                    <a:lstStyle/>
                    <a:p>
                      <a:endParaRPr lang="zh-CN" altLang="en-US"/>
                    </a:p>
                  </a:txBody>
                  <a:tcPr/>
                </a:tc>
                <a:tc hMerge="1" vMerge="1">
                  <a:txBody>
                    <a:bodyPr/>
                    <a:lstStyle/>
                    <a:p>
                      <a:endParaRPr lang="zh-CN" altLang="en-US"/>
                    </a:p>
                  </a:txBody>
                  <a:tcPr/>
                </a:tc>
                <a:tc>
                  <a:txBody>
                    <a:bodyPr/>
                    <a:lstStyle/>
                    <a:p>
                      <a:pPr marL="38100" marR="38100" algn="l">
                        <a:lnSpc>
                          <a:spcPts val="1600"/>
                        </a:lnSpc>
                        <a:spcAft>
                          <a:spcPts val="0"/>
                        </a:spcAft>
                      </a:pPr>
                      <a:r>
                        <a:rPr lang="zh-CN" sz="1400" kern="0">
                          <a:solidFill>
                            <a:srgbClr val="000000"/>
                          </a:solidFill>
                          <a:latin typeface="微软雅黑" pitchFamily="34" charset="-122"/>
                          <a:ea typeface="微软雅黑" pitchFamily="34" charset="-122"/>
                          <a:cs typeface="MingLiU"/>
                        </a:rPr>
                        <a:t>您的学部 中的</a:t>
                      </a:r>
                      <a:r>
                        <a:rPr lang="en-US" sz="1400" kern="0">
                          <a:solidFill>
                            <a:srgbClr val="000000"/>
                          </a:solidFill>
                          <a:latin typeface="微软雅黑" pitchFamily="34" charset="-122"/>
                          <a:ea typeface="微软雅黑" pitchFamily="34" charset="-122"/>
                          <a:cs typeface="MingLiU"/>
                        </a:rPr>
                        <a:t> %</a:t>
                      </a:r>
                      <a:endParaRPr lang="zh-CN" sz="1600" kern="100">
                        <a:latin typeface="微软雅黑" pitchFamily="34" charset="-122"/>
                        <a:ea typeface="微软雅黑" pitchFamily="34" charset="-122"/>
                        <a:cs typeface="Times New Roman"/>
                      </a:endParaRPr>
                    </a:p>
                  </a:txBody>
                  <a:tcPr marL="0" marR="0" marT="0" marB="0" anchor="ctr">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2.4%</a:t>
                      </a:r>
                      <a:endParaRPr lang="zh-CN" sz="1600" kern="100">
                        <a:latin typeface="微软雅黑" pitchFamily="34" charset="-122"/>
                        <a:ea typeface="微软雅黑" pitchFamily="34" charset="-122"/>
                        <a:cs typeface="Times New Roman"/>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25.4%</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38.0%</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25.4%</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a:solidFill>
                            <a:srgbClr val="000000"/>
                          </a:solidFill>
                          <a:latin typeface="微软雅黑" pitchFamily="34" charset="-122"/>
                          <a:ea typeface="微软雅黑" pitchFamily="34" charset="-122"/>
                          <a:cs typeface="MingLiU"/>
                        </a:rPr>
                        <a:t>8.8%</a:t>
                      </a:r>
                      <a:endParaRPr lang="zh-CN" sz="1600" kern="10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38100" marR="38100" algn="r">
                        <a:lnSpc>
                          <a:spcPts val="1600"/>
                        </a:lnSpc>
                        <a:spcAft>
                          <a:spcPts val="0"/>
                        </a:spcAft>
                      </a:pPr>
                      <a:r>
                        <a:rPr lang="en-US" sz="1400" kern="0" dirty="0">
                          <a:solidFill>
                            <a:srgbClr val="000000"/>
                          </a:solidFill>
                          <a:latin typeface="微软雅黑" pitchFamily="34" charset="-122"/>
                          <a:ea typeface="微软雅黑" pitchFamily="34" charset="-122"/>
                          <a:cs typeface="MingLiU"/>
                        </a:rPr>
                        <a:t>100.0%</a:t>
                      </a:r>
                      <a:endParaRPr lang="zh-CN" sz="1600" kern="100" dirty="0">
                        <a:latin typeface="微软雅黑" pitchFamily="34" charset="-122"/>
                        <a:ea typeface="微软雅黑" pitchFamily="34" charset="-122"/>
                        <a:cs typeface="Times New Roman"/>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648304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smtClean="0">
                <a:ea typeface="宋体" charset="-122"/>
              </a:rPr>
              <a:t>其他相关分析</a:t>
            </a:r>
            <a:endParaRPr lang="en-US" altLang="zh-CN" sz="1800" dirty="0">
              <a:ea typeface="宋体" charset="-122"/>
            </a:endParaRPr>
          </a:p>
        </p:txBody>
      </p:sp>
      <p:grpSp>
        <p:nvGrpSpPr>
          <p:cNvPr id="2" name="Group 24"/>
          <p:cNvGrpSpPr>
            <a:grpSpLocks/>
          </p:cNvGrpSpPr>
          <p:nvPr/>
        </p:nvGrpSpPr>
        <p:grpSpPr bwMode="auto">
          <a:xfrm>
            <a:off x="2555776" y="3429000"/>
            <a:ext cx="4104456" cy="2544762"/>
            <a:chOff x="768" y="1853"/>
            <a:chExt cx="1358" cy="1603"/>
          </a:xfrm>
        </p:grpSpPr>
        <p:sp>
          <p:nvSpPr>
            <p:cNvPr id="43013" name="AutoShape 5"/>
            <p:cNvSpPr>
              <a:spLocks noChangeArrowheads="1"/>
            </p:cNvSpPr>
            <p:nvPr/>
          </p:nvSpPr>
          <p:spPr bwMode="auto">
            <a:xfrm>
              <a:off x="768"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4" name="Text Box 6"/>
            <p:cNvSpPr txBox="1">
              <a:spLocks noChangeArrowheads="1"/>
            </p:cNvSpPr>
            <p:nvPr/>
          </p:nvSpPr>
          <p:spPr bwMode="auto">
            <a:xfrm>
              <a:off x="825" y="1973"/>
              <a:ext cx="1211" cy="1299"/>
            </a:xfrm>
            <a:prstGeom prst="rect">
              <a:avLst/>
            </a:prstGeom>
            <a:noFill/>
            <a:ln w="9525">
              <a:noFill/>
              <a:miter lim="800000"/>
              <a:headEnd/>
              <a:tailEnd/>
            </a:ln>
            <a:effectLst/>
          </p:spPr>
          <p:txBody>
            <a:bodyPr>
              <a:spAutoFit/>
            </a:bodyPr>
            <a:lstStyle/>
            <a:p>
              <a:pPr eaLnBrk="0" hangingPunct="0"/>
              <a:r>
                <a:rPr lang="zh-CN" altLang="en-US" sz="1600" b="1" dirty="0" smtClean="0">
                  <a:solidFill>
                    <a:srgbClr val="000000"/>
                  </a:solidFill>
                  <a:ea typeface="宋体" charset="-122"/>
                </a:rPr>
                <a:t>        对参加学校开展文献检索课、办公软件讲座等活动持的态度越积极（比较愿意、非常愿意），其认为参加上述活动带来的收获就越大。相反，收获较小。</a:t>
              </a:r>
              <a:r>
                <a:rPr lang="zh-CN" altLang="en-US" sz="1600" dirty="0" smtClean="0">
                  <a:solidFill>
                    <a:srgbClr val="000000"/>
                  </a:solidFill>
                  <a:ea typeface="宋体" charset="-122"/>
                </a:rPr>
                <a:t>这也反映出大学生对学校开展文献检索课、办公软件讲座等活动持有较好的期望，学校开展这些活动是一种必然。</a:t>
              </a:r>
              <a:endParaRPr lang="en-US" altLang="zh-CN" sz="1100" dirty="0">
                <a:solidFill>
                  <a:srgbClr val="000000"/>
                </a:solidFill>
                <a:ea typeface="宋体" charset="-122"/>
              </a:endParaRPr>
            </a:p>
          </p:txBody>
        </p:sp>
      </p:grpSp>
      <p:sp>
        <p:nvSpPr>
          <p:cNvPr id="43016" name="Freeform 8"/>
          <p:cNvSpPr>
            <a:spLocks/>
          </p:cNvSpPr>
          <p:nvPr/>
        </p:nvSpPr>
        <p:spPr bwMode="gray">
          <a:xfrm>
            <a:off x="5580112" y="2564904"/>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733925" y="2844800"/>
            <a:ext cx="857250" cy="1189038"/>
          </a:xfrm>
          <a:prstGeom prst="rect">
            <a:avLst/>
          </a:prstGeom>
          <a:noFill/>
          <a:ln w="9525">
            <a:noFill/>
            <a:miter lim="800000"/>
            <a:headEnd/>
            <a:tailEnd/>
          </a:ln>
        </p:spPr>
        <p:txBody>
          <a:bodyPr/>
          <a:lstStyle/>
          <a:p>
            <a:endParaRPr lang="zh-CN" altLang="en-US"/>
          </a:p>
        </p:txBody>
      </p:sp>
      <p:grpSp>
        <p:nvGrpSpPr>
          <p:cNvPr id="3" name="Group 26"/>
          <p:cNvGrpSpPr>
            <a:grpSpLocks/>
          </p:cNvGrpSpPr>
          <p:nvPr/>
        </p:nvGrpSpPr>
        <p:grpSpPr bwMode="auto">
          <a:xfrm>
            <a:off x="1044178" y="1324173"/>
            <a:ext cx="2898775" cy="1528763"/>
            <a:chOff x="1855" y="816"/>
            <a:chExt cx="1826" cy="963"/>
          </a:xfrm>
        </p:grpSpPr>
        <p:grpSp>
          <p:nvGrpSpPr>
            <p:cNvPr id="4" name="Group 11"/>
            <p:cNvGrpSpPr>
              <a:grpSpLocks/>
            </p:cNvGrpSpPr>
            <p:nvPr/>
          </p:nvGrpSpPr>
          <p:grpSpPr bwMode="auto">
            <a:xfrm>
              <a:off x="1900" y="816"/>
              <a:ext cx="1781" cy="963"/>
              <a:chOff x="1997" y="1314"/>
              <a:chExt cx="1889" cy="1009"/>
            </a:xfrm>
          </p:grpSpPr>
          <p:grpSp>
            <p:nvGrpSpPr>
              <p:cNvPr id="5"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1855" y="963"/>
              <a:ext cx="1814" cy="407"/>
            </a:xfrm>
            <a:prstGeom prst="rect">
              <a:avLst/>
            </a:prstGeom>
            <a:noFill/>
            <a:ln w="9525" algn="ctr">
              <a:noFill/>
              <a:miter lim="800000"/>
              <a:headEnd/>
              <a:tailEnd/>
            </a:ln>
            <a:effectLst/>
          </p:spPr>
          <p:txBody>
            <a:bodyPr wrap="square">
              <a:spAutoFit/>
            </a:bodyPr>
            <a:lstStyle/>
            <a:p>
              <a:pPr algn="ctr" eaLnBrk="0" hangingPunct="0"/>
              <a:r>
                <a:rPr lang="zh-CN" altLang="en-US" dirty="0" smtClean="0">
                  <a:solidFill>
                    <a:srgbClr val="000000"/>
                  </a:solidFill>
                  <a:latin typeface="微软雅黑" pitchFamily="34" charset="-122"/>
                  <a:ea typeface="微软雅黑" pitchFamily="34" charset="-122"/>
                </a:rPr>
                <a:t>参加信息素养活动</a:t>
              </a:r>
              <a:r>
                <a:rPr lang="en-US" altLang="zh-CN" dirty="0" smtClean="0">
                  <a:solidFill>
                    <a:srgbClr val="000000"/>
                  </a:solidFill>
                  <a:latin typeface="微软雅黑" pitchFamily="34" charset="-122"/>
                  <a:ea typeface="微软雅黑" pitchFamily="34" charset="-122"/>
                </a:rPr>
                <a:t/>
              </a:r>
              <a:br>
                <a:rPr lang="en-US" altLang="zh-CN" dirty="0" smtClean="0">
                  <a:solidFill>
                    <a:srgbClr val="000000"/>
                  </a:solidFill>
                  <a:latin typeface="微软雅黑" pitchFamily="34" charset="-122"/>
                  <a:ea typeface="微软雅黑" pitchFamily="34" charset="-122"/>
                </a:rPr>
              </a:br>
              <a:r>
                <a:rPr lang="zh-CN" altLang="en-US" dirty="0" smtClean="0">
                  <a:solidFill>
                    <a:srgbClr val="000000"/>
                  </a:solidFill>
                  <a:latin typeface="微软雅黑" pitchFamily="34" charset="-122"/>
                  <a:ea typeface="微软雅黑" pitchFamily="34" charset="-122"/>
                </a:rPr>
                <a:t>意愿度</a:t>
              </a:r>
              <a:endParaRPr lang="en-US" altLang="zh-CN" dirty="0">
                <a:solidFill>
                  <a:srgbClr val="000000"/>
                </a:solidFill>
                <a:latin typeface="微软雅黑" pitchFamily="34" charset="-122"/>
                <a:ea typeface="微软雅黑" pitchFamily="34" charset="-122"/>
              </a:endParaRPr>
            </a:p>
          </p:txBody>
        </p:sp>
      </p:grpSp>
      <p:sp>
        <p:nvSpPr>
          <p:cNvPr id="43018" name="Freeform 10"/>
          <p:cNvSpPr>
            <a:spLocks/>
          </p:cNvSpPr>
          <p:nvPr/>
        </p:nvSpPr>
        <p:spPr bwMode="gray">
          <a:xfrm flipH="1">
            <a:off x="2555776" y="2564904"/>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4" name="Group 26"/>
          <p:cNvGrpSpPr>
            <a:grpSpLocks/>
          </p:cNvGrpSpPr>
          <p:nvPr/>
        </p:nvGrpSpPr>
        <p:grpSpPr bwMode="auto">
          <a:xfrm>
            <a:off x="5076056" y="1324174"/>
            <a:ext cx="2827338" cy="1528764"/>
            <a:chOff x="1900" y="816"/>
            <a:chExt cx="1781" cy="963"/>
          </a:xfrm>
        </p:grpSpPr>
        <p:grpSp>
          <p:nvGrpSpPr>
            <p:cNvPr id="25" name="Group 11"/>
            <p:cNvGrpSpPr>
              <a:grpSpLocks/>
            </p:cNvGrpSpPr>
            <p:nvPr/>
          </p:nvGrpSpPr>
          <p:grpSpPr bwMode="auto">
            <a:xfrm>
              <a:off x="1900" y="816"/>
              <a:ext cx="1781" cy="963"/>
              <a:chOff x="1997" y="1314"/>
              <a:chExt cx="1889" cy="1009"/>
            </a:xfrm>
          </p:grpSpPr>
          <p:grpSp>
            <p:nvGrpSpPr>
              <p:cNvPr id="27" name="Group 12"/>
              <p:cNvGrpSpPr>
                <a:grpSpLocks/>
              </p:cNvGrpSpPr>
              <p:nvPr/>
            </p:nvGrpSpPr>
            <p:grpSpPr bwMode="auto">
              <a:xfrm>
                <a:off x="1997" y="1404"/>
                <a:ext cx="1889" cy="919"/>
                <a:chOff x="1973" y="1027"/>
                <a:chExt cx="1926" cy="937"/>
              </a:xfrm>
            </p:grpSpPr>
            <p:sp>
              <p:nvSpPr>
                <p:cNvPr id="32"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33" name="Oval 14"/>
                <p:cNvSpPr>
                  <a:spLocks noChangeArrowheads="1"/>
                </p:cNvSpPr>
                <p:nvPr/>
              </p:nvSpPr>
              <p:spPr bwMode="gray">
                <a:xfrm>
                  <a:off x="1973" y="1027"/>
                  <a:ext cx="1905" cy="907"/>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sp>
            <p:nvSpPr>
              <p:cNvPr id="28"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29"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30"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31" name="Oval 18"/>
              <p:cNvSpPr>
                <a:spLocks noChangeArrowheads="1"/>
              </p:cNvSpPr>
              <p:nvPr/>
            </p:nvSpPr>
            <p:spPr bwMode="gray">
              <a:xfrm>
                <a:off x="2208" y="1343"/>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26" name="Text Box 19"/>
            <p:cNvSpPr txBox="1">
              <a:spLocks noChangeArrowheads="1"/>
            </p:cNvSpPr>
            <p:nvPr/>
          </p:nvSpPr>
          <p:spPr bwMode="auto">
            <a:xfrm>
              <a:off x="2124" y="963"/>
              <a:ext cx="1280" cy="407"/>
            </a:xfrm>
            <a:prstGeom prst="rect">
              <a:avLst/>
            </a:prstGeom>
            <a:noFill/>
            <a:ln w="9525" algn="ctr">
              <a:noFill/>
              <a:miter lim="800000"/>
              <a:headEnd/>
              <a:tailEnd/>
            </a:ln>
            <a:effectLst/>
          </p:spPr>
          <p:txBody>
            <a:bodyPr wrap="none">
              <a:spAutoFit/>
            </a:bodyPr>
            <a:lstStyle/>
            <a:p>
              <a:pPr algn="ctr" eaLnBrk="0" hangingPunct="0"/>
              <a:r>
                <a:rPr lang="zh-CN" altLang="en-US" dirty="0" smtClean="0">
                  <a:solidFill>
                    <a:srgbClr val="000000"/>
                  </a:solidFill>
                  <a:latin typeface="微软雅黑" pitchFamily="34" charset="-122"/>
                  <a:ea typeface="微软雅黑" pitchFamily="34" charset="-122"/>
                </a:rPr>
                <a:t>参加信息素养活动</a:t>
              </a:r>
              <a:r>
                <a:rPr lang="en-US" altLang="zh-CN" dirty="0" smtClean="0">
                  <a:solidFill>
                    <a:srgbClr val="000000"/>
                  </a:solidFill>
                  <a:latin typeface="微软雅黑" pitchFamily="34" charset="-122"/>
                  <a:ea typeface="微软雅黑" pitchFamily="34" charset="-122"/>
                </a:rPr>
                <a:t/>
              </a:r>
              <a:br>
                <a:rPr lang="en-US" altLang="zh-CN" dirty="0" smtClean="0">
                  <a:solidFill>
                    <a:srgbClr val="000000"/>
                  </a:solidFill>
                  <a:latin typeface="微软雅黑" pitchFamily="34" charset="-122"/>
                  <a:ea typeface="微软雅黑" pitchFamily="34" charset="-122"/>
                </a:rPr>
              </a:br>
              <a:r>
                <a:rPr lang="zh-CN" altLang="en-US" dirty="0" smtClean="0">
                  <a:solidFill>
                    <a:srgbClr val="000000"/>
                  </a:solidFill>
                  <a:latin typeface="微软雅黑" pitchFamily="34" charset="-122"/>
                  <a:ea typeface="微软雅黑" pitchFamily="34" charset="-122"/>
                </a:rPr>
                <a:t>预期收获值</a:t>
              </a:r>
              <a:endParaRPr lang="en-US" altLang="zh-CN" dirty="0">
                <a:solidFill>
                  <a:srgbClr val="0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611430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smtClean="0">
                <a:ea typeface="宋体" charset="-122"/>
              </a:rPr>
              <a:t>其他相关分析</a:t>
            </a:r>
            <a:endParaRPr lang="en-US" altLang="zh-CN" sz="1800" dirty="0">
              <a:ea typeface="宋体" charset="-122"/>
            </a:endParaRPr>
          </a:p>
        </p:txBody>
      </p:sp>
      <p:grpSp>
        <p:nvGrpSpPr>
          <p:cNvPr id="2" name="Group 24"/>
          <p:cNvGrpSpPr>
            <a:grpSpLocks/>
          </p:cNvGrpSpPr>
          <p:nvPr/>
        </p:nvGrpSpPr>
        <p:grpSpPr bwMode="auto">
          <a:xfrm>
            <a:off x="2555776" y="3429000"/>
            <a:ext cx="4104456" cy="2544762"/>
            <a:chOff x="768" y="1853"/>
            <a:chExt cx="1358" cy="1603"/>
          </a:xfrm>
        </p:grpSpPr>
        <p:sp>
          <p:nvSpPr>
            <p:cNvPr id="43013" name="AutoShape 5"/>
            <p:cNvSpPr>
              <a:spLocks noChangeArrowheads="1"/>
            </p:cNvSpPr>
            <p:nvPr/>
          </p:nvSpPr>
          <p:spPr bwMode="auto">
            <a:xfrm>
              <a:off x="768"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4" name="Text Box 6"/>
            <p:cNvSpPr txBox="1">
              <a:spLocks noChangeArrowheads="1"/>
            </p:cNvSpPr>
            <p:nvPr/>
          </p:nvSpPr>
          <p:spPr bwMode="auto">
            <a:xfrm>
              <a:off x="825" y="1973"/>
              <a:ext cx="1211" cy="1144"/>
            </a:xfrm>
            <a:prstGeom prst="rect">
              <a:avLst/>
            </a:prstGeom>
            <a:noFill/>
            <a:ln w="9525">
              <a:noFill/>
              <a:miter lim="800000"/>
              <a:headEnd/>
              <a:tailEnd/>
            </a:ln>
            <a:effectLst/>
          </p:spPr>
          <p:txBody>
            <a:bodyPr>
              <a:spAutoFit/>
            </a:bodyPr>
            <a:lstStyle/>
            <a:p>
              <a:pPr eaLnBrk="0" hangingPunct="0"/>
              <a:r>
                <a:rPr lang="zh-CN" altLang="en-US" sz="1600" b="1" dirty="0" smtClean="0">
                  <a:solidFill>
                    <a:srgbClr val="000000"/>
                  </a:solidFill>
                  <a:ea typeface="宋体" charset="-122"/>
                </a:rPr>
                <a:t>        对参加学校开展文献检索课、办公软件讲座等活动持的态度越积极（比较愿意、非常愿意），其认为学校就越有必要开展上述活动。</a:t>
              </a:r>
              <a:r>
                <a:rPr lang="zh-CN" altLang="en-US" sz="1600" dirty="0" smtClean="0">
                  <a:solidFill>
                    <a:srgbClr val="000000"/>
                  </a:solidFill>
                  <a:ea typeface="宋体" charset="-122"/>
                </a:rPr>
                <a:t>这也反映出大学生对学校开展文献检索课、办公软件讲座等活动持有较好的期望，学校开展这些活动是一种必然。</a:t>
              </a:r>
              <a:endParaRPr lang="en-US" altLang="zh-CN" sz="1100" dirty="0">
                <a:solidFill>
                  <a:srgbClr val="000000"/>
                </a:solidFill>
                <a:ea typeface="宋体" charset="-122"/>
              </a:endParaRPr>
            </a:p>
          </p:txBody>
        </p:sp>
      </p:grpSp>
      <p:sp>
        <p:nvSpPr>
          <p:cNvPr id="43016" name="Freeform 8"/>
          <p:cNvSpPr>
            <a:spLocks/>
          </p:cNvSpPr>
          <p:nvPr/>
        </p:nvSpPr>
        <p:spPr bwMode="gray">
          <a:xfrm>
            <a:off x="5580112" y="2564904"/>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733925" y="2844800"/>
            <a:ext cx="857250" cy="1189038"/>
          </a:xfrm>
          <a:prstGeom prst="rect">
            <a:avLst/>
          </a:prstGeom>
          <a:noFill/>
          <a:ln w="9525">
            <a:noFill/>
            <a:miter lim="800000"/>
            <a:headEnd/>
            <a:tailEnd/>
          </a:ln>
        </p:spPr>
        <p:txBody>
          <a:bodyPr/>
          <a:lstStyle/>
          <a:p>
            <a:endParaRPr lang="zh-CN" altLang="en-US"/>
          </a:p>
        </p:txBody>
      </p:sp>
      <p:grpSp>
        <p:nvGrpSpPr>
          <p:cNvPr id="3" name="Group 26"/>
          <p:cNvGrpSpPr>
            <a:grpSpLocks/>
          </p:cNvGrpSpPr>
          <p:nvPr/>
        </p:nvGrpSpPr>
        <p:grpSpPr bwMode="auto">
          <a:xfrm>
            <a:off x="1044178" y="1324173"/>
            <a:ext cx="2898775" cy="1528763"/>
            <a:chOff x="1855" y="816"/>
            <a:chExt cx="1826" cy="963"/>
          </a:xfrm>
        </p:grpSpPr>
        <p:grpSp>
          <p:nvGrpSpPr>
            <p:cNvPr id="4" name="Group 11"/>
            <p:cNvGrpSpPr>
              <a:grpSpLocks/>
            </p:cNvGrpSpPr>
            <p:nvPr/>
          </p:nvGrpSpPr>
          <p:grpSpPr bwMode="auto">
            <a:xfrm>
              <a:off x="1900" y="816"/>
              <a:ext cx="1781" cy="963"/>
              <a:chOff x="1997" y="1314"/>
              <a:chExt cx="1889" cy="1009"/>
            </a:xfrm>
          </p:grpSpPr>
          <p:grpSp>
            <p:nvGrpSpPr>
              <p:cNvPr id="5"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1855" y="963"/>
              <a:ext cx="1814" cy="407"/>
            </a:xfrm>
            <a:prstGeom prst="rect">
              <a:avLst/>
            </a:prstGeom>
            <a:noFill/>
            <a:ln w="9525" algn="ctr">
              <a:noFill/>
              <a:miter lim="800000"/>
              <a:headEnd/>
              <a:tailEnd/>
            </a:ln>
            <a:effectLst/>
          </p:spPr>
          <p:txBody>
            <a:bodyPr wrap="square">
              <a:spAutoFit/>
            </a:bodyPr>
            <a:lstStyle/>
            <a:p>
              <a:pPr algn="ctr" eaLnBrk="0" hangingPunct="0"/>
              <a:r>
                <a:rPr lang="zh-CN" altLang="en-US" dirty="0" smtClean="0">
                  <a:solidFill>
                    <a:srgbClr val="000000"/>
                  </a:solidFill>
                  <a:latin typeface="微软雅黑" pitchFamily="34" charset="-122"/>
                  <a:ea typeface="微软雅黑" pitchFamily="34" charset="-122"/>
                </a:rPr>
                <a:t>参加信息素养活动</a:t>
              </a:r>
              <a:r>
                <a:rPr lang="en-US" altLang="zh-CN" dirty="0" smtClean="0">
                  <a:solidFill>
                    <a:srgbClr val="000000"/>
                  </a:solidFill>
                  <a:latin typeface="微软雅黑" pitchFamily="34" charset="-122"/>
                  <a:ea typeface="微软雅黑" pitchFamily="34" charset="-122"/>
                </a:rPr>
                <a:t/>
              </a:r>
              <a:br>
                <a:rPr lang="en-US" altLang="zh-CN" dirty="0" smtClean="0">
                  <a:solidFill>
                    <a:srgbClr val="000000"/>
                  </a:solidFill>
                  <a:latin typeface="微软雅黑" pitchFamily="34" charset="-122"/>
                  <a:ea typeface="微软雅黑" pitchFamily="34" charset="-122"/>
                </a:rPr>
              </a:br>
              <a:r>
                <a:rPr lang="zh-CN" altLang="en-US" dirty="0" smtClean="0">
                  <a:solidFill>
                    <a:srgbClr val="000000"/>
                  </a:solidFill>
                  <a:latin typeface="微软雅黑" pitchFamily="34" charset="-122"/>
                  <a:ea typeface="微软雅黑" pitchFamily="34" charset="-122"/>
                </a:rPr>
                <a:t>意愿度</a:t>
              </a:r>
              <a:endParaRPr lang="en-US" altLang="zh-CN" dirty="0">
                <a:solidFill>
                  <a:srgbClr val="000000"/>
                </a:solidFill>
                <a:latin typeface="微软雅黑" pitchFamily="34" charset="-122"/>
                <a:ea typeface="微软雅黑" pitchFamily="34" charset="-122"/>
              </a:endParaRPr>
            </a:p>
          </p:txBody>
        </p:sp>
      </p:grpSp>
      <p:sp>
        <p:nvSpPr>
          <p:cNvPr id="43018" name="Freeform 10"/>
          <p:cNvSpPr>
            <a:spLocks/>
          </p:cNvSpPr>
          <p:nvPr/>
        </p:nvSpPr>
        <p:spPr bwMode="gray">
          <a:xfrm flipH="1">
            <a:off x="2555776" y="2564904"/>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6" name="Group 26"/>
          <p:cNvGrpSpPr>
            <a:grpSpLocks/>
          </p:cNvGrpSpPr>
          <p:nvPr/>
        </p:nvGrpSpPr>
        <p:grpSpPr bwMode="auto">
          <a:xfrm>
            <a:off x="5076056" y="1324174"/>
            <a:ext cx="2827338" cy="1528764"/>
            <a:chOff x="1900" y="816"/>
            <a:chExt cx="1781" cy="963"/>
          </a:xfrm>
        </p:grpSpPr>
        <p:grpSp>
          <p:nvGrpSpPr>
            <p:cNvPr id="7" name="Group 11"/>
            <p:cNvGrpSpPr>
              <a:grpSpLocks/>
            </p:cNvGrpSpPr>
            <p:nvPr/>
          </p:nvGrpSpPr>
          <p:grpSpPr bwMode="auto">
            <a:xfrm>
              <a:off x="1900" y="816"/>
              <a:ext cx="1781" cy="963"/>
              <a:chOff x="1997" y="1314"/>
              <a:chExt cx="1889" cy="1009"/>
            </a:xfrm>
          </p:grpSpPr>
          <p:grpSp>
            <p:nvGrpSpPr>
              <p:cNvPr id="8" name="Group 12"/>
              <p:cNvGrpSpPr>
                <a:grpSpLocks/>
              </p:cNvGrpSpPr>
              <p:nvPr/>
            </p:nvGrpSpPr>
            <p:grpSpPr bwMode="auto">
              <a:xfrm>
                <a:off x="1997" y="1404"/>
                <a:ext cx="1889" cy="919"/>
                <a:chOff x="1973" y="1027"/>
                <a:chExt cx="1926" cy="937"/>
              </a:xfrm>
            </p:grpSpPr>
            <p:sp>
              <p:nvSpPr>
                <p:cNvPr id="32"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33" name="Oval 14"/>
                <p:cNvSpPr>
                  <a:spLocks noChangeArrowheads="1"/>
                </p:cNvSpPr>
                <p:nvPr/>
              </p:nvSpPr>
              <p:spPr bwMode="gray">
                <a:xfrm>
                  <a:off x="1973" y="1027"/>
                  <a:ext cx="1905" cy="907"/>
                </a:xfrm>
                <a:prstGeom prst="ellipse">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a:p>
              </p:txBody>
            </p:sp>
          </p:grpSp>
          <p:sp>
            <p:nvSpPr>
              <p:cNvPr id="28"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29"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30"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31" name="Oval 18"/>
              <p:cNvSpPr>
                <a:spLocks noChangeArrowheads="1"/>
              </p:cNvSpPr>
              <p:nvPr/>
            </p:nvSpPr>
            <p:spPr bwMode="gray">
              <a:xfrm>
                <a:off x="2208" y="1343"/>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26" name="Text Box 19"/>
            <p:cNvSpPr txBox="1">
              <a:spLocks noChangeArrowheads="1"/>
            </p:cNvSpPr>
            <p:nvPr/>
          </p:nvSpPr>
          <p:spPr bwMode="auto">
            <a:xfrm>
              <a:off x="2172" y="963"/>
              <a:ext cx="1280" cy="407"/>
            </a:xfrm>
            <a:prstGeom prst="rect">
              <a:avLst/>
            </a:prstGeom>
            <a:noFill/>
            <a:ln w="9525" algn="ctr">
              <a:noFill/>
              <a:miter lim="800000"/>
              <a:headEnd/>
              <a:tailEnd/>
            </a:ln>
            <a:effectLst/>
          </p:spPr>
          <p:txBody>
            <a:bodyPr wrap="none">
              <a:spAutoFit/>
            </a:bodyPr>
            <a:lstStyle/>
            <a:p>
              <a:pPr algn="ctr" eaLnBrk="0" hangingPunct="0"/>
              <a:r>
                <a:rPr lang="zh-CN" altLang="en-US" dirty="0" smtClean="0">
                  <a:solidFill>
                    <a:srgbClr val="000000"/>
                  </a:solidFill>
                  <a:latin typeface="微软雅黑" pitchFamily="34" charset="-122"/>
                  <a:ea typeface="微软雅黑" pitchFamily="34" charset="-122"/>
                </a:rPr>
                <a:t>学校开展信息素养</a:t>
              </a:r>
              <a:r>
                <a:rPr lang="en-US" altLang="zh-CN" dirty="0" smtClean="0">
                  <a:solidFill>
                    <a:srgbClr val="000000"/>
                  </a:solidFill>
                  <a:latin typeface="微软雅黑" pitchFamily="34" charset="-122"/>
                  <a:ea typeface="微软雅黑" pitchFamily="34" charset="-122"/>
                </a:rPr>
                <a:t/>
              </a:r>
              <a:br>
                <a:rPr lang="en-US" altLang="zh-CN" dirty="0" smtClean="0">
                  <a:solidFill>
                    <a:srgbClr val="000000"/>
                  </a:solidFill>
                  <a:latin typeface="微软雅黑" pitchFamily="34" charset="-122"/>
                  <a:ea typeface="微软雅黑" pitchFamily="34" charset="-122"/>
                </a:rPr>
              </a:br>
              <a:r>
                <a:rPr lang="zh-CN" altLang="en-US" dirty="0" smtClean="0">
                  <a:solidFill>
                    <a:srgbClr val="000000"/>
                  </a:solidFill>
                  <a:latin typeface="微软雅黑" pitchFamily="34" charset="-122"/>
                  <a:ea typeface="微软雅黑" pitchFamily="34" charset="-122"/>
                </a:rPr>
                <a:t>课程的必要性</a:t>
              </a:r>
              <a:endParaRPr lang="en-US" altLang="zh-CN" dirty="0">
                <a:solidFill>
                  <a:srgbClr val="0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66686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z="3200" dirty="0" smtClean="0">
                <a:ea typeface="宋体" charset="-122"/>
              </a:rPr>
              <a:t>其他相关分析</a:t>
            </a:r>
            <a:endParaRPr lang="en-US" altLang="zh-CN" sz="1800" dirty="0">
              <a:ea typeface="宋体" charset="-122"/>
            </a:endParaRPr>
          </a:p>
        </p:txBody>
      </p:sp>
      <p:grpSp>
        <p:nvGrpSpPr>
          <p:cNvPr id="2" name="Group 24"/>
          <p:cNvGrpSpPr>
            <a:grpSpLocks/>
          </p:cNvGrpSpPr>
          <p:nvPr/>
        </p:nvGrpSpPr>
        <p:grpSpPr bwMode="auto">
          <a:xfrm>
            <a:off x="2555776" y="3429000"/>
            <a:ext cx="4104456" cy="2544762"/>
            <a:chOff x="768" y="1853"/>
            <a:chExt cx="1358" cy="1603"/>
          </a:xfrm>
        </p:grpSpPr>
        <p:sp>
          <p:nvSpPr>
            <p:cNvPr id="43013" name="AutoShape 5"/>
            <p:cNvSpPr>
              <a:spLocks noChangeArrowheads="1"/>
            </p:cNvSpPr>
            <p:nvPr/>
          </p:nvSpPr>
          <p:spPr bwMode="auto">
            <a:xfrm>
              <a:off x="768" y="1853"/>
              <a:ext cx="1358" cy="1603"/>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a typeface="宋体" charset="-122"/>
              </a:endParaRPr>
            </a:p>
          </p:txBody>
        </p:sp>
        <p:sp>
          <p:nvSpPr>
            <p:cNvPr id="43014" name="Text Box 6"/>
            <p:cNvSpPr txBox="1">
              <a:spLocks noChangeArrowheads="1"/>
            </p:cNvSpPr>
            <p:nvPr/>
          </p:nvSpPr>
          <p:spPr bwMode="auto">
            <a:xfrm>
              <a:off x="825" y="1973"/>
              <a:ext cx="1211" cy="1144"/>
            </a:xfrm>
            <a:prstGeom prst="rect">
              <a:avLst/>
            </a:prstGeom>
            <a:noFill/>
            <a:ln w="9525">
              <a:noFill/>
              <a:miter lim="800000"/>
              <a:headEnd/>
              <a:tailEnd/>
            </a:ln>
            <a:effectLst/>
          </p:spPr>
          <p:txBody>
            <a:bodyPr>
              <a:spAutoFit/>
            </a:bodyPr>
            <a:lstStyle/>
            <a:p>
              <a:pPr eaLnBrk="0" hangingPunct="0"/>
              <a:r>
                <a:rPr lang="zh-CN" altLang="en-US" sz="1600" b="1" dirty="0" smtClean="0">
                  <a:solidFill>
                    <a:srgbClr val="000000"/>
                  </a:solidFill>
                  <a:ea typeface="宋体" charset="-122"/>
                </a:rPr>
                <a:t>        信息意识与态度越强的大学生，其越能明确的表达、重新界定或调整自己的信息需求。如认为信息越重要、对新信息的关注程度越高、善于发现信息的价值的大学生其在明确表达、重新界定或调整自己的信息需求方面能力越高。</a:t>
              </a:r>
              <a:endParaRPr lang="en-US" altLang="zh-CN" sz="1100" dirty="0">
                <a:solidFill>
                  <a:srgbClr val="000000"/>
                </a:solidFill>
                <a:ea typeface="宋体" charset="-122"/>
              </a:endParaRPr>
            </a:p>
          </p:txBody>
        </p:sp>
      </p:grpSp>
      <p:sp>
        <p:nvSpPr>
          <p:cNvPr id="43016" name="Freeform 8"/>
          <p:cNvSpPr>
            <a:spLocks/>
          </p:cNvSpPr>
          <p:nvPr/>
        </p:nvSpPr>
        <p:spPr bwMode="gray">
          <a:xfrm>
            <a:off x="5580112" y="2564904"/>
            <a:ext cx="850900"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733925" y="2844800"/>
            <a:ext cx="857250" cy="1189038"/>
          </a:xfrm>
          <a:prstGeom prst="rect">
            <a:avLst/>
          </a:prstGeom>
          <a:noFill/>
          <a:ln w="9525">
            <a:noFill/>
            <a:miter lim="800000"/>
            <a:headEnd/>
            <a:tailEnd/>
          </a:ln>
        </p:spPr>
        <p:txBody>
          <a:bodyPr/>
          <a:lstStyle/>
          <a:p>
            <a:endParaRPr lang="zh-CN" altLang="en-US"/>
          </a:p>
        </p:txBody>
      </p:sp>
      <p:grpSp>
        <p:nvGrpSpPr>
          <p:cNvPr id="3" name="Group 26"/>
          <p:cNvGrpSpPr>
            <a:grpSpLocks/>
          </p:cNvGrpSpPr>
          <p:nvPr/>
        </p:nvGrpSpPr>
        <p:grpSpPr bwMode="auto">
          <a:xfrm>
            <a:off x="1044178" y="1324173"/>
            <a:ext cx="2898775" cy="1528763"/>
            <a:chOff x="1855" y="816"/>
            <a:chExt cx="1826" cy="963"/>
          </a:xfrm>
        </p:grpSpPr>
        <p:grpSp>
          <p:nvGrpSpPr>
            <p:cNvPr id="4" name="Group 11"/>
            <p:cNvGrpSpPr>
              <a:grpSpLocks/>
            </p:cNvGrpSpPr>
            <p:nvPr/>
          </p:nvGrpSpPr>
          <p:grpSpPr bwMode="auto">
            <a:xfrm>
              <a:off x="1900" y="816"/>
              <a:ext cx="1781" cy="963"/>
              <a:chOff x="1997" y="1314"/>
              <a:chExt cx="1889" cy="1009"/>
            </a:xfrm>
          </p:grpSpPr>
          <p:grpSp>
            <p:nvGrpSpPr>
              <p:cNvPr id="5"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solidFill>
                  <a:srgbClr val="7030A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1855" y="1047"/>
              <a:ext cx="1814" cy="291"/>
            </a:xfrm>
            <a:prstGeom prst="rect">
              <a:avLst/>
            </a:prstGeom>
            <a:noFill/>
            <a:ln w="9525" algn="ctr">
              <a:noFill/>
              <a:miter lim="800000"/>
              <a:headEnd/>
              <a:tailEnd/>
            </a:ln>
            <a:effectLst/>
          </p:spPr>
          <p:txBody>
            <a:bodyPr wrap="square">
              <a:spAutoFit/>
            </a:bodyPr>
            <a:lstStyle/>
            <a:p>
              <a:pPr algn="ctr" eaLnBrk="0" hangingPunct="0"/>
              <a:r>
                <a:rPr lang="zh-CN" altLang="en-US" sz="2400" dirty="0" smtClean="0">
                  <a:solidFill>
                    <a:srgbClr val="000000"/>
                  </a:solidFill>
                  <a:latin typeface="微软雅黑" pitchFamily="34" charset="-122"/>
                  <a:ea typeface="微软雅黑" pitchFamily="34" charset="-122"/>
                </a:rPr>
                <a:t>信息意识</a:t>
              </a:r>
              <a:endParaRPr lang="en-US" altLang="zh-CN" sz="2400" dirty="0">
                <a:solidFill>
                  <a:srgbClr val="000000"/>
                </a:solidFill>
                <a:latin typeface="微软雅黑" pitchFamily="34" charset="-122"/>
                <a:ea typeface="微软雅黑" pitchFamily="34" charset="-122"/>
              </a:endParaRPr>
            </a:p>
          </p:txBody>
        </p:sp>
      </p:grpSp>
      <p:sp>
        <p:nvSpPr>
          <p:cNvPr id="43018" name="Freeform 10"/>
          <p:cNvSpPr>
            <a:spLocks/>
          </p:cNvSpPr>
          <p:nvPr/>
        </p:nvSpPr>
        <p:spPr bwMode="gray">
          <a:xfrm flipH="1">
            <a:off x="2555776" y="2564904"/>
            <a:ext cx="852487" cy="1185863"/>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6" name="Group 26"/>
          <p:cNvGrpSpPr>
            <a:grpSpLocks/>
          </p:cNvGrpSpPr>
          <p:nvPr/>
        </p:nvGrpSpPr>
        <p:grpSpPr bwMode="auto">
          <a:xfrm>
            <a:off x="5076056" y="1324174"/>
            <a:ext cx="2827338" cy="1528764"/>
            <a:chOff x="1900" y="816"/>
            <a:chExt cx="1781" cy="963"/>
          </a:xfrm>
        </p:grpSpPr>
        <p:grpSp>
          <p:nvGrpSpPr>
            <p:cNvPr id="7" name="Group 11"/>
            <p:cNvGrpSpPr>
              <a:grpSpLocks/>
            </p:cNvGrpSpPr>
            <p:nvPr/>
          </p:nvGrpSpPr>
          <p:grpSpPr bwMode="auto">
            <a:xfrm>
              <a:off x="1900" y="816"/>
              <a:ext cx="1781" cy="963"/>
              <a:chOff x="1997" y="1314"/>
              <a:chExt cx="1889" cy="1009"/>
            </a:xfrm>
          </p:grpSpPr>
          <p:grpSp>
            <p:nvGrpSpPr>
              <p:cNvPr id="8" name="Group 12"/>
              <p:cNvGrpSpPr>
                <a:grpSpLocks/>
              </p:cNvGrpSpPr>
              <p:nvPr/>
            </p:nvGrpSpPr>
            <p:grpSpPr bwMode="auto">
              <a:xfrm>
                <a:off x="1997" y="1404"/>
                <a:ext cx="1889" cy="919"/>
                <a:chOff x="1973" y="1027"/>
                <a:chExt cx="1926" cy="937"/>
              </a:xfrm>
            </p:grpSpPr>
            <p:sp>
              <p:nvSpPr>
                <p:cNvPr id="32"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33" name="Oval 14"/>
                <p:cNvSpPr>
                  <a:spLocks noChangeArrowheads="1"/>
                </p:cNvSpPr>
                <p:nvPr/>
              </p:nvSpPr>
              <p:spPr bwMode="gray">
                <a:xfrm>
                  <a:off x="1973" y="1027"/>
                  <a:ext cx="1905" cy="907"/>
                </a:xfrm>
                <a:prstGeom prst="ellipse">
                  <a:avLst/>
                </a:prstGeom>
                <a:solidFill>
                  <a:srgbClr val="FFC000"/>
                </a:solidFill>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a:p>
              </p:txBody>
            </p:sp>
          </p:grpSp>
          <p:sp>
            <p:nvSpPr>
              <p:cNvPr id="28"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29"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30"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31" name="Oval 18"/>
              <p:cNvSpPr>
                <a:spLocks noChangeArrowheads="1"/>
              </p:cNvSpPr>
              <p:nvPr/>
            </p:nvSpPr>
            <p:spPr bwMode="gray">
              <a:xfrm>
                <a:off x="2208" y="1343"/>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26" name="Text Box 19"/>
            <p:cNvSpPr txBox="1">
              <a:spLocks noChangeArrowheads="1"/>
            </p:cNvSpPr>
            <p:nvPr/>
          </p:nvSpPr>
          <p:spPr bwMode="auto">
            <a:xfrm>
              <a:off x="2366" y="938"/>
              <a:ext cx="892" cy="523"/>
            </a:xfrm>
            <a:prstGeom prst="rect">
              <a:avLst/>
            </a:prstGeom>
            <a:noFill/>
            <a:ln w="9525" algn="ctr">
              <a:noFill/>
              <a:miter lim="800000"/>
              <a:headEnd/>
              <a:tailEnd/>
            </a:ln>
            <a:effectLst/>
          </p:spPr>
          <p:txBody>
            <a:bodyPr wrap="none">
              <a:spAutoFit/>
            </a:bodyPr>
            <a:lstStyle/>
            <a:p>
              <a:pPr algn="ctr" eaLnBrk="0" hangingPunct="0"/>
              <a:r>
                <a:rPr lang="zh-CN" altLang="en-US" sz="2400" dirty="0" smtClean="0">
                  <a:solidFill>
                    <a:srgbClr val="000000"/>
                  </a:solidFill>
                  <a:latin typeface="微软雅黑" pitchFamily="34" charset="-122"/>
                  <a:ea typeface="微软雅黑" pitchFamily="34" charset="-122"/>
                </a:rPr>
                <a:t>信息需求</a:t>
              </a:r>
              <a:r>
                <a:rPr lang="en-US" altLang="zh-CN" sz="2400" dirty="0" smtClean="0">
                  <a:solidFill>
                    <a:srgbClr val="000000"/>
                  </a:solidFill>
                  <a:latin typeface="微软雅黑" pitchFamily="34" charset="-122"/>
                  <a:ea typeface="微软雅黑" pitchFamily="34" charset="-122"/>
                </a:rPr>
                <a:t/>
              </a:r>
              <a:br>
                <a:rPr lang="en-US" altLang="zh-CN" sz="2400" dirty="0" smtClean="0">
                  <a:solidFill>
                    <a:srgbClr val="000000"/>
                  </a:solidFill>
                  <a:latin typeface="微软雅黑" pitchFamily="34" charset="-122"/>
                  <a:ea typeface="微软雅黑" pitchFamily="34" charset="-122"/>
                </a:rPr>
              </a:br>
              <a:r>
                <a:rPr lang="zh-CN" altLang="en-US" sz="2400" dirty="0" smtClean="0">
                  <a:solidFill>
                    <a:srgbClr val="000000"/>
                  </a:solidFill>
                  <a:latin typeface="微软雅黑" pitchFamily="34" charset="-122"/>
                  <a:ea typeface="微软雅黑" pitchFamily="34" charset="-122"/>
                </a:rPr>
                <a:t>定位能力</a:t>
              </a:r>
              <a:endParaRPr lang="en-US" altLang="zh-CN" sz="2400" dirty="0">
                <a:solidFill>
                  <a:srgbClr val="0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993910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990600" y="1143000"/>
            <a:ext cx="7613650" cy="4495800"/>
            <a:chOff x="624" y="720"/>
            <a:chExt cx="4796" cy="2832"/>
          </a:xfrm>
        </p:grpSpPr>
        <p:sp>
          <p:nvSpPr>
            <p:cNvPr id="75780" name="Freeform 4"/>
            <p:cNvSpPr>
              <a:spLocks noEditPoints="1"/>
            </p:cNvSpPr>
            <p:nvPr/>
          </p:nvSpPr>
          <p:spPr bwMode="gray">
            <a:xfrm>
              <a:off x="624" y="1008"/>
              <a:ext cx="3744" cy="2544"/>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w="0">
              <a:noFill/>
              <a:prstDash val="solid"/>
              <a:round/>
              <a:headEnd/>
              <a:tailEnd/>
            </a:ln>
            <a:effectLst>
              <a:outerShdw dist="206741" dir="8249373" algn="ctr" rotWithShape="0">
                <a:srgbClr val="C1D1D3">
                  <a:alpha val="50000"/>
                </a:srgbClr>
              </a:outerShdw>
            </a:effectLst>
          </p:spPr>
          <p:txBody>
            <a:bodyPr/>
            <a:lstStyle/>
            <a:p>
              <a:endParaRPr lang="zh-CN" altLang="en-US">
                <a:latin typeface="微软雅黑" pitchFamily="34" charset="-122"/>
                <a:ea typeface="微软雅黑" pitchFamily="34" charset="-122"/>
              </a:endParaRPr>
            </a:p>
          </p:txBody>
        </p:sp>
        <p:sp>
          <p:nvSpPr>
            <p:cNvPr id="75809" name="Text Box 33"/>
            <p:cNvSpPr txBox="1">
              <a:spLocks noChangeArrowheads="1"/>
            </p:cNvSpPr>
            <p:nvPr/>
          </p:nvSpPr>
          <p:spPr bwMode="auto">
            <a:xfrm>
              <a:off x="3470" y="845"/>
              <a:ext cx="1950" cy="1689"/>
            </a:xfrm>
            <a:prstGeom prst="foldedCorner">
              <a:avLst/>
            </a:prstGeom>
            <a:solidFill>
              <a:schemeClr val="tx2">
                <a:lumMod val="75000"/>
              </a:schemeClr>
            </a:solidFill>
            <a:ln w="9525" algn="ctr">
              <a:solidFill>
                <a:schemeClr val="accent5">
                  <a:lumMod val="75000"/>
                </a:schemeClr>
              </a:solidFill>
              <a:miter lim="800000"/>
              <a:headEnd/>
              <a:tailEnd/>
            </a:ln>
            <a:effectLst/>
          </p:spPr>
          <p:txBody>
            <a:bodyPr wrap="square">
              <a:spAutoFit/>
            </a:bodyPr>
            <a:lstStyle/>
            <a:p>
              <a:r>
                <a:rPr lang="zh-CN" altLang="en-US" sz="2000" dirty="0" smtClean="0">
                  <a:solidFill>
                    <a:schemeClr val="accent3"/>
                  </a:solidFill>
                  <a:latin typeface="微软雅黑" pitchFamily="34" charset="-122"/>
                  <a:ea typeface="微软雅黑" pitchFamily="34" charset="-122"/>
                </a:rPr>
                <a:t>        年级越高、平均每天上网时间越长，其信息获取能力和利用能力越强；信息需求定位越明确，其信息获取能力越强；信息获取能力越强其信息利用能力就越强。</a:t>
              </a:r>
              <a:endParaRPr lang="en-US" altLang="zh-CN" sz="2000" dirty="0">
                <a:solidFill>
                  <a:schemeClr val="accent3"/>
                </a:solidFill>
                <a:latin typeface="微软雅黑" pitchFamily="34" charset="-122"/>
                <a:ea typeface="微软雅黑" pitchFamily="34" charset="-122"/>
              </a:endParaRPr>
            </a:p>
          </p:txBody>
        </p:sp>
        <p:grpSp>
          <p:nvGrpSpPr>
            <p:cNvPr id="3" name="Group 60"/>
            <p:cNvGrpSpPr>
              <a:grpSpLocks/>
            </p:cNvGrpSpPr>
            <p:nvPr/>
          </p:nvGrpSpPr>
          <p:grpSpPr bwMode="auto">
            <a:xfrm>
              <a:off x="1950" y="2076"/>
              <a:ext cx="1074" cy="1188"/>
              <a:chOff x="1950" y="2076"/>
              <a:chExt cx="1074" cy="1188"/>
            </a:xfrm>
          </p:grpSpPr>
          <p:sp>
            <p:nvSpPr>
              <p:cNvPr id="75811" name="Oval 35"/>
              <p:cNvSpPr>
                <a:spLocks noChangeArrowheads="1"/>
              </p:cNvSpPr>
              <p:nvPr/>
            </p:nvSpPr>
            <p:spPr bwMode="gray">
              <a:xfrm rot="-723406">
                <a:off x="1993" y="2844"/>
                <a:ext cx="906" cy="420"/>
              </a:xfrm>
              <a:prstGeom prst="ellipse">
                <a:avLst/>
              </a:prstGeom>
              <a:solidFill>
                <a:srgbClr val="0F2145">
                  <a:alpha val="30000"/>
                </a:srgbClr>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5812" name="Oval 36"/>
              <p:cNvSpPr>
                <a:spLocks noChangeArrowheads="1"/>
              </p:cNvSpPr>
              <p:nvPr/>
            </p:nvSpPr>
            <p:spPr bwMode="gray">
              <a:xfrm>
                <a:off x="1950" y="2076"/>
                <a:ext cx="1074" cy="107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13"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14" name="Oval 38"/>
              <p:cNvSpPr>
                <a:spLocks noChangeArrowheads="1"/>
              </p:cNvSpPr>
              <p:nvPr/>
            </p:nvSpPr>
            <p:spPr bwMode="gray">
              <a:xfrm>
                <a:off x="1974" y="2092"/>
                <a:ext cx="998" cy="980"/>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15" name="Oval 39"/>
              <p:cNvSpPr>
                <a:spLocks noChangeArrowheads="1"/>
              </p:cNvSpPr>
              <p:nvPr/>
            </p:nvSpPr>
            <p:spPr bwMode="gray">
              <a:xfrm>
                <a:off x="2032" y="2120"/>
                <a:ext cx="888" cy="79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16" name="Text Box 40"/>
              <p:cNvSpPr txBox="1">
                <a:spLocks noChangeArrowheads="1"/>
              </p:cNvSpPr>
              <p:nvPr/>
            </p:nvSpPr>
            <p:spPr bwMode="gray">
              <a:xfrm>
                <a:off x="1977" y="2341"/>
                <a:ext cx="1021" cy="601"/>
              </a:xfrm>
              <a:prstGeom prst="rect">
                <a:avLst/>
              </a:prstGeom>
              <a:noFill/>
              <a:ln w="9525" algn="ctr">
                <a:noFill/>
                <a:miter lim="800000"/>
                <a:headEnd/>
                <a:tailEnd/>
              </a:ln>
              <a:effectLst/>
            </p:spPr>
            <p:txBody>
              <a:bodyPr wrap="none">
                <a:spAutoFit/>
              </a:bodyPr>
              <a:lstStyle/>
              <a:p>
                <a:pPr algn="ctr"/>
                <a:r>
                  <a:rPr lang="zh-CN" altLang="en-US" sz="2800" dirty="0" smtClean="0">
                    <a:latin typeface="微软雅黑" pitchFamily="34" charset="-122"/>
                    <a:ea typeface="微软雅黑" pitchFamily="34" charset="-122"/>
                  </a:rPr>
                  <a:t>信息利用</a:t>
                </a:r>
                <a:r>
                  <a:rPr lang="en-US" altLang="zh-CN" sz="2800" dirty="0" smtClean="0">
                    <a:latin typeface="微软雅黑" pitchFamily="34" charset="-122"/>
                    <a:ea typeface="微软雅黑" pitchFamily="34" charset="-122"/>
                  </a:rPr>
                  <a:t/>
                </a:r>
                <a:br>
                  <a:rPr lang="en-US" altLang="zh-CN" sz="2800" dirty="0" smtClean="0">
                    <a:latin typeface="微软雅黑" pitchFamily="34" charset="-122"/>
                    <a:ea typeface="微软雅黑" pitchFamily="34" charset="-122"/>
                  </a:rPr>
                </a:br>
                <a:r>
                  <a:rPr lang="zh-CN" altLang="en-US" sz="2800" dirty="0" smtClean="0">
                    <a:latin typeface="微软雅黑" pitchFamily="34" charset="-122"/>
                    <a:ea typeface="微软雅黑" pitchFamily="34" charset="-122"/>
                  </a:rPr>
                  <a:t>能力</a:t>
                </a:r>
                <a:endParaRPr lang="en-US" altLang="zh-CN" sz="2800" dirty="0">
                  <a:latin typeface="微软雅黑" pitchFamily="34" charset="-122"/>
                  <a:ea typeface="微软雅黑" pitchFamily="34" charset="-122"/>
                </a:endParaRPr>
              </a:p>
            </p:txBody>
          </p:sp>
        </p:grpSp>
        <p:grpSp>
          <p:nvGrpSpPr>
            <p:cNvPr id="4" name="Group 61"/>
            <p:cNvGrpSpPr>
              <a:grpSpLocks/>
            </p:cNvGrpSpPr>
            <p:nvPr/>
          </p:nvGrpSpPr>
          <p:grpSpPr bwMode="auto">
            <a:xfrm>
              <a:off x="784" y="1836"/>
              <a:ext cx="864" cy="1008"/>
              <a:chOff x="784" y="1836"/>
              <a:chExt cx="864" cy="1008"/>
            </a:xfrm>
          </p:grpSpPr>
          <p:sp>
            <p:nvSpPr>
              <p:cNvPr id="75817" name="Oval 41"/>
              <p:cNvSpPr>
                <a:spLocks noChangeArrowheads="1"/>
              </p:cNvSpPr>
              <p:nvPr/>
            </p:nvSpPr>
            <p:spPr bwMode="gray">
              <a:xfrm rot="-772996">
                <a:off x="832" y="2460"/>
                <a:ext cx="714" cy="384"/>
              </a:xfrm>
              <a:prstGeom prst="ellipse">
                <a:avLst/>
              </a:prstGeom>
              <a:solidFill>
                <a:srgbClr val="0F2145">
                  <a:alpha val="30000"/>
                </a:srgbClr>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nvGrpSpPr>
              <p:cNvPr id="5" name="Group 42"/>
              <p:cNvGrpSpPr>
                <a:grpSpLocks/>
              </p:cNvGrpSpPr>
              <p:nvPr/>
            </p:nvGrpSpPr>
            <p:grpSpPr bwMode="auto">
              <a:xfrm>
                <a:off x="784" y="1836"/>
                <a:ext cx="864" cy="908"/>
                <a:chOff x="732" y="2112"/>
                <a:chExt cx="842" cy="860"/>
              </a:xfrm>
            </p:grpSpPr>
            <p:sp>
              <p:nvSpPr>
                <p:cNvPr id="75819" name="Oval 4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0"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1" name="Oval 4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2" name="Oval 4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3" name="Text Box 47"/>
                <p:cNvSpPr txBox="1">
                  <a:spLocks noChangeArrowheads="1"/>
                </p:cNvSpPr>
                <p:nvPr/>
              </p:nvSpPr>
              <p:spPr bwMode="gray">
                <a:xfrm>
                  <a:off x="770" y="2383"/>
                  <a:ext cx="743" cy="422"/>
                </a:xfrm>
                <a:prstGeom prst="rect">
                  <a:avLst/>
                </a:prstGeom>
                <a:noFill/>
                <a:ln w="9525" algn="ctr">
                  <a:noFill/>
                  <a:miter lim="800000"/>
                  <a:headEnd/>
                  <a:tailEnd/>
                </a:ln>
                <a:effectLst/>
              </p:spPr>
              <p:txBody>
                <a:bodyPr wrap="none">
                  <a:spAutoFit/>
                </a:bodyPr>
                <a:lstStyle/>
                <a:p>
                  <a:pPr algn="ctr"/>
                  <a:r>
                    <a:rPr lang="zh-CN" altLang="en-US" sz="2000" dirty="0" smtClean="0">
                      <a:latin typeface="微软雅黑" pitchFamily="34" charset="-122"/>
                      <a:ea typeface="微软雅黑" pitchFamily="34" charset="-122"/>
                    </a:rPr>
                    <a:t>信息获取</a:t>
                  </a:r>
                  <a:r>
                    <a:rPr lang="en-US" altLang="zh-CN" sz="2000" dirty="0" smtClean="0">
                      <a:latin typeface="微软雅黑" pitchFamily="34" charset="-122"/>
                      <a:ea typeface="微软雅黑" pitchFamily="34" charset="-122"/>
                    </a:rPr>
                    <a:t/>
                  </a:r>
                  <a:br>
                    <a:rPr lang="en-US" altLang="zh-CN" sz="2000" dirty="0" smtClean="0">
                      <a:latin typeface="微软雅黑" pitchFamily="34" charset="-122"/>
                      <a:ea typeface="微软雅黑" pitchFamily="34" charset="-122"/>
                    </a:rPr>
                  </a:br>
                  <a:r>
                    <a:rPr lang="zh-CN" altLang="en-US" sz="2000" dirty="0" smtClean="0">
                      <a:latin typeface="微软雅黑" pitchFamily="34" charset="-122"/>
                      <a:ea typeface="微软雅黑" pitchFamily="34" charset="-122"/>
                    </a:rPr>
                    <a:t>能力</a:t>
                  </a:r>
                  <a:endParaRPr lang="en-US" altLang="zh-CN" sz="2000" dirty="0">
                    <a:latin typeface="微软雅黑" pitchFamily="34" charset="-122"/>
                    <a:ea typeface="微软雅黑" pitchFamily="34" charset="-122"/>
                  </a:endParaRPr>
                </a:p>
              </p:txBody>
            </p:sp>
          </p:grpSp>
        </p:grpSp>
        <p:grpSp>
          <p:nvGrpSpPr>
            <p:cNvPr id="6" name="Group 62"/>
            <p:cNvGrpSpPr>
              <a:grpSpLocks/>
            </p:cNvGrpSpPr>
            <p:nvPr/>
          </p:nvGrpSpPr>
          <p:grpSpPr bwMode="auto">
            <a:xfrm>
              <a:off x="716" y="972"/>
              <a:ext cx="763" cy="718"/>
              <a:chOff x="716" y="972"/>
              <a:chExt cx="763" cy="718"/>
            </a:xfrm>
          </p:grpSpPr>
          <p:sp>
            <p:nvSpPr>
              <p:cNvPr id="75824" name="Oval 48"/>
              <p:cNvSpPr>
                <a:spLocks noChangeArrowheads="1"/>
              </p:cNvSpPr>
              <p:nvPr/>
            </p:nvSpPr>
            <p:spPr bwMode="gray">
              <a:xfrm>
                <a:off x="720" y="1354"/>
                <a:ext cx="576" cy="336"/>
              </a:xfrm>
              <a:prstGeom prst="ellipse">
                <a:avLst/>
              </a:prstGeom>
              <a:solidFill>
                <a:srgbClr val="0F2145">
                  <a:alpha val="30000"/>
                </a:srgbClr>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5825" name="Oval 49"/>
              <p:cNvSpPr>
                <a:spLocks noChangeArrowheads="1"/>
              </p:cNvSpPr>
              <p:nvPr/>
            </p:nvSpPr>
            <p:spPr bwMode="gray">
              <a:xfrm>
                <a:off x="768" y="972"/>
                <a:ext cx="645" cy="645"/>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6"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7" name="Oval 51"/>
              <p:cNvSpPr>
                <a:spLocks noChangeArrowheads="1"/>
              </p:cNvSpPr>
              <p:nvPr/>
            </p:nvSpPr>
            <p:spPr bwMode="gray">
              <a:xfrm>
                <a:off x="783" y="982"/>
                <a:ext cx="599" cy="588"/>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8" name="Oval 52"/>
              <p:cNvSpPr>
                <a:spLocks noChangeArrowheads="1"/>
              </p:cNvSpPr>
              <p:nvPr/>
            </p:nvSpPr>
            <p:spPr bwMode="gray">
              <a:xfrm>
                <a:off x="817" y="998"/>
                <a:ext cx="534" cy="47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29" name="Text Box 53"/>
              <p:cNvSpPr txBox="1">
                <a:spLocks noChangeArrowheads="1"/>
              </p:cNvSpPr>
              <p:nvPr/>
            </p:nvSpPr>
            <p:spPr bwMode="gray">
              <a:xfrm>
                <a:off x="716" y="1192"/>
                <a:ext cx="763" cy="252"/>
              </a:xfrm>
              <a:prstGeom prst="rect">
                <a:avLst/>
              </a:prstGeom>
              <a:noFill/>
              <a:ln w="9525" algn="ctr">
                <a:noFill/>
                <a:miter lim="800000"/>
                <a:headEnd/>
                <a:tailEnd/>
              </a:ln>
              <a:effectLst/>
            </p:spPr>
            <p:txBody>
              <a:bodyPr wrap="none">
                <a:spAutoFit/>
              </a:bodyPr>
              <a:lstStyle/>
              <a:p>
                <a:pPr algn="ctr"/>
                <a:r>
                  <a:rPr lang="zh-CN" altLang="en-US" sz="2000" dirty="0" smtClean="0">
                    <a:latin typeface="微软雅黑" pitchFamily="34" charset="-122"/>
                    <a:ea typeface="微软雅黑" pitchFamily="34" charset="-122"/>
                  </a:rPr>
                  <a:t>上网时长</a:t>
                </a:r>
                <a:endParaRPr lang="en-US" altLang="zh-CN" sz="2000" dirty="0">
                  <a:latin typeface="微软雅黑" pitchFamily="34" charset="-122"/>
                  <a:ea typeface="微软雅黑" pitchFamily="34" charset="-122"/>
                </a:endParaRPr>
              </a:p>
            </p:txBody>
          </p:sp>
        </p:grpSp>
        <p:grpSp>
          <p:nvGrpSpPr>
            <p:cNvPr id="7" name="Group 63"/>
            <p:cNvGrpSpPr>
              <a:grpSpLocks/>
            </p:cNvGrpSpPr>
            <p:nvPr/>
          </p:nvGrpSpPr>
          <p:grpSpPr bwMode="auto">
            <a:xfrm>
              <a:off x="1518" y="720"/>
              <a:ext cx="507" cy="480"/>
              <a:chOff x="1518" y="720"/>
              <a:chExt cx="507" cy="480"/>
            </a:xfrm>
          </p:grpSpPr>
          <p:sp>
            <p:nvSpPr>
              <p:cNvPr id="75830" name="Oval 54"/>
              <p:cNvSpPr>
                <a:spLocks noChangeArrowheads="1"/>
              </p:cNvSpPr>
              <p:nvPr/>
            </p:nvSpPr>
            <p:spPr bwMode="gray">
              <a:xfrm>
                <a:off x="1518" y="1056"/>
                <a:ext cx="432" cy="144"/>
              </a:xfrm>
              <a:prstGeom prst="ellipse">
                <a:avLst/>
              </a:prstGeom>
              <a:solidFill>
                <a:srgbClr val="0F2145">
                  <a:alpha val="30000"/>
                </a:srgbClr>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5831" name="Oval 55"/>
              <p:cNvSpPr>
                <a:spLocks noChangeArrowheads="1"/>
              </p:cNvSpPr>
              <p:nvPr/>
            </p:nvSpPr>
            <p:spPr bwMode="gray">
              <a:xfrm>
                <a:off x="1595" y="720"/>
                <a:ext cx="430" cy="430"/>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32"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33" name="Oval 57"/>
              <p:cNvSpPr>
                <a:spLocks noChangeArrowheads="1"/>
              </p:cNvSpPr>
              <p:nvPr/>
            </p:nvSpPr>
            <p:spPr bwMode="gray">
              <a:xfrm>
                <a:off x="1605" y="726"/>
                <a:ext cx="399" cy="392"/>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34" name="Oval 58"/>
              <p:cNvSpPr>
                <a:spLocks noChangeArrowheads="1"/>
              </p:cNvSpPr>
              <p:nvPr/>
            </p:nvSpPr>
            <p:spPr bwMode="gray">
              <a:xfrm>
                <a:off x="1628" y="738"/>
                <a:ext cx="355" cy="317"/>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latin typeface="微软雅黑" pitchFamily="34" charset="-122"/>
                  <a:ea typeface="微软雅黑" pitchFamily="34" charset="-122"/>
                </a:endParaRPr>
              </a:p>
            </p:txBody>
          </p:sp>
          <p:sp>
            <p:nvSpPr>
              <p:cNvPr id="75835" name="Text Box 59"/>
              <p:cNvSpPr txBox="1">
                <a:spLocks noChangeArrowheads="1"/>
              </p:cNvSpPr>
              <p:nvPr/>
            </p:nvSpPr>
            <p:spPr bwMode="gray">
              <a:xfrm>
                <a:off x="1608" y="799"/>
                <a:ext cx="407" cy="233"/>
              </a:xfrm>
              <a:prstGeom prst="rect">
                <a:avLst/>
              </a:prstGeom>
              <a:noFill/>
              <a:ln w="9525" algn="ctr">
                <a:noFill/>
                <a:miter lim="800000"/>
                <a:headEnd/>
                <a:tailEnd/>
              </a:ln>
              <a:effectLst/>
            </p:spPr>
            <p:txBody>
              <a:bodyPr wrap="none">
                <a:spAutoFit/>
              </a:bodyPr>
              <a:lstStyle/>
              <a:p>
                <a:pPr algn="ctr"/>
                <a:r>
                  <a:rPr lang="zh-CN" altLang="en-US" dirty="0" smtClean="0">
                    <a:latin typeface="微软雅黑" pitchFamily="34" charset="-122"/>
                    <a:ea typeface="微软雅黑" pitchFamily="34" charset="-122"/>
                  </a:rPr>
                  <a:t>年级</a:t>
                </a:r>
                <a:endParaRPr lang="en-US" altLang="zh-CN" dirty="0">
                  <a:latin typeface="微软雅黑" pitchFamily="34" charset="-122"/>
                  <a:ea typeface="微软雅黑" pitchFamily="34" charset="-122"/>
                </a:endParaRPr>
              </a:p>
            </p:txBody>
          </p:sp>
        </p:grpSp>
      </p:grpSp>
      <p:sp>
        <p:nvSpPr>
          <p:cNvPr id="38" name="标题 37"/>
          <p:cNvSpPr>
            <a:spLocks noGrp="1"/>
          </p:cNvSpPr>
          <p:nvPr>
            <p:ph type="title"/>
          </p:nvPr>
        </p:nvSpPr>
        <p:spPr/>
        <p:txBody>
          <a:bodyPr/>
          <a:lstStyle/>
          <a:p>
            <a:r>
              <a:rPr lang="zh-CN" altLang="en-US" dirty="0" smtClean="0">
                <a:ea typeface="宋体" charset="-122"/>
              </a:rPr>
              <a:t>其他相关分析</a:t>
            </a:r>
            <a:endParaRPr lang="zh-CN" altLang="en-US" dirty="0"/>
          </a:p>
        </p:txBody>
      </p:sp>
    </p:spTree>
    <p:extLst>
      <p:ext uri="{BB962C8B-B14F-4D97-AF65-F5344CB8AC3E}">
        <p14:creationId xmlns:p14="http://schemas.microsoft.com/office/powerpoint/2010/main" val="31256954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zh-CN" sz="2400" dirty="0"/>
              <a:t>基于</a:t>
            </a:r>
            <a:r>
              <a:rPr lang="en-US" altLang="zh-CN" sz="2400" dirty="0"/>
              <a:t>PEST</a:t>
            </a:r>
            <a:r>
              <a:rPr lang="zh-CN" altLang="zh-CN" sz="2400" dirty="0"/>
              <a:t>模型的大学生信息素养培育外部环境分析</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1. </a:t>
            </a:r>
            <a:r>
              <a:rPr lang="zh-CN" altLang="en-US" sz="2400" b="1" dirty="0" smtClean="0">
                <a:solidFill>
                  <a:schemeClr val="accent1">
                    <a:lumMod val="75000"/>
                  </a:schemeClr>
                </a:solidFill>
              </a:rPr>
              <a:t>政治</a:t>
            </a:r>
            <a:r>
              <a:rPr lang="zh-CN" altLang="en-US" sz="2400" b="1" dirty="0">
                <a:solidFill>
                  <a:schemeClr val="accent1">
                    <a:lumMod val="75000"/>
                  </a:schemeClr>
                </a:solidFill>
              </a:rPr>
              <a:t>环境</a:t>
            </a:r>
          </a:p>
        </p:txBody>
      </p:sp>
      <p:sp>
        <p:nvSpPr>
          <p:cNvPr id="5" name="TextBox 4"/>
          <p:cNvSpPr txBox="1"/>
          <p:nvPr/>
        </p:nvSpPr>
        <p:spPr>
          <a:xfrm>
            <a:off x="914400" y="1916832"/>
            <a:ext cx="7675240" cy="2947025"/>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dirty="0" smtClean="0"/>
              <a:t>国家教育部</a:t>
            </a:r>
            <a:r>
              <a:rPr lang="zh-CN" altLang="en-US" dirty="0" smtClean="0"/>
              <a:t>：</a:t>
            </a:r>
            <a:endParaRPr lang="en-US" altLang="zh-CN" dirty="0" smtClean="0"/>
          </a:p>
          <a:p>
            <a:pPr marL="742950" lvl="1" indent="-285750">
              <a:lnSpc>
                <a:spcPct val="150000"/>
              </a:lnSpc>
              <a:buFont typeface="Wingdings" pitchFamily="2" charset="2"/>
              <a:buChar char="l"/>
            </a:pPr>
            <a:r>
              <a:rPr lang="en-US" altLang="zh-CN" dirty="0" smtClean="0"/>
              <a:t>2002</a:t>
            </a:r>
            <a:r>
              <a:rPr lang="zh-CN" altLang="en-US" dirty="0" smtClean="0"/>
              <a:t>年</a:t>
            </a:r>
            <a:r>
              <a:rPr lang="zh-CN" altLang="zh-CN" dirty="0" smtClean="0"/>
              <a:t>通过《普通高等学校图书馆规程（修订）》</a:t>
            </a:r>
            <a:r>
              <a:rPr lang="zh-CN" altLang="zh-CN" dirty="0"/>
              <a:t>第</a:t>
            </a:r>
            <a:r>
              <a:rPr lang="en-US" altLang="zh-CN" dirty="0"/>
              <a:t>3 </a:t>
            </a:r>
            <a:r>
              <a:rPr lang="zh-CN" altLang="zh-CN" dirty="0"/>
              <a:t>条和第</a:t>
            </a:r>
            <a:r>
              <a:rPr lang="en-US" altLang="zh-CN" dirty="0"/>
              <a:t>17 </a:t>
            </a:r>
            <a:r>
              <a:rPr lang="zh-CN" altLang="zh-CN" dirty="0" smtClean="0"/>
              <a:t>条</a:t>
            </a:r>
            <a:r>
              <a:rPr lang="zh-CN" altLang="en-US" dirty="0" smtClean="0"/>
              <a:t>；</a:t>
            </a:r>
            <a:r>
              <a:rPr lang="en-US" altLang="zh-CN" dirty="0"/>
              <a:t>2013</a:t>
            </a:r>
            <a:r>
              <a:rPr lang="zh-CN" altLang="zh-CN" dirty="0"/>
              <a:t>年教育部公布了</a:t>
            </a:r>
            <a:r>
              <a:rPr lang="zh-CN" altLang="zh-CN" dirty="0" smtClean="0"/>
              <a:t>《教育信息化工作要点》</a:t>
            </a:r>
            <a:endParaRPr lang="en-US" altLang="zh-CN" dirty="0"/>
          </a:p>
          <a:p>
            <a:pPr marL="742950" lvl="1" indent="-285750">
              <a:lnSpc>
                <a:spcPct val="150000"/>
              </a:lnSpc>
              <a:buFont typeface="Wingdings" pitchFamily="2" charset="2"/>
              <a:buChar char="l"/>
            </a:pPr>
            <a:r>
              <a:rPr lang="zh-CN" altLang="zh-CN" dirty="0"/>
              <a:t>参与举办信息素质学术</a:t>
            </a:r>
            <a:r>
              <a:rPr lang="zh-CN" altLang="zh-CN" dirty="0" smtClean="0"/>
              <a:t>研讨会</a:t>
            </a:r>
            <a:r>
              <a:rPr lang="zh-CN" altLang="en-US" dirty="0" smtClean="0"/>
              <a:t>；</a:t>
            </a:r>
            <a:r>
              <a:rPr lang="zh-CN" altLang="zh-CN" dirty="0"/>
              <a:t>开展信息素养赛事如</a:t>
            </a:r>
            <a:r>
              <a:rPr lang="en-US" altLang="zh-CN" dirty="0"/>
              <a:t>2013</a:t>
            </a:r>
            <a:r>
              <a:rPr lang="zh-CN" altLang="zh-CN" dirty="0"/>
              <a:t>年</a:t>
            </a:r>
            <a:r>
              <a:rPr lang="zh-CN" altLang="zh-CN" dirty="0" smtClean="0"/>
              <a:t>的“第四届计算机应用能力与信息素养大赛”等</a:t>
            </a:r>
            <a:endParaRPr lang="en-US" altLang="zh-CN" dirty="0"/>
          </a:p>
          <a:p>
            <a:pPr marL="742950" lvl="1" indent="-285750">
              <a:lnSpc>
                <a:spcPct val="150000"/>
              </a:lnSpc>
              <a:buFont typeface="Wingdings" pitchFamily="2" charset="2"/>
              <a:buChar char="l"/>
            </a:pPr>
            <a:r>
              <a:rPr lang="zh-CN" altLang="zh-CN" dirty="0"/>
              <a:t>没有提出更为全面的信息素质发展规划，在相关工作的推进方面也缺乏一定的体系</a:t>
            </a:r>
            <a:endParaRPr lang="en-US" altLang="zh-CN" dirty="0" smtClean="0"/>
          </a:p>
        </p:txBody>
      </p:sp>
    </p:spTree>
    <p:extLst>
      <p:ext uri="{BB962C8B-B14F-4D97-AF65-F5344CB8AC3E}">
        <p14:creationId xmlns:p14="http://schemas.microsoft.com/office/powerpoint/2010/main" val="38731148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zh-CN" sz="2400" dirty="0"/>
              <a:t>基于</a:t>
            </a:r>
            <a:r>
              <a:rPr lang="en-US" altLang="zh-CN" sz="2400" dirty="0"/>
              <a:t>PEST</a:t>
            </a:r>
            <a:r>
              <a:rPr lang="zh-CN" altLang="zh-CN" sz="2400" dirty="0"/>
              <a:t>模型的大学生信息素养培育外部环境分析</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1. </a:t>
            </a:r>
            <a:r>
              <a:rPr lang="zh-CN" altLang="en-US" sz="2400" b="1" dirty="0" smtClean="0">
                <a:solidFill>
                  <a:schemeClr val="accent1">
                    <a:lumMod val="75000"/>
                  </a:schemeClr>
                </a:solidFill>
              </a:rPr>
              <a:t>政治</a:t>
            </a:r>
            <a:r>
              <a:rPr lang="zh-CN" altLang="en-US" sz="2400" b="1" dirty="0">
                <a:solidFill>
                  <a:schemeClr val="accent1">
                    <a:lumMod val="75000"/>
                  </a:schemeClr>
                </a:solidFill>
              </a:rPr>
              <a:t>环境</a:t>
            </a:r>
          </a:p>
        </p:txBody>
      </p:sp>
      <p:sp>
        <p:nvSpPr>
          <p:cNvPr id="7" name="TextBox 6"/>
          <p:cNvSpPr txBox="1"/>
          <p:nvPr/>
        </p:nvSpPr>
        <p:spPr>
          <a:xfrm>
            <a:off x="899592" y="1984772"/>
            <a:ext cx="7690048" cy="3362524"/>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dirty="0"/>
              <a:t>机构的建设与</a:t>
            </a:r>
            <a:r>
              <a:rPr lang="zh-CN" altLang="zh-CN" dirty="0" smtClean="0"/>
              <a:t>实践</a:t>
            </a:r>
            <a:r>
              <a:rPr lang="zh-CN" altLang="en-US" dirty="0" smtClean="0"/>
              <a:t>：</a:t>
            </a:r>
            <a:endParaRPr lang="en-US" altLang="zh-CN" dirty="0" smtClean="0"/>
          </a:p>
          <a:p>
            <a:pPr marL="742950" lvl="1" indent="-285750">
              <a:lnSpc>
                <a:spcPct val="150000"/>
              </a:lnSpc>
              <a:buFont typeface="Wingdings" pitchFamily="2" charset="2"/>
              <a:buChar char="l"/>
            </a:pPr>
            <a:r>
              <a:rPr lang="zh-CN" altLang="zh-CN" dirty="0"/>
              <a:t>北京高教学会图书馆工作研究会信息素质教育专业</a:t>
            </a:r>
            <a:r>
              <a:rPr lang="zh-CN" altLang="zh-CN" dirty="0" smtClean="0"/>
              <a:t>委员会</a:t>
            </a:r>
            <a:r>
              <a:rPr lang="zh-CN" altLang="en-US" dirty="0" smtClean="0"/>
              <a:t>（</a:t>
            </a:r>
            <a:r>
              <a:rPr lang="en-US" altLang="zh-CN" dirty="0"/>
              <a:t>2011</a:t>
            </a:r>
            <a:r>
              <a:rPr lang="zh-CN" altLang="en-US" dirty="0"/>
              <a:t>年</a:t>
            </a:r>
            <a:r>
              <a:rPr lang="en-US" altLang="zh-CN" dirty="0"/>
              <a:t>10</a:t>
            </a:r>
            <a:r>
              <a:rPr lang="zh-CN" altLang="en-US" dirty="0"/>
              <a:t>月在北京化工大学召开学术年会暨信息教育研讨会</a:t>
            </a:r>
            <a:r>
              <a:rPr lang="zh-CN" altLang="en-US" dirty="0" smtClean="0"/>
              <a:t>）</a:t>
            </a:r>
            <a:endParaRPr lang="en-US" altLang="zh-CN" dirty="0" smtClean="0"/>
          </a:p>
          <a:p>
            <a:pPr marL="742950" lvl="1" indent="-285750">
              <a:lnSpc>
                <a:spcPct val="150000"/>
              </a:lnSpc>
              <a:buFont typeface="Wingdings" pitchFamily="2" charset="2"/>
              <a:buChar char="l"/>
            </a:pPr>
            <a:r>
              <a:rPr lang="zh-CN" altLang="zh-CN" dirty="0" smtClean="0"/>
              <a:t>中国科学院国家科学图书馆</a:t>
            </a:r>
            <a:r>
              <a:rPr lang="zh-CN" altLang="en-US" dirty="0" smtClean="0"/>
              <a:t>：</a:t>
            </a:r>
            <a:r>
              <a:rPr lang="en-US" altLang="zh-CN" dirty="0" smtClean="0"/>
              <a:t>2010</a:t>
            </a:r>
            <a:r>
              <a:rPr lang="zh-CN" altLang="en-US" dirty="0" smtClean="0"/>
              <a:t>年信息素质教育平台</a:t>
            </a:r>
            <a:endParaRPr lang="en-US" altLang="zh-CN" dirty="0" smtClean="0"/>
          </a:p>
          <a:p>
            <a:pPr marL="742950" lvl="1" indent="-285750">
              <a:lnSpc>
                <a:spcPct val="150000"/>
              </a:lnSpc>
              <a:buFont typeface="Wingdings" pitchFamily="2" charset="2"/>
              <a:buChar char="l"/>
            </a:pPr>
            <a:r>
              <a:rPr lang="zh-CN" altLang="zh-CN" dirty="0"/>
              <a:t>清华大学图书馆与北京航空航天大学图书馆在</a:t>
            </a:r>
            <a:r>
              <a:rPr lang="en-US" altLang="zh-CN" dirty="0"/>
              <a:t>2003</a:t>
            </a:r>
            <a:r>
              <a:rPr lang="zh-CN" altLang="zh-CN" dirty="0"/>
              <a:t>年承担了北京高校图书馆学会为期两年</a:t>
            </a:r>
            <a:r>
              <a:rPr lang="en-US" altLang="zh-CN" dirty="0"/>
              <a:t>(2003-2005)</a:t>
            </a:r>
            <a:r>
              <a:rPr lang="zh-CN" altLang="zh-CN" dirty="0"/>
              <a:t>的科研项目“北京地区高校信息素质能力示范性框架研究”，在北京地区高校信息素质教育研究会的配合下，完成了北京地区高校信息素质能力指标体系的设计</a:t>
            </a:r>
            <a:r>
              <a:rPr lang="zh-CN" altLang="zh-CN" dirty="0" smtClean="0"/>
              <a:t>。</a:t>
            </a:r>
            <a:endParaRPr lang="zh-CN" altLang="zh-CN" dirty="0"/>
          </a:p>
        </p:txBody>
      </p:sp>
    </p:spTree>
    <p:extLst>
      <p:ext uri="{BB962C8B-B14F-4D97-AF65-F5344CB8AC3E}">
        <p14:creationId xmlns:p14="http://schemas.microsoft.com/office/powerpoint/2010/main" val="13993129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zh-CN" sz="2400" dirty="0"/>
              <a:t>基于</a:t>
            </a:r>
            <a:r>
              <a:rPr lang="en-US" altLang="zh-CN" sz="2400" dirty="0"/>
              <a:t>PEST</a:t>
            </a:r>
            <a:r>
              <a:rPr lang="zh-CN" altLang="zh-CN" sz="2400" dirty="0"/>
              <a:t>模型的大学生信息素养培育外部环境分析</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1. </a:t>
            </a:r>
            <a:r>
              <a:rPr lang="zh-CN" altLang="en-US" sz="2400" b="1" dirty="0" smtClean="0">
                <a:solidFill>
                  <a:schemeClr val="accent1">
                    <a:lumMod val="75000"/>
                  </a:schemeClr>
                </a:solidFill>
              </a:rPr>
              <a:t>政治</a:t>
            </a:r>
            <a:r>
              <a:rPr lang="zh-CN" altLang="en-US" sz="2400" b="1" dirty="0">
                <a:solidFill>
                  <a:schemeClr val="accent1">
                    <a:lumMod val="75000"/>
                  </a:schemeClr>
                </a:solidFill>
              </a:rPr>
              <a:t>环境</a:t>
            </a:r>
          </a:p>
        </p:txBody>
      </p:sp>
      <p:sp>
        <p:nvSpPr>
          <p:cNvPr id="5" name="TextBox 4"/>
          <p:cNvSpPr txBox="1"/>
          <p:nvPr/>
        </p:nvSpPr>
        <p:spPr>
          <a:xfrm>
            <a:off x="914400" y="1988840"/>
            <a:ext cx="7675240" cy="2947025"/>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dirty="0"/>
              <a:t>相关会议的举办</a:t>
            </a:r>
            <a:r>
              <a:rPr lang="zh-CN" altLang="en-US" dirty="0" smtClean="0"/>
              <a:t>：</a:t>
            </a:r>
            <a:endParaRPr lang="en-US" altLang="zh-CN" dirty="0" smtClean="0"/>
          </a:p>
          <a:p>
            <a:pPr marL="742950" lvl="1" indent="-285750">
              <a:lnSpc>
                <a:spcPct val="150000"/>
              </a:lnSpc>
              <a:buFont typeface="Wingdings" pitchFamily="2" charset="2"/>
              <a:buChar char="l"/>
            </a:pPr>
            <a:r>
              <a:rPr lang="zh-CN" altLang="zh-CN" dirty="0" smtClean="0"/>
              <a:t>中国</a:t>
            </a:r>
            <a:r>
              <a:rPr lang="zh-CN" altLang="zh-CN" dirty="0"/>
              <a:t>图书馆学会的年会都关注到了信息素养这一</a:t>
            </a:r>
            <a:r>
              <a:rPr lang="zh-CN" altLang="zh-CN" dirty="0" smtClean="0"/>
              <a:t>议题</a:t>
            </a:r>
            <a:endParaRPr lang="en-US" altLang="zh-CN" dirty="0" smtClean="0"/>
          </a:p>
          <a:p>
            <a:pPr marL="742950" lvl="1" indent="-285750">
              <a:lnSpc>
                <a:spcPct val="150000"/>
              </a:lnSpc>
              <a:buFont typeface="Wingdings" pitchFamily="2" charset="2"/>
              <a:buChar char="l"/>
            </a:pPr>
            <a:r>
              <a:rPr lang="en-US" altLang="zh-CN" dirty="0" smtClean="0"/>
              <a:t>2012</a:t>
            </a:r>
            <a:r>
              <a:rPr lang="zh-CN" altLang="zh-CN" dirty="0"/>
              <a:t>年召开的全国高职院校图书馆信息素养标准</a:t>
            </a:r>
            <a:r>
              <a:rPr lang="zh-CN" altLang="zh-CN" dirty="0" smtClean="0"/>
              <a:t>研讨会</a:t>
            </a:r>
            <a:endParaRPr lang="en-US" altLang="zh-CN" dirty="0" smtClean="0"/>
          </a:p>
          <a:p>
            <a:pPr marL="742950" lvl="1" indent="-285750">
              <a:lnSpc>
                <a:spcPct val="150000"/>
              </a:lnSpc>
              <a:buFont typeface="Wingdings" pitchFamily="2" charset="2"/>
              <a:buChar char="l"/>
            </a:pPr>
            <a:r>
              <a:rPr lang="en-US" altLang="zh-CN" dirty="0" smtClean="0"/>
              <a:t>2013</a:t>
            </a:r>
            <a:r>
              <a:rPr lang="zh-CN" altLang="zh-CN" dirty="0"/>
              <a:t>年</a:t>
            </a:r>
            <a:r>
              <a:rPr lang="en-US" altLang="zh-CN" dirty="0"/>
              <a:t>10</a:t>
            </a:r>
            <a:r>
              <a:rPr lang="zh-CN" altLang="zh-CN" dirty="0"/>
              <a:t>月召开的北京高校信息素质教育专业委员会联合全国化工院校信息站</a:t>
            </a:r>
            <a:r>
              <a:rPr lang="en-US" altLang="zh-CN" dirty="0"/>
              <a:t>--</a:t>
            </a:r>
            <a:r>
              <a:rPr lang="zh-CN" altLang="zh-CN" dirty="0"/>
              <a:t>第十八届年会暨信息素养教育</a:t>
            </a:r>
            <a:r>
              <a:rPr lang="zh-CN" altLang="zh-CN" dirty="0" smtClean="0"/>
              <a:t>研讨会</a:t>
            </a:r>
            <a:endParaRPr lang="en-US" altLang="zh-CN" dirty="0" smtClean="0"/>
          </a:p>
          <a:p>
            <a:pPr marL="742950" lvl="1" indent="-285750">
              <a:lnSpc>
                <a:spcPct val="150000"/>
              </a:lnSpc>
              <a:buFont typeface="Wingdings" pitchFamily="2" charset="2"/>
              <a:buChar char="l"/>
            </a:pPr>
            <a:r>
              <a:rPr lang="en-US" altLang="zh-CN" dirty="0" smtClean="0"/>
              <a:t>2013</a:t>
            </a:r>
            <a:r>
              <a:rPr lang="zh-CN" altLang="zh-CN" dirty="0"/>
              <a:t>年</a:t>
            </a:r>
            <a:r>
              <a:rPr lang="en-US" altLang="zh-CN" dirty="0"/>
              <a:t>11</a:t>
            </a:r>
            <a:r>
              <a:rPr lang="zh-CN" altLang="zh-CN" dirty="0"/>
              <a:t>月召开的中国图书馆学会年会第十分会场以“图书馆用户教育与信息素养教育新模式”为主题。</a:t>
            </a:r>
          </a:p>
        </p:txBody>
      </p:sp>
    </p:spTree>
    <p:extLst>
      <p:ext uri="{BB962C8B-B14F-4D97-AF65-F5344CB8AC3E}">
        <p14:creationId xmlns:p14="http://schemas.microsoft.com/office/powerpoint/2010/main" val="12741589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zh-CN" sz="2400" dirty="0"/>
              <a:t>基于</a:t>
            </a:r>
            <a:r>
              <a:rPr lang="en-US" altLang="zh-CN" sz="2400" dirty="0"/>
              <a:t>PEST</a:t>
            </a:r>
            <a:r>
              <a:rPr lang="zh-CN" altLang="zh-CN" sz="2400" dirty="0"/>
              <a:t>模型的大学生信息素养培育外部环境分析</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a:solidFill>
                  <a:schemeClr val="accent1">
                    <a:lumMod val="75000"/>
                  </a:schemeClr>
                </a:solidFill>
              </a:rPr>
              <a:t>2</a:t>
            </a:r>
            <a:r>
              <a:rPr lang="en-US" altLang="zh-CN" sz="2400" b="1" dirty="0" smtClean="0">
                <a:solidFill>
                  <a:schemeClr val="accent1">
                    <a:lumMod val="75000"/>
                  </a:schemeClr>
                </a:solidFill>
              </a:rPr>
              <a:t>. </a:t>
            </a:r>
            <a:r>
              <a:rPr lang="zh-CN" altLang="en-US" sz="2400" b="1" dirty="0" smtClean="0">
                <a:solidFill>
                  <a:schemeClr val="accent1">
                    <a:lumMod val="75000"/>
                  </a:schemeClr>
                </a:solidFill>
              </a:rPr>
              <a:t>经济环境</a:t>
            </a:r>
            <a:endParaRPr lang="zh-CN" altLang="en-US" sz="2400" b="1" dirty="0">
              <a:solidFill>
                <a:schemeClr val="accent1">
                  <a:lumMod val="75000"/>
                </a:schemeClr>
              </a:solidFill>
            </a:endParaRPr>
          </a:p>
        </p:txBody>
      </p:sp>
      <p:sp>
        <p:nvSpPr>
          <p:cNvPr id="5" name="TextBox 4"/>
          <p:cNvSpPr txBox="1"/>
          <p:nvPr/>
        </p:nvSpPr>
        <p:spPr>
          <a:xfrm>
            <a:off x="914400" y="1988840"/>
            <a:ext cx="7675240" cy="2947025"/>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dirty="0"/>
              <a:t>中国经济呈现比较稳定快速的增长趋势，根据国家统计局公布的数据，</a:t>
            </a:r>
            <a:r>
              <a:rPr lang="en-US" altLang="zh-CN" dirty="0"/>
              <a:t>2012</a:t>
            </a:r>
            <a:r>
              <a:rPr lang="zh-CN" altLang="zh-CN" dirty="0"/>
              <a:t>年国民经济增长速度仍保持在</a:t>
            </a:r>
            <a:r>
              <a:rPr lang="en-US" altLang="zh-CN" dirty="0"/>
              <a:t>7.7%</a:t>
            </a:r>
            <a:r>
              <a:rPr lang="zh-CN" altLang="zh-CN" dirty="0"/>
              <a:t>的水平</a:t>
            </a:r>
            <a:r>
              <a:rPr lang="zh-CN" altLang="zh-CN" dirty="0" smtClean="0"/>
              <a:t>。</a:t>
            </a:r>
            <a:endParaRPr lang="en-US" altLang="zh-CN" dirty="0" smtClean="0"/>
          </a:p>
          <a:p>
            <a:pPr marL="285750" indent="-285750">
              <a:lnSpc>
                <a:spcPct val="150000"/>
              </a:lnSpc>
              <a:buFont typeface="Wingdings" pitchFamily="2" charset="2"/>
              <a:buChar char="Ø"/>
            </a:pPr>
            <a:r>
              <a:rPr lang="zh-CN" altLang="zh-CN" dirty="0"/>
              <a:t>我国</a:t>
            </a:r>
            <a:r>
              <a:rPr lang="en-US" altLang="zh-CN" dirty="0"/>
              <a:t>2012</a:t>
            </a:r>
            <a:r>
              <a:rPr lang="zh-CN" altLang="zh-CN" dirty="0"/>
              <a:t>年对教育的财政支出达</a:t>
            </a:r>
            <a:r>
              <a:rPr lang="en-US" altLang="zh-CN" dirty="0"/>
              <a:t>21242.10</a:t>
            </a:r>
            <a:r>
              <a:rPr lang="zh-CN" altLang="zh-CN" dirty="0"/>
              <a:t>亿元</a:t>
            </a:r>
            <a:r>
              <a:rPr lang="zh-CN" altLang="zh-CN" dirty="0" smtClean="0"/>
              <a:t>，而</a:t>
            </a:r>
            <a:r>
              <a:rPr lang="zh-CN" altLang="zh-CN" dirty="0"/>
              <a:t>从政府支出的资助金支出方面，自</a:t>
            </a:r>
            <a:r>
              <a:rPr lang="en-US" altLang="zh-CN" dirty="0"/>
              <a:t>2008</a:t>
            </a:r>
            <a:r>
              <a:rPr lang="zh-CN" altLang="zh-CN" dirty="0"/>
              <a:t>的</a:t>
            </a:r>
            <a:r>
              <a:rPr lang="en-US" altLang="zh-CN" dirty="0"/>
              <a:t>284.65</a:t>
            </a:r>
            <a:r>
              <a:rPr lang="zh-CN" altLang="zh-CN" dirty="0"/>
              <a:t>亿元不断增长，至</a:t>
            </a:r>
            <a:r>
              <a:rPr lang="en-US" altLang="zh-CN" dirty="0"/>
              <a:t>2012</a:t>
            </a:r>
            <a:r>
              <a:rPr lang="zh-CN" altLang="zh-CN" dirty="0"/>
              <a:t>年达</a:t>
            </a:r>
            <a:r>
              <a:rPr lang="en-US" altLang="zh-CN" dirty="0"/>
              <a:t>340.67</a:t>
            </a:r>
            <a:r>
              <a:rPr lang="zh-CN" altLang="zh-CN" dirty="0"/>
              <a:t>亿元，对于教育支出的增加也在一定程度上为信息素养教育等实践的展开提供了资金支持</a:t>
            </a:r>
            <a:r>
              <a:rPr lang="zh-CN" altLang="zh-CN" dirty="0" smtClean="0"/>
              <a:t>。</a:t>
            </a:r>
            <a:endParaRPr lang="en-US" altLang="zh-CN" dirty="0" smtClean="0"/>
          </a:p>
          <a:p>
            <a:pPr marL="285750" indent="-285750">
              <a:lnSpc>
                <a:spcPct val="150000"/>
              </a:lnSpc>
              <a:buFont typeface="Wingdings" pitchFamily="2" charset="2"/>
              <a:buChar char="Ø"/>
            </a:pPr>
            <a:r>
              <a:rPr lang="zh-CN" altLang="zh-CN" dirty="0"/>
              <a:t>大学生就业压力也相应地增加，也对大学生提出更高</a:t>
            </a:r>
            <a:r>
              <a:rPr lang="zh-CN" altLang="zh-CN" dirty="0" smtClean="0"/>
              <a:t>的</a:t>
            </a:r>
            <a:r>
              <a:rPr lang="zh-CN" altLang="en-US" dirty="0" smtClean="0"/>
              <a:t>信息素质</a:t>
            </a:r>
            <a:r>
              <a:rPr lang="zh-CN" altLang="zh-CN" dirty="0" smtClean="0"/>
              <a:t>要求</a:t>
            </a:r>
            <a:r>
              <a:rPr lang="zh-CN" altLang="zh-CN" dirty="0"/>
              <a:t>。</a:t>
            </a:r>
            <a:endParaRPr lang="en-US" altLang="zh-CN" dirty="0" smtClean="0"/>
          </a:p>
        </p:txBody>
      </p:sp>
    </p:spTree>
    <p:extLst>
      <p:ext uri="{BB962C8B-B14F-4D97-AF65-F5344CB8AC3E}">
        <p14:creationId xmlns:p14="http://schemas.microsoft.com/office/powerpoint/2010/main" val="2483337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zh-CN" sz="2400" dirty="0"/>
              <a:t>基于</a:t>
            </a:r>
            <a:r>
              <a:rPr lang="en-US" altLang="zh-CN" sz="2400" dirty="0"/>
              <a:t>PEST</a:t>
            </a:r>
            <a:r>
              <a:rPr lang="zh-CN" altLang="zh-CN" sz="2400" dirty="0"/>
              <a:t>模型的大学生信息素养培育外部环境分析</a:t>
            </a:r>
            <a:endParaRPr lang="en-US" altLang="zh-CN" sz="2400" dirty="0">
              <a:ea typeface="宋体" charset="-122"/>
            </a:endParaRPr>
          </a:p>
        </p:txBody>
      </p:sp>
      <p:sp>
        <p:nvSpPr>
          <p:cNvPr id="6" name="TextBox 5"/>
          <p:cNvSpPr txBox="1"/>
          <p:nvPr/>
        </p:nvSpPr>
        <p:spPr>
          <a:xfrm>
            <a:off x="983995" y="1412776"/>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3. </a:t>
            </a:r>
            <a:r>
              <a:rPr lang="zh-CN" altLang="en-US" sz="2400" b="1" dirty="0">
                <a:solidFill>
                  <a:schemeClr val="accent1">
                    <a:lumMod val="75000"/>
                  </a:schemeClr>
                </a:solidFill>
              </a:rPr>
              <a:t>技术</a:t>
            </a:r>
            <a:r>
              <a:rPr lang="zh-CN" altLang="en-US" sz="2400" b="1" dirty="0" smtClean="0">
                <a:solidFill>
                  <a:schemeClr val="accent1">
                    <a:lumMod val="75000"/>
                  </a:schemeClr>
                </a:solidFill>
              </a:rPr>
              <a:t>环境</a:t>
            </a:r>
            <a:endParaRPr lang="zh-CN" altLang="en-US" sz="2400" b="1" dirty="0">
              <a:solidFill>
                <a:schemeClr val="accent1">
                  <a:lumMod val="75000"/>
                </a:schemeClr>
              </a:solidFill>
            </a:endParaRPr>
          </a:p>
        </p:txBody>
      </p:sp>
      <p:sp>
        <p:nvSpPr>
          <p:cNvPr id="7" name="TextBox 6"/>
          <p:cNvSpPr txBox="1"/>
          <p:nvPr/>
        </p:nvSpPr>
        <p:spPr>
          <a:xfrm>
            <a:off x="914400" y="2060848"/>
            <a:ext cx="7675240" cy="2531527"/>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dirty="0"/>
              <a:t>随着互联网尤其是移动互联网的发展，网络课堂、远程教育、虚拟学习空间等教育方式被引入到信息素养的教育中，而云计算、</a:t>
            </a:r>
            <a:r>
              <a:rPr lang="en-US" altLang="zh-CN" dirty="0"/>
              <a:t>4G</a:t>
            </a:r>
            <a:r>
              <a:rPr lang="zh-CN" altLang="zh-CN" dirty="0"/>
              <a:t>通讯技术的推出等</a:t>
            </a:r>
            <a:r>
              <a:rPr lang="zh-CN" altLang="zh-CN" dirty="0" smtClean="0"/>
              <a:t>，更</a:t>
            </a:r>
            <a:r>
              <a:rPr lang="zh-CN" altLang="zh-CN" dirty="0"/>
              <a:t>能进一步突破时间、空间等的局限，在更大范围内整合信息资源与信息素养教育的相关主体，促进教育模式不断演变和革新</a:t>
            </a:r>
            <a:r>
              <a:rPr lang="zh-CN" altLang="zh-CN" dirty="0" smtClean="0"/>
              <a:t>。</a:t>
            </a:r>
            <a:endParaRPr lang="en-US" altLang="zh-CN" dirty="0" smtClean="0"/>
          </a:p>
          <a:p>
            <a:pPr marL="285750" indent="-285750">
              <a:lnSpc>
                <a:spcPct val="150000"/>
              </a:lnSpc>
              <a:buFont typeface="Wingdings" pitchFamily="2" charset="2"/>
              <a:buChar char="Ø"/>
            </a:pPr>
            <a:r>
              <a:rPr lang="zh-CN" altLang="zh-CN" dirty="0" smtClean="0"/>
              <a:t>搜索引擎</a:t>
            </a:r>
            <a:r>
              <a:rPr lang="zh-CN" altLang="zh-CN" dirty="0"/>
              <a:t>、微博微信</a:t>
            </a:r>
            <a:r>
              <a:rPr lang="zh-CN" altLang="zh-CN" dirty="0" smtClean="0"/>
              <a:t>等信息</a:t>
            </a:r>
            <a:r>
              <a:rPr lang="zh-CN" altLang="zh-CN" dirty="0"/>
              <a:t>资源鱼龙混杂的环境下</a:t>
            </a:r>
            <a:r>
              <a:rPr lang="zh-CN" altLang="zh-CN" dirty="0" smtClean="0"/>
              <a:t>，也</a:t>
            </a:r>
            <a:r>
              <a:rPr lang="zh-CN" altLang="zh-CN" dirty="0"/>
              <a:t>为信息素养教育带来新的挑战。</a:t>
            </a:r>
          </a:p>
        </p:txBody>
      </p:sp>
    </p:spTree>
    <p:extLst>
      <p:ext uri="{BB962C8B-B14F-4D97-AF65-F5344CB8AC3E}">
        <p14:creationId xmlns:p14="http://schemas.microsoft.com/office/powerpoint/2010/main" val="420839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smtClean="0">
                <a:ea typeface="宋体" charset="-122"/>
              </a:rPr>
              <a:t>信息素养的特点</a:t>
            </a:r>
            <a:endParaRPr lang="en-US" altLang="zh-CN" dirty="0">
              <a:ea typeface="宋体" charset="-122"/>
            </a:endParaRPr>
          </a:p>
        </p:txBody>
      </p:sp>
      <p:sp>
        <p:nvSpPr>
          <p:cNvPr id="55299" name="AutoShape 3"/>
          <p:cNvSpPr>
            <a:spLocks noChangeArrowheads="1"/>
          </p:cNvSpPr>
          <p:nvPr/>
        </p:nvSpPr>
        <p:spPr bwMode="auto">
          <a:xfrm>
            <a:off x="6336308" y="2996952"/>
            <a:ext cx="1676400" cy="2088232"/>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0" name="AutoShape 4"/>
          <p:cNvSpPr>
            <a:spLocks noChangeArrowheads="1"/>
          </p:cNvSpPr>
          <p:nvPr/>
        </p:nvSpPr>
        <p:spPr bwMode="auto">
          <a:xfrm>
            <a:off x="4583708" y="2996952"/>
            <a:ext cx="1665288" cy="2088232"/>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2843808" y="2996952"/>
            <a:ext cx="1616075" cy="2088232"/>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sp>
        <p:nvSpPr>
          <p:cNvPr id="55302" name="AutoShape 6"/>
          <p:cNvSpPr>
            <a:spLocks noChangeArrowheads="1"/>
          </p:cNvSpPr>
          <p:nvPr/>
        </p:nvSpPr>
        <p:spPr bwMode="auto">
          <a:xfrm>
            <a:off x="1078508" y="2996952"/>
            <a:ext cx="1676400" cy="2088232"/>
          </a:xfrm>
          <a:prstGeom prst="roundRect">
            <a:avLst>
              <a:gd name="adj" fmla="val 13745"/>
            </a:avLst>
          </a:prstGeom>
          <a:noFill/>
          <a:ln w="38100">
            <a:solidFill>
              <a:schemeClr val="bg2"/>
            </a:solidFill>
            <a:round/>
            <a:headEnd/>
            <a:tailEnd/>
          </a:ln>
          <a:effectLst/>
        </p:spPr>
        <p:txBody>
          <a:bodyPr wrap="none" anchor="ctr"/>
          <a:lstStyle/>
          <a:p>
            <a:endParaRPr lang="zh-CN" altLang="en-US"/>
          </a:p>
        </p:txBody>
      </p:sp>
      <p:grpSp>
        <p:nvGrpSpPr>
          <p:cNvPr id="55303" name="Group 7"/>
          <p:cNvGrpSpPr>
            <a:grpSpLocks/>
          </p:cNvGrpSpPr>
          <p:nvPr/>
        </p:nvGrpSpPr>
        <p:grpSpPr bwMode="auto">
          <a:xfrm>
            <a:off x="1331640" y="1628800"/>
            <a:ext cx="6096000" cy="990600"/>
            <a:chOff x="624" y="1152"/>
            <a:chExt cx="4080" cy="720"/>
          </a:xfrm>
        </p:grpSpPr>
        <p:sp>
          <p:nvSpPr>
            <p:cNvPr id="55304" name="Rectangle 8"/>
            <p:cNvSpPr>
              <a:spLocks noChangeArrowheads="1"/>
            </p:cNvSpPr>
            <p:nvPr/>
          </p:nvSpPr>
          <p:spPr bwMode="gray">
            <a:xfrm rot="3419336">
              <a:off x="624" y="1200"/>
              <a:ext cx="672" cy="672"/>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55305" name="Group 9"/>
            <p:cNvGrpSpPr>
              <a:grpSpLocks/>
            </p:cNvGrpSpPr>
            <p:nvPr/>
          </p:nvGrpSpPr>
          <p:grpSpPr bwMode="auto">
            <a:xfrm>
              <a:off x="1296" y="1296"/>
              <a:ext cx="624" cy="96"/>
              <a:chOff x="2003" y="3439"/>
              <a:chExt cx="468" cy="244"/>
            </a:xfrm>
          </p:grpSpPr>
          <p:sp>
            <p:nvSpPr>
              <p:cNvPr id="55306" name="Oval 10"/>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07" name="Rectangle 11"/>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08" name="Oval 12"/>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09" name="Oval 13"/>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0" name="Rectangle 14"/>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nvGrpSpPr>
            <p:cNvPr id="55311" name="Group 15"/>
            <p:cNvGrpSpPr>
              <a:grpSpLocks/>
            </p:cNvGrpSpPr>
            <p:nvPr/>
          </p:nvGrpSpPr>
          <p:grpSpPr bwMode="auto">
            <a:xfrm>
              <a:off x="2448" y="1296"/>
              <a:ext cx="624" cy="96"/>
              <a:chOff x="2003" y="3439"/>
              <a:chExt cx="468" cy="244"/>
            </a:xfrm>
          </p:grpSpPr>
          <p:sp>
            <p:nvSpPr>
              <p:cNvPr id="55312" name="Oval 16"/>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3" name="Rectangle 17"/>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14" name="Oval 18"/>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15" name="Oval 19"/>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16" name="Rectangle 20"/>
            <p:cNvSpPr>
              <a:spLocks noChangeArrowheads="1"/>
            </p:cNvSpPr>
            <p:nvPr/>
          </p:nvSpPr>
          <p:spPr bwMode="gray">
            <a:xfrm rot="3419336">
              <a:off x="2880" y="1152"/>
              <a:ext cx="672" cy="672"/>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55317" name="Group 21"/>
            <p:cNvGrpSpPr>
              <a:grpSpLocks/>
            </p:cNvGrpSpPr>
            <p:nvPr/>
          </p:nvGrpSpPr>
          <p:grpSpPr bwMode="auto">
            <a:xfrm>
              <a:off x="3600" y="1296"/>
              <a:ext cx="816" cy="96"/>
              <a:chOff x="2003" y="3439"/>
              <a:chExt cx="468" cy="244"/>
            </a:xfrm>
          </p:grpSpPr>
          <p:sp>
            <p:nvSpPr>
              <p:cNvPr id="55318" name="Oval 22"/>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round/>
                <a:headEnd/>
                <a:tailEnd/>
              </a:ln>
              <a:effectLst/>
            </p:spPr>
            <p:txBody>
              <a:bodyPr wrap="none" anchor="ctr"/>
              <a:lstStyle/>
              <a:p>
                <a:endParaRPr lang="zh-CN" altLang="en-US"/>
              </a:p>
            </p:txBody>
          </p:sp>
          <p:sp>
            <p:nvSpPr>
              <p:cNvPr id="55319" name="Rectangle 23"/>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9525">
                <a:noFill/>
                <a:miter lim="800000"/>
                <a:headEnd/>
                <a:tailEnd/>
              </a:ln>
              <a:effectLst/>
            </p:spPr>
            <p:txBody>
              <a:bodyPr wrap="none" anchor="ctr"/>
              <a:lstStyle/>
              <a:p>
                <a:endParaRPr lang="zh-CN" altLang="en-US"/>
              </a:p>
            </p:txBody>
          </p:sp>
          <p:sp>
            <p:nvSpPr>
              <p:cNvPr id="55320" name="Oval 24"/>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endParaRPr lang="zh-CN" altLang="en-US"/>
              </a:p>
            </p:txBody>
          </p:sp>
          <p:sp>
            <p:nvSpPr>
              <p:cNvPr id="55321" name="Oval 25"/>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endParaRPr lang="zh-CN" altLang="en-US"/>
              </a:p>
            </p:txBody>
          </p:sp>
        </p:grpSp>
        <p:sp>
          <p:nvSpPr>
            <p:cNvPr id="55322" name="Rectangle 26"/>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sp3d>
          </p:spPr>
          <p:txBody>
            <a:bodyPr wrap="none" anchor="ctr">
              <a:flatTx/>
            </a:bodyPr>
            <a:lstStyle/>
            <a:p>
              <a:endParaRPr lang="zh-CN" altLang="en-US"/>
            </a:p>
          </p:txBody>
        </p:sp>
      </p:grpSp>
      <p:sp>
        <p:nvSpPr>
          <p:cNvPr id="55323" name="Rectangle 27"/>
          <p:cNvSpPr>
            <a:spLocks noChangeArrowheads="1"/>
          </p:cNvSpPr>
          <p:nvPr/>
        </p:nvSpPr>
        <p:spPr bwMode="gray">
          <a:xfrm>
            <a:off x="1490390" y="1947888"/>
            <a:ext cx="877163" cy="369332"/>
          </a:xfrm>
          <a:prstGeom prst="rect">
            <a:avLst/>
          </a:prstGeom>
          <a:noFill/>
          <a:ln w="9525">
            <a:noFill/>
            <a:miter lim="800000"/>
            <a:headEnd/>
            <a:tailEnd/>
          </a:ln>
          <a:effectLst/>
        </p:spPr>
        <p:txBody>
          <a:bodyPr wrap="none">
            <a:spAutoFit/>
          </a:bodyPr>
          <a:lstStyle/>
          <a:p>
            <a:r>
              <a:rPr lang="zh-CN" altLang="en-US" dirty="0" smtClean="0">
                <a:solidFill>
                  <a:schemeClr val="bg1"/>
                </a:solidFill>
                <a:ea typeface="宋体" charset="-122"/>
              </a:rPr>
              <a:t>综合性</a:t>
            </a:r>
            <a:endParaRPr lang="en-US" altLang="zh-CN" dirty="0">
              <a:solidFill>
                <a:schemeClr val="bg1"/>
              </a:solidFill>
              <a:ea typeface="宋体" charset="-122"/>
            </a:endParaRPr>
          </a:p>
        </p:txBody>
      </p:sp>
      <p:sp>
        <p:nvSpPr>
          <p:cNvPr id="55324" name="Rectangle 28"/>
          <p:cNvSpPr>
            <a:spLocks noChangeArrowheads="1"/>
          </p:cNvSpPr>
          <p:nvPr/>
        </p:nvSpPr>
        <p:spPr bwMode="gray">
          <a:xfrm>
            <a:off x="3242990" y="1947888"/>
            <a:ext cx="877163" cy="369332"/>
          </a:xfrm>
          <a:prstGeom prst="rect">
            <a:avLst/>
          </a:prstGeom>
          <a:noFill/>
          <a:ln w="9525">
            <a:noFill/>
            <a:miter lim="800000"/>
            <a:headEnd/>
            <a:tailEnd/>
          </a:ln>
          <a:effectLst/>
        </p:spPr>
        <p:txBody>
          <a:bodyPr wrap="none">
            <a:spAutoFit/>
          </a:bodyPr>
          <a:lstStyle/>
          <a:p>
            <a:r>
              <a:rPr lang="zh-CN" altLang="en-US" dirty="0" smtClean="0">
                <a:solidFill>
                  <a:schemeClr val="bg1"/>
                </a:solidFill>
                <a:ea typeface="宋体" charset="-122"/>
              </a:rPr>
              <a:t>交叉性</a:t>
            </a:r>
            <a:endParaRPr lang="en-US" altLang="zh-CN" dirty="0">
              <a:solidFill>
                <a:schemeClr val="bg1"/>
              </a:solidFill>
              <a:ea typeface="宋体" charset="-122"/>
            </a:endParaRPr>
          </a:p>
        </p:txBody>
      </p:sp>
      <p:sp>
        <p:nvSpPr>
          <p:cNvPr id="55325" name="Rectangle 29"/>
          <p:cNvSpPr>
            <a:spLocks noChangeArrowheads="1"/>
          </p:cNvSpPr>
          <p:nvPr/>
        </p:nvSpPr>
        <p:spPr bwMode="gray">
          <a:xfrm>
            <a:off x="4843190" y="1947888"/>
            <a:ext cx="877163" cy="369332"/>
          </a:xfrm>
          <a:prstGeom prst="rect">
            <a:avLst/>
          </a:prstGeom>
          <a:noFill/>
          <a:ln w="9525">
            <a:noFill/>
            <a:miter lim="800000"/>
            <a:headEnd/>
            <a:tailEnd/>
          </a:ln>
          <a:effectLst/>
        </p:spPr>
        <p:txBody>
          <a:bodyPr wrap="none">
            <a:spAutoFit/>
          </a:bodyPr>
          <a:lstStyle/>
          <a:p>
            <a:r>
              <a:rPr lang="zh-CN" altLang="en-US" dirty="0" smtClean="0">
                <a:solidFill>
                  <a:schemeClr val="bg1"/>
                </a:solidFill>
                <a:ea typeface="宋体" charset="-122"/>
              </a:rPr>
              <a:t>渗透性</a:t>
            </a:r>
            <a:endParaRPr lang="en-US" altLang="zh-CN" dirty="0">
              <a:solidFill>
                <a:schemeClr val="bg1"/>
              </a:solidFill>
              <a:ea typeface="宋体" charset="-122"/>
            </a:endParaRPr>
          </a:p>
        </p:txBody>
      </p:sp>
      <p:sp>
        <p:nvSpPr>
          <p:cNvPr id="55326" name="Rectangle 30"/>
          <p:cNvSpPr>
            <a:spLocks noChangeArrowheads="1"/>
          </p:cNvSpPr>
          <p:nvPr/>
        </p:nvSpPr>
        <p:spPr bwMode="gray">
          <a:xfrm>
            <a:off x="6595790" y="1947888"/>
            <a:ext cx="877163" cy="369332"/>
          </a:xfrm>
          <a:prstGeom prst="rect">
            <a:avLst/>
          </a:prstGeom>
          <a:noFill/>
          <a:ln w="9525">
            <a:noFill/>
            <a:miter lim="800000"/>
            <a:headEnd/>
            <a:tailEnd/>
          </a:ln>
          <a:effectLst/>
        </p:spPr>
        <p:txBody>
          <a:bodyPr wrap="none">
            <a:spAutoFit/>
          </a:bodyPr>
          <a:lstStyle/>
          <a:p>
            <a:r>
              <a:rPr lang="zh-CN" altLang="en-US" dirty="0" smtClean="0">
                <a:solidFill>
                  <a:schemeClr val="bg1"/>
                </a:solidFill>
                <a:ea typeface="宋体" charset="-122"/>
              </a:rPr>
              <a:t>动态性</a:t>
            </a:r>
            <a:endParaRPr lang="en-US" altLang="zh-CN" dirty="0">
              <a:solidFill>
                <a:schemeClr val="bg1"/>
              </a:solidFill>
              <a:ea typeface="宋体" charset="-122"/>
            </a:endParaRPr>
          </a:p>
        </p:txBody>
      </p:sp>
      <p:sp>
        <p:nvSpPr>
          <p:cNvPr id="55327" name="Rectangle 31"/>
          <p:cNvSpPr>
            <a:spLocks noChangeArrowheads="1"/>
          </p:cNvSpPr>
          <p:nvPr/>
        </p:nvSpPr>
        <p:spPr bwMode="auto">
          <a:xfrm>
            <a:off x="1187624" y="3140968"/>
            <a:ext cx="1512168" cy="2304256"/>
          </a:xfrm>
          <a:prstGeom prst="rect">
            <a:avLst/>
          </a:prstGeom>
          <a:noFill/>
          <a:ln w="9525">
            <a:noFill/>
            <a:miter lim="800000"/>
            <a:headEnd/>
            <a:tailEnd/>
          </a:ln>
          <a:effectLst/>
        </p:spPr>
        <p:txBody>
          <a:bodyPr wrap="square">
            <a:noAutofit/>
          </a:bodyPr>
          <a:lstStyle/>
          <a:p>
            <a:r>
              <a:rPr lang="zh-CN" altLang="en-US" sz="1500" dirty="0" smtClean="0">
                <a:latin typeface="黑体"/>
                <a:ea typeface="黑体"/>
                <a:cs typeface="黑体"/>
              </a:rPr>
              <a:t>信息素养是一个多层</a:t>
            </a:r>
            <a:r>
              <a:rPr lang="zh-CN" altLang="en-US" sz="1500" dirty="0">
                <a:latin typeface="黑体"/>
                <a:ea typeface="黑体"/>
                <a:cs typeface="黑体"/>
              </a:rPr>
              <a:t>次、多角度的有着丰富内涵和广泛外延的综合性</a:t>
            </a:r>
            <a:r>
              <a:rPr lang="zh-CN" altLang="en-US" sz="1500" dirty="0" smtClean="0">
                <a:latin typeface="黑体"/>
                <a:ea typeface="黑体"/>
                <a:cs typeface="黑体"/>
              </a:rPr>
              <a:t>概念。</a:t>
            </a:r>
            <a:endParaRPr lang="en-US" altLang="zh-CN" sz="1500" dirty="0">
              <a:latin typeface="黑体"/>
              <a:ea typeface="黑体"/>
              <a:cs typeface="黑体"/>
            </a:endParaRPr>
          </a:p>
        </p:txBody>
      </p:sp>
      <p:sp>
        <p:nvSpPr>
          <p:cNvPr id="38" name="Rectangle 31"/>
          <p:cNvSpPr>
            <a:spLocks noChangeArrowheads="1"/>
          </p:cNvSpPr>
          <p:nvPr/>
        </p:nvSpPr>
        <p:spPr bwMode="auto">
          <a:xfrm>
            <a:off x="2915816" y="3140968"/>
            <a:ext cx="1512168" cy="2304256"/>
          </a:xfrm>
          <a:prstGeom prst="rect">
            <a:avLst/>
          </a:prstGeom>
          <a:noFill/>
          <a:ln w="9525">
            <a:noFill/>
            <a:miter lim="800000"/>
            <a:headEnd/>
            <a:tailEnd/>
          </a:ln>
          <a:effectLst/>
        </p:spPr>
        <p:txBody>
          <a:bodyPr wrap="square">
            <a:noAutofit/>
          </a:bodyPr>
          <a:lstStyle/>
          <a:p>
            <a:r>
              <a:rPr lang="zh-CN" altLang="en-US" sz="1500" dirty="0" smtClean="0">
                <a:latin typeface="黑体"/>
                <a:ea typeface="黑体"/>
                <a:cs typeface="黑体"/>
              </a:rPr>
              <a:t>信息素养是一个具备</a:t>
            </a:r>
            <a:r>
              <a:rPr lang="zh-CN" altLang="en-US" sz="1500" dirty="0">
                <a:latin typeface="黑体"/>
                <a:ea typeface="黑体"/>
                <a:cs typeface="黑体"/>
              </a:rPr>
              <a:t>多学科交叉特</a:t>
            </a:r>
            <a:r>
              <a:rPr lang="zh-CN" altLang="en-US" sz="1500" dirty="0" smtClean="0">
                <a:latin typeface="黑体"/>
                <a:ea typeface="黑体"/>
                <a:cs typeface="黑体"/>
              </a:rPr>
              <a:t>征的修养。</a:t>
            </a:r>
            <a:endParaRPr lang="en-US" altLang="zh-CN" sz="1500" dirty="0">
              <a:latin typeface="黑体"/>
              <a:ea typeface="黑体"/>
              <a:cs typeface="黑体"/>
            </a:endParaRPr>
          </a:p>
        </p:txBody>
      </p:sp>
      <p:sp>
        <p:nvSpPr>
          <p:cNvPr id="39" name="Rectangle 31"/>
          <p:cNvSpPr>
            <a:spLocks noChangeArrowheads="1"/>
          </p:cNvSpPr>
          <p:nvPr/>
        </p:nvSpPr>
        <p:spPr bwMode="auto">
          <a:xfrm>
            <a:off x="4644008" y="3140968"/>
            <a:ext cx="1512168" cy="2304256"/>
          </a:xfrm>
          <a:prstGeom prst="rect">
            <a:avLst/>
          </a:prstGeom>
          <a:noFill/>
          <a:ln w="9525">
            <a:noFill/>
            <a:miter lim="800000"/>
            <a:headEnd/>
            <a:tailEnd/>
          </a:ln>
          <a:effectLst/>
        </p:spPr>
        <p:txBody>
          <a:bodyPr wrap="square">
            <a:noAutofit/>
          </a:bodyPr>
          <a:lstStyle/>
          <a:p>
            <a:r>
              <a:rPr lang="zh-CN" altLang="en-US" sz="1500" dirty="0" smtClean="0">
                <a:latin typeface="黑体"/>
                <a:ea typeface="黑体"/>
                <a:cs typeface="黑体"/>
              </a:rPr>
              <a:t>信息素养</a:t>
            </a:r>
            <a:r>
              <a:rPr lang="zh-CN" altLang="en-US" sz="1500" dirty="0">
                <a:latin typeface="黑体"/>
                <a:ea typeface="黑体"/>
                <a:cs typeface="黑体"/>
              </a:rPr>
              <a:t>作为一种内涵渗透到生活</a:t>
            </a:r>
            <a:r>
              <a:rPr lang="zh-CN" altLang="en-US" sz="1500" dirty="0" smtClean="0">
                <a:latin typeface="黑体"/>
                <a:ea typeface="黑体"/>
                <a:cs typeface="黑体"/>
              </a:rPr>
              <a:t>中的每个细节，对信息时</a:t>
            </a:r>
            <a:r>
              <a:rPr lang="zh-CN" altLang="en-US" sz="1500" dirty="0">
                <a:latin typeface="黑体"/>
                <a:ea typeface="黑体"/>
                <a:cs typeface="黑体"/>
              </a:rPr>
              <a:t>代人才的思维习惯、行为方式产生了</a:t>
            </a:r>
            <a:r>
              <a:rPr lang="zh-CN" altLang="en-US" sz="1500" dirty="0" smtClean="0">
                <a:latin typeface="黑体"/>
                <a:ea typeface="黑体"/>
                <a:cs typeface="黑体"/>
              </a:rPr>
              <a:t>深刻的影响</a:t>
            </a:r>
            <a:r>
              <a:rPr lang="zh-CN" altLang="en-US" sz="1500" dirty="0">
                <a:latin typeface="黑体"/>
                <a:ea typeface="黑体"/>
                <a:cs typeface="黑体"/>
              </a:rPr>
              <a:t>。</a:t>
            </a:r>
            <a:endParaRPr lang="en-US" altLang="zh-CN" sz="1500" dirty="0">
              <a:latin typeface="黑体"/>
              <a:ea typeface="黑体"/>
              <a:cs typeface="黑体"/>
            </a:endParaRPr>
          </a:p>
        </p:txBody>
      </p:sp>
      <p:sp>
        <p:nvSpPr>
          <p:cNvPr id="42" name="Rectangle 31"/>
          <p:cNvSpPr>
            <a:spLocks noChangeArrowheads="1"/>
          </p:cNvSpPr>
          <p:nvPr/>
        </p:nvSpPr>
        <p:spPr bwMode="auto">
          <a:xfrm>
            <a:off x="6444208" y="3140968"/>
            <a:ext cx="1512168" cy="2304256"/>
          </a:xfrm>
          <a:prstGeom prst="rect">
            <a:avLst/>
          </a:prstGeom>
          <a:noFill/>
          <a:ln w="9525">
            <a:noFill/>
            <a:miter lim="800000"/>
            <a:headEnd/>
            <a:tailEnd/>
          </a:ln>
          <a:effectLst/>
        </p:spPr>
        <p:txBody>
          <a:bodyPr wrap="square">
            <a:noAutofit/>
          </a:bodyPr>
          <a:lstStyle/>
          <a:p>
            <a:r>
              <a:rPr lang="zh-CN" altLang="en-US" sz="1500" dirty="0">
                <a:latin typeface="黑体"/>
                <a:ea typeface="黑体"/>
                <a:cs typeface="黑体"/>
              </a:rPr>
              <a:t>信息素养</a:t>
            </a:r>
            <a:r>
              <a:rPr lang="zh-CN" altLang="en-US" sz="1500" dirty="0" smtClean="0">
                <a:latin typeface="黑体"/>
                <a:ea typeface="黑体"/>
                <a:cs typeface="黑体"/>
              </a:rPr>
              <a:t>的形成是后天养</a:t>
            </a:r>
            <a:r>
              <a:rPr lang="zh-CN" altLang="en-US" sz="1500" dirty="0">
                <a:latin typeface="黑体"/>
                <a:ea typeface="黑体"/>
                <a:cs typeface="黑体"/>
              </a:rPr>
              <a:t>成的从无到有、从低向高的过程</a:t>
            </a:r>
            <a:r>
              <a:rPr lang="zh-CN" altLang="en-US" sz="1500" dirty="0" smtClean="0">
                <a:latin typeface="黑体"/>
                <a:ea typeface="黑体"/>
                <a:cs typeface="黑体"/>
              </a:rPr>
              <a:t>，是一个与时俱进</a:t>
            </a:r>
            <a:r>
              <a:rPr lang="zh-CN" altLang="en-US" sz="1500" dirty="0">
                <a:latin typeface="黑体"/>
                <a:ea typeface="黑体"/>
                <a:cs typeface="黑体"/>
              </a:rPr>
              <a:t>的动态概念。</a:t>
            </a:r>
          </a:p>
        </p:txBody>
      </p:sp>
    </p:spTree>
    <p:extLst>
      <p:ext uri="{BB962C8B-B14F-4D97-AF65-F5344CB8AC3E}">
        <p14:creationId xmlns:p14="http://schemas.microsoft.com/office/powerpoint/2010/main" val="425548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 calcmode="lin" valueType="num">
                                      <p:cBhvr additive="base">
                                        <p:cTn id="7" dur="500"/>
                                        <p:tgtEl>
                                          <p:spTgt spid="55302"/>
                                        </p:tgtEl>
                                        <p:attrNameLst>
                                          <p:attrName>ppt_x</p:attrName>
                                        </p:attrNameLst>
                                      </p:cBhvr>
                                      <p:tavLst>
                                        <p:tav tm="0">
                                          <p:val>
                                            <p:strVal val="#ppt_x+#ppt_w*1.125000"/>
                                          </p:val>
                                        </p:tav>
                                        <p:tav tm="100000">
                                          <p:val>
                                            <p:strVal val="#ppt_x"/>
                                          </p:val>
                                        </p:tav>
                                      </p:tavLst>
                                    </p:anim>
                                    <p:animEffect transition="in" filter="wipe(left)">
                                      <p:cBhvr>
                                        <p:cTn id="8" dur="500"/>
                                        <p:tgtEl>
                                          <p:spTgt spid="55302"/>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55323"/>
                                        </p:tgtEl>
                                        <p:attrNameLst>
                                          <p:attrName>style.visibility</p:attrName>
                                        </p:attrNameLst>
                                      </p:cBhvr>
                                      <p:to>
                                        <p:strVal val="visible"/>
                                      </p:to>
                                    </p:set>
                                    <p:anim calcmode="lin" valueType="num">
                                      <p:cBhvr additive="base">
                                        <p:cTn id="11" dur="500"/>
                                        <p:tgtEl>
                                          <p:spTgt spid="55323"/>
                                        </p:tgtEl>
                                        <p:attrNameLst>
                                          <p:attrName>ppt_x</p:attrName>
                                        </p:attrNameLst>
                                      </p:cBhvr>
                                      <p:tavLst>
                                        <p:tav tm="0">
                                          <p:val>
                                            <p:strVal val="#ppt_x+#ppt_w*1.125000"/>
                                          </p:val>
                                        </p:tav>
                                        <p:tav tm="100000">
                                          <p:val>
                                            <p:strVal val="#ppt_x"/>
                                          </p:val>
                                        </p:tav>
                                      </p:tavLst>
                                    </p:anim>
                                    <p:animEffect transition="in" filter="wipe(left)">
                                      <p:cBhvr>
                                        <p:cTn id="12" dur="500"/>
                                        <p:tgtEl>
                                          <p:spTgt spid="55323"/>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55327"/>
                                        </p:tgtEl>
                                        <p:attrNameLst>
                                          <p:attrName>style.visibility</p:attrName>
                                        </p:attrNameLst>
                                      </p:cBhvr>
                                      <p:to>
                                        <p:strVal val="visible"/>
                                      </p:to>
                                    </p:set>
                                    <p:anim calcmode="lin" valueType="num">
                                      <p:cBhvr additive="base">
                                        <p:cTn id="15" dur="500"/>
                                        <p:tgtEl>
                                          <p:spTgt spid="55327"/>
                                        </p:tgtEl>
                                        <p:attrNameLst>
                                          <p:attrName>ppt_x</p:attrName>
                                        </p:attrNameLst>
                                      </p:cBhvr>
                                      <p:tavLst>
                                        <p:tav tm="0">
                                          <p:val>
                                            <p:strVal val="#ppt_x+#ppt_w*1.125000"/>
                                          </p:val>
                                        </p:tav>
                                        <p:tav tm="100000">
                                          <p:val>
                                            <p:strVal val="#ppt_x"/>
                                          </p:val>
                                        </p:tav>
                                      </p:tavLst>
                                    </p:anim>
                                    <p:animEffect transition="in" filter="wipe(left)">
                                      <p:cBhvr>
                                        <p:cTn id="16" dur="500"/>
                                        <p:tgtEl>
                                          <p:spTgt spid="5532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55301"/>
                                        </p:tgtEl>
                                        <p:attrNameLst>
                                          <p:attrName>style.visibility</p:attrName>
                                        </p:attrNameLst>
                                      </p:cBhvr>
                                      <p:to>
                                        <p:strVal val="visible"/>
                                      </p:to>
                                    </p:set>
                                    <p:anim calcmode="lin" valueType="num">
                                      <p:cBhvr additive="base">
                                        <p:cTn id="21" dur="500"/>
                                        <p:tgtEl>
                                          <p:spTgt spid="55301"/>
                                        </p:tgtEl>
                                        <p:attrNameLst>
                                          <p:attrName>ppt_x</p:attrName>
                                        </p:attrNameLst>
                                      </p:cBhvr>
                                      <p:tavLst>
                                        <p:tav tm="0">
                                          <p:val>
                                            <p:strVal val="#ppt_x+#ppt_w*1.125000"/>
                                          </p:val>
                                        </p:tav>
                                        <p:tav tm="100000">
                                          <p:val>
                                            <p:strVal val="#ppt_x"/>
                                          </p:val>
                                        </p:tav>
                                      </p:tavLst>
                                    </p:anim>
                                    <p:animEffect transition="in" filter="wipe(left)">
                                      <p:cBhvr>
                                        <p:cTn id="22" dur="500"/>
                                        <p:tgtEl>
                                          <p:spTgt spid="55301"/>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55324"/>
                                        </p:tgtEl>
                                        <p:attrNameLst>
                                          <p:attrName>style.visibility</p:attrName>
                                        </p:attrNameLst>
                                      </p:cBhvr>
                                      <p:to>
                                        <p:strVal val="visible"/>
                                      </p:to>
                                    </p:set>
                                    <p:anim calcmode="lin" valueType="num">
                                      <p:cBhvr additive="base">
                                        <p:cTn id="25" dur="500"/>
                                        <p:tgtEl>
                                          <p:spTgt spid="55324"/>
                                        </p:tgtEl>
                                        <p:attrNameLst>
                                          <p:attrName>ppt_x</p:attrName>
                                        </p:attrNameLst>
                                      </p:cBhvr>
                                      <p:tavLst>
                                        <p:tav tm="0">
                                          <p:val>
                                            <p:strVal val="#ppt_x+#ppt_w*1.125000"/>
                                          </p:val>
                                        </p:tav>
                                        <p:tav tm="100000">
                                          <p:val>
                                            <p:strVal val="#ppt_x"/>
                                          </p:val>
                                        </p:tav>
                                      </p:tavLst>
                                    </p:anim>
                                    <p:animEffect transition="in" filter="wipe(left)">
                                      <p:cBhvr>
                                        <p:cTn id="26" dur="500"/>
                                        <p:tgtEl>
                                          <p:spTgt spid="55324"/>
                                        </p:tgtEl>
                                      </p:cBhvr>
                                    </p:animEffect>
                                  </p:childTnLst>
                                </p:cTn>
                              </p:par>
                              <p:par>
                                <p:cTn id="27" presetID="12" presetClass="entr" presetSubtype="2"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p:tgtEl>
                                          <p:spTgt spid="38"/>
                                        </p:tgtEl>
                                        <p:attrNameLst>
                                          <p:attrName>ppt_x</p:attrName>
                                        </p:attrNameLst>
                                      </p:cBhvr>
                                      <p:tavLst>
                                        <p:tav tm="0">
                                          <p:val>
                                            <p:strVal val="#ppt_x+#ppt_w*1.125000"/>
                                          </p:val>
                                        </p:tav>
                                        <p:tav tm="100000">
                                          <p:val>
                                            <p:strVal val="#ppt_x"/>
                                          </p:val>
                                        </p:tav>
                                      </p:tavLst>
                                    </p:anim>
                                    <p:animEffect transition="in" filter="wipe(left)">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55300"/>
                                        </p:tgtEl>
                                        <p:attrNameLst>
                                          <p:attrName>style.visibility</p:attrName>
                                        </p:attrNameLst>
                                      </p:cBhvr>
                                      <p:to>
                                        <p:strVal val="visible"/>
                                      </p:to>
                                    </p:set>
                                    <p:anim calcmode="lin" valueType="num">
                                      <p:cBhvr additive="base">
                                        <p:cTn id="35" dur="500"/>
                                        <p:tgtEl>
                                          <p:spTgt spid="55300"/>
                                        </p:tgtEl>
                                        <p:attrNameLst>
                                          <p:attrName>ppt_x</p:attrName>
                                        </p:attrNameLst>
                                      </p:cBhvr>
                                      <p:tavLst>
                                        <p:tav tm="0">
                                          <p:val>
                                            <p:strVal val="#ppt_x+#ppt_w*1.125000"/>
                                          </p:val>
                                        </p:tav>
                                        <p:tav tm="100000">
                                          <p:val>
                                            <p:strVal val="#ppt_x"/>
                                          </p:val>
                                        </p:tav>
                                      </p:tavLst>
                                    </p:anim>
                                    <p:animEffect transition="in" filter="wipe(left)">
                                      <p:cBhvr>
                                        <p:cTn id="36" dur="500"/>
                                        <p:tgtEl>
                                          <p:spTgt spid="55300"/>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55325"/>
                                        </p:tgtEl>
                                        <p:attrNameLst>
                                          <p:attrName>style.visibility</p:attrName>
                                        </p:attrNameLst>
                                      </p:cBhvr>
                                      <p:to>
                                        <p:strVal val="visible"/>
                                      </p:to>
                                    </p:set>
                                    <p:anim calcmode="lin" valueType="num">
                                      <p:cBhvr additive="base">
                                        <p:cTn id="39" dur="500"/>
                                        <p:tgtEl>
                                          <p:spTgt spid="55325"/>
                                        </p:tgtEl>
                                        <p:attrNameLst>
                                          <p:attrName>ppt_x</p:attrName>
                                        </p:attrNameLst>
                                      </p:cBhvr>
                                      <p:tavLst>
                                        <p:tav tm="0">
                                          <p:val>
                                            <p:strVal val="#ppt_x+#ppt_w*1.125000"/>
                                          </p:val>
                                        </p:tav>
                                        <p:tav tm="100000">
                                          <p:val>
                                            <p:strVal val="#ppt_x"/>
                                          </p:val>
                                        </p:tav>
                                      </p:tavLst>
                                    </p:anim>
                                    <p:animEffect transition="in" filter="wipe(left)">
                                      <p:cBhvr>
                                        <p:cTn id="40" dur="500"/>
                                        <p:tgtEl>
                                          <p:spTgt spid="55325"/>
                                        </p:tgtEl>
                                      </p:cBhvr>
                                    </p:animEffect>
                                  </p:childTnLst>
                                </p:cTn>
                              </p:par>
                              <p:par>
                                <p:cTn id="41" presetID="12" presetClass="entr" presetSubtype="2"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p:tgtEl>
                                          <p:spTgt spid="39"/>
                                        </p:tgtEl>
                                        <p:attrNameLst>
                                          <p:attrName>ppt_x</p:attrName>
                                        </p:attrNameLst>
                                      </p:cBhvr>
                                      <p:tavLst>
                                        <p:tav tm="0">
                                          <p:val>
                                            <p:strVal val="#ppt_x+#ppt_w*1.125000"/>
                                          </p:val>
                                        </p:tav>
                                        <p:tav tm="100000">
                                          <p:val>
                                            <p:strVal val="#ppt_x"/>
                                          </p:val>
                                        </p:tav>
                                      </p:tavLst>
                                    </p:anim>
                                    <p:animEffect transition="in" filter="wipe(left)">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grpId="0" nodeType="clickEffect">
                                  <p:stCondLst>
                                    <p:cond delay="0"/>
                                  </p:stCondLst>
                                  <p:childTnLst>
                                    <p:set>
                                      <p:cBhvr>
                                        <p:cTn id="48" dur="1" fill="hold">
                                          <p:stCondLst>
                                            <p:cond delay="0"/>
                                          </p:stCondLst>
                                        </p:cTn>
                                        <p:tgtEl>
                                          <p:spTgt spid="55299"/>
                                        </p:tgtEl>
                                        <p:attrNameLst>
                                          <p:attrName>style.visibility</p:attrName>
                                        </p:attrNameLst>
                                      </p:cBhvr>
                                      <p:to>
                                        <p:strVal val="visible"/>
                                      </p:to>
                                    </p:set>
                                    <p:anim calcmode="lin" valueType="num">
                                      <p:cBhvr additive="base">
                                        <p:cTn id="49" dur="500"/>
                                        <p:tgtEl>
                                          <p:spTgt spid="55299"/>
                                        </p:tgtEl>
                                        <p:attrNameLst>
                                          <p:attrName>ppt_x</p:attrName>
                                        </p:attrNameLst>
                                      </p:cBhvr>
                                      <p:tavLst>
                                        <p:tav tm="0">
                                          <p:val>
                                            <p:strVal val="#ppt_x+#ppt_w*1.125000"/>
                                          </p:val>
                                        </p:tav>
                                        <p:tav tm="100000">
                                          <p:val>
                                            <p:strVal val="#ppt_x"/>
                                          </p:val>
                                        </p:tav>
                                      </p:tavLst>
                                    </p:anim>
                                    <p:animEffect transition="in" filter="wipe(left)">
                                      <p:cBhvr>
                                        <p:cTn id="50" dur="500"/>
                                        <p:tgtEl>
                                          <p:spTgt spid="55299"/>
                                        </p:tgtEl>
                                      </p:cBhvr>
                                    </p:animEffect>
                                  </p:childTnLst>
                                </p:cTn>
                              </p:par>
                              <p:par>
                                <p:cTn id="51" presetID="12" presetClass="entr" presetSubtype="2" fill="hold" grpId="0" nodeType="withEffect">
                                  <p:stCondLst>
                                    <p:cond delay="0"/>
                                  </p:stCondLst>
                                  <p:childTnLst>
                                    <p:set>
                                      <p:cBhvr>
                                        <p:cTn id="52" dur="1" fill="hold">
                                          <p:stCondLst>
                                            <p:cond delay="0"/>
                                          </p:stCondLst>
                                        </p:cTn>
                                        <p:tgtEl>
                                          <p:spTgt spid="55326"/>
                                        </p:tgtEl>
                                        <p:attrNameLst>
                                          <p:attrName>style.visibility</p:attrName>
                                        </p:attrNameLst>
                                      </p:cBhvr>
                                      <p:to>
                                        <p:strVal val="visible"/>
                                      </p:to>
                                    </p:set>
                                    <p:anim calcmode="lin" valueType="num">
                                      <p:cBhvr additive="base">
                                        <p:cTn id="53" dur="500"/>
                                        <p:tgtEl>
                                          <p:spTgt spid="55326"/>
                                        </p:tgtEl>
                                        <p:attrNameLst>
                                          <p:attrName>ppt_x</p:attrName>
                                        </p:attrNameLst>
                                      </p:cBhvr>
                                      <p:tavLst>
                                        <p:tav tm="0">
                                          <p:val>
                                            <p:strVal val="#ppt_x+#ppt_w*1.125000"/>
                                          </p:val>
                                        </p:tav>
                                        <p:tav tm="100000">
                                          <p:val>
                                            <p:strVal val="#ppt_x"/>
                                          </p:val>
                                        </p:tav>
                                      </p:tavLst>
                                    </p:anim>
                                    <p:animEffect transition="in" filter="wipe(left)">
                                      <p:cBhvr>
                                        <p:cTn id="54" dur="500"/>
                                        <p:tgtEl>
                                          <p:spTgt spid="55326"/>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p:tgtEl>
                                          <p:spTgt spid="42"/>
                                        </p:tgtEl>
                                        <p:attrNameLst>
                                          <p:attrName>ppt_x</p:attrName>
                                        </p:attrNameLst>
                                      </p:cBhvr>
                                      <p:tavLst>
                                        <p:tav tm="0">
                                          <p:val>
                                            <p:strVal val="#ppt_x+#ppt_w*1.125000"/>
                                          </p:val>
                                        </p:tav>
                                        <p:tav tm="100000">
                                          <p:val>
                                            <p:strVal val="#ppt_x"/>
                                          </p:val>
                                        </p:tav>
                                      </p:tavLst>
                                    </p:anim>
                                    <p:animEffect transition="in" filter="wipe(left)">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0" grpId="0" animBg="1"/>
      <p:bldP spid="55301" grpId="0" animBg="1"/>
      <p:bldP spid="55302" grpId="0" animBg="1"/>
      <p:bldP spid="55323" grpId="0"/>
      <p:bldP spid="55324" grpId="0"/>
      <p:bldP spid="55325" grpId="0"/>
      <p:bldP spid="55326" grpId="0"/>
      <p:bldP spid="55327" grpId="0"/>
      <p:bldP spid="38" grpId="0"/>
      <p:bldP spid="39" grpId="0"/>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914400" y="457200"/>
            <a:ext cx="7543800" cy="563563"/>
          </a:xfrm>
          <a:prstGeom prst="rect">
            <a:avLst/>
          </a:prstGeom>
        </p:spPr>
        <p:txBody>
          <a:bodyPr/>
          <a:lstStyle>
            <a:lvl1pPr algn="l" rtl="0" fontAlgn="base">
              <a:spcBef>
                <a:spcPct val="0"/>
              </a:spcBef>
              <a:spcAft>
                <a:spcPct val="0"/>
              </a:spcAft>
              <a:defRPr sz="2800" b="1">
                <a:solidFill>
                  <a:schemeClr val="tx2"/>
                </a:solidFill>
                <a:latin typeface="+mj-lt"/>
                <a:ea typeface="+mj-ea"/>
                <a:cs typeface="+mj-cs"/>
              </a:defRPr>
            </a:lvl1pPr>
            <a:lvl2pPr algn="l" rtl="0" fontAlgn="base">
              <a:spcBef>
                <a:spcPct val="0"/>
              </a:spcBef>
              <a:spcAft>
                <a:spcPct val="0"/>
              </a:spcAft>
              <a:defRPr sz="2800" b="1">
                <a:solidFill>
                  <a:schemeClr val="tx2"/>
                </a:solidFill>
                <a:latin typeface="Arial" charset="0"/>
              </a:defRPr>
            </a:lvl2pPr>
            <a:lvl3pPr algn="l" rtl="0" fontAlgn="base">
              <a:spcBef>
                <a:spcPct val="0"/>
              </a:spcBef>
              <a:spcAft>
                <a:spcPct val="0"/>
              </a:spcAft>
              <a:defRPr sz="2800" b="1">
                <a:solidFill>
                  <a:schemeClr val="tx2"/>
                </a:solidFill>
                <a:latin typeface="Arial" charset="0"/>
              </a:defRPr>
            </a:lvl3pPr>
            <a:lvl4pPr algn="l" rtl="0" fontAlgn="base">
              <a:spcBef>
                <a:spcPct val="0"/>
              </a:spcBef>
              <a:spcAft>
                <a:spcPct val="0"/>
              </a:spcAft>
              <a:defRPr sz="2800" b="1">
                <a:solidFill>
                  <a:schemeClr val="tx2"/>
                </a:solidFill>
                <a:latin typeface="Arial" charset="0"/>
              </a:defRPr>
            </a:lvl4pPr>
            <a:lvl5pPr algn="l" rtl="0" fontAlgn="base">
              <a:spcBef>
                <a:spcPct val="0"/>
              </a:spcBef>
              <a:spcAft>
                <a:spcPct val="0"/>
              </a:spcAft>
              <a:defRPr sz="2800" b="1">
                <a:solidFill>
                  <a:schemeClr val="tx2"/>
                </a:solidFill>
                <a:latin typeface="Arial" charset="0"/>
              </a:defRPr>
            </a:lvl5pPr>
            <a:lvl6pPr marL="457200" algn="l" rtl="0" fontAlgn="base">
              <a:spcBef>
                <a:spcPct val="0"/>
              </a:spcBef>
              <a:spcAft>
                <a:spcPct val="0"/>
              </a:spcAft>
              <a:defRPr sz="2800" b="1">
                <a:solidFill>
                  <a:schemeClr val="tx2"/>
                </a:solidFill>
                <a:latin typeface="Arial" charset="0"/>
              </a:defRPr>
            </a:lvl6pPr>
            <a:lvl7pPr marL="914400" algn="l" rtl="0" fontAlgn="base">
              <a:spcBef>
                <a:spcPct val="0"/>
              </a:spcBef>
              <a:spcAft>
                <a:spcPct val="0"/>
              </a:spcAft>
              <a:defRPr sz="2800" b="1">
                <a:solidFill>
                  <a:schemeClr val="tx2"/>
                </a:solidFill>
                <a:latin typeface="Arial" charset="0"/>
              </a:defRPr>
            </a:lvl7pPr>
            <a:lvl8pPr marL="1371600" algn="l" rtl="0" fontAlgn="base">
              <a:spcBef>
                <a:spcPct val="0"/>
              </a:spcBef>
              <a:spcAft>
                <a:spcPct val="0"/>
              </a:spcAft>
              <a:defRPr sz="2800" b="1">
                <a:solidFill>
                  <a:schemeClr val="tx2"/>
                </a:solidFill>
                <a:latin typeface="Arial" charset="0"/>
              </a:defRPr>
            </a:lvl8pPr>
            <a:lvl9pPr marL="1828800" algn="l" rtl="0" fontAlgn="base">
              <a:spcBef>
                <a:spcPct val="0"/>
              </a:spcBef>
              <a:spcAft>
                <a:spcPct val="0"/>
              </a:spcAft>
              <a:defRPr sz="2800" b="1">
                <a:solidFill>
                  <a:schemeClr val="tx2"/>
                </a:solidFill>
                <a:latin typeface="Arial" charset="0"/>
              </a:defRPr>
            </a:lvl9pPr>
          </a:lstStyle>
          <a:p>
            <a:r>
              <a:rPr lang="zh-CN" altLang="zh-CN" sz="2400" dirty="0"/>
              <a:t>基于</a:t>
            </a:r>
            <a:r>
              <a:rPr lang="en-US" altLang="zh-CN" sz="2400" dirty="0"/>
              <a:t>PEST</a:t>
            </a:r>
            <a:r>
              <a:rPr lang="zh-CN" altLang="zh-CN" sz="2400" dirty="0"/>
              <a:t>模型的大学生信息素养培育外部环境分析</a:t>
            </a:r>
            <a:endParaRPr lang="en-US" altLang="zh-CN" sz="2400" dirty="0">
              <a:ea typeface="宋体" charset="-122"/>
            </a:endParaRPr>
          </a:p>
        </p:txBody>
      </p:sp>
      <p:sp>
        <p:nvSpPr>
          <p:cNvPr id="4" name="TextBox 3"/>
          <p:cNvSpPr txBox="1"/>
          <p:nvPr/>
        </p:nvSpPr>
        <p:spPr>
          <a:xfrm>
            <a:off x="914400" y="1268760"/>
            <a:ext cx="6321896" cy="461665"/>
          </a:xfrm>
          <a:prstGeom prst="rect">
            <a:avLst/>
          </a:prstGeom>
          <a:noFill/>
        </p:spPr>
        <p:txBody>
          <a:bodyPr wrap="square" rtlCol="0">
            <a:spAutoFit/>
          </a:bodyPr>
          <a:lstStyle/>
          <a:p>
            <a:r>
              <a:rPr lang="en-US" altLang="zh-CN" sz="2400" b="1" dirty="0" smtClean="0">
                <a:solidFill>
                  <a:schemeClr val="accent1">
                    <a:lumMod val="75000"/>
                  </a:schemeClr>
                </a:solidFill>
              </a:rPr>
              <a:t>4. </a:t>
            </a:r>
            <a:r>
              <a:rPr lang="zh-CN" altLang="en-US" sz="2400" b="1" dirty="0">
                <a:solidFill>
                  <a:schemeClr val="accent1">
                    <a:lumMod val="75000"/>
                  </a:schemeClr>
                </a:solidFill>
              </a:rPr>
              <a:t>社会</a:t>
            </a:r>
            <a:r>
              <a:rPr lang="zh-CN" altLang="en-US" sz="2400" b="1" dirty="0" smtClean="0">
                <a:solidFill>
                  <a:schemeClr val="accent1">
                    <a:lumMod val="75000"/>
                  </a:schemeClr>
                </a:solidFill>
              </a:rPr>
              <a:t>环境</a:t>
            </a:r>
            <a:endParaRPr lang="zh-CN" altLang="en-US" sz="2400" b="1" dirty="0">
              <a:solidFill>
                <a:schemeClr val="accent1">
                  <a:lumMod val="75000"/>
                </a:schemeClr>
              </a:solidFill>
            </a:endParaRPr>
          </a:p>
        </p:txBody>
      </p:sp>
      <p:sp>
        <p:nvSpPr>
          <p:cNvPr id="5" name="TextBox 4"/>
          <p:cNvSpPr txBox="1"/>
          <p:nvPr/>
        </p:nvSpPr>
        <p:spPr>
          <a:xfrm>
            <a:off x="914400" y="1884888"/>
            <a:ext cx="7675240" cy="3416320"/>
          </a:xfrm>
          <a:prstGeom prst="rect">
            <a:avLst/>
          </a:prstGeom>
          <a:noFill/>
        </p:spPr>
        <p:txBody>
          <a:bodyPr wrap="square" rtlCol="0">
            <a:spAutoFit/>
          </a:bodyPr>
          <a:lstStyle/>
          <a:p>
            <a:pPr marL="285750" indent="-285750">
              <a:buFont typeface="Wingdings" pitchFamily="2" charset="2"/>
              <a:buChar char="Ø"/>
            </a:pPr>
            <a:r>
              <a:rPr lang="zh-CN" altLang="zh-CN" dirty="0"/>
              <a:t>我国的国民受教育程度明显提高，文化程度总体上升，较之</a:t>
            </a:r>
            <a:r>
              <a:rPr lang="en-US" altLang="zh-CN" dirty="0"/>
              <a:t>2000</a:t>
            </a:r>
            <a:r>
              <a:rPr lang="zh-CN" altLang="zh-CN" dirty="0"/>
              <a:t>年，我国的大专及以上的受教育程度人口从</a:t>
            </a:r>
            <a:r>
              <a:rPr lang="en-US" altLang="zh-CN" dirty="0"/>
              <a:t>3611</a:t>
            </a:r>
            <a:r>
              <a:rPr lang="zh-CN" altLang="zh-CN" dirty="0"/>
              <a:t>万人增长到</a:t>
            </a:r>
            <a:r>
              <a:rPr lang="en-US" altLang="zh-CN" dirty="0"/>
              <a:t>2012</a:t>
            </a:r>
            <a:r>
              <a:rPr lang="zh-CN" altLang="zh-CN" dirty="0"/>
              <a:t>年的</a:t>
            </a:r>
            <a:r>
              <a:rPr lang="en-US" altLang="zh-CN" dirty="0"/>
              <a:t>8930</a:t>
            </a:r>
            <a:r>
              <a:rPr lang="zh-CN" altLang="zh-CN" dirty="0"/>
              <a:t>万人，文盲率从</a:t>
            </a:r>
            <a:r>
              <a:rPr lang="en-US" altLang="zh-CN" dirty="0"/>
              <a:t>6.72%</a:t>
            </a:r>
            <a:r>
              <a:rPr lang="zh-CN" altLang="zh-CN" dirty="0"/>
              <a:t>降低到</a:t>
            </a:r>
            <a:r>
              <a:rPr lang="en-US" altLang="zh-CN" dirty="0"/>
              <a:t>2012</a:t>
            </a:r>
            <a:r>
              <a:rPr lang="zh-CN" altLang="zh-CN" dirty="0"/>
              <a:t>年的</a:t>
            </a:r>
            <a:r>
              <a:rPr lang="en-US" altLang="zh-CN" dirty="0"/>
              <a:t>4.08</a:t>
            </a:r>
            <a:r>
              <a:rPr lang="en-US" altLang="zh-CN" dirty="0" smtClean="0"/>
              <a:t>%</a:t>
            </a:r>
            <a:r>
              <a:rPr lang="zh-CN" altLang="en-US" dirty="0" smtClean="0"/>
              <a:t>，</a:t>
            </a:r>
            <a:r>
              <a:rPr lang="zh-CN" altLang="zh-CN" dirty="0" smtClean="0"/>
              <a:t>在</a:t>
            </a:r>
            <a:r>
              <a:rPr lang="zh-CN" altLang="zh-CN" dirty="0"/>
              <a:t>一定程度上使得更多的人群对于信息素养培养的理念有着更为深刻的认识，提高对信息素养教育的认同度</a:t>
            </a:r>
            <a:r>
              <a:rPr lang="zh-CN" altLang="zh-CN" dirty="0" smtClean="0"/>
              <a:t>。</a:t>
            </a:r>
            <a:endParaRPr lang="en-US" altLang="zh-CN" dirty="0"/>
          </a:p>
          <a:p>
            <a:pPr marL="285750" indent="-285750">
              <a:buFont typeface="Wingdings" pitchFamily="2" charset="2"/>
              <a:buChar char="Ø"/>
            </a:pPr>
            <a:r>
              <a:rPr lang="zh-CN" altLang="zh-CN" dirty="0" smtClean="0"/>
              <a:t>从</a:t>
            </a:r>
            <a:r>
              <a:rPr lang="zh-CN" altLang="zh-CN" dirty="0"/>
              <a:t>学生与教师结构来看，</a:t>
            </a:r>
            <a:r>
              <a:rPr lang="en-US" altLang="zh-CN" dirty="0"/>
              <a:t>2012</a:t>
            </a:r>
            <a:r>
              <a:rPr lang="zh-CN" altLang="zh-CN" dirty="0"/>
              <a:t>年我国普通高等学校的在校学生数达到</a:t>
            </a:r>
            <a:r>
              <a:rPr lang="en-US" altLang="zh-CN" dirty="0"/>
              <a:t>167.5</a:t>
            </a:r>
            <a:r>
              <a:rPr lang="zh-CN" altLang="zh-CN" dirty="0"/>
              <a:t>万人，而专任教师数达到</a:t>
            </a:r>
            <a:r>
              <a:rPr lang="en-US" altLang="zh-CN" dirty="0"/>
              <a:t>10.1</a:t>
            </a:r>
            <a:r>
              <a:rPr lang="zh-CN" altLang="zh-CN" dirty="0"/>
              <a:t>万人，学生数量的庞大给信息素养教育实践的开展带来</a:t>
            </a:r>
            <a:r>
              <a:rPr lang="zh-CN" altLang="zh-CN" dirty="0" smtClean="0"/>
              <a:t>难题，</a:t>
            </a:r>
            <a:r>
              <a:rPr lang="zh-CN" altLang="zh-CN" dirty="0"/>
              <a:t>而教师数量在近十年来以</a:t>
            </a:r>
            <a:r>
              <a:rPr lang="en-US" altLang="zh-CN" dirty="0"/>
              <a:t>9.9%</a:t>
            </a:r>
            <a:r>
              <a:rPr lang="zh-CN" altLang="zh-CN" dirty="0"/>
              <a:t>的速度增加也为实践的展开注入了更多的教员力量</a:t>
            </a:r>
            <a:r>
              <a:rPr lang="zh-CN" altLang="zh-CN" dirty="0" smtClean="0"/>
              <a:t>。</a:t>
            </a:r>
            <a:endParaRPr lang="en-US" altLang="zh-CN" dirty="0"/>
          </a:p>
          <a:p>
            <a:pPr marL="285750" indent="-285750">
              <a:buFont typeface="Wingdings" pitchFamily="2" charset="2"/>
              <a:buChar char="Ø"/>
            </a:pPr>
            <a:r>
              <a:rPr lang="zh-CN" altLang="zh-CN" dirty="0" smtClean="0"/>
              <a:t>从</a:t>
            </a:r>
            <a:r>
              <a:rPr lang="zh-CN" altLang="zh-CN" dirty="0"/>
              <a:t>学生自发成立的协会如武汉大学信息素养学会、内蒙古科技大学信息素质促进协会等，可以看到学生群体也从自身的需求出发形成对信息素养的关注。</a:t>
            </a:r>
          </a:p>
        </p:txBody>
      </p:sp>
    </p:spTree>
    <p:extLst>
      <p:ext uri="{BB962C8B-B14F-4D97-AF65-F5344CB8AC3E}">
        <p14:creationId xmlns:p14="http://schemas.microsoft.com/office/powerpoint/2010/main" val="27087288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2400" dirty="0" smtClean="0">
                <a:ea typeface="宋体" charset="-122"/>
              </a:rPr>
              <a:t>基于</a:t>
            </a:r>
            <a:r>
              <a:rPr lang="en-US" altLang="zh-CN" sz="2400" dirty="0" smtClean="0">
                <a:ea typeface="宋体" charset="-122"/>
              </a:rPr>
              <a:t>SWOT</a:t>
            </a:r>
            <a:r>
              <a:rPr lang="zh-CN" altLang="en-US" sz="2400" dirty="0">
                <a:ea typeface="宋体" charset="-122"/>
              </a:rPr>
              <a:t>模型</a:t>
            </a:r>
            <a:r>
              <a:rPr lang="zh-CN" altLang="en-US" sz="2400" dirty="0" smtClean="0">
                <a:ea typeface="宋体" charset="-122"/>
              </a:rPr>
              <a:t>的国内大学生信息素养培育战略分析</a:t>
            </a:r>
            <a:endParaRPr lang="en-US" altLang="zh-CN" sz="2400" dirty="0">
              <a:ea typeface="宋体" charset="-122"/>
            </a:endParaRPr>
          </a:p>
        </p:txBody>
      </p:sp>
      <p:graphicFrame>
        <p:nvGraphicFramePr>
          <p:cNvPr id="4" name="图示 3"/>
          <p:cNvGraphicFramePr/>
          <p:nvPr>
            <p:extLst>
              <p:ext uri="{D42A27DB-BD31-4B8C-83A1-F6EECF244321}">
                <p14:modId xmlns:p14="http://schemas.microsoft.com/office/powerpoint/2010/main" val="2265081834"/>
              </p:ext>
            </p:extLst>
          </p:nvPr>
        </p:nvGraphicFramePr>
        <p:xfrm>
          <a:off x="539552" y="1268760"/>
          <a:ext cx="8208912"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12419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2400" dirty="0" smtClean="0">
                <a:ea typeface="宋体" charset="-122"/>
              </a:rPr>
              <a:t>基于</a:t>
            </a:r>
            <a:r>
              <a:rPr lang="en-US" altLang="zh-CN" sz="2400" dirty="0" smtClean="0">
                <a:ea typeface="宋体" charset="-122"/>
              </a:rPr>
              <a:t>SWOT</a:t>
            </a:r>
            <a:r>
              <a:rPr lang="zh-CN" altLang="en-US" sz="2400" dirty="0">
                <a:ea typeface="宋体" charset="-122"/>
              </a:rPr>
              <a:t>模型</a:t>
            </a:r>
            <a:r>
              <a:rPr lang="zh-CN" altLang="en-US" sz="2400" dirty="0" smtClean="0">
                <a:ea typeface="宋体" charset="-122"/>
              </a:rPr>
              <a:t>的国内大学生信息素养培育战略分析</a:t>
            </a:r>
            <a:endParaRPr lang="en-US" altLang="zh-CN" sz="2400" dirty="0">
              <a:ea typeface="宋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14620800"/>
              </p:ext>
            </p:extLst>
          </p:nvPr>
        </p:nvGraphicFramePr>
        <p:xfrm>
          <a:off x="467543" y="1340768"/>
          <a:ext cx="8280920" cy="4933882"/>
        </p:xfrm>
        <a:graphic>
          <a:graphicData uri="http://schemas.openxmlformats.org/drawingml/2006/table">
            <a:tbl>
              <a:tblPr firstRow="1" firstCol="1" bandRow="1">
                <a:tableStyleId>{2D5ABB26-0587-4C30-8999-92F81FD0307C}</a:tableStyleId>
              </a:tblPr>
              <a:tblGrid>
                <a:gridCol w="4140460"/>
                <a:gridCol w="4140460"/>
              </a:tblGrid>
              <a:tr h="2880320">
                <a:tc>
                  <a:txBody>
                    <a:bodyPr/>
                    <a:lstStyle/>
                    <a:p>
                      <a:pPr algn="l">
                        <a:spcAft>
                          <a:spcPts val="0"/>
                        </a:spcAft>
                      </a:pPr>
                      <a:r>
                        <a:rPr lang="en-US" sz="1600" b="1" kern="100" dirty="0">
                          <a:effectLst/>
                        </a:rPr>
                        <a:t>SO</a:t>
                      </a:r>
                      <a:r>
                        <a:rPr lang="zh-CN" sz="1600" b="1" kern="100" dirty="0">
                          <a:effectLst/>
                        </a:rPr>
                        <a:t>战略：</a:t>
                      </a:r>
                    </a:p>
                    <a:p>
                      <a:pPr marL="342900" lvl="0" indent="-342900" algn="l">
                        <a:spcAft>
                          <a:spcPts val="0"/>
                        </a:spcAft>
                        <a:buFont typeface="+mj-lt"/>
                        <a:buAutoNum type="arabicPeriod"/>
                      </a:pPr>
                      <a:r>
                        <a:rPr lang="zh-CN" sz="1400" kern="100" dirty="0">
                          <a:effectLst/>
                        </a:rPr>
                        <a:t>国家教育部、图书馆、各研究学者坚持持续关注重视大学生信息素养培育问题，稳步推进相关学术研究以及教育实践</a:t>
                      </a:r>
                    </a:p>
                    <a:p>
                      <a:pPr marL="342900" lvl="0" indent="-342900" algn="l">
                        <a:spcAft>
                          <a:spcPts val="0"/>
                        </a:spcAft>
                        <a:buFont typeface="+mj-lt"/>
                        <a:buAutoNum type="arabicPeriod"/>
                      </a:pPr>
                      <a:r>
                        <a:rPr lang="zh-CN" sz="1400" kern="100" dirty="0">
                          <a:effectLst/>
                        </a:rPr>
                        <a:t>针对大学生信息素养的培育进行更有针对性的教育投入，例如对信息素养教育实践项目的发起与支持、对相关教师及图书馆员的培训等</a:t>
                      </a:r>
                    </a:p>
                    <a:p>
                      <a:pPr marL="342900" lvl="0" indent="-342900" algn="l">
                        <a:spcAft>
                          <a:spcPts val="0"/>
                        </a:spcAft>
                        <a:buFont typeface="+mj-lt"/>
                        <a:buAutoNum type="arabicPeriod"/>
                      </a:pPr>
                      <a:r>
                        <a:rPr lang="zh-CN" sz="1400" kern="100" dirty="0">
                          <a:effectLst/>
                        </a:rPr>
                        <a:t>鼓励相关的学生社团协会的成立，采取自上而下与自下而上相结合的方式，既提供教育指导，又挖掘学生的自主性</a:t>
                      </a:r>
                      <a:endParaRPr lang="zh-CN" sz="14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spcAft>
                          <a:spcPts val="0"/>
                        </a:spcAft>
                      </a:pPr>
                      <a:r>
                        <a:rPr lang="en-US" sz="1600" b="1" kern="100" dirty="0">
                          <a:effectLst/>
                        </a:rPr>
                        <a:t>WO</a:t>
                      </a:r>
                      <a:r>
                        <a:rPr lang="zh-CN" sz="1600" b="1" kern="100" dirty="0">
                          <a:effectLst/>
                        </a:rPr>
                        <a:t>战略：</a:t>
                      </a:r>
                    </a:p>
                    <a:p>
                      <a:pPr marL="342900" lvl="0" indent="-342900" algn="l">
                        <a:spcAft>
                          <a:spcPts val="0"/>
                        </a:spcAft>
                        <a:buFont typeface="+mj-lt"/>
                        <a:buAutoNum type="arabicPeriod"/>
                      </a:pPr>
                      <a:r>
                        <a:rPr lang="zh-CN" sz="1400" kern="100" dirty="0">
                          <a:effectLst/>
                        </a:rPr>
                        <a:t>增加对大学生信息素养培育相关研究与实践的政策支持与经济支持，促进相关研究与实践的发展，弥补后发劣势</a:t>
                      </a:r>
                    </a:p>
                    <a:p>
                      <a:pPr marL="342900" lvl="0" indent="-342900" algn="l">
                        <a:spcAft>
                          <a:spcPts val="0"/>
                        </a:spcAft>
                        <a:buFont typeface="+mj-lt"/>
                        <a:buAutoNum type="arabicPeriod"/>
                      </a:pPr>
                      <a:r>
                        <a:rPr lang="zh-CN" sz="1400" kern="100" dirty="0">
                          <a:effectLst/>
                        </a:rPr>
                        <a:t>制定权威统一的国家性大学生信息素养评价标准，同时鼓励各高校探索适合自身情况的个性化评价标准，并关注对标准的更新完善</a:t>
                      </a:r>
                    </a:p>
                    <a:p>
                      <a:pPr marL="342900" lvl="0" indent="-342900" algn="l">
                        <a:spcAft>
                          <a:spcPts val="0"/>
                        </a:spcAft>
                        <a:buFont typeface="+mj-lt"/>
                        <a:buAutoNum type="arabicPeriod"/>
                      </a:pPr>
                      <a:r>
                        <a:rPr lang="zh-CN" sz="1400" kern="100" dirty="0">
                          <a:effectLst/>
                        </a:rPr>
                        <a:t>改革教学内容，开发实行多元化、创新性的教学形式，充分利用技术发展的潜力</a:t>
                      </a:r>
                    </a:p>
                    <a:p>
                      <a:pPr marL="342900" lvl="0" indent="-342900" algn="l">
                        <a:spcAft>
                          <a:spcPts val="0"/>
                        </a:spcAft>
                        <a:buFont typeface="+mj-lt"/>
                        <a:buAutoNum type="arabicPeriod"/>
                      </a:pPr>
                      <a:r>
                        <a:rPr lang="zh-CN" sz="1400" kern="100" dirty="0">
                          <a:effectLst/>
                        </a:rPr>
                        <a:t>增强大学生信息素养培育相关人员与机构间的合作，例如教师与馆员的合作、院系与图书馆的合作等等，打破部门局限，以学生为中心通力合作</a:t>
                      </a:r>
                      <a:endParaRPr lang="zh-CN" sz="14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53562">
                <a:tc>
                  <a:txBody>
                    <a:bodyPr/>
                    <a:lstStyle/>
                    <a:p>
                      <a:pPr marL="0" algn="l" defTabSz="914400" rtl="0" eaLnBrk="1" latinLnBrk="0" hangingPunct="1">
                        <a:spcAft>
                          <a:spcPts val="0"/>
                        </a:spcAft>
                      </a:pPr>
                      <a:r>
                        <a:rPr lang="en-US" sz="1600" b="1" kern="100" dirty="0">
                          <a:solidFill>
                            <a:schemeClr val="tx1"/>
                          </a:solidFill>
                          <a:effectLst/>
                          <a:latin typeface="+mn-lt"/>
                          <a:ea typeface="+mn-ea"/>
                          <a:cs typeface="+mn-cs"/>
                        </a:rPr>
                        <a:t>ST</a:t>
                      </a:r>
                      <a:r>
                        <a:rPr lang="zh-CN" sz="1600" b="1" kern="100" dirty="0">
                          <a:solidFill>
                            <a:schemeClr val="tx1"/>
                          </a:solidFill>
                          <a:effectLst/>
                          <a:latin typeface="+mn-lt"/>
                          <a:ea typeface="+mn-ea"/>
                          <a:cs typeface="+mn-cs"/>
                        </a:rPr>
                        <a:t>战略：</a:t>
                      </a:r>
                    </a:p>
                    <a:p>
                      <a:pPr marL="342900" lvl="0" indent="-342900" algn="l">
                        <a:spcAft>
                          <a:spcPts val="0"/>
                        </a:spcAft>
                        <a:buFont typeface="+mj-lt"/>
                        <a:buAutoNum type="arabicPeriod"/>
                      </a:pPr>
                      <a:r>
                        <a:rPr lang="zh-CN" sz="1400" kern="100" dirty="0">
                          <a:effectLst/>
                        </a:rPr>
                        <a:t>制定全面完整的全国大学生信息素养发展规划，确立大学生信息素养培育的相关工作体系</a:t>
                      </a:r>
                    </a:p>
                    <a:p>
                      <a:pPr marL="342900" lvl="0" indent="-342900" algn="l">
                        <a:spcAft>
                          <a:spcPts val="0"/>
                        </a:spcAft>
                        <a:buFont typeface="+mj-lt"/>
                        <a:buAutoNum type="arabicPeriod"/>
                      </a:pPr>
                      <a:r>
                        <a:rPr lang="zh-CN" sz="1400" kern="100" dirty="0">
                          <a:effectLst/>
                        </a:rPr>
                        <a:t>根据不同地区的不同情况制定差异化的信息素养培育推进方案</a:t>
                      </a:r>
                    </a:p>
                    <a:p>
                      <a:pPr marL="342900" lvl="0" indent="-342900" algn="l">
                        <a:spcAft>
                          <a:spcPts val="0"/>
                        </a:spcAft>
                        <a:buFont typeface="+mj-lt"/>
                        <a:buAutoNum type="arabicPeriod"/>
                      </a:pPr>
                      <a:r>
                        <a:rPr lang="zh-CN" sz="1400" kern="100" dirty="0">
                          <a:effectLst/>
                        </a:rPr>
                        <a:t>增强对落后地区教育资源的投入，合理引导部分优秀师资力量进入相对落后地区</a:t>
                      </a:r>
                    </a:p>
                    <a:p>
                      <a:pPr marL="342900" lvl="0" indent="-342900" algn="l">
                        <a:spcAft>
                          <a:spcPts val="0"/>
                        </a:spcAft>
                        <a:buFont typeface="+mj-lt"/>
                        <a:buAutoNum type="arabicPeriod"/>
                      </a:pPr>
                      <a:r>
                        <a:rPr lang="zh-CN" sz="1400" kern="100" dirty="0">
                          <a:effectLst/>
                        </a:rPr>
                        <a:t>合理引导大学生自主培育个人信息素养，提升应对信息挑战的独立能力</a:t>
                      </a:r>
                      <a:endParaRPr lang="zh-CN" sz="14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pPr>
                      <a:r>
                        <a:rPr lang="en-US" sz="1600" b="1" kern="100" dirty="0">
                          <a:solidFill>
                            <a:schemeClr val="tx1"/>
                          </a:solidFill>
                          <a:effectLst/>
                          <a:latin typeface="+mn-lt"/>
                          <a:ea typeface="+mn-ea"/>
                          <a:cs typeface="+mn-cs"/>
                        </a:rPr>
                        <a:t>WT</a:t>
                      </a:r>
                      <a:r>
                        <a:rPr lang="zh-CN" sz="1600" b="1" kern="100" dirty="0">
                          <a:solidFill>
                            <a:schemeClr val="tx1"/>
                          </a:solidFill>
                          <a:effectLst/>
                          <a:latin typeface="+mn-lt"/>
                          <a:ea typeface="+mn-ea"/>
                          <a:cs typeface="+mn-cs"/>
                        </a:rPr>
                        <a:t>战略：</a:t>
                      </a:r>
                    </a:p>
                    <a:p>
                      <a:pPr marL="342900" lvl="0" indent="-342900" algn="l">
                        <a:spcAft>
                          <a:spcPts val="0"/>
                        </a:spcAft>
                        <a:buFont typeface="+mj-lt"/>
                        <a:buAutoNum type="arabicPeriod"/>
                      </a:pPr>
                      <a:r>
                        <a:rPr lang="zh-CN" sz="1400" kern="100" dirty="0">
                          <a:effectLst/>
                        </a:rPr>
                        <a:t>根据不同地区的实际情况制定差异化的信息素养评价标准</a:t>
                      </a:r>
                    </a:p>
                    <a:p>
                      <a:pPr marL="342900" lvl="0" indent="-342900" algn="l">
                        <a:spcAft>
                          <a:spcPts val="0"/>
                        </a:spcAft>
                        <a:buFont typeface="+mj-lt"/>
                        <a:buAutoNum type="arabicPeriod"/>
                      </a:pPr>
                      <a:r>
                        <a:rPr lang="zh-CN" sz="1400" kern="100" dirty="0">
                          <a:effectLst/>
                        </a:rPr>
                        <a:t>根据不同地区的实际情况进行教学内容改革与教育方式多元化探索</a:t>
                      </a:r>
                    </a:p>
                    <a:p>
                      <a:pPr marL="342900" lvl="0" indent="-342900" algn="l">
                        <a:spcAft>
                          <a:spcPts val="0"/>
                        </a:spcAft>
                        <a:buFont typeface="+mj-lt"/>
                        <a:buAutoNum type="arabicPeriod"/>
                      </a:pPr>
                      <a:r>
                        <a:rPr lang="zh-CN" sz="1400" kern="100" dirty="0">
                          <a:effectLst/>
                        </a:rPr>
                        <a:t>探索不同地区间大学生信息素养培育相关人员与机构的合作模式，形成地区间的互帮互助与培育借鉴参考</a:t>
                      </a:r>
                      <a:endParaRPr lang="zh-CN" sz="1400" kern="100" dirty="0">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274062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2400" dirty="0" smtClean="0">
                <a:ea typeface="宋体" charset="-122"/>
              </a:rPr>
              <a:t>基于四象限分析法的</a:t>
            </a:r>
            <a:r>
              <a:rPr lang="zh-CN" altLang="zh-CN" sz="2400" dirty="0"/>
              <a:t>大学生信息素养培育战略分析</a:t>
            </a:r>
            <a:endParaRPr lang="en-US" altLang="zh-CN" sz="2400" dirty="0">
              <a:ea typeface="宋体" charset="-122"/>
            </a:endParaRPr>
          </a:p>
        </p:txBody>
      </p:sp>
      <p:sp>
        <p:nvSpPr>
          <p:cNvPr id="41987" name="Rectangle 3"/>
          <p:cNvSpPr>
            <a:spLocks noGrp="1" noChangeArrowheads="1"/>
          </p:cNvSpPr>
          <p:nvPr>
            <p:ph type="body" idx="1"/>
          </p:nvPr>
        </p:nvSpPr>
        <p:spPr>
          <a:xfrm>
            <a:off x="685800" y="1447800"/>
            <a:ext cx="7620000" cy="4267200"/>
          </a:xfrm>
        </p:spPr>
        <p:txBody>
          <a:bodyPr/>
          <a:lstStyle/>
          <a:p>
            <a:r>
              <a:rPr lang="zh-CN" altLang="en-US" sz="2400" dirty="0" smtClean="0">
                <a:latin typeface="微软雅黑" panose="020B0503020204020204" pitchFamily="34" charset="-122"/>
                <a:ea typeface="微软雅黑" panose="020B0503020204020204" pitchFamily="34" charset="-122"/>
              </a:rPr>
              <a:t>方法概述</a:t>
            </a:r>
            <a:endParaRPr lang="en-US" altLang="zh-CN" sz="24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四</a:t>
            </a:r>
            <a:r>
              <a:rPr lang="zh-CN" altLang="en-US" sz="1800" dirty="0">
                <a:latin typeface="微软雅黑" panose="020B0503020204020204" pitchFamily="34" charset="-122"/>
                <a:ea typeface="微软雅黑" panose="020B0503020204020204" pitchFamily="34" charset="-122"/>
              </a:rPr>
              <a:t>象限分析法</a:t>
            </a:r>
            <a:r>
              <a:rPr lang="zh-CN" altLang="en-US" sz="1800" dirty="0" smtClean="0">
                <a:latin typeface="微软雅黑" panose="020B0503020204020204" pitchFamily="34" charset="-122"/>
                <a:ea typeface="微软雅黑" panose="020B0503020204020204" pitchFamily="34" charset="-122"/>
              </a:rPr>
              <a:t>，是</a:t>
            </a:r>
            <a:r>
              <a:rPr lang="zh-CN" altLang="en-US" sz="1800" dirty="0">
                <a:latin typeface="微软雅黑" panose="020B0503020204020204" pitchFamily="34" charset="-122"/>
                <a:ea typeface="微软雅黑" panose="020B0503020204020204" pitchFamily="34" charset="-122"/>
              </a:rPr>
              <a:t>指将事物的两个重要属性作为分析的依据，</a:t>
            </a:r>
            <a:r>
              <a:rPr lang="zh-CN" altLang="en-US" sz="1800" dirty="0" smtClean="0">
                <a:latin typeface="微软雅黑" panose="020B0503020204020204" pitchFamily="34" charset="-122"/>
                <a:ea typeface="微软雅黑" panose="020B0503020204020204" pitchFamily="34" charset="-122"/>
              </a:rPr>
              <a:t>进行交叉分类分析</a:t>
            </a:r>
            <a:r>
              <a:rPr lang="zh-CN" altLang="en-US" sz="1800" dirty="0">
                <a:latin typeface="微软雅黑" panose="020B0503020204020204" pitchFamily="34" charset="-122"/>
                <a:ea typeface="微软雅黑" panose="020B0503020204020204" pitchFamily="34" charset="-122"/>
              </a:rPr>
              <a:t>，找出解决问题的一种分析</a:t>
            </a:r>
            <a:r>
              <a:rPr lang="zh-CN" altLang="en-US" sz="1800" dirty="0" smtClean="0">
                <a:latin typeface="微软雅黑" panose="020B0503020204020204" pitchFamily="34" charset="-122"/>
                <a:ea typeface="微软雅黑" panose="020B0503020204020204" pitchFamily="34" charset="-122"/>
              </a:rPr>
              <a:t>方法。</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波士顿矩阵：市场占有率、市场增长率；明星、现金流、问题、瘦狗</a:t>
            </a:r>
            <a:endParaRPr lang="en-US" altLang="zh-CN" sz="1800" dirty="0" smtClean="0">
              <a:latin typeface="微软雅黑" panose="020B0503020204020204" pitchFamily="34" charset="-122"/>
              <a:ea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基于</a:t>
            </a:r>
            <a:r>
              <a:rPr lang="zh-CN" altLang="en-US" sz="2200" dirty="0">
                <a:latin typeface="微软雅黑" panose="020B0503020204020204" pitchFamily="34" charset="-122"/>
                <a:ea typeface="微软雅黑" panose="020B0503020204020204" pitchFamily="34" charset="-122"/>
              </a:rPr>
              <a:t>四</a:t>
            </a:r>
            <a:r>
              <a:rPr lang="zh-CN" altLang="en-US" sz="2200" dirty="0" smtClean="0">
                <a:latin typeface="微软雅黑" panose="020B0503020204020204" pitchFamily="34" charset="-122"/>
                <a:ea typeface="微软雅黑" panose="020B0503020204020204" pitchFamily="34" charset="-122"/>
              </a:rPr>
              <a:t>象限法的</a:t>
            </a:r>
            <a:r>
              <a:rPr lang="zh-CN" altLang="en-US" sz="2200" dirty="0">
                <a:latin typeface="微软雅黑" panose="020B0503020204020204" pitchFamily="34" charset="-122"/>
                <a:ea typeface="微软雅黑" panose="020B0503020204020204" pitchFamily="34" charset="-122"/>
              </a:rPr>
              <a:t>高校学生信息素养培育策略分析</a:t>
            </a:r>
            <a:endParaRPr lang="en-US" altLang="zh-CN" sz="2200" dirty="0" smtClean="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选取大学生信息素养现状和高校信息资源两个维</a:t>
            </a:r>
            <a:r>
              <a:rPr lang="zh-CN" altLang="en-US" sz="1800" dirty="0" smtClean="0">
                <a:latin typeface="微软雅黑" panose="020B0503020204020204" pitchFamily="34" charset="-122"/>
                <a:ea typeface="微软雅黑" panose="020B0503020204020204" pitchFamily="34" charset="-122"/>
              </a:rPr>
              <a:t>度</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依据</a:t>
            </a:r>
            <a:r>
              <a:rPr lang="zh-CN" altLang="en-US" sz="1800" dirty="0">
                <a:latin typeface="微软雅黑" panose="020B0503020204020204" pitchFamily="34" charset="-122"/>
                <a:ea typeface="微软雅黑" panose="020B0503020204020204" pitchFamily="34" charset="-122"/>
              </a:rPr>
              <a:t>大学生信息素养的高低、高校资源的多少，划分为四种</a:t>
            </a:r>
            <a:r>
              <a:rPr lang="zh-CN" altLang="en-US" sz="1800" dirty="0" smtClean="0">
                <a:latin typeface="微软雅黑" panose="020B0503020204020204" pitchFamily="34" charset="-122"/>
                <a:ea typeface="微软雅黑" panose="020B0503020204020204" pitchFamily="34" charset="-122"/>
              </a:rPr>
              <a:t>情况</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994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down)">
                                      <p:cBhvr>
                                        <p:cTn id="7" dur="500"/>
                                        <p:tgtEl>
                                          <p:spTgt spid="4198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Effect transition="in" filter="fade">
                                      <p:cBhvr>
                                        <p:cTn id="11" dur="500"/>
                                        <p:tgtEl>
                                          <p:spTgt spid="4198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fade">
                                      <p:cBhvr>
                                        <p:cTn id="15" dur="500"/>
                                        <p:tgtEl>
                                          <p:spTgt spid="419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987">
                                            <p:txEl>
                                              <p:pRg st="4" end="4"/>
                                            </p:txEl>
                                          </p:spTgt>
                                        </p:tgtEl>
                                        <p:attrNameLst>
                                          <p:attrName>style.visibility</p:attrName>
                                        </p:attrNameLst>
                                      </p:cBhvr>
                                      <p:to>
                                        <p:strVal val="visible"/>
                                      </p:to>
                                    </p:set>
                                    <p:animEffect transition="in" filter="wipe(down)">
                                      <p:cBhvr>
                                        <p:cTn id="20" dur="500"/>
                                        <p:tgtEl>
                                          <p:spTgt spid="41987">
                                            <p:txEl>
                                              <p:pRg st="4" end="4"/>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1987">
                                            <p:txEl>
                                              <p:pRg st="5" end="5"/>
                                            </p:txEl>
                                          </p:spTgt>
                                        </p:tgtEl>
                                        <p:attrNameLst>
                                          <p:attrName>style.visibility</p:attrName>
                                        </p:attrNameLst>
                                      </p:cBhvr>
                                      <p:to>
                                        <p:strVal val="visible"/>
                                      </p:to>
                                    </p:set>
                                    <p:animEffect transition="in" filter="fade">
                                      <p:cBhvr>
                                        <p:cTn id="24" dur="500"/>
                                        <p:tgtEl>
                                          <p:spTgt spid="41987">
                                            <p:txEl>
                                              <p:pRg st="5" end="5"/>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1987">
                                            <p:txEl>
                                              <p:pRg st="6" end="6"/>
                                            </p:txEl>
                                          </p:spTgt>
                                        </p:tgtEl>
                                        <p:attrNameLst>
                                          <p:attrName>style.visibility</p:attrName>
                                        </p:attrNameLst>
                                      </p:cBhvr>
                                      <p:to>
                                        <p:strVal val="visible"/>
                                      </p:to>
                                    </p:set>
                                    <p:animEffect transition="in" filter="fade">
                                      <p:cBhvr>
                                        <p:cTn id="28"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40768"/>
            <a:ext cx="6048672" cy="4921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a:spLocks noGrp="1" noChangeArrowheads="1"/>
          </p:cNvSpPr>
          <p:nvPr>
            <p:ph type="title"/>
          </p:nvPr>
        </p:nvSpPr>
        <p:spPr>
          <a:xfrm>
            <a:off x="914400" y="457200"/>
            <a:ext cx="7543800" cy="563563"/>
          </a:xfrm>
        </p:spPr>
        <p:txBody>
          <a:bodyPr/>
          <a:lstStyle/>
          <a:p>
            <a:r>
              <a:rPr lang="zh-CN" altLang="en-US" sz="2400" dirty="0" smtClean="0">
                <a:ea typeface="宋体" charset="-122"/>
              </a:rPr>
              <a:t>基于四象限分析法的</a:t>
            </a:r>
            <a:r>
              <a:rPr lang="zh-CN" altLang="zh-CN" sz="2400" dirty="0"/>
              <a:t>大学生信息素养培育战略分析</a:t>
            </a:r>
            <a:endParaRPr lang="en-US" altLang="zh-CN" sz="2400" dirty="0">
              <a:ea typeface="宋体" charset="-122"/>
            </a:endParaRPr>
          </a:p>
        </p:txBody>
      </p:sp>
    </p:spTree>
    <p:extLst>
      <p:ext uri="{BB962C8B-B14F-4D97-AF65-F5344CB8AC3E}">
        <p14:creationId xmlns:p14="http://schemas.microsoft.com/office/powerpoint/2010/main" val="390641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dirty="0" smtClean="0">
                <a:ea typeface="宋体" charset="-122"/>
              </a:rPr>
              <a:t>7s</a:t>
            </a:r>
            <a:r>
              <a:rPr lang="zh-CN" altLang="en-US" dirty="0" smtClean="0">
                <a:ea typeface="宋体" charset="-122"/>
              </a:rPr>
              <a:t>模型</a:t>
            </a:r>
            <a:endParaRPr lang="en-US" altLang="zh-CN" dirty="0">
              <a:ea typeface="宋体" charset="-122"/>
            </a:endParaRPr>
          </a:p>
        </p:txBody>
      </p:sp>
      <p:sp>
        <p:nvSpPr>
          <p:cNvPr id="41987" name="Rectangle 3"/>
          <p:cNvSpPr>
            <a:spLocks noGrp="1" noChangeArrowheads="1"/>
          </p:cNvSpPr>
          <p:nvPr>
            <p:ph type="body" idx="1"/>
          </p:nvPr>
        </p:nvSpPr>
        <p:spPr>
          <a:xfrm>
            <a:off x="685800" y="1447800"/>
            <a:ext cx="7620000" cy="4267200"/>
          </a:xfrm>
        </p:spPr>
        <p:txBody>
          <a:bodyPr/>
          <a:lstStyle/>
          <a:p>
            <a:pPr marL="0" indent="0">
              <a:buNone/>
            </a:pPr>
            <a:r>
              <a:rPr lang="en-US" altLang="zh-CN" sz="1800" dirty="0">
                <a:solidFill>
                  <a:schemeClr val="tx2"/>
                </a:solidFill>
                <a:ea typeface="宋体" charset="-122"/>
              </a:rPr>
              <a:t>7s</a:t>
            </a:r>
            <a:r>
              <a:rPr lang="zh-CN" altLang="en-US" sz="1800" dirty="0">
                <a:solidFill>
                  <a:schemeClr val="tx2"/>
                </a:solidFill>
                <a:ea typeface="宋体" charset="-122"/>
              </a:rPr>
              <a:t>模型最初是由麦肯锡针对</a:t>
            </a:r>
            <a:r>
              <a:rPr lang="en-US" altLang="zh-CN" sz="1800" dirty="0">
                <a:solidFill>
                  <a:schemeClr val="tx2"/>
                </a:solidFill>
                <a:ea typeface="宋体" charset="-122"/>
              </a:rPr>
              <a:t>20</a:t>
            </a:r>
            <a:r>
              <a:rPr lang="zh-CN" altLang="en-US" sz="1800" dirty="0">
                <a:solidFill>
                  <a:schemeClr val="tx2"/>
                </a:solidFill>
                <a:ea typeface="宋体" charset="-122"/>
              </a:rPr>
              <a:t>世纪</a:t>
            </a:r>
            <a:r>
              <a:rPr lang="en-US" altLang="zh-CN" sz="1800" dirty="0">
                <a:solidFill>
                  <a:schemeClr val="tx2"/>
                </a:solidFill>
                <a:ea typeface="宋体" charset="-122"/>
              </a:rPr>
              <a:t>70-80</a:t>
            </a:r>
            <a:r>
              <a:rPr lang="zh-CN" altLang="en-US" sz="1800" dirty="0">
                <a:solidFill>
                  <a:schemeClr val="tx2"/>
                </a:solidFill>
                <a:ea typeface="宋体" charset="-122"/>
              </a:rPr>
              <a:t>年代经济萧条提出的企业整改</a:t>
            </a:r>
            <a:r>
              <a:rPr lang="zh-CN" altLang="en-US" sz="1800" dirty="0" smtClean="0">
                <a:solidFill>
                  <a:schemeClr val="tx2"/>
                </a:solidFill>
                <a:ea typeface="宋体" charset="-122"/>
              </a:rPr>
              <a:t>模式，指出</a:t>
            </a:r>
            <a:r>
              <a:rPr lang="zh-CN" altLang="en-US" sz="1800" dirty="0">
                <a:solidFill>
                  <a:schemeClr val="tx2"/>
                </a:solidFill>
                <a:ea typeface="宋体" charset="-122"/>
              </a:rPr>
              <a:t>了企业在发展过程中仅具有明确的战略和深思熟虑的行动计划是远远不够的，必须全面地考虑各方面的</a:t>
            </a:r>
            <a:r>
              <a:rPr lang="zh-CN" altLang="en-US" sz="1800" dirty="0" smtClean="0">
                <a:solidFill>
                  <a:schemeClr val="tx2"/>
                </a:solidFill>
                <a:ea typeface="宋体" charset="-122"/>
              </a:rPr>
              <a:t>情况。</a:t>
            </a:r>
            <a:endParaRPr lang="en-US" altLang="zh-CN" sz="1800" dirty="0">
              <a:solidFill>
                <a:schemeClr val="tx2"/>
              </a:solidFill>
              <a:ea typeface="宋体" charset="-122"/>
            </a:endParaRPr>
          </a:p>
        </p:txBody>
      </p:sp>
      <p:pic>
        <p:nvPicPr>
          <p:cNvPr id="7" name="图片 6" descr="麦肯锡7S模型图例"/>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71688"/>
            <a:ext cx="4114800" cy="3162300"/>
          </a:xfrm>
          <a:prstGeom prst="rect">
            <a:avLst/>
          </a:prstGeom>
          <a:noFill/>
          <a:ln>
            <a:noFill/>
          </a:ln>
        </p:spPr>
      </p:pic>
      <p:sp>
        <p:nvSpPr>
          <p:cNvPr id="2" name="矩形 1"/>
          <p:cNvSpPr/>
          <p:nvPr/>
        </p:nvSpPr>
        <p:spPr>
          <a:xfrm>
            <a:off x="5436096" y="2471688"/>
            <a:ext cx="2808312" cy="2308324"/>
          </a:xfrm>
          <a:prstGeom prst="rect">
            <a:avLst/>
          </a:prstGeom>
        </p:spPr>
        <p:txBody>
          <a:bodyPr wrap="square">
            <a:spAutoFit/>
          </a:bodyPr>
          <a:lstStyle/>
          <a:p>
            <a:r>
              <a:rPr lang="zh-CN" altLang="en-US" dirty="0">
                <a:solidFill>
                  <a:schemeClr val="tx2"/>
                </a:solidFill>
                <a:ea typeface="宋体" charset="-122"/>
              </a:rPr>
              <a:t>该模型将其分为以战略、结构和制度为主的“硬件”要素和以风格、人员、技能和共同价值观为主的“软件”要素，并强调要将理性的硬件要素和感性的软件</a:t>
            </a:r>
            <a:r>
              <a:rPr lang="zh-CN" altLang="en-US" dirty="0" smtClean="0">
                <a:solidFill>
                  <a:schemeClr val="tx2"/>
                </a:solidFill>
                <a:ea typeface="宋体" charset="-122"/>
              </a:rPr>
              <a:t>要素</a:t>
            </a:r>
            <a:r>
              <a:rPr lang="zh-CN" altLang="en-US" dirty="0">
                <a:solidFill>
                  <a:schemeClr val="tx2"/>
                </a:solidFill>
                <a:ea typeface="宋体" charset="-122"/>
              </a:rPr>
              <a:t>有机结合起来。</a:t>
            </a:r>
            <a:endParaRPr lang="en-US" altLang="zh-CN" dirty="0">
              <a:solidFill>
                <a:schemeClr val="tx2"/>
              </a:solidFill>
              <a:ea typeface="宋体" charset="-122"/>
            </a:endParaRPr>
          </a:p>
          <a:p>
            <a:endParaRPr lang="zh-CN" altLang="en-US" dirty="0"/>
          </a:p>
        </p:txBody>
      </p:sp>
    </p:spTree>
    <p:extLst>
      <p:ext uri="{BB962C8B-B14F-4D97-AF65-F5344CB8AC3E}">
        <p14:creationId xmlns:p14="http://schemas.microsoft.com/office/powerpoint/2010/main" val="8686826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z="2400" dirty="0" smtClean="0">
                <a:ea typeface="宋体" charset="-122"/>
              </a:rPr>
              <a:t>7s</a:t>
            </a:r>
            <a:r>
              <a:rPr lang="zh-CN" altLang="en-US" sz="2400" dirty="0" smtClean="0">
                <a:ea typeface="宋体" charset="-122"/>
              </a:rPr>
              <a:t>模型</a:t>
            </a:r>
            <a:r>
              <a:rPr lang="en-US" altLang="zh-CN" sz="2400" dirty="0" smtClean="0">
                <a:ea typeface="宋体" charset="-122"/>
              </a:rPr>
              <a:t>——</a:t>
            </a:r>
            <a:r>
              <a:rPr lang="zh-CN" altLang="en-US" sz="2400" dirty="0">
                <a:ea typeface="宋体" charset="-122"/>
              </a:rPr>
              <a:t>北大学生信息素养培育战略分析</a:t>
            </a:r>
            <a:endParaRPr lang="en-US" altLang="zh-CN" sz="2400" dirty="0">
              <a:ea typeface="宋体" charset="-122"/>
            </a:endParaRPr>
          </a:p>
        </p:txBody>
      </p:sp>
      <p:sp>
        <p:nvSpPr>
          <p:cNvPr id="79876" name="Freeform 4"/>
          <p:cNvSpPr>
            <a:spLocks noEditPoints="1"/>
          </p:cNvSpPr>
          <p:nvPr/>
        </p:nvSpPr>
        <p:spPr bwMode="gray">
          <a:xfrm rot="20241944">
            <a:off x="1955585" y="2681544"/>
            <a:ext cx="5279211" cy="1892731"/>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42353"/>
                  <a:invGamma/>
                  <a:alpha val="36000"/>
                </a:schemeClr>
              </a:gs>
              <a:gs pos="100000">
                <a:schemeClr val="bg2"/>
              </a:gs>
            </a:gsLst>
            <a:lin ang="0" scaled="1"/>
          </a:gradFill>
          <a:ln w="0">
            <a:noFill/>
            <a:prstDash val="solid"/>
            <a:round/>
            <a:headEnd/>
            <a:tailEnd/>
          </a:ln>
        </p:spPr>
        <p:txBody>
          <a:bodyPr/>
          <a:lstStyle/>
          <a:p>
            <a:endParaRPr lang="zh-CN" altLang="en-US"/>
          </a:p>
        </p:txBody>
      </p:sp>
      <p:sp>
        <p:nvSpPr>
          <p:cNvPr id="79877" name="Oval 5"/>
          <p:cNvSpPr>
            <a:spLocks noChangeArrowheads="1"/>
          </p:cNvSpPr>
          <p:nvPr/>
        </p:nvSpPr>
        <p:spPr bwMode="gray">
          <a:xfrm rot="20056323">
            <a:off x="4578001" y="2576186"/>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78" name="Oval 6"/>
          <p:cNvSpPr>
            <a:spLocks noChangeArrowheads="1"/>
          </p:cNvSpPr>
          <p:nvPr/>
        </p:nvSpPr>
        <p:spPr bwMode="gray">
          <a:xfrm rot="20056323">
            <a:off x="6283190" y="2512971"/>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79" name="Oval 7"/>
          <p:cNvSpPr>
            <a:spLocks noChangeArrowheads="1"/>
          </p:cNvSpPr>
          <p:nvPr/>
        </p:nvSpPr>
        <p:spPr bwMode="gray">
          <a:xfrm rot="20056323">
            <a:off x="3323862" y="4777554"/>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80" name="Oval 8"/>
          <p:cNvSpPr>
            <a:spLocks noChangeArrowheads="1"/>
          </p:cNvSpPr>
          <p:nvPr/>
        </p:nvSpPr>
        <p:spPr bwMode="gray">
          <a:xfrm rot="20056323">
            <a:off x="4956168" y="4467677"/>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81" name="Oval 9"/>
          <p:cNvSpPr>
            <a:spLocks noChangeArrowheads="1"/>
          </p:cNvSpPr>
          <p:nvPr/>
        </p:nvSpPr>
        <p:spPr bwMode="gray">
          <a:xfrm rot="20056323">
            <a:off x="3084585" y="3172390"/>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79882" name="Oval 10"/>
          <p:cNvSpPr>
            <a:spLocks noChangeArrowheads="1"/>
          </p:cNvSpPr>
          <p:nvPr/>
        </p:nvSpPr>
        <p:spPr bwMode="gray">
          <a:xfrm>
            <a:off x="4059569" y="2100214"/>
            <a:ext cx="990110" cy="860219"/>
          </a:xfrm>
          <a:prstGeom prst="ellipse">
            <a:avLst/>
          </a:prstGeom>
          <a:solidFill>
            <a:srgbClr val="00B050"/>
          </a:solidFill>
          <a:ln w="9525">
            <a:noFill/>
            <a:round/>
            <a:headEnd/>
            <a:tailEnd/>
          </a:ln>
          <a:effectLst/>
          <a:scene3d>
            <a:camera prst="orthographicFront"/>
            <a:lightRig rig="threePt" dir="t"/>
          </a:scene3d>
          <a:sp3d>
            <a:bevelT/>
          </a:sp3d>
        </p:spPr>
        <p:txBody>
          <a:bodyPr wrap="none" anchor="ctr"/>
          <a:lstStyle/>
          <a:p>
            <a:pPr algn="ctr"/>
            <a:endParaRPr lang="zh-CN" altLang="en-US">
              <a:ea typeface="宋体" charset="-122"/>
            </a:endParaRPr>
          </a:p>
        </p:txBody>
      </p:sp>
      <p:sp>
        <p:nvSpPr>
          <p:cNvPr id="79883" name="Oval 11"/>
          <p:cNvSpPr>
            <a:spLocks noChangeArrowheads="1"/>
          </p:cNvSpPr>
          <p:nvPr/>
        </p:nvSpPr>
        <p:spPr bwMode="gray">
          <a:xfrm>
            <a:off x="2610158" y="2654275"/>
            <a:ext cx="988735" cy="860219"/>
          </a:xfrm>
          <a:prstGeom prst="ellipse">
            <a:avLst/>
          </a:prstGeom>
          <a:solidFill>
            <a:schemeClr val="accent1">
              <a:lumMod val="20000"/>
              <a:lumOff val="80000"/>
            </a:schemeClr>
          </a:solidFill>
          <a:ln w="9525">
            <a:noFill/>
            <a:round/>
            <a:headEnd/>
            <a:tailEnd/>
          </a:ln>
          <a:effectLst/>
          <a:scene3d>
            <a:camera prst="orthographicFront"/>
            <a:lightRig rig="threePt" dir="t"/>
          </a:scene3d>
          <a:sp3d>
            <a:bevelT/>
          </a:sp3d>
        </p:spPr>
        <p:txBody>
          <a:bodyPr wrap="none" anchor="ctr"/>
          <a:lstStyle/>
          <a:p>
            <a:pPr algn="ctr"/>
            <a:endParaRPr lang="zh-CN" altLang="en-US">
              <a:ea typeface="宋体" charset="-122"/>
            </a:endParaRPr>
          </a:p>
        </p:txBody>
      </p:sp>
      <p:sp>
        <p:nvSpPr>
          <p:cNvPr id="79884" name="Oval 12"/>
          <p:cNvSpPr>
            <a:spLocks noChangeArrowheads="1"/>
          </p:cNvSpPr>
          <p:nvPr/>
        </p:nvSpPr>
        <p:spPr bwMode="gray">
          <a:xfrm>
            <a:off x="2802679" y="4274314"/>
            <a:ext cx="988735" cy="860219"/>
          </a:xfrm>
          <a:prstGeom prst="ellipse">
            <a:avLst/>
          </a:prstGeom>
          <a:solidFill>
            <a:schemeClr val="accent5">
              <a:lumMod val="25000"/>
            </a:schemeClr>
          </a:solidFill>
          <a:ln w="9525">
            <a:noFill/>
            <a:round/>
            <a:headEnd/>
            <a:tailEnd/>
          </a:ln>
          <a:effectLst/>
          <a:scene3d>
            <a:camera prst="orthographicFront"/>
            <a:lightRig rig="threePt" dir="t"/>
          </a:scene3d>
          <a:sp3d>
            <a:bevelT/>
          </a:sp3d>
        </p:spPr>
        <p:txBody>
          <a:bodyPr wrap="none" anchor="ctr"/>
          <a:lstStyle/>
          <a:p>
            <a:pPr algn="ctr"/>
            <a:endParaRPr lang="zh-CN" altLang="en-US">
              <a:ea typeface="宋体" charset="-122"/>
            </a:endParaRPr>
          </a:p>
        </p:txBody>
      </p:sp>
      <p:sp>
        <p:nvSpPr>
          <p:cNvPr id="79885" name="Oval 13"/>
          <p:cNvSpPr>
            <a:spLocks noChangeArrowheads="1"/>
          </p:cNvSpPr>
          <p:nvPr/>
        </p:nvSpPr>
        <p:spPr bwMode="gray">
          <a:xfrm>
            <a:off x="4395106" y="3975592"/>
            <a:ext cx="988735" cy="860219"/>
          </a:xfrm>
          <a:prstGeom prst="ellipse">
            <a:avLst/>
          </a:prstGeom>
          <a:solidFill>
            <a:schemeClr val="bg2">
              <a:lumMod val="75000"/>
            </a:schemeClr>
          </a:solidFill>
          <a:ln w="9525">
            <a:noFill/>
            <a:round/>
            <a:headEnd/>
            <a:tailEnd/>
          </a:ln>
          <a:effectLst/>
          <a:scene3d>
            <a:camera prst="orthographicFront"/>
            <a:lightRig rig="threePt" dir="t"/>
          </a:scene3d>
          <a:sp3d>
            <a:bevelT/>
          </a:sp3d>
        </p:spPr>
        <p:txBody>
          <a:bodyPr wrap="none" anchor="ctr"/>
          <a:lstStyle/>
          <a:p>
            <a:pPr algn="ctr"/>
            <a:endParaRPr lang="zh-CN" altLang="en-US">
              <a:ea typeface="宋体" charset="-122"/>
            </a:endParaRPr>
          </a:p>
        </p:txBody>
      </p:sp>
      <p:sp>
        <p:nvSpPr>
          <p:cNvPr id="79886" name="Oval 14"/>
          <p:cNvSpPr>
            <a:spLocks noChangeArrowheads="1"/>
          </p:cNvSpPr>
          <p:nvPr/>
        </p:nvSpPr>
        <p:spPr bwMode="gray">
          <a:xfrm>
            <a:off x="5810138" y="2012209"/>
            <a:ext cx="935104" cy="861459"/>
          </a:xfrm>
          <a:prstGeom prst="ellipse">
            <a:avLst/>
          </a:prstGeom>
          <a:solidFill>
            <a:schemeClr val="accent5">
              <a:lumMod val="75000"/>
            </a:schemeClr>
          </a:solidFill>
          <a:ln w="9525">
            <a:noFill/>
            <a:round/>
            <a:headEnd/>
            <a:tailEnd/>
          </a:ln>
          <a:effectLst/>
          <a:scene3d>
            <a:camera prst="orthographicFront"/>
            <a:lightRig rig="threePt" dir="t"/>
          </a:scene3d>
          <a:sp3d>
            <a:bevelT/>
          </a:sp3d>
        </p:spPr>
        <p:txBody>
          <a:bodyPr wrap="none" anchor="ctr"/>
          <a:lstStyle/>
          <a:p>
            <a:pPr algn="ctr"/>
            <a:endParaRPr lang="zh-CN" altLang="en-US" b="1">
              <a:ea typeface="宋体" charset="-122"/>
            </a:endParaRPr>
          </a:p>
        </p:txBody>
      </p:sp>
      <p:sp>
        <p:nvSpPr>
          <p:cNvPr id="79887" name="Text Box 15"/>
          <p:cNvSpPr txBox="1">
            <a:spLocks noChangeArrowheads="1"/>
          </p:cNvSpPr>
          <p:nvPr/>
        </p:nvSpPr>
        <p:spPr bwMode="gray">
          <a:xfrm>
            <a:off x="2745723" y="2778481"/>
            <a:ext cx="743957" cy="523220"/>
          </a:xfrm>
          <a:prstGeom prst="rect">
            <a:avLst/>
          </a:prstGeom>
          <a:noFill/>
          <a:ln w="9525">
            <a:noFill/>
            <a:miter lim="800000"/>
            <a:headEnd/>
            <a:tailEnd/>
          </a:ln>
          <a:effectLst/>
        </p:spPr>
        <p:txBody>
          <a:bodyPr wrap="square">
            <a:spAutoFit/>
          </a:bodyPr>
          <a:lstStyle/>
          <a:p>
            <a:pPr algn="ctr" eaLnBrk="0" hangingPunct="0"/>
            <a:r>
              <a:rPr lang="zh-CN" altLang="en-US" sz="1400" b="1" dirty="0" smtClean="0">
                <a:solidFill>
                  <a:schemeClr val="tx1">
                    <a:lumMod val="50000"/>
                    <a:lumOff val="50000"/>
                  </a:schemeClr>
                </a:solidFill>
                <a:latin typeface="Verdana" pitchFamily="34" charset="0"/>
                <a:ea typeface="宋体" charset="-122"/>
              </a:rPr>
              <a:t>共同</a:t>
            </a:r>
            <a:endParaRPr lang="en-US" altLang="zh-CN" sz="1400" b="1" dirty="0" smtClean="0">
              <a:solidFill>
                <a:schemeClr val="tx1">
                  <a:lumMod val="50000"/>
                  <a:lumOff val="50000"/>
                </a:schemeClr>
              </a:solidFill>
              <a:latin typeface="Verdana" pitchFamily="34" charset="0"/>
              <a:ea typeface="宋体" charset="-122"/>
            </a:endParaRPr>
          </a:p>
          <a:p>
            <a:pPr algn="ctr" eaLnBrk="0" hangingPunct="0"/>
            <a:r>
              <a:rPr lang="zh-CN" altLang="en-US" sz="1400" b="1" dirty="0" smtClean="0">
                <a:solidFill>
                  <a:schemeClr val="tx1">
                    <a:lumMod val="50000"/>
                    <a:lumOff val="50000"/>
                  </a:schemeClr>
                </a:solidFill>
                <a:latin typeface="Verdana" pitchFamily="34" charset="0"/>
                <a:ea typeface="宋体" charset="-122"/>
              </a:rPr>
              <a:t>价值观</a:t>
            </a:r>
            <a:endParaRPr lang="en-US" altLang="zh-CN" sz="1400" b="1" dirty="0">
              <a:solidFill>
                <a:schemeClr val="tx1">
                  <a:lumMod val="50000"/>
                  <a:lumOff val="50000"/>
                </a:schemeClr>
              </a:solidFill>
              <a:latin typeface="Verdana" pitchFamily="34" charset="0"/>
              <a:ea typeface="宋体" charset="-122"/>
            </a:endParaRPr>
          </a:p>
        </p:txBody>
      </p:sp>
      <p:sp>
        <p:nvSpPr>
          <p:cNvPr id="79888" name="Text Box 16"/>
          <p:cNvSpPr txBox="1">
            <a:spLocks noChangeArrowheads="1"/>
          </p:cNvSpPr>
          <p:nvPr/>
        </p:nvSpPr>
        <p:spPr bwMode="gray">
          <a:xfrm>
            <a:off x="4229855" y="2345657"/>
            <a:ext cx="64953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Verdana" pitchFamily="34" charset="0"/>
                <a:ea typeface="宋体" charset="-122"/>
              </a:rPr>
              <a:t>战略</a:t>
            </a:r>
            <a:endParaRPr lang="en-US" altLang="zh-CN" b="1" dirty="0">
              <a:solidFill>
                <a:schemeClr val="bg1"/>
              </a:solidFill>
              <a:latin typeface="Verdana" pitchFamily="34" charset="0"/>
              <a:ea typeface="宋体" charset="-122"/>
            </a:endParaRPr>
          </a:p>
        </p:txBody>
      </p:sp>
      <p:sp>
        <p:nvSpPr>
          <p:cNvPr id="79889" name="Text Box 17"/>
          <p:cNvSpPr txBox="1">
            <a:spLocks noChangeArrowheads="1"/>
          </p:cNvSpPr>
          <p:nvPr/>
        </p:nvSpPr>
        <p:spPr bwMode="gray">
          <a:xfrm>
            <a:off x="5978360" y="2258272"/>
            <a:ext cx="64953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Verdana" pitchFamily="34" charset="0"/>
                <a:ea typeface="宋体" charset="-122"/>
              </a:rPr>
              <a:t>结构</a:t>
            </a:r>
            <a:endParaRPr lang="en-US" altLang="zh-CN" b="1" dirty="0">
              <a:solidFill>
                <a:schemeClr val="bg1"/>
              </a:solidFill>
              <a:latin typeface="Verdana" pitchFamily="34" charset="0"/>
              <a:ea typeface="宋体" charset="-122"/>
            </a:endParaRPr>
          </a:p>
        </p:txBody>
      </p:sp>
      <p:sp>
        <p:nvSpPr>
          <p:cNvPr id="79890" name="Text Box 18"/>
          <p:cNvSpPr txBox="1">
            <a:spLocks noChangeArrowheads="1"/>
          </p:cNvSpPr>
          <p:nvPr/>
        </p:nvSpPr>
        <p:spPr bwMode="gray">
          <a:xfrm>
            <a:off x="4564704" y="4221035"/>
            <a:ext cx="64953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Verdana" pitchFamily="34" charset="0"/>
                <a:ea typeface="宋体" charset="-122"/>
              </a:rPr>
              <a:t>风格</a:t>
            </a:r>
            <a:endParaRPr lang="en-US" altLang="zh-CN" b="1" dirty="0">
              <a:solidFill>
                <a:schemeClr val="bg1"/>
              </a:solidFill>
              <a:latin typeface="Verdana" pitchFamily="34" charset="0"/>
              <a:ea typeface="宋体" charset="-122"/>
            </a:endParaRPr>
          </a:p>
        </p:txBody>
      </p:sp>
      <p:sp>
        <p:nvSpPr>
          <p:cNvPr id="79891" name="Text Box 19"/>
          <p:cNvSpPr txBox="1">
            <a:spLocks noChangeArrowheads="1"/>
          </p:cNvSpPr>
          <p:nvPr/>
        </p:nvSpPr>
        <p:spPr bwMode="gray">
          <a:xfrm>
            <a:off x="2972277" y="4527215"/>
            <a:ext cx="64953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Verdana" pitchFamily="34" charset="0"/>
                <a:ea typeface="宋体" charset="-122"/>
              </a:rPr>
              <a:t>人员</a:t>
            </a:r>
            <a:endParaRPr lang="en-US" altLang="zh-CN" b="1" dirty="0">
              <a:solidFill>
                <a:schemeClr val="bg1"/>
              </a:solidFill>
              <a:latin typeface="Verdana" pitchFamily="34" charset="0"/>
              <a:ea typeface="宋体" charset="-122"/>
            </a:endParaRPr>
          </a:p>
        </p:txBody>
      </p:sp>
      <p:sp>
        <p:nvSpPr>
          <p:cNvPr id="79892" name="Text Box 20"/>
          <p:cNvSpPr txBox="1">
            <a:spLocks noChangeArrowheads="1"/>
          </p:cNvSpPr>
          <p:nvPr/>
        </p:nvSpPr>
        <p:spPr bwMode="gray">
          <a:xfrm>
            <a:off x="3719906" y="3349640"/>
            <a:ext cx="1996722" cy="523073"/>
          </a:xfrm>
          <a:prstGeom prst="rect">
            <a:avLst/>
          </a:prstGeom>
          <a:noFill/>
          <a:ln w="9525">
            <a:noFill/>
            <a:miter lim="800000"/>
            <a:headEnd/>
            <a:tailEnd/>
          </a:ln>
          <a:effectLst/>
        </p:spPr>
        <p:txBody>
          <a:bodyPr>
            <a:spAutoFit/>
          </a:bodyPr>
          <a:lstStyle/>
          <a:p>
            <a:pPr algn="ctr" eaLnBrk="0" hangingPunct="0"/>
            <a:endParaRPr lang="en-US" altLang="zh-CN" sz="2800" b="1" dirty="0">
              <a:ea typeface="宋体" charset="-122"/>
            </a:endParaRPr>
          </a:p>
        </p:txBody>
      </p:sp>
      <p:sp>
        <p:nvSpPr>
          <p:cNvPr id="2" name="矩形 1"/>
          <p:cNvSpPr/>
          <p:nvPr/>
        </p:nvSpPr>
        <p:spPr>
          <a:xfrm>
            <a:off x="3598893" y="3304743"/>
            <a:ext cx="2059866" cy="646331"/>
          </a:xfrm>
          <a:prstGeom prst="rect">
            <a:avLst/>
          </a:prstGeom>
        </p:spPr>
        <p:txBody>
          <a:bodyPr wrap="square">
            <a:spAutoFit/>
          </a:bodyPr>
          <a:lstStyle/>
          <a:p>
            <a:r>
              <a:rPr lang="zh-CN" altLang="zh-CN" b="1" dirty="0"/>
              <a:t>北大学生信息素养培育战略分析</a:t>
            </a:r>
            <a:endParaRPr lang="zh-CN" altLang="en-US" b="1" dirty="0"/>
          </a:p>
        </p:txBody>
      </p:sp>
      <p:sp>
        <p:nvSpPr>
          <p:cNvPr id="27" name="Oval 9"/>
          <p:cNvSpPr>
            <a:spLocks noChangeArrowheads="1"/>
          </p:cNvSpPr>
          <p:nvPr/>
        </p:nvSpPr>
        <p:spPr bwMode="gray">
          <a:xfrm rot="20056323">
            <a:off x="2063385" y="4278721"/>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28" name="Oval 11"/>
          <p:cNvSpPr>
            <a:spLocks noChangeArrowheads="1"/>
          </p:cNvSpPr>
          <p:nvPr/>
        </p:nvSpPr>
        <p:spPr bwMode="gray">
          <a:xfrm>
            <a:off x="1588958" y="3760606"/>
            <a:ext cx="988735" cy="860220"/>
          </a:xfrm>
          <a:prstGeom prst="ellipse">
            <a:avLst/>
          </a:prstGeom>
          <a:solidFill>
            <a:schemeClr val="accent1"/>
          </a:solidFill>
          <a:ln w="9525">
            <a:noFill/>
            <a:round/>
            <a:headEnd/>
            <a:tailEnd/>
          </a:ln>
          <a:effectLst/>
          <a:scene3d>
            <a:camera prst="orthographicFront"/>
            <a:lightRig rig="threePt" dir="t"/>
          </a:scene3d>
          <a:sp3d>
            <a:bevelT/>
          </a:sp3d>
        </p:spPr>
        <p:txBody>
          <a:bodyPr wrap="none" anchor="ctr"/>
          <a:lstStyle/>
          <a:p>
            <a:pPr algn="ctr"/>
            <a:endParaRPr lang="zh-CN" altLang="en-US">
              <a:ea typeface="宋体" charset="-122"/>
            </a:endParaRPr>
          </a:p>
        </p:txBody>
      </p:sp>
      <p:sp>
        <p:nvSpPr>
          <p:cNvPr id="29" name="Oval 9"/>
          <p:cNvSpPr>
            <a:spLocks noChangeArrowheads="1"/>
          </p:cNvSpPr>
          <p:nvPr/>
        </p:nvSpPr>
        <p:spPr bwMode="gray">
          <a:xfrm rot="20056323">
            <a:off x="6283189" y="3728930"/>
            <a:ext cx="924103" cy="237986"/>
          </a:xfrm>
          <a:prstGeom prst="ellipse">
            <a:avLst/>
          </a:prstGeom>
          <a:gradFill rotWithShape="1">
            <a:gsLst>
              <a:gs pos="0">
                <a:srgbClr val="5F5F5F"/>
              </a:gs>
              <a:gs pos="100000">
                <a:srgbClr val="84A5CA"/>
              </a:gs>
            </a:gsLst>
            <a:lin ang="0" scaled="1"/>
          </a:gradFill>
          <a:ln w="9525">
            <a:noFill/>
            <a:round/>
            <a:headEnd/>
            <a:tailEnd/>
          </a:ln>
          <a:effectLst/>
        </p:spPr>
        <p:txBody>
          <a:bodyPr wrap="none" anchor="ctr"/>
          <a:lstStyle/>
          <a:p>
            <a:endParaRPr lang="zh-CN" altLang="en-US"/>
          </a:p>
        </p:txBody>
      </p:sp>
      <p:sp>
        <p:nvSpPr>
          <p:cNvPr id="30" name="Oval 11"/>
          <p:cNvSpPr>
            <a:spLocks noChangeArrowheads="1"/>
          </p:cNvSpPr>
          <p:nvPr/>
        </p:nvSpPr>
        <p:spPr bwMode="gray">
          <a:xfrm>
            <a:off x="5808762" y="3210815"/>
            <a:ext cx="988735" cy="860220"/>
          </a:xfrm>
          <a:prstGeom prst="ellipse">
            <a:avLst/>
          </a:prstGeom>
          <a:solidFill>
            <a:srgbClr val="92D050"/>
          </a:solidFill>
          <a:ln w="9525">
            <a:noFill/>
            <a:round/>
            <a:headEnd/>
            <a:tailEnd/>
          </a:ln>
          <a:effectLst/>
          <a:scene3d>
            <a:camera prst="orthographicFront"/>
            <a:lightRig rig="threePt" dir="t"/>
          </a:scene3d>
          <a:sp3d>
            <a:bevelT/>
          </a:sp3d>
        </p:spPr>
        <p:txBody>
          <a:bodyPr wrap="none" anchor="ctr"/>
          <a:lstStyle/>
          <a:p>
            <a:pPr algn="ctr"/>
            <a:endParaRPr lang="zh-CN" altLang="en-US">
              <a:ea typeface="宋体" charset="-122"/>
            </a:endParaRPr>
          </a:p>
        </p:txBody>
      </p:sp>
      <p:sp>
        <p:nvSpPr>
          <p:cNvPr id="13" name="线形标注 2(带强调线) 12"/>
          <p:cNvSpPr/>
          <p:nvPr/>
        </p:nvSpPr>
        <p:spPr>
          <a:xfrm>
            <a:off x="5355136" y="1035637"/>
            <a:ext cx="2736304" cy="809187"/>
          </a:xfrm>
          <a:prstGeom prst="accentCallout2">
            <a:avLst>
              <a:gd name="adj1" fmla="val 18750"/>
              <a:gd name="adj2" fmla="val -8333"/>
              <a:gd name="adj3" fmla="val 18750"/>
              <a:gd name="adj4" fmla="val -16667"/>
              <a:gd name="adj5" fmla="val 140751"/>
              <a:gd name="adj6" fmla="val -29030"/>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1200" dirty="0">
                <a:solidFill>
                  <a:srgbClr val="000000"/>
                </a:solidFill>
                <a:latin typeface="Arial" charset="0"/>
              </a:rPr>
              <a:t>高度重视学生信息素养的培养</a:t>
            </a:r>
            <a:r>
              <a:rPr lang="zh-CN" altLang="en-US" sz="1200" dirty="0">
                <a:solidFill>
                  <a:srgbClr val="000000"/>
                </a:solidFill>
                <a:latin typeface="Arial" charset="0"/>
              </a:rPr>
              <a:t>；</a:t>
            </a:r>
            <a:r>
              <a:rPr lang="zh-CN" altLang="zh-CN" sz="1200" dirty="0">
                <a:solidFill>
                  <a:srgbClr val="000000"/>
                </a:solidFill>
                <a:latin typeface="Arial" charset="0"/>
              </a:rPr>
              <a:t>发挥北京大学自身优势</a:t>
            </a:r>
            <a:r>
              <a:rPr lang="zh-CN" altLang="en-US" sz="1200" dirty="0">
                <a:solidFill>
                  <a:srgbClr val="000000"/>
                </a:solidFill>
                <a:latin typeface="Arial" charset="0"/>
              </a:rPr>
              <a:t>；</a:t>
            </a:r>
            <a:r>
              <a:rPr lang="zh-CN" altLang="zh-CN" sz="1200" dirty="0">
                <a:solidFill>
                  <a:srgbClr val="000000"/>
                </a:solidFill>
                <a:latin typeface="Arial" charset="0"/>
              </a:rPr>
              <a:t>多线联动，创新途径方法、丰富内容形式，实现多渠道共同育人</a:t>
            </a:r>
            <a:r>
              <a:rPr lang="zh-CN" altLang="en-US" sz="1200" dirty="0" smtClean="0">
                <a:solidFill>
                  <a:srgbClr val="000000"/>
                </a:solidFill>
                <a:latin typeface="Arial" charset="0"/>
              </a:rPr>
              <a:t>。</a:t>
            </a:r>
            <a:endParaRPr lang="zh-CN" altLang="en-US" sz="1200" dirty="0">
              <a:solidFill>
                <a:srgbClr val="000000"/>
              </a:solidFill>
              <a:latin typeface="Arial" charset="0"/>
            </a:endParaRPr>
          </a:p>
        </p:txBody>
      </p:sp>
      <p:sp>
        <p:nvSpPr>
          <p:cNvPr id="42" name="线形标注 2(带强调线) 41"/>
          <p:cNvSpPr/>
          <p:nvPr/>
        </p:nvSpPr>
        <p:spPr>
          <a:xfrm>
            <a:off x="7804696" y="2070466"/>
            <a:ext cx="1188640" cy="1249426"/>
          </a:xfrm>
          <a:prstGeom prst="accentCallout2">
            <a:avLst>
              <a:gd name="adj1" fmla="val 18750"/>
              <a:gd name="adj2" fmla="val -8333"/>
              <a:gd name="adj3" fmla="val 18750"/>
              <a:gd name="adj4" fmla="val -36968"/>
              <a:gd name="adj5" fmla="val 32262"/>
              <a:gd name="adj6" fmla="val -87741"/>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srgbClr val="000000"/>
                </a:solidFill>
                <a:latin typeface="Arial" charset="0"/>
              </a:rPr>
              <a:t>以图书馆、计算中心、教务部为核心的学校层面，以及分散至各个院系的基层</a:t>
            </a:r>
            <a:r>
              <a:rPr lang="zh-CN" altLang="en-US" sz="1200" dirty="0" smtClean="0">
                <a:solidFill>
                  <a:srgbClr val="000000"/>
                </a:solidFill>
                <a:latin typeface="Arial" charset="0"/>
              </a:rPr>
              <a:t>层面。</a:t>
            </a:r>
            <a:endParaRPr lang="zh-CN" altLang="en-US" sz="1200" dirty="0">
              <a:solidFill>
                <a:srgbClr val="000000"/>
              </a:solidFill>
              <a:latin typeface="Arial" charset="0"/>
            </a:endParaRPr>
          </a:p>
        </p:txBody>
      </p:sp>
      <p:sp>
        <p:nvSpPr>
          <p:cNvPr id="43" name="线形标注 2(带强调线) 42"/>
          <p:cNvSpPr/>
          <p:nvPr/>
        </p:nvSpPr>
        <p:spPr>
          <a:xfrm>
            <a:off x="7618497" y="3626906"/>
            <a:ext cx="1261392" cy="993920"/>
          </a:xfrm>
          <a:prstGeom prst="accentCallout2">
            <a:avLst>
              <a:gd name="adj1" fmla="val 18750"/>
              <a:gd name="adj2" fmla="val -14744"/>
              <a:gd name="adj3" fmla="val 18750"/>
              <a:gd name="adj4" fmla="val -36968"/>
              <a:gd name="adj5" fmla="val 12949"/>
              <a:gd name="adj6" fmla="val -66043"/>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srgbClr val="000000"/>
                </a:solidFill>
                <a:latin typeface="Arial" charset="0"/>
              </a:rPr>
              <a:t>开设培养课程、举办系列讲座、开展相关活动、推动教学网建设</a:t>
            </a:r>
            <a:r>
              <a:rPr lang="zh-CN" altLang="en-US" sz="1200" dirty="0" smtClean="0">
                <a:solidFill>
                  <a:srgbClr val="000000"/>
                </a:solidFill>
                <a:latin typeface="Arial" charset="0"/>
              </a:rPr>
              <a:t>等。</a:t>
            </a:r>
            <a:endParaRPr lang="zh-CN" altLang="en-US" sz="1200" dirty="0">
              <a:solidFill>
                <a:srgbClr val="000000"/>
              </a:solidFill>
              <a:latin typeface="Arial" charset="0"/>
            </a:endParaRPr>
          </a:p>
        </p:txBody>
      </p:sp>
      <p:sp>
        <p:nvSpPr>
          <p:cNvPr id="44" name="Text Box 17"/>
          <p:cNvSpPr txBox="1">
            <a:spLocks noChangeArrowheads="1"/>
          </p:cNvSpPr>
          <p:nvPr/>
        </p:nvSpPr>
        <p:spPr bwMode="gray">
          <a:xfrm>
            <a:off x="5978360" y="3456259"/>
            <a:ext cx="649537" cy="369332"/>
          </a:xfrm>
          <a:prstGeom prst="rect">
            <a:avLst/>
          </a:prstGeom>
          <a:noFill/>
          <a:ln w="9525">
            <a:noFill/>
            <a:miter lim="800000"/>
            <a:headEnd/>
            <a:tailEnd/>
          </a:ln>
          <a:effectLst/>
        </p:spPr>
        <p:txBody>
          <a:bodyPr wrap="none">
            <a:spAutoFit/>
          </a:bodyPr>
          <a:lstStyle/>
          <a:p>
            <a:pPr eaLnBrk="0" hangingPunct="0"/>
            <a:r>
              <a:rPr lang="zh-CN" altLang="en-US" b="1" dirty="0" smtClean="0">
                <a:solidFill>
                  <a:schemeClr val="bg1"/>
                </a:solidFill>
                <a:latin typeface="Verdana" pitchFamily="34" charset="0"/>
                <a:ea typeface="宋体" charset="-122"/>
              </a:rPr>
              <a:t>制度</a:t>
            </a:r>
            <a:endParaRPr lang="en-US" altLang="zh-CN" b="1" dirty="0">
              <a:solidFill>
                <a:schemeClr val="bg1"/>
              </a:solidFill>
              <a:latin typeface="Verdana" pitchFamily="34" charset="0"/>
              <a:ea typeface="宋体" charset="-122"/>
            </a:endParaRPr>
          </a:p>
        </p:txBody>
      </p:sp>
      <p:sp>
        <p:nvSpPr>
          <p:cNvPr id="45" name="线形标注 2(带强调线) 44"/>
          <p:cNvSpPr/>
          <p:nvPr/>
        </p:nvSpPr>
        <p:spPr>
          <a:xfrm>
            <a:off x="5819494" y="4894443"/>
            <a:ext cx="2787297" cy="693182"/>
          </a:xfrm>
          <a:prstGeom prst="accentCallout2">
            <a:avLst>
              <a:gd name="adj1" fmla="val 20582"/>
              <a:gd name="adj2" fmla="val -5176"/>
              <a:gd name="adj3" fmla="val 24247"/>
              <a:gd name="adj4" fmla="val -21020"/>
              <a:gd name="adj5" fmla="val -7205"/>
              <a:gd name="adj6" fmla="val -33692"/>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srgbClr val="000000"/>
                </a:solidFill>
                <a:latin typeface="Arial" charset="0"/>
              </a:rPr>
              <a:t>采取仅提供服务、建议，并不强制学生参与、</a:t>
            </a:r>
            <a:r>
              <a:rPr lang="zh-CN" altLang="en-US" sz="1200" dirty="0" smtClean="0">
                <a:solidFill>
                  <a:srgbClr val="000000"/>
                </a:solidFill>
                <a:latin typeface="Arial" charset="0"/>
              </a:rPr>
              <a:t>执行，存在两极分化</a:t>
            </a:r>
            <a:r>
              <a:rPr lang="zh-CN" altLang="en-US" sz="1200" dirty="0">
                <a:solidFill>
                  <a:srgbClr val="000000"/>
                </a:solidFill>
                <a:latin typeface="Arial" charset="0"/>
              </a:rPr>
              <a:t>的</a:t>
            </a:r>
            <a:r>
              <a:rPr lang="zh-CN" altLang="en-US" sz="1200" dirty="0" smtClean="0">
                <a:solidFill>
                  <a:srgbClr val="000000"/>
                </a:solidFill>
                <a:latin typeface="Arial" charset="0"/>
              </a:rPr>
              <a:t>问题，采取</a:t>
            </a:r>
            <a:r>
              <a:rPr lang="zh-CN" altLang="en-US" sz="1200" dirty="0">
                <a:solidFill>
                  <a:srgbClr val="000000"/>
                </a:solidFill>
                <a:latin typeface="Arial" charset="0"/>
              </a:rPr>
              <a:t>制定最低</a:t>
            </a:r>
            <a:r>
              <a:rPr lang="zh-CN" altLang="en-US" sz="1200" dirty="0" smtClean="0">
                <a:solidFill>
                  <a:srgbClr val="000000"/>
                </a:solidFill>
                <a:latin typeface="Arial" charset="0"/>
              </a:rPr>
              <a:t>限度。</a:t>
            </a:r>
            <a:endParaRPr lang="zh-CN" altLang="en-US" sz="1200" dirty="0">
              <a:solidFill>
                <a:srgbClr val="000000"/>
              </a:solidFill>
              <a:latin typeface="Arial" charset="0"/>
            </a:endParaRPr>
          </a:p>
        </p:txBody>
      </p:sp>
      <p:sp>
        <p:nvSpPr>
          <p:cNvPr id="46" name="线形标注 2(带强调线) 45"/>
          <p:cNvSpPr/>
          <p:nvPr/>
        </p:nvSpPr>
        <p:spPr>
          <a:xfrm flipH="1">
            <a:off x="467544" y="5193454"/>
            <a:ext cx="1913876" cy="683818"/>
          </a:xfrm>
          <a:prstGeom prst="accentCallout2">
            <a:avLst>
              <a:gd name="adj1" fmla="val 18750"/>
              <a:gd name="adj2" fmla="val -10125"/>
              <a:gd name="adj3" fmla="val 16918"/>
              <a:gd name="adj4" fmla="val -23515"/>
              <a:gd name="adj5" fmla="val -10869"/>
              <a:gd name="adj6" fmla="val -39160"/>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200" dirty="0">
                <a:solidFill>
                  <a:srgbClr val="000000"/>
                </a:solidFill>
                <a:latin typeface="Arial" charset="0"/>
              </a:rPr>
              <a:t>信息素养能力水平普遍较高。但是，仍然存在失范的</a:t>
            </a:r>
            <a:r>
              <a:rPr lang="zh-CN" altLang="en-US" sz="1200" dirty="0" smtClean="0">
                <a:solidFill>
                  <a:srgbClr val="000000"/>
                </a:solidFill>
                <a:latin typeface="Arial" charset="0"/>
              </a:rPr>
              <a:t>案例，尤其在学术方面。</a:t>
            </a:r>
            <a:endParaRPr lang="zh-CN" altLang="en-US" sz="1200" dirty="0">
              <a:solidFill>
                <a:srgbClr val="000000"/>
              </a:solidFill>
              <a:latin typeface="Arial" charset="0"/>
            </a:endParaRPr>
          </a:p>
        </p:txBody>
      </p:sp>
      <p:sp>
        <p:nvSpPr>
          <p:cNvPr id="47" name="Text Box 19"/>
          <p:cNvSpPr txBox="1">
            <a:spLocks noChangeArrowheads="1"/>
          </p:cNvSpPr>
          <p:nvPr/>
        </p:nvSpPr>
        <p:spPr bwMode="gray">
          <a:xfrm>
            <a:off x="1758556" y="4028382"/>
            <a:ext cx="649537" cy="369332"/>
          </a:xfrm>
          <a:prstGeom prst="rect">
            <a:avLst/>
          </a:prstGeom>
          <a:noFill/>
          <a:ln w="9525">
            <a:noFill/>
            <a:miter lim="800000"/>
            <a:headEnd/>
            <a:tailEnd/>
          </a:ln>
          <a:effectLst/>
        </p:spPr>
        <p:txBody>
          <a:bodyPr wrap="none">
            <a:spAutoFit/>
          </a:bodyPr>
          <a:lstStyle/>
          <a:p>
            <a:pPr eaLnBrk="0" hangingPunct="0"/>
            <a:r>
              <a:rPr lang="zh-CN" altLang="en-US" b="1" dirty="0">
                <a:solidFill>
                  <a:schemeClr val="bg1"/>
                </a:solidFill>
                <a:latin typeface="Verdana" pitchFamily="34" charset="0"/>
                <a:ea typeface="宋体" charset="-122"/>
              </a:rPr>
              <a:t>技能</a:t>
            </a:r>
            <a:endParaRPr lang="en-US" altLang="zh-CN" b="1" dirty="0">
              <a:solidFill>
                <a:schemeClr val="bg1"/>
              </a:solidFill>
              <a:latin typeface="Verdana" pitchFamily="34" charset="0"/>
              <a:ea typeface="宋体" charset="-122"/>
            </a:endParaRPr>
          </a:p>
        </p:txBody>
      </p:sp>
      <p:sp>
        <p:nvSpPr>
          <p:cNvPr id="48" name="线形标注 2(带强调线) 47"/>
          <p:cNvSpPr/>
          <p:nvPr/>
        </p:nvSpPr>
        <p:spPr>
          <a:xfrm flipH="1">
            <a:off x="179512" y="2292308"/>
            <a:ext cx="1100954" cy="2543503"/>
          </a:xfrm>
          <a:prstGeom prst="accentCallout2">
            <a:avLst>
              <a:gd name="adj1" fmla="val 23668"/>
              <a:gd name="adj2" fmla="val -16414"/>
              <a:gd name="adj3" fmla="val 23992"/>
              <a:gd name="adj4" fmla="val -47057"/>
              <a:gd name="adj5" fmla="val 58645"/>
              <a:gd name="adj6" fmla="val -80475"/>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rgbClr val="000000"/>
                </a:solidFill>
                <a:latin typeface="Arial" charset="0"/>
              </a:rPr>
              <a:t>老师、图书馆学科馆员</a:t>
            </a:r>
          </a:p>
          <a:p>
            <a:pPr lvl="0"/>
            <a:r>
              <a:rPr lang="zh-CN" altLang="en-US" sz="1200" dirty="0" smtClean="0">
                <a:solidFill>
                  <a:srgbClr val="000000"/>
                </a:solidFill>
                <a:latin typeface="Arial" charset="0"/>
              </a:rPr>
              <a:t>基本</a:t>
            </a:r>
            <a:r>
              <a:rPr lang="zh-CN" altLang="en-US" sz="1200" dirty="0">
                <a:solidFill>
                  <a:srgbClr val="000000"/>
                </a:solidFill>
                <a:latin typeface="Arial" charset="0"/>
              </a:rPr>
              <a:t>可以做到有规律地接收信息素养的新理论、新方法，并提高自身的信息素养以更好地培养学生，比如利用多媒体教学、接受学校安排的教学网课程等等</a:t>
            </a:r>
            <a:r>
              <a:rPr lang="zh-CN" altLang="en-US" sz="1200" dirty="0" smtClean="0">
                <a:solidFill>
                  <a:srgbClr val="000000"/>
                </a:solidFill>
                <a:latin typeface="Arial" charset="0"/>
              </a:rPr>
              <a:t>。</a:t>
            </a:r>
            <a:endParaRPr lang="zh-CN" altLang="en-US" sz="1200" dirty="0">
              <a:solidFill>
                <a:srgbClr val="000000"/>
              </a:solidFill>
              <a:latin typeface="Arial" charset="0"/>
            </a:endParaRPr>
          </a:p>
        </p:txBody>
      </p:sp>
      <p:sp>
        <p:nvSpPr>
          <p:cNvPr id="49" name="线形标注 2(带强调线) 48"/>
          <p:cNvSpPr/>
          <p:nvPr/>
        </p:nvSpPr>
        <p:spPr>
          <a:xfrm flipH="1">
            <a:off x="90243" y="1053458"/>
            <a:ext cx="3336626" cy="1017008"/>
          </a:xfrm>
          <a:prstGeom prst="accentCallout2">
            <a:avLst>
              <a:gd name="adj1" fmla="val 26165"/>
              <a:gd name="adj2" fmla="val -5376"/>
              <a:gd name="adj3" fmla="val 25241"/>
              <a:gd name="adj4" fmla="val -16226"/>
              <a:gd name="adj5" fmla="val 167287"/>
              <a:gd name="adj6" fmla="val 217"/>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rgbClr val="000000"/>
                </a:solidFill>
                <a:latin typeface="Arial" charset="0"/>
              </a:rPr>
              <a:t>目前能够</a:t>
            </a:r>
            <a:r>
              <a:rPr lang="zh-CN" altLang="en-US" sz="1200" dirty="0">
                <a:solidFill>
                  <a:srgbClr val="000000"/>
                </a:solidFill>
                <a:latin typeface="Arial" charset="0"/>
              </a:rPr>
              <a:t>使命自觉、主动地将对网络、信息重要性认识转化为平时现实中信息素养教育行动的还并</a:t>
            </a:r>
            <a:r>
              <a:rPr lang="zh-CN" altLang="en-US" sz="1200" dirty="0" smtClean="0">
                <a:solidFill>
                  <a:srgbClr val="000000"/>
                </a:solidFill>
                <a:latin typeface="Arial" charset="0"/>
              </a:rPr>
              <a:t>不多见，在</a:t>
            </a:r>
            <a:r>
              <a:rPr lang="zh-CN" altLang="en-US" sz="1200" dirty="0">
                <a:solidFill>
                  <a:srgbClr val="000000"/>
                </a:solidFill>
                <a:latin typeface="Arial" charset="0"/>
              </a:rPr>
              <a:t>信息素养教育上也大多是生硬移植国外的教育模式，缺乏适合我国互联网发展</a:t>
            </a:r>
            <a:r>
              <a:rPr lang="zh-CN" altLang="en-US" sz="1200" dirty="0" smtClean="0">
                <a:solidFill>
                  <a:srgbClr val="000000"/>
                </a:solidFill>
                <a:latin typeface="Arial" charset="0"/>
              </a:rPr>
              <a:t>状况。</a:t>
            </a:r>
            <a:endParaRPr lang="zh-CN" altLang="en-US" sz="1200" dirty="0">
              <a:solidFill>
                <a:srgbClr val="000000"/>
              </a:solidFill>
              <a:latin typeface="Arial" charset="0"/>
            </a:endParaRPr>
          </a:p>
        </p:txBody>
      </p:sp>
    </p:spTree>
    <p:extLst>
      <p:ext uri="{BB962C8B-B14F-4D97-AF65-F5344CB8AC3E}">
        <p14:creationId xmlns:p14="http://schemas.microsoft.com/office/powerpoint/2010/main" val="38077159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981200" y="2667000"/>
            <a:ext cx="5257800" cy="1698104"/>
          </a:xfrm>
          <a:prstGeom prst="rect">
            <a:avLst/>
          </a:prstGeom>
        </p:spPr>
        <p:txBody>
          <a:bodyPr wrap="none" fromWordArt="1">
            <a:prstTxWarp prst="textDeflate">
              <a:avLst>
                <a:gd name="adj" fmla="val 0"/>
              </a:avLst>
            </a:prstTxWarp>
          </a:bodyPr>
          <a:lstStyle/>
          <a:p>
            <a:pPr algn="ctr"/>
            <a:r>
              <a:rPr lang="en-US" altLang="zh-CN" sz="5400" b="1" kern="10" dirty="0">
                <a:ln w="19050">
                  <a:solidFill>
                    <a:schemeClr val="bg1"/>
                  </a:solidFill>
                  <a:round/>
                  <a:headEnd/>
                  <a:tailEnd/>
                </a:ln>
                <a:gradFill rotWithShape="1">
                  <a:gsLst>
                    <a:gs pos="0">
                      <a:schemeClr val="accent1"/>
                    </a:gs>
                    <a:gs pos="100000">
                      <a:schemeClr val="accent2"/>
                    </a:gs>
                  </a:gsLst>
                  <a:lin ang="5400000" scaled="1"/>
                </a:gradFill>
                <a:effectLst>
                  <a:outerShdw dist="35921" dir="2700000" algn="ctr" rotWithShape="0">
                    <a:schemeClr val="bg2">
                      <a:alpha val="50000"/>
                    </a:schemeClr>
                  </a:outerShdw>
                </a:effectLst>
                <a:latin typeface="Verdana"/>
              </a:rPr>
              <a:t>Thank You </a:t>
            </a:r>
            <a:r>
              <a:rPr lang="en-US" altLang="zh-CN" sz="5400" b="1" kern="10" dirty="0" smtClean="0">
                <a:ln w="19050">
                  <a:solidFill>
                    <a:schemeClr val="bg1"/>
                  </a:solidFill>
                  <a:round/>
                  <a:headEnd/>
                  <a:tailEnd/>
                </a:ln>
                <a:gradFill rotWithShape="1">
                  <a:gsLst>
                    <a:gs pos="0">
                      <a:schemeClr val="accent1"/>
                    </a:gs>
                    <a:gs pos="100000">
                      <a:schemeClr val="accent2"/>
                    </a:gs>
                  </a:gsLst>
                  <a:lin ang="5400000" scaled="1"/>
                </a:gradFill>
                <a:effectLst>
                  <a:outerShdw dist="35921" dir="2700000" algn="ctr" rotWithShape="0">
                    <a:schemeClr val="bg2">
                      <a:alpha val="50000"/>
                    </a:schemeClr>
                  </a:outerShdw>
                </a:effectLst>
                <a:latin typeface="Verdana"/>
              </a:rPr>
              <a:t>!</a:t>
            </a:r>
          </a:p>
          <a:p>
            <a:pPr algn="ctr"/>
            <a:r>
              <a:rPr lang="en-US" altLang="zh-CN" sz="5400" b="1" kern="10" dirty="0" smtClean="0">
                <a:ln w="19050">
                  <a:solidFill>
                    <a:schemeClr val="bg1"/>
                  </a:solidFill>
                  <a:round/>
                  <a:headEnd/>
                  <a:tailEnd/>
                </a:ln>
                <a:gradFill rotWithShape="1">
                  <a:gsLst>
                    <a:gs pos="0">
                      <a:schemeClr val="accent1"/>
                    </a:gs>
                    <a:gs pos="100000">
                      <a:schemeClr val="accent2"/>
                    </a:gs>
                  </a:gsLst>
                  <a:lin ang="5400000" scaled="1"/>
                </a:gradFill>
                <a:effectLst>
                  <a:outerShdw dist="35921" dir="2700000" algn="ctr" rotWithShape="0">
                    <a:schemeClr val="bg2">
                      <a:alpha val="50000"/>
                    </a:schemeClr>
                  </a:outerShdw>
                </a:effectLst>
                <a:latin typeface="Verdana"/>
              </a:rPr>
              <a:t>Q&amp;A</a:t>
            </a:r>
            <a:endParaRPr lang="zh-CN" altLang="en-US" sz="5400" b="1" kern="10" dirty="0">
              <a:ln w="19050">
                <a:solidFill>
                  <a:schemeClr val="bg1"/>
                </a:solidFill>
                <a:round/>
                <a:headEnd/>
                <a:tailEnd/>
              </a:ln>
              <a:gradFill rotWithShape="1">
                <a:gsLst>
                  <a:gs pos="0">
                    <a:schemeClr val="accent1"/>
                  </a:gs>
                  <a:gs pos="100000">
                    <a:schemeClr val="accent2"/>
                  </a:gs>
                </a:gsLst>
                <a:lin ang="5400000" scaled="1"/>
              </a:gradFill>
              <a:effectLst>
                <a:outerShdw dist="35921" dir="2700000" algn="ctr" rotWithShape="0">
                  <a:schemeClr val="bg2">
                    <a:alpha val="50000"/>
                  </a:schemeClr>
                </a:outerShdw>
              </a:effectLst>
              <a:latin typeface="Verdana"/>
            </a:endParaRPr>
          </a:p>
        </p:txBody>
      </p:sp>
    </p:spTree>
    <p:extLst>
      <p:ext uri="{BB962C8B-B14F-4D97-AF65-F5344CB8AC3E}">
        <p14:creationId xmlns:p14="http://schemas.microsoft.com/office/powerpoint/2010/main" val="4111422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ea typeface="宋体" charset="-122"/>
              </a:rPr>
              <a:t>大学生信息素养的定义</a:t>
            </a:r>
            <a:endParaRPr lang="en-US" altLang="zh-CN" dirty="0">
              <a:ea typeface="宋体" charset="-122"/>
            </a:endParaRPr>
          </a:p>
        </p:txBody>
      </p:sp>
      <p:sp>
        <p:nvSpPr>
          <p:cNvPr id="41987" name="Rectangle 3"/>
          <p:cNvSpPr>
            <a:spLocks noGrp="1" noChangeArrowheads="1"/>
          </p:cNvSpPr>
          <p:nvPr>
            <p:ph type="body" idx="1"/>
          </p:nvPr>
        </p:nvSpPr>
        <p:spPr>
          <a:xfrm>
            <a:off x="467544" y="1268760"/>
            <a:ext cx="7620000" cy="4267200"/>
          </a:xfrm>
        </p:spPr>
        <p:txBody>
          <a:bodyPr/>
          <a:lstStyle/>
          <a:p>
            <a:pPr lvl="1">
              <a:spcBef>
                <a:spcPts val="1224"/>
              </a:spcBef>
            </a:pPr>
            <a:r>
              <a:rPr lang="zh-CN" altLang="en-US" sz="1800" dirty="0" smtClean="0">
                <a:latin typeface="黑体"/>
                <a:ea typeface="黑体"/>
                <a:cs typeface="黑体"/>
              </a:rPr>
              <a:t>通过</a:t>
            </a:r>
            <a:r>
              <a:rPr lang="zh-CN" altLang="en-US" sz="1800" dirty="0">
                <a:latin typeface="黑体"/>
                <a:ea typeface="黑体"/>
                <a:cs typeface="黑体"/>
              </a:rPr>
              <a:t>综述已有研究和标准，我们认为，大学生信息素养是指大学生这一群体为了适应信息化社会所应具备的信息意识、利用信息的能力和面对信息的修养（心理状态）</a:t>
            </a:r>
            <a:r>
              <a:rPr lang="zh-CN" altLang="en-US" sz="1800" dirty="0" smtClean="0">
                <a:latin typeface="黑体"/>
                <a:ea typeface="黑体"/>
                <a:cs typeface="黑体"/>
              </a:rPr>
              <a:t>。</a:t>
            </a:r>
            <a:endParaRPr lang="en-US" altLang="zh-CN" sz="1800" dirty="0" smtClean="0">
              <a:latin typeface="黑体"/>
              <a:ea typeface="黑体"/>
              <a:cs typeface="黑体"/>
            </a:endParaRPr>
          </a:p>
          <a:p>
            <a:pPr lvl="1">
              <a:spcBef>
                <a:spcPts val="1224"/>
              </a:spcBef>
            </a:pPr>
            <a:r>
              <a:rPr lang="zh-CN" altLang="zh-CN" sz="2000" b="1" dirty="0">
                <a:latin typeface="黑体"/>
                <a:ea typeface="黑体"/>
                <a:cs typeface="黑体"/>
              </a:rPr>
              <a:t>信息意识</a:t>
            </a:r>
            <a:r>
              <a:rPr lang="zh-CN" altLang="zh-CN" sz="1800" dirty="0">
                <a:latin typeface="黑体"/>
                <a:ea typeface="黑体"/>
                <a:cs typeface="黑体"/>
              </a:rPr>
              <a:t>指大学生有获取新信息的意愿，能够主动地从生活中不断查找、探究新</a:t>
            </a:r>
            <a:r>
              <a:rPr lang="zh-CN" altLang="zh-CN" sz="1800" dirty="0" smtClean="0">
                <a:latin typeface="黑体"/>
                <a:ea typeface="黑体"/>
                <a:cs typeface="黑体"/>
              </a:rPr>
              <a:t>信息</a:t>
            </a:r>
            <a:endParaRPr lang="en-US" altLang="zh-CN" sz="1800" dirty="0" smtClean="0">
              <a:latin typeface="黑体"/>
              <a:ea typeface="黑体"/>
              <a:cs typeface="黑体"/>
            </a:endParaRPr>
          </a:p>
          <a:p>
            <a:pPr lvl="1">
              <a:spcBef>
                <a:spcPts val="1224"/>
              </a:spcBef>
            </a:pPr>
            <a:r>
              <a:rPr lang="zh-CN" altLang="zh-CN" sz="2000" b="1" dirty="0" smtClean="0">
                <a:latin typeface="黑体"/>
                <a:ea typeface="黑体"/>
                <a:cs typeface="黑体"/>
              </a:rPr>
              <a:t>信息</a:t>
            </a:r>
            <a:r>
              <a:rPr lang="zh-CN" altLang="zh-CN" sz="2000" b="1" dirty="0">
                <a:latin typeface="黑体"/>
                <a:ea typeface="黑体"/>
                <a:cs typeface="黑体"/>
              </a:rPr>
              <a:t>能力</a:t>
            </a:r>
            <a:r>
              <a:rPr lang="zh-CN" altLang="zh-CN" sz="1800" dirty="0">
                <a:latin typeface="黑体"/>
                <a:ea typeface="黑体"/>
                <a:cs typeface="黑体"/>
              </a:rPr>
              <a:t>指大学生能够：</a:t>
            </a:r>
            <a:r>
              <a:rPr lang="en-US" altLang="zh-CN" sz="1800" dirty="0">
                <a:latin typeface="黑体"/>
                <a:ea typeface="黑体"/>
                <a:cs typeface="黑体"/>
              </a:rPr>
              <a:t>1</a:t>
            </a:r>
            <a:r>
              <a:rPr lang="zh-CN" altLang="zh-CN" sz="1800" dirty="0">
                <a:latin typeface="黑体"/>
                <a:ea typeface="黑体"/>
                <a:cs typeface="黑体"/>
              </a:rPr>
              <a:t>）广泛了解信息的性质；</a:t>
            </a:r>
            <a:r>
              <a:rPr lang="en-US" altLang="zh-CN" sz="1800" dirty="0">
                <a:latin typeface="黑体"/>
                <a:ea typeface="黑体"/>
                <a:cs typeface="黑体"/>
              </a:rPr>
              <a:t>2</a:t>
            </a:r>
            <a:r>
              <a:rPr lang="zh-CN" altLang="zh-CN" sz="1800" dirty="0">
                <a:latin typeface="黑体"/>
                <a:ea typeface="黑体"/>
                <a:cs typeface="黑体"/>
              </a:rPr>
              <a:t>）具有存取和检索信息的能力；</a:t>
            </a:r>
            <a:r>
              <a:rPr lang="en-US" altLang="zh-CN" sz="1800" dirty="0">
                <a:latin typeface="黑体"/>
                <a:ea typeface="黑体"/>
                <a:cs typeface="黑体"/>
              </a:rPr>
              <a:t>3</a:t>
            </a:r>
            <a:r>
              <a:rPr lang="zh-CN" altLang="zh-CN" sz="1800" dirty="0">
                <a:latin typeface="黑体"/>
                <a:ea typeface="黑体"/>
                <a:cs typeface="黑体"/>
              </a:rPr>
              <a:t>）对检索到的信息能进行分析和综合；</a:t>
            </a:r>
            <a:r>
              <a:rPr lang="en-US" altLang="zh-CN" sz="1800" dirty="0">
                <a:latin typeface="黑体"/>
                <a:ea typeface="黑体"/>
                <a:cs typeface="黑体"/>
              </a:rPr>
              <a:t>4</a:t>
            </a:r>
            <a:r>
              <a:rPr lang="zh-CN" altLang="zh-CN" sz="1800" dirty="0">
                <a:latin typeface="黑体"/>
                <a:ea typeface="黑体"/>
                <a:cs typeface="黑体"/>
              </a:rPr>
              <a:t>）能对检索到的信息的权威性、可靠性和有效性进行评价；</a:t>
            </a:r>
            <a:r>
              <a:rPr lang="en-US" altLang="zh-CN" sz="1800" dirty="0">
                <a:latin typeface="黑体"/>
                <a:ea typeface="黑体"/>
                <a:cs typeface="黑体"/>
              </a:rPr>
              <a:t>5</a:t>
            </a:r>
            <a:r>
              <a:rPr lang="zh-CN" altLang="zh-CN" sz="1800" dirty="0">
                <a:latin typeface="黑体"/>
                <a:ea typeface="黑体"/>
                <a:cs typeface="黑体"/>
              </a:rPr>
              <a:t>）能反复修改检索策略直到问题得到解决；</a:t>
            </a:r>
            <a:r>
              <a:rPr lang="en-US" altLang="zh-CN" sz="1800" dirty="0">
                <a:latin typeface="黑体"/>
                <a:ea typeface="黑体"/>
                <a:cs typeface="黑体"/>
              </a:rPr>
              <a:t>6</a:t>
            </a:r>
            <a:r>
              <a:rPr lang="zh-CN" altLang="zh-CN" sz="1800" dirty="0">
                <a:latin typeface="黑体"/>
                <a:ea typeface="黑体"/>
                <a:cs typeface="黑体"/>
              </a:rPr>
              <a:t>）能够采用各种技术手段交流</a:t>
            </a:r>
            <a:r>
              <a:rPr lang="zh-CN" altLang="zh-CN" sz="1800" dirty="0" smtClean="0">
                <a:latin typeface="黑体"/>
                <a:ea typeface="黑体"/>
                <a:cs typeface="黑体"/>
              </a:rPr>
              <a:t>信息</a:t>
            </a:r>
            <a:endParaRPr lang="en-US" altLang="zh-CN" sz="1800" dirty="0" smtClean="0">
              <a:latin typeface="黑体"/>
              <a:ea typeface="黑体"/>
              <a:cs typeface="黑体"/>
            </a:endParaRPr>
          </a:p>
          <a:p>
            <a:pPr lvl="1">
              <a:spcBef>
                <a:spcPts val="1224"/>
              </a:spcBef>
            </a:pPr>
            <a:r>
              <a:rPr lang="zh-CN" altLang="zh-CN" sz="2000" b="1" dirty="0">
                <a:latin typeface="黑体"/>
                <a:ea typeface="黑体"/>
                <a:cs typeface="黑体"/>
              </a:rPr>
              <a:t>面对信息的修养</a:t>
            </a:r>
            <a:r>
              <a:rPr lang="zh-CN" altLang="zh-CN" sz="1800" dirty="0">
                <a:latin typeface="黑体"/>
                <a:ea typeface="黑体"/>
                <a:cs typeface="黑体"/>
              </a:rPr>
              <a:t>指大学生能够有效地利用信息表达个人的思想和观念，并乐意与他人分享不同的见解或资讯；以及无论面对何种情境，能够充满自信地运用各类信息解决问题，有较强的创新意识和进取</a:t>
            </a:r>
            <a:r>
              <a:rPr lang="zh-CN" altLang="zh-CN" sz="1800" dirty="0" smtClean="0">
                <a:latin typeface="黑体"/>
                <a:ea typeface="黑体"/>
                <a:cs typeface="黑体"/>
              </a:rPr>
              <a:t>精神</a:t>
            </a:r>
            <a:endParaRPr lang="zh-CN" altLang="en-US" sz="1800" dirty="0">
              <a:latin typeface="微软雅黑"/>
              <a:ea typeface="微软雅黑"/>
              <a:cs typeface="微软雅黑"/>
            </a:endParaRPr>
          </a:p>
        </p:txBody>
      </p:sp>
    </p:spTree>
    <p:extLst>
      <p:ext uri="{BB962C8B-B14F-4D97-AF65-F5344CB8AC3E}">
        <p14:creationId xmlns:p14="http://schemas.microsoft.com/office/powerpoint/2010/main" val="38744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Effect transition="in" filter="fade">
                                      <p:cBhvr>
                                        <p:cTn id="14" dur="1000"/>
                                        <p:tgtEl>
                                          <p:spTgt spid="41987">
                                            <p:txEl>
                                              <p:pRg st="1" end="1"/>
                                            </p:txEl>
                                          </p:spTgt>
                                        </p:tgtEl>
                                      </p:cBhvr>
                                    </p:animEffect>
                                    <p:anim calcmode="lin" valueType="num">
                                      <p:cBhvr>
                                        <p:cTn id="15"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Effect transition="in" filter="fade">
                                      <p:cBhvr>
                                        <p:cTn id="21" dur="1000"/>
                                        <p:tgtEl>
                                          <p:spTgt spid="41987">
                                            <p:txEl>
                                              <p:pRg st="2" end="2"/>
                                            </p:txEl>
                                          </p:spTgt>
                                        </p:tgtEl>
                                      </p:cBhvr>
                                    </p:animEffect>
                                    <p:anim calcmode="lin" valueType="num">
                                      <p:cBhvr>
                                        <p:cTn id="2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987">
                                            <p:txEl>
                                              <p:pRg st="3" end="3"/>
                                            </p:txEl>
                                          </p:spTgt>
                                        </p:tgtEl>
                                        <p:attrNameLst>
                                          <p:attrName>style.visibility</p:attrName>
                                        </p:attrNameLst>
                                      </p:cBhvr>
                                      <p:to>
                                        <p:strVal val="visible"/>
                                      </p:to>
                                    </p:set>
                                    <p:animEffect transition="in" filter="fade">
                                      <p:cBhvr>
                                        <p:cTn id="28" dur="1000"/>
                                        <p:tgtEl>
                                          <p:spTgt spid="41987">
                                            <p:txEl>
                                              <p:pRg st="3" end="3"/>
                                            </p:txEl>
                                          </p:spTgt>
                                        </p:tgtEl>
                                      </p:cBhvr>
                                    </p:animEffect>
                                    <p:anim calcmode="lin" valueType="num">
                                      <p:cBhvr>
                                        <p:cTn id="29"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4294967295"/>
          </p:nvPr>
        </p:nvSpPr>
        <p:spPr>
          <a:xfrm>
            <a:off x="5029200" y="6248400"/>
            <a:ext cx="2895600" cy="228600"/>
          </a:xfrm>
          <a:prstGeom prst="rect">
            <a:avLst/>
          </a:prstGeom>
        </p:spPr>
        <p:txBody>
          <a:bodyPr/>
          <a:lstStyle/>
          <a:p>
            <a:r>
              <a:rPr lang="en-US" altLang="zh-CN" dirty="0"/>
              <a:t>www.themegallery.com</a:t>
            </a:r>
          </a:p>
        </p:txBody>
      </p:sp>
      <p:sp>
        <p:nvSpPr>
          <p:cNvPr id="54274" name="Rectangle 2"/>
          <p:cNvSpPr>
            <a:spLocks noGrp="1" noChangeArrowheads="1"/>
          </p:cNvSpPr>
          <p:nvPr>
            <p:ph type="title"/>
          </p:nvPr>
        </p:nvSpPr>
        <p:spPr/>
        <p:txBody>
          <a:bodyPr/>
          <a:lstStyle/>
          <a:p>
            <a:r>
              <a:rPr lang="zh-CN" altLang="en-US" dirty="0" smtClean="0">
                <a:ea typeface="宋体" charset="-122"/>
              </a:rPr>
              <a:t>国外信息素养整体研究透视</a:t>
            </a:r>
            <a:endParaRPr lang="en-US" altLang="zh-CN" dirty="0">
              <a:ea typeface="宋体" charset="-122"/>
            </a:endParaRPr>
          </a:p>
        </p:txBody>
      </p:sp>
      <p:sp>
        <p:nvSpPr>
          <p:cNvPr id="2" name="文本框 1"/>
          <p:cNvSpPr txBox="1"/>
          <p:nvPr/>
        </p:nvSpPr>
        <p:spPr>
          <a:xfrm>
            <a:off x="896598" y="1163380"/>
            <a:ext cx="3744416" cy="400110"/>
          </a:xfrm>
          <a:prstGeom prst="rect">
            <a:avLst/>
          </a:prstGeom>
          <a:noFill/>
        </p:spPr>
        <p:txBody>
          <a:bodyPr wrap="square" rtlCol="0">
            <a:spAutoFit/>
          </a:bodyPr>
          <a:lstStyle/>
          <a:p>
            <a:r>
              <a:rPr lang="zh-CN" altLang="en-US" sz="2000" b="1" dirty="0" smtClean="0">
                <a:latin typeface="宋体" panose="02010600030101010101" pitchFamily="2" charset="-122"/>
                <a:ea typeface="宋体" panose="02010600030101010101" pitchFamily="2" charset="-122"/>
              </a:rPr>
              <a:t>发文量年度变化</a:t>
            </a:r>
            <a:endParaRPr lang="zh-CN" altLang="en-US" sz="2000" b="1" dirty="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062523"/>
              </p:ext>
            </p:extLst>
          </p:nvPr>
        </p:nvGraphicFramePr>
        <p:xfrm>
          <a:off x="1043608" y="1670778"/>
          <a:ext cx="3182888" cy="1630126"/>
        </p:xfrm>
        <a:graphic>
          <a:graphicData uri="http://schemas.openxmlformats.org/drawingml/2006/table">
            <a:tbl>
              <a:tblPr firstRow="1" firstCol="1" bandRow="1">
                <a:tableStyleId>{5C22544A-7EE6-4342-B048-85BDC9FD1C3A}</a:tableStyleId>
              </a:tblPr>
              <a:tblGrid>
                <a:gridCol w="734616"/>
                <a:gridCol w="1728192"/>
                <a:gridCol w="720080"/>
              </a:tblGrid>
              <a:tr h="327352">
                <a:tc>
                  <a:txBody>
                    <a:bodyPr/>
                    <a:lstStyle/>
                    <a:p>
                      <a:pPr algn="just">
                        <a:spcBef>
                          <a:spcPts val="1200"/>
                        </a:spcBef>
                        <a:spcAft>
                          <a:spcPts val="0"/>
                        </a:spcAft>
                      </a:pPr>
                      <a:r>
                        <a:rPr lang="en-US" sz="1050" kern="100" dirty="0">
                          <a:effectLst/>
                        </a:rPr>
                        <a:t>Topic 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1200"/>
                        </a:spcBef>
                        <a:spcAft>
                          <a:spcPts val="0"/>
                        </a:spcAft>
                      </a:pPr>
                      <a:r>
                        <a:rPr lang="en-US" sz="1050" kern="100" dirty="0">
                          <a:effectLst/>
                        </a:rPr>
                        <a:t>Information literacy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1200"/>
                        </a:spcBef>
                        <a:spcAft>
                          <a:spcPts val="0"/>
                        </a:spcAft>
                      </a:pPr>
                      <a:r>
                        <a:rPr lang="en-US" sz="1050" kern="100" dirty="0">
                          <a:effectLst/>
                        </a:rPr>
                        <a:t>5429</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0718">
                <a:tc>
                  <a:txBody>
                    <a:bodyPr/>
                    <a:lstStyle/>
                    <a:p>
                      <a:pPr algn="just">
                        <a:spcBef>
                          <a:spcPts val="600"/>
                        </a:spcBef>
                        <a:spcAft>
                          <a:spcPts val="0"/>
                        </a:spcAft>
                      </a:pPr>
                      <a:r>
                        <a:rPr lang="en-US" sz="1050" kern="100">
                          <a:effectLst/>
                        </a:rPr>
                        <a:t>Topic 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Information competency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3203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7352">
                <a:tc>
                  <a:txBody>
                    <a:bodyPr/>
                    <a:lstStyle/>
                    <a:p>
                      <a:pPr algn="just">
                        <a:spcBef>
                          <a:spcPts val="600"/>
                        </a:spcBef>
                        <a:spcAft>
                          <a:spcPts val="0"/>
                        </a:spcAft>
                      </a:pPr>
                      <a:r>
                        <a:rPr lang="en-US" sz="1050" kern="100" dirty="0">
                          <a:effectLst/>
                        </a:rPr>
                        <a:t>Topic 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Information literate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546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7352">
                <a:tc>
                  <a:txBody>
                    <a:bodyPr/>
                    <a:lstStyle/>
                    <a:p>
                      <a:pPr algn="just">
                        <a:spcBef>
                          <a:spcPts val="600"/>
                        </a:spcBef>
                        <a:spcAft>
                          <a:spcPts val="0"/>
                        </a:spcAft>
                      </a:pPr>
                      <a:r>
                        <a:rPr lang="en-US" sz="1050" kern="100">
                          <a:effectLst/>
                        </a:rPr>
                        <a:t>Topic 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Computer literacy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a:effectLst/>
                        </a:rPr>
                        <a:t>1861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27352">
                <a:tc>
                  <a:txBody>
                    <a:bodyPr/>
                    <a:lstStyle/>
                    <a:p>
                      <a:pPr algn="just">
                        <a:spcBef>
                          <a:spcPts val="600"/>
                        </a:spcBef>
                        <a:spcAft>
                          <a:spcPts val="0"/>
                        </a:spcAft>
                      </a:pPr>
                      <a:r>
                        <a:rPr lang="en-US" sz="1050" kern="100" dirty="0">
                          <a:effectLst/>
                        </a:rPr>
                        <a:t>Topic 5</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1 OR 2 OR 3 OR 4</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600"/>
                        </a:spcBef>
                        <a:spcAft>
                          <a:spcPts val="0"/>
                        </a:spcAft>
                      </a:pPr>
                      <a:r>
                        <a:rPr lang="en-US" sz="1050" kern="100" dirty="0">
                          <a:effectLst/>
                        </a:rPr>
                        <a:t>9726</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pic>
        <p:nvPicPr>
          <p:cNvPr id="13" name="图片 12"/>
          <p:cNvPicPr/>
          <p:nvPr/>
        </p:nvPicPr>
        <p:blipFill>
          <a:blip r:embed="rId2"/>
          <a:stretch>
            <a:fillRect/>
          </a:stretch>
        </p:blipFill>
        <p:spPr>
          <a:xfrm>
            <a:off x="939135" y="1529515"/>
            <a:ext cx="6000038" cy="2662555"/>
          </a:xfrm>
          <a:prstGeom prst="rect">
            <a:avLst/>
          </a:prstGeom>
        </p:spPr>
      </p:pic>
      <p:pic>
        <p:nvPicPr>
          <p:cNvPr id="14" name="图片 13"/>
          <p:cNvPicPr/>
          <p:nvPr/>
        </p:nvPicPr>
        <p:blipFill>
          <a:blip r:embed="rId3"/>
          <a:stretch>
            <a:fillRect/>
          </a:stretch>
        </p:blipFill>
        <p:spPr>
          <a:xfrm>
            <a:off x="3428409" y="4205971"/>
            <a:ext cx="5715591" cy="2649855"/>
          </a:xfrm>
          <a:prstGeom prst="rect">
            <a:avLst/>
          </a:prstGeom>
        </p:spPr>
      </p:pic>
      <p:sp>
        <p:nvSpPr>
          <p:cNvPr id="5" name="矩形 4"/>
          <p:cNvSpPr/>
          <p:nvPr/>
        </p:nvSpPr>
        <p:spPr>
          <a:xfrm>
            <a:off x="1331640" y="1700808"/>
            <a:ext cx="4176464" cy="338554"/>
          </a:xfrm>
          <a:prstGeom prst="rect">
            <a:avLst/>
          </a:prstGeom>
        </p:spPr>
        <p:txBody>
          <a:bodyPr wrap="square">
            <a:spAutoFit/>
          </a:bodyPr>
          <a:lstStyle/>
          <a:p>
            <a:pPr algn="ctr">
              <a:spcAft>
                <a:spcPts val="0"/>
              </a:spcAft>
            </a:pPr>
            <a:r>
              <a:rPr lang="en-US" altLang="zh-CN" sz="1600" kern="100" dirty="0">
                <a:latin typeface="Cambria" panose="02040503050406030204" pitchFamily="18" charset="0"/>
                <a:ea typeface="黑体" panose="02010609060101010101" pitchFamily="49" charset="-122"/>
                <a:cs typeface="Times New Roman" panose="02020603050405020304" pitchFamily="18" charset="0"/>
              </a:rPr>
              <a:t>WOS</a:t>
            </a:r>
            <a:r>
              <a:rPr lang="zh-CN" altLang="en-US" sz="1600" kern="100" dirty="0">
                <a:latin typeface="Cambria" panose="02040503050406030204" pitchFamily="18" charset="0"/>
                <a:ea typeface="黑体" panose="02010609060101010101" pitchFamily="49" charset="-122"/>
                <a:cs typeface="Times New Roman" panose="02020603050405020304" pitchFamily="18" charset="0"/>
              </a:rPr>
              <a:t>收录的信息素养领域发文量统计</a:t>
            </a:r>
          </a:p>
        </p:txBody>
      </p:sp>
      <p:sp>
        <p:nvSpPr>
          <p:cNvPr id="6" name="矩形 5"/>
          <p:cNvSpPr/>
          <p:nvPr/>
        </p:nvSpPr>
        <p:spPr>
          <a:xfrm>
            <a:off x="5330308" y="4335652"/>
            <a:ext cx="2293384" cy="338554"/>
          </a:xfrm>
          <a:prstGeom prst="rect">
            <a:avLst/>
          </a:prstGeom>
        </p:spPr>
        <p:txBody>
          <a:bodyPr wrap="none">
            <a:spAutoFit/>
          </a:bodyPr>
          <a:lstStyle/>
          <a:p>
            <a:pPr algn="ctr">
              <a:spcAft>
                <a:spcPts val="0"/>
              </a:spcAft>
            </a:pPr>
            <a:r>
              <a:rPr lang="en-US" altLang="zh-CN" sz="1600" kern="100" dirty="0">
                <a:latin typeface="Cambria" panose="02040503050406030204" pitchFamily="18" charset="0"/>
                <a:ea typeface="黑体" panose="02010609060101010101" pitchFamily="49" charset="-122"/>
                <a:cs typeface="Times New Roman" panose="02020603050405020304" pitchFamily="18" charset="0"/>
              </a:rPr>
              <a:t>WOS </a:t>
            </a:r>
            <a:r>
              <a:rPr lang="zh-CN" altLang="zh-CN" sz="1600" kern="100" dirty="0">
                <a:latin typeface="Cambria" panose="02040503050406030204" pitchFamily="18" charset="0"/>
                <a:ea typeface="黑体" panose="02010609060101010101" pitchFamily="49" charset="-122"/>
                <a:cs typeface="Times New Roman" panose="02020603050405020304" pitchFamily="18" charset="0"/>
              </a:rPr>
              <a:t>年总被引频次统计</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031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212TGp_WorldWide_light_v2">
  <a:themeElements>
    <a:clrScheme name="212TGp_WorldWide_light_v2 1">
      <a:dk1>
        <a:srgbClr val="000000"/>
      </a:dk1>
      <a:lt1>
        <a:srgbClr val="FFFFFF"/>
      </a:lt1>
      <a:dk2>
        <a:srgbClr val="4B54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212TGp_WorldWide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2TGp_WorldWide_light_v2 1">
        <a:dk1>
          <a:srgbClr val="000000"/>
        </a:dk1>
        <a:lt1>
          <a:srgbClr val="FFFFFF"/>
        </a:lt1>
        <a:dk2>
          <a:srgbClr val="4B54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12TGp_WorldWide_light_v2 2">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212TGp_WorldWide_light_v2 3">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212TGp_WorldWide_light_v2</Template>
  <TotalTime>523</TotalTime>
  <Words>8450</Words>
  <Application>Microsoft Office PowerPoint</Application>
  <PresentationFormat>全屏显示(4:3)</PresentationFormat>
  <Paragraphs>936</Paragraphs>
  <Slides>77</Slides>
  <Notes>7</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212TGp_WorldWide_light_v2</vt:lpstr>
      <vt:lpstr>大学生信息素养及其 培育战略分析</vt:lpstr>
      <vt:lpstr>Outline</vt:lpstr>
      <vt:lpstr>信息素养的定义</vt:lpstr>
      <vt:lpstr>信息素养的定义</vt:lpstr>
      <vt:lpstr>信息素养的定义</vt:lpstr>
      <vt:lpstr>信息素养的基本要素</vt:lpstr>
      <vt:lpstr>信息素养的特点</vt:lpstr>
      <vt:lpstr>大学生信息素养的定义</vt:lpstr>
      <vt:lpstr>国外信息素养整体研究透视</vt:lpstr>
      <vt:lpstr>国外信息素养整体研究透视</vt:lpstr>
      <vt:lpstr>国外信息素养整体研究透视</vt:lpstr>
      <vt:lpstr>国外信息素养整体研究透视</vt:lpstr>
      <vt:lpstr>国内信息素养整体研究透视</vt:lpstr>
      <vt:lpstr>国内信息素养整体研究透视</vt:lpstr>
      <vt:lpstr>国内信息素养整体研究透视</vt:lpstr>
      <vt:lpstr>国内信息素养整体研究透视</vt:lpstr>
      <vt:lpstr>国内整体研究透视</vt:lpstr>
      <vt:lpstr>高校信息素养相关研究综述</vt:lpstr>
      <vt:lpstr>PowerPoint 演示文稿</vt:lpstr>
      <vt:lpstr>PowerPoint 演示文稿</vt:lpstr>
      <vt:lpstr>PowerPoint 演示文稿</vt:lpstr>
      <vt:lpstr>PowerPoint 演示文稿</vt:lpstr>
      <vt:lpstr>PowerPoint 演示文稿</vt:lpstr>
      <vt:lpstr>信息素养实践进展</vt:lpstr>
      <vt:lpstr>国外高校信息素养实践进展</vt:lpstr>
      <vt:lpstr>国外高校信息素养实践进展</vt:lpstr>
      <vt:lpstr>国外高校信息素养实践进展</vt:lpstr>
      <vt:lpstr>日本高校信息素养实践进展</vt:lpstr>
      <vt:lpstr>国内信息素养实践进展  政策文件</vt:lpstr>
      <vt:lpstr>国内信息素养实践进展 课程相关</vt:lpstr>
      <vt:lpstr>国内信息素养实践进展 机构实践</vt:lpstr>
      <vt:lpstr>国内信息素养实践进展 相关会议</vt:lpstr>
      <vt:lpstr>国内信息素养实践进展 总结</vt:lpstr>
      <vt:lpstr>大学生信息素养的评价标准——国外</vt:lpstr>
      <vt:lpstr>大学生信息素养的评价标准——国外</vt:lpstr>
      <vt:lpstr>大学生信息素养的评价标准——国外</vt:lpstr>
      <vt:lpstr>大学生信息素养的评价标准——国外</vt:lpstr>
      <vt:lpstr>大学生信息素养的评价标准——国外</vt:lpstr>
      <vt:lpstr>大学生信息素养的评价标准——国内</vt:lpstr>
      <vt:lpstr>大学生信息素养的评价标准——国内</vt:lpstr>
      <vt:lpstr>大学生信息素养的评价标准——国内</vt:lpstr>
      <vt:lpstr>本研究采用的信息素养评价标准指标体系</vt:lpstr>
      <vt:lpstr>本研究采用的信息素养评价标准指标体系</vt:lpstr>
      <vt:lpstr>问卷编制说明</vt:lpstr>
      <vt:lpstr>研究方法和数据收集</vt:lpstr>
      <vt:lpstr>人口描述统计</vt:lpstr>
      <vt:lpstr>信度效度分析</vt:lpstr>
      <vt:lpstr>调查结果及分析</vt:lpstr>
      <vt:lpstr>信息意识与态度分析</vt:lpstr>
      <vt:lpstr>信息需求能力与定位分析</vt:lpstr>
      <vt:lpstr>信息获取能力分析</vt:lpstr>
      <vt:lpstr>信息利用能力分析</vt:lpstr>
      <vt:lpstr>信息安全情况分析</vt:lpstr>
      <vt:lpstr>信息道德与规范分析</vt:lpstr>
      <vt:lpstr>其他情况分析</vt:lpstr>
      <vt:lpstr>“上网时长”相关分析</vt:lpstr>
      <vt:lpstr>“性别”相关分析</vt:lpstr>
      <vt:lpstr>“年级”相关分析</vt:lpstr>
      <vt:lpstr>“学部”相关分析</vt:lpstr>
      <vt:lpstr>“学部”相关分析</vt:lpstr>
      <vt:lpstr>其他相关分析</vt:lpstr>
      <vt:lpstr>其他相关分析</vt:lpstr>
      <vt:lpstr>其他相关分析</vt:lpstr>
      <vt:lpstr>其他相关分析</vt:lpstr>
      <vt:lpstr>PowerPoint 演示文稿</vt:lpstr>
      <vt:lpstr>PowerPoint 演示文稿</vt:lpstr>
      <vt:lpstr>PowerPoint 演示文稿</vt:lpstr>
      <vt:lpstr>PowerPoint 演示文稿</vt:lpstr>
      <vt:lpstr>PowerPoint 演示文稿</vt:lpstr>
      <vt:lpstr>PowerPoint 演示文稿</vt:lpstr>
      <vt:lpstr>基于SWOT模型的国内大学生信息素养培育战略分析</vt:lpstr>
      <vt:lpstr>基于SWOT模型的国内大学生信息素养培育战略分析</vt:lpstr>
      <vt:lpstr>基于四象限分析法的大学生信息素养培育战略分析</vt:lpstr>
      <vt:lpstr>基于四象限分析法的大学生信息素养培育战略分析</vt:lpstr>
      <vt:lpstr>7s模型</vt:lpstr>
      <vt:lpstr>7s模型——北大学生信息素养培育战略分析</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zhang</dc:creator>
  <cp:lastModifiedBy>ZY</cp:lastModifiedBy>
  <cp:revision>31</cp:revision>
  <dcterms:created xsi:type="dcterms:W3CDTF">2011-07-06T15:06:49Z</dcterms:created>
  <dcterms:modified xsi:type="dcterms:W3CDTF">2013-12-25T09:16:09Z</dcterms:modified>
</cp:coreProperties>
</file>