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5551723c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5551723c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5551723c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5551723c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5551723c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5551723c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5551723c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5551723c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5551723c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5551723c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5551723c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5551723c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5551723c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5551723c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5551723c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5551723c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5551723c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5551723c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5551723c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5551723c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5551723c5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5551723c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5551723c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5551723c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57f16d19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57f16d19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5551723c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5551723c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5551723c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5551723c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5551723c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a5551723c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5551723c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5551723c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5551723c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5551723c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5551723c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5551723c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5551723c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5551723c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57f16d1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57f16d1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57f16d19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57f16d1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5551723c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5551723c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pprasannasai/StockPredictionDashboards" TargetMode="External"/><Relationship Id="rId4" Type="http://schemas.openxmlformats.org/officeDocument/2006/relationships/hyperlink" Target="https://github.com/unasthana/StockAnalysisAndPredic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datasets/camnugent/sandp50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Data Analysis And Prediction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70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Ujjwal Narain Asthana (una207),</a:t>
            </a:r>
            <a:endParaRPr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Vivek Nayak (vgn2004),</a:t>
            </a:r>
            <a:endParaRPr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Prasanna Sai Puvvada (pp2689)</a:t>
            </a:r>
            <a:endParaRPr sz="2400"/>
          </a:p>
        </p:txBody>
      </p:sp>
      <p:sp>
        <p:nvSpPr>
          <p:cNvPr id="56" name="Google Shape;56;p13"/>
          <p:cNvSpPr txBox="1"/>
          <p:nvPr/>
        </p:nvSpPr>
        <p:spPr>
          <a:xfrm>
            <a:off x="1329175" y="2842475"/>
            <a:ext cx="65739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900A0"/>
                </a:solidFill>
              </a:rPr>
              <a:t>Fall 2023 CSGY-6513-D, Big Data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402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Daily Price Change of given Stock: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Find daily price change for each Stock for a particular time frame.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Daily Price Change  = Close Price - Open Price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It helps model market direction, volatility measurement among other things.</a:t>
            </a:r>
            <a:endParaRPr sz="1300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 </a:t>
            </a:r>
            <a:endParaRPr sz="1300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200" y="1170125"/>
            <a:ext cx="4499400" cy="2427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402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Daily Price Range of given Stock: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Find daily price range for each Stock for a particular time frame.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Daily Price Range = High Price - Low Price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Again, this comes in very handy in volatility analysis.</a:t>
            </a:r>
            <a:endParaRPr sz="1300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200" y="1170125"/>
            <a:ext cx="4499400" cy="2430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402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Daily Price Gap Analysis of given Stock: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Find Daily Price Gap for each Stock for a particular time frame.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Daily Price Gap = Open Price - Previous Day’s Close Price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This helps in finding price </a:t>
            </a:r>
            <a:r>
              <a:rPr lang="en" sz="1300"/>
              <a:t>momentum</a:t>
            </a:r>
            <a:r>
              <a:rPr lang="en" sz="1300"/>
              <a:t>, overnight market sentiment, trend confirmation and so on.</a:t>
            </a:r>
            <a:endParaRPr sz="1300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200" y="1170125"/>
            <a:ext cx="4499400" cy="2467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402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Yearly Performance </a:t>
            </a:r>
            <a:r>
              <a:rPr lang="en" sz="1300"/>
              <a:t>Analysis of given Stock: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Find y</a:t>
            </a:r>
            <a:r>
              <a:rPr lang="en" sz="1300"/>
              <a:t>early Performance</a:t>
            </a:r>
            <a:r>
              <a:rPr lang="en" sz="1300"/>
              <a:t> for each Stock.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Yearly Performance = Percentage Change in close price between the start and end of the year.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Good metric to find investment returns, Performance comparison, etc.</a:t>
            </a:r>
            <a:endParaRPr sz="1300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200" y="1170125"/>
            <a:ext cx="4499398" cy="2645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402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Moving Averages </a:t>
            </a:r>
            <a:r>
              <a:rPr lang="en" sz="1300"/>
              <a:t>of given Analytic of a given  Stock: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Based on the </a:t>
            </a:r>
            <a:r>
              <a:rPr lang="en" sz="1300"/>
              <a:t>analytics</a:t>
            </a:r>
            <a:r>
              <a:rPr lang="en" sz="1300"/>
              <a:t> mentioned before what are moving </a:t>
            </a:r>
            <a:r>
              <a:rPr lang="en" sz="1300"/>
              <a:t>averages</a:t>
            </a:r>
            <a:r>
              <a:rPr lang="en" sz="1300"/>
              <a:t> of different stocks for a particular window of time. 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Very useful in smoothing out day-to-day volatile changes in different analytic measurements.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Makes the trend emerge out in a more clear way.</a:t>
            </a:r>
            <a:endParaRPr sz="1300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200" y="1170125"/>
            <a:ext cx="4499399" cy="2787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402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Trend </a:t>
            </a:r>
            <a:r>
              <a:rPr lang="en" sz="1300"/>
              <a:t>Analysis of given Stock: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When was the longest continuous uptrend or downtrend and the duration of that trend in different analytics mentioned above?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Choose the analytic and moving average window to get the trends.</a:t>
            </a:r>
            <a:endParaRPr sz="1300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200" y="1170125"/>
            <a:ext cx="4499399" cy="2755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402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Rank </a:t>
            </a:r>
            <a:r>
              <a:rPr lang="en" sz="1300"/>
              <a:t>Analysis of given Stock: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What are the rankings of stocks based on different analytics, such as Daily Returns, Price Change Statistics, Volume Analysis, Performance, Price Range Statistics and Gap Analysis?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Choose the analytic to get the rankings.</a:t>
            </a:r>
            <a:endParaRPr sz="1300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600" y="747900"/>
            <a:ext cx="335010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402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Correlation </a:t>
            </a:r>
            <a:r>
              <a:rPr lang="en" sz="1300"/>
              <a:t>Analysis of given Stock: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How are stocks correlated with each other?</a:t>
            </a:r>
            <a:endParaRPr sz="1300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200" y="825825"/>
            <a:ext cx="421957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Prediction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4260300" cy="36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342"/>
              <a:buFont typeface="Arial"/>
              <a:buNone/>
            </a:pPr>
            <a:r>
              <a:rPr lang="en" sz="4023"/>
              <a:t>This dashboard would answer the following questions:</a:t>
            </a:r>
            <a:endParaRPr sz="4023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7342"/>
              <a:buFont typeface="Arial"/>
              <a:buNone/>
            </a:pPr>
            <a:r>
              <a:rPr lang="en" sz="4023"/>
              <a:t>● What is the predicted price for the selected stock for the next ‘N’ days?</a:t>
            </a:r>
            <a:endParaRPr sz="4023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7342"/>
              <a:buFont typeface="Arial"/>
              <a:buNone/>
            </a:pPr>
            <a:r>
              <a:rPr lang="en" sz="4023"/>
              <a:t>● Visualize the price movement in order to help the customer to make an informed trading</a:t>
            </a:r>
            <a:endParaRPr sz="4023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7342"/>
              <a:buFont typeface="Arial"/>
              <a:buNone/>
            </a:pPr>
            <a:r>
              <a:rPr lang="en" sz="4023"/>
              <a:t>decision.</a:t>
            </a:r>
            <a:endParaRPr sz="4023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7342"/>
              <a:buFont typeface="Arial"/>
              <a:buNone/>
            </a:pPr>
            <a:r>
              <a:rPr lang="en" sz="4023"/>
              <a:t>● LSTM Model Training for stock price prediction.</a:t>
            </a:r>
            <a:endParaRPr sz="4023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375" y="745725"/>
            <a:ext cx="4267200" cy="233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9400" y="3366550"/>
            <a:ext cx="2981325" cy="154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Prediction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1152475"/>
            <a:ext cx="410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Stocks are grouped into 5 clusters based on Market Risk and Stock Return.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Helps user diversify his portfolio.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Cluster 1 represents some stocks which have high returns and low risk. (The Ideal Ones!)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Cluster 3 </a:t>
            </a:r>
            <a:r>
              <a:rPr lang="en"/>
              <a:t>represents some stocks negative returns and high risk. (The Bad Ones!)</a:t>
            </a:r>
            <a:r>
              <a:rPr lang="en"/>
              <a:t> </a:t>
            </a:r>
            <a:endParaRPr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22425"/>
            <a:ext cx="4419300" cy="2417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744575"/>
            <a:ext cx="8520600" cy="58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Github Code:</a:t>
            </a:r>
            <a:endParaRPr sz="25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1593400"/>
            <a:ext cx="8520600" cy="20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FrontEnd: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https://github.com/pprasannasai/StockPredictionDashboards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BackEnd: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https://github.com/unasthana/StockAnalysisAndPrediction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1152475"/>
            <a:ext cx="8520600" cy="11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</a:t>
            </a:r>
            <a:r>
              <a:rPr lang="en"/>
              <a:t>chieved a sophisticated level of analysis, by integrating various advanced statistical and machine learning techniques, each selected for its particular strength in handling the complexities of stock market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2"/>
          <p:cNvSpPr txBox="1"/>
          <p:nvPr>
            <p:ph type="title"/>
          </p:nvPr>
        </p:nvSpPr>
        <p:spPr>
          <a:xfrm>
            <a:off x="416075" y="219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464100" y="2914275"/>
            <a:ext cx="8520600" cy="19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Understanding Financial Markets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 It's crucial to have a basic understanding of how financial markets work, including factors that affect stock prices.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of Advanced Analytics and Machine Learning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 Predicting stock prices often involves complex algorithms and machine learning models.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Experience and Interface Design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 The application's interface should be user-friendly. Presenting complex stock data in a simple, understandable format is a key challenge.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311700" y="1152475"/>
            <a:ext cx="8520600" cy="31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Making front-end UI more intuitive for the end user.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state-of-the-art Risk calculation methods for clustering stocks.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Implement cluster number optimization.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Implementing more efficient caches for different analytics.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Design a Reinforcement Learning based Portfolio Optimizer.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Implement Sector based analytics.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2166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44"/>
              <a:t>Q&amp;A</a:t>
            </a:r>
            <a:endParaRPr sz="2244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Statement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In the contemporary landscape of financial markets, the ability to make timely and informed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investment decisions is a critical challenge. The global stock market, characterized by 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dynamic nature, is influenced by an intricate web of factors, such as economic conditions,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political events, corporate earnings, market sentiment and so on. These variables, along with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the inherent volatility of stock prices, make it exceptionally challenging for a potential investor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to make investment decisions in the stock market.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 Develop dashboards for visualizing, grouping and analyzing stocks based on different metrics.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 Implement predictive models to predict future stock prices.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 Help users diversify their portfolio by clustering stocks into different categories based on different degrees of risk and return.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employed for this project is titled "S&amp;P 500 Stock Data."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encompasses the daily trading information of all the stocks included in the S&amp;P 500 Index Fund, with data entries spanning from February 2013 to February 2018.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1) Size: Approximately 58MB when uncompressed.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2) Number of Rows: Approximately 619,000.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3) Number of Columns: 7.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4) Dataset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https://www.kaggle.com/datasets/camnugent/sandp500/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columns are:</a:t>
            </a:r>
            <a:endParaRPr/>
          </a:p>
          <a:p>
            <a:pPr indent="-26574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Open Price</a:t>
            </a:r>
            <a:endParaRPr/>
          </a:p>
          <a:p>
            <a:pPr indent="-26574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Close Price</a:t>
            </a:r>
            <a:endParaRPr/>
          </a:p>
          <a:p>
            <a:pPr indent="-26574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High Price</a:t>
            </a:r>
            <a:endParaRPr/>
          </a:p>
          <a:p>
            <a:pPr indent="-26574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Low Price</a:t>
            </a:r>
            <a:endParaRPr/>
          </a:p>
          <a:p>
            <a:pPr indent="-26574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Volume of shares traded</a:t>
            </a:r>
            <a:endParaRPr/>
          </a:p>
          <a:p>
            <a:pPr indent="-26574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Stock Ticker</a:t>
            </a:r>
            <a:endParaRPr/>
          </a:p>
          <a:p>
            <a:pPr indent="-26574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- Model Architecture and Storage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525" y="1131750"/>
            <a:ext cx="8520600" cy="39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Machine</a:t>
            </a:r>
            <a:r>
              <a:rPr lang="en"/>
              <a:t> Learning (K-Means Clustering)</a:t>
            </a:r>
            <a:endParaRPr/>
          </a:p>
          <a:p>
            <a:pPr indent="-28416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250"/>
              <a:t>For clustering stocks together according to varying degrees of Market Risk and Stock Returns.</a:t>
            </a:r>
            <a:r>
              <a:rPr lang="en" sz="1250">
                <a:solidFill>
                  <a:srgbClr val="FF0000"/>
                </a:solidFill>
              </a:rPr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</a:t>
            </a:r>
            <a:r>
              <a:rPr lang="en"/>
              <a:t>eep Learning (</a:t>
            </a:r>
            <a:r>
              <a:rPr lang="en"/>
              <a:t>Tensorflow)</a:t>
            </a:r>
            <a:endParaRPr/>
          </a:p>
          <a:p>
            <a:pPr indent="-284162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250"/>
              <a:t>For predicting future stock prices, an LSTM based Neural Network is trained for each stock.</a:t>
            </a:r>
            <a:endParaRPr sz="1250"/>
          </a:p>
          <a:p>
            <a:pPr indent="-28416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50"/>
              <a:t>Tensorflow offers HDF5 model saves that support weight compression, thereby leaving a smaller memory footprint.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  <a:p>
            <a:pPr indent="-28416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250"/>
              <a:t>LSTM model’s HDF5 files were around 0.5 MB each (500 of them).</a:t>
            </a:r>
            <a:endParaRPr sz="1250"/>
          </a:p>
          <a:p>
            <a:pPr indent="-2841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50"/>
              <a:t>Small file sizes implies we do not need to use object-storage solutions like S3.</a:t>
            </a:r>
            <a:endParaRPr sz="1250"/>
          </a:p>
          <a:p>
            <a:pPr indent="-2841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50"/>
              <a:t>250 MB total size, fit well within M0 limit of 500 MB.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GridFS </a:t>
            </a:r>
            <a:endParaRPr/>
          </a:p>
          <a:p>
            <a:pPr indent="-28416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250"/>
              <a:t>GridFS allows us to stream model files from MongoDB</a:t>
            </a:r>
            <a:endParaRPr sz="1250"/>
          </a:p>
          <a:p>
            <a:pPr indent="-2841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50"/>
              <a:t>Metadata can be used to tag the ticker name, which helps in quick search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- Backend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27712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</a:t>
            </a:r>
            <a:endParaRPr/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SzPts val="1250"/>
              <a:buChar char="-"/>
            </a:pPr>
            <a:r>
              <a:rPr lang="en" sz="1250"/>
              <a:t>Django Admin dashboard, serializers and ORM layer are useful for quick setup.</a:t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-"/>
            </a:pPr>
            <a:r>
              <a:rPr lang="en" sz="1250"/>
              <a:t>For complex data wrangling, pandas was used; integrates well with other Python code.</a:t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-"/>
            </a:pPr>
            <a:r>
              <a:rPr lang="en" sz="1250"/>
              <a:t>Python backend plays well with other python libraries required for this project, like tensorflow.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PostgreSQL (prod), SQLite (dev)</a:t>
            </a:r>
            <a:endParaRPr/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SzPts val="1250"/>
              <a:buChar char="-"/>
            </a:pPr>
            <a:r>
              <a:rPr lang="en" sz="1250"/>
              <a:t>On local, SQLite ensures quick development and easy data sanity checking on the admin dashboard.</a:t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-"/>
            </a:pPr>
            <a:r>
              <a:rPr lang="en" sz="1250"/>
              <a:t>In production, Heroku integrates well with PostgreSQL (plug-in) and does not play well with SQLite.</a:t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-"/>
            </a:pPr>
            <a:r>
              <a:rPr lang="en" sz="1250"/>
              <a:t>PostgreSQL is more performant and scalable than SQLite.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Heroku</a:t>
            </a:r>
            <a:endParaRPr/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SzPts val="1250"/>
              <a:buChar char="-"/>
            </a:pPr>
            <a:r>
              <a:rPr lang="en" sz="1250"/>
              <a:t>Free tier allows apps with size upto 500 MB.</a:t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-"/>
            </a:pPr>
            <a:r>
              <a:rPr lang="en" sz="1250"/>
              <a:t>Used ‘tensorflow-cpu’ instead of ‘tensorflow’ to stay within memory bounds.</a:t>
            </a:r>
            <a:endParaRPr sz="12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- Frontend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Streamlit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Rapid Prototyping: Allows for quick development and iteration.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Ease of Use: Intuitive syntax and low learning curve, ideal for data scientists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Interactive Visualizations: Seamless integration with libraries like Matplotlib and Plotly for data representation.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402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Daily Returns of given Stock: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Find Daily Returns for each Stock with respect to close price and for a particular time frame.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Daily Returns is the percentage change in the close price of a stock in successive periods.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It helps model performance comparison, volatility measurement and so on.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 </a:t>
            </a:r>
            <a:endParaRPr sz="1300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200" y="1170125"/>
            <a:ext cx="4499401" cy="2458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