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78" r:id="rId11"/>
    <p:sldId id="279" r:id="rId12"/>
    <p:sldId id="264" r:id="rId13"/>
    <p:sldId id="282" r:id="rId14"/>
    <p:sldId id="265" r:id="rId15"/>
    <p:sldId id="283" r:id="rId16"/>
    <p:sldId id="284" r:id="rId17"/>
    <p:sldId id="285" r:id="rId18"/>
    <p:sldId id="266" r:id="rId19"/>
    <p:sldId id="286" r:id="rId20"/>
    <p:sldId id="287" r:id="rId21"/>
    <p:sldId id="288" r:id="rId22"/>
    <p:sldId id="280" r:id="rId23"/>
    <p:sldId id="267" r:id="rId24"/>
    <p:sldId id="275" r:id="rId25"/>
    <p:sldId id="276" r:id="rId26"/>
    <p:sldId id="281" r:id="rId27"/>
    <p:sldId id="268" r:id="rId28"/>
    <p:sldId id="273" r:id="rId29"/>
    <p:sldId id="274" r:id="rId30"/>
    <p:sldId id="269" r:id="rId31"/>
    <p:sldId id="272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3" autoAdjust="0"/>
    <p:restoredTop sz="94660"/>
  </p:normalViewPr>
  <p:slideViewPr>
    <p:cSldViewPr snapToGrid="0">
      <p:cViewPr>
        <p:scale>
          <a:sx n="66" d="100"/>
          <a:sy n="66" d="100"/>
        </p:scale>
        <p:origin x="-67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atsharma/DipProje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79" y="836022"/>
            <a:ext cx="9971313" cy="1515291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 IMAGE </a:t>
            </a:r>
            <a:r>
              <a:rPr lang="en-US" sz="8000" b="1" dirty="0" smtClean="0"/>
              <a:t>INPAINTING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103" y="2770051"/>
            <a:ext cx="9448800" cy="224608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Made By:</a:t>
            </a:r>
          </a:p>
          <a:p>
            <a:r>
              <a:rPr lang="en-US" sz="2800" dirty="0" smtClean="0"/>
              <a:t>SHOEB SIDDIQUI (2018701017)</a:t>
            </a:r>
          </a:p>
          <a:p>
            <a:r>
              <a:rPr lang="en-US" sz="2800" dirty="0" smtClean="0"/>
              <a:t>SOWMYA AITHA (2018702007)</a:t>
            </a:r>
          </a:p>
          <a:p>
            <a:r>
              <a:rPr lang="en-US" sz="2800" dirty="0" smtClean="0"/>
              <a:t>TANU SHARMA (2018702012</a:t>
            </a:r>
            <a:r>
              <a:rPr lang="en-US" sz="2800" dirty="0" smtClean="0"/>
              <a:t>)</a:t>
            </a:r>
          </a:p>
          <a:p>
            <a:r>
              <a:rPr lang="en-US" sz="2800" u="sng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2800" u="sng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://github.com/unatsharma/DipProject.git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9612"/>
            <a:ext cx="10820400" cy="4429074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sz="2800" dirty="0" smtClean="0"/>
              <a:t>Divide </a:t>
            </a:r>
            <a:r>
              <a:rPr lang="en-US" sz="2800" dirty="0" smtClean="0"/>
              <a:t>image into mxm non-overlapping blocks and find feature(F) for each </a:t>
            </a:r>
            <a:r>
              <a:rPr lang="en-US" sz="2800" dirty="0" smtClean="0"/>
              <a:t>block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457200" indent="-457200">
              <a:buAutoNum type="arabicPeriod" startAt="4"/>
            </a:pPr>
            <a:r>
              <a:rPr lang="en-US" sz="2800" dirty="0" smtClean="0"/>
              <a:t>Block </a:t>
            </a:r>
            <a:r>
              <a:rPr lang="en-US" sz="2800" dirty="0" smtClean="0"/>
              <a:t>classification to distinguish text and non-text </a:t>
            </a:r>
            <a:r>
              <a:rPr lang="en-US" sz="2800" dirty="0" smtClean="0"/>
              <a:t>edges</a:t>
            </a:r>
          </a:p>
          <a:p>
            <a:pPr marL="457200" indent="-457200">
              <a:buAutoNum type="arabicPeriod" startAt="4"/>
            </a:pPr>
            <a:r>
              <a:rPr lang="en-US" sz="2800" dirty="0" smtClean="0"/>
              <a:t>Finally </a:t>
            </a:r>
            <a:r>
              <a:rPr lang="en-US" sz="2800" dirty="0" smtClean="0"/>
              <a:t>perform closing and dilation to get better results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547" y="3071947"/>
            <a:ext cx="4529614" cy="126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4310" y="3155588"/>
            <a:ext cx="2987680" cy="107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61029"/>
            <a:ext cx="6413148" cy="42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7693" y="1988545"/>
            <a:ext cx="5614307" cy="432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OUTPUTS</a:t>
            </a:r>
            <a:endParaRPr kumimoji="0" lang="en-US" sz="80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GUI</a:t>
            </a:r>
            <a:endParaRPr lang="en-US" sz="8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43" y="1843315"/>
            <a:ext cx="4969162" cy="451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54057" y="3091542"/>
            <a:ext cx="5619863" cy="148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3086" y="1640115"/>
            <a:ext cx="5704115" cy="43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743" y="1606678"/>
            <a:ext cx="5762171" cy="44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669" y="807916"/>
            <a:ext cx="9128760" cy="1293028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INPAINTING ALGO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43" y="1944914"/>
            <a:ext cx="11056257" cy="4542971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IN" sz="2800" dirty="0" smtClean="0"/>
              <a:t>A</a:t>
            </a:r>
            <a:r>
              <a:rPr lang="en-IN" sz="2800" dirty="0" smtClean="0"/>
              <a:t>lgorithm</a:t>
            </a:r>
            <a:r>
              <a:rPr lang="en-IN" sz="2800" dirty="0" smtClean="0"/>
              <a:t>: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Convert RGB to HSI and work on each channel separately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For </a:t>
            </a:r>
            <a:r>
              <a:rPr lang="en-IN" sz="2800" dirty="0" smtClean="0"/>
              <a:t>each pixel in the </a:t>
            </a:r>
            <a:r>
              <a:rPr lang="en-IN" sz="2800" dirty="0" smtClean="0"/>
              <a:t>region to be inpainted repeat steps 3-5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Obtain </a:t>
            </a:r>
            <a:r>
              <a:rPr lang="en-IN" sz="2800" dirty="0" smtClean="0"/>
              <a:t>the gradient of the </a:t>
            </a:r>
            <a:r>
              <a:rPr lang="en-IN" sz="2800" dirty="0" smtClean="0"/>
              <a:t>Laplacian(L) </a:t>
            </a:r>
            <a:r>
              <a:rPr lang="en-IN" sz="2800" dirty="0" smtClean="0"/>
              <a:t>that signifies the direction of information evolution.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Obtain </a:t>
            </a:r>
            <a:r>
              <a:rPr lang="en-IN" sz="2800" dirty="0" smtClean="0"/>
              <a:t>the </a:t>
            </a:r>
            <a:r>
              <a:rPr lang="en-IN" sz="2800" dirty="0" smtClean="0"/>
              <a:t>norm(N) </a:t>
            </a:r>
            <a:r>
              <a:rPr lang="en-IN" sz="2800" dirty="0" smtClean="0"/>
              <a:t>of gradient, signifying the direction of the isophote lines.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800" dirty="0" smtClean="0"/>
              <a:t>Obtain </a:t>
            </a:r>
            <a:r>
              <a:rPr lang="en-IN" sz="2800" dirty="0" smtClean="0"/>
              <a:t>a normalised gradient, given the direction of propagation of the </a:t>
            </a:r>
            <a:r>
              <a:rPr lang="en-IN" sz="2800" dirty="0" smtClean="0"/>
              <a:t>curve </a:t>
            </a:r>
            <a:r>
              <a:rPr lang="en-IN" sz="2800" dirty="0" smtClean="0"/>
              <a:t>and proportionally change the pixel value.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378" y="2322286"/>
            <a:ext cx="618723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6629" y="1727200"/>
            <a:ext cx="312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Equations used</a:t>
            </a:r>
          </a:p>
          <a:p>
            <a:endParaRPr lang="en-US" sz="2800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792" y="3653745"/>
            <a:ext cx="5768640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outputs</a:t>
            </a:r>
            <a:endParaRPr lang="en-US" sz="80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57" y="2235200"/>
            <a:ext cx="4804229" cy="249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3858" y="2235201"/>
            <a:ext cx="2546427" cy="247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15" y="2204049"/>
            <a:ext cx="3771242" cy="251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7371" y="1596571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Before inpainting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0286" y="5065486"/>
            <a:ext cx="11567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Original image and mask(Left), Laplacian(Center) and Norm of gradient in blue, gradient of L in red(Right)  </a:t>
            </a:r>
            <a:endParaRPr lang="en-US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371" y="1596571"/>
            <a:ext cx="616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 10,000 iterations of inpainting</a:t>
            </a:r>
            <a:endParaRPr lang="en-US" sz="2800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9087" y="2253822"/>
            <a:ext cx="3014856" cy="304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989" y="2209936"/>
            <a:ext cx="4708782" cy="308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98286" y="5544459"/>
            <a:ext cx="10203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Inpainted Image(Left) and Norm of gradient in blue, gradient of L in red(Right)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47" y="457200"/>
            <a:ext cx="10102199" cy="2057401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ANISOTROPIC DIFFUSION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71" y="2419617"/>
            <a:ext cx="10820400" cy="39956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Work on each channel of the image separately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Find </a:t>
            </a:r>
            <a:r>
              <a:rPr lang="en-US" sz="2800" dirty="0" smtClean="0"/>
              <a:t>the gradient </a:t>
            </a:r>
            <a:r>
              <a:rPr lang="en-US" sz="2800" dirty="0" smtClean="0"/>
              <a:t>in </a:t>
            </a:r>
            <a:r>
              <a:rPr lang="en-US" sz="2800" dirty="0" smtClean="0"/>
              <a:t>all the eight </a:t>
            </a:r>
            <a:r>
              <a:rPr lang="en-US" sz="2800" dirty="0" smtClean="0"/>
              <a:t>directions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For </a:t>
            </a:r>
            <a:r>
              <a:rPr lang="en-US" sz="2800" dirty="0" smtClean="0"/>
              <a:t>each </a:t>
            </a:r>
            <a:r>
              <a:rPr lang="en-US" sz="2800" dirty="0" smtClean="0"/>
              <a:t> gradient image, </a:t>
            </a:r>
            <a:r>
              <a:rPr lang="en-US" sz="2800" dirty="0" smtClean="0"/>
              <a:t>calculate diffusion </a:t>
            </a:r>
            <a:r>
              <a:rPr lang="en-US" sz="2800" dirty="0" smtClean="0"/>
              <a:t>constants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Obtain </a:t>
            </a:r>
            <a:r>
              <a:rPr lang="en-US" sz="2800" dirty="0" smtClean="0"/>
              <a:t>sum of the dot products of each diffusion constant with the respective </a:t>
            </a:r>
            <a:r>
              <a:rPr lang="en-US" sz="2800" dirty="0" smtClean="0"/>
              <a:t>gradient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Add fraction </a:t>
            </a:r>
            <a:r>
              <a:rPr lang="en-US" sz="2800" dirty="0" smtClean="0"/>
              <a:t>of the improvement obtained </a:t>
            </a:r>
            <a:r>
              <a:rPr lang="en-US" sz="2800" dirty="0" smtClean="0"/>
              <a:t>to channel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Repeat Step 2-5 for n iterations.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396274"/>
            <a:ext cx="10820400" cy="505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Equations used</a:t>
            </a:r>
            <a:endParaRPr lang="en-US" sz="2800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5" y="1973942"/>
            <a:ext cx="6526668" cy="57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82" y="3604533"/>
            <a:ext cx="6343876" cy="213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460" y="2624363"/>
            <a:ext cx="3845444" cy="71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892" y="2520269"/>
            <a:ext cx="2677393" cy="122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711" y="5855153"/>
            <a:ext cx="2608489" cy="42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7611" y="1794589"/>
            <a:ext cx="3544389" cy="506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42754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Image Inpainting?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How is it done?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What are its applications?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outputs</a:t>
            </a:r>
            <a:endParaRPr lang="en-US" sz="8000" b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456" y="1868942"/>
            <a:ext cx="4415744" cy="441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484" y="1854427"/>
            <a:ext cx="4430259" cy="443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637486" y="2670629"/>
            <a:ext cx="2554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 before</a:t>
            </a:r>
          </a:p>
          <a:p>
            <a:r>
              <a:rPr lang="en-US" sz="2400" dirty="0" smtClean="0"/>
              <a:t>Anisotropic</a:t>
            </a:r>
          </a:p>
          <a:p>
            <a:r>
              <a:rPr lang="en-US" sz="2400" dirty="0" smtClean="0"/>
              <a:t>Diffusion(Left)</a:t>
            </a:r>
          </a:p>
          <a:p>
            <a:r>
              <a:rPr lang="en-US" sz="2400" dirty="0" smtClean="0"/>
              <a:t>and Image</a:t>
            </a:r>
          </a:p>
          <a:p>
            <a:r>
              <a:rPr lang="en-US" sz="2400" dirty="0" smtClean="0"/>
              <a:t>after Anisotropic</a:t>
            </a:r>
          </a:p>
          <a:p>
            <a:r>
              <a:rPr lang="en-US" sz="2400" dirty="0" smtClean="0"/>
              <a:t>Diffusion(Right)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8" y="2020389"/>
            <a:ext cx="2768600" cy="4024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Image before</a:t>
            </a:r>
          </a:p>
          <a:p>
            <a:pPr>
              <a:buNone/>
            </a:pPr>
            <a:r>
              <a:rPr lang="en-US" sz="2800" dirty="0" smtClean="0"/>
              <a:t>Anisotropic</a:t>
            </a:r>
          </a:p>
          <a:p>
            <a:pPr>
              <a:buNone/>
            </a:pPr>
            <a:r>
              <a:rPr lang="en-US" sz="2800" dirty="0" smtClean="0"/>
              <a:t>Diffusion(Left)</a:t>
            </a:r>
          </a:p>
          <a:p>
            <a:pPr>
              <a:buNone/>
            </a:pPr>
            <a:r>
              <a:rPr lang="en-US" sz="2800" dirty="0" smtClean="0"/>
              <a:t>and Image</a:t>
            </a:r>
          </a:p>
          <a:p>
            <a:pPr>
              <a:buNone/>
            </a:pPr>
            <a:r>
              <a:rPr lang="en-US" sz="2800" dirty="0" smtClean="0"/>
              <a:t>a</a:t>
            </a:r>
            <a:r>
              <a:rPr lang="en-US" sz="2800" dirty="0" smtClean="0"/>
              <a:t>fter</a:t>
            </a:r>
          </a:p>
          <a:p>
            <a:pPr>
              <a:buNone/>
            </a:pPr>
            <a:r>
              <a:rPr lang="en-US" sz="2800" dirty="0" smtClean="0"/>
              <a:t>Anisotropic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Diffusion(Right)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854" y="2003425"/>
            <a:ext cx="4063546" cy="406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8731" y="2003424"/>
            <a:ext cx="4063392" cy="40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TANU\Documents\MATLAB\DIP\Project\presentation\su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610" y="1494971"/>
            <a:ext cx="5381897" cy="464892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952343" y="1509487"/>
            <a:ext cx="45768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WE</a:t>
            </a:r>
          </a:p>
          <a:p>
            <a:r>
              <a:rPr lang="en-US" sz="8000" b="1" dirty="0" smtClean="0"/>
              <a:t>GOT THE</a:t>
            </a:r>
          </a:p>
          <a:p>
            <a:r>
              <a:rPr lang="en-US" sz="8000" b="1" dirty="0" smtClean="0"/>
              <a:t>SUCCESS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OUTPUTS</a:t>
            </a:r>
            <a:endParaRPr lang="en-US" sz="8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834" y="2704284"/>
            <a:ext cx="2970671" cy="35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0961" y="2731261"/>
            <a:ext cx="2927987" cy="344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55371" y="1972492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BEFORE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42811" y="1981200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AFTER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1131" y="1345475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BEFORE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29749" y="1328057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AFTER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166" y="2546985"/>
            <a:ext cx="3776663" cy="338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5178" y="2552323"/>
            <a:ext cx="3720056" cy="33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659" y="1506974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BEFORE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061031" y="1450369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AFTER</a:t>
            </a: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4856" y="2403566"/>
            <a:ext cx="3888631" cy="374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6470" y="2420848"/>
            <a:ext cx="3902664" cy="374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TANU\Downloads\attachments\failed-stud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169" y="1857829"/>
            <a:ext cx="5183534" cy="433977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736114" y="1262744"/>
            <a:ext cx="346761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WHERE</a:t>
            </a:r>
          </a:p>
          <a:p>
            <a:r>
              <a:rPr lang="en-US" sz="8000" b="1" dirty="0" smtClean="0"/>
              <a:t>DOES</a:t>
            </a:r>
          </a:p>
          <a:p>
            <a:r>
              <a:rPr lang="en-US" sz="8000" b="1" dirty="0" smtClean="0"/>
              <a:t>IT</a:t>
            </a:r>
          </a:p>
          <a:p>
            <a:r>
              <a:rPr lang="en-US" sz="8000" b="1" dirty="0" smtClean="0"/>
              <a:t>FAIL…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FAILURES</a:t>
            </a:r>
            <a:endParaRPr lang="en-US" sz="8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29" y="2762165"/>
            <a:ext cx="4576574" cy="353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1163" y="2762249"/>
            <a:ext cx="4519204" cy="35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9268" y="1985554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Texture not reproduced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3623" y="3448594"/>
            <a:ext cx="574766" cy="155448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75669" y="3431176"/>
            <a:ext cx="574766" cy="155448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47256" y="2817224"/>
            <a:ext cx="492035" cy="5138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42364" y="2838996"/>
            <a:ext cx="492035" cy="5138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709" y="2209511"/>
            <a:ext cx="4994905" cy="402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9717" y="2197462"/>
            <a:ext cx="5107311" cy="40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55107" y="3230882"/>
            <a:ext cx="862149" cy="7358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93759" y="3320870"/>
            <a:ext cx="862149" cy="7358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6354" y="1477555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Texture not reproduced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2538"/>
            <a:ext cx="10820400" cy="5878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Improper mask used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142" y="2481943"/>
            <a:ext cx="5317107" cy="35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4858" y="2501851"/>
            <a:ext cx="5277394" cy="352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81496" y="3418116"/>
            <a:ext cx="2299064" cy="74893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2730" y="3479076"/>
            <a:ext cx="2299064" cy="74893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538" y="529242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INPAINTING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828800"/>
            <a:ext cx="8562703" cy="46503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It is the process of reconstructing lost or</a:t>
            </a:r>
          </a:p>
          <a:p>
            <a:pPr>
              <a:buNone/>
            </a:pPr>
            <a:r>
              <a:rPr lang="en-US" sz="2800" dirty="0" smtClean="0"/>
              <a:t>deteriorated parts of images or videos.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 digital world, it can is also known as image or</a:t>
            </a:r>
          </a:p>
          <a:p>
            <a:pPr>
              <a:buNone/>
            </a:pPr>
            <a:r>
              <a:rPr lang="en-US" sz="2800" dirty="0" smtClean="0"/>
              <a:t>video interpolation.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 this project, we implemented an algorithm to</a:t>
            </a:r>
          </a:p>
          <a:p>
            <a:pPr>
              <a:buNone/>
            </a:pPr>
            <a:r>
              <a:rPr lang="en-US" sz="2800" dirty="0" smtClean="0"/>
              <a:t>do so on digital images.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CONCLUSIONS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20240"/>
            <a:ext cx="10820400" cy="44413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This algorithm performs quite well under ideal conditions that are: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R</a:t>
            </a:r>
            <a:r>
              <a:rPr lang="en-IN" sz="2800" dirty="0" smtClean="0"/>
              <a:t>egion </a:t>
            </a:r>
            <a:r>
              <a:rPr lang="en-IN" sz="2800" dirty="0" smtClean="0"/>
              <a:t>to be inpainted is </a:t>
            </a:r>
            <a:r>
              <a:rPr lang="en-IN" sz="2800" dirty="0" smtClean="0"/>
              <a:t>smooth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There </a:t>
            </a:r>
            <a:r>
              <a:rPr lang="en-IN" sz="2800" dirty="0" smtClean="0"/>
              <a:t>are no textures that need to be filled </a:t>
            </a:r>
            <a:r>
              <a:rPr lang="en-IN" sz="2800" dirty="0" smtClean="0"/>
              <a:t>in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There </a:t>
            </a:r>
            <a:r>
              <a:rPr lang="en-IN" sz="2800" dirty="0" smtClean="0"/>
              <a:t>is enough information at the boundary to be </a:t>
            </a:r>
            <a:r>
              <a:rPr lang="en-IN" sz="2800" dirty="0" smtClean="0"/>
              <a:t>used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The </a:t>
            </a:r>
            <a:r>
              <a:rPr lang="en-IN" sz="2800" dirty="0" smtClean="0"/>
              <a:t>mask is </a:t>
            </a:r>
            <a:r>
              <a:rPr lang="en-IN" sz="2800" dirty="0" smtClean="0"/>
              <a:t>accurate</a:t>
            </a:r>
            <a:endParaRPr lang="en-US" sz="2800" dirty="0" smtClean="0"/>
          </a:p>
          <a:p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challenges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2351315"/>
            <a:ext cx="7659916" cy="4034971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The </a:t>
            </a:r>
            <a:r>
              <a:rPr lang="en-IN" sz="2800" dirty="0" smtClean="0"/>
              <a:t>time increases non-linearly with respect to the maximum width of the inpainting mask</a:t>
            </a:r>
            <a:r>
              <a:rPr lang="en-IN" sz="2800" dirty="0" smtClean="0"/>
              <a:t>.</a:t>
            </a:r>
          </a:p>
          <a:p>
            <a:endParaRPr lang="en-US" sz="2800" dirty="0" smtClean="0"/>
          </a:p>
          <a:p>
            <a:r>
              <a:rPr lang="en-IN" sz="2800" dirty="0" smtClean="0"/>
              <a:t>Non-smooth textures/noisy/high </a:t>
            </a:r>
            <a:r>
              <a:rPr lang="en-IN" sz="2800" dirty="0" smtClean="0"/>
              <a:t>frequency changes in the region cause issues</a:t>
            </a:r>
            <a:r>
              <a:rPr lang="en-IN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IN" sz="2800" dirty="0" smtClean="0"/>
              <a:t>Mask </a:t>
            </a:r>
            <a:r>
              <a:rPr lang="en-IN" sz="2800" dirty="0" smtClean="0"/>
              <a:t>extraction is generally inaccurate.</a:t>
            </a:r>
            <a:endParaRPr 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9" y="2081997"/>
            <a:ext cx="3831771" cy="477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REFERENCES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2194560"/>
            <a:ext cx="10920548" cy="4024125"/>
          </a:xfrm>
        </p:spPr>
        <p:txBody>
          <a:bodyPr>
            <a:noAutofit/>
          </a:bodyPr>
          <a:lstStyle/>
          <a:p>
            <a:r>
              <a:rPr lang="en-US" sz="2800" dirty="0" smtClean="0"/>
              <a:t>[1] "Image Inpainting" by Marcelo Bertalmio and Guillermo Sapiro</a:t>
            </a:r>
          </a:p>
          <a:p>
            <a:r>
              <a:rPr lang="en-US" sz="2800" dirty="0" smtClean="0"/>
              <a:t>[2] "Scale Space and Edge Detection Using Anisotropic Diffusion" by Pierto Perona and Jitendra Malik</a:t>
            </a:r>
          </a:p>
          <a:p>
            <a:r>
              <a:rPr lang="en-US" sz="2800" dirty="0" smtClean="0"/>
              <a:t>[3] "Edge Based Method for Text detection from Complex Document Images" by Matti Pietikainen and Oleg Okun</a:t>
            </a:r>
          </a:p>
          <a:p>
            <a:r>
              <a:rPr lang="en-US" sz="2800" dirty="0" smtClean="0"/>
              <a:t>[4] Wikipedia</a:t>
            </a:r>
          </a:p>
          <a:p>
            <a:r>
              <a:rPr lang="en-US" sz="2800" dirty="0" smtClean="0"/>
              <a:t>[5] Some images obtained from </a:t>
            </a:r>
            <a:r>
              <a:rPr lang="en-US" sz="2800" dirty="0" smtClean="0"/>
              <a:t>internet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Users\TANU\Downloads\attachments\thank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39143" y="1345474"/>
            <a:ext cx="5917475" cy="46242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motivation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5738"/>
            <a:ext cx="7204166" cy="4402948"/>
          </a:xfrm>
        </p:spPr>
        <p:txBody>
          <a:bodyPr>
            <a:noAutofit/>
          </a:bodyPr>
          <a:lstStyle/>
          <a:p>
            <a:r>
              <a:rPr lang="en-US" sz="2800" dirty="0" smtClean="0"/>
              <a:t>Recovering deteriorated </a:t>
            </a:r>
            <a:r>
              <a:rPr lang="en-US" sz="2800" dirty="0" smtClean="0"/>
              <a:t>old </a:t>
            </a:r>
            <a:r>
              <a:rPr lang="en-US" sz="2800" dirty="0" smtClean="0"/>
              <a:t>photographs (having cracks, </a:t>
            </a:r>
            <a:r>
              <a:rPr lang="en-US" sz="2800" dirty="0" smtClean="0"/>
              <a:t>scratches, torn etc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Removing objects from images like </a:t>
            </a:r>
            <a:r>
              <a:rPr lang="en-US" sz="2800" dirty="0" smtClean="0"/>
              <a:t>stuntmen </a:t>
            </a:r>
            <a:r>
              <a:rPr lang="en-US" sz="2800" dirty="0" smtClean="0"/>
              <a:t>using </a:t>
            </a:r>
            <a:r>
              <a:rPr lang="en-US" sz="2800" dirty="0" smtClean="0"/>
              <a:t>cables or cords and actors </a:t>
            </a:r>
            <a:r>
              <a:rPr lang="en-US" sz="2800" dirty="0" smtClean="0"/>
              <a:t>using microphones</a:t>
            </a:r>
          </a:p>
          <a:p>
            <a:endParaRPr lang="en-US" sz="2800" dirty="0" smtClean="0"/>
          </a:p>
          <a:p>
            <a:r>
              <a:rPr lang="en-US" sz="2800" dirty="0" smtClean="0"/>
              <a:t>Eliminating </a:t>
            </a:r>
            <a:r>
              <a:rPr lang="en-US" sz="2800" dirty="0" smtClean="0"/>
              <a:t>text embedded or overwritten on </a:t>
            </a:r>
            <a:r>
              <a:rPr lang="en-US" sz="2800" dirty="0" smtClean="0"/>
              <a:t>images</a:t>
            </a:r>
            <a:endParaRPr lang="en-US" sz="2800" dirty="0" smtClean="0"/>
          </a:p>
        </p:txBody>
      </p:sp>
      <p:pic>
        <p:nvPicPr>
          <p:cNvPr id="14338" name="Picture 2" descr="C:\Users\TANU\Downloads\attachments\motiv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0343" y="2410278"/>
            <a:ext cx="4513943" cy="32938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approach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image and corresponding mask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Performing steps 3 and 4 iteratively </a:t>
            </a:r>
            <a:r>
              <a:rPr lang="en-US" sz="2800" dirty="0" smtClean="0"/>
              <a:t>and </a:t>
            </a:r>
            <a:r>
              <a:rPr lang="en-US" sz="2800" dirty="0" smtClean="0"/>
              <a:t>simultaneously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 smtClean="0"/>
              <a:t>structure of the area surrounding Ω is continued in the gap, contour lines </a:t>
            </a:r>
            <a:r>
              <a:rPr lang="en-US" sz="2800" dirty="0" smtClean="0"/>
              <a:t>are drawn </a:t>
            </a:r>
            <a:r>
              <a:rPr lang="en-US" sz="2800" dirty="0" smtClean="0"/>
              <a:t>via the prolongation of those arriving at ∂Ω.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 smtClean="0"/>
              <a:t>different regions inside Ω, as defined by the contour lines, are filled with </a:t>
            </a:r>
            <a:r>
              <a:rPr lang="en-US" sz="2800" dirty="0" smtClean="0"/>
              <a:t>color, matching </a:t>
            </a:r>
            <a:r>
              <a:rPr lang="en-US" sz="2800" dirty="0" smtClean="0"/>
              <a:t>those of ∂Ω.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After </a:t>
            </a:r>
            <a:r>
              <a:rPr lang="en-US" sz="2800" dirty="0" smtClean="0"/>
              <a:t>every few iterations of step 2, anisotropic diffusion is performed to ensure correct evolution of direction.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6995" y="2447923"/>
            <a:ext cx="5107577" cy="334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20686" y="1277256"/>
            <a:ext cx="896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INFORMATION PROPAGATION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9692"/>
            <a:ext cx="6479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FLOW CHART</a:t>
            </a:r>
            <a:endParaRPr lang="en-US" sz="60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6217" y="306859"/>
            <a:ext cx="5329646" cy="655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764373"/>
            <a:ext cx="10707914" cy="1293028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How to get mask?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DETECTION</a:t>
            </a:r>
          </a:p>
          <a:p>
            <a:endParaRPr lang="en-US" sz="2800" dirty="0" smtClean="0"/>
          </a:p>
          <a:p>
            <a:r>
              <a:rPr lang="en-US" sz="2800" dirty="0" smtClean="0"/>
              <a:t>UPLOADING MASK IMAGE</a:t>
            </a:r>
          </a:p>
          <a:p>
            <a:endParaRPr lang="en-US" sz="2800" dirty="0" smtClean="0"/>
          </a:p>
          <a:p>
            <a:r>
              <a:rPr lang="en-US" sz="2800" dirty="0" smtClean="0"/>
              <a:t>GENERATING MASK</a:t>
            </a:r>
            <a:endParaRPr lang="en-US" sz="2800" dirty="0"/>
          </a:p>
        </p:txBody>
      </p:sp>
      <p:pic>
        <p:nvPicPr>
          <p:cNvPr id="15362" name="Picture 2" descr="C:\Users\TANU\Downloads\attachments\ma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2314" y="2133600"/>
            <a:ext cx="3004457" cy="3004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dirty="0" smtClean="0"/>
              <a:t>Text detector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611" y="2390503"/>
            <a:ext cx="10820400" cy="4024125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Convert RGB to Gray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Find Gradient(G) and Edge(E) images using Sobel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848" y="4508044"/>
            <a:ext cx="4630489" cy="83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9361" y="4187870"/>
            <a:ext cx="5147748" cy="188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1408</TotalTime>
  <Words>642</Words>
  <Application>Microsoft Office PowerPoint</Application>
  <PresentationFormat>Custom</PresentationFormat>
  <Paragraphs>129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Vapor Trail</vt:lpstr>
      <vt:lpstr> IMAGE INPAINTING</vt:lpstr>
      <vt:lpstr>INTRODUCTION</vt:lpstr>
      <vt:lpstr>INPAINTING</vt:lpstr>
      <vt:lpstr>motivation</vt:lpstr>
      <vt:lpstr>approach</vt:lpstr>
      <vt:lpstr>Slide 6</vt:lpstr>
      <vt:lpstr>Slide 7</vt:lpstr>
      <vt:lpstr>How to get mask?</vt:lpstr>
      <vt:lpstr>Text detector</vt:lpstr>
      <vt:lpstr>Slide 10</vt:lpstr>
      <vt:lpstr>Slide 11</vt:lpstr>
      <vt:lpstr>GUI</vt:lpstr>
      <vt:lpstr>Slide 13</vt:lpstr>
      <vt:lpstr>INPAINTING ALGO</vt:lpstr>
      <vt:lpstr>Slide 15</vt:lpstr>
      <vt:lpstr>outputs</vt:lpstr>
      <vt:lpstr>Slide 17</vt:lpstr>
      <vt:lpstr>ANISOTROPIC DIFFUSION</vt:lpstr>
      <vt:lpstr>Slide 19</vt:lpstr>
      <vt:lpstr>outputs</vt:lpstr>
      <vt:lpstr>Slide 21</vt:lpstr>
      <vt:lpstr>Slide 22</vt:lpstr>
      <vt:lpstr>OUTPUTS</vt:lpstr>
      <vt:lpstr>Slide 24</vt:lpstr>
      <vt:lpstr>Slide 25</vt:lpstr>
      <vt:lpstr>Slide 26</vt:lpstr>
      <vt:lpstr>FAILURES</vt:lpstr>
      <vt:lpstr>Slide 28</vt:lpstr>
      <vt:lpstr>Slide 29</vt:lpstr>
      <vt:lpstr>CONCLUSIONS</vt:lpstr>
      <vt:lpstr>challenges</vt:lpstr>
      <vt:lpstr>REFERENCES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Sharma</dc:creator>
  <cp:lastModifiedBy>Tanu Sharma</cp:lastModifiedBy>
  <cp:revision>69</cp:revision>
  <dcterms:created xsi:type="dcterms:W3CDTF">2013-07-15T20:26:09Z</dcterms:created>
  <dcterms:modified xsi:type="dcterms:W3CDTF">2018-11-28T05:26:48Z</dcterms:modified>
</cp:coreProperties>
</file>