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0" r:id="rId3"/>
    <p:sldId id="259" r:id="rId4"/>
    <p:sldId id="257" r:id="rId5"/>
    <p:sldId id="261" r:id="rId6"/>
    <p:sldId id="258" r:id="rId7"/>
    <p:sldId id="271" r:id="rId8"/>
    <p:sldId id="278" r:id="rId9"/>
    <p:sldId id="282" r:id="rId10"/>
    <p:sldId id="264" r:id="rId11"/>
    <p:sldId id="266" r:id="rId12"/>
    <p:sldId id="262" r:id="rId13"/>
    <p:sldId id="267" r:id="rId14"/>
    <p:sldId id="281" r:id="rId15"/>
    <p:sldId id="283" r:id="rId16"/>
    <p:sldId id="272" r:id="rId17"/>
    <p:sldId id="274" r:id="rId18"/>
    <p:sldId id="275" r:id="rId19"/>
    <p:sldId id="276" r:id="rId20"/>
    <p:sldId id="279" r:id="rId21"/>
    <p:sldId id="280" r:id="rId22"/>
    <p:sldId id="284" r:id="rId23"/>
    <p:sldId id="285" r:id="rId24"/>
    <p:sldId id="269" r:id="rId25"/>
    <p:sldId id="270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46A85-44A2-9B98-8057-8E63B4815CAE}" v="13" dt="2024-12-09T00:08:18.587"/>
    <p1510:client id="{63B8F989-B4EB-E94A-A08A-463AD07D1AF3}" v="2530" dt="2024-12-09T04:27:26.874"/>
    <p1510:client id="{9E2AE4B8-16F6-511E-8634-19CAFD47228F}" v="1612" dt="2024-12-09T04:15:02.414"/>
    <p1510:client id="{C83D78E5-9E39-5567-A3D8-57D1D5FFC223}" v="451" dt="2024-12-09T02:49:18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03:45:49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14871 11921 16383 0 0,'0'-5'0'0'0,"-5"-2"0"0"0,-2-5 0 0 0,0-5 0 0 0,2-5 0 0 0,1-4 0 0 0,-3-3 0 0 0,-1-1 0 0 0,1-1 0 0 0,2-1 0 0 0,-4 6 0 0 0,0 2 0 0 0,2 0 0 0 0,1-2 0 0 0,3 0 0 0 0,1-2 0 0 0,1-1 0 0 0,0-1 0 0 0,2 0 0 0 0,-1-1 0 0 0,0 1 0 0 0,1-1 0 0 0,-6 6 0 0 0,-2 2 0 0 0,1-1 0 0 0,1-1 0 0 0,1-2 0 0 0,1-1 0 0 0,2-1 0 0 0,-4 5 0 0 0,-2 0 0 0 0,0 0 0 0 0,2-1 0 0 0,2-2 0 0 0,1-1 0 0 0,1-1 0 0 0,0-1 0 0 0,1 0 0 0 0,-4 5 0 0 0,-3 1 0 0 0,1 0 0 0 0,1-1 0 0 0,1-2 0 0 0,2-1 0 0 0,1-1 0 0 0,0-1 0 0 0,1 0 0 0 0,0 0 0 0 0,1-1 0 0 0,-1 0 0 0 0,0 1 0 0 0,0 0 0 0 0,0-1 0 0 0,1 1 0 0 0,-1 0 0 0 0,0-1 0 0 0,0 1 0 0 0,0 0 0 0 0,0 0 0 0 0,0 0 0 0 0,0-1 0 0 0,0 1 0 0 0,0 0 0 0 0,0 0 0 0 0,0-1 0 0 0,0 1 0 0 0,0 0 0 0 0,0 0 0 0 0,0-1 0 0 0,0 1 0 0 0,0 0 0 0 0,0 0 0 0 0,0 0 0 0 0,0-1 0 0 0,0 1 0 0 0,5 0 0 0 0,1 0 0 0 0,1-1 0 0 0,-2 1 0 0 0,-1 0 0 0 0,-2 0 0 0 0,0-1 0 0 0,-2 1 0 0 0,5 0 0 0 0,2 0 0 0 0,-1-1 0 0 0,-1 1 0 0 0,-1 0 0 0 0,-2 0 0 0 0,-1-1 0 0 0,-1 1 0 0 0,0 0 0 0 0,0 0 0 0 0,0 0 0 0 0,-1-1 0 0 0,1 1 0 0 0,0 0 0 0 0,5 5 0 0 0,2 1 0 0 0,-1 1 0 0 0,0-2 0 0 0,-3-2 0 0 0,5 4 0 0 0,0 1 0 0 0,-1-1 0 0 0,-2-2 0 0 0,-1-2 0 0 0,-2-1 0 0 0,-1-1 0 0 0,-1-1 0 0 0,0-1 0 0 0,0 1 0 0 0,-1-1 0 0 0,1 1 0 0 0,0-1 0 0 0,0 1 0 0 0,-1-1 0 0 0,1 1 0 0 0,0 0 0 0 0,6 5 0 0 0,0 1 0 0 0,1 1 0 0 0,-2-2 0 0 0,-1-2 0 0 0,-2-1 0 0 0,0-1 0 0 0,-2 0 0 0 0,0-2 0 0 0,5 6 0 0 0,1 1 0 0 0,1 0 0 0 0,3 4 0 0 0,0 1 0 0 0,-1-3 0 0 0,-3-2 0 0 0,4 3 0 0 0,4 5 0 0 0,6 1 0 0 0,4 1 0 0 0,3 5 0 0 0,2 3 0 0 0,2 2 0 0 0,-5-2 0 0 0,-2-1 0 0 0,1 1 0 0 0,1 1 0 0 0,-5-3 0 0 0,1-1 0 0 0,0 2 0 0 0,-2-4 0 0 0,-1 1 0 0 0,-2-4 0 0 0,0 1 0 0 0,3 3 0 0 0,3 2 0 0 0,2 4 0 0 0,3 1 0 0 0,1 2 0 0 0,2 1 0 0 0,-1 1 0 0 0,1-1 0 0 0,0 1 0 0 0,0-1 0 0 0,-1 1 0 0 0,6-1 0 0 0,1 0 0 0 0,0 0 0 0 0,-2 0 0 0 0,-1 0 0 0 0,-1 0 0 0 0,-2 0 0 0 0,-5-5 0 0 0,-3-2 0 0 0,1 1 0 0 0,0 0 0 0 0,3 3 0 0 0,0 0 0 0 0,2 2 0 0 0,1 1 0 0 0,0-1 0 0 0,0 2 0 0 0,-4-6 0 0 0,-3-2 0 0 0,1 1 0 0 0,2 1 0 0 0,0 1 0 0 0,2 2 0 0 0,1 1 0 0 0,1 0 0 0 0,0 1 0 0 0,1 1 0 0 0,-1-1 0 0 0,1 0 0 0 0,-1 0 0 0 0,0 0 0 0 0,1 1 0 0 0,-1-1 0 0 0,0 0 0 0 0,1 0 0 0 0,-1 0 0 0 0,0 0 0 0 0,0 0 0 0 0,0 0 0 0 0,1 0 0 0 0,-1 0 0 0 0,0 0 0 0 0,0 0 0 0 0,1 0 0 0 0,-1 0 0 0 0,-5-6 0 0 0,-2 0 0 0 0,1-1 0 0 0,1 2 0 0 0,2 1 0 0 0,1 2 0 0 0,1 1 0 0 0,0 0 0 0 0,1 1 0 0 0,1 0 0 0 0,-1 1 0 0 0,-4-6 0 0 0,-2-2 0 0 0,-1 1 0 0 0,2 1 0 0 0,2 1 0 0 0,1 2 0 0 0,1 0 0 0 0,1 2 0 0 0,0 0 0 0 0,0 0 0 0 0,1 0 0 0 0,-1 1 0 0 0,1-1 0 0 0,-1 0 0 0 0,1 0 0 0 0,-1 0 0 0 0,0 0 0 0 0,0 0 0 0 0,1 0 0 0 0,-6 5 0 0 0,-2 2 0 0 0,1 0 0 0 0,1 3 0 0 0,1 1 0 0 0,-3 3 0 0 0,-1-1 0 0 0,1-2 0 0 0,13 1 0 0 0,9 5 0 0 0,8-1 0 0 0,1-3 0 0 0,-5 1 0 0 0,-5-2 0 0 0,-10 3 0 0 0,-6-2 0 0 0,-2-3 0 0 0,-6 3 0 0 0,-1-2 0 0 0,-4 3 0 0 0,-4 3 0 0 0,1 6 0 0 0,3-3 0 0 0,0 6 0 0 0,2 4 0 0 0,-2 2 0 0 0,-3 1 0 0 0,1-6 0 0 0,-1-2 0 0 0,-3 0 0 0 0,2-4 0 0 0,4-6 0 0 0,0 0 0 0 0,-2 2 0 0 0,-5 4 0 0 0,3-2 0 0 0,-1 1 0 0 0,-2 2 0 0 0,2-3 0 0 0,0 1 0 0 0,4-3 0 0 0,-2 1 0 0 0,-2 2 0 0 0,-2 3 0 0 0,-4 3 0 0 0,-1 2 0 0 0,3 1 0 0 0,0 1 0 0 0,6-4 0 0 0,-1-2 0 0 0,-1 0 0 0 0,-3 1 0 0 0,-2 2 0 0 0,-3 1 0 0 0,-1 1 0 0 0,0 1 0 0 0,-2 0 0 0 0,1 1 0 0 0,-1-1 0 0 0,1 1 0 0 0,0-1 0 0 0,0 1 0 0 0,-1-1 0 0 0,1 0 0 0 0,0 1 0 0 0,0-1 0 0 0,0 0 0 0 0,0 0 0 0 0,0 1 0 0 0,0-1 0 0 0,0 0 0 0 0,0 0 0 0 0,0 0 0 0 0,0 1 0 0 0,0-1 0 0 0,0 0 0 0 0,0 0 0 0 0,0 1 0 0 0,0-1 0 0 0,0 0 0 0 0,0 0 0 0 0,0 1 0 0 0,0-1 0 0 0,0 0 0 0 0,0 0 0 0 0,0 1 0 0 0,-5-1 0 0 0,-2 0 0 0 0,1 0 0 0 0,1 1 0 0 0,1-1 0 0 0,2 0 0 0 0,0 0 0 0 0,2 0 0 0 0,0 1 0 0 0,0-1 0 0 0,0 0 0 0 0,1 0 0 0 0,-1 1 0 0 0,0-1 0 0 0,0 0 0 0 0,0 0 0 0 0,0 1 0 0 0,0-1 0 0 0,0 0 0 0 0,0 0 0 0 0,0 1 0 0 0,0-1 0 0 0,0 0 0 0 0,0 0 0 0 0,0 1 0 0 0,0-1 0 0 0,0 0 0 0 0,0 0 0 0 0,0 0 0 0 0,0 1 0 0 0,0-1 0 0 0,0 0 0 0 0,0 0 0 0 0,0 1 0 0 0,0-1 0 0 0,0 0 0 0 0,0 0 0 0 0,0 1 0 0 0,0-1 0 0 0,-5-5 0 0 0,-2-2 0 0 0,1 1 0 0 0,0 1 0 0 0,-2 2 0 0 0,-2 0 0 0 0,3 2 0 0 0,1 1 0 0 0,2 0 0 0 0,-3 1 0 0 0,-1-1 0 0 0,-4-4 0 0 0,0-3 0 0 0,2 1 0 0 0,3 1 0 0 0,-2-3 0 0 0,-1-1 0 0 0,3 1 0 0 0,1 3 0 0 0,3 1 0 0 0,-4-3 0 0 0,-1 0 0 0 0,-4-5 0 0 0,1 1 0 0 0,1 1 0 0 0,-2-2 0 0 0,-5-5 0 0 0,-4-3 0 0 0,-4-5 0 0 0,-3-2 0 0 0,4 2 0 0 0,0 2 0 0 0,5 4 0 0 0,0 0 0 0 0,-2-1 0 0 0,-2-3 0 0 0,-3-3 0 0 0,4 4 0 0 0,-1 0 0 0 0,0-1 0 0 0,-2-2 0 0 0,-2-2 0 0 0,-2-1 0 0 0,5 4 0 0 0,1 1 0 0 0,-1-1 0 0 0,-1-1 0 0 0,-2-2 0 0 0,4 4 0 0 0,0 1 0 0 0,0 4 0 0 0,-2 0 0 0 0,3 3 0 0 0,1 0 0 0 0,3 1 0 0 0,0-1 0 0 0,-2-4 0 0 0,-3-3 0 0 0,-2-4 0 0 0,-3-1 0 0 0,-1-3 0 0 0,-1 0 0 0 0,4 5 0 0 0,2 1 0 0 0,0 0 0 0 0,-2-1 0 0 0,0-2 0 0 0,-2-1 0 0 0,-2-1 0 0 0,1 0 0 0 0,4 4 0 0 0,1 1 0 0 0,0 1 0 0 0,-1-2 0 0 0,3 3 0 0 0,1 1 0 0 0,-2-1 0 0 0,-1-2 0 0 0,-3-3 0 0 0,-1 0 0 0 0,4 3 0 0 0,1 1 0 0 0,-1-1 0 0 0,-1-1 0 0 0,-2-2 0 0 0,-2-1 0 0 0,0-1 0 0 0,-1 0 0 0 0,0-2 0 0 0,-1 1 0 0 0,1 0 0 0 0,-1 0 0 0 0,1-1 0 0 0,-1 1 0 0 0,1 0 0 0 0,0 0 0 0 0,0 0 0 0 0,-1 0 0 0 0,1 0 0 0 0,0 0 0 0 0,0 0 0 0 0,-1 0 0 0 0,1 0 0 0 0,0 0 0 0 0,0 0 0 0 0,0 0 0 0 0,-1 0 0 0 0,1 0 0 0 0,0 0 0 0 0,0 0 0 0 0,-1 0 0 0 0,1 0 0 0 0,5 5 0 0 0,2 2 0 0 0,-1 0 0 0 0,-1-2 0 0 0,-2-1 0 0 0,0-2 0 0 0,-2-1 0 0 0,-6 0 0 0 0,-8-1 0 0 0,0 0 0 0 0,-5-1 0 0 0,-3 1 0 0 0,1 0 0 0 0,-1 0 0 0 0,3-1 0 0 0,5 1 0 0 0,4 0 0 0 0,4 0 0 0 0,2 0 0 0 0,2 0 0 0 0,2 0 0 0 0,-1 0 0 0 0,1 0 0 0 0,-1 0 0 0 0,1 0 0 0 0,-1 0 0 0 0,0 0 0 0 0,0 0 0 0 0,-1 0 0 0 0,1 0 0 0 0,0 0 0 0 0,0 0 0 0 0,-1 0 0 0 0,1 0 0 0 0,0 0 0 0 0,0 0 0 0 0,-1 0 0 0 0,1 0 0 0 0,0 0 0 0 0,0 0 0 0 0,-1 0 0 0 0,1 0 0 0 0,0 0 0 0 0,5-5 0 0 0,1-2 0 0 0,1 1 0 0 0,-2 1 0 0 0,-2-4 0 0 0,4-6 0 0 0,6-4 0 0 0,6-5 0 0 0,5-4 0 0 0,3-2 0 0 0,7 5 0 0 0,4 0 0 0 0,4 6 0 0 0,2 0 0 0 0,-3-2 0 0 0,2-2 0 0 0,0-3 0 0 0,-4-1 0 0 0,-2-2 0 0 0,-3-1 0 0 0,3 4 0 0 0,1 3 0 0 0,-2-2 0 0 0,4 5 0 0 0,0 0 0 0 0,-2-1 0 0 0,-2-3 0 0 0,3-2 0 0 0,0-2 0 0 0,4 4 0 0 0,-1 0 0 0 0,3 6 0 0 0,-1-1 0 0 0,-3-1 0 0 0,-3-3 0 0 0,-3-3 0 0 0,2 4 0 0 0,6 4 0 0 0,1 2 0 0 0,-3-3 0 0 0,-3-3 0 0 0,-2-2 0 0 0,-3-3 0 0 0,3 3 0 0 0,1 1 0 0 0,-1 4 0 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497495-0637-405E-AE64-5CC7506D51F5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9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1/17/2025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1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506.0629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rchive.ics.uci.edu/dataset/373/drug+consumption+quantifi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74D1-6850-079E-0229-02E3D2C16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81873"/>
            <a:ext cx="10127481" cy="293262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>
                <a:solidFill>
                  <a:schemeClr val="bg1"/>
                </a:solidFill>
                <a:latin typeface="Tw Cen MT"/>
              </a:rPr>
              <a:t>Predicting Illegal</a:t>
            </a:r>
            <a:br>
              <a:rPr lang="en-US" sz="7200">
                <a:solidFill>
                  <a:schemeClr val="bg1"/>
                </a:solidFill>
                <a:latin typeface="Tw Cen MT"/>
              </a:rPr>
            </a:br>
            <a:r>
              <a:rPr lang="en-US" sz="7200">
                <a:solidFill>
                  <a:schemeClr val="bg1"/>
                </a:solidFill>
                <a:latin typeface="Tw Cen MT"/>
              </a:rPr>
              <a:t>Substance Abuse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34AE3-76B9-6327-1958-A5C241996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579" y="5117291"/>
            <a:ext cx="5184421" cy="73882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3600" cap="all">
                <a:latin typeface="Tw Cen MT"/>
                <a:ea typeface="+mj-ea"/>
                <a:cs typeface="+mj-cs"/>
              </a:rPr>
              <a:t>By Joe Gross and Luke Pomes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709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346466-885F-7732-5D4E-376EB48C2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836732-CE21-25E6-CB11-3A73501EF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6AFE9-0593-BB04-4A30-4FEBD38B9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3DB119-96C9-F5CE-D46F-9CDFBB3FF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71B869-F0C1-CA16-FD5C-DE856CA8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A9A6B6-93FE-DCDE-C7C8-7883388DE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C1DC30-AEE5-F21F-6BB7-13FF87A7B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42931C9-CC17-1DBA-A371-1378ADB7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67817-1B59-48CE-4B14-70091104D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A8B12-26E5-4360-2DB3-A2DF9767D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697EA-5F48-4850-4FA8-EBDD3009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431" y="158824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solidFill>
                  <a:schemeClr val="bg1"/>
                </a:solidFill>
              </a:rPr>
              <a:t>Decision Tree</a:t>
            </a:r>
            <a:endParaRPr lang="en-US" sz="8000">
              <a:solidFill>
                <a:schemeClr val="bg1"/>
              </a:solidFill>
              <a:latin typeface="Rockwell Condensed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96E866-7604-777E-D075-02D5042E8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38BB49-4AD7-3AAC-C490-9B5BBF684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34971-F4E3-0AEE-B4A5-21ED69958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6192736-5A7D-A325-3DAB-D723062CF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E6BF1B-2275-4BBA-E964-C2DB5C90B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178" y="2855872"/>
            <a:ext cx="2175526" cy="178570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Clr>
                <a:srgbClr val="9E3611"/>
              </a:buClr>
            </a:pPr>
            <a:r>
              <a:rPr lang="en-US" dirty="0">
                <a:solidFill>
                  <a:schemeClr val="bg1"/>
                </a:solidFill>
              </a:rPr>
              <a:t>Parameters:</a:t>
            </a:r>
          </a:p>
          <a:p>
            <a:pPr lvl="1">
              <a:buClr>
                <a:srgbClr val="9E3611"/>
              </a:buClr>
            </a:pPr>
            <a:r>
              <a:rPr lang="en-US" dirty="0">
                <a:solidFill>
                  <a:schemeClr val="bg1"/>
                </a:solidFill>
              </a:rPr>
              <a:t>Optimal Depth: 4</a:t>
            </a: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n-US" dirty="0">
                <a:solidFill>
                  <a:schemeClr val="bg1"/>
                </a:solidFill>
              </a:rPr>
              <a:t>MAE 0.223</a:t>
            </a: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n-US" dirty="0">
                <a:solidFill>
                  <a:schemeClr val="bg1"/>
                </a:solidFill>
              </a:rPr>
              <a:t>Accuracy</a:t>
            </a:r>
          </a:p>
          <a:p>
            <a:pPr marL="742950" lvl="1" indent="-285750">
              <a:buClr>
                <a:srgbClr val="9E3611"/>
              </a:buClr>
              <a:buFont typeface="Wingdings"/>
              <a:buChar char="§"/>
            </a:pPr>
            <a:r>
              <a:rPr lang="en-US" dirty="0">
                <a:solidFill>
                  <a:schemeClr val="bg1"/>
                </a:solidFill>
              </a:rPr>
              <a:t>Mean: 78.51%</a:t>
            </a:r>
          </a:p>
          <a:p>
            <a:pPr marL="742950" lvl="1" indent="-285750">
              <a:buClr>
                <a:srgbClr val="9E3611"/>
              </a:buClr>
              <a:buFont typeface="Wingdings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6D44BB-B5DE-907A-8E66-1BDEE69DCAA2}"/>
              </a:ext>
            </a:extLst>
          </p:cNvPr>
          <p:cNvSpPr txBox="1">
            <a:spLocks/>
          </p:cNvSpPr>
          <p:nvPr/>
        </p:nvSpPr>
        <p:spPr>
          <a:xfrm>
            <a:off x="6823978" y="4614650"/>
            <a:ext cx="4466968" cy="18129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10 Fold CV Accuracies:</a:t>
            </a:r>
            <a:endParaRPr lang="en-US" sz="1400" dirty="0">
              <a:solidFill>
                <a:schemeClr val="bg1"/>
              </a:solidFill>
              <a:latin typeface="Rockwell" panose="02060603020205020403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Consolas"/>
              </a:rPr>
              <a:t>0.768, 0.762, 0.762, 0.762, 0.735, 0.808, 0.795, 0.775, 0.753, 0.813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Clr>
                <a:srgbClr val="9E3611"/>
              </a:buClr>
              <a:buFont typeface="Wingdings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3CCC6-7B3B-8874-5DFD-6F51D5C2A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1" y="1020363"/>
            <a:ext cx="5853705" cy="4648190"/>
          </a:xfrm>
          <a:prstGeom prst="rect">
            <a:avLst/>
          </a:prstGeom>
        </p:spPr>
      </p:pic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7975F81B-C53E-BD6F-84D2-25D30F3AD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0189" y="2273753"/>
            <a:ext cx="2958194" cy="23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7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3687-734C-02CA-7CAA-BF4ECD7B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" y="-5225"/>
            <a:ext cx="10058400" cy="1609344"/>
          </a:xfrm>
        </p:spPr>
        <p:txBody>
          <a:bodyPr/>
          <a:lstStyle/>
          <a:p>
            <a:r>
              <a:rPr lang="en-US"/>
              <a:t>Decision Tree Code</a:t>
            </a:r>
          </a:p>
        </p:txBody>
      </p:sp>
      <p:pic>
        <p:nvPicPr>
          <p:cNvPr id="4" name="Content Placeholder 3" descr="A white background with black and green text&#10;&#10;Description automatically generated">
            <a:extLst>
              <a:ext uri="{FF2B5EF4-FFF2-40B4-BE49-F238E27FC236}">
                <a16:creationId xmlns:a16="http://schemas.microsoft.com/office/drawing/2014/main" id="{6BE1D7C3-521B-AB36-C5AE-EAE1E0C82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48" y="1283335"/>
            <a:ext cx="10058400" cy="2243509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132B58-E1EA-257A-D1E1-93A0D4DCA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21" y="3529013"/>
            <a:ext cx="105537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5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FB57ED5-941D-44E2-9320-56A0A026F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1BE9A9-6FBF-4CF1-8F0C-BFCFF1FD9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een squares with white numbers and black text&#10;&#10;Description automatically generated">
            <a:extLst>
              <a:ext uri="{FF2B5EF4-FFF2-40B4-BE49-F238E27FC236}">
                <a16:creationId xmlns:a16="http://schemas.microsoft.com/office/drawing/2014/main" id="{B9E1833D-90AC-4C98-EC4A-1BFAED153D0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1" t="1891" r="64" b="5960"/>
          <a:stretch/>
        </p:blipFill>
        <p:spPr>
          <a:xfrm>
            <a:off x="444435" y="833402"/>
            <a:ext cx="5946701" cy="482852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4AE8163-578C-46A4-BF65-BD3AEEF2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90ED3-6C38-1259-F403-35E78280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031" y="147938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solidFill>
                  <a:schemeClr val="bg1"/>
                </a:solidFill>
              </a:rPr>
              <a:t>Random Forest</a:t>
            </a:r>
            <a:endParaRPr lang="en-US" sz="8000">
              <a:solidFill>
                <a:schemeClr val="bg1"/>
              </a:solidFill>
              <a:latin typeface="Rockwell Condensed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6F56CC-F97A-40DF-9A88-6D8BF7A6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4818F1-2ACF-4181-B8B6-7637EB92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BF4AB6-91C5-40DA-AFC8-BBDA46BB2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D6306-ED75-4DC2-9BEF-160516C2F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B4DEE7-94E9-322D-5FB2-7B3F541F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578" y="2855872"/>
            <a:ext cx="4466968" cy="1812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</a:pPr>
            <a:r>
              <a:rPr lang="en-US">
                <a:solidFill>
                  <a:schemeClr val="bg1"/>
                </a:solidFill>
              </a:rPr>
              <a:t>Parameters:</a:t>
            </a:r>
          </a:p>
          <a:p>
            <a:pPr lvl="1">
              <a:buClr>
                <a:srgbClr val="9E3611"/>
              </a:buClr>
            </a:pPr>
            <a:r>
              <a:rPr lang="en-US">
                <a:solidFill>
                  <a:schemeClr val="bg1"/>
                </a:solidFill>
              </a:rPr>
              <a:t>Optimal Depth: 90</a:t>
            </a:r>
          </a:p>
          <a:p>
            <a:pPr lvl="1">
              <a:buClr>
                <a:srgbClr val="9E3611"/>
              </a:buClr>
            </a:pPr>
            <a:r>
              <a:rPr lang="en-US">
                <a:solidFill>
                  <a:schemeClr val="bg1"/>
                </a:solidFill>
              </a:rPr>
              <a:t>Optimal Estimators: 16</a:t>
            </a: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n-US">
                <a:solidFill>
                  <a:schemeClr val="bg1"/>
                </a:solidFill>
              </a:rPr>
              <a:t>Accuracy</a:t>
            </a:r>
          </a:p>
          <a:p>
            <a:pPr marL="742950" lvl="1" indent="-285750">
              <a:buClr>
                <a:srgbClr val="9E3611"/>
              </a:buClr>
              <a:buFont typeface="Wingdings"/>
              <a:buChar char="§"/>
            </a:pPr>
            <a:r>
              <a:rPr lang="en-US">
                <a:solidFill>
                  <a:schemeClr val="bg1"/>
                </a:solidFill>
              </a:rPr>
              <a:t>Mean: 82.03%</a:t>
            </a:r>
          </a:p>
          <a:p>
            <a:pPr marL="742950" lvl="1" indent="-285750">
              <a:buClr>
                <a:srgbClr val="9E3611"/>
              </a:buClr>
              <a:buFont typeface="Wingdings"/>
              <a:buChar char="§"/>
            </a:pPr>
            <a:endParaRPr lang="en-US"/>
          </a:p>
          <a:p>
            <a:pPr lvl="1">
              <a:buClr>
                <a:srgbClr val="9E3611"/>
              </a:buClr>
            </a:pPr>
            <a:endParaRPr lang="en-US"/>
          </a:p>
          <a:p>
            <a:pPr lvl="1">
              <a:buClr>
                <a:srgbClr val="9E3611"/>
              </a:buClr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4BD4CE-B0A5-F55C-6E4E-55C9E7E0F5BB}"/>
              </a:ext>
            </a:extLst>
          </p:cNvPr>
          <p:cNvSpPr txBox="1">
            <a:spLocks/>
          </p:cNvSpPr>
          <p:nvPr/>
        </p:nvSpPr>
        <p:spPr>
          <a:xfrm>
            <a:off x="6823978" y="4614650"/>
            <a:ext cx="4466968" cy="18129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10 Fold CV Accuracies:</a:t>
            </a:r>
            <a:endParaRPr lang="en-US" sz="1400">
              <a:solidFill>
                <a:schemeClr val="bg1"/>
              </a:solidFill>
              <a:latin typeface="Rockwell" panose="02060603020205020403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  <a:latin typeface="Consolas"/>
              </a:rPr>
              <a:t>0.833 0.795 0.795 0.75 0.826 0.818 0.856 0.818 0.811 0.870</a:t>
            </a:r>
            <a:endParaRPr lang="en-US" sz="1200">
              <a:solidFill>
                <a:schemeClr val="bg1"/>
              </a:solidFill>
            </a:endParaRPr>
          </a:p>
          <a:p>
            <a:pPr marL="742950" lvl="1" indent="-285750">
              <a:buClr>
                <a:srgbClr val="9E3611"/>
              </a:buClr>
              <a:buFont typeface="Wingdings"/>
              <a:buChar char="§"/>
            </a:pPr>
            <a:endParaRPr lang="en-US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</a:pPr>
            <a:endParaRPr lang="en-US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3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B9CB-A571-4193-1282-AF9BAB1D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162" y="-190282"/>
            <a:ext cx="10058400" cy="1609344"/>
          </a:xfrm>
        </p:spPr>
        <p:txBody>
          <a:bodyPr/>
          <a:lstStyle/>
          <a:p>
            <a:r>
              <a:rPr lang="en-US"/>
              <a:t>Random Forest Code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5E9C63A-000A-313C-579D-7D7498A2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03" t="747" r="2992" b="-182"/>
          <a:stretch/>
        </p:blipFill>
        <p:spPr>
          <a:xfrm>
            <a:off x="377326" y="887088"/>
            <a:ext cx="11724093" cy="59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5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FB57ED5-941D-44E2-9320-56A0A026F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1BE9A9-6FBF-4CF1-8F0C-BFCFF1FD9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E8163-578C-46A4-BF65-BD3AEEF2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90ED3-6C38-1259-F403-35E78280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031" y="-387521"/>
            <a:ext cx="4872612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solidFill>
                  <a:schemeClr val="bg1"/>
                </a:solidFill>
                <a:latin typeface="Rockwell Condensed"/>
              </a:rPr>
              <a:t>Gaussian NB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6F56CC-F97A-40DF-9A88-6D8BF7A6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4818F1-2ACF-4181-B8B6-7637EB92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BF4AB6-91C5-40DA-AFC8-BBDA46BB2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D6306-ED75-4DC2-9BEF-160516C2F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B4DEE7-94E9-322D-5FB2-7B3F541F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578" y="1702574"/>
            <a:ext cx="4466968" cy="35634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9E3611"/>
              </a:buClr>
              <a:buNone/>
            </a:pPr>
            <a:endParaRPr lang="en-US">
              <a:solidFill>
                <a:schemeClr val="bg1"/>
              </a:solidFill>
            </a:endParaRP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n-US">
                <a:solidFill>
                  <a:schemeClr val="bg1"/>
                </a:solidFill>
              </a:rPr>
              <a:t>Accuracy</a:t>
            </a:r>
          </a:p>
          <a:p>
            <a:pPr marL="742950" lvl="1" indent="-285750">
              <a:buClr>
                <a:srgbClr val="9E3611"/>
              </a:buClr>
              <a:buFont typeface="Wingdings"/>
              <a:buChar char="§"/>
            </a:pPr>
            <a:r>
              <a:rPr lang="en-US">
                <a:solidFill>
                  <a:schemeClr val="bg1"/>
                </a:solidFill>
              </a:rPr>
              <a:t>Mean: 81.9%</a:t>
            </a:r>
          </a:p>
          <a:p>
            <a:pPr>
              <a:buClr>
                <a:srgbClr val="9E3611"/>
              </a:buClr>
              <a:buFont typeface="Wingdings,Sans-Serif"/>
              <a:buChar char="§"/>
            </a:pPr>
            <a:r>
              <a:rPr lang="en-US">
                <a:solidFill>
                  <a:schemeClr val="bg1"/>
                </a:solidFill>
              </a:rPr>
              <a:t>MAE</a:t>
            </a:r>
          </a:p>
          <a:p>
            <a:pPr lvl="1" indent="-285750">
              <a:buClr>
                <a:srgbClr val="9E3611"/>
              </a:buClr>
              <a:buFont typeface="Wingdings,Sans-Serif"/>
              <a:buChar char="§"/>
            </a:pPr>
            <a:r>
              <a:rPr lang="en-US">
                <a:solidFill>
                  <a:schemeClr val="bg1"/>
                </a:solidFill>
              </a:rPr>
              <a:t>0.2014</a:t>
            </a:r>
          </a:p>
          <a:p>
            <a:pPr lvl="1" indent="-285750">
              <a:buClr>
                <a:srgbClr val="9E3611"/>
              </a:buClr>
              <a:buFont typeface="Wingdings,Sans-Serif"/>
              <a:buChar char="§"/>
            </a:pPr>
            <a:endParaRPr lang="en-US">
              <a:solidFill>
                <a:schemeClr val="bg1"/>
              </a:solidFill>
              <a:latin typeface="Rockwell" panose="02060603020205020403"/>
            </a:endParaRPr>
          </a:p>
          <a:p>
            <a:pPr marL="171450" lvl="1" indent="0">
              <a:buClr>
                <a:srgbClr val="9E3611"/>
              </a:buClr>
              <a:buNone/>
            </a:pPr>
            <a:r>
              <a:rPr lang="en-US">
                <a:solidFill>
                  <a:schemeClr val="bg1"/>
                </a:solidFill>
              </a:rPr>
              <a:t>Scores:</a:t>
            </a:r>
          </a:p>
          <a:p>
            <a:pPr marL="171450" lvl="1" indent="0">
              <a:buNone/>
            </a:pPr>
            <a:r>
              <a:rPr lang="en-US" sz="1400">
                <a:solidFill>
                  <a:schemeClr val="bg1"/>
                </a:solidFill>
                <a:latin typeface="Consolas"/>
              </a:rPr>
              <a:t>[0.82575758 0.79545455 0.81818182 0.76515152 0.84848485 0.79545455
 0.81818182 0.81818182 0.81818182 0.88549618]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Clr>
                <a:srgbClr val="9E3611"/>
              </a:buClr>
              <a:buNone/>
            </a:pPr>
            <a:endParaRPr lang="en-US">
              <a:solidFill>
                <a:schemeClr val="bg1"/>
              </a:solidFill>
            </a:endParaRPr>
          </a:p>
          <a:p>
            <a:pPr marL="742950" lvl="1" indent="-285750">
              <a:buClr>
                <a:srgbClr val="9E3611"/>
              </a:buClr>
              <a:buFont typeface="Wingdings"/>
            </a:pPr>
            <a:endParaRPr lang="en-US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</a:pPr>
            <a:endParaRPr lang="en-US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green squares with white numbers and black numbers&#10;&#10;Description automatically generated">
            <a:extLst>
              <a:ext uri="{FF2B5EF4-FFF2-40B4-BE49-F238E27FC236}">
                <a16:creationId xmlns:a16="http://schemas.microsoft.com/office/drawing/2014/main" id="{300D5FBB-8F14-96C6-A571-18BFD429767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9" r="49" b="199"/>
          <a:stretch/>
        </p:blipFill>
        <p:spPr>
          <a:xfrm>
            <a:off x="506884" y="739034"/>
            <a:ext cx="5882537" cy="49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4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0F4F-B4B6-7FD5-0513-B4B22768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Gaussian Naïve Bayes Code w Eval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978B244-7A0A-66D9-6C9A-4822BFB8B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03" y="2098022"/>
            <a:ext cx="9702613" cy="38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0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FB57ED5-941D-44E2-9320-56A0A026F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1BE9A9-6FBF-4CF1-8F0C-BFCFF1FD9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E8163-578C-46A4-BF65-BD3AEEF2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90ED3-6C38-1259-F403-35E78280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031" y="147938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solidFill>
                  <a:schemeClr val="bg1"/>
                </a:solidFill>
                <a:latin typeface="Rockwell Condensed"/>
              </a:rPr>
              <a:t>Logistic Regression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6F56CC-F97A-40DF-9A88-6D8BF7A6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4818F1-2ACF-4181-B8B6-7637EB92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BF4AB6-91C5-40DA-AFC8-BBDA46BB2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D6306-ED75-4DC2-9BEF-160516C2F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B4DEE7-94E9-322D-5FB2-7B3F541F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578" y="2855872"/>
            <a:ext cx="4466968" cy="181292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Clr>
                <a:srgbClr val="9E3611"/>
              </a:buClr>
            </a:pPr>
            <a:r>
              <a:rPr lang="en-US">
                <a:solidFill>
                  <a:schemeClr val="bg1"/>
                </a:solidFill>
              </a:rPr>
              <a:t>Parameters:</a:t>
            </a:r>
          </a:p>
          <a:p>
            <a:pPr lvl="1">
              <a:buClr>
                <a:srgbClr val="9E3611"/>
              </a:buClr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max_iter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=12000,    C=10**3</a:t>
            </a:r>
          </a:p>
          <a:p>
            <a:pPr lvl="1">
              <a:buClr>
                <a:srgbClr val="9E3611"/>
              </a:buClr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Threshold where increasing c and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max_iter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anymore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doesnt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do anything</a:t>
            </a:r>
            <a:endParaRPr lang="en-US">
              <a:solidFill>
                <a:schemeClr val="bg1"/>
              </a:solidFill>
            </a:endParaRP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n-US">
                <a:solidFill>
                  <a:schemeClr val="bg1"/>
                </a:solidFill>
              </a:rPr>
              <a:t>MAE 0.194</a:t>
            </a: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n-US">
                <a:solidFill>
                  <a:schemeClr val="bg1"/>
                </a:solidFill>
              </a:rPr>
              <a:t>Accuracy</a:t>
            </a:r>
          </a:p>
          <a:p>
            <a:pPr marL="742950" lvl="1" indent="-285750">
              <a:buClr>
                <a:srgbClr val="9E3611"/>
              </a:buClr>
              <a:buFont typeface="Wingdings"/>
              <a:buChar char="§"/>
            </a:pPr>
            <a:r>
              <a:rPr lang="en-US">
                <a:solidFill>
                  <a:schemeClr val="bg1"/>
                </a:solidFill>
              </a:rPr>
              <a:t>Mean: 82.11%</a:t>
            </a:r>
          </a:p>
          <a:p>
            <a:pPr marL="742950" lvl="1" indent="-285750">
              <a:buClr>
                <a:srgbClr val="9E3611"/>
              </a:buClr>
              <a:buFont typeface="Wingdings"/>
              <a:buChar char="§"/>
            </a:pPr>
            <a:endParaRPr lang="en-US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</a:pPr>
            <a:endParaRPr lang="en-US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4BD4CE-B0A5-F55C-6E4E-55C9E7E0F5BB}"/>
              </a:ext>
            </a:extLst>
          </p:cNvPr>
          <p:cNvSpPr txBox="1">
            <a:spLocks/>
          </p:cNvSpPr>
          <p:nvPr/>
        </p:nvSpPr>
        <p:spPr>
          <a:xfrm>
            <a:off x="6823978" y="4614650"/>
            <a:ext cx="4466968" cy="18129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</a:rPr>
              <a:t>10 Fold CV Accuracies:</a:t>
            </a:r>
            <a:endParaRPr lang="en-US" sz="1400">
              <a:solidFill>
                <a:schemeClr val="bg1"/>
              </a:solidFill>
              <a:latin typeface="Rockwell" panose="02060603020205020403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  <a:latin typeface="Consolas"/>
              </a:rPr>
              <a:t>0.833, 0.788, 0.826, 0.773, 0.841, 0.788, 0.826, 0.795, 0.848, 0.893</a:t>
            </a:r>
            <a:endParaRPr lang="en-US">
              <a:solidFill>
                <a:schemeClr val="bg1"/>
              </a:solidFill>
            </a:endParaRPr>
          </a:p>
          <a:p>
            <a:pPr marL="742950" lvl="1" indent="-285750">
              <a:buClr>
                <a:srgbClr val="9E3611"/>
              </a:buClr>
              <a:buFont typeface="Wingdings"/>
              <a:buChar char="§"/>
            </a:pPr>
            <a:endParaRPr lang="en-US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</a:pPr>
            <a:endParaRPr lang="en-US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 descr="A green squares with white numbers&#10;&#10;Description automatically generated">
            <a:extLst>
              <a:ext uri="{FF2B5EF4-FFF2-40B4-BE49-F238E27FC236}">
                <a16:creationId xmlns:a16="http://schemas.microsoft.com/office/drawing/2014/main" id="{221E8DB7-3C7C-5E1F-C3F8-0505146E2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24" y="812801"/>
            <a:ext cx="5746928" cy="48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3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1DE-A10F-EBA5-8051-558E4B4E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 and General Evaluation Code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B104EFE-C1FF-7AA2-1000-0CCCAF234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00" t="61" r="3918" b="-266"/>
          <a:stretch/>
        </p:blipFill>
        <p:spPr>
          <a:xfrm>
            <a:off x="438215" y="2084209"/>
            <a:ext cx="10690047" cy="41059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635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FB57ED5-941D-44E2-9320-56A0A026F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1BE9A9-6FBF-4CF1-8F0C-BFCFF1FD9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E8163-578C-46A4-BF65-BD3AEEF2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90ED3-6C38-1259-F403-35E78280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031" y="147938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err="1">
                <a:solidFill>
                  <a:schemeClr val="bg1"/>
                </a:solidFill>
                <a:latin typeface="Rockwell Condensed"/>
              </a:rPr>
              <a:t>XGBoost</a:t>
            </a:r>
            <a:endParaRPr lang="en-US" sz="8000">
              <a:solidFill>
                <a:schemeClr val="bg1"/>
              </a:solidFill>
              <a:latin typeface="Rockwell Condensed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6F56CC-F97A-40DF-9A88-6D8BF7A6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4818F1-2ACF-4181-B8B6-7637EB92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BF4AB6-91C5-40DA-AFC8-BBDA46BB2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D6306-ED75-4DC2-9BEF-160516C2F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B4DEE7-94E9-322D-5FB2-7B3F541F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578" y="2855872"/>
            <a:ext cx="4466968" cy="2399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</a:pPr>
            <a:r>
              <a:rPr lang="en-US">
                <a:solidFill>
                  <a:schemeClr val="bg1"/>
                </a:solidFill>
              </a:rPr>
              <a:t>Post-Grid Search Parameters:</a:t>
            </a:r>
          </a:p>
          <a:p>
            <a:pPr lvl="1">
              <a:buClr>
                <a:srgbClr val="9E3611"/>
              </a:buClr>
            </a:pPr>
            <a:r>
              <a:rPr lang="en-US">
                <a:solidFill>
                  <a:schemeClr val="bg1"/>
                </a:solidFill>
              </a:rPr>
              <a:t>Max Depth 3, </a:t>
            </a:r>
            <a:r>
              <a:rPr lang="en-US" err="1">
                <a:solidFill>
                  <a:schemeClr val="bg1"/>
                </a:solidFill>
              </a:rPr>
              <a:t>n_estimators</a:t>
            </a:r>
            <a:r>
              <a:rPr lang="en-US">
                <a:solidFill>
                  <a:schemeClr val="bg1"/>
                </a:solidFill>
              </a:rPr>
              <a:t> = 69</a:t>
            </a: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n-US">
                <a:solidFill>
                  <a:schemeClr val="bg1"/>
                </a:solidFill>
              </a:rPr>
              <a:t>Accuracy</a:t>
            </a:r>
          </a:p>
          <a:p>
            <a:pPr marL="742950" lvl="1" indent="-285750">
              <a:buClr>
                <a:srgbClr val="9E3611"/>
              </a:buClr>
              <a:buFont typeface="Wingdings"/>
              <a:buChar char="§"/>
            </a:pPr>
            <a:r>
              <a:rPr lang="en-US">
                <a:solidFill>
                  <a:schemeClr val="bg1"/>
                </a:solidFill>
              </a:rPr>
              <a:t>Mean: 80.1%</a:t>
            </a:r>
          </a:p>
          <a:p>
            <a:pPr>
              <a:buClr>
                <a:srgbClr val="9E3611"/>
              </a:buClr>
              <a:buFont typeface="Wingdings,Sans-Serif"/>
              <a:buChar char="§"/>
            </a:pPr>
            <a:r>
              <a:rPr lang="en-US">
                <a:solidFill>
                  <a:schemeClr val="bg1"/>
                </a:solidFill>
              </a:rPr>
              <a:t>MAE</a:t>
            </a:r>
          </a:p>
          <a:p>
            <a:pPr lvl="1" indent="-285750">
              <a:buClr>
                <a:srgbClr val="9E3611"/>
              </a:buClr>
              <a:buFont typeface="Wingdings,Sans-Serif"/>
              <a:buChar char="§"/>
            </a:pPr>
            <a:r>
              <a:rPr lang="en-US">
                <a:solidFill>
                  <a:schemeClr val="bg1"/>
                </a:solidFill>
              </a:rPr>
              <a:t>0.226</a:t>
            </a:r>
          </a:p>
          <a:p>
            <a:pPr marL="0" indent="0">
              <a:buClr>
                <a:srgbClr val="9E3611"/>
              </a:buClr>
              <a:buNone/>
            </a:pPr>
            <a:endParaRPr lang="en-US">
              <a:solidFill>
                <a:schemeClr val="bg1"/>
              </a:solidFill>
              <a:latin typeface="Rockwell" panose="02060603020205020403"/>
            </a:endParaRPr>
          </a:p>
          <a:p>
            <a:pPr marL="742950" lvl="1" indent="-285750">
              <a:buClr>
                <a:srgbClr val="9E3611"/>
              </a:buClr>
              <a:buFont typeface="Wingdings"/>
              <a:buChar char="§"/>
            </a:pPr>
            <a:endParaRPr lang="en-US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  <a:buFont typeface="Wingdings" pitchFamily="2" charset="2"/>
              <a:buChar char="§"/>
            </a:pPr>
            <a:endParaRPr lang="en-US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 descr="A green squares with white numbers&#10;&#10;Description automatically generated">
            <a:extLst>
              <a:ext uri="{FF2B5EF4-FFF2-40B4-BE49-F238E27FC236}">
                <a16:creationId xmlns:a16="http://schemas.microsoft.com/office/drawing/2014/main" id="{221E8DB7-3C7C-5E1F-C3F8-0505146E2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24" y="812801"/>
            <a:ext cx="5746928" cy="4854221"/>
          </a:xfrm>
          <a:prstGeom prst="rect">
            <a:avLst/>
          </a:prstGeom>
        </p:spPr>
      </p:pic>
      <p:pic>
        <p:nvPicPr>
          <p:cNvPr id="4" name="Picture 3" descr="A green squares with white numbers&#10;&#10;Description automatically generated">
            <a:extLst>
              <a:ext uri="{FF2B5EF4-FFF2-40B4-BE49-F238E27FC236}">
                <a16:creationId xmlns:a16="http://schemas.microsoft.com/office/drawing/2014/main" id="{97EE7FD9-B042-A8D5-7BB1-8C46E6A2D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75" y="648951"/>
            <a:ext cx="6139542" cy="51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5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1DE-A10F-EBA5-8051-558E4B4E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56032"/>
            <a:ext cx="10058400" cy="1609344"/>
          </a:xfrm>
        </p:spPr>
        <p:txBody>
          <a:bodyPr/>
          <a:lstStyle/>
          <a:p>
            <a:r>
              <a:rPr lang="en-US"/>
              <a:t>Extreme Gradient Boosting Code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93BA6AE-C9ED-DBF7-E84D-0D6EFCA9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531"/>
            <a:ext cx="12192000" cy="174045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578649-B594-E41E-8322-6CA6C5380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4" y="3425653"/>
            <a:ext cx="6574824" cy="327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9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1165F-3C50-AFE0-B7DF-5371D2326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C65C8-5552-41BD-F05D-39B6E51C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Purpose</a:t>
            </a:r>
            <a:endParaRPr lang="en-US" sz="6000">
              <a:solidFill>
                <a:schemeClr val="bg1"/>
              </a:solidFill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DF17-1532-9BCB-8119-DF3D420CD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b="1"/>
              <a:t>Problems:</a:t>
            </a:r>
          </a:p>
          <a:p>
            <a:pPr lvl="1"/>
            <a:r>
              <a:rPr lang="en-US"/>
              <a:t>Long-term health issues (physical/mental)</a:t>
            </a:r>
          </a:p>
          <a:p>
            <a:pPr lvl="1"/>
            <a:r>
              <a:rPr lang="en-US"/>
              <a:t>Addiction and dependency on drugs</a:t>
            </a:r>
          </a:p>
          <a:p>
            <a:pPr lvl="1"/>
            <a:r>
              <a:rPr lang="en-US"/>
              <a:t>Overdosing and death</a:t>
            </a:r>
          </a:p>
          <a:p>
            <a:pPr lvl="1"/>
            <a:r>
              <a:rPr lang="en-US"/>
              <a:t>Other issues (Crime, Economic, and Legal issues)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Question we are trying to answer:</a:t>
            </a:r>
          </a:p>
          <a:p>
            <a:pPr lvl="1">
              <a:buClr>
                <a:srgbClr val="9E3611"/>
              </a:buClr>
            </a:pPr>
            <a:r>
              <a:rPr lang="en-US"/>
              <a:t>What feature values are predictive of illegal substance abuse within the past year</a:t>
            </a:r>
          </a:p>
          <a:p>
            <a:pPr lvl="1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95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FB57ED5-941D-44E2-9320-56A0A026F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1BE9A9-6FBF-4CF1-8F0C-BFCFF1FD9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E8163-578C-46A4-BF65-BD3AEEF2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90ED3-6C38-1259-F403-35E78280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831" y="-156862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solidFill>
                  <a:schemeClr val="bg1"/>
                </a:solidFill>
                <a:latin typeface="Rockwell Condensed"/>
              </a:rPr>
              <a:t>SVM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6F56CC-F97A-40DF-9A88-6D8BF7A6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4818F1-2ACF-4181-B8B6-7637EB92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BF4AB6-91C5-40DA-AFC8-BBDA46BB2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D6306-ED75-4DC2-9BEF-160516C2F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B4DEE7-94E9-322D-5FB2-7B3F541F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578" y="2202729"/>
            <a:ext cx="4466968" cy="2399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</a:pPr>
            <a:r>
              <a:rPr lang="en-US">
                <a:solidFill>
                  <a:schemeClr val="bg1"/>
                </a:solidFill>
              </a:rPr>
              <a:t>Post-Grid Search Parameters:</a:t>
            </a:r>
          </a:p>
          <a:p>
            <a:pPr lvl="1">
              <a:buClr>
                <a:srgbClr val="9E3611"/>
              </a:buClr>
            </a:pPr>
            <a:r>
              <a:rPr lang="en-US">
                <a:solidFill>
                  <a:schemeClr val="bg1"/>
                </a:solidFill>
              </a:rPr>
              <a:t>C = 100, Gamma = 0.001</a:t>
            </a:r>
          </a:p>
          <a:p>
            <a:pPr>
              <a:buClr>
                <a:srgbClr val="9E3611"/>
              </a:buClr>
              <a:buFont typeface="Wingdings"/>
              <a:buChar char="§"/>
            </a:pPr>
            <a:r>
              <a:rPr lang="en-US">
                <a:solidFill>
                  <a:schemeClr val="bg1"/>
                </a:solidFill>
              </a:rPr>
              <a:t>Accuracy</a:t>
            </a:r>
          </a:p>
          <a:p>
            <a:pPr marL="742950" lvl="1" indent="-285750">
              <a:buClr>
                <a:srgbClr val="9E3611"/>
              </a:buClr>
              <a:buFont typeface="Wingdings"/>
              <a:buChar char="§"/>
            </a:pPr>
            <a:r>
              <a:rPr lang="en-US">
                <a:solidFill>
                  <a:schemeClr val="bg1"/>
                </a:solidFill>
              </a:rPr>
              <a:t>Mean: 82.04%</a:t>
            </a:r>
          </a:p>
          <a:p>
            <a:pPr>
              <a:buClr>
                <a:srgbClr val="9E3611"/>
              </a:buClr>
              <a:buFont typeface="Wingdings,Sans-Serif"/>
              <a:buChar char="§"/>
            </a:pPr>
            <a:r>
              <a:rPr lang="en-US">
                <a:solidFill>
                  <a:schemeClr val="bg1"/>
                </a:solidFill>
              </a:rPr>
              <a:t>MAE</a:t>
            </a:r>
          </a:p>
          <a:p>
            <a:pPr lvl="1" indent="-285750">
              <a:buClr>
                <a:srgbClr val="9E3611"/>
              </a:buClr>
              <a:buFont typeface="Wingdings,Sans-Serif"/>
              <a:buChar char="§"/>
            </a:pPr>
            <a:r>
              <a:rPr lang="en-US">
                <a:solidFill>
                  <a:schemeClr val="bg1"/>
                </a:solidFill>
              </a:rPr>
              <a:t>0.203</a:t>
            </a:r>
          </a:p>
          <a:p>
            <a:pPr marL="0" indent="0">
              <a:buClr>
                <a:srgbClr val="9E3611"/>
              </a:buClr>
              <a:buNone/>
            </a:pPr>
            <a:endParaRPr lang="en-US">
              <a:solidFill>
                <a:schemeClr val="bg1"/>
              </a:solidFill>
              <a:latin typeface="Rockwell" panose="02060603020205020403"/>
            </a:endParaRPr>
          </a:p>
          <a:p>
            <a:pPr marL="742950" lvl="1" indent="-285750">
              <a:buClr>
                <a:srgbClr val="9E3611"/>
              </a:buClr>
              <a:buFont typeface="Wingdings"/>
              <a:buChar char="§"/>
            </a:pPr>
            <a:endParaRPr lang="en-US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  <a:buFont typeface="Wingdings" pitchFamily="2" charset="2"/>
              <a:buChar char="§"/>
            </a:pPr>
            <a:endParaRPr lang="en-US">
              <a:solidFill>
                <a:schemeClr val="bg1"/>
              </a:solidFill>
            </a:endParaRPr>
          </a:p>
          <a:p>
            <a:pPr lvl="1">
              <a:buClr>
                <a:srgbClr val="9E3611"/>
              </a:buClr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 descr="A green squares with white numbers&#10;&#10;Description automatically generated">
            <a:extLst>
              <a:ext uri="{FF2B5EF4-FFF2-40B4-BE49-F238E27FC236}">
                <a16:creationId xmlns:a16="http://schemas.microsoft.com/office/drawing/2014/main" id="{221E8DB7-3C7C-5E1F-C3F8-0505146E2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24" y="812801"/>
            <a:ext cx="5746928" cy="4854221"/>
          </a:xfrm>
          <a:prstGeom prst="rect">
            <a:avLst/>
          </a:prstGeom>
        </p:spPr>
      </p:pic>
      <p:pic>
        <p:nvPicPr>
          <p:cNvPr id="4" name="Picture 3" descr="A green squares with white numbers&#10;&#10;Description automatically generated">
            <a:extLst>
              <a:ext uri="{FF2B5EF4-FFF2-40B4-BE49-F238E27FC236}">
                <a16:creationId xmlns:a16="http://schemas.microsoft.com/office/drawing/2014/main" id="{97EE7FD9-B042-A8D5-7BB1-8C46E6A2D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75" y="648951"/>
            <a:ext cx="6139542" cy="52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0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1DE-A10F-EBA5-8051-558E4B4E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38" y="196308"/>
            <a:ext cx="10738020" cy="1516669"/>
          </a:xfrm>
        </p:spPr>
        <p:txBody>
          <a:bodyPr>
            <a:normAutofit fontScale="90000"/>
          </a:bodyPr>
          <a:lstStyle/>
          <a:p>
            <a:r>
              <a:rPr lang="en-US"/>
              <a:t>Support Vector Machine Classification Code</a:t>
            </a:r>
            <a:br>
              <a:rPr lang="en-US"/>
            </a:br>
            <a:endParaRPr lang="en-US">
              <a:latin typeface="Rockwell Condensed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3FFC2A-702B-7F82-5814-1593E84F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28" y="1561662"/>
            <a:ext cx="10534650" cy="1438275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F371748-8445-E15E-5707-116433962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52" y="3195005"/>
            <a:ext cx="7591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87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118063C5-267F-2E24-4D0E-C851C7153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617" y="564542"/>
            <a:ext cx="4019162" cy="3064611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90ED3-6C38-1259-F403-35E78280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277802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KNN</a:t>
            </a:r>
            <a:endParaRPr lang="en-US" sz="6000">
              <a:solidFill>
                <a:schemeClr val="bg1"/>
              </a:solidFill>
              <a:latin typeface="Rockwell Condensed"/>
            </a:endParaRPr>
          </a:p>
        </p:txBody>
      </p:sp>
      <p:pic>
        <p:nvPicPr>
          <p:cNvPr id="8" name="Picture 7" descr="A graph with red dots&#10;&#10;Description automatically generated">
            <a:extLst>
              <a:ext uri="{FF2B5EF4-FFF2-40B4-BE49-F238E27FC236}">
                <a16:creationId xmlns:a16="http://schemas.microsoft.com/office/drawing/2014/main" id="{56FCF5EE-5E84-F549-09C7-DD2EA2253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576" y="564542"/>
            <a:ext cx="4045691" cy="306461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16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1DE-A10F-EBA5-8051-558E4B4E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38" y="196308"/>
            <a:ext cx="10738020" cy="1516669"/>
          </a:xfrm>
        </p:spPr>
        <p:txBody>
          <a:bodyPr>
            <a:normAutofit/>
          </a:bodyPr>
          <a:lstStyle/>
          <a:p>
            <a:r>
              <a:rPr lang="en-US"/>
              <a:t>K-Nearest Neighbors Code</a:t>
            </a: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96B1396-4790-E394-0840-7CCDB812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6" y="1247095"/>
            <a:ext cx="6547758" cy="54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6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33F0-7CA2-A59F-ADF6-35A7EA7A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models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DFEEF3-DDEF-C2A5-498B-38EE5303A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58429"/>
              </p:ext>
            </p:extLst>
          </p:nvPr>
        </p:nvGraphicFramePr>
        <p:xfrm>
          <a:off x="919002" y="2462036"/>
          <a:ext cx="81686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39">
                  <a:extLst>
                    <a:ext uri="{9D8B030D-6E8A-4147-A177-3AD203B41FA5}">
                      <a16:colId xmlns:a16="http://schemas.microsoft.com/office/drawing/2014/main" val="2891307821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85406941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972240650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183643041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985530249"/>
                    </a:ext>
                  </a:extLst>
                </a:gridCol>
                <a:gridCol w="1361439">
                  <a:extLst>
                    <a:ext uri="{9D8B030D-6E8A-4147-A177-3AD203B41FA5}">
                      <a16:colId xmlns:a16="http://schemas.microsoft.com/office/drawing/2014/main" val="288348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Mean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0.82035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0.82036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6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Rockwell"/>
                        </a:rPr>
                        <a:t>0.226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024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F1C4-088B-AAB5-561B-EAC80A54B812}"/>
              </a:ext>
            </a:extLst>
          </p:cNvPr>
          <p:cNvSpPr txBox="1">
            <a:spLocks/>
          </p:cNvSpPr>
          <p:nvPr/>
        </p:nvSpPr>
        <p:spPr>
          <a:xfrm>
            <a:off x="601762" y="4984351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9E3611"/>
              </a:buClr>
            </a:pPr>
            <a:r>
              <a:rPr lang="en-US" b="0"/>
              <a:t>Note R^2 score may not be particularly useful considering the likely lack of a linear relationship between the independent features and target class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endParaRPr 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724EDB-5B90-1D9B-315B-8A8CD7298A64}"/>
                  </a:ext>
                </a:extLst>
              </p14:cNvPr>
              <p14:cNvContentPartPr/>
              <p14:nvPr/>
            </p14:nvContentPartPr>
            <p14:xfrm>
              <a:off x="4951370" y="3284302"/>
              <a:ext cx="1472026" cy="152493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724EDB-5B90-1D9B-315B-8A8CD7298A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3375" y="3266307"/>
                <a:ext cx="1507657" cy="15605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148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6EC09-5AFB-C5D9-D37F-964E9718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Key Findings</a:t>
            </a:r>
            <a:endParaRPr lang="en-US">
              <a:solidFill>
                <a:schemeClr val="bg1"/>
              </a:solidFill>
              <a:latin typeface="Rockwell Condense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AACE2-8ACA-2AB8-179B-64BBD4CC1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9E3611"/>
              </a:buClr>
            </a:pPr>
            <a:r>
              <a:rPr lang="en-US" b="1"/>
              <a:t>Project Findings</a:t>
            </a:r>
            <a:endParaRPr lang="en-US"/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/>
              <a:t>Score values are great indicators in telling what someone behaves like. Cluster 3's values can be focused to be associated with drug abuse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/>
              <a:t>Features such as age and education can be used to target specific groups who abuse illegal drugs more often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/>
              <a:t>Logistic Regression very slightly outperformed other algorithms on the dataset, this gave us a high accuracy of the data</a:t>
            </a:r>
          </a:p>
          <a:p>
            <a:pPr>
              <a:buClr>
                <a:srgbClr val="9E3611"/>
              </a:buClr>
            </a:pPr>
            <a:r>
              <a:rPr lang="en-US" b="1"/>
              <a:t>Limitations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/>
              <a:t>Possibility data collection took place a while ago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/>
              <a:t>Potential bias in the sampling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/>
              <a:t>Specific countries used in sampling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984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20F4F-B4B6-7FD5-0513-B4B22768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  <a:endParaRPr lang="en-US">
              <a:solidFill>
                <a:schemeClr val="bg1"/>
              </a:solidFill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2F55-C62C-7E07-7FAF-160BBB52C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D34817">
                  <a:lumMod val="75000"/>
                </a:srgbClr>
              </a:buClr>
            </a:pPr>
            <a:r>
              <a:rPr lang="en-US">
                <a:latin typeface="Rockwell" panose="02060603020205020403"/>
              </a:rPr>
              <a:t>Takeaways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>
                <a:latin typeface="Rockwell" panose="02060603020205020403"/>
              </a:rPr>
              <a:t>Found strong ability to predict potential for drug abuse given these input features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>
                <a:latin typeface="Rockwell" panose="02060603020205020403"/>
              </a:rPr>
              <a:t>Impulsivity and Sensation attributes with strongest correlation with abuse</a:t>
            </a:r>
          </a:p>
          <a:p>
            <a:pPr lvl="1">
              <a:buClr>
                <a:srgbClr val="9E3611"/>
              </a:buClr>
              <a:buFont typeface="Courier New" pitchFamily="2" charset="2"/>
              <a:buChar char="o"/>
            </a:pPr>
            <a:endParaRPr lang="en-US">
              <a:latin typeface="Rockwell" panose="02060603020205020403"/>
            </a:endParaRPr>
          </a:p>
          <a:p>
            <a:pPr>
              <a:buClr>
                <a:srgbClr val="9E3611"/>
              </a:buClr>
            </a:pPr>
            <a:r>
              <a:rPr lang="en-US">
                <a:latin typeface="Rockwell" panose="02060603020205020403"/>
              </a:rPr>
              <a:t>What we could have done differently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>
                <a:latin typeface="Rockwell" panose="02060603020205020403"/>
              </a:rPr>
              <a:t>Given the time a hybrid or aggregate model could have perhaps improved results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>
                <a:latin typeface="Rockwell" panose="02060603020205020403"/>
              </a:rPr>
              <a:t>Used Weka to save time hardcoding everything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>
                <a:latin typeface="Rockwell" panose="02060603020205020403"/>
              </a:rPr>
              <a:t>Run Grid Search for Random Forest and DT parameters given that it would have required a GPU library like tensorflow or </a:t>
            </a:r>
            <a:r>
              <a:rPr lang="en-US" err="1">
                <a:latin typeface="Rockwell" panose="02060603020205020403"/>
              </a:rPr>
              <a:t>Cuml</a:t>
            </a:r>
            <a:endParaRPr lang="en-US">
              <a:latin typeface="Rockwell" panose="02060603020205020403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37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2166-4E6F-9B96-2066-6444C37A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Related Work</a:t>
            </a:r>
            <a:endParaRPr lang="en-US" sz="6000">
              <a:solidFill>
                <a:schemeClr val="bg1"/>
              </a:solidFill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6EE1F-E008-FB31-F977-EA00FF733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700">
                <a:ea typeface="+mn-lt"/>
                <a:cs typeface="+mn-lt"/>
              </a:rPr>
              <a:t>"</a:t>
            </a:r>
            <a:r>
              <a:rPr lang="en-US" sz="1700" b="1">
                <a:ea typeface="+mn-lt"/>
                <a:cs typeface="+mn-lt"/>
              </a:rPr>
              <a:t>The Five Factor Model of personality and evaluation of drug consumption risk"</a:t>
            </a:r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  <a:hlinkClick r:id="rId4"/>
              </a:rPr>
              <a:t>https://arxiv.org/abs/1506.06297</a:t>
            </a:r>
          </a:p>
          <a:p>
            <a:pPr marL="342900" indent="-342900">
              <a:buFont typeface="Calibri" pitchFamily="2" charset="2"/>
              <a:buChar char="-"/>
            </a:pPr>
            <a:r>
              <a:rPr lang="en-US" sz="1700"/>
              <a:t>Original data collection and review</a:t>
            </a:r>
          </a:p>
          <a:p>
            <a:pPr marL="342900" indent="-342900">
              <a:buFont typeface="Calibri" pitchFamily="2" charset="2"/>
              <a:buChar char="-"/>
            </a:pPr>
            <a:r>
              <a:rPr lang="en-US" sz="1700"/>
              <a:t>2015 study performing an exhaustive search to select the best subset of input features and ML classifier to distinguish users and non-users of various drugs</a:t>
            </a:r>
          </a:p>
          <a:p>
            <a:pPr marL="342900" indent="-342900">
              <a:buClr>
                <a:srgbClr val="9E3611"/>
              </a:buClr>
              <a:buFont typeface="Calibri" pitchFamily="2" charset="2"/>
              <a:buChar char="-"/>
            </a:pPr>
            <a:r>
              <a:rPr lang="en-US" sz="1700">
                <a:ea typeface="+mn-lt"/>
                <a:cs typeface="+mn-lt"/>
              </a:rPr>
              <a:t>Classification quality was high, with sensitivity and specificity exceeding 70% for most tasks and surpassing 75% for substances such as cannabis, crack, ecstasy, legal highs, LSD, and volatile substance abuse, as evaluated using leave-one-out cross-validation.</a:t>
            </a:r>
            <a:endParaRPr lang="en-US" sz="1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8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2166-4E6F-9B96-2066-6444C37A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Dataset Information</a:t>
            </a:r>
            <a:endParaRPr lang="en-US">
              <a:solidFill>
                <a:schemeClr val="bg1"/>
              </a:solidFill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6EE1F-E008-FB31-F977-EA00FF733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320412"/>
            <a:ext cx="10331877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Contains records from 1,885 respondents with 12 attributes for respondents including: </a:t>
            </a: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en-US"/>
              <a:t>Psychological Markers (neuroticism, extraversion, impulsivity)</a:t>
            </a:r>
          </a:p>
          <a:p>
            <a:pPr lvl="1">
              <a:spcAft>
                <a:spcPts val="0"/>
              </a:spcAft>
              <a:buFont typeface="Courier New" pitchFamily="2" charset="2"/>
              <a:buChar char="o"/>
            </a:pPr>
            <a:r>
              <a:rPr lang="en-US"/>
              <a:t>Demographic attributes: (education, age, gender, country, ethnicity)</a:t>
            </a:r>
          </a:p>
          <a:p>
            <a:r>
              <a:rPr lang="en-US"/>
              <a:t>Respondents chose from a list of 18 substances and picked the ones they had within a given period of time</a:t>
            </a:r>
          </a:p>
          <a:p>
            <a:r>
              <a:rPr lang="en-US"/>
              <a:t>The period in which they took the drug consists of variables (never used, used over a decade ago, used in the last decade, used in the last year, used in the last month, used in the last week, and used in the last day)</a:t>
            </a:r>
          </a:p>
          <a:p>
            <a:pPr>
              <a:buClr>
                <a:srgbClr val="9E3611"/>
              </a:buClr>
            </a:pPr>
            <a:r>
              <a:rPr lang="en-US"/>
              <a:t>Dataset Link: </a:t>
            </a:r>
            <a:r>
              <a:rPr lang="en-US">
                <a:ea typeface="+mn-lt"/>
                <a:cs typeface="+mn-lt"/>
                <a:hlinkClick r:id="rId4"/>
              </a:rPr>
              <a:t>https://archive.ics.uci.edu/dataset/373/drug+consumption+quantified</a:t>
            </a:r>
          </a:p>
          <a:p>
            <a:pPr>
              <a:buClr>
                <a:srgbClr val="9E3611"/>
              </a:buClr>
            </a:pPr>
            <a:endParaRPr lang="en-US">
              <a:ea typeface="+mn-lt"/>
              <a:cs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73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2C198-8069-5463-6996-0AEDDCE2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Approaches</a:t>
            </a:r>
            <a:endParaRPr lang="en-US">
              <a:solidFill>
                <a:schemeClr val="bg1"/>
              </a:solidFill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2840-7597-F3F1-E697-663E8EB78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01" y="2113583"/>
            <a:ext cx="4632031" cy="38517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Clr>
                <a:srgbClr val="9E3611"/>
              </a:buClr>
              <a:buNone/>
            </a:pPr>
            <a:r>
              <a:rPr lang="en-US" b="1"/>
              <a:t>Overview</a:t>
            </a:r>
          </a:p>
          <a:p>
            <a:pPr>
              <a:buClr>
                <a:srgbClr val="9E3611"/>
              </a:buClr>
              <a:buAutoNum type="arabicPeriod"/>
            </a:pPr>
            <a:r>
              <a:rPr lang="en-US"/>
              <a:t>Preprocessing</a:t>
            </a:r>
          </a:p>
          <a:p>
            <a:pPr>
              <a:buClr>
                <a:srgbClr val="9E3611"/>
              </a:buClr>
              <a:buAutoNum type="arabicPeriod"/>
            </a:pPr>
            <a:r>
              <a:rPr lang="en-US"/>
              <a:t>Clustering</a:t>
            </a:r>
          </a:p>
          <a:p>
            <a:pPr>
              <a:buClr>
                <a:srgbClr val="9E3611"/>
              </a:buClr>
              <a:buAutoNum type="arabicPeriod"/>
            </a:pPr>
            <a:r>
              <a:rPr lang="en-US"/>
              <a:t>Supervised Learning (Models)</a:t>
            </a:r>
          </a:p>
          <a:p>
            <a:pPr>
              <a:buClr>
                <a:srgbClr val="9E3611"/>
              </a:buClr>
              <a:buAutoNum type="arabicPeriod"/>
            </a:pPr>
            <a:r>
              <a:rPr lang="en-US"/>
              <a:t>Comparison</a:t>
            </a:r>
          </a:p>
          <a:p>
            <a:pPr>
              <a:buClr>
                <a:srgbClr val="9E3611"/>
              </a:buClr>
              <a:buAutoNum type="arabicPeriod"/>
            </a:pPr>
            <a:r>
              <a:rPr lang="en-US"/>
              <a:t>Key Findings</a:t>
            </a:r>
          </a:p>
          <a:p>
            <a:pPr>
              <a:buClr>
                <a:srgbClr val="9E3611"/>
              </a:buClr>
              <a:buAutoNum type="arabicPeriod"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7138F1-2055-5446-7931-C04CE48C0652}"/>
              </a:ext>
            </a:extLst>
          </p:cNvPr>
          <p:cNvSpPr txBox="1">
            <a:spLocks/>
          </p:cNvSpPr>
          <p:nvPr/>
        </p:nvSpPr>
        <p:spPr>
          <a:xfrm>
            <a:off x="6343815" y="2124469"/>
            <a:ext cx="4632031" cy="1086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E3611"/>
              </a:buClr>
              <a:buNone/>
            </a:pPr>
            <a:r>
              <a:rPr lang="en-US" b="1"/>
              <a:t>Correlations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8B25ADC-018D-E001-B60B-527BC2416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011" y="2944586"/>
            <a:ext cx="3475264" cy="37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7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C545-DB2D-BAF2-9E82-5192B24A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6910-9517-540A-E99A-482EEA956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654001"/>
            <a:ext cx="3116580" cy="397764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/>
              <a:t>Used Attributes:</a:t>
            </a:r>
          </a:p>
          <a:p>
            <a:pPr lvl="1">
              <a:buClr>
                <a:srgbClr val="9E3611"/>
              </a:buClr>
            </a:pPr>
            <a:r>
              <a:rPr lang="en-US"/>
              <a:t>Cocaine</a:t>
            </a:r>
          </a:p>
          <a:p>
            <a:pPr lvl="1">
              <a:buClr>
                <a:srgbClr val="9E3611"/>
              </a:buClr>
            </a:pPr>
            <a:r>
              <a:rPr lang="en-US"/>
              <a:t>Ecstasy</a:t>
            </a:r>
          </a:p>
          <a:p>
            <a:pPr lvl="1">
              <a:buClr>
                <a:srgbClr val="9E3611"/>
              </a:buClr>
            </a:pPr>
            <a:r>
              <a:rPr lang="en-US"/>
              <a:t>Heroin</a:t>
            </a:r>
          </a:p>
          <a:p>
            <a:pPr lvl="1">
              <a:buClr>
                <a:srgbClr val="9E3611"/>
              </a:buClr>
            </a:pPr>
            <a:r>
              <a:rPr lang="en-US"/>
              <a:t>Ketamine</a:t>
            </a:r>
          </a:p>
          <a:p>
            <a:pPr lvl="1">
              <a:buClr>
                <a:srgbClr val="9E3611"/>
              </a:buClr>
            </a:pPr>
            <a:r>
              <a:rPr lang="en-US" err="1"/>
              <a:t>Legalh</a:t>
            </a:r>
            <a:endParaRPr lang="en-US"/>
          </a:p>
          <a:p>
            <a:pPr lvl="1">
              <a:buClr>
                <a:srgbClr val="9E3611"/>
              </a:buClr>
            </a:pPr>
            <a:r>
              <a:rPr lang="en-US"/>
              <a:t>LSD</a:t>
            </a:r>
          </a:p>
          <a:p>
            <a:pPr lvl="1">
              <a:buClr>
                <a:srgbClr val="9E3611"/>
              </a:buClr>
            </a:pPr>
            <a:r>
              <a:rPr lang="en-US"/>
              <a:t>Meth</a:t>
            </a:r>
          </a:p>
          <a:p>
            <a:pPr lvl="1">
              <a:buClr>
                <a:srgbClr val="9E3611"/>
              </a:buClr>
            </a:pPr>
            <a:r>
              <a:rPr lang="en-US"/>
              <a:t>Mushrooms</a:t>
            </a:r>
          </a:p>
          <a:p>
            <a:pPr>
              <a:buClr>
                <a:srgbClr val="9E3611"/>
              </a:buClr>
            </a:pPr>
            <a:r>
              <a:rPr lang="en-US" b="1"/>
              <a:t>Dropped Attributes:</a:t>
            </a:r>
            <a:endParaRPr lang="en-US"/>
          </a:p>
          <a:p>
            <a:pPr lvl="1"/>
            <a:r>
              <a:rPr lang="en-US"/>
              <a:t>Alcohol</a:t>
            </a:r>
          </a:p>
          <a:p>
            <a:pPr lvl="1">
              <a:buClr>
                <a:srgbClr val="9E3611"/>
              </a:buClr>
            </a:pPr>
            <a:r>
              <a:rPr lang="en-US"/>
              <a:t>Cannabis</a:t>
            </a:r>
          </a:p>
          <a:p>
            <a:pPr lvl="1">
              <a:buClr>
                <a:srgbClr val="9E3611"/>
              </a:buClr>
            </a:pPr>
            <a:r>
              <a:rPr lang="en-US"/>
              <a:t>Chocolate</a:t>
            </a:r>
          </a:p>
          <a:p>
            <a:pPr lvl="1"/>
            <a:r>
              <a:rPr lang="en-US"/>
              <a:t>Nicotine</a:t>
            </a:r>
          </a:p>
          <a:p>
            <a:pPr lvl="1"/>
            <a:r>
              <a:rPr lang="en-US"/>
              <a:t>Semer (fictional drug as control value)</a:t>
            </a:r>
          </a:p>
          <a:p>
            <a:pPr>
              <a:buClr>
                <a:srgbClr val="9E3611"/>
              </a:buClr>
            </a:pP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DDE72-207A-330D-7FD1-1B759EB87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5034" y="3427206"/>
            <a:ext cx="4754880" cy="397764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/>
              <a:t>Values</a:t>
            </a:r>
          </a:p>
          <a:p>
            <a:pPr lvl="1">
              <a:buClr>
                <a:srgbClr val="9E3611"/>
              </a:buClr>
            </a:pPr>
            <a:r>
              <a:rPr lang="en-US"/>
              <a:t>No missing values</a:t>
            </a:r>
          </a:p>
          <a:p>
            <a:pPr>
              <a:buClr>
                <a:srgbClr val="9E3611"/>
              </a:buClr>
            </a:pPr>
            <a:r>
              <a:rPr lang="en-US" b="1"/>
              <a:t>Reasons:</a:t>
            </a:r>
            <a:endParaRPr lang="en-US"/>
          </a:p>
          <a:p>
            <a:pPr lvl="1">
              <a:spcAft>
                <a:spcPts val="0"/>
              </a:spcAft>
              <a:buClr>
                <a:srgbClr val="9E3611"/>
              </a:buClr>
            </a:pPr>
            <a:r>
              <a:rPr lang="en-US"/>
              <a:t>Kept illegal substances for sake of prediction</a:t>
            </a:r>
          </a:p>
          <a:p>
            <a:pPr lvl="1">
              <a:spcAft>
                <a:spcPts val="0"/>
              </a:spcAft>
              <a:buClr>
                <a:srgbClr val="9E3611"/>
              </a:buClr>
            </a:pPr>
            <a:endParaRPr lang="en-US"/>
          </a:p>
          <a:p>
            <a:pPr lvl="1">
              <a:spcAft>
                <a:spcPts val="0"/>
              </a:spcAft>
              <a:buClr>
                <a:srgbClr val="9E3611"/>
              </a:buClr>
            </a:pPr>
            <a:r>
              <a:rPr lang="en-US"/>
              <a:t>These substances are very common among the population and are legal in most places</a:t>
            </a:r>
          </a:p>
          <a:p>
            <a:pPr lvl="1">
              <a:spcAft>
                <a:spcPts val="0"/>
              </a:spcAft>
              <a:buClr>
                <a:srgbClr val="9E3611"/>
              </a:buClr>
            </a:pPr>
            <a:r>
              <a:rPr lang="en-US"/>
              <a:t>Chocolate is unrelated and Semer does not add any value (it was fake)</a:t>
            </a:r>
          </a:p>
          <a:p>
            <a:pPr lvl="1">
              <a:buClr>
                <a:srgbClr val="9E3611"/>
              </a:buClr>
            </a:pPr>
            <a:r>
              <a:rPr lang="en-US"/>
              <a:t>Potential to change illegal substance abuse patterns if kept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B47FFF9-337F-75D2-2C5C-0255CFF96FCD}"/>
              </a:ext>
            </a:extLst>
          </p:cNvPr>
          <p:cNvSpPr txBox="1">
            <a:spLocks/>
          </p:cNvSpPr>
          <p:nvPr/>
        </p:nvSpPr>
        <p:spPr>
          <a:xfrm>
            <a:off x="5829224" y="1293607"/>
            <a:ext cx="4754880" cy="3977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E3611"/>
              </a:buClr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Feature Engineering:</a:t>
            </a:r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15FFAB0-7A94-15D1-F1DE-FD5C19C4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525" y="2093620"/>
            <a:ext cx="8519273" cy="7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2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449D-D968-B989-9570-E8F386E0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59"/>
            <a:ext cx="10058400" cy="1609344"/>
          </a:xfrm>
        </p:spPr>
        <p:txBody>
          <a:bodyPr/>
          <a:lstStyle/>
          <a:p>
            <a:r>
              <a:rPr lang="en-US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E918-0A39-875C-4DFB-4028B406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>
              <a:buClr>
                <a:srgbClr val="9E3611"/>
              </a:buClr>
            </a:pPr>
            <a:endParaRPr lang="en-US"/>
          </a:p>
          <a:p>
            <a:pPr>
              <a:buClr>
                <a:srgbClr val="9E3611"/>
              </a:buClr>
            </a:pPr>
            <a:r>
              <a:rPr lang="en-US" err="1"/>
              <a:t>MinMax</a:t>
            </a:r>
            <a:r>
              <a:rPr lang="en-US"/>
              <a:t> Scaler applied to dataset for fair distances in algorithms</a:t>
            </a:r>
          </a:p>
          <a:p>
            <a:pPr>
              <a:buClr>
                <a:srgbClr val="9E3611"/>
              </a:buClr>
            </a:pPr>
            <a:endParaRPr lang="en-US"/>
          </a:p>
          <a:p>
            <a:pPr marL="0" indent="0">
              <a:buClr>
                <a:srgbClr val="9E3611"/>
              </a:buClr>
              <a:buNone/>
            </a:pPr>
            <a:r>
              <a:rPr lang="en-US"/>
              <a:t>Numeric Attributes affected:</a:t>
            </a:r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'age', 'gender', 'education', '</a:t>
            </a:r>
            <a:r>
              <a:rPr lang="en-US" err="1">
                <a:ea typeface="+mn-lt"/>
                <a:cs typeface="+mn-lt"/>
              </a:rPr>
              <a:t>nscore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escore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oscore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ascore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cscore</a:t>
            </a:r>
            <a:r>
              <a:rPr lang="en-US">
                <a:ea typeface="+mn-lt"/>
                <a:cs typeface="+mn-lt"/>
              </a:rPr>
              <a:t>', 'impulsive', 'ss'</a:t>
            </a:r>
            <a:endParaRPr lang="en-US"/>
          </a:p>
        </p:txBody>
      </p:sp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EC96897-21D5-513E-CED6-D8AD498E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2857"/>
          <a:stretch/>
        </p:blipFill>
        <p:spPr>
          <a:xfrm>
            <a:off x="1853458" y="1282584"/>
            <a:ext cx="9458325" cy="14517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FFD908-1522-371F-3141-B3308C18AFDA}"/>
              </a:ext>
            </a:extLst>
          </p:cNvPr>
          <p:cNvSpPr txBox="1">
            <a:spLocks/>
          </p:cNvSpPr>
          <p:nvPr/>
        </p:nvSpPr>
        <p:spPr>
          <a:xfrm>
            <a:off x="707383" y="1398538"/>
            <a:ext cx="1151238" cy="920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pPr marL="0" indent="0">
              <a:buClr>
                <a:srgbClr val="9E3611"/>
              </a:buClr>
              <a:buNone/>
            </a:pPr>
            <a:r>
              <a:rPr lang="en-US"/>
              <a:t>Before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9084B-A3B2-0E23-0AE2-8CEABD18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65" y="4812184"/>
            <a:ext cx="9525000" cy="13525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62F448-8E1A-A645-8E7F-A17562FF1B3E}"/>
              </a:ext>
            </a:extLst>
          </p:cNvPr>
          <p:cNvSpPr txBox="1">
            <a:spLocks/>
          </p:cNvSpPr>
          <p:nvPr/>
        </p:nvSpPr>
        <p:spPr>
          <a:xfrm>
            <a:off x="707383" y="5033483"/>
            <a:ext cx="1151238" cy="920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pPr marL="0" indent="0">
              <a:buNone/>
            </a:pPr>
            <a:r>
              <a:rPr lang="en-US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90356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EF737-28C4-CA9E-4C11-B28AFF21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22322"/>
            <a:ext cx="3860798" cy="1435212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Clustering</a:t>
            </a:r>
            <a:endParaRPr lang="en-US" sz="6000">
              <a:solidFill>
                <a:schemeClr val="bg1"/>
              </a:solidFill>
              <a:latin typeface="Rockwell Condensed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2F9837-5CAE-25DA-488B-02F2EEA37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8882" y="1094291"/>
            <a:ext cx="5668767" cy="4498622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10DA3-D202-1445-8025-959A8BD1EF1E}"/>
              </a:ext>
            </a:extLst>
          </p:cNvPr>
          <p:cNvSpPr txBox="1">
            <a:spLocks/>
          </p:cNvSpPr>
          <p:nvPr/>
        </p:nvSpPr>
        <p:spPr>
          <a:xfrm>
            <a:off x="756201" y="2184182"/>
            <a:ext cx="4529056" cy="1795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E3611"/>
              </a:buClr>
            </a:pPr>
            <a:r>
              <a:rPr lang="en-US" b="1">
                <a:solidFill>
                  <a:schemeClr val="bg1"/>
                </a:solidFill>
              </a:rPr>
              <a:t>Mean Drug Abuse:</a:t>
            </a:r>
          </a:p>
          <a:p>
            <a:pPr lvl="1">
              <a:buClr>
                <a:srgbClr val="9E3611"/>
              </a:buClr>
            </a:pPr>
            <a:r>
              <a:rPr lang="en-US">
                <a:solidFill>
                  <a:schemeClr val="bg1"/>
                </a:solidFill>
              </a:rPr>
              <a:t>Cluster 0: .237</a:t>
            </a:r>
          </a:p>
          <a:p>
            <a:pPr lvl="1">
              <a:buClr>
                <a:srgbClr val="9E3611"/>
              </a:buClr>
            </a:pPr>
            <a:r>
              <a:rPr lang="en-US">
                <a:solidFill>
                  <a:schemeClr val="bg1"/>
                </a:solidFill>
              </a:rPr>
              <a:t>Cluster 1: .844</a:t>
            </a:r>
          </a:p>
          <a:p>
            <a:pPr lvl="1">
              <a:buClr>
                <a:srgbClr val="9E3611"/>
              </a:buClr>
            </a:pPr>
            <a:r>
              <a:rPr lang="en-US">
                <a:solidFill>
                  <a:schemeClr val="bg1"/>
                </a:solidFill>
              </a:rPr>
              <a:t>Cluster 2: .307</a:t>
            </a:r>
          </a:p>
          <a:p>
            <a:pPr lvl="1">
              <a:buClr>
                <a:srgbClr val="9E3611"/>
              </a:buClr>
            </a:pPr>
            <a:r>
              <a:rPr lang="en-US">
                <a:solidFill>
                  <a:schemeClr val="bg1"/>
                </a:solidFill>
              </a:rPr>
              <a:t>Cluster 3: .</a:t>
            </a:r>
            <a:r>
              <a:rPr lang="en-US" b="1">
                <a:solidFill>
                  <a:schemeClr val="bg1"/>
                </a:solidFill>
              </a:rPr>
              <a:t>931</a:t>
            </a:r>
          </a:p>
          <a:p>
            <a:pPr lvl="1">
              <a:buClr>
                <a:srgbClr val="9E3611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4D2E-78EC-8DD8-3202-3E7D0B3D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 Condensed"/>
              </a:rPr>
              <a:t>Cluster 3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0DE8-6AE5-88E6-E50C-DFC6CB267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940559"/>
            <a:ext cx="3936436" cy="17424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9E3611"/>
              </a:buClr>
            </a:pPr>
            <a:r>
              <a:rPr lang="en-US" sz="1900" b="1"/>
              <a:t>Demographics</a:t>
            </a:r>
            <a:endParaRPr lang="en-US" sz="1900"/>
          </a:p>
          <a:p>
            <a:pPr lvl="1">
              <a:buClr>
                <a:srgbClr val="9E3611"/>
              </a:buClr>
            </a:pPr>
            <a:r>
              <a:rPr lang="en-US" sz="1700"/>
              <a:t>Age:  -0.773 (18-24)</a:t>
            </a:r>
          </a:p>
          <a:p>
            <a:pPr lvl="1">
              <a:buClr>
                <a:srgbClr val="9E3611"/>
              </a:buClr>
            </a:pPr>
            <a:r>
              <a:rPr lang="en-US" sz="1700"/>
              <a:t>Gender:  -0.450 (Mostly Male)</a:t>
            </a:r>
          </a:p>
          <a:p>
            <a:pPr lvl="1">
              <a:buClr>
                <a:srgbClr val="9E3611"/>
              </a:buClr>
            </a:pPr>
            <a:r>
              <a:rPr lang="en-US" sz="1700"/>
              <a:t>Education: -0.355 (Some college / no degree)</a:t>
            </a:r>
          </a:p>
          <a:p>
            <a:pPr lvl="1">
              <a:buClr>
                <a:srgbClr val="9E3611"/>
              </a:buClr>
            </a:pPr>
            <a:endParaRPr lang="en-US" sz="1700"/>
          </a:p>
          <a:p>
            <a:pPr lvl="1">
              <a:buClr>
                <a:srgbClr val="9E3611"/>
              </a:buClr>
            </a:pPr>
            <a:endParaRPr lang="en-US" sz="1700"/>
          </a:p>
          <a:p>
            <a:pPr>
              <a:buClr>
                <a:srgbClr val="9E3611"/>
              </a:buClr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78F21-A002-9B8C-C050-C588EB7F0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735" y="4000782"/>
            <a:ext cx="4754880" cy="23520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900" b="1"/>
              <a:t>Score Mean Values</a:t>
            </a:r>
            <a:endParaRPr lang="en-US" sz="1900"/>
          </a:p>
          <a:p>
            <a:pPr lvl="1">
              <a:buClr>
                <a:srgbClr val="9E3611"/>
              </a:buClr>
            </a:pPr>
            <a:r>
              <a:rPr lang="en-US" sz="1700"/>
              <a:t>Nscore: -0.511 (30-31)</a:t>
            </a:r>
          </a:p>
          <a:p>
            <a:pPr lvl="1">
              <a:buClr>
                <a:srgbClr val="9E3611"/>
              </a:buClr>
            </a:pPr>
            <a:r>
              <a:rPr lang="en-US" sz="1700"/>
              <a:t>Escore: 0.736 (44-45)</a:t>
            </a:r>
          </a:p>
          <a:p>
            <a:pPr lvl="1">
              <a:buClr>
                <a:srgbClr val="9E3611"/>
              </a:buClr>
            </a:pPr>
            <a:r>
              <a:rPr lang="en-US" sz="1700"/>
              <a:t>Oscore: 0.843 (52)</a:t>
            </a:r>
          </a:p>
          <a:p>
            <a:pPr lvl="1">
              <a:buClr>
                <a:srgbClr val="9E3611"/>
              </a:buClr>
            </a:pPr>
            <a:r>
              <a:rPr lang="en-US" sz="1700"/>
              <a:t>Ascore: 0.069 (43-44)</a:t>
            </a:r>
          </a:p>
          <a:p>
            <a:pPr lvl="1">
              <a:buClr>
                <a:srgbClr val="9E3611"/>
              </a:buClr>
            </a:pPr>
            <a:r>
              <a:rPr lang="en-US" sz="1700"/>
              <a:t>Cscore: 0.049 (42-43)</a:t>
            </a:r>
          </a:p>
          <a:p>
            <a:pPr lvl="1">
              <a:buClr>
                <a:srgbClr val="9E3611"/>
              </a:buClr>
            </a:pPr>
            <a:r>
              <a:rPr lang="en-US" sz="1700"/>
              <a:t>Impulsive: 0.458 (11.46%)</a:t>
            </a:r>
          </a:p>
          <a:p>
            <a:pPr lvl="1">
              <a:buClr>
                <a:srgbClr val="9E3611"/>
              </a:buClr>
            </a:pPr>
            <a:r>
              <a:rPr lang="en-US" sz="1700"/>
              <a:t>SS: 0.828 (11.19%)</a:t>
            </a:r>
          </a:p>
          <a:p>
            <a:pPr lvl="1">
              <a:buClr>
                <a:srgbClr val="9E3611"/>
              </a:buClr>
            </a:pPr>
            <a:endParaRPr lang="en-US" sz="1700"/>
          </a:p>
          <a:p>
            <a:pPr>
              <a:buClr>
                <a:srgbClr val="9E3611"/>
              </a:buClr>
            </a:pPr>
            <a:endParaRPr lang="en-US"/>
          </a:p>
          <a:p>
            <a:pPr>
              <a:buClr>
                <a:srgbClr val="9E3611"/>
              </a:buClr>
            </a:pPr>
            <a:endParaRPr lang="en-US"/>
          </a:p>
        </p:txBody>
      </p:sp>
      <p:pic>
        <p:nvPicPr>
          <p:cNvPr id="5" name="Picture 4" descr="A comparison of a graph&#10;&#10;Description automatically generated">
            <a:extLst>
              <a:ext uri="{FF2B5EF4-FFF2-40B4-BE49-F238E27FC236}">
                <a16:creationId xmlns:a16="http://schemas.microsoft.com/office/drawing/2014/main" id="{3132D047-7CEA-C5D0-7C93-CBB03AC5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888" y="1942962"/>
            <a:ext cx="6096000" cy="20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E7D82-CCD7-A554-F382-C17936C32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78" y="4001772"/>
            <a:ext cx="6096000" cy="21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66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966</Words>
  <Application>Microsoft Office PowerPoint</Application>
  <PresentationFormat>Widescreen</PresentationFormat>
  <Paragraphs>202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Wood Type</vt:lpstr>
      <vt:lpstr>Predicting Illegal Substance Abuse</vt:lpstr>
      <vt:lpstr>Purpose</vt:lpstr>
      <vt:lpstr>Related Work</vt:lpstr>
      <vt:lpstr>Dataset Information</vt:lpstr>
      <vt:lpstr>Approaches</vt:lpstr>
      <vt:lpstr>Data Cleaning</vt:lpstr>
      <vt:lpstr>Scaling</vt:lpstr>
      <vt:lpstr>Clustering</vt:lpstr>
      <vt:lpstr>Cluster 3 Findings</vt:lpstr>
      <vt:lpstr>Decision Tree</vt:lpstr>
      <vt:lpstr>Decision Tree Code</vt:lpstr>
      <vt:lpstr>Random Forest</vt:lpstr>
      <vt:lpstr>Random Forest Code</vt:lpstr>
      <vt:lpstr>Gaussian NB</vt:lpstr>
      <vt:lpstr>Gaussian Naïve Bayes Code w Eval</vt:lpstr>
      <vt:lpstr>Logistic Regression</vt:lpstr>
      <vt:lpstr>Logistic Regression and General Evaluation Code</vt:lpstr>
      <vt:lpstr>XGBoost</vt:lpstr>
      <vt:lpstr>Extreme Gradient Boosting Code</vt:lpstr>
      <vt:lpstr>SVM</vt:lpstr>
      <vt:lpstr>Support Vector Machine Classification Code </vt:lpstr>
      <vt:lpstr>KNN</vt:lpstr>
      <vt:lpstr>K-Nearest Neighbors Code</vt:lpstr>
      <vt:lpstr>Comparison of models</vt:lpstr>
      <vt:lpstr>Key 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Pomes</dc:creator>
  <cp:lastModifiedBy>Luke Pomes</cp:lastModifiedBy>
  <cp:revision>2</cp:revision>
  <dcterms:created xsi:type="dcterms:W3CDTF">2024-11-20T22:54:09Z</dcterms:created>
  <dcterms:modified xsi:type="dcterms:W3CDTF">2025-01-18T00:50:58Z</dcterms:modified>
</cp:coreProperties>
</file>