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6" r:id="rId4"/>
    <p:sldId id="284" r:id="rId5"/>
    <p:sldId id="285" r:id="rId6"/>
    <p:sldId id="257" r:id="rId7"/>
    <p:sldId id="287" r:id="rId8"/>
    <p:sldId id="271" r:id="rId9"/>
    <p:sldId id="266" r:id="rId10"/>
    <p:sldId id="282" r:id="rId11"/>
    <p:sldId id="259" r:id="rId12"/>
    <p:sldId id="288" r:id="rId13"/>
    <p:sldId id="289" r:id="rId14"/>
    <p:sldId id="290" r:id="rId15"/>
    <p:sldId id="268" r:id="rId16"/>
    <p:sldId id="292" r:id="rId17"/>
    <p:sldId id="291" r:id="rId18"/>
    <p:sldId id="297" r:id="rId19"/>
    <p:sldId id="272" r:id="rId20"/>
    <p:sldId id="293" r:id="rId21"/>
    <p:sldId id="295" r:id="rId22"/>
    <p:sldId id="294" r:id="rId23"/>
    <p:sldId id="270" r:id="rId24"/>
    <p:sldId id="296" r:id="rId25"/>
    <p:sldId id="27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79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8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2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36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29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26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42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4CE7-CA6F-4F40-8492-D97C1252C3B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0693-861C-425C-A74A-BC18A52D5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4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esweb.governoeletronico.gov.br/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validator.w3.org/" TargetMode="External"/><Relationship Id="rId9" Type="http://schemas.openxmlformats.org/officeDocument/2006/relationships/hyperlink" Target="http://www.acessibilidade.gov.pt/accessmonito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38188" y="1200048"/>
            <a:ext cx="796720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6000" b="1" dirty="0"/>
              <a:t>Acessibilidade </a:t>
            </a:r>
            <a:r>
              <a:rPr lang="pt-BR" sz="6000" b="1" dirty="0" smtClean="0"/>
              <a:t>Digital</a:t>
            </a:r>
            <a:endParaRPr lang="pt-BR" sz="6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38188" y="3636458"/>
            <a:ext cx="83170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pt-BR" sz="2000" b="1" dirty="0" smtClean="0"/>
              <a:t>César Gonçalves do Bomfim</a:t>
            </a:r>
          </a:p>
          <a:p>
            <a:pPr>
              <a:lnSpc>
                <a:spcPts val="2400"/>
              </a:lnSpc>
            </a:pPr>
            <a:r>
              <a:rPr lang="pt-BR" sz="2000" b="1" dirty="0" err="1" smtClean="0"/>
              <a:t>Higo</a:t>
            </a:r>
            <a:r>
              <a:rPr lang="pt-BR" sz="2000" b="1" dirty="0" smtClean="0"/>
              <a:t> Mesquita Gomes</a:t>
            </a:r>
          </a:p>
          <a:p>
            <a:pPr>
              <a:lnSpc>
                <a:spcPts val="2400"/>
              </a:lnSpc>
            </a:pPr>
            <a:endParaRPr lang="pt-BR" sz="2000" b="1" dirty="0" smtClean="0"/>
          </a:p>
          <a:p>
            <a:pPr>
              <a:lnSpc>
                <a:spcPts val="2400"/>
              </a:lnSpc>
            </a:pPr>
            <a:endParaRPr lang="pt-BR" sz="2500" b="1" dirty="0" smtClean="0"/>
          </a:p>
          <a:p>
            <a:pPr>
              <a:lnSpc>
                <a:spcPts val="2400"/>
              </a:lnSpc>
            </a:pPr>
            <a:r>
              <a:rPr lang="pt-BR" sz="2500" b="1" dirty="0" smtClean="0"/>
              <a:t>Departamento de Governo Digital</a:t>
            </a:r>
            <a:endParaRPr lang="pt-BR" sz="2500" b="1" dirty="0" smtClean="0"/>
          </a:p>
          <a:p>
            <a:r>
              <a:rPr lang="pt-BR" dirty="0" smtClean="0"/>
              <a:t>Secretaria </a:t>
            </a:r>
            <a:r>
              <a:rPr lang="pt-BR" dirty="0" smtClean="0"/>
              <a:t>de Tecnologia da Informação e Comunicação</a:t>
            </a:r>
          </a:p>
          <a:p>
            <a:r>
              <a:rPr lang="pt-BR" dirty="0" smtClean="0"/>
              <a:t>Ministro do Planejamento, Desenvolvimento e Gestão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0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1623" y="437325"/>
            <a:ext cx="594577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Normativos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06450" y="1176796"/>
            <a:ext cx="10710407" cy="637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pt-BR" sz="2800" dirty="0" smtClean="0"/>
              <a:t>LEI Nº 10.048, DE 8 DE NOVEMBRO DE 2000</a:t>
            </a:r>
          </a:p>
          <a:p>
            <a:pPr marL="457200" indent="-457200">
              <a:lnSpc>
                <a:spcPts val="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pt-BR" sz="2800" dirty="0" smtClean="0"/>
              <a:t>LEI </a:t>
            </a:r>
            <a:r>
              <a:rPr lang="pt-BR" sz="2800" dirty="0"/>
              <a:t>Nº 10.098, DE 19 DE DEZEMBRO DE 2000</a:t>
            </a:r>
          </a:p>
          <a:p>
            <a:pPr marL="457200" indent="-457200">
              <a:lnSpc>
                <a:spcPts val="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pt-BR" sz="2800" dirty="0"/>
              <a:t>DECRETO Nº 5.296 DE 2 DE DEZEMBRO DE 2004</a:t>
            </a:r>
          </a:p>
          <a:p>
            <a:pPr marL="457200" indent="-457200">
              <a:lnSpc>
                <a:spcPts val="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pt-BR" sz="2600" dirty="0" smtClean="0"/>
              <a:t>CONVENÇÃO SOBRE OS DIREITOS DAS PESSOAS COM DEFICIÊNCIA DE </a:t>
            </a:r>
            <a:r>
              <a:rPr lang="pt-BR" sz="2600" dirty="0" smtClean="0"/>
              <a:t>2007</a:t>
            </a:r>
          </a:p>
          <a:p>
            <a:pPr marL="457200" indent="-457200">
              <a:lnSpc>
                <a:spcPts val="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pt-BR" sz="2600" dirty="0"/>
              <a:t>PORTARIA Nº 03 DE 07 DE MAIO DE </a:t>
            </a:r>
            <a:r>
              <a:rPr lang="pt-BR" sz="2600" dirty="0" smtClean="0"/>
              <a:t>2007 (</a:t>
            </a:r>
            <a:r>
              <a:rPr lang="pt-BR" sz="2600" dirty="0" err="1" smtClean="0"/>
              <a:t>eMAG</a:t>
            </a:r>
            <a:r>
              <a:rPr lang="pt-BR" sz="2600" dirty="0"/>
              <a:t>)</a:t>
            </a:r>
            <a:endParaRPr lang="pt-BR" sz="2600" dirty="0"/>
          </a:p>
          <a:p>
            <a:pPr marL="457200" indent="-457200">
              <a:lnSpc>
                <a:spcPts val="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pt-BR" sz="2600" dirty="0" smtClean="0"/>
              <a:t>DECRETO LEGISLATIVO n° 186 DE 2008</a:t>
            </a:r>
          </a:p>
          <a:p>
            <a:pPr marL="457200" indent="-457200">
              <a:lnSpc>
                <a:spcPts val="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pt-BR" sz="2800" dirty="0"/>
              <a:t>LEI Nº 12.527, DE 18 DE NOVEMBRO DE 2011</a:t>
            </a:r>
          </a:p>
          <a:p>
            <a:pPr marL="457200" indent="-457200">
              <a:lnSpc>
                <a:spcPts val="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pt-BR" sz="2800" dirty="0" smtClean="0"/>
              <a:t>LEI </a:t>
            </a:r>
            <a:r>
              <a:rPr lang="pt-BR" sz="2800" dirty="0" smtClean="0"/>
              <a:t>N° 13.146, DE 06 DE JULHO DE 2015</a:t>
            </a:r>
            <a:endParaRPr lang="pt-BR" sz="2800" dirty="0"/>
          </a:p>
          <a:p>
            <a:pPr>
              <a:lnSpc>
                <a:spcPts val="4000"/>
              </a:lnSpc>
              <a:spcAft>
                <a:spcPts val="1000"/>
              </a:spcAft>
            </a:pPr>
            <a:endParaRPr lang="pt-BR" sz="2600" dirty="0" smtClean="0"/>
          </a:p>
          <a:p>
            <a:pPr>
              <a:lnSpc>
                <a:spcPts val="4000"/>
              </a:lnSpc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2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1686" y="311124"/>
            <a:ext cx="9939415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1686" y="1325845"/>
            <a:ext cx="1182831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b="1" dirty="0" smtClean="0"/>
              <a:t>1- Padrões WEB (HTML, CSS)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b="1" i="1" dirty="0" smtClean="0"/>
              <a:t>2 - </a:t>
            </a:r>
            <a:r>
              <a:rPr lang="pt-BR" sz="2800" b="1" i="1" dirty="0" err="1" smtClean="0"/>
              <a:t>Section</a:t>
            </a:r>
            <a:r>
              <a:rPr lang="pt-BR" sz="2800" b="1" i="1" dirty="0" smtClean="0"/>
              <a:t> 508 (USA)</a:t>
            </a:r>
            <a:endParaRPr lang="pt-BR" sz="2800" b="1" i="1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b="1" i="1" dirty="0" smtClean="0"/>
              <a:t>3 - Web </a:t>
            </a:r>
            <a:r>
              <a:rPr lang="pt-BR" sz="2800" b="1" i="1" dirty="0" err="1"/>
              <a:t>Content</a:t>
            </a:r>
            <a:r>
              <a:rPr lang="pt-BR" sz="2800" b="1" i="1" dirty="0"/>
              <a:t> </a:t>
            </a:r>
            <a:r>
              <a:rPr lang="pt-BR" sz="2800" b="1" i="1" dirty="0" err="1"/>
              <a:t>Accessibility</a:t>
            </a:r>
            <a:r>
              <a:rPr lang="pt-BR" sz="2800" b="1" i="1" dirty="0"/>
              <a:t> </a:t>
            </a:r>
            <a:r>
              <a:rPr lang="pt-BR" sz="2800" b="1" i="1" dirty="0" err="1" smtClean="0"/>
              <a:t>Guidelines</a:t>
            </a:r>
            <a:r>
              <a:rPr lang="pt-BR" sz="2800" b="1" i="1" dirty="0" smtClean="0"/>
              <a:t> - </a:t>
            </a:r>
            <a:r>
              <a:rPr lang="pt-BR" sz="2800" b="1" i="1" dirty="0" smtClean="0"/>
              <a:t>WCAG</a:t>
            </a:r>
            <a:r>
              <a:rPr lang="pt-BR" sz="2800" b="1" dirty="0" smtClean="0"/>
              <a:t> </a:t>
            </a:r>
            <a:r>
              <a:rPr lang="pt-BR" sz="2400" b="1" dirty="0" smtClean="0"/>
              <a:t>(1.0 – 1999, 2.0 – 2008, 2.1 – 2018)</a:t>
            </a:r>
          </a:p>
          <a:p>
            <a:r>
              <a:rPr lang="pt-BR" sz="2800" b="1" i="1" dirty="0" smtClean="0">
                <a:solidFill>
                  <a:srgbClr val="002060"/>
                </a:solidFill>
              </a:rPr>
              <a:t>4 - </a:t>
            </a:r>
            <a:r>
              <a:rPr lang="pt-BR" sz="2800" b="1" dirty="0">
                <a:solidFill>
                  <a:srgbClr val="002060"/>
                </a:solidFill>
              </a:rPr>
              <a:t>Modelo de Acessibilidade em Governo (</a:t>
            </a:r>
            <a:r>
              <a:rPr lang="pt-BR" sz="2800" b="1" dirty="0" err="1">
                <a:solidFill>
                  <a:srgbClr val="002060"/>
                </a:solidFill>
              </a:rPr>
              <a:t>eMAG</a:t>
            </a:r>
            <a:r>
              <a:rPr lang="pt-BR" sz="2800" b="1" dirty="0">
                <a:solidFill>
                  <a:srgbClr val="002060"/>
                </a:solidFill>
              </a:rPr>
              <a:t>) </a:t>
            </a:r>
            <a:r>
              <a:rPr lang="pt-BR" sz="2800" dirty="0">
                <a:solidFill>
                  <a:srgbClr val="002060"/>
                </a:solidFill>
              </a:rPr>
              <a:t>– desenvolvido em 2004 e laçando nas versões 1.4 e 2.0 em 2005, em 2011 a versão 3.0 incorporou as recomendações do WCAG 2.0 e em 2014 a versão atual 3.1 introduziu melhoria no seu conteúdo, além do suporte ao HTML 5;</a:t>
            </a:r>
          </a:p>
          <a:p>
            <a:pPr marL="1371600" lvl="2" indent="-457200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244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1686" y="311124"/>
            <a:ext cx="99394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Aplicando os Padrões 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646" y="1684425"/>
            <a:ext cx="8998527" cy="40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1686" y="311124"/>
            <a:ext cx="99394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Aplicando os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91" y="1718395"/>
            <a:ext cx="8333509" cy="46998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5018" y="1036844"/>
            <a:ext cx="62553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5 – Saltar Blocos de Conteúdos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727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7195" y="198305"/>
            <a:ext cx="99394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Aplicando os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28" y="1330035"/>
            <a:ext cx="6263981" cy="499369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40728" y="868099"/>
            <a:ext cx="8300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Exemplos Arquitetura/Hierarquia de conteúdos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047" y="1606762"/>
            <a:ext cx="5620617" cy="445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7195" y="198305"/>
            <a:ext cx="99394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Aplicando os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5018" y="1036845"/>
            <a:ext cx="938299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/>
              <a:t>6</a:t>
            </a:r>
            <a:r>
              <a:rPr lang="pt-BR" sz="2800" dirty="0" smtClean="0"/>
              <a:t> – Separação em Camadas – Respeito aos Padrões Web (W3C)</a:t>
            </a:r>
            <a:endParaRPr lang="pt-BR" sz="28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919" y="2124290"/>
            <a:ext cx="7138553" cy="37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7195" y="198305"/>
            <a:ext cx="99394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Aplicando os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Padrões 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08" y="2282301"/>
            <a:ext cx="4361584" cy="158519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798" y="1849382"/>
            <a:ext cx="4858182" cy="16954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867494"/>
            <a:ext cx="5724525" cy="17335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20808" y="1473071"/>
            <a:ext cx="451744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Exemplo: Definição do Idioma </a:t>
            </a:r>
            <a:endParaRPr lang="pt-BR" sz="2800" dirty="0"/>
          </a:p>
        </p:txBody>
      </p:sp>
      <p:sp>
        <p:nvSpPr>
          <p:cNvPr id="12" name="Retângulo 11"/>
          <p:cNvSpPr/>
          <p:nvPr/>
        </p:nvSpPr>
        <p:spPr>
          <a:xfrm>
            <a:off x="6174798" y="1141326"/>
            <a:ext cx="53591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Exemplo: Descrição de Imagem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536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7195" y="198305"/>
            <a:ext cx="99394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Aplicando os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97195" y="901762"/>
            <a:ext cx="1154196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/>
              <a:t>7</a:t>
            </a:r>
            <a:r>
              <a:rPr lang="pt-BR" sz="2800" dirty="0" smtClean="0"/>
              <a:t> – Navegação por Teclado, </a:t>
            </a:r>
            <a:r>
              <a:rPr lang="pt-BR" sz="2800" dirty="0" err="1" smtClean="0"/>
              <a:t>Breadcrumbs</a:t>
            </a:r>
            <a:r>
              <a:rPr lang="pt-BR" sz="2800" dirty="0" smtClean="0"/>
              <a:t>, 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8 – </a:t>
            </a:r>
            <a:r>
              <a:rPr lang="pt-BR" sz="2800" dirty="0"/>
              <a:t>Links ([saiba mais, clique aqui ...], separação)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9 – Alternativas em Textos, Legendas, </a:t>
            </a:r>
            <a:r>
              <a:rPr lang="pt-BR" sz="2800" dirty="0" err="1" smtClean="0"/>
              <a:t>Audiodescrição</a:t>
            </a:r>
            <a:r>
              <a:rPr lang="pt-BR" sz="2800" dirty="0" smtClean="0"/>
              <a:t>, Janela em  Libras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10 – Cores (Informações e Contrastes)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11 – Novas Instâncias, </a:t>
            </a:r>
            <a:r>
              <a:rPr lang="pt-BR" sz="2800" dirty="0"/>
              <a:t>Intermitência, </a:t>
            </a:r>
            <a:r>
              <a:rPr lang="pt-BR" sz="2800" dirty="0" smtClean="0"/>
              <a:t>Redirecionamento </a:t>
            </a:r>
            <a:r>
              <a:rPr lang="pt-BR" sz="2800" dirty="0"/>
              <a:t>Automáticos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 12 – Redimensionamento / </a:t>
            </a:r>
            <a:r>
              <a:rPr lang="pt-BR" sz="2800" dirty="0" err="1" smtClean="0"/>
              <a:t>Responsividade</a:t>
            </a:r>
            <a:endParaRPr lang="pt-BR" sz="28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800" dirty="0" smtClean="0"/>
              <a:t>13 – Formulários (etiqueta/campo, agrupamento, botões, Máscaras, </a:t>
            </a:r>
            <a:r>
              <a:rPr lang="pt-BR" sz="2800" dirty="0" err="1" smtClean="0"/>
              <a:t>Captchas</a:t>
            </a:r>
            <a:r>
              <a:rPr lang="pt-B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183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7195" y="198305"/>
            <a:ext cx="9939415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Verificação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6646" y="857738"/>
            <a:ext cx="12146973" cy="572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600" dirty="0" smtClean="0"/>
              <a:t>1 – Verifique o </a:t>
            </a:r>
            <a:r>
              <a:rPr lang="pt-BR" sz="2600" dirty="0" err="1" smtClean="0"/>
              <a:t>markup</a:t>
            </a:r>
            <a:r>
              <a:rPr lang="pt-BR" sz="2600" dirty="0" smtClean="0"/>
              <a:t> (W3C </a:t>
            </a:r>
            <a:r>
              <a:rPr lang="pt-BR" sz="2600" dirty="0" err="1" smtClean="0"/>
              <a:t>Validator</a:t>
            </a:r>
            <a:r>
              <a:rPr lang="pt-BR" sz="2600" dirty="0" smtClean="0"/>
              <a:t>/CSS)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600" dirty="0" smtClean="0"/>
              <a:t>2 – </a:t>
            </a:r>
            <a:r>
              <a:rPr lang="pt-BR" sz="2600" dirty="0"/>
              <a:t>Teste seu site sem </a:t>
            </a:r>
            <a:r>
              <a:rPr lang="pt-BR" sz="2600" dirty="0" smtClean="0"/>
              <a:t>CSS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600" dirty="0" smtClean="0"/>
              <a:t>3 - Teste seu site sem imagens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600" dirty="0"/>
              <a:t>4</a:t>
            </a:r>
            <a:r>
              <a:rPr lang="pt-BR" sz="2600" dirty="0" smtClean="0"/>
              <a:t> – Navegue somente por teclado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600" dirty="0" smtClean="0"/>
              <a:t>5 – Verifique a acessibilidade com validadores automáticos (ASESWEB/ACCESSMONITOR)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600" dirty="0" smtClean="0"/>
              <a:t>6 </a:t>
            </a:r>
            <a:r>
              <a:rPr lang="pt-BR" sz="2600" dirty="0"/>
              <a:t>– </a:t>
            </a:r>
            <a:r>
              <a:rPr lang="pt-BR" sz="2600" dirty="0" smtClean="0"/>
              <a:t>Teste seu site com leitor de tela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600" dirty="0"/>
              <a:t>7</a:t>
            </a:r>
            <a:r>
              <a:rPr lang="pt-BR" sz="2600" dirty="0" smtClean="0"/>
              <a:t> – Verifique os avisos da páginas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2600" dirty="0" smtClean="0"/>
              <a:t>8 – Coloque a acessibilidade na rotina do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5230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5203" y="360618"/>
            <a:ext cx="9939415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Guias e Referências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8" y="1361416"/>
            <a:ext cx="10141527" cy="32935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40" y="4701624"/>
            <a:ext cx="3240519" cy="1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12932" y="375815"/>
            <a:ext cx="753087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Pessoa com Deficiência ? 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12932" y="1511965"/>
            <a:ext cx="10710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Aft>
                <a:spcPts val="1000"/>
              </a:spcAft>
            </a:pPr>
            <a:r>
              <a:rPr lang="pt-BR" sz="2800" dirty="0"/>
              <a:t>Pessoas com deficiência são aquelas que têm </a:t>
            </a:r>
            <a:r>
              <a:rPr lang="pt-BR" sz="2800" b="1" dirty="0"/>
              <a:t>impedimentos de longo prazo</a:t>
            </a:r>
            <a:r>
              <a:rPr lang="pt-BR" sz="2800" dirty="0"/>
              <a:t> de natureza física, mental, intelectual ou sensorial, os quais, em </a:t>
            </a:r>
            <a:r>
              <a:rPr lang="pt-BR" sz="2800" b="1" dirty="0"/>
              <a:t>interação com diversas barreiras</a:t>
            </a:r>
            <a:r>
              <a:rPr lang="pt-BR" sz="2800" dirty="0"/>
              <a:t>, podem obstruir sua participação plena e efetiva na sociedade </a:t>
            </a:r>
            <a:r>
              <a:rPr lang="pt-BR" sz="2800" b="1" dirty="0"/>
              <a:t>em igualdade de condições com as demais </a:t>
            </a:r>
            <a:r>
              <a:rPr lang="pt-BR" sz="2800" b="1" dirty="0" smtClean="0"/>
              <a:t>pessoas</a:t>
            </a:r>
            <a:r>
              <a:rPr lang="pt-BR" sz="2800" i="1" dirty="0" smtClean="0"/>
              <a:t>; (Convenção Sobre os Diretos da Pessoa com Deficiência, 2007, </a:t>
            </a:r>
            <a:r>
              <a:rPr lang="pt-BR" sz="2800" i="1" dirty="0"/>
              <a:t>grifo nosso</a:t>
            </a:r>
            <a:r>
              <a:rPr lang="pt-BR" sz="2800" i="1" dirty="0" smtClean="0"/>
              <a:t>)</a:t>
            </a: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21967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6645" y="435287"/>
            <a:ext cx="9939415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Ferramentas – Validadores Automáticos de Códigos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4690" y="1112277"/>
            <a:ext cx="43330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Validador HTML, CSS e Links (W3C</a:t>
            </a:r>
            <a:r>
              <a:rPr lang="pt-BR" sz="2000" b="1" dirty="0" smtClean="0"/>
              <a:t>)</a:t>
            </a:r>
          </a:p>
          <a:p>
            <a:r>
              <a:rPr lang="pt-BR" sz="1400" b="1" dirty="0">
                <a:hlinkClick r:id="rId4"/>
              </a:rPr>
              <a:t>https://validator.w3.org</a:t>
            </a:r>
            <a:r>
              <a:rPr lang="pt-BR" sz="1400" b="1" dirty="0" smtClean="0">
                <a:hlinkClick r:id="rId4"/>
              </a:rPr>
              <a:t>/</a:t>
            </a:r>
            <a:r>
              <a:rPr lang="pt-BR" sz="1400" b="1" dirty="0" smtClean="0"/>
              <a:t>  </a:t>
            </a:r>
            <a:endParaRPr lang="pt-BR" sz="14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953" y="1731210"/>
            <a:ext cx="3844638" cy="351619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13117" y="1112278"/>
            <a:ext cx="40663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ASESWEB (</a:t>
            </a:r>
            <a:r>
              <a:rPr lang="pt-BR" sz="2000" b="1" dirty="0" err="1" smtClean="0"/>
              <a:t>eMAG</a:t>
            </a:r>
            <a:r>
              <a:rPr lang="pt-BR" sz="2000" b="1" dirty="0" smtClean="0"/>
              <a:t> – GOVBR)</a:t>
            </a:r>
          </a:p>
          <a:p>
            <a:r>
              <a:rPr lang="pt-BR" sz="1400" b="1" dirty="0" smtClean="0">
                <a:hlinkClick r:id="rId6"/>
              </a:rPr>
              <a:t>http://asesweb.governoeletronico.gov.br</a:t>
            </a:r>
            <a:r>
              <a:rPr lang="pt-BR" sz="1400" b="1" dirty="0" smtClean="0"/>
              <a:t> </a:t>
            </a:r>
            <a:endParaRPr lang="pt-BR" sz="1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645" y="1736056"/>
            <a:ext cx="4166755" cy="371917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267" y="1727830"/>
            <a:ext cx="3522752" cy="372739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517081" y="1041493"/>
            <a:ext cx="38342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ACCESSMONITOR (WCAG)</a:t>
            </a:r>
          </a:p>
          <a:p>
            <a:r>
              <a:rPr lang="pt-BR" sz="1400" b="1" dirty="0">
                <a:hlinkClick r:id="rId9"/>
              </a:rPr>
              <a:t>http://</a:t>
            </a:r>
            <a:r>
              <a:rPr lang="pt-BR" sz="1400" b="1" dirty="0" smtClean="0">
                <a:hlinkClick r:id="rId9"/>
              </a:rPr>
              <a:t>www.acessibilidade.gov.pt/accessmonitor</a:t>
            </a:r>
            <a:r>
              <a:rPr lang="pt-BR" sz="1400" b="1" dirty="0" smtClean="0"/>
              <a:t> 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9015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6645" y="435287"/>
            <a:ext cx="99394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Ferramentas – Leitores de Telas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6645" y="1188636"/>
            <a:ext cx="12178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</a:t>
            </a:r>
            <a:r>
              <a:rPr lang="pt-BR" sz="2400" dirty="0" smtClean="0"/>
              <a:t>oftware </a:t>
            </a:r>
            <a:r>
              <a:rPr lang="pt-BR" sz="2400" dirty="0"/>
              <a:t>utilizado principalmente por pessoas cegas, que </a:t>
            </a:r>
            <a:r>
              <a:rPr lang="pt-BR" sz="2400" dirty="0" smtClean="0"/>
              <a:t>fornecem </a:t>
            </a:r>
            <a:r>
              <a:rPr lang="pt-BR" sz="2400" dirty="0"/>
              <a:t>informações através de síntese de voz sobre os elementos exibidos na tela do computador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057" y="3307437"/>
            <a:ext cx="42862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6645" y="435287"/>
            <a:ext cx="9939415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Ferramentas – Suíte </a:t>
            </a:r>
            <a:r>
              <a:rPr lang="pt-BR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VLibras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http://vlibras.gov.br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6645" y="1053554"/>
            <a:ext cx="1217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Softwares responsáveis </a:t>
            </a:r>
            <a:r>
              <a:rPr lang="pt-BR" sz="2400" dirty="0"/>
              <a:t>por traduzir conteúdos digitais (texto, áudio e vídeo) para a Língua Brasileira de Sinais - LIBRAS, tornando computadores, dispositivos móveis e plataformas Web acessíveis para pessoas </a:t>
            </a:r>
            <a:r>
              <a:rPr lang="pt-BR" sz="2400" dirty="0" smtClean="0"/>
              <a:t>surdas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32" y="2446182"/>
            <a:ext cx="2637559" cy="337272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209" y="2446182"/>
            <a:ext cx="3124200" cy="32896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627" y="2446182"/>
            <a:ext cx="2621973" cy="32896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936754" y="5882788"/>
            <a:ext cx="150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VLibras</a:t>
            </a:r>
            <a:r>
              <a:rPr lang="pt-BR" dirty="0" smtClean="0"/>
              <a:t> - </a:t>
            </a:r>
            <a:r>
              <a:rPr lang="pt-BR" dirty="0" err="1" smtClean="0"/>
              <a:t>Ícaro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219725" y="5846487"/>
            <a:ext cx="171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HandTalk</a:t>
            </a:r>
            <a:r>
              <a:rPr lang="pt-BR" dirty="0" smtClean="0"/>
              <a:t> - Hugo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8834029" y="5835962"/>
            <a:ext cx="151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Rybená</a:t>
            </a:r>
            <a:r>
              <a:rPr lang="pt-BR" dirty="0" smtClean="0"/>
              <a:t> - </a:t>
            </a:r>
            <a:r>
              <a:rPr lang="pt-BR" dirty="0" err="1" smtClean="0"/>
              <a:t>Ícaro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742" y="391272"/>
            <a:ext cx="9939415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Capacitações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3742" y="1234461"/>
            <a:ext cx="11390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Capacitação </a:t>
            </a:r>
            <a:r>
              <a:rPr lang="pt-BR" sz="2400" b="1" dirty="0" smtClean="0"/>
              <a:t>em EAD </a:t>
            </a:r>
            <a:r>
              <a:rPr lang="pt-BR" sz="2400" dirty="0" smtClean="0"/>
              <a:t>– oferecimento de capacitação para desenvolvedores e </a:t>
            </a:r>
            <a:r>
              <a:rPr lang="pt-BR" sz="2400" dirty="0" err="1" smtClean="0"/>
              <a:t>conteudistas</a:t>
            </a:r>
            <a:r>
              <a:rPr lang="pt-BR" sz="2400" dirty="0" smtClean="0"/>
              <a:t> no ambiente EAD da ENAP com abertura de turmas 4 (quatro) vezes ao ano;</a:t>
            </a:r>
          </a:p>
          <a:p>
            <a:endParaRPr lang="pt-BR" sz="2400" dirty="0"/>
          </a:p>
          <a:p>
            <a:endParaRPr lang="pt-BR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143" y="2777867"/>
            <a:ext cx="6715474" cy="19707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307" y="2777867"/>
            <a:ext cx="2418836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1622" y="437325"/>
            <a:ext cx="9939415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Redes de Conhecimento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9155" y="1741346"/>
            <a:ext cx="106402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/>
              <a:t>GT de Acessibilidade (gt_acessibilidade-bounces@nic.br)</a:t>
            </a:r>
          </a:p>
          <a:p>
            <a:endParaRPr lang="pt-B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/>
              <a:t>Comunidades no Software Público</a:t>
            </a:r>
          </a:p>
          <a:p>
            <a:r>
              <a:rPr lang="pt-BR" sz="3200" b="1" dirty="0"/>
              <a:t>	</a:t>
            </a:r>
            <a:r>
              <a:rPr lang="pt-BR" sz="3200" b="1" dirty="0" err="1" smtClean="0"/>
              <a:t>Vlibras</a:t>
            </a:r>
            <a:r>
              <a:rPr lang="pt-BR" sz="3200" b="1" smtClean="0"/>
              <a:t> </a:t>
            </a:r>
            <a:endParaRPr lang="pt-BR" sz="3200" b="1" dirty="0"/>
          </a:p>
          <a:p>
            <a:r>
              <a:rPr lang="pt-BR" sz="3200" b="1" dirty="0"/>
              <a:t>	</a:t>
            </a:r>
            <a:r>
              <a:rPr lang="pt-BR" sz="3200" b="1" dirty="0" smtClean="0"/>
              <a:t>ASES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7072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" y="289711"/>
            <a:ext cx="12182534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38188" y="1657248"/>
            <a:ext cx="796720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6000" b="1" dirty="0"/>
              <a:t>Acessibilidade </a:t>
            </a:r>
            <a:r>
              <a:rPr lang="pt-BR" sz="6000" b="1" dirty="0" smtClean="0"/>
              <a:t>Digital</a:t>
            </a:r>
            <a:endParaRPr lang="pt-BR" sz="6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38188" y="3433783"/>
            <a:ext cx="83170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pt-BR" sz="2500" b="1" dirty="0" smtClean="0"/>
              <a:t>Obrigado !</a:t>
            </a:r>
          </a:p>
          <a:p>
            <a:pPr algn="ctr">
              <a:lnSpc>
                <a:spcPts val="2400"/>
              </a:lnSpc>
            </a:pPr>
            <a:endParaRPr lang="pt-BR" sz="2500" b="1" dirty="0"/>
          </a:p>
          <a:p>
            <a:pPr algn="ctr">
              <a:lnSpc>
                <a:spcPts val="2400"/>
              </a:lnSpc>
            </a:pPr>
            <a:endParaRPr lang="pt-BR" sz="2500" b="1" dirty="0" smtClean="0"/>
          </a:p>
          <a:p>
            <a:pPr>
              <a:lnSpc>
                <a:spcPts val="2400"/>
              </a:lnSpc>
            </a:pPr>
            <a:r>
              <a:rPr lang="pt-BR" sz="2500" b="1" dirty="0" smtClean="0"/>
              <a:t>Departamento de Governo Digital</a:t>
            </a:r>
            <a:endParaRPr lang="pt-BR" sz="2500" b="1" dirty="0" smtClean="0"/>
          </a:p>
          <a:p>
            <a:r>
              <a:rPr lang="pt-BR" dirty="0" smtClean="0"/>
              <a:t>Secretaria </a:t>
            </a:r>
            <a:r>
              <a:rPr lang="pt-BR" dirty="0" smtClean="0"/>
              <a:t>de Tecnologia da Informação e Comunicação</a:t>
            </a:r>
          </a:p>
          <a:p>
            <a:r>
              <a:rPr lang="pt-BR" dirty="0" smtClean="0"/>
              <a:t>Ministério </a:t>
            </a:r>
            <a:r>
              <a:rPr lang="pt-BR" dirty="0" smtClean="0"/>
              <a:t>do Planejamento, Desenvolvimento e Gestão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4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12932" y="375815"/>
            <a:ext cx="753087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Pessoa com Deficiência ? 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218" y="1168483"/>
            <a:ext cx="7990610" cy="50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12932" y="375815"/>
            <a:ext cx="753087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Tecnologia Assistiva ? 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12932" y="1511965"/>
            <a:ext cx="10710407" cy="313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Aft>
                <a:spcPts val="1000"/>
              </a:spcAft>
            </a:pPr>
            <a:r>
              <a:rPr lang="pt-BR" sz="2800" dirty="0"/>
              <a:t>É</a:t>
            </a:r>
            <a:r>
              <a:rPr lang="pt-BR" sz="2800" dirty="0" smtClean="0"/>
              <a:t> </a:t>
            </a:r>
            <a:r>
              <a:rPr lang="pt-BR" sz="2800" dirty="0"/>
              <a:t>uma área do conhecimento, de característica interdisciplinar, que engloba </a:t>
            </a:r>
            <a:r>
              <a:rPr lang="pt-BR" sz="2800" b="1" dirty="0"/>
              <a:t>produtos, recursos, metodologias, estratégias, práticas e serviços</a:t>
            </a:r>
            <a:r>
              <a:rPr lang="pt-BR" sz="2800" dirty="0"/>
              <a:t> que objetivam promover a funcionalidade, relacionada à atividade e participação, de pessoas com deficiência, incapacidades ou mobilidade reduzida, </a:t>
            </a:r>
            <a:r>
              <a:rPr lang="pt-BR" sz="2800" b="1" dirty="0"/>
              <a:t>visando sua autonomia, independência, qualidade de vida e inclusão </a:t>
            </a:r>
            <a:r>
              <a:rPr lang="pt-BR" sz="2800" b="1" dirty="0" smtClean="0"/>
              <a:t>social.</a:t>
            </a:r>
            <a:endParaRPr lang="pt-BR" sz="2600" b="1" dirty="0" smtClean="0"/>
          </a:p>
        </p:txBody>
      </p:sp>
      <p:sp>
        <p:nvSpPr>
          <p:cNvPr id="3" name="Retângulo 2"/>
          <p:cNvSpPr/>
          <p:nvPr/>
        </p:nvSpPr>
        <p:spPr>
          <a:xfrm>
            <a:off x="531629" y="4820576"/>
            <a:ext cx="108026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</a:rPr>
              <a:t>Bengalas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</a:rPr>
              <a:t>, 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</a:rPr>
              <a:t>cadeira de rodas,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</a:rPr>
              <a:t>equipamentos de comunicação alternativa, chaves e acionadores especiais, dispositivos para sentar e posicionar, adaptações para mobilidade manual e elétrica, aparelhos auditivos, auxílios visuais, próteses e órteses, ferramentas para o uso do computador e seus softwares, entre outros</a:t>
            </a: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12932" y="375815"/>
            <a:ext cx="7530877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Só Tecnologia Assistiva é Suficiente? 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63" y="1699426"/>
            <a:ext cx="8446077" cy="279569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022967" y="4364564"/>
            <a:ext cx="779380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  <a:spcAft>
                <a:spcPts val="1000"/>
              </a:spcAft>
            </a:pP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ABNT</a:t>
            </a: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35257" y="4391377"/>
            <a:ext cx="1646668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  <a:spcAft>
                <a:spcPts val="1000"/>
              </a:spcAft>
            </a:pPr>
            <a:r>
              <a:rPr lang="pt-BR" sz="2000" b="1" dirty="0" err="1" smtClean="0">
                <a:solidFill>
                  <a:schemeClr val="accent5">
                    <a:lumMod val="75000"/>
                  </a:schemeClr>
                </a:solidFill>
              </a:rPr>
              <a:t>eMAG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/WCAG</a:t>
            </a: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1623" y="437325"/>
            <a:ext cx="594577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Acessibilidade ? 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12932" y="1439228"/>
            <a:ext cx="10710407" cy="364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Aft>
                <a:spcPts val="1000"/>
              </a:spcAft>
            </a:pPr>
            <a:r>
              <a:rPr lang="pt-BR" sz="2800" b="1" i="1" dirty="0"/>
              <a:t>P</a:t>
            </a:r>
            <a:r>
              <a:rPr lang="pt-BR" sz="2800" b="1" i="1" dirty="0" smtClean="0"/>
              <a:t>ossibilidade</a:t>
            </a:r>
            <a:r>
              <a:rPr lang="pt-BR" sz="2800" i="1" dirty="0"/>
              <a:t> e </a:t>
            </a:r>
            <a:r>
              <a:rPr lang="pt-BR" sz="2800" b="1" i="1" dirty="0"/>
              <a:t>condição</a:t>
            </a:r>
            <a:r>
              <a:rPr lang="pt-BR" sz="2800" i="1" dirty="0"/>
              <a:t> de alcance para utilização, com segurança e autonomia, de espaços, mobiliários, equipamentos urbanos, edificações, transportes, </a:t>
            </a:r>
            <a:r>
              <a:rPr lang="pt-BR" sz="2800" b="1" i="1" dirty="0"/>
              <a:t>informação e comunicação, inclusive seus sistemas e tecnologias</a:t>
            </a:r>
            <a:r>
              <a:rPr lang="pt-BR" sz="2800" i="1" dirty="0"/>
              <a:t>, bem como de outros serviços e instalações abertos ao público, de uso público ou privados de uso coletivo, tanto na zona urbana como na rural, </a:t>
            </a:r>
            <a:r>
              <a:rPr lang="pt-BR" sz="2800" b="1" i="1" dirty="0">
                <a:solidFill>
                  <a:srgbClr val="FF0000"/>
                </a:solidFill>
              </a:rPr>
              <a:t>por pessoa com deficiência ou com mobilidade reduzida</a:t>
            </a:r>
            <a:r>
              <a:rPr lang="pt-BR" sz="2800" i="1" dirty="0"/>
              <a:t>; (BRASIL, 2015, grifo nosso</a:t>
            </a:r>
            <a:r>
              <a:rPr lang="pt-BR" sz="2800" i="1" dirty="0" smtClean="0"/>
              <a:t>)</a:t>
            </a: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18551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4049" y="488976"/>
            <a:ext cx="594577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Algumas Conclusões: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863" y="1360796"/>
            <a:ext cx="11392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3600" b="1" dirty="0" smtClean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pt-BR" sz="3600" b="1" dirty="0" smtClean="0">
                <a:solidFill>
                  <a:srgbClr val="FF0000"/>
                </a:solidFill>
              </a:rPr>
              <a:t>DEFICIÊNCIA</a:t>
            </a:r>
            <a:r>
              <a:rPr lang="pt-BR" sz="3600" b="1" dirty="0" smtClean="0">
                <a:solidFill>
                  <a:schemeClr val="accent5">
                    <a:lumMod val="75000"/>
                  </a:schemeClr>
                </a:solidFill>
              </a:rPr>
              <a:t> &gt;&gt; ESTÁ NA INTERAÇÃO DA PESSOA COM O MEIO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E NÃO ESPECIFICAMENTE NA PESSOA</a:t>
            </a:r>
          </a:p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pt-BR" sz="3600" b="1" dirty="0" smtClean="0">
                <a:solidFill>
                  <a:schemeClr val="accent5">
                    <a:lumMod val="75000"/>
                  </a:schemeClr>
                </a:solidFill>
              </a:rPr>
              <a:t>2 - SEM </a:t>
            </a:r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PADRÕES NÃO HÁ </a:t>
            </a:r>
            <a:r>
              <a:rPr lang="pt-BR" sz="3600" b="1" dirty="0" smtClean="0">
                <a:solidFill>
                  <a:schemeClr val="accent5">
                    <a:lumMod val="75000"/>
                  </a:schemeClr>
                </a:solidFill>
              </a:rPr>
              <a:t>ACESSIBILIDADE</a:t>
            </a:r>
          </a:p>
          <a:p>
            <a:pPr algn="ctr">
              <a:spcAft>
                <a:spcPts val="1000"/>
              </a:spcAft>
            </a:pPr>
            <a:r>
              <a:rPr lang="pt-BR" sz="3600" b="1" dirty="0" smtClean="0">
                <a:solidFill>
                  <a:schemeClr val="accent5">
                    <a:lumMod val="75000"/>
                  </a:schemeClr>
                </a:solidFill>
              </a:rPr>
              <a:t>3 - </a:t>
            </a:r>
            <a:r>
              <a:rPr lang="pt-BR" sz="3600" b="1" dirty="0" smtClean="0">
                <a:solidFill>
                  <a:srgbClr val="FF0000"/>
                </a:solidFill>
              </a:rPr>
              <a:t>ACESSIBILIDADE</a:t>
            </a:r>
            <a:r>
              <a:rPr lang="pt-B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&gt;&gt; </a:t>
            </a:r>
            <a:r>
              <a:rPr lang="pt-BR" sz="3600" b="1" dirty="0">
                <a:solidFill>
                  <a:srgbClr val="00B050"/>
                </a:solidFill>
              </a:rPr>
              <a:t>ELIMINAÇÃO DE BARREIRAS  </a:t>
            </a:r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&gt;&gt; </a:t>
            </a:r>
            <a:r>
              <a:rPr lang="pt-BR" sz="3600" b="1" dirty="0"/>
              <a:t>TECNOLOGIA ASSISTIVA + </a:t>
            </a:r>
            <a:r>
              <a:rPr lang="pt-BR" sz="3600" b="1" dirty="0" smtClean="0"/>
              <a:t>PADRÕES</a:t>
            </a:r>
          </a:p>
          <a:p>
            <a:pPr algn="ctr">
              <a:lnSpc>
                <a:spcPts val="4000"/>
              </a:lnSpc>
              <a:spcAft>
                <a:spcPts val="1000"/>
              </a:spcAft>
            </a:pPr>
            <a:endParaRPr lang="pt-B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lnSpc>
                <a:spcPts val="4000"/>
              </a:lnSpc>
              <a:spcAft>
                <a:spcPts val="1000"/>
              </a:spcAft>
            </a:pPr>
            <a:endParaRPr lang="pt-BR" sz="21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1622" y="437325"/>
            <a:ext cx="9939415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Quem se Destina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0616" y="3974462"/>
            <a:ext cx="11730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4000"/>
              </a:lnSpc>
              <a:spcAft>
                <a:spcPts val="1000"/>
              </a:spcAft>
            </a:pPr>
            <a:r>
              <a:rPr lang="pt-BR" sz="1600" b="1" dirty="0" smtClean="0"/>
              <a:t>Principalmente para :</a:t>
            </a:r>
          </a:p>
          <a:p>
            <a:pPr lvl="1">
              <a:spcAft>
                <a:spcPts val="1000"/>
              </a:spcAft>
            </a:pPr>
            <a:r>
              <a:rPr lang="pt-BR" sz="1600" dirty="0" smtClean="0"/>
              <a:t>As pessoas com deficiência que representam aproximadamente 24% (45 milhões de pessoas) da população brasileira, segundo censo do IBGE de 2010;</a:t>
            </a:r>
          </a:p>
          <a:p>
            <a:pPr lvl="1">
              <a:spcAft>
                <a:spcPts val="1000"/>
              </a:spcAft>
            </a:pPr>
            <a:r>
              <a:rPr lang="pt-BR" sz="1600" dirty="0" smtClean="0"/>
              <a:t>As pessoas idosas, </a:t>
            </a:r>
            <a:r>
              <a:rPr lang="pt-BR" sz="1600" dirty="0"/>
              <a:t>cerca de 7,4%  </a:t>
            </a:r>
            <a:r>
              <a:rPr lang="pt-BR" sz="1600" dirty="0" smtClean="0"/>
              <a:t>da população brasileira tem mais que 65 anos, segundo a pesquisa nacional por amostra de domicílios 2011 do IBGE;</a:t>
            </a:r>
            <a:endParaRPr lang="pt-BR" sz="1600" dirty="0"/>
          </a:p>
          <a:p>
            <a:pPr lvl="1">
              <a:spcAft>
                <a:spcPts val="1000"/>
              </a:spcAft>
            </a:pPr>
            <a:r>
              <a:rPr lang="pt-BR" sz="1600" dirty="0" smtClean="0"/>
              <a:t>As pessoas analfabetas, cerca de 9,63% </a:t>
            </a:r>
            <a:r>
              <a:rPr lang="pt-BR" sz="1600" dirty="0"/>
              <a:t>da população brasileira </a:t>
            </a:r>
            <a:r>
              <a:rPr lang="pt-BR" sz="1600" dirty="0" smtClean="0"/>
              <a:t>são analfabetas, segundo </a:t>
            </a:r>
            <a:r>
              <a:rPr lang="pt-BR" sz="1600" dirty="0"/>
              <a:t>censo do IBGE de </a:t>
            </a:r>
            <a:r>
              <a:rPr lang="pt-BR" sz="1600" dirty="0" smtClean="0"/>
              <a:t>2010.</a:t>
            </a:r>
          </a:p>
          <a:p>
            <a:pPr lvl="1">
              <a:lnSpc>
                <a:spcPts val="4000"/>
              </a:lnSpc>
              <a:spcAft>
                <a:spcPts val="1000"/>
              </a:spcAft>
            </a:pP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4" y="1247183"/>
            <a:ext cx="9467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9"/>
            <a:ext cx="12192000" cy="542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53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1622" y="437325"/>
            <a:ext cx="10911481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Arcabouço da Acessibilidade Digital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810" y="1133676"/>
            <a:ext cx="450238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900</Words>
  <Application>Microsoft Office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Fernandes Guimaraes</dc:creator>
  <cp:lastModifiedBy>Cesar Goncalves do Bomfim</cp:lastModifiedBy>
  <cp:revision>120</cp:revision>
  <dcterms:created xsi:type="dcterms:W3CDTF">2017-05-23T22:32:55Z</dcterms:created>
  <dcterms:modified xsi:type="dcterms:W3CDTF">2018-10-10T18:50:02Z</dcterms:modified>
</cp:coreProperties>
</file>