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72" r:id="rId12"/>
    <p:sldId id="265" r:id="rId13"/>
    <p:sldId id="275" r:id="rId14"/>
    <p:sldId id="276" r:id="rId15"/>
    <p:sldId id="271" r:id="rId16"/>
    <p:sldId id="273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\Desktop\Gasola\gr&#225;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 w="0" cmpd="sng">
                  <a:solidFill>
                    <a:schemeClr val="tx1">
                      <a:alpha val="46000"/>
                    </a:schemeClr>
                  </a:solidFill>
                  <a:round/>
                </a:ln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Funil de Vendas do Gasola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 w="0" cmpd="sng">
                <a:solidFill>
                  <a:schemeClr val="tx1">
                    <a:alpha val="46000"/>
                  </a:schemeClr>
                </a:solidFill>
                <a:round/>
              </a:ln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>
              <a:noFill/>
            </a:ln>
            <a:effectLst>
              <a:innerShdw dist="12700" dir="16200000">
                <a:schemeClr val="l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ln w="0" cmpd="sng">
                      <a:solidFill>
                        <a:schemeClr val="tx1">
                          <a:alpha val="46000"/>
                        </a:schemeClr>
                      </a:solidFill>
                      <a:round/>
                    </a:ln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Plan1!$C$4:$C$7</c:f>
              <c:strCache>
                <c:ptCount val="4"/>
                <c:pt idx="0">
                  <c:v>1-Aquisição/visitantes face + site</c:v>
                </c:pt>
                <c:pt idx="1">
                  <c:v>2-Ativação e retenção/usuários cadastrados</c:v>
                </c:pt>
                <c:pt idx="2">
                  <c:v>4-Referência/usuários c/utilização &gt; 1</c:v>
                </c:pt>
                <c:pt idx="3">
                  <c:v>5-Receita</c:v>
                </c:pt>
              </c:strCache>
            </c:strRef>
          </c:cat>
          <c:val>
            <c:numRef>
              <c:f>Plan1!$D$4:$D$7</c:f>
              <c:numCache>
                <c:formatCode>General</c:formatCode>
                <c:ptCount val="4"/>
                <c:pt idx="0">
                  <c:v>3823</c:v>
                </c:pt>
                <c:pt idx="1">
                  <c:v>670</c:v>
                </c:pt>
                <c:pt idx="2">
                  <c:v>442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15343784"/>
        <c:axId val="415341824"/>
      </c:areaChart>
      <c:catAx>
        <c:axId val="41534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ln w="0" cmpd="sng">
                  <a:solidFill>
                    <a:schemeClr val="tx1">
                      <a:alpha val="46000"/>
                    </a:schemeClr>
                  </a:solidFill>
                  <a:round/>
                </a:ln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5341824"/>
        <c:crosses val="autoZero"/>
        <c:auto val="1"/>
        <c:lblAlgn val="ctr"/>
        <c:lblOffset val="100"/>
        <c:noMultiLvlLbl val="0"/>
      </c:catAx>
      <c:valAx>
        <c:axId val="4153418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 w="0" cmpd="sng">
                  <a:solidFill>
                    <a:schemeClr val="tx1">
                      <a:alpha val="46000"/>
                    </a:schemeClr>
                  </a:solidFill>
                  <a:round/>
                </a:ln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5343784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ln w="0" cmpd="sng">
                  <a:solidFill>
                    <a:schemeClr val="tx1">
                      <a:alpha val="46000"/>
                    </a:schemeClr>
                  </a:solidFill>
                  <a:round/>
                </a:ln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n w="0" cmpd="sng">
            <a:solidFill>
              <a:schemeClr val="tx1">
                <a:alpha val="46000"/>
              </a:schemeClr>
            </a:solidFill>
            <a:round/>
          </a:ln>
          <a:solidFill>
            <a:schemeClr val="dk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9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G"/><Relationship Id="rId5" Type="http://schemas.openxmlformats.org/officeDocument/2006/relationships/image" Target="../media/image31.jpg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pt-BR" sz="6000" b="1" dirty="0" err="1">
                <a:solidFill>
                  <a:srgbClr val="00B050"/>
                </a:solidFill>
              </a:rPr>
              <a:t>Gasola</a:t>
            </a:r>
            <a:r>
              <a:rPr lang="en-US" altLang="pt-BR" dirty="0"/>
              <a:t> Pitch Deck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</a:pPr>
            <a:r>
              <a:rPr lang="pt-BR" altLang="pt-BR" sz="2400" b="1" smtClean="0">
                <a:solidFill>
                  <a:srgbClr val="0000CC"/>
                </a:solidFill>
              </a:rPr>
              <a:t>Encontre </a:t>
            </a:r>
            <a:r>
              <a:rPr lang="pt-BR" altLang="pt-BR" sz="2400" b="1" dirty="0">
                <a:solidFill>
                  <a:srgbClr val="0000CC"/>
                </a:solidFill>
              </a:rPr>
              <a:t>posto de combustível com o menor 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</a:pPr>
            <a:r>
              <a:rPr lang="pt-BR" altLang="pt-BR" sz="2400" b="1" dirty="0" smtClean="0">
                <a:solidFill>
                  <a:srgbClr val="0000CC"/>
                </a:solidFill>
              </a:rPr>
              <a:t>Preço em Brasília.</a:t>
            </a:r>
            <a:endParaRPr lang="pt-BR" altLang="pt-BR" sz="2400" b="1" dirty="0">
              <a:solidFill>
                <a:srgbClr val="0000CC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8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69945" y="2145149"/>
            <a:ext cx="4199485" cy="430701"/>
          </a:xfrm>
        </p:spPr>
        <p:txBody>
          <a:bodyPr>
            <a:normAutofit fontScale="90000"/>
          </a:bodyPr>
          <a:lstStyle/>
          <a:p>
            <a:pPr algn="l"/>
            <a:r>
              <a:rPr lang="pt-BR" b="1" u="sng" cap="none" dirty="0" smtClean="0">
                <a:solidFill>
                  <a:schemeClr val="accent1">
                    <a:lumMod val="75000"/>
                  </a:schemeClr>
                </a:solidFill>
              </a:rPr>
              <a:t>www.gasola.com.br</a:t>
            </a:r>
            <a:r>
              <a:rPr lang="pt-BR" b="1" dirty="0" smtClean="0">
                <a:solidFill>
                  <a:srgbClr val="00B050"/>
                </a:solidFill>
              </a:rPr>
              <a:t> 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39" y="229352"/>
            <a:ext cx="1937800" cy="145166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7" y="1300766"/>
            <a:ext cx="7020695" cy="33159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77" y="3342171"/>
            <a:ext cx="7134896" cy="333824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066174" y="464234"/>
            <a:ext cx="10364452" cy="98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solidFill>
                  <a:srgbClr val="00B050"/>
                </a:solidFill>
              </a:rPr>
              <a:t>			O Produto 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691166"/>
          </a:xfrm>
        </p:spPr>
        <p:txBody>
          <a:bodyPr/>
          <a:lstStyle/>
          <a:p>
            <a:pPr algn="l"/>
            <a:r>
              <a:rPr lang="pt-BR" b="1" dirty="0" smtClean="0">
                <a:solidFill>
                  <a:srgbClr val="00B050"/>
                </a:solidFill>
              </a:rPr>
              <a:t>			O Produto 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02" y="280568"/>
            <a:ext cx="1937800" cy="14516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9" y="1463039"/>
            <a:ext cx="6920006" cy="326048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52" y="3351485"/>
            <a:ext cx="7212170" cy="3368231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674837" y="2131082"/>
            <a:ext cx="4199485" cy="43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u="sng" cap="none" smtClean="0">
                <a:solidFill>
                  <a:schemeClr val="accent1">
                    <a:lumMod val="75000"/>
                  </a:schemeClr>
                </a:solidFill>
              </a:rPr>
              <a:t>www.gasola.com.br</a:t>
            </a:r>
            <a:r>
              <a:rPr lang="pt-BR" b="1" smtClean="0">
                <a:solidFill>
                  <a:srgbClr val="00B050"/>
                </a:solidFill>
              </a:rPr>
              <a:t> 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0734"/>
          </a:xfrm>
        </p:spPr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NEGÓCIO EM NÚMEROS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75" y="249985"/>
            <a:ext cx="1395178" cy="1045168"/>
          </a:xfrm>
          <a:prstGeom prst="rect">
            <a:avLst/>
          </a:prstGeom>
        </p:spPr>
      </p:pic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721299"/>
              </p:ext>
            </p:extLst>
          </p:nvPr>
        </p:nvGraphicFramePr>
        <p:xfrm>
          <a:off x="1811861" y="1295153"/>
          <a:ext cx="7782899" cy="533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640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75" y="249985"/>
            <a:ext cx="1395178" cy="104516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66175" y="770918"/>
            <a:ext cx="10364451" cy="63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solidFill>
                  <a:srgbClr val="00B050"/>
                </a:solidFill>
              </a:rPr>
              <a:t>		NEGÓCIO EM NÚMEROS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13775" y="2214694"/>
            <a:ext cx="10364451" cy="440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pt-BR" b="1" dirty="0" smtClean="0">
              <a:solidFill>
                <a:srgbClr val="00B050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8311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18695"/>
              </p:ext>
            </p:extLst>
          </p:nvPr>
        </p:nvGraphicFramePr>
        <p:xfrm>
          <a:off x="1996226" y="1875360"/>
          <a:ext cx="8399799" cy="4086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4510"/>
                <a:gridCol w="1305289"/>
              </a:tblGrid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Investimento em Leads\Divulgação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  Divulgação </a:t>
                      </a:r>
                      <a:r>
                        <a:rPr lang="pt-BR" sz="2000" b="1" u="none" strike="noStrike" dirty="0" err="1">
                          <a:effectLst/>
                        </a:rPr>
                        <a:t>facebook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1" u="none" strike="noStrike">
                          <a:effectLst/>
                        </a:rPr>
                        <a:t>106,80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  Evento promocional (vale combustível)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1" u="none" strike="noStrike">
                          <a:effectLst/>
                        </a:rPr>
                        <a:t>200,00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  Cartões de visita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1" u="none" strike="noStrike">
                          <a:effectLst/>
                        </a:rPr>
                        <a:t>100,00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Custos com TI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  Hospedagem Site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1" u="none" strike="noStrike">
                          <a:effectLst/>
                        </a:rPr>
                        <a:t>47,11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  Certificado HTTPS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1" u="none" strike="noStrike">
                          <a:effectLst/>
                        </a:rPr>
                        <a:t>69,90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  Registro BR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1" u="none" strike="noStrike">
                          <a:effectLst/>
                        </a:rPr>
                        <a:t>40,00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Custo por </a:t>
                      </a:r>
                      <a:r>
                        <a:rPr lang="pt-BR" sz="2000" b="1" u="none" strike="noStrike" dirty="0" smtClean="0">
                          <a:effectLst/>
                        </a:rPr>
                        <a:t>Aquisição=Valor Investimento</a:t>
                      </a:r>
                      <a:r>
                        <a:rPr lang="pt-BR" sz="2000" b="1" u="none" strike="noStrike" baseline="0" dirty="0" smtClean="0">
                          <a:effectLst/>
                        </a:rPr>
                        <a:t> / usuários </a:t>
                      </a:r>
                      <a:r>
                        <a:rPr lang="pt-BR" sz="2000" b="1" u="none" strike="noStrike" dirty="0" smtClean="0">
                          <a:effectLst/>
                        </a:rPr>
                        <a:t>efetivados 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0,84</a:t>
                      </a:r>
                      <a:endParaRPr lang="pt-BR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ROI = Ganho obtido - Investimento 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563,81</a:t>
                      </a:r>
                      <a:endParaRPr lang="pt-BR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42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75" y="249985"/>
            <a:ext cx="1395178" cy="104516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66175" y="770918"/>
            <a:ext cx="10364451" cy="63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solidFill>
                  <a:srgbClr val="00B050"/>
                </a:solidFill>
              </a:rPr>
              <a:t>		NEGÓCIO EM NÚMEROS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8311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4" y="1370939"/>
            <a:ext cx="6318227" cy="50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2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0734"/>
          </a:xfrm>
        </p:spPr>
        <p:txBody>
          <a:bodyPr/>
          <a:lstStyle/>
          <a:p>
            <a:r>
              <a:rPr lang="pt-BR" b="1" dirty="0" err="1" smtClean="0">
                <a:solidFill>
                  <a:srgbClr val="00B050"/>
                </a:solidFill>
              </a:rPr>
              <a:t>Numeros</a:t>
            </a:r>
            <a:r>
              <a:rPr lang="pt-BR" b="1" dirty="0" smtClean="0">
                <a:solidFill>
                  <a:srgbClr val="00B050"/>
                </a:solidFill>
              </a:rPr>
              <a:t> do site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75" y="249985"/>
            <a:ext cx="1395178" cy="10451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75" y="1519707"/>
            <a:ext cx="10561551" cy="49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9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0734"/>
          </a:xfrm>
        </p:spPr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Vantagem competitiva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75" y="249985"/>
            <a:ext cx="1395178" cy="104516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051442" y="1302417"/>
            <a:ext cx="3226784" cy="89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Interação com mídias sociais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70" y="2246066"/>
            <a:ext cx="4219575" cy="4305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9" y="1302417"/>
            <a:ext cx="6215234" cy="53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1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0734"/>
          </a:xfrm>
        </p:spPr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Capacidade de crescimento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75" y="249985"/>
            <a:ext cx="1395178" cy="10451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0" y="1617785"/>
            <a:ext cx="2618033" cy="46566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60" y="1586165"/>
            <a:ext cx="2525958" cy="46882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45" y="1601975"/>
            <a:ext cx="2635810" cy="46882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919" y="1580552"/>
            <a:ext cx="2635810" cy="46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8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704045"/>
          </a:xfrm>
        </p:spPr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O TIME   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16105" y="2649052"/>
            <a:ext cx="2249703" cy="1172450"/>
          </a:xfrm>
        </p:spPr>
        <p:txBody>
          <a:bodyPr/>
          <a:lstStyle/>
          <a:p>
            <a:endParaRPr lang="pt-BR" cap="none" dirty="0" smtClean="0"/>
          </a:p>
          <a:p>
            <a:endParaRPr lang="pt-BR" cap="none" dirty="0" smtClean="0"/>
          </a:p>
          <a:p>
            <a:endParaRPr lang="pt-BR" cap="none" dirty="0" smtClean="0"/>
          </a:p>
          <a:p>
            <a:endParaRPr lang="pt-BR" cap="none" dirty="0" smtClean="0"/>
          </a:p>
          <a:p>
            <a:r>
              <a:rPr lang="pt-BR" cap="none" dirty="0" smtClean="0"/>
              <a:t>Taylor        Lopes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988640"/>
            <a:ext cx="2091745" cy="1945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26" y="3966693"/>
            <a:ext cx="2422947" cy="1945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56507" y="2367094"/>
            <a:ext cx="2249703" cy="1430796"/>
          </a:xfrm>
        </p:spPr>
        <p:txBody>
          <a:bodyPr/>
          <a:lstStyle/>
          <a:p>
            <a:endParaRPr lang="pt-BR" cap="none" dirty="0" smtClean="0"/>
          </a:p>
          <a:p>
            <a:endParaRPr lang="pt-BR" cap="none" dirty="0" smtClean="0"/>
          </a:p>
          <a:p>
            <a:r>
              <a:rPr lang="pt-BR" cap="none" dirty="0" smtClean="0"/>
              <a:t>Alexandre Ribeiro</a:t>
            </a:r>
            <a:endParaRPr lang="pt-BR" cap="none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983" y="3966692"/>
            <a:ext cx="1914639" cy="1989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333" y="3966692"/>
            <a:ext cx="2008182" cy="20081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8214" y="2625440"/>
            <a:ext cx="2249703" cy="1172450"/>
          </a:xfrm>
        </p:spPr>
        <p:txBody>
          <a:bodyPr/>
          <a:lstStyle/>
          <a:p>
            <a:endParaRPr lang="pt-BR" cap="none" dirty="0" smtClean="0"/>
          </a:p>
          <a:p>
            <a:endParaRPr lang="pt-BR" cap="none" dirty="0" smtClean="0"/>
          </a:p>
          <a:p>
            <a:endParaRPr lang="pt-BR" cap="none" dirty="0" smtClean="0"/>
          </a:p>
          <a:p>
            <a:r>
              <a:rPr lang="pt-BR" cap="none" dirty="0" err="1" smtClean="0"/>
              <a:t>Eber</a:t>
            </a:r>
            <a:r>
              <a:rPr lang="pt-BR" cap="none" dirty="0" smtClean="0"/>
              <a:t>       Moreira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947812" y="2625440"/>
            <a:ext cx="2249703" cy="1172450"/>
          </a:xfrm>
        </p:spPr>
        <p:txBody>
          <a:bodyPr/>
          <a:lstStyle/>
          <a:p>
            <a:endParaRPr lang="pt-BR" cap="none" dirty="0" smtClean="0"/>
          </a:p>
          <a:p>
            <a:endParaRPr lang="pt-BR" cap="none" dirty="0" smtClean="0"/>
          </a:p>
          <a:p>
            <a:endParaRPr lang="pt-BR" cap="none" dirty="0" smtClean="0"/>
          </a:p>
          <a:p>
            <a:endParaRPr lang="pt-BR" cap="none" dirty="0" smtClean="0"/>
          </a:p>
          <a:p>
            <a:r>
              <a:rPr lang="pt-BR" cap="none" dirty="0" smtClean="0"/>
              <a:t>Miguel     Ângelo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85" y="268477"/>
            <a:ext cx="1395178" cy="10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2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Problema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pt-BR" sz="2800" b="1" dirty="0" smtClean="0"/>
          </a:p>
          <a:p>
            <a:pPr marL="0" indent="0">
              <a:buNone/>
            </a:pPr>
            <a:r>
              <a:rPr lang="pt-BR" sz="2800" b="1" dirty="0" err="1" smtClean="0"/>
              <a:t>EconomizAR</a:t>
            </a:r>
            <a:r>
              <a:rPr lang="pt-BR" b="1" dirty="0" smtClean="0"/>
              <a:t> </a:t>
            </a:r>
            <a:r>
              <a:rPr lang="pt-BR" dirty="0"/>
              <a:t>no abastecimento de combustíveis é </a:t>
            </a:r>
            <a:r>
              <a:rPr lang="pt-BR" dirty="0" smtClean="0"/>
              <a:t>uma necessidade.</a:t>
            </a:r>
            <a:endParaRPr lang="pt-BR" dirty="0"/>
          </a:p>
          <a:p>
            <a:pPr marL="0" indent="0">
              <a:buNone/>
            </a:pPr>
            <a:r>
              <a:rPr lang="pt-BR" sz="2800" b="1" dirty="0"/>
              <a:t>Preços abusivos</a:t>
            </a:r>
            <a:r>
              <a:rPr lang="pt-BR" sz="2800" dirty="0"/>
              <a:t> </a:t>
            </a:r>
            <a:r>
              <a:rPr lang="pt-BR" dirty="0"/>
              <a:t>não são tolerados pelos consumidores de combustível. </a:t>
            </a:r>
          </a:p>
          <a:p>
            <a:pPr marL="0" indent="0">
              <a:buNone/>
            </a:pPr>
            <a:r>
              <a:rPr lang="pt-BR" sz="2800" b="1" dirty="0"/>
              <a:t>Perder tempo </a:t>
            </a:r>
            <a:r>
              <a:rPr lang="pt-BR" dirty="0"/>
              <a:t>procurando preços melhores deve ser evitado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sz="2800" b="1" dirty="0" smtClean="0"/>
              <a:t>Localize</a:t>
            </a:r>
            <a:r>
              <a:rPr lang="pt-BR" sz="2800" dirty="0" smtClean="0"/>
              <a:t> </a:t>
            </a:r>
            <a:r>
              <a:rPr lang="pt-BR" dirty="0" smtClean="0"/>
              <a:t>um posto de combustível próximo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9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altLang="pt-BR" sz="2000" b="1" dirty="0" smtClean="0">
              <a:latin typeface="Tw Cen MT" panose="020B0602020104020603" pitchFamily="34" charset="0"/>
            </a:endParaRPr>
          </a:p>
          <a:p>
            <a:r>
              <a:rPr lang="en-US" altLang="pt-BR" sz="2000" b="1" dirty="0" err="1" smtClean="0">
                <a:latin typeface="Tw Cen MT" panose="020B0602020104020603" pitchFamily="34" charset="0"/>
              </a:rPr>
              <a:t>Dentro</a:t>
            </a:r>
            <a:r>
              <a:rPr lang="en-US" altLang="pt-BR" sz="2000" b="1" dirty="0" smtClean="0">
                <a:latin typeface="Tw Cen MT" panose="020B0602020104020603" pitchFamily="34" charset="0"/>
              </a:rPr>
              <a:t> </a:t>
            </a:r>
            <a:r>
              <a:rPr lang="en-US" altLang="pt-BR" sz="2000" b="1" dirty="0">
                <a:latin typeface="Tw Cen MT" panose="020B0602020104020603" pitchFamily="34" charset="0"/>
              </a:rPr>
              <a:t>de um </a:t>
            </a:r>
            <a:r>
              <a:rPr lang="en-US" altLang="pt-BR" sz="2000" b="1" dirty="0" err="1">
                <a:latin typeface="Tw Cen MT" panose="020B0602020104020603" pitchFamily="34" charset="0"/>
              </a:rPr>
              <a:t>quadro</a:t>
            </a:r>
            <a:r>
              <a:rPr lang="en-US" altLang="pt-BR" sz="2000" b="1" dirty="0">
                <a:latin typeface="Tw Cen MT" panose="020B0602020104020603" pitchFamily="34" charset="0"/>
              </a:rPr>
              <a:t> de </a:t>
            </a:r>
            <a:r>
              <a:rPr lang="en-US" altLang="pt-BR" sz="2000" b="1" dirty="0" err="1">
                <a:latin typeface="Tw Cen MT" panose="020B0602020104020603" pitchFamily="34" charset="0"/>
              </a:rPr>
              <a:t>alinhamento</a:t>
            </a:r>
            <a:r>
              <a:rPr lang="en-US" altLang="pt-BR" sz="2000" b="1" dirty="0">
                <a:latin typeface="Tw Cen MT" panose="020B0602020104020603" pitchFamily="34" charset="0"/>
              </a:rPr>
              <a:t> de </a:t>
            </a:r>
            <a:r>
              <a:rPr lang="en-US" altLang="pt-BR" sz="2000" b="1" dirty="0" err="1">
                <a:latin typeface="Tw Cen MT" panose="020B0602020104020603" pitchFamily="34" charset="0"/>
              </a:rPr>
              <a:t>preços</a:t>
            </a:r>
            <a:r>
              <a:rPr lang="en-US" altLang="pt-BR" sz="2000" b="1" dirty="0">
                <a:latin typeface="Tw Cen MT" panose="020B0602020104020603" pitchFamily="34" charset="0"/>
              </a:rPr>
              <a:t> (</a:t>
            </a:r>
            <a:r>
              <a:rPr lang="en-US" altLang="pt-BR" sz="2000" b="1" dirty="0" err="1">
                <a:latin typeface="Tw Cen MT" panose="020B0602020104020603" pitchFamily="34" charset="0"/>
              </a:rPr>
              <a:t>formação</a:t>
            </a:r>
            <a:r>
              <a:rPr lang="en-US" altLang="pt-BR" sz="2000" b="1" dirty="0">
                <a:latin typeface="Tw Cen MT" panose="020B0602020104020603" pitchFamily="34" charset="0"/>
              </a:rPr>
              <a:t> de </a:t>
            </a:r>
            <a:r>
              <a:rPr lang="en-US" altLang="pt-BR" sz="2000" b="1" dirty="0" err="1">
                <a:latin typeface="Tw Cen MT" panose="020B0602020104020603" pitchFamily="34" charset="0"/>
              </a:rPr>
              <a:t>carteis</a:t>
            </a:r>
            <a:r>
              <a:rPr lang="en-US" altLang="pt-BR" sz="2000" b="1" dirty="0">
                <a:latin typeface="Tw Cen MT" panose="020B0602020104020603" pitchFamily="34" charset="0"/>
              </a:rPr>
              <a:t>), </a:t>
            </a:r>
            <a:r>
              <a:rPr lang="en-US" altLang="pt-BR" sz="2000" b="1" dirty="0" err="1">
                <a:latin typeface="Tw Cen MT" panose="020B0602020104020603" pitchFamily="34" charset="0"/>
              </a:rPr>
              <a:t>como</a:t>
            </a:r>
            <a:r>
              <a:rPr lang="en-US" altLang="pt-BR" sz="2000" b="1" dirty="0">
                <a:latin typeface="Tw Cen MT" panose="020B0602020104020603" pitchFamily="34" charset="0"/>
              </a:rPr>
              <a:t> </a:t>
            </a:r>
            <a:r>
              <a:rPr lang="en-US" altLang="pt-BR" sz="2000" b="1" dirty="0" err="1">
                <a:latin typeface="Tw Cen MT" panose="020B0602020104020603" pitchFamily="34" charset="0"/>
              </a:rPr>
              <a:t>encontrar</a:t>
            </a:r>
            <a:r>
              <a:rPr lang="en-US" altLang="pt-BR" sz="2000" b="1" dirty="0">
                <a:latin typeface="Tw Cen MT" panose="020B0602020104020603" pitchFamily="34" charset="0"/>
              </a:rPr>
              <a:t> </a:t>
            </a:r>
            <a:r>
              <a:rPr lang="en-US" altLang="pt-BR" sz="2000" b="1" dirty="0" err="1">
                <a:latin typeface="Tw Cen MT" panose="020B0602020104020603" pitchFamily="34" charset="0"/>
              </a:rPr>
              <a:t>os</a:t>
            </a:r>
            <a:r>
              <a:rPr lang="en-US" altLang="pt-BR" sz="2000" b="1" dirty="0">
                <a:latin typeface="Tw Cen MT" panose="020B0602020104020603" pitchFamily="34" charset="0"/>
              </a:rPr>
              <a:t> </a:t>
            </a:r>
            <a:r>
              <a:rPr lang="en-US" altLang="pt-BR" sz="2000" b="1" dirty="0" err="1">
                <a:latin typeface="Tw Cen MT" panose="020B0602020104020603" pitchFamily="34" charset="0"/>
              </a:rPr>
              <a:t>postos</a:t>
            </a:r>
            <a:r>
              <a:rPr lang="en-US" altLang="pt-BR" sz="2000" b="1" dirty="0">
                <a:latin typeface="Tw Cen MT" panose="020B0602020104020603" pitchFamily="34" charset="0"/>
              </a:rPr>
              <a:t> com </a:t>
            </a:r>
            <a:r>
              <a:rPr lang="en-US" altLang="pt-BR" sz="2000" b="1" dirty="0" err="1">
                <a:latin typeface="Tw Cen MT" panose="020B0602020104020603" pitchFamily="34" charset="0"/>
              </a:rPr>
              <a:t>os</a:t>
            </a:r>
            <a:r>
              <a:rPr lang="en-US" altLang="pt-BR" sz="2000" b="1" dirty="0">
                <a:latin typeface="Tw Cen MT" panose="020B0602020104020603" pitchFamily="34" charset="0"/>
              </a:rPr>
              <a:t> </a:t>
            </a:r>
            <a:r>
              <a:rPr lang="en-US" altLang="pt-BR" sz="2000" b="1" dirty="0" err="1">
                <a:latin typeface="Tw Cen MT" panose="020B0602020104020603" pitchFamily="34" charset="0"/>
              </a:rPr>
              <a:t>menores</a:t>
            </a:r>
            <a:r>
              <a:rPr lang="en-US" altLang="pt-BR" sz="2000" b="1" dirty="0">
                <a:latin typeface="Tw Cen MT" panose="020B0602020104020603" pitchFamily="34" charset="0"/>
              </a:rPr>
              <a:t> </a:t>
            </a:r>
            <a:r>
              <a:rPr lang="en-US" altLang="pt-BR" sz="2000" b="1" dirty="0" err="1">
                <a:latin typeface="Tw Cen MT" panose="020B0602020104020603" pitchFamily="34" charset="0"/>
              </a:rPr>
              <a:t>preços</a:t>
            </a:r>
            <a:r>
              <a:rPr lang="en-US" altLang="pt-BR" sz="2000" b="1" dirty="0">
                <a:latin typeface="Tw Cen MT" panose="020B0602020104020603" pitchFamily="34" charset="0"/>
              </a:rPr>
              <a:t>?</a:t>
            </a:r>
            <a:endParaRPr lang="pt-BR" sz="2000" dirty="0"/>
          </a:p>
        </p:txBody>
      </p:sp>
      <p:pic>
        <p:nvPicPr>
          <p:cNvPr id="13" name="Espaço Reservado para Imagem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r="49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18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7000">
              <a:schemeClr val="bg1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4" y="1026941"/>
            <a:ext cx="9031458" cy="495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85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none" dirty="0" smtClean="0">
                <a:solidFill>
                  <a:srgbClr val="00B050"/>
                </a:solidFill>
              </a:rPr>
              <a:t>A SOLUÇÃO</a:t>
            </a:r>
            <a:r>
              <a:rPr lang="pt-BR" sz="3200" cap="none" dirty="0" smtClean="0"/>
              <a:t/>
            </a:r>
            <a:br>
              <a:rPr lang="pt-BR" sz="3200" cap="none" dirty="0" smtClean="0"/>
            </a:br>
            <a:r>
              <a:rPr lang="pt-BR" sz="3200" b="1" cap="none" dirty="0" smtClean="0"/>
              <a:t>Uma aplicação onde as pessoas encontram a localização dos melhores preços de combustíveis na sua proximidade. </a:t>
            </a:r>
            <a:r>
              <a:rPr lang="pt-BR" sz="2000" cap="none" dirty="0" smtClean="0">
                <a:solidFill>
                  <a:srgbClr val="00B050"/>
                </a:solidFill>
              </a:rPr>
              <a:t>	</a:t>
            </a:r>
            <a:endParaRPr lang="pt-BR" sz="2000" cap="none" dirty="0">
              <a:solidFill>
                <a:srgbClr val="00B05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24025" y="2727454"/>
            <a:ext cx="3298976" cy="1206100"/>
          </a:xfrm>
        </p:spPr>
        <p:txBody>
          <a:bodyPr/>
          <a:lstStyle/>
          <a:p>
            <a:r>
              <a:rPr lang="en-US" altLang="pt-BR" sz="2000" b="1" cap="none" dirty="0" smtClean="0">
                <a:latin typeface="Tw Cen MT" panose="020B0602020104020603" pitchFamily="34" charset="0"/>
              </a:rPr>
              <a:t>ECONOMIZE  </a:t>
            </a:r>
            <a:endParaRPr lang="en-US" altLang="pt-BR" sz="2000" b="1" cap="none" dirty="0">
              <a:latin typeface="Tw Cen MT" panose="020B0602020104020603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74" y="3573193"/>
            <a:ext cx="3298976" cy="2218007"/>
          </a:xfrm>
        </p:spPr>
        <p:txBody>
          <a:bodyPr>
            <a:normAutofit/>
          </a:bodyPr>
          <a:lstStyle/>
          <a:p>
            <a:endParaRPr lang="pt-BR" sz="2000" cap="none" dirty="0" smtClean="0"/>
          </a:p>
          <a:p>
            <a:endParaRPr lang="pt-BR" sz="2000" cap="none" dirty="0" smtClean="0"/>
          </a:p>
          <a:p>
            <a:r>
              <a:rPr lang="pt-BR" sz="2000" cap="none" dirty="0" smtClean="0"/>
              <a:t>Localize facilmente o posto com o melhor preço.</a:t>
            </a:r>
            <a:endParaRPr lang="pt-BR" sz="2000" cap="none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16"/>
          </p:nvPr>
        </p:nvSpPr>
        <p:spPr>
          <a:xfrm>
            <a:off x="4441348" y="3573194"/>
            <a:ext cx="3303351" cy="2218006"/>
          </a:xfrm>
        </p:spPr>
        <p:txBody>
          <a:bodyPr>
            <a:normAutofit/>
          </a:bodyPr>
          <a:lstStyle/>
          <a:p>
            <a:r>
              <a:rPr lang="pt-BR" sz="2000" b="1" cap="none" dirty="0" smtClean="0"/>
              <a:t>FUJA </a:t>
            </a:r>
            <a:r>
              <a:rPr lang="pt-BR" sz="2000" b="1" cap="none" dirty="0"/>
              <a:t>DOS PREÇOS ABUSIVOS</a:t>
            </a:r>
          </a:p>
          <a:p>
            <a:endParaRPr lang="pt-BR" sz="2000" cap="none" dirty="0" smtClean="0"/>
          </a:p>
          <a:p>
            <a:r>
              <a:rPr lang="pt-BR" sz="2000" cap="none" dirty="0" smtClean="0"/>
              <a:t>Pague o preço justo</a:t>
            </a:r>
          </a:p>
          <a:p>
            <a:endParaRPr lang="pt-BR" sz="2000" cap="none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8011454" y="2727454"/>
            <a:ext cx="3304928" cy="1206100"/>
          </a:xfrm>
        </p:spPr>
        <p:txBody>
          <a:bodyPr/>
          <a:lstStyle/>
          <a:p>
            <a:r>
              <a:rPr lang="pt-BR" sz="2000" b="1" cap="none" dirty="0" smtClean="0"/>
              <a:t>NÃO PERCA TEMPO</a:t>
            </a:r>
            <a:endParaRPr lang="pt-BR" sz="2000" b="1" cap="none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17"/>
          </p:nvPr>
        </p:nvSpPr>
        <p:spPr>
          <a:xfrm>
            <a:off x="7973298" y="3573193"/>
            <a:ext cx="3304928" cy="2218007"/>
          </a:xfrm>
        </p:spPr>
        <p:txBody>
          <a:bodyPr>
            <a:normAutofit/>
          </a:bodyPr>
          <a:lstStyle/>
          <a:p>
            <a:endParaRPr lang="pt-BR" sz="2000" cap="none" dirty="0" smtClean="0"/>
          </a:p>
          <a:p>
            <a:endParaRPr lang="pt-BR" sz="2000" cap="none" dirty="0" smtClean="0"/>
          </a:p>
          <a:p>
            <a:r>
              <a:rPr lang="pt-BR" sz="2000" cap="none" dirty="0" smtClean="0"/>
              <a:t>Encontre facilmente onde há o melhor preço perto de você</a:t>
            </a:r>
            <a:endParaRPr lang="pt-BR" sz="2000" cap="none" dirty="0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118" y="2753340"/>
            <a:ext cx="863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62" y="2751091"/>
            <a:ext cx="863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44" y="2727454"/>
            <a:ext cx="6477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9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659459"/>
            <a:ext cx="5148776" cy="4184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2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Qual o tamanho do mercado?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pt-BR" cap="none" dirty="0" smtClean="0"/>
          </a:p>
          <a:p>
            <a:pPr marL="0" indent="0">
              <a:buNone/>
            </a:pPr>
            <a:r>
              <a:rPr lang="pt-BR" sz="2400" cap="none" dirty="0" smtClean="0"/>
              <a:t>O número de veículos registrados no DF foi 1,7 milhão em 2017.</a:t>
            </a:r>
            <a:endParaRPr lang="pt-BR" sz="2400" cap="none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84" y="2214694"/>
            <a:ext cx="4952642" cy="3714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81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17855"/>
          </a:xfrm>
        </p:spPr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A Evolução da ideia.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2" y="1236372"/>
            <a:ext cx="9800823" cy="532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9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0734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00B050"/>
                </a:solidFill>
              </a:rPr>
              <a:t>	</a:t>
            </a:r>
            <a:r>
              <a:rPr lang="pt-BR" b="1" dirty="0" smtClean="0">
                <a:solidFill>
                  <a:srgbClr val="00B050"/>
                </a:solidFill>
              </a:rPr>
              <a:t>alguns competidores 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20" y="220784"/>
            <a:ext cx="1395178" cy="104516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913774" y="1663686"/>
            <a:ext cx="10364451" cy="63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solidFill>
                  <a:srgbClr val="00B050"/>
                </a:solidFill>
              </a:rPr>
              <a:t>	</a:t>
            </a:r>
            <a:r>
              <a:rPr lang="pt-BR" b="1" dirty="0" err="1" smtClean="0">
                <a:solidFill>
                  <a:srgbClr val="00B050"/>
                </a:solidFill>
              </a:rPr>
              <a:t>app</a:t>
            </a:r>
            <a:r>
              <a:rPr lang="pt-BR" b="1" dirty="0" smtClean="0">
                <a:solidFill>
                  <a:srgbClr val="00B050"/>
                </a:solidFill>
              </a:rPr>
              <a:t>. 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2276475"/>
            <a:ext cx="1504950" cy="23050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56" y="2261635"/>
            <a:ext cx="1495425" cy="2295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28" y="2276475"/>
            <a:ext cx="1466850" cy="2247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37" y="2314575"/>
            <a:ext cx="1495425" cy="2266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6615202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905</TotalTime>
  <Words>212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Gotícula</vt:lpstr>
      <vt:lpstr>Gasola Pitch Deck</vt:lpstr>
      <vt:lpstr>Problema</vt:lpstr>
      <vt:lpstr>Apresentação do PowerPoint</vt:lpstr>
      <vt:lpstr>Apresentação do PowerPoint</vt:lpstr>
      <vt:lpstr>A SOLUÇÃO Uma aplicação onde as pessoas encontram a localização dos melhores preços de combustíveis na sua proximidade.  </vt:lpstr>
      <vt:lpstr>Apresentação do PowerPoint</vt:lpstr>
      <vt:lpstr>Qual o tamanho do mercado?</vt:lpstr>
      <vt:lpstr>A Evolução da ideia.</vt:lpstr>
      <vt:lpstr> alguns competidores </vt:lpstr>
      <vt:lpstr>www.gasola.com.br </vt:lpstr>
      <vt:lpstr>   O Produto </vt:lpstr>
      <vt:lpstr>NEGÓCIO EM NÚMEROS </vt:lpstr>
      <vt:lpstr> </vt:lpstr>
      <vt:lpstr> </vt:lpstr>
      <vt:lpstr>Numeros do site</vt:lpstr>
      <vt:lpstr>Vantagem competitiva</vt:lpstr>
      <vt:lpstr>Capacidade de crescimento</vt:lpstr>
      <vt:lpstr>O TIME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Gasola Pitch Deck</dc:title>
  <dc:creator>Miguel Ângelo</dc:creator>
  <cp:lastModifiedBy>Miguel Ângelo</cp:lastModifiedBy>
  <cp:revision>48</cp:revision>
  <dcterms:created xsi:type="dcterms:W3CDTF">2018-05-23T21:14:33Z</dcterms:created>
  <dcterms:modified xsi:type="dcterms:W3CDTF">2018-05-30T22:20:30Z</dcterms:modified>
</cp:coreProperties>
</file>