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d3b641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d3b641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9d3b641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9d3b64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9d3b641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9d3b641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9d3b641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9d3b641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9d3b641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9d3b641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9d3b641e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9d3b641e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9d3b641e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9d3b641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9d3b641e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9d3b641e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Salary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Presentation Practice Layout &amp; Info</a:t>
            </a:r>
            <a:endParaRPr/>
          </a:p>
          <a:p>
            <a:pPr indent="0" lvl="0" marL="0" rtl="0" algn="ctr">
              <a:spcBef>
                <a:spcPts val="0"/>
              </a:spcBef>
              <a:spcAft>
                <a:spcPts val="0"/>
              </a:spcAft>
              <a:buNone/>
            </a:pPr>
            <a:r>
              <a:rPr lang="en"/>
              <a:t>(capstone will be in a different environment)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about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American job market, income disparities exist based on different factors. As job applicants, we want to know how much jobs pay us, what industry would benefit us, how much time we would need to get to a higher level role, etc.</a:t>
            </a:r>
            <a:endParaRPr/>
          </a:p>
          <a:p>
            <a:pPr indent="0" lvl="0" marL="0" rtl="0" algn="l">
              <a:spcBef>
                <a:spcPts val="1200"/>
              </a:spcBef>
              <a:spcAft>
                <a:spcPts val="1200"/>
              </a:spcAft>
              <a:buNone/>
            </a:pPr>
            <a:r>
              <a:rPr lang="en"/>
              <a:t>Data analysis can help us determine where in the job market that we would benefit from or be at a disadvantage when it comes to numerical data like salary.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You Might Have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gender makes more money on average?</a:t>
            </a:r>
            <a:endParaRPr/>
          </a:p>
          <a:p>
            <a:pPr indent="-342900" lvl="0" marL="457200" rtl="0" algn="l">
              <a:spcBef>
                <a:spcPts val="0"/>
              </a:spcBef>
              <a:spcAft>
                <a:spcPts val="0"/>
              </a:spcAft>
              <a:buSzPts val="1800"/>
              <a:buChar char="-"/>
            </a:pPr>
            <a:r>
              <a:rPr lang="en"/>
              <a:t>What industry does the manager makes the least amount of money?</a:t>
            </a:r>
            <a:endParaRPr/>
          </a:p>
          <a:p>
            <a:pPr indent="-342900" lvl="0" marL="457200" rtl="0" algn="l">
              <a:spcBef>
                <a:spcPts val="0"/>
              </a:spcBef>
              <a:spcAft>
                <a:spcPts val="0"/>
              </a:spcAft>
              <a:buSzPts val="1800"/>
              <a:buChar char="-"/>
            </a:pPr>
            <a:r>
              <a:rPr lang="en"/>
              <a:t>How much does the salary vary depending on education levels?</a:t>
            </a:r>
            <a:endParaRPr/>
          </a:p>
          <a:p>
            <a:pPr indent="-342900" lvl="0" marL="457200" rtl="0" algn="l">
              <a:spcBef>
                <a:spcPts val="0"/>
              </a:spcBef>
              <a:spcAft>
                <a:spcPts val="0"/>
              </a:spcAft>
              <a:buSzPts val="1800"/>
              <a:buChar char="-"/>
            </a:pPr>
            <a:r>
              <a:rPr lang="en"/>
              <a:t>What is the relationship between industry experience vs salary?</a:t>
            </a:r>
            <a:endParaRPr/>
          </a:p>
          <a:p>
            <a:pPr indent="0" lvl="0" marL="0" rtl="0" algn="l">
              <a:spcBef>
                <a:spcPts val="1200"/>
              </a:spcBef>
              <a:spcAft>
                <a:spcPts val="0"/>
              </a:spcAft>
              <a:buNone/>
            </a:pPr>
            <a:r>
              <a:rPr lang="en"/>
              <a:t>We will be exploring this data with these questions in mind.</a:t>
            </a:r>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1200"/>
              </a:spcAft>
              <a:buNone/>
            </a:pPr>
            <a:r>
              <a:rPr lang="en">
                <a:highlight>
                  <a:srgbClr val="F3F3F3"/>
                </a:highlight>
              </a:rPr>
              <a:t>*I would normally include another slide to dictate a short explanation of what the dataset looked at and what I did to clean the data/prep it.</a:t>
            </a:r>
            <a:endParaRPr>
              <a:highlight>
                <a:srgbClr val="F3F3F3"/>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236800" y="647850"/>
            <a:ext cx="3264000" cy="384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solidFill>
                  <a:srgbClr val="FF0000"/>
                </a:solidFill>
              </a:rPr>
              <a:t>Female</a:t>
            </a:r>
            <a:r>
              <a:rPr lang="en"/>
              <a:t>: </a:t>
            </a:r>
            <a:endParaRPr/>
          </a:p>
          <a:p>
            <a:pPr indent="-317182" lvl="0" marL="457200" rtl="0" algn="l">
              <a:spcBef>
                <a:spcPts val="1200"/>
              </a:spcBef>
              <a:spcAft>
                <a:spcPts val="0"/>
              </a:spcAft>
              <a:buSzPct val="100000"/>
              <a:buChar char="-"/>
            </a:pPr>
            <a:r>
              <a:rPr lang="en"/>
              <a:t>12730 values</a:t>
            </a:r>
            <a:endParaRPr/>
          </a:p>
          <a:p>
            <a:pPr indent="-317182" lvl="0" marL="457200" rtl="0" algn="l">
              <a:spcBef>
                <a:spcPts val="0"/>
              </a:spcBef>
              <a:spcAft>
                <a:spcPts val="0"/>
              </a:spcAft>
              <a:buSzPct val="100000"/>
              <a:buChar char="-"/>
            </a:pPr>
            <a:r>
              <a:rPr lang="en"/>
              <a:t>Min = </a:t>
            </a:r>
            <a:r>
              <a:rPr lang="en">
                <a:solidFill>
                  <a:srgbClr val="E06666"/>
                </a:solidFill>
              </a:rPr>
              <a:t>$28,054.08</a:t>
            </a:r>
            <a:endParaRPr>
              <a:solidFill>
                <a:srgbClr val="E06666"/>
              </a:solidFill>
            </a:endParaRPr>
          </a:p>
          <a:p>
            <a:pPr indent="-317182" lvl="0" marL="457200" rtl="0" algn="l">
              <a:spcBef>
                <a:spcPts val="0"/>
              </a:spcBef>
              <a:spcAft>
                <a:spcPts val="0"/>
              </a:spcAft>
              <a:buSzPct val="100000"/>
              <a:buChar char="-"/>
            </a:pPr>
            <a:r>
              <a:rPr lang="en"/>
              <a:t>Max = </a:t>
            </a:r>
            <a:r>
              <a:rPr lang="en">
                <a:solidFill>
                  <a:srgbClr val="E06666"/>
                </a:solidFill>
              </a:rPr>
              <a:t>$163,708.41</a:t>
            </a:r>
            <a:endParaRPr>
              <a:solidFill>
                <a:srgbClr val="E06666"/>
              </a:solidFill>
            </a:endParaRPr>
          </a:p>
          <a:p>
            <a:pPr indent="-317182" lvl="0" marL="457200" rtl="0" algn="l">
              <a:spcBef>
                <a:spcPts val="0"/>
              </a:spcBef>
              <a:spcAft>
                <a:spcPts val="0"/>
              </a:spcAft>
              <a:buSzPct val="100000"/>
              <a:buChar char="-"/>
            </a:pPr>
            <a:r>
              <a:rPr lang="en"/>
              <a:t>Median =</a:t>
            </a:r>
            <a:r>
              <a:rPr lang="en">
                <a:solidFill>
                  <a:srgbClr val="E06666"/>
                </a:solidFill>
              </a:rPr>
              <a:t> $98,057.39</a:t>
            </a:r>
            <a:endParaRPr>
              <a:solidFill>
                <a:srgbClr val="E06666"/>
              </a:solidFill>
            </a:endParaRPr>
          </a:p>
          <a:p>
            <a:pPr indent="0" lvl="0" marL="0" rtl="0" algn="l">
              <a:spcBef>
                <a:spcPts val="1200"/>
              </a:spcBef>
              <a:spcAft>
                <a:spcPts val="0"/>
              </a:spcAft>
              <a:buNone/>
            </a:pPr>
            <a:r>
              <a:rPr lang="en">
                <a:solidFill>
                  <a:srgbClr val="0B5394"/>
                </a:solidFill>
              </a:rPr>
              <a:t>Male</a:t>
            </a:r>
            <a:r>
              <a:rPr lang="en"/>
              <a:t>:</a:t>
            </a:r>
            <a:endParaRPr/>
          </a:p>
          <a:p>
            <a:pPr indent="-317182" lvl="0" marL="457200" rtl="0" algn="l">
              <a:spcBef>
                <a:spcPts val="1200"/>
              </a:spcBef>
              <a:spcAft>
                <a:spcPts val="0"/>
              </a:spcAft>
              <a:buSzPct val="100000"/>
              <a:buChar char="-"/>
            </a:pPr>
            <a:r>
              <a:rPr lang="en"/>
              <a:t>12709 values</a:t>
            </a:r>
            <a:endParaRPr/>
          </a:p>
          <a:p>
            <a:pPr indent="-317182" lvl="0" marL="457200" rtl="0" algn="l">
              <a:spcBef>
                <a:spcPts val="0"/>
              </a:spcBef>
              <a:spcAft>
                <a:spcPts val="0"/>
              </a:spcAft>
              <a:buSzPct val="100000"/>
              <a:buChar char="-"/>
            </a:pPr>
            <a:r>
              <a:rPr lang="en"/>
              <a:t>Min = </a:t>
            </a:r>
            <a:r>
              <a:rPr lang="en">
                <a:solidFill>
                  <a:srgbClr val="93C47D"/>
                </a:solidFill>
              </a:rPr>
              <a:t>$29,725.18</a:t>
            </a:r>
            <a:endParaRPr>
              <a:solidFill>
                <a:srgbClr val="93C47D"/>
              </a:solidFill>
            </a:endParaRPr>
          </a:p>
          <a:p>
            <a:pPr indent="-317182" lvl="0" marL="457200" rtl="0" algn="l">
              <a:spcBef>
                <a:spcPts val="0"/>
              </a:spcBef>
              <a:spcAft>
                <a:spcPts val="0"/>
              </a:spcAft>
              <a:buSzPct val="100000"/>
              <a:buChar char="-"/>
            </a:pPr>
            <a:r>
              <a:rPr lang="en"/>
              <a:t>Max = </a:t>
            </a:r>
            <a:r>
              <a:rPr lang="en">
                <a:solidFill>
                  <a:srgbClr val="93C47D"/>
                </a:solidFill>
              </a:rPr>
              <a:t>$175,223.32</a:t>
            </a:r>
            <a:endParaRPr>
              <a:solidFill>
                <a:srgbClr val="93C47D"/>
              </a:solidFill>
            </a:endParaRPr>
          </a:p>
          <a:p>
            <a:pPr indent="-317182" lvl="0" marL="457200" rtl="0" algn="l">
              <a:spcBef>
                <a:spcPts val="0"/>
              </a:spcBef>
              <a:spcAft>
                <a:spcPts val="0"/>
              </a:spcAft>
              <a:buSzPct val="100000"/>
              <a:buChar char="-"/>
            </a:pPr>
            <a:r>
              <a:rPr lang="en"/>
              <a:t>Median = </a:t>
            </a:r>
            <a:r>
              <a:rPr lang="en">
                <a:solidFill>
                  <a:srgbClr val="93C47D"/>
                </a:solidFill>
              </a:rPr>
              <a:t>$104,240.08</a:t>
            </a:r>
            <a:endParaRPr>
              <a:solidFill>
                <a:srgbClr val="E06666"/>
              </a:solidFill>
            </a:endParaRPr>
          </a:p>
          <a:p>
            <a:pPr indent="0" lvl="0" marL="0" rtl="0" algn="l">
              <a:spcBef>
                <a:spcPts val="1200"/>
              </a:spcBef>
              <a:spcAft>
                <a:spcPts val="0"/>
              </a:spcAft>
              <a:buNone/>
            </a:pPr>
            <a:r>
              <a:t/>
            </a:r>
            <a:endParaRPr>
              <a:solidFill>
                <a:srgbClr val="E06666"/>
              </a:solidFill>
            </a:endParaRPr>
          </a:p>
          <a:p>
            <a:pPr indent="0" lvl="0" marL="0" rtl="0" algn="l">
              <a:spcBef>
                <a:spcPts val="1200"/>
              </a:spcBef>
              <a:spcAft>
                <a:spcPts val="1200"/>
              </a:spcAft>
              <a:buNone/>
            </a:pPr>
            <a:r>
              <a:rPr lang="en">
                <a:solidFill>
                  <a:srgbClr val="666666"/>
                </a:solidFill>
              </a:rPr>
              <a:t>All across the board, men average higher than women based on the total number of data values we have.</a:t>
            </a:r>
            <a:endParaRPr/>
          </a:p>
        </p:txBody>
      </p:sp>
      <p:pic>
        <p:nvPicPr>
          <p:cNvPr id="73" name="Google Shape;73;p16"/>
          <p:cNvPicPr preferRelativeResize="0"/>
          <p:nvPr/>
        </p:nvPicPr>
        <p:blipFill>
          <a:blip r:embed="rId3">
            <a:alphaModFix/>
          </a:blip>
          <a:stretch>
            <a:fillRect/>
          </a:stretch>
        </p:blipFill>
        <p:spPr>
          <a:xfrm>
            <a:off x="3500800" y="606525"/>
            <a:ext cx="5418376" cy="39304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02650" y="509100"/>
            <a:ext cx="3300600" cy="4125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64C2A4"/>
                </a:solidFill>
              </a:rPr>
              <a:t>Business</a:t>
            </a:r>
            <a:r>
              <a:rPr lang="en"/>
              <a:t>:</a:t>
            </a:r>
            <a:endParaRPr/>
          </a:p>
          <a:p>
            <a:pPr indent="-317182" lvl="0" marL="457200" rtl="0" algn="l">
              <a:spcBef>
                <a:spcPts val="1200"/>
              </a:spcBef>
              <a:spcAft>
                <a:spcPts val="0"/>
              </a:spcAft>
              <a:buSzPct val="102857"/>
              <a:buChar char="-"/>
            </a:pPr>
            <a:r>
              <a:rPr lang="en"/>
              <a:t>Media</a:t>
            </a:r>
            <a:r>
              <a:rPr lang="en" sz="1750"/>
              <a:t>n: $</a:t>
            </a:r>
            <a:r>
              <a:rPr lang="en" sz="1750">
                <a:highlight>
                  <a:srgbClr val="FFFFFF"/>
                </a:highlight>
              </a:rPr>
              <a:t>98200.01</a:t>
            </a:r>
            <a:endParaRPr sz="1750"/>
          </a:p>
          <a:p>
            <a:pPr indent="-317182" lvl="0" marL="457200" rtl="0" algn="l">
              <a:spcBef>
                <a:spcPts val="0"/>
              </a:spcBef>
              <a:spcAft>
                <a:spcPts val="0"/>
              </a:spcAft>
              <a:buSzPct val="100000"/>
              <a:buChar char="-"/>
            </a:pPr>
            <a:r>
              <a:rPr lang="en"/>
              <a:t>Range: $29,340.68 - $159,030.78</a:t>
            </a:r>
            <a:endParaRPr/>
          </a:p>
          <a:p>
            <a:pPr indent="0" lvl="0" marL="0" rtl="0" algn="l">
              <a:spcBef>
                <a:spcPts val="1200"/>
              </a:spcBef>
              <a:spcAft>
                <a:spcPts val="0"/>
              </a:spcAft>
              <a:buNone/>
            </a:pPr>
            <a:r>
              <a:rPr lang="en">
                <a:solidFill>
                  <a:srgbClr val="FD8C5C"/>
                </a:solidFill>
              </a:rPr>
              <a:t>Finance</a:t>
            </a:r>
            <a:r>
              <a:rPr lang="en"/>
              <a:t>:</a:t>
            </a:r>
            <a:endParaRPr/>
          </a:p>
          <a:p>
            <a:pPr indent="-317182" lvl="0" marL="457200" rtl="0" algn="l">
              <a:spcBef>
                <a:spcPts val="1200"/>
              </a:spcBef>
              <a:spcAft>
                <a:spcPts val="0"/>
              </a:spcAft>
              <a:buSzPct val="100000"/>
              <a:buChar char="-"/>
            </a:pPr>
            <a:r>
              <a:rPr lang="en"/>
              <a:t>Median: </a:t>
            </a:r>
            <a:r>
              <a:rPr lang="en"/>
              <a:t>$102,692.36</a:t>
            </a:r>
            <a:endParaRPr/>
          </a:p>
          <a:p>
            <a:pPr indent="-317182" lvl="0" marL="457200" rtl="0" algn="l">
              <a:spcBef>
                <a:spcPts val="0"/>
              </a:spcBef>
              <a:spcAft>
                <a:spcPts val="0"/>
              </a:spcAft>
              <a:buSzPct val="100000"/>
              <a:buChar char="-"/>
            </a:pPr>
            <a:r>
              <a:rPr lang="en"/>
              <a:t>Range: $30,747,52 - $166,370.22</a:t>
            </a:r>
            <a:endParaRPr/>
          </a:p>
          <a:p>
            <a:pPr indent="0" lvl="0" marL="0" rtl="0" algn="l">
              <a:spcBef>
                <a:spcPts val="1200"/>
              </a:spcBef>
              <a:spcAft>
                <a:spcPts val="0"/>
              </a:spcAft>
              <a:buNone/>
            </a:pPr>
            <a:r>
              <a:rPr lang="en">
                <a:solidFill>
                  <a:srgbClr val="8DA0CD"/>
                </a:solidFill>
              </a:rPr>
              <a:t>Technology</a:t>
            </a:r>
            <a:r>
              <a:rPr lang="en"/>
              <a:t>:</a:t>
            </a:r>
            <a:endParaRPr/>
          </a:p>
          <a:p>
            <a:pPr indent="-317182" lvl="0" marL="457200" rtl="0" algn="l">
              <a:spcBef>
                <a:spcPts val="1200"/>
              </a:spcBef>
              <a:spcAft>
                <a:spcPts val="0"/>
              </a:spcAft>
              <a:buSzPct val="100000"/>
              <a:buChar char="-"/>
            </a:pPr>
            <a:r>
              <a:rPr lang="en"/>
              <a:t>Median: </a:t>
            </a:r>
            <a:r>
              <a:rPr lang="en">
                <a:solidFill>
                  <a:srgbClr val="93C47D"/>
                </a:solidFill>
              </a:rPr>
              <a:t>$109,130.18</a:t>
            </a:r>
            <a:endParaRPr>
              <a:solidFill>
                <a:srgbClr val="93C47D"/>
              </a:solidFill>
            </a:endParaRPr>
          </a:p>
          <a:p>
            <a:pPr indent="-317182" lvl="0" marL="457200" rtl="0" algn="l">
              <a:spcBef>
                <a:spcPts val="0"/>
              </a:spcBef>
              <a:spcAft>
                <a:spcPts val="0"/>
              </a:spcAft>
              <a:buSzPct val="100000"/>
              <a:buChar char="-"/>
            </a:pPr>
            <a:r>
              <a:rPr lang="en"/>
              <a:t>Range: </a:t>
            </a:r>
            <a:r>
              <a:rPr lang="en">
                <a:solidFill>
                  <a:srgbClr val="93C47D"/>
                </a:solidFill>
              </a:rPr>
              <a:t>$32,704.34 - $175,223.32</a:t>
            </a:r>
            <a:endParaRPr>
              <a:solidFill>
                <a:srgbClr val="93C47D"/>
              </a:solidFill>
            </a:endParaRPr>
          </a:p>
          <a:p>
            <a:pPr indent="0" lvl="0" marL="0" rtl="0" algn="l">
              <a:spcBef>
                <a:spcPts val="1200"/>
              </a:spcBef>
              <a:spcAft>
                <a:spcPts val="0"/>
              </a:spcAft>
              <a:buNone/>
            </a:pPr>
            <a:r>
              <a:rPr lang="en">
                <a:solidFill>
                  <a:srgbClr val="E789C5"/>
                </a:solidFill>
              </a:rPr>
              <a:t>Healthcare</a:t>
            </a:r>
            <a:r>
              <a:rPr lang="en"/>
              <a:t>:</a:t>
            </a:r>
            <a:endParaRPr/>
          </a:p>
          <a:p>
            <a:pPr indent="-317182" lvl="0" marL="457200" rtl="0" algn="l">
              <a:spcBef>
                <a:spcPts val="1200"/>
              </a:spcBef>
              <a:spcAft>
                <a:spcPts val="0"/>
              </a:spcAft>
              <a:buSzPct val="100000"/>
              <a:buChar char="-"/>
            </a:pPr>
            <a:r>
              <a:rPr lang="en"/>
              <a:t>Median: </a:t>
            </a:r>
            <a:r>
              <a:rPr lang="en">
                <a:solidFill>
                  <a:srgbClr val="FF0000"/>
                </a:solidFill>
              </a:rPr>
              <a:t>$94,728.96</a:t>
            </a:r>
            <a:endParaRPr>
              <a:solidFill>
                <a:srgbClr val="FF0000"/>
              </a:solidFill>
            </a:endParaRPr>
          </a:p>
          <a:p>
            <a:pPr indent="-317182" lvl="0" marL="457200" rtl="0" algn="l">
              <a:spcBef>
                <a:spcPts val="0"/>
              </a:spcBef>
              <a:spcAft>
                <a:spcPts val="0"/>
              </a:spcAft>
              <a:buSzPct val="100000"/>
              <a:buChar char="-"/>
            </a:pPr>
            <a:r>
              <a:rPr lang="en"/>
              <a:t>Range: </a:t>
            </a:r>
            <a:r>
              <a:rPr lang="en">
                <a:solidFill>
                  <a:srgbClr val="FF0000"/>
                </a:solidFill>
              </a:rPr>
              <a:t>$28,054.08 - $152,775.99</a:t>
            </a:r>
            <a:endParaRPr>
              <a:solidFill>
                <a:srgbClr val="FF0000"/>
              </a:solidFill>
            </a:endParaRPr>
          </a:p>
        </p:txBody>
      </p:sp>
      <p:pic>
        <p:nvPicPr>
          <p:cNvPr id="79" name="Google Shape;79;p17"/>
          <p:cNvPicPr preferRelativeResize="0"/>
          <p:nvPr/>
        </p:nvPicPr>
        <p:blipFill>
          <a:blip r:embed="rId3">
            <a:alphaModFix/>
          </a:blip>
          <a:stretch>
            <a:fillRect/>
          </a:stretch>
        </p:blipFill>
        <p:spPr>
          <a:xfrm>
            <a:off x="3702525" y="805776"/>
            <a:ext cx="5062750" cy="366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41400" y="4560600"/>
            <a:ext cx="8461200" cy="58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 would speak about the salary variance in each education level.</a:t>
            </a:r>
            <a:endParaRPr/>
          </a:p>
        </p:txBody>
      </p:sp>
      <p:pic>
        <p:nvPicPr>
          <p:cNvPr id="85" name="Google Shape;85;p18"/>
          <p:cNvPicPr preferRelativeResize="0"/>
          <p:nvPr/>
        </p:nvPicPr>
        <p:blipFill>
          <a:blip r:embed="rId3">
            <a:alphaModFix/>
          </a:blip>
          <a:stretch>
            <a:fillRect/>
          </a:stretch>
        </p:blipFill>
        <p:spPr>
          <a:xfrm>
            <a:off x="1296750" y="106200"/>
            <a:ext cx="6369451" cy="433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4074050"/>
            <a:ext cx="85425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Emphasize the RELATIONSHIP between the variables here.</a:t>
            </a:r>
            <a:endParaRPr i="1"/>
          </a:p>
        </p:txBody>
      </p:sp>
      <p:pic>
        <p:nvPicPr>
          <p:cNvPr id="91" name="Google Shape;91;p19"/>
          <p:cNvPicPr preferRelativeResize="0"/>
          <p:nvPr/>
        </p:nvPicPr>
        <p:blipFill>
          <a:blip r:embed="rId3">
            <a:alphaModFix/>
          </a:blip>
          <a:stretch>
            <a:fillRect/>
          </a:stretch>
        </p:blipFill>
        <p:spPr>
          <a:xfrm>
            <a:off x="1718650" y="206725"/>
            <a:ext cx="5200028" cy="3769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Caveats?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stats)</a:t>
            </a:r>
            <a:endParaRPr/>
          </a:p>
          <a:p>
            <a:pPr indent="0" lvl="0" marL="0" rtl="0" algn="l">
              <a:spcBef>
                <a:spcPts val="1200"/>
              </a:spcBef>
              <a:spcAft>
                <a:spcPts val="0"/>
              </a:spcAft>
              <a:buNone/>
            </a:pPr>
            <a:r>
              <a:rPr lang="en"/>
              <a:t>(significance)</a:t>
            </a:r>
            <a:endParaRPr/>
          </a:p>
          <a:p>
            <a:pPr indent="0" lvl="0" marL="0" rtl="0" algn="l">
              <a:spcBef>
                <a:spcPts val="1200"/>
              </a:spcBef>
              <a:spcAft>
                <a:spcPts val="1200"/>
              </a:spcAft>
              <a:buNone/>
            </a:pPr>
            <a:r>
              <a:rPr lang="en"/>
              <a:t>(downfalls)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what did we observe?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 the audience to make their own observations.</a:t>
            </a:r>
            <a:endParaRPr/>
          </a:p>
          <a:p>
            <a:pPr indent="0" lvl="0" marL="0" rtl="0" algn="l">
              <a:spcBef>
                <a:spcPts val="1200"/>
              </a:spcBef>
              <a:spcAft>
                <a:spcPts val="0"/>
              </a:spcAft>
              <a:buNone/>
            </a:pPr>
            <a:r>
              <a:rPr lang="en"/>
              <a:t>Answers questions.</a:t>
            </a:r>
            <a:endParaRPr/>
          </a:p>
          <a:p>
            <a:pPr indent="-342900" lvl="0" marL="457200" rtl="0" algn="l">
              <a:spcBef>
                <a:spcPts val="1200"/>
              </a:spcBef>
              <a:spcAft>
                <a:spcPts val="0"/>
              </a:spcAft>
              <a:buSzPts val="1800"/>
              <a:buAutoNum type="arabicPeriod"/>
            </a:pPr>
            <a:r>
              <a:rPr lang="en"/>
              <a:t>Females made less</a:t>
            </a:r>
            <a:endParaRPr/>
          </a:p>
          <a:p>
            <a:pPr indent="-342900" lvl="0" marL="457200" rtl="0" algn="l">
              <a:spcBef>
                <a:spcPts val="0"/>
              </a:spcBef>
              <a:spcAft>
                <a:spcPts val="0"/>
              </a:spcAft>
              <a:buSzPts val="1800"/>
              <a:buAutoNum type="arabicPeriod"/>
            </a:pPr>
            <a:r>
              <a:rPr lang="en"/>
              <a:t>Health sucked, tech made a lot</a:t>
            </a:r>
            <a:endParaRPr/>
          </a:p>
          <a:p>
            <a:pPr indent="-342900" lvl="0" marL="457200" rtl="0" algn="l">
              <a:spcBef>
                <a:spcPts val="0"/>
              </a:spcBef>
              <a:spcAft>
                <a:spcPts val="0"/>
              </a:spcAft>
              <a:buSzPts val="1800"/>
              <a:buAutoNum type="arabicPeriod"/>
            </a:pPr>
            <a:r>
              <a:rPr lang="en"/>
              <a:t>Older more money usually</a:t>
            </a:r>
            <a:endParaRPr/>
          </a:p>
          <a:p>
            <a:pPr indent="-342900" lvl="0" marL="457200" rtl="0" algn="l">
              <a:spcBef>
                <a:spcPts val="0"/>
              </a:spcBef>
              <a:spcAft>
                <a:spcPts val="0"/>
              </a:spcAft>
              <a:buSzPts val="1800"/>
              <a:buAutoNum type="arabicPeriod"/>
            </a:pPr>
            <a:r>
              <a:rPr lang="en"/>
              <a:t>More exp better salary in every industry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