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5" r:id="rId9"/>
    <p:sldId id="262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08"/>
  </p:normalViewPr>
  <p:slideViewPr>
    <p:cSldViewPr snapToGrid="0" snapToObjects="1">
      <p:cViewPr varScale="1">
        <p:scale>
          <a:sx n="148" d="100"/>
          <a:sy n="148" d="100"/>
        </p:scale>
        <p:origin x="232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EC721-2E09-8E48-8AC9-1062417DF8D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D355-42BF-6648-92BF-7E0C6BE0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D355-42BF-6648-92BF-7E0C6BE07C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D355-42BF-6648-92BF-7E0C6BE07C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D355-42BF-6648-92BF-7E0C6BE07C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D355-42BF-6648-92BF-7E0C6BE07C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D355-42BF-6648-92BF-7E0C6BE07C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taff.aist.go.jp/m.goto/RWC-MDB/#intro" TargetMode="Externa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5" y="460186"/>
            <a:ext cx="11060303" cy="6121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291342"/>
            <a:ext cx="9002486" cy="11050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Multiple F0 Estimation</a:t>
            </a:r>
            <a:endParaRPr lang="en-US" dirty="0">
              <a:solidFill>
                <a:schemeClr val="bg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4543" y="5456609"/>
            <a:ext cx="456488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360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        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47739" y="828136"/>
            <a:ext cx="6298204" cy="397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Optima" charset="0"/>
                <a:ea typeface="Optima" charset="0"/>
                <a:cs typeface="Optima" charset="0"/>
              </a:rPr>
              <a:t>Multible-F0 Estimation for MIREX</a:t>
            </a:r>
          </a:p>
          <a:p>
            <a:pPr algn="l"/>
            <a:r>
              <a:rPr lang="en-US" sz="1600" b="1" dirty="0" smtClean="0">
                <a:latin typeface="Optima" charset="0"/>
                <a:ea typeface="Optima" charset="0"/>
                <a:cs typeface="Optima" charset="0"/>
              </a:rPr>
              <a:t>       </a:t>
            </a:r>
            <a:r>
              <a:rPr lang="en-US" sz="1600" b="1" dirty="0" err="1" smtClean="0">
                <a:latin typeface="Optima" charset="0"/>
                <a:ea typeface="Optima" charset="0"/>
                <a:cs typeface="Optima" charset="0"/>
              </a:rPr>
              <a:t>Chunghsin</a:t>
            </a:r>
            <a:r>
              <a:rPr lang="en-US" sz="1600" b="1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1600" b="1" dirty="0">
                <a:latin typeface="Optima" charset="0"/>
                <a:ea typeface="Optima" charset="0"/>
                <a:cs typeface="Optima" charset="0"/>
              </a:rPr>
              <a:t>YEH &amp; Axel </a:t>
            </a:r>
            <a:r>
              <a:rPr lang="en-US" sz="1600" b="1" dirty="0" err="1" smtClean="0">
                <a:latin typeface="Optima" charset="0"/>
                <a:ea typeface="Optima" charset="0"/>
                <a:cs typeface="Optima" charset="0"/>
              </a:rPr>
              <a:t>Roebel</a:t>
            </a:r>
            <a:r>
              <a:rPr lang="en-US" sz="1600" b="1" dirty="0" smtClean="0">
                <a:latin typeface="Optima" charset="0"/>
                <a:ea typeface="Optima" charset="0"/>
                <a:cs typeface="Optima" charset="0"/>
              </a:rPr>
              <a:t>                        </a:t>
            </a:r>
            <a:r>
              <a:rPr lang="en-US" sz="2400" b="1" dirty="0" smtClean="0">
                <a:latin typeface="Optima" charset="0"/>
                <a:ea typeface="Optima" charset="0"/>
                <a:cs typeface="Optima" charset="0"/>
              </a:rPr>
              <a:t>2010</a:t>
            </a:r>
            <a:endParaRPr lang="en-US" sz="2400" b="1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3" y="420127"/>
            <a:ext cx="5582138" cy="11555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527" y="1225689"/>
            <a:ext cx="98874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Optima" charset="0"/>
                <a:ea typeface="Optima" charset="0"/>
                <a:cs typeface="Optima" charset="0"/>
              </a:rPr>
              <a:t>Going back to </a:t>
            </a: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2007 when this algorithm was first implemented: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Optima" charset="0"/>
                <a:ea typeface="Optima" charset="0"/>
                <a:cs typeface="Optima" charset="0"/>
              </a:rPr>
              <a:t>Stage 1: Noise Level Estimation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- Subtracting spectral components classified as sinusoids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Optima" charset="0"/>
                <a:ea typeface="Optima" charset="0"/>
                <a:cs typeface="Optima" charset="0"/>
              </a:rPr>
              <a:t>Stage 2: F0 Candidate Extraction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- This tries to minimize the possible F0 to improve the next stages efficiency. It uses a simple iterative estimation/subtraction process with harmonic F0 extraction.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Optima" charset="0"/>
                <a:ea typeface="Optima" charset="0"/>
                <a:cs typeface="Optima" charset="0"/>
              </a:rPr>
              <a:t>Stage 3: Joint Evaluation of F0 Hypotheses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Uses 4 criteria. A linear combination of the four forms a score function which evaluates the plausibility of each combination of F0 hypotheses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Harmonicity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dirty="0">
                <a:latin typeface="Optima" charset="0"/>
                <a:ea typeface="Optima" charset="0"/>
                <a:cs typeface="Optima" charset="0"/>
              </a:rPr>
              <a:t>M</a:t>
            </a: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ean bandwidth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dirty="0">
                <a:latin typeface="Optima" charset="0"/>
                <a:ea typeface="Optima" charset="0"/>
                <a:cs typeface="Optima" charset="0"/>
              </a:rPr>
              <a:t>C</a:t>
            </a: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entroid of Hypothetical Partial Sequences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dirty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tandard deviation of mean time of the hypothetical partials.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 </a:t>
            </a:r>
            <a:endParaRPr lang="en-US" altLang="en-US" dirty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Optima" charset="0"/>
                <a:ea typeface="Optima" charset="0"/>
                <a:cs typeface="Optima" charset="0"/>
              </a:rPr>
              <a:t>Stage 4: Estimation of the Number of F0s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- F0 ranking candidates via their probabilities, sounds very Markov in nature. Build up a harmonic structure of the frame and and take the most plausible one</a:t>
            </a:r>
            <a:endParaRPr lang="en-US" altLang="en-US" dirty="0"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4543" y="5456609"/>
            <a:ext cx="456488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360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        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71124" y="1066856"/>
            <a:ext cx="9424103" cy="620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Optima" charset="0"/>
                <a:ea typeface="Optima" charset="0"/>
                <a:cs typeface="Optima" charset="0"/>
              </a:rPr>
              <a:t>Frequency Domain Convolutions For F0 Estimation</a:t>
            </a:r>
          </a:p>
          <a:p>
            <a:pPr algn="l"/>
            <a:r>
              <a:rPr lang="en-US" sz="1800" dirty="0">
                <a:latin typeface="Optima" charset="0"/>
                <a:ea typeface="Optima" charset="0"/>
                <a:cs typeface="Optima" charset="0"/>
              </a:rPr>
              <a:t>John </a:t>
            </a:r>
            <a:r>
              <a:rPr lang="en-US" sz="1800" dirty="0" err="1">
                <a:latin typeface="Optima" charset="0"/>
                <a:ea typeface="Optima" charset="0"/>
                <a:cs typeface="Optima" charset="0"/>
              </a:rPr>
              <a:t>Thickstun</a:t>
            </a:r>
            <a:r>
              <a:rPr lang="en-US" sz="1800" dirty="0">
                <a:latin typeface="Optima" charset="0"/>
                <a:ea typeface="Optima" charset="0"/>
                <a:cs typeface="Optima" charset="0"/>
              </a:rPr>
              <a:t>, Zaid </a:t>
            </a:r>
            <a:r>
              <a:rPr lang="en-US" sz="1800" dirty="0" err="1">
                <a:latin typeface="Optima" charset="0"/>
                <a:ea typeface="Optima" charset="0"/>
                <a:cs typeface="Optima" charset="0"/>
              </a:rPr>
              <a:t>Harchaoui</a:t>
            </a:r>
            <a:r>
              <a:rPr lang="en-US" sz="1800" dirty="0">
                <a:latin typeface="Optima" charset="0"/>
                <a:ea typeface="Optima" charset="0"/>
                <a:cs typeface="Optima" charset="0"/>
              </a:rPr>
              <a:t>, Dean Foster, Sham </a:t>
            </a:r>
            <a:r>
              <a:rPr lang="en-US" sz="1800" dirty="0" err="1">
                <a:latin typeface="Optima" charset="0"/>
                <a:ea typeface="Optima" charset="0"/>
                <a:cs typeface="Optima" charset="0"/>
              </a:rPr>
              <a:t>Kakade</a:t>
            </a:r>
            <a:r>
              <a:rPr lang="en-US" sz="18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1800" dirty="0" smtClean="0">
                <a:latin typeface="Optima" charset="0"/>
                <a:ea typeface="Optima" charset="0"/>
                <a:cs typeface="Optima" charset="0"/>
              </a:rPr>
              <a:t>                 </a:t>
            </a:r>
            <a:r>
              <a:rPr lang="en-US" sz="2400" b="1" dirty="0" smtClean="0">
                <a:latin typeface="Optima" charset="0"/>
                <a:ea typeface="Optima" charset="0"/>
                <a:cs typeface="Optima" charset="0"/>
              </a:rPr>
              <a:t>2017</a:t>
            </a:r>
            <a:endParaRPr lang="en-US" sz="2400" b="1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437" y="2327410"/>
            <a:ext cx="98874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This model is a convolutional neural network trained using </a:t>
            </a:r>
            <a:r>
              <a:rPr lang="en-US" altLang="en-US" dirty="0" err="1" smtClean="0">
                <a:latin typeface="Optima" charset="0"/>
                <a:ea typeface="Optima" charset="0"/>
                <a:cs typeface="Optima" charset="0"/>
              </a:rPr>
              <a:t>MusicNet</a:t>
            </a: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 labels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This process uses a learned network with a filter bank of 512 windowed sinusoidal filters between 50Hz and 6KHz. A hand-crafted filter bank output helps with the convolutional architecture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The learned network has two layers.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Models convolves along the frequency axis of the input volume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Connects across the time axis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Then it is fed to a linear classifier for each pitch.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Optima" charset="0"/>
              <a:ea typeface="Optima" charset="0"/>
              <a:cs typeface="Optim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To avoid </a:t>
            </a:r>
            <a:r>
              <a:rPr lang="en-US" altLang="en-US" dirty="0" err="1" smtClean="0">
                <a:latin typeface="Optima" charset="0"/>
                <a:ea typeface="Optima" charset="0"/>
                <a:cs typeface="Optima" charset="0"/>
              </a:rPr>
              <a:t>overfitting</a:t>
            </a:r>
            <a:r>
              <a:rPr lang="en-US" altLang="en-US" dirty="0" smtClean="0">
                <a:latin typeface="Optima" charset="0"/>
                <a:ea typeface="Optima" charset="0"/>
                <a:cs typeface="Optima" charset="0"/>
              </a:rPr>
              <a:t> (to complex of a representation), speeding up and slowing down the audio is used along with jitter in pitch.</a:t>
            </a:r>
          </a:p>
        </p:txBody>
      </p:sp>
    </p:spTree>
    <p:extLst>
      <p:ext uri="{BB962C8B-B14F-4D97-AF65-F5344CB8AC3E}">
        <p14:creationId xmlns:p14="http://schemas.microsoft.com/office/powerpoint/2010/main" val="2235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141" y="730840"/>
            <a:ext cx="1594782" cy="44732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256" y="2013900"/>
            <a:ext cx="114672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Optima" charset="0"/>
                <a:ea typeface="Optima" charset="0"/>
                <a:cs typeface="Optima" charset="0"/>
              </a:rPr>
              <a:t>Emmanouil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err="1" smtClean="0">
                <a:latin typeface="Optima" charset="0"/>
                <a:ea typeface="Optima" charset="0"/>
                <a:cs typeface="Optima" charset="0"/>
              </a:rPr>
              <a:t>Benetos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with: 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2012 - Simon Dixon 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2013-15 - Tillman </a:t>
            </a:r>
            <a:r>
              <a:rPr lang="en-US" sz="2000" dirty="0" err="1" smtClean="0">
                <a:latin typeface="Optima" charset="0"/>
                <a:ea typeface="Optima" charset="0"/>
                <a:cs typeface="Optima" charset="0"/>
              </a:rPr>
              <a:t>Weyde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2016-2018 - Chris </a:t>
            </a:r>
            <a:r>
              <a:rPr lang="en-US" sz="2000" dirty="0" err="1" smtClean="0">
                <a:latin typeface="Optima" charset="0"/>
                <a:ea typeface="Optima" charset="0"/>
                <a:cs typeface="Optima" charset="0"/>
              </a:rPr>
              <a:t>Cannam</a:t>
            </a:r>
            <a:endParaRPr lang="en-US" sz="2000" dirty="0" smtClean="0">
              <a:latin typeface="Optima" charset="0"/>
              <a:ea typeface="Optima" charset="0"/>
              <a:cs typeface="Optima" charset="0"/>
            </a:endParaRPr>
          </a:p>
          <a:p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P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recision  75% - 80%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Recall       45% - 75%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Accuracy  66% 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pPr algn="ctr"/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In 2016 the algorithm was put into a Vamp plugin and called:</a:t>
            </a:r>
          </a:p>
          <a:p>
            <a:pPr algn="ctr"/>
            <a:r>
              <a:rPr lang="en-US" sz="2800" b="1" dirty="0" err="1" smtClean="0">
                <a:latin typeface="Optima" charset="0"/>
                <a:ea typeface="Optima" charset="0"/>
                <a:cs typeface="Optima" charset="0"/>
              </a:rPr>
              <a:t>Silvet</a:t>
            </a:r>
            <a:r>
              <a:rPr lang="en-US" sz="2800" b="1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mr-IN" sz="2800" b="1" dirty="0">
                <a:latin typeface="Optima" charset="0"/>
                <a:ea typeface="Optima" charset="0"/>
                <a:cs typeface="Optima" charset="0"/>
              </a:rPr>
              <a:t>–</a:t>
            </a:r>
            <a:r>
              <a:rPr lang="en-US" sz="2800" b="1" dirty="0">
                <a:latin typeface="Optima" charset="0"/>
                <a:ea typeface="Optima" charset="0"/>
                <a:cs typeface="Optima" charset="0"/>
              </a:rPr>
              <a:t> Shift-Invariant Latent Variable Transcription </a:t>
            </a:r>
          </a:p>
          <a:p>
            <a:pPr algn="ctr"/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It was originally created in 2012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492" y="1192277"/>
            <a:ext cx="3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2012 </a:t>
            </a:r>
            <a:r>
              <a:rPr lang="mr-IN" dirty="0" smtClean="0">
                <a:latin typeface="Optima" charset="0"/>
                <a:ea typeface="Optima" charset="0"/>
                <a:cs typeface="Optima" charset="0"/>
              </a:rPr>
              <a:t>–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Present as a plugin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842705"/>
            <a:ext cx="6649357" cy="919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71" y="1763942"/>
            <a:ext cx="1727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4543" y="5456609"/>
            <a:ext cx="456488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2" descr="/Users/brain/Desktop/Screen Shot 2018-11-25 at 10.04.35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18" y="421160"/>
            <a:ext cx="3822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3245" y="1702313"/>
            <a:ext cx="46042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Pitch Templates: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Are spectral templates of individual instrument notes through the whole range. 3 different piano and orchestral instruments were extracted from RWC samples using constant-Q transform (CQT) with a spectral resolution of 60 bins per octave and Probabilistic Latent Component Analysis (PLCA). Then the pitch range of each instrument is used from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1" descr="/Users/brain/Desktop/Screen Shot 2018-11-25 at 10.00.15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98" y="2744546"/>
            <a:ext cx="2019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360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        </a:t>
            </a:r>
          </a:p>
        </p:txBody>
      </p:sp>
      <p:pic>
        <p:nvPicPr>
          <p:cNvPr id="1025" name="Picture 3" descr="/Users/brain/Desktop/Screen Shot 2018-11-25 at 10.51.1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229" y="2250451"/>
            <a:ext cx="3101314" cy="27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5508" y="4664656"/>
            <a:ext cx="120864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Transcription 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audio input as CQT spectrum is used as a probability distribution with the multiple pitched instrument templates in a complex framework.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make the algorithm create the most meaningful solutions,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sparsity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encouraged in the transcription matrix. Only a few notes are expected at any given frame and only a few instruments can create these notes given the information from the templates.  This information comes from the training stage which generates instrument templates that are used.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30824" y="546734"/>
            <a:ext cx="5525474" cy="1063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Optima" charset="0"/>
                <a:ea typeface="Optima" charset="0"/>
                <a:cs typeface="Optima" charset="0"/>
              </a:rPr>
              <a:t>Shift-Invariant </a:t>
            </a:r>
            <a:r>
              <a:rPr lang="en-US" b="1" dirty="0">
                <a:latin typeface="Optima" charset="0"/>
                <a:ea typeface="Optima" charset="0"/>
                <a:cs typeface="Optima" charset="0"/>
              </a:rPr>
              <a:t>Latent Variable </a:t>
            </a:r>
            <a:r>
              <a:rPr lang="en-US" b="1" dirty="0" smtClean="0">
                <a:latin typeface="Optima" charset="0"/>
                <a:ea typeface="Optima" charset="0"/>
                <a:cs typeface="Optima" charset="0"/>
              </a:rPr>
              <a:t>Transcription</a:t>
            </a:r>
          </a:p>
          <a:p>
            <a:pPr algn="l"/>
            <a:r>
              <a:rPr lang="en-US" sz="1800" dirty="0" err="1">
                <a:latin typeface="Optima" charset="0"/>
                <a:ea typeface="Optima" charset="0"/>
                <a:cs typeface="Optima" charset="0"/>
              </a:rPr>
              <a:t>Emmanouil</a:t>
            </a:r>
            <a:r>
              <a:rPr lang="en-US" sz="18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1800" dirty="0" err="1">
                <a:latin typeface="Optima" charset="0"/>
                <a:ea typeface="Optima" charset="0"/>
                <a:cs typeface="Optima" charset="0"/>
              </a:rPr>
              <a:t>Benetos</a:t>
            </a:r>
            <a:r>
              <a:rPr lang="en-US" sz="1800" dirty="0">
                <a:latin typeface="Optima" charset="0"/>
                <a:ea typeface="Optima" charset="0"/>
                <a:cs typeface="Optima" charset="0"/>
              </a:rPr>
              <a:t> &amp; Tillman </a:t>
            </a:r>
            <a:r>
              <a:rPr lang="en-US" sz="1800" dirty="0" err="1">
                <a:latin typeface="Optima" charset="0"/>
                <a:ea typeface="Optima" charset="0"/>
                <a:cs typeface="Optima" charset="0"/>
              </a:rPr>
              <a:t>Weyde</a:t>
            </a:r>
            <a:endParaRPr lang="en-US" sz="1800" dirty="0"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205" y="965334"/>
            <a:ext cx="10753709" cy="754025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What are we trying to do:   MF0E</a:t>
            </a:r>
          </a:p>
          <a:p>
            <a:pPr algn="l"/>
            <a:r>
              <a:rPr lang="en-US" sz="36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                       </a:t>
            </a:r>
            <a:r>
              <a:rPr lang="mr-IN" sz="3600" dirty="0" smtClean="0">
                <a:latin typeface="Optima" charset="0"/>
                <a:ea typeface="Optima" charset="0"/>
                <a:cs typeface="Optima" charset="0"/>
              </a:rPr>
              <a:t>…</a:t>
            </a:r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biting off more than we can chew?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455" y="2158391"/>
            <a:ext cx="115851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The goal is to identify the active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F0’s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in each time frame and track those notes and timbres continuously.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Given that this is a complex task the MIREX community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is only focusing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on 3 areas: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1)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Estimate active fundamental frequencies on a frame-by-frame (10ms) basis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2) Track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note contours over time (piano transcriptions sub task)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3) Track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timbre over time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(this was cancelled due to lack of participation)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So the output of the algorithm is in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two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parts: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1) F0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estimations of each frequency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2) Onset / Offset of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those frequencies followed by the respective frequency </a:t>
            </a:r>
            <a:endParaRPr lang="en-US" sz="2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</a:t>
            </a:r>
          </a:p>
          <a:p>
            <a:r>
              <a:rPr lang="mr-IN" sz="2000" dirty="0" smtClean="0">
                <a:latin typeface="Optima" charset="0"/>
                <a:ea typeface="Optima" charset="0"/>
                <a:cs typeface="Optima" charset="0"/>
              </a:rPr>
              <a:t>…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.btw it outputs a note transcription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57" y="2988008"/>
            <a:ext cx="2902857" cy="165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57" y="4714880"/>
            <a:ext cx="2120900" cy="18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141" y="730840"/>
            <a:ext cx="4691744" cy="754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MIREX Dataset 2007: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713" y="2198957"/>
            <a:ext cx="114672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- This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is comprised of a woodwind quintet -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5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var. L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van Beethoven's Variations for String Quartet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Op.18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No. 5.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Each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part was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iso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recorded and mixed into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1 mono file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Synthesized pieces from classical and Jazz collections with 1 to 4 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 sources using </a:t>
            </a:r>
            <a:r>
              <a:rPr lang="en-US" sz="2000" u="sng" dirty="0">
                <a:latin typeface="Optima" charset="0"/>
                <a:ea typeface="Optima" charset="0"/>
                <a:cs typeface="Optima" charset="0"/>
                <a:hlinkClick r:id="rId2"/>
              </a:rPr>
              <a:t>RWC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MIDI  and Samples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Polyphonic piano recordings using a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disklavier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playback piano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These files are 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- 6, 30 second clips, each having a polyphony of 2-5 instruments 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 for a total of 30 examples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10,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30 second polyphonic piano clips</a:t>
            </a:r>
          </a:p>
          <a:p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71" y="4025900"/>
            <a:ext cx="3530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141" y="730840"/>
            <a:ext cx="4691744" cy="754025"/>
          </a:xfrm>
        </p:spPr>
        <p:txBody>
          <a:bodyPr>
            <a:normAutofit fontScale="92500"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MIREX Evaluation 2007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456" y="2003015"/>
            <a:ext cx="11467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Task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1 (frame level evaluation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)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- Pitch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is assumed correct if it is within a half semitone (+/- 3%) of a ground truth for that 10ms frame.</a:t>
            </a:r>
          </a:p>
          <a:p>
            <a:endParaRPr lang="en-US" sz="2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Task 2 (note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on/offset tracking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)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- Note is assumed correct if it is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within a half semitone (+/- 3%) of a ground truth for that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50ms range (+/- 25ms) or 5 frames with a 2 ½ frame error margin.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endParaRPr lang="en-US" sz="2000" b="1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Categories of Results:</a:t>
            </a:r>
          </a:p>
          <a:p>
            <a:endParaRPr lang="en-US" sz="2000" b="1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b="1" dirty="0" smtClean="0">
                <a:latin typeface="Optima" charset="0"/>
                <a:ea typeface="Optima" charset="0"/>
                <a:cs typeface="Optima" charset="0"/>
              </a:rPr>
              <a:t>Precision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(the amount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correct pitches from all pitches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retrieved for each frame) </a:t>
            </a:r>
            <a:endParaRPr lang="en-US" sz="2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 and 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b="1" dirty="0">
                <a:latin typeface="Optima" charset="0"/>
                <a:ea typeface="Optima" charset="0"/>
                <a:cs typeface="Optima" charset="0"/>
              </a:rPr>
              <a:t>Recall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(ratio of correct pitches to all ground truth pitches for each frame)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13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283" y="1437555"/>
            <a:ext cx="4691744" cy="754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Results 2007: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254" y="2606662"/>
            <a:ext cx="7004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1</a:t>
            </a:r>
            <a:r>
              <a:rPr lang="en-US" sz="2000" baseline="30000" dirty="0">
                <a:latin typeface="Optima" charset="0"/>
                <a:ea typeface="Optima" charset="0"/>
                <a:cs typeface="Optima" charset="0"/>
              </a:rPr>
              <a:t>st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Place -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Matti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Ryyna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̈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nen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and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Anssi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Klapuri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had the winning </a:t>
            </a:r>
            <a:endParaRPr lang="en-US" sz="2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algorithm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in both categories (precision and recall) algorithm </a:t>
            </a:r>
            <a:endParaRPr lang="en-US" sz="2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took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59 minutes. They acknowledge that most of the processing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time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was on F0 estimation and a more efficient algorithm would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speed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up the on/offset computations</a:t>
            </a:r>
          </a:p>
          <a:p>
            <a:endParaRPr lang="en-US" sz="2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</a:t>
            </a:r>
            <a:r>
              <a:rPr lang="en-US" sz="2000" baseline="30000" dirty="0" smtClean="0">
                <a:latin typeface="Optima" charset="0"/>
                <a:ea typeface="Optima" charset="0"/>
                <a:cs typeface="Optima" charset="0"/>
              </a:rPr>
              <a:t>nd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Place -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Chunghsin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Yeh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algorithm took 36.75 hours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sz="2000" baseline="30000" dirty="0">
                <a:latin typeface="Optima" charset="0"/>
                <a:ea typeface="Optima" charset="0"/>
                <a:cs typeface="Optima" charset="0"/>
              </a:rPr>
              <a:t>rd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Place -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JRuohua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Zhou, Joshua D. Reiss algorithm took 4.5 minutes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3" y="320893"/>
            <a:ext cx="8483600" cy="85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9" y="1437555"/>
            <a:ext cx="4312557" cy="5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026" y="1204212"/>
            <a:ext cx="4691744" cy="754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Su Dataset 2015: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770" y="2879616"/>
            <a:ext cx="114672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This data developed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to contain a wider range of real-world music in comparison to the old dataset used in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2007.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- 3 clips of solo piano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- 3 clips of string quartet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- 2 clips of piano quintet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- 2 clips of a violin sonata (violin &amp; piano)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All were real-world recordings and the length is between 20 to 30 seconds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114" y="322815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140" y="673000"/>
            <a:ext cx="5959117" cy="754025"/>
          </a:xfrm>
        </p:spPr>
        <p:txBody>
          <a:bodyPr>
            <a:normAutofit fontScale="92500"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Evaluation 2015 </a:t>
            </a:r>
            <a:r>
              <a:rPr lang="mr-IN" sz="3600" dirty="0" smtClean="0">
                <a:latin typeface="Optima" charset="0"/>
                <a:ea typeface="Optima" charset="0"/>
                <a:cs typeface="Optima" charset="0"/>
              </a:rPr>
              <a:t>–</a:t>
            </a:r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Mixing it up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5" y="387446"/>
            <a:ext cx="38100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421" y="2816629"/>
            <a:ext cx="114672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2014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had poor on note tracking results when using note offsets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. And along with this new dataset, the onset and offset information had different statistics.</a:t>
            </a:r>
          </a:p>
          <a:p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Task 1 (frame level evaluation)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- Same as 2007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Task 2 (note tracking)</a:t>
            </a:r>
          </a:p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 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- Notes 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are correct if it transcribes a note within half a semitone (+-3%) of that note AND the notes onset is within a 100ms range (+-50ms) of the onset of the truth note and its within 20% range of the ground truth notes offset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. </a:t>
            </a:r>
            <a:r>
              <a:rPr lang="mr-IN" sz="2000" dirty="0" smtClean="0">
                <a:latin typeface="Optima" charset="0"/>
                <a:ea typeface="Optima" charset="0"/>
                <a:cs typeface="Optima" charset="0"/>
              </a:rPr>
              <a:t>–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 Doubled the window from 100ms to 200ms</a:t>
            </a:r>
          </a:p>
        </p:txBody>
      </p:sp>
    </p:spTree>
    <p:extLst>
      <p:ext uri="{BB962C8B-B14F-4D97-AF65-F5344CB8AC3E}">
        <p14:creationId xmlns:p14="http://schemas.microsoft.com/office/powerpoint/2010/main" val="12720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4968" y="5493985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0660" y="2135087"/>
            <a:ext cx="3063517" cy="42304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7235" y="1943100"/>
            <a:ext cx="8335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2007 -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Matti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Ryyna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̈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nen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and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Anssi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Klapuri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-  12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2008 -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Chunghsin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YEH &amp; Axel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Roebel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- 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11 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2009 -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Chunghsin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YEH &amp; Axel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Roebel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- 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7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2010 -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Chunghsin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YEH 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&amp; Axel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Roebel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- 8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2011 -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Chunghsin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YEH - 5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2012 - Karin Dressler - 6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2013 -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Emmanouil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Benetos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&amp; 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Tillman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Weyde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-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2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2014 - Anders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Elowsson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&amp; Anders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Friberg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- 9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2015 -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Emmanouil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Benetos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&amp; Tillman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Weyde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-  2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2016 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-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Matija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Marolt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mr-IN" dirty="0" smtClean="0">
                <a:latin typeface="Optima" charset="0"/>
                <a:ea typeface="Optima" charset="0"/>
                <a:cs typeface="Optima" charset="0"/>
              </a:rPr>
              <a:t>–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4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2017 - John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Thickstun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, Zaid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Harchaoui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, Dean Foster, Sham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Kakade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- 10 applicants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2018 -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Emmanouil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dirty="0" err="1">
                <a:latin typeface="Optima" charset="0"/>
                <a:ea typeface="Optima" charset="0"/>
                <a:cs typeface="Optima" charset="0"/>
              </a:rPr>
              <a:t>Benetos</a:t>
            </a:r>
            <a:r>
              <a:rPr lang="en-US" dirty="0">
                <a:latin typeface="Optima" charset="0"/>
                <a:ea typeface="Optima" charset="0"/>
                <a:cs typeface="Optima" charset="0"/>
              </a:rPr>
              <a:t> &amp; 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Chris 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Cannam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- 2 applicants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484" y="1943100"/>
            <a:ext cx="6463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60%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66%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69%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69%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68%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64%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66%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72%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65%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53%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72%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49%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93" y="969003"/>
            <a:ext cx="4457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476400"/>
            <a:ext cx="8708572" cy="84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256" y="504297"/>
            <a:ext cx="149075" cy="44732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740" y="1541835"/>
            <a:ext cx="3938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Chunghsin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YEH &amp; Axel </a:t>
            </a:r>
            <a:r>
              <a:rPr lang="en-US" sz="2000" dirty="0" err="1" smtClean="0">
                <a:latin typeface="Optima" charset="0"/>
                <a:ea typeface="Optima" charset="0"/>
                <a:cs typeface="Optima" charset="0"/>
              </a:rPr>
              <a:t>Roebel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Precision  75%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Recall       83%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Accuracy  69% </a:t>
            </a:r>
          </a:p>
          <a:p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1" y="367292"/>
            <a:ext cx="4025900" cy="201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4586" y="543295"/>
            <a:ext cx="14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 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85129" y="2457116"/>
            <a:ext cx="2095943" cy="461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 Algorithm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48613" y="797000"/>
            <a:ext cx="1673914" cy="694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smtClean="0">
                <a:latin typeface="Optima" charset="0"/>
                <a:ea typeface="Optima" charset="0"/>
                <a:cs typeface="Optima" charset="0"/>
              </a:rPr>
              <a:t>2010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5472" y="4210542"/>
            <a:ext cx="3938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Anders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Elowsson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&amp; Anders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Friberg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Precision  86%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Recall       78%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Accuracy  72% </a:t>
            </a:r>
          </a:p>
          <a:p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97021" y="3466896"/>
            <a:ext cx="1673914" cy="694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2014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8856" y="4693384"/>
            <a:ext cx="3938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John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Thickstun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, Zaid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Harchaoui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, Dean Foster, Sham </a:t>
            </a:r>
            <a:r>
              <a:rPr lang="en-US" sz="2000" dirty="0" err="1">
                <a:latin typeface="Optima" charset="0"/>
                <a:ea typeface="Optima" charset="0"/>
                <a:cs typeface="Optima" charset="0"/>
              </a:rPr>
              <a:t>Kakade</a:t>
            </a:r>
            <a:r>
              <a:rPr lang="en-US" sz="2000" dirty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Precision  82%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Recall       79%</a:t>
            </a:r>
          </a:p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Accuracy  72% </a:t>
            </a:r>
          </a:p>
          <a:p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111448" y="4043102"/>
            <a:ext cx="1673914" cy="694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Optima" charset="0"/>
                <a:ea typeface="Optima" charset="0"/>
                <a:cs typeface="Optima" charset="0"/>
              </a:rPr>
              <a:t>2017</a:t>
            </a:r>
            <a:endParaRPr lang="en-US" sz="3600" dirty="0"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2004</TotalTime>
  <Words>1089</Words>
  <Application>Microsoft Macintosh PowerPoint</Application>
  <PresentationFormat>Widescreen</PresentationFormat>
  <Paragraphs>179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Optima</vt:lpstr>
      <vt:lpstr>Arial</vt:lpstr>
      <vt:lpstr>Depth</vt:lpstr>
      <vt:lpstr>Multiple F0 Estimation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F0 Estimation</dc:title>
  <dc:creator>brain</dc:creator>
  <cp:lastModifiedBy>brain</cp:lastModifiedBy>
  <cp:revision>55</cp:revision>
  <dcterms:created xsi:type="dcterms:W3CDTF">2018-11-25T18:30:47Z</dcterms:created>
  <dcterms:modified xsi:type="dcterms:W3CDTF">2018-11-27T03:55:14Z</dcterms:modified>
</cp:coreProperties>
</file>