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65"/>
  </p:notesMasterIdLst>
  <p:handoutMasterIdLst>
    <p:handoutMasterId r:id="rId66"/>
  </p:handoutMasterIdLst>
  <p:sldIdLst>
    <p:sldId id="256" r:id="rId2"/>
    <p:sldId id="670" r:id="rId3"/>
    <p:sldId id="671" r:id="rId4"/>
    <p:sldId id="672" r:id="rId5"/>
    <p:sldId id="673" r:id="rId6"/>
    <p:sldId id="682" r:id="rId7"/>
    <p:sldId id="674" r:id="rId8"/>
    <p:sldId id="552" r:id="rId9"/>
    <p:sldId id="680" r:id="rId10"/>
    <p:sldId id="681" r:id="rId11"/>
    <p:sldId id="679" r:id="rId12"/>
    <p:sldId id="678" r:id="rId13"/>
    <p:sldId id="685" r:id="rId14"/>
    <p:sldId id="687" r:id="rId15"/>
    <p:sldId id="689" r:id="rId16"/>
    <p:sldId id="688" r:id="rId17"/>
    <p:sldId id="696" r:id="rId18"/>
    <p:sldId id="691" r:id="rId19"/>
    <p:sldId id="698" r:id="rId20"/>
    <p:sldId id="700" r:id="rId21"/>
    <p:sldId id="697" r:id="rId22"/>
    <p:sldId id="699" r:id="rId23"/>
    <p:sldId id="701" r:id="rId24"/>
    <p:sldId id="703" r:id="rId25"/>
    <p:sldId id="705" r:id="rId26"/>
    <p:sldId id="704" r:id="rId27"/>
    <p:sldId id="706" r:id="rId28"/>
    <p:sldId id="707" r:id="rId29"/>
    <p:sldId id="708" r:id="rId30"/>
    <p:sldId id="709" r:id="rId31"/>
    <p:sldId id="715" r:id="rId32"/>
    <p:sldId id="716" r:id="rId33"/>
    <p:sldId id="710" r:id="rId34"/>
    <p:sldId id="713" r:id="rId35"/>
    <p:sldId id="714" r:id="rId36"/>
    <p:sldId id="712" r:id="rId37"/>
    <p:sldId id="694" r:id="rId38"/>
    <p:sldId id="693" r:id="rId39"/>
    <p:sldId id="711" r:id="rId40"/>
    <p:sldId id="677" r:id="rId41"/>
    <p:sldId id="717" r:id="rId42"/>
    <p:sldId id="720" r:id="rId43"/>
    <p:sldId id="719" r:id="rId44"/>
    <p:sldId id="721" r:id="rId45"/>
    <p:sldId id="722" r:id="rId46"/>
    <p:sldId id="723" r:id="rId47"/>
    <p:sldId id="724" r:id="rId48"/>
    <p:sldId id="725" r:id="rId49"/>
    <p:sldId id="733" r:id="rId50"/>
    <p:sldId id="734" r:id="rId51"/>
    <p:sldId id="735" r:id="rId52"/>
    <p:sldId id="728" r:id="rId53"/>
    <p:sldId id="684" r:id="rId54"/>
    <p:sldId id="736" r:id="rId55"/>
    <p:sldId id="737" r:id="rId56"/>
    <p:sldId id="731" r:id="rId57"/>
    <p:sldId id="738" r:id="rId58"/>
    <p:sldId id="739" r:id="rId59"/>
    <p:sldId id="740" r:id="rId60"/>
    <p:sldId id="741" r:id="rId61"/>
    <p:sldId id="692" r:id="rId62"/>
    <p:sldId id="718" r:id="rId63"/>
    <p:sldId id="695" r:id="rId64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8362E6-0FEB-4D92-A5CC-2F650FFE4AE0}">
          <p14:sldIdLst>
            <p14:sldId id="256"/>
            <p14:sldId id="670"/>
            <p14:sldId id="671"/>
            <p14:sldId id="672"/>
            <p14:sldId id="673"/>
            <p14:sldId id="682"/>
            <p14:sldId id="674"/>
            <p14:sldId id="552"/>
            <p14:sldId id="680"/>
            <p14:sldId id="681"/>
            <p14:sldId id="679"/>
            <p14:sldId id="678"/>
            <p14:sldId id="685"/>
            <p14:sldId id="687"/>
            <p14:sldId id="689"/>
            <p14:sldId id="688"/>
            <p14:sldId id="696"/>
            <p14:sldId id="691"/>
            <p14:sldId id="698"/>
            <p14:sldId id="700"/>
            <p14:sldId id="697"/>
            <p14:sldId id="699"/>
            <p14:sldId id="701"/>
            <p14:sldId id="703"/>
            <p14:sldId id="705"/>
            <p14:sldId id="704"/>
            <p14:sldId id="706"/>
            <p14:sldId id="707"/>
            <p14:sldId id="708"/>
            <p14:sldId id="709"/>
            <p14:sldId id="715"/>
            <p14:sldId id="716"/>
            <p14:sldId id="710"/>
            <p14:sldId id="713"/>
            <p14:sldId id="714"/>
            <p14:sldId id="712"/>
            <p14:sldId id="694"/>
            <p14:sldId id="693"/>
            <p14:sldId id="711"/>
            <p14:sldId id="677"/>
            <p14:sldId id="717"/>
            <p14:sldId id="720"/>
            <p14:sldId id="719"/>
            <p14:sldId id="721"/>
            <p14:sldId id="722"/>
            <p14:sldId id="723"/>
            <p14:sldId id="724"/>
            <p14:sldId id="725"/>
            <p14:sldId id="733"/>
            <p14:sldId id="734"/>
            <p14:sldId id="735"/>
            <p14:sldId id="728"/>
            <p14:sldId id="684"/>
            <p14:sldId id="736"/>
            <p14:sldId id="737"/>
            <p14:sldId id="731"/>
            <p14:sldId id="738"/>
            <p14:sldId id="739"/>
            <p14:sldId id="740"/>
            <p14:sldId id="741"/>
            <p14:sldId id="692"/>
            <p14:sldId id="718"/>
            <p14:sldId id="6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5" autoAdjust="0"/>
    <p:restoredTop sz="90232" autoAdjust="0"/>
  </p:normalViewPr>
  <p:slideViewPr>
    <p:cSldViewPr snapToGrid="0">
      <p:cViewPr>
        <p:scale>
          <a:sx n="80" d="100"/>
          <a:sy n="80" d="100"/>
        </p:scale>
        <p:origin x="747" y="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90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76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2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" y="0"/>
            <a:ext cx="902117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1452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1"/>
          </a:solidFill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2"/>
          </a:solidFill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goog-perftools.sourceforge.net/doc/tcmalloc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remzi/OSTEP/vm-freespace.pdf" TargetMode="External"/><Relationship Id="rId2" Type="http://schemas.openxmlformats.org/officeDocument/2006/relationships/hyperlink" Target="http://www.cs.princeton.edu/~jre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8/docs/technotes/guides/vm/gctuning/toc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CS 5600</a:t>
            </a:r>
            <a:br>
              <a:rPr lang="en-US" sz="6000" cap="none" dirty="0" smtClean="0"/>
            </a:br>
            <a:r>
              <a:rPr lang="en-US" sz="4900" cap="none" dirty="0" smtClean="0"/>
              <a:t>Computer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9923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Lecture 8: Free Memory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527296"/>
          </a:xfrm>
        </p:spPr>
        <p:txBody>
          <a:bodyPr>
            <a:normAutofit/>
          </a:bodyPr>
          <a:lstStyle/>
          <a:p>
            <a:r>
              <a:rPr lang="en-US" dirty="0" smtClean="0"/>
              <a:t>Keep track of memory usage</a:t>
            </a:r>
          </a:p>
          <a:p>
            <a:pPr lvl="1"/>
            <a:r>
              <a:rPr lang="en-US" dirty="0" smtClean="0"/>
              <a:t>What bytes of the heap are currently allocated/unallocated?</a:t>
            </a:r>
          </a:p>
          <a:p>
            <a:r>
              <a:rPr lang="en-US" dirty="0" smtClean="0"/>
              <a:t>Store the size of each allocation</a:t>
            </a:r>
          </a:p>
          <a:p>
            <a:pPr lvl="1"/>
            <a:r>
              <a:rPr lang="en-US" dirty="0" smtClean="0"/>
              <a:t>So that </a:t>
            </a:r>
            <a:r>
              <a:rPr lang="en-US" i="1" dirty="0" smtClean="0"/>
              <a:t>free() </a:t>
            </a:r>
            <a:r>
              <a:rPr lang="en-US" dirty="0" smtClean="0"/>
              <a:t>will work with just a pointer</a:t>
            </a:r>
          </a:p>
          <a:p>
            <a:r>
              <a:rPr lang="en-US" dirty="0" smtClean="0"/>
              <a:t>Minimize fragmentation…</a:t>
            </a:r>
          </a:p>
          <a:p>
            <a:pPr lvl="1"/>
            <a:r>
              <a:rPr lang="en-US" dirty="0" smtClean="0"/>
              <a:t>… without doing compaction or relocation</a:t>
            </a:r>
          </a:p>
          <a:p>
            <a:pPr lvl="1"/>
            <a:r>
              <a:rPr lang="en-US" dirty="0" smtClean="0"/>
              <a:t>More on this later</a:t>
            </a:r>
          </a:p>
          <a:p>
            <a:r>
              <a:rPr lang="en-US" dirty="0" smtClean="0"/>
              <a:t>Maintain higher performance</a:t>
            </a:r>
          </a:p>
          <a:p>
            <a:pPr lvl="1"/>
            <a:r>
              <a:rPr lang="en-US" dirty="0" smtClean="0"/>
              <a:t>O(1) operations are obviously faster than O(n), 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Fragmentation,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6660108" cy="5145205"/>
          </a:xfrm>
        </p:spPr>
        <p:txBody>
          <a:bodyPr/>
          <a:lstStyle/>
          <a:p>
            <a:r>
              <a:rPr lang="en-US" dirty="0" smtClean="0"/>
              <a:t>Problem: variable size segments can lead to </a:t>
            </a:r>
            <a:r>
              <a:rPr lang="en-US" dirty="0" smtClean="0">
                <a:solidFill>
                  <a:schemeClr val="accent1"/>
                </a:solidFill>
              </a:rPr>
              <a:t>external fragmentation</a:t>
            </a:r>
          </a:p>
          <a:p>
            <a:pPr lvl="1"/>
            <a:r>
              <a:rPr lang="en-US" dirty="0" smtClean="0"/>
              <a:t>Memory gets broken into random size, non-contiguous pieces</a:t>
            </a:r>
          </a:p>
          <a:p>
            <a:r>
              <a:rPr lang="en-US" dirty="0" smtClean="0"/>
              <a:t>Example: there is enough free memory to start a new process</a:t>
            </a:r>
          </a:p>
          <a:p>
            <a:pPr lvl="1"/>
            <a:r>
              <a:rPr lang="en-US" dirty="0" smtClean="0"/>
              <a:t>But the memory is fragmented :(</a:t>
            </a:r>
          </a:p>
          <a:p>
            <a:r>
              <a:rPr lang="en-US" dirty="0" smtClean="0"/>
              <a:t>Compaction can fix the problem</a:t>
            </a:r>
          </a:p>
          <a:p>
            <a:pPr lvl="1"/>
            <a:r>
              <a:rPr lang="en-US" dirty="0" smtClean="0"/>
              <a:t>But it is extremely expensive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26990" y="1794687"/>
            <a:ext cx="1153234" cy="4351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26990" y="1794687"/>
            <a:ext cx="1153234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Memory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82720" y="1330664"/>
            <a:ext cx="200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Physical Memory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7826990" y="5536651"/>
            <a:ext cx="1153234" cy="60917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826990" y="2511191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6990" y="4937082"/>
            <a:ext cx="1153234" cy="37189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6990" y="3054612"/>
            <a:ext cx="1153234" cy="30025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26990" y="4582240"/>
            <a:ext cx="1153234" cy="30025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6990" y="3586985"/>
            <a:ext cx="1153234" cy="47539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321189" y="2666900"/>
            <a:ext cx="1153234" cy="3002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21189" y="3884279"/>
            <a:ext cx="1153234" cy="3002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321189" y="4254014"/>
            <a:ext cx="1153234" cy="3002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26990" y="5542337"/>
            <a:ext cx="1153234" cy="60917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826990" y="4870189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826990" y="5170440"/>
            <a:ext cx="1153234" cy="37189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826990" y="3008658"/>
            <a:ext cx="1153234" cy="30025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826990" y="4569938"/>
            <a:ext cx="1153234" cy="30025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826990" y="3308909"/>
            <a:ext cx="1153234" cy="47539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2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85185E-6 L 0.16424 0.00139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2" y="6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44444E-6 L 0.16424 0.0011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2" y="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L 0.16424 -0.00069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6892337" cy="542211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 err="1" smtClean="0"/>
              <a:t>obj</a:t>
            </a:r>
            <a:r>
              <a:rPr lang="en-US" sz="2400" dirty="0" smtClean="0"/>
              <a:t> * obj1, * obj2;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hash_tbl</a:t>
            </a:r>
            <a:r>
              <a:rPr lang="en-US" sz="2400" dirty="0" smtClean="0"/>
              <a:t> * </a:t>
            </a:r>
            <a:r>
              <a:rPr lang="en-US" sz="2400" dirty="0" err="1" smtClean="0"/>
              <a:t>ht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array[];</a:t>
            </a:r>
          </a:p>
          <a:p>
            <a:pPr marL="0" indent="0">
              <a:buNone/>
            </a:pPr>
            <a:r>
              <a:rPr lang="en-US" sz="2400" dirty="0" smtClean="0"/>
              <a:t>char * str1, * str2;</a:t>
            </a:r>
          </a:p>
          <a:p>
            <a:pPr marL="0" indent="0">
              <a:buNone/>
            </a:pPr>
            <a:r>
              <a:rPr lang="en-US" sz="2400" dirty="0" smtClean="0"/>
              <a:t>…</a:t>
            </a:r>
          </a:p>
          <a:p>
            <a:pPr marL="0" indent="0">
              <a:buNone/>
            </a:pPr>
            <a:r>
              <a:rPr lang="en-US" sz="2400" dirty="0" smtClean="0"/>
              <a:t>free(obj2);</a:t>
            </a:r>
          </a:p>
          <a:p>
            <a:pPr marL="0" indent="0">
              <a:buNone/>
            </a:pPr>
            <a:r>
              <a:rPr lang="en-US" sz="2400" dirty="0" smtClean="0"/>
              <a:t>free(array);</a:t>
            </a:r>
          </a:p>
          <a:p>
            <a:pPr marL="0" indent="0">
              <a:buNone/>
            </a:pPr>
            <a:r>
              <a:rPr lang="en-US" sz="2400" dirty="0" smtClean="0"/>
              <a:t>…</a:t>
            </a:r>
          </a:p>
          <a:p>
            <a:pPr marL="0" indent="0">
              <a:buNone/>
            </a:pPr>
            <a:r>
              <a:rPr lang="en-US" sz="2400" dirty="0" smtClean="0"/>
              <a:t>str2 = (char *) </a:t>
            </a:r>
            <a:r>
              <a:rPr lang="en-US" sz="2400" dirty="0" err="1" smtClean="0"/>
              <a:t>malloc</a:t>
            </a:r>
            <a:r>
              <a:rPr lang="en-US" sz="2400" dirty="0" smtClean="0"/>
              <a:t>(300);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3000" dirty="0" smtClean="0"/>
              <a:t>This is an example of </a:t>
            </a:r>
            <a:r>
              <a:rPr lang="en-US" sz="3000" b="1" dirty="0" smtClean="0"/>
              <a:t>external</a:t>
            </a:r>
            <a:r>
              <a:rPr lang="en-US" sz="3000" dirty="0" smtClean="0"/>
              <a:t> fragmentation</a:t>
            </a:r>
          </a:p>
          <a:p>
            <a:pPr lvl="1"/>
            <a:r>
              <a:rPr lang="en-US" sz="2600" dirty="0" smtClean="0"/>
              <a:t>There is enough empty space for str2, but the space isn’t usable</a:t>
            </a:r>
          </a:p>
          <a:p>
            <a:r>
              <a:rPr lang="en-US" sz="3000" dirty="0" smtClean="0"/>
              <a:t>As we will see, internal fragmentation may also be an issue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10642" y="1794687"/>
            <a:ext cx="1153234" cy="4351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30518" y="1353527"/>
            <a:ext cx="1713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Heap Memory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7710642" y="2007763"/>
            <a:ext cx="1153234" cy="73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79844" y="2435397"/>
            <a:ext cx="1153234" cy="14698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10642" y="4991691"/>
            <a:ext cx="1153234" cy="7291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10643" y="3504474"/>
            <a:ext cx="1153234" cy="7291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10642" y="2766381"/>
            <a:ext cx="1153234" cy="7211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10642" y="4246126"/>
            <a:ext cx="1153234" cy="7291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5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Free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free list is a simple data structure for managing heap memory</a:t>
            </a:r>
          </a:p>
          <a:p>
            <a:r>
              <a:rPr lang="en-US" dirty="0" smtClean="0"/>
              <a:t>Three key components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linked-list that records free regions of memory</a:t>
            </a:r>
          </a:p>
          <a:p>
            <a:pPr marL="1371600" lvl="2" indent="-514350"/>
            <a:r>
              <a:rPr lang="en-US" dirty="0" smtClean="0"/>
              <a:t>Free regions get </a:t>
            </a:r>
            <a:r>
              <a:rPr lang="en-US" dirty="0" smtClean="0">
                <a:solidFill>
                  <a:schemeClr val="accent1"/>
                </a:solidFill>
              </a:rPr>
              <a:t>split when memory is allocated</a:t>
            </a:r>
          </a:p>
          <a:p>
            <a:pPr marL="1371600" lvl="2" indent="-514350"/>
            <a:r>
              <a:rPr lang="en-US" dirty="0" smtClean="0"/>
              <a:t>Free list is kept in sorted order by memory address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Each allocated block of memory has a header that records the size of the block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 algorithm that selects which free region of memory to use for each allocation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1180681" y="195944"/>
            <a:ext cx="5461454" cy="2145322"/>
          </a:xfrm>
          <a:prstGeom prst="wedgeRectCallout">
            <a:avLst>
              <a:gd name="adj1" fmla="val -33270"/>
              <a:gd name="adj2" fmla="val 68798"/>
            </a:avLst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Design challenge: linked lists are dynamic data structures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Dynamic data structures go on the heap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But in this case, we are implementing the heap?!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421842" y="2883877"/>
            <a:ext cx="1517301" cy="42705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8" idx="3"/>
            <a:endCxn id="12" idx="1"/>
          </p:cNvCxnSpPr>
          <p:nvPr/>
        </p:nvCxnSpPr>
        <p:spPr>
          <a:xfrm flipV="1">
            <a:off x="8202891" y="6120721"/>
            <a:ext cx="380914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List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08" y="1049802"/>
            <a:ext cx="4871653" cy="1896017"/>
          </a:xfrm>
        </p:spPr>
        <p:txBody>
          <a:bodyPr>
            <a:noAutofit/>
          </a:bodyPr>
          <a:lstStyle/>
          <a:p>
            <a:r>
              <a:rPr lang="en-US" sz="2800" dirty="0"/>
              <a:t>The free list is a linked list</a:t>
            </a:r>
          </a:p>
          <a:p>
            <a:r>
              <a:rPr lang="en-US" sz="2800" dirty="0"/>
              <a:t>Stored </a:t>
            </a:r>
            <a:r>
              <a:rPr lang="en-US" sz="2800" dirty="0" smtClean="0"/>
              <a:t>in heap memory, </a:t>
            </a:r>
            <a:r>
              <a:rPr lang="en-US" sz="2800" dirty="0"/>
              <a:t>alongside other </a:t>
            </a:r>
            <a:r>
              <a:rPr lang="en-US" sz="2800" dirty="0" smtClean="0"/>
              <a:t>data</a:t>
            </a:r>
          </a:p>
          <a:p>
            <a:r>
              <a:rPr lang="en-US" sz="2800" dirty="0" smtClean="0"/>
              <a:t>For </a:t>
            </a:r>
            <a:r>
              <a:rPr lang="en-US" sz="2800" i="1" dirty="0" err="1" smtClean="0"/>
              <a:t>malloc</a:t>
            </a:r>
            <a:r>
              <a:rPr lang="en-US" sz="2800" i="1" dirty="0" smtClean="0"/>
              <a:t>(n)</a:t>
            </a:r>
            <a:r>
              <a:rPr lang="en-US" sz="2800" dirty="0" smtClean="0"/>
              <a:t>:</a:t>
            </a:r>
          </a:p>
          <a:p>
            <a:pPr marL="457200" lvl="1" indent="0">
              <a:buNone/>
            </a:pPr>
            <a:r>
              <a:rPr lang="en-US" sz="2400" i="1" dirty="0" err="1" smtClean="0"/>
              <a:t>num_bytes</a:t>
            </a:r>
            <a:r>
              <a:rPr lang="en-US" sz="2400" i="1" dirty="0" smtClean="0"/>
              <a:t> </a:t>
            </a:r>
            <a:r>
              <a:rPr lang="en-US" sz="2400" dirty="0" smtClean="0"/>
              <a:t>=</a:t>
            </a:r>
            <a:r>
              <a:rPr lang="en-US" sz="2400" i="1" dirty="0" smtClean="0"/>
              <a:t> n </a:t>
            </a:r>
            <a:r>
              <a:rPr lang="en-US" sz="2400" dirty="0" smtClean="0"/>
              <a:t>+</a:t>
            </a:r>
            <a:r>
              <a:rPr lang="en-US" sz="2400" i="1" dirty="0" smtClean="0"/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sizeof</a:t>
            </a:r>
            <a:r>
              <a:rPr lang="en-US" sz="2400" dirty="0" smtClean="0"/>
              <a:t>(header)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49657" y="1416113"/>
            <a:ext cx="1153234" cy="5175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46666" y="980179"/>
            <a:ext cx="2346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Heap Memory (4KB)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02993" y="6258092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 * head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7049657" y="5963468"/>
            <a:ext cx="1153234" cy="629014"/>
            <a:chOff x="7635579" y="5727336"/>
            <a:chExt cx="1153234" cy="629014"/>
          </a:xfrm>
        </p:grpSpPr>
        <p:sp>
          <p:nvSpPr>
            <p:cNvPr id="8" name="Rectangle 7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4088</a:t>
              </a:r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8583805" y="5889888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52525"/>
                </a:solidFill>
                <a:latin typeface="Arial" panose="020B0604020202020204" pitchFamily="34" charset="0"/>
              </a:rPr>
              <a:t>∅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>
          <a:xfrm flipV="1">
            <a:off x="6470675" y="6435229"/>
            <a:ext cx="578982" cy="752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2765" y="3601583"/>
            <a:ext cx="35205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60375" algn="l"/>
              </a:tabLst>
            </a:pPr>
            <a:r>
              <a:rPr lang="en-US" sz="2400" dirty="0" err="1">
                <a:solidFill>
                  <a:schemeClr val="accent1"/>
                </a:solidFill>
              </a:rPr>
              <a:t>typedef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struct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/>
              <a:t>node_t</a:t>
            </a:r>
            <a:r>
              <a:rPr lang="en-US" sz="2400" dirty="0"/>
              <a:t> {</a:t>
            </a:r>
          </a:p>
          <a:p>
            <a:pPr>
              <a:tabLst>
                <a:tab pos="460375" algn="l"/>
              </a:tabLst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1"/>
                </a:solidFill>
              </a:rPr>
              <a:t>int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size;</a:t>
            </a:r>
          </a:p>
          <a:p>
            <a:pPr>
              <a:tabLst>
                <a:tab pos="460375" algn="l"/>
              </a:tabLst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1"/>
                </a:solidFill>
              </a:rPr>
              <a:t>struct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/>
              <a:t>node_t</a:t>
            </a:r>
            <a:r>
              <a:rPr lang="en-US" sz="2400" dirty="0"/>
              <a:t> * next;</a:t>
            </a:r>
          </a:p>
          <a:p>
            <a:pPr>
              <a:tabLst>
                <a:tab pos="460375" algn="l"/>
              </a:tabLst>
            </a:pPr>
            <a:r>
              <a:rPr lang="en-US" sz="2400" dirty="0"/>
              <a:t>} node;</a:t>
            </a:r>
          </a:p>
          <a:p>
            <a:pPr>
              <a:tabLst>
                <a:tab pos="460375" algn="l"/>
              </a:tabLst>
            </a:pPr>
            <a:endParaRPr lang="en-US" sz="2400" dirty="0"/>
          </a:p>
          <a:p>
            <a:pPr>
              <a:tabLst>
                <a:tab pos="460375" algn="l"/>
              </a:tabLst>
            </a:pPr>
            <a:r>
              <a:rPr lang="en-US" sz="2400" dirty="0" err="1">
                <a:solidFill>
                  <a:schemeClr val="accent1"/>
                </a:solidFill>
              </a:rPr>
              <a:t>typedef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struct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/>
              <a:t>header_t</a:t>
            </a:r>
            <a:r>
              <a:rPr lang="en-US" sz="2400" dirty="0"/>
              <a:t> {</a:t>
            </a:r>
          </a:p>
          <a:p>
            <a:pPr>
              <a:tabLst>
                <a:tab pos="460375" algn="l"/>
              </a:tabLst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1"/>
                </a:solidFill>
              </a:rPr>
              <a:t>int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size</a:t>
            </a:r>
            <a:r>
              <a:rPr lang="en-US" sz="2400" dirty="0" smtClean="0"/>
              <a:t>;</a:t>
            </a:r>
            <a:endParaRPr lang="en-US" sz="2400" dirty="0"/>
          </a:p>
          <a:p>
            <a:pPr>
              <a:tabLst>
                <a:tab pos="460375" algn="l"/>
              </a:tabLst>
            </a:pPr>
            <a:r>
              <a:rPr lang="en-US" sz="2400" dirty="0" smtClean="0"/>
              <a:t>} header;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22440" y="3497628"/>
            <a:ext cx="477472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ular Callout 73"/>
          <p:cNvSpPr/>
          <p:nvPr/>
        </p:nvSpPr>
        <p:spPr>
          <a:xfrm>
            <a:off x="3832600" y="3563360"/>
            <a:ext cx="3096475" cy="1183510"/>
          </a:xfrm>
          <a:prstGeom prst="wedgeRectCallout">
            <a:avLst>
              <a:gd name="adj1" fmla="val -67623"/>
              <a:gd name="adj2" fmla="val -2695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Linked list of regions of free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size = bytes of free space</a:t>
            </a:r>
            <a:endParaRPr lang="en-US" sz="2000" dirty="0"/>
          </a:p>
        </p:txBody>
      </p:sp>
      <p:sp>
        <p:nvSpPr>
          <p:cNvPr id="75" name="Rectangular Callout 74"/>
          <p:cNvSpPr/>
          <p:nvPr/>
        </p:nvSpPr>
        <p:spPr>
          <a:xfrm>
            <a:off x="3978704" y="5029754"/>
            <a:ext cx="2800128" cy="1325651"/>
          </a:xfrm>
          <a:prstGeom prst="wedgeRectCallout">
            <a:avLst>
              <a:gd name="adj1" fmla="val -66771"/>
              <a:gd name="adj2" fmla="val -232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Header for each block of allocated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size = bytes of allocated space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78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Initialize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</a:rPr>
              <a:t>// </a:t>
            </a:r>
            <a:r>
              <a:rPr lang="en-US" sz="2800" dirty="0" err="1">
                <a:solidFill>
                  <a:schemeClr val="accent3"/>
                </a:solidFill>
              </a:rPr>
              <a:t>mmap</a:t>
            </a:r>
            <a:r>
              <a:rPr lang="en-US" sz="2800" dirty="0">
                <a:solidFill>
                  <a:schemeClr val="accent3"/>
                </a:solidFill>
              </a:rPr>
              <a:t>() returns a pointer to a chunk of free space</a:t>
            </a:r>
          </a:p>
          <a:p>
            <a:pPr marL="0" indent="0">
              <a:buNone/>
            </a:pPr>
            <a:r>
              <a:rPr lang="en-US" sz="2800" dirty="0" smtClean="0"/>
              <a:t>node * head </a:t>
            </a:r>
            <a:r>
              <a:rPr lang="en-US" sz="2800" dirty="0"/>
              <a:t>= </a:t>
            </a:r>
            <a:r>
              <a:rPr lang="en-US" sz="2800" dirty="0" err="1"/>
              <a:t>mmap</a:t>
            </a:r>
            <a:r>
              <a:rPr lang="en-US" sz="2800" dirty="0"/>
              <a:t>(NULL, </a:t>
            </a:r>
            <a:r>
              <a:rPr lang="en-US" sz="2800" dirty="0">
                <a:solidFill>
                  <a:schemeClr val="accent4"/>
                </a:solidFill>
              </a:rPr>
              <a:t>4096</a:t>
            </a:r>
            <a:r>
              <a:rPr lang="en-US" sz="2800" dirty="0"/>
              <a:t>, </a:t>
            </a:r>
            <a:r>
              <a:rPr lang="en-US" sz="2800" dirty="0" smtClean="0"/>
              <a:t>	PROT_READ|PROT_WRITE</a:t>
            </a:r>
            <a:r>
              <a:rPr lang="en-US" sz="2800" dirty="0"/>
              <a:t>,</a:t>
            </a:r>
          </a:p>
          <a:p>
            <a:pPr marL="0" indent="0">
              <a:buNone/>
            </a:pPr>
            <a:r>
              <a:rPr lang="en-US" sz="2800" dirty="0" smtClean="0"/>
              <a:t>	MAP_ANON|MAP_PRIVATE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4"/>
                </a:solidFill>
              </a:rPr>
              <a:t>-1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4"/>
                </a:solidFill>
              </a:rPr>
              <a:t>0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r>
              <a:rPr lang="en-US" sz="2800" dirty="0"/>
              <a:t>head-&gt;size = </a:t>
            </a:r>
            <a:r>
              <a:rPr lang="en-US" sz="2800" dirty="0" smtClean="0"/>
              <a:t>4096 – </a:t>
            </a:r>
            <a:r>
              <a:rPr lang="en-US" sz="2800" dirty="0" err="1" smtClean="0">
                <a:solidFill>
                  <a:schemeClr val="accent1"/>
                </a:solidFill>
              </a:rPr>
              <a:t>sizeof</a:t>
            </a:r>
            <a:r>
              <a:rPr lang="en-US" sz="2800" dirty="0" smtClean="0"/>
              <a:t>(node);</a:t>
            </a:r>
          </a:p>
          <a:p>
            <a:pPr marL="0" indent="0">
              <a:buNone/>
            </a:pPr>
            <a:r>
              <a:rPr lang="en-US" sz="2800" dirty="0" smtClean="0"/>
              <a:t>head-</a:t>
            </a:r>
            <a:r>
              <a:rPr lang="en-US" sz="2800" dirty="0"/>
              <a:t>&gt;next = NULL;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2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/>
          <p:nvPr/>
        </p:nvCxnSpPr>
        <p:spPr>
          <a:xfrm flipV="1">
            <a:off x="8202891" y="5187897"/>
            <a:ext cx="380914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2" idx="1"/>
          </p:cNvCxnSpPr>
          <p:nvPr/>
        </p:nvCxnSpPr>
        <p:spPr>
          <a:xfrm flipV="1">
            <a:off x="8202891" y="6120721"/>
            <a:ext cx="380914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 Memory (Splitting)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765" y="1189581"/>
            <a:ext cx="5888298" cy="1472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char</a:t>
            </a:r>
            <a:r>
              <a:rPr lang="en-US" sz="2400" dirty="0" smtClean="0"/>
              <a:t> * s1 = (</a:t>
            </a:r>
            <a:r>
              <a:rPr lang="en-US" sz="2400" dirty="0" smtClean="0">
                <a:solidFill>
                  <a:schemeClr val="accent1"/>
                </a:solidFill>
              </a:rPr>
              <a:t>char</a:t>
            </a:r>
            <a:r>
              <a:rPr lang="en-US" sz="2400" dirty="0" smtClean="0"/>
              <a:t> *) </a:t>
            </a:r>
            <a:r>
              <a:rPr lang="en-US" sz="2400" dirty="0" err="1" smtClean="0"/>
              <a:t>malloc</a:t>
            </a:r>
            <a:r>
              <a:rPr lang="en-US" sz="2400" dirty="0" smtClean="0"/>
              <a:t>(100); </a:t>
            </a:r>
            <a:r>
              <a:rPr lang="en-US" sz="2400" dirty="0" smtClean="0">
                <a:solidFill>
                  <a:schemeClr val="accent3"/>
                </a:solidFill>
              </a:rPr>
              <a:t>// 104 bytes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char</a:t>
            </a:r>
            <a:r>
              <a:rPr lang="en-US" sz="2400" dirty="0"/>
              <a:t> * </a:t>
            </a:r>
            <a:r>
              <a:rPr lang="en-US" sz="2400" dirty="0" smtClean="0"/>
              <a:t>s2 </a:t>
            </a:r>
            <a:r>
              <a:rPr lang="en-US" sz="2400" dirty="0"/>
              <a:t>= (</a:t>
            </a:r>
            <a:r>
              <a:rPr lang="en-US" sz="2400" dirty="0">
                <a:solidFill>
                  <a:schemeClr val="accent1"/>
                </a:solidFill>
              </a:rPr>
              <a:t>char</a:t>
            </a:r>
            <a:r>
              <a:rPr lang="en-US" sz="2400" dirty="0"/>
              <a:t> *) </a:t>
            </a:r>
            <a:r>
              <a:rPr lang="en-US" sz="2400" dirty="0" err="1"/>
              <a:t>malloc</a:t>
            </a:r>
            <a:r>
              <a:rPr lang="en-US" sz="2400" dirty="0"/>
              <a:t>(100</a:t>
            </a:r>
            <a:r>
              <a:rPr lang="en-US" sz="2400" dirty="0" smtClean="0"/>
              <a:t>); </a:t>
            </a:r>
            <a:r>
              <a:rPr lang="en-US" sz="2400" dirty="0">
                <a:solidFill>
                  <a:schemeClr val="accent3"/>
                </a:solidFill>
              </a:rPr>
              <a:t>// </a:t>
            </a:r>
            <a:r>
              <a:rPr lang="en-US" sz="2400" dirty="0" smtClean="0">
                <a:solidFill>
                  <a:schemeClr val="accent3"/>
                </a:solidFill>
              </a:rPr>
              <a:t>104 </a:t>
            </a:r>
            <a:r>
              <a:rPr lang="en-US" sz="2400" dirty="0">
                <a:solidFill>
                  <a:schemeClr val="accent3"/>
                </a:solidFill>
              </a:rPr>
              <a:t>bytes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char</a:t>
            </a:r>
            <a:r>
              <a:rPr lang="en-US" sz="2400" dirty="0"/>
              <a:t> * </a:t>
            </a:r>
            <a:r>
              <a:rPr lang="en-US" sz="2400" dirty="0" smtClean="0"/>
              <a:t>s3 </a:t>
            </a:r>
            <a:r>
              <a:rPr lang="en-US" sz="2400" dirty="0"/>
              <a:t>= (</a:t>
            </a:r>
            <a:r>
              <a:rPr lang="en-US" sz="2400" dirty="0">
                <a:solidFill>
                  <a:schemeClr val="accent1"/>
                </a:solidFill>
              </a:rPr>
              <a:t>char</a:t>
            </a:r>
            <a:r>
              <a:rPr lang="en-US" sz="2400" dirty="0"/>
              <a:t> *) </a:t>
            </a:r>
            <a:r>
              <a:rPr lang="en-US" sz="2400" dirty="0" err="1"/>
              <a:t>malloc</a:t>
            </a:r>
            <a:r>
              <a:rPr lang="en-US" sz="2400" dirty="0"/>
              <a:t>(100</a:t>
            </a:r>
            <a:r>
              <a:rPr lang="en-US" sz="2400" dirty="0" smtClean="0"/>
              <a:t>); </a:t>
            </a:r>
            <a:r>
              <a:rPr lang="en-US" sz="2400" dirty="0">
                <a:solidFill>
                  <a:schemeClr val="accent3"/>
                </a:solidFill>
              </a:rPr>
              <a:t>// </a:t>
            </a:r>
            <a:r>
              <a:rPr lang="en-US" sz="2400" dirty="0" smtClean="0">
                <a:solidFill>
                  <a:schemeClr val="accent3"/>
                </a:solidFill>
              </a:rPr>
              <a:t>104 </a:t>
            </a:r>
            <a:r>
              <a:rPr lang="en-US" sz="2400" dirty="0">
                <a:solidFill>
                  <a:schemeClr val="accent3"/>
                </a:solidFill>
              </a:rPr>
              <a:t>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49657" y="1416113"/>
            <a:ext cx="1153234" cy="5175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46666" y="980179"/>
            <a:ext cx="2346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Heap Memory (4KB)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02993" y="625227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 * head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7049657" y="5963468"/>
            <a:ext cx="1153234" cy="629014"/>
            <a:chOff x="7635579" y="5727336"/>
            <a:chExt cx="1153234" cy="629014"/>
          </a:xfrm>
        </p:grpSpPr>
        <p:sp>
          <p:nvSpPr>
            <p:cNvPr id="8" name="Rectangle 7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4088</a:t>
              </a:r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8583805" y="5889888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52525"/>
                </a:solidFill>
                <a:latin typeface="Arial" panose="020B0604020202020204" pitchFamily="34" charset="0"/>
              </a:rPr>
              <a:t>∅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>
          <a:xfrm flipV="1">
            <a:off x="6470675" y="6435229"/>
            <a:ext cx="578982" cy="170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049657" y="5005522"/>
            <a:ext cx="1153234" cy="629014"/>
            <a:chOff x="7635579" y="5727336"/>
            <a:chExt cx="1153234" cy="629014"/>
          </a:xfrm>
        </p:grpSpPr>
        <p:sp>
          <p:nvSpPr>
            <p:cNvPr id="18" name="Rectangle 17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3984</a:t>
              </a:r>
              <a:endParaRPr lang="en-US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569765" y="4957064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52525"/>
                </a:solidFill>
                <a:latin typeface="Arial" panose="020B0604020202020204" pitchFamily="34" charset="0"/>
              </a:rPr>
              <a:t>∅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049660" y="6277975"/>
            <a:ext cx="1153234" cy="3145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35691" y="6108379"/>
            <a:ext cx="10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 * s1</a:t>
            </a:r>
            <a:endParaRPr lang="en-US" b="1" dirty="0"/>
          </a:p>
        </p:txBody>
      </p:sp>
      <p:cxnSp>
        <p:nvCxnSpPr>
          <p:cNvPr id="28" name="Straight Arrow Connector 27"/>
          <p:cNvCxnSpPr>
            <a:stCxn id="27" idx="3"/>
          </p:cNvCxnSpPr>
          <p:nvPr/>
        </p:nvCxnSpPr>
        <p:spPr>
          <a:xfrm>
            <a:off x="6465140" y="6293045"/>
            <a:ext cx="58451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02993" y="5296201"/>
            <a:ext cx="136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 * head</a:t>
            </a:r>
            <a:endParaRPr lang="en-US" b="1" dirty="0"/>
          </a:p>
        </p:txBody>
      </p:sp>
      <p:cxnSp>
        <p:nvCxnSpPr>
          <p:cNvPr id="31" name="Straight Arrow Connector 30"/>
          <p:cNvCxnSpPr>
            <a:stCxn id="30" idx="3"/>
            <a:endCxn id="19" idx="1"/>
          </p:cNvCxnSpPr>
          <p:nvPr/>
        </p:nvCxnSpPr>
        <p:spPr>
          <a:xfrm flipV="1">
            <a:off x="6470675" y="5477283"/>
            <a:ext cx="578982" cy="358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051604" y="5639330"/>
            <a:ext cx="1151290" cy="634592"/>
          </a:xfrm>
          <a:prstGeom prst="rect">
            <a:avLst/>
          </a:prstGeom>
          <a:pattFill prst="dotDmnd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endCxn id="52" idx="1"/>
          </p:cNvCxnSpPr>
          <p:nvPr/>
        </p:nvCxnSpPr>
        <p:spPr>
          <a:xfrm flipV="1">
            <a:off x="8200947" y="4180064"/>
            <a:ext cx="380914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7047713" y="4052954"/>
            <a:ext cx="1153234" cy="629014"/>
            <a:chOff x="7635579" y="5727336"/>
            <a:chExt cx="1153234" cy="629014"/>
          </a:xfrm>
        </p:grpSpPr>
        <p:sp>
          <p:nvSpPr>
            <p:cNvPr id="50" name="Rectangle 49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3880</a:t>
              </a:r>
              <a:endParaRPr lang="en-US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8581861" y="3949231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52525"/>
                </a:solidFill>
                <a:latin typeface="Arial" panose="020B0604020202020204" pitchFamily="34" charset="0"/>
              </a:rPr>
              <a:t>∅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7047722" y="5320384"/>
            <a:ext cx="1153234" cy="3145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433747" y="5150785"/>
            <a:ext cx="10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 * s2</a:t>
            </a:r>
            <a:endParaRPr lang="en-US" b="1" dirty="0"/>
          </a:p>
        </p:txBody>
      </p:sp>
      <p:cxnSp>
        <p:nvCxnSpPr>
          <p:cNvPr id="57" name="Straight Arrow Connector 56"/>
          <p:cNvCxnSpPr>
            <a:stCxn id="56" idx="3"/>
          </p:cNvCxnSpPr>
          <p:nvPr/>
        </p:nvCxnSpPr>
        <p:spPr>
          <a:xfrm>
            <a:off x="6463196" y="5335451"/>
            <a:ext cx="58451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101049" y="4339407"/>
            <a:ext cx="136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 * head</a:t>
            </a:r>
            <a:endParaRPr lang="en-US" b="1" dirty="0"/>
          </a:p>
        </p:txBody>
      </p:sp>
      <p:cxnSp>
        <p:nvCxnSpPr>
          <p:cNvPr id="59" name="Straight Arrow Connector 58"/>
          <p:cNvCxnSpPr>
            <a:stCxn id="58" idx="3"/>
            <a:endCxn id="51" idx="1"/>
          </p:cNvCxnSpPr>
          <p:nvPr/>
        </p:nvCxnSpPr>
        <p:spPr>
          <a:xfrm>
            <a:off x="6468731" y="4524073"/>
            <a:ext cx="578982" cy="64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049666" y="4681736"/>
            <a:ext cx="1151290" cy="634592"/>
          </a:xfrm>
          <a:prstGeom prst="rect">
            <a:avLst/>
          </a:prstGeom>
          <a:pattFill prst="dotDmnd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63" idx="3"/>
            <a:endCxn id="65" idx="1"/>
          </p:cNvCxnSpPr>
          <p:nvPr/>
        </p:nvCxnSpPr>
        <p:spPr>
          <a:xfrm flipV="1">
            <a:off x="8200947" y="3245411"/>
            <a:ext cx="380914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047713" y="3088158"/>
            <a:ext cx="1153234" cy="629014"/>
            <a:chOff x="7635579" y="5727336"/>
            <a:chExt cx="1153234" cy="629014"/>
          </a:xfrm>
        </p:grpSpPr>
        <p:sp>
          <p:nvSpPr>
            <p:cNvPr id="63" name="Rectangle 62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3776</a:t>
              </a:r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8581861" y="3014578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52525"/>
                </a:solidFill>
                <a:latin typeface="Arial" panose="020B0604020202020204" pitchFamily="34" charset="0"/>
              </a:rPr>
              <a:t>∅</a:t>
            </a:r>
            <a:endParaRPr lang="en-US" sz="2400" dirty="0"/>
          </a:p>
        </p:txBody>
      </p:sp>
      <p:sp>
        <p:nvSpPr>
          <p:cNvPr id="68" name="Rectangle 67"/>
          <p:cNvSpPr/>
          <p:nvPr/>
        </p:nvSpPr>
        <p:spPr>
          <a:xfrm>
            <a:off x="7047722" y="4365638"/>
            <a:ext cx="1153234" cy="3145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433747" y="4170928"/>
            <a:ext cx="10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 * s3</a:t>
            </a:r>
            <a:endParaRPr lang="en-US" b="1" dirty="0"/>
          </a:p>
        </p:txBody>
      </p:sp>
      <p:cxnSp>
        <p:nvCxnSpPr>
          <p:cNvPr id="70" name="Straight Arrow Connector 69"/>
          <p:cNvCxnSpPr>
            <a:stCxn id="69" idx="3"/>
          </p:cNvCxnSpPr>
          <p:nvPr/>
        </p:nvCxnSpPr>
        <p:spPr>
          <a:xfrm>
            <a:off x="6463196" y="4355594"/>
            <a:ext cx="58451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101049" y="3377006"/>
            <a:ext cx="136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 * head</a:t>
            </a:r>
            <a:endParaRPr lang="en-US" b="1" dirty="0"/>
          </a:p>
        </p:txBody>
      </p:sp>
      <p:cxnSp>
        <p:nvCxnSpPr>
          <p:cNvPr id="72" name="Straight Arrow Connector 71"/>
          <p:cNvCxnSpPr>
            <a:stCxn id="71" idx="3"/>
            <a:endCxn id="64" idx="1"/>
          </p:cNvCxnSpPr>
          <p:nvPr/>
        </p:nvCxnSpPr>
        <p:spPr>
          <a:xfrm flipV="1">
            <a:off x="6468731" y="3559919"/>
            <a:ext cx="578982" cy="175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049666" y="3726988"/>
            <a:ext cx="1151290" cy="634592"/>
          </a:xfrm>
          <a:prstGeom prst="rect">
            <a:avLst/>
          </a:prstGeom>
          <a:pattFill prst="dotDmnd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82765" y="3601583"/>
            <a:ext cx="35205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60375" algn="l"/>
              </a:tabLst>
            </a:pPr>
            <a:r>
              <a:rPr lang="en-US" sz="2400" dirty="0" err="1">
                <a:solidFill>
                  <a:schemeClr val="accent1"/>
                </a:solidFill>
              </a:rPr>
              <a:t>typedef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struct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/>
              <a:t>node_t</a:t>
            </a:r>
            <a:r>
              <a:rPr lang="en-US" sz="2400" dirty="0"/>
              <a:t> {</a:t>
            </a:r>
          </a:p>
          <a:p>
            <a:pPr>
              <a:tabLst>
                <a:tab pos="460375" algn="l"/>
              </a:tabLst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1"/>
                </a:solidFill>
              </a:rPr>
              <a:t>int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size;</a:t>
            </a:r>
          </a:p>
          <a:p>
            <a:pPr>
              <a:tabLst>
                <a:tab pos="460375" algn="l"/>
              </a:tabLst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1"/>
                </a:solidFill>
              </a:rPr>
              <a:t>struct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/>
              <a:t>node_t</a:t>
            </a:r>
            <a:r>
              <a:rPr lang="en-US" sz="2400" dirty="0"/>
              <a:t> * next;</a:t>
            </a:r>
          </a:p>
          <a:p>
            <a:pPr>
              <a:tabLst>
                <a:tab pos="460375" algn="l"/>
              </a:tabLst>
            </a:pPr>
            <a:r>
              <a:rPr lang="en-US" sz="2400" dirty="0"/>
              <a:t>} node;</a:t>
            </a:r>
          </a:p>
          <a:p>
            <a:pPr>
              <a:tabLst>
                <a:tab pos="460375" algn="l"/>
              </a:tabLst>
            </a:pPr>
            <a:endParaRPr lang="en-US" sz="2400" dirty="0"/>
          </a:p>
          <a:p>
            <a:pPr>
              <a:tabLst>
                <a:tab pos="460375" algn="l"/>
              </a:tabLst>
            </a:pPr>
            <a:r>
              <a:rPr lang="en-US" sz="2400" dirty="0" err="1">
                <a:solidFill>
                  <a:schemeClr val="accent1"/>
                </a:solidFill>
              </a:rPr>
              <a:t>typedef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struct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/>
              <a:t>header_t</a:t>
            </a:r>
            <a:r>
              <a:rPr lang="en-US" sz="2400" dirty="0"/>
              <a:t> {</a:t>
            </a:r>
          </a:p>
          <a:p>
            <a:pPr>
              <a:tabLst>
                <a:tab pos="460375" algn="l"/>
              </a:tabLst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1"/>
                </a:solidFill>
              </a:rPr>
              <a:t>int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size</a:t>
            </a:r>
            <a:r>
              <a:rPr lang="en-US" sz="2400" dirty="0" smtClean="0"/>
              <a:t>;</a:t>
            </a:r>
            <a:endParaRPr lang="en-US" sz="2400" dirty="0"/>
          </a:p>
          <a:p>
            <a:pPr>
              <a:tabLst>
                <a:tab pos="460375" algn="l"/>
              </a:tabLst>
            </a:pPr>
            <a:r>
              <a:rPr lang="en-US" sz="2400" dirty="0" smtClean="0"/>
              <a:t>} header;</a:t>
            </a:r>
            <a:endParaRPr lang="en-US" sz="24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75846" y="3491804"/>
            <a:ext cx="477472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ular Callout 76"/>
          <p:cNvSpPr/>
          <p:nvPr/>
        </p:nvSpPr>
        <p:spPr>
          <a:xfrm>
            <a:off x="4227859" y="6234877"/>
            <a:ext cx="1119499" cy="445850"/>
          </a:xfrm>
          <a:prstGeom prst="wedgeRectCallout">
            <a:avLst>
              <a:gd name="adj1" fmla="val 213948"/>
              <a:gd name="adj2" fmla="val 386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Header</a:t>
            </a:r>
            <a:endParaRPr lang="en-US" sz="2000" dirty="0"/>
          </a:p>
        </p:txBody>
      </p:sp>
      <p:sp>
        <p:nvSpPr>
          <p:cNvPr id="78" name="Rectangular Callout 77"/>
          <p:cNvSpPr/>
          <p:nvPr/>
        </p:nvSpPr>
        <p:spPr>
          <a:xfrm>
            <a:off x="3649013" y="4166228"/>
            <a:ext cx="2624698" cy="1159947"/>
          </a:xfrm>
          <a:prstGeom prst="wedgeRectCallout">
            <a:avLst>
              <a:gd name="adj1" fmla="val 88353"/>
              <a:gd name="adj2" fmla="val 8219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Free region is “split” into allocated and free regions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910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20" grpId="0"/>
      <p:bldP spid="20" grpId="1"/>
      <p:bldP spid="24" grpId="0" animBg="1"/>
      <p:bldP spid="27" grpId="0"/>
      <p:bldP spid="30" grpId="0"/>
      <p:bldP spid="30" grpId="1"/>
      <p:bldP spid="35" grpId="0" animBg="1"/>
      <p:bldP spid="52" grpId="0"/>
      <p:bldP spid="52" grpId="1"/>
      <p:bldP spid="55" grpId="0" animBg="1"/>
      <p:bldP spid="56" grpId="0"/>
      <p:bldP spid="58" grpId="0"/>
      <p:bldP spid="58" grpId="1"/>
      <p:bldP spid="60" grpId="0" animBg="1"/>
      <p:bldP spid="65" grpId="0"/>
      <p:bldP spid="68" grpId="0" animBg="1"/>
      <p:bldP spid="69" grpId="0"/>
      <p:bldP spid="71" grpId="0"/>
      <p:bldP spid="73" grpId="0" animBg="1"/>
      <p:bldP spid="77" grpId="0" animBg="1"/>
      <p:bldP spid="77" grpId="1" animBg="1"/>
      <p:bldP spid="78" grpId="0" animBg="1"/>
      <p:bldP spid="7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Freeing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49657" y="1416113"/>
            <a:ext cx="1153234" cy="5175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46666" y="980179"/>
            <a:ext cx="2346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Heap Memory (4KB)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02993" y="635128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 * head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>
          <a:xfrm flipV="1">
            <a:off x="6470675" y="6435229"/>
            <a:ext cx="578982" cy="10072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049657" y="6277975"/>
            <a:ext cx="1153234" cy="3145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35691" y="6096731"/>
            <a:ext cx="10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 * s1</a:t>
            </a:r>
            <a:endParaRPr lang="en-US" b="1" dirty="0"/>
          </a:p>
        </p:txBody>
      </p:sp>
      <p:cxnSp>
        <p:nvCxnSpPr>
          <p:cNvPr id="28" name="Straight Arrow Connector 27"/>
          <p:cNvCxnSpPr>
            <a:stCxn id="27" idx="3"/>
          </p:cNvCxnSpPr>
          <p:nvPr/>
        </p:nvCxnSpPr>
        <p:spPr>
          <a:xfrm>
            <a:off x="6465140" y="6281397"/>
            <a:ext cx="58451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02993" y="5395211"/>
            <a:ext cx="136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 * head</a:t>
            </a:r>
            <a:endParaRPr lang="en-US" b="1" dirty="0"/>
          </a:p>
        </p:txBody>
      </p:sp>
      <p:cxnSp>
        <p:nvCxnSpPr>
          <p:cNvPr id="31" name="Straight Arrow Connector 30"/>
          <p:cNvCxnSpPr>
            <a:stCxn id="30" idx="3"/>
            <a:endCxn id="19" idx="1"/>
          </p:cNvCxnSpPr>
          <p:nvPr/>
        </p:nvCxnSpPr>
        <p:spPr>
          <a:xfrm flipV="1">
            <a:off x="6470675" y="5477283"/>
            <a:ext cx="578982" cy="10259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046578" y="5639330"/>
            <a:ext cx="1151290" cy="634592"/>
          </a:xfrm>
          <a:prstGeom prst="rect">
            <a:avLst/>
          </a:prstGeom>
          <a:pattFill prst="dotDmnd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047713" y="5320384"/>
            <a:ext cx="1153234" cy="3145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433747" y="5150785"/>
            <a:ext cx="10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 * s2</a:t>
            </a:r>
            <a:endParaRPr lang="en-US" b="1" dirty="0"/>
          </a:p>
        </p:txBody>
      </p:sp>
      <p:cxnSp>
        <p:nvCxnSpPr>
          <p:cNvPr id="57" name="Straight Arrow Connector 56"/>
          <p:cNvCxnSpPr>
            <a:stCxn id="56" idx="3"/>
          </p:cNvCxnSpPr>
          <p:nvPr/>
        </p:nvCxnSpPr>
        <p:spPr>
          <a:xfrm>
            <a:off x="6463196" y="5335451"/>
            <a:ext cx="58451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049657" y="4681736"/>
            <a:ext cx="1151290" cy="634592"/>
          </a:xfrm>
          <a:prstGeom prst="rect">
            <a:avLst/>
          </a:prstGeom>
          <a:pattFill prst="dotDmnd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63" idx="3"/>
            <a:endCxn id="65" idx="1"/>
          </p:cNvCxnSpPr>
          <p:nvPr/>
        </p:nvCxnSpPr>
        <p:spPr>
          <a:xfrm flipV="1">
            <a:off x="8200947" y="3245411"/>
            <a:ext cx="380914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047713" y="3088158"/>
            <a:ext cx="1153234" cy="629014"/>
            <a:chOff x="7635579" y="5727336"/>
            <a:chExt cx="1153234" cy="629014"/>
          </a:xfrm>
        </p:grpSpPr>
        <p:sp>
          <p:nvSpPr>
            <p:cNvPr id="63" name="Rectangle 62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3776</a:t>
              </a:r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8581861" y="3014578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52525"/>
                </a:solidFill>
                <a:latin typeface="Arial" panose="020B0604020202020204" pitchFamily="34" charset="0"/>
              </a:rPr>
              <a:t>∅</a:t>
            </a:r>
            <a:endParaRPr lang="en-US" sz="2400" dirty="0"/>
          </a:p>
        </p:txBody>
      </p:sp>
      <p:sp>
        <p:nvSpPr>
          <p:cNvPr id="68" name="Rectangle 67"/>
          <p:cNvSpPr/>
          <p:nvPr/>
        </p:nvSpPr>
        <p:spPr>
          <a:xfrm>
            <a:off x="7047713" y="4365638"/>
            <a:ext cx="1153234" cy="3145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433747" y="4170928"/>
            <a:ext cx="10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 * s3</a:t>
            </a:r>
            <a:endParaRPr lang="en-US" b="1" dirty="0"/>
          </a:p>
        </p:txBody>
      </p:sp>
      <p:cxnSp>
        <p:nvCxnSpPr>
          <p:cNvPr id="70" name="Straight Arrow Connector 69"/>
          <p:cNvCxnSpPr>
            <a:stCxn id="69" idx="3"/>
          </p:cNvCxnSpPr>
          <p:nvPr/>
        </p:nvCxnSpPr>
        <p:spPr>
          <a:xfrm>
            <a:off x="6463196" y="4355594"/>
            <a:ext cx="58451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101049" y="3377016"/>
            <a:ext cx="136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 * head</a:t>
            </a:r>
            <a:endParaRPr lang="en-US" b="1" dirty="0"/>
          </a:p>
        </p:txBody>
      </p:sp>
      <p:cxnSp>
        <p:nvCxnSpPr>
          <p:cNvPr id="72" name="Straight Arrow Connector 71"/>
          <p:cNvCxnSpPr>
            <a:stCxn id="71" idx="3"/>
            <a:endCxn id="64" idx="1"/>
          </p:cNvCxnSpPr>
          <p:nvPr/>
        </p:nvCxnSpPr>
        <p:spPr>
          <a:xfrm flipV="1">
            <a:off x="6468731" y="3559919"/>
            <a:ext cx="578982" cy="17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049657" y="3726988"/>
            <a:ext cx="1151290" cy="634592"/>
          </a:xfrm>
          <a:prstGeom prst="rect">
            <a:avLst/>
          </a:prstGeom>
          <a:pattFill prst="dotDmnd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82765" y="3601583"/>
            <a:ext cx="35205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60375" algn="l"/>
              </a:tabLst>
            </a:pPr>
            <a:r>
              <a:rPr lang="en-US" sz="2400" dirty="0" err="1">
                <a:solidFill>
                  <a:schemeClr val="accent1"/>
                </a:solidFill>
              </a:rPr>
              <a:t>typedef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struct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/>
              <a:t>node_t</a:t>
            </a:r>
            <a:r>
              <a:rPr lang="en-US" sz="2400" dirty="0"/>
              <a:t> {</a:t>
            </a:r>
          </a:p>
          <a:p>
            <a:pPr>
              <a:tabLst>
                <a:tab pos="460375" algn="l"/>
              </a:tabLst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1"/>
                </a:solidFill>
              </a:rPr>
              <a:t>int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size;</a:t>
            </a:r>
          </a:p>
          <a:p>
            <a:pPr>
              <a:tabLst>
                <a:tab pos="460375" algn="l"/>
              </a:tabLst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1"/>
                </a:solidFill>
              </a:rPr>
              <a:t>struct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/>
              <a:t>node_t</a:t>
            </a:r>
            <a:r>
              <a:rPr lang="en-US" sz="2400" dirty="0"/>
              <a:t> * next;</a:t>
            </a:r>
          </a:p>
          <a:p>
            <a:pPr>
              <a:tabLst>
                <a:tab pos="460375" algn="l"/>
              </a:tabLst>
            </a:pPr>
            <a:r>
              <a:rPr lang="en-US" sz="2400" dirty="0"/>
              <a:t>} node;</a:t>
            </a:r>
          </a:p>
          <a:p>
            <a:pPr>
              <a:tabLst>
                <a:tab pos="460375" algn="l"/>
              </a:tabLst>
            </a:pPr>
            <a:endParaRPr lang="en-US" sz="2400" dirty="0"/>
          </a:p>
          <a:p>
            <a:pPr>
              <a:tabLst>
                <a:tab pos="460375" algn="l"/>
              </a:tabLst>
            </a:pPr>
            <a:r>
              <a:rPr lang="en-US" sz="2400" dirty="0" err="1">
                <a:solidFill>
                  <a:schemeClr val="accent1"/>
                </a:solidFill>
              </a:rPr>
              <a:t>typedef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struct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/>
              <a:t>header_t</a:t>
            </a:r>
            <a:r>
              <a:rPr lang="en-US" sz="2400" dirty="0"/>
              <a:t> {</a:t>
            </a:r>
          </a:p>
          <a:p>
            <a:pPr>
              <a:tabLst>
                <a:tab pos="460375" algn="l"/>
              </a:tabLst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1"/>
                </a:solidFill>
              </a:rPr>
              <a:t>int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size</a:t>
            </a:r>
            <a:r>
              <a:rPr lang="en-US" sz="2400" dirty="0" smtClean="0"/>
              <a:t>;</a:t>
            </a:r>
            <a:endParaRPr lang="en-US" sz="2400" dirty="0"/>
          </a:p>
          <a:p>
            <a:pPr>
              <a:tabLst>
                <a:tab pos="460375" algn="l"/>
              </a:tabLst>
            </a:pPr>
            <a:r>
              <a:rPr lang="en-US" sz="2400" dirty="0" smtClean="0"/>
              <a:t>} header;</a:t>
            </a:r>
            <a:endParaRPr lang="en-US" sz="24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75846" y="3491804"/>
            <a:ext cx="477472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/>
          <p:cNvSpPr txBox="1">
            <a:spLocks/>
          </p:cNvSpPr>
          <p:nvPr/>
        </p:nvSpPr>
        <p:spPr>
          <a:xfrm>
            <a:off x="282765" y="1189581"/>
            <a:ext cx="5888298" cy="21924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The free list is kept in sorted order</a:t>
            </a:r>
          </a:p>
          <a:p>
            <a:pPr lvl="1"/>
            <a:r>
              <a:rPr lang="en-US" sz="2400" dirty="0" smtClean="0"/>
              <a:t>free() is an O(n) operation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free(s2); </a:t>
            </a:r>
            <a:r>
              <a:rPr lang="en-US" sz="2400" dirty="0" smtClean="0">
                <a:solidFill>
                  <a:schemeClr val="accent3"/>
                </a:solidFill>
              </a:rPr>
              <a:t>// returns 100 + 4 – 8 bytes</a:t>
            </a:r>
          </a:p>
          <a:p>
            <a:pPr marL="0" indent="0">
              <a:buNone/>
            </a:pPr>
            <a:r>
              <a:rPr lang="en-US" sz="2400" dirty="0" smtClean="0"/>
              <a:t>free(s1); </a:t>
            </a:r>
            <a:r>
              <a:rPr lang="en-US" sz="2400" dirty="0">
                <a:solidFill>
                  <a:schemeClr val="accent3"/>
                </a:solidFill>
              </a:rPr>
              <a:t>// returns </a:t>
            </a:r>
            <a:r>
              <a:rPr lang="en-US" sz="2400" dirty="0" smtClean="0">
                <a:solidFill>
                  <a:schemeClr val="accent3"/>
                </a:solidFill>
              </a:rPr>
              <a:t>100 + 4 - 8 bytes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free(s3); </a:t>
            </a:r>
            <a:r>
              <a:rPr lang="en-US" sz="2400" dirty="0">
                <a:solidFill>
                  <a:schemeClr val="accent3"/>
                </a:solidFill>
              </a:rPr>
              <a:t>// returns </a:t>
            </a:r>
            <a:r>
              <a:rPr lang="en-US" sz="2400" dirty="0" smtClean="0">
                <a:solidFill>
                  <a:schemeClr val="accent3"/>
                </a:solidFill>
              </a:rPr>
              <a:t>100 + 4 - 8 bytes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54" name="Rectangular Callout 53"/>
          <p:cNvSpPr/>
          <p:nvPr/>
        </p:nvSpPr>
        <p:spPr>
          <a:xfrm>
            <a:off x="3550503" y="2130587"/>
            <a:ext cx="2800128" cy="1271117"/>
          </a:xfrm>
          <a:prstGeom prst="wedgeRectCallout">
            <a:avLst>
              <a:gd name="adj1" fmla="val 72440"/>
              <a:gd name="adj2" fmla="val 3913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All memory is free, but the free list divided into four regions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049657" y="5963468"/>
            <a:ext cx="1153234" cy="629014"/>
            <a:chOff x="7635579" y="5727336"/>
            <a:chExt cx="1153234" cy="629014"/>
          </a:xfrm>
        </p:grpSpPr>
        <p:sp>
          <p:nvSpPr>
            <p:cNvPr id="8" name="Rectangle 7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96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49657" y="5005522"/>
            <a:ext cx="1153234" cy="629014"/>
            <a:chOff x="7635579" y="5727336"/>
            <a:chExt cx="1153234" cy="629014"/>
          </a:xfrm>
        </p:grpSpPr>
        <p:sp>
          <p:nvSpPr>
            <p:cNvPr id="18" name="Rectangle 17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96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047713" y="4052954"/>
            <a:ext cx="1153234" cy="629014"/>
            <a:chOff x="7635579" y="5727336"/>
            <a:chExt cx="1153234" cy="629014"/>
          </a:xfrm>
        </p:grpSpPr>
        <p:sp>
          <p:nvSpPr>
            <p:cNvPr id="50" name="Rectangle 49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96</a:t>
              </a:r>
              <a:endParaRPr lang="en-US" dirty="0"/>
            </a:p>
          </p:txBody>
        </p:sp>
      </p:grpSp>
      <p:cxnSp>
        <p:nvCxnSpPr>
          <p:cNvPr id="16" name="Elbow Connector 15"/>
          <p:cNvCxnSpPr>
            <a:stCxn id="18" idx="3"/>
            <a:endCxn id="64" idx="3"/>
          </p:cNvCxnSpPr>
          <p:nvPr/>
        </p:nvCxnSpPr>
        <p:spPr>
          <a:xfrm flipH="1" flipV="1">
            <a:off x="8200947" y="3559919"/>
            <a:ext cx="1944" cy="1602857"/>
          </a:xfrm>
          <a:prstGeom prst="bentConnector3">
            <a:avLst>
              <a:gd name="adj1" fmla="val -11759259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8" idx="3"/>
            <a:endCxn id="19" idx="3"/>
          </p:cNvCxnSpPr>
          <p:nvPr/>
        </p:nvCxnSpPr>
        <p:spPr>
          <a:xfrm flipV="1">
            <a:off x="8202891" y="5477283"/>
            <a:ext cx="12700" cy="643439"/>
          </a:xfrm>
          <a:prstGeom prst="bentConnector3">
            <a:avLst>
              <a:gd name="adj1" fmla="val 180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8" idx="3"/>
            <a:endCxn id="51" idx="3"/>
          </p:cNvCxnSpPr>
          <p:nvPr/>
        </p:nvCxnSpPr>
        <p:spPr>
          <a:xfrm flipH="1" flipV="1">
            <a:off x="8200947" y="4524715"/>
            <a:ext cx="1944" cy="638061"/>
          </a:xfrm>
          <a:prstGeom prst="bentConnector3">
            <a:avLst>
              <a:gd name="adj1" fmla="val -11759259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0" idx="3"/>
            <a:endCxn id="64" idx="3"/>
          </p:cNvCxnSpPr>
          <p:nvPr/>
        </p:nvCxnSpPr>
        <p:spPr>
          <a:xfrm flipV="1">
            <a:off x="8200947" y="3559919"/>
            <a:ext cx="12700" cy="650289"/>
          </a:xfrm>
          <a:prstGeom prst="bentConnector3">
            <a:avLst>
              <a:gd name="adj1" fmla="val 180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ular Callout 76"/>
          <p:cNvSpPr/>
          <p:nvPr/>
        </p:nvSpPr>
        <p:spPr>
          <a:xfrm>
            <a:off x="1939330" y="4966225"/>
            <a:ext cx="3016937" cy="1478137"/>
          </a:xfrm>
          <a:prstGeom prst="wedgeRectCallout">
            <a:avLst>
              <a:gd name="adj1" fmla="val 67230"/>
              <a:gd name="adj2" fmla="val 401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These pointers are “dangling”: they still point to heap memory, but the pointers are invalid</a:t>
            </a:r>
          </a:p>
        </p:txBody>
      </p:sp>
    </p:spTree>
    <p:extLst>
      <p:ext uri="{BB962C8B-B14F-4D97-AF65-F5344CB8AC3E}">
        <p14:creationId xmlns:p14="http://schemas.microsoft.com/office/powerpoint/2010/main" val="28914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/>
      <p:bldP spid="30" grpId="1"/>
      <p:bldP spid="35" grpId="0" animBg="1"/>
      <p:bldP spid="60" grpId="0" animBg="1"/>
      <p:bldP spid="71" grpId="0"/>
      <p:bldP spid="73" grpId="0" animBg="1"/>
      <p:bldP spid="54" grpId="0" animBg="1"/>
      <p:bldP spid="7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764" y="1351277"/>
            <a:ext cx="6543204" cy="20945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Free regions should be merged with their neighbors</a:t>
            </a:r>
          </a:p>
          <a:p>
            <a:pPr lvl="1"/>
            <a:r>
              <a:rPr lang="en-US" sz="2400" dirty="0" smtClean="0"/>
              <a:t>Helps to minimize fragmentation</a:t>
            </a:r>
          </a:p>
          <a:p>
            <a:pPr lvl="1"/>
            <a:r>
              <a:rPr lang="en-US" sz="2400" dirty="0" smtClean="0"/>
              <a:t>This would be O(n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 if the list was not sorted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282765" y="3601583"/>
            <a:ext cx="35205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60375" algn="l"/>
              </a:tabLst>
            </a:pPr>
            <a:r>
              <a:rPr lang="en-US" sz="2400" dirty="0" err="1">
                <a:solidFill>
                  <a:schemeClr val="accent1"/>
                </a:solidFill>
              </a:rPr>
              <a:t>typedef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struct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/>
              <a:t>node_t</a:t>
            </a:r>
            <a:r>
              <a:rPr lang="en-US" sz="2400" dirty="0"/>
              <a:t> {</a:t>
            </a:r>
          </a:p>
          <a:p>
            <a:pPr>
              <a:tabLst>
                <a:tab pos="460375" algn="l"/>
              </a:tabLst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1"/>
                </a:solidFill>
              </a:rPr>
              <a:t>int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size;</a:t>
            </a:r>
          </a:p>
          <a:p>
            <a:pPr>
              <a:tabLst>
                <a:tab pos="460375" algn="l"/>
              </a:tabLst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1"/>
                </a:solidFill>
              </a:rPr>
              <a:t>struct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/>
              <a:t>node_t</a:t>
            </a:r>
            <a:r>
              <a:rPr lang="en-US" sz="2400" dirty="0"/>
              <a:t> * next;</a:t>
            </a:r>
          </a:p>
          <a:p>
            <a:pPr>
              <a:tabLst>
                <a:tab pos="460375" algn="l"/>
              </a:tabLst>
            </a:pPr>
            <a:r>
              <a:rPr lang="en-US" sz="2400" dirty="0"/>
              <a:t>} node;</a:t>
            </a:r>
          </a:p>
          <a:p>
            <a:pPr>
              <a:tabLst>
                <a:tab pos="460375" algn="l"/>
              </a:tabLst>
            </a:pPr>
            <a:endParaRPr lang="en-US" sz="2400" dirty="0"/>
          </a:p>
          <a:p>
            <a:pPr>
              <a:tabLst>
                <a:tab pos="460375" algn="l"/>
              </a:tabLst>
            </a:pPr>
            <a:r>
              <a:rPr lang="en-US" sz="2400" dirty="0" err="1">
                <a:solidFill>
                  <a:schemeClr val="accent1"/>
                </a:solidFill>
              </a:rPr>
              <a:t>typedef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struct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/>
              <a:t>header_t</a:t>
            </a:r>
            <a:r>
              <a:rPr lang="en-US" sz="2400" dirty="0"/>
              <a:t> {</a:t>
            </a:r>
          </a:p>
          <a:p>
            <a:pPr>
              <a:tabLst>
                <a:tab pos="460375" algn="l"/>
              </a:tabLst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1"/>
                </a:solidFill>
              </a:rPr>
              <a:t>int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size</a:t>
            </a:r>
            <a:r>
              <a:rPr lang="en-US" sz="2400" dirty="0" smtClean="0"/>
              <a:t>;</a:t>
            </a:r>
            <a:endParaRPr lang="en-US" sz="2400" dirty="0"/>
          </a:p>
          <a:p>
            <a:pPr>
              <a:tabLst>
                <a:tab pos="460375" algn="l"/>
              </a:tabLst>
            </a:pPr>
            <a:r>
              <a:rPr lang="en-US" sz="2400" dirty="0" smtClean="0"/>
              <a:t>} header;</a:t>
            </a:r>
            <a:endParaRPr lang="en-US" sz="24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175846" y="3491804"/>
            <a:ext cx="477472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7049657" y="1416113"/>
            <a:ext cx="1153234" cy="5175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446666" y="980179"/>
            <a:ext cx="2346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Heap Memory (4KB)</a:t>
            </a:r>
            <a:endParaRPr lang="en-US" sz="2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102993" y="6252271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 * head</a:t>
            </a:r>
            <a:endParaRPr lang="en-US" b="1" dirty="0"/>
          </a:p>
        </p:txBody>
      </p:sp>
      <p:cxnSp>
        <p:nvCxnSpPr>
          <p:cNvPr id="87" name="Straight Arrow Connector 86"/>
          <p:cNvCxnSpPr>
            <a:stCxn id="86" idx="3"/>
            <a:endCxn id="128" idx="1"/>
          </p:cNvCxnSpPr>
          <p:nvPr/>
        </p:nvCxnSpPr>
        <p:spPr>
          <a:xfrm flipV="1">
            <a:off x="6470675" y="6435229"/>
            <a:ext cx="577037" cy="170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00" idx="3"/>
            <a:endCxn id="102" idx="1"/>
          </p:cNvCxnSpPr>
          <p:nvPr/>
        </p:nvCxnSpPr>
        <p:spPr>
          <a:xfrm flipV="1">
            <a:off x="8200947" y="3245411"/>
            <a:ext cx="380914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7047713" y="3088158"/>
            <a:ext cx="1153234" cy="629014"/>
            <a:chOff x="7635579" y="5727336"/>
            <a:chExt cx="1153234" cy="629014"/>
          </a:xfrm>
        </p:grpSpPr>
        <p:sp>
          <p:nvSpPr>
            <p:cNvPr id="100" name="Rectangle 99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3776</a:t>
              </a:r>
              <a:endParaRPr lang="en-US" dirty="0"/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8581861" y="3014578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52525"/>
                </a:solidFill>
                <a:latin typeface="Arial" panose="020B0604020202020204" pitchFamily="34" charset="0"/>
              </a:rPr>
              <a:t>∅</a:t>
            </a:r>
            <a:endParaRPr lang="en-US" sz="2400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7049655" y="5963468"/>
            <a:ext cx="1153234" cy="629014"/>
            <a:chOff x="7635579" y="5727336"/>
            <a:chExt cx="1153234" cy="629014"/>
          </a:xfrm>
        </p:grpSpPr>
        <p:sp>
          <p:nvSpPr>
            <p:cNvPr id="110" name="Rectangle 109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96</a:t>
              </a:r>
              <a:endParaRPr lang="en-US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049655" y="5005522"/>
            <a:ext cx="1153234" cy="629014"/>
            <a:chOff x="7635579" y="5727336"/>
            <a:chExt cx="1153234" cy="629014"/>
          </a:xfrm>
        </p:grpSpPr>
        <p:sp>
          <p:nvSpPr>
            <p:cNvPr id="113" name="Rectangle 112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96</a:t>
              </a:r>
              <a:endParaRPr lang="en-US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047711" y="4052954"/>
            <a:ext cx="1153234" cy="629014"/>
            <a:chOff x="7635579" y="5727336"/>
            <a:chExt cx="1153234" cy="629014"/>
          </a:xfrm>
        </p:grpSpPr>
        <p:sp>
          <p:nvSpPr>
            <p:cNvPr id="116" name="Rectangle 115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96</a:t>
              </a:r>
              <a:endParaRPr lang="en-US" dirty="0"/>
            </a:p>
          </p:txBody>
        </p:sp>
      </p:grpSp>
      <p:cxnSp>
        <p:nvCxnSpPr>
          <p:cNvPr id="119" name="Elbow Connector 118"/>
          <p:cNvCxnSpPr>
            <a:stCxn id="110" idx="3"/>
            <a:endCxn id="114" idx="3"/>
          </p:cNvCxnSpPr>
          <p:nvPr/>
        </p:nvCxnSpPr>
        <p:spPr>
          <a:xfrm flipV="1">
            <a:off x="8202889" y="5477283"/>
            <a:ext cx="12700" cy="643439"/>
          </a:xfrm>
          <a:prstGeom prst="bentConnector3">
            <a:avLst>
              <a:gd name="adj1" fmla="val 180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13" idx="3"/>
            <a:endCxn id="117" idx="3"/>
          </p:cNvCxnSpPr>
          <p:nvPr/>
        </p:nvCxnSpPr>
        <p:spPr>
          <a:xfrm flipH="1" flipV="1">
            <a:off x="8200945" y="4524715"/>
            <a:ext cx="1944" cy="638061"/>
          </a:xfrm>
          <a:prstGeom prst="bentConnector3">
            <a:avLst>
              <a:gd name="adj1" fmla="val -11759259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16" idx="3"/>
            <a:endCxn id="101" idx="3"/>
          </p:cNvCxnSpPr>
          <p:nvPr/>
        </p:nvCxnSpPr>
        <p:spPr>
          <a:xfrm flipV="1">
            <a:off x="8200945" y="3559919"/>
            <a:ext cx="2" cy="650289"/>
          </a:xfrm>
          <a:prstGeom prst="bentConnector3">
            <a:avLst>
              <a:gd name="adj1" fmla="val 1143010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10" idx="3"/>
            <a:endCxn id="117" idx="3"/>
          </p:cNvCxnSpPr>
          <p:nvPr/>
        </p:nvCxnSpPr>
        <p:spPr>
          <a:xfrm flipH="1" flipV="1">
            <a:off x="8200945" y="4524715"/>
            <a:ext cx="1944" cy="1596007"/>
          </a:xfrm>
          <a:prstGeom prst="bentConnector3">
            <a:avLst>
              <a:gd name="adj1" fmla="val -11759259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110" idx="3"/>
            <a:endCxn id="101" idx="3"/>
          </p:cNvCxnSpPr>
          <p:nvPr/>
        </p:nvCxnSpPr>
        <p:spPr>
          <a:xfrm flipH="1" flipV="1">
            <a:off x="8200947" y="3559919"/>
            <a:ext cx="1942" cy="2560803"/>
          </a:xfrm>
          <a:prstGeom prst="bentConnector3">
            <a:avLst>
              <a:gd name="adj1" fmla="val -25567096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125" idx="1"/>
          </p:cNvCxnSpPr>
          <p:nvPr/>
        </p:nvCxnSpPr>
        <p:spPr>
          <a:xfrm flipV="1">
            <a:off x="8200947" y="6113975"/>
            <a:ext cx="380914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8581861" y="5883142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52525"/>
                </a:solidFill>
                <a:latin typeface="Arial" panose="020B0604020202020204" pitchFamily="34" charset="0"/>
              </a:rPr>
              <a:t>∅</a:t>
            </a:r>
            <a:endParaRPr lang="en-US" sz="2400" dirty="0"/>
          </a:p>
        </p:txBody>
      </p:sp>
      <p:sp>
        <p:nvSpPr>
          <p:cNvPr id="126" name="Rectangle 125"/>
          <p:cNvSpPr/>
          <p:nvPr/>
        </p:nvSpPr>
        <p:spPr>
          <a:xfrm>
            <a:off x="7047712" y="6277975"/>
            <a:ext cx="1153233" cy="314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7047712" y="6277975"/>
            <a:ext cx="1153233" cy="314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304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047712" y="6277975"/>
            <a:ext cx="1153233" cy="314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25" grpId="0"/>
      <p:bldP spid="126" grpId="0" animBg="1"/>
      <p:bldP spid="127" grpId="0" animBg="1"/>
      <p:bldP spid="1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Free Regions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0" y="1194179"/>
            <a:ext cx="5081011" cy="55211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i</a:t>
            </a:r>
            <a:r>
              <a:rPr lang="en-US" dirty="0" smtClean="0"/>
              <a:t>[] = (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/>
              <a:t>*) 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4"/>
                </a:solidFill>
              </a:rPr>
              <a:t>8</a:t>
            </a:r>
            <a:r>
              <a:rPr lang="en-US" dirty="0" smtClean="0"/>
              <a:t>);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3"/>
                </a:solidFill>
              </a:rPr>
              <a:t>// 8 + 4 = 12 total bytes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Which free region should be chosen?</a:t>
            </a:r>
          </a:p>
          <a:p>
            <a:r>
              <a:rPr lang="en-US" dirty="0" smtClean="0"/>
              <a:t>Fastest option is </a:t>
            </a:r>
            <a:r>
              <a:rPr lang="en-US" b="1" dirty="0" smtClean="0"/>
              <a:t>First-Fit</a:t>
            </a:r>
          </a:p>
          <a:p>
            <a:pPr lvl="1"/>
            <a:r>
              <a:rPr lang="en-US" dirty="0" smtClean="0"/>
              <a:t>Split the first free region with &gt;=8 bytes available</a:t>
            </a:r>
          </a:p>
          <a:p>
            <a:r>
              <a:rPr lang="en-US" dirty="0" smtClean="0"/>
              <a:t>Problem with First-Fit?</a:t>
            </a:r>
          </a:p>
          <a:p>
            <a:pPr lvl="1"/>
            <a:r>
              <a:rPr lang="en-US" dirty="0" smtClean="0"/>
              <a:t>Leads to external fragmentation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49657" y="1416113"/>
            <a:ext cx="1153234" cy="5175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46666" y="980179"/>
            <a:ext cx="2346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Heap Memory (4KB)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02993" y="6252272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 * head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7" idx="3"/>
            <a:endCxn id="32" idx="1"/>
          </p:cNvCxnSpPr>
          <p:nvPr/>
        </p:nvCxnSpPr>
        <p:spPr>
          <a:xfrm flipV="1">
            <a:off x="6470675" y="6428632"/>
            <a:ext cx="577038" cy="830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22991" y="4403060"/>
            <a:ext cx="10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 * s1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>
            <a:off x="6452440" y="4587726"/>
            <a:ext cx="58451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23041" y="2448287"/>
            <a:ext cx="10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 * s2</a:t>
            </a:r>
            <a:endParaRPr lang="en-US" b="1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6452490" y="2632953"/>
            <a:ext cx="58451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3"/>
            <a:endCxn id="23" idx="1"/>
          </p:cNvCxnSpPr>
          <p:nvPr/>
        </p:nvCxnSpPr>
        <p:spPr>
          <a:xfrm flipV="1">
            <a:off x="8200947" y="1730422"/>
            <a:ext cx="425177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7047713" y="1573169"/>
            <a:ext cx="1153234" cy="629014"/>
            <a:chOff x="7635579" y="5727336"/>
            <a:chExt cx="1153234" cy="629014"/>
          </a:xfrm>
        </p:grpSpPr>
        <p:sp>
          <p:nvSpPr>
            <p:cNvPr id="21" name="Rectangle 20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3596</a:t>
              </a:r>
              <a:endParaRPr lang="en-US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8626124" y="1499589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52525"/>
                </a:solidFill>
                <a:latin typeface="Arial" panose="020B0604020202020204" pitchFamily="34" charset="0"/>
              </a:rPr>
              <a:t>∅</a:t>
            </a:r>
            <a:endParaRPr lang="en-US" sz="2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7047713" y="5956871"/>
            <a:ext cx="1153234" cy="629014"/>
            <a:chOff x="7635579" y="5727336"/>
            <a:chExt cx="1153234" cy="629014"/>
          </a:xfrm>
        </p:grpSpPr>
        <p:sp>
          <p:nvSpPr>
            <p:cNvPr id="31" name="Rectangle 30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047713" y="3519142"/>
            <a:ext cx="1153234" cy="629014"/>
            <a:chOff x="7635579" y="5727336"/>
            <a:chExt cx="1153234" cy="629014"/>
          </a:xfrm>
        </p:grpSpPr>
        <p:sp>
          <p:nvSpPr>
            <p:cNvPr id="34" name="Rectangle 33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</p:grpSp>
      <p:cxnSp>
        <p:nvCxnSpPr>
          <p:cNvPr id="40" name="Elbow Connector 39"/>
          <p:cNvCxnSpPr>
            <a:stCxn id="31" idx="3"/>
            <a:endCxn id="35" idx="3"/>
          </p:cNvCxnSpPr>
          <p:nvPr/>
        </p:nvCxnSpPr>
        <p:spPr>
          <a:xfrm flipV="1">
            <a:off x="8200947" y="3990903"/>
            <a:ext cx="12700" cy="2123222"/>
          </a:xfrm>
          <a:prstGeom prst="bentConnector3">
            <a:avLst>
              <a:gd name="adj1" fmla="val 180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4" idx="3"/>
            <a:endCxn id="22" idx="3"/>
          </p:cNvCxnSpPr>
          <p:nvPr/>
        </p:nvCxnSpPr>
        <p:spPr>
          <a:xfrm flipV="1">
            <a:off x="8200947" y="2044930"/>
            <a:ext cx="12700" cy="1631466"/>
          </a:xfrm>
          <a:prstGeom prst="bentConnector3">
            <a:avLst>
              <a:gd name="adj1" fmla="val 180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7047713" y="4167036"/>
            <a:ext cx="1153234" cy="611180"/>
            <a:chOff x="7048002" y="4900136"/>
            <a:chExt cx="1153234" cy="611180"/>
          </a:xfrm>
        </p:grpSpPr>
        <p:sp>
          <p:nvSpPr>
            <p:cNvPr id="18" name="Rectangle 17"/>
            <p:cNvSpPr/>
            <p:nvPr/>
          </p:nvSpPr>
          <p:spPr>
            <a:xfrm>
              <a:off x="7048002" y="4900136"/>
              <a:ext cx="1151290" cy="416191"/>
            </a:xfrm>
            <a:prstGeom prst="rect">
              <a:avLst/>
            </a:prstGeom>
            <a:pattFill prst="dotDmnd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48002" y="5323228"/>
              <a:ext cx="1153234" cy="1880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047713" y="2216762"/>
            <a:ext cx="1153234" cy="611180"/>
            <a:chOff x="7048002" y="4900136"/>
            <a:chExt cx="1153234" cy="611180"/>
          </a:xfrm>
        </p:grpSpPr>
        <p:sp>
          <p:nvSpPr>
            <p:cNvPr id="50" name="Rectangle 49"/>
            <p:cNvSpPr/>
            <p:nvPr/>
          </p:nvSpPr>
          <p:spPr>
            <a:xfrm>
              <a:off x="7048002" y="4900136"/>
              <a:ext cx="1151290" cy="416191"/>
            </a:xfrm>
            <a:prstGeom prst="rect">
              <a:avLst/>
            </a:prstGeom>
            <a:pattFill prst="dotDmnd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48002" y="5323228"/>
              <a:ext cx="1153234" cy="1880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045769" y="5330774"/>
            <a:ext cx="1153234" cy="629014"/>
            <a:chOff x="7635579" y="5727336"/>
            <a:chExt cx="1153234" cy="629014"/>
          </a:xfrm>
        </p:grpSpPr>
        <p:sp>
          <p:nvSpPr>
            <p:cNvPr id="61" name="Rectangle 60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38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47721" y="5976422"/>
            <a:ext cx="1153234" cy="611180"/>
            <a:chOff x="7048002" y="4900136"/>
            <a:chExt cx="1153234" cy="611180"/>
          </a:xfrm>
        </p:grpSpPr>
        <p:sp>
          <p:nvSpPr>
            <p:cNvPr id="64" name="Rectangle 63"/>
            <p:cNvSpPr/>
            <p:nvPr/>
          </p:nvSpPr>
          <p:spPr>
            <a:xfrm>
              <a:off x="7048002" y="4900136"/>
              <a:ext cx="1151290" cy="416191"/>
            </a:xfrm>
            <a:prstGeom prst="rect">
              <a:avLst/>
            </a:prstGeom>
            <a:pattFill prst="dotDmnd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048002" y="5323228"/>
              <a:ext cx="1153234" cy="1880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6" name="Elbow Connector 65"/>
          <p:cNvCxnSpPr>
            <a:stCxn id="61" idx="3"/>
            <a:endCxn id="35" idx="3"/>
          </p:cNvCxnSpPr>
          <p:nvPr/>
        </p:nvCxnSpPr>
        <p:spPr>
          <a:xfrm flipV="1">
            <a:off x="8199003" y="3990903"/>
            <a:ext cx="1944" cy="1497125"/>
          </a:xfrm>
          <a:prstGeom prst="bentConnector3">
            <a:avLst>
              <a:gd name="adj1" fmla="val 11859259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44527" y="6212446"/>
            <a:ext cx="70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[]</a:t>
            </a:r>
            <a:endParaRPr lang="en-US" b="1" dirty="0"/>
          </a:p>
        </p:txBody>
      </p:sp>
      <p:cxnSp>
        <p:nvCxnSpPr>
          <p:cNvPr id="71" name="Straight Arrow Connector 70"/>
          <p:cNvCxnSpPr>
            <a:stCxn id="70" idx="3"/>
          </p:cNvCxnSpPr>
          <p:nvPr/>
        </p:nvCxnSpPr>
        <p:spPr>
          <a:xfrm>
            <a:off x="6452440" y="6397112"/>
            <a:ext cx="58451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103252" y="562446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 * head</a:t>
            </a:r>
            <a:endParaRPr lang="en-US" b="1" dirty="0"/>
          </a:p>
        </p:txBody>
      </p:sp>
      <p:cxnSp>
        <p:nvCxnSpPr>
          <p:cNvPr id="74" name="Straight Arrow Connector 73"/>
          <p:cNvCxnSpPr>
            <a:stCxn id="73" idx="3"/>
            <a:endCxn id="62" idx="1"/>
          </p:cNvCxnSpPr>
          <p:nvPr/>
        </p:nvCxnSpPr>
        <p:spPr>
          <a:xfrm flipV="1">
            <a:off x="6470934" y="5802535"/>
            <a:ext cx="574835" cy="660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15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0" grpId="0"/>
      <p:bldP spid="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80"/>
            <a:ext cx="8802806" cy="1904296"/>
          </a:xfrm>
        </p:spPr>
        <p:txBody>
          <a:bodyPr/>
          <a:lstStyle/>
          <a:p>
            <a:r>
              <a:rPr lang="en-US" dirty="0" smtClean="0"/>
              <a:t>Last week focused on virtual memory</a:t>
            </a:r>
          </a:p>
          <a:p>
            <a:pPr lvl="1"/>
            <a:r>
              <a:rPr lang="en-US" dirty="0" smtClean="0"/>
              <a:t>Gives each process the illusion of vast, empty memory</a:t>
            </a:r>
          </a:p>
          <a:p>
            <a:pPr lvl="1"/>
            <a:r>
              <a:rPr lang="en-US" dirty="0" smtClean="0"/>
              <a:t>Offers protection and isolation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33896" y="5215272"/>
            <a:ext cx="1142582" cy="143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22713" y="5112267"/>
            <a:ext cx="1142582" cy="1115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5883" y="5379535"/>
            <a:ext cx="1142582" cy="1115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51422" y="5609272"/>
            <a:ext cx="1142582" cy="1115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30606" y="5247605"/>
            <a:ext cx="1153234" cy="1520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57457" y="4438223"/>
            <a:ext cx="1099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Physical</a:t>
            </a:r>
          </a:p>
          <a:p>
            <a:pPr algn="ctr"/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11" name="Flowchart: Process 10"/>
          <p:cNvSpPr/>
          <p:nvPr/>
        </p:nvSpPr>
        <p:spPr>
          <a:xfrm>
            <a:off x="252005" y="5758989"/>
            <a:ext cx="1023582" cy="723332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CR3</a:t>
            </a:r>
          </a:p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99467" y="4438223"/>
            <a:ext cx="1172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Page</a:t>
            </a:r>
          </a:p>
          <a:p>
            <a:pPr algn="ctr"/>
            <a:r>
              <a:rPr lang="en-US" sz="2000" b="1" dirty="0" smtClean="0"/>
              <a:t>Directory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98869" y="4466109"/>
            <a:ext cx="851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Page</a:t>
            </a:r>
          </a:p>
          <a:p>
            <a:pPr algn="ctr"/>
            <a:r>
              <a:rPr lang="en-US" sz="2000" b="1" dirty="0" smtClean="0"/>
              <a:t>Tables</a:t>
            </a:r>
            <a:endParaRPr lang="en-US" sz="2000" b="1" dirty="0"/>
          </a:p>
        </p:txBody>
      </p:sp>
      <p:cxnSp>
        <p:nvCxnSpPr>
          <p:cNvPr id="14" name="Elbow Connector 13"/>
          <p:cNvCxnSpPr>
            <a:stCxn id="11" idx="3"/>
            <a:endCxn id="5" idx="1"/>
          </p:cNvCxnSpPr>
          <p:nvPr/>
        </p:nvCxnSpPr>
        <p:spPr>
          <a:xfrm flipV="1">
            <a:off x="1275587" y="5934095"/>
            <a:ext cx="658309" cy="186560"/>
          </a:xfrm>
          <a:prstGeom prst="bentConnector3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8" idx="1"/>
          </p:cNvCxnSpPr>
          <p:nvPr/>
        </p:nvCxnSpPr>
        <p:spPr>
          <a:xfrm flipV="1">
            <a:off x="3072160" y="6166920"/>
            <a:ext cx="779262" cy="165100"/>
          </a:xfrm>
          <a:prstGeom prst="bentConnector3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5005375" y="6332019"/>
            <a:ext cx="1325231" cy="255152"/>
          </a:xfrm>
          <a:prstGeom prst="bentConnector3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2819503" y="3205515"/>
            <a:ext cx="852985" cy="3275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3680277" y="3205515"/>
            <a:ext cx="852985" cy="3275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64912" y="28366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16165" y="28366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72488" y="28366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69150" y="28366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4533262" y="3205515"/>
            <a:ext cx="852985" cy="3275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>
            <a:off x="5378460" y="3205515"/>
            <a:ext cx="852985" cy="3275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523817" y="28366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84561" y="2836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74876" y="2836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9759" y="2836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Left Brace 30"/>
          <p:cNvSpPr/>
          <p:nvPr/>
        </p:nvSpPr>
        <p:spPr>
          <a:xfrm rot="16200000">
            <a:off x="3136034" y="3302327"/>
            <a:ext cx="376329" cy="1009390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16200000">
            <a:off x="4219388" y="3302328"/>
            <a:ext cx="376329" cy="1009390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 rot="16200000">
            <a:off x="5424422" y="3188163"/>
            <a:ext cx="376329" cy="1237719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592949" y="3995188"/>
            <a:ext cx="1129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PD Index</a:t>
            </a:r>
            <a:endParaRPr lang="en-US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860768" y="3995188"/>
            <a:ext cx="1093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PT Index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193753" y="3995188"/>
            <a:ext cx="83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Offset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3299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Free Regions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0" y="1194179"/>
            <a:ext cx="5319850" cy="5521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i</a:t>
            </a:r>
            <a:r>
              <a:rPr lang="en-US" dirty="0"/>
              <a:t>[] = (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/>
              <a:t>*)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>
                <a:solidFill>
                  <a:schemeClr val="accent4"/>
                </a:solidFill>
              </a:rPr>
              <a:t>8</a:t>
            </a:r>
            <a:r>
              <a:rPr lang="en-US" dirty="0"/>
              <a:t>);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3"/>
                </a:solidFill>
              </a:rPr>
              <a:t>// 8</a:t>
            </a:r>
            <a:r>
              <a:rPr lang="en-US" dirty="0" smtClean="0">
                <a:solidFill>
                  <a:schemeClr val="accent3"/>
                </a:solidFill>
              </a:rPr>
              <a:t> + 4 = 12 total </a:t>
            </a:r>
            <a:r>
              <a:rPr lang="en-US" dirty="0">
                <a:solidFill>
                  <a:schemeClr val="accent3"/>
                </a:solidFill>
              </a:rPr>
              <a:t>bytes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Second option: </a:t>
            </a:r>
            <a:r>
              <a:rPr lang="en-US" b="1" dirty="0" smtClean="0"/>
              <a:t>Best-Fit</a:t>
            </a:r>
          </a:p>
          <a:p>
            <a:pPr lvl="1"/>
            <a:r>
              <a:rPr lang="en-US" dirty="0" smtClean="0"/>
              <a:t>Locate the free region with size closest to (and &gt;=) 8 bytes</a:t>
            </a:r>
          </a:p>
          <a:p>
            <a:r>
              <a:rPr lang="en-US" dirty="0" smtClean="0"/>
              <a:t>Less external fragmentation than First-fit</a:t>
            </a:r>
          </a:p>
          <a:p>
            <a:r>
              <a:rPr lang="en-US" dirty="0" smtClean="0"/>
              <a:t>Problem with Best-Fit?</a:t>
            </a:r>
          </a:p>
          <a:p>
            <a:pPr lvl="1"/>
            <a:r>
              <a:rPr lang="en-US" dirty="0" smtClean="0"/>
              <a:t>Requires O(n) time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49657" y="1416113"/>
            <a:ext cx="1153234" cy="5175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46666" y="980179"/>
            <a:ext cx="2346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Heap Memory (4KB)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02993" y="6246447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 * head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7" idx="3"/>
            <a:endCxn id="32" idx="1"/>
          </p:cNvCxnSpPr>
          <p:nvPr/>
        </p:nvCxnSpPr>
        <p:spPr>
          <a:xfrm flipV="1">
            <a:off x="6470675" y="6428632"/>
            <a:ext cx="577038" cy="248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22991" y="4403060"/>
            <a:ext cx="10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 * s1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>
            <a:off x="6452440" y="4587726"/>
            <a:ext cx="58451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23041" y="2448287"/>
            <a:ext cx="10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 * s2</a:t>
            </a:r>
            <a:endParaRPr lang="en-US" b="1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6452490" y="2632953"/>
            <a:ext cx="58451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3"/>
            <a:endCxn id="23" idx="1"/>
          </p:cNvCxnSpPr>
          <p:nvPr/>
        </p:nvCxnSpPr>
        <p:spPr>
          <a:xfrm flipV="1">
            <a:off x="8200947" y="1730422"/>
            <a:ext cx="425177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7047713" y="1573169"/>
            <a:ext cx="1153234" cy="629014"/>
            <a:chOff x="7635579" y="5727336"/>
            <a:chExt cx="1153234" cy="629014"/>
          </a:xfrm>
        </p:grpSpPr>
        <p:sp>
          <p:nvSpPr>
            <p:cNvPr id="21" name="Rectangle 20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3596</a:t>
              </a:r>
              <a:endParaRPr lang="en-US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8626124" y="1499589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52525"/>
                </a:solidFill>
                <a:latin typeface="Arial" panose="020B0604020202020204" pitchFamily="34" charset="0"/>
              </a:rPr>
              <a:t>∅</a:t>
            </a:r>
            <a:endParaRPr lang="en-US" sz="2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7047713" y="5956871"/>
            <a:ext cx="1153234" cy="629014"/>
            <a:chOff x="7635579" y="5727336"/>
            <a:chExt cx="1153234" cy="629014"/>
          </a:xfrm>
        </p:grpSpPr>
        <p:sp>
          <p:nvSpPr>
            <p:cNvPr id="31" name="Rectangle 30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047713" y="3519142"/>
            <a:ext cx="1153234" cy="629014"/>
            <a:chOff x="7635579" y="5727336"/>
            <a:chExt cx="1153234" cy="629014"/>
          </a:xfrm>
        </p:grpSpPr>
        <p:sp>
          <p:nvSpPr>
            <p:cNvPr id="34" name="Rectangle 33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</p:grpSp>
      <p:cxnSp>
        <p:nvCxnSpPr>
          <p:cNvPr id="40" name="Elbow Connector 39"/>
          <p:cNvCxnSpPr>
            <a:stCxn id="31" idx="3"/>
            <a:endCxn id="35" idx="3"/>
          </p:cNvCxnSpPr>
          <p:nvPr/>
        </p:nvCxnSpPr>
        <p:spPr>
          <a:xfrm flipV="1">
            <a:off x="8200947" y="3990903"/>
            <a:ext cx="12700" cy="2123222"/>
          </a:xfrm>
          <a:prstGeom prst="bentConnector3">
            <a:avLst>
              <a:gd name="adj1" fmla="val 180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4" idx="3"/>
            <a:endCxn id="22" idx="3"/>
          </p:cNvCxnSpPr>
          <p:nvPr/>
        </p:nvCxnSpPr>
        <p:spPr>
          <a:xfrm flipV="1">
            <a:off x="8200947" y="2044930"/>
            <a:ext cx="12700" cy="1631466"/>
          </a:xfrm>
          <a:prstGeom prst="bentConnector3">
            <a:avLst>
              <a:gd name="adj1" fmla="val 180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7047713" y="4167036"/>
            <a:ext cx="1153234" cy="611180"/>
            <a:chOff x="7048002" y="4900136"/>
            <a:chExt cx="1153234" cy="611180"/>
          </a:xfrm>
        </p:grpSpPr>
        <p:sp>
          <p:nvSpPr>
            <p:cNvPr id="18" name="Rectangle 17"/>
            <p:cNvSpPr/>
            <p:nvPr/>
          </p:nvSpPr>
          <p:spPr>
            <a:xfrm>
              <a:off x="7048002" y="4900136"/>
              <a:ext cx="1151290" cy="416191"/>
            </a:xfrm>
            <a:prstGeom prst="rect">
              <a:avLst/>
            </a:prstGeom>
            <a:pattFill prst="dotDmnd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48002" y="5323228"/>
              <a:ext cx="1153234" cy="1880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047713" y="2216762"/>
            <a:ext cx="1153234" cy="611180"/>
            <a:chOff x="7048002" y="4900136"/>
            <a:chExt cx="1153234" cy="611180"/>
          </a:xfrm>
        </p:grpSpPr>
        <p:sp>
          <p:nvSpPr>
            <p:cNvPr id="50" name="Rectangle 49"/>
            <p:cNvSpPr/>
            <p:nvPr/>
          </p:nvSpPr>
          <p:spPr>
            <a:xfrm>
              <a:off x="7048002" y="4900136"/>
              <a:ext cx="1151290" cy="416191"/>
            </a:xfrm>
            <a:prstGeom prst="rect">
              <a:avLst/>
            </a:prstGeom>
            <a:pattFill prst="dotDmnd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48002" y="5323228"/>
              <a:ext cx="1153234" cy="1880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046295" y="2973331"/>
            <a:ext cx="1153234" cy="629014"/>
            <a:chOff x="7635579" y="5727336"/>
            <a:chExt cx="1153234" cy="629014"/>
          </a:xfrm>
        </p:grpSpPr>
        <p:sp>
          <p:nvSpPr>
            <p:cNvPr id="61" name="Rectangle 60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47195" y="3618096"/>
            <a:ext cx="1153234" cy="518401"/>
            <a:chOff x="7048002" y="4992915"/>
            <a:chExt cx="1153234" cy="518401"/>
          </a:xfrm>
        </p:grpSpPr>
        <p:sp>
          <p:nvSpPr>
            <p:cNvPr id="64" name="Rectangle 63"/>
            <p:cNvSpPr/>
            <p:nvPr/>
          </p:nvSpPr>
          <p:spPr>
            <a:xfrm>
              <a:off x="7048002" y="4992915"/>
              <a:ext cx="1151290" cy="323412"/>
            </a:xfrm>
            <a:prstGeom prst="rect">
              <a:avLst/>
            </a:prstGeom>
            <a:pattFill prst="dotDmnd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048002" y="5323228"/>
              <a:ext cx="1153234" cy="1880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6" name="Elbow Connector 65"/>
          <p:cNvCxnSpPr>
            <a:stCxn id="31" idx="3"/>
            <a:endCxn id="62" idx="3"/>
          </p:cNvCxnSpPr>
          <p:nvPr/>
        </p:nvCxnSpPr>
        <p:spPr>
          <a:xfrm flipH="1" flipV="1">
            <a:off x="8199529" y="3445092"/>
            <a:ext cx="1418" cy="2669033"/>
          </a:xfrm>
          <a:prstGeom prst="bentConnector3">
            <a:avLst>
              <a:gd name="adj1" fmla="val -16121298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38753" y="3755994"/>
            <a:ext cx="70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[]</a:t>
            </a:r>
            <a:endParaRPr lang="en-US" b="1" dirty="0"/>
          </a:p>
        </p:txBody>
      </p:sp>
      <p:cxnSp>
        <p:nvCxnSpPr>
          <p:cNvPr id="71" name="Straight Arrow Connector 70"/>
          <p:cNvCxnSpPr>
            <a:stCxn id="70" idx="3"/>
          </p:cNvCxnSpPr>
          <p:nvPr/>
        </p:nvCxnSpPr>
        <p:spPr>
          <a:xfrm>
            <a:off x="6446666" y="3940660"/>
            <a:ext cx="58451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1" idx="3"/>
            <a:endCxn id="22" idx="3"/>
          </p:cNvCxnSpPr>
          <p:nvPr/>
        </p:nvCxnSpPr>
        <p:spPr>
          <a:xfrm flipV="1">
            <a:off x="8199529" y="2044930"/>
            <a:ext cx="1418" cy="1085655"/>
          </a:xfrm>
          <a:prstGeom prst="bentConnector3">
            <a:avLst>
              <a:gd name="adj1" fmla="val 16221298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67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Free List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59684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Singly-linked free list</a:t>
            </a:r>
          </a:p>
          <a:p>
            <a:r>
              <a:rPr lang="en-US" dirty="0" smtClean="0"/>
              <a:t>List is kept in sorted order</a:t>
            </a:r>
          </a:p>
          <a:p>
            <a:pPr lvl="1"/>
            <a:r>
              <a:rPr lang="en-US" i="1" dirty="0" smtClean="0"/>
              <a:t>free()</a:t>
            </a:r>
            <a:r>
              <a:rPr lang="en-US" dirty="0" smtClean="0"/>
              <a:t> is an O(n) operation</a:t>
            </a:r>
          </a:p>
          <a:p>
            <a:pPr lvl="1"/>
            <a:r>
              <a:rPr lang="en-US" dirty="0" smtClean="0"/>
              <a:t>Adjacent free regions are coalesced</a:t>
            </a:r>
          </a:p>
          <a:p>
            <a:r>
              <a:rPr lang="en-US" dirty="0" smtClean="0"/>
              <a:t>Various strategies for selecting which free region to use for a given </a:t>
            </a:r>
            <a:r>
              <a:rPr lang="en-US" i="1" dirty="0" err="1" smtClean="0"/>
              <a:t>malloc</a:t>
            </a:r>
            <a:r>
              <a:rPr lang="en-US" i="1" dirty="0" smtClean="0"/>
              <a:t>(n)</a:t>
            </a:r>
          </a:p>
          <a:p>
            <a:pPr lvl="1"/>
            <a:r>
              <a:rPr lang="en-US" dirty="0" smtClean="0"/>
              <a:t>First-fit: use the first free region with &gt;=</a:t>
            </a:r>
            <a:r>
              <a:rPr lang="en-US" i="1" dirty="0" smtClean="0"/>
              <a:t>n</a:t>
            </a:r>
            <a:r>
              <a:rPr lang="en-US" dirty="0" smtClean="0"/>
              <a:t> bytes available</a:t>
            </a:r>
          </a:p>
          <a:p>
            <a:pPr lvl="2"/>
            <a:r>
              <a:rPr lang="en-US" dirty="0" smtClean="0"/>
              <a:t>Worst-case is O(n), but typically much faster</a:t>
            </a:r>
          </a:p>
          <a:p>
            <a:pPr lvl="2"/>
            <a:r>
              <a:rPr lang="en-US" dirty="0" smtClean="0"/>
              <a:t>Tends to lead to external fragmentation at the head of the list</a:t>
            </a:r>
          </a:p>
          <a:p>
            <a:pPr lvl="1"/>
            <a:r>
              <a:rPr lang="en-US" dirty="0" smtClean="0"/>
              <a:t>Best-fit: use the region with size closest (and &gt;=) to </a:t>
            </a:r>
            <a:r>
              <a:rPr lang="en-US" i="1" dirty="0" smtClean="0"/>
              <a:t>n	</a:t>
            </a:r>
          </a:p>
          <a:p>
            <a:pPr lvl="2"/>
            <a:r>
              <a:rPr lang="en-US" dirty="0" smtClean="0"/>
              <a:t>Less external fragments than first-fit, but O(n)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11" y="1194178"/>
            <a:ext cx="8847096" cy="5410469"/>
          </a:xfrm>
        </p:spPr>
        <p:txBody>
          <a:bodyPr>
            <a:normAutofit fontScale="92500" lnSpcReduction="1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dirty="0" smtClean="0"/>
              <a:t>Use a circular linked list and </a:t>
            </a:r>
            <a:r>
              <a:rPr lang="en-US" b="1" dirty="0" smtClean="0"/>
              <a:t>Next-Fit</a:t>
            </a:r>
          </a:p>
          <a:p>
            <a:pPr lvl="1"/>
            <a:r>
              <a:rPr lang="en-US" dirty="0" smtClean="0"/>
              <a:t>Faster than Best-Fit, less fragmentation than First-fit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Use a doubly-linked free list with footers</a:t>
            </a:r>
          </a:p>
          <a:p>
            <a:pPr lvl="1"/>
            <a:r>
              <a:rPr lang="en-US" dirty="0" smtClean="0"/>
              <a:t>Good: </a:t>
            </a:r>
            <a:r>
              <a:rPr lang="en-US" dirty="0"/>
              <a:t>m</a:t>
            </a:r>
            <a:r>
              <a:rPr lang="en-US" dirty="0" smtClean="0"/>
              <a:t>akes free() and coalesce O(1) time</a:t>
            </a:r>
          </a:p>
          <a:p>
            <a:pPr lvl="1"/>
            <a:r>
              <a:rPr lang="en-US" dirty="0" smtClean="0"/>
              <a:t>Bad: small amount of memory wasted due to headers and footers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Use bins to quickly locate appropriately sized free regions</a:t>
            </a:r>
          </a:p>
          <a:p>
            <a:pPr marL="971550" lvl="1" indent="-514350"/>
            <a:r>
              <a:rPr lang="en-US" dirty="0" smtClean="0"/>
              <a:t>Good: much less external fragmentation, O(1) time</a:t>
            </a:r>
          </a:p>
          <a:p>
            <a:pPr marL="971550" lvl="1" indent="-514350"/>
            <a:r>
              <a:rPr lang="en-US" dirty="0"/>
              <a:t>Bad: much more complicated implementation</a:t>
            </a:r>
          </a:p>
          <a:p>
            <a:pPr marL="971550" lvl="1" indent="-514350"/>
            <a:r>
              <a:rPr lang="en-US" dirty="0" smtClean="0"/>
              <a:t>Bad: some memory wasted due to internal fragmentation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List and Next-Fit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0" y="1194179"/>
            <a:ext cx="5081011" cy="55211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i</a:t>
            </a:r>
            <a:r>
              <a:rPr lang="en-US" dirty="0" smtClean="0"/>
              <a:t>[] = (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/>
              <a:t>*) 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4"/>
                </a:solidFill>
              </a:rPr>
              <a:t>8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to a singly-linked, circular linked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First-Fit, but move head after each split</a:t>
            </a:r>
          </a:p>
          <a:p>
            <a:pPr marL="914400" lvl="1" indent="-514350"/>
            <a:r>
              <a:rPr lang="en-US" dirty="0" smtClean="0"/>
              <a:t>Known as </a:t>
            </a:r>
            <a:r>
              <a:rPr lang="en-US" b="1" dirty="0" smtClean="0"/>
              <a:t>Next-Fit</a:t>
            </a:r>
          </a:p>
          <a:p>
            <a:pPr marL="914400" lvl="1" indent="-514350"/>
            <a:r>
              <a:rPr lang="en-US" dirty="0" smtClean="0"/>
              <a:t>Helps spread allocations, reduce fragmentation</a:t>
            </a:r>
          </a:p>
          <a:p>
            <a:pPr marL="914400" lvl="1" indent="-514350"/>
            <a:r>
              <a:rPr lang="en-US" dirty="0" smtClean="0"/>
              <a:t>Faster allocations than Best-Fit</a:t>
            </a:r>
          </a:p>
          <a:p>
            <a:pPr marL="914400" lvl="1" indent="-514350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49657" y="1416113"/>
            <a:ext cx="1153234" cy="5175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46666" y="980179"/>
            <a:ext cx="2346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Heap Memory (4KB)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02993" y="625207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 * head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7" idx="3"/>
            <a:endCxn id="32" idx="1"/>
          </p:cNvCxnSpPr>
          <p:nvPr/>
        </p:nvCxnSpPr>
        <p:spPr>
          <a:xfrm flipV="1">
            <a:off x="6470675" y="6428632"/>
            <a:ext cx="577038" cy="811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22991" y="4403060"/>
            <a:ext cx="10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 * s1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>
            <a:off x="6452440" y="4587726"/>
            <a:ext cx="58451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23041" y="2448287"/>
            <a:ext cx="10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 * s2</a:t>
            </a:r>
            <a:endParaRPr lang="en-US" b="1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6452490" y="2632953"/>
            <a:ext cx="58451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7047713" y="1573169"/>
            <a:ext cx="1153234" cy="629014"/>
            <a:chOff x="7635579" y="5727336"/>
            <a:chExt cx="1153234" cy="629014"/>
          </a:xfrm>
        </p:grpSpPr>
        <p:sp>
          <p:nvSpPr>
            <p:cNvPr id="21" name="Rectangle 20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3596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47713" y="5956871"/>
            <a:ext cx="1153234" cy="629014"/>
            <a:chOff x="7635579" y="5727336"/>
            <a:chExt cx="1153234" cy="629014"/>
          </a:xfrm>
        </p:grpSpPr>
        <p:sp>
          <p:nvSpPr>
            <p:cNvPr id="31" name="Rectangle 30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047713" y="3519142"/>
            <a:ext cx="1153234" cy="629014"/>
            <a:chOff x="7635579" y="5727336"/>
            <a:chExt cx="1153234" cy="629014"/>
          </a:xfrm>
        </p:grpSpPr>
        <p:sp>
          <p:nvSpPr>
            <p:cNvPr id="34" name="Rectangle 33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</p:grpSp>
      <p:cxnSp>
        <p:nvCxnSpPr>
          <p:cNvPr id="40" name="Elbow Connector 39"/>
          <p:cNvCxnSpPr>
            <a:stCxn id="31" idx="3"/>
            <a:endCxn id="35" idx="3"/>
          </p:cNvCxnSpPr>
          <p:nvPr/>
        </p:nvCxnSpPr>
        <p:spPr>
          <a:xfrm flipV="1">
            <a:off x="8200947" y="3990903"/>
            <a:ext cx="12700" cy="2123222"/>
          </a:xfrm>
          <a:prstGeom prst="bentConnector3">
            <a:avLst>
              <a:gd name="adj1" fmla="val 180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4" idx="3"/>
            <a:endCxn id="22" idx="3"/>
          </p:cNvCxnSpPr>
          <p:nvPr/>
        </p:nvCxnSpPr>
        <p:spPr>
          <a:xfrm flipV="1">
            <a:off x="8200947" y="2044930"/>
            <a:ext cx="12700" cy="1631466"/>
          </a:xfrm>
          <a:prstGeom prst="bentConnector3">
            <a:avLst>
              <a:gd name="adj1" fmla="val 180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7047713" y="4167036"/>
            <a:ext cx="1153234" cy="611180"/>
            <a:chOff x="7048002" y="4900136"/>
            <a:chExt cx="1153234" cy="611180"/>
          </a:xfrm>
        </p:grpSpPr>
        <p:sp>
          <p:nvSpPr>
            <p:cNvPr id="18" name="Rectangle 17"/>
            <p:cNvSpPr/>
            <p:nvPr/>
          </p:nvSpPr>
          <p:spPr>
            <a:xfrm>
              <a:off x="7048002" y="4900136"/>
              <a:ext cx="1151290" cy="416191"/>
            </a:xfrm>
            <a:prstGeom prst="rect">
              <a:avLst/>
            </a:prstGeom>
            <a:pattFill prst="dotDmnd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48002" y="5323228"/>
              <a:ext cx="1153234" cy="1880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047713" y="2216762"/>
            <a:ext cx="1153234" cy="611180"/>
            <a:chOff x="7048002" y="4900136"/>
            <a:chExt cx="1153234" cy="611180"/>
          </a:xfrm>
        </p:grpSpPr>
        <p:sp>
          <p:nvSpPr>
            <p:cNvPr id="50" name="Rectangle 49"/>
            <p:cNvSpPr/>
            <p:nvPr/>
          </p:nvSpPr>
          <p:spPr>
            <a:xfrm>
              <a:off x="7048002" y="4900136"/>
              <a:ext cx="1151290" cy="416191"/>
            </a:xfrm>
            <a:prstGeom prst="rect">
              <a:avLst/>
            </a:prstGeom>
            <a:pattFill prst="dotDmnd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48002" y="5323228"/>
              <a:ext cx="1153234" cy="1880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045769" y="5330774"/>
            <a:ext cx="1153234" cy="629014"/>
            <a:chOff x="7635579" y="5727336"/>
            <a:chExt cx="1153234" cy="629014"/>
          </a:xfrm>
        </p:grpSpPr>
        <p:sp>
          <p:nvSpPr>
            <p:cNvPr id="61" name="Rectangle 60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38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51601" y="5980107"/>
            <a:ext cx="1153234" cy="611180"/>
            <a:chOff x="7048002" y="4900136"/>
            <a:chExt cx="1153234" cy="611180"/>
          </a:xfrm>
        </p:grpSpPr>
        <p:sp>
          <p:nvSpPr>
            <p:cNvPr id="64" name="Rectangle 63"/>
            <p:cNvSpPr/>
            <p:nvPr/>
          </p:nvSpPr>
          <p:spPr>
            <a:xfrm>
              <a:off x="7048002" y="4900136"/>
              <a:ext cx="1151290" cy="416191"/>
            </a:xfrm>
            <a:prstGeom prst="rect">
              <a:avLst/>
            </a:prstGeom>
            <a:pattFill prst="dotDmnd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048002" y="5323228"/>
              <a:ext cx="1153234" cy="1880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6" name="Elbow Connector 65"/>
          <p:cNvCxnSpPr>
            <a:stCxn id="61" idx="3"/>
            <a:endCxn id="35" idx="3"/>
          </p:cNvCxnSpPr>
          <p:nvPr/>
        </p:nvCxnSpPr>
        <p:spPr>
          <a:xfrm flipV="1">
            <a:off x="8199003" y="3990903"/>
            <a:ext cx="1944" cy="1497125"/>
          </a:xfrm>
          <a:prstGeom prst="bentConnector3">
            <a:avLst>
              <a:gd name="adj1" fmla="val 11859259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44527" y="6212446"/>
            <a:ext cx="70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[]</a:t>
            </a:r>
            <a:endParaRPr lang="en-US" b="1" dirty="0"/>
          </a:p>
        </p:txBody>
      </p:sp>
      <p:cxnSp>
        <p:nvCxnSpPr>
          <p:cNvPr id="71" name="Straight Arrow Connector 70"/>
          <p:cNvCxnSpPr>
            <a:stCxn id="70" idx="3"/>
          </p:cNvCxnSpPr>
          <p:nvPr/>
        </p:nvCxnSpPr>
        <p:spPr>
          <a:xfrm>
            <a:off x="6452440" y="6397112"/>
            <a:ext cx="58451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090293" y="3817267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 * head</a:t>
            </a:r>
            <a:endParaRPr lang="en-US" b="1" dirty="0"/>
          </a:p>
        </p:txBody>
      </p:sp>
      <p:cxnSp>
        <p:nvCxnSpPr>
          <p:cNvPr id="74" name="Straight Arrow Connector 73"/>
          <p:cNvCxnSpPr>
            <a:stCxn id="73" idx="3"/>
            <a:endCxn id="5" idx="1"/>
          </p:cNvCxnSpPr>
          <p:nvPr/>
        </p:nvCxnSpPr>
        <p:spPr>
          <a:xfrm>
            <a:off x="6457975" y="4001933"/>
            <a:ext cx="591682" cy="198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1" idx="3"/>
            <a:endCxn id="32" idx="3"/>
          </p:cNvCxnSpPr>
          <p:nvPr/>
        </p:nvCxnSpPr>
        <p:spPr>
          <a:xfrm>
            <a:off x="8200947" y="1730423"/>
            <a:ext cx="12700" cy="4698209"/>
          </a:xfrm>
          <a:prstGeom prst="bentConnector3">
            <a:avLst>
              <a:gd name="adj1" fmla="val 404106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 rot="1180447">
            <a:off x="8658075" y="1015482"/>
            <a:ext cx="384397" cy="66978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>
            <a:stCxn id="21" idx="3"/>
            <a:endCxn id="62" idx="3"/>
          </p:cNvCxnSpPr>
          <p:nvPr/>
        </p:nvCxnSpPr>
        <p:spPr>
          <a:xfrm flipH="1">
            <a:off x="8199003" y="1730423"/>
            <a:ext cx="1944" cy="4072112"/>
          </a:xfrm>
          <a:prstGeom prst="bentConnector3">
            <a:avLst>
              <a:gd name="adj1" fmla="val -26140021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94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0" grpId="0"/>
      <p:bldP spid="73" grpId="0"/>
      <p:bldP spid="13" grpId="0" animBg="1"/>
      <p:bldP spid="1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O(1) </a:t>
            </a:r>
            <a:r>
              <a:rPr lang="en-US" i="1" dirty="0" smtClean="0"/>
              <a:t>free()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0460" y="1194179"/>
            <a:ext cx="5035127" cy="4811047"/>
          </a:xfrm>
        </p:spPr>
        <p:txBody>
          <a:bodyPr>
            <a:normAutofit/>
          </a:bodyPr>
          <a:lstStyle/>
          <a:p>
            <a:r>
              <a:rPr lang="en-US" i="1" dirty="0" smtClean="0"/>
              <a:t>free() </a:t>
            </a:r>
            <a:r>
              <a:rPr lang="en-US" dirty="0" smtClean="0"/>
              <a:t>is O(n) because the free list must be kept in sorted order</a:t>
            </a:r>
          </a:p>
          <a:p>
            <a:r>
              <a:rPr lang="en-US" dirty="0" smtClean="0"/>
              <a:t>Key ideas:</a:t>
            </a:r>
          </a:p>
          <a:p>
            <a:pPr lvl="1"/>
            <a:r>
              <a:rPr lang="en-US" dirty="0" smtClean="0"/>
              <a:t>Move to a doubly linked list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dd footers to each block</a:t>
            </a:r>
          </a:p>
          <a:p>
            <a:r>
              <a:rPr lang="en-US" dirty="0" smtClean="0"/>
              <a:t>Enables coalescing without sorting the free list</a:t>
            </a:r>
          </a:p>
          <a:p>
            <a:pPr lvl="1"/>
            <a:r>
              <a:rPr lang="en-US" dirty="0" smtClean="0"/>
              <a:t>Thus, </a:t>
            </a:r>
            <a:r>
              <a:rPr lang="en-US" i="1" dirty="0" smtClean="0"/>
              <a:t>free() </a:t>
            </a:r>
            <a:r>
              <a:rPr lang="en-US" dirty="0" smtClean="0"/>
              <a:t>becomes O(1)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3751" y="1194179"/>
            <a:ext cx="380516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60375" algn="l"/>
              </a:tabLst>
            </a:pPr>
            <a:r>
              <a:rPr lang="en-US" sz="2000" dirty="0" err="1">
                <a:solidFill>
                  <a:schemeClr val="accent1"/>
                </a:solidFill>
              </a:rPr>
              <a:t>typedef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struct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/>
              <a:t>node_t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</a:p>
          <a:p>
            <a:pPr>
              <a:tabLst>
                <a:tab pos="460375" algn="l"/>
              </a:tabLst>
            </a:pPr>
            <a:r>
              <a:rPr lang="en-US" sz="2000" dirty="0"/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bool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free;</a:t>
            </a:r>
            <a:endParaRPr lang="en-US" sz="2000" dirty="0"/>
          </a:p>
          <a:p>
            <a:pPr>
              <a:tabLst>
                <a:tab pos="460375" algn="l"/>
              </a:tabLst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1"/>
                </a:solidFill>
              </a:rPr>
              <a:t>int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size;</a:t>
            </a:r>
          </a:p>
          <a:p>
            <a:pPr>
              <a:tabLst>
                <a:tab pos="460375" algn="l"/>
              </a:tabLst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1"/>
                </a:solidFill>
              </a:rPr>
              <a:t>struct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/>
              <a:t>node_t</a:t>
            </a:r>
            <a:r>
              <a:rPr lang="en-US" sz="2000" dirty="0"/>
              <a:t> * next</a:t>
            </a:r>
            <a:r>
              <a:rPr lang="en-US" sz="2000" dirty="0" smtClean="0"/>
              <a:t>;</a:t>
            </a:r>
          </a:p>
          <a:p>
            <a:pPr>
              <a:tabLst>
                <a:tab pos="460375" algn="l"/>
              </a:tabLst>
            </a:pPr>
            <a:r>
              <a:rPr lang="en-US" sz="2000" dirty="0"/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struct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/>
              <a:t>node_t</a:t>
            </a:r>
            <a:r>
              <a:rPr lang="en-US" sz="2000" dirty="0" smtClean="0"/>
              <a:t> * </a:t>
            </a:r>
            <a:r>
              <a:rPr lang="en-US" sz="2000" dirty="0" err="1" smtClean="0"/>
              <a:t>prev</a:t>
            </a:r>
            <a:r>
              <a:rPr lang="en-US" sz="2000" dirty="0" smtClean="0"/>
              <a:t>;</a:t>
            </a:r>
          </a:p>
          <a:p>
            <a:pPr>
              <a:tabLst>
                <a:tab pos="460375" algn="l"/>
              </a:tabLst>
            </a:pPr>
            <a:r>
              <a:rPr lang="en-US" sz="2000" dirty="0" smtClean="0"/>
              <a:t>} </a:t>
            </a:r>
            <a:r>
              <a:rPr lang="en-US" sz="2000" dirty="0"/>
              <a:t>node;</a:t>
            </a:r>
          </a:p>
          <a:p>
            <a:pPr>
              <a:tabLst>
                <a:tab pos="460375" algn="l"/>
              </a:tabLst>
            </a:pPr>
            <a:endParaRPr lang="en-US" sz="2000" dirty="0"/>
          </a:p>
          <a:p>
            <a:pPr>
              <a:tabLst>
                <a:tab pos="460375" algn="l"/>
              </a:tabLst>
            </a:pPr>
            <a:r>
              <a:rPr lang="en-US" sz="2000" dirty="0" err="1">
                <a:solidFill>
                  <a:schemeClr val="accent1"/>
                </a:solidFill>
              </a:rPr>
              <a:t>typedef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struct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/>
              <a:t>header_t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</a:p>
          <a:p>
            <a:pPr>
              <a:tabLst>
                <a:tab pos="460375" algn="l"/>
              </a:tabLst>
            </a:pPr>
            <a:r>
              <a:rPr lang="en-US" sz="2000" dirty="0"/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bool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free;</a:t>
            </a:r>
            <a:endParaRPr lang="en-US" sz="2000" dirty="0"/>
          </a:p>
          <a:p>
            <a:pPr>
              <a:tabLst>
                <a:tab pos="460375" algn="l"/>
              </a:tabLst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1"/>
                </a:solidFill>
              </a:rPr>
              <a:t>int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size</a:t>
            </a:r>
            <a:r>
              <a:rPr lang="en-US" sz="2000" dirty="0" smtClean="0"/>
              <a:t>;</a:t>
            </a:r>
            <a:endParaRPr lang="en-US" sz="2000" dirty="0"/>
          </a:p>
          <a:p>
            <a:pPr>
              <a:tabLst>
                <a:tab pos="460375" algn="l"/>
              </a:tabLst>
            </a:pPr>
            <a:r>
              <a:rPr lang="en-US" sz="2000" dirty="0" smtClean="0"/>
              <a:t>} header;</a:t>
            </a:r>
          </a:p>
          <a:p>
            <a:pPr>
              <a:tabLst>
                <a:tab pos="460375" algn="l"/>
              </a:tabLst>
            </a:pPr>
            <a:endParaRPr lang="en-US" sz="2000" dirty="0"/>
          </a:p>
          <a:p>
            <a:pPr>
              <a:tabLst>
                <a:tab pos="460375" algn="l"/>
              </a:tabLst>
            </a:pPr>
            <a:r>
              <a:rPr lang="en-US" sz="2000" dirty="0" err="1">
                <a:solidFill>
                  <a:schemeClr val="accent1"/>
                </a:solidFill>
              </a:rPr>
              <a:t>typedef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struct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 smtClean="0"/>
              <a:t>footer_t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</a:p>
          <a:p>
            <a:pPr>
              <a:tabLst>
                <a:tab pos="460375" algn="l"/>
              </a:tabLst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1"/>
                </a:solidFill>
              </a:rPr>
              <a:t>int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size;</a:t>
            </a:r>
          </a:p>
          <a:p>
            <a:pPr>
              <a:tabLst>
                <a:tab pos="460375" algn="l"/>
              </a:tabLst>
            </a:pPr>
            <a:r>
              <a:rPr lang="en-US" sz="2000" dirty="0"/>
              <a:t>} header;</a:t>
            </a:r>
          </a:p>
          <a:p>
            <a:pPr>
              <a:tabLst>
                <a:tab pos="460375" algn="l"/>
              </a:tabLst>
            </a:pPr>
            <a:endParaRPr lang="en-US" sz="2000" dirty="0" smtClean="0"/>
          </a:p>
        </p:txBody>
      </p:sp>
      <p:sp>
        <p:nvSpPr>
          <p:cNvPr id="6" name="Left Arrow 5"/>
          <p:cNvSpPr/>
          <p:nvPr/>
        </p:nvSpPr>
        <p:spPr>
          <a:xfrm rot="962254">
            <a:off x="1757597" y="1640496"/>
            <a:ext cx="698905" cy="43681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962254">
            <a:off x="1803496" y="3739758"/>
            <a:ext cx="698905" cy="43681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Arrow 41"/>
          <p:cNvSpPr/>
          <p:nvPr/>
        </p:nvSpPr>
        <p:spPr>
          <a:xfrm rot="962254">
            <a:off x="2921475" y="2584576"/>
            <a:ext cx="698905" cy="43681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7159" y="4799145"/>
            <a:ext cx="2967141" cy="1176961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5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2" grpId="0" animBg="1"/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3751" y="1194179"/>
            <a:ext cx="380516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60375" algn="l"/>
              </a:tabLst>
            </a:pPr>
            <a:r>
              <a:rPr lang="en-US" sz="2000" dirty="0" err="1">
                <a:solidFill>
                  <a:schemeClr val="accent1"/>
                </a:solidFill>
              </a:rPr>
              <a:t>typedef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struct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/>
              <a:t>node_t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</a:p>
          <a:p>
            <a:pPr>
              <a:tabLst>
                <a:tab pos="460375" algn="l"/>
              </a:tabLst>
            </a:pPr>
            <a:r>
              <a:rPr lang="en-US" sz="2000" dirty="0"/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bool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free;</a:t>
            </a:r>
            <a:endParaRPr lang="en-US" sz="2000" dirty="0"/>
          </a:p>
          <a:p>
            <a:pPr>
              <a:tabLst>
                <a:tab pos="460375" algn="l"/>
              </a:tabLst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1"/>
                </a:solidFill>
              </a:rPr>
              <a:t>int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size;</a:t>
            </a:r>
          </a:p>
          <a:p>
            <a:pPr>
              <a:tabLst>
                <a:tab pos="460375" algn="l"/>
              </a:tabLst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1"/>
                </a:solidFill>
              </a:rPr>
              <a:t>struct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/>
              <a:t>node_t</a:t>
            </a:r>
            <a:r>
              <a:rPr lang="en-US" sz="2000" dirty="0"/>
              <a:t> * next</a:t>
            </a:r>
            <a:r>
              <a:rPr lang="en-US" sz="2000" dirty="0" smtClean="0"/>
              <a:t>;</a:t>
            </a:r>
          </a:p>
          <a:p>
            <a:pPr>
              <a:tabLst>
                <a:tab pos="460375" algn="l"/>
              </a:tabLst>
            </a:pPr>
            <a:r>
              <a:rPr lang="en-US" sz="2000" dirty="0"/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struct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/>
              <a:t>node_t</a:t>
            </a:r>
            <a:r>
              <a:rPr lang="en-US" sz="2000" dirty="0" smtClean="0"/>
              <a:t> * </a:t>
            </a:r>
            <a:r>
              <a:rPr lang="en-US" sz="2000" dirty="0" err="1" smtClean="0"/>
              <a:t>prev</a:t>
            </a:r>
            <a:r>
              <a:rPr lang="en-US" sz="2000" dirty="0" smtClean="0"/>
              <a:t>;</a:t>
            </a:r>
          </a:p>
          <a:p>
            <a:pPr>
              <a:tabLst>
                <a:tab pos="460375" algn="l"/>
              </a:tabLst>
            </a:pPr>
            <a:r>
              <a:rPr lang="en-US" sz="2000" dirty="0" smtClean="0"/>
              <a:t>} </a:t>
            </a:r>
            <a:r>
              <a:rPr lang="en-US" sz="2000" dirty="0"/>
              <a:t>node;</a:t>
            </a:r>
          </a:p>
          <a:p>
            <a:pPr>
              <a:tabLst>
                <a:tab pos="460375" algn="l"/>
              </a:tabLst>
            </a:pPr>
            <a:endParaRPr lang="en-US" sz="2000" dirty="0"/>
          </a:p>
          <a:p>
            <a:pPr>
              <a:tabLst>
                <a:tab pos="460375" algn="l"/>
              </a:tabLst>
            </a:pPr>
            <a:r>
              <a:rPr lang="en-US" sz="2000" dirty="0" err="1">
                <a:solidFill>
                  <a:schemeClr val="accent1"/>
                </a:solidFill>
              </a:rPr>
              <a:t>typedef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struct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/>
              <a:t>header_t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</a:p>
          <a:p>
            <a:pPr>
              <a:tabLst>
                <a:tab pos="460375" algn="l"/>
              </a:tabLst>
            </a:pPr>
            <a:r>
              <a:rPr lang="en-US" sz="2000" dirty="0"/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bool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free;</a:t>
            </a:r>
            <a:endParaRPr lang="en-US" sz="2000" dirty="0"/>
          </a:p>
          <a:p>
            <a:pPr>
              <a:tabLst>
                <a:tab pos="460375" algn="l"/>
              </a:tabLst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1"/>
                </a:solidFill>
              </a:rPr>
              <a:t>int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size</a:t>
            </a:r>
            <a:r>
              <a:rPr lang="en-US" sz="2000" dirty="0" smtClean="0"/>
              <a:t>;</a:t>
            </a:r>
            <a:endParaRPr lang="en-US" sz="2000" dirty="0"/>
          </a:p>
          <a:p>
            <a:pPr>
              <a:tabLst>
                <a:tab pos="460375" algn="l"/>
              </a:tabLst>
            </a:pPr>
            <a:r>
              <a:rPr lang="en-US" sz="2000" dirty="0" smtClean="0"/>
              <a:t>} header;</a:t>
            </a:r>
          </a:p>
          <a:p>
            <a:pPr>
              <a:tabLst>
                <a:tab pos="460375" algn="l"/>
              </a:tabLst>
            </a:pPr>
            <a:endParaRPr lang="en-US" sz="2000" dirty="0"/>
          </a:p>
          <a:p>
            <a:pPr>
              <a:tabLst>
                <a:tab pos="460375" algn="l"/>
              </a:tabLst>
            </a:pPr>
            <a:r>
              <a:rPr lang="en-US" sz="2000" dirty="0" err="1">
                <a:solidFill>
                  <a:schemeClr val="accent1"/>
                </a:solidFill>
              </a:rPr>
              <a:t>typedef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struct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 smtClean="0"/>
              <a:t>footer_t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</a:p>
          <a:p>
            <a:pPr>
              <a:tabLst>
                <a:tab pos="460375" algn="l"/>
              </a:tabLst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1"/>
                </a:solidFill>
              </a:rPr>
              <a:t>int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size;</a:t>
            </a:r>
          </a:p>
          <a:p>
            <a:pPr>
              <a:tabLst>
                <a:tab pos="460375" algn="l"/>
              </a:tabLst>
            </a:pPr>
            <a:r>
              <a:rPr lang="en-US" sz="2000" dirty="0"/>
              <a:t>} header;</a:t>
            </a:r>
          </a:p>
          <a:p>
            <a:pPr>
              <a:tabLst>
                <a:tab pos="460375" algn="l"/>
              </a:tabLst>
            </a:pPr>
            <a:endParaRPr lang="en-US" sz="2000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3661496" y="2209692"/>
            <a:ext cx="2691913" cy="2403266"/>
            <a:chOff x="3626552" y="2209692"/>
            <a:chExt cx="2691913" cy="2403266"/>
          </a:xfrm>
        </p:grpSpPr>
        <p:cxnSp>
          <p:nvCxnSpPr>
            <p:cNvPr id="37" name="Elbow Connector 36"/>
            <p:cNvCxnSpPr>
              <a:stCxn id="14" idx="3"/>
              <a:endCxn id="23" idx="0"/>
            </p:cNvCxnSpPr>
            <p:nvPr/>
          </p:nvCxnSpPr>
          <p:spPr>
            <a:xfrm>
              <a:off x="5559584" y="3939943"/>
              <a:ext cx="457837" cy="303683"/>
            </a:xfrm>
            <a:prstGeom prst="bentConnector2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406350" y="2772027"/>
              <a:ext cx="1153234" cy="16834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Elbow Connector 11"/>
            <p:cNvCxnSpPr>
              <a:stCxn id="14" idx="1"/>
              <a:endCxn id="24" idx="2"/>
            </p:cNvCxnSpPr>
            <p:nvPr/>
          </p:nvCxnSpPr>
          <p:spPr>
            <a:xfrm rot="10800000">
              <a:off x="3924294" y="3400171"/>
              <a:ext cx="482056" cy="539773"/>
            </a:xfrm>
            <a:prstGeom prst="bentConnector2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406350" y="3764871"/>
              <a:ext cx="1153234" cy="350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06350" y="4111017"/>
              <a:ext cx="1153234" cy="1910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2127" y="2209692"/>
              <a:ext cx="14742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Free Block</a:t>
              </a:r>
              <a:endParaRPr lang="en-US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16377" y="4243626"/>
              <a:ext cx="602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prev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26552" y="3030838"/>
              <a:ext cx="595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06350" y="2993871"/>
              <a:ext cx="1153234" cy="1910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02936" y="2209692"/>
            <a:ext cx="2089867" cy="2245800"/>
            <a:chOff x="6626232" y="2209692"/>
            <a:chExt cx="2089867" cy="2245800"/>
          </a:xfrm>
        </p:grpSpPr>
        <p:sp>
          <p:nvSpPr>
            <p:cNvPr id="29" name="Rectangle 28"/>
            <p:cNvSpPr/>
            <p:nvPr/>
          </p:nvSpPr>
          <p:spPr>
            <a:xfrm>
              <a:off x="7098263" y="2772027"/>
              <a:ext cx="1153234" cy="16834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26232" y="2209692"/>
              <a:ext cx="2089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Allocated Block</a:t>
              </a:r>
              <a:endParaRPr lang="en-US" sz="2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98263" y="2993871"/>
              <a:ext cx="1153234" cy="1910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100207" y="3197886"/>
              <a:ext cx="1151290" cy="913131"/>
            </a:xfrm>
            <a:prstGeom prst="rect">
              <a:avLst/>
            </a:prstGeom>
            <a:pattFill prst="dotDmnd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98263" y="4111017"/>
              <a:ext cx="1153234" cy="1880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ular Callout 17"/>
          <p:cNvSpPr/>
          <p:nvPr/>
        </p:nvSpPr>
        <p:spPr>
          <a:xfrm>
            <a:off x="5806944" y="1667905"/>
            <a:ext cx="1107357" cy="541787"/>
          </a:xfrm>
          <a:prstGeom prst="wedgeRectCallout">
            <a:avLst>
              <a:gd name="adj1" fmla="val -77636"/>
              <a:gd name="adj2" fmla="val 214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Footer</a:t>
            </a:r>
            <a:endParaRPr lang="en-US" sz="2400" dirty="0"/>
          </a:p>
        </p:txBody>
      </p:sp>
      <p:sp>
        <p:nvSpPr>
          <p:cNvPr id="45" name="Left Arrow 44"/>
          <p:cNvSpPr/>
          <p:nvPr/>
        </p:nvSpPr>
        <p:spPr>
          <a:xfrm rot="2388710">
            <a:off x="6203747" y="4628130"/>
            <a:ext cx="698905" cy="43681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Adjacent Free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75105" y="1719038"/>
            <a:ext cx="1153234" cy="5002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8388" y="1230964"/>
            <a:ext cx="2346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Heap Memory (4KB)</a:t>
            </a:r>
            <a:endParaRPr lang="en-US" sz="2000" b="1" dirty="0"/>
          </a:p>
        </p:txBody>
      </p:sp>
      <p:cxnSp>
        <p:nvCxnSpPr>
          <p:cNvPr id="7" name="Elbow Connector 6"/>
          <p:cNvCxnSpPr>
            <a:stCxn id="59" idx="3"/>
          </p:cNvCxnSpPr>
          <p:nvPr/>
        </p:nvCxnSpPr>
        <p:spPr>
          <a:xfrm>
            <a:off x="2426395" y="5812586"/>
            <a:ext cx="393700" cy="908889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9" idx="1"/>
            <a:endCxn id="15" idx="1"/>
          </p:cNvCxnSpPr>
          <p:nvPr/>
        </p:nvCxnSpPr>
        <p:spPr>
          <a:xfrm rot="10800000" flipH="1">
            <a:off x="1273161" y="2828954"/>
            <a:ext cx="1944" cy="2983633"/>
          </a:xfrm>
          <a:prstGeom prst="bentConnector3">
            <a:avLst>
              <a:gd name="adj1" fmla="val -20147994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1275105" y="2415894"/>
            <a:ext cx="1153234" cy="508579"/>
            <a:chOff x="1379937" y="2415894"/>
            <a:chExt cx="1153234" cy="508579"/>
          </a:xfrm>
        </p:grpSpPr>
        <p:sp>
          <p:nvSpPr>
            <p:cNvPr id="14" name="Rectangle 13"/>
            <p:cNvSpPr/>
            <p:nvPr/>
          </p:nvSpPr>
          <p:spPr>
            <a:xfrm>
              <a:off x="1379937" y="2415894"/>
              <a:ext cx="1153234" cy="3215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9937" y="2733432"/>
              <a:ext cx="1153234" cy="1910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75105" y="3161890"/>
            <a:ext cx="1153234" cy="1356705"/>
            <a:chOff x="7048002" y="3941998"/>
            <a:chExt cx="1153234" cy="1569318"/>
          </a:xfrm>
        </p:grpSpPr>
        <p:sp>
          <p:nvSpPr>
            <p:cNvPr id="18" name="Rectangle 17"/>
            <p:cNvSpPr/>
            <p:nvPr/>
          </p:nvSpPr>
          <p:spPr>
            <a:xfrm>
              <a:off x="7048002" y="3941998"/>
              <a:ext cx="1151290" cy="1365706"/>
            </a:xfrm>
            <a:prstGeom prst="rect">
              <a:avLst/>
            </a:prstGeom>
            <a:pattFill prst="dotDmnd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48002" y="5323228"/>
              <a:ext cx="1153234" cy="1880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3" name="Elbow Connector 22"/>
          <p:cNvCxnSpPr>
            <a:stCxn id="14" idx="3"/>
            <a:endCxn id="60" idx="3"/>
          </p:cNvCxnSpPr>
          <p:nvPr/>
        </p:nvCxnSpPr>
        <p:spPr>
          <a:xfrm flipH="1">
            <a:off x="2426395" y="2576662"/>
            <a:ext cx="1944" cy="3488215"/>
          </a:xfrm>
          <a:prstGeom prst="bentConnector3">
            <a:avLst>
              <a:gd name="adj1" fmla="val -1445565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4" idx="1"/>
          </p:cNvCxnSpPr>
          <p:nvPr/>
        </p:nvCxnSpPr>
        <p:spPr>
          <a:xfrm rot="10800000">
            <a:off x="879461" y="1695732"/>
            <a:ext cx="395644" cy="880931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900" y="4140875"/>
            <a:ext cx="75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* </a:t>
            </a:r>
            <a:r>
              <a:rPr lang="en-US" b="1" dirty="0" err="1" smtClean="0"/>
              <a:t>i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780549" y="4325541"/>
            <a:ext cx="436713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3531091" y="1143001"/>
            <a:ext cx="5624559" cy="5578474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</a:t>
            </a:r>
            <a:r>
              <a:rPr lang="en-US" i="1" dirty="0" smtClean="0"/>
              <a:t>free(</a:t>
            </a:r>
            <a:r>
              <a:rPr lang="en-US" i="1" dirty="0" err="1" smtClean="0"/>
              <a:t>i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Locate the next and previous free blocks</a:t>
            </a:r>
            <a:endParaRPr lang="en-US" dirty="0"/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r>
              <a:rPr lang="en-US" sz="1800" dirty="0" smtClean="0">
                <a:solidFill>
                  <a:schemeClr val="accent1"/>
                </a:solidFill>
              </a:rPr>
              <a:t>char</a:t>
            </a:r>
            <a:r>
              <a:rPr lang="en-US" sz="1800" dirty="0" smtClean="0"/>
              <a:t> * p = (</a:t>
            </a:r>
            <a:r>
              <a:rPr lang="en-US" sz="1800" dirty="0" smtClean="0">
                <a:solidFill>
                  <a:schemeClr val="accent1"/>
                </a:solidFill>
              </a:rPr>
              <a:t>char</a:t>
            </a:r>
            <a:r>
              <a:rPr lang="en-US" sz="1800" dirty="0" smtClean="0"/>
              <a:t> *) </a:t>
            </a:r>
            <a:r>
              <a:rPr lang="en-US" sz="1800" dirty="0" err="1" smtClean="0"/>
              <a:t>i</a:t>
            </a:r>
            <a:r>
              <a:rPr lang="en-US" sz="1800" dirty="0" smtClean="0"/>
              <a:t>; </a:t>
            </a:r>
            <a:r>
              <a:rPr lang="en-US" sz="1800" dirty="0" smtClean="0">
                <a:solidFill>
                  <a:schemeClr val="accent3"/>
                </a:solidFill>
              </a:rPr>
              <a:t>// for convenience</a:t>
            </a:r>
            <a:endParaRPr lang="en-US" sz="1800" dirty="0">
              <a:solidFill>
                <a:schemeClr val="accent3"/>
              </a:solidFill>
            </a:endParaRPr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r>
              <a:rPr lang="en-US" sz="1800" dirty="0" smtClean="0">
                <a:solidFill>
                  <a:schemeClr val="accent3"/>
                </a:solidFill>
              </a:rPr>
              <a:t>// </a:t>
            </a:r>
            <a:r>
              <a:rPr lang="en-US" sz="1800" dirty="0">
                <a:solidFill>
                  <a:schemeClr val="accent3"/>
                </a:solidFill>
              </a:rPr>
              <a:t>header of the current </a:t>
            </a:r>
            <a:r>
              <a:rPr lang="en-US" sz="1800" dirty="0" smtClean="0">
                <a:solidFill>
                  <a:schemeClr val="accent3"/>
                </a:solidFill>
              </a:rPr>
              <a:t>block</a:t>
            </a:r>
            <a:endParaRPr lang="en-US" sz="1800" dirty="0" smtClean="0"/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r>
              <a:rPr lang="en-US" sz="1800" dirty="0" smtClean="0"/>
              <a:t>header * h = </a:t>
            </a:r>
            <a:r>
              <a:rPr lang="en-US" sz="1800" dirty="0"/>
              <a:t>(</a:t>
            </a:r>
            <a:r>
              <a:rPr lang="en-US" sz="1800" dirty="0" smtClean="0"/>
              <a:t>header *) (p </a:t>
            </a:r>
            <a:r>
              <a:rPr lang="en-US" sz="1800" dirty="0"/>
              <a:t>– </a:t>
            </a:r>
            <a:r>
              <a:rPr lang="en-US" sz="1800" dirty="0" err="1">
                <a:solidFill>
                  <a:schemeClr val="accent1"/>
                </a:solidFill>
              </a:rPr>
              <a:t>sizeof</a:t>
            </a:r>
            <a:r>
              <a:rPr lang="en-US" sz="1800" dirty="0"/>
              <a:t>(header</a:t>
            </a:r>
            <a:r>
              <a:rPr lang="en-US" sz="1800" dirty="0" smtClean="0"/>
              <a:t>));</a:t>
            </a:r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r>
              <a:rPr lang="en-US" sz="1800" dirty="0" smtClean="0">
                <a:solidFill>
                  <a:schemeClr val="accent3"/>
                </a:solidFill>
              </a:rPr>
              <a:t>// </a:t>
            </a:r>
            <a:r>
              <a:rPr lang="en-US" sz="1800" dirty="0">
                <a:solidFill>
                  <a:schemeClr val="accent3"/>
                </a:solidFill>
              </a:rPr>
              <a:t>header of the next </a:t>
            </a:r>
            <a:r>
              <a:rPr lang="en-US" sz="1800" dirty="0" smtClean="0">
                <a:solidFill>
                  <a:schemeClr val="accent3"/>
                </a:solidFill>
              </a:rPr>
              <a:t>block</a:t>
            </a:r>
            <a:endParaRPr lang="en-US" sz="1800" dirty="0" smtClean="0"/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r>
              <a:rPr lang="en-US" sz="1800" dirty="0" smtClean="0"/>
              <a:t>header * </a:t>
            </a:r>
            <a:r>
              <a:rPr lang="en-US" sz="1800" dirty="0" err="1" smtClean="0"/>
              <a:t>hn</a:t>
            </a:r>
            <a:r>
              <a:rPr lang="en-US" sz="1800" dirty="0" smtClean="0"/>
              <a:t> = (header *) (p + h-&gt;size + </a:t>
            </a:r>
            <a:r>
              <a:rPr lang="en-US" sz="1800" dirty="0" err="1" smtClean="0"/>
              <a:t>sizeof</a:t>
            </a:r>
            <a:r>
              <a:rPr lang="en-US" sz="1800" dirty="0" smtClean="0"/>
              <a:t>(footer));</a:t>
            </a:r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r>
              <a:rPr lang="en-US" sz="1800" dirty="0" smtClean="0">
                <a:solidFill>
                  <a:schemeClr val="accent3"/>
                </a:solidFill>
              </a:rPr>
              <a:t>// previous footer</a:t>
            </a:r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r>
              <a:rPr lang="en-US" sz="1800" dirty="0" smtClean="0"/>
              <a:t>footer * f = (footer *) (p – </a:t>
            </a:r>
            <a:r>
              <a:rPr lang="en-US" sz="1800" dirty="0" err="1" smtClean="0">
                <a:solidFill>
                  <a:schemeClr val="accent1"/>
                </a:solidFill>
              </a:rPr>
              <a:t>sizeof</a:t>
            </a:r>
            <a:r>
              <a:rPr lang="en-US" sz="1800" dirty="0" smtClean="0"/>
              <a:t>(header) – </a:t>
            </a:r>
            <a:r>
              <a:rPr lang="en-US" sz="1800" dirty="0" err="1" smtClean="0">
                <a:solidFill>
                  <a:schemeClr val="accent1"/>
                </a:solidFill>
              </a:rPr>
              <a:t>sizeof</a:t>
            </a:r>
            <a:r>
              <a:rPr lang="en-US" sz="1800" dirty="0" smtClean="0"/>
              <a:t>(footer));</a:t>
            </a:r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r>
              <a:rPr lang="en-US" sz="1800" dirty="0" smtClean="0">
                <a:solidFill>
                  <a:schemeClr val="accent3"/>
                </a:solidFill>
              </a:rPr>
              <a:t>// previous header</a:t>
            </a:r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r>
              <a:rPr lang="en-US" sz="1800" dirty="0" smtClean="0"/>
              <a:t>header * </a:t>
            </a:r>
            <a:r>
              <a:rPr lang="en-US" sz="1800" dirty="0" err="1" smtClean="0"/>
              <a:t>hp</a:t>
            </a:r>
            <a:r>
              <a:rPr lang="en-US" sz="1800" dirty="0" smtClean="0"/>
              <a:t> = (header *)</a:t>
            </a:r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r>
              <a:rPr lang="en-US" sz="1800" dirty="0"/>
              <a:t>	</a:t>
            </a:r>
            <a:r>
              <a:rPr lang="en-US" sz="1800" dirty="0" smtClean="0"/>
              <a:t>((char *) f – f-&gt;size – </a:t>
            </a:r>
            <a:r>
              <a:rPr lang="en-US" sz="1800" dirty="0" err="1" smtClean="0">
                <a:solidFill>
                  <a:schemeClr val="accent1"/>
                </a:solidFill>
              </a:rPr>
              <a:t>sizeof</a:t>
            </a:r>
            <a:r>
              <a:rPr lang="en-US" sz="1800" dirty="0" smtClean="0"/>
              <a:t>(header));</a:t>
            </a:r>
          </a:p>
        </p:txBody>
      </p:sp>
      <p:sp>
        <p:nvSpPr>
          <p:cNvPr id="49" name="Left Arrow 48"/>
          <p:cNvSpPr/>
          <p:nvPr/>
        </p:nvSpPr>
        <p:spPr>
          <a:xfrm>
            <a:off x="2493026" y="4278496"/>
            <a:ext cx="827037" cy="484632"/>
          </a:xfrm>
          <a:prstGeom prst="leftArrow">
            <a:avLst>
              <a:gd name="adj1" fmla="val 59614"/>
              <a:gd name="adj2" fmla="val 10408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273161" y="2947661"/>
            <a:ext cx="1153234" cy="191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273161" y="4532015"/>
            <a:ext cx="1153234" cy="191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1273161" y="5651818"/>
            <a:ext cx="1153234" cy="508579"/>
            <a:chOff x="1379937" y="2415894"/>
            <a:chExt cx="1153234" cy="508579"/>
          </a:xfrm>
        </p:grpSpPr>
        <p:sp>
          <p:nvSpPr>
            <p:cNvPr id="59" name="Rectangle 58"/>
            <p:cNvSpPr/>
            <p:nvPr/>
          </p:nvSpPr>
          <p:spPr>
            <a:xfrm>
              <a:off x="1379937" y="2415894"/>
              <a:ext cx="1153234" cy="3215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379937" y="2733432"/>
              <a:ext cx="1153234" cy="1910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4" name="Elbow Connector 63"/>
          <p:cNvCxnSpPr>
            <a:endCxn id="60" idx="1"/>
          </p:cNvCxnSpPr>
          <p:nvPr/>
        </p:nvCxnSpPr>
        <p:spPr>
          <a:xfrm rot="5400000" flipH="1" flipV="1">
            <a:off x="774401" y="6169938"/>
            <a:ext cx="603820" cy="393699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15" idx="3"/>
          </p:cNvCxnSpPr>
          <p:nvPr/>
        </p:nvCxnSpPr>
        <p:spPr>
          <a:xfrm rot="5400000">
            <a:off x="2059552" y="2064520"/>
            <a:ext cx="1133221" cy="395645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Left Arrow 75"/>
          <p:cNvSpPr/>
          <p:nvPr/>
        </p:nvSpPr>
        <p:spPr>
          <a:xfrm>
            <a:off x="2471947" y="2682157"/>
            <a:ext cx="827037" cy="484632"/>
          </a:xfrm>
          <a:prstGeom prst="leftArrow">
            <a:avLst>
              <a:gd name="adj1" fmla="val 59614"/>
              <a:gd name="adj2" fmla="val 10408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hn</a:t>
            </a:r>
            <a:endParaRPr lang="en-US" dirty="0"/>
          </a:p>
        </p:txBody>
      </p:sp>
      <p:sp>
        <p:nvSpPr>
          <p:cNvPr id="78" name="Left Arrow 77"/>
          <p:cNvSpPr/>
          <p:nvPr/>
        </p:nvSpPr>
        <p:spPr>
          <a:xfrm>
            <a:off x="2471946" y="5904110"/>
            <a:ext cx="827037" cy="484632"/>
          </a:xfrm>
          <a:prstGeom prst="leftArrow">
            <a:avLst>
              <a:gd name="adj1" fmla="val 59614"/>
              <a:gd name="adj2" fmla="val 10408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hp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1273161" y="6175746"/>
            <a:ext cx="1153234" cy="191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76" grpId="0" animBg="1"/>
      <p:bldP spid="7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 is O(1)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8"/>
            <a:ext cx="8802806" cy="56638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tabLst>
                <a:tab pos="460375" algn="l"/>
              </a:tabLst>
            </a:pPr>
            <a:r>
              <a:rPr lang="en-US" dirty="0" smtClean="0"/>
              <a:t>	node * n = (node *) h, </a:t>
            </a:r>
            <a:r>
              <a:rPr lang="en-US" dirty="0" err="1" smtClean="0"/>
              <a:t>nn</a:t>
            </a:r>
            <a:r>
              <a:rPr lang="en-US" dirty="0" smtClean="0"/>
              <a:t>, np;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/>
              <a:t>	n</a:t>
            </a:r>
            <a:r>
              <a:rPr lang="en-US" dirty="0" smtClean="0"/>
              <a:t>-&gt;free = true;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/>
              <a:t> (</a:t>
            </a:r>
            <a:r>
              <a:rPr lang="en-US" dirty="0" err="1" smtClean="0"/>
              <a:t>hn</a:t>
            </a:r>
            <a:r>
              <a:rPr lang="en-US" dirty="0" smtClean="0"/>
              <a:t>-&gt;free) {  </a:t>
            </a:r>
            <a:r>
              <a:rPr lang="en-US" dirty="0" smtClean="0">
                <a:solidFill>
                  <a:schemeClr val="accent3"/>
                </a:solidFill>
              </a:rPr>
              <a:t>// combine with the next free block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nn</a:t>
            </a:r>
            <a:r>
              <a:rPr lang="en-US" dirty="0" smtClean="0"/>
              <a:t> = (node *) </a:t>
            </a:r>
            <a:r>
              <a:rPr lang="en-US" dirty="0" err="1" smtClean="0"/>
              <a:t>hn</a:t>
            </a:r>
            <a:r>
              <a:rPr lang="en-US" dirty="0" smtClean="0"/>
              <a:t>;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/>
              <a:t>	</a:t>
            </a:r>
            <a:r>
              <a:rPr lang="en-US" dirty="0" smtClean="0"/>
              <a:t>	n-&gt;next = </a:t>
            </a:r>
            <a:r>
              <a:rPr lang="en-US" dirty="0" err="1"/>
              <a:t>n</a:t>
            </a:r>
            <a:r>
              <a:rPr lang="en-US" dirty="0" err="1" smtClean="0"/>
              <a:t>n</a:t>
            </a:r>
            <a:r>
              <a:rPr lang="en-US" dirty="0" smtClean="0"/>
              <a:t>-&gt;next;       n-&gt;</a:t>
            </a:r>
            <a:r>
              <a:rPr lang="en-US" dirty="0" err="1" smtClean="0"/>
              <a:t>prev</a:t>
            </a:r>
            <a:r>
              <a:rPr lang="en-US" dirty="0" smtClean="0"/>
              <a:t> = </a:t>
            </a:r>
            <a:r>
              <a:rPr lang="en-US" dirty="0" err="1"/>
              <a:t>n</a:t>
            </a:r>
            <a:r>
              <a:rPr lang="en-US" dirty="0" err="1" smtClean="0"/>
              <a:t>n</a:t>
            </a:r>
            <a:r>
              <a:rPr lang="en-US" dirty="0" smtClean="0"/>
              <a:t>-&gt;</a:t>
            </a:r>
            <a:r>
              <a:rPr lang="en-US" dirty="0" err="1" smtClean="0"/>
              <a:t>prev</a:t>
            </a:r>
            <a:r>
              <a:rPr lang="en-US" dirty="0" smtClean="0"/>
              <a:t>;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 smtClean="0"/>
              <a:t>		</a:t>
            </a:r>
            <a:r>
              <a:rPr lang="en-US" dirty="0" err="1"/>
              <a:t>n</a:t>
            </a:r>
            <a:r>
              <a:rPr lang="en-US" dirty="0" err="1" smtClean="0"/>
              <a:t>n</a:t>
            </a:r>
            <a:r>
              <a:rPr lang="en-US" dirty="0" smtClean="0"/>
              <a:t>-&gt;next-&gt;</a:t>
            </a:r>
            <a:r>
              <a:rPr lang="en-US" dirty="0" err="1" smtClean="0"/>
              <a:t>prev</a:t>
            </a:r>
            <a:r>
              <a:rPr lang="en-US" dirty="0" smtClean="0"/>
              <a:t> = n;       </a:t>
            </a:r>
            <a:r>
              <a:rPr lang="en-US" dirty="0" err="1"/>
              <a:t>n</a:t>
            </a:r>
            <a:r>
              <a:rPr lang="en-US" dirty="0" err="1" smtClean="0"/>
              <a:t>n</a:t>
            </a:r>
            <a:r>
              <a:rPr lang="en-US" dirty="0" smtClean="0"/>
              <a:t>-&gt;</a:t>
            </a:r>
            <a:r>
              <a:rPr lang="en-US" dirty="0" err="1" smtClean="0"/>
              <a:t>prev</a:t>
            </a:r>
            <a:r>
              <a:rPr lang="en-US" dirty="0" smtClean="0"/>
              <a:t>-&gt;next = n;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>
                <a:solidFill>
                  <a:schemeClr val="accent3"/>
                </a:solidFill>
              </a:rPr>
              <a:t>	</a:t>
            </a:r>
            <a:r>
              <a:rPr lang="en-US" dirty="0" smtClean="0">
                <a:solidFill>
                  <a:schemeClr val="accent3"/>
                </a:solidFill>
              </a:rPr>
              <a:t>	</a:t>
            </a:r>
            <a:r>
              <a:rPr lang="en-US" dirty="0"/>
              <a:t>n</a:t>
            </a:r>
            <a:r>
              <a:rPr lang="en-US" dirty="0" smtClean="0"/>
              <a:t>-&gt;size += </a:t>
            </a:r>
            <a:r>
              <a:rPr lang="en-US" dirty="0" err="1"/>
              <a:t>n</a:t>
            </a:r>
            <a:r>
              <a:rPr lang="en-US" dirty="0" err="1" smtClean="0"/>
              <a:t>n</a:t>
            </a:r>
            <a:r>
              <a:rPr lang="en-US" dirty="0" smtClean="0"/>
              <a:t>-&gt;size + </a:t>
            </a:r>
            <a:r>
              <a:rPr lang="en-US" dirty="0" err="1" smtClean="0">
                <a:solidFill>
                  <a:schemeClr val="accent1"/>
                </a:solidFill>
              </a:rPr>
              <a:t>sizeof</a:t>
            </a:r>
            <a:r>
              <a:rPr lang="en-US" dirty="0" smtClean="0"/>
              <a:t>(header) + </a:t>
            </a:r>
            <a:r>
              <a:rPr lang="en-US" dirty="0" err="1" smtClean="0">
                <a:solidFill>
                  <a:schemeClr val="accent1"/>
                </a:solidFill>
              </a:rPr>
              <a:t>sizeof</a:t>
            </a:r>
            <a:r>
              <a:rPr lang="en-US" dirty="0" smtClean="0"/>
              <a:t>(footer);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/>
              <a:t>	</a:t>
            </a:r>
            <a:r>
              <a:rPr lang="en-US" dirty="0" smtClean="0"/>
              <a:t>	((footer *) ((char *) n + n-&gt;size))-&gt;size = n-&gt;size;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/>
              <a:t> (</a:t>
            </a:r>
            <a:r>
              <a:rPr lang="en-US" dirty="0" err="1" smtClean="0"/>
              <a:t>hp</a:t>
            </a:r>
            <a:r>
              <a:rPr lang="en-US" dirty="0" smtClean="0"/>
              <a:t>-&gt;free) { </a:t>
            </a:r>
            <a:r>
              <a:rPr lang="en-US" dirty="0" smtClean="0">
                <a:solidFill>
                  <a:schemeClr val="accent3"/>
                </a:solidFill>
              </a:rPr>
              <a:t>// combine with the previous free block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 smtClean="0"/>
              <a:t>		np = (node *) </a:t>
            </a:r>
            <a:r>
              <a:rPr lang="en-US" dirty="0" err="1" smtClean="0"/>
              <a:t>hp</a:t>
            </a:r>
            <a:r>
              <a:rPr lang="en-US" dirty="0" smtClean="0"/>
              <a:t>;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/>
              <a:t>	</a:t>
            </a:r>
            <a:r>
              <a:rPr lang="en-US" dirty="0" smtClean="0"/>
              <a:t>	np-&gt;size += n-&gt;size + </a:t>
            </a:r>
            <a:r>
              <a:rPr lang="en-US" dirty="0" err="1">
                <a:solidFill>
                  <a:schemeClr val="accent1"/>
                </a:solidFill>
              </a:rPr>
              <a:t>sizeof</a:t>
            </a:r>
            <a:r>
              <a:rPr lang="en-US" dirty="0"/>
              <a:t>(header) + </a:t>
            </a:r>
            <a:r>
              <a:rPr lang="en-US" dirty="0" err="1">
                <a:solidFill>
                  <a:schemeClr val="accent1"/>
                </a:solidFill>
              </a:rPr>
              <a:t>sizeof</a:t>
            </a:r>
            <a:r>
              <a:rPr lang="en-US" dirty="0"/>
              <a:t>(footer</a:t>
            </a:r>
            <a:r>
              <a:rPr lang="en-US" dirty="0" smtClean="0"/>
              <a:t>);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((footer *) ((char *) </a:t>
            </a:r>
            <a:r>
              <a:rPr lang="en-US" dirty="0" smtClean="0"/>
              <a:t>np </a:t>
            </a:r>
            <a:r>
              <a:rPr lang="en-US" dirty="0"/>
              <a:t>+ </a:t>
            </a:r>
            <a:r>
              <a:rPr lang="en-US" dirty="0" smtClean="0"/>
              <a:t>np-</a:t>
            </a:r>
            <a:r>
              <a:rPr lang="en-US" dirty="0"/>
              <a:t>&gt;size))-&gt;size = </a:t>
            </a:r>
            <a:r>
              <a:rPr lang="en-US" dirty="0" smtClean="0"/>
              <a:t>np-</a:t>
            </a:r>
            <a:r>
              <a:rPr lang="en-US" dirty="0"/>
              <a:t>&gt;size</a:t>
            </a:r>
            <a:r>
              <a:rPr lang="en-US" dirty="0" smtClean="0"/>
              <a:t>;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 smtClean="0"/>
              <a:t>	}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/>
              <a:t> (!</a:t>
            </a:r>
            <a:r>
              <a:rPr lang="en-US" dirty="0" err="1" smtClean="0"/>
              <a:t>hp</a:t>
            </a:r>
            <a:r>
              <a:rPr lang="en-US" dirty="0" smtClean="0"/>
              <a:t>-&gt;free &amp;&amp; !</a:t>
            </a:r>
            <a:r>
              <a:rPr lang="en-US" dirty="0" err="1" smtClean="0"/>
              <a:t>hn</a:t>
            </a:r>
            <a:r>
              <a:rPr lang="en-US" dirty="0" smtClean="0"/>
              <a:t>-&gt;free) {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3"/>
                </a:solidFill>
              </a:rPr>
              <a:t>// add the new free block to the head of the free list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 smtClean="0"/>
              <a:t>	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5321490" y="1054181"/>
            <a:ext cx="3365310" cy="1228907"/>
          </a:xfrm>
          <a:prstGeom prst="wedgeRectCallout">
            <a:avLst>
              <a:gd name="adj1" fmla="val -48962"/>
              <a:gd name="adj2" fmla="val -248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Be careful of corner cases: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first free block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last free block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492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Speeding Up </a:t>
            </a:r>
            <a:r>
              <a:rPr lang="en-US" i="1" dirty="0" err="1" smtClean="0"/>
              <a:t>malloc</a:t>
            </a:r>
            <a:r>
              <a:rPr lang="en-US" i="1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point, </a:t>
            </a:r>
            <a:r>
              <a:rPr lang="en-US" i="1" dirty="0" smtClean="0"/>
              <a:t>free()</a:t>
            </a:r>
            <a:r>
              <a:rPr lang="en-US" dirty="0" smtClean="0"/>
              <a:t> is O(1)</a:t>
            </a:r>
          </a:p>
          <a:p>
            <a:r>
              <a:rPr lang="en-US" dirty="0" smtClean="0"/>
              <a:t>But </a:t>
            </a:r>
            <a:r>
              <a:rPr lang="en-US" i="1" dirty="0" err="1" smtClean="0"/>
              <a:t>malloc</a:t>
            </a:r>
            <a:r>
              <a:rPr lang="en-US" i="1" dirty="0" smtClean="0"/>
              <a:t>()</a:t>
            </a:r>
            <a:r>
              <a:rPr lang="en-US" dirty="0" smtClean="0"/>
              <a:t> still has problems</a:t>
            </a:r>
          </a:p>
          <a:p>
            <a:pPr lvl="1"/>
            <a:r>
              <a:rPr lang="en-US" dirty="0" smtClean="0"/>
              <a:t>Next-Fit: O(1) but more fragmentation</a:t>
            </a:r>
          </a:p>
          <a:p>
            <a:pPr lvl="1"/>
            <a:r>
              <a:rPr lang="en-US" dirty="0" smtClean="0"/>
              <a:t>Best-Fit: O(n) but less fragmentation</a:t>
            </a:r>
          </a:p>
          <a:p>
            <a:r>
              <a:rPr lang="en-US" dirty="0" smtClean="0"/>
              <a:t>Two steps to speed up </a:t>
            </a:r>
            <a:r>
              <a:rPr lang="en-US" i="1" dirty="0" err="1" smtClean="0"/>
              <a:t>malloc</a:t>
            </a:r>
            <a:r>
              <a:rPr lang="en-US" i="1" dirty="0" smtClean="0"/>
              <a:t>()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Round allocation requests to powers of 2</a:t>
            </a:r>
          </a:p>
          <a:p>
            <a:pPr marL="1371600" lvl="2" indent="-514350"/>
            <a:r>
              <a:rPr lang="en-US" dirty="0" smtClean="0"/>
              <a:t>Less external fragmentation, some internal fragmentation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Divide the free list into </a:t>
            </a:r>
            <a:r>
              <a:rPr lang="en-US" dirty="0" smtClean="0">
                <a:solidFill>
                  <a:schemeClr val="accent1"/>
                </a:solidFill>
              </a:rPr>
              <a:t>bins</a:t>
            </a:r>
            <a:r>
              <a:rPr lang="en-US" dirty="0" smtClean="0"/>
              <a:t> of similar size blocks</a:t>
            </a:r>
          </a:p>
          <a:p>
            <a:pPr marL="1371600" lvl="2" indent="-514350"/>
            <a:r>
              <a:rPr lang="en-US" dirty="0" smtClean="0"/>
              <a:t>Locating a free block of size </a:t>
            </a:r>
            <a:r>
              <a:rPr lang="en-US" i="1" dirty="0" smtClean="0"/>
              <a:t>round(x)</a:t>
            </a:r>
            <a:r>
              <a:rPr lang="en-US" dirty="0" smtClean="0"/>
              <a:t> will be O(1)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Rounding Allocations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486183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malloc</a:t>
            </a:r>
            <a:r>
              <a:rPr lang="en-US" i="1" dirty="0" smtClean="0"/>
              <a:t>(size)</a:t>
            </a:r>
            <a:endParaRPr lang="en-US" dirty="0"/>
          </a:p>
          <a:p>
            <a:pPr marL="0" indent="0">
              <a:buNone/>
            </a:pPr>
            <a:endParaRPr lang="en-US" sz="2400" i="1" dirty="0" smtClean="0"/>
          </a:p>
          <a:p>
            <a:pPr marL="400050" lvl="1" indent="0">
              <a:buNone/>
            </a:pPr>
            <a:r>
              <a:rPr lang="en-US" sz="2400" dirty="0" smtClean="0"/>
              <a:t>size += </a:t>
            </a:r>
            <a:r>
              <a:rPr lang="en-US" sz="2400" dirty="0" err="1" smtClean="0">
                <a:solidFill>
                  <a:schemeClr val="accent1"/>
                </a:solidFill>
              </a:rPr>
              <a:t>sizeof</a:t>
            </a:r>
            <a:r>
              <a:rPr lang="en-US" sz="2400" dirty="0" smtClean="0"/>
              <a:t>(header) + </a:t>
            </a:r>
            <a:r>
              <a:rPr lang="en-US" sz="2400" dirty="0" err="1" smtClean="0">
                <a:solidFill>
                  <a:schemeClr val="accent1"/>
                </a:solidFill>
              </a:rPr>
              <a:t>sizeof</a:t>
            </a:r>
            <a:r>
              <a:rPr lang="en-US" sz="2400" dirty="0" smtClean="0"/>
              <a:t>(footer); </a:t>
            </a:r>
            <a:r>
              <a:rPr lang="en-US" sz="2400" dirty="0" smtClean="0">
                <a:solidFill>
                  <a:schemeClr val="accent3"/>
                </a:solidFill>
              </a:rPr>
              <a:t>// will always be &gt;16 bytes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if</a:t>
            </a:r>
            <a:r>
              <a:rPr lang="en-US" sz="2400" dirty="0" smtClean="0"/>
              <a:t> (size &gt; </a:t>
            </a:r>
            <a:r>
              <a:rPr lang="en-US" sz="2400" dirty="0" smtClean="0">
                <a:solidFill>
                  <a:schemeClr val="accent4"/>
                </a:solidFill>
              </a:rPr>
              <a:t>2048</a:t>
            </a:r>
            <a:r>
              <a:rPr lang="en-US" sz="2400" dirty="0" smtClean="0"/>
              <a:t>) size = </a:t>
            </a:r>
            <a:r>
              <a:rPr lang="en-US" sz="2400" dirty="0" smtClean="0">
                <a:solidFill>
                  <a:schemeClr val="accent4"/>
                </a:solidFill>
              </a:rPr>
              <a:t>4096</a:t>
            </a:r>
            <a:r>
              <a:rPr lang="en-US" sz="2400" dirty="0" smtClean="0"/>
              <a:t> * ((size + </a:t>
            </a:r>
            <a:r>
              <a:rPr lang="en-US" sz="2400" dirty="0" smtClean="0">
                <a:solidFill>
                  <a:schemeClr val="accent4"/>
                </a:solidFill>
              </a:rPr>
              <a:t>4095</a:t>
            </a:r>
            <a:r>
              <a:rPr lang="en-US" sz="2400" dirty="0" smtClean="0"/>
              <a:t>) / </a:t>
            </a:r>
            <a:r>
              <a:rPr lang="en-US" sz="2400" dirty="0" smtClean="0">
                <a:solidFill>
                  <a:schemeClr val="accent4"/>
                </a:solidFill>
              </a:rPr>
              <a:t>4096</a:t>
            </a:r>
            <a:r>
              <a:rPr lang="en-US" sz="2400" dirty="0" smtClean="0"/>
              <a:t>);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e</a:t>
            </a:r>
            <a:r>
              <a:rPr lang="en-US" sz="2400" dirty="0" smtClean="0">
                <a:solidFill>
                  <a:schemeClr val="accent1"/>
                </a:solidFill>
              </a:rPr>
              <a:t>lse if </a:t>
            </a:r>
            <a:r>
              <a:rPr lang="en-US" sz="2400" dirty="0" smtClean="0"/>
              <a:t>(size &lt; </a:t>
            </a:r>
            <a:r>
              <a:rPr lang="en-US" sz="2400" dirty="0" smtClean="0">
                <a:solidFill>
                  <a:schemeClr val="accent4"/>
                </a:solidFill>
              </a:rPr>
              <a:t>128</a:t>
            </a:r>
            <a:r>
              <a:rPr lang="en-US" sz="2400" dirty="0" smtClean="0"/>
              <a:t>) size = </a:t>
            </a:r>
            <a:r>
              <a:rPr lang="en-US" sz="2400" dirty="0" smtClean="0">
                <a:solidFill>
                  <a:schemeClr val="accent4"/>
                </a:solidFill>
              </a:rPr>
              <a:t>32</a:t>
            </a:r>
            <a:r>
              <a:rPr lang="en-US" sz="2400" dirty="0" smtClean="0"/>
              <a:t> * ((size + </a:t>
            </a:r>
            <a:r>
              <a:rPr lang="en-US" sz="2400" dirty="0" smtClean="0">
                <a:solidFill>
                  <a:schemeClr val="accent4"/>
                </a:solidFill>
              </a:rPr>
              <a:t>31</a:t>
            </a:r>
            <a:r>
              <a:rPr lang="en-US" sz="2400" dirty="0" smtClean="0"/>
              <a:t>) / </a:t>
            </a:r>
            <a:r>
              <a:rPr lang="en-US" sz="2400" dirty="0" smtClean="0">
                <a:solidFill>
                  <a:schemeClr val="accent4"/>
                </a:solidFill>
              </a:rPr>
              <a:t>32</a:t>
            </a:r>
            <a:r>
              <a:rPr lang="en-US" sz="2400" dirty="0" smtClean="0"/>
              <a:t>);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else</a:t>
            </a:r>
            <a:r>
              <a:rPr lang="en-US" sz="2400" dirty="0" smtClean="0"/>
              <a:t> size = </a:t>
            </a:r>
            <a:r>
              <a:rPr lang="en-US" sz="2400" dirty="0" err="1" smtClean="0"/>
              <a:t>round_to_next_power_of_two</a:t>
            </a:r>
            <a:r>
              <a:rPr lang="en-US" sz="2400" dirty="0" smtClean="0"/>
              <a:t>(size);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i="1" dirty="0" err="1" smtClean="0"/>
              <a:t>malloc</a:t>
            </a:r>
            <a:r>
              <a:rPr lang="en-US" i="1" dirty="0" smtClean="0"/>
              <a:t>(4)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 32 bytes</a:t>
            </a:r>
            <a:endParaRPr lang="en-US" dirty="0"/>
          </a:p>
          <a:p>
            <a:pPr lvl="1"/>
            <a:r>
              <a:rPr lang="en-US" i="1" dirty="0" err="1" smtClean="0"/>
              <a:t>malloc</a:t>
            </a:r>
            <a:r>
              <a:rPr lang="en-US" i="1" dirty="0" smtClean="0"/>
              <a:t>(45)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64 bytes</a:t>
            </a:r>
          </a:p>
          <a:p>
            <a:pPr lvl="1"/>
            <a:r>
              <a:rPr lang="en-US" i="1" dirty="0" err="1" smtClean="0">
                <a:sym typeface="Wingdings" panose="05000000000000000000" pitchFamily="2" charset="2"/>
              </a:rPr>
              <a:t>malloc</a:t>
            </a:r>
            <a:r>
              <a:rPr lang="en-US" i="1" dirty="0" smtClean="0">
                <a:sym typeface="Wingdings" panose="05000000000000000000" pitchFamily="2" charset="2"/>
              </a:rPr>
              <a:t>(145)</a:t>
            </a:r>
            <a:r>
              <a:rPr lang="en-US" dirty="0" smtClean="0">
                <a:sym typeface="Wingdings" panose="05000000000000000000" pitchFamily="2" charset="2"/>
              </a:rPr>
              <a:t>  256 bytes</a:t>
            </a:r>
            <a:endParaRPr lang="en-US" i="1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6413473" y="4216724"/>
            <a:ext cx="2413053" cy="891103"/>
          </a:xfrm>
          <a:prstGeom prst="wedgeRectCallout">
            <a:avLst>
              <a:gd name="adj1" fmla="val -38583"/>
              <a:gd name="adj2" fmla="val -177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For large allocations, use full pages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944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Allocation of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6065300" cy="5145205"/>
          </a:xfrm>
        </p:spPr>
        <p:txBody>
          <a:bodyPr/>
          <a:lstStyle/>
          <a:p>
            <a:r>
              <a:rPr lang="en-US" sz="2800" dirty="0" smtClean="0"/>
              <a:t>Page tables allow the OS to dynamically assign physical frames to processes on-demand</a:t>
            </a:r>
          </a:p>
          <a:p>
            <a:pPr lvl="1"/>
            <a:r>
              <a:rPr lang="en-US" sz="2400" dirty="0" smtClean="0"/>
              <a:t>E.g. if the stack grows, the OS can map in an additional page</a:t>
            </a:r>
          </a:p>
          <a:p>
            <a:r>
              <a:rPr lang="en-US" sz="2800" dirty="0" smtClean="0"/>
              <a:t>On Linux, processes use </a:t>
            </a:r>
            <a:r>
              <a:rPr lang="en-US" sz="2800" dirty="0" err="1" smtClean="0"/>
              <a:t>sbrk</a:t>
            </a:r>
            <a:r>
              <a:rPr lang="en-US" sz="2800" dirty="0" smtClean="0"/>
              <a:t>()/</a:t>
            </a:r>
            <a:r>
              <a:rPr lang="en-US" sz="2800" dirty="0" err="1" smtClean="0"/>
              <a:t>brk</a:t>
            </a:r>
            <a:r>
              <a:rPr lang="en-US" sz="2800" dirty="0" smtClean="0"/>
              <a:t>()/</a:t>
            </a:r>
            <a:r>
              <a:rPr lang="en-US" sz="2800" dirty="0" err="1" smtClean="0"/>
              <a:t>mmap</a:t>
            </a:r>
            <a:r>
              <a:rPr lang="en-US" sz="2800" dirty="0" smtClean="0"/>
              <a:t>() to request additional heap pages</a:t>
            </a:r>
          </a:p>
          <a:p>
            <a:pPr lvl="1"/>
            <a:r>
              <a:rPr lang="en-US" sz="2400" dirty="0" smtClean="0"/>
              <a:t>But, these </a:t>
            </a:r>
            <a:r>
              <a:rPr lang="en-US" sz="2400" dirty="0" err="1" smtClean="0"/>
              <a:t>syscalls</a:t>
            </a:r>
            <a:r>
              <a:rPr lang="en-US" sz="2400" dirty="0" smtClean="0"/>
              <a:t> only allocates memory in multiples of 4KB pages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93149" y="1875484"/>
            <a:ext cx="1153234" cy="4463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0" y="1143000"/>
            <a:ext cx="1099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Virtual</a:t>
            </a:r>
          </a:p>
          <a:p>
            <a:pPr algn="ctr"/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7593149" y="5323322"/>
            <a:ext cx="1153234" cy="681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93149" y="1992848"/>
            <a:ext cx="1153234" cy="293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93149" y="4920198"/>
            <a:ext cx="1153234" cy="293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6791021" y="1810356"/>
            <a:ext cx="739674" cy="6581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93149" y="2291318"/>
            <a:ext cx="1153234" cy="293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93149" y="2586047"/>
            <a:ext cx="1153234" cy="293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593149" y="4634873"/>
            <a:ext cx="1153234" cy="293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593149" y="4350144"/>
            <a:ext cx="1153234" cy="293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3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L 2.77778E-7 0.04814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4814 L 2.77778E-7 0.09074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Binning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377770"/>
              </p:ext>
            </p:extLst>
          </p:nvPr>
        </p:nvGraphicFramePr>
        <p:xfrm>
          <a:off x="152603" y="3783003"/>
          <a:ext cx="1741436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39566"/>
                <a:gridCol w="40187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 bytes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64 bytes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96 bytes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128 bytes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256 bytes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512 bytes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1024 bytes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2048+ bytes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0520" y="3002718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node * bins[];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>
            <a:off x="1700886" y="3372050"/>
            <a:ext cx="0" cy="3845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3" idx="1"/>
          </p:cNvCxnSpPr>
          <p:nvPr/>
        </p:nvCxnSpPr>
        <p:spPr>
          <a:xfrm>
            <a:off x="1928986" y="3954979"/>
            <a:ext cx="5222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5" idx="1"/>
          </p:cNvCxnSpPr>
          <p:nvPr/>
        </p:nvCxnSpPr>
        <p:spPr>
          <a:xfrm>
            <a:off x="1928986" y="4701448"/>
            <a:ext cx="5222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8" idx="1"/>
          </p:cNvCxnSpPr>
          <p:nvPr/>
        </p:nvCxnSpPr>
        <p:spPr>
          <a:xfrm>
            <a:off x="1928986" y="5447917"/>
            <a:ext cx="5222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1" idx="1"/>
          </p:cNvCxnSpPr>
          <p:nvPr/>
        </p:nvCxnSpPr>
        <p:spPr>
          <a:xfrm>
            <a:off x="1928986" y="6572957"/>
            <a:ext cx="52226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748286" y="3862763"/>
            <a:ext cx="5222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748286" y="4045496"/>
            <a:ext cx="5193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977342" y="4615056"/>
            <a:ext cx="5222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977342" y="4797789"/>
            <a:ext cx="5193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026671" y="4615056"/>
            <a:ext cx="5222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026671" y="4797789"/>
            <a:ext cx="5193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477254" y="5354730"/>
            <a:ext cx="5222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3477254" y="5537463"/>
            <a:ext cx="5193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51252" y="3806462"/>
            <a:ext cx="297034" cy="297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67611" y="3806462"/>
            <a:ext cx="297034" cy="297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51252" y="4552931"/>
            <a:ext cx="526090" cy="297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00581" y="4552931"/>
            <a:ext cx="526090" cy="297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49907" y="4552931"/>
            <a:ext cx="526090" cy="297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51252" y="5299400"/>
            <a:ext cx="1026002" cy="297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05755" y="5299400"/>
            <a:ext cx="1026002" cy="297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51251" y="6424441"/>
            <a:ext cx="4330267" cy="297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198023" y="1194179"/>
            <a:ext cx="8748084" cy="1840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Divided the free list into bins of exact size blocks</a:t>
            </a:r>
          </a:p>
          <a:p>
            <a:r>
              <a:rPr lang="en-US" dirty="0" smtClean="0"/>
              <a:t>Most allocations handled in O(1) time by pulling a free block from the appropriate list</a:t>
            </a:r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5154419" y="2978455"/>
            <a:ext cx="3914517" cy="3311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no block is available, locate and split a larger block</a:t>
            </a:r>
          </a:p>
        </p:txBody>
      </p:sp>
    </p:spTree>
    <p:extLst>
      <p:ext uri="{BB962C8B-B14F-4D97-AF65-F5344CB8AC3E}">
        <p14:creationId xmlns:p14="http://schemas.microsoft.com/office/powerpoint/2010/main" val="362637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" y="0"/>
            <a:ext cx="9021170" cy="837619"/>
          </a:xfrm>
        </p:spPr>
        <p:txBody>
          <a:bodyPr/>
          <a:lstStyle/>
          <a:p>
            <a:r>
              <a:rPr lang="en-US" dirty="0" smtClean="0"/>
              <a:t>Next Problem: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343" y="862324"/>
            <a:ext cx="8684018" cy="1834407"/>
          </a:xfrm>
        </p:spPr>
        <p:txBody>
          <a:bodyPr/>
          <a:lstStyle/>
          <a:p>
            <a:r>
              <a:rPr lang="en-US" dirty="0" smtClean="0"/>
              <a:t>Today’s programs are often parallel</a:t>
            </a:r>
          </a:p>
          <a:p>
            <a:r>
              <a:rPr lang="en-US" dirty="0" smtClean="0"/>
              <a:t>However, our current memory manager has poor performance with &gt;1 threads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1254621" y="3403412"/>
            <a:ext cx="295881" cy="1294772"/>
          </a:xfrm>
          <a:custGeom>
            <a:avLst/>
            <a:gdLst>
              <a:gd name="connsiteX0" fmla="*/ 359744 w 591762"/>
              <a:gd name="connsiteY0" fmla="*/ 0 h 2099990"/>
              <a:gd name="connsiteX1" fmla="*/ 4902 w 591762"/>
              <a:gd name="connsiteY1" fmla="*/ 354842 h 2099990"/>
              <a:gd name="connsiteX2" fmla="*/ 591756 w 591762"/>
              <a:gd name="connsiteY2" fmla="*/ 682388 h 2099990"/>
              <a:gd name="connsiteX3" fmla="*/ 18550 w 591762"/>
              <a:gd name="connsiteY3" fmla="*/ 996287 h 2099990"/>
              <a:gd name="connsiteX4" fmla="*/ 523517 w 591762"/>
              <a:gd name="connsiteY4" fmla="*/ 1323833 h 2099990"/>
              <a:gd name="connsiteX5" fmla="*/ 100436 w 591762"/>
              <a:gd name="connsiteY5" fmla="*/ 1610436 h 2099990"/>
              <a:gd name="connsiteX6" fmla="*/ 523517 w 591762"/>
              <a:gd name="connsiteY6" fmla="*/ 1924335 h 2099990"/>
              <a:gd name="connsiteX7" fmla="*/ 250562 w 591762"/>
              <a:gd name="connsiteY7" fmla="*/ 2088108 h 2099990"/>
              <a:gd name="connsiteX8" fmla="*/ 250562 w 591762"/>
              <a:gd name="connsiteY8" fmla="*/ 2074460 h 209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1762" h="2099990">
                <a:moveTo>
                  <a:pt x="359744" y="0"/>
                </a:moveTo>
                <a:cubicBezTo>
                  <a:pt x="162988" y="120555"/>
                  <a:pt x="-33767" y="241111"/>
                  <a:pt x="4902" y="354842"/>
                </a:cubicBezTo>
                <a:cubicBezTo>
                  <a:pt x="43571" y="468573"/>
                  <a:pt x="589481" y="575481"/>
                  <a:pt x="591756" y="682388"/>
                </a:cubicBezTo>
                <a:cubicBezTo>
                  <a:pt x="594031" y="789295"/>
                  <a:pt x="29923" y="889380"/>
                  <a:pt x="18550" y="996287"/>
                </a:cubicBezTo>
                <a:cubicBezTo>
                  <a:pt x="7177" y="1103194"/>
                  <a:pt x="509869" y="1221475"/>
                  <a:pt x="523517" y="1323833"/>
                </a:cubicBezTo>
                <a:cubicBezTo>
                  <a:pt x="537165" y="1426191"/>
                  <a:pt x="100436" y="1510352"/>
                  <a:pt x="100436" y="1610436"/>
                </a:cubicBezTo>
                <a:cubicBezTo>
                  <a:pt x="100436" y="1710520"/>
                  <a:pt x="498496" y="1844723"/>
                  <a:pt x="523517" y="1924335"/>
                </a:cubicBezTo>
                <a:cubicBezTo>
                  <a:pt x="548538" y="2003947"/>
                  <a:pt x="296054" y="2063087"/>
                  <a:pt x="250562" y="2088108"/>
                </a:cubicBezTo>
                <a:cubicBezTo>
                  <a:pt x="205070" y="2113129"/>
                  <a:pt x="227816" y="2093794"/>
                  <a:pt x="250562" y="2074460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0262" y="2997325"/>
            <a:ext cx="1104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Thread 1</a:t>
            </a:r>
            <a:endParaRPr lang="en-US" sz="2000" dirty="0"/>
          </a:p>
        </p:txBody>
      </p:sp>
      <p:sp>
        <p:nvSpPr>
          <p:cNvPr id="9" name="Freeform 8"/>
          <p:cNvSpPr/>
          <p:nvPr/>
        </p:nvSpPr>
        <p:spPr>
          <a:xfrm>
            <a:off x="2522297" y="3403412"/>
            <a:ext cx="295881" cy="1294772"/>
          </a:xfrm>
          <a:custGeom>
            <a:avLst/>
            <a:gdLst>
              <a:gd name="connsiteX0" fmla="*/ 359744 w 591762"/>
              <a:gd name="connsiteY0" fmla="*/ 0 h 2099990"/>
              <a:gd name="connsiteX1" fmla="*/ 4902 w 591762"/>
              <a:gd name="connsiteY1" fmla="*/ 354842 h 2099990"/>
              <a:gd name="connsiteX2" fmla="*/ 591756 w 591762"/>
              <a:gd name="connsiteY2" fmla="*/ 682388 h 2099990"/>
              <a:gd name="connsiteX3" fmla="*/ 18550 w 591762"/>
              <a:gd name="connsiteY3" fmla="*/ 996287 h 2099990"/>
              <a:gd name="connsiteX4" fmla="*/ 523517 w 591762"/>
              <a:gd name="connsiteY4" fmla="*/ 1323833 h 2099990"/>
              <a:gd name="connsiteX5" fmla="*/ 100436 w 591762"/>
              <a:gd name="connsiteY5" fmla="*/ 1610436 h 2099990"/>
              <a:gd name="connsiteX6" fmla="*/ 523517 w 591762"/>
              <a:gd name="connsiteY6" fmla="*/ 1924335 h 2099990"/>
              <a:gd name="connsiteX7" fmla="*/ 250562 w 591762"/>
              <a:gd name="connsiteY7" fmla="*/ 2088108 h 2099990"/>
              <a:gd name="connsiteX8" fmla="*/ 250562 w 591762"/>
              <a:gd name="connsiteY8" fmla="*/ 2074460 h 209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1762" h="2099990">
                <a:moveTo>
                  <a:pt x="359744" y="0"/>
                </a:moveTo>
                <a:cubicBezTo>
                  <a:pt x="162988" y="120555"/>
                  <a:pt x="-33767" y="241111"/>
                  <a:pt x="4902" y="354842"/>
                </a:cubicBezTo>
                <a:cubicBezTo>
                  <a:pt x="43571" y="468573"/>
                  <a:pt x="589481" y="575481"/>
                  <a:pt x="591756" y="682388"/>
                </a:cubicBezTo>
                <a:cubicBezTo>
                  <a:pt x="594031" y="789295"/>
                  <a:pt x="29923" y="889380"/>
                  <a:pt x="18550" y="996287"/>
                </a:cubicBezTo>
                <a:cubicBezTo>
                  <a:pt x="7177" y="1103194"/>
                  <a:pt x="509869" y="1221475"/>
                  <a:pt x="523517" y="1323833"/>
                </a:cubicBezTo>
                <a:cubicBezTo>
                  <a:pt x="537165" y="1426191"/>
                  <a:pt x="100436" y="1510352"/>
                  <a:pt x="100436" y="1610436"/>
                </a:cubicBezTo>
                <a:cubicBezTo>
                  <a:pt x="100436" y="1710520"/>
                  <a:pt x="498496" y="1844723"/>
                  <a:pt x="523517" y="1924335"/>
                </a:cubicBezTo>
                <a:cubicBezTo>
                  <a:pt x="548538" y="2003947"/>
                  <a:pt x="296054" y="2063087"/>
                  <a:pt x="250562" y="2088108"/>
                </a:cubicBezTo>
                <a:cubicBezTo>
                  <a:pt x="205070" y="2113129"/>
                  <a:pt x="227816" y="2093794"/>
                  <a:pt x="250562" y="2074460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17938" y="2997325"/>
            <a:ext cx="1104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Thread 2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64657" y="5366379"/>
            <a:ext cx="5222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598613" y="5549112"/>
            <a:ext cx="5193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05305" y="5366379"/>
            <a:ext cx="5222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374208" y="5549112"/>
            <a:ext cx="5193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35601" y="5304254"/>
            <a:ext cx="366865" cy="297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93722" y="5304254"/>
            <a:ext cx="366865" cy="297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34366" y="5304254"/>
            <a:ext cx="366865" cy="297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0953" y="5252716"/>
            <a:ext cx="1055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Free List</a:t>
            </a:r>
            <a:endParaRPr lang="en-US" sz="2000" dirty="0"/>
          </a:p>
        </p:txBody>
      </p:sp>
      <p:sp>
        <p:nvSpPr>
          <p:cNvPr id="20" name="Down Arrow 19"/>
          <p:cNvSpPr/>
          <p:nvPr/>
        </p:nvSpPr>
        <p:spPr>
          <a:xfrm rot="20719770">
            <a:off x="1393247" y="4730415"/>
            <a:ext cx="314507" cy="46593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900000">
            <a:off x="2310368" y="4727640"/>
            <a:ext cx="314507" cy="46593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ular Callout 21"/>
          <p:cNvSpPr/>
          <p:nvPr/>
        </p:nvSpPr>
        <p:spPr>
          <a:xfrm>
            <a:off x="276060" y="6034575"/>
            <a:ext cx="3357599" cy="710553"/>
          </a:xfrm>
          <a:prstGeom prst="wedgeRectCallout">
            <a:avLst>
              <a:gd name="adj1" fmla="val -33379"/>
              <a:gd name="adj2" fmla="val -1025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 free list is shared, thus it must be protected by a </a:t>
            </a:r>
            <a:r>
              <a:rPr lang="en-US" sz="2000" dirty="0" err="1" smtClean="0"/>
              <a:t>mutex</a:t>
            </a:r>
            <a:endParaRPr lang="en-US" sz="20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3983204" y="2713595"/>
            <a:ext cx="3986217" cy="2522256"/>
            <a:chOff x="3983204" y="2713595"/>
            <a:chExt cx="3986217" cy="2522256"/>
          </a:xfrm>
        </p:grpSpPr>
        <p:sp>
          <p:nvSpPr>
            <p:cNvPr id="24" name="Rectangle 23"/>
            <p:cNvSpPr/>
            <p:nvPr/>
          </p:nvSpPr>
          <p:spPr>
            <a:xfrm>
              <a:off x="5674768" y="4573662"/>
              <a:ext cx="764029" cy="291363"/>
            </a:xfrm>
            <a:prstGeom prst="rect">
              <a:avLst/>
            </a:prstGeom>
            <a:pattFill prst="dotDmnd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69980" y="4573662"/>
              <a:ext cx="204788" cy="2913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61600" y="4572764"/>
              <a:ext cx="764029" cy="291363"/>
            </a:xfrm>
            <a:prstGeom prst="rect">
              <a:avLst/>
            </a:prstGeom>
            <a:pattFill prst="dotDmnd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56812" y="4572764"/>
              <a:ext cx="204788" cy="2913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04431" y="4499197"/>
              <a:ext cx="6447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obj1</a:t>
              </a:r>
              <a:endParaRPr lang="en-US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30075" y="4503402"/>
              <a:ext cx="6447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obj2</a:t>
              </a:r>
              <a:endParaRPr lang="en-US" sz="20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084898" y="3410063"/>
              <a:ext cx="157460" cy="689044"/>
            </a:xfrm>
            <a:custGeom>
              <a:avLst/>
              <a:gdLst>
                <a:gd name="connsiteX0" fmla="*/ 359744 w 591762"/>
                <a:gd name="connsiteY0" fmla="*/ 0 h 2099990"/>
                <a:gd name="connsiteX1" fmla="*/ 4902 w 591762"/>
                <a:gd name="connsiteY1" fmla="*/ 354842 h 2099990"/>
                <a:gd name="connsiteX2" fmla="*/ 591756 w 591762"/>
                <a:gd name="connsiteY2" fmla="*/ 682388 h 2099990"/>
                <a:gd name="connsiteX3" fmla="*/ 18550 w 591762"/>
                <a:gd name="connsiteY3" fmla="*/ 996287 h 2099990"/>
                <a:gd name="connsiteX4" fmla="*/ 523517 w 591762"/>
                <a:gd name="connsiteY4" fmla="*/ 1323833 h 2099990"/>
                <a:gd name="connsiteX5" fmla="*/ 100436 w 591762"/>
                <a:gd name="connsiteY5" fmla="*/ 1610436 h 2099990"/>
                <a:gd name="connsiteX6" fmla="*/ 523517 w 591762"/>
                <a:gd name="connsiteY6" fmla="*/ 1924335 h 2099990"/>
                <a:gd name="connsiteX7" fmla="*/ 250562 w 591762"/>
                <a:gd name="connsiteY7" fmla="*/ 2088108 h 2099990"/>
                <a:gd name="connsiteX8" fmla="*/ 250562 w 591762"/>
                <a:gd name="connsiteY8" fmla="*/ 2074460 h 209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762" h="2099990">
                  <a:moveTo>
                    <a:pt x="359744" y="0"/>
                  </a:moveTo>
                  <a:cubicBezTo>
                    <a:pt x="162988" y="120555"/>
                    <a:pt x="-33767" y="241111"/>
                    <a:pt x="4902" y="354842"/>
                  </a:cubicBezTo>
                  <a:cubicBezTo>
                    <a:pt x="43571" y="468573"/>
                    <a:pt x="589481" y="575481"/>
                    <a:pt x="591756" y="682388"/>
                  </a:cubicBezTo>
                  <a:cubicBezTo>
                    <a:pt x="594031" y="789295"/>
                    <a:pt x="29923" y="889380"/>
                    <a:pt x="18550" y="996287"/>
                  </a:cubicBezTo>
                  <a:cubicBezTo>
                    <a:pt x="7177" y="1103194"/>
                    <a:pt x="509869" y="1221475"/>
                    <a:pt x="523517" y="1323833"/>
                  </a:cubicBezTo>
                  <a:cubicBezTo>
                    <a:pt x="537165" y="1426191"/>
                    <a:pt x="100436" y="1510352"/>
                    <a:pt x="100436" y="1610436"/>
                  </a:cubicBezTo>
                  <a:cubicBezTo>
                    <a:pt x="100436" y="1710520"/>
                    <a:pt x="498496" y="1844723"/>
                    <a:pt x="523517" y="1924335"/>
                  </a:cubicBezTo>
                  <a:cubicBezTo>
                    <a:pt x="548538" y="2003947"/>
                    <a:pt x="296054" y="2063087"/>
                    <a:pt x="250562" y="2088108"/>
                  </a:cubicBezTo>
                  <a:cubicBezTo>
                    <a:pt x="205070" y="2113129"/>
                    <a:pt x="227816" y="2093794"/>
                    <a:pt x="250562" y="2074460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96161" y="3592580"/>
              <a:ext cx="11045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Thread 1</a:t>
              </a:r>
              <a:endParaRPr lang="en-US" sz="2000" dirty="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7811961" y="3410063"/>
              <a:ext cx="157460" cy="689044"/>
            </a:xfrm>
            <a:custGeom>
              <a:avLst/>
              <a:gdLst>
                <a:gd name="connsiteX0" fmla="*/ 359744 w 591762"/>
                <a:gd name="connsiteY0" fmla="*/ 0 h 2099990"/>
                <a:gd name="connsiteX1" fmla="*/ 4902 w 591762"/>
                <a:gd name="connsiteY1" fmla="*/ 354842 h 2099990"/>
                <a:gd name="connsiteX2" fmla="*/ 591756 w 591762"/>
                <a:gd name="connsiteY2" fmla="*/ 682388 h 2099990"/>
                <a:gd name="connsiteX3" fmla="*/ 18550 w 591762"/>
                <a:gd name="connsiteY3" fmla="*/ 996287 h 2099990"/>
                <a:gd name="connsiteX4" fmla="*/ 523517 w 591762"/>
                <a:gd name="connsiteY4" fmla="*/ 1323833 h 2099990"/>
                <a:gd name="connsiteX5" fmla="*/ 100436 w 591762"/>
                <a:gd name="connsiteY5" fmla="*/ 1610436 h 2099990"/>
                <a:gd name="connsiteX6" fmla="*/ 523517 w 591762"/>
                <a:gd name="connsiteY6" fmla="*/ 1924335 h 2099990"/>
                <a:gd name="connsiteX7" fmla="*/ 250562 w 591762"/>
                <a:gd name="connsiteY7" fmla="*/ 2088108 h 2099990"/>
                <a:gd name="connsiteX8" fmla="*/ 250562 w 591762"/>
                <a:gd name="connsiteY8" fmla="*/ 2074460 h 209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762" h="2099990">
                  <a:moveTo>
                    <a:pt x="359744" y="0"/>
                  </a:moveTo>
                  <a:cubicBezTo>
                    <a:pt x="162988" y="120555"/>
                    <a:pt x="-33767" y="241111"/>
                    <a:pt x="4902" y="354842"/>
                  </a:cubicBezTo>
                  <a:cubicBezTo>
                    <a:pt x="43571" y="468573"/>
                    <a:pt x="589481" y="575481"/>
                    <a:pt x="591756" y="682388"/>
                  </a:cubicBezTo>
                  <a:cubicBezTo>
                    <a:pt x="594031" y="789295"/>
                    <a:pt x="29923" y="889380"/>
                    <a:pt x="18550" y="996287"/>
                  </a:cubicBezTo>
                  <a:cubicBezTo>
                    <a:pt x="7177" y="1103194"/>
                    <a:pt x="509869" y="1221475"/>
                    <a:pt x="523517" y="1323833"/>
                  </a:cubicBezTo>
                  <a:cubicBezTo>
                    <a:pt x="537165" y="1426191"/>
                    <a:pt x="100436" y="1510352"/>
                    <a:pt x="100436" y="1610436"/>
                  </a:cubicBezTo>
                  <a:cubicBezTo>
                    <a:pt x="100436" y="1710520"/>
                    <a:pt x="498496" y="1844723"/>
                    <a:pt x="523517" y="1924335"/>
                  </a:cubicBezTo>
                  <a:cubicBezTo>
                    <a:pt x="548538" y="2003947"/>
                    <a:pt x="296054" y="2063087"/>
                    <a:pt x="250562" y="2088108"/>
                  </a:cubicBezTo>
                  <a:cubicBezTo>
                    <a:pt x="205070" y="2113129"/>
                    <a:pt x="227816" y="2093794"/>
                    <a:pt x="250562" y="2074460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28629" y="3597830"/>
              <a:ext cx="11045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Thread 2</a:t>
              </a:r>
              <a:endParaRPr lang="en-US" sz="2000" dirty="0"/>
            </a:p>
          </p:txBody>
        </p:sp>
        <p:sp>
          <p:nvSpPr>
            <p:cNvPr id="34" name="Bevel 33"/>
            <p:cNvSpPr/>
            <p:nvPr/>
          </p:nvSpPr>
          <p:spPr>
            <a:xfrm>
              <a:off x="5195670" y="2713595"/>
              <a:ext cx="797205" cy="797205"/>
            </a:xfrm>
            <a:prstGeom prst="bevel">
              <a:avLst>
                <a:gd name="adj" fmla="val 84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 1</a:t>
              </a:r>
              <a:endParaRPr lang="en-US" dirty="0"/>
            </a:p>
          </p:txBody>
        </p:sp>
        <p:sp>
          <p:nvSpPr>
            <p:cNvPr id="36" name="Bevel 35"/>
            <p:cNvSpPr/>
            <p:nvPr/>
          </p:nvSpPr>
          <p:spPr>
            <a:xfrm>
              <a:off x="6882326" y="2719823"/>
              <a:ext cx="797205" cy="797205"/>
            </a:xfrm>
            <a:prstGeom prst="bevel">
              <a:avLst>
                <a:gd name="adj" fmla="val 84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 2</a:t>
              </a:r>
              <a:endParaRPr lang="en-US" dirty="0"/>
            </a:p>
          </p:txBody>
        </p:sp>
        <p:sp>
          <p:nvSpPr>
            <p:cNvPr id="38" name="Down Arrow 37"/>
            <p:cNvSpPr/>
            <p:nvPr/>
          </p:nvSpPr>
          <p:spPr>
            <a:xfrm rot="1086693">
              <a:off x="7088942" y="3969274"/>
              <a:ext cx="264718" cy="505218"/>
            </a:xfrm>
            <a:prstGeom prst="downArrow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 rot="20499243">
              <a:off x="5533898" y="3982395"/>
              <a:ext cx="264718" cy="505218"/>
            </a:xfrm>
            <a:prstGeom prst="downArrow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 Brace 39"/>
            <p:cNvSpPr/>
            <p:nvPr/>
          </p:nvSpPr>
          <p:spPr>
            <a:xfrm rot="16200000">
              <a:off x="6280588" y="3819540"/>
              <a:ext cx="365374" cy="2432513"/>
            </a:xfrm>
            <a:prstGeom prst="lef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83204" y="4835741"/>
              <a:ext cx="1303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Cache Line</a:t>
              </a:r>
              <a:endParaRPr lang="en-US" sz="2000" dirty="0"/>
            </a:p>
          </p:txBody>
        </p:sp>
      </p:grpSp>
      <p:sp>
        <p:nvSpPr>
          <p:cNvPr id="42" name="Rectangular Callout 41"/>
          <p:cNvSpPr/>
          <p:nvPr/>
        </p:nvSpPr>
        <p:spPr>
          <a:xfrm>
            <a:off x="3902218" y="5468451"/>
            <a:ext cx="5166720" cy="1276678"/>
          </a:xfrm>
          <a:prstGeom prst="wedgeRectCallout">
            <a:avLst>
              <a:gd name="adj1" fmla="val -33379"/>
              <a:gd name="adj2" fmla="val -701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Allocations are filled sequentially in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Objects for different threads may share the same cache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This causes contention between CPU cores</a:t>
            </a:r>
          </a:p>
        </p:txBody>
      </p:sp>
    </p:spTree>
    <p:extLst>
      <p:ext uri="{BB962C8B-B14F-4D97-AF65-F5344CB8AC3E}">
        <p14:creationId xmlns:p14="http://schemas.microsoft.com/office/powerpoint/2010/main" val="29306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Per-Thread Arenas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2230453"/>
          </a:xfrm>
        </p:spPr>
        <p:txBody>
          <a:bodyPr>
            <a:normAutofit/>
          </a:bodyPr>
          <a:lstStyle/>
          <a:p>
            <a:r>
              <a:rPr lang="en-US" dirty="0" smtClean="0"/>
              <a:t>To reduce lock and CPU cache contention, divide the heap into arenas</a:t>
            </a:r>
          </a:p>
          <a:p>
            <a:pPr lvl="1"/>
            <a:r>
              <a:rPr lang="en-US" dirty="0" smtClean="0"/>
              <a:t>Each arena has its own free list</a:t>
            </a:r>
          </a:p>
          <a:p>
            <a:pPr lvl="1"/>
            <a:r>
              <a:rPr lang="en-US" dirty="0" smtClean="0"/>
              <a:t>Each thread is assigned to several arenas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3922" y="3617071"/>
            <a:ext cx="1246197" cy="689044"/>
            <a:chOff x="499875" y="3475811"/>
            <a:chExt cx="1246197" cy="689044"/>
          </a:xfrm>
        </p:grpSpPr>
        <p:sp>
          <p:nvSpPr>
            <p:cNvPr id="5" name="Freeform 4"/>
            <p:cNvSpPr/>
            <p:nvPr/>
          </p:nvSpPr>
          <p:spPr>
            <a:xfrm>
              <a:off x="1588612" y="3475811"/>
              <a:ext cx="157460" cy="689044"/>
            </a:xfrm>
            <a:custGeom>
              <a:avLst/>
              <a:gdLst>
                <a:gd name="connsiteX0" fmla="*/ 359744 w 591762"/>
                <a:gd name="connsiteY0" fmla="*/ 0 h 2099990"/>
                <a:gd name="connsiteX1" fmla="*/ 4902 w 591762"/>
                <a:gd name="connsiteY1" fmla="*/ 354842 h 2099990"/>
                <a:gd name="connsiteX2" fmla="*/ 591756 w 591762"/>
                <a:gd name="connsiteY2" fmla="*/ 682388 h 2099990"/>
                <a:gd name="connsiteX3" fmla="*/ 18550 w 591762"/>
                <a:gd name="connsiteY3" fmla="*/ 996287 h 2099990"/>
                <a:gd name="connsiteX4" fmla="*/ 523517 w 591762"/>
                <a:gd name="connsiteY4" fmla="*/ 1323833 h 2099990"/>
                <a:gd name="connsiteX5" fmla="*/ 100436 w 591762"/>
                <a:gd name="connsiteY5" fmla="*/ 1610436 h 2099990"/>
                <a:gd name="connsiteX6" fmla="*/ 523517 w 591762"/>
                <a:gd name="connsiteY6" fmla="*/ 1924335 h 2099990"/>
                <a:gd name="connsiteX7" fmla="*/ 250562 w 591762"/>
                <a:gd name="connsiteY7" fmla="*/ 2088108 h 2099990"/>
                <a:gd name="connsiteX8" fmla="*/ 250562 w 591762"/>
                <a:gd name="connsiteY8" fmla="*/ 2074460 h 209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762" h="2099990">
                  <a:moveTo>
                    <a:pt x="359744" y="0"/>
                  </a:moveTo>
                  <a:cubicBezTo>
                    <a:pt x="162988" y="120555"/>
                    <a:pt x="-33767" y="241111"/>
                    <a:pt x="4902" y="354842"/>
                  </a:cubicBezTo>
                  <a:cubicBezTo>
                    <a:pt x="43571" y="468573"/>
                    <a:pt x="589481" y="575481"/>
                    <a:pt x="591756" y="682388"/>
                  </a:cubicBezTo>
                  <a:cubicBezTo>
                    <a:pt x="594031" y="789295"/>
                    <a:pt x="29923" y="889380"/>
                    <a:pt x="18550" y="996287"/>
                  </a:cubicBezTo>
                  <a:cubicBezTo>
                    <a:pt x="7177" y="1103194"/>
                    <a:pt x="509869" y="1221475"/>
                    <a:pt x="523517" y="1323833"/>
                  </a:cubicBezTo>
                  <a:cubicBezTo>
                    <a:pt x="537165" y="1426191"/>
                    <a:pt x="100436" y="1510352"/>
                    <a:pt x="100436" y="1610436"/>
                  </a:cubicBezTo>
                  <a:cubicBezTo>
                    <a:pt x="100436" y="1710520"/>
                    <a:pt x="498496" y="1844723"/>
                    <a:pt x="523517" y="1924335"/>
                  </a:cubicBezTo>
                  <a:cubicBezTo>
                    <a:pt x="548538" y="2003947"/>
                    <a:pt x="296054" y="2063087"/>
                    <a:pt x="250562" y="2088108"/>
                  </a:cubicBezTo>
                  <a:cubicBezTo>
                    <a:pt x="205070" y="2113129"/>
                    <a:pt x="227816" y="2093794"/>
                    <a:pt x="250562" y="2074460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9875" y="3658328"/>
              <a:ext cx="11045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Thread 1</a:t>
              </a:r>
              <a:endParaRPr lang="en-US" sz="20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65366" y="3624269"/>
            <a:ext cx="1240792" cy="689044"/>
            <a:chOff x="2232343" y="3475811"/>
            <a:chExt cx="1240792" cy="689044"/>
          </a:xfrm>
        </p:grpSpPr>
        <p:sp>
          <p:nvSpPr>
            <p:cNvPr id="7" name="Freeform 6"/>
            <p:cNvSpPr/>
            <p:nvPr/>
          </p:nvSpPr>
          <p:spPr>
            <a:xfrm>
              <a:off x="3315675" y="3475811"/>
              <a:ext cx="157460" cy="689044"/>
            </a:xfrm>
            <a:custGeom>
              <a:avLst/>
              <a:gdLst>
                <a:gd name="connsiteX0" fmla="*/ 359744 w 591762"/>
                <a:gd name="connsiteY0" fmla="*/ 0 h 2099990"/>
                <a:gd name="connsiteX1" fmla="*/ 4902 w 591762"/>
                <a:gd name="connsiteY1" fmla="*/ 354842 h 2099990"/>
                <a:gd name="connsiteX2" fmla="*/ 591756 w 591762"/>
                <a:gd name="connsiteY2" fmla="*/ 682388 h 2099990"/>
                <a:gd name="connsiteX3" fmla="*/ 18550 w 591762"/>
                <a:gd name="connsiteY3" fmla="*/ 996287 h 2099990"/>
                <a:gd name="connsiteX4" fmla="*/ 523517 w 591762"/>
                <a:gd name="connsiteY4" fmla="*/ 1323833 h 2099990"/>
                <a:gd name="connsiteX5" fmla="*/ 100436 w 591762"/>
                <a:gd name="connsiteY5" fmla="*/ 1610436 h 2099990"/>
                <a:gd name="connsiteX6" fmla="*/ 523517 w 591762"/>
                <a:gd name="connsiteY6" fmla="*/ 1924335 h 2099990"/>
                <a:gd name="connsiteX7" fmla="*/ 250562 w 591762"/>
                <a:gd name="connsiteY7" fmla="*/ 2088108 h 2099990"/>
                <a:gd name="connsiteX8" fmla="*/ 250562 w 591762"/>
                <a:gd name="connsiteY8" fmla="*/ 2074460 h 209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762" h="2099990">
                  <a:moveTo>
                    <a:pt x="359744" y="0"/>
                  </a:moveTo>
                  <a:cubicBezTo>
                    <a:pt x="162988" y="120555"/>
                    <a:pt x="-33767" y="241111"/>
                    <a:pt x="4902" y="354842"/>
                  </a:cubicBezTo>
                  <a:cubicBezTo>
                    <a:pt x="43571" y="468573"/>
                    <a:pt x="589481" y="575481"/>
                    <a:pt x="591756" y="682388"/>
                  </a:cubicBezTo>
                  <a:cubicBezTo>
                    <a:pt x="594031" y="789295"/>
                    <a:pt x="29923" y="889380"/>
                    <a:pt x="18550" y="996287"/>
                  </a:cubicBezTo>
                  <a:cubicBezTo>
                    <a:pt x="7177" y="1103194"/>
                    <a:pt x="509869" y="1221475"/>
                    <a:pt x="523517" y="1323833"/>
                  </a:cubicBezTo>
                  <a:cubicBezTo>
                    <a:pt x="537165" y="1426191"/>
                    <a:pt x="100436" y="1510352"/>
                    <a:pt x="100436" y="1610436"/>
                  </a:cubicBezTo>
                  <a:cubicBezTo>
                    <a:pt x="100436" y="1710520"/>
                    <a:pt x="498496" y="1844723"/>
                    <a:pt x="523517" y="1924335"/>
                  </a:cubicBezTo>
                  <a:cubicBezTo>
                    <a:pt x="548538" y="2003947"/>
                    <a:pt x="296054" y="2063087"/>
                    <a:pt x="250562" y="2088108"/>
                  </a:cubicBezTo>
                  <a:cubicBezTo>
                    <a:pt x="205070" y="2113129"/>
                    <a:pt x="227816" y="2093794"/>
                    <a:pt x="250562" y="2074460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32343" y="3663578"/>
              <a:ext cx="11045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Thread 2</a:t>
              </a:r>
              <a:endParaRPr lang="en-US" sz="2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91405" y="3624269"/>
            <a:ext cx="1240792" cy="689044"/>
            <a:chOff x="3938140" y="3470561"/>
            <a:chExt cx="1240792" cy="689044"/>
          </a:xfrm>
        </p:grpSpPr>
        <p:sp>
          <p:nvSpPr>
            <p:cNvPr id="9" name="Freeform 8"/>
            <p:cNvSpPr/>
            <p:nvPr/>
          </p:nvSpPr>
          <p:spPr>
            <a:xfrm>
              <a:off x="5021472" y="3470561"/>
              <a:ext cx="157460" cy="689044"/>
            </a:xfrm>
            <a:custGeom>
              <a:avLst/>
              <a:gdLst>
                <a:gd name="connsiteX0" fmla="*/ 359744 w 591762"/>
                <a:gd name="connsiteY0" fmla="*/ 0 h 2099990"/>
                <a:gd name="connsiteX1" fmla="*/ 4902 w 591762"/>
                <a:gd name="connsiteY1" fmla="*/ 354842 h 2099990"/>
                <a:gd name="connsiteX2" fmla="*/ 591756 w 591762"/>
                <a:gd name="connsiteY2" fmla="*/ 682388 h 2099990"/>
                <a:gd name="connsiteX3" fmla="*/ 18550 w 591762"/>
                <a:gd name="connsiteY3" fmla="*/ 996287 h 2099990"/>
                <a:gd name="connsiteX4" fmla="*/ 523517 w 591762"/>
                <a:gd name="connsiteY4" fmla="*/ 1323833 h 2099990"/>
                <a:gd name="connsiteX5" fmla="*/ 100436 w 591762"/>
                <a:gd name="connsiteY5" fmla="*/ 1610436 h 2099990"/>
                <a:gd name="connsiteX6" fmla="*/ 523517 w 591762"/>
                <a:gd name="connsiteY6" fmla="*/ 1924335 h 2099990"/>
                <a:gd name="connsiteX7" fmla="*/ 250562 w 591762"/>
                <a:gd name="connsiteY7" fmla="*/ 2088108 h 2099990"/>
                <a:gd name="connsiteX8" fmla="*/ 250562 w 591762"/>
                <a:gd name="connsiteY8" fmla="*/ 2074460 h 209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762" h="2099990">
                  <a:moveTo>
                    <a:pt x="359744" y="0"/>
                  </a:moveTo>
                  <a:cubicBezTo>
                    <a:pt x="162988" y="120555"/>
                    <a:pt x="-33767" y="241111"/>
                    <a:pt x="4902" y="354842"/>
                  </a:cubicBezTo>
                  <a:cubicBezTo>
                    <a:pt x="43571" y="468573"/>
                    <a:pt x="589481" y="575481"/>
                    <a:pt x="591756" y="682388"/>
                  </a:cubicBezTo>
                  <a:cubicBezTo>
                    <a:pt x="594031" y="789295"/>
                    <a:pt x="29923" y="889380"/>
                    <a:pt x="18550" y="996287"/>
                  </a:cubicBezTo>
                  <a:cubicBezTo>
                    <a:pt x="7177" y="1103194"/>
                    <a:pt x="509869" y="1221475"/>
                    <a:pt x="523517" y="1323833"/>
                  </a:cubicBezTo>
                  <a:cubicBezTo>
                    <a:pt x="537165" y="1426191"/>
                    <a:pt x="100436" y="1510352"/>
                    <a:pt x="100436" y="1610436"/>
                  </a:cubicBezTo>
                  <a:cubicBezTo>
                    <a:pt x="100436" y="1710520"/>
                    <a:pt x="498496" y="1844723"/>
                    <a:pt x="523517" y="1924335"/>
                  </a:cubicBezTo>
                  <a:cubicBezTo>
                    <a:pt x="548538" y="2003947"/>
                    <a:pt x="296054" y="2063087"/>
                    <a:pt x="250562" y="2088108"/>
                  </a:cubicBezTo>
                  <a:cubicBezTo>
                    <a:pt x="205070" y="2113129"/>
                    <a:pt x="227816" y="2093794"/>
                    <a:pt x="250562" y="2074460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8140" y="3658328"/>
              <a:ext cx="11045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Thread 3</a:t>
              </a:r>
              <a:endParaRPr lang="en-US" sz="2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65609" y="4752548"/>
            <a:ext cx="2192205" cy="914400"/>
            <a:chOff x="143301" y="4804967"/>
            <a:chExt cx="2192205" cy="914400"/>
          </a:xfrm>
        </p:grpSpPr>
        <p:sp>
          <p:nvSpPr>
            <p:cNvPr id="44" name="Rectangle 43"/>
            <p:cNvSpPr/>
            <p:nvPr/>
          </p:nvSpPr>
          <p:spPr>
            <a:xfrm>
              <a:off x="143301" y="4804967"/>
              <a:ext cx="2192205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Arena 1</a:t>
              </a:r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05792" y="5251837"/>
              <a:ext cx="1865630" cy="297034"/>
              <a:chOff x="305792" y="5251837"/>
              <a:chExt cx="1865630" cy="297034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534848" y="5313962"/>
                <a:ext cx="52226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>
                <a:off x="668804" y="5496695"/>
                <a:ext cx="51932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275496" y="5313962"/>
                <a:ext cx="52226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1444399" y="5496695"/>
                <a:ext cx="51932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305792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063913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804557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265608" y="5666948"/>
            <a:ext cx="2192205" cy="914400"/>
            <a:chOff x="143301" y="4804967"/>
            <a:chExt cx="2192205" cy="914400"/>
          </a:xfrm>
        </p:grpSpPr>
        <p:sp>
          <p:nvSpPr>
            <p:cNvPr id="47" name="Rectangle 46"/>
            <p:cNvSpPr/>
            <p:nvPr/>
          </p:nvSpPr>
          <p:spPr>
            <a:xfrm>
              <a:off x="143301" y="4804967"/>
              <a:ext cx="2192205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Arena 4</a:t>
              </a:r>
              <a:endParaRPr lang="en-US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05792" y="5251837"/>
              <a:ext cx="1865630" cy="297034"/>
              <a:chOff x="305792" y="5251837"/>
              <a:chExt cx="1865630" cy="297034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534848" y="5313962"/>
                <a:ext cx="52226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H="1">
                <a:off x="668804" y="5496695"/>
                <a:ext cx="51932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1275496" y="5313962"/>
                <a:ext cx="52226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>
                <a:off x="1444399" y="5496695"/>
                <a:ext cx="51932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/>
              <p:cNvSpPr/>
              <p:nvPr/>
            </p:nvSpPr>
            <p:spPr>
              <a:xfrm>
                <a:off x="305792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63913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804557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2464608" y="4751195"/>
            <a:ext cx="2192205" cy="914400"/>
            <a:chOff x="143301" y="4804967"/>
            <a:chExt cx="2192205" cy="914400"/>
          </a:xfrm>
        </p:grpSpPr>
        <p:sp>
          <p:nvSpPr>
            <p:cNvPr id="57" name="Rectangle 56"/>
            <p:cNvSpPr/>
            <p:nvPr/>
          </p:nvSpPr>
          <p:spPr>
            <a:xfrm>
              <a:off x="143301" y="4804967"/>
              <a:ext cx="2192205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Arena 2</a:t>
              </a:r>
              <a:endParaRPr lang="en-US" dirty="0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05792" y="5251837"/>
              <a:ext cx="1865630" cy="297034"/>
              <a:chOff x="305792" y="5251837"/>
              <a:chExt cx="1865630" cy="297034"/>
            </a:xfrm>
          </p:grpSpPr>
          <p:cxnSp>
            <p:nvCxnSpPr>
              <p:cNvPr id="59" name="Straight Arrow Connector 58"/>
              <p:cNvCxnSpPr/>
              <p:nvPr/>
            </p:nvCxnSpPr>
            <p:spPr>
              <a:xfrm>
                <a:off x="534848" y="5313962"/>
                <a:ext cx="52226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H="1">
                <a:off x="668804" y="5496695"/>
                <a:ext cx="51932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1275496" y="5313962"/>
                <a:ext cx="52226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>
                <a:off x="1444399" y="5496695"/>
                <a:ext cx="51932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/>
              <p:cNvSpPr/>
              <p:nvPr/>
            </p:nvSpPr>
            <p:spPr>
              <a:xfrm>
                <a:off x="305792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063913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804557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2464607" y="5665595"/>
            <a:ext cx="2192205" cy="914400"/>
            <a:chOff x="143301" y="4804967"/>
            <a:chExt cx="2192205" cy="914400"/>
          </a:xfrm>
        </p:grpSpPr>
        <p:sp>
          <p:nvSpPr>
            <p:cNvPr id="67" name="Rectangle 66"/>
            <p:cNvSpPr/>
            <p:nvPr/>
          </p:nvSpPr>
          <p:spPr>
            <a:xfrm>
              <a:off x="143301" y="4804967"/>
              <a:ext cx="2192205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Arena 5</a:t>
              </a:r>
              <a:endParaRPr lang="en-US" dirty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305792" y="5251837"/>
              <a:ext cx="1865630" cy="297034"/>
              <a:chOff x="305792" y="5251837"/>
              <a:chExt cx="1865630" cy="297034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>
                <a:off x="534848" y="5313962"/>
                <a:ext cx="52226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H="1">
                <a:off x="668804" y="5496695"/>
                <a:ext cx="51932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275496" y="5313962"/>
                <a:ext cx="52226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H="1">
                <a:off x="1444399" y="5496695"/>
                <a:ext cx="51932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305792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63913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804557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4663605" y="4751195"/>
            <a:ext cx="2192205" cy="914400"/>
            <a:chOff x="143301" y="4804967"/>
            <a:chExt cx="2192205" cy="914400"/>
          </a:xfrm>
        </p:grpSpPr>
        <p:sp>
          <p:nvSpPr>
            <p:cNvPr id="77" name="Rectangle 76"/>
            <p:cNvSpPr/>
            <p:nvPr/>
          </p:nvSpPr>
          <p:spPr>
            <a:xfrm>
              <a:off x="143301" y="4804967"/>
              <a:ext cx="2192205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Arena 3</a:t>
              </a:r>
              <a:endParaRPr lang="en-US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305792" y="5251837"/>
              <a:ext cx="1865630" cy="297034"/>
              <a:chOff x="305792" y="5251837"/>
              <a:chExt cx="1865630" cy="297034"/>
            </a:xfrm>
          </p:grpSpPr>
          <p:cxnSp>
            <p:nvCxnSpPr>
              <p:cNvPr id="79" name="Straight Arrow Connector 78"/>
              <p:cNvCxnSpPr/>
              <p:nvPr/>
            </p:nvCxnSpPr>
            <p:spPr>
              <a:xfrm>
                <a:off x="534848" y="5313962"/>
                <a:ext cx="52226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H="1">
                <a:off x="668804" y="5496695"/>
                <a:ext cx="51932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1275496" y="5313962"/>
                <a:ext cx="52226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H="1">
                <a:off x="1444399" y="5496695"/>
                <a:ext cx="51932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/>
              <p:cNvSpPr/>
              <p:nvPr/>
            </p:nvSpPr>
            <p:spPr>
              <a:xfrm>
                <a:off x="305792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63913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804557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4663604" y="5665595"/>
            <a:ext cx="2192205" cy="914400"/>
            <a:chOff x="143301" y="4804967"/>
            <a:chExt cx="2192205" cy="914400"/>
          </a:xfrm>
        </p:grpSpPr>
        <p:sp>
          <p:nvSpPr>
            <p:cNvPr id="87" name="Rectangle 86"/>
            <p:cNvSpPr/>
            <p:nvPr/>
          </p:nvSpPr>
          <p:spPr>
            <a:xfrm>
              <a:off x="143301" y="4804967"/>
              <a:ext cx="2192205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Arena 6</a:t>
              </a:r>
              <a:endParaRPr lang="en-US" dirty="0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305792" y="5251837"/>
              <a:ext cx="1865630" cy="297034"/>
              <a:chOff x="305792" y="5251837"/>
              <a:chExt cx="1865630" cy="297034"/>
            </a:xfrm>
          </p:grpSpPr>
          <p:cxnSp>
            <p:nvCxnSpPr>
              <p:cNvPr id="89" name="Straight Arrow Connector 88"/>
              <p:cNvCxnSpPr/>
              <p:nvPr/>
            </p:nvCxnSpPr>
            <p:spPr>
              <a:xfrm>
                <a:off x="534848" y="5313962"/>
                <a:ext cx="52226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H="1">
                <a:off x="668804" y="5496695"/>
                <a:ext cx="51932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1275496" y="5313962"/>
                <a:ext cx="52226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>
                <a:off x="1444399" y="5496695"/>
                <a:ext cx="51932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/>
              <p:cNvSpPr/>
              <p:nvPr/>
            </p:nvSpPr>
            <p:spPr>
              <a:xfrm>
                <a:off x="305792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63913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804557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6" name="Down Arrow 95"/>
          <p:cNvSpPr/>
          <p:nvPr/>
        </p:nvSpPr>
        <p:spPr>
          <a:xfrm>
            <a:off x="1153182" y="4199698"/>
            <a:ext cx="314507" cy="46593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/>
          <p:cNvSpPr/>
          <p:nvPr/>
        </p:nvSpPr>
        <p:spPr>
          <a:xfrm>
            <a:off x="3366114" y="4199698"/>
            <a:ext cx="314507" cy="46593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own Arrow 97"/>
          <p:cNvSpPr/>
          <p:nvPr/>
        </p:nvSpPr>
        <p:spPr>
          <a:xfrm>
            <a:off x="5584216" y="4212146"/>
            <a:ext cx="314507" cy="46593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ular Callout 98"/>
          <p:cNvSpPr/>
          <p:nvPr/>
        </p:nvSpPr>
        <p:spPr>
          <a:xfrm>
            <a:off x="5898724" y="4564465"/>
            <a:ext cx="3047384" cy="1450102"/>
          </a:xfrm>
          <a:prstGeom prst="wedgeRectCallout">
            <a:avLst>
              <a:gd name="adj1" fmla="val -25993"/>
              <a:gd name="adj2" fmla="val -3589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 (or few) shared 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Cache affinity is high unless data is shared between threads</a:t>
            </a:r>
          </a:p>
        </p:txBody>
      </p:sp>
    </p:spTree>
    <p:extLst>
      <p:ext uri="{BB962C8B-B14F-4D97-AF65-F5344CB8AC3E}">
        <p14:creationId xmlns:p14="http://schemas.microsoft.com/office/powerpoint/2010/main" val="363553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More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you make your code manage memory more quickly?</a:t>
            </a:r>
          </a:p>
          <a:p>
            <a:pPr lvl="1"/>
            <a:r>
              <a:rPr lang="en-US" dirty="0" smtClean="0"/>
              <a:t>Slab allocation</a:t>
            </a:r>
          </a:p>
          <a:p>
            <a:r>
              <a:rPr lang="en-US" dirty="0" smtClean="0"/>
              <a:t>Common memory bugs</a:t>
            </a:r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angling pointers</a:t>
            </a:r>
          </a:p>
          <a:p>
            <a:pPr lvl="1"/>
            <a:r>
              <a:rPr lang="en-US" dirty="0" smtClean="0"/>
              <a:t>Double free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1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Speeding Up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Typically, the memory allocation algorithm is not under your control</a:t>
            </a:r>
          </a:p>
          <a:p>
            <a:pPr lvl="1"/>
            <a:r>
              <a:rPr lang="en-US" dirty="0" smtClean="0"/>
              <a:t>You don’t choose what library to use (e.g. </a:t>
            </a:r>
            <a:r>
              <a:rPr lang="en-US" dirty="0" err="1" smtClean="0"/>
              <a:t>glibc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You don’t know the internal implementation</a:t>
            </a:r>
          </a:p>
          <a:p>
            <a:r>
              <a:rPr lang="en-US" dirty="0" smtClean="0"/>
              <a:t>How can your make your code faster?</a:t>
            </a:r>
          </a:p>
          <a:p>
            <a:pPr lvl="1"/>
            <a:r>
              <a:rPr lang="en-US" dirty="0" smtClean="0"/>
              <a:t>Avoid the memory allocator altogether!</a:t>
            </a:r>
          </a:p>
          <a:p>
            <a:pPr lvl="1"/>
            <a:r>
              <a:rPr lang="en-US" dirty="0" smtClean="0"/>
              <a:t>Use an </a:t>
            </a:r>
            <a:r>
              <a:rPr lang="en-US" dirty="0" smtClean="0">
                <a:solidFill>
                  <a:schemeClr val="accent1"/>
                </a:solidFill>
              </a:rPr>
              <a:t>object cache </a:t>
            </a:r>
            <a:r>
              <a:rPr lang="en-US" dirty="0" smtClean="0"/>
              <a:t>plus </a:t>
            </a:r>
            <a:r>
              <a:rPr lang="en-US" dirty="0" smtClean="0">
                <a:solidFill>
                  <a:schemeClr val="accent1"/>
                </a:solidFill>
              </a:rPr>
              <a:t>slab allocation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6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215496"/>
            <a:ext cx="8802806" cy="66425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>
                <a:solidFill>
                  <a:schemeClr val="accent1"/>
                </a:solidFill>
              </a:rPr>
              <a:t>template</a:t>
            </a:r>
            <a:r>
              <a:rPr lang="en-US" dirty="0"/>
              <a:t>&lt;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 T&gt; 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obj_cache</a:t>
            </a:r>
            <a:r>
              <a:rPr lang="en-US" dirty="0"/>
              <a:t> {</a:t>
            </a: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private</a:t>
            </a:r>
            <a:r>
              <a:rPr lang="en-US" dirty="0"/>
              <a:t>:</a:t>
            </a: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 smtClean="0"/>
              <a:t>		stack&lt;T </a:t>
            </a:r>
            <a:r>
              <a:rPr lang="en-US" dirty="0"/>
              <a:t>*&gt; </a:t>
            </a:r>
            <a:r>
              <a:rPr lang="en-US" dirty="0" err="1"/>
              <a:t>free_objs</a:t>
            </a:r>
            <a:r>
              <a:rPr lang="en-US" dirty="0"/>
              <a:t>;</a:t>
            </a: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endParaRPr lang="en-US" dirty="0"/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1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/>
              <a:t>allocate_slab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/>
              <a:t>	</a:t>
            </a:r>
            <a:r>
              <a:rPr lang="en-US" dirty="0" smtClean="0"/>
              <a:t>		T </a:t>
            </a:r>
            <a:r>
              <a:rPr lang="en-US" dirty="0"/>
              <a:t>* </a:t>
            </a:r>
            <a:r>
              <a:rPr lang="en-US" dirty="0" err="1"/>
              <a:t>objs</a:t>
            </a:r>
            <a:r>
              <a:rPr lang="en-US" dirty="0"/>
              <a:t> = (T *)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>
                <a:solidFill>
                  <a:schemeClr val="accent1"/>
                </a:solidFill>
              </a:rPr>
              <a:t>sizeof</a:t>
            </a:r>
            <a:r>
              <a:rPr lang="en-US" dirty="0"/>
              <a:t>(T) * 10</a:t>
            </a:r>
            <a:r>
              <a:rPr lang="en-US" dirty="0" smtClean="0"/>
              <a:t>);</a:t>
            </a: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1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/>
              <a:t> x = 0; x &lt; 10; ++x) </a:t>
            </a:r>
            <a:r>
              <a:rPr lang="en-US" dirty="0" err="1"/>
              <a:t>free_objs.push</a:t>
            </a:r>
            <a:r>
              <a:rPr lang="en-US" dirty="0"/>
              <a:t>(&amp;</a:t>
            </a:r>
            <a:r>
              <a:rPr lang="en-US" dirty="0" err="1"/>
              <a:t>objs</a:t>
            </a:r>
            <a:r>
              <a:rPr lang="en-US" dirty="0"/>
              <a:t>[x</a:t>
            </a:r>
            <a:r>
              <a:rPr lang="en-US" dirty="0" smtClean="0"/>
              <a:t>]);</a:t>
            </a: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endParaRPr lang="en-US" dirty="0" smtClean="0"/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public</a:t>
            </a:r>
            <a:r>
              <a:rPr lang="en-US" dirty="0"/>
              <a:t>:</a:t>
            </a: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 smtClean="0"/>
              <a:t>		</a:t>
            </a:r>
            <a:r>
              <a:rPr lang="en-US" dirty="0" err="1" smtClean="0"/>
              <a:t>obj_cache</a:t>
            </a:r>
            <a:r>
              <a:rPr lang="en-US" dirty="0"/>
              <a:t>() { </a:t>
            </a:r>
            <a:r>
              <a:rPr lang="en-US" dirty="0" err="1"/>
              <a:t>allocate_slab</a:t>
            </a:r>
            <a:r>
              <a:rPr lang="en-US" dirty="0"/>
              <a:t>(); </a:t>
            </a:r>
            <a:r>
              <a:rPr lang="en-US" dirty="0" smtClean="0"/>
              <a:t>} </a:t>
            </a:r>
            <a:r>
              <a:rPr lang="en-US" dirty="0" smtClean="0">
                <a:solidFill>
                  <a:schemeClr val="accent3"/>
                </a:solidFill>
              </a:rPr>
              <a:t>// start by pre-allocating some objects</a:t>
            </a: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endParaRPr lang="en-US" dirty="0"/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 smtClean="0"/>
              <a:t>		T </a:t>
            </a:r>
            <a:r>
              <a:rPr lang="en-US" dirty="0"/>
              <a:t>* </a:t>
            </a:r>
            <a:r>
              <a:rPr lang="en-US" dirty="0" err="1"/>
              <a:t>alloc</a:t>
            </a:r>
            <a:r>
              <a:rPr lang="en-US" dirty="0"/>
              <a:t>()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 smtClean="0"/>
              <a:t>			</a:t>
            </a:r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free_objs.empty</a:t>
            </a:r>
            <a:r>
              <a:rPr lang="en-US" dirty="0"/>
              <a:t>()) </a:t>
            </a:r>
            <a:r>
              <a:rPr lang="en-US" dirty="0" err="1"/>
              <a:t>allocate_slab</a:t>
            </a:r>
            <a:r>
              <a:rPr lang="en-US" dirty="0" smtClean="0"/>
              <a:t>(); </a:t>
            </a:r>
            <a:r>
              <a:rPr lang="en-US" dirty="0" smtClean="0">
                <a:solidFill>
                  <a:schemeClr val="accent3"/>
                </a:solidFill>
              </a:rPr>
              <a:t>// allocate more if we run out</a:t>
            </a: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 smtClean="0"/>
              <a:t>			T * 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free_objs.top</a:t>
            </a:r>
            <a:r>
              <a:rPr lang="en-US" dirty="0"/>
              <a:t>();</a:t>
            </a: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 smtClean="0"/>
              <a:t>			</a:t>
            </a:r>
            <a:r>
              <a:rPr lang="en-US" dirty="0" err="1" smtClean="0"/>
              <a:t>free_objs.pop</a:t>
            </a:r>
            <a:r>
              <a:rPr lang="en-US" dirty="0"/>
              <a:t>();</a:t>
            </a: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 smtClean="0"/>
              <a:t>			</a:t>
            </a:r>
            <a:r>
              <a:rPr lang="en-US" dirty="0" smtClean="0">
                <a:solidFill>
                  <a:schemeClr val="accent1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err="1"/>
              <a:t>obj</a:t>
            </a:r>
            <a:r>
              <a:rPr lang="en-US" dirty="0" smtClean="0"/>
              <a:t>;  // return an available object</a:t>
            </a:r>
            <a:endParaRPr lang="en-US" dirty="0"/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 smtClean="0"/>
              <a:t>		}</a:t>
            </a:r>
            <a:endParaRPr lang="en-US" dirty="0"/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endParaRPr lang="en-US" dirty="0"/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1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/>
              <a:t>free(T * </a:t>
            </a:r>
            <a:r>
              <a:rPr lang="en-US" dirty="0" err="1"/>
              <a:t>obj</a:t>
            </a:r>
            <a:r>
              <a:rPr lang="en-US" dirty="0"/>
              <a:t>) { </a:t>
            </a:r>
            <a:r>
              <a:rPr lang="en-US" dirty="0" err="1"/>
              <a:t>free_objs.push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); </a:t>
            </a:r>
            <a:r>
              <a:rPr lang="en-US" dirty="0" smtClean="0"/>
              <a:t>} </a:t>
            </a:r>
            <a:r>
              <a:rPr lang="en-US" dirty="0" smtClean="0">
                <a:solidFill>
                  <a:schemeClr val="accent3"/>
                </a:solidFill>
              </a:rPr>
              <a:t>// return </a:t>
            </a:r>
            <a:r>
              <a:rPr lang="en-US" dirty="0" err="1" smtClean="0">
                <a:solidFill>
                  <a:schemeClr val="accent3"/>
                </a:solidFill>
              </a:rPr>
              <a:t>obj</a:t>
            </a:r>
            <a:r>
              <a:rPr lang="en-US" dirty="0" smtClean="0">
                <a:solidFill>
                  <a:schemeClr val="accent3"/>
                </a:solidFill>
              </a:rPr>
              <a:t> to the pool</a:t>
            </a: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5340795" y="215496"/>
            <a:ext cx="3485732" cy="1205611"/>
          </a:xfrm>
          <a:prstGeom prst="wedgeRectCallout">
            <a:avLst>
              <a:gd name="adj1" fmla="val -77040"/>
              <a:gd name="adj2" fmla="val 722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Objects are allocated in bulk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Less space wasted on headers and footers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77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More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How can you make your code manage memory more quickly?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Slab allocation</a:t>
            </a:r>
          </a:p>
          <a:p>
            <a:r>
              <a:rPr lang="en-US" dirty="0" smtClean="0"/>
              <a:t>Common memory bugs</a:t>
            </a:r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angling pointers</a:t>
            </a:r>
          </a:p>
          <a:p>
            <a:pPr lvl="1"/>
            <a:r>
              <a:rPr lang="en-US" dirty="0" smtClean="0"/>
              <a:t>Double free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 Bugs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565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chemeClr val="accent1"/>
                </a:solidFill>
              </a:rPr>
              <a:t>int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/>
              <a:t>search_file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/>
                </a:solidFill>
              </a:rPr>
              <a:t>char</a:t>
            </a:r>
            <a:r>
              <a:rPr lang="en-US" sz="1800" dirty="0"/>
              <a:t> * filename, </a:t>
            </a:r>
            <a:r>
              <a:rPr lang="en-US" sz="1800" dirty="0">
                <a:solidFill>
                  <a:schemeClr val="accent1"/>
                </a:solidFill>
              </a:rPr>
              <a:t>char</a:t>
            </a:r>
            <a:r>
              <a:rPr lang="en-US" sz="1800" dirty="0"/>
              <a:t> * search) 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</a:t>
            </a:r>
            <a:r>
              <a:rPr lang="en-US" sz="1800" dirty="0" smtClean="0">
                <a:solidFill>
                  <a:schemeClr val="accent1"/>
                </a:solidFill>
              </a:rPr>
              <a:t>unsigned</a:t>
            </a:r>
            <a:r>
              <a:rPr lang="en-US" sz="1800" dirty="0" smtClean="0"/>
              <a:t> </a:t>
            </a:r>
            <a:r>
              <a:rPr lang="en-US" sz="1800" dirty="0" err="1">
                <a:solidFill>
                  <a:schemeClr val="accent1"/>
                </a:solidFill>
              </a:rPr>
              <a:t>int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size;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</a:t>
            </a:r>
            <a:r>
              <a:rPr lang="en-US" sz="1800" dirty="0" smtClean="0">
                <a:solidFill>
                  <a:schemeClr val="accent1"/>
                </a:solidFill>
              </a:rPr>
              <a:t>char</a:t>
            </a:r>
            <a:r>
              <a:rPr lang="en-US" sz="1800" dirty="0" smtClean="0"/>
              <a:t> </a:t>
            </a:r>
            <a:r>
              <a:rPr lang="en-US" sz="1800" dirty="0"/>
              <a:t>* data;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FILE </a:t>
            </a:r>
            <a:r>
              <a:rPr lang="en-US" sz="1800" dirty="0"/>
              <a:t>* </a:t>
            </a:r>
            <a:r>
              <a:rPr lang="en-US" sz="1800" dirty="0" err="1"/>
              <a:t>fp</a:t>
            </a:r>
            <a:r>
              <a:rPr lang="en-US" sz="1800" dirty="0"/>
              <a:t> = </a:t>
            </a:r>
            <a:r>
              <a:rPr lang="en-US" sz="1800" dirty="0" err="1"/>
              <a:t>fopen</a:t>
            </a:r>
            <a:r>
              <a:rPr lang="en-US" sz="1800" dirty="0"/>
              <a:t>(filename, </a:t>
            </a:r>
            <a:r>
              <a:rPr lang="en-US" sz="1800" dirty="0">
                <a:solidFill>
                  <a:schemeClr val="accent2"/>
                </a:solidFill>
              </a:rPr>
              <a:t>"r</a:t>
            </a:r>
            <a:r>
              <a:rPr lang="en-US" sz="1800" dirty="0" smtClean="0">
                <a:solidFill>
                  <a:schemeClr val="accent2"/>
                </a:solidFill>
              </a:rPr>
              <a:t>"</a:t>
            </a:r>
            <a:r>
              <a:rPr lang="en-US" sz="1800" dirty="0" smtClean="0"/>
              <a:t>);	</a:t>
            </a:r>
            <a:r>
              <a:rPr lang="en-US" sz="1800" dirty="0" smtClean="0">
                <a:solidFill>
                  <a:schemeClr val="accent3"/>
                </a:solidFill>
              </a:rPr>
              <a:t>// Open the file</a:t>
            </a:r>
            <a:endParaRPr lang="en-US" sz="18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</a:t>
            </a:r>
            <a:r>
              <a:rPr lang="en-US" sz="1800" dirty="0" err="1" smtClean="0"/>
              <a:t>fseek</a:t>
            </a:r>
            <a:r>
              <a:rPr lang="en-US" sz="1800" dirty="0" smtClean="0"/>
              <a:t>(</a:t>
            </a:r>
            <a:r>
              <a:rPr lang="en-US" sz="1800" dirty="0" err="1" smtClean="0"/>
              <a:t>fp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4"/>
                </a:solidFill>
              </a:rPr>
              <a:t>0</a:t>
            </a:r>
            <a:r>
              <a:rPr lang="en-US" sz="1800" dirty="0"/>
              <a:t>, SEEK_END</a:t>
            </a:r>
            <a:r>
              <a:rPr lang="en-US" sz="1800" dirty="0" smtClean="0"/>
              <a:t>);		</a:t>
            </a:r>
            <a:r>
              <a:rPr lang="en-US" sz="1800" dirty="0" smtClean="0">
                <a:solidFill>
                  <a:schemeClr val="accent3"/>
                </a:solidFill>
              </a:rPr>
              <a:t>// Seek to the end of the file</a:t>
            </a:r>
            <a:endParaRPr lang="en-US" sz="18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size </a:t>
            </a:r>
            <a:r>
              <a:rPr lang="en-US" sz="1800" dirty="0"/>
              <a:t>= </a:t>
            </a:r>
            <a:r>
              <a:rPr lang="en-US" sz="1800" dirty="0" err="1"/>
              <a:t>ftell</a:t>
            </a:r>
            <a:r>
              <a:rPr lang="en-US" sz="1800" dirty="0"/>
              <a:t>(</a:t>
            </a:r>
            <a:r>
              <a:rPr lang="en-US" sz="1800" dirty="0" err="1"/>
              <a:t>fp</a:t>
            </a:r>
            <a:r>
              <a:rPr lang="en-US" sz="1800" dirty="0" smtClean="0"/>
              <a:t>);			</a:t>
            </a:r>
            <a:r>
              <a:rPr lang="en-US" sz="1800" dirty="0" smtClean="0">
                <a:solidFill>
                  <a:schemeClr val="accent3"/>
                </a:solidFill>
              </a:rPr>
              <a:t>// Tell me the total length of the file</a:t>
            </a:r>
            <a:endParaRPr lang="en-US" sz="18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data </a:t>
            </a:r>
            <a:r>
              <a:rPr lang="en-US" sz="1800" dirty="0"/>
              <a:t>= (</a:t>
            </a:r>
            <a:r>
              <a:rPr lang="en-US" sz="1800" dirty="0">
                <a:solidFill>
                  <a:schemeClr val="accent1"/>
                </a:solidFill>
              </a:rPr>
              <a:t>char</a:t>
            </a:r>
            <a:r>
              <a:rPr lang="en-US" sz="1800" dirty="0"/>
              <a:t> *) </a:t>
            </a:r>
            <a:r>
              <a:rPr lang="en-US" sz="1800" dirty="0" err="1"/>
              <a:t>malloc</a:t>
            </a:r>
            <a:r>
              <a:rPr lang="en-US" sz="1800" dirty="0"/>
              <a:t>(size * </a:t>
            </a:r>
            <a:r>
              <a:rPr lang="en-US" sz="1800" dirty="0" err="1">
                <a:solidFill>
                  <a:schemeClr val="accent1"/>
                </a:solidFill>
              </a:rPr>
              <a:t>sizeof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/>
                </a:solidFill>
              </a:rPr>
              <a:t>char</a:t>
            </a:r>
            <a:r>
              <a:rPr lang="en-US" sz="1800" dirty="0" smtClean="0"/>
              <a:t>));	</a:t>
            </a:r>
            <a:r>
              <a:rPr lang="en-US" sz="1800" dirty="0" smtClean="0">
                <a:solidFill>
                  <a:schemeClr val="accent3"/>
                </a:solidFill>
              </a:rPr>
              <a:t>// Allocate buffer</a:t>
            </a:r>
            <a:endParaRPr lang="en-US" sz="18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</a:t>
            </a:r>
            <a:r>
              <a:rPr lang="en-US" sz="1800" dirty="0" err="1" smtClean="0"/>
              <a:t>fseek</a:t>
            </a:r>
            <a:r>
              <a:rPr lang="en-US" sz="1800" dirty="0" smtClean="0"/>
              <a:t>(</a:t>
            </a:r>
            <a:r>
              <a:rPr lang="en-US" sz="1800" dirty="0" err="1" smtClean="0"/>
              <a:t>fp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4"/>
                </a:solidFill>
              </a:rPr>
              <a:t>0</a:t>
            </a:r>
            <a:r>
              <a:rPr lang="en-US" sz="1800" dirty="0"/>
              <a:t>, SEEK_SET</a:t>
            </a:r>
            <a:r>
              <a:rPr lang="en-US" sz="1800" dirty="0" smtClean="0"/>
              <a:t>);		</a:t>
            </a:r>
            <a:r>
              <a:rPr lang="en-US" sz="1800" dirty="0" smtClean="0">
                <a:solidFill>
                  <a:schemeClr val="accent3"/>
                </a:solidFill>
              </a:rPr>
              <a:t>// Seek back to the beginning of the file</a:t>
            </a:r>
            <a:endParaRPr lang="en-US" sz="18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</a:t>
            </a:r>
            <a:r>
              <a:rPr lang="en-US" sz="1800" dirty="0" err="1" smtClean="0"/>
              <a:t>fread</a:t>
            </a:r>
            <a:r>
              <a:rPr lang="en-US" sz="1800" dirty="0" smtClean="0"/>
              <a:t>(data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4"/>
                </a:solidFill>
              </a:rPr>
              <a:t>1</a:t>
            </a:r>
            <a:r>
              <a:rPr lang="en-US" sz="1800" dirty="0"/>
              <a:t>, size, </a:t>
            </a:r>
            <a:r>
              <a:rPr lang="en-US" sz="1800" dirty="0" err="1"/>
              <a:t>fp</a:t>
            </a:r>
            <a:r>
              <a:rPr lang="en-US" sz="1800" dirty="0" smtClean="0"/>
              <a:t>);		</a:t>
            </a:r>
            <a:r>
              <a:rPr lang="en-US" sz="1800" dirty="0" smtClean="0">
                <a:solidFill>
                  <a:schemeClr val="accent3"/>
                </a:solidFill>
              </a:rPr>
              <a:t>// Read the whole file into the buffer</a:t>
            </a:r>
            <a:endParaRPr lang="en-US" sz="18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>
                <a:solidFill>
                  <a:schemeClr val="accent1"/>
                </a:solidFill>
              </a:rPr>
              <a:t>return</a:t>
            </a:r>
            <a:r>
              <a:rPr lang="en-US" sz="1800" dirty="0"/>
              <a:t> </a:t>
            </a:r>
            <a:r>
              <a:rPr lang="en-US" sz="1800" dirty="0" err="1"/>
              <a:t>strstr</a:t>
            </a:r>
            <a:r>
              <a:rPr lang="en-US" sz="1800" dirty="0"/>
              <a:t>(data, search) &gt; </a:t>
            </a:r>
            <a:r>
              <a:rPr lang="en-US" sz="1800" dirty="0">
                <a:solidFill>
                  <a:schemeClr val="accent4"/>
                </a:solidFill>
              </a:rPr>
              <a:t>0</a:t>
            </a:r>
            <a:r>
              <a:rPr lang="en-US" sz="1800" dirty="0" smtClean="0"/>
              <a:t>;		</a:t>
            </a:r>
            <a:r>
              <a:rPr lang="en-US" sz="1800" dirty="0" smtClean="0">
                <a:solidFill>
                  <a:schemeClr val="accent3"/>
                </a:solidFill>
              </a:rPr>
              <a:t>// Is the search string in the buffer?</a:t>
            </a:r>
            <a:endParaRPr lang="en-US" sz="18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void</a:t>
            </a:r>
            <a:r>
              <a:rPr lang="en-US" sz="1800" dirty="0"/>
              <a:t> main(</a:t>
            </a:r>
            <a:r>
              <a:rPr lang="en-US" sz="1800" dirty="0" err="1">
                <a:solidFill>
                  <a:schemeClr val="accent1"/>
                </a:solidFill>
              </a:rPr>
              <a:t>int</a:t>
            </a:r>
            <a:r>
              <a:rPr lang="en-US" sz="1800" dirty="0"/>
              <a:t> </a:t>
            </a:r>
            <a:r>
              <a:rPr lang="en-US" sz="1800" dirty="0" err="1"/>
              <a:t>argc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1"/>
                </a:solidFill>
              </a:rPr>
              <a:t>char</a:t>
            </a:r>
            <a:r>
              <a:rPr lang="en-US" sz="1800" dirty="0"/>
              <a:t> ** </a:t>
            </a:r>
            <a:r>
              <a:rPr lang="en-US" sz="1800" dirty="0" err="1"/>
              <a:t>argv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>
                <a:solidFill>
                  <a:schemeClr val="accent1"/>
                </a:solidFill>
              </a:rPr>
              <a:t>if</a:t>
            </a:r>
            <a:r>
              <a:rPr lang="en-US" sz="1800" dirty="0"/>
              <a:t> (</a:t>
            </a:r>
            <a:r>
              <a:rPr lang="en-US" sz="1800" dirty="0" err="1"/>
              <a:t>search_file</a:t>
            </a:r>
            <a:r>
              <a:rPr lang="en-US" sz="1800" dirty="0"/>
              <a:t>(</a:t>
            </a:r>
            <a:r>
              <a:rPr lang="en-US" sz="1800" dirty="0" err="1"/>
              <a:t>argv</a:t>
            </a:r>
            <a:r>
              <a:rPr lang="en-US" sz="1800" dirty="0"/>
              <a:t>[</a:t>
            </a:r>
            <a:r>
              <a:rPr lang="en-US" sz="1800" dirty="0">
                <a:solidFill>
                  <a:schemeClr val="accent4"/>
                </a:solidFill>
              </a:rPr>
              <a:t>1</a:t>
            </a:r>
            <a:r>
              <a:rPr lang="en-US" sz="1800" dirty="0"/>
              <a:t>], </a:t>
            </a:r>
            <a:r>
              <a:rPr lang="en-US" sz="1800" dirty="0" err="1"/>
              <a:t>argv</a:t>
            </a:r>
            <a:r>
              <a:rPr lang="en-US" sz="1800" dirty="0"/>
              <a:t>[</a:t>
            </a:r>
            <a:r>
              <a:rPr lang="en-US" sz="1800" dirty="0">
                <a:solidFill>
                  <a:schemeClr val="accent4"/>
                </a:solidFill>
              </a:rPr>
              <a:t>2</a:t>
            </a:r>
            <a:r>
              <a:rPr lang="en-US" sz="1800" dirty="0"/>
              <a:t>])) </a:t>
            </a:r>
            <a:r>
              <a:rPr lang="en-US" sz="1800" dirty="0" err="1"/>
              <a:t>printf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2"/>
                </a:solidFill>
              </a:rPr>
              <a:t>"String '%s' found in file '%s'\n"</a:t>
            </a:r>
            <a:r>
              <a:rPr lang="en-US" sz="1800" dirty="0"/>
              <a:t>, </a:t>
            </a:r>
            <a:r>
              <a:rPr lang="en-US" sz="1800" dirty="0" err="1"/>
              <a:t>argv</a:t>
            </a:r>
            <a:r>
              <a:rPr lang="en-US" sz="1800" dirty="0"/>
              <a:t>[</a:t>
            </a:r>
            <a:r>
              <a:rPr lang="en-US" sz="1800" dirty="0">
                <a:solidFill>
                  <a:schemeClr val="accent4"/>
                </a:solidFill>
              </a:rPr>
              <a:t>2</a:t>
            </a:r>
            <a:r>
              <a:rPr lang="en-US" sz="1800" dirty="0"/>
              <a:t>], </a:t>
            </a:r>
            <a:r>
              <a:rPr lang="en-US" sz="1800" dirty="0" err="1"/>
              <a:t>argv</a:t>
            </a:r>
            <a:r>
              <a:rPr lang="en-US" sz="1800" dirty="0"/>
              <a:t>[</a:t>
            </a:r>
            <a:r>
              <a:rPr lang="en-US" sz="1800" dirty="0">
                <a:solidFill>
                  <a:schemeClr val="accent4"/>
                </a:solidFill>
              </a:rPr>
              <a:t>1</a:t>
            </a:r>
            <a:r>
              <a:rPr lang="en-US" sz="1800" dirty="0"/>
              <a:t>]);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</a:t>
            </a:r>
            <a:r>
              <a:rPr lang="en-US" sz="1800" dirty="0" smtClean="0">
                <a:solidFill>
                  <a:schemeClr val="accent1"/>
                </a:solidFill>
              </a:rPr>
              <a:t>else</a:t>
            </a:r>
            <a:r>
              <a:rPr lang="en-US" sz="1800" dirty="0" smtClean="0"/>
              <a:t> </a:t>
            </a:r>
            <a:r>
              <a:rPr lang="en-US" sz="1800" dirty="0" err="1"/>
              <a:t>printf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2"/>
                </a:solidFill>
              </a:rPr>
              <a:t>"String '%s' NOT found in file '%s'\n"</a:t>
            </a:r>
            <a:r>
              <a:rPr lang="en-US" sz="1800" dirty="0"/>
              <a:t>, </a:t>
            </a:r>
            <a:r>
              <a:rPr lang="en-US" sz="1800" dirty="0" err="1"/>
              <a:t>argv</a:t>
            </a:r>
            <a:r>
              <a:rPr lang="en-US" sz="1800" dirty="0"/>
              <a:t>[</a:t>
            </a:r>
            <a:r>
              <a:rPr lang="en-US" sz="1800" dirty="0">
                <a:solidFill>
                  <a:schemeClr val="accent4"/>
                </a:solidFill>
              </a:rPr>
              <a:t>2</a:t>
            </a:r>
            <a:r>
              <a:rPr lang="en-US" sz="1800" dirty="0"/>
              <a:t>], </a:t>
            </a:r>
            <a:r>
              <a:rPr lang="en-US" sz="1800" dirty="0" err="1"/>
              <a:t>argv</a:t>
            </a:r>
            <a:r>
              <a:rPr lang="en-US" sz="1800" dirty="0"/>
              <a:t>[</a:t>
            </a:r>
            <a:r>
              <a:rPr lang="en-US" sz="1800" dirty="0">
                <a:solidFill>
                  <a:schemeClr val="accent4"/>
                </a:solidFill>
              </a:rPr>
              <a:t>1</a:t>
            </a:r>
            <a:r>
              <a:rPr lang="en-US" sz="1800" dirty="0"/>
              <a:t>]);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4870113" y="3673033"/>
            <a:ext cx="4008885" cy="1417321"/>
          </a:xfrm>
          <a:prstGeom prst="wedgeRectCallout">
            <a:avLst>
              <a:gd name="adj1" fmla="val -88590"/>
              <a:gd name="adj2" fmla="val -17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forgot to free(data)!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this program ran for a long time, eventually it would exhaust all available virtual memory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52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 Bugs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5272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Dangling pointer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char</a:t>
            </a:r>
            <a:r>
              <a:rPr lang="en-US" sz="2400" dirty="0" smtClean="0"/>
              <a:t> * s = (</a:t>
            </a:r>
            <a:r>
              <a:rPr lang="en-US" sz="2400" dirty="0" smtClean="0">
                <a:solidFill>
                  <a:schemeClr val="accent1"/>
                </a:solidFill>
              </a:rPr>
              <a:t>char</a:t>
            </a:r>
            <a:r>
              <a:rPr lang="en-US" sz="2400" dirty="0" smtClean="0"/>
              <a:t> *) </a:t>
            </a:r>
            <a:r>
              <a:rPr lang="en-US" sz="2400" dirty="0" err="1" smtClean="0"/>
              <a:t>malloc</a:t>
            </a:r>
            <a:r>
              <a:rPr lang="en-US" sz="2400" dirty="0" smtClean="0"/>
              <a:t>(100);</a:t>
            </a:r>
          </a:p>
          <a:p>
            <a:pPr marL="457200" lvl="1" indent="0">
              <a:buNone/>
            </a:pPr>
            <a:r>
              <a:rPr lang="en-US" sz="2400" dirty="0" smtClean="0"/>
              <a:t>…</a:t>
            </a:r>
          </a:p>
          <a:p>
            <a:pPr marL="457200" lvl="1" indent="0">
              <a:buNone/>
            </a:pPr>
            <a:r>
              <a:rPr lang="en-US" sz="2400" dirty="0" smtClean="0"/>
              <a:t>free(s);</a:t>
            </a:r>
          </a:p>
          <a:p>
            <a:pPr marL="457200" lvl="1" indent="0">
              <a:buNone/>
            </a:pPr>
            <a:r>
              <a:rPr lang="en-US" sz="2400" dirty="0" smtClean="0"/>
              <a:t>…</a:t>
            </a:r>
          </a:p>
          <a:p>
            <a:pPr marL="457200" lvl="1" indent="0">
              <a:buNone/>
            </a:pPr>
            <a:r>
              <a:rPr lang="en-US" sz="2400" dirty="0" smtClean="0"/>
              <a:t>puts(s);</a:t>
            </a:r>
          </a:p>
          <a:p>
            <a:r>
              <a:rPr lang="en-US" dirty="0" smtClean="0"/>
              <a:t>Double free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char</a:t>
            </a:r>
            <a:r>
              <a:rPr lang="en-US" sz="2400" dirty="0"/>
              <a:t> * s = (</a:t>
            </a:r>
            <a:r>
              <a:rPr lang="en-US" sz="2400" dirty="0">
                <a:solidFill>
                  <a:schemeClr val="accent1"/>
                </a:solidFill>
              </a:rPr>
              <a:t>char</a:t>
            </a:r>
            <a:r>
              <a:rPr lang="en-US" sz="2400" dirty="0"/>
              <a:t> *) </a:t>
            </a:r>
            <a:r>
              <a:rPr lang="en-US" sz="2400" dirty="0" err="1"/>
              <a:t>malloc</a:t>
            </a:r>
            <a:r>
              <a:rPr lang="en-US" sz="2400" dirty="0"/>
              <a:t>(100);</a:t>
            </a:r>
          </a:p>
          <a:p>
            <a:pPr marL="457200" lvl="1" indent="0">
              <a:buNone/>
            </a:pPr>
            <a:r>
              <a:rPr lang="en-US" sz="2400" dirty="0"/>
              <a:t>…</a:t>
            </a:r>
          </a:p>
          <a:p>
            <a:pPr marL="457200" lvl="1" indent="0">
              <a:buNone/>
            </a:pPr>
            <a:r>
              <a:rPr lang="en-US" sz="2400" dirty="0"/>
              <a:t>free(s);</a:t>
            </a:r>
          </a:p>
          <a:p>
            <a:pPr marL="457200" lvl="1" indent="0">
              <a:buNone/>
            </a:pPr>
            <a:r>
              <a:rPr lang="en-US" sz="2400" dirty="0"/>
              <a:t>…</a:t>
            </a:r>
          </a:p>
          <a:p>
            <a:pPr marL="457200" lvl="1" indent="0">
              <a:buNone/>
            </a:pPr>
            <a:r>
              <a:rPr lang="en-US" sz="2400" dirty="0" smtClean="0"/>
              <a:t>free(s);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2329570" y="2364970"/>
            <a:ext cx="6035111" cy="1271117"/>
          </a:xfrm>
          <a:prstGeom prst="wedgeRectCallout">
            <a:avLst>
              <a:gd name="adj1" fmla="val -58362"/>
              <a:gd name="adj2" fmla="val 4139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Behavior is nondeterministic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the memory has no been reused, may print 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the memory has been recycled, may print garbage</a:t>
            </a:r>
            <a:endParaRPr lang="en-US" sz="2000" dirty="0"/>
          </a:p>
        </p:txBody>
      </p:sp>
      <p:sp>
        <p:nvSpPr>
          <p:cNvPr id="6" name="Rectangular Callout 5"/>
          <p:cNvSpPr/>
          <p:nvPr/>
        </p:nvSpPr>
        <p:spPr>
          <a:xfrm>
            <a:off x="2222197" y="4938452"/>
            <a:ext cx="6578903" cy="1271117"/>
          </a:xfrm>
          <a:prstGeom prst="wedgeRectCallout">
            <a:avLst>
              <a:gd name="adj1" fmla="val -58362"/>
              <a:gd name="adj2" fmla="val 4139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Typically, this corrupts the free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However, your program may not crash (</a:t>
            </a:r>
            <a:r>
              <a:rPr lang="en-US" sz="2000" dirty="0" err="1" smtClean="0"/>
              <a:t>nondeterminism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 some cases, double free bugs are </a:t>
            </a:r>
            <a:r>
              <a:rPr lang="en-US" sz="2000" b="1" dirty="0" smtClean="0"/>
              <a:t>exploitable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7890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Free Lists</a:t>
            </a:r>
          </a:p>
          <a:p>
            <a:pPr lvl="1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 Basics</a:t>
            </a:r>
          </a:p>
          <a:p>
            <a:pPr lvl="1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 Speeding Up </a:t>
            </a:r>
            <a:r>
              <a:rPr lang="en-US" sz="4000" i="1" dirty="0" err="1" smtClean="0">
                <a:solidFill>
                  <a:schemeClr val="bg1">
                    <a:lumMod val="75000"/>
                  </a:schemeClr>
                </a:solidFill>
              </a:rPr>
              <a:t>malloc</a:t>
            </a:r>
            <a:r>
              <a:rPr lang="en-US" sz="4000" i="1" dirty="0" smtClean="0">
                <a:solidFill>
                  <a:schemeClr val="bg1">
                    <a:lumMod val="75000"/>
                  </a:schemeClr>
                </a:solidFill>
              </a:rPr>
              <a:t>()</a:t>
            </a: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 and </a:t>
            </a:r>
            <a:r>
              <a:rPr lang="en-US" sz="4000" i="1" dirty="0" smtClean="0">
                <a:solidFill>
                  <a:schemeClr val="bg1">
                    <a:lumMod val="75000"/>
                  </a:schemeClr>
                </a:solidFill>
              </a:rPr>
              <a:t>free()</a:t>
            </a:r>
          </a:p>
          <a:p>
            <a:pPr lvl="1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 Slab Allocation</a:t>
            </a:r>
          </a:p>
          <a:p>
            <a:pPr lvl="1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 Common Bugs</a:t>
            </a:r>
          </a:p>
          <a:p>
            <a:r>
              <a:rPr lang="en-US" sz="4400" dirty="0" smtClean="0"/>
              <a:t>Garbage Collectors</a:t>
            </a:r>
          </a:p>
          <a:p>
            <a:pPr lvl="1"/>
            <a:r>
              <a:rPr lang="en-US" sz="4000" dirty="0" smtClean="0"/>
              <a:t> Reference Counting</a:t>
            </a:r>
          </a:p>
          <a:p>
            <a:pPr lvl="1"/>
            <a:r>
              <a:rPr lang="en-US" sz="4000" dirty="0" smtClean="0"/>
              <a:t> Mark and Sweep</a:t>
            </a:r>
          </a:p>
          <a:p>
            <a:pPr lvl="1"/>
            <a:r>
              <a:rPr lang="en-US" sz="4000" dirty="0" smtClean="0"/>
              <a:t> Generational/Ephemeral GC</a:t>
            </a:r>
          </a:p>
          <a:p>
            <a:pPr lvl="1"/>
            <a:r>
              <a:rPr lang="en-US" sz="4000" dirty="0" smtClean="0"/>
              <a:t> Parallel Garbage Collection</a:t>
            </a:r>
            <a:endParaRPr lang="en-US" sz="4000" dirty="0"/>
          </a:p>
          <a:p>
            <a:endParaRPr lang="en-US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8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dirty="0" err="1" smtClean="0"/>
              <a:t>malloc</a:t>
            </a:r>
            <a:r>
              <a:rPr lang="en-US" dirty="0" smtClean="0"/>
              <a:t>() and free()?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527296"/>
          </a:xfrm>
        </p:spPr>
        <p:txBody>
          <a:bodyPr>
            <a:normAutofit/>
          </a:bodyPr>
          <a:lstStyle/>
          <a:p>
            <a:r>
              <a:rPr lang="en-US" dirty="0" smtClean="0"/>
              <a:t>The OS only allocates and frees memory in units of 4KB pages</a:t>
            </a:r>
          </a:p>
          <a:p>
            <a:pPr lvl="1"/>
            <a:r>
              <a:rPr lang="en-US" dirty="0" smtClean="0"/>
              <a:t>What if you want to allocate &lt;4KB of memory?</a:t>
            </a:r>
          </a:p>
          <a:p>
            <a:pPr lvl="1"/>
            <a:r>
              <a:rPr lang="en-US" dirty="0" smtClean="0"/>
              <a:t>E.g. </a:t>
            </a:r>
            <a:r>
              <a:rPr lang="en-US" dirty="0" smtClean="0">
                <a:solidFill>
                  <a:schemeClr val="accent1"/>
                </a:solidFill>
              </a:rPr>
              <a:t>char</a:t>
            </a:r>
            <a:r>
              <a:rPr lang="en-US" dirty="0" smtClean="0"/>
              <a:t> * string = (</a:t>
            </a:r>
            <a:r>
              <a:rPr lang="en-US" dirty="0" smtClean="0">
                <a:solidFill>
                  <a:schemeClr val="accent1"/>
                </a:solidFill>
              </a:rPr>
              <a:t>char</a:t>
            </a:r>
            <a:r>
              <a:rPr lang="en-US" dirty="0" smtClean="0"/>
              <a:t> *) </a:t>
            </a:r>
            <a:r>
              <a:rPr lang="en-US" dirty="0" err="1" smtClean="0"/>
              <a:t>malloc</a:t>
            </a:r>
            <a:r>
              <a:rPr lang="en-US" dirty="0" smtClean="0"/>
              <a:t>(100);</a:t>
            </a:r>
          </a:p>
          <a:p>
            <a:r>
              <a:rPr lang="en-US" dirty="0" smtClean="0"/>
              <a:t>Each process manages its own heap memory</a:t>
            </a:r>
          </a:p>
          <a:p>
            <a:pPr lvl="1"/>
            <a:r>
              <a:rPr lang="en-US" dirty="0" smtClean="0"/>
              <a:t>On Linux, </a:t>
            </a:r>
            <a:r>
              <a:rPr lang="en-US" dirty="0" err="1" smtClean="0"/>
              <a:t>glibc</a:t>
            </a:r>
            <a:r>
              <a:rPr lang="en-US" dirty="0" smtClean="0"/>
              <a:t> implements </a:t>
            </a:r>
            <a:r>
              <a:rPr lang="en-US" i="1" dirty="0" err="1" smtClean="0"/>
              <a:t>malloc</a:t>
            </a:r>
            <a:r>
              <a:rPr lang="en-US" i="1" dirty="0" smtClean="0"/>
              <a:t>() </a:t>
            </a:r>
            <a:r>
              <a:rPr lang="en-US" dirty="0" smtClean="0"/>
              <a:t>and </a:t>
            </a:r>
            <a:r>
              <a:rPr lang="en-US" i="1" dirty="0" smtClean="0"/>
              <a:t>free()</a:t>
            </a:r>
            <a:r>
              <a:rPr lang="en-US" dirty="0" smtClean="0"/>
              <a:t>, manages objects on the heap</a:t>
            </a:r>
          </a:p>
          <a:p>
            <a:pPr lvl="1"/>
            <a:r>
              <a:rPr lang="en-US" dirty="0" smtClean="0"/>
              <a:t>The JVM uses a </a:t>
            </a:r>
            <a:r>
              <a:rPr lang="en-US" dirty="0" smtClean="0">
                <a:solidFill>
                  <a:schemeClr val="accent1"/>
                </a:solidFill>
              </a:rPr>
              <a:t>garbage collector </a:t>
            </a:r>
            <a:r>
              <a:rPr lang="en-US" dirty="0" smtClean="0"/>
              <a:t>to manage the heap</a:t>
            </a:r>
          </a:p>
          <a:p>
            <a:r>
              <a:rPr lang="en-US" dirty="0" smtClean="0"/>
              <a:t>There are many different strategies for managing free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3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point, we have thoroughly covered how </a:t>
            </a:r>
            <a:r>
              <a:rPr lang="en-US" i="1" dirty="0" err="1" smtClean="0"/>
              <a:t>malloc</a:t>
            </a:r>
            <a:r>
              <a:rPr lang="en-US" i="1" dirty="0" smtClean="0"/>
              <a:t>() </a:t>
            </a:r>
            <a:r>
              <a:rPr lang="en-US" dirty="0" smtClean="0"/>
              <a:t>and </a:t>
            </a:r>
            <a:r>
              <a:rPr lang="en-US" i="1" dirty="0" smtClean="0"/>
              <a:t>free() </a:t>
            </a:r>
            <a:r>
              <a:rPr lang="en-US" dirty="0" smtClean="0"/>
              <a:t>can be implemented</a:t>
            </a:r>
          </a:p>
          <a:p>
            <a:pPr lvl="1"/>
            <a:r>
              <a:rPr lang="en-US" dirty="0" smtClean="0"/>
              <a:t>Free lists of varying complexity</a:t>
            </a:r>
          </a:p>
          <a:p>
            <a:pPr lvl="1"/>
            <a:r>
              <a:rPr lang="en-US" dirty="0" smtClean="0"/>
              <a:t>Modern implementations are optimized for low fragmentation, high parallelism</a:t>
            </a:r>
          </a:p>
          <a:p>
            <a:r>
              <a:rPr lang="en-US" dirty="0" smtClean="0"/>
              <a:t>What about languages that automatically manage memory?</a:t>
            </a:r>
          </a:p>
          <a:p>
            <a:pPr lvl="1"/>
            <a:r>
              <a:rPr lang="en-US" dirty="0" smtClean="0"/>
              <a:t>Java, </a:t>
            </a:r>
            <a:r>
              <a:rPr lang="en-US" dirty="0" err="1" smtClean="0"/>
              <a:t>Javascript</a:t>
            </a:r>
            <a:r>
              <a:rPr lang="en-US" dirty="0" smtClean="0"/>
              <a:t>, C#, Perl, Python, PHP, Ruby, etc…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358050"/>
          </a:xfrm>
        </p:spPr>
        <p:txBody>
          <a:bodyPr/>
          <a:lstStyle/>
          <a:p>
            <a:r>
              <a:rPr lang="en-US" dirty="0" smtClean="0"/>
              <a:t>Invented in 1959</a:t>
            </a:r>
          </a:p>
          <a:p>
            <a:r>
              <a:rPr lang="en-US" dirty="0" smtClean="0"/>
              <a:t>Automatic memory management</a:t>
            </a:r>
          </a:p>
          <a:p>
            <a:pPr lvl="1"/>
            <a:r>
              <a:rPr lang="en-US" dirty="0" smtClean="0"/>
              <a:t>The GC reclaims memory occupied by objects that are no longer in use</a:t>
            </a:r>
          </a:p>
          <a:p>
            <a:pPr lvl="1"/>
            <a:r>
              <a:rPr lang="en-US" dirty="0" smtClean="0"/>
              <a:t>Such objects are called </a:t>
            </a:r>
            <a:r>
              <a:rPr lang="en-US" dirty="0" smtClean="0">
                <a:solidFill>
                  <a:schemeClr val="accent1"/>
                </a:solidFill>
              </a:rPr>
              <a:t>garbage</a:t>
            </a:r>
          </a:p>
          <a:p>
            <a:r>
              <a:rPr lang="en-US" dirty="0" smtClean="0"/>
              <a:t>Conceptually simple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Scan objects in memory, identify objects that cannot be accessed (now, or in the future)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Reclaim these garbage objects</a:t>
            </a:r>
          </a:p>
          <a:p>
            <a:pPr indent="-285750"/>
            <a:r>
              <a:rPr lang="en-US" dirty="0" smtClean="0"/>
              <a:t>In practice, very tricky to implement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3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Elbow Connector 70"/>
          <p:cNvCxnSpPr>
            <a:stCxn id="65" idx="3"/>
            <a:endCxn id="35" idx="1"/>
          </p:cNvCxnSpPr>
          <p:nvPr/>
        </p:nvCxnSpPr>
        <p:spPr>
          <a:xfrm>
            <a:off x="6579964" y="1976996"/>
            <a:ext cx="1040036" cy="2601848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3847" y="1143000"/>
            <a:ext cx="8678064" cy="179822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000" b="1" dirty="0" smtClean="0"/>
              <a:t>Root Nodes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203847" y="3083430"/>
            <a:ext cx="8678064" cy="313682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2000" b="1" dirty="0" smtClean="0"/>
              <a:t>Heap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30026" y="1197844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Stack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491828" y="1199966"/>
            <a:ext cx="1866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Global Variables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41742" y="1913160"/>
            <a:ext cx="910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int</a:t>
            </a:r>
            <a:r>
              <a:rPr lang="en-US" sz="2000" dirty="0" smtClean="0"/>
              <a:t> * p;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80626" y="1913160"/>
            <a:ext cx="2737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linked_list</a:t>
            </a:r>
            <a:r>
              <a:rPr lang="en-US" sz="2000" dirty="0" smtClean="0"/>
              <a:t> * head;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541742" y="3658444"/>
            <a:ext cx="763713" cy="355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30539" y="4549276"/>
            <a:ext cx="763713" cy="355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8115" y="5361753"/>
            <a:ext cx="763713" cy="355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487995" y="3546794"/>
            <a:ext cx="763713" cy="485856"/>
            <a:chOff x="2651073" y="3694235"/>
            <a:chExt cx="763713" cy="485856"/>
          </a:xfrm>
        </p:grpSpPr>
        <p:sp>
          <p:nvSpPr>
            <p:cNvPr id="15" name="Rectangle 14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767570" y="3749389"/>
            <a:ext cx="763713" cy="485856"/>
            <a:chOff x="2651073" y="3694235"/>
            <a:chExt cx="763713" cy="485856"/>
          </a:xfrm>
        </p:grpSpPr>
        <p:sp>
          <p:nvSpPr>
            <p:cNvPr id="19" name="Rectangle 18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69600" y="4543452"/>
            <a:ext cx="763713" cy="485856"/>
            <a:chOff x="2651073" y="3694235"/>
            <a:chExt cx="763713" cy="485856"/>
          </a:xfrm>
        </p:grpSpPr>
        <p:sp>
          <p:nvSpPr>
            <p:cNvPr id="22" name="Rectangle 21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0944" y="4792204"/>
            <a:ext cx="763713" cy="485856"/>
            <a:chOff x="2651073" y="3694235"/>
            <a:chExt cx="763713" cy="485856"/>
          </a:xfrm>
        </p:grpSpPr>
        <p:sp>
          <p:nvSpPr>
            <p:cNvPr id="25" name="Rectangle 24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69851" y="5535617"/>
            <a:ext cx="763713" cy="485856"/>
            <a:chOff x="2651073" y="3694235"/>
            <a:chExt cx="763713" cy="485856"/>
          </a:xfrm>
        </p:grpSpPr>
        <p:sp>
          <p:nvSpPr>
            <p:cNvPr id="28" name="Rectangle 27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116001" y="5535617"/>
            <a:ext cx="763713" cy="485856"/>
            <a:chOff x="2651073" y="3694235"/>
            <a:chExt cx="763713" cy="485856"/>
          </a:xfrm>
        </p:grpSpPr>
        <p:sp>
          <p:nvSpPr>
            <p:cNvPr id="31" name="Rectangle 30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5448169" y="3694292"/>
            <a:ext cx="763713" cy="930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299568" y="5035132"/>
            <a:ext cx="763713" cy="930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620000" y="4113781"/>
            <a:ext cx="763713" cy="9301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/>
          <p:cNvCxnSpPr>
            <a:stCxn id="11" idx="3"/>
            <a:endCxn id="15" idx="1"/>
          </p:cNvCxnSpPr>
          <p:nvPr/>
        </p:nvCxnSpPr>
        <p:spPr>
          <a:xfrm flipH="1">
            <a:off x="2487995" y="2113215"/>
            <a:ext cx="2229662" cy="1555043"/>
          </a:xfrm>
          <a:prstGeom prst="bentConnector5">
            <a:avLst>
              <a:gd name="adj1" fmla="val -10253"/>
              <a:gd name="adj2" fmla="val 36047"/>
              <a:gd name="adj3" fmla="val 11025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6" idx="3"/>
            <a:endCxn id="19" idx="1"/>
          </p:cNvCxnSpPr>
          <p:nvPr/>
        </p:nvCxnSpPr>
        <p:spPr>
          <a:xfrm flipV="1">
            <a:off x="3251708" y="3870853"/>
            <a:ext cx="515862" cy="40333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0" idx="3"/>
            <a:endCxn id="22" idx="3"/>
          </p:cNvCxnSpPr>
          <p:nvPr/>
        </p:nvCxnSpPr>
        <p:spPr>
          <a:xfrm>
            <a:off x="4531283" y="4113781"/>
            <a:ext cx="2030" cy="551135"/>
          </a:xfrm>
          <a:prstGeom prst="bentConnector3">
            <a:avLst>
              <a:gd name="adj1" fmla="val 11361084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3" idx="1"/>
            <a:endCxn id="25" idx="3"/>
          </p:cNvCxnSpPr>
          <p:nvPr/>
        </p:nvCxnSpPr>
        <p:spPr>
          <a:xfrm rot="10800000" flipV="1">
            <a:off x="3384658" y="4907844"/>
            <a:ext cx="384943" cy="5824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8" idx="3"/>
            <a:endCxn id="32" idx="1"/>
          </p:cNvCxnSpPr>
          <p:nvPr/>
        </p:nvCxnSpPr>
        <p:spPr>
          <a:xfrm>
            <a:off x="3633564" y="5657081"/>
            <a:ext cx="482437" cy="242928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0" idx="3"/>
            <a:endCxn id="12" idx="3"/>
          </p:cNvCxnSpPr>
          <p:nvPr/>
        </p:nvCxnSpPr>
        <p:spPr>
          <a:xfrm flipH="1">
            <a:off x="1305455" y="2113215"/>
            <a:ext cx="146344" cy="1722868"/>
          </a:xfrm>
          <a:prstGeom prst="bentConnector3">
            <a:avLst>
              <a:gd name="adj1" fmla="val -156207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68" idx="3"/>
            <a:endCxn id="33" idx="3"/>
          </p:cNvCxnSpPr>
          <p:nvPr/>
        </p:nvCxnSpPr>
        <p:spPr>
          <a:xfrm flipH="1">
            <a:off x="6211882" y="2701843"/>
            <a:ext cx="368081" cy="1457512"/>
          </a:xfrm>
          <a:prstGeom prst="bentConnector3">
            <a:avLst>
              <a:gd name="adj1" fmla="val -62106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816250" y="1612604"/>
            <a:ext cx="763714" cy="1210703"/>
            <a:chOff x="5816250" y="1612604"/>
            <a:chExt cx="763714" cy="1210703"/>
          </a:xfrm>
        </p:grpSpPr>
        <p:sp>
          <p:nvSpPr>
            <p:cNvPr id="64" name="Rectangle 63"/>
            <p:cNvSpPr/>
            <p:nvPr/>
          </p:nvSpPr>
          <p:spPr>
            <a:xfrm>
              <a:off x="5816251" y="1612604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816251" y="1855532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16251" y="2098460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816250" y="2340619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16250" y="2580379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ular Callout 73"/>
          <p:cNvSpPr/>
          <p:nvPr/>
        </p:nvSpPr>
        <p:spPr>
          <a:xfrm>
            <a:off x="7279266" y="1858444"/>
            <a:ext cx="1774014" cy="990818"/>
          </a:xfrm>
          <a:prstGeom prst="wedgeRectCallout">
            <a:avLst>
              <a:gd name="adj1" fmla="val -20935"/>
              <a:gd name="adj2" fmla="val -8616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What objects are reachable?</a:t>
            </a:r>
            <a:endParaRPr lang="en-US" sz="2000" dirty="0"/>
          </a:p>
        </p:txBody>
      </p:sp>
      <p:sp>
        <p:nvSpPr>
          <p:cNvPr id="75" name="Rectangle 74"/>
          <p:cNvSpPr/>
          <p:nvPr/>
        </p:nvSpPr>
        <p:spPr>
          <a:xfrm>
            <a:off x="500881" y="4411097"/>
            <a:ext cx="1563344" cy="148517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673310" y="5399524"/>
            <a:ext cx="2411220" cy="73748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24566" y="4899641"/>
            <a:ext cx="1095322" cy="1192476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ular Callout 77"/>
          <p:cNvSpPr/>
          <p:nvPr/>
        </p:nvSpPr>
        <p:spPr>
          <a:xfrm>
            <a:off x="7622535" y="5319579"/>
            <a:ext cx="1372755" cy="432076"/>
          </a:xfrm>
          <a:prstGeom prst="wedgeRectCallout">
            <a:avLst>
              <a:gd name="adj1" fmla="val -74817"/>
              <a:gd name="adj2" fmla="val 1089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Garbage</a:t>
            </a:r>
            <a:endParaRPr lang="en-US" sz="2000" dirty="0"/>
          </a:p>
        </p:txBody>
      </p:sp>
      <p:sp>
        <p:nvSpPr>
          <p:cNvPr id="79" name="Down Arrow 78"/>
          <p:cNvSpPr/>
          <p:nvPr/>
        </p:nvSpPr>
        <p:spPr>
          <a:xfrm rot="1939043">
            <a:off x="3460242" y="3255924"/>
            <a:ext cx="366873" cy="52193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Down Arrow 79"/>
          <p:cNvSpPr/>
          <p:nvPr/>
        </p:nvSpPr>
        <p:spPr>
          <a:xfrm rot="1939043">
            <a:off x="4792151" y="3528755"/>
            <a:ext cx="366873" cy="52193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Down Arrow 80"/>
          <p:cNvSpPr/>
          <p:nvPr/>
        </p:nvSpPr>
        <p:spPr>
          <a:xfrm rot="20237842">
            <a:off x="3250743" y="4230376"/>
            <a:ext cx="366873" cy="52193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7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527296"/>
          </a:xfrm>
        </p:spPr>
        <p:txBody>
          <a:bodyPr/>
          <a:lstStyle/>
          <a:p>
            <a:r>
              <a:rPr lang="en-US" dirty="0" smtClean="0"/>
              <a:t>At the assembly level, anything can be a pointer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x = </a:t>
            </a:r>
            <a:r>
              <a:rPr lang="en-US" dirty="0" smtClean="0">
                <a:solidFill>
                  <a:schemeClr val="accent4"/>
                </a:solidFill>
              </a:rPr>
              <a:t>0x80FCE42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char</a:t>
            </a:r>
            <a:r>
              <a:rPr lang="en-US" dirty="0" smtClean="0"/>
              <a:t> * c = (</a:t>
            </a:r>
            <a:r>
              <a:rPr lang="en-US" dirty="0" smtClean="0">
                <a:solidFill>
                  <a:schemeClr val="accent1"/>
                </a:solidFill>
              </a:rPr>
              <a:t>char</a:t>
            </a:r>
            <a:r>
              <a:rPr lang="en-US" dirty="0" smtClean="0"/>
              <a:t> *) x;     </a:t>
            </a:r>
            <a:r>
              <a:rPr lang="en-US" dirty="0" smtClean="0">
                <a:solidFill>
                  <a:schemeClr val="accent3"/>
                </a:solidFill>
              </a:rPr>
              <a:t>// this is legal</a:t>
            </a:r>
          </a:p>
          <a:p>
            <a:r>
              <a:rPr lang="en-US" dirty="0" smtClean="0"/>
              <a:t>Challenge: how can the GC identify pointers?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Conservative approach: assume any number that might be a pointer, is a pointer</a:t>
            </a:r>
          </a:p>
          <a:p>
            <a:pPr marL="1314450" lvl="2" indent="-514350"/>
            <a:r>
              <a:rPr lang="en-US" dirty="0" smtClean="0"/>
              <a:t>Problem: may erroneously </a:t>
            </a:r>
            <a:r>
              <a:rPr lang="en-US" dirty="0" smtClean="0"/>
              <a:t>determine </a:t>
            </a:r>
            <a:r>
              <a:rPr lang="en-US" dirty="0"/>
              <a:t>(due to false pointers) </a:t>
            </a:r>
            <a:r>
              <a:rPr lang="en-US" dirty="0" smtClean="0"/>
              <a:t>that some blocks of memory are in use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Deterministic approach: use a type-safe language that does not allow the programmer to use unboxed values as pointers, or perform pointer arithmetic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057" y="5119475"/>
            <a:ext cx="8381030" cy="148517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GC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Reference Counting</a:t>
            </a:r>
          </a:p>
          <a:p>
            <a:pPr lvl="1"/>
            <a:r>
              <a:rPr lang="en-US" dirty="0" smtClean="0"/>
              <a:t>Each object keeps a count of references</a:t>
            </a:r>
          </a:p>
          <a:p>
            <a:pPr lvl="1"/>
            <a:r>
              <a:rPr lang="en-US" dirty="0" smtClean="0"/>
              <a:t>If an objects count == 0, it is garbage</a:t>
            </a:r>
          </a:p>
          <a:p>
            <a:r>
              <a:rPr lang="en-US" dirty="0" smtClean="0"/>
              <a:t>Mark and Sweep</a:t>
            </a:r>
          </a:p>
          <a:p>
            <a:pPr lvl="1"/>
            <a:r>
              <a:rPr lang="en-US" dirty="0" smtClean="0"/>
              <a:t>Starting at the roots, traverse objects and “mark” them</a:t>
            </a:r>
          </a:p>
          <a:p>
            <a:pPr lvl="1"/>
            <a:r>
              <a:rPr lang="en-US" dirty="0" smtClean="0"/>
              <a:t>Free all unmarked objects on the heap</a:t>
            </a:r>
          </a:p>
          <a:p>
            <a:r>
              <a:rPr lang="en-US" dirty="0" smtClean="0"/>
              <a:t>Copy Collection</a:t>
            </a:r>
          </a:p>
          <a:p>
            <a:pPr lvl="1"/>
            <a:r>
              <a:rPr lang="en-US" dirty="0" smtClean="0"/>
              <a:t>Extends mark &amp; sweep with compaction</a:t>
            </a:r>
          </a:p>
          <a:p>
            <a:pPr lvl="1"/>
            <a:r>
              <a:rPr lang="en-US" dirty="0" smtClean="0"/>
              <a:t>Addresses CPU and external fragmentation issues</a:t>
            </a:r>
          </a:p>
          <a:p>
            <a:r>
              <a:rPr lang="en-US" dirty="0" smtClean="0"/>
              <a:t>Generational Collection</a:t>
            </a:r>
          </a:p>
          <a:p>
            <a:pPr lvl="1"/>
            <a:r>
              <a:rPr lang="en-US" dirty="0" smtClean="0"/>
              <a:t>Uses heuristics to improve the runtime of mark &amp; sweep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6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idea: each object includes a </a:t>
            </a:r>
            <a:r>
              <a:rPr lang="en-US" dirty="0" err="1" smtClean="0"/>
              <a:t>ref_count</a:t>
            </a:r>
            <a:endParaRPr lang="en-US" dirty="0" smtClean="0"/>
          </a:p>
          <a:p>
            <a:pPr lvl="1"/>
            <a:r>
              <a:rPr lang="en-US" dirty="0" smtClean="0"/>
              <a:t>Assume </a:t>
            </a:r>
            <a:r>
              <a:rPr lang="en-US" dirty="0" err="1" smtClean="0"/>
              <a:t>obj</a:t>
            </a:r>
            <a:r>
              <a:rPr lang="en-US" dirty="0" smtClean="0"/>
              <a:t> * p = NULL;</a:t>
            </a:r>
          </a:p>
          <a:p>
            <a:pPr lvl="1"/>
            <a:r>
              <a:rPr lang="en-US" dirty="0" smtClean="0"/>
              <a:t>p = obj1; </a:t>
            </a:r>
            <a:r>
              <a:rPr lang="en-US" dirty="0" smtClean="0">
                <a:solidFill>
                  <a:schemeClr val="accent3"/>
                </a:solidFill>
              </a:rPr>
              <a:t>// obj1-&gt;</a:t>
            </a:r>
            <a:r>
              <a:rPr lang="en-US" dirty="0" err="1" smtClean="0">
                <a:solidFill>
                  <a:schemeClr val="accent3"/>
                </a:solidFill>
              </a:rPr>
              <a:t>ref_count</a:t>
            </a:r>
            <a:r>
              <a:rPr lang="en-US" dirty="0" smtClean="0">
                <a:solidFill>
                  <a:schemeClr val="accent3"/>
                </a:solidFill>
              </a:rPr>
              <a:t>++</a:t>
            </a:r>
          </a:p>
          <a:p>
            <a:pPr lvl="1"/>
            <a:r>
              <a:rPr lang="en-US" dirty="0" smtClean="0"/>
              <a:t>p = obj2; </a:t>
            </a:r>
            <a:r>
              <a:rPr lang="en-US" dirty="0" smtClean="0">
                <a:solidFill>
                  <a:schemeClr val="accent3"/>
                </a:solidFill>
              </a:rPr>
              <a:t>// obj1-&gt;</a:t>
            </a:r>
            <a:r>
              <a:rPr lang="en-US" dirty="0" err="1" smtClean="0">
                <a:solidFill>
                  <a:schemeClr val="accent3"/>
                </a:solidFill>
              </a:rPr>
              <a:t>ref_count</a:t>
            </a:r>
            <a:r>
              <a:rPr lang="en-US" dirty="0" smtClean="0">
                <a:solidFill>
                  <a:schemeClr val="accent3"/>
                </a:solidFill>
              </a:rPr>
              <a:t>--, obj2-&gt;</a:t>
            </a:r>
            <a:r>
              <a:rPr lang="en-US" dirty="0" err="1" smtClean="0">
                <a:solidFill>
                  <a:schemeClr val="accent3"/>
                </a:solidFill>
              </a:rPr>
              <a:t>ref_count</a:t>
            </a:r>
            <a:r>
              <a:rPr lang="en-US" dirty="0" smtClean="0">
                <a:solidFill>
                  <a:schemeClr val="accent3"/>
                </a:solidFill>
              </a:rPr>
              <a:t>++</a:t>
            </a:r>
          </a:p>
          <a:p>
            <a:r>
              <a:rPr lang="en-US" dirty="0" smtClean="0"/>
              <a:t>If an object’s </a:t>
            </a:r>
            <a:r>
              <a:rPr lang="en-US" dirty="0" err="1" smtClean="0"/>
              <a:t>ref_count</a:t>
            </a:r>
            <a:r>
              <a:rPr lang="en-US" dirty="0" smtClean="0"/>
              <a:t> == 0, it is garbage</a:t>
            </a:r>
          </a:p>
          <a:p>
            <a:pPr lvl="1"/>
            <a:r>
              <a:rPr lang="en-US" dirty="0" smtClean="0"/>
              <a:t>No pointers target that object</a:t>
            </a:r>
          </a:p>
          <a:p>
            <a:pPr lvl="1"/>
            <a:r>
              <a:rPr lang="en-US" dirty="0" smtClean="0"/>
              <a:t>Thus, it can be safely freed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6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7620000" y="4111336"/>
            <a:ext cx="763713" cy="9301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Counting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cxnSp>
        <p:nvCxnSpPr>
          <p:cNvPr id="5" name="Elbow Connector 4"/>
          <p:cNvCxnSpPr>
            <a:stCxn id="44" idx="3"/>
            <a:endCxn id="35" idx="1"/>
          </p:cNvCxnSpPr>
          <p:nvPr/>
        </p:nvCxnSpPr>
        <p:spPr>
          <a:xfrm>
            <a:off x="6579964" y="1734068"/>
            <a:ext cx="1040036" cy="2842331"/>
          </a:xfrm>
          <a:prstGeom prst="bentConnector3">
            <a:avLst>
              <a:gd name="adj1" fmla="val 5784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3847" y="1143000"/>
            <a:ext cx="8678064" cy="179822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000" b="1" dirty="0" smtClean="0"/>
              <a:t>Root Nodes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203847" y="3083430"/>
            <a:ext cx="8678064" cy="313682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2000" b="1" dirty="0" smtClean="0"/>
              <a:t>Heap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30026" y="1197844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Stack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491828" y="1199966"/>
            <a:ext cx="1866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Global Variables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41742" y="1913160"/>
            <a:ext cx="910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int</a:t>
            </a:r>
            <a:r>
              <a:rPr lang="en-US" sz="2000" dirty="0" smtClean="0"/>
              <a:t> * p;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80626" y="1913160"/>
            <a:ext cx="2737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linked_list</a:t>
            </a:r>
            <a:r>
              <a:rPr lang="en-US" sz="2000" dirty="0" smtClean="0"/>
              <a:t> * head;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541742" y="3658444"/>
            <a:ext cx="763713" cy="355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1741" y="4400958"/>
            <a:ext cx="763713" cy="355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487995" y="3546794"/>
            <a:ext cx="763713" cy="485856"/>
            <a:chOff x="2651073" y="3694235"/>
            <a:chExt cx="763713" cy="485856"/>
          </a:xfrm>
        </p:grpSpPr>
        <p:sp>
          <p:nvSpPr>
            <p:cNvPr id="16" name="Rectangle 15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767570" y="3749389"/>
            <a:ext cx="763713" cy="485856"/>
            <a:chOff x="2651073" y="3694235"/>
            <a:chExt cx="763713" cy="485856"/>
          </a:xfrm>
        </p:grpSpPr>
        <p:sp>
          <p:nvSpPr>
            <p:cNvPr id="19" name="Rectangle 18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69600" y="4543452"/>
            <a:ext cx="763713" cy="485856"/>
            <a:chOff x="2651073" y="3694235"/>
            <a:chExt cx="763713" cy="485856"/>
          </a:xfrm>
        </p:grpSpPr>
        <p:sp>
          <p:nvSpPr>
            <p:cNvPr id="22" name="Rectangle 21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0944" y="4792204"/>
            <a:ext cx="763713" cy="485856"/>
            <a:chOff x="2651073" y="3694235"/>
            <a:chExt cx="763713" cy="485856"/>
          </a:xfrm>
        </p:grpSpPr>
        <p:sp>
          <p:nvSpPr>
            <p:cNvPr id="25" name="Rectangle 24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7620000" y="4111336"/>
            <a:ext cx="763713" cy="9301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6" name="Elbow Connector 35"/>
          <p:cNvCxnSpPr>
            <a:stCxn id="11" idx="3"/>
            <a:endCxn id="16" idx="1"/>
          </p:cNvCxnSpPr>
          <p:nvPr/>
        </p:nvCxnSpPr>
        <p:spPr>
          <a:xfrm flipH="1">
            <a:off x="2487995" y="2113215"/>
            <a:ext cx="2229662" cy="1555043"/>
          </a:xfrm>
          <a:prstGeom prst="bentConnector5">
            <a:avLst>
              <a:gd name="adj1" fmla="val -10253"/>
              <a:gd name="adj2" fmla="val 36047"/>
              <a:gd name="adj3" fmla="val 11025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7" idx="3"/>
            <a:endCxn id="19" idx="1"/>
          </p:cNvCxnSpPr>
          <p:nvPr/>
        </p:nvCxnSpPr>
        <p:spPr>
          <a:xfrm flipV="1">
            <a:off x="3251708" y="3870853"/>
            <a:ext cx="515862" cy="40333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0" idx="3"/>
            <a:endCxn id="22" idx="3"/>
          </p:cNvCxnSpPr>
          <p:nvPr/>
        </p:nvCxnSpPr>
        <p:spPr>
          <a:xfrm>
            <a:off x="4531283" y="4113781"/>
            <a:ext cx="2030" cy="551135"/>
          </a:xfrm>
          <a:prstGeom prst="bentConnector3">
            <a:avLst>
              <a:gd name="adj1" fmla="val 11361084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3" idx="1"/>
            <a:endCxn id="25" idx="3"/>
          </p:cNvCxnSpPr>
          <p:nvPr/>
        </p:nvCxnSpPr>
        <p:spPr>
          <a:xfrm rot="10800000" flipV="1">
            <a:off x="3384658" y="4907844"/>
            <a:ext cx="384943" cy="5824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0" idx="3"/>
            <a:endCxn id="12" idx="3"/>
          </p:cNvCxnSpPr>
          <p:nvPr/>
        </p:nvCxnSpPr>
        <p:spPr>
          <a:xfrm flipH="1">
            <a:off x="1305455" y="2113215"/>
            <a:ext cx="146344" cy="1722868"/>
          </a:xfrm>
          <a:prstGeom prst="bentConnector3">
            <a:avLst>
              <a:gd name="adj1" fmla="val -156207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8" idx="3"/>
            <a:endCxn id="35" idx="1"/>
          </p:cNvCxnSpPr>
          <p:nvPr/>
        </p:nvCxnSpPr>
        <p:spPr>
          <a:xfrm>
            <a:off x="6579963" y="2701843"/>
            <a:ext cx="1040037" cy="1874556"/>
          </a:xfrm>
          <a:prstGeom prst="bentConnector3">
            <a:avLst>
              <a:gd name="adj1" fmla="val 304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5816251" y="1612604"/>
            <a:ext cx="763713" cy="485856"/>
            <a:chOff x="5816251" y="1612604"/>
            <a:chExt cx="763713" cy="485856"/>
          </a:xfrm>
        </p:grpSpPr>
        <p:sp>
          <p:nvSpPr>
            <p:cNvPr id="44" name="Rectangle 43"/>
            <p:cNvSpPr/>
            <p:nvPr/>
          </p:nvSpPr>
          <p:spPr>
            <a:xfrm>
              <a:off x="5816251" y="1612604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816251" y="1855532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816250" y="2098460"/>
            <a:ext cx="763714" cy="485087"/>
            <a:chOff x="5816250" y="2098460"/>
            <a:chExt cx="763714" cy="485087"/>
          </a:xfrm>
        </p:grpSpPr>
        <p:sp>
          <p:nvSpPr>
            <p:cNvPr id="46" name="Rectangle 45"/>
            <p:cNvSpPr/>
            <p:nvPr/>
          </p:nvSpPr>
          <p:spPr>
            <a:xfrm>
              <a:off x="5816251" y="2098460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816250" y="2340619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5816250" y="2580379"/>
            <a:ext cx="763713" cy="2429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ular Callout 48"/>
          <p:cNvSpPr/>
          <p:nvPr/>
        </p:nvSpPr>
        <p:spPr>
          <a:xfrm>
            <a:off x="2822382" y="5688354"/>
            <a:ext cx="2320387" cy="1100041"/>
          </a:xfrm>
          <a:prstGeom prst="wedgeRectCallout">
            <a:avLst>
              <a:gd name="adj1" fmla="val -20935"/>
              <a:gd name="adj2" fmla="val -8616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These objects are garbage, but none have </a:t>
            </a:r>
            <a:r>
              <a:rPr lang="en-US" sz="2000" dirty="0" err="1" smtClean="0"/>
              <a:t>ref_count</a:t>
            </a:r>
            <a:r>
              <a:rPr lang="en-US" sz="2000" dirty="0" smtClean="0"/>
              <a:t> == 0</a:t>
            </a:r>
            <a:endParaRPr lang="en-US" sz="2000" dirty="0"/>
          </a:p>
        </p:txBody>
      </p:sp>
      <p:sp>
        <p:nvSpPr>
          <p:cNvPr id="57" name="Rectangle 56"/>
          <p:cNvSpPr/>
          <p:nvPr/>
        </p:nvSpPr>
        <p:spPr>
          <a:xfrm>
            <a:off x="539711" y="3658444"/>
            <a:ext cx="763713" cy="355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60" name="Elbow Connector 59"/>
          <p:cNvCxnSpPr>
            <a:stCxn id="46" idx="3"/>
            <a:endCxn id="35" idx="1"/>
          </p:cNvCxnSpPr>
          <p:nvPr/>
        </p:nvCxnSpPr>
        <p:spPr>
          <a:xfrm>
            <a:off x="6579964" y="2219924"/>
            <a:ext cx="1040036" cy="2356475"/>
          </a:xfrm>
          <a:prstGeom prst="bentConnector3">
            <a:avLst>
              <a:gd name="adj1" fmla="val 4328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620000" y="4111336"/>
            <a:ext cx="763713" cy="9301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620000" y="4111336"/>
            <a:ext cx="763713" cy="9301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2" name="Elbow Connector 71"/>
          <p:cNvCxnSpPr>
            <a:stCxn id="10" idx="3"/>
            <a:endCxn id="13" idx="3"/>
          </p:cNvCxnSpPr>
          <p:nvPr/>
        </p:nvCxnSpPr>
        <p:spPr>
          <a:xfrm flipH="1">
            <a:off x="1305454" y="2113215"/>
            <a:ext cx="146345" cy="2465382"/>
          </a:xfrm>
          <a:prstGeom prst="bentConnector3">
            <a:avLst>
              <a:gd name="adj1" fmla="val -25968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885267" y="4442781"/>
            <a:ext cx="763713" cy="930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79" name="Elbow Connector 78"/>
          <p:cNvCxnSpPr>
            <a:stCxn id="44" idx="3"/>
            <a:endCxn id="78" idx="3"/>
          </p:cNvCxnSpPr>
          <p:nvPr/>
        </p:nvCxnSpPr>
        <p:spPr>
          <a:xfrm>
            <a:off x="6579964" y="1734068"/>
            <a:ext cx="69016" cy="3173776"/>
          </a:xfrm>
          <a:prstGeom prst="bentConnector3">
            <a:avLst>
              <a:gd name="adj1" fmla="val 574688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5" idx="1"/>
            <a:endCxn id="17" idx="1"/>
          </p:cNvCxnSpPr>
          <p:nvPr/>
        </p:nvCxnSpPr>
        <p:spPr>
          <a:xfrm rot="10800000">
            <a:off x="2487996" y="3911186"/>
            <a:ext cx="132949" cy="1002482"/>
          </a:xfrm>
          <a:prstGeom prst="bentConnector3">
            <a:avLst>
              <a:gd name="adj1" fmla="val 271946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487995" y="3544959"/>
            <a:ext cx="763713" cy="2429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2898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000"/>
                            </p:stCondLst>
                            <p:childTnLst>
                              <p:par>
                                <p:cTn id="15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5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12" grpId="0" animBg="1"/>
      <p:bldP spid="12" grpId="1" animBg="1"/>
      <p:bldP spid="13" grpId="0" animBg="1"/>
      <p:bldP spid="35" grpId="0" animBg="1"/>
      <p:bldP spid="35" grpId="1" animBg="1"/>
      <p:bldP spid="48" grpId="0" animBg="1"/>
      <p:bldP spid="48" grpId="1" animBg="1"/>
      <p:bldP spid="49" grpId="0" animBg="1"/>
      <p:bldP spid="57" grpId="0" animBg="1"/>
      <p:bldP spid="57" grpId="1" animBg="1"/>
      <p:bldP spid="69" grpId="0" animBg="1"/>
      <p:bldP spid="69" grpId="1" animBg="1"/>
      <p:bldP spid="70" grpId="0" animBg="1"/>
      <p:bldP spid="70" grpId="1" animBg="1"/>
      <p:bldP spid="78" grpId="0" animBg="1"/>
      <p:bldP spid="86" grpId="0" animBg="1"/>
      <p:bldP spid="86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Pros and Cons of Reference Counting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Relatively easy to implement</a:t>
            </a:r>
          </a:p>
          <a:p>
            <a:r>
              <a:rPr lang="en-US" dirty="0" smtClean="0"/>
              <a:t>Easy to conceptualize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The Bad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Not guaranteed to free all garbage objects</a:t>
            </a:r>
          </a:p>
          <a:p>
            <a:r>
              <a:rPr lang="en-US" dirty="0" smtClean="0"/>
              <a:t>Additional overhead (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ref_count</a:t>
            </a:r>
            <a:r>
              <a:rPr lang="en-US" dirty="0" smtClean="0"/>
              <a:t>) on all objects</a:t>
            </a:r>
          </a:p>
          <a:p>
            <a:r>
              <a:rPr lang="en-US" dirty="0" smtClean="0"/>
              <a:t>Access to </a:t>
            </a:r>
            <a:r>
              <a:rPr lang="en-US" dirty="0" err="1" smtClean="0"/>
              <a:t>obj</a:t>
            </a:r>
            <a:r>
              <a:rPr lang="en-US" dirty="0" smtClean="0"/>
              <a:t>-&gt;</a:t>
            </a:r>
            <a:r>
              <a:rPr lang="en-US" dirty="0" err="1" smtClean="0"/>
              <a:t>ref_count</a:t>
            </a:r>
            <a:r>
              <a:rPr lang="en-US" dirty="0" smtClean="0"/>
              <a:t> must be synchronized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5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 and Sweep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idea: periodically scan all objects for reachability</a:t>
            </a:r>
          </a:p>
          <a:p>
            <a:pPr lvl="1"/>
            <a:r>
              <a:rPr lang="en-US" dirty="0" smtClean="0"/>
              <a:t>Start at the roots</a:t>
            </a:r>
          </a:p>
          <a:p>
            <a:pPr lvl="1"/>
            <a:r>
              <a:rPr lang="en-US" dirty="0" smtClean="0"/>
              <a:t>Traverse all reachable objects, mark them</a:t>
            </a:r>
          </a:p>
          <a:p>
            <a:pPr lvl="1"/>
            <a:r>
              <a:rPr lang="en-US" dirty="0" smtClean="0"/>
              <a:t>All unmarked objects are garbage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1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Elbow Connector 70"/>
          <p:cNvCxnSpPr>
            <a:stCxn id="65" idx="3"/>
            <a:endCxn id="35" idx="1"/>
          </p:cNvCxnSpPr>
          <p:nvPr/>
        </p:nvCxnSpPr>
        <p:spPr>
          <a:xfrm>
            <a:off x="6579964" y="1976996"/>
            <a:ext cx="1040036" cy="2601848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 and Sweep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3847" y="1143000"/>
            <a:ext cx="8678064" cy="179822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000" b="1" dirty="0" smtClean="0"/>
              <a:t>Root Nodes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203847" y="3083430"/>
            <a:ext cx="8678064" cy="313682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2000" b="1" dirty="0" smtClean="0"/>
              <a:t>Heap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30026" y="1197844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Stack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491828" y="1199966"/>
            <a:ext cx="1866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Global Variables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41742" y="1913160"/>
            <a:ext cx="910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int</a:t>
            </a:r>
            <a:r>
              <a:rPr lang="en-US" sz="2000" dirty="0" smtClean="0"/>
              <a:t> * p;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80626" y="1913160"/>
            <a:ext cx="2737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linked_list</a:t>
            </a:r>
            <a:r>
              <a:rPr lang="en-US" sz="2000" dirty="0" smtClean="0"/>
              <a:t> * head;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541742" y="3658444"/>
            <a:ext cx="763713" cy="355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30539" y="4549276"/>
            <a:ext cx="763713" cy="355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8115" y="5361753"/>
            <a:ext cx="763713" cy="355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487995" y="3546794"/>
            <a:ext cx="763713" cy="485856"/>
            <a:chOff x="2651073" y="3694235"/>
            <a:chExt cx="763713" cy="485856"/>
          </a:xfrm>
        </p:grpSpPr>
        <p:sp>
          <p:nvSpPr>
            <p:cNvPr id="15" name="Rectangle 14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767570" y="3749389"/>
            <a:ext cx="763713" cy="485856"/>
            <a:chOff x="2651073" y="3694235"/>
            <a:chExt cx="763713" cy="485856"/>
          </a:xfrm>
        </p:grpSpPr>
        <p:sp>
          <p:nvSpPr>
            <p:cNvPr id="19" name="Rectangle 18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69600" y="4543452"/>
            <a:ext cx="763713" cy="485856"/>
            <a:chOff x="2651073" y="3694235"/>
            <a:chExt cx="763713" cy="485856"/>
          </a:xfrm>
        </p:grpSpPr>
        <p:sp>
          <p:nvSpPr>
            <p:cNvPr id="22" name="Rectangle 21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0944" y="4792204"/>
            <a:ext cx="763713" cy="485856"/>
            <a:chOff x="2651073" y="3694235"/>
            <a:chExt cx="763713" cy="485856"/>
          </a:xfrm>
        </p:grpSpPr>
        <p:sp>
          <p:nvSpPr>
            <p:cNvPr id="25" name="Rectangle 24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69851" y="5535617"/>
            <a:ext cx="763713" cy="485856"/>
            <a:chOff x="2651073" y="3694235"/>
            <a:chExt cx="763713" cy="485856"/>
          </a:xfrm>
        </p:grpSpPr>
        <p:sp>
          <p:nvSpPr>
            <p:cNvPr id="28" name="Rectangle 27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116001" y="5535617"/>
            <a:ext cx="763713" cy="485856"/>
            <a:chOff x="2651073" y="3694235"/>
            <a:chExt cx="763713" cy="485856"/>
          </a:xfrm>
        </p:grpSpPr>
        <p:sp>
          <p:nvSpPr>
            <p:cNvPr id="31" name="Rectangle 30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5448169" y="3694292"/>
            <a:ext cx="763713" cy="930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299568" y="5035132"/>
            <a:ext cx="763713" cy="930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620000" y="4113781"/>
            <a:ext cx="763713" cy="9301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/>
          <p:cNvCxnSpPr>
            <a:stCxn id="11" idx="3"/>
            <a:endCxn id="15" idx="1"/>
          </p:cNvCxnSpPr>
          <p:nvPr/>
        </p:nvCxnSpPr>
        <p:spPr>
          <a:xfrm flipH="1">
            <a:off x="2487995" y="2113215"/>
            <a:ext cx="2229662" cy="1555043"/>
          </a:xfrm>
          <a:prstGeom prst="bentConnector5">
            <a:avLst>
              <a:gd name="adj1" fmla="val -10253"/>
              <a:gd name="adj2" fmla="val 36047"/>
              <a:gd name="adj3" fmla="val 11025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6" idx="3"/>
            <a:endCxn id="19" idx="1"/>
          </p:cNvCxnSpPr>
          <p:nvPr/>
        </p:nvCxnSpPr>
        <p:spPr>
          <a:xfrm flipV="1">
            <a:off x="3251708" y="3870853"/>
            <a:ext cx="515862" cy="40333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0" idx="3"/>
            <a:endCxn id="22" idx="3"/>
          </p:cNvCxnSpPr>
          <p:nvPr/>
        </p:nvCxnSpPr>
        <p:spPr>
          <a:xfrm>
            <a:off x="4531283" y="4113781"/>
            <a:ext cx="2030" cy="551135"/>
          </a:xfrm>
          <a:prstGeom prst="bentConnector3">
            <a:avLst>
              <a:gd name="adj1" fmla="val 11361084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3" idx="1"/>
            <a:endCxn id="25" idx="3"/>
          </p:cNvCxnSpPr>
          <p:nvPr/>
        </p:nvCxnSpPr>
        <p:spPr>
          <a:xfrm rot="10800000" flipV="1">
            <a:off x="3384658" y="4907844"/>
            <a:ext cx="384943" cy="5824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8" idx="3"/>
            <a:endCxn id="32" idx="1"/>
          </p:cNvCxnSpPr>
          <p:nvPr/>
        </p:nvCxnSpPr>
        <p:spPr>
          <a:xfrm>
            <a:off x="3633564" y="5657081"/>
            <a:ext cx="482437" cy="242928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0" idx="3"/>
            <a:endCxn id="12" idx="3"/>
          </p:cNvCxnSpPr>
          <p:nvPr/>
        </p:nvCxnSpPr>
        <p:spPr>
          <a:xfrm flipH="1">
            <a:off x="1305455" y="2113215"/>
            <a:ext cx="146344" cy="1722868"/>
          </a:xfrm>
          <a:prstGeom prst="bentConnector3">
            <a:avLst>
              <a:gd name="adj1" fmla="val -156207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68" idx="3"/>
            <a:endCxn id="33" idx="3"/>
          </p:cNvCxnSpPr>
          <p:nvPr/>
        </p:nvCxnSpPr>
        <p:spPr>
          <a:xfrm flipH="1">
            <a:off x="6211882" y="2701843"/>
            <a:ext cx="368081" cy="1457512"/>
          </a:xfrm>
          <a:prstGeom prst="bentConnector3">
            <a:avLst>
              <a:gd name="adj1" fmla="val -62106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816250" y="1612604"/>
            <a:ext cx="763714" cy="1210703"/>
            <a:chOff x="5816250" y="1612604"/>
            <a:chExt cx="763714" cy="1210703"/>
          </a:xfrm>
        </p:grpSpPr>
        <p:sp>
          <p:nvSpPr>
            <p:cNvPr id="64" name="Rectangle 63"/>
            <p:cNvSpPr/>
            <p:nvPr/>
          </p:nvSpPr>
          <p:spPr>
            <a:xfrm>
              <a:off x="5816251" y="1612604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816251" y="1855532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16251" y="2098460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816250" y="2340619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16250" y="2580379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49543" y="3502094"/>
            <a:ext cx="384396" cy="384396"/>
            <a:chOff x="-1013410" y="2588775"/>
            <a:chExt cx="736846" cy="736846"/>
          </a:xfrm>
        </p:grpSpPr>
        <p:sp>
          <p:nvSpPr>
            <p:cNvPr id="36" name="Rectangle 35"/>
            <p:cNvSpPr/>
            <p:nvPr/>
          </p:nvSpPr>
          <p:spPr>
            <a:xfrm>
              <a:off x="-910282" y="2691903"/>
              <a:ext cx="530590" cy="530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3410" y="2588775"/>
              <a:ext cx="736846" cy="736846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3051353" y="3351912"/>
            <a:ext cx="384396" cy="384396"/>
            <a:chOff x="-1013410" y="2588775"/>
            <a:chExt cx="736846" cy="736846"/>
          </a:xfrm>
        </p:grpSpPr>
        <p:sp>
          <p:nvSpPr>
            <p:cNvPr id="61" name="Rectangle 60"/>
            <p:cNvSpPr/>
            <p:nvPr/>
          </p:nvSpPr>
          <p:spPr>
            <a:xfrm>
              <a:off x="-910282" y="2691903"/>
              <a:ext cx="530590" cy="530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3410" y="2588775"/>
              <a:ext cx="736846" cy="736846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4364057" y="3533910"/>
            <a:ext cx="384396" cy="384396"/>
            <a:chOff x="-1013410" y="2588775"/>
            <a:chExt cx="736846" cy="736846"/>
          </a:xfrm>
        </p:grpSpPr>
        <p:sp>
          <p:nvSpPr>
            <p:cNvPr id="70" name="Rectangle 69"/>
            <p:cNvSpPr/>
            <p:nvPr/>
          </p:nvSpPr>
          <p:spPr>
            <a:xfrm>
              <a:off x="-910282" y="2691903"/>
              <a:ext cx="530590" cy="530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3410" y="2588775"/>
              <a:ext cx="736846" cy="736846"/>
            </a:xfrm>
            <a:prstGeom prst="rect">
              <a:avLst/>
            </a:prstGeom>
          </p:spPr>
        </p:pic>
      </p:grpSp>
      <p:grpSp>
        <p:nvGrpSpPr>
          <p:cNvPr id="73" name="Group 72"/>
          <p:cNvGrpSpPr/>
          <p:nvPr/>
        </p:nvGrpSpPr>
        <p:grpSpPr>
          <a:xfrm>
            <a:off x="3572833" y="4324671"/>
            <a:ext cx="384396" cy="384396"/>
            <a:chOff x="-1013410" y="2588775"/>
            <a:chExt cx="736846" cy="736846"/>
          </a:xfrm>
        </p:grpSpPr>
        <p:sp>
          <p:nvSpPr>
            <p:cNvPr id="82" name="Rectangle 81"/>
            <p:cNvSpPr/>
            <p:nvPr/>
          </p:nvSpPr>
          <p:spPr>
            <a:xfrm>
              <a:off x="-910282" y="2691903"/>
              <a:ext cx="530590" cy="530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3410" y="2588775"/>
              <a:ext cx="736846" cy="736846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2408824" y="4574332"/>
            <a:ext cx="384396" cy="384396"/>
            <a:chOff x="-1013410" y="2588775"/>
            <a:chExt cx="736846" cy="736846"/>
          </a:xfrm>
        </p:grpSpPr>
        <p:sp>
          <p:nvSpPr>
            <p:cNvPr id="85" name="Rectangle 84"/>
            <p:cNvSpPr/>
            <p:nvPr/>
          </p:nvSpPr>
          <p:spPr>
            <a:xfrm>
              <a:off x="-910282" y="2691903"/>
              <a:ext cx="530590" cy="530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3410" y="2588775"/>
              <a:ext cx="736846" cy="736846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6050480" y="3502094"/>
            <a:ext cx="384396" cy="384396"/>
            <a:chOff x="-1013410" y="2588775"/>
            <a:chExt cx="736846" cy="736846"/>
          </a:xfrm>
        </p:grpSpPr>
        <p:sp>
          <p:nvSpPr>
            <p:cNvPr id="88" name="Rectangle 87"/>
            <p:cNvSpPr/>
            <p:nvPr/>
          </p:nvSpPr>
          <p:spPr>
            <a:xfrm>
              <a:off x="-910282" y="2691903"/>
              <a:ext cx="530590" cy="530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3410" y="2588775"/>
              <a:ext cx="736846" cy="736846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7423876" y="3921583"/>
            <a:ext cx="384396" cy="384396"/>
            <a:chOff x="-1013410" y="2588775"/>
            <a:chExt cx="736846" cy="736846"/>
          </a:xfrm>
        </p:grpSpPr>
        <p:sp>
          <p:nvSpPr>
            <p:cNvPr id="91" name="Rectangle 90"/>
            <p:cNvSpPr/>
            <p:nvPr/>
          </p:nvSpPr>
          <p:spPr>
            <a:xfrm>
              <a:off x="-910282" y="2691903"/>
              <a:ext cx="530590" cy="530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3410" y="2588775"/>
              <a:ext cx="736846" cy="736846"/>
            </a:xfrm>
            <a:prstGeom prst="rect">
              <a:avLst/>
            </a:prstGeom>
          </p:spPr>
        </p:pic>
      </p:grpSp>
      <p:sp>
        <p:nvSpPr>
          <p:cNvPr id="40" name="Down Arrow 39"/>
          <p:cNvSpPr/>
          <p:nvPr/>
        </p:nvSpPr>
        <p:spPr>
          <a:xfrm>
            <a:off x="923598" y="1242929"/>
            <a:ext cx="537000" cy="75560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hevron 40"/>
          <p:cNvSpPr/>
          <p:nvPr/>
        </p:nvSpPr>
        <p:spPr>
          <a:xfrm>
            <a:off x="4030416" y="3083430"/>
            <a:ext cx="552008" cy="3136820"/>
          </a:xfrm>
          <a:prstGeom prst="chevron">
            <a:avLst>
              <a:gd name="adj" fmla="val 3839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1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59259E-6 L -0.01771 0.2592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" y="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71 0.25926 L 0.33906 0.0048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30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906 0.00486 L 0.16927 0.23935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1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27 0.23935 L 0.31042 0.27199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50"/>
                            </p:stCondLst>
                            <p:childTnLst>
                              <p:par>
                                <p:cTn id="41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042 0.27199 L 0.33698 0.39005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9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698 0.39005 L 0.2033 0.42408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84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3 0.42408 L 0.58334 -0.00324 " pathEditMode="relative" rAng="0" ptsTypes="AA">
                                      <p:cBhvr>
                                        <p:cTn id="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93" y="-2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334 -0.00324 L 0.76007 0.32014 " pathEditMode="relative" rAng="0" ptsTypes="AA">
                                      <p:cBhvr>
                                        <p:cTn id="6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6007 0.32014 L 0.56754 0.11065 " pathEditMode="relative" rAng="0" ptsTypes="AA">
                                      <p:cBhvr>
                                        <p:cTn id="7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-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750"/>
                            </p:stCondLst>
                            <p:childTnLst>
                              <p:par>
                                <p:cTn id="75" presetID="42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754 0.11065 L 0.49879 0.26806 " pathEditMode="relative" rAng="0" ptsTypes="AA">
                                      <p:cBhvr>
                                        <p:cTn id="7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10" presetClass="exit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"/>
                            </p:stCondLst>
                            <p:childTnLst>
                              <p:par>
                                <p:cTn id="94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7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34" grpId="0" animBg="1"/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0" grpId="6" animBg="1"/>
      <p:bldP spid="40" grpId="7" animBg="1"/>
      <p:bldP spid="40" grpId="8" animBg="1"/>
      <p:bldP spid="40" grpId="9" animBg="1"/>
      <p:bldP spid="40" grpId="10" animBg="1"/>
      <p:bldP spid="40" grpId="11" animBg="1"/>
      <p:bldP spid="41" grpId="0" animBg="1"/>
      <p:bldP spid="4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Space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Todays topic: how do processes manage free memory?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Explicit memory management</a:t>
            </a:r>
          </a:p>
          <a:p>
            <a:pPr marL="1371600" lvl="2" indent="-514350"/>
            <a:r>
              <a:rPr lang="en-US" dirty="0" smtClean="0"/>
              <a:t>Languages like C, C++; programmers control memory allocation and </a:t>
            </a:r>
            <a:r>
              <a:rPr lang="en-US" dirty="0" err="1" smtClean="0"/>
              <a:t>deallocation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Implicit memory management</a:t>
            </a:r>
          </a:p>
          <a:p>
            <a:pPr marL="1371600" lvl="2" indent="-514350"/>
            <a:r>
              <a:rPr lang="en-US" dirty="0" smtClean="0"/>
              <a:t>Languages like Java, </a:t>
            </a:r>
            <a:r>
              <a:rPr lang="en-US" dirty="0" err="1" smtClean="0"/>
              <a:t>Javascript</a:t>
            </a:r>
            <a:r>
              <a:rPr lang="en-US" dirty="0" smtClean="0"/>
              <a:t>, Python; runtime takes care of freeing useless objects from memory</a:t>
            </a:r>
          </a:p>
          <a:p>
            <a:pPr marL="571500" indent="-514350"/>
            <a:r>
              <a:rPr lang="en-US" dirty="0" smtClean="0"/>
              <a:t>In both cases, software must keep track of the memory that is in use or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6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Elbow Connector 70"/>
          <p:cNvCxnSpPr>
            <a:stCxn id="65" idx="3"/>
            <a:endCxn id="35" idx="1"/>
          </p:cNvCxnSpPr>
          <p:nvPr/>
        </p:nvCxnSpPr>
        <p:spPr>
          <a:xfrm>
            <a:off x="6579964" y="1976996"/>
            <a:ext cx="1040036" cy="2601848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 and Sweep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3847" y="1143000"/>
            <a:ext cx="8678064" cy="179822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000" b="1" dirty="0" smtClean="0"/>
              <a:t>Root Nodes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203847" y="3083430"/>
            <a:ext cx="8678064" cy="313682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2000" b="1" dirty="0" smtClean="0"/>
              <a:t>Heap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30026" y="1197844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Stack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491828" y="1199966"/>
            <a:ext cx="1866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Global Variables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41742" y="1913160"/>
            <a:ext cx="910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int</a:t>
            </a:r>
            <a:r>
              <a:rPr lang="en-US" sz="2000" dirty="0" smtClean="0"/>
              <a:t> * p;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80626" y="1913160"/>
            <a:ext cx="2737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linked_list</a:t>
            </a:r>
            <a:r>
              <a:rPr lang="en-US" sz="2000" dirty="0" smtClean="0"/>
              <a:t> * head;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541742" y="3658444"/>
            <a:ext cx="763713" cy="355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487995" y="3546794"/>
            <a:ext cx="763713" cy="485856"/>
            <a:chOff x="2651073" y="3694235"/>
            <a:chExt cx="763713" cy="485856"/>
          </a:xfrm>
        </p:grpSpPr>
        <p:sp>
          <p:nvSpPr>
            <p:cNvPr id="15" name="Rectangle 14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767570" y="3749389"/>
            <a:ext cx="763713" cy="485856"/>
            <a:chOff x="2651073" y="3694235"/>
            <a:chExt cx="763713" cy="485856"/>
          </a:xfrm>
        </p:grpSpPr>
        <p:sp>
          <p:nvSpPr>
            <p:cNvPr id="19" name="Rectangle 18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69600" y="4543452"/>
            <a:ext cx="763713" cy="485856"/>
            <a:chOff x="2651073" y="3694235"/>
            <a:chExt cx="763713" cy="485856"/>
          </a:xfrm>
        </p:grpSpPr>
        <p:sp>
          <p:nvSpPr>
            <p:cNvPr id="22" name="Rectangle 21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0944" y="4792204"/>
            <a:ext cx="763713" cy="485856"/>
            <a:chOff x="2651073" y="3694235"/>
            <a:chExt cx="763713" cy="485856"/>
          </a:xfrm>
        </p:grpSpPr>
        <p:sp>
          <p:nvSpPr>
            <p:cNvPr id="25" name="Rectangle 24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5448169" y="3694292"/>
            <a:ext cx="763713" cy="930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620000" y="4113781"/>
            <a:ext cx="763713" cy="9301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/>
          <p:cNvCxnSpPr>
            <a:stCxn id="11" idx="3"/>
            <a:endCxn id="15" idx="1"/>
          </p:cNvCxnSpPr>
          <p:nvPr/>
        </p:nvCxnSpPr>
        <p:spPr>
          <a:xfrm flipH="1">
            <a:off x="2487995" y="2113215"/>
            <a:ext cx="2229662" cy="1555043"/>
          </a:xfrm>
          <a:prstGeom prst="bentConnector5">
            <a:avLst>
              <a:gd name="adj1" fmla="val -10253"/>
              <a:gd name="adj2" fmla="val 36047"/>
              <a:gd name="adj3" fmla="val 11025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6" idx="3"/>
            <a:endCxn id="19" idx="1"/>
          </p:cNvCxnSpPr>
          <p:nvPr/>
        </p:nvCxnSpPr>
        <p:spPr>
          <a:xfrm flipV="1">
            <a:off x="3251708" y="3870853"/>
            <a:ext cx="515862" cy="40333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0" idx="3"/>
            <a:endCxn id="22" idx="3"/>
          </p:cNvCxnSpPr>
          <p:nvPr/>
        </p:nvCxnSpPr>
        <p:spPr>
          <a:xfrm>
            <a:off x="4531283" y="4113781"/>
            <a:ext cx="2030" cy="551135"/>
          </a:xfrm>
          <a:prstGeom prst="bentConnector3">
            <a:avLst>
              <a:gd name="adj1" fmla="val 11361084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3" idx="1"/>
            <a:endCxn id="25" idx="3"/>
          </p:cNvCxnSpPr>
          <p:nvPr/>
        </p:nvCxnSpPr>
        <p:spPr>
          <a:xfrm rot="10800000" flipV="1">
            <a:off x="3384658" y="4907844"/>
            <a:ext cx="384943" cy="5824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0" idx="3"/>
            <a:endCxn id="12" idx="3"/>
          </p:cNvCxnSpPr>
          <p:nvPr/>
        </p:nvCxnSpPr>
        <p:spPr>
          <a:xfrm flipH="1">
            <a:off x="1305455" y="2113215"/>
            <a:ext cx="146344" cy="1722868"/>
          </a:xfrm>
          <a:prstGeom prst="bentConnector3">
            <a:avLst>
              <a:gd name="adj1" fmla="val -156207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68" idx="3"/>
            <a:endCxn id="33" idx="3"/>
          </p:cNvCxnSpPr>
          <p:nvPr/>
        </p:nvCxnSpPr>
        <p:spPr>
          <a:xfrm flipH="1">
            <a:off x="6211882" y="2701843"/>
            <a:ext cx="368081" cy="1457512"/>
          </a:xfrm>
          <a:prstGeom prst="bentConnector3">
            <a:avLst>
              <a:gd name="adj1" fmla="val -62106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816250" y="1612604"/>
            <a:ext cx="763714" cy="1210703"/>
            <a:chOff x="5816250" y="1612604"/>
            <a:chExt cx="763714" cy="1210703"/>
          </a:xfrm>
        </p:grpSpPr>
        <p:sp>
          <p:nvSpPr>
            <p:cNvPr id="64" name="Rectangle 63"/>
            <p:cNvSpPr/>
            <p:nvPr/>
          </p:nvSpPr>
          <p:spPr>
            <a:xfrm>
              <a:off x="5816251" y="1612604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816251" y="1855532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16251" y="2098460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816250" y="2340619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16250" y="2580379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49543" y="3502094"/>
            <a:ext cx="384396" cy="384396"/>
            <a:chOff x="-1013410" y="2588775"/>
            <a:chExt cx="736846" cy="736846"/>
          </a:xfrm>
        </p:grpSpPr>
        <p:sp>
          <p:nvSpPr>
            <p:cNvPr id="36" name="Rectangle 35"/>
            <p:cNvSpPr/>
            <p:nvPr/>
          </p:nvSpPr>
          <p:spPr>
            <a:xfrm>
              <a:off x="-910282" y="2691903"/>
              <a:ext cx="530590" cy="530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3410" y="2588775"/>
              <a:ext cx="736846" cy="736846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6050480" y="3502094"/>
            <a:ext cx="384396" cy="384396"/>
            <a:chOff x="-1013410" y="2588775"/>
            <a:chExt cx="736846" cy="736846"/>
          </a:xfrm>
        </p:grpSpPr>
        <p:sp>
          <p:nvSpPr>
            <p:cNvPr id="88" name="Rectangle 87"/>
            <p:cNvSpPr/>
            <p:nvPr/>
          </p:nvSpPr>
          <p:spPr>
            <a:xfrm>
              <a:off x="-910282" y="2691903"/>
              <a:ext cx="530590" cy="530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3410" y="2588775"/>
              <a:ext cx="736846" cy="736846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7423876" y="3921583"/>
            <a:ext cx="384396" cy="384396"/>
            <a:chOff x="-1013410" y="2588775"/>
            <a:chExt cx="736846" cy="736846"/>
          </a:xfrm>
        </p:grpSpPr>
        <p:sp>
          <p:nvSpPr>
            <p:cNvPr id="91" name="Rectangle 90"/>
            <p:cNvSpPr/>
            <p:nvPr/>
          </p:nvSpPr>
          <p:spPr>
            <a:xfrm>
              <a:off x="-910282" y="2691903"/>
              <a:ext cx="530590" cy="530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3410" y="2588775"/>
              <a:ext cx="736846" cy="736846"/>
            </a:xfrm>
            <a:prstGeom prst="rect">
              <a:avLst/>
            </a:prstGeom>
          </p:spPr>
        </p:pic>
      </p:grpSp>
      <p:sp>
        <p:nvSpPr>
          <p:cNvPr id="40" name="Down Arrow 39"/>
          <p:cNvSpPr/>
          <p:nvPr/>
        </p:nvSpPr>
        <p:spPr>
          <a:xfrm>
            <a:off x="923598" y="1242929"/>
            <a:ext cx="537000" cy="75560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Elbow Connector 73"/>
          <p:cNvCxnSpPr>
            <a:stCxn id="25" idx="1"/>
            <a:endCxn id="16" idx="1"/>
          </p:cNvCxnSpPr>
          <p:nvPr/>
        </p:nvCxnSpPr>
        <p:spPr>
          <a:xfrm rot="10800000">
            <a:off x="2487996" y="3911186"/>
            <a:ext cx="132949" cy="1002482"/>
          </a:xfrm>
          <a:prstGeom prst="bentConnector3">
            <a:avLst>
              <a:gd name="adj1" fmla="val 271946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ular Callout 74"/>
          <p:cNvSpPr/>
          <p:nvPr/>
        </p:nvSpPr>
        <p:spPr>
          <a:xfrm>
            <a:off x="2914696" y="5591304"/>
            <a:ext cx="2469460" cy="1100041"/>
          </a:xfrm>
          <a:prstGeom prst="wedgeRectCallout">
            <a:avLst>
              <a:gd name="adj1" fmla="val -23529"/>
              <a:gd name="adj2" fmla="val -925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Correctly identifies unreachable cycles as garbage</a:t>
            </a:r>
            <a:endParaRPr lang="en-US" sz="2000" dirty="0"/>
          </a:p>
        </p:txBody>
      </p:sp>
      <p:sp>
        <p:nvSpPr>
          <p:cNvPr id="76" name="Chevron 75"/>
          <p:cNvSpPr/>
          <p:nvPr/>
        </p:nvSpPr>
        <p:spPr>
          <a:xfrm>
            <a:off x="4030416" y="3083430"/>
            <a:ext cx="552008" cy="3136820"/>
          </a:xfrm>
          <a:prstGeom prst="chevron">
            <a:avLst>
              <a:gd name="adj" fmla="val 3839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09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59259E-6 L -0.01771 0.2592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" y="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71 0.25926 L 0.33906 0.00486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30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906 0.00486 L 0.58334 -0.00324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1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334 -0.00324 L 0.76007 0.32014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6007 0.32014 L 0.56754 0.11065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-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750"/>
                            </p:stCondLst>
                            <p:childTnLst>
                              <p:par>
                                <p:cTn id="48" presetID="42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754 0.11065 L 0.49879 0.26806 " pathEditMode="relative" rAng="0" ptsTypes="AA">
                                      <p:cBhvr>
                                        <p:cTn id="4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xit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"/>
                            </p:stCondLst>
                            <p:childTnLst>
                              <p:par>
                                <p:cTn id="74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75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40" grpId="7" animBg="1"/>
      <p:bldP spid="40" grpId="8" animBg="1"/>
      <p:bldP spid="40" grpId="9" animBg="1"/>
      <p:bldP spid="40" grpId="10" animBg="1"/>
      <p:bldP spid="40" grpId="11" animBg="1"/>
      <p:bldP spid="75" grpId="0" animBg="1"/>
      <p:bldP spid="76" grpId="0" animBg="1"/>
      <p:bldP spid="76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 and Cons of Mark and Sweep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Overcomes the weakness of reference counting</a:t>
            </a:r>
          </a:p>
          <a:p>
            <a:r>
              <a:rPr lang="en-US" dirty="0" smtClean="0"/>
              <a:t>Fairly easy to implement and conceptualize</a:t>
            </a:r>
          </a:p>
          <a:p>
            <a:r>
              <a:rPr lang="en-US" dirty="0" smtClean="0"/>
              <a:t>Guaranteed </a:t>
            </a:r>
            <a:r>
              <a:rPr lang="en-US" dirty="0"/>
              <a:t>to free all garbage objects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The Bad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546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Mark and sweep is CPU intensive</a:t>
            </a:r>
          </a:p>
          <a:p>
            <a:pPr lvl="1"/>
            <a:r>
              <a:rPr lang="en-US" dirty="0" smtClean="0"/>
              <a:t>Traverses all objects reachable from the root</a:t>
            </a:r>
          </a:p>
          <a:p>
            <a:pPr lvl="1"/>
            <a:r>
              <a:rPr lang="en-US" dirty="0" smtClean="0"/>
              <a:t>Scans all objects in memory freeing unmarked objects</a:t>
            </a:r>
          </a:p>
          <a:p>
            <a:r>
              <a:rPr lang="en-US" dirty="0" smtClean="0"/>
              <a:t>Naïve implementations “stop the world” before collecting</a:t>
            </a:r>
          </a:p>
          <a:p>
            <a:pPr lvl="1"/>
            <a:r>
              <a:rPr lang="en-US" dirty="0" smtClean="0"/>
              <a:t>Threads cannot run in parallel with the GC</a:t>
            </a:r>
          </a:p>
          <a:p>
            <a:pPr lvl="1"/>
            <a:r>
              <a:rPr lang="en-US" dirty="0" smtClean="0"/>
              <a:t>All threads get stopped while the GC runs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951792" y="5042160"/>
            <a:ext cx="3051003" cy="1496752"/>
          </a:xfrm>
          <a:prstGeom prst="wedgeRectCallout">
            <a:avLst>
              <a:gd name="adj1" fmla="val -21429"/>
              <a:gd name="adj2" fmla="val -761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Be careful: if you forget to set a reference to NULL, it will never be collected</a:t>
            </a:r>
          </a:p>
          <a:p>
            <a:pPr algn="ctr"/>
            <a:r>
              <a:rPr lang="en-US" sz="2000" dirty="0" smtClean="0"/>
              <a:t>(i.e. Java can leak memory)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539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with mark and sweep:</a:t>
            </a:r>
          </a:p>
          <a:p>
            <a:pPr lvl="1"/>
            <a:r>
              <a:rPr lang="en-US" dirty="0" smtClean="0"/>
              <a:t>After marking, all objects on the heap must be scanned to identify and free unmarked objects</a:t>
            </a:r>
          </a:p>
          <a:p>
            <a:r>
              <a:rPr lang="en-US" dirty="0" smtClean="0"/>
              <a:t>Key idea: use compaction (aka relocation)</a:t>
            </a:r>
          </a:p>
          <a:p>
            <a:pPr lvl="1"/>
            <a:r>
              <a:rPr lang="en-US" dirty="0" smtClean="0"/>
              <a:t>Divide the heap into </a:t>
            </a:r>
            <a:r>
              <a:rPr lang="en-US" i="1" dirty="0" smtClean="0"/>
              <a:t>start space </a:t>
            </a:r>
            <a:r>
              <a:rPr lang="en-US" dirty="0" smtClean="0"/>
              <a:t>and </a:t>
            </a:r>
            <a:r>
              <a:rPr lang="en-US" i="1" dirty="0" smtClean="0"/>
              <a:t>end space</a:t>
            </a:r>
            <a:endParaRPr lang="en-US" dirty="0" smtClean="0"/>
          </a:p>
          <a:p>
            <a:pPr lvl="1"/>
            <a:r>
              <a:rPr lang="en-US" dirty="0" smtClean="0"/>
              <a:t>Objects are allocated in </a:t>
            </a:r>
            <a:r>
              <a:rPr lang="en-US" i="1" dirty="0" smtClean="0"/>
              <a:t>start space</a:t>
            </a:r>
            <a:endParaRPr lang="en-US" dirty="0" smtClean="0"/>
          </a:p>
          <a:p>
            <a:pPr lvl="1"/>
            <a:r>
              <a:rPr lang="en-US" dirty="0" smtClean="0"/>
              <a:t>During GC, instead of marking, copy live object from </a:t>
            </a:r>
            <a:r>
              <a:rPr lang="en-US" i="1" dirty="0" smtClean="0"/>
              <a:t>start space</a:t>
            </a:r>
            <a:r>
              <a:rPr lang="en-US" dirty="0" smtClean="0"/>
              <a:t> into </a:t>
            </a:r>
            <a:r>
              <a:rPr lang="en-US" i="1" dirty="0" smtClean="0"/>
              <a:t>end space</a:t>
            </a:r>
          </a:p>
          <a:p>
            <a:pPr lvl="1"/>
            <a:r>
              <a:rPr lang="en-US" dirty="0" smtClean="0"/>
              <a:t>Switch the </a:t>
            </a:r>
            <a:r>
              <a:rPr lang="en-US" i="1" dirty="0" smtClean="0"/>
              <a:t>space</a:t>
            </a:r>
            <a:r>
              <a:rPr lang="en-US" dirty="0" smtClean="0"/>
              <a:t> labels and continue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Compaction/Relocation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2" y="1194180"/>
            <a:ext cx="6746732" cy="559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String str2 </a:t>
            </a:r>
            <a:r>
              <a:rPr lang="en-US" sz="2400" dirty="0"/>
              <a:t>= </a:t>
            </a:r>
            <a:r>
              <a:rPr lang="en-US" sz="2400" dirty="0" smtClean="0"/>
              <a:t>new String();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3302" y="3727490"/>
            <a:ext cx="5855628" cy="30868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One way to deal with fragmentation is </a:t>
            </a:r>
            <a:r>
              <a:rPr lang="en-US" sz="2800" dirty="0" smtClean="0">
                <a:solidFill>
                  <a:schemeClr val="accent1"/>
                </a:solidFill>
              </a:rPr>
              <a:t>compaction</a:t>
            </a:r>
          </a:p>
          <a:p>
            <a:pPr lvl="1"/>
            <a:r>
              <a:rPr lang="en-US" sz="2400" dirty="0" smtClean="0"/>
              <a:t>Copy allocated blocks of memory into a contiguous region of memory</a:t>
            </a:r>
          </a:p>
          <a:p>
            <a:pPr lvl="1"/>
            <a:r>
              <a:rPr lang="en-US" sz="2400" dirty="0" smtClean="0"/>
              <a:t>Repeat this process periodically</a:t>
            </a:r>
          </a:p>
          <a:p>
            <a:r>
              <a:rPr lang="en-US" sz="2800" dirty="0" smtClean="0"/>
              <a:t>This only works if pointers are boxed, i.e. managed by the runtime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35080" y="553620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0x0C00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4447"/>
              </p:ext>
            </p:extLst>
          </p:nvPr>
        </p:nvGraphicFramePr>
        <p:xfrm>
          <a:off x="1238614" y="1742688"/>
          <a:ext cx="288137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608"/>
                <a:gridCol w="919480"/>
                <a:gridCol w="1038289"/>
              </a:tblGrid>
              <a:tr h="309637"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0x0C00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0x0C00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0x0F20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0x0F20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0x1240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7710642" y="1794687"/>
            <a:ext cx="1153234" cy="4351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430518" y="1353527"/>
            <a:ext cx="1713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Heap Memory</a:t>
            </a:r>
            <a:endParaRPr lang="en-US" sz="2000" b="1" dirty="0"/>
          </a:p>
        </p:txBody>
      </p:sp>
      <p:sp>
        <p:nvSpPr>
          <p:cNvPr id="19" name="Rectangle 18"/>
          <p:cNvSpPr/>
          <p:nvPr/>
        </p:nvSpPr>
        <p:spPr>
          <a:xfrm>
            <a:off x="7710642" y="2015175"/>
            <a:ext cx="1153234" cy="730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710642" y="4991691"/>
            <a:ext cx="1153234" cy="7291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10643" y="3504474"/>
            <a:ext cx="1153234" cy="7291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5080" y="480213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0x0D90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35080" y="403320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0x0F20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35080" y="33347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0x10B0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835080" y="253339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0x1240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096412" y="1753637"/>
            <a:ext cx="1153234" cy="14698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104300" y="2893420"/>
            <a:ext cx="955170" cy="314507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0x0F20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04300" y="2520564"/>
            <a:ext cx="955170" cy="314507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0x0D90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04300" y="3245139"/>
            <a:ext cx="955170" cy="314507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0x10B0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65638" y="3239784"/>
            <a:ext cx="874596" cy="314507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0x10B0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17259" y="2475287"/>
            <a:ext cx="2952871" cy="764497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54669" y="2518135"/>
            <a:ext cx="940899" cy="314507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0x0D90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56988" y="2859694"/>
            <a:ext cx="940899" cy="314507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0x0F20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8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10625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0.2171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7037E-6 L 0.28594 0.0382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0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23" grpId="0" animBg="1"/>
      <p:bldP spid="2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3847" y="3083430"/>
            <a:ext cx="4274966" cy="313682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2000" b="1" dirty="0" smtClean="0"/>
              <a:t>Start Space</a:t>
            </a:r>
            <a:endParaRPr lang="en-US" sz="2000" b="1" dirty="0"/>
          </a:p>
        </p:txBody>
      </p:sp>
      <p:sp>
        <p:nvSpPr>
          <p:cNvPr id="125" name="Rectangle 124"/>
          <p:cNvSpPr/>
          <p:nvPr/>
        </p:nvSpPr>
        <p:spPr>
          <a:xfrm>
            <a:off x="3075643" y="5831306"/>
            <a:ext cx="1384969" cy="372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 smtClean="0">
                <a:solidFill>
                  <a:schemeClr val="tx1"/>
                </a:solidFill>
              </a:rPr>
              <a:t>End Space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55" name="Elbow Connector 54"/>
          <p:cNvCxnSpPr>
            <a:stCxn id="68" idx="3"/>
            <a:endCxn id="33" idx="3"/>
          </p:cNvCxnSpPr>
          <p:nvPr/>
        </p:nvCxnSpPr>
        <p:spPr>
          <a:xfrm flipH="1">
            <a:off x="4386791" y="2701843"/>
            <a:ext cx="2193172" cy="1605366"/>
          </a:xfrm>
          <a:prstGeom prst="bentConnector3">
            <a:avLst>
              <a:gd name="adj1" fmla="val -1042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5" idx="3"/>
            <a:endCxn id="35" idx="3"/>
          </p:cNvCxnSpPr>
          <p:nvPr/>
        </p:nvCxnSpPr>
        <p:spPr>
          <a:xfrm flipH="1">
            <a:off x="4218222" y="1976996"/>
            <a:ext cx="2361742" cy="3421895"/>
          </a:xfrm>
          <a:prstGeom prst="bentConnector3">
            <a:avLst>
              <a:gd name="adj1" fmla="val -15844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65" idx="3"/>
            <a:endCxn id="110" idx="3"/>
          </p:cNvCxnSpPr>
          <p:nvPr/>
        </p:nvCxnSpPr>
        <p:spPr>
          <a:xfrm>
            <a:off x="6579964" y="1976996"/>
            <a:ext cx="142160" cy="3072570"/>
          </a:xfrm>
          <a:prstGeom prst="bentConnector3">
            <a:avLst>
              <a:gd name="adj1" fmla="val 43697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68" idx="3"/>
            <a:endCxn id="109" idx="3"/>
          </p:cNvCxnSpPr>
          <p:nvPr/>
        </p:nvCxnSpPr>
        <p:spPr>
          <a:xfrm>
            <a:off x="6579963" y="2701843"/>
            <a:ext cx="142162" cy="1531514"/>
          </a:xfrm>
          <a:prstGeom prst="bentConnector3">
            <a:avLst>
              <a:gd name="adj1" fmla="val 342739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611049" y="3083103"/>
            <a:ext cx="4274966" cy="313682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2000" b="1" dirty="0" smtClean="0"/>
              <a:t>End Space</a:t>
            </a:r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Collection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3847" y="1143000"/>
            <a:ext cx="8678064" cy="179822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000" b="1" dirty="0" smtClean="0"/>
              <a:t>Root Nodes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30026" y="1197844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Stack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491828" y="1199966"/>
            <a:ext cx="1866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Global Variables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41742" y="1913160"/>
            <a:ext cx="910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int</a:t>
            </a:r>
            <a:r>
              <a:rPr lang="en-US" sz="2000" dirty="0" smtClean="0"/>
              <a:t> * p;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80626" y="1913160"/>
            <a:ext cx="2737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linked_list</a:t>
            </a:r>
            <a:r>
              <a:rPr lang="en-US" sz="2000" dirty="0" smtClean="0"/>
              <a:t> * head;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526794" y="3274012"/>
            <a:ext cx="433116" cy="355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4595" y="3845634"/>
            <a:ext cx="433116" cy="355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3535" y="4382098"/>
            <a:ext cx="433116" cy="355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430974" y="3673499"/>
            <a:ext cx="591775" cy="485856"/>
            <a:chOff x="2651073" y="3694235"/>
            <a:chExt cx="763713" cy="485856"/>
          </a:xfrm>
        </p:grpSpPr>
        <p:sp>
          <p:nvSpPr>
            <p:cNvPr id="15" name="Rectangle 14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57110" y="3933670"/>
            <a:ext cx="591775" cy="485856"/>
            <a:chOff x="2651073" y="3694235"/>
            <a:chExt cx="763713" cy="485856"/>
          </a:xfrm>
        </p:grpSpPr>
        <p:sp>
          <p:nvSpPr>
            <p:cNvPr id="19" name="Rectangle 18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98978" y="4652864"/>
            <a:ext cx="591775" cy="485856"/>
            <a:chOff x="2651073" y="3694235"/>
            <a:chExt cx="763713" cy="485856"/>
          </a:xfrm>
        </p:grpSpPr>
        <p:sp>
          <p:nvSpPr>
            <p:cNvPr id="22" name="Rectangle 21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50844" y="4439668"/>
            <a:ext cx="591775" cy="485856"/>
            <a:chOff x="2651073" y="3694235"/>
            <a:chExt cx="763713" cy="485856"/>
          </a:xfrm>
        </p:grpSpPr>
        <p:sp>
          <p:nvSpPr>
            <p:cNvPr id="25" name="Rectangle 24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85854" y="5277427"/>
            <a:ext cx="591775" cy="485856"/>
            <a:chOff x="2651073" y="3694235"/>
            <a:chExt cx="763713" cy="485856"/>
          </a:xfrm>
        </p:grpSpPr>
        <p:sp>
          <p:nvSpPr>
            <p:cNvPr id="28" name="Rectangle 27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30974" y="5500195"/>
            <a:ext cx="591775" cy="485856"/>
            <a:chOff x="2651073" y="3694235"/>
            <a:chExt cx="763713" cy="485856"/>
          </a:xfrm>
        </p:grpSpPr>
        <p:sp>
          <p:nvSpPr>
            <p:cNvPr id="31" name="Rectangle 30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623078" y="3995018"/>
            <a:ext cx="763713" cy="6243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370799" y="5430932"/>
            <a:ext cx="763713" cy="6243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454509" y="5086700"/>
            <a:ext cx="763713" cy="6243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/>
          <p:cNvCxnSpPr>
            <a:stCxn id="11" idx="3"/>
            <a:endCxn id="15" idx="3"/>
          </p:cNvCxnSpPr>
          <p:nvPr/>
        </p:nvCxnSpPr>
        <p:spPr>
          <a:xfrm flipH="1">
            <a:off x="2022749" y="2113215"/>
            <a:ext cx="2694908" cy="1681748"/>
          </a:xfrm>
          <a:prstGeom prst="bentConnector3">
            <a:avLst>
              <a:gd name="adj1" fmla="val -848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6" idx="3"/>
            <a:endCxn id="19" idx="1"/>
          </p:cNvCxnSpPr>
          <p:nvPr/>
        </p:nvCxnSpPr>
        <p:spPr>
          <a:xfrm>
            <a:off x="2022749" y="4037891"/>
            <a:ext cx="534361" cy="17243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0" idx="3"/>
            <a:endCxn id="22" idx="3"/>
          </p:cNvCxnSpPr>
          <p:nvPr/>
        </p:nvCxnSpPr>
        <p:spPr>
          <a:xfrm flipH="1">
            <a:off x="2990753" y="4298062"/>
            <a:ext cx="158132" cy="476266"/>
          </a:xfrm>
          <a:prstGeom prst="bentConnector3">
            <a:avLst>
              <a:gd name="adj1" fmla="val -14456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3" idx="1"/>
            <a:endCxn id="25" idx="3"/>
          </p:cNvCxnSpPr>
          <p:nvPr/>
        </p:nvCxnSpPr>
        <p:spPr>
          <a:xfrm rot="10800000">
            <a:off x="1942620" y="4561132"/>
            <a:ext cx="456359" cy="456124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8" idx="3"/>
            <a:endCxn id="32" idx="1"/>
          </p:cNvCxnSpPr>
          <p:nvPr/>
        </p:nvCxnSpPr>
        <p:spPr>
          <a:xfrm>
            <a:off x="977629" y="5398891"/>
            <a:ext cx="453345" cy="465696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0" idx="3"/>
            <a:endCxn id="12" idx="3"/>
          </p:cNvCxnSpPr>
          <p:nvPr/>
        </p:nvCxnSpPr>
        <p:spPr>
          <a:xfrm flipH="1">
            <a:off x="959910" y="2113215"/>
            <a:ext cx="491889" cy="1338436"/>
          </a:xfrm>
          <a:prstGeom prst="bentConnector3">
            <a:avLst>
              <a:gd name="adj1" fmla="val -46474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816250" y="1612604"/>
            <a:ext cx="763714" cy="1210703"/>
            <a:chOff x="5816250" y="1612604"/>
            <a:chExt cx="763714" cy="1210703"/>
          </a:xfrm>
        </p:grpSpPr>
        <p:sp>
          <p:nvSpPr>
            <p:cNvPr id="64" name="Rectangle 63"/>
            <p:cNvSpPr/>
            <p:nvPr/>
          </p:nvSpPr>
          <p:spPr>
            <a:xfrm>
              <a:off x="5816251" y="1612604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816251" y="1855532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16251" y="2098460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816250" y="2340619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16250" y="2580379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ectangle 92"/>
          <p:cNvSpPr/>
          <p:nvPr/>
        </p:nvSpPr>
        <p:spPr>
          <a:xfrm>
            <a:off x="4911929" y="3274012"/>
            <a:ext cx="433116" cy="355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4832599" y="3855459"/>
            <a:ext cx="591775" cy="485856"/>
            <a:chOff x="2651073" y="3694235"/>
            <a:chExt cx="763713" cy="485856"/>
          </a:xfrm>
        </p:grpSpPr>
        <p:sp>
          <p:nvSpPr>
            <p:cNvPr id="95" name="Rectangle 94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826157" y="4559736"/>
            <a:ext cx="591775" cy="485856"/>
            <a:chOff x="2651073" y="3694235"/>
            <a:chExt cx="763713" cy="485856"/>
          </a:xfrm>
        </p:grpSpPr>
        <p:sp>
          <p:nvSpPr>
            <p:cNvPr id="98" name="Rectangle 97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826157" y="5225225"/>
            <a:ext cx="591775" cy="485856"/>
            <a:chOff x="2651073" y="3694235"/>
            <a:chExt cx="763713" cy="485856"/>
          </a:xfrm>
        </p:grpSpPr>
        <p:sp>
          <p:nvSpPr>
            <p:cNvPr id="101" name="Rectangle 100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129103" y="3231141"/>
            <a:ext cx="591775" cy="485856"/>
            <a:chOff x="2651073" y="3694235"/>
            <a:chExt cx="763713" cy="485856"/>
          </a:xfrm>
        </p:grpSpPr>
        <p:sp>
          <p:nvSpPr>
            <p:cNvPr id="104" name="Rectangle 103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6" name="Elbow Connector 105"/>
          <p:cNvCxnSpPr>
            <a:stCxn id="96" idx="3"/>
            <a:endCxn id="98" idx="3"/>
          </p:cNvCxnSpPr>
          <p:nvPr/>
        </p:nvCxnSpPr>
        <p:spPr>
          <a:xfrm flipH="1">
            <a:off x="5417932" y="4219851"/>
            <a:ext cx="6442" cy="461349"/>
          </a:xfrm>
          <a:prstGeom prst="bentConnector3">
            <a:avLst>
              <a:gd name="adj1" fmla="val -3548587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9" idx="3"/>
            <a:endCxn id="101" idx="3"/>
          </p:cNvCxnSpPr>
          <p:nvPr/>
        </p:nvCxnSpPr>
        <p:spPr>
          <a:xfrm>
            <a:off x="5417932" y="4924128"/>
            <a:ext cx="12700" cy="422561"/>
          </a:xfrm>
          <a:prstGeom prst="bentConnector3">
            <a:avLst>
              <a:gd name="adj1" fmla="val 180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02" idx="3"/>
            <a:endCxn id="104" idx="1"/>
          </p:cNvCxnSpPr>
          <p:nvPr/>
        </p:nvCxnSpPr>
        <p:spPr>
          <a:xfrm flipV="1">
            <a:off x="5417932" y="3352605"/>
            <a:ext cx="711171" cy="2237012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958412" y="3921166"/>
            <a:ext cx="763713" cy="6243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958411" y="4737375"/>
            <a:ext cx="763713" cy="6243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Elbow Connector 110"/>
          <p:cNvCxnSpPr>
            <a:stCxn id="10" idx="3"/>
            <a:endCxn id="93" idx="1"/>
          </p:cNvCxnSpPr>
          <p:nvPr/>
        </p:nvCxnSpPr>
        <p:spPr>
          <a:xfrm>
            <a:off x="1451799" y="2113215"/>
            <a:ext cx="3460130" cy="1338436"/>
          </a:xfrm>
          <a:prstGeom prst="bentConnector3">
            <a:avLst>
              <a:gd name="adj1" fmla="val 9939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1" idx="3"/>
            <a:endCxn id="95" idx="3"/>
          </p:cNvCxnSpPr>
          <p:nvPr/>
        </p:nvCxnSpPr>
        <p:spPr>
          <a:xfrm>
            <a:off x="4717657" y="2113215"/>
            <a:ext cx="706717" cy="1863708"/>
          </a:xfrm>
          <a:prstGeom prst="bentConnector3">
            <a:avLst>
              <a:gd name="adj1" fmla="val 132347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own Arrow 39"/>
          <p:cNvSpPr/>
          <p:nvPr/>
        </p:nvSpPr>
        <p:spPr>
          <a:xfrm>
            <a:off x="923598" y="1242929"/>
            <a:ext cx="537000" cy="75560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7484100" y="5829152"/>
            <a:ext cx="1384969" cy="372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 smtClean="0">
                <a:solidFill>
                  <a:schemeClr val="tx1"/>
                </a:solidFill>
              </a:rPr>
              <a:t>Start Space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6" name="Rectangular Callout 125"/>
          <p:cNvSpPr/>
          <p:nvPr/>
        </p:nvSpPr>
        <p:spPr>
          <a:xfrm>
            <a:off x="7281687" y="1876131"/>
            <a:ext cx="1789794" cy="1133305"/>
          </a:xfrm>
          <a:prstGeom prst="wedgeRectCallout">
            <a:avLst>
              <a:gd name="adj1" fmla="val -7982"/>
              <a:gd name="adj2" fmla="val 851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Copies are compacted (no fragmentation)</a:t>
            </a:r>
            <a:endParaRPr lang="en-US" sz="2000" dirty="0"/>
          </a:p>
        </p:txBody>
      </p:sp>
      <p:sp>
        <p:nvSpPr>
          <p:cNvPr id="127" name="Rectangular Callout 126"/>
          <p:cNvSpPr/>
          <p:nvPr/>
        </p:nvSpPr>
        <p:spPr>
          <a:xfrm>
            <a:off x="1192098" y="6130703"/>
            <a:ext cx="2110469" cy="652462"/>
          </a:xfrm>
          <a:prstGeom prst="wedgeRectCallout">
            <a:avLst>
              <a:gd name="adj1" fmla="val 2116"/>
              <a:gd name="adj2" fmla="val -22087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All data can be safely overwritten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482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59259E-6 L -0.04982 0.19861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82 0.19861 L 0.34271 0.00486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18" y="-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271 0.00486 L 0.05816 0.26042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36" y="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16 0.26042 L 0.18299 0.29607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33" y="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50"/>
                            </p:stCondLst>
                            <p:childTnLst>
                              <p:par>
                                <p:cTn id="56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99 0.29607 L 0.16441 0.4081 " pathEditMode="relative" rAng="0" ptsTypes="AA">
                                      <p:cBhvr>
                                        <p:cTn id="5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441 0.4081 L 0.04896 0.3757 " pathEditMode="relative" rAng="0" ptsTypes="AA">
                                      <p:cBhvr>
                                        <p:cTn id="6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1" y="-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250"/>
                            </p:stCondLst>
                            <p:childTnLst>
                              <p:par>
                                <p:cTn id="7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7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96 0.3757 L 0.57986 -0.00694 " pathEditMode="relative" rAng="0" ptsTypes="AA">
                                      <p:cBhvr>
                                        <p:cTn id="8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45" y="-1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"/>
                            </p:stCondLst>
                            <p:childTnLst>
                              <p:par>
                                <p:cTn id="82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986 -0.00694 L 0.29531 0.46389 " pathEditMode="relative" rAng="0" ptsTypes="AA">
                                      <p:cBhvr>
                                        <p:cTn id="8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36" y="2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531 0.46389 L 0.56875 0.10232 " pathEditMode="relative" rAng="0" ptsTypes="AA">
                                      <p:cBhvr>
                                        <p:cTn id="9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63" y="-1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"/>
                            </p:stCondLst>
                            <p:childTnLst>
                              <p:par>
                                <p:cTn id="101" presetID="42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875 0.10232 L 0.30955 0.3088 " pathEditMode="relative" rAng="0" ptsTypes="AA">
                                      <p:cBhvr>
                                        <p:cTn id="10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69" y="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10" presetClass="exit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93" grpId="0" animBg="1"/>
      <p:bldP spid="109" grpId="0" animBg="1"/>
      <p:bldP spid="110" grpId="0" animBg="1"/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0" grpId="6" animBg="1"/>
      <p:bldP spid="40" grpId="7" animBg="1"/>
      <p:bldP spid="40" grpId="8" animBg="1"/>
      <p:bldP spid="40" grpId="9" animBg="1"/>
      <p:bldP spid="40" grpId="10" animBg="1"/>
      <p:bldP spid="40" grpId="11" animBg="1"/>
      <p:bldP spid="124" grpId="0" animBg="1"/>
      <p:bldP spid="126" grpId="0" animBg="1"/>
      <p:bldP spid="12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 and Cons of </a:t>
            </a:r>
            <a:r>
              <a:rPr lang="en-US" dirty="0" smtClean="0"/>
              <a:t>Copy Collection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Improves on mark and sweep</a:t>
            </a:r>
          </a:p>
          <a:p>
            <a:r>
              <a:rPr lang="en-US" dirty="0" smtClean="0"/>
              <a:t>No need to scan memory for garbage to free</a:t>
            </a:r>
          </a:p>
          <a:p>
            <a:r>
              <a:rPr lang="en-US" dirty="0" smtClean="0"/>
              <a:t>After compaction, there is no fragmentation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The Bad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546600"/>
          </a:xfrm>
        </p:spPr>
        <p:txBody>
          <a:bodyPr>
            <a:normAutofit/>
          </a:bodyPr>
          <a:lstStyle/>
          <a:p>
            <a:r>
              <a:rPr lang="en-US" dirty="0" smtClean="0"/>
              <a:t>Copy collection is slow</a:t>
            </a:r>
            <a:endParaRPr lang="en-US" dirty="0" smtClean="0"/>
          </a:p>
          <a:p>
            <a:pPr lvl="1"/>
            <a:r>
              <a:rPr lang="en-US" dirty="0" smtClean="0"/>
              <a:t>Data must be copied</a:t>
            </a:r>
          </a:p>
          <a:p>
            <a:pPr lvl="1"/>
            <a:r>
              <a:rPr lang="en-US" dirty="0" smtClean="0"/>
              <a:t>Pointers must be updated</a:t>
            </a:r>
          </a:p>
          <a:p>
            <a:r>
              <a:rPr lang="en-US" dirty="0" smtClean="0"/>
              <a:t>Naïve implementations are not parallelizable</a:t>
            </a:r>
          </a:p>
          <a:p>
            <a:pPr lvl="1"/>
            <a:r>
              <a:rPr lang="en-US" dirty="0" smtClean="0"/>
              <a:t>“Stop the world” collector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Generational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39786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Problem: mark and sweep is slow</a:t>
            </a:r>
          </a:p>
          <a:p>
            <a:pPr lvl="1"/>
            <a:r>
              <a:rPr lang="en-US" dirty="0" smtClean="0"/>
              <a:t>Expensive full traversals of live objects</a:t>
            </a:r>
          </a:p>
          <a:p>
            <a:pPr lvl="1"/>
            <a:r>
              <a:rPr lang="en-US" dirty="0" smtClean="0"/>
              <a:t>Expensive scan of heap memory</a:t>
            </a:r>
          </a:p>
          <a:p>
            <a:r>
              <a:rPr lang="en-US" dirty="0" smtClean="0"/>
              <a:t>Problem: copy collection is also slow</a:t>
            </a:r>
          </a:p>
          <a:p>
            <a:pPr lvl="1"/>
            <a:r>
              <a:rPr lang="en-US" dirty="0" smtClean="0"/>
              <a:t>Expensive full traversals of live objects</a:t>
            </a:r>
            <a:endParaRPr lang="en-US" dirty="0" smtClean="0"/>
          </a:p>
          <a:p>
            <a:pPr lvl="1"/>
            <a:r>
              <a:rPr lang="en-US" dirty="0" smtClean="0"/>
              <a:t>Periodically, all live objects get copied</a:t>
            </a:r>
          </a:p>
          <a:p>
            <a:r>
              <a:rPr lang="en-US" dirty="0" smtClean="0"/>
              <a:t>Solution: leverage knowledge about object creation patterns</a:t>
            </a:r>
          </a:p>
          <a:p>
            <a:pPr lvl="1"/>
            <a:r>
              <a:rPr lang="en-US" dirty="0" smtClean="0"/>
              <a:t>Object lifetime tends to be inversely correlated with likelihood of becoming garbage (generational hypothesis)</a:t>
            </a:r>
          </a:p>
          <a:p>
            <a:pPr lvl="1"/>
            <a:r>
              <a:rPr lang="en-US" dirty="0" smtClean="0"/>
              <a:t>Young objects die quickly – old objects continue to live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4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8"/>
            <a:ext cx="8802806" cy="5663822"/>
          </a:xfrm>
        </p:spPr>
        <p:txBody>
          <a:bodyPr>
            <a:normAutofit/>
          </a:bodyPr>
          <a:lstStyle/>
          <a:p>
            <a:r>
              <a:rPr lang="en-US" dirty="0" smtClean="0"/>
              <a:t>By default, most JVMs use a generational collector</a:t>
            </a:r>
          </a:p>
          <a:p>
            <a:r>
              <a:rPr lang="en-US" dirty="0" smtClean="0"/>
              <a:t>GC periodically runs two different collections: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Minor collection – occurs frequently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Major collection – occurs infrequently</a:t>
            </a:r>
          </a:p>
          <a:p>
            <a:r>
              <a:rPr lang="en-US" dirty="0" smtClean="0"/>
              <a:t>Divides heap into 4 regions</a:t>
            </a:r>
          </a:p>
          <a:p>
            <a:pPr lvl="1"/>
            <a:r>
              <a:rPr lang="en-US" dirty="0" smtClean="0"/>
              <a:t>Eden: newly allocated objects</a:t>
            </a:r>
          </a:p>
          <a:p>
            <a:pPr lvl="1"/>
            <a:r>
              <a:rPr lang="en-US" dirty="0" smtClean="0"/>
              <a:t>Survivor 1 and 2: objects from Eden that survive minor collection</a:t>
            </a:r>
          </a:p>
          <a:p>
            <a:pPr lvl="1"/>
            <a:r>
              <a:rPr lang="en-US" dirty="0" smtClean="0"/>
              <a:t>Tenured: objects from Survivor that survive several minor collections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2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3848" y="1142999"/>
            <a:ext cx="1463588" cy="384889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000" b="1" dirty="0" smtClean="0"/>
              <a:t>Eden</a:t>
            </a:r>
            <a:endParaRPr lang="en-US" sz="2000" b="1" dirty="0"/>
          </a:p>
        </p:txBody>
      </p:sp>
      <p:sp>
        <p:nvSpPr>
          <p:cNvPr id="77" name="Rectangle 76"/>
          <p:cNvSpPr/>
          <p:nvPr/>
        </p:nvSpPr>
        <p:spPr>
          <a:xfrm>
            <a:off x="4959984" y="1142999"/>
            <a:ext cx="3974840" cy="384889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000" b="1" dirty="0" smtClean="0"/>
              <a:t>Tenured</a:t>
            </a:r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Generational Collection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5180" y="2105698"/>
            <a:ext cx="763713" cy="355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49591" y="3696214"/>
            <a:ext cx="763713" cy="485856"/>
            <a:chOff x="2651073" y="3694235"/>
            <a:chExt cx="763713" cy="485856"/>
          </a:xfrm>
        </p:grpSpPr>
        <p:sp>
          <p:nvSpPr>
            <p:cNvPr id="31" name="Rectangle 30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44990" y="3713931"/>
            <a:ext cx="763713" cy="930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50704" y="1634408"/>
            <a:ext cx="1187109" cy="355277"/>
            <a:chOff x="342867" y="1358041"/>
            <a:chExt cx="1187109" cy="355277"/>
          </a:xfrm>
        </p:grpSpPr>
        <p:sp>
          <p:nvSpPr>
            <p:cNvPr id="12" name="Rectangle 11"/>
            <p:cNvSpPr/>
            <p:nvPr/>
          </p:nvSpPr>
          <p:spPr>
            <a:xfrm>
              <a:off x="342867" y="1358041"/>
              <a:ext cx="763713" cy="355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endCxn id="12" idx="3"/>
            </p:cNvCxnSpPr>
            <p:nvPr/>
          </p:nvCxnSpPr>
          <p:spPr>
            <a:xfrm flipH="1" flipV="1">
              <a:off x="1106580" y="1535680"/>
              <a:ext cx="423396" cy="273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50048" y="3137891"/>
            <a:ext cx="1182051" cy="485856"/>
            <a:chOff x="342211" y="2861524"/>
            <a:chExt cx="1182051" cy="485856"/>
          </a:xfrm>
        </p:grpSpPr>
        <p:grpSp>
          <p:nvGrpSpPr>
            <p:cNvPr id="18" name="Group 17"/>
            <p:cNvGrpSpPr/>
            <p:nvPr/>
          </p:nvGrpSpPr>
          <p:grpSpPr>
            <a:xfrm>
              <a:off x="342211" y="2861524"/>
              <a:ext cx="763713" cy="485856"/>
              <a:chOff x="2651073" y="3694235"/>
              <a:chExt cx="763713" cy="48585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651073" y="3694235"/>
                <a:ext cx="763713" cy="24292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651073" y="3937163"/>
                <a:ext cx="763713" cy="24292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8" name="Straight Arrow Connector 77"/>
            <p:cNvCxnSpPr/>
            <p:nvPr/>
          </p:nvCxnSpPr>
          <p:spPr>
            <a:xfrm flipH="1" flipV="1">
              <a:off x="1100866" y="2995532"/>
              <a:ext cx="423396" cy="273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350048" y="2563788"/>
            <a:ext cx="1170360" cy="485856"/>
            <a:chOff x="342211" y="2287421"/>
            <a:chExt cx="1170360" cy="485856"/>
          </a:xfrm>
        </p:grpSpPr>
        <p:grpSp>
          <p:nvGrpSpPr>
            <p:cNvPr id="17" name="Group 16"/>
            <p:cNvGrpSpPr/>
            <p:nvPr/>
          </p:nvGrpSpPr>
          <p:grpSpPr>
            <a:xfrm>
              <a:off x="342211" y="2287421"/>
              <a:ext cx="763713" cy="485856"/>
              <a:chOff x="2651073" y="3694235"/>
              <a:chExt cx="763713" cy="48585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651073" y="3694235"/>
                <a:ext cx="763713" cy="24292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51073" y="3937163"/>
                <a:ext cx="763713" cy="24292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9" name="Straight Arrow Connector 78"/>
            <p:cNvCxnSpPr/>
            <p:nvPr/>
          </p:nvCxnSpPr>
          <p:spPr>
            <a:xfrm flipH="1" flipV="1">
              <a:off x="1089175" y="2419468"/>
              <a:ext cx="423396" cy="273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785856" y="1145539"/>
            <a:ext cx="1463588" cy="384889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000" b="1" dirty="0" smtClean="0"/>
              <a:t>Survivor 1</a:t>
            </a:r>
            <a:endParaRPr lang="en-US" sz="2000" b="1" dirty="0"/>
          </a:p>
        </p:txBody>
      </p:sp>
      <p:sp>
        <p:nvSpPr>
          <p:cNvPr id="94" name="Rectangle 93"/>
          <p:cNvSpPr/>
          <p:nvPr/>
        </p:nvSpPr>
        <p:spPr>
          <a:xfrm>
            <a:off x="3377976" y="1142999"/>
            <a:ext cx="1463588" cy="384889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000" b="1" dirty="0" smtClean="0"/>
              <a:t>Survivor 2</a:t>
            </a:r>
            <a:endParaRPr lang="en-US" sz="2000" b="1" dirty="0"/>
          </a:p>
        </p:txBody>
      </p:sp>
      <p:sp>
        <p:nvSpPr>
          <p:cNvPr id="95" name="Rectangle 94"/>
          <p:cNvSpPr/>
          <p:nvPr/>
        </p:nvSpPr>
        <p:spPr>
          <a:xfrm>
            <a:off x="1872416" y="1617991"/>
            <a:ext cx="763713" cy="355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endCxn id="95" idx="3"/>
          </p:cNvCxnSpPr>
          <p:nvPr/>
        </p:nvCxnSpPr>
        <p:spPr>
          <a:xfrm flipH="1" flipV="1">
            <a:off x="2636129" y="1795630"/>
            <a:ext cx="423396" cy="27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1872416" y="2069842"/>
            <a:ext cx="763713" cy="485856"/>
            <a:chOff x="2651073" y="3694235"/>
            <a:chExt cx="763713" cy="485856"/>
          </a:xfrm>
        </p:grpSpPr>
        <p:sp>
          <p:nvSpPr>
            <p:cNvPr id="97" name="Rectangle 96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Arrow Connector 103"/>
          <p:cNvCxnSpPr/>
          <p:nvPr/>
        </p:nvCxnSpPr>
        <p:spPr>
          <a:xfrm flipH="1" flipV="1">
            <a:off x="2619380" y="2201889"/>
            <a:ext cx="423396" cy="27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872416" y="2656174"/>
            <a:ext cx="763713" cy="485856"/>
            <a:chOff x="2651073" y="3694235"/>
            <a:chExt cx="763713" cy="485856"/>
          </a:xfrm>
        </p:grpSpPr>
        <p:sp>
          <p:nvSpPr>
            <p:cNvPr id="100" name="Rectangle 99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 flipH="1" flipV="1">
            <a:off x="2631071" y="2790182"/>
            <a:ext cx="423396" cy="27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351476" y="3735174"/>
            <a:ext cx="763713" cy="485856"/>
            <a:chOff x="2651073" y="3694235"/>
            <a:chExt cx="763713" cy="485856"/>
          </a:xfrm>
        </p:grpSpPr>
        <p:sp>
          <p:nvSpPr>
            <p:cNvPr id="22" name="Rectangle 21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345610" y="1633662"/>
            <a:ext cx="763713" cy="9301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45609" y="2672469"/>
            <a:ext cx="1186490" cy="930126"/>
            <a:chOff x="-1173530" y="2315478"/>
            <a:chExt cx="1186490" cy="930126"/>
          </a:xfrm>
        </p:grpSpPr>
        <p:sp>
          <p:nvSpPr>
            <p:cNvPr id="34" name="Rectangle 33"/>
            <p:cNvSpPr/>
            <p:nvPr/>
          </p:nvSpPr>
          <p:spPr>
            <a:xfrm>
              <a:off x="-1173530" y="2315478"/>
              <a:ext cx="763713" cy="9301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flipH="1" flipV="1">
              <a:off x="-410436" y="2780131"/>
              <a:ext cx="423396" cy="273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345608" y="4273478"/>
            <a:ext cx="1180515" cy="485856"/>
            <a:chOff x="-1173531" y="3916487"/>
            <a:chExt cx="1180515" cy="485856"/>
          </a:xfrm>
        </p:grpSpPr>
        <p:grpSp>
          <p:nvGrpSpPr>
            <p:cNvPr id="27" name="Group 26"/>
            <p:cNvGrpSpPr/>
            <p:nvPr/>
          </p:nvGrpSpPr>
          <p:grpSpPr>
            <a:xfrm>
              <a:off x="-1173531" y="3916487"/>
              <a:ext cx="763713" cy="485856"/>
              <a:chOff x="2651073" y="3694235"/>
              <a:chExt cx="763713" cy="485856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651073" y="3694235"/>
                <a:ext cx="763713" cy="24292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651073" y="3937163"/>
                <a:ext cx="763713" cy="24292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>
            <a:xfrm flipH="1" flipV="1">
              <a:off x="-416412" y="4038441"/>
              <a:ext cx="423396" cy="273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Rectangle 116"/>
          <p:cNvSpPr/>
          <p:nvPr/>
        </p:nvSpPr>
        <p:spPr>
          <a:xfrm>
            <a:off x="1872416" y="3224023"/>
            <a:ext cx="763713" cy="930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/>
          <p:cNvCxnSpPr/>
          <p:nvPr/>
        </p:nvCxnSpPr>
        <p:spPr>
          <a:xfrm flipH="1" flipV="1">
            <a:off x="2635510" y="3688676"/>
            <a:ext cx="423396" cy="27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1865822" y="4235595"/>
            <a:ext cx="763713" cy="485856"/>
            <a:chOff x="2651073" y="3694235"/>
            <a:chExt cx="763713" cy="485856"/>
          </a:xfrm>
        </p:grpSpPr>
        <p:sp>
          <p:nvSpPr>
            <p:cNvPr id="122" name="Rectangle 121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1" name="Straight Arrow Connector 120"/>
          <p:cNvCxnSpPr/>
          <p:nvPr/>
        </p:nvCxnSpPr>
        <p:spPr>
          <a:xfrm flipH="1" flipV="1">
            <a:off x="2622941" y="4357549"/>
            <a:ext cx="423396" cy="27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55179" y="2828076"/>
            <a:ext cx="763713" cy="355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/>
          <p:cNvGrpSpPr/>
          <p:nvPr/>
        </p:nvGrpSpPr>
        <p:grpSpPr>
          <a:xfrm>
            <a:off x="349924" y="4320996"/>
            <a:ext cx="1187109" cy="355277"/>
            <a:chOff x="-1318947" y="4145981"/>
            <a:chExt cx="1187109" cy="355277"/>
          </a:xfrm>
        </p:grpSpPr>
        <p:sp>
          <p:nvSpPr>
            <p:cNvPr id="131" name="Rectangle 130"/>
            <p:cNvSpPr/>
            <p:nvPr/>
          </p:nvSpPr>
          <p:spPr>
            <a:xfrm>
              <a:off x="-1318947" y="4145981"/>
              <a:ext cx="763713" cy="355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Arrow Connector 131"/>
            <p:cNvCxnSpPr/>
            <p:nvPr/>
          </p:nvCxnSpPr>
          <p:spPr>
            <a:xfrm flipH="1" flipV="1">
              <a:off x="-555234" y="4323346"/>
              <a:ext cx="423396" cy="273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349591" y="3259160"/>
            <a:ext cx="763713" cy="355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349326" y="1533466"/>
            <a:ext cx="1182773" cy="1210703"/>
            <a:chOff x="-1314316" y="1357295"/>
            <a:chExt cx="1182773" cy="1210703"/>
          </a:xfrm>
        </p:grpSpPr>
        <p:grpSp>
          <p:nvGrpSpPr>
            <p:cNvPr id="124" name="Group 123"/>
            <p:cNvGrpSpPr/>
            <p:nvPr/>
          </p:nvGrpSpPr>
          <p:grpSpPr>
            <a:xfrm>
              <a:off x="-1314316" y="1357295"/>
              <a:ext cx="763714" cy="1210703"/>
              <a:chOff x="5816250" y="1612604"/>
              <a:chExt cx="763714" cy="1210703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5816251" y="1612604"/>
                <a:ext cx="763713" cy="24292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5816251" y="1855532"/>
                <a:ext cx="763713" cy="24292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5816251" y="2098460"/>
                <a:ext cx="763713" cy="24292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5816250" y="2340619"/>
                <a:ext cx="763713" cy="24292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5816250" y="2580379"/>
                <a:ext cx="763713" cy="24292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4" name="Straight Arrow Connector 133"/>
            <p:cNvCxnSpPr/>
            <p:nvPr/>
          </p:nvCxnSpPr>
          <p:spPr>
            <a:xfrm flipH="1" flipV="1">
              <a:off x="-554939" y="1962237"/>
              <a:ext cx="423396" cy="273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3519306" y="1610235"/>
            <a:ext cx="763713" cy="485856"/>
            <a:chOff x="2651073" y="3694235"/>
            <a:chExt cx="763713" cy="485856"/>
          </a:xfrm>
        </p:grpSpPr>
        <p:sp>
          <p:nvSpPr>
            <p:cNvPr id="139" name="Rectangle 138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1" name="Straight Arrow Connector 140"/>
          <p:cNvCxnSpPr/>
          <p:nvPr/>
        </p:nvCxnSpPr>
        <p:spPr>
          <a:xfrm flipH="1" flipV="1">
            <a:off x="4266270" y="1742282"/>
            <a:ext cx="423396" cy="27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3519306" y="2158464"/>
            <a:ext cx="763713" cy="930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Arrow Connector 142"/>
          <p:cNvCxnSpPr/>
          <p:nvPr/>
        </p:nvCxnSpPr>
        <p:spPr>
          <a:xfrm flipH="1" flipV="1">
            <a:off x="4282400" y="2623117"/>
            <a:ext cx="423396" cy="27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3519306" y="3155154"/>
            <a:ext cx="763714" cy="1210703"/>
            <a:chOff x="5816250" y="1612604"/>
            <a:chExt cx="763714" cy="1210703"/>
          </a:xfrm>
        </p:grpSpPr>
        <p:sp>
          <p:nvSpPr>
            <p:cNvPr id="147" name="Rectangle 146"/>
            <p:cNvSpPr/>
            <p:nvPr/>
          </p:nvSpPr>
          <p:spPr>
            <a:xfrm>
              <a:off x="5816251" y="1612604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816251" y="1855532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816251" y="2098460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816250" y="2340619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816250" y="2580379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6" name="Straight Arrow Connector 145"/>
          <p:cNvCxnSpPr/>
          <p:nvPr/>
        </p:nvCxnSpPr>
        <p:spPr>
          <a:xfrm flipH="1" flipV="1">
            <a:off x="4278683" y="3760096"/>
            <a:ext cx="423396" cy="27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3514970" y="4431875"/>
            <a:ext cx="763713" cy="355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/>
          <p:cNvCxnSpPr/>
          <p:nvPr/>
        </p:nvCxnSpPr>
        <p:spPr>
          <a:xfrm flipH="1" flipV="1">
            <a:off x="4278683" y="4609240"/>
            <a:ext cx="423396" cy="27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354309" y="2412752"/>
            <a:ext cx="763714" cy="1210703"/>
            <a:chOff x="5816250" y="1612604"/>
            <a:chExt cx="763714" cy="1210703"/>
          </a:xfrm>
        </p:grpSpPr>
        <p:sp>
          <p:nvSpPr>
            <p:cNvPr id="162" name="Rectangle 161"/>
            <p:cNvSpPr/>
            <p:nvPr/>
          </p:nvSpPr>
          <p:spPr>
            <a:xfrm>
              <a:off x="5816251" y="1612604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816251" y="1855532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5816251" y="2098460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816250" y="2340619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816250" y="2580379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354310" y="1628015"/>
            <a:ext cx="1187379" cy="624381"/>
            <a:chOff x="-1262191" y="1309300"/>
            <a:chExt cx="1187379" cy="624381"/>
          </a:xfrm>
        </p:grpSpPr>
        <p:sp>
          <p:nvSpPr>
            <p:cNvPr id="158" name="Rectangle 157"/>
            <p:cNvSpPr/>
            <p:nvPr/>
          </p:nvSpPr>
          <p:spPr>
            <a:xfrm>
              <a:off x="-1262191" y="1309300"/>
              <a:ext cx="763713" cy="62438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 flipH="1" flipV="1">
              <a:off x="-498208" y="1649915"/>
              <a:ext cx="423396" cy="273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Rectangle 166"/>
          <p:cNvSpPr/>
          <p:nvPr/>
        </p:nvSpPr>
        <p:spPr>
          <a:xfrm>
            <a:off x="354311" y="3791174"/>
            <a:ext cx="763713" cy="355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48723" y="4222258"/>
            <a:ext cx="763713" cy="355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1" name="Group 170"/>
          <p:cNvGrpSpPr/>
          <p:nvPr/>
        </p:nvGrpSpPr>
        <p:grpSpPr>
          <a:xfrm>
            <a:off x="5079598" y="1610235"/>
            <a:ext cx="763713" cy="485856"/>
            <a:chOff x="2651073" y="3694235"/>
            <a:chExt cx="763713" cy="485856"/>
          </a:xfrm>
        </p:grpSpPr>
        <p:sp>
          <p:nvSpPr>
            <p:cNvPr id="172" name="Rectangle 171"/>
            <p:cNvSpPr/>
            <p:nvPr/>
          </p:nvSpPr>
          <p:spPr>
            <a:xfrm>
              <a:off x="2651073" y="3694235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651073" y="3937163"/>
              <a:ext cx="763713" cy="24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4" name="Straight Arrow Connector 173"/>
          <p:cNvCxnSpPr/>
          <p:nvPr/>
        </p:nvCxnSpPr>
        <p:spPr>
          <a:xfrm flipH="1" flipV="1">
            <a:off x="5826562" y="1742282"/>
            <a:ext cx="423396" cy="27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5079598" y="2172969"/>
            <a:ext cx="763714" cy="1210703"/>
            <a:chOff x="5816250" y="1612604"/>
            <a:chExt cx="763714" cy="1210703"/>
          </a:xfrm>
        </p:grpSpPr>
        <p:sp>
          <p:nvSpPr>
            <p:cNvPr id="176" name="Rectangle 175"/>
            <p:cNvSpPr/>
            <p:nvPr/>
          </p:nvSpPr>
          <p:spPr>
            <a:xfrm>
              <a:off x="5816251" y="1612604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5816251" y="1855532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816251" y="2098460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816250" y="2340619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816250" y="2580379"/>
              <a:ext cx="763713" cy="2429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1" name="Straight Arrow Connector 180"/>
          <p:cNvCxnSpPr/>
          <p:nvPr/>
        </p:nvCxnSpPr>
        <p:spPr>
          <a:xfrm flipH="1" flipV="1">
            <a:off x="5838975" y="2777911"/>
            <a:ext cx="423396" cy="27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1871555" y="1602059"/>
            <a:ext cx="1187379" cy="624381"/>
            <a:chOff x="-1262191" y="1309300"/>
            <a:chExt cx="1187379" cy="624381"/>
          </a:xfrm>
        </p:grpSpPr>
        <p:sp>
          <p:nvSpPr>
            <p:cNvPr id="183" name="Rectangle 182"/>
            <p:cNvSpPr/>
            <p:nvPr/>
          </p:nvSpPr>
          <p:spPr>
            <a:xfrm>
              <a:off x="-1262191" y="1309300"/>
              <a:ext cx="763713" cy="62438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/>
            <p:nvPr/>
          </p:nvCxnSpPr>
          <p:spPr>
            <a:xfrm flipH="1" flipV="1">
              <a:off x="-498208" y="1649915"/>
              <a:ext cx="423396" cy="273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Chevron 40"/>
          <p:cNvSpPr/>
          <p:nvPr/>
        </p:nvSpPr>
        <p:spPr>
          <a:xfrm rot="5400000">
            <a:off x="2246702" y="910192"/>
            <a:ext cx="552008" cy="4637716"/>
          </a:xfrm>
          <a:prstGeom prst="chevron">
            <a:avLst>
              <a:gd name="adj" fmla="val 3839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Rectangular Callout 199"/>
          <p:cNvSpPr/>
          <p:nvPr/>
        </p:nvSpPr>
        <p:spPr>
          <a:xfrm>
            <a:off x="142110" y="5231005"/>
            <a:ext cx="3050652" cy="1520720"/>
          </a:xfrm>
          <a:prstGeom prst="wedgeRectCallout">
            <a:avLst>
              <a:gd name="adj1" fmla="val -33268"/>
              <a:gd name="adj2" fmla="val -717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Minor collection occurs whenever Eden gets full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Live objects are copied to Survivor</a:t>
            </a:r>
            <a:endParaRPr lang="en-US" sz="2000" dirty="0"/>
          </a:p>
        </p:txBody>
      </p:sp>
      <p:sp>
        <p:nvSpPr>
          <p:cNvPr id="201" name="Rectangular Callout 200"/>
          <p:cNvSpPr/>
          <p:nvPr/>
        </p:nvSpPr>
        <p:spPr>
          <a:xfrm>
            <a:off x="3347655" y="5216634"/>
            <a:ext cx="2252298" cy="1520720"/>
          </a:xfrm>
          <a:prstGeom prst="wedgeRectCallout">
            <a:avLst>
              <a:gd name="adj1" fmla="val -39902"/>
              <a:gd name="adj2" fmla="val -7054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Survivor 1 and 2 rotate as destinations for a copy collector</a:t>
            </a:r>
            <a:endParaRPr lang="en-US" sz="2000" dirty="0"/>
          </a:p>
        </p:txBody>
      </p:sp>
      <p:sp>
        <p:nvSpPr>
          <p:cNvPr id="202" name="Rectangular Callout 201"/>
          <p:cNvSpPr/>
          <p:nvPr/>
        </p:nvSpPr>
        <p:spPr>
          <a:xfrm>
            <a:off x="5777958" y="3937109"/>
            <a:ext cx="3179978" cy="2784366"/>
          </a:xfrm>
          <a:prstGeom prst="wedgeRectCallout">
            <a:avLst>
              <a:gd name="adj1" fmla="val -43661"/>
              <a:gd name="adj2" fmla="val -7075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Objects that survive several Minor collections move to Tenured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Tenured objects are only scanned during Major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Major </a:t>
            </a:r>
            <a:r>
              <a:rPr lang="en-US" sz="2000" smtClean="0"/>
              <a:t>collections occur infrequently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475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" presetClass="exit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" presetClass="exit" presetSubtype="4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000"/>
                            </p:stCondLst>
                            <p:childTnLst>
                              <p:par>
                                <p:cTn id="2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500"/>
                            </p:stCondLst>
                            <p:childTnLst>
                              <p:par>
                                <p:cTn id="2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" presetClass="entr" presetSubtype="1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" presetClass="exit" presetSubtype="4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33" grpId="0" animBg="1"/>
      <p:bldP spid="33" grpId="1" animBg="1"/>
      <p:bldP spid="95" grpId="0" animBg="1"/>
      <p:bldP spid="95" grpId="1" animBg="1"/>
      <p:bldP spid="35" grpId="0" animBg="1"/>
      <p:bldP spid="35" grpId="1" animBg="1"/>
      <p:bldP spid="117" grpId="0" animBg="1"/>
      <p:bldP spid="117" grpId="1" animBg="1"/>
      <p:bldP spid="130" grpId="0" animBg="1"/>
      <p:bldP spid="130" grpId="1" animBg="1"/>
      <p:bldP spid="110" grpId="0" animBg="1"/>
      <p:bldP spid="110" grpId="1" animBg="1"/>
      <p:bldP spid="142" grpId="0" animBg="1"/>
      <p:bldP spid="142" grpId="1" animBg="1"/>
      <p:bldP spid="153" grpId="0" animBg="1"/>
      <p:bldP spid="153" grpId="1" animBg="1"/>
      <p:bldP spid="167" grpId="0" animBg="1"/>
      <p:bldP spid="167" grpId="1" animBg="1"/>
      <p:bldP spid="168" grpId="0" animBg="1"/>
      <p:bldP spid="168" grpId="1" animBg="1"/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41" grpId="6" animBg="1"/>
      <p:bldP spid="41" grpId="7" animBg="1"/>
      <p:bldP spid="200" grpId="0" animBg="1"/>
      <p:bldP spid="201" grpId="0" animBg="1"/>
      <p:bldP spid="20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Generational GC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Separating young and old objects improves performance</a:t>
            </a:r>
          </a:p>
          <a:p>
            <a:pPr lvl="1"/>
            <a:r>
              <a:rPr lang="en-US" dirty="0" smtClean="0"/>
              <a:t>Perform frequent, minor collections on young objects</a:t>
            </a:r>
          </a:p>
          <a:p>
            <a:pPr lvl="1"/>
            <a:r>
              <a:rPr lang="en-US" dirty="0" smtClean="0"/>
              <a:t>No need to scan old objects frequently</a:t>
            </a:r>
          </a:p>
          <a:p>
            <a:r>
              <a:rPr lang="en-US" dirty="0" smtClean="0"/>
              <a:t>Copy collection reduces fragmentation</a:t>
            </a:r>
          </a:p>
          <a:p>
            <a:pPr lvl="1"/>
            <a:r>
              <a:rPr lang="en-US" dirty="0" smtClean="0"/>
              <a:t>Eden and Survivor areas are relatively small, but they are frequently erased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7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You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Regardless of language, all of our code uses dynamic memory</a:t>
            </a:r>
          </a:p>
          <a:p>
            <a:r>
              <a:rPr lang="en-US" dirty="0" smtClean="0"/>
              <a:t>However, there is a performance cost associated with using dynamic memory</a:t>
            </a:r>
          </a:p>
          <a:p>
            <a:r>
              <a:rPr lang="en-US" dirty="0" smtClean="0"/>
              <a:t>Understanding how the heap is managed leads to:</a:t>
            </a:r>
          </a:p>
          <a:p>
            <a:pPr lvl="1"/>
            <a:r>
              <a:rPr lang="en-US" dirty="0" smtClean="0"/>
              <a:t>More performant applications</a:t>
            </a:r>
          </a:p>
          <a:p>
            <a:pPr lvl="1"/>
            <a:r>
              <a:rPr lang="en-US" dirty="0" smtClean="0"/>
              <a:t>The ability to diagnose difficult memory related errors and performance bottlenecks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2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and Concurrent GC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0" y="1194179"/>
            <a:ext cx="8869217" cy="5577162"/>
          </a:xfrm>
        </p:spPr>
        <p:txBody>
          <a:bodyPr/>
          <a:lstStyle/>
          <a:p>
            <a:r>
              <a:rPr lang="en-US" dirty="0" smtClean="0"/>
              <a:t>Modern JVMs ship with multiple generational GC implementations, including:</a:t>
            </a:r>
          </a:p>
          <a:p>
            <a:pPr lvl="1"/>
            <a:r>
              <a:rPr lang="en-US" dirty="0" smtClean="0"/>
              <a:t>The Parallel Collector</a:t>
            </a:r>
          </a:p>
          <a:p>
            <a:pPr lvl="2"/>
            <a:r>
              <a:rPr lang="en-US" dirty="0" smtClean="0"/>
              <a:t>Runs several GC threads in parallel with user threads</a:t>
            </a:r>
          </a:p>
          <a:p>
            <a:pPr lvl="2"/>
            <a:r>
              <a:rPr lang="en-US" dirty="0" smtClean="0"/>
              <a:t>Multiple GC threads take part in each minor/major collection</a:t>
            </a:r>
          </a:p>
          <a:p>
            <a:pPr lvl="2"/>
            <a:r>
              <a:rPr lang="en-US" dirty="0" smtClean="0"/>
              <a:t>Best choice if your app is intolerant of pauses</a:t>
            </a:r>
          </a:p>
          <a:p>
            <a:pPr lvl="1"/>
            <a:r>
              <a:rPr lang="en-US" dirty="0" smtClean="0"/>
              <a:t>The Concurrent Mark and Sweep Collector</a:t>
            </a:r>
          </a:p>
          <a:p>
            <a:pPr lvl="2"/>
            <a:r>
              <a:rPr lang="en-US" dirty="0" smtClean="0"/>
              <a:t>Also implements multi-threaded GC</a:t>
            </a:r>
          </a:p>
          <a:p>
            <a:pPr lvl="2"/>
            <a:r>
              <a:rPr lang="en-US" dirty="0" smtClean="0"/>
              <a:t>Pauses the app, uses all CPU cores for GC</a:t>
            </a:r>
          </a:p>
          <a:p>
            <a:pPr lvl="2"/>
            <a:r>
              <a:rPr lang="en-US" dirty="0" smtClean="0"/>
              <a:t>Overall fastest GC, if your app can tolerate pauses</a:t>
            </a:r>
          </a:p>
          <a:p>
            <a:r>
              <a:rPr lang="en-US" dirty="0" smtClean="0"/>
              <a:t>Selecting and tuning Java GCs is an art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7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()/free() vs. GC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31112" y="1535113"/>
            <a:ext cx="4266276" cy="63976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Explicit </a:t>
            </a:r>
            <a:r>
              <a:rPr lang="en-US" dirty="0" err="1" smtClean="0">
                <a:solidFill>
                  <a:schemeClr val="bg1"/>
                </a:solidFill>
              </a:rPr>
              <a:t>Alloc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Dealloc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31112" y="2174875"/>
            <a:ext cx="4266276" cy="4431916"/>
          </a:xfrm>
        </p:spPr>
        <p:txBody>
          <a:bodyPr>
            <a:normAutofit/>
          </a:bodyPr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Typically faster than GC</a:t>
            </a:r>
          </a:p>
          <a:p>
            <a:pPr lvl="1"/>
            <a:r>
              <a:rPr lang="en-US" dirty="0" smtClean="0"/>
              <a:t>No GC “pauses” in execution</a:t>
            </a:r>
          </a:p>
          <a:p>
            <a:pPr lvl="1"/>
            <a:r>
              <a:rPr lang="en-US" dirty="0" smtClean="0"/>
              <a:t>More efficient use of memory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More complex for programmers</a:t>
            </a:r>
          </a:p>
          <a:p>
            <a:pPr lvl="1"/>
            <a:r>
              <a:rPr lang="en-US" dirty="0" smtClean="0"/>
              <a:t>Tricky memory bugs</a:t>
            </a:r>
          </a:p>
          <a:p>
            <a:pPr lvl="2"/>
            <a:r>
              <a:rPr lang="en-US" dirty="0" smtClean="0"/>
              <a:t>Dangling pointers</a:t>
            </a:r>
          </a:p>
          <a:p>
            <a:pPr lvl="2"/>
            <a:r>
              <a:rPr lang="en-US" dirty="0" smtClean="0"/>
              <a:t>Double-free</a:t>
            </a:r>
          </a:p>
          <a:p>
            <a:pPr lvl="2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Bugs may lead to security vulnerabilities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766" cy="6397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Garbage Collection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247766" cy="4431916"/>
          </a:xfrm>
        </p:spPr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Much easier for programmers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Typically slower than explicit </a:t>
            </a:r>
            <a:r>
              <a:rPr lang="en-US" dirty="0" err="1" smtClean="0"/>
              <a:t>alloc</a:t>
            </a:r>
            <a:r>
              <a:rPr lang="en-US" dirty="0" smtClean="0"/>
              <a:t>/</a:t>
            </a:r>
            <a:r>
              <a:rPr lang="en-US" dirty="0" err="1" smtClean="0"/>
              <a:t>dealloc</a:t>
            </a:r>
            <a:endParaRPr lang="en-US" dirty="0" smtClean="0"/>
          </a:p>
          <a:p>
            <a:pPr lvl="1"/>
            <a:r>
              <a:rPr lang="en-US" dirty="0" smtClean="0"/>
              <a:t>Good performance requires careful tuning of the GC</a:t>
            </a:r>
          </a:p>
          <a:p>
            <a:pPr lvl="1"/>
            <a:r>
              <a:rPr lang="en-US" dirty="0" smtClean="0"/>
              <a:t>Less efficient use of memory</a:t>
            </a:r>
          </a:p>
          <a:p>
            <a:pPr lvl="1"/>
            <a:r>
              <a:rPr lang="en-US" dirty="0" smtClean="0"/>
              <a:t>Complex runtimes may have security vulnerabilities</a:t>
            </a:r>
          </a:p>
          <a:p>
            <a:pPr lvl="2"/>
            <a:r>
              <a:rPr lang="en-US" dirty="0" smtClean="0"/>
              <a:t>JVM gets exploited all the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5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Garbage collectors are available for C/C++</a:t>
            </a:r>
          </a:p>
          <a:p>
            <a:pPr lvl="1"/>
            <a:r>
              <a:rPr lang="en-US" dirty="0" smtClean="0"/>
              <a:t>Boehm Garbage Collector</a:t>
            </a:r>
          </a:p>
          <a:p>
            <a:pPr lvl="1"/>
            <a:r>
              <a:rPr lang="en-US" dirty="0" smtClean="0"/>
              <a:t>Beware: this GC is conservative</a:t>
            </a:r>
          </a:p>
          <a:p>
            <a:pPr lvl="2"/>
            <a:r>
              <a:rPr lang="en-US" dirty="0" smtClean="0"/>
              <a:t>It tries to identify pointers using heuristics</a:t>
            </a:r>
          </a:p>
          <a:p>
            <a:pPr lvl="2"/>
            <a:r>
              <a:rPr lang="en-US" dirty="0" smtClean="0"/>
              <a:t>Since it can’t identify pointers with 100% accuracy, it must conservatively free memory</a:t>
            </a:r>
          </a:p>
          <a:p>
            <a:r>
              <a:rPr lang="en-US" dirty="0" smtClean="0"/>
              <a:t>You can replace the default </a:t>
            </a:r>
            <a:r>
              <a:rPr lang="en-US" i="1" dirty="0" err="1" smtClean="0"/>
              <a:t>malloc</a:t>
            </a:r>
            <a:r>
              <a:rPr lang="en-US" i="1" dirty="0" smtClean="0"/>
              <a:t>() </a:t>
            </a:r>
            <a:r>
              <a:rPr lang="en-US" dirty="0" smtClean="0"/>
              <a:t>implementation if you want to</a:t>
            </a:r>
          </a:p>
          <a:p>
            <a:pPr lvl="1"/>
            <a:r>
              <a:rPr lang="en-US" dirty="0" smtClean="0"/>
              <a:t>Example: Google’s high-performance </a:t>
            </a:r>
            <a:r>
              <a:rPr lang="en-US" dirty="0" err="1" smtClean="0"/>
              <a:t>tcmalloc</a:t>
            </a:r>
            <a:r>
              <a:rPr lang="en-US" dirty="0" smtClean="0"/>
              <a:t> library</a:t>
            </a:r>
          </a:p>
          <a:p>
            <a:pPr lvl="1"/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goog-perftools.sourceforge.net/doc/tcmalloc.html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Slides </a:t>
            </a:r>
            <a:r>
              <a:rPr lang="en-US" sz="2800" dirty="0"/>
              <a:t>by Jennifer </a:t>
            </a:r>
            <a:r>
              <a:rPr lang="en-US" sz="2800" dirty="0" smtClean="0"/>
              <a:t>Rexford</a:t>
            </a:r>
          </a:p>
          <a:p>
            <a:pPr lvl="1"/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://www.cs.princeton.edu/~</a:t>
            </a:r>
            <a:r>
              <a:rPr lang="en-US" sz="2400" dirty="0" smtClean="0">
                <a:hlinkClick r:id="rId2"/>
              </a:rPr>
              <a:t>jrex</a:t>
            </a:r>
            <a:endParaRPr lang="en-US" sz="2400" dirty="0"/>
          </a:p>
          <a:p>
            <a:r>
              <a:rPr lang="en-US" sz="2800" dirty="0" smtClean="0"/>
              <a:t>Operating </a:t>
            </a:r>
            <a:r>
              <a:rPr lang="en-US" sz="2800" dirty="0"/>
              <a:t>Systems: Three Easy Pieces, Chapter 17 by </a:t>
            </a:r>
            <a:r>
              <a:rPr lang="en-US" sz="2800" dirty="0" err="1"/>
              <a:t>Remzi</a:t>
            </a:r>
            <a:r>
              <a:rPr lang="en-US" sz="2800" dirty="0"/>
              <a:t> and Andrea </a:t>
            </a:r>
            <a:r>
              <a:rPr lang="en-US" sz="2800" dirty="0" err="1" smtClean="0"/>
              <a:t>Arpaci-Dusseau</a:t>
            </a:r>
            <a:endParaRPr lang="en-US" sz="2800" dirty="0" smtClean="0"/>
          </a:p>
          <a:p>
            <a:pPr lvl="1"/>
            <a:r>
              <a:rPr lang="en-US" sz="2400" dirty="0">
                <a:hlinkClick r:id="rId3"/>
              </a:rPr>
              <a:t>http://pages.cs.wisc.edu/~</a:t>
            </a:r>
            <a:r>
              <a:rPr lang="en-US" sz="2400" dirty="0" smtClean="0">
                <a:hlinkClick r:id="rId3"/>
              </a:rPr>
              <a:t>remzi/OSTEP/vm-freespace.pdf</a:t>
            </a:r>
            <a:endParaRPr lang="en-US" sz="2400" dirty="0"/>
          </a:p>
          <a:p>
            <a:r>
              <a:rPr lang="en-US" sz="2800" dirty="0" smtClean="0"/>
              <a:t>Java </a:t>
            </a:r>
            <a:r>
              <a:rPr lang="en-US" sz="2800" dirty="0"/>
              <a:t>Platform, Standard Edition </a:t>
            </a:r>
            <a:r>
              <a:rPr lang="en-US" sz="2800" dirty="0" err="1"/>
              <a:t>HotSpot</a:t>
            </a:r>
            <a:r>
              <a:rPr lang="en-US" sz="2800" dirty="0"/>
              <a:t> Virtual Machine Garbage Collection Tuning Guide by </a:t>
            </a:r>
            <a:r>
              <a:rPr lang="en-US" sz="2800" dirty="0" smtClean="0"/>
              <a:t>Oracle (Java SE v. 8)</a:t>
            </a:r>
          </a:p>
          <a:p>
            <a:pPr lvl="1"/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docs.oracle.com/javase/8/docs/technotes/guides/vm/gctuning/toc.html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7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Maximizing CPU performance</a:t>
            </a:r>
          </a:p>
          <a:p>
            <a:pPr lvl="1"/>
            <a:r>
              <a:rPr lang="en-US" dirty="0" smtClean="0"/>
              <a:t>Keeping track of memory usage requires effort</a:t>
            </a:r>
          </a:p>
          <a:p>
            <a:r>
              <a:rPr lang="en-US" dirty="0" smtClean="0"/>
              <a:t>Maximize parallelism</a:t>
            </a:r>
          </a:p>
          <a:p>
            <a:pPr lvl="1"/>
            <a:r>
              <a:rPr lang="en-US" dirty="0" smtClean="0"/>
              <a:t>Heap memory is shared across threads</a:t>
            </a:r>
          </a:p>
          <a:p>
            <a:pPr lvl="1"/>
            <a:r>
              <a:rPr lang="en-US" dirty="0" smtClean="0"/>
              <a:t>Thus, synchronization may be necessary</a:t>
            </a:r>
          </a:p>
          <a:p>
            <a:r>
              <a:rPr lang="en-US" dirty="0" smtClean="0"/>
              <a:t>Minimizing memory overhead</a:t>
            </a:r>
          </a:p>
          <a:p>
            <a:pPr lvl="1"/>
            <a:r>
              <a:rPr lang="en-US" dirty="0" smtClean="0"/>
              <a:t>Metadata is needed to track memory usage</a:t>
            </a:r>
          </a:p>
          <a:p>
            <a:pPr lvl="1"/>
            <a:r>
              <a:rPr lang="en-US" dirty="0" smtClean="0"/>
              <a:t>This metadata adds to the size of each object</a:t>
            </a:r>
          </a:p>
          <a:p>
            <a:r>
              <a:rPr lang="en-US" dirty="0" smtClean="0"/>
              <a:t>Minimize fragmentation</a:t>
            </a:r>
          </a:p>
          <a:p>
            <a:pPr lvl="1"/>
            <a:r>
              <a:rPr lang="en-US" dirty="0" smtClean="0"/>
              <a:t>Over time, </a:t>
            </a:r>
            <a:r>
              <a:rPr lang="en-US" dirty="0" err="1" smtClean="0"/>
              <a:t>deallocations</a:t>
            </a:r>
            <a:r>
              <a:rPr lang="en-US" dirty="0" smtClean="0"/>
              <a:t> create useless gaps in memory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7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4400" dirty="0" smtClean="0"/>
              <a:t>Free Lists</a:t>
            </a:r>
          </a:p>
          <a:p>
            <a:pPr lvl="1"/>
            <a:r>
              <a:rPr lang="en-US" sz="4000" dirty="0" smtClean="0"/>
              <a:t> Basics</a:t>
            </a:r>
          </a:p>
          <a:p>
            <a:pPr lvl="1"/>
            <a:r>
              <a:rPr lang="en-US" sz="4000" dirty="0" smtClean="0"/>
              <a:t> Speeding Up </a:t>
            </a:r>
            <a:r>
              <a:rPr lang="en-US" sz="4000" i="1" dirty="0" err="1" smtClean="0"/>
              <a:t>malloc</a:t>
            </a:r>
            <a:r>
              <a:rPr lang="en-US" sz="4000" i="1" dirty="0" smtClean="0"/>
              <a:t>()</a:t>
            </a:r>
            <a:r>
              <a:rPr lang="en-US" sz="4000" dirty="0" smtClean="0"/>
              <a:t> and </a:t>
            </a:r>
            <a:r>
              <a:rPr lang="en-US" sz="4000" i="1" dirty="0" smtClean="0"/>
              <a:t>free()</a:t>
            </a:r>
          </a:p>
          <a:p>
            <a:pPr lvl="1"/>
            <a:r>
              <a:rPr lang="en-US" sz="4000" dirty="0" smtClean="0"/>
              <a:t> Slab Allocation</a:t>
            </a:r>
          </a:p>
          <a:p>
            <a:pPr lvl="1"/>
            <a:r>
              <a:rPr lang="en-US" sz="4000" dirty="0" smtClean="0"/>
              <a:t> Common Bugs</a:t>
            </a:r>
          </a:p>
          <a:p>
            <a:r>
              <a:rPr lang="en-US" sz="4400" dirty="0" smtClean="0"/>
              <a:t>Garbage Collectors</a:t>
            </a:r>
          </a:p>
          <a:p>
            <a:pPr lvl="1"/>
            <a:r>
              <a:rPr lang="en-US" sz="4000" dirty="0" smtClean="0"/>
              <a:t> Reference Counting</a:t>
            </a:r>
          </a:p>
          <a:p>
            <a:pPr lvl="1"/>
            <a:r>
              <a:rPr lang="en-US" sz="4000" dirty="0" smtClean="0"/>
              <a:t> Mark and Sweep</a:t>
            </a:r>
          </a:p>
          <a:p>
            <a:pPr lvl="1"/>
            <a:r>
              <a:rPr lang="en-US" sz="4000" dirty="0" smtClean="0"/>
              <a:t> Generational/Ephemeral GC</a:t>
            </a:r>
          </a:p>
          <a:p>
            <a:pPr lvl="1"/>
            <a:r>
              <a:rPr lang="en-US" sz="4000" dirty="0" smtClean="0"/>
              <a:t> Parallel Garbage Collection</a:t>
            </a:r>
            <a:endParaRPr lang="en-US" sz="4000" dirty="0"/>
          </a:p>
          <a:p>
            <a:endParaRPr lang="en-US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66742" cy="55272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Many languages allow programmers to </a:t>
            </a:r>
            <a:r>
              <a:rPr lang="en-US" dirty="0" smtClean="0">
                <a:solidFill>
                  <a:schemeClr val="accent1"/>
                </a:solidFill>
              </a:rPr>
              <a:t>explicitly</a:t>
            </a:r>
            <a:r>
              <a:rPr lang="en-US" dirty="0" smtClean="0"/>
              <a:t> allocate and </a:t>
            </a:r>
            <a:r>
              <a:rPr lang="en-US" dirty="0" err="1" smtClean="0"/>
              <a:t>deallocate</a:t>
            </a:r>
            <a:r>
              <a:rPr lang="en-US" dirty="0" smtClean="0"/>
              <a:t> memory</a:t>
            </a:r>
          </a:p>
          <a:p>
            <a:pPr lvl="1"/>
            <a:r>
              <a:rPr lang="en-US" dirty="0" smtClean="0"/>
              <a:t>C, C++</a:t>
            </a:r>
          </a:p>
          <a:p>
            <a:pPr lvl="1"/>
            <a:r>
              <a:rPr lang="en-US" i="1" dirty="0" err="1" smtClean="0"/>
              <a:t>malloc</a:t>
            </a:r>
            <a:r>
              <a:rPr lang="en-US" i="1" dirty="0" smtClean="0"/>
              <a:t>() </a:t>
            </a:r>
            <a:r>
              <a:rPr lang="en-US" dirty="0" smtClean="0"/>
              <a:t>and </a:t>
            </a:r>
            <a:r>
              <a:rPr lang="en-US" i="1" dirty="0" smtClean="0"/>
              <a:t>free()</a:t>
            </a:r>
          </a:p>
          <a:p>
            <a:r>
              <a:rPr lang="en-US" dirty="0" smtClean="0"/>
              <a:t>Programmers can </a:t>
            </a:r>
            <a:r>
              <a:rPr lang="en-US" i="1" dirty="0" err="1" smtClean="0"/>
              <a:t>malloc</a:t>
            </a:r>
            <a:r>
              <a:rPr lang="en-US" i="1" dirty="0" smtClean="0"/>
              <a:t>() </a:t>
            </a:r>
            <a:r>
              <a:rPr lang="en-US" dirty="0" smtClean="0"/>
              <a:t>any size of memory</a:t>
            </a:r>
          </a:p>
          <a:p>
            <a:pPr lvl="1"/>
            <a:r>
              <a:rPr lang="en-US" dirty="0" smtClean="0"/>
              <a:t>Not limited to 4KB pages</a:t>
            </a:r>
          </a:p>
          <a:p>
            <a:r>
              <a:rPr lang="en-US" i="1" dirty="0" smtClean="0"/>
              <a:t>free() </a:t>
            </a:r>
            <a:r>
              <a:rPr lang="en-US" dirty="0" smtClean="0"/>
              <a:t>takes a pointer, but not a size</a:t>
            </a:r>
          </a:p>
          <a:p>
            <a:pPr lvl="1"/>
            <a:r>
              <a:rPr lang="en-US" dirty="0" smtClean="0"/>
              <a:t>How does </a:t>
            </a:r>
            <a:r>
              <a:rPr lang="en-US" i="1" dirty="0" smtClean="0"/>
              <a:t>free() </a:t>
            </a:r>
            <a:r>
              <a:rPr lang="en-US" dirty="0" smtClean="0"/>
              <a:t>know how many bytes to </a:t>
            </a:r>
            <a:r>
              <a:rPr lang="en-US" dirty="0" err="1" smtClean="0"/>
              <a:t>deallocate</a:t>
            </a:r>
            <a:r>
              <a:rPr lang="en-US" dirty="0" smtClean="0"/>
              <a:t>?</a:t>
            </a:r>
          </a:p>
          <a:p>
            <a:r>
              <a:rPr lang="en-US" dirty="0" smtClean="0"/>
              <a:t>Pointers to allocated memory are returned to the programmer</a:t>
            </a:r>
          </a:p>
          <a:p>
            <a:pPr lvl="1"/>
            <a:r>
              <a:rPr lang="en-US" dirty="0" smtClean="0"/>
              <a:t>As opposed to Java or C# where pointers are “managed”</a:t>
            </a:r>
          </a:p>
          <a:p>
            <a:pPr lvl="1"/>
            <a:r>
              <a:rPr lang="en-US" dirty="0" smtClean="0"/>
              <a:t>Code may modify these pointers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8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78181</TotalTime>
  <Words>3865</Words>
  <Application>Microsoft Office PowerPoint</Application>
  <PresentationFormat>On-screen Show (4:3)</PresentationFormat>
  <Paragraphs>962</Paragraphs>
  <Slides>63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Wingdings</vt:lpstr>
      <vt:lpstr>Office Theme</vt:lpstr>
      <vt:lpstr>CS 5600 Computer Systems</vt:lpstr>
      <vt:lpstr>Recap of Last Week</vt:lpstr>
      <vt:lpstr>Dynamic Allocation of Pages</vt:lpstr>
      <vt:lpstr>What About malloc() and free()?</vt:lpstr>
      <vt:lpstr>Free Space Management</vt:lpstr>
      <vt:lpstr>Why Should You Care?</vt:lpstr>
      <vt:lpstr>Key Challenges</vt:lpstr>
      <vt:lpstr>PowerPoint Presentation</vt:lpstr>
      <vt:lpstr>Setting the Stage</vt:lpstr>
      <vt:lpstr>Requirements and Goals</vt:lpstr>
      <vt:lpstr>External Fragmentation, Revisited</vt:lpstr>
      <vt:lpstr>Heap Fragmentation</vt:lpstr>
      <vt:lpstr>The Free List</vt:lpstr>
      <vt:lpstr>Free List Data Structures</vt:lpstr>
      <vt:lpstr>Code to Initialize a Heap</vt:lpstr>
      <vt:lpstr>Allocating Memory (Splitting)</vt:lpstr>
      <vt:lpstr>Freeing Memory</vt:lpstr>
      <vt:lpstr>Coalescing</vt:lpstr>
      <vt:lpstr>Choosing Free Regions (1)</vt:lpstr>
      <vt:lpstr>Choosing Free Regions (2)</vt:lpstr>
      <vt:lpstr>Basic Free List Review</vt:lpstr>
      <vt:lpstr>Improving Performance</vt:lpstr>
      <vt:lpstr>Circular List and Next-Fit</vt:lpstr>
      <vt:lpstr>Towards O(1) free()</vt:lpstr>
      <vt:lpstr>Example Blocks</vt:lpstr>
      <vt:lpstr>Locating Adjacent Free Blocks</vt:lpstr>
      <vt:lpstr>Coalescing is O(1)</vt:lpstr>
      <vt:lpstr>Speeding Up malloc()</vt:lpstr>
      <vt:lpstr>Rounding Allocations</vt:lpstr>
      <vt:lpstr>Binning</vt:lpstr>
      <vt:lpstr>Next Problem: Parallelism</vt:lpstr>
      <vt:lpstr>Per-Thread Arenas</vt:lpstr>
      <vt:lpstr>Two More Things</vt:lpstr>
      <vt:lpstr>Speeding Up Your Code</vt:lpstr>
      <vt:lpstr>PowerPoint Presentation</vt:lpstr>
      <vt:lpstr>Two More Things</vt:lpstr>
      <vt:lpstr>Memory Management Bugs (1)</vt:lpstr>
      <vt:lpstr>Memory Management Bugs (2)</vt:lpstr>
      <vt:lpstr>PowerPoint Presentation</vt:lpstr>
      <vt:lpstr>Brief Recap</vt:lpstr>
      <vt:lpstr>Garbage Collection</vt:lpstr>
      <vt:lpstr>Garbage Collection Concepts</vt:lpstr>
      <vt:lpstr>Identifying Pointers</vt:lpstr>
      <vt:lpstr>Approaches to GC</vt:lpstr>
      <vt:lpstr>Reference Counting</vt:lpstr>
      <vt:lpstr>Reference Counting Example</vt:lpstr>
      <vt:lpstr>Pros and Cons of Reference Counting</vt:lpstr>
      <vt:lpstr>Mark and Sweep</vt:lpstr>
      <vt:lpstr>Mark and Sweep Example</vt:lpstr>
      <vt:lpstr>Mark and Sweep Example</vt:lpstr>
      <vt:lpstr>Pros and Cons of Mark and Sweep</vt:lpstr>
      <vt:lpstr>Copy Collection</vt:lpstr>
      <vt:lpstr>Compaction/Relocation</vt:lpstr>
      <vt:lpstr>Copy Collection Example</vt:lpstr>
      <vt:lpstr>Pros and Cons of Copy Collection</vt:lpstr>
      <vt:lpstr>Generational Collection</vt:lpstr>
      <vt:lpstr>Garbage Collection in Java</vt:lpstr>
      <vt:lpstr>Generational Collection Example</vt:lpstr>
      <vt:lpstr>More on Generational GC</vt:lpstr>
      <vt:lpstr>Parallel and Concurrent GC</vt:lpstr>
      <vt:lpstr>malloc()/free() vs. GC</vt:lpstr>
      <vt:lpstr>Other Considerations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bowlinearl@live.com</cp:lastModifiedBy>
  <cp:revision>1400</cp:revision>
  <cp:lastPrinted>2012-08-22T04:00:45Z</cp:lastPrinted>
  <dcterms:created xsi:type="dcterms:W3CDTF">2012-01-03T02:22:46Z</dcterms:created>
  <dcterms:modified xsi:type="dcterms:W3CDTF">2014-09-22T23:23:44Z</dcterms:modified>
</cp:coreProperties>
</file>