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95" r:id="rId6"/>
    <p:sldId id="298" r:id="rId7"/>
    <p:sldId id="264" r:id="rId8"/>
    <p:sldId id="265" r:id="rId9"/>
    <p:sldId id="297" r:id="rId10"/>
    <p:sldId id="273" r:id="rId11"/>
    <p:sldId id="268" r:id="rId12"/>
    <p:sldId id="266" r:id="rId13"/>
    <p:sldId id="274" r:id="rId14"/>
    <p:sldId id="302" r:id="rId15"/>
    <p:sldId id="270" r:id="rId16"/>
    <p:sldId id="292" r:id="rId17"/>
    <p:sldId id="269" r:id="rId18"/>
    <p:sldId id="288" r:id="rId19"/>
    <p:sldId id="289" r:id="rId20"/>
    <p:sldId id="293" r:id="rId21"/>
    <p:sldId id="271" r:id="rId22"/>
    <p:sldId id="276" r:id="rId23"/>
    <p:sldId id="272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462E3-92E7-4127-91F3-26770C39284F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1#4" csCatId="colorful" phldr="0"/>
      <dgm:spPr/>
      <dgm:t>
        <a:bodyPr/>
        <a:lstStyle/>
        <a:p>
          <a:endParaRPr lang="en-US"/>
        </a:p>
      </dgm:t>
    </dgm:pt>
    <dgm:pt modelId="{6019A26C-7928-455F-98AA-81579A4509FC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AA5A1FFB-B95E-42EF-B025-F6D349ED7390}" type="parTrans" cxnId="{981BBF90-E065-466D-94D9-BD99B7434F3A}">
      <dgm:prSet/>
      <dgm:spPr/>
      <dgm:t>
        <a:bodyPr/>
        <a:lstStyle/>
        <a:p>
          <a:endParaRPr lang="en-US">
            <a:noFill/>
          </a:endParaRPr>
        </a:p>
      </dgm:t>
    </dgm:pt>
    <dgm:pt modelId="{BAD33211-78A3-45DB-A40C-001746A1D8CF}" type="sibTrans" cxnId="{981BBF90-E065-466D-94D9-BD99B7434F3A}">
      <dgm:prSet/>
      <dgm:spPr/>
      <dgm:t>
        <a:bodyPr/>
        <a:lstStyle/>
        <a:p>
          <a:endParaRPr lang="en-US">
            <a:noFill/>
          </a:endParaRPr>
        </a:p>
      </dgm:t>
    </dgm:pt>
    <dgm:pt modelId="{21443F69-21D4-4298-A1A6-77E79E2536C0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270A3F39-0A78-4EFF-9D55-E8D32315A57E}" type="parTrans" cxnId="{469D4E7D-7E0F-4BB5-8A09-33D566F778F0}">
      <dgm:prSet/>
      <dgm:spPr/>
      <dgm:t>
        <a:bodyPr/>
        <a:lstStyle/>
        <a:p>
          <a:endParaRPr lang="en-US">
            <a:noFill/>
          </a:endParaRPr>
        </a:p>
      </dgm:t>
    </dgm:pt>
    <dgm:pt modelId="{6B2A30EB-1A82-4EA4-9D3B-EFF52B5FB6D5}" type="sibTrans" cxnId="{469D4E7D-7E0F-4BB5-8A09-33D566F778F0}">
      <dgm:prSet/>
      <dgm:spPr/>
      <dgm:t>
        <a:bodyPr/>
        <a:lstStyle/>
        <a:p>
          <a:endParaRPr lang="en-US">
            <a:noFill/>
          </a:endParaRPr>
        </a:p>
      </dgm:t>
    </dgm:pt>
    <dgm:pt modelId="{ED378E37-706B-4192-BB47-CD4BD4567EA0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1672EB65-B0AD-453A-8952-BFEDFA343964}" type="parTrans" cxnId="{0E20F883-FD5D-4C73-AB14-B51C9DF31801}">
      <dgm:prSet/>
      <dgm:spPr/>
      <dgm:t>
        <a:bodyPr/>
        <a:lstStyle/>
        <a:p>
          <a:endParaRPr lang="en-US">
            <a:noFill/>
          </a:endParaRPr>
        </a:p>
      </dgm:t>
    </dgm:pt>
    <dgm:pt modelId="{44B4E168-4AC2-4BDE-9EA8-E80B73038C88}" type="sibTrans" cxnId="{0E20F883-FD5D-4C73-AB14-B51C9DF31801}">
      <dgm:prSet/>
      <dgm:spPr/>
      <dgm:t>
        <a:bodyPr/>
        <a:lstStyle/>
        <a:p>
          <a:endParaRPr lang="en-US">
            <a:noFill/>
          </a:endParaRPr>
        </a:p>
      </dgm:t>
    </dgm:pt>
    <dgm:pt modelId="{B3ABD250-A5DE-4196-8E89-DF5BD732D8A6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FA08EEA5-3FF4-4D67-AD1F-855FD0DFA98E}" type="parTrans" cxnId="{EFFB108F-DF6F-444B-A18E-3982E3F91F64}">
      <dgm:prSet/>
      <dgm:spPr/>
      <dgm:t>
        <a:bodyPr/>
        <a:lstStyle/>
        <a:p>
          <a:endParaRPr lang="en-US">
            <a:noFill/>
          </a:endParaRPr>
        </a:p>
      </dgm:t>
    </dgm:pt>
    <dgm:pt modelId="{A841E7BD-99C8-4A69-A895-3C66E9633144}" type="sibTrans" cxnId="{EFFB108F-DF6F-444B-A18E-3982E3F91F64}">
      <dgm:prSet/>
      <dgm:spPr/>
      <dgm:t>
        <a:bodyPr/>
        <a:lstStyle/>
        <a:p>
          <a:endParaRPr lang="en-US">
            <a:noFill/>
          </a:endParaRPr>
        </a:p>
      </dgm:t>
    </dgm:pt>
    <dgm:pt modelId="{E3553F23-FB63-46A5-8D2F-4733F6A833E6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B41F686B-C6AC-4EB2-BF6E-D33863587FBF}" type="parTrans" cxnId="{9ECF3431-9FE1-4892-A0AA-38072A360B23}">
      <dgm:prSet/>
      <dgm:spPr/>
      <dgm:t>
        <a:bodyPr/>
        <a:lstStyle/>
        <a:p>
          <a:endParaRPr lang="en-US">
            <a:noFill/>
          </a:endParaRPr>
        </a:p>
      </dgm:t>
    </dgm:pt>
    <dgm:pt modelId="{DA56D392-4B54-47CA-BDBE-D1C5094FCDA9}" type="sibTrans" cxnId="{9ECF3431-9FE1-4892-A0AA-38072A360B23}">
      <dgm:prSet/>
      <dgm:spPr/>
      <dgm:t>
        <a:bodyPr/>
        <a:lstStyle/>
        <a:p>
          <a:endParaRPr lang="en-US">
            <a:noFill/>
          </a:endParaRPr>
        </a:p>
      </dgm:t>
    </dgm:pt>
    <dgm:pt modelId="{A45AC6F6-C349-4177-9632-C3CEF214E8DF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D9B1E280-73B3-474D-9655-4FA24F08B2F3}" type="parTrans" cxnId="{3C207E77-5A2C-4DDB-ABC6-8051FEBE60BE}">
      <dgm:prSet/>
      <dgm:spPr/>
      <dgm:t>
        <a:bodyPr/>
        <a:lstStyle/>
        <a:p>
          <a:endParaRPr lang="en-US">
            <a:noFill/>
          </a:endParaRPr>
        </a:p>
      </dgm:t>
    </dgm:pt>
    <dgm:pt modelId="{D71AD07E-ACFD-4578-AD5D-97AC2DC6E318}" type="sibTrans" cxnId="{3C207E77-5A2C-4DDB-ABC6-8051FEBE60BE}">
      <dgm:prSet/>
      <dgm:spPr/>
      <dgm:t>
        <a:bodyPr/>
        <a:lstStyle/>
        <a:p>
          <a:endParaRPr lang="en-US">
            <a:noFill/>
          </a:endParaRPr>
        </a:p>
      </dgm:t>
    </dgm:pt>
    <dgm:pt modelId="{7759BB7D-86CB-460E-841C-A142AB016B6B}" type="pres">
      <dgm:prSet presAssocID="{5CF462E3-92E7-4127-91F3-26770C39284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C57FEC-A6B8-401E-BBBA-B68E06B6FAF2}" type="pres">
      <dgm:prSet presAssocID="{6019A26C-7928-455F-98AA-81579A4509FC}" presName="vertOne" presStyleCnt="0"/>
      <dgm:spPr/>
    </dgm:pt>
    <dgm:pt modelId="{58CD8D2B-5A41-4E15-B410-E2E437B7E28B}" type="pres">
      <dgm:prSet presAssocID="{6019A26C-7928-455F-98AA-81579A4509FC}" presName="txOne" presStyleLbl="node0" presStyleIdx="0" presStyleCnt="1">
        <dgm:presLayoutVars>
          <dgm:chPref val="3"/>
        </dgm:presLayoutVars>
      </dgm:prSet>
      <dgm:spPr/>
    </dgm:pt>
    <dgm:pt modelId="{46DCF2A8-44AD-4205-9C3B-FCB1DF34E7AD}" type="pres">
      <dgm:prSet presAssocID="{6019A26C-7928-455F-98AA-81579A4509FC}" presName="parTransOne" presStyleCnt="0"/>
      <dgm:spPr/>
    </dgm:pt>
    <dgm:pt modelId="{82AB4A85-907A-4627-A1D0-5623D6A23117}" type="pres">
      <dgm:prSet presAssocID="{6019A26C-7928-455F-98AA-81579A4509FC}" presName="horzOne" presStyleCnt="0"/>
      <dgm:spPr/>
    </dgm:pt>
    <dgm:pt modelId="{0B0A1CBF-961A-4A3E-B049-18052F03917D}" type="pres">
      <dgm:prSet presAssocID="{21443F69-21D4-4298-A1A6-77E79E2536C0}" presName="vertTwo" presStyleCnt="0"/>
      <dgm:spPr/>
    </dgm:pt>
    <dgm:pt modelId="{8CD9DBB6-FB6C-414C-8E33-C2EB5C79FEF6}" type="pres">
      <dgm:prSet presAssocID="{21443F69-21D4-4298-A1A6-77E79E2536C0}" presName="txTwo" presStyleLbl="node2" presStyleIdx="0" presStyleCnt="2">
        <dgm:presLayoutVars>
          <dgm:chPref val="3"/>
        </dgm:presLayoutVars>
      </dgm:prSet>
      <dgm:spPr/>
    </dgm:pt>
    <dgm:pt modelId="{6BE9534B-132F-4796-99F0-E96AEFEC02BF}" type="pres">
      <dgm:prSet presAssocID="{21443F69-21D4-4298-A1A6-77E79E2536C0}" presName="parTransTwo" presStyleCnt="0"/>
      <dgm:spPr/>
    </dgm:pt>
    <dgm:pt modelId="{F1E85468-ADF9-47AC-A0C3-C2CBDF144C20}" type="pres">
      <dgm:prSet presAssocID="{21443F69-21D4-4298-A1A6-77E79E2536C0}" presName="horzTwo" presStyleCnt="0"/>
      <dgm:spPr/>
    </dgm:pt>
    <dgm:pt modelId="{F4D734E8-1B91-43A4-A1F8-895E90194F0C}" type="pres">
      <dgm:prSet presAssocID="{ED378E37-706B-4192-BB47-CD4BD4567EA0}" presName="vertThree" presStyleCnt="0"/>
      <dgm:spPr/>
    </dgm:pt>
    <dgm:pt modelId="{4F2CC554-3225-4628-B445-7A92EEF2C3BD}" type="pres">
      <dgm:prSet presAssocID="{ED378E37-706B-4192-BB47-CD4BD4567EA0}" presName="txThree" presStyleLbl="node3" presStyleIdx="0" presStyleCnt="3">
        <dgm:presLayoutVars>
          <dgm:chPref val="3"/>
        </dgm:presLayoutVars>
      </dgm:prSet>
      <dgm:spPr/>
    </dgm:pt>
    <dgm:pt modelId="{F8FCF612-96D2-4432-BF1E-B10970F043BD}" type="pres">
      <dgm:prSet presAssocID="{ED378E37-706B-4192-BB47-CD4BD4567EA0}" presName="horzThree" presStyleCnt="0"/>
      <dgm:spPr/>
    </dgm:pt>
    <dgm:pt modelId="{D71D3DE3-0F3C-4185-B0B0-45F6CACFCA35}" type="pres">
      <dgm:prSet presAssocID="{44B4E168-4AC2-4BDE-9EA8-E80B73038C88}" presName="sibSpaceThree" presStyleCnt="0"/>
      <dgm:spPr/>
    </dgm:pt>
    <dgm:pt modelId="{CBAA868B-31F8-4CC6-AC0E-0F0079FB5D08}" type="pres">
      <dgm:prSet presAssocID="{B3ABD250-A5DE-4196-8E89-DF5BD732D8A6}" presName="vertThree" presStyleCnt="0"/>
      <dgm:spPr/>
    </dgm:pt>
    <dgm:pt modelId="{4CB6BE25-C0AD-4491-999D-DF9ED8F046A1}" type="pres">
      <dgm:prSet presAssocID="{B3ABD250-A5DE-4196-8E89-DF5BD732D8A6}" presName="txThree" presStyleLbl="node3" presStyleIdx="1" presStyleCnt="3">
        <dgm:presLayoutVars>
          <dgm:chPref val="3"/>
        </dgm:presLayoutVars>
      </dgm:prSet>
      <dgm:spPr/>
    </dgm:pt>
    <dgm:pt modelId="{4221EBDE-BC56-4919-ADE1-A9C3A71343E8}" type="pres">
      <dgm:prSet presAssocID="{B3ABD250-A5DE-4196-8E89-DF5BD732D8A6}" presName="horzThree" presStyleCnt="0"/>
      <dgm:spPr/>
    </dgm:pt>
    <dgm:pt modelId="{5872B0C7-EF7E-45EC-990D-44B30E036A52}" type="pres">
      <dgm:prSet presAssocID="{6B2A30EB-1A82-4EA4-9D3B-EFF52B5FB6D5}" presName="sibSpaceTwo" presStyleCnt="0"/>
      <dgm:spPr/>
    </dgm:pt>
    <dgm:pt modelId="{3946F4E9-222F-4AF5-B7FE-A966584FE5A4}" type="pres">
      <dgm:prSet presAssocID="{E3553F23-FB63-46A5-8D2F-4733F6A833E6}" presName="vertTwo" presStyleCnt="0"/>
      <dgm:spPr/>
    </dgm:pt>
    <dgm:pt modelId="{8E834D84-918C-42AF-8EB1-DB73C2F0EA87}" type="pres">
      <dgm:prSet presAssocID="{E3553F23-FB63-46A5-8D2F-4733F6A833E6}" presName="txTwo" presStyleLbl="node2" presStyleIdx="1" presStyleCnt="2">
        <dgm:presLayoutVars>
          <dgm:chPref val="3"/>
        </dgm:presLayoutVars>
      </dgm:prSet>
      <dgm:spPr/>
    </dgm:pt>
    <dgm:pt modelId="{DCEDD0BE-D863-48D9-9173-3CCD14219F40}" type="pres">
      <dgm:prSet presAssocID="{E3553F23-FB63-46A5-8D2F-4733F6A833E6}" presName="parTransTwo" presStyleCnt="0"/>
      <dgm:spPr/>
    </dgm:pt>
    <dgm:pt modelId="{8FCC9F68-3559-4964-B90D-96970024D675}" type="pres">
      <dgm:prSet presAssocID="{E3553F23-FB63-46A5-8D2F-4733F6A833E6}" presName="horzTwo" presStyleCnt="0"/>
      <dgm:spPr/>
    </dgm:pt>
    <dgm:pt modelId="{D86A9675-3A02-4990-9E47-18A0C94BA582}" type="pres">
      <dgm:prSet presAssocID="{A45AC6F6-C349-4177-9632-C3CEF214E8DF}" presName="vertThree" presStyleCnt="0"/>
      <dgm:spPr/>
    </dgm:pt>
    <dgm:pt modelId="{ADD5B5CC-DE68-4201-8D9E-3E21960169E6}" type="pres">
      <dgm:prSet presAssocID="{A45AC6F6-C349-4177-9632-C3CEF214E8DF}" presName="txThree" presStyleLbl="node3" presStyleIdx="2" presStyleCnt="3">
        <dgm:presLayoutVars>
          <dgm:chPref val="3"/>
        </dgm:presLayoutVars>
      </dgm:prSet>
      <dgm:spPr/>
    </dgm:pt>
    <dgm:pt modelId="{563DCC38-D7BE-402F-A3E0-B9340BAA414C}" type="pres">
      <dgm:prSet presAssocID="{A45AC6F6-C349-4177-9632-C3CEF214E8DF}" presName="horzThree" presStyleCnt="0"/>
      <dgm:spPr/>
    </dgm:pt>
  </dgm:ptLst>
  <dgm:cxnLst>
    <dgm:cxn modelId="{CFD7E81B-0B3D-43DC-9634-98DBBC4D9F69}" type="presOf" srcId="{6019A26C-7928-455F-98AA-81579A4509FC}" destId="{58CD8D2B-5A41-4E15-B410-E2E437B7E28B}" srcOrd="0" destOrd="0" presId="urn:microsoft.com/office/officeart/2005/8/layout/architecture"/>
    <dgm:cxn modelId="{31A4C51F-AFC3-46E1-B380-34B5D9213477}" type="presOf" srcId="{A45AC6F6-C349-4177-9632-C3CEF214E8DF}" destId="{ADD5B5CC-DE68-4201-8D9E-3E21960169E6}" srcOrd="0" destOrd="0" presId="urn:microsoft.com/office/officeart/2005/8/layout/architecture"/>
    <dgm:cxn modelId="{3045E024-7CD5-4913-96B1-D7CFF5BE0B80}" type="presOf" srcId="{ED378E37-706B-4192-BB47-CD4BD4567EA0}" destId="{4F2CC554-3225-4628-B445-7A92EEF2C3BD}" srcOrd="0" destOrd="0" presId="urn:microsoft.com/office/officeart/2005/8/layout/architecture"/>
    <dgm:cxn modelId="{9ECF3431-9FE1-4892-A0AA-38072A360B23}" srcId="{6019A26C-7928-455F-98AA-81579A4509FC}" destId="{E3553F23-FB63-46A5-8D2F-4733F6A833E6}" srcOrd="1" destOrd="0" parTransId="{B41F686B-C6AC-4EB2-BF6E-D33863587FBF}" sibTransId="{DA56D392-4B54-47CA-BDBE-D1C5094FCDA9}"/>
    <dgm:cxn modelId="{26382160-14A0-4DE1-B39B-EBD096D50740}" type="presOf" srcId="{E3553F23-FB63-46A5-8D2F-4733F6A833E6}" destId="{8E834D84-918C-42AF-8EB1-DB73C2F0EA87}" srcOrd="0" destOrd="0" presId="urn:microsoft.com/office/officeart/2005/8/layout/architecture"/>
    <dgm:cxn modelId="{3C207E77-5A2C-4DDB-ABC6-8051FEBE60BE}" srcId="{E3553F23-FB63-46A5-8D2F-4733F6A833E6}" destId="{A45AC6F6-C349-4177-9632-C3CEF214E8DF}" srcOrd="0" destOrd="0" parTransId="{D9B1E280-73B3-474D-9655-4FA24F08B2F3}" sibTransId="{D71AD07E-ACFD-4578-AD5D-97AC2DC6E318}"/>
    <dgm:cxn modelId="{469D4E7D-7E0F-4BB5-8A09-33D566F778F0}" srcId="{6019A26C-7928-455F-98AA-81579A4509FC}" destId="{21443F69-21D4-4298-A1A6-77E79E2536C0}" srcOrd="0" destOrd="0" parTransId="{270A3F39-0A78-4EFF-9D55-E8D32315A57E}" sibTransId="{6B2A30EB-1A82-4EA4-9D3B-EFF52B5FB6D5}"/>
    <dgm:cxn modelId="{3D38207F-AD82-4085-A8C7-368CE5FEE96C}" type="presOf" srcId="{21443F69-21D4-4298-A1A6-77E79E2536C0}" destId="{8CD9DBB6-FB6C-414C-8E33-C2EB5C79FEF6}" srcOrd="0" destOrd="0" presId="urn:microsoft.com/office/officeart/2005/8/layout/architecture"/>
    <dgm:cxn modelId="{0E20F883-FD5D-4C73-AB14-B51C9DF31801}" srcId="{21443F69-21D4-4298-A1A6-77E79E2536C0}" destId="{ED378E37-706B-4192-BB47-CD4BD4567EA0}" srcOrd="0" destOrd="0" parTransId="{1672EB65-B0AD-453A-8952-BFEDFA343964}" sibTransId="{44B4E168-4AC2-4BDE-9EA8-E80B73038C88}"/>
    <dgm:cxn modelId="{EFFB108F-DF6F-444B-A18E-3982E3F91F64}" srcId="{21443F69-21D4-4298-A1A6-77E79E2536C0}" destId="{B3ABD250-A5DE-4196-8E89-DF5BD732D8A6}" srcOrd="1" destOrd="0" parTransId="{FA08EEA5-3FF4-4D67-AD1F-855FD0DFA98E}" sibTransId="{A841E7BD-99C8-4A69-A895-3C66E9633144}"/>
    <dgm:cxn modelId="{981BBF90-E065-466D-94D9-BD99B7434F3A}" srcId="{5CF462E3-92E7-4127-91F3-26770C39284F}" destId="{6019A26C-7928-455F-98AA-81579A4509FC}" srcOrd="0" destOrd="0" parTransId="{AA5A1FFB-B95E-42EF-B025-F6D349ED7390}" sibTransId="{BAD33211-78A3-45DB-A40C-001746A1D8CF}"/>
    <dgm:cxn modelId="{93BCB5A4-1BC5-460C-AF1E-8BB6F36252A8}" type="presOf" srcId="{B3ABD250-A5DE-4196-8E89-DF5BD732D8A6}" destId="{4CB6BE25-C0AD-4491-999D-DF9ED8F046A1}" srcOrd="0" destOrd="0" presId="urn:microsoft.com/office/officeart/2005/8/layout/architecture"/>
    <dgm:cxn modelId="{BDF688BC-E0D5-42AB-B33C-D367A2FA43AB}" type="presOf" srcId="{5CF462E3-92E7-4127-91F3-26770C39284F}" destId="{7759BB7D-86CB-460E-841C-A142AB016B6B}" srcOrd="0" destOrd="0" presId="urn:microsoft.com/office/officeart/2005/8/layout/architecture"/>
    <dgm:cxn modelId="{3CDF684E-DC5D-4699-917C-E87D302B7102}" type="presParOf" srcId="{7759BB7D-86CB-460E-841C-A142AB016B6B}" destId="{29C57FEC-A6B8-401E-BBBA-B68E06B6FAF2}" srcOrd="0" destOrd="0" presId="urn:microsoft.com/office/officeart/2005/8/layout/architecture"/>
    <dgm:cxn modelId="{1AF17CD7-0D0D-4B5A-9B30-689794EF59E6}" type="presParOf" srcId="{29C57FEC-A6B8-401E-BBBA-B68E06B6FAF2}" destId="{58CD8D2B-5A41-4E15-B410-E2E437B7E28B}" srcOrd="0" destOrd="0" presId="urn:microsoft.com/office/officeart/2005/8/layout/architecture"/>
    <dgm:cxn modelId="{05FF4A42-4F36-4AA7-AA4A-1127DCF80C0A}" type="presParOf" srcId="{29C57FEC-A6B8-401E-BBBA-B68E06B6FAF2}" destId="{46DCF2A8-44AD-4205-9C3B-FCB1DF34E7AD}" srcOrd="1" destOrd="0" presId="urn:microsoft.com/office/officeart/2005/8/layout/architecture"/>
    <dgm:cxn modelId="{07803EED-B6D8-4D8C-8C0D-43E431D19EC6}" type="presParOf" srcId="{29C57FEC-A6B8-401E-BBBA-B68E06B6FAF2}" destId="{82AB4A85-907A-4627-A1D0-5623D6A23117}" srcOrd="2" destOrd="0" presId="urn:microsoft.com/office/officeart/2005/8/layout/architecture"/>
    <dgm:cxn modelId="{0750DBC6-38E0-45F0-BF59-3A5E28F47816}" type="presParOf" srcId="{82AB4A85-907A-4627-A1D0-5623D6A23117}" destId="{0B0A1CBF-961A-4A3E-B049-18052F03917D}" srcOrd="0" destOrd="0" presId="urn:microsoft.com/office/officeart/2005/8/layout/architecture"/>
    <dgm:cxn modelId="{75E5D521-DA37-4CB8-B4E0-4BBC1163AF59}" type="presParOf" srcId="{0B0A1CBF-961A-4A3E-B049-18052F03917D}" destId="{8CD9DBB6-FB6C-414C-8E33-C2EB5C79FEF6}" srcOrd="0" destOrd="0" presId="urn:microsoft.com/office/officeart/2005/8/layout/architecture"/>
    <dgm:cxn modelId="{EA7EB5B2-3ACB-4AD3-94B9-B145C1AA1BD6}" type="presParOf" srcId="{0B0A1CBF-961A-4A3E-B049-18052F03917D}" destId="{6BE9534B-132F-4796-99F0-E96AEFEC02BF}" srcOrd="1" destOrd="0" presId="urn:microsoft.com/office/officeart/2005/8/layout/architecture"/>
    <dgm:cxn modelId="{7773B250-759A-4F6B-B9D5-D8B49D2AD664}" type="presParOf" srcId="{0B0A1CBF-961A-4A3E-B049-18052F03917D}" destId="{F1E85468-ADF9-47AC-A0C3-C2CBDF144C20}" srcOrd="2" destOrd="0" presId="urn:microsoft.com/office/officeart/2005/8/layout/architecture"/>
    <dgm:cxn modelId="{9E53426F-73B5-4EE1-BA7D-8867179707F5}" type="presParOf" srcId="{F1E85468-ADF9-47AC-A0C3-C2CBDF144C20}" destId="{F4D734E8-1B91-43A4-A1F8-895E90194F0C}" srcOrd="0" destOrd="0" presId="urn:microsoft.com/office/officeart/2005/8/layout/architecture"/>
    <dgm:cxn modelId="{997106C9-8D92-490F-A902-27BD83687C75}" type="presParOf" srcId="{F4D734E8-1B91-43A4-A1F8-895E90194F0C}" destId="{4F2CC554-3225-4628-B445-7A92EEF2C3BD}" srcOrd="0" destOrd="0" presId="urn:microsoft.com/office/officeart/2005/8/layout/architecture"/>
    <dgm:cxn modelId="{B250A87E-0E33-4822-A6E4-37E183ADEA43}" type="presParOf" srcId="{F4D734E8-1B91-43A4-A1F8-895E90194F0C}" destId="{F8FCF612-96D2-4432-BF1E-B10970F043BD}" srcOrd="1" destOrd="0" presId="urn:microsoft.com/office/officeart/2005/8/layout/architecture"/>
    <dgm:cxn modelId="{A088E192-B1FD-481F-BD0D-B7EE92ACD280}" type="presParOf" srcId="{F1E85468-ADF9-47AC-A0C3-C2CBDF144C20}" destId="{D71D3DE3-0F3C-4185-B0B0-45F6CACFCA35}" srcOrd="1" destOrd="0" presId="urn:microsoft.com/office/officeart/2005/8/layout/architecture"/>
    <dgm:cxn modelId="{EA17383B-0A03-4A37-A567-69398B9F718B}" type="presParOf" srcId="{F1E85468-ADF9-47AC-A0C3-C2CBDF144C20}" destId="{CBAA868B-31F8-4CC6-AC0E-0F0079FB5D08}" srcOrd="2" destOrd="0" presId="urn:microsoft.com/office/officeart/2005/8/layout/architecture"/>
    <dgm:cxn modelId="{A2D5646A-7A34-4BC6-916D-BF5D795D2E40}" type="presParOf" srcId="{CBAA868B-31F8-4CC6-AC0E-0F0079FB5D08}" destId="{4CB6BE25-C0AD-4491-999D-DF9ED8F046A1}" srcOrd="0" destOrd="0" presId="urn:microsoft.com/office/officeart/2005/8/layout/architecture"/>
    <dgm:cxn modelId="{D3CFE3FA-B918-49AE-B24F-3A1AA1EED612}" type="presParOf" srcId="{CBAA868B-31F8-4CC6-AC0E-0F0079FB5D08}" destId="{4221EBDE-BC56-4919-ADE1-A9C3A71343E8}" srcOrd="1" destOrd="0" presId="urn:microsoft.com/office/officeart/2005/8/layout/architecture"/>
    <dgm:cxn modelId="{910D6B15-F232-464F-8325-9A5276A26BAD}" type="presParOf" srcId="{82AB4A85-907A-4627-A1D0-5623D6A23117}" destId="{5872B0C7-EF7E-45EC-990D-44B30E036A52}" srcOrd="1" destOrd="0" presId="urn:microsoft.com/office/officeart/2005/8/layout/architecture"/>
    <dgm:cxn modelId="{0CF2295F-9B6F-42E2-A01C-FDDBF5D3E03B}" type="presParOf" srcId="{82AB4A85-907A-4627-A1D0-5623D6A23117}" destId="{3946F4E9-222F-4AF5-B7FE-A966584FE5A4}" srcOrd="2" destOrd="0" presId="urn:microsoft.com/office/officeart/2005/8/layout/architecture"/>
    <dgm:cxn modelId="{C9E47E3F-435D-4C7C-A6AD-F9363946288F}" type="presParOf" srcId="{3946F4E9-222F-4AF5-B7FE-A966584FE5A4}" destId="{8E834D84-918C-42AF-8EB1-DB73C2F0EA87}" srcOrd="0" destOrd="0" presId="urn:microsoft.com/office/officeart/2005/8/layout/architecture"/>
    <dgm:cxn modelId="{A8F96B36-CB2A-4703-A4BF-EB4FBA31BB6F}" type="presParOf" srcId="{3946F4E9-222F-4AF5-B7FE-A966584FE5A4}" destId="{DCEDD0BE-D863-48D9-9173-3CCD14219F40}" srcOrd="1" destOrd="0" presId="urn:microsoft.com/office/officeart/2005/8/layout/architecture"/>
    <dgm:cxn modelId="{D24F4D72-1774-4C3C-BACC-C5282AE19D10}" type="presParOf" srcId="{3946F4E9-222F-4AF5-B7FE-A966584FE5A4}" destId="{8FCC9F68-3559-4964-B90D-96970024D675}" srcOrd="2" destOrd="0" presId="urn:microsoft.com/office/officeart/2005/8/layout/architecture"/>
    <dgm:cxn modelId="{6E4E9731-0545-4270-BEA1-55CC5E7C5DE3}" type="presParOf" srcId="{8FCC9F68-3559-4964-B90D-96970024D675}" destId="{D86A9675-3A02-4990-9E47-18A0C94BA582}" srcOrd="0" destOrd="0" presId="urn:microsoft.com/office/officeart/2005/8/layout/architecture"/>
    <dgm:cxn modelId="{D4D9634F-A183-4CB1-8028-74A0BC378CC4}" type="presParOf" srcId="{D86A9675-3A02-4990-9E47-18A0C94BA582}" destId="{ADD5B5CC-DE68-4201-8D9E-3E21960169E6}" srcOrd="0" destOrd="0" presId="urn:microsoft.com/office/officeart/2005/8/layout/architecture"/>
    <dgm:cxn modelId="{BE311CFD-F5EF-4953-B48D-B3EB9D34778E}" type="presParOf" srcId="{D86A9675-3A02-4990-9E47-18A0C94BA582}" destId="{563DCC38-D7BE-402F-A3E0-B9340BAA414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D8D2B-5A41-4E15-B410-E2E437B7E28B}">
      <dsp:nvSpPr>
        <dsp:cNvPr id="0" name=""/>
        <dsp:cNvSpPr/>
      </dsp:nvSpPr>
      <dsp:spPr>
        <a:xfrm>
          <a:off x="172" y="898969"/>
          <a:ext cx="1507323" cy="42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noFill/>
          </a:endParaRPr>
        </a:p>
      </dsp:txBody>
      <dsp:txXfrm>
        <a:off x="12536" y="911333"/>
        <a:ext cx="1482595" cy="397398"/>
      </dsp:txXfrm>
    </dsp:sp>
    <dsp:sp modelId="{8CD9DBB6-FB6C-414C-8E33-C2EB5C79FEF6}">
      <dsp:nvSpPr>
        <dsp:cNvPr id="0" name=""/>
        <dsp:cNvSpPr/>
      </dsp:nvSpPr>
      <dsp:spPr>
        <a:xfrm>
          <a:off x="172" y="449881"/>
          <a:ext cx="984630" cy="422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noFill/>
          </a:endParaRPr>
        </a:p>
      </dsp:txBody>
      <dsp:txXfrm>
        <a:off x="12536" y="462245"/>
        <a:ext cx="959902" cy="397398"/>
      </dsp:txXfrm>
    </dsp:sp>
    <dsp:sp modelId="{4F2CC554-3225-4628-B445-7A92EEF2C3BD}">
      <dsp:nvSpPr>
        <dsp:cNvPr id="0" name=""/>
        <dsp:cNvSpPr/>
      </dsp:nvSpPr>
      <dsp:spPr>
        <a:xfrm>
          <a:off x="172" y="793"/>
          <a:ext cx="482189" cy="422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noFill/>
          </a:endParaRPr>
        </a:p>
      </dsp:txBody>
      <dsp:txXfrm>
        <a:off x="12536" y="13157"/>
        <a:ext cx="457461" cy="397398"/>
      </dsp:txXfrm>
    </dsp:sp>
    <dsp:sp modelId="{4CB6BE25-C0AD-4491-999D-DF9ED8F046A1}">
      <dsp:nvSpPr>
        <dsp:cNvPr id="0" name=""/>
        <dsp:cNvSpPr/>
      </dsp:nvSpPr>
      <dsp:spPr>
        <a:xfrm>
          <a:off x="502613" y="793"/>
          <a:ext cx="482189" cy="422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noFill/>
          </a:endParaRPr>
        </a:p>
      </dsp:txBody>
      <dsp:txXfrm>
        <a:off x="514977" y="13157"/>
        <a:ext cx="457461" cy="397398"/>
      </dsp:txXfrm>
    </dsp:sp>
    <dsp:sp modelId="{8E834D84-918C-42AF-8EB1-DB73C2F0EA87}">
      <dsp:nvSpPr>
        <dsp:cNvPr id="0" name=""/>
        <dsp:cNvSpPr/>
      </dsp:nvSpPr>
      <dsp:spPr>
        <a:xfrm>
          <a:off x="1025306" y="449881"/>
          <a:ext cx="482189" cy="4221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noFill/>
          </a:endParaRPr>
        </a:p>
      </dsp:txBody>
      <dsp:txXfrm>
        <a:off x="1037670" y="462245"/>
        <a:ext cx="457461" cy="397398"/>
      </dsp:txXfrm>
    </dsp:sp>
    <dsp:sp modelId="{ADD5B5CC-DE68-4201-8D9E-3E21960169E6}">
      <dsp:nvSpPr>
        <dsp:cNvPr id="0" name=""/>
        <dsp:cNvSpPr/>
      </dsp:nvSpPr>
      <dsp:spPr>
        <a:xfrm>
          <a:off x="1025306" y="793"/>
          <a:ext cx="482189" cy="422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noFill/>
          </a:endParaRPr>
        </a:p>
      </dsp:txBody>
      <dsp:txXfrm>
        <a:off x="1037670" y="13157"/>
        <a:ext cx="457461" cy="39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4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43.jpeg"/><Relationship Id="rId10" Type="http://schemas.openxmlformats.org/officeDocument/2006/relationships/image" Target="../media/image22.png"/><Relationship Id="rId4" Type="http://schemas.openxmlformats.org/officeDocument/2006/relationships/image" Target="../media/image4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10" y="3941762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Future of Application Delivery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65" y="74836"/>
            <a:ext cx="6538490" cy="50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4" y="1240729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54" y="1242151"/>
            <a:ext cx="1086049" cy="8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22" y="1112922"/>
            <a:ext cx="1064026" cy="1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71" y="110037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49" y="1098782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87" y="5642149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89" y="5543523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5185990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7" y="5841975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15" y="5582002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5" y="5615021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7" y="5642149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5634" y="1104690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Goods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methods for transporting/storing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428010" y="1708754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I worry about how goods interact (e.g. coffee beans next to spices)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322092" y="4616548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 transport quickly and smoothly</a:t>
            </a:r>
          </a:p>
          <a:p>
            <a:pPr algn="ctr"/>
            <a:r>
              <a:rPr lang="en-US" dirty="0"/>
              <a:t>(e.g. from boat to train to truck)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Intermodal Shipping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6671416" y="2512557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3612175" y="2561074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23245" y="3713888"/>
            <a:ext cx="3400803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…in between, can be loaded and unloaded, stacked, transported efficiently over long distances, and transferred from one mode of transport to another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9151" y="2367640"/>
            <a:ext cx="306705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A standard container that is loaded with virtually any goods, and stays sealed until it reaches final delivery.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6367004" y="503950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3797638" y="508929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56431"/>
              </p:ext>
            </p:extLst>
          </p:nvPr>
        </p:nvGraphicFramePr>
        <p:xfrm>
          <a:off x="1119742" y="1500751"/>
          <a:ext cx="8881512" cy="4911669"/>
        </p:xfrm>
        <a:graphic>
          <a:graphicData uri="http://schemas.openxmlformats.org/drawingml/2006/table">
            <a:tbl>
              <a:tblPr/>
              <a:tblGrid>
                <a:gridCol w="11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905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2274484"/>
            <a:ext cx="557449" cy="5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6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19" y="3655054"/>
            <a:ext cx="762887" cy="6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7" name="Picture 1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4285496"/>
            <a:ext cx="543077" cy="60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8" name="Picture 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3" y="1524120"/>
            <a:ext cx="916523" cy="6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9" name="Picture 1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72" y="3029841"/>
            <a:ext cx="861780" cy="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1" name="Picture 19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51" y="5834507"/>
            <a:ext cx="642215" cy="6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2" name="Picture 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6" y="5850930"/>
            <a:ext cx="789376" cy="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3" name="Picture 19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71" y="5802761"/>
            <a:ext cx="655165" cy="6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4" name="Picture 1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81" y="5944584"/>
            <a:ext cx="765830" cy="41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5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8" y="5799627"/>
            <a:ext cx="583938" cy="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6" name="Picture 1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71" y="5825527"/>
            <a:ext cx="768185" cy="6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7" name="Picture 19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8" y="5850930"/>
            <a:ext cx="817041" cy="4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422" y="5040232"/>
            <a:ext cx="645018" cy="645018"/>
          </a:xfrm>
          <a:prstGeom prst="rect">
            <a:avLst/>
          </a:prstGeom>
        </p:spPr>
      </p:pic>
      <p:pic>
        <p:nvPicPr>
          <p:cNvPr id="17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69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This eliminated the NXN problem…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702" y="1143464"/>
            <a:ext cx="941071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2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41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13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85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7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29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98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03" y="5113275"/>
            <a:ext cx="1038691" cy="4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312644" y="4445866"/>
            <a:ext cx="7707525" cy="489275"/>
            <a:chOff x="2312644" y="4445866"/>
            <a:chExt cx="7707525" cy="489275"/>
          </a:xfrm>
        </p:grpSpPr>
        <p:pic>
          <p:nvPicPr>
            <p:cNvPr id="2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2307386" y="3715390"/>
            <a:ext cx="7707525" cy="489275"/>
            <a:chOff x="2312644" y="4445866"/>
            <a:chExt cx="7707525" cy="489275"/>
          </a:xfrm>
        </p:grpSpPr>
        <p:pic>
          <p:nvPicPr>
            <p:cNvPr id="37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2302129" y="3016448"/>
            <a:ext cx="7707525" cy="489275"/>
            <a:chOff x="2312644" y="4445866"/>
            <a:chExt cx="7707525" cy="489275"/>
          </a:xfrm>
        </p:grpSpPr>
        <p:pic>
          <p:nvPicPr>
            <p:cNvPr id="45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2286364" y="2259701"/>
            <a:ext cx="7707525" cy="489275"/>
            <a:chOff x="2312644" y="4445866"/>
            <a:chExt cx="7707525" cy="489275"/>
          </a:xfrm>
        </p:grpSpPr>
        <p:pic>
          <p:nvPicPr>
            <p:cNvPr id="5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28405" y="1544992"/>
            <a:ext cx="7707525" cy="489275"/>
            <a:chOff x="2312644" y="4445866"/>
            <a:chExt cx="7707525" cy="489275"/>
          </a:xfrm>
        </p:grpSpPr>
        <p:pic>
          <p:nvPicPr>
            <p:cNvPr id="67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98"/>
            <p:cNvPicPr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9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and spawned an Intermodal Shipping Container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884" y="1295260"/>
            <a:ext cx="5423916" cy="3122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t="2722"/>
          <a:stretch/>
        </p:blipFill>
        <p:spPr>
          <a:xfrm>
            <a:off x="318441" y="1399889"/>
            <a:ext cx="3897705" cy="312553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25696" y="2450592"/>
            <a:ext cx="1085088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7293" y="5010911"/>
            <a:ext cx="7469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90% of all cargo now shipped in a standard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of magnitude reduction in cost and time to load and unload 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Massive reduction in losses due to theft or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reduction in freight cost as percent of final goods </a:t>
            </a:r>
            <a:r>
              <a:rPr lang="en-US" dirty="0">
                <a:sym typeface="Wingdings" panose="05000000000000000000" pitchFamily="2" charset="2"/>
              </a:rPr>
              <a:t>(from &gt;25% to &lt;3%)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massive globalizations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5000 ships deliver 200M containers per year</a:t>
            </a:r>
          </a:p>
        </p:txBody>
      </p:sp>
    </p:spTree>
    <p:extLst>
      <p:ext uri="{BB962C8B-B14F-4D97-AF65-F5344CB8AC3E}">
        <p14:creationId xmlns:p14="http://schemas.microsoft.com/office/powerpoint/2010/main" val="206940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is a shipping container system for code 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 migrate smoothly and quickly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…that  can be manipulated using standard operations and run consistently on virtually any hardware platform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An engine that enables any payload to be encapsulated as a lightweight, portable, self-sufficient  container…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Or…put more simply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 migrate smoothly and quickly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Operator: Configure Once, Run Anything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Developer: Build Once, Run Anywhere (Finally)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8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</a:t>
            </a:r>
            <a:r>
              <a:rPr lang="en-US" dirty="0"/>
              <a:t> solves the NXN problem 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36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332" y="2211216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The solution</a:t>
            </a:r>
          </a:p>
          <a:p>
            <a:r>
              <a:rPr lang="en-US" dirty="0">
                <a:solidFill>
                  <a:schemeClr val="bg1"/>
                </a:solidFill>
              </a:rPr>
              <a:t>Why </a:t>
            </a:r>
            <a:r>
              <a:rPr lang="en-US" dirty="0" err="1">
                <a:solidFill>
                  <a:schemeClr val="bg1"/>
                </a:solidFill>
              </a:rPr>
              <a:t>Docker</a:t>
            </a:r>
            <a:r>
              <a:rPr lang="en-US" dirty="0">
                <a:solidFill>
                  <a:schemeClr val="bg1"/>
                </a:solidFill>
              </a:rPr>
              <a:t> and Containers Matter?</a:t>
            </a:r>
          </a:p>
          <a:p>
            <a:r>
              <a:rPr lang="en-US" dirty="0"/>
              <a:t>How They Work?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2273300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containers matter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061326"/>
              </p:ext>
            </p:extLst>
          </p:nvPr>
        </p:nvGraphicFramePr>
        <p:xfrm>
          <a:off x="431799" y="1000760"/>
          <a:ext cx="1124585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6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same container can hold almost any type of 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encapsulate any payload and its 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Agnostic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Standard shape and interface allow same container to move from ship to train to semi-truck to warehouse to crane without being modified or opened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operating system primitives (e.g. LXC) can run consistently on virtually</a:t>
                      </a:r>
                      <a:r>
                        <a:rPr lang="en-US" baseline="0" dirty="0"/>
                        <a:t> any hardware—VMs, bare metal, </a:t>
                      </a:r>
                      <a:r>
                        <a:rPr lang="en-US" baseline="0" dirty="0" err="1"/>
                        <a:t>openstack</a:t>
                      </a:r>
                      <a:r>
                        <a:rPr lang="en-US" baseline="0" dirty="0"/>
                        <a:t>, public IAAS, etc.—without modification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 Isolation and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worry about anvils crushing bananas. Containers can be stacked and</a:t>
                      </a:r>
                      <a:r>
                        <a:rPr lang="en-US" baseline="0" dirty="0"/>
                        <a:t> shipped together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Resource, network,</a:t>
                      </a:r>
                      <a:r>
                        <a:rPr lang="en-US" baseline="0" dirty="0"/>
                        <a:t> and content isolation. Avoids dependency hell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interfaces make it easy to automate loading,</a:t>
                      </a:r>
                      <a:r>
                        <a:rPr lang="en-US" baseline="0" dirty="0"/>
                        <a:t> unloading, moving,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operations to run, start, stop, commit, search, etc. Perfect for </a:t>
                      </a:r>
                      <a:r>
                        <a:rPr lang="en-US" dirty="0" err="1"/>
                        <a:t>devops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CI, CD, </a:t>
                      </a:r>
                      <a:r>
                        <a:rPr lang="en-US" baseline="0" dirty="0" err="1"/>
                        <a:t>autoscaling</a:t>
                      </a:r>
                      <a:r>
                        <a:rPr lang="en-US" baseline="0" dirty="0"/>
                        <a:t>, hybrid clouds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Highly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opening or modification, quick to move between waypoints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Lightweight,</a:t>
                      </a:r>
                      <a:r>
                        <a:rPr lang="en-US" baseline="0" dirty="0"/>
                        <a:t> virtually no </a:t>
                      </a:r>
                      <a:r>
                        <a:rPr lang="en-US" baseline="0" dirty="0" err="1"/>
                        <a:t>perf</a:t>
                      </a:r>
                      <a:r>
                        <a:rPr lang="en-US" baseline="0" dirty="0"/>
                        <a:t> or start-up penalty, quick to move and manipulate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Separation of duties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Shipper worries about inside</a:t>
                      </a:r>
                      <a:r>
                        <a:rPr lang="en-US" baseline="0" dirty="0"/>
                        <a:t> of box, carrier worries about outside of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 worries about code. Ops worries about infrastructure.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7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Developers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/>
          </a:bodyPr>
          <a:lstStyle/>
          <a:p>
            <a:pPr marL="341313" indent="-341313">
              <a:tabLst>
                <a:tab pos="627063" algn="l"/>
              </a:tabLst>
            </a:pPr>
            <a:r>
              <a:rPr lang="en-US" dirty="0"/>
              <a:t>Build once…run anywhere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 clean, safe, hygienic and portable runtime environment for your app.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No worries about missing dependencies, packages and other pain points during subsequent deployments.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Run each app in its own isolated container,  so you can run various versions of libraries and other dependencies for each app without worrying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Automate testing, integration, packaging…anything you can script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Reduce/eliminate concerns about compatibility on different platforms, either your own or your customers.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Cheap, zero-penalty containers to deploy services? A VM without the overhead of a VM? Instant replay and reset of image snapshots? That’s the power of Docker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Devops</a:t>
            </a:r>
            <a:r>
              <a:rPr lang="en-US" dirty="0"/>
              <a:t>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/>
          </a:bodyPr>
          <a:lstStyle/>
          <a:p>
            <a:r>
              <a:rPr lang="en-US" dirty="0"/>
              <a:t>Configure once…run anything</a:t>
            </a:r>
          </a:p>
          <a:p>
            <a:pPr lvl="1"/>
            <a:r>
              <a:rPr lang="en-US" sz="2000" dirty="0"/>
              <a:t>Make the entire lifecycle more efficient, consistent, and repeatable</a:t>
            </a:r>
          </a:p>
          <a:p>
            <a:pPr lvl="1"/>
            <a:r>
              <a:rPr lang="en-US" sz="2000" dirty="0"/>
              <a:t>Increase the quality of code produced by developers. </a:t>
            </a:r>
          </a:p>
          <a:p>
            <a:pPr lvl="1"/>
            <a:r>
              <a:rPr lang="en-US" sz="2000" dirty="0"/>
              <a:t>Eliminate inconsistencies between development, test, production, and customer environments</a:t>
            </a:r>
          </a:p>
          <a:p>
            <a:pPr lvl="1"/>
            <a:r>
              <a:rPr lang="en-US" sz="2000" dirty="0"/>
              <a:t>Support segregation of duties</a:t>
            </a:r>
          </a:p>
          <a:p>
            <a:pPr lvl="1"/>
            <a:r>
              <a:rPr lang="en-US" sz="2000" dirty="0"/>
              <a:t>Significantly improves the speed and reliability of continuous deployment and continuous integration systems</a:t>
            </a:r>
          </a:p>
          <a:p>
            <a:pPr lvl="1"/>
            <a:r>
              <a:rPr lang="en-US" sz="2000" dirty="0"/>
              <a:t>Because the containers are so lightweight, address significant performance, costs, deployment, and portability issues normally associated with VMs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 View: Evolution of IT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4134" y="1638300"/>
            <a:ext cx="14478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t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0233" y="990602"/>
            <a:ext cx="915603" cy="523206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2800" dirty="0"/>
              <a:t>1995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6311" y="1012365"/>
            <a:ext cx="915603" cy="523206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2800" dirty="0"/>
              <a:t>2015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06104" y="1883273"/>
            <a:ext cx="1447800" cy="11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54843" y="2980874"/>
            <a:ext cx="1162939" cy="1419502"/>
            <a:chOff x="2590800" y="2667000"/>
            <a:chExt cx="1685542" cy="2057400"/>
          </a:xfrm>
          <a:solidFill>
            <a:srgbClr val="92D050"/>
          </a:solidFill>
        </p:grpSpPr>
        <p:sp>
          <p:nvSpPr>
            <p:cNvPr id="14" name="Hexagon 13"/>
            <p:cNvSpPr/>
            <p:nvPr/>
          </p:nvSpPr>
          <p:spPr>
            <a:xfrm>
              <a:off x="2590800" y="2971800"/>
              <a:ext cx="618742" cy="533398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3115058" y="3276600"/>
              <a:ext cx="618742" cy="533398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3648458" y="2971800"/>
              <a:ext cx="618742" cy="53339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3124200" y="2667000"/>
              <a:ext cx="618742" cy="53339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3657600" y="3581402"/>
              <a:ext cx="618742" cy="53339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3115058" y="3886202"/>
              <a:ext cx="618742" cy="533398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3657600" y="4191002"/>
              <a:ext cx="618742" cy="533398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781800" y="2514600"/>
            <a:ext cx="342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34200" y="4953000"/>
            <a:ext cx="342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/>
        </p:nvGraphicFramePr>
        <p:xfrm>
          <a:off x="3124201" y="3029682"/>
          <a:ext cx="1507669" cy="132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Flowchart: Magnetic Disk 23"/>
          <p:cNvSpPr/>
          <p:nvPr/>
        </p:nvSpPr>
        <p:spPr>
          <a:xfrm>
            <a:off x="3382734" y="5067300"/>
            <a:ext cx="990600" cy="129540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829050" y="4572000"/>
            <a:ext cx="97968" cy="33770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829050" y="2481692"/>
            <a:ext cx="97968" cy="33770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43000" y="1028700"/>
            <a:ext cx="2057400" cy="1981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553326" y="5703276"/>
            <a:ext cx="1616529" cy="278424"/>
            <a:chOff x="5867400" y="5588976"/>
            <a:chExt cx="1616529" cy="278424"/>
          </a:xfrm>
        </p:grpSpPr>
        <p:sp>
          <p:nvSpPr>
            <p:cNvPr id="40" name="Flowchart: Magnetic Disk 39"/>
            <p:cNvSpPr/>
            <p:nvPr/>
          </p:nvSpPr>
          <p:spPr>
            <a:xfrm>
              <a:off x="6797488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7034252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agnetic Disk 41"/>
            <p:cNvSpPr/>
            <p:nvPr/>
          </p:nvSpPr>
          <p:spPr>
            <a:xfrm>
              <a:off x="7271017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5867400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6104164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gnetic Disk 44"/>
            <p:cNvSpPr/>
            <p:nvPr/>
          </p:nvSpPr>
          <p:spPr>
            <a:xfrm>
              <a:off x="6340929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Striped Right Arrow 46"/>
          <p:cNvSpPr/>
          <p:nvPr/>
        </p:nvSpPr>
        <p:spPr>
          <a:xfrm>
            <a:off x="5562600" y="3401467"/>
            <a:ext cx="990600" cy="578316"/>
          </a:xfrm>
          <a:prstGeom prst="striped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4375" y="2747650"/>
            <a:ext cx="2057400" cy="1981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82175" y="5114925"/>
            <a:ext cx="200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Running on any available set of physical resources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(public/private/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virtualized)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39299" y="3057525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Assembled by developers using best available  services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3100" y="1543050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Thin app on mobile, tablet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8650" y="1704975"/>
            <a:ext cx="239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Thick, client-server app on thick client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8175" y="3105150"/>
            <a:ext cx="218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Well-defined stack:</a:t>
            </a:r>
          </a:p>
          <a:p>
            <a:r>
              <a:rPr lang="en-US" dirty="0">
                <a:solidFill>
                  <a:schemeClr val="tx2"/>
                </a:solidFill>
              </a:rPr>
              <a:t>        - O/S</a:t>
            </a:r>
          </a:p>
          <a:p>
            <a:r>
              <a:rPr lang="en-US" dirty="0">
                <a:solidFill>
                  <a:schemeClr val="tx2"/>
                </a:solidFill>
              </a:rPr>
              <a:t>        - Runtime</a:t>
            </a:r>
          </a:p>
          <a:p>
            <a:r>
              <a:rPr lang="en-US" dirty="0">
                <a:solidFill>
                  <a:schemeClr val="tx2"/>
                </a:solidFill>
              </a:rPr>
              <a:t>        - Middleware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2500" y="5410200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Monolithic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Physical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01981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3332" y="2716041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/>
              <a:t>The solution</a:t>
            </a:r>
          </a:p>
          <a:p>
            <a:r>
              <a:rPr lang="en-US" dirty="0"/>
              <a:t>Why </a:t>
            </a:r>
            <a:r>
              <a:rPr lang="en-US" dirty="0" err="1"/>
              <a:t>Docker</a:t>
            </a:r>
            <a:r>
              <a:rPr lang="en-US" dirty="0"/>
              <a:t> and Containers Matter?</a:t>
            </a:r>
          </a:p>
          <a:p>
            <a:r>
              <a:rPr lang="en-US" dirty="0">
                <a:solidFill>
                  <a:schemeClr val="bg1"/>
                </a:solidFill>
              </a:rPr>
              <a:t>How They Work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2778125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4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26187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Containers vs. VMs 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1718346" y="4602269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718346" y="50243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1718346" y="54605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8346" y="2725777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718346" y="209896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8346" y="1261872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26263" y="1260139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933034" y="2710888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927776" y="2084075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926263" y="1246983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081250" y="124434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084276" y="2731033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089178" y="2104220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85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318732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0497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6787932" y="54859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931" y="4832173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200" dirty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8094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4811469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200" dirty="0"/>
              <a:t>Bins/Libs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76730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260139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219" y="27108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89" name="Left Brace 88"/>
          <p:cNvSpPr/>
          <p:nvPr/>
        </p:nvSpPr>
        <p:spPr>
          <a:xfrm>
            <a:off x="6420259" y="3848099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318375" y="426190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9525" y="1628775"/>
            <a:ext cx="4118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Containers are isolated,</a:t>
            </a:r>
          </a:p>
          <a:p>
            <a:r>
              <a:rPr lang="en-US" sz="2800" dirty="0"/>
              <a:t>but share OS and, where</a:t>
            </a:r>
          </a:p>
          <a:p>
            <a:r>
              <a:rPr lang="en-US" sz="2800" dirty="0"/>
              <a:t>appropriate, bins/libraries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43642" y="274406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83594" y="2737969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62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19763" y="12570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819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</a:t>
            </a:r>
            <a:r>
              <a:rPr lang="en-US" dirty="0" err="1"/>
              <a:t>Docker</a:t>
            </a:r>
            <a:r>
              <a:rPr lang="en-US" dirty="0"/>
              <a:t> containers lightweight?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72044" y="260671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64032" y="1810109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2810" y="4414653"/>
            <a:ext cx="1665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App</a:t>
            </a:r>
          </a:p>
          <a:p>
            <a:r>
              <a:rPr lang="en-US" sz="1400" dirty="0"/>
              <a:t>(No OS to take</a:t>
            </a:r>
          </a:p>
          <a:p>
            <a:r>
              <a:rPr lang="en-US" sz="1400" dirty="0"/>
              <a:t>up space, resources,</a:t>
            </a:r>
          </a:p>
          <a:p>
            <a:r>
              <a:rPr lang="en-US" sz="1400" dirty="0"/>
              <a:t>or require restart)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4340" y="1825632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10674175" y="2126259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  <p:sp>
        <p:nvSpPr>
          <p:cNvPr id="40" name="Rectangle 39"/>
          <p:cNvSpPr/>
          <p:nvPr/>
        </p:nvSpPr>
        <p:spPr>
          <a:xfrm rot="5400000">
            <a:off x="10743984" y="285983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12732" y="18415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14245" y="26785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012732" y="18415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05663" y="1839767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A’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212434" y="3290516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207176" y="2663703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205663" y="1826611"/>
            <a:ext cx="760887" cy="2298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859591" y="4414653"/>
            <a:ext cx="19641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App</a:t>
            </a:r>
          </a:p>
          <a:p>
            <a:endParaRPr lang="en-US" sz="1400" dirty="0"/>
          </a:p>
          <a:p>
            <a:r>
              <a:rPr lang="en-US" sz="1400" dirty="0"/>
              <a:t>Union file system allows</a:t>
            </a:r>
          </a:p>
          <a:p>
            <a:r>
              <a:rPr lang="en-US" sz="1400" dirty="0"/>
              <a:t>us to only save the diffs</a:t>
            </a:r>
          </a:p>
          <a:p>
            <a:r>
              <a:rPr lang="en-US" sz="1400" dirty="0"/>
              <a:t>Between container A and container</a:t>
            </a:r>
          </a:p>
          <a:p>
            <a:r>
              <a:rPr lang="en-US" sz="1400" dirty="0"/>
              <a:t>A’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01289" y="5503410"/>
            <a:ext cx="3061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VMs</a:t>
            </a:r>
          </a:p>
          <a:p>
            <a:r>
              <a:rPr lang="en-US" sz="1400" dirty="0"/>
              <a:t>Every app, every copy of an</a:t>
            </a:r>
          </a:p>
          <a:p>
            <a:r>
              <a:rPr lang="en-US" sz="1400" dirty="0"/>
              <a:t>app, and every slight modification</a:t>
            </a:r>
          </a:p>
          <a:p>
            <a:r>
              <a:rPr lang="en-US" sz="1400" dirty="0"/>
              <a:t>of the app requires a new virtual server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69732" y="1854200"/>
            <a:ext cx="762400" cy="260490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76503" y="33181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71245" y="2691292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69732" y="1854200"/>
            <a:ext cx="760887" cy="327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030431" y="4436878"/>
            <a:ext cx="12554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Copy of</a:t>
            </a:r>
          </a:p>
          <a:p>
            <a:pPr algn="ctr"/>
            <a:r>
              <a:rPr lang="en-US" dirty="0"/>
              <a:t>App</a:t>
            </a:r>
          </a:p>
          <a:p>
            <a:r>
              <a:rPr lang="en-US" sz="1400" dirty="0"/>
              <a:t>No OS. Can</a:t>
            </a:r>
          </a:p>
          <a:p>
            <a:r>
              <a:rPr lang="en-US" sz="1400" dirty="0"/>
              <a:t>Share bins/libs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79165" y="1844682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179165" y="1819321"/>
            <a:ext cx="788879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" name="Lightning Bolt 4"/>
          <p:cNvSpPr/>
          <p:nvPr/>
        </p:nvSpPr>
        <p:spPr>
          <a:xfrm rot="18063561">
            <a:off x="765461" y="44146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195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Lightning Bolt 28"/>
          <p:cNvSpPr/>
          <p:nvPr/>
        </p:nvSpPr>
        <p:spPr>
          <a:xfrm rot="18063561">
            <a:off x="19084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13303" y="3330804"/>
            <a:ext cx="754116" cy="21936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Guest</a:t>
            </a:r>
          </a:p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Lightning Bolt 30"/>
          <p:cNvSpPr/>
          <p:nvPr/>
        </p:nvSpPr>
        <p:spPr>
          <a:xfrm rot="18063561">
            <a:off x="3102261" y="4427317"/>
            <a:ext cx="924560" cy="50800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092700" y="1181100"/>
            <a:ext cx="63500" cy="567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9503" y="116849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11568" y="1221614"/>
            <a:ext cx="152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57097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basics of the </a:t>
            </a:r>
            <a:r>
              <a:rPr lang="en-US" dirty="0" err="1"/>
              <a:t>Docker</a:t>
            </a:r>
            <a:r>
              <a:rPr lang="en-US" dirty="0"/>
              <a:t> system?</a:t>
            </a:r>
          </a:p>
        </p:txBody>
      </p: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Source Code Repository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/>
              <a:t>Docker</a:t>
            </a:r>
            <a:r>
              <a:rPr lang="en-US" sz="1400" u="sng" dirty="0" err="1"/>
              <a:t>file</a:t>
            </a:r>
            <a:endParaRPr lang="en-US" sz="1400" u="sng" dirty="0"/>
          </a:p>
          <a:p>
            <a:pPr algn="ctr"/>
            <a:r>
              <a:rPr lang="en-US" sz="1400" b="1" dirty="0"/>
              <a:t>For </a:t>
            </a:r>
          </a:p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Docker</a:t>
            </a:r>
            <a:endParaRPr lang="en-US" dirty="0"/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2 OS 2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1  OS (Linux)</a:t>
            </a:r>
          </a:p>
        </p:txBody>
      </p:sp>
    </p:spTree>
    <p:extLst>
      <p:ext uri="{BB962C8B-B14F-4D97-AF65-F5344CB8AC3E}">
        <p14:creationId xmlns:p14="http://schemas.microsoft.com/office/powerpoint/2010/main" val="268107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69" y="378222"/>
            <a:ext cx="7562511" cy="58533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87906" y="3843930"/>
            <a:ext cx="9144000" cy="2387600"/>
          </a:xfrm>
        </p:spPr>
        <p:txBody>
          <a:bodyPr/>
          <a:lstStyle/>
          <a:p>
            <a:r>
              <a:rPr lang="en-US" dirty="0"/>
              <a:t>www.docker.io</a:t>
            </a:r>
          </a:p>
        </p:txBody>
      </p:sp>
    </p:spTree>
    <p:extLst>
      <p:ext uri="{BB962C8B-B14F-4D97-AF65-F5344CB8AC3E}">
        <p14:creationId xmlns:p14="http://schemas.microsoft.com/office/powerpoint/2010/main" val="238086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2411" y="1069515"/>
            <a:ext cx="915603" cy="523206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r>
              <a:rPr lang="en-US" sz="2800" dirty="0"/>
              <a:t>2015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0304" y="1883273"/>
            <a:ext cx="1447800" cy="11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159043" y="2980874"/>
            <a:ext cx="1162939" cy="1419502"/>
            <a:chOff x="2590800" y="2667000"/>
            <a:chExt cx="1685542" cy="2057400"/>
          </a:xfrm>
          <a:solidFill>
            <a:srgbClr val="92D050"/>
          </a:solidFill>
        </p:grpSpPr>
        <p:sp>
          <p:nvSpPr>
            <p:cNvPr id="14" name="Hexagon 13"/>
            <p:cNvSpPr/>
            <p:nvPr/>
          </p:nvSpPr>
          <p:spPr>
            <a:xfrm>
              <a:off x="2590800" y="2971800"/>
              <a:ext cx="618742" cy="533398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3115058" y="3276600"/>
              <a:ext cx="618742" cy="533398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3648458" y="2971800"/>
              <a:ext cx="618742" cy="53339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3124200" y="2667000"/>
              <a:ext cx="618742" cy="53339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3657600" y="3581402"/>
              <a:ext cx="618742" cy="53339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3115058" y="3886202"/>
              <a:ext cx="618742" cy="533398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3657600" y="4191002"/>
              <a:ext cx="618742" cy="533398"/>
            </a:xfrm>
            <a:prstGeom prst="hexag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714375" y="2747650"/>
            <a:ext cx="2057400" cy="1981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286000" y="2514600"/>
            <a:ext cx="342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47953" y="4681225"/>
            <a:ext cx="3429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00100" y="4695825"/>
            <a:ext cx="2057400" cy="1981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4850" y="904875"/>
            <a:ext cx="2057400" cy="1981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895601" y="5588976"/>
            <a:ext cx="1616529" cy="278424"/>
            <a:chOff x="5867400" y="5588976"/>
            <a:chExt cx="1616529" cy="278424"/>
          </a:xfrm>
        </p:grpSpPr>
        <p:sp>
          <p:nvSpPr>
            <p:cNvPr id="40" name="Flowchart: Magnetic Disk 39"/>
            <p:cNvSpPr/>
            <p:nvPr/>
          </p:nvSpPr>
          <p:spPr>
            <a:xfrm>
              <a:off x="6797488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Magnetic Disk 40"/>
            <p:cNvSpPr/>
            <p:nvPr/>
          </p:nvSpPr>
          <p:spPr>
            <a:xfrm>
              <a:off x="7034252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Magnetic Disk 41"/>
            <p:cNvSpPr/>
            <p:nvPr/>
          </p:nvSpPr>
          <p:spPr>
            <a:xfrm>
              <a:off x="7271017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5867400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6104164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gnetic Disk 44"/>
            <p:cNvSpPr/>
            <p:nvPr/>
          </p:nvSpPr>
          <p:spPr>
            <a:xfrm>
              <a:off x="6340929" y="5588976"/>
              <a:ext cx="212912" cy="278424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 Arrow Callout 2"/>
          <p:cNvSpPr/>
          <p:nvPr/>
        </p:nvSpPr>
        <p:spPr>
          <a:xfrm>
            <a:off x="4800600" y="2895601"/>
            <a:ext cx="3486150" cy="12190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ensure services interact consistently, avoid dependency hell</a:t>
            </a:r>
          </a:p>
        </p:txBody>
      </p:sp>
      <p:sp>
        <p:nvSpPr>
          <p:cNvPr id="36" name="Left Arrow Callout 35"/>
          <p:cNvSpPr/>
          <p:nvPr/>
        </p:nvSpPr>
        <p:spPr>
          <a:xfrm>
            <a:off x="4800600" y="5105400"/>
            <a:ext cx="3514726" cy="12190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migrate &amp; scale quickly, ensure compatibility</a:t>
            </a:r>
          </a:p>
        </p:txBody>
      </p:sp>
      <p:sp>
        <p:nvSpPr>
          <p:cNvPr id="37" name="Left Arrow Callout 36"/>
          <p:cNvSpPr/>
          <p:nvPr/>
        </p:nvSpPr>
        <p:spPr>
          <a:xfrm>
            <a:off x="8124826" y="4010151"/>
            <a:ext cx="3381374" cy="121907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avoid n X n different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1025" y="5038725"/>
            <a:ext cx="200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Running on any available set of physical resources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(public/private/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virtualized)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349" y="302895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Assembled by developers using best available  services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100" y="1647825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Thin app on mobile, tablet</a:t>
            </a:r>
          </a:p>
        </p:txBody>
      </p:sp>
    </p:spTree>
    <p:extLst>
      <p:ext uri="{BB962C8B-B14F-4D97-AF65-F5344CB8AC3E}">
        <p14:creationId xmlns:p14="http://schemas.microsoft.com/office/powerpoint/2010/main" val="299657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0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2163516" y="1640128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655308" y="2474461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5283733" y="128798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70706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759157" y="1710154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863592" y="2601204"/>
            <a:ext cx="2103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Background workers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8413459" y="3088393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800" dirty="0">
                <a:ea typeface="Gill Sans" charset="0"/>
                <a:cs typeface="Gill Sans" charset="0"/>
              </a:rPr>
              <a:t>API endpoint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074097" y="1841288"/>
            <a:ext cx="33210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nginx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1.5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modsecurity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openssl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bootstrap 2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4973229" y="1679705"/>
            <a:ext cx="13641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pgv8 + v8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8621110" y="2052554"/>
            <a:ext cx="200375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hadoop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hive + thrift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OpenJDK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716463" y="2820194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Ruby + Rails + sass + Unicorn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6067035" y="2056990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-sentinel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857366" y="2898898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3.0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libcurl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ffmpeg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libopencv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nodejs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phantomjs</a:t>
            </a:r>
            <a:endParaRPr lang="en-US" sz="1050" dirty="0">
              <a:solidFill>
                <a:srgbClr val="282828"/>
              </a:solidFill>
              <a:ea typeface="Gill Sans" charset="0"/>
              <a:cs typeface="Gill Sans" charset="0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75283" y="3315065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Python 2.7 + Flask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pyredis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celery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psycopg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 + </a:t>
            </a:r>
            <a:r>
              <a:rPr lang="en-US" sz="1050" dirty="0" err="1">
                <a:solidFill>
                  <a:srgbClr val="282828"/>
                </a:solidFill>
                <a:ea typeface="Gill Sans" charset="0"/>
                <a:cs typeface="Gill Sans" charset="0"/>
              </a:rPr>
              <a:t>postgresql</a:t>
            </a:r>
            <a:r>
              <a:rPr lang="en-US" sz="1050" dirty="0">
                <a:solidFill>
                  <a:srgbClr val="282828"/>
                </a:solidFill>
                <a:ea typeface="Gill Sans" charset="0"/>
                <a:cs typeface="Gill Sans" charset="0"/>
              </a:rPr>
              <a:t>-client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283710" y="4547679"/>
            <a:ext cx="1572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736547" y="5146791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5554495" y="4670789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578692" y="5503056"/>
            <a:ext cx="1596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Disaster recovery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8082749" y="5896556"/>
            <a:ext cx="17816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5612803" y="6207433"/>
            <a:ext cx="1744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Servers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409799" y="4791374"/>
            <a:ext cx="17811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8401043" y="4387889"/>
            <a:ext cx="1686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25" y="4950117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1754371" y="5892147"/>
            <a:ext cx="2053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sz="1600" dirty="0"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6" y="4520916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63" y="5882381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95" y="5872360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1960" y="4774008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98" y="4621542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61"/>
          <p:cNvSpPr/>
          <p:nvPr/>
        </p:nvSpPr>
        <p:spPr>
          <a:xfrm>
            <a:off x="7978546" y="29842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3" name="Freeform 62"/>
          <p:cNvSpPr/>
          <p:nvPr/>
        </p:nvSpPr>
        <p:spPr>
          <a:xfrm>
            <a:off x="6763221" y="176021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4" name="Freeform 63"/>
          <p:cNvSpPr/>
          <p:nvPr/>
        </p:nvSpPr>
        <p:spPr>
          <a:xfrm>
            <a:off x="7829071" y="29842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5" name="Freeform 64"/>
          <p:cNvSpPr/>
          <p:nvPr/>
        </p:nvSpPr>
        <p:spPr>
          <a:xfrm>
            <a:off x="7903522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8052997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68" name="Freeform 67"/>
          <p:cNvSpPr/>
          <p:nvPr/>
        </p:nvSpPr>
        <p:spPr>
          <a:xfrm>
            <a:off x="7978546" y="325428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6763221" y="2030269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70" name="Freeform 69"/>
          <p:cNvSpPr/>
          <p:nvPr/>
        </p:nvSpPr>
        <p:spPr>
          <a:xfrm>
            <a:off x="7829071" y="32542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1" name="Freeform 70"/>
          <p:cNvSpPr/>
          <p:nvPr/>
        </p:nvSpPr>
        <p:spPr>
          <a:xfrm>
            <a:off x="1574925" y="16557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1649949" y="179079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1500474" y="179079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4" name="Freeform 73"/>
          <p:cNvSpPr/>
          <p:nvPr/>
        </p:nvSpPr>
        <p:spPr>
          <a:xfrm>
            <a:off x="4996280" y="12580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4846805" y="12580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76" name="Freeform 75"/>
          <p:cNvSpPr/>
          <p:nvPr/>
        </p:nvSpPr>
        <p:spPr>
          <a:xfrm>
            <a:off x="4921256" y="13931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89" name="Freeform 88"/>
          <p:cNvSpPr/>
          <p:nvPr/>
        </p:nvSpPr>
        <p:spPr>
          <a:xfrm>
            <a:off x="8451825" y="15773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0" name="Freeform 89"/>
          <p:cNvSpPr/>
          <p:nvPr/>
        </p:nvSpPr>
        <p:spPr>
          <a:xfrm>
            <a:off x="8374720" y="14418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1" name="Freeform 90"/>
          <p:cNvSpPr/>
          <p:nvPr/>
        </p:nvSpPr>
        <p:spPr>
          <a:xfrm>
            <a:off x="8300269" y="15769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5" name="Freeform 94"/>
          <p:cNvSpPr/>
          <p:nvPr/>
        </p:nvSpPr>
        <p:spPr>
          <a:xfrm>
            <a:off x="1572127" y="248378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6" name="Freeform 95"/>
          <p:cNvSpPr/>
          <p:nvPr/>
        </p:nvSpPr>
        <p:spPr>
          <a:xfrm>
            <a:off x="1497103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7" name="Freeform 96"/>
          <p:cNvSpPr/>
          <p:nvPr/>
        </p:nvSpPr>
        <p:spPr>
          <a:xfrm>
            <a:off x="1646578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98" name="Freeform 97"/>
          <p:cNvSpPr/>
          <p:nvPr/>
        </p:nvSpPr>
        <p:spPr>
          <a:xfrm>
            <a:off x="1572127" y="275384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9" name="Freeform 98"/>
          <p:cNvSpPr/>
          <p:nvPr/>
        </p:nvSpPr>
        <p:spPr>
          <a:xfrm>
            <a:off x="7152400" y="165705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0" name="Freeform 99"/>
          <p:cNvSpPr/>
          <p:nvPr/>
        </p:nvSpPr>
        <p:spPr>
          <a:xfrm>
            <a:off x="7002925" y="165705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1" name="Freeform 100"/>
          <p:cNvSpPr/>
          <p:nvPr/>
        </p:nvSpPr>
        <p:spPr>
          <a:xfrm>
            <a:off x="7077376" y="179208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2" name="Freeform 101"/>
          <p:cNvSpPr/>
          <p:nvPr/>
        </p:nvSpPr>
        <p:spPr>
          <a:xfrm>
            <a:off x="7152400" y="192711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3" name="Freeform 102"/>
          <p:cNvSpPr/>
          <p:nvPr/>
        </p:nvSpPr>
        <p:spPr>
          <a:xfrm>
            <a:off x="7002925" y="192711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4" name="Freeform 103"/>
          <p:cNvSpPr/>
          <p:nvPr/>
        </p:nvSpPr>
        <p:spPr>
          <a:xfrm>
            <a:off x="5174174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5" name="Freeform 104"/>
          <p:cNvSpPr/>
          <p:nvPr/>
        </p:nvSpPr>
        <p:spPr>
          <a:xfrm>
            <a:off x="5323649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6" name="Freeform 105"/>
          <p:cNvSpPr/>
          <p:nvPr/>
        </p:nvSpPr>
        <p:spPr>
          <a:xfrm>
            <a:off x="5249198" y="258846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07" name="Freeform 106"/>
          <p:cNvSpPr/>
          <p:nvPr/>
        </p:nvSpPr>
        <p:spPr>
          <a:xfrm>
            <a:off x="5099723" y="258846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428010" y="5019356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Can I migrate smoothly and quickly?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134683" y="3360056"/>
            <a:ext cx="1511642" cy="1511642"/>
            <a:chOff x="5104426" y="2860581"/>
            <a:chExt cx="1511642" cy="1511642"/>
          </a:xfrm>
        </p:grpSpPr>
        <p:cxnSp>
          <p:nvCxnSpPr>
            <p:cNvPr id="17" name="Straight Arrow Connector 16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1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7731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in N X N compatibility nightmare</a:t>
            </a:r>
          </a:p>
        </p:txBody>
      </p:sp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36516"/>
              </p:ext>
            </p:extLst>
          </p:nvPr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6" name="Freeform 5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7" name="Freeform 6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8" name="Freeform 7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9" name="Freeform 8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0" name="Freeform 9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2" name="Freeform 11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5" name="Freeform 14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18" name="Freeform 17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1" name="Freeform 20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3" name="Freeform 22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500" kern="1200"/>
          </a:p>
        </p:txBody>
      </p:sp>
      <p:sp>
        <p:nvSpPr>
          <p:cNvPr id="26" name="Freeform 25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kern="1200" dirty="0"/>
          </a:p>
        </p:txBody>
      </p:sp>
      <p:pic>
        <p:nvPicPr>
          <p:cNvPr id="2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519484" y="1243541"/>
          <a:ext cx="6034091" cy="3931524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3152775"/>
            <a:ext cx="12192000" cy="18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8650" y="3562350"/>
            <a:ext cx="733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bin" pitchFamily="34" charset="0"/>
              </a:rPr>
              <a:t>A useful analogy…</a:t>
            </a:r>
            <a:endParaRPr lang="en-US" sz="6000" dirty="0">
              <a:latin typeface="Cabin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12192000" cy="17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65" y="1479435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59522"/>
            <a:ext cx="1444767" cy="1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5" y="1129932"/>
            <a:ext cx="1317359" cy="14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96" y="108132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282486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90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15" y="5544143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890" y="4158118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3" y="5035493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298962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416" y="4048600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36" y="4453929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611694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95332" y="2152487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466221" y="21493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Multiplicity of Goods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59942" y="454646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Multipilicity</a:t>
            </a:r>
            <a:r>
              <a:rPr lang="en-US" b="1" dirty="0">
                <a:solidFill>
                  <a:schemeClr val="bg1"/>
                </a:solidFill>
              </a:rPr>
              <a:t> of methods for transporting/storing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199410" y="1680180"/>
            <a:ext cx="218626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I worry about how goods interact (e.g. coffee beans next to spices)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143264" y="4700125"/>
            <a:ext cx="235342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Can I transport quickly and smoothly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(e.g. from boat to train to truck)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843488" y="2856378"/>
            <a:ext cx="1511642" cy="151164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Cargo Transport Pre-1960</a:t>
            </a:r>
          </a:p>
        </p:txBody>
      </p:sp>
    </p:spTree>
    <p:extLst>
      <p:ext uri="{BB962C8B-B14F-4D97-AF65-F5344CB8AC3E}">
        <p14:creationId xmlns:p14="http://schemas.microsoft.com/office/powerpoint/2010/main" val="187516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60928"/>
              </p:ext>
            </p:extLst>
          </p:nvPr>
        </p:nvGraphicFramePr>
        <p:xfrm>
          <a:off x="1119742" y="1500751"/>
          <a:ext cx="8881512" cy="4911669"/>
        </p:xfrm>
        <a:graphic>
          <a:graphicData uri="http://schemas.openxmlformats.org/drawingml/2006/table">
            <a:tbl>
              <a:tblPr/>
              <a:tblGrid>
                <a:gridCol w="11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905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2274484"/>
            <a:ext cx="557449" cy="5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6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19" y="3655054"/>
            <a:ext cx="762887" cy="6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7" name="Picture 1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4285496"/>
            <a:ext cx="543077" cy="60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8" name="Picture 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3" y="1524120"/>
            <a:ext cx="916523" cy="6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9" name="Picture 1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72" y="3029841"/>
            <a:ext cx="861780" cy="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1" name="Picture 19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51" y="5834507"/>
            <a:ext cx="642215" cy="6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2" name="Picture 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6" y="5850930"/>
            <a:ext cx="789376" cy="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3" name="Picture 19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71" y="5802761"/>
            <a:ext cx="655165" cy="6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4" name="Picture 1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81" y="5944584"/>
            <a:ext cx="765830" cy="41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5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8" y="5799627"/>
            <a:ext cx="583938" cy="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6" name="Picture 1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71" y="5825527"/>
            <a:ext cx="768185" cy="6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7" name="Picture 19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8" y="5850930"/>
            <a:ext cx="817041" cy="4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422" y="5040232"/>
            <a:ext cx="645018" cy="64501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Also an </a:t>
            </a:r>
            <a:r>
              <a:rPr lang="en-US" dirty="0" err="1"/>
              <a:t>NxN</a:t>
            </a:r>
            <a:r>
              <a:rPr lang="en-US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127722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332" y="1706391"/>
            <a:ext cx="7096836" cy="6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  <a:p>
            <a:r>
              <a:rPr lang="en-US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dirty="0"/>
              <a:t>Why </a:t>
            </a:r>
            <a:r>
              <a:rPr lang="en-US" dirty="0" err="1"/>
              <a:t>Docker</a:t>
            </a:r>
            <a:r>
              <a:rPr lang="en-US" dirty="0"/>
              <a:t> and Containers Matter?</a:t>
            </a:r>
          </a:p>
          <a:p>
            <a:r>
              <a:rPr lang="en-US" dirty="0"/>
              <a:t>How They Work?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119"/>
            <a:ext cx="6122158" cy="47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249" y="1768475"/>
            <a:ext cx="783502" cy="44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942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20310</TotalTime>
  <Words>1462</Words>
  <Application>Microsoft Office PowerPoint</Application>
  <PresentationFormat>Widescreen</PresentationFormat>
  <Paragraphs>545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Calibri</vt:lpstr>
      <vt:lpstr>Gill Sans</vt:lpstr>
      <vt:lpstr>Wingdings</vt:lpstr>
      <vt:lpstr>Office Theme</vt:lpstr>
      <vt:lpstr>    Future of Application Delivery</vt:lpstr>
      <vt:lpstr>Market View: Evolution of IT</vt:lpstr>
      <vt:lpstr>Challenges</vt:lpstr>
      <vt:lpstr>The Challenge</vt:lpstr>
      <vt:lpstr>Results in N X N compatibility nightmare</vt:lpstr>
      <vt:lpstr>PowerPoint Presentation</vt:lpstr>
      <vt:lpstr>Cargo Transport Pre-1960</vt:lpstr>
      <vt:lpstr>Also an NxN Matrix</vt:lpstr>
      <vt:lpstr>Contents</vt:lpstr>
      <vt:lpstr>Solution: Intermodal Shipping Container</vt:lpstr>
      <vt:lpstr>This eliminated the NXN problem…</vt:lpstr>
      <vt:lpstr>and spawned an Intermodal Shipping Container Ecosystem</vt:lpstr>
      <vt:lpstr>Docker is a shipping container system for code </vt:lpstr>
      <vt:lpstr>Or…put more simply</vt:lpstr>
      <vt:lpstr>Docker solves the NXN problem </vt:lpstr>
      <vt:lpstr>Contents</vt:lpstr>
      <vt:lpstr>Why containers matter</vt:lpstr>
      <vt:lpstr>Why Developers Care</vt:lpstr>
      <vt:lpstr>Why Devops Cares?</vt:lpstr>
      <vt:lpstr>Contents</vt:lpstr>
      <vt:lpstr>Containers vs. VMs </vt:lpstr>
      <vt:lpstr>Why are Docker containers lightweight?</vt:lpstr>
      <vt:lpstr>What are the basics of the Docker system?</vt:lpstr>
      <vt:lpstr>www.docker.io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Golub</dc:creator>
  <cp:lastModifiedBy>Gajendran Ganesapandian</cp:lastModifiedBy>
  <cp:revision>85</cp:revision>
  <dcterms:created xsi:type="dcterms:W3CDTF">2013-06-18T20:54:41Z</dcterms:created>
  <dcterms:modified xsi:type="dcterms:W3CDTF">2021-10-08T18:11:37Z</dcterms:modified>
</cp:coreProperties>
</file>