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7"/>
  </p:notesMasterIdLst>
  <p:sldIdLst>
    <p:sldId id="412" r:id="rId2"/>
    <p:sldId id="407" r:id="rId3"/>
    <p:sldId id="393" r:id="rId4"/>
    <p:sldId id="281" r:id="rId5"/>
    <p:sldId id="290" r:id="rId6"/>
    <p:sldId id="289" r:id="rId7"/>
    <p:sldId id="325" r:id="rId8"/>
    <p:sldId id="280" r:id="rId9"/>
    <p:sldId id="415" r:id="rId10"/>
    <p:sldId id="383" r:id="rId11"/>
    <p:sldId id="295" r:id="rId12"/>
    <p:sldId id="296" r:id="rId13"/>
    <p:sldId id="304" r:id="rId14"/>
    <p:sldId id="303" r:id="rId15"/>
    <p:sldId id="326" r:id="rId16"/>
    <p:sldId id="327" r:id="rId17"/>
    <p:sldId id="266" r:id="rId18"/>
    <p:sldId id="268" r:id="rId19"/>
    <p:sldId id="414" r:id="rId20"/>
    <p:sldId id="385" r:id="rId21"/>
    <p:sldId id="413" r:id="rId22"/>
    <p:sldId id="377" r:id="rId23"/>
    <p:sldId id="416" r:id="rId24"/>
    <p:sldId id="417" r:id="rId25"/>
    <p:sldId id="41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B986D2-E8C1-4D0A-990C-749DED7ABA5E}">
          <p14:sldIdLst>
            <p14:sldId id="412"/>
            <p14:sldId id="407"/>
            <p14:sldId id="393"/>
            <p14:sldId id="281"/>
            <p14:sldId id="290"/>
            <p14:sldId id="289"/>
            <p14:sldId id="325"/>
            <p14:sldId id="280"/>
            <p14:sldId id="415"/>
            <p14:sldId id="383"/>
            <p14:sldId id="295"/>
            <p14:sldId id="296"/>
            <p14:sldId id="304"/>
            <p14:sldId id="303"/>
            <p14:sldId id="326"/>
            <p14:sldId id="327"/>
            <p14:sldId id="266"/>
            <p14:sldId id="268"/>
            <p14:sldId id="414"/>
            <p14:sldId id="385"/>
            <p14:sldId id="413"/>
            <p14:sldId id="377"/>
            <p14:sldId id="416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34EB0B-E988-8150-0281-4755A9995831}" name="Cunha, Ester EMLI:EX" initials="EC" userId="S::Ester.Cunha@gov.bc.ca::43210c9d-d226-4927-97d5-4cc5fd043397" providerId="AD"/>
  <p188:author id="{879A7216-BEF8-9AA7-2DAF-F33553B25571}" name="Patel, Radha" initials="RP" userId="S::Radha.Patel@aecom.com::ceaa0764-2662-4ab6-a9aa-6a0e6cc4ef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B3E8"/>
    <a:srgbClr val="3392E7"/>
    <a:srgbClr val="318DDE"/>
    <a:srgbClr val="5EBA47"/>
    <a:srgbClr val="17486A"/>
    <a:srgbClr val="3E8EDE"/>
    <a:srgbClr val="03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 autoAdjust="0"/>
    <p:restoredTop sz="88350" autoAdjust="0"/>
  </p:normalViewPr>
  <p:slideViewPr>
    <p:cSldViewPr snapToGrid="0">
      <p:cViewPr varScale="1">
        <p:scale>
          <a:sx n="110" d="100"/>
          <a:sy n="110" d="100"/>
        </p:scale>
        <p:origin x="984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45" d="100"/>
        <a:sy n="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DE8E-C9EA-4A43-8789-DFF19C510078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56F99-1514-4F4B-89CD-D1870C00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FDFB1-1838-858B-1100-5C0313A4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5DE99B-C599-9C2E-FF52-5104B174A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5C7EB-8FA1-DDC5-5ECA-E2DCA914A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D8C58-5C59-2D89-D946-F5FF51480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408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96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822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08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26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42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F042-DB88-9A41-B1DE-7C463EC37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EEA8F-ADEB-5C98-83E9-213D9D035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04065-0FE6-46D4-10F8-0747359F9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22492-02F2-C22F-811B-2E1C30194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634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5AD5-F879-D9E9-3891-311A6136E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0FFC8-F1F4-A939-E1EE-5A41D1F69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C7B2D-8612-728E-35A5-0B1F8D2CA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B0357-4B9F-CC17-1E7A-A4F2C2228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66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The Identity Resolver (IDR) is the signpost to verifiable data. </a:t>
            </a:r>
            <a:r>
              <a:rPr lang="en-AU" sz="1200" dirty="0"/>
              <a:t>And must work whether the identity is of a product, a facility, or a legal entity. And must work with todays identifiers such as 1-D barcodes or “ABN”:”12345678910”</a:t>
            </a: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1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How does that work? As easy as 123 (or D-R-V)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BD92E-1568-9355-AEDB-5A62CFA9A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15042-935D-3744-C4BD-824083096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D6C53-84CC-97BB-A058-5B3500806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85BB-877F-4EAA-2B1E-741238968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1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1A0C7-B1FA-C892-6D3F-0AE98B661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6DCA70-CB0D-029A-9478-D76751762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CF220-381B-9753-B29D-AD5ED975F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4984-7177-84B4-49F0-4340763D5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769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24CBD-16DB-CC81-900C-4D512F43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E32E5F-E57B-2839-351B-2A6E0C060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A0718-1453-4709-EE63-D42104935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How does that work? As easy as 123 (or D-R-V)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1D05-0D4F-594B-EAC5-F879C143C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88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321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BA8FC-71F3-8B2F-82EF-8134C45A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73ED5-0466-698B-CA8D-52DF021BBF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BDA76E-4D67-B815-E865-ED6A9A262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EE72-145D-8E60-9EB7-E0AA80DB3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580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4B38A-BE5F-0290-105F-30BCAB2F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B3B1E9-672E-D50C-8625-9F2032AF51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1E5B5-7F71-5B99-80C0-A32BCB3AA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B86E2-9789-3C2F-AB3E-8342EE951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262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0E36F-C72B-1E03-007D-C2CDC95DC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B377C1-3E4F-05C0-A41F-56E7F91B8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124865-4E51-A2DE-6D37-01C203083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26D4A-0610-3BA8-B804-8BCE87A11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975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FD965-8BF8-7ABC-CE93-6D56E7878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85551-D24D-57E0-23BF-2647344F4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BF9B2-24AA-0415-6226-DBC996F2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2D8D5-04B9-D6B1-8E65-CCFFC687D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8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97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92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53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A4FC8-7DB3-BA79-6F8A-5CC61B416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D82D5-4533-1B21-C00F-0B5814103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F3141-372A-0B81-9938-38C66A4BA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1C19C-DE73-99AC-798F-08F0F910F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84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DPP is at the granularity of a shipped batch of product and has just what is needed for next stage. Scope 3 calculations simplified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Every actor can act independently.  No need to setup system-system connections in advance.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DPP, credentials and events are both human and machine readable so you can go digital without demanding any technology maturity of your customers. 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17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34E1B-21F1-52CA-BC60-AF3337907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251426-3119-6539-5A22-EC81DC49B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17454-C54C-EBA7-FA9B-9BDD7636E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3A58E-E92E-A1F3-69C9-D57ACD38A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76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160B-3A44-4C3B-BCEA-BD19AB6803E9}" type="datetime1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A4A9B5-7A37-EB74-653F-000671432CFE}"/>
              </a:ext>
            </a:extLst>
          </p:cNvPr>
          <p:cNvGrpSpPr/>
          <p:nvPr userDrawn="1"/>
        </p:nvGrpSpPr>
        <p:grpSpPr>
          <a:xfrm>
            <a:off x="7841743" y="193893"/>
            <a:ext cx="4110378" cy="6665283"/>
            <a:chOff x="6371416" y="193892"/>
            <a:chExt cx="3339682" cy="66652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468F0F-755F-76A9-F7CF-B730EAC5D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59247" y="193892"/>
              <a:ext cx="1564020" cy="36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16796D-9429-3C0B-65EB-AA13A0EE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1416" y="636953"/>
              <a:ext cx="3339682" cy="6222222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9A46A2A-D903-03FB-8396-8121CD2210D0}"/>
              </a:ext>
            </a:extLst>
          </p:cNvPr>
          <p:cNvSpPr/>
          <p:nvPr userDrawn="1"/>
        </p:nvSpPr>
        <p:spPr>
          <a:xfrm>
            <a:off x="0" y="0"/>
            <a:ext cx="38264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148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29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21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1989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9A38245A-2362-40A2-9432-11E173A2FE35}" type="datetime1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142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989" y="1248536"/>
            <a:ext cx="4781737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064" y="1251521"/>
            <a:ext cx="4783326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6FB96879-471E-46C8-A813-F70B84DA637C}" type="datetime1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1461989" y="1842868"/>
            <a:ext cx="4781737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842868"/>
            <a:ext cx="4781738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81A389D0-0F06-4052-931B-BC5D7EEFC8E9}" type="datetime1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4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05E0-37E7-4BCD-BA8D-3C81CE89C100}" type="datetime1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340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245A-2362-40A2-9432-11E173A2FE35}" type="datetime1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51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9D0-0F06-4052-931B-BC5D7EEFC8E9}" type="datetime1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C4FA-4788-483E-AD3A-36A4714E3E4D}" type="datetime1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1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657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76" r:id="rId12"/>
    <p:sldLayoutId id="2147483677" r:id="rId13"/>
    <p:sldLayoutId id="214748367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4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10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6.jpe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4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eg"/><Relationship Id="rId5" Type="http://schemas.openxmlformats.org/officeDocument/2006/relationships/image" Target="../media/image75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8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40.png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7.png"/><Relationship Id="rId5" Type="http://schemas.openxmlformats.org/officeDocument/2006/relationships/image" Target="../media/image16.jpe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530DA-3B98-ABA1-98CC-26621C281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3C489-91EA-614D-6298-11B957CB1B53}"/>
              </a:ext>
            </a:extLst>
          </p:cNvPr>
          <p:cNvSpPr txBox="1"/>
          <p:nvPr/>
        </p:nvSpPr>
        <p:spPr>
          <a:xfrm>
            <a:off x="4032149" y="2529098"/>
            <a:ext cx="36999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Specification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111297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Rounded Rectangle 4199">
            <a:extLst>
              <a:ext uri="{FF2B5EF4-FFF2-40B4-BE49-F238E27FC236}">
                <a16:creationId xmlns:a16="http://schemas.microsoft.com/office/drawing/2014/main" id="{AF787F79-E88E-3A73-F559-6D1D9037B1FD}"/>
              </a:ext>
            </a:extLst>
          </p:cNvPr>
          <p:cNvSpPr/>
          <p:nvPr/>
        </p:nvSpPr>
        <p:spPr>
          <a:xfrm>
            <a:off x="9364206" y="958720"/>
            <a:ext cx="2352243" cy="5711590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Externally and independently governed vocabularies.</a:t>
            </a:r>
          </a:p>
          <a:p>
            <a:r>
              <a:rPr lang="en-AU" sz="1200" dirty="0">
                <a:solidFill>
                  <a:schemeClr val="tx1"/>
                </a:solidFill>
              </a:rPr>
              <a:t>(but should be stable and versioned)</a:t>
            </a:r>
          </a:p>
        </p:txBody>
      </p:sp>
      <p:sp>
        <p:nvSpPr>
          <p:cNvPr id="4198" name="Rounded Rectangle 4197">
            <a:extLst>
              <a:ext uri="{FF2B5EF4-FFF2-40B4-BE49-F238E27FC236}">
                <a16:creationId xmlns:a16="http://schemas.microsoft.com/office/drawing/2014/main" id="{85B918DE-C16B-91B8-F0F2-CDF4774F9219}"/>
              </a:ext>
            </a:extLst>
          </p:cNvPr>
          <p:cNvSpPr/>
          <p:nvPr/>
        </p:nvSpPr>
        <p:spPr>
          <a:xfrm>
            <a:off x="3075841" y="962705"/>
            <a:ext cx="5753972" cy="1022698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W3C VC Project Governance</a:t>
            </a:r>
          </a:p>
        </p:txBody>
      </p:sp>
      <p:sp>
        <p:nvSpPr>
          <p:cNvPr id="4191" name="Rounded Rectangle 4190">
            <a:extLst>
              <a:ext uri="{FF2B5EF4-FFF2-40B4-BE49-F238E27FC236}">
                <a16:creationId xmlns:a16="http://schemas.microsoft.com/office/drawing/2014/main" id="{EF8D4909-AD11-E16E-33E1-5F04E1B8581F}"/>
              </a:ext>
            </a:extLst>
          </p:cNvPr>
          <p:cNvSpPr/>
          <p:nvPr/>
        </p:nvSpPr>
        <p:spPr>
          <a:xfrm>
            <a:off x="3115171" y="4703771"/>
            <a:ext cx="5753972" cy="1966539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AATP Project Governance</a:t>
            </a:r>
          </a:p>
        </p:txBody>
      </p:sp>
      <p:sp>
        <p:nvSpPr>
          <p:cNvPr id="4190" name="Rounded Rectangle 4189">
            <a:extLst>
              <a:ext uri="{FF2B5EF4-FFF2-40B4-BE49-F238E27FC236}">
                <a16:creationId xmlns:a16="http://schemas.microsoft.com/office/drawing/2014/main" id="{0C62C86B-BEC0-C5AD-F580-4AEFC94D0CB8}"/>
              </a:ext>
            </a:extLst>
          </p:cNvPr>
          <p:cNvSpPr/>
          <p:nvPr/>
        </p:nvSpPr>
        <p:spPr>
          <a:xfrm>
            <a:off x="3077794" y="2371265"/>
            <a:ext cx="5753972" cy="1912173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UNTP Project Governance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E6BAF03-E224-9D6E-0A6A-0E1221C84C0C}"/>
              </a:ext>
            </a:extLst>
          </p:cNvPr>
          <p:cNvSpPr/>
          <p:nvPr/>
        </p:nvSpPr>
        <p:spPr>
          <a:xfrm>
            <a:off x="6098769" y="2481554"/>
            <a:ext cx="2103982" cy="13645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UNTP DPP 1.0</a:t>
            </a:r>
          </a:p>
        </p:txBody>
      </p:sp>
      <p:sp>
        <p:nvSpPr>
          <p:cNvPr id="4168" name="Rounded Rectangle 4167">
            <a:extLst>
              <a:ext uri="{FF2B5EF4-FFF2-40B4-BE49-F238E27FC236}">
                <a16:creationId xmlns:a16="http://schemas.microsoft.com/office/drawing/2014/main" id="{118176CB-33B8-F18F-C4EF-EDFF50E3F5B8}"/>
              </a:ext>
            </a:extLst>
          </p:cNvPr>
          <p:cNvSpPr/>
          <p:nvPr/>
        </p:nvSpPr>
        <p:spPr>
          <a:xfrm>
            <a:off x="5841398" y="2753190"/>
            <a:ext cx="2141906" cy="14524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UNTP DPP 1.1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D01C2-F55A-83D1-F640-3F12FB5E78CD}"/>
              </a:ext>
            </a:extLst>
          </p:cNvPr>
          <p:cNvSpPr txBox="1"/>
          <p:nvPr/>
        </p:nvSpPr>
        <p:spPr>
          <a:xfrm>
            <a:off x="438544" y="222471"/>
            <a:ext cx="10231519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How the underlying data standard governance works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4C67CEA4-D813-392B-134D-CBF8BF06C72F}"/>
              </a:ext>
            </a:extLst>
          </p:cNvPr>
          <p:cNvSpPr txBox="1"/>
          <p:nvPr/>
        </p:nvSpPr>
        <p:spPr>
          <a:xfrm>
            <a:off x="428648" y="958259"/>
            <a:ext cx="231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Using a DPP credential as an example.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B430C4-54A2-CBFC-4CF7-5521D0B4F1FD}"/>
              </a:ext>
            </a:extLst>
          </p:cNvPr>
          <p:cNvSpPr/>
          <p:nvPr/>
        </p:nvSpPr>
        <p:spPr>
          <a:xfrm>
            <a:off x="3305448" y="2711077"/>
            <a:ext cx="1048215" cy="133501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AE896-0988-B4D0-BEF7-5C27DEDB2C58}"/>
              </a:ext>
            </a:extLst>
          </p:cNvPr>
          <p:cNvSpPr txBox="1"/>
          <p:nvPr/>
        </p:nvSpPr>
        <p:spPr>
          <a:xfrm>
            <a:off x="3426609" y="2728816"/>
            <a:ext cx="8266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UNTP Digital Product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V1.1</a:t>
            </a:r>
          </a:p>
        </p:txBody>
      </p:sp>
      <p:pic>
        <p:nvPicPr>
          <p:cNvPr id="40" name="Picture 6" descr="Digital Certificate Icon Vector Images (over 8,400)">
            <a:extLst>
              <a:ext uri="{FF2B5EF4-FFF2-40B4-BE49-F238E27FC236}">
                <a16:creationId xmlns:a16="http://schemas.microsoft.com/office/drawing/2014/main" id="{0973D6FF-129B-7931-0454-49722C77E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75712" y="3895833"/>
            <a:ext cx="355901" cy="3359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9CD3C36-BFB3-031E-C4EF-36EDCC48D083}"/>
              </a:ext>
            </a:extLst>
          </p:cNvPr>
          <p:cNvSpPr/>
          <p:nvPr/>
        </p:nvSpPr>
        <p:spPr>
          <a:xfrm>
            <a:off x="5998409" y="3636887"/>
            <a:ext cx="1840387" cy="409205"/>
          </a:xfrm>
          <a:prstGeom prst="roundRect">
            <a:avLst>
              <a:gd name="adj" fmla="val 44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 Schema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(complete self-contained)</a:t>
            </a:r>
          </a:p>
        </p:txBody>
      </p:sp>
      <p:sp>
        <p:nvSpPr>
          <p:cNvPr id="4101" name="Rounded Rectangle 4100">
            <a:extLst>
              <a:ext uri="{FF2B5EF4-FFF2-40B4-BE49-F238E27FC236}">
                <a16:creationId xmlns:a16="http://schemas.microsoft.com/office/drawing/2014/main" id="{7C63DFDB-F062-3E0B-F841-6DB9C690061D}"/>
              </a:ext>
            </a:extLst>
          </p:cNvPr>
          <p:cNvSpPr/>
          <p:nvPr/>
        </p:nvSpPr>
        <p:spPr>
          <a:xfrm>
            <a:off x="5998409" y="3045184"/>
            <a:ext cx="1812519" cy="440231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(extends VCDM)</a:t>
            </a:r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D778013-27EA-F74B-DB41-E7935599ECBF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4353663" y="3378585"/>
            <a:ext cx="1644746" cy="462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Arrow Connector 4121">
            <a:extLst>
              <a:ext uri="{FF2B5EF4-FFF2-40B4-BE49-F238E27FC236}">
                <a16:creationId xmlns:a16="http://schemas.microsoft.com/office/drawing/2014/main" id="{275281E0-B9AD-3084-9D9D-3D8982BE2717}"/>
              </a:ext>
            </a:extLst>
          </p:cNvPr>
          <p:cNvCxnSpPr>
            <a:cxnSpLocks/>
            <a:stCxn id="8" idx="3"/>
            <a:endCxn id="4101" idx="1"/>
          </p:cNvCxnSpPr>
          <p:nvPr/>
        </p:nvCxnSpPr>
        <p:spPr>
          <a:xfrm flipV="1">
            <a:off x="4353663" y="3265300"/>
            <a:ext cx="1644746" cy="113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EA8D6E5-1B58-957F-9528-93BD564815C0}"/>
              </a:ext>
            </a:extLst>
          </p:cNvPr>
          <p:cNvSpPr txBox="1"/>
          <p:nvPr/>
        </p:nvSpPr>
        <p:spPr>
          <a:xfrm rot="859153">
            <a:off x="4566869" y="3580867"/>
            <a:ext cx="145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Structure defined by</a:t>
            </a:r>
          </a:p>
        </p:txBody>
      </p:sp>
      <p:sp>
        <p:nvSpPr>
          <p:cNvPr id="4165" name="TextBox 4164">
            <a:extLst>
              <a:ext uri="{FF2B5EF4-FFF2-40B4-BE49-F238E27FC236}">
                <a16:creationId xmlns:a16="http://schemas.microsoft.com/office/drawing/2014/main" id="{EADF14D0-4391-4437-8C20-4F3D6AA580AE}"/>
              </a:ext>
            </a:extLst>
          </p:cNvPr>
          <p:cNvSpPr txBox="1"/>
          <p:nvPr/>
        </p:nvSpPr>
        <p:spPr>
          <a:xfrm rot="21364125">
            <a:off x="4488750" y="3028362"/>
            <a:ext cx="14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Meaning defined by</a:t>
            </a:r>
          </a:p>
        </p:txBody>
      </p:sp>
      <p:sp>
        <p:nvSpPr>
          <p:cNvPr id="4171" name="Rounded Rectangle 4170">
            <a:extLst>
              <a:ext uri="{FF2B5EF4-FFF2-40B4-BE49-F238E27FC236}">
                <a16:creationId xmlns:a16="http://schemas.microsoft.com/office/drawing/2014/main" id="{FCE625B6-901A-4E17-AAA4-9A270E4B2B14}"/>
              </a:ext>
            </a:extLst>
          </p:cNvPr>
          <p:cNvSpPr/>
          <p:nvPr/>
        </p:nvSpPr>
        <p:spPr>
          <a:xfrm>
            <a:off x="9628517" y="3166291"/>
            <a:ext cx="1793014" cy="359693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ref.gs1.org/</a:t>
            </a:r>
            <a:r>
              <a:rPr lang="en-AU" sz="1200" dirty="0" err="1">
                <a:solidFill>
                  <a:schemeClr val="tx1"/>
                </a:solidFill>
              </a:rPr>
              <a:t>epcis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72" name="Rounded Rectangle 4171">
            <a:extLst>
              <a:ext uri="{FF2B5EF4-FFF2-40B4-BE49-F238E27FC236}">
                <a16:creationId xmlns:a16="http://schemas.microsoft.com/office/drawing/2014/main" id="{B40E2B32-2EEC-C1CC-7008-9159DEE21D12}"/>
              </a:ext>
            </a:extLst>
          </p:cNvPr>
          <p:cNvSpPr/>
          <p:nvPr/>
        </p:nvSpPr>
        <p:spPr>
          <a:xfrm>
            <a:off x="9617317" y="1936283"/>
            <a:ext cx="1793014" cy="371386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schema.org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73" name="Rounded Rectangle 4172">
            <a:extLst>
              <a:ext uri="{FF2B5EF4-FFF2-40B4-BE49-F238E27FC236}">
                <a16:creationId xmlns:a16="http://schemas.microsoft.com/office/drawing/2014/main" id="{CCCBDA3F-414F-29D2-5512-AB9B6CAB4BB3}"/>
              </a:ext>
            </a:extLst>
          </p:cNvPr>
          <p:cNvSpPr/>
          <p:nvPr/>
        </p:nvSpPr>
        <p:spPr>
          <a:xfrm>
            <a:off x="9628517" y="2514127"/>
            <a:ext cx="1793014" cy="428238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vocabulary.uncefact.org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75" name="Straight Arrow Connector 4174">
            <a:extLst>
              <a:ext uri="{FF2B5EF4-FFF2-40B4-BE49-F238E27FC236}">
                <a16:creationId xmlns:a16="http://schemas.microsoft.com/office/drawing/2014/main" id="{350F6DF1-D413-8105-5882-F7EA41325475}"/>
              </a:ext>
            </a:extLst>
          </p:cNvPr>
          <p:cNvCxnSpPr>
            <a:cxnSpLocks/>
            <a:stCxn id="4101" idx="3"/>
            <a:endCxn id="4171" idx="1"/>
          </p:cNvCxnSpPr>
          <p:nvPr/>
        </p:nvCxnSpPr>
        <p:spPr>
          <a:xfrm>
            <a:off x="7810928" y="3265300"/>
            <a:ext cx="1817589" cy="808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0" name="Straight Arrow Connector 4179">
            <a:extLst>
              <a:ext uri="{FF2B5EF4-FFF2-40B4-BE49-F238E27FC236}">
                <a16:creationId xmlns:a16="http://schemas.microsoft.com/office/drawing/2014/main" id="{304A2682-7B78-189D-65BC-B8C4927C2984}"/>
              </a:ext>
            </a:extLst>
          </p:cNvPr>
          <p:cNvCxnSpPr>
            <a:cxnSpLocks/>
            <a:stCxn id="4101" idx="3"/>
            <a:endCxn id="4172" idx="1"/>
          </p:cNvCxnSpPr>
          <p:nvPr/>
        </p:nvCxnSpPr>
        <p:spPr>
          <a:xfrm flipV="1">
            <a:off x="7810928" y="2121976"/>
            <a:ext cx="1806389" cy="1143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4" name="Straight Arrow Connector 4183">
            <a:extLst>
              <a:ext uri="{FF2B5EF4-FFF2-40B4-BE49-F238E27FC236}">
                <a16:creationId xmlns:a16="http://schemas.microsoft.com/office/drawing/2014/main" id="{1013E304-0843-79FE-10EF-A11B5827D25D}"/>
              </a:ext>
            </a:extLst>
          </p:cNvPr>
          <p:cNvCxnSpPr>
            <a:cxnSpLocks/>
            <a:stCxn id="4101" idx="3"/>
            <a:endCxn id="4173" idx="1"/>
          </p:cNvCxnSpPr>
          <p:nvPr/>
        </p:nvCxnSpPr>
        <p:spPr>
          <a:xfrm flipV="1">
            <a:off x="7810928" y="2728246"/>
            <a:ext cx="1817589" cy="537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7" name="TextBox 4186">
            <a:extLst>
              <a:ext uri="{FF2B5EF4-FFF2-40B4-BE49-F238E27FC236}">
                <a16:creationId xmlns:a16="http://schemas.microsoft.com/office/drawing/2014/main" id="{75B67CE9-69C7-78AA-C3B6-B5B6C528D752}"/>
              </a:ext>
            </a:extLst>
          </p:cNvPr>
          <p:cNvSpPr txBox="1"/>
          <p:nvPr/>
        </p:nvSpPr>
        <p:spPr>
          <a:xfrm rot="16200000">
            <a:off x="8174119" y="3193237"/>
            <a:ext cx="179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References terms in </a:t>
            </a:r>
          </a:p>
        </p:txBody>
      </p:sp>
      <p:sp>
        <p:nvSpPr>
          <p:cNvPr id="4196" name="TextBox 4195">
            <a:extLst>
              <a:ext uri="{FF2B5EF4-FFF2-40B4-BE49-F238E27FC236}">
                <a16:creationId xmlns:a16="http://schemas.microsoft.com/office/drawing/2014/main" id="{A62494F0-502E-8691-C152-ADF9E53D399B}"/>
              </a:ext>
            </a:extLst>
          </p:cNvPr>
          <p:cNvSpPr txBox="1"/>
          <p:nvPr/>
        </p:nvSpPr>
        <p:spPr>
          <a:xfrm>
            <a:off x="409517" y="2633636"/>
            <a:ext cx="228600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AU" b="0" dirty="0">
              <a:solidFill>
                <a:schemeClr val="tx1"/>
              </a:solidFill>
            </a:endParaRPr>
          </a:p>
          <a:p>
            <a:r>
              <a:rPr lang="en-AU" b="0" dirty="0">
                <a:solidFill>
                  <a:schemeClr val="tx1"/>
                </a:solidFill>
              </a:rPr>
              <a:t>“type”:[”</a:t>
            </a:r>
            <a:r>
              <a:rPr lang="en-AU" b="0" dirty="0" err="1">
                <a:solidFill>
                  <a:schemeClr val="tx1"/>
                </a:solidFill>
              </a:rPr>
              <a:t>VerifiableCredential</a:t>
            </a:r>
            <a:r>
              <a:rPr lang="en-AU" b="0" dirty="0">
                <a:solidFill>
                  <a:schemeClr val="tx1"/>
                </a:solidFill>
              </a:rPr>
              <a:t>”, “</a:t>
            </a:r>
            <a:r>
              <a:rPr lang="en-AU" b="0" dirty="0" err="1">
                <a:solidFill>
                  <a:schemeClr val="tx1"/>
                </a:solidFill>
              </a:rPr>
              <a:t>DigitalProductPassport</a:t>
            </a:r>
            <a:r>
              <a:rPr lang="en-AU" b="0" dirty="0">
                <a:solidFill>
                  <a:schemeClr val="tx1"/>
                </a:solidFill>
              </a:rPr>
              <a:t>”],</a:t>
            </a:r>
          </a:p>
          <a:p>
            <a:r>
              <a:rPr lang="en-AU" b="0" dirty="0">
                <a:solidFill>
                  <a:schemeClr val="tx1"/>
                </a:solidFill>
              </a:rPr>
              <a:t>…</a:t>
            </a:r>
          </a:p>
          <a:p>
            <a:r>
              <a:rPr lang="en-AU" b="0" dirty="0">
                <a:solidFill>
                  <a:schemeClr val="tx1"/>
                </a:solidFill>
              </a:rPr>
              <a:t>“type”:[“Facility”]</a:t>
            </a:r>
          </a:p>
          <a:p>
            <a:r>
              <a:rPr lang="en-AU" b="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16" name="Rounded Rectangle 4115">
            <a:extLst>
              <a:ext uri="{FF2B5EF4-FFF2-40B4-BE49-F238E27FC236}">
                <a16:creationId xmlns:a16="http://schemas.microsoft.com/office/drawing/2014/main" id="{E740E25A-4558-D978-EB01-EA9D598C21F6}"/>
              </a:ext>
            </a:extLst>
          </p:cNvPr>
          <p:cNvSpPr/>
          <p:nvPr/>
        </p:nvSpPr>
        <p:spPr>
          <a:xfrm>
            <a:off x="6109000" y="4810947"/>
            <a:ext cx="2103982" cy="15001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DLP 0.9</a:t>
            </a:r>
          </a:p>
        </p:txBody>
      </p:sp>
      <p:sp>
        <p:nvSpPr>
          <p:cNvPr id="4169" name="Rounded Rectangle 4168">
            <a:extLst>
              <a:ext uri="{FF2B5EF4-FFF2-40B4-BE49-F238E27FC236}">
                <a16:creationId xmlns:a16="http://schemas.microsoft.com/office/drawing/2014/main" id="{3551593C-60BF-3F7F-F6D8-AFCD425B7474}"/>
              </a:ext>
            </a:extLst>
          </p:cNvPr>
          <p:cNvSpPr/>
          <p:nvPr/>
        </p:nvSpPr>
        <p:spPr>
          <a:xfrm>
            <a:off x="5923528" y="5085726"/>
            <a:ext cx="2103982" cy="14227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DLP 1.0</a:t>
            </a:r>
          </a:p>
        </p:txBody>
      </p:sp>
      <p:sp>
        <p:nvSpPr>
          <p:cNvPr id="4127" name="Rounded Rectangle 4126">
            <a:extLst>
              <a:ext uri="{FF2B5EF4-FFF2-40B4-BE49-F238E27FC236}">
                <a16:creationId xmlns:a16="http://schemas.microsoft.com/office/drawing/2014/main" id="{112F2268-9022-03B5-D4F9-7F4B603AD8F9}"/>
              </a:ext>
            </a:extLst>
          </p:cNvPr>
          <p:cNvSpPr/>
          <p:nvPr/>
        </p:nvSpPr>
        <p:spPr>
          <a:xfrm>
            <a:off x="3316461" y="5039662"/>
            <a:ext cx="1048215" cy="133501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128" name="TextBox 4127">
            <a:extLst>
              <a:ext uri="{FF2B5EF4-FFF2-40B4-BE49-F238E27FC236}">
                <a16:creationId xmlns:a16="http://schemas.microsoft.com/office/drawing/2014/main" id="{3FDA525E-E8B7-5DF5-27E6-0904E261507A}"/>
              </a:ext>
            </a:extLst>
          </p:cNvPr>
          <p:cNvSpPr txBox="1"/>
          <p:nvPr/>
        </p:nvSpPr>
        <p:spPr>
          <a:xfrm>
            <a:off x="3377042" y="5154987"/>
            <a:ext cx="9270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AATP Digital Livestock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V1.0</a:t>
            </a:r>
          </a:p>
        </p:txBody>
      </p:sp>
      <p:pic>
        <p:nvPicPr>
          <p:cNvPr id="4129" name="Picture 6" descr="Digital Certificate Icon Vector Images (over 8,400)">
            <a:extLst>
              <a:ext uri="{FF2B5EF4-FFF2-40B4-BE49-F238E27FC236}">
                <a16:creationId xmlns:a16="http://schemas.microsoft.com/office/drawing/2014/main" id="{73924FC5-BBEE-BF0A-91DF-8C7F48989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86725" y="6224418"/>
            <a:ext cx="355901" cy="335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132" name="Straight Arrow Connector 4131">
            <a:extLst>
              <a:ext uri="{FF2B5EF4-FFF2-40B4-BE49-F238E27FC236}">
                <a16:creationId xmlns:a16="http://schemas.microsoft.com/office/drawing/2014/main" id="{33F79773-512D-8B1C-EE6E-DF51EFBA877E}"/>
              </a:ext>
            </a:extLst>
          </p:cNvPr>
          <p:cNvCxnSpPr>
            <a:cxnSpLocks/>
            <a:stCxn id="4127" idx="3"/>
            <a:endCxn id="4134" idx="1"/>
          </p:cNvCxnSpPr>
          <p:nvPr/>
        </p:nvCxnSpPr>
        <p:spPr>
          <a:xfrm>
            <a:off x="4364676" y="5707170"/>
            <a:ext cx="1699726" cy="4688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4" name="Rounded Rectangle 4133">
            <a:extLst>
              <a:ext uri="{FF2B5EF4-FFF2-40B4-BE49-F238E27FC236}">
                <a16:creationId xmlns:a16="http://schemas.microsoft.com/office/drawing/2014/main" id="{4F4586A1-0EEC-47C9-909C-6C62542B4800}"/>
              </a:ext>
            </a:extLst>
          </p:cNvPr>
          <p:cNvSpPr/>
          <p:nvPr/>
        </p:nvSpPr>
        <p:spPr>
          <a:xfrm>
            <a:off x="6064402" y="5937988"/>
            <a:ext cx="1821119" cy="476006"/>
          </a:xfrm>
          <a:prstGeom prst="roundRect">
            <a:avLst>
              <a:gd name="adj" fmla="val 44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 Schema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(complete self-contained)</a:t>
            </a:r>
          </a:p>
        </p:txBody>
      </p:sp>
      <p:sp>
        <p:nvSpPr>
          <p:cNvPr id="4141" name="Rounded Rectangle 4140">
            <a:extLst>
              <a:ext uri="{FF2B5EF4-FFF2-40B4-BE49-F238E27FC236}">
                <a16:creationId xmlns:a16="http://schemas.microsoft.com/office/drawing/2014/main" id="{9317EBF7-5F1E-23ED-D9E4-97AC95C1D227}"/>
              </a:ext>
            </a:extLst>
          </p:cNvPr>
          <p:cNvSpPr/>
          <p:nvPr/>
        </p:nvSpPr>
        <p:spPr>
          <a:xfrm>
            <a:off x="6064402" y="5392787"/>
            <a:ext cx="1794975" cy="448195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(extends UNTP)</a:t>
            </a:r>
          </a:p>
        </p:txBody>
      </p: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E27DBD05-A758-A2CA-A889-9C8B173EDACF}"/>
              </a:ext>
            </a:extLst>
          </p:cNvPr>
          <p:cNvCxnSpPr>
            <a:cxnSpLocks/>
            <a:stCxn id="4127" idx="3"/>
            <a:endCxn id="4141" idx="1"/>
          </p:cNvCxnSpPr>
          <p:nvPr/>
        </p:nvCxnSpPr>
        <p:spPr>
          <a:xfrm flipV="1">
            <a:off x="4364676" y="5616885"/>
            <a:ext cx="1699726" cy="90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6" name="TextBox 4165">
            <a:extLst>
              <a:ext uri="{FF2B5EF4-FFF2-40B4-BE49-F238E27FC236}">
                <a16:creationId xmlns:a16="http://schemas.microsoft.com/office/drawing/2014/main" id="{8FF93772-A827-854C-F51C-B70D7B7E627D}"/>
              </a:ext>
            </a:extLst>
          </p:cNvPr>
          <p:cNvSpPr txBox="1"/>
          <p:nvPr/>
        </p:nvSpPr>
        <p:spPr>
          <a:xfrm rot="21355717">
            <a:off x="4465768" y="5392798"/>
            <a:ext cx="14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Meaning defined by</a:t>
            </a:r>
          </a:p>
        </p:txBody>
      </p:sp>
      <p:sp>
        <p:nvSpPr>
          <p:cNvPr id="4167" name="TextBox 4166">
            <a:extLst>
              <a:ext uri="{FF2B5EF4-FFF2-40B4-BE49-F238E27FC236}">
                <a16:creationId xmlns:a16="http://schemas.microsoft.com/office/drawing/2014/main" id="{8ACFE7B1-7A0A-8302-E8AF-7903ACE82E2F}"/>
              </a:ext>
            </a:extLst>
          </p:cNvPr>
          <p:cNvSpPr txBox="1"/>
          <p:nvPr/>
        </p:nvSpPr>
        <p:spPr>
          <a:xfrm rot="983910">
            <a:off x="4448002" y="5907356"/>
            <a:ext cx="145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Structure defined by</a:t>
            </a:r>
          </a:p>
        </p:txBody>
      </p:sp>
      <p:sp>
        <p:nvSpPr>
          <p:cNvPr id="4170" name="Up Arrow 4169">
            <a:extLst>
              <a:ext uri="{FF2B5EF4-FFF2-40B4-BE49-F238E27FC236}">
                <a16:creationId xmlns:a16="http://schemas.microsoft.com/office/drawing/2014/main" id="{C86DB67F-2CFF-8AA5-2784-F41513B6AAC5}"/>
              </a:ext>
            </a:extLst>
          </p:cNvPr>
          <p:cNvSpPr/>
          <p:nvPr/>
        </p:nvSpPr>
        <p:spPr>
          <a:xfrm>
            <a:off x="6169116" y="4339175"/>
            <a:ext cx="1650380" cy="2803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174" name="Rounded Rectangle 4173">
            <a:extLst>
              <a:ext uri="{FF2B5EF4-FFF2-40B4-BE49-F238E27FC236}">
                <a16:creationId xmlns:a16="http://schemas.microsoft.com/office/drawing/2014/main" id="{0D8579E1-8E2B-2FA5-16E9-3A3339110D05}"/>
              </a:ext>
            </a:extLst>
          </p:cNvPr>
          <p:cNvSpPr/>
          <p:nvPr/>
        </p:nvSpPr>
        <p:spPr>
          <a:xfrm>
            <a:off x="9749501" y="5039662"/>
            <a:ext cx="1689388" cy="434211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vocab.daff.gov.au</a:t>
            </a:r>
            <a:r>
              <a:rPr lang="en-AU" sz="1200" dirty="0">
                <a:solidFill>
                  <a:schemeClr val="tx1"/>
                </a:solidFill>
              </a:rPr>
              <a:t>/</a:t>
            </a:r>
            <a:r>
              <a:rPr lang="en-AU" sz="1200" dirty="0" err="1">
                <a:solidFill>
                  <a:schemeClr val="tx1"/>
                </a:solidFill>
              </a:rPr>
              <a:t>aatp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88" name="Straight Arrow Connector 4187">
            <a:extLst>
              <a:ext uri="{FF2B5EF4-FFF2-40B4-BE49-F238E27FC236}">
                <a16:creationId xmlns:a16="http://schemas.microsoft.com/office/drawing/2014/main" id="{DB3BE07D-1A13-201A-0687-CB9520A80BD3}"/>
              </a:ext>
            </a:extLst>
          </p:cNvPr>
          <p:cNvCxnSpPr>
            <a:cxnSpLocks/>
            <a:stCxn id="4141" idx="3"/>
            <a:endCxn id="4174" idx="1"/>
          </p:cNvCxnSpPr>
          <p:nvPr/>
        </p:nvCxnSpPr>
        <p:spPr>
          <a:xfrm flipV="1">
            <a:off x="7859377" y="5256768"/>
            <a:ext cx="1890124" cy="360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2" name="Straight Arrow Connector 4191">
            <a:extLst>
              <a:ext uri="{FF2B5EF4-FFF2-40B4-BE49-F238E27FC236}">
                <a16:creationId xmlns:a16="http://schemas.microsoft.com/office/drawing/2014/main" id="{F0655BD9-A928-0731-8B8F-78D422222FC9}"/>
              </a:ext>
            </a:extLst>
          </p:cNvPr>
          <p:cNvCxnSpPr>
            <a:cxnSpLocks/>
            <a:stCxn id="4127" idx="0"/>
            <a:endCxn id="8" idx="2"/>
          </p:cNvCxnSpPr>
          <p:nvPr/>
        </p:nvCxnSpPr>
        <p:spPr>
          <a:xfrm flipH="1" flipV="1">
            <a:off x="3829556" y="4034941"/>
            <a:ext cx="11013" cy="10047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1" name="TextBox 4210">
            <a:extLst>
              <a:ext uri="{FF2B5EF4-FFF2-40B4-BE49-F238E27FC236}">
                <a16:creationId xmlns:a16="http://schemas.microsoft.com/office/drawing/2014/main" id="{3F01AE03-09F9-41CD-E148-BAFA2C986539}"/>
              </a:ext>
            </a:extLst>
          </p:cNvPr>
          <p:cNvSpPr txBox="1"/>
          <p:nvPr/>
        </p:nvSpPr>
        <p:spPr>
          <a:xfrm>
            <a:off x="3812693" y="4341685"/>
            <a:ext cx="2140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/>
              <a:t>Is interoperable with</a:t>
            </a:r>
          </a:p>
        </p:txBody>
      </p:sp>
      <p:sp>
        <p:nvSpPr>
          <p:cNvPr id="4223" name="Rounded Rectangle 4222">
            <a:extLst>
              <a:ext uri="{FF2B5EF4-FFF2-40B4-BE49-F238E27FC236}">
                <a16:creationId xmlns:a16="http://schemas.microsoft.com/office/drawing/2014/main" id="{6254764F-273E-C8E3-6FC9-C17847AF94A3}"/>
              </a:ext>
            </a:extLst>
          </p:cNvPr>
          <p:cNvSpPr/>
          <p:nvPr/>
        </p:nvSpPr>
        <p:spPr>
          <a:xfrm>
            <a:off x="9749501" y="5644249"/>
            <a:ext cx="1689388" cy="348862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Icar.org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224" name="Straight Arrow Connector 4223">
            <a:extLst>
              <a:ext uri="{FF2B5EF4-FFF2-40B4-BE49-F238E27FC236}">
                <a16:creationId xmlns:a16="http://schemas.microsoft.com/office/drawing/2014/main" id="{AC04E474-AC5B-18C2-A37B-7901EE00A71B}"/>
              </a:ext>
            </a:extLst>
          </p:cNvPr>
          <p:cNvCxnSpPr>
            <a:cxnSpLocks/>
            <a:stCxn id="4141" idx="3"/>
            <a:endCxn id="4223" idx="1"/>
          </p:cNvCxnSpPr>
          <p:nvPr/>
        </p:nvCxnSpPr>
        <p:spPr>
          <a:xfrm>
            <a:off x="7859377" y="5616885"/>
            <a:ext cx="1890124" cy="2017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9" name="Rounded Rectangle 4238">
            <a:extLst>
              <a:ext uri="{FF2B5EF4-FFF2-40B4-BE49-F238E27FC236}">
                <a16:creationId xmlns:a16="http://schemas.microsoft.com/office/drawing/2014/main" id="{14358545-62BF-9208-7797-DBBEC384E0E9}"/>
              </a:ext>
            </a:extLst>
          </p:cNvPr>
          <p:cNvSpPr/>
          <p:nvPr/>
        </p:nvSpPr>
        <p:spPr>
          <a:xfrm>
            <a:off x="9777285" y="6152101"/>
            <a:ext cx="1661604" cy="348862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Other Ag standard</a:t>
            </a:r>
          </a:p>
        </p:txBody>
      </p:sp>
      <p:cxnSp>
        <p:nvCxnSpPr>
          <p:cNvPr id="4241" name="Straight Arrow Connector 4240">
            <a:extLst>
              <a:ext uri="{FF2B5EF4-FFF2-40B4-BE49-F238E27FC236}">
                <a16:creationId xmlns:a16="http://schemas.microsoft.com/office/drawing/2014/main" id="{6DF14CB3-B263-818E-B0D0-5FF532EA34B7}"/>
              </a:ext>
            </a:extLst>
          </p:cNvPr>
          <p:cNvCxnSpPr>
            <a:cxnSpLocks/>
            <a:stCxn id="4141" idx="3"/>
            <a:endCxn id="4239" idx="1"/>
          </p:cNvCxnSpPr>
          <p:nvPr/>
        </p:nvCxnSpPr>
        <p:spPr>
          <a:xfrm>
            <a:off x="7859377" y="5616885"/>
            <a:ext cx="1917908" cy="7096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4" name="TextBox 4243">
            <a:extLst>
              <a:ext uri="{FF2B5EF4-FFF2-40B4-BE49-F238E27FC236}">
                <a16:creationId xmlns:a16="http://schemas.microsoft.com/office/drawing/2014/main" id="{C36608DA-31B7-FFCA-C64B-D78B7AFE9BE8}"/>
              </a:ext>
            </a:extLst>
          </p:cNvPr>
          <p:cNvSpPr txBox="1"/>
          <p:nvPr/>
        </p:nvSpPr>
        <p:spPr>
          <a:xfrm rot="16200000">
            <a:off x="8375151" y="5552191"/>
            <a:ext cx="1555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References terms in </a:t>
            </a:r>
          </a:p>
        </p:txBody>
      </p:sp>
      <p:sp>
        <p:nvSpPr>
          <p:cNvPr id="4135" name="Up Arrow 4134">
            <a:extLst>
              <a:ext uri="{FF2B5EF4-FFF2-40B4-BE49-F238E27FC236}">
                <a16:creationId xmlns:a16="http://schemas.microsoft.com/office/drawing/2014/main" id="{1C57AEFD-35EF-73F9-C973-2E5C6DB0BF26}"/>
              </a:ext>
            </a:extLst>
          </p:cNvPr>
          <p:cNvSpPr/>
          <p:nvPr/>
        </p:nvSpPr>
        <p:spPr>
          <a:xfrm>
            <a:off x="6160548" y="2023972"/>
            <a:ext cx="1650380" cy="2803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250" name="Rounded Rectangle 4249">
            <a:extLst>
              <a:ext uri="{FF2B5EF4-FFF2-40B4-BE49-F238E27FC236}">
                <a16:creationId xmlns:a16="http://schemas.microsoft.com/office/drawing/2014/main" id="{F6A629D6-480C-C564-FB06-099482AFD9F5}"/>
              </a:ext>
            </a:extLst>
          </p:cNvPr>
          <p:cNvSpPr/>
          <p:nvPr/>
        </p:nvSpPr>
        <p:spPr>
          <a:xfrm>
            <a:off x="9637087" y="3708787"/>
            <a:ext cx="1793014" cy="359693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GRI, IFRS, etc</a:t>
            </a:r>
          </a:p>
        </p:txBody>
      </p:sp>
      <p:cxnSp>
        <p:nvCxnSpPr>
          <p:cNvPr id="4252" name="Straight Arrow Connector 4251">
            <a:extLst>
              <a:ext uri="{FF2B5EF4-FFF2-40B4-BE49-F238E27FC236}">
                <a16:creationId xmlns:a16="http://schemas.microsoft.com/office/drawing/2014/main" id="{54D8324C-11FB-97C0-3FB2-893C86EDADE3}"/>
              </a:ext>
            </a:extLst>
          </p:cNvPr>
          <p:cNvCxnSpPr>
            <a:cxnSpLocks/>
            <a:stCxn id="4101" idx="3"/>
            <a:endCxn id="4250" idx="1"/>
          </p:cNvCxnSpPr>
          <p:nvPr/>
        </p:nvCxnSpPr>
        <p:spPr>
          <a:xfrm>
            <a:off x="7810928" y="3265300"/>
            <a:ext cx="1826159" cy="6233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23DCBAA-68F8-3DD2-497E-2EABECB1BD5D}"/>
              </a:ext>
            </a:extLst>
          </p:cNvPr>
          <p:cNvSpPr/>
          <p:nvPr/>
        </p:nvSpPr>
        <p:spPr>
          <a:xfrm>
            <a:off x="5879322" y="1098281"/>
            <a:ext cx="2103982" cy="8036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W3C VCDM 2.0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95EC9C4-9EF6-9AF0-70BC-721F417A189C}"/>
              </a:ext>
            </a:extLst>
          </p:cNvPr>
          <p:cNvSpPr/>
          <p:nvPr/>
        </p:nvSpPr>
        <p:spPr>
          <a:xfrm>
            <a:off x="6039901" y="1373528"/>
            <a:ext cx="1743261" cy="369792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 v2.0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9C98A1-09A9-EEC7-15CB-B7A048C363D0}"/>
              </a:ext>
            </a:extLst>
          </p:cNvPr>
          <p:cNvCxnSpPr>
            <a:cxnSpLocks/>
            <a:stCxn id="49" idx="3"/>
            <a:endCxn id="4172" idx="1"/>
          </p:cNvCxnSpPr>
          <p:nvPr/>
        </p:nvCxnSpPr>
        <p:spPr>
          <a:xfrm>
            <a:off x="7783162" y="1558424"/>
            <a:ext cx="1834155" cy="5635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3" name="TextBox 4192">
            <a:extLst>
              <a:ext uri="{FF2B5EF4-FFF2-40B4-BE49-F238E27FC236}">
                <a16:creationId xmlns:a16="http://schemas.microsoft.com/office/drawing/2014/main" id="{B41ED1E7-9E1C-D65D-610E-F94120240F05}"/>
              </a:ext>
            </a:extLst>
          </p:cNvPr>
          <p:cNvSpPr txBox="1"/>
          <p:nvPr/>
        </p:nvSpPr>
        <p:spPr>
          <a:xfrm>
            <a:off x="423030" y="4572455"/>
            <a:ext cx="209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DLP Instance: </a:t>
            </a:r>
          </a:p>
        </p:txBody>
      </p:sp>
      <p:sp>
        <p:nvSpPr>
          <p:cNvPr id="4194" name="TextBox 4193">
            <a:extLst>
              <a:ext uri="{FF2B5EF4-FFF2-40B4-BE49-F238E27FC236}">
                <a16:creationId xmlns:a16="http://schemas.microsoft.com/office/drawing/2014/main" id="{140727AF-9C2A-2ECB-21CF-714F7F0DAFDB}"/>
              </a:ext>
            </a:extLst>
          </p:cNvPr>
          <p:cNvSpPr txBox="1"/>
          <p:nvPr/>
        </p:nvSpPr>
        <p:spPr>
          <a:xfrm>
            <a:off x="408227" y="4904598"/>
            <a:ext cx="228600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1200" b="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“type”:[”</a:t>
            </a:r>
            <a:r>
              <a:rPr lang="en-AU" dirty="0" err="1">
                <a:solidFill>
                  <a:schemeClr val="tx1"/>
                </a:solidFill>
              </a:rPr>
              <a:t>VerifiableCredential</a:t>
            </a:r>
            <a:r>
              <a:rPr lang="en-AU" dirty="0">
                <a:solidFill>
                  <a:schemeClr val="tx1"/>
                </a:solidFill>
              </a:rPr>
              <a:t>”, “</a:t>
            </a:r>
            <a:r>
              <a:rPr lang="en-AU" dirty="0" err="1">
                <a:solidFill>
                  <a:schemeClr val="tx1"/>
                </a:solidFill>
              </a:rPr>
              <a:t>DigitalProductPassport</a:t>
            </a:r>
            <a:r>
              <a:rPr lang="en-AU" dirty="0">
                <a:solidFill>
                  <a:schemeClr val="tx1"/>
                </a:solidFill>
              </a:rPr>
              <a:t>”, “</a:t>
            </a:r>
            <a:r>
              <a:rPr lang="en-AU" dirty="0" err="1">
                <a:solidFill>
                  <a:schemeClr val="tx1"/>
                </a:solidFill>
              </a:rPr>
              <a:t>DigitalLivestockPassport</a:t>
            </a:r>
            <a:r>
              <a:rPr lang="en-AU" dirty="0">
                <a:solidFill>
                  <a:schemeClr val="tx1"/>
                </a:solidFill>
              </a:rPr>
              <a:t>”],</a:t>
            </a:r>
          </a:p>
          <a:p>
            <a:r>
              <a:rPr lang="en-AU" dirty="0">
                <a:solidFill>
                  <a:schemeClr val="tx1"/>
                </a:solidFill>
              </a:rPr>
              <a:t>…</a:t>
            </a:r>
          </a:p>
          <a:p>
            <a:r>
              <a:rPr lang="en-AU" dirty="0">
                <a:solidFill>
                  <a:schemeClr val="tx1"/>
                </a:solidFill>
              </a:rPr>
              <a:t>“type”:[“Facility”, “Farm”]</a:t>
            </a:r>
          </a:p>
          <a:p>
            <a:r>
              <a:rPr lang="en-A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95" name="TextBox 4194">
            <a:extLst>
              <a:ext uri="{FF2B5EF4-FFF2-40B4-BE49-F238E27FC236}">
                <a16:creationId xmlns:a16="http://schemas.microsoft.com/office/drawing/2014/main" id="{315143FB-5C60-F067-9432-D98AE8278B9A}"/>
              </a:ext>
            </a:extLst>
          </p:cNvPr>
          <p:cNvSpPr txBox="1"/>
          <p:nvPr/>
        </p:nvSpPr>
        <p:spPr>
          <a:xfrm>
            <a:off x="423030" y="2326785"/>
            <a:ext cx="200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DPP Instance: </a:t>
            </a:r>
          </a:p>
        </p:txBody>
      </p:sp>
    </p:spTree>
    <p:extLst>
      <p:ext uri="{BB962C8B-B14F-4D97-AF65-F5344CB8AC3E}">
        <p14:creationId xmlns:p14="http://schemas.microsoft.com/office/powerpoint/2010/main" val="401839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3193FFB-8149-49A5-666B-5A5E74AB33D4}"/>
              </a:ext>
            </a:extLst>
          </p:cNvPr>
          <p:cNvSpPr/>
          <p:nvPr/>
        </p:nvSpPr>
        <p:spPr>
          <a:xfrm>
            <a:off x="7526136" y="973989"/>
            <a:ext cx="3661847" cy="5227089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48BD574-5A5B-34C7-FE7B-4BEEBCC5F3BA}"/>
              </a:ext>
            </a:extLst>
          </p:cNvPr>
          <p:cNvSpPr/>
          <p:nvPr/>
        </p:nvSpPr>
        <p:spPr>
          <a:xfrm>
            <a:off x="7948657" y="2615706"/>
            <a:ext cx="2736872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Product Information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(SKU ID)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73D195-9CF5-4B85-F8A5-D7E282A5A7E4}"/>
              </a:ext>
            </a:extLst>
          </p:cNvPr>
          <p:cNvSpPr/>
          <p:nvPr/>
        </p:nvSpPr>
        <p:spPr>
          <a:xfrm>
            <a:off x="8320884" y="3154574"/>
            <a:ext cx="2339676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Provenance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(Guarantee of Origin ID)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A7FC27-BF0D-897B-1A16-586A3C86C4E4}"/>
              </a:ext>
            </a:extLst>
          </p:cNvPr>
          <p:cNvSpPr/>
          <p:nvPr/>
        </p:nvSpPr>
        <p:spPr>
          <a:xfrm>
            <a:off x="7962322" y="4960846"/>
            <a:ext cx="273687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Item/Batch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(Batch ID/Serial ID)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E30572B-2373-0A2D-3535-1A989A383025}"/>
              </a:ext>
            </a:extLst>
          </p:cNvPr>
          <p:cNvSpPr/>
          <p:nvPr/>
        </p:nvSpPr>
        <p:spPr>
          <a:xfrm>
            <a:off x="8332109" y="1456805"/>
            <a:ext cx="2327700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Organisation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Entity ID)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68FCF81-1251-A32B-5E14-89719C04FF61}"/>
              </a:ext>
            </a:extLst>
          </p:cNvPr>
          <p:cNvSpPr/>
          <p:nvPr/>
        </p:nvSpPr>
        <p:spPr>
          <a:xfrm>
            <a:off x="8332107" y="2033463"/>
            <a:ext cx="2327700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Facility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Location ID)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63EB9-7E78-7D1F-E38F-8A4ED502FD72}"/>
              </a:ext>
            </a:extLst>
          </p:cNvPr>
          <p:cNvSpPr txBox="1"/>
          <p:nvPr/>
        </p:nvSpPr>
        <p:spPr>
          <a:xfrm>
            <a:off x="7930314" y="1025822"/>
            <a:ext cx="24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Digital Product Passport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5303EE0-9C53-2BB4-F77E-1E0400396A26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8115639" y="1672973"/>
            <a:ext cx="216470" cy="94272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267E0AB-9E00-E62F-6001-C2A40783DD94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8115637" y="2249632"/>
            <a:ext cx="216470" cy="43233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451CA8-557B-C91F-693D-69A8B8CABA4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8099364" y="2941043"/>
            <a:ext cx="221521" cy="42970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467687D-5F15-96E6-0983-A82F5619050A}"/>
              </a:ext>
            </a:extLst>
          </p:cNvPr>
          <p:cNvCxnSpPr>
            <a:cxnSpLocks/>
            <a:stCxn id="15" idx="1"/>
            <a:endCxn id="12" idx="1"/>
          </p:cNvCxnSpPr>
          <p:nvPr/>
        </p:nvCxnSpPr>
        <p:spPr>
          <a:xfrm rot="10800000">
            <a:off x="7948658" y="2831875"/>
            <a:ext cx="13665" cy="2345140"/>
          </a:xfrm>
          <a:prstGeom prst="bentConnector3">
            <a:avLst>
              <a:gd name="adj1" fmla="val 1772887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AF0AA5-6858-5778-2DC0-3E10302254B2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8126256" y="5285473"/>
            <a:ext cx="221958" cy="43233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05A6017-B8CD-A7E6-5E0D-817B439E6F8F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>
            <a:off x="8131524" y="4231426"/>
            <a:ext cx="221517" cy="32788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3A70C89-3417-943E-ABAF-CA59A3A5CD6A}"/>
              </a:ext>
            </a:extLst>
          </p:cNvPr>
          <p:cNvCxnSpPr>
            <a:cxnSpLocks/>
            <a:stCxn id="38" idx="1"/>
            <a:endCxn id="12" idx="1"/>
          </p:cNvCxnSpPr>
          <p:nvPr/>
        </p:nvCxnSpPr>
        <p:spPr>
          <a:xfrm rot="10800000">
            <a:off x="7948658" y="2831875"/>
            <a:ext cx="29729" cy="1121594"/>
          </a:xfrm>
          <a:prstGeom prst="bentConnector3">
            <a:avLst>
              <a:gd name="adj1" fmla="val 86894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3914656" y="742672"/>
            <a:ext cx="2696150" cy="936601"/>
          </a:xfrm>
          <a:prstGeom prst="wedgeRoundRectCallout">
            <a:avLst>
              <a:gd name="adj1" fmla="val 110797"/>
              <a:gd name="adj2" fmla="val 3678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issued the passport?</a:t>
            </a:r>
          </a:p>
          <a:p>
            <a:r>
              <a:rPr lang="en-AU" sz="1400" dirty="0">
                <a:solidFill>
                  <a:schemeClr val="tx1"/>
                </a:solidFill>
              </a:rPr>
              <a:t>Manufacturer, producer, brand, etc.  Industry sector, business name, &amp; identifier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C3B8C0-1434-3D4E-A3A4-D471C2741AF3}"/>
              </a:ext>
            </a:extLst>
          </p:cNvPr>
          <p:cNvSpPr/>
          <p:nvPr/>
        </p:nvSpPr>
        <p:spPr>
          <a:xfrm>
            <a:off x="815498" y="1067677"/>
            <a:ext cx="2635198" cy="1073492"/>
          </a:xfrm>
          <a:prstGeom prst="wedgeRoundRectCallout">
            <a:avLst>
              <a:gd name="adj1" fmla="val 227582"/>
              <a:gd name="adj2" fmla="val 5112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WHERE</a:t>
            </a:r>
            <a:r>
              <a:rPr lang="en-AU" sz="1400" dirty="0">
                <a:solidFill>
                  <a:schemeClr val="tx1"/>
                </a:solidFill>
              </a:rPr>
              <a:t> was the activity performed  that  created the products described by the passport? Facility name, ID &amp; geolocation.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3914656" y="2038884"/>
            <a:ext cx="2696150" cy="936601"/>
          </a:xfrm>
          <a:prstGeom prst="wedgeRoundRectCallout">
            <a:avLst>
              <a:gd name="adj1" fmla="val 95883"/>
              <a:gd name="adj2" fmla="val 2696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product is this passport describing? Basic product data, name &amp; SKU ID. 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83FB9FA-D292-474D-706C-E376F32BE373}"/>
              </a:ext>
            </a:extLst>
          </p:cNvPr>
          <p:cNvSpPr/>
          <p:nvPr/>
        </p:nvSpPr>
        <p:spPr>
          <a:xfrm>
            <a:off x="880980" y="2460431"/>
            <a:ext cx="2635198" cy="1073492"/>
          </a:xfrm>
          <a:prstGeom prst="wedgeRoundRectCallout">
            <a:avLst>
              <a:gd name="adj1" fmla="val 230178"/>
              <a:gd name="adj2" fmla="val 2486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ORIGIN</a:t>
            </a:r>
            <a:r>
              <a:rPr lang="en-AU" sz="1400" dirty="0">
                <a:solidFill>
                  <a:schemeClr val="tx1"/>
                </a:solidFill>
              </a:rPr>
              <a:t> of the raw materials and component manufacturing in this product, broken down by country and percentage.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3926270" y="4713693"/>
            <a:ext cx="2778279" cy="936601"/>
          </a:xfrm>
          <a:prstGeom prst="wedgeRoundRectCallout">
            <a:avLst>
              <a:gd name="adj1" fmla="val 93426"/>
              <a:gd name="adj2" fmla="val -728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ITEM</a:t>
            </a:r>
            <a:r>
              <a:rPr lang="en-AU" sz="1400" dirty="0">
                <a:solidFill>
                  <a:schemeClr val="tx1"/>
                </a:solidFill>
              </a:rPr>
              <a:t> identity of an individual serial or batch of the product.  Important because ESG metrics can vary (and be improved) by batch.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922169" y="5127587"/>
            <a:ext cx="2609322" cy="1073492"/>
          </a:xfrm>
          <a:prstGeom prst="wedgeRoundRectCallout">
            <a:avLst>
              <a:gd name="adj1" fmla="val 231068"/>
              <a:gd name="adj2" fmla="val 286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TRACE </a:t>
            </a:r>
            <a:r>
              <a:rPr lang="en-AU" sz="1400" dirty="0">
                <a:solidFill>
                  <a:schemeClr val="tx1"/>
                </a:solidFill>
              </a:rPr>
              <a:t>of the product item/batch components through the entire value chain back to raw material inputs.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6033B65-FDA4-2170-0A57-A48E269E3131}"/>
              </a:ext>
            </a:extLst>
          </p:cNvPr>
          <p:cNvSpPr/>
          <p:nvPr/>
        </p:nvSpPr>
        <p:spPr>
          <a:xfrm>
            <a:off x="3914656" y="3421483"/>
            <a:ext cx="2778278" cy="936601"/>
          </a:xfrm>
          <a:prstGeom prst="wedgeRoundRectCallout">
            <a:avLst>
              <a:gd name="adj1" fmla="val 95040"/>
              <a:gd name="adj2" fmla="val -38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CLAIMS </a:t>
            </a:r>
            <a:r>
              <a:rPr lang="en-AU" sz="1400" dirty="0">
                <a:solidFill>
                  <a:schemeClr val="tx1"/>
                </a:solidFill>
              </a:rPr>
              <a:t>ESG  product properties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Scope 3 GHG, water usage, fair work, etc) . Categorized for easy roll-up to corporate reports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91C84D6D-8D70-10B2-C001-54C8F2C2FCBA}"/>
              </a:ext>
            </a:extLst>
          </p:cNvPr>
          <p:cNvSpPr/>
          <p:nvPr/>
        </p:nvSpPr>
        <p:spPr>
          <a:xfrm>
            <a:off x="887312" y="3789591"/>
            <a:ext cx="2609322" cy="1073492"/>
          </a:xfrm>
          <a:prstGeom prst="wedgeRoundRectCallout">
            <a:avLst>
              <a:gd name="adj1" fmla="val 226332"/>
              <a:gd name="adj2" fmla="val 132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VALUE</a:t>
            </a:r>
            <a:r>
              <a:rPr lang="en-AU" sz="1400" dirty="0">
                <a:solidFill>
                  <a:schemeClr val="tx1"/>
                </a:solidFill>
              </a:rPr>
              <a:t> of specific ESG metrics such as carbon intensity, litres of water, etc for the specific product.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2F8DC87-141A-747C-13BC-7EAB93D875AA}"/>
              </a:ext>
            </a:extLst>
          </p:cNvPr>
          <p:cNvSpPr/>
          <p:nvPr/>
        </p:nvSpPr>
        <p:spPr>
          <a:xfrm>
            <a:off x="8424211" y="5580731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B4CACB-D9F8-FECB-C6FD-06097C62F1B1}"/>
              </a:ext>
            </a:extLst>
          </p:cNvPr>
          <p:cNvSpPr/>
          <p:nvPr/>
        </p:nvSpPr>
        <p:spPr>
          <a:xfrm>
            <a:off x="8348214" y="5501636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Traceability Events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(Event IDs)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B96FC4-A98F-3AA7-E061-292E0F873121}"/>
              </a:ext>
            </a:extLst>
          </p:cNvPr>
          <p:cNvSpPr/>
          <p:nvPr/>
        </p:nvSpPr>
        <p:spPr>
          <a:xfrm>
            <a:off x="8422332" y="4435557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35F6F8D-F369-E725-AE40-033CE6E6BD96}"/>
              </a:ext>
            </a:extLst>
          </p:cNvPr>
          <p:cNvSpPr/>
          <p:nvPr/>
        </p:nvSpPr>
        <p:spPr>
          <a:xfrm>
            <a:off x="8353040" y="4343141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ESG Metric Value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(Quota Allocation ID)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2F84E3C-2643-4267-4B85-B5C4A690085F}"/>
              </a:ext>
            </a:extLst>
          </p:cNvPr>
          <p:cNvSpPr/>
          <p:nvPr/>
        </p:nvSpPr>
        <p:spPr>
          <a:xfrm>
            <a:off x="8045776" y="3823785"/>
            <a:ext cx="2719729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B32350-9ACD-56EB-D6AB-5210475D0D9C}"/>
              </a:ext>
            </a:extLst>
          </p:cNvPr>
          <p:cNvSpPr/>
          <p:nvPr/>
        </p:nvSpPr>
        <p:spPr>
          <a:xfrm>
            <a:off x="7978386" y="3737300"/>
            <a:ext cx="2719729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Sustainability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(Conformity credential IDs)</a:t>
            </a:r>
          </a:p>
        </p:txBody>
      </p:sp>
      <p:pic>
        <p:nvPicPr>
          <p:cNvPr id="65" name="Picture 6" descr="Digital Certificate Icon Vector Images (over 8,400)">
            <a:extLst>
              <a:ext uri="{FF2B5EF4-FFF2-40B4-BE49-F238E27FC236}">
                <a16:creationId xmlns:a16="http://schemas.microsoft.com/office/drawing/2014/main" id="{972CCD42-4756-C0EB-23BF-22887CDED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10876984" y="5723260"/>
            <a:ext cx="621998" cy="633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989F3941-B89F-A37D-6150-CCC996637930}"/>
              </a:ext>
            </a:extLst>
          </p:cNvPr>
          <p:cNvCxnSpPr>
            <a:cxnSpLocks/>
            <a:stCxn id="26" idx="3"/>
            <a:endCxn id="38" idx="3"/>
          </p:cNvCxnSpPr>
          <p:nvPr/>
        </p:nvCxnSpPr>
        <p:spPr>
          <a:xfrm>
            <a:off x="10659807" y="2249632"/>
            <a:ext cx="38308" cy="1703837"/>
          </a:xfrm>
          <a:prstGeom prst="bentConnector3">
            <a:avLst>
              <a:gd name="adj1" fmla="val 69674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0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6035965" y="1195703"/>
            <a:ext cx="2741598" cy="936601"/>
          </a:xfrm>
          <a:prstGeom prst="wedgeRoundRectCallout">
            <a:avLst>
              <a:gd name="adj1" fmla="val -67928"/>
              <a:gd name="adj2" fmla="val 308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Business identity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government authority or a bank, confirming the identity of the passport issuer/ product owner.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C3B8C0-1434-3D4E-A3A4-D471C2741AF3}"/>
              </a:ext>
            </a:extLst>
          </p:cNvPr>
          <p:cNvSpPr/>
          <p:nvPr/>
        </p:nvSpPr>
        <p:spPr>
          <a:xfrm>
            <a:off x="8989033" y="1699407"/>
            <a:ext cx="2741598" cy="1073492"/>
          </a:xfrm>
          <a:prstGeom prst="wedgeRoundRectCallout">
            <a:avLst>
              <a:gd name="adj1" fmla="val -181517"/>
              <a:gd name="adj2" fmla="val 1697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Facility location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government land registrar or other geolocated evidence of physical location.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6035966" y="2615480"/>
            <a:ext cx="2743948" cy="936601"/>
          </a:xfrm>
          <a:prstGeom prst="wedgeRoundRectCallout">
            <a:avLst>
              <a:gd name="adj1" fmla="val -66511"/>
              <a:gd name="adj2" fmla="val -95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Product registration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trusted product register or trade mark authority confirming ownership of product or brand.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83FB9FA-D292-474D-706C-E376F32BE373}"/>
              </a:ext>
            </a:extLst>
          </p:cNvPr>
          <p:cNvSpPr/>
          <p:nvPr/>
        </p:nvSpPr>
        <p:spPr>
          <a:xfrm>
            <a:off x="9071461" y="3053588"/>
            <a:ext cx="2696150" cy="949087"/>
          </a:xfrm>
          <a:prstGeom prst="wedgeRoundRectCallout">
            <a:avLst>
              <a:gd name="adj1" fmla="val -182603"/>
              <a:gd name="adj2" fmla="val 47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Guarantee of origin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competent authority or accredited industry organisation confirming product provenance.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6033B65-FDA4-2170-0A57-A48E269E3131}"/>
              </a:ext>
            </a:extLst>
          </p:cNvPr>
          <p:cNvSpPr/>
          <p:nvPr/>
        </p:nvSpPr>
        <p:spPr>
          <a:xfrm>
            <a:off x="9071461" y="4395525"/>
            <a:ext cx="2741598" cy="936601"/>
          </a:xfrm>
          <a:prstGeom prst="wedgeRoundRectCallout">
            <a:avLst>
              <a:gd name="adj1" fmla="val -173957"/>
              <a:gd name="adj2" fmla="val 1030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Quota allocation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Issued by an independent party confirming mass-balance based allocation of ESG value.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9071462" y="5560244"/>
            <a:ext cx="2741598" cy="936601"/>
          </a:xfrm>
          <a:prstGeom prst="wedgeRoundRectCallout">
            <a:avLst>
              <a:gd name="adj1" fmla="val -170773"/>
              <a:gd name="adj2" fmla="val 1514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Traceability event credential graph</a:t>
            </a:r>
          </a:p>
          <a:p>
            <a:r>
              <a:rPr lang="en-AU" sz="1400" dirty="0">
                <a:solidFill>
                  <a:schemeClr val="tx1"/>
                </a:solidFill>
              </a:rPr>
              <a:t>Other traceability events that are discovered from linked data that describe the full value chain.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9E44CB4-32D7-8B58-F2EA-A9A07D9D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3" y="5686936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775F0C-5F0E-1A0F-2D08-072D3543078F}"/>
              </a:ext>
            </a:extLst>
          </p:cNvPr>
          <p:cNvSpPr txBox="1"/>
          <p:nvPr/>
        </p:nvSpPr>
        <p:spPr>
          <a:xfrm>
            <a:off x="4830720" y="1199051"/>
            <a:ext cx="102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Evidence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2A5B009-101C-D4A5-C0FA-941AFFCC33F8}"/>
              </a:ext>
            </a:extLst>
          </p:cNvPr>
          <p:cNvSpPr/>
          <p:nvPr/>
        </p:nvSpPr>
        <p:spPr>
          <a:xfrm>
            <a:off x="763552" y="1152879"/>
            <a:ext cx="3410218" cy="5227089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07460F3-26D0-6CA3-DC80-C28B86C7565D}"/>
              </a:ext>
            </a:extLst>
          </p:cNvPr>
          <p:cNvSpPr/>
          <p:nvPr/>
        </p:nvSpPr>
        <p:spPr>
          <a:xfrm>
            <a:off x="1186072" y="2794596"/>
            <a:ext cx="256482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Product Information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(SKU ID)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A2B32AE-3CD9-09CF-C347-A62645895FF7}"/>
              </a:ext>
            </a:extLst>
          </p:cNvPr>
          <p:cNvSpPr/>
          <p:nvPr/>
        </p:nvSpPr>
        <p:spPr>
          <a:xfrm>
            <a:off x="1558299" y="3333464"/>
            <a:ext cx="2192596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Provenance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(Guarantee of Origin ID)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70B3A6D-AEC5-3568-E642-7A02270E699E}"/>
              </a:ext>
            </a:extLst>
          </p:cNvPr>
          <p:cNvSpPr/>
          <p:nvPr/>
        </p:nvSpPr>
        <p:spPr>
          <a:xfrm>
            <a:off x="1199738" y="5139736"/>
            <a:ext cx="2564822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Item/Batch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(Batch/Serial/Shipment ID)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A5FEA88-4C8A-432E-C8ED-CBC2FC2641B8}"/>
              </a:ext>
            </a:extLst>
          </p:cNvPr>
          <p:cNvSpPr/>
          <p:nvPr/>
        </p:nvSpPr>
        <p:spPr>
          <a:xfrm>
            <a:off x="1569524" y="1635695"/>
            <a:ext cx="218137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Organisation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Entity ID)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AA2D493-AE52-071D-AB72-BD070859B460}"/>
              </a:ext>
            </a:extLst>
          </p:cNvPr>
          <p:cNvSpPr/>
          <p:nvPr/>
        </p:nvSpPr>
        <p:spPr>
          <a:xfrm>
            <a:off x="1569522" y="2212353"/>
            <a:ext cx="218137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Facility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Location ID)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9EB62BF-3448-1E78-0241-540BA1888A06}"/>
              </a:ext>
            </a:extLst>
          </p:cNvPr>
          <p:cNvSpPr txBox="1"/>
          <p:nvPr/>
        </p:nvSpPr>
        <p:spPr>
          <a:xfrm>
            <a:off x="1167729" y="1204712"/>
            <a:ext cx="24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Digital Product Passport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667AAEB-0BF9-305B-26C6-9FAAE7E4A618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V="1">
            <a:off x="1353053" y="1851863"/>
            <a:ext cx="216471" cy="94272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308FB69-29BB-03B3-4210-BA38A3F85914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1353051" y="2428522"/>
            <a:ext cx="216471" cy="43233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FB311510-7F3D-4368-C9EB-F59453D12465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1336778" y="3119931"/>
            <a:ext cx="221520" cy="42970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79C8729-F762-84E3-43ED-EB3A551DAC22}"/>
              </a:ext>
            </a:extLst>
          </p:cNvPr>
          <p:cNvCxnSpPr>
            <a:cxnSpLocks/>
            <a:stCxn id="86" idx="1"/>
            <a:endCxn id="84" idx="1"/>
          </p:cNvCxnSpPr>
          <p:nvPr/>
        </p:nvCxnSpPr>
        <p:spPr>
          <a:xfrm rot="10800000">
            <a:off x="1186072" y="3010765"/>
            <a:ext cx="13666" cy="2345140"/>
          </a:xfrm>
          <a:prstGeom prst="bentConnector3">
            <a:avLst>
              <a:gd name="adj1" fmla="val 222486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2437469-A652-09AF-BE56-A42670C93AA0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>
            <a:off x="1363671" y="5464361"/>
            <a:ext cx="221958" cy="43233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BB7F12F-B272-4C1B-7AC7-60B4C0783C88}"/>
              </a:ext>
            </a:extLst>
          </p:cNvPr>
          <p:cNvCxnSpPr>
            <a:cxnSpLocks/>
            <a:stCxn id="100" idx="1"/>
          </p:cNvCxnSpPr>
          <p:nvPr/>
        </p:nvCxnSpPr>
        <p:spPr>
          <a:xfrm rot="10800000">
            <a:off x="1368937" y="4410314"/>
            <a:ext cx="221519" cy="32788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CBDAD34-CDFE-44BF-A26B-2C2572EC6F8C}"/>
              </a:ext>
            </a:extLst>
          </p:cNvPr>
          <p:cNvCxnSpPr>
            <a:cxnSpLocks/>
            <a:stCxn id="102" idx="1"/>
            <a:endCxn id="84" idx="1"/>
          </p:cNvCxnSpPr>
          <p:nvPr/>
        </p:nvCxnSpPr>
        <p:spPr>
          <a:xfrm rot="10800000">
            <a:off x="1186073" y="3010765"/>
            <a:ext cx="29730" cy="1121594"/>
          </a:xfrm>
          <a:prstGeom prst="bentConnector3">
            <a:avLst>
              <a:gd name="adj1" fmla="val 107255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506FF46F-573A-D4BC-5D97-7B7D4ECF5303}"/>
              </a:ext>
            </a:extLst>
          </p:cNvPr>
          <p:cNvSpPr/>
          <p:nvPr/>
        </p:nvSpPr>
        <p:spPr>
          <a:xfrm>
            <a:off x="1661626" y="5759621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EE09342D-BE44-006B-9D3F-D29A88D0F751}"/>
              </a:ext>
            </a:extLst>
          </p:cNvPr>
          <p:cNvSpPr/>
          <p:nvPr/>
        </p:nvSpPr>
        <p:spPr>
          <a:xfrm>
            <a:off x="1585629" y="5680526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Traceability Events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(Event IDs)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B8E05D5-4497-4143-5F79-306ADE72B7A7}"/>
              </a:ext>
            </a:extLst>
          </p:cNvPr>
          <p:cNvSpPr/>
          <p:nvPr/>
        </p:nvSpPr>
        <p:spPr>
          <a:xfrm>
            <a:off x="1659747" y="4614447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44E3ABF-7238-0D14-9135-DD23F592DCDF}"/>
              </a:ext>
            </a:extLst>
          </p:cNvPr>
          <p:cNvSpPr/>
          <p:nvPr/>
        </p:nvSpPr>
        <p:spPr>
          <a:xfrm>
            <a:off x="1590455" y="4522031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ESG Metric Value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(Quota Allocation ID)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C9015CE-3CB9-B48E-EE64-A47C657423E7}"/>
              </a:ext>
            </a:extLst>
          </p:cNvPr>
          <p:cNvSpPr/>
          <p:nvPr/>
        </p:nvSpPr>
        <p:spPr>
          <a:xfrm>
            <a:off x="1283192" y="4002675"/>
            <a:ext cx="2548758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1E2943C-A28C-9B9B-9933-82C5C0D3BB3C}"/>
              </a:ext>
            </a:extLst>
          </p:cNvPr>
          <p:cNvSpPr/>
          <p:nvPr/>
        </p:nvSpPr>
        <p:spPr>
          <a:xfrm>
            <a:off x="1215802" y="3916190"/>
            <a:ext cx="2548758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Sustainability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(Conformity credential IDs)</a:t>
            </a:r>
          </a:p>
        </p:txBody>
      </p:sp>
      <p:pic>
        <p:nvPicPr>
          <p:cNvPr id="103" name="Picture 6" descr="Digital Certificate Icon Vector Images (over 8,400)">
            <a:extLst>
              <a:ext uri="{FF2B5EF4-FFF2-40B4-BE49-F238E27FC236}">
                <a16:creationId xmlns:a16="http://schemas.microsoft.com/office/drawing/2014/main" id="{30D8B861-DA26-38B3-EE2F-1538EA103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03" y="5839336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Digital Certificate Icon Vector Images (over 8,400)">
            <a:extLst>
              <a:ext uri="{FF2B5EF4-FFF2-40B4-BE49-F238E27FC236}">
                <a16:creationId xmlns:a16="http://schemas.microsoft.com/office/drawing/2014/main" id="{B9302546-5AB5-0D45-42F5-80BC63B6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13" y="4504595"/>
            <a:ext cx="500615" cy="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Digital Certificate Icon Vector Images (over 8,400)">
            <a:extLst>
              <a:ext uri="{FF2B5EF4-FFF2-40B4-BE49-F238E27FC236}">
                <a16:creationId xmlns:a16="http://schemas.microsoft.com/office/drawing/2014/main" id="{CFE949AE-4E57-E170-F3CF-BAC02E6F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57" y="4624223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Digital Certificate Icon Vector Images (over 8,400)">
            <a:extLst>
              <a:ext uri="{FF2B5EF4-FFF2-40B4-BE49-F238E27FC236}">
                <a16:creationId xmlns:a16="http://schemas.microsoft.com/office/drawing/2014/main" id="{B06F9AED-26E9-3E00-978E-3EDFC141A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4" y="3319856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Digital Certificate Icon Vector Images (over 8,400)">
            <a:extLst>
              <a:ext uri="{FF2B5EF4-FFF2-40B4-BE49-F238E27FC236}">
                <a16:creationId xmlns:a16="http://schemas.microsoft.com/office/drawing/2014/main" id="{F2131E63-F217-6CD4-5869-4522C9A18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43" y="2781194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Digital Certificate Icon Vector Images (over 8,400)">
            <a:extLst>
              <a:ext uri="{FF2B5EF4-FFF2-40B4-BE49-F238E27FC236}">
                <a16:creationId xmlns:a16="http://schemas.microsoft.com/office/drawing/2014/main" id="{E045C7C5-4CC8-9EF8-7115-CC9045DE1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4" y="2216648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Digital Certificate Icon Vector Images (over 8,400)">
            <a:extLst>
              <a:ext uri="{FF2B5EF4-FFF2-40B4-BE49-F238E27FC236}">
                <a16:creationId xmlns:a16="http://schemas.microsoft.com/office/drawing/2014/main" id="{65023490-5E79-97C1-80D0-4B30971B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61" y="1619822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Digital Certificate Icon Vector Images (over 8,400)">
            <a:extLst>
              <a:ext uri="{FF2B5EF4-FFF2-40B4-BE49-F238E27FC236}">
                <a16:creationId xmlns:a16="http://schemas.microsoft.com/office/drawing/2014/main" id="{ECD80A88-BCC7-4468-06CA-C1C651B4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49" y="3867939"/>
            <a:ext cx="500615" cy="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4937D979-3A15-96C5-A501-99E3F979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3" y="3987567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Digital Certificate Icon Vector Images (over 8,400)">
            <a:extLst>
              <a:ext uri="{FF2B5EF4-FFF2-40B4-BE49-F238E27FC236}">
                <a16:creationId xmlns:a16="http://schemas.microsoft.com/office/drawing/2014/main" id="{81898C3C-2295-2E7C-7819-0C9A1B3B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93" y="5154515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ounded Rectangular Callout 112">
            <a:extLst>
              <a:ext uri="{FF2B5EF4-FFF2-40B4-BE49-F238E27FC236}">
                <a16:creationId xmlns:a16="http://schemas.microsoft.com/office/drawing/2014/main" id="{789874D4-A7A4-CDC2-A78B-CD13BFAF26FE}"/>
              </a:ext>
            </a:extLst>
          </p:cNvPr>
          <p:cNvSpPr/>
          <p:nvPr/>
        </p:nvSpPr>
        <p:spPr>
          <a:xfrm>
            <a:off x="6081412" y="5157112"/>
            <a:ext cx="2700415" cy="936601"/>
          </a:xfrm>
          <a:prstGeom prst="wedgeRoundRectCallout">
            <a:avLst>
              <a:gd name="adj1" fmla="val -70188"/>
              <a:gd name="adj2" fmla="val -1700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Entry point event credential</a:t>
            </a:r>
            <a:endParaRPr lang="en-AU" sz="1400" dirty="0">
              <a:solidFill>
                <a:schemeClr val="tx1"/>
              </a:solidFill>
            </a:endParaRPr>
          </a:p>
          <a:p>
            <a:r>
              <a:rPr lang="en-AU" sz="1400" dirty="0">
                <a:solidFill>
                  <a:schemeClr val="tx1"/>
                </a:solidFill>
              </a:rPr>
              <a:t>From passport issuer, the event that established the creation of the item / batch / shipment ID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62142B7-FEA9-3CEB-E057-603AFA0B66BB}"/>
              </a:ext>
            </a:extLst>
          </p:cNvPr>
          <p:cNvCxnSpPr>
            <a:endCxn id="109" idx="1"/>
          </p:cNvCxnSpPr>
          <p:nvPr/>
        </p:nvCxnSpPr>
        <p:spPr>
          <a:xfrm>
            <a:off x="3838678" y="1868036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E09E58C-31CA-4435-7864-D7B2942E41D1}"/>
              </a:ext>
            </a:extLst>
          </p:cNvPr>
          <p:cNvCxnSpPr/>
          <p:nvPr/>
        </p:nvCxnSpPr>
        <p:spPr>
          <a:xfrm>
            <a:off x="3852340" y="2428522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10594D0-3A42-8A45-5E7E-5CFD14D66E2E}"/>
              </a:ext>
            </a:extLst>
          </p:cNvPr>
          <p:cNvCxnSpPr/>
          <p:nvPr/>
        </p:nvCxnSpPr>
        <p:spPr>
          <a:xfrm>
            <a:off x="3866002" y="2989008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A8CB4E-E6CF-FAAB-4787-8A65348B3E6A}"/>
              </a:ext>
            </a:extLst>
          </p:cNvPr>
          <p:cNvCxnSpPr/>
          <p:nvPr/>
        </p:nvCxnSpPr>
        <p:spPr>
          <a:xfrm>
            <a:off x="3879664" y="3549494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B102778-BA74-1CB4-EC54-D7CF2A64F27E}"/>
              </a:ext>
            </a:extLst>
          </p:cNvPr>
          <p:cNvCxnSpPr/>
          <p:nvPr/>
        </p:nvCxnSpPr>
        <p:spPr>
          <a:xfrm>
            <a:off x="3879664" y="4214023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A45C05A-E03C-8C2D-62B5-458B4E5485B6}"/>
              </a:ext>
            </a:extLst>
          </p:cNvPr>
          <p:cNvCxnSpPr/>
          <p:nvPr/>
        </p:nvCxnSpPr>
        <p:spPr>
          <a:xfrm>
            <a:off x="3920649" y="4778199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7EC2FC4-72B1-663B-7741-3FF508F86231}"/>
              </a:ext>
            </a:extLst>
          </p:cNvPr>
          <p:cNvCxnSpPr/>
          <p:nvPr/>
        </p:nvCxnSpPr>
        <p:spPr>
          <a:xfrm>
            <a:off x="3920649" y="5372305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546975D-FB9A-8107-FA17-56DD5BE092C9}"/>
              </a:ext>
            </a:extLst>
          </p:cNvPr>
          <p:cNvCxnSpPr/>
          <p:nvPr/>
        </p:nvCxnSpPr>
        <p:spPr>
          <a:xfrm>
            <a:off x="3933439" y="5936214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61570D93-4B2D-5F12-CB04-5470E0F5B8AD}"/>
              </a:ext>
            </a:extLst>
          </p:cNvPr>
          <p:cNvSpPr/>
          <p:nvPr/>
        </p:nvSpPr>
        <p:spPr>
          <a:xfrm>
            <a:off x="4441118" y="1152879"/>
            <a:ext cx="389602" cy="5185014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0CD60D-98FC-5757-2313-4783222359D6}"/>
              </a:ext>
            </a:extLst>
          </p:cNvPr>
          <p:cNvSpPr txBox="1"/>
          <p:nvPr/>
        </p:nvSpPr>
        <p:spPr>
          <a:xfrm rot="16200000">
            <a:off x="2461834" y="3596374"/>
            <a:ext cx="439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/>
              <a:t>Digital link resolution protocol links IDs to evidence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6081412" y="3932858"/>
            <a:ext cx="2696150" cy="936601"/>
          </a:xfrm>
          <a:prstGeom prst="wedgeRoundRectCallout">
            <a:avLst>
              <a:gd name="adj1" fmla="val -67347"/>
              <a:gd name="adj2" fmla="val -156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Product conformity credential</a:t>
            </a:r>
            <a:r>
              <a:rPr lang="en-AU" sz="1400" dirty="0">
                <a:solidFill>
                  <a:schemeClr val="tx1"/>
                </a:solidFill>
              </a:rPr>
              <a:t>.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conformity assessment body providing ESG claim verification</a:t>
            </a:r>
          </a:p>
        </p:txBody>
      </p:sp>
      <p:pic>
        <p:nvPicPr>
          <p:cNvPr id="125" name="Picture 6" descr="Digital Certificate Icon Vector Images (over 8,400)">
            <a:extLst>
              <a:ext uri="{FF2B5EF4-FFF2-40B4-BE49-F238E27FC236}">
                <a16:creationId xmlns:a16="http://schemas.microsoft.com/office/drawing/2014/main" id="{B1D6DE0E-3FA3-4D63-9E0D-91280C63D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3819120" y="5978982"/>
            <a:ext cx="621998" cy="633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F8298F24-FFE0-66C9-FC61-EBAD2223E21E}"/>
              </a:ext>
            </a:extLst>
          </p:cNvPr>
          <p:cNvCxnSpPr>
            <a:cxnSpLocks/>
          </p:cNvCxnSpPr>
          <p:nvPr/>
        </p:nvCxnSpPr>
        <p:spPr>
          <a:xfrm>
            <a:off x="3754579" y="2509901"/>
            <a:ext cx="73686" cy="1627565"/>
          </a:xfrm>
          <a:prstGeom prst="bentConnector3">
            <a:avLst>
              <a:gd name="adj1" fmla="val 38203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7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B3A42F-2C1D-18E7-1E7B-9CB3F090E5F2}"/>
              </a:ext>
            </a:extLst>
          </p:cNvPr>
          <p:cNvGrpSpPr/>
          <p:nvPr/>
        </p:nvGrpSpPr>
        <p:grpSpPr>
          <a:xfrm>
            <a:off x="1077430" y="1181483"/>
            <a:ext cx="3682786" cy="5005503"/>
            <a:chOff x="1140181" y="1410083"/>
            <a:chExt cx="3682786" cy="430270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8D39F4F-06D0-D350-2D70-C44545825B7B}"/>
                </a:ext>
              </a:extLst>
            </p:cNvPr>
            <p:cNvSpPr/>
            <p:nvPr/>
          </p:nvSpPr>
          <p:spPr>
            <a:xfrm>
              <a:off x="1402931" y="1410083"/>
              <a:ext cx="3420036" cy="4037834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B8E380-E7CD-233F-12A4-7CA7C1A29CB0}"/>
                </a:ext>
              </a:extLst>
            </p:cNvPr>
            <p:cNvSpPr/>
            <p:nvPr/>
          </p:nvSpPr>
          <p:spPr>
            <a:xfrm>
              <a:off x="1908482" y="2714977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Conformity Attestation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B49BF0-5F43-DE91-BCDE-46F767E7633C}"/>
                </a:ext>
              </a:extLst>
            </p:cNvPr>
            <p:cNvSpPr/>
            <p:nvPr/>
          </p:nvSpPr>
          <p:spPr>
            <a:xfrm>
              <a:off x="2246457" y="3125727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Assessment Body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3723BA-E1C6-950B-6C35-9B47F0103F00}"/>
                </a:ext>
              </a:extLst>
            </p:cNvPr>
            <p:cNvSpPr/>
            <p:nvPr/>
          </p:nvSpPr>
          <p:spPr>
            <a:xfrm>
              <a:off x="2256649" y="1831607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Accreditation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C2BDD2-7AF2-FFCC-313C-9ACF19215400}"/>
                </a:ext>
              </a:extLst>
            </p:cNvPr>
            <p:cNvSpPr/>
            <p:nvPr/>
          </p:nvSpPr>
          <p:spPr>
            <a:xfrm>
              <a:off x="2256648" y="2271163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Scheme or Regulation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4C8C5C-EB36-75BD-9350-5352BF95F468}"/>
                </a:ext>
              </a:extLst>
            </p:cNvPr>
            <p:cNvSpPr txBox="1"/>
            <p:nvPr/>
          </p:nvSpPr>
          <p:spPr>
            <a:xfrm>
              <a:off x="1440245" y="1436434"/>
              <a:ext cx="33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UN Digital Conformity Credential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54E274A9-2A61-1433-5041-E17443E6D8D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V="1">
              <a:off x="2060098" y="1996381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CEE5FF3A-E676-5990-C0F4-CFD9C5672A0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 flipV="1">
              <a:off x="2060096" y="2435938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A1F957A-C819-C41B-280D-09142CECF74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>
              <a:off x="2045320" y="2962962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CB6DAA2-A10B-3D90-58CF-D984061B0421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045320" y="3980658"/>
              <a:ext cx="225953" cy="1098885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818B6CF-EA55-2B0E-BC6C-449F785E26BE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>
              <a:off x="2074520" y="3946553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764C088-83D6-A6F5-9C63-1ACED7AAAF6E}"/>
                </a:ext>
              </a:extLst>
            </p:cNvPr>
            <p:cNvCxnSpPr>
              <a:cxnSpLocks/>
              <a:stCxn id="38" idx="1"/>
              <a:endCxn id="6" idx="1"/>
            </p:cNvCxnSpPr>
            <p:nvPr/>
          </p:nvCxnSpPr>
          <p:spPr>
            <a:xfrm rot="10800000">
              <a:off x="1908483" y="2879751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A920154-2F17-D98D-A4CF-B0825CA9A7EB}"/>
                </a:ext>
              </a:extLst>
            </p:cNvPr>
            <p:cNvSpPr/>
            <p:nvPr/>
          </p:nvSpPr>
          <p:spPr>
            <a:xfrm>
              <a:off x="2340276" y="497505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6D9F0F1-9F87-AE55-13E1-2BCF5A9CDEB7}"/>
                </a:ext>
              </a:extLst>
            </p:cNvPr>
            <p:cNvSpPr/>
            <p:nvPr/>
          </p:nvSpPr>
          <p:spPr>
            <a:xfrm>
              <a:off x="2271272" y="491476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Assessed values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8F7EA29-6F5C-2631-522C-833F77B3D96C}"/>
                </a:ext>
              </a:extLst>
            </p:cNvPr>
            <p:cNvSpPr/>
            <p:nvPr/>
          </p:nvSpPr>
          <p:spPr>
            <a:xfrm>
              <a:off x="2338570" y="4102153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CB49C8-3B1B-A3D3-93A8-271481BA961A}"/>
                </a:ext>
              </a:extLst>
            </p:cNvPr>
            <p:cNvSpPr/>
            <p:nvPr/>
          </p:nvSpPr>
          <p:spPr>
            <a:xfrm>
              <a:off x="2275654" y="403170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Products / Facilities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38CCC9D-2A60-E669-0528-004595996323}"/>
                </a:ext>
              </a:extLst>
            </p:cNvPr>
            <p:cNvSpPr/>
            <p:nvPr/>
          </p:nvSpPr>
          <p:spPr>
            <a:xfrm>
              <a:off x="1996665" y="3635831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02F943A-83A5-912B-374D-DA4163D1A377}"/>
                </a:ext>
              </a:extLst>
            </p:cNvPr>
            <p:cNvSpPr/>
            <p:nvPr/>
          </p:nvSpPr>
          <p:spPr>
            <a:xfrm>
              <a:off x="1935476" y="3569908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Conformity Assessment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D638AD85-7239-D4DA-A2F5-38A3BDB1BD9F}"/>
                </a:ext>
              </a:extLst>
            </p:cNvPr>
            <p:cNvCxnSpPr>
              <a:cxnSpLocks/>
              <a:stCxn id="11" idx="3"/>
              <a:endCxn id="36" idx="3"/>
            </p:cNvCxnSpPr>
            <p:nvPr/>
          </p:nvCxnSpPr>
          <p:spPr>
            <a:xfrm>
              <a:off x="4237296" y="2435938"/>
              <a:ext cx="73596" cy="1364667"/>
            </a:xfrm>
            <a:prstGeom prst="bentConnector3">
              <a:avLst>
                <a:gd name="adj1" fmla="val 41061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4F54533-6CBF-1995-DEC4-AF607C6E0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140181" y="5160515"/>
              <a:ext cx="600128" cy="55227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46F4222-40F1-B915-7E40-81ED2C7E5AEF}"/>
                </a:ext>
              </a:extLst>
            </p:cNvPr>
            <p:cNvSpPr/>
            <p:nvPr/>
          </p:nvSpPr>
          <p:spPr>
            <a:xfrm>
              <a:off x="2341706" y="454821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460ACE-31D3-0A4F-38E6-DA063C32F10F}"/>
                </a:ext>
              </a:extLst>
            </p:cNvPr>
            <p:cNvSpPr/>
            <p:nvPr/>
          </p:nvSpPr>
          <p:spPr>
            <a:xfrm>
              <a:off x="2278790" y="4477775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Criteria / Metrics</a:t>
              </a: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9508188-A46D-D640-1399-AE6ABAC3ED29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rot="10800000">
              <a:off x="2063330" y="3920471"/>
              <a:ext cx="215460" cy="72207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C3AA2A88-1D2D-230D-E38F-BB141E77FA23}"/>
              </a:ext>
            </a:extLst>
          </p:cNvPr>
          <p:cNvSpPr/>
          <p:nvPr/>
        </p:nvSpPr>
        <p:spPr>
          <a:xfrm>
            <a:off x="5480133" y="922889"/>
            <a:ext cx="2635198" cy="1073492"/>
          </a:xfrm>
          <a:prstGeom prst="wedgeRoundRectCallout">
            <a:avLst>
              <a:gd name="adj1" fmla="val -96858"/>
              <a:gd name="adj2" fmla="val 3967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has authorised the conformity assessment body to issue attestations against the defined standard or regulation.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78403B14-CA85-2339-94E5-52B36FEDDEB2}"/>
              </a:ext>
            </a:extLst>
          </p:cNvPr>
          <p:cNvSpPr/>
          <p:nvPr/>
        </p:nvSpPr>
        <p:spPr>
          <a:xfrm>
            <a:off x="8479372" y="1368692"/>
            <a:ext cx="2635198" cy="1073492"/>
          </a:xfrm>
          <a:prstGeom prst="wedgeRoundRectCallout">
            <a:avLst>
              <a:gd name="adj1" fmla="val -210722"/>
              <a:gd name="adj2" fmla="val 3684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standard or regulation is this conformity attestation made against?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69728074-9B94-E24F-D277-F55FD0F3B323}"/>
              </a:ext>
            </a:extLst>
          </p:cNvPr>
          <p:cNvSpPr/>
          <p:nvPr/>
        </p:nvSpPr>
        <p:spPr>
          <a:xfrm>
            <a:off x="8399344" y="2819116"/>
            <a:ext cx="2635198" cy="1073492"/>
          </a:xfrm>
          <a:prstGeom prst="wedgeRoundRectCallout">
            <a:avLst>
              <a:gd name="adj1" fmla="val -208879"/>
              <a:gd name="adj2" fmla="val 3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is issuing this conformity attestation. Typically a conformity assessment body (CAB).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94AA5840-2682-7FFA-FB1C-9010A466EA84}"/>
              </a:ext>
            </a:extLst>
          </p:cNvPr>
          <p:cNvSpPr/>
          <p:nvPr/>
        </p:nvSpPr>
        <p:spPr>
          <a:xfrm>
            <a:off x="8416621" y="4075989"/>
            <a:ext cx="2635198" cy="1073492"/>
          </a:xfrm>
          <a:prstGeom prst="wedgeRoundRectCallout">
            <a:avLst>
              <a:gd name="adj1" fmla="val -206602"/>
              <a:gd name="adj2" fmla="val -129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products or facilities are the subject of this conformity assessment?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B6525E2-E986-DC7A-C266-8F6834E538F1}"/>
              </a:ext>
            </a:extLst>
          </p:cNvPr>
          <p:cNvSpPr/>
          <p:nvPr/>
        </p:nvSpPr>
        <p:spPr>
          <a:xfrm>
            <a:off x="5496207" y="2292634"/>
            <a:ext cx="2635198" cy="1073492"/>
          </a:xfrm>
          <a:prstGeom prst="wedgeRoundRectCallout">
            <a:avLst>
              <a:gd name="adj1" fmla="val -97292"/>
              <a:gd name="adj2" fmla="val 64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THE </a:t>
            </a:r>
            <a:r>
              <a:rPr lang="en-AU" sz="1400" dirty="0">
                <a:solidFill>
                  <a:schemeClr val="tx1"/>
                </a:solidFill>
              </a:rPr>
              <a:t>attestation of conformity that given set of products or facilities conform to standard or regulatory criteria.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BB79A26C-9F6F-444F-E517-69822766F485}"/>
              </a:ext>
            </a:extLst>
          </p:cNvPr>
          <p:cNvSpPr/>
          <p:nvPr/>
        </p:nvSpPr>
        <p:spPr>
          <a:xfrm>
            <a:off x="8416621" y="5398365"/>
            <a:ext cx="2635198" cy="1073492"/>
          </a:xfrm>
          <a:prstGeom prst="wedgeRoundRectCallout">
            <a:avLst>
              <a:gd name="adj1" fmla="val -205409"/>
              <a:gd name="adj2" fmla="val -3769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 </a:t>
            </a:r>
            <a:r>
              <a:rPr lang="en-AU" sz="1400" dirty="0">
                <a:solidFill>
                  <a:schemeClr val="tx1"/>
                </a:solidFill>
              </a:rPr>
              <a:t>specific values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emissions intensity) are measured by this assessment?  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89F19EBD-30B2-0ACE-514A-41CCDDCC692C}"/>
              </a:ext>
            </a:extLst>
          </p:cNvPr>
          <p:cNvSpPr/>
          <p:nvPr/>
        </p:nvSpPr>
        <p:spPr>
          <a:xfrm>
            <a:off x="5480133" y="3539243"/>
            <a:ext cx="2635198" cy="1073492"/>
          </a:xfrm>
          <a:prstGeom prst="wedgeRoundRectCallout">
            <a:avLst>
              <a:gd name="adj1" fmla="val -93930"/>
              <a:gd name="adj2" fmla="val -140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 </a:t>
            </a:r>
            <a:r>
              <a:rPr lang="en-AU" sz="1400" dirty="0">
                <a:solidFill>
                  <a:schemeClr val="tx1"/>
                </a:solidFill>
              </a:rPr>
              <a:t>specific assessments are made via this attestation.  One attestation can make many assessments.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EF76A98B-3516-7E28-01CA-42094A2DDF03}"/>
              </a:ext>
            </a:extLst>
          </p:cNvPr>
          <p:cNvSpPr/>
          <p:nvPr/>
        </p:nvSpPr>
        <p:spPr>
          <a:xfrm>
            <a:off x="5480133" y="4861619"/>
            <a:ext cx="2635198" cy="1073492"/>
          </a:xfrm>
          <a:prstGeom prst="wedgeRoundRectCallout">
            <a:avLst>
              <a:gd name="adj1" fmla="val -94363"/>
              <a:gd name="adj2" fmla="val -263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specific criteria within a given standard or regulation are covered by this assessment?  </a:t>
            </a:r>
          </a:p>
        </p:txBody>
      </p:sp>
    </p:spTree>
    <p:extLst>
      <p:ext uri="{BB962C8B-B14F-4D97-AF65-F5344CB8AC3E}">
        <p14:creationId xmlns:p14="http://schemas.microsoft.com/office/powerpoint/2010/main" val="147705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23523039-45A3-ECE9-BDEA-3F13570D03C3}"/>
              </a:ext>
            </a:extLst>
          </p:cNvPr>
          <p:cNvGrpSpPr/>
          <p:nvPr/>
        </p:nvGrpSpPr>
        <p:grpSpPr>
          <a:xfrm>
            <a:off x="4491418" y="975050"/>
            <a:ext cx="3520413" cy="5233439"/>
            <a:chOff x="4117345" y="976353"/>
            <a:chExt cx="3520413" cy="523343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56133E4-2EE0-9A13-08C0-D5D027F6660E}"/>
                </a:ext>
              </a:extLst>
            </p:cNvPr>
            <p:cNvSpPr/>
            <p:nvPr/>
          </p:nvSpPr>
          <p:spPr>
            <a:xfrm>
              <a:off x="4117345" y="976353"/>
              <a:ext cx="3331952" cy="5083444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904F062-1ABD-970F-EC43-02F7DF8FEED3}"/>
                </a:ext>
              </a:extLst>
            </p:cNvPr>
            <p:cNvSpPr/>
            <p:nvPr/>
          </p:nvSpPr>
          <p:spPr>
            <a:xfrm>
              <a:off x="4373794" y="5533536"/>
              <a:ext cx="19225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Party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(legal entity)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F6AAF18-A6A6-7F58-11D7-CE5F7754B571}"/>
                </a:ext>
              </a:extLst>
            </p:cNvPr>
            <p:cNvSpPr/>
            <p:nvPr/>
          </p:nvSpPr>
          <p:spPr>
            <a:xfrm>
              <a:off x="4362236" y="4450721"/>
              <a:ext cx="19368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Product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(quantity, item, batch)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0DA58D7-9D61-BF11-BBA4-7DA72BD36BD1}"/>
                </a:ext>
              </a:extLst>
            </p:cNvPr>
            <p:cNvSpPr/>
            <p:nvPr/>
          </p:nvSpPr>
          <p:spPr>
            <a:xfrm>
              <a:off x="4373794" y="4992129"/>
              <a:ext cx="19368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Location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(facility, farm, etc)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216411-1CDF-5703-8D89-99C92B030620}"/>
                </a:ext>
              </a:extLst>
            </p:cNvPr>
            <p:cNvSpPr txBox="1"/>
            <p:nvPr/>
          </p:nvSpPr>
          <p:spPr>
            <a:xfrm>
              <a:off x="4589619" y="1021446"/>
              <a:ext cx="2459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UNTP Traceability Event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2D8AE254-922E-2B73-0387-3F560C87727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6310619" y="4221223"/>
              <a:ext cx="481753" cy="970922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EBBF17D-C697-B6FF-070F-887820080FF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299061" y="4249096"/>
              <a:ext cx="330868" cy="40164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DAC69E8-C0A2-90D8-20D7-BD836E6F6A3F}"/>
                </a:ext>
              </a:extLst>
            </p:cNvPr>
            <p:cNvSpPr/>
            <p:nvPr/>
          </p:nvSpPr>
          <p:spPr>
            <a:xfrm>
              <a:off x="4306548" y="2108221"/>
              <a:ext cx="2924969" cy="2201124"/>
            </a:xfrm>
            <a:prstGeom prst="roundRect">
              <a:avLst>
                <a:gd name="adj" fmla="val 38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Event types</a:t>
              </a:r>
            </a:p>
          </p:txBody>
        </p:sp>
        <p:pic>
          <p:nvPicPr>
            <p:cNvPr id="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5F54269-A9F3-6180-228A-5091AF3367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63" t="59405" r="15616" b="5527"/>
            <a:stretch/>
          </p:blipFill>
          <p:spPr bwMode="auto">
            <a:xfrm>
              <a:off x="7159993" y="5699481"/>
              <a:ext cx="477765" cy="51031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057E2EAE-B65B-AD68-682D-30C3BEAE963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6296319" y="4249096"/>
              <a:ext cx="678857" cy="148445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13BB22A-F7E7-7D4F-DBF3-0162E698E4A1}"/>
                </a:ext>
              </a:extLst>
            </p:cNvPr>
            <p:cNvGrpSpPr/>
            <p:nvPr/>
          </p:nvGrpSpPr>
          <p:grpSpPr>
            <a:xfrm rot="16200000">
              <a:off x="4879757" y="1971334"/>
              <a:ext cx="1778552" cy="2735110"/>
              <a:chOff x="8525706" y="2443522"/>
              <a:chExt cx="2721457" cy="1703697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B99707D-03F8-8B2F-B41B-FC34DF2C1809}"/>
                  </a:ext>
                </a:extLst>
              </p:cNvPr>
              <p:cNvSpPr/>
              <p:nvPr/>
            </p:nvSpPr>
            <p:spPr>
              <a:xfrm rot="5400000">
                <a:off x="9036478" y="3056640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ransformation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(manufacture,..)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A749CEB8-BA07-6444-0D1E-AA94D022C44A}"/>
                  </a:ext>
                </a:extLst>
              </p:cNvPr>
              <p:cNvSpPr/>
              <p:nvPr/>
            </p:nvSpPr>
            <p:spPr>
              <a:xfrm rot="5400000">
                <a:off x="9598276" y="3060129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(sell, ship, transfer,..)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2688AC-3D46-34B1-6686-52EF36D596DB}"/>
                  </a:ext>
                </a:extLst>
              </p:cNvPr>
              <p:cNvSpPr/>
              <p:nvPr/>
            </p:nvSpPr>
            <p:spPr>
              <a:xfrm rot="5400000">
                <a:off x="10160073" y="3056347"/>
                <a:ext cx="1699915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Object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(inspect, test, ..)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A469D0B2-75FD-DD1B-B9B4-2D05366A7FB3}"/>
                  </a:ext>
                </a:extLst>
              </p:cNvPr>
              <p:cNvSpPr/>
              <p:nvPr/>
            </p:nvSpPr>
            <p:spPr>
              <a:xfrm rot="5400000">
                <a:off x="8474680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Aggregation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(consolidate, bundle,..)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66BD9B9-D8E8-828E-EEF6-AF02C2848167}"/>
                  </a:ext>
                </a:extLst>
              </p:cNvPr>
              <p:cNvSpPr/>
              <p:nvPr/>
            </p:nvSpPr>
            <p:spPr>
              <a:xfrm rot="5400000">
                <a:off x="7912882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Association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(assemble, package,..)</a:t>
                </a:r>
              </a:p>
            </p:txBody>
          </p:sp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2A20B3E2-38F4-D06A-B8B5-886E05A014EA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rot="16200000" flipV="1">
              <a:off x="6222294" y="1721920"/>
              <a:ext cx="458012" cy="31459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8B64F741-79AE-58AB-8C52-E9B9DAC6E61D}"/>
                </a:ext>
              </a:extLst>
            </p:cNvPr>
            <p:cNvSpPr/>
            <p:nvPr/>
          </p:nvSpPr>
          <p:spPr>
            <a:xfrm>
              <a:off x="4499946" y="1465543"/>
              <a:ext cx="1794059" cy="3693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909D367-D943-ED23-BE1A-BF8786FAEF9C}"/>
                </a:ext>
              </a:extLst>
            </p:cNvPr>
            <p:cNvSpPr/>
            <p:nvPr/>
          </p:nvSpPr>
          <p:spPr>
            <a:xfrm>
              <a:off x="4397172" y="1562622"/>
              <a:ext cx="1794058" cy="3693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8205970" y="1020143"/>
            <a:ext cx="3668167" cy="5038351"/>
          </a:xfrm>
          <a:prstGeom prst="wedgeRoundRectCallout">
            <a:avLst>
              <a:gd name="adj1" fmla="val -65446"/>
              <a:gd name="adj2" fmla="val -698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Traceability events provide the links that allow output products to be connected to the input materials or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 </a:t>
            </a:r>
            <a:r>
              <a:rPr lang="en-AU" sz="1400" b="1" dirty="0">
                <a:solidFill>
                  <a:schemeClr val="tx1"/>
                </a:solidFill>
              </a:rPr>
              <a:t>transformation</a:t>
            </a:r>
            <a:r>
              <a:rPr lang="en-AU" sz="1400" dirty="0">
                <a:solidFill>
                  <a:schemeClr val="tx1"/>
                </a:solidFill>
              </a:rPr>
              <a:t> event lists the input materials that are consumed to make a list of output products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cotton bales to yarn).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association</a:t>
            </a:r>
            <a:r>
              <a:rPr lang="en-AU" sz="1400" dirty="0">
                <a:solidFill>
                  <a:schemeClr val="tx1"/>
                </a:solidFill>
              </a:rPr>
              <a:t> event lists the identified components that are assembled into a larger product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motherboard, power supply, etc to build a desktop computer).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 </a:t>
            </a:r>
            <a:r>
              <a:rPr lang="en-AU" sz="1400" b="1" dirty="0">
                <a:solidFill>
                  <a:schemeClr val="tx1"/>
                </a:solidFill>
              </a:rPr>
              <a:t>transaction </a:t>
            </a:r>
            <a:r>
              <a:rPr lang="en-AU" sz="1400" dirty="0">
                <a:solidFill>
                  <a:schemeClr val="tx1"/>
                </a:solidFill>
              </a:rPr>
              <a:t>event describes the movement of a list of products from one facility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aggregation</a:t>
            </a:r>
            <a:r>
              <a:rPr lang="en-AU" sz="1400" dirty="0">
                <a:solidFill>
                  <a:schemeClr val="tx1"/>
                </a:solidFill>
              </a:rPr>
              <a:t> event describes temporary consolidation of products (packing / unpacking) for shipping.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object</a:t>
            </a:r>
            <a:r>
              <a:rPr lang="en-AU" sz="1400" dirty="0">
                <a:solidFill>
                  <a:schemeClr val="tx1"/>
                </a:solidFill>
              </a:rPr>
              <a:t> event describes an interaction with a single product such as a test or inspection.</a:t>
            </a:r>
          </a:p>
          <a:p>
            <a:r>
              <a:rPr lang="en-AU" sz="1400" dirty="0">
                <a:solidFill>
                  <a:schemeClr val="tx1"/>
                </a:solidFill>
              </a:rPr>
              <a:t>Any value chain of any complexity can be described by a combination of five event types.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728070" y="5076921"/>
            <a:ext cx="3267922" cy="936601"/>
          </a:xfrm>
          <a:prstGeom prst="wedgeRoundRectCallout">
            <a:avLst>
              <a:gd name="adj1" fmla="val 70961"/>
              <a:gd name="adj2" fmla="val 193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: Events are created by an identified party.  Transaction events include both the sender / receiver (seller / buyer) party.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91C84D6D-8D70-10B2-C001-54C8F2C2FCBA}"/>
              </a:ext>
            </a:extLst>
          </p:cNvPr>
          <p:cNvSpPr/>
          <p:nvPr/>
        </p:nvSpPr>
        <p:spPr>
          <a:xfrm>
            <a:off x="765395" y="2108222"/>
            <a:ext cx="3267922" cy="1385640"/>
          </a:xfrm>
          <a:prstGeom prst="wedgeRoundRectCallout">
            <a:avLst>
              <a:gd name="adj1" fmla="val 68108"/>
              <a:gd name="adj2" fmla="val 13477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: All events must reference the physical products that they impact.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Ideally as a list of specific serialised item or batch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Optionally as a measured quantity of a product class. 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761293" y="975050"/>
            <a:ext cx="3272024" cy="936601"/>
          </a:xfrm>
          <a:prstGeom prst="wedgeRoundRectCallout">
            <a:avLst>
              <a:gd name="adj1" fmla="val 73161"/>
              <a:gd name="adj2" fmla="val 3234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Sensor data such as GPS location, camera images, or physical measurements can be attached to any event. Sensor metadata &amp; device signatures add integrity. 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745690" y="3722637"/>
            <a:ext cx="3267922" cy="1073492"/>
          </a:xfrm>
          <a:prstGeom prst="wedgeRoundRectCallout">
            <a:avLst>
              <a:gd name="adj1" fmla="val 69555"/>
              <a:gd name="adj2" fmla="val 8288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WHERE </a:t>
            </a:r>
            <a:r>
              <a:rPr lang="en-AU" sz="1400" dirty="0">
                <a:solidFill>
                  <a:schemeClr val="tx1"/>
                </a:solidFill>
              </a:rPr>
              <a:t>: All events occur at a specific identified facility. Location identifiers must be resolvable to location metadata and geolocation.</a:t>
            </a:r>
          </a:p>
        </p:txBody>
      </p:sp>
    </p:spTree>
    <p:extLst>
      <p:ext uri="{BB962C8B-B14F-4D97-AF65-F5344CB8AC3E}">
        <p14:creationId xmlns:p14="http://schemas.microsoft.com/office/powerpoint/2010/main" val="322293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CC6EC-A6B2-6DC9-23BD-A874F6911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C65627-B2CE-E5ED-9CF3-0D0BC468792C}"/>
              </a:ext>
            </a:extLst>
          </p:cNvPr>
          <p:cNvSpPr/>
          <p:nvPr/>
        </p:nvSpPr>
        <p:spPr>
          <a:xfrm>
            <a:off x="2076556" y="1301893"/>
            <a:ext cx="1867627" cy="1706154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D4BB2-6770-DD66-BF00-C21CD5D29218}"/>
              </a:ext>
            </a:extLst>
          </p:cNvPr>
          <p:cNvSpPr txBox="1"/>
          <p:nvPr/>
        </p:nvSpPr>
        <p:spPr>
          <a:xfrm>
            <a:off x="2088998" y="1260970"/>
            <a:ext cx="1867627" cy="29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pic>
        <p:nvPicPr>
          <p:cNvPr id="9" name="Picture 6" descr="Digital Certificate Icon Vector Images (over 8,400)">
            <a:extLst>
              <a:ext uri="{FF2B5EF4-FFF2-40B4-BE49-F238E27FC236}">
                <a16:creationId xmlns:a16="http://schemas.microsoft.com/office/drawing/2014/main" id="{B5076C22-FE99-3FB4-44AA-51234012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03066" y="2689948"/>
            <a:ext cx="437079" cy="4331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8836BC-B019-145C-65E1-B29AC642B9F2}"/>
              </a:ext>
            </a:extLst>
          </p:cNvPr>
          <p:cNvSpPr/>
          <p:nvPr/>
        </p:nvSpPr>
        <p:spPr>
          <a:xfrm>
            <a:off x="2703706" y="2141821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Registered ID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9A53D6D-E223-10AB-9C6D-0D1A9D24046E}"/>
              </a:ext>
            </a:extLst>
          </p:cNvPr>
          <p:cNvSpPr/>
          <p:nvPr/>
        </p:nvSpPr>
        <p:spPr>
          <a:xfrm>
            <a:off x="2328468" y="1619678"/>
            <a:ext cx="1464196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Trust Registrar ID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9537A6F-38C0-1FE3-2AB0-A32403F6F7BF}"/>
              </a:ext>
            </a:extLst>
          </p:cNvPr>
          <p:cNvSpPr/>
          <p:nvPr/>
        </p:nvSpPr>
        <p:spPr>
          <a:xfrm>
            <a:off x="2504934" y="1882602"/>
            <a:ext cx="1287729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Verified DID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E83DFDC-1D17-FBC6-AE9F-4959EA580DCC}"/>
              </a:ext>
            </a:extLst>
          </p:cNvPr>
          <p:cNvCxnSpPr>
            <a:cxnSpLocks/>
            <a:stCxn id="16" idx="1"/>
            <a:endCxn id="13" idx="1"/>
          </p:cNvCxnSpPr>
          <p:nvPr/>
        </p:nvCxnSpPr>
        <p:spPr>
          <a:xfrm rot="10800000">
            <a:off x="2328468" y="1729355"/>
            <a:ext cx="176466" cy="262924"/>
          </a:xfrm>
          <a:prstGeom prst="bentConnector3">
            <a:avLst>
              <a:gd name="adj1" fmla="val 6761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E8D0B93-0586-2B9F-A5ED-551E844BCB7C}"/>
              </a:ext>
            </a:extLst>
          </p:cNvPr>
          <p:cNvSpPr/>
          <p:nvPr/>
        </p:nvSpPr>
        <p:spPr>
          <a:xfrm>
            <a:off x="2703706" y="2414653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Name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B108AC5-CB8B-3C0E-36B0-ACFC4BE577C0}"/>
              </a:ext>
            </a:extLst>
          </p:cNvPr>
          <p:cNvSpPr/>
          <p:nvPr/>
        </p:nvSpPr>
        <p:spPr>
          <a:xfrm>
            <a:off x="2712481" y="2688935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Scope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54A68D9-D37A-750F-E28C-9C77F8F0802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627562" y="1988574"/>
            <a:ext cx="76144" cy="262924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0CFB218-3B52-0875-E3E7-987A8D3D5B15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2627562" y="2087201"/>
            <a:ext cx="76144" cy="43712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1440326-36E3-7C74-3A87-64823CFB2C5E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627563" y="2087200"/>
            <a:ext cx="84919" cy="71141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EDAD01E2-C534-9F6A-5308-786BB556AA31}"/>
              </a:ext>
            </a:extLst>
          </p:cNvPr>
          <p:cNvSpPr/>
          <p:nvPr/>
        </p:nvSpPr>
        <p:spPr>
          <a:xfrm>
            <a:off x="4752166" y="984960"/>
            <a:ext cx="2146346" cy="727597"/>
          </a:xfrm>
          <a:prstGeom prst="wedgeRoundRectCallout">
            <a:avLst>
              <a:gd name="adj1" fmla="val -90926"/>
              <a:gd name="adj2" fmla="val 4763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is the authority that is issuing this identity anchor credential?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EDDC10F5-5D98-4E4A-3799-9FF1D3633935}"/>
              </a:ext>
            </a:extLst>
          </p:cNvPr>
          <p:cNvSpPr/>
          <p:nvPr/>
        </p:nvSpPr>
        <p:spPr>
          <a:xfrm>
            <a:off x="4747121" y="1938368"/>
            <a:ext cx="2146346" cy="826426"/>
          </a:xfrm>
          <a:prstGeom prst="wedgeRoundRectCallout">
            <a:avLst>
              <a:gd name="adj1" fmla="val -94678"/>
              <a:gd name="adj2" fmla="val 277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is the registered identity that is the subject of this credential? 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12237725-CF8B-9520-FF74-7EA25DFFA225}"/>
              </a:ext>
            </a:extLst>
          </p:cNvPr>
          <p:cNvSpPr/>
          <p:nvPr/>
        </p:nvSpPr>
        <p:spPr>
          <a:xfrm>
            <a:off x="7444138" y="2351581"/>
            <a:ext cx="2146346" cy="826426"/>
          </a:xfrm>
          <a:prstGeom prst="wedgeRoundRectCallout">
            <a:avLst>
              <a:gd name="adj1" fmla="val -216133"/>
              <a:gd name="adj2" fmla="val 917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authorised roles does the registered member hold?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3039217-364D-BDC3-3BBE-F49C0A4EEBFE}"/>
              </a:ext>
            </a:extLst>
          </p:cNvPr>
          <p:cNvSpPr/>
          <p:nvPr/>
        </p:nvSpPr>
        <p:spPr>
          <a:xfrm>
            <a:off x="7408305" y="1067898"/>
            <a:ext cx="2182179" cy="1034056"/>
          </a:xfrm>
          <a:prstGeom prst="wedgeRoundRectCallout">
            <a:avLst>
              <a:gd name="adj1" fmla="val -212108"/>
              <a:gd name="adj2" fmla="val 4041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  </a:t>
            </a:r>
            <a:r>
              <a:rPr lang="en-AU" sz="1400" dirty="0">
                <a:solidFill>
                  <a:schemeClr val="tx1"/>
                </a:solidFill>
              </a:rPr>
              <a:t>decentralised identifiers have been verified by the authority as held by the registered member?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7A8A404-ED8E-8ECB-7B1B-F83E669C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370" y="3782840"/>
            <a:ext cx="621840" cy="553280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F06AE73-047D-C8E8-23EF-E4AEC38657AE}"/>
              </a:ext>
            </a:extLst>
          </p:cNvPr>
          <p:cNvSpPr/>
          <p:nvPr/>
        </p:nvSpPr>
        <p:spPr>
          <a:xfrm>
            <a:off x="1395470" y="4642709"/>
            <a:ext cx="2067259" cy="1242113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038A4B8F-1D63-1A85-1BD2-0A9D227A0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22425" y="5763921"/>
            <a:ext cx="346089" cy="3429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96F0DDB-BA88-61DB-717D-655793CFCF4A}"/>
              </a:ext>
            </a:extLst>
          </p:cNvPr>
          <p:cNvSpPr/>
          <p:nvPr/>
        </p:nvSpPr>
        <p:spPr>
          <a:xfrm>
            <a:off x="1568515" y="4918354"/>
            <a:ext cx="1733215" cy="19750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issuer : </a:t>
            </a:r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authority.gov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E58C4A2-7D64-B4CD-C7A5-AFF37608E82D}"/>
              </a:ext>
            </a:extLst>
          </p:cNvPr>
          <p:cNvSpPr/>
          <p:nvPr/>
        </p:nvSpPr>
        <p:spPr>
          <a:xfrm>
            <a:off x="1563382" y="5206247"/>
            <a:ext cx="741828" cy="32250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Business ID</a:t>
            </a:r>
          </a:p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1234567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825CF35-9BAA-FCE8-5FEB-DC6D51A6C6F8}"/>
              </a:ext>
            </a:extLst>
          </p:cNvPr>
          <p:cNvSpPr/>
          <p:nvPr/>
        </p:nvSpPr>
        <p:spPr>
          <a:xfrm>
            <a:off x="2559903" y="5206246"/>
            <a:ext cx="741828" cy="32250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Verified DID</a:t>
            </a:r>
          </a:p>
          <a:p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abcdxyz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51B317-0EC9-3DE6-E8BC-81F84567B4DD}"/>
              </a:ext>
            </a:extLst>
          </p:cNvPr>
          <p:cNvSpPr txBox="1"/>
          <p:nvPr/>
        </p:nvSpPr>
        <p:spPr>
          <a:xfrm>
            <a:off x="1495285" y="4617344"/>
            <a:ext cx="1867627" cy="29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19DCF05-93B7-EC6F-A722-DB67A67D291B}"/>
              </a:ext>
            </a:extLst>
          </p:cNvPr>
          <p:cNvSpPr/>
          <p:nvPr/>
        </p:nvSpPr>
        <p:spPr>
          <a:xfrm>
            <a:off x="4304991" y="4621240"/>
            <a:ext cx="2067260" cy="1263582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7F23F4BF-E3E5-BEE8-DF10-D320BD1B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53" y="3661133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44B75FA-B457-CCB3-E3C4-585CCE747548}"/>
              </a:ext>
            </a:extLst>
          </p:cNvPr>
          <p:cNvSpPr txBox="1"/>
          <p:nvPr/>
        </p:nvSpPr>
        <p:spPr>
          <a:xfrm>
            <a:off x="4304991" y="4617344"/>
            <a:ext cx="1975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Product Passport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6254E60-BE77-C094-132A-A3B93D345C67}"/>
              </a:ext>
            </a:extLst>
          </p:cNvPr>
          <p:cNvSpPr/>
          <p:nvPr/>
        </p:nvSpPr>
        <p:spPr>
          <a:xfrm>
            <a:off x="4452854" y="4930071"/>
            <a:ext cx="1733215" cy="19750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issuer : </a:t>
            </a:r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did:abcdxyz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B08C5F3-63A2-6AE3-A672-59221D1741BD}"/>
              </a:ext>
            </a:extLst>
          </p:cNvPr>
          <p:cNvSpPr/>
          <p:nvPr/>
        </p:nvSpPr>
        <p:spPr>
          <a:xfrm>
            <a:off x="4452853" y="5216028"/>
            <a:ext cx="1733215" cy="278595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Product ID and data</a:t>
            </a:r>
          </a:p>
        </p:txBody>
      </p:sp>
      <p:pic>
        <p:nvPicPr>
          <p:cNvPr id="84" name="Picture 2" descr="Auditor - Free professions and jobs icons">
            <a:extLst>
              <a:ext uri="{FF2B5EF4-FFF2-40B4-BE49-F238E27FC236}">
                <a16:creationId xmlns:a16="http://schemas.microsoft.com/office/drawing/2014/main" id="{E6D181B4-98AF-EEA5-2BE1-B4F2F5F5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07" y="3745741"/>
            <a:ext cx="557882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Digital Certificate Icon Vector Images (over 8,400)">
            <a:extLst>
              <a:ext uri="{FF2B5EF4-FFF2-40B4-BE49-F238E27FC236}">
                <a16:creationId xmlns:a16="http://schemas.microsoft.com/office/drawing/2014/main" id="{7740CD4E-9203-2923-F27A-CFD05EC54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4058719" y="5682761"/>
            <a:ext cx="346089" cy="3526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B52E201-60F6-16AD-5F85-0522C6137E21}"/>
              </a:ext>
            </a:extLst>
          </p:cNvPr>
          <p:cNvSpPr txBox="1"/>
          <p:nvPr/>
        </p:nvSpPr>
        <p:spPr>
          <a:xfrm>
            <a:off x="9302989" y="3906112"/>
            <a:ext cx="60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Buyer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35547-C391-2573-5D9A-F801856F3F21}"/>
              </a:ext>
            </a:extLst>
          </p:cNvPr>
          <p:cNvSpPr txBox="1"/>
          <p:nvPr/>
        </p:nvSpPr>
        <p:spPr>
          <a:xfrm>
            <a:off x="5085682" y="3949280"/>
            <a:ext cx="11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Manufacturer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77D80C-F4EA-CEF5-96F6-43CAE9A5B226}"/>
              </a:ext>
            </a:extLst>
          </p:cNvPr>
          <p:cNvSpPr txBox="1"/>
          <p:nvPr/>
        </p:nvSpPr>
        <p:spPr>
          <a:xfrm>
            <a:off x="2328655" y="395601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Authority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E0D12DC-5EF3-7715-013D-5135812C9C62}"/>
              </a:ext>
            </a:extLst>
          </p:cNvPr>
          <p:cNvSpPr/>
          <p:nvPr/>
        </p:nvSpPr>
        <p:spPr>
          <a:xfrm>
            <a:off x="1550244" y="5609729"/>
            <a:ext cx="741828" cy="173949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signature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6BBFD79-EE20-2467-6DE1-9122E9DDF503}"/>
              </a:ext>
            </a:extLst>
          </p:cNvPr>
          <p:cNvSpPr/>
          <p:nvPr/>
        </p:nvSpPr>
        <p:spPr>
          <a:xfrm>
            <a:off x="2551911" y="5616665"/>
            <a:ext cx="731547" cy="17394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5E64E79-9AE8-AAF6-2BD1-C6CCC249A124}"/>
              </a:ext>
            </a:extLst>
          </p:cNvPr>
          <p:cNvSpPr/>
          <p:nvPr/>
        </p:nvSpPr>
        <p:spPr>
          <a:xfrm>
            <a:off x="4452854" y="5607161"/>
            <a:ext cx="741828" cy="173949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signature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7507B72-D7A9-6396-761E-439BE8D672AA}"/>
              </a:ext>
            </a:extLst>
          </p:cNvPr>
          <p:cNvSpPr/>
          <p:nvPr/>
        </p:nvSpPr>
        <p:spPr>
          <a:xfrm>
            <a:off x="5454521" y="5614097"/>
            <a:ext cx="731547" cy="17394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C20AA4-810D-C6F2-62FA-C93C3663E4BC}"/>
              </a:ext>
            </a:extLst>
          </p:cNvPr>
          <p:cNvSpPr txBox="1"/>
          <p:nvPr/>
        </p:nvSpPr>
        <p:spPr>
          <a:xfrm>
            <a:off x="7314330" y="4641475"/>
            <a:ext cx="28674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DPP credential is valid &amp; not revoked</a:t>
            </a:r>
          </a:p>
          <a:p>
            <a:r>
              <a:rPr lang="en-AU" sz="1400" dirty="0"/>
              <a:t>Barcode ID matches DPP product ID</a:t>
            </a:r>
          </a:p>
          <a:p>
            <a:r>
              <a:rPr lang="en-AU" sz="1400" dirty="0"/>
              <a:t>DIA credential is valid &amp; not revoked</a:t>
            </a:r>
          </a:p>
          <a:p>
            <a:r>
              <a:rPr lang="en-AU" sz="1400" dirty="0"/>
              <a:t>DPP issuer ID matches DIA subject ID</a:t>
            </a:r>
          </a:p>
          <a:p>
            <a:r>
              <a:rPr lang="en-AU" sz="1400" dirty="0"/>
              <a:t>DIA issuer ID is on trust anchor list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B614D0-A628-706D-B839-85D008968571}"/>
              </a:ext>
            </a:extLst>
          </p:cNvPr>
          <p:cNvSpPr txBox="1"/>
          <p:nvPr/>
        </p:nvSpPr>
        <p:spPr>
          <a:xfrm>
            <a:off x="7029635" y="5049771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6C12555E-C52A-B019-C532-42FD9667D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3370" y="3733344"/>
            <a:ext cx="705296" cy="646167"/>
          </a:xfrm>
          <a:prstGeom prst="rect">
            <a:avLst/>
          </a:prstGeom>
        </p:spPr>
      </p:pic>
      <p:pic>
        <p:nvPicPr>
          <p:cNvPr id="99" name="Picture 98" descr="A close-up of a bar code&#10;&#10;Description automatically generated">
            <a:extLst>
              <a:ext uri="{FF2B5EF4-FFF2-40B4-BE49-F238E27FC236}">
                <a16:creationId xmlns:a16="http://schemas.microsoft.com/office/drawing/2014/main" id="{F0975CCE-8678-BAC5-11B4-8528AD7422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7446">
            <a:off x="7653446" y="4035602"/>
            <a:ext cx="354991" cy="237438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0F91DE-D491-0799-0ED0-78C2282B2D21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994290" y="4336120"/>
            <a:ext cx="0" cy="281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229C206-14EF-3BD9-3A1B-B956681E92AD}"/>
              </a:ext>
            </a:extLst>
          </p:cNvPr>
          <p:cNvCxnSpPr>
            <a:cxnSpLocks/>
          </p:cNvCxnSpPr>
          <p:nvPr/>
        </p:nvCxnSpPr>
        <p:spPr>
          <a:xfrm>
            <a:off x="4752166" y="4336120"/>
            <a:ext cx="0" cy="281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0C2104-B2A0-9F86-32C0-E9B92FA71860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9024048" y="4257057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634E590-1578-2249-086E-B489DE9A5E89}"/>
              </a:ext>
            </a:extLst>
          </p:cNvPr>
          <p:cNvCxnSpPr>
            <a:cxnSpLocks/>
            <a:endCxn id="79" idx="3"/>
          </p:cNvCxnSpPr>
          <p:nvPr/>
        </p:nvCxnSpPr>
        <p:spPr>
          <a:xfrm rot="10800000" flipV="1">
            <a:off x="6372252" y="4224643"/>
            <a:ext cx="1250965" cy="1028387"/>
          </a:xfrm>
          <a:prstGeom prst="bentConnector3">
            <a:avLst>
              <a:gd name="adj1" fmla="val 7284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65DC163-E7D0-5028-7923-DD7A0FD700E5}"/>
              </a:ext>
            </a:extLst>
          </p:cNvPr>
          <p:cNvSpPr txBox="1"/>
          <p:nvPr/>
        </p:nvSpPr>
        <p:spPr>
          <a:xfrm>
            <a:off x="9082061" y="4263539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2E15A9-0F51-8752-5192-82E14BBD8248}"/>
              </a:ext>
            </a:extLst>
          </p:cNvPr>
          <p:cNvSpPr txBox="1"/>
          <p:nvPr/>
        </p:nvSpPr>
        <p:spPr>
          <a:xfrm>
            <a:off x="4752165" y="432822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Issues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BFA588-CFE0-220D-2DC4-9B6610FE2E0B}"/>
              </a:ext>
            </a:extLst>
          </p:cNvPr>
          <p:cNvSpPr txBox="1"/>
          <p:nvPr/>
        </p:nvSpPr>
        <p:spPr>
          <a:xfrm>
            <a:off x="1990960" y="4334619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Issues</a:t>
            </a:r>
          </a:p>
        </p:txBody>
      </p:sp>
      <p:cxnSp>
        <p:nvCxnSpPr>
          <p:cNvPr id="118" name="Straight Arrow Connector 108">
            <a:extLst>
              <a:ext uri="{FF2B5EF4-FFF2-40B4-BE49-F238E27FC236}">
                <a16:creationId xmlns:a16="http://schemas.microsoft.com/office/drawing/2014/main" id="{55C6A9A8-5E84-87DB-291E-C005EC407DE6}"/>
              </a:ext>
            </a:extLst>
          </p:cNvPr>
          <p:cNvCxnSpPr>
            <a:cxnSpLocks/>
            <a:stCxn id="82" idx="1"/>
            <a:endCxn id="72" idx="3"/>
          </p:cNvCxnSpPr>
          <p:nvPr/>
        </p:nvCxnSpPr>
        <p:spPr>
          <a:xfrm rot="10800000" flipV="1">
            <a:off x="3462730" y="5028824"/>
            <a:ext cx="990125" cy="2349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366F9EF-0995-98AF-62C1-FFA96A21E651}"/>
              </a:ext>
            </a:extLst>
          </p:cNvPr>
          <p:cNvSpPr txBox="1"/>
          <p:nvPr/>
        </p:nvSpPr>
        <p:spPr>
          <a:xfrm>
            <a:off x="6466935" y="3971407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resolves to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15BC43-1E1E-F9CB-B1CD-C58F296FE147}"/>
              </a:ext>
            </a:extLst>
          </p:cNvPr>
          <p:cNvSpPr txBox="1"/>
          <p:nvPr/>
        </p:nvSpPr>
        <p:spPr>
          <a:xfrm>
            <a:off x="3476187" y="4769047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resolves to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0B3EE9-2C33-FD3C-205D-3F9093C9C5A1}"/>
              </a:ext>
            </a:extLst>
          </p:cNvPr>
          <p:cNvSpPr txBox="1"/>
          <p:nvPr/>
        </p:nvSpPr>
        <p:spPr>
          <a:xfrm>
            <a:off x="7038914" y="4603533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24E807-71E7-7D15-9BD6-BCA849A6DB51}"/>
              </a:ext>
            </a:extLst>
          </p:cNvPr>
          <p:cNvSpPr txBox="1"/>
          <p:nvPr/>
        </p:nvSpPr>
        <p:spPr>
          <a:xfrm>
            <a:off x="7021320" y="4843701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CEAC3F-5C03-DE70-44D9-133C08B3E7F0}"/>
              </a:ext>
            </a:extLst>
          </p:cNvPr>
          <p:cNvSpPr txBox="1"/>
          <p:nvPr/>
        </p:nvSpPr>
        <p:spPr>
          <a:xfrm>
            <a:off x="7038914" y="5517279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78AAA-7250-255D-A6D5-DAE92C1F6E00}"/>
              </a:ext>
            </a:extLst>
          </p:cNvPr>
          <p:cNvSpPr txBox="1"/>
          <p:nvPr/>
        </p:nvSpPr>
        <p:spPr>
          <a:xfrm>
            <a:off x="7029635" y="5281950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169DD13-94B4-FB30-620C-71BF70B1E813}"/>
              </a:ext>
            </a:extLst>
          </p:cNvPr>
          <p:cNvSpPr/>
          <p:nvPr/>
        </p:nvSpPr>
        <p:spPr>
          <a:xfrm>
            <a:off x="7029635" y="4584237"/>
            <a:ext cx="3269228" cy="1263582"/>
          </a:xfrm>
          <a:prstGeom prst="roundRect">
            <a:avLst>
              <a:gd name="adj" fmla="val 4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990D5BE-BD1A-A5A8-034F-3D61B175DA03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7997331" y="4092521"/>
            <a:ext cx="7477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0C9E2D4-5F49-E1D1-747A-DE15BF06EA6D}"/>
              </a:ext>
            </a:extLst>
          </p:cNvPr>
          <p:cNvSpPr txBox="1"/>
          <p:nvPr/>
        </p:nvSpPr>
        <p:spPr>
          <a:xfrm>
            <a:off x="8157114" y="3839549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finds</a:t>
            </a:r>
          </a:p>
        </p:txBody>
      </p:sp>
    </p:spTree>
    <p:extLst>
      <p:ext uri="{BB962C8B-B14F-4D97-AF65-F5344CB8AC3E}">
        <p14:creationId xmlns:p14="http://schemas.microsoft.com/office/powerpoint/2010/main" val="75485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0BE17-30DF-D15B-1862-BF72030D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ounded Rectangular Callout 1030">
            <a:extLst>
              <a:ext uri="{FF2B5EF4-FFF2-40B4-BE49-F238E27FC236}">
                <a16:creationId xmlns:a16="http://schemas.microsoft.com/office/drawing/2014/main" id="{F89339EB-9063-6D58-209F-16CE5702339B}"/>
              </a:ext>
            </a:extLst>
          </p:cNvPr>
          <p:cNvSpPr/>
          <p:nvPr/>
        </p:nvSpPr>
        <p:spPr>
          <a:xfrm>
            <a:off x="5504022" y="4593144"/>
            <a:ext cx="1991286" cy="612648"/>
          </a:xfrm>
          <a:prstGeom prst="wedgeRoundRectCallout">
            <a:avLst>
              <a:gd name="adj1" fmla="val -4527"/>
              <a:gd name="adj2" fmla="val -147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EA0AEABF-A9DC-B0AD-CE87-8FB045706EFD}"/>
              </a:ext>
            </a:extLst>
          </p:cNvPr>
          <p:cNvSpPr/>
          <p:nvPr/>
        </p:nvSpPr>
        <p:spPr>
          <a:xfrm>
            <a:off x="7875059" y="882004"/>
            <a:ext cx="1898230" cy="45348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7" name="Picture 6" descr="Digital Certificate Icon Vector Images (over 8,400)">
            <a:extLst>
              <a:ext uri="{FF2B5EF4-FFF2-40B4-BE49-F238E27FC236}">
                <a16:creationId xmlns:a16="http://schemas.microsoft.com/office/drawing/2014/main" id="{C4282C70-6E91-ADFD-8AED-9B638EB9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328" y="3523262"/>
            <a:ext cx="500615" cy="49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dlock - Free security icons">
            <a:extLst>
              <a:ext uri="{FF2B5EF4-FFF2-40B4-BE49-F238E27FC236}">
                <a16:creationId xmlns:a16="http://schemas.microsoft.com/office/drawing/2014/main" id="{3BBCD3C8-AA23-936B-E819-46CBBD27C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58" y="3275324"/>
            <a:ext cx="1487162" cy="148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BF4EDF5D-D134-9A33-63EC-2A023595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581" y="2565413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9C64BE7-6854-C5C6-A6E4-C22B2A9B851A}"/>
              </a:ext>
            </a:extLst>
          </p:cNvPr>
          <p:cNvSpPr txBox="1"/>
          <p:nvPr/>
        </p:nvSpPr>
        <p:spPr>
          <a:xfrm>
            <a:off x="9947388" y="2333606"/>
            <a:ext cx="11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Manufacturer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B47C14C-5561-7CE0-9F80-5D821498B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146" y="1233823"/>
            <a:ext cx="705296" cy="646167"/>
          </a:xfrm>
          <a:prstGeom prst="rect">
            <a:avLst/>
          </a:prstGeom>
        </p:spPr>
      </p:pic>
      <p:pic>
        <p:nvPicPr>
          <p:cNvPr id="99" name="Picture 98" descr="A close-up of a bar code&#10;&#10;Description automatically generated">
            <a:extLst>
              <a:ext uri="{FF2B5EF4-FFF2-40B4-BE49-F238E27FC236}">
                <a16:creationId xmlns:a16="http://schemas.microsoft.com/office/drawing/2014/main" id="{EDCECE21-B631-7DE1-171B-FBB40EB710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978" y="1498473"/>
            <a:ext cx="306762" cy="205180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E5AF24-8AEE-B34F-83F9-078C822E7257}"/>
              </a:ext>
            </a:extLst>
          </p:cNvPr>
          <p:cNvCxnSpPr>
            <a:cxnSpLocks/>
          </p:cNvCxnSpPr>
          <p:nvPr/>
        </p:nvCxnSpPr>
        <p:spPr>
          <a:xfrm>
            <a:off x="2194274" y="1506256"/>
            <a:ext cx="5893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en box srip Lineal Color icon | Freepik">
            <a:extLst>
              <a:ext uri="{FF2B5EF4-FFF2-40B4-BE49-F238E27FC236}">
                <a16:creationId xmlns:a16="http://schemas.microsoft.com/office/drawing/2014/main" id="{A8764243-29DA-BA26-0FE0-38334D87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73042" y="2824893"/>
            <a:ext cx="809105" cy="80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E46437-CD48-51AE-CABC-BE8D2E4A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97" y="2863590"/>
            <a:ext cx="291841" cy="29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ent Arrow 10">
            <a:extLst>
              <a:ext uri="{FF2B5EF4-FFF2-40B4-BE49-F238E27FC236}">
                <a16:creationId xmlns:a16="http://schemas.microsoft.com/office/drawing/2014/main" id="{4FD4536A-5407-65CA-F284-15EDFA2BD37F}"/>
              </a:ext>
            </a:extLst>
          </p:cNvPr>
          <p:cNvSpPr/>
          <p:nvPr/>
        </p:nvSpPr>
        <p:spPr>
          <a:xfrm flipH="1">
            <a:off x="2712546" y="2938736"/>
            <a:ext cx="533716" cy="201538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2" name="Picture 11" descr="A close-up of a bar code&#10;&#10;Description automatically generated">
            <a:extLst>
              <a:ext uri="{FF2B5EF4-FFF2-40B4-BE49-F238E27FC236}">
                <a16:creationId xmlns:a16="http://schemas.microsoft.com/office/drawing/2014/main" id="{BF07734F-99F8-29D0-188B-08EE11A16B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1894" y="3329749"/>
            <a:ext cx="255700" cy="171027"/>
          </a:xfrm>
          <a:prstGeom prst="rect">
            <a:avLst/>
          </a:prstGeom>
        </p:spPr>
      </p:pic>
      <p:pic>
        <p:nvPicPr>
          <p:cNvPr id="15" name="Picture 2" descr="Database link filled - User Interface &amp; Gesture Icons">
            <a:extLst>
              <a:ext uri="{FF2B5EF4-FFF2-40B4-BE49-F238E27FC236}">
                <a16:creationId xmlns:a16="http://schemas.microsoft.com/office/drawing/2014/main" id="{2F6CD777-C489-1A36-F569-274F549E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27" y="2544430"/>
            <a:ext cx="683452" cy="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igital Certificate Icon Vector Images (over 8,400)">
            <a:extLst>
              <a:ext uri="{FF2B5EF4-FFF2-40B4-BE49-F238E27FC236}">
                <a16:creationId xmlns:a16="http://schemas.microsoft.com/office/drawing/2014/main" id="{D4B18234-F801-828C-5039-A65F964C1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582" y="1535452"/>
            <a:ext cx="660059" cy="6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56CAB2-70CF-6E26-D888-E8C46508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953" y="4884802"/>
            <a:ext cx="705296" cy="646167"/>
          </a:xfrm>
          <a:prstGeom prst="rect">
            <a:avLst/>
          </a:prstGeom>
        </p:spPr>
      </p:pic>
      <p:pic>
        <p:nvPicPr>
          <p:cNvPr id="23" name="Picture 22" descr="A close-up of a bar code&#10;&#10;Description automatically generated">
            <a:extLst>
              <a:ext uri="{FF2B5EF4-FFF2-40B4-BE49-F238E27FC236}">
                <a16:creationId xmlns:a16="http://schemas.microsoft.com/office/drawing/2014/main" id="{012F313D-1326-CCF5-15A9-1E108BB16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87" y="5202842"/>
            <a:ext cx="306762" cy="205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87A4E1-B107-8FD2-BF31-7B8EFAFD63AF}"/>
              </a:ext>
            </a:extLst>
          </p:cNvPr>
          <p:cNvSpPr txBox="1"/>
          <p:nvPr/>
        </p:nvSpPr>
        <p:spPr>
          <a:xfrm>
            <a:off x="886069" y="927434"/>
            <a:ext cx="14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Anonymous party</a:t>
            </a:r>
          </a:p>
        </p:txBody>
      </p:sp>
      <p:pic>
        <p:nvPicPr>
          <p:cNvPr id="34" name="Picture 6" descr="Digital Certificate Icon Vector Images (over 8,400)">
            <a:extLst>
              <a:ext uri="{FF2B5EF4-FFF2-40B4-BE49-F238E27FC236}">
                <a16:creationId xmlns:a16="http://schemas.microsoft.com/office/drawing/2014/main" id="{23B5019A-92A9-8D37-15DE-29704C599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804" y="1272562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Digital Certificate Icon Vector Images (over 8,400)">
            <a:extLst>
              <a:ext uri="{FF2B5EF4-FFF2-40B4-BE49-F238E27FC236}">
                <a16:creationId xmlns:a16="http://schemas.microsoft.com/office/drawing/2014/main" id="{72C81A0E-A5ED-9F07-612C-93BC895C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00" y="182451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Digital Certificate Icon Vector Images (over 8,400)">
            <a:extLst>
              <a:ext uri="{FF2B5EF4-FFF2-40B4-BE49-F238E27FC236}">
                <a16:creationId xmlns:a16="http://schemas.microsoft.com/office/drawing/2014/main" id="{81A67C47-676D-4E39-0FFB-0D2A6E4C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08" y="3968654"/>
            <a:ext cx="660059" cy="6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igital Certificate Icon Vector Images (over 8,400)">
            <a:extLst>
              <a:ext uri="{FF2B5EF4-FFF2-40B4-BE49-F238E27FC236}">
                <a16:creationId xmlns:a16="http://schemas.microsoft.com/office/drawing/2014/main" id="{01D23511-1C08-519B-8972-79E5620D7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00" y="4064346"/>
            <a:ext cx="410549" cy="4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C4634B-0DE2-7567-B1F8-F7377D2A8137}"/>
              </a:ext>
            </a:extLst>
          </p:cNvPr>
          <p:cNvCxnSpPr>
            <a:cxnSpLocks/>
          </p:cNvCxnSpPr>
          <p:nvPr/>
        </p:nvCxnSpPr>
        <p:spPr>
          <a:xfrm flipV="1">
            <a:off x="6647499" y="2095840"/>
            <a:ext cx="1521089" cy="562002"/>
          </a:xfrm>
          <a:prstGeom prst="bentConnector3">
            <a:avLst>
              <a:gd name="adj1" fmla="val 2737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4A399112-E8F7-309E-744B-3DD8249E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0" y="1295233"/>
            <a:ext cx="641595" cy="5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7E16FDF6-0C88-6CEF-A568-461D9950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0" y="2932743"/>
            <a:ext cx="691762" cy="5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BF17B5-4FAA-DF86-A6DD-E99E51177070}"/>
              </a:ext>
            </a:extLst>
          </p:cNvPr>
          <p:cNvCxnSpPr>
            <a:cxnSpLocks/>
            <a:stCxn id="80" idx="2"/>
            <a:endCxn id="1032" idx="3"/>
          </p:cNvCxnSpPr>
          <p:nvPr/>
        </p:nvCxnSpPr>
        <p:spPr>
          <a:xfrm rot="5400000">
            <a:off x="9668395" y="3132405"/>
            <a:ext cx="807325" cy="9656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9">
            <a:extLst>
              <a:ext uri="{FF2B5EF4-FFF2-40B4-BE49-F238E27FC236}">
                <a16:creationId xmlns:a16="http://schemas.microsoft.com/office/drawing/2014/main" id="{CF22B7B1-8C40-1A58-D390-5A4DF9A6F78D}"/>
              </a:ext>
            </a:extLst>
          </p:cNvPr>
          <p:cNvCxnSpPr>
            <a:cxnSpLocks/>
            <a:stCxn id="87" idx="0"/>
            <a:endCxn id="35" idx="3"/>
          </p:cNvCxnSpPr>
          <p:nvPr/>
        </p:nvCxnSpPr>
        <p:spPr>
          <a:xfrm rot="16200000" flipV="1">
            <a:off x="9782729" y="1571410"/>
            <a:ext cx="260882" cy="12635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19A437-F645-A1F6-E350-75A258B3D7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6692079" y="2886156"/>
            <a:ext cx="3368301" cy="122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01F6A73-550A-3324-C8BB-6C26B23A8C12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3606442" y="1556907"/>
            <a:ext cx="2364340" cy="11695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31B0E6A-3B6F-E1F4-5C7B-34EB91446FDE}"/>
              </a:ext>
            </a:extLst>
          </p:cNvPr>
          <p:cNvCxnSpPr>
            <a:cxnSpLocks/>
          </p:cNvCxnSpPr>
          <p:nvPr/>
        </p:nvCxnSpPr>
        <p:spPr>
          <a:xfrm>
            <a:off x="3815632" y="3062215"/>
            <a:ext cx="21551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16CB3D9-94AC-0D5B-2B0B-F2C07D47462F}"/>
              </a:ext>
            </a:extLst>
          </p:cNvPr>
          <p:cNvCxnSpPr>
            <a:cxnSpLocks/>
          </p:cNvCxnSpPr>
          <p:nvPr/>
        </p:nvCxnSpPr>
        <p:spPr>
          <a:xfrm flipV="1">
            <a:off x="4139546" y="3238364"/>
            <a:ext cx="1831236" cy="14368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encryption key Icon - Free PNG &amp; SVG 3305743 - Noun Project">
            <a:extLst>
              <a:ext uri="{FF2B5EF4-FFF2-40B4-BE49-F238E27FC236}">
                <a16:creationId xmlns:a16="http://schemas.microsoft.com/office/drawing/2014/main" id="{CA30FEDC-66FC-AB02-F6AA-E0933572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17" y="3227924"/>
            <a:ext cx="443924" cy="48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igital Certificate Icon Vector Images (over 8,400)">
            <a:extLst>
              <a:ext uri="{FF2B5EF4-FFF2-40B4-BE49-F238E27FC236}">
                <a16:creationId xmlns:a16="http://schemas.microsoft.com/office/drawing/2014/main" id="{A8788C94-9EE9-8BC4-AA7E-0843A412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72" y="3951221"/>
            <a:ext cx="347611" cy="34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710D0D8-21EE-6F35-FD05-0F414D1E467F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6730506" y="3275324"/>
            <a:ext cx="1371552" cy="743581"/>
          </a:xfrm>
          <a:prstGeom prst="bentConnector3">
            <a:avLst>
              <a:gd name="adj1" fmla="val 2491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BD3E46E-0441-A914-1F58-900D150457C3}"/>
              </a:ext>
            </a:extLst>
          </p:cNvPr>
          <p:cNvSpPr txBox="1"/>
          <p:nvPr/>
        </p:nvSpPr>
        <p:spPr>
          <a:xfrm>
            <a:off x="873031" y="2327269"/>
            <a:ext cx="167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Anonymous party with secret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F15536-90D5-0843-9712-FFBF0C744408}"/>
              </a:ext>
            </a:extLst>
          </p:cNvPr>
          <p:cNvSpPr txBox="1"/>
          <p:nvPr/>
        </p:nvSpPr>
        <p:spPr>
          <a:xfrm>
            <a:off x="865038" y="4321727"/>
            <a:ext cx="215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Anonymous party with proof of identity and role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796A80E-E663-14A8-006A-CE7C892A5996}"/>
              </a:ext>
            </a:extLst>
          </p:cNvPr>
          <p:cNvSpPr txBox="1"/>
          <p:nvPr/>
        </p:nvSpPr>
        <p:spPr>
          <a:xfrm>
            <a:off x="5787025" y="2070805"/>
            <a:ext cx="117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Identity Resolver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FADD43F-E07E-F495-77CE-036767F046AA}"/>
              </a:ext>
            </a:extLst>
          </p:cNvPr>
          <p:cNvSpPr txBox="1"/>
          <p:nvPr/>
        </p:nvSpPr>
        <p:spPr>
          <a:xfrm>
            <a:off x="8178804" y="2609996"/>
            <a:ext cx="1178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Update links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6CF6E9-A810-C57C-8300-3AB5B932B3F6}"/>
              </a:ext>
            </a:extLst>
          </p:cNvPr>
          <p:cNvSpPr txBox="1"/>
          <p:nvPr/>
        </p:nvSpPr>
        <p:spPr>
          <a:xfrm>
            <a:off x="7529191" y="2878595"/>
            <a:ext cx="234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Manage keys &amp; access rules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E87A37-F683-9E3E-6981-A523FA6A016C}"/>
              </a:ext>
            </a:extLst>
          </p:cNvPr>
          <p:cNvSpPr txBox="1"/>
          <p:nvPr/>
        </p:nvSpPr>
        <p:spPr>
          <a:xfrm>
            <a:off x="8113060" y="5097168"/>
            <a:ext cx="148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Durable storage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24A5840-19B2-D56A-7011-002FB0564A1C}"/>
              </a:ext>
            </a:extLst>
          </p:cNvPr>
          <p:cNvSpPr txBox="1"/>
          <p:nvPr/>
        </p:nvSpPr>
        <p:spPr>
          <a:xfrm>
            <a:off x="9730359" y="1575596"/>
            <a:ext cx="1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Publish open data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EBA64CF-DD3C-D885-A27A-6F5E276102DE}"/>
              </a:ext>
            </a:extLst>
          </p:cNvPr>
          <p:cNvSpPr txBox="1"/>
          <p:nvPr/>
        </p:nvSpPr>
        <p:spPr>
          <a:xfrm>
            <a:off x="9757642" y="4064346"/>
            <a:ext cx="1341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Publish encrypted data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FCF2FE-69CC-27C7-F933-A4365A547B02}"/>
              </a:ext>
            </a:extLst>
          </p:cNvPr>
          <p:cNvSpPr txBox="1"/>
          <p:nvPr/>
        </p:nvSpPr>
        <p:spPr>
          <a:xfrm>
            <a:off x="3734289" y="1265695"/>
            <a:ext cx="187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https request </a:t>
            </a:r>
          </a:p>
          <a:p>
            <a:pPr algn="ctr"/>
            <a:r>
              <a:rPr lang="en-AU" sz="1400" dirty="0"/>
              <a:t>(item ID)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3275C77-A38C-A140-59F4-E0741E2723F6}"/>
              </a:ext>
            </a:extLst>
          </p:cNvPr>
          <p:cNvSpPr txBox="1"/>
          <p:nvPr/>
        </p:nvSpPr>
        <p:spPr>
          <a:xfrm>
            <a:off x="5686436" y="3721083"/>
            <a:ext cx="132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Key manager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FEDF50F-0DE9-3781-0D5D-78725881A3CC}"/>
              </a:ext>
            </a:extLst>
          </p:cNvPr>
          <p:cNvSpPr txBox="1"/>
          <p:nvPr/>
        </p:nvSpPr>
        <p:spPr>
          <a:xfrm>
            <a:off x="3205439" y="2535902"/>
            <a:ext cx="24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https request </a:t>
            </a:r>
          </a:p>
          <a:p>
            <a:pPr algn="ctr"/>
            <a:r>
              <a:rPr lang="en-AU" sz="1400" dirty="0"/>
              <a:t>(item ID + secret)</a:t>
            </a:r>
          </a:p>
        </p:txBody>
      </p:sp>
      <p:pic>
        <p:nvPicPr>
          <p:cNvPr id="164" name="Picture 6" descr="Digital Certificate Icon Vector Images (over 8,400)">
            <a:extLst>
              <a:ext uri="{FF2B5EF4-FFF2-40B4-BE49-F238E27FC236}">
                <a16:creationId xmlns:a16="http://schemas.microsoft.com/office/drawing/2014/main" id="{F7929A40-A52F-5500-987E-73C14933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2" y="5571389"/>
            <a:ext cx="341346" cy="3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3EA3C63-8E27-83CA-1DB0-B053D1E23E83}"/>
              </a:ext>
            </a:extLst>
          </p:cNvPr>
          <p:cNvCxnSpPr>
            <a:cxnSpLocks/>
          </p:cNvCxnSpPr>
          <p:nvPr/>
        </p:nvCxnSpPr>
        <p:spPr>
          <a:xfrm>
            <a:off x="2212352" y="3359551"/>
            <a:ext cx="7246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3A420B8-0CDC-AB2D-A643-DE025A7E0B27}"/>
              </a:ext>
            </a:extLst>
          </p:cNvPr>
          <p:cNvCxnSpPr>
            <a:cxnSpLocks/>
          </p:cNvCxnSpPr>
          <p:nvPr/>
        </p:nvCxnSpPr>
        <p:spPr>
          <a:xfrm>
            <a:off x="2191951" y="5224422"/>
            <a:ext cx="6272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5FCFE6F-3E93-A6E0-A654-8056BB6BBD7A}"/>
              </a:ext>
            </a:extLst>
          </p:cNvPr>
          <p:cNvSpPr txBox="1"/>
          <p:nvPr/>
        </p:nvSpPr>
        <p:spPr>
          <a:xfrm>
            <a:off x="1298750" y="5512286"/>
            <a:ext cx="160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Digital Identity Anchor (DIA)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945914-46AB-FA74-3367-EE7D7735E512}"/>
              </a:ext>
            </a:extLst>
          </p:cNvPr>
          <p:cNvSpPr txBox="1"/>
          <p:nvPr/>
        </p:nvSpPr>
        <p:spPr>
          <a:xfrm>
            <a:off x="2153402" y="3051774"/>
            <a:ext cx="630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secret</a:t>
            </a:r>
          </a:p>
        </p:txBody>
      </p:sp>
      <p:pic>
        <p:nvPicPr>
          <p:cNvPr id="173" name="Picture 172" descr="A close-up of a bar code&#10;&#10;Description automatically generated">
            <a:extLst>
              <a:ext uri="{FF2B5EF4-FFF2-40B4-BE49-F238E27FC236}">
                <a16:creationId xmlns:a16="http://schemas.microsoft.com/office/drawing/2014/main" id="{400DAA8E-0BEA-0CDD-62CC-A5E3382914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2706" y="1773431"/>
            <a:ext cx="306762" cy="229097"/>
          </a:xfrm>
          <a:prstGeom prst="rect">
            <a:avLst/>
          </a:prstGeom>
        </p:spPr>
      </p:pic>
      <p:pic>
        <p:nvPicPr>
          <p:cNvPr id="174" name="Picture 173" descr="A close-up of a bar code&#10;&#10;Description automatically generated">
            <a:extLst>
              <a:ext uri="{FF2B5EF4-FFF2-40B4-BE49-F238E27FC236}">
                <a16:creationId xmlns:a16="http://schemas.microsoft.com/office/drawing/2014/main" id="{F2E3973E-D967-0E2B-A50D-37B6549282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553" y="3130808"/>
            <a:ext cx="306762" cy="229097"/>
          </a:xfrm>
          <a:prstGeom prst="rect">
            <a:avLst/>
          </a:prstGeom>
        </p:spPr>
      </p:pic>
      <p:pic>
        <p:nvPicPr>
          <p:cNvPr id="175" name="Picture 4">
            <a:extLst>
              <a:ext uri="{FF2B5EF4-FFF2-40B4-BE49-F238E27FC236}">
                <a16:creationId xmlns:a16="http://schemas.microsoft.com/office/drawing/2014/main" id="{888D72E6-A860-63BC-0250-ACEAB260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54" y="3123815"/>
            <a:ext cx="229098" cy="22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75" descr="A close-up of a bar code&#10;&#10;Description automatically generated">
            <a:extLst>
              <a:ext uri="{FF2B5EF4-FFF2-40B4-BE49-F238E27FC236}">
                <a16:creationId xmlns:a16="http://schemas.microsoft.com/office/drawing/2014/main" id="{E95A8548-E4E6-5EFA-99E9-85199BA00B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4724345" y="4272713"/>
            <a:ext cx="306762" cy="22909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0A56C964-09EA-E282-9FA7-4A698C292D59}"/>
              </a:ext>
            </a:extLst>
          </p:cNvPr>
          <p:cNvSpPr txBox="1"/>
          <p:nvPr/>
        </p:nvSpPr>
        <p:spPr>
          <a:xfrm>
            <a:off x="2837592" y="3726448"/>
            <a:ext cx="206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DID Auth or openID4VP Request (item ID + DIA)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8E5F076-BD19-4687-5F18-E783C912146F}"/>
              </a:ext>
            </a:extLst>
          </p:cNvPr>
          <p:cNvSpPr txBox="1"/>
          <p:nvPr/>
        </p:nvSpPr>
        <p:spPr>
          <a:xfrm>
            <a:off x="6844651" y="4006923"/>
            <a:ext cx="1341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Redirect to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9F191FD-FB30-069A-9AFE-8DBE24E413BF}"/>
              </a:ext>
            </a:extLst>
          </p:cNvPr>
          <p:cNvSpPr txBox="1"/>
          <p:nvPr/>
        </p:nvSpPr>
        <p:spPr>
          <a:xfrm>
            <a:off x="6946140" y="1762856"/>
            <a:ext cx="114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Redirect to</a:t>
            </a:r>
          </a:p>
        </p:txBody>
      </p:sp>
      <p:pic>
        <p:nvPicPr>
          <p:cNvPr id="184" name="Picture 2">
            <a:extLst>
              <a:ext uri="{FF2B5EF4-FFF2-40B4-BE49-F238E27FC236}">
                <a16:creationId xmlns:a16="http://schemas.microsoft.com/office/drawing/2014/main" id="{8FA02AEB-6E4A-391C-D6A4-F4208D63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7" y="1295233"/>
            <a:ext cx="472648" cy="5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A1576993-1A85-1431-F114-F0416721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2" y="2969826"/>
            <a:ext cx="472648" cy="5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36788702-B584-8CC3-5D9D-54FFBA6A47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780" y="4931245"/>
            <a:ext cx="621840" cy="553280"/>
          </a:xfrm>
          <a:prstGeom prst="rect">
            <a:avLst/>
          </a:prstGeom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2CE6C0AB-0A42-23E6-37C8-FC98E7DB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90" y="4932247"/>
            <a:ext cx="691762" cy="5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093B50C8-FE53-EDFB-1446-8562680A61A7}"/>
              </a:ext>
            </a:extLst>
          </p:cNvPr>
          <p:cNvSpPr txBox="1"/>
          <p:nvPr/>
        </p:nvSpPr>
        <p:spPr>
          <a:xfrm>
            <a:off x="5506273" y="4613372"/>
            <a:ext cx="1991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AU" sz="1100" dirty="0"/>
              <a:t>match item secret</a:t>
            </a:r>
          </a:p>
          <a:p>
            <a:pPr marL="285750" indent="-285750">
              <a:buFont typeface="+mj-lt"/>
              <a:buAutoNum type="arabicPeriod"/>
            </a:pPr>
            <a:r>
              <a:rPr lang="en-AU" sz="1100" dirty="0"/>
              <a:t>and/or match DIA role</a:t>
            </a:r>
          </a:p>
          <a:p>
            <a:pPr marL="285750" indent="-285750">
              <a:buFont typeface="+mj-lt"/>
              <a:buAutoNum type="arabicPeriod"/>
            </a:pPr>
            <a:r>
              <a:rPr lang="en-AU" sz="1100" dirty="0"/>
              <a:t>and/or match DIA identity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5217505-0FE2-28D0-D6D6-35CD41C10C00}"/>
              </a:ext>
            </a:extLst>
          </p:cNvPr>
          <p:cNvSpPr txBox="1"/>
          <p:nvPr/>
        </p:nvSpPr>
        <p:spPr>
          <a:xfrm>
            <a:off x="3925050" y="5455742"/>
            <a:ext cx="4769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Notes: 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Keys may be managed at manufacturer or delegated to the identity resolver.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DID Auth/openID4VP requests may optionally also include shared secrets.</a:t>
            </a:r>
          </a:p>
        </p:txBody>
      </p:sp>
    </p:spTree>
    <p:extLst>
      <p:ext uri="{BB962C8B-B14F-4D97-AF65-F5344CB8AC3E}">
        <p14:creationId xmlns:p14="http://schemas.microsoft.com/office/powerpoint/2010/main" val="155057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3316C0E-4FC6-5A07-EF6D-0C46F544169F}"/>
              </a:ext>
            </a:extLst>
          </p:cNvPr>
          <p:cNvSpPr/>
          <p:nvPr/>
        </p:nvSpPr>
        <p:spPr>
          <a:xfrm>
            <a:off x="4976633" y="1403544"/>
            <a:ext cx="2192313" cy="4654356"/>
          </a:xfrm>
          <a:prstGeom prst="roundRect">
            <a:avLst>
              <a:gd name="adj" fmla="val 62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13C3AD-F614-D01C-32FA-3F31001E885C}"/>
              </a:ext>
            </a:extLst>
          </p:cNvPr>
          <p:cNvSpPr/>
          <p:nvPr/>
        </p:nvSpPr>
        <p:spPr>
          <a:xfrm>
            <a:off x="7531100" y="1403544"/>
            <a:ext cx="2046901" cy="4654356"/>
          </a:xfrm>
          <a:prstGeom prst="roundRect">
            <a:avLst>
              <a:gd name="adj" fmla="val 67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2FD1F05-377B-7827-4CB3-9E5D6D913FC0}"/>
              </a:ext>
            </a:extLst>
          </p:cNvPr>
          <p:cNvSpPr/>
          <p:nvPr/>
        </p:nvSpPr>
        <p:spPr>
          <a:xfrm>
            <a:off x="2465538" y="1403544"/>
            <a:ext cx="2132856" cy="4654356"/>
          </a:xfrm>
          <a:prstGeom prst="roundRect">
            <a:avLst>
              <a:gd name="adj" fmla="val 83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6" descr="Factory Icon in Material Design">
            <a:extLst>
              <a:ext uri="{FF2B5EF4-FFF2-40B4-BE49-F238E27FC236}">
                <a16:creationId xmlns:a16="http://schemas.microsoft.com/office/drawing/2014/main" id="{2CC07971-22D3-E5B9-B656-D50A49AA7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2191" y="2325620"/>
            <a:ext cx="779757" cy="6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EB0C40-7CBF-F4C8-BF00-9769FAD77AA2}"/>
              </a:ext>
            </a:extLst>
          </p:cNvPr>
          <p:cNvSpPr txBox="1"/>
          <p:nvPr/>
        </p:nvSpPr>
        <p:spPr>
          <a:xfrm>
            <a:off x="2724909" y="1961510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Clothing item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C9019-6100-49C4-227D-E0AC31A5C6BE}"/>
              </a:ext>
            </a:extLst>
          </p:cNvPr>
          <p:cNvSpPr txBox="1"/>
          <p:nvPr/>
        </p:nvSpPr>
        <p:spPr>
          <a:xfrm>
            <a:off x="2766885" y="1402892"/>
            <a:ext cx="15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Product</a:t>
            </a:r>
            <a:endParaRPr lang="en-AU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7C394B-09BF-ED7A-A436-157A1D4918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8" y="4155247"/>
            <a:ext cx="925545" cy="10818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B63EDC-49CD-89C5-96C1-55D11F938488}"/>
              </a:ext>
            </a:extLst>
          </p:cNvPr>
          <p:cNvSpPr txBox="1"/>
          <p:nvPr/>
        </p:nvSpPr>
        <p:spPr>
          <a:xfrm>
            <a:off x="3461295" y="2455543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GTIN</a:t>
            </a:r>
            <a:endParaRPr lang="en-AU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493E3E-06B7-8F03-AA82-5E976DAB8B6C}"/>
              </a:ext>
            </a:extLst>
          </p:cNvPr>
          <p:cNvSpPr txBox="1"/>
          <p:nvPr/>
        </p:nvSpPr>
        <p:spPr>
          <a:xfrm>
            <a:off x="2728162" y="4020827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84B0C-FB54-97C8-C256-6B1FED67CBC8}"/>
              </a:ext>
            </a:extLst>
          </p:cNvPr>
          <p:cNvSpPr txBox="1"/>
          <p:nvPr/>
        </p:nvSpPr>
        <p:spPr>
          <a:xfrm>
            <a:off x="5270838" y="1417807"/>
            <a:ext cx="15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Facility</a:t>
            </a:r>
            <a:endParaRPr lang="en-AU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873F9-3CE4-81B6-CA7B-BFA8513FCB3B}"/>
              </a:ext>
            </a:extLst>
          </p:cNvPr>
          <p:cNvSpPr txBox="1"/>
          <p:nvPr/>
        </p:nvSpPr>
        <p:spPr>
          <a:xfrm>
            <a:off x="7593128" y="1404784"/>
            <a:ext cx="192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Organisation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544D2-72AB-1E84-4534-1392F542E066}"/>
              </a:ext>
            </a:extLst>
          </p:cNvPr>
          <p:cNvSpPr txBox="1"/>
          <p:nvPr/>
        </p:nvSpPr>
        <p:spPr>
          <a:xfrm>
            <a:off x="5176267" y="1944846"/>
            <a:ext cx="17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Chemical Plant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A09B62-0A73-8EE1-8DA6-1C694D59EA03}"/>
              </a:ext>
            </a:extLst>
          </p:cNvPr>
          <p:cNvSpPr txBox="1"/>
          <p:nvPr/>
        </p:nvSpPr>
        <p:spPr>
          <a:xfrm>
            <a:off x="5276068" y="4048692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Farm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6E49CA-5E51-0511-405D-CAEF239FA062}"/>
              </a:ext>
            </a:extLst>
          </p:cNvPr>
          <p:cNvSpPr txBox="1"/>
          <p:nvPr/>
        </p:nvSpPr>
        <p:spPr>
          <a:xfrm>
            <a:off x="7705954" y="1971748"/>
            <a:ext cx="17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Brand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99BD68-217F-1D62-70B7-90E5237B83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780" y="4390159"/>
            <a:ext cx="587010" cy="7022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B862FC7-CE38-47B6-DD24-79F3AE7A3882}"/>
              </a:ext>
            </a:extLst>
          </p:cNvPr>
          <p:cNvSpPr txBox="1"/>
          <p:nvPr/>
        </p:nvSpPr>
        <p:spPr>
          <a:xfrm>
            <a:off x="7803617" y="4048692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Farmer</a:t>
            </a:r>
          </a:p>
        </p:txBody>
      </p:sp>
      <p:pic>
        <p:nvPicPr>
          <p:cNvPr id="36" name="Picture 20" descr="T-shirt - Free fashion icons">
            <a:extLst>
              <a:ext uri="{FF2B5EF4-FFF2-40B4-BE49-F238E27FC236}">
                <a16:creationId xmlns:a16="http://schemas.microsoft.com/office/drawing/2014/main" id="{2FAE1D91-9506-F51E-5EC7-D3ED0BB9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49125" y="2313527"/>
            <a:ext cx="795777" cy="6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arm Icons - Free SVG &amp; PNG Farm Images - Noun Project">
            <a:extLst>
              <a:ext uri="{FF2B5EF4-FFF2-40B4-BE49-F238E27FC236}">
                <a16:creationId xmlns:a16="http://schemas.microsoft.com/office/drawing/2014/main" id="{7D90677C-149E-9550-9B43-F7583F8B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92" y="4321581"/>
            <a:ext cx="788782" cy="78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C3442D0-E901-530A-9761-10E8AD9CAE95}"/>
              </a:ext>
            </a:extLst>
          </p:cNvPr>
          <p:cNvSpPr/>
          <p:nvPr/>
        </p:nvSpPr>
        <p:spPr>
          <a:xfrm>
            <a:off x="1536700" y="1920610"/>
            <a:ext cx="8189762" cy="1908627"/>
          </a:xfrm>
          <a:prstGeom prst="roundRect">
            <a:avLst>
              <a:gd name="adj" fmla="val 957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48D8AE0-1D3E-28C2-7721-2618A9AE3A91}"/>
              </a:ext>
            </a:extLst>
          </p:cNvPr>
          <p:cNvSpPr/>
          <p:nvPr/>
        </p:nvSpPr>
        <p:spPr>
          <a:xfrm>
            <a:off x="1536700" y="3991893"/>
            <a:ext cx="8189762" cy="1908626"/>
          </a:xfrm>
          <a:prstGeom prst="roundRect">
            <a:avLst>
              <a:gd name="adj" fmla="val 957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A9EAC0-3D9F-7BA3-5833-AF8273C24849}"/>
              </a:ext>
            </a:extLst>
          </p:cNvPr>
          <p:cNvSpPr txBox="1"/>
          <p:nvPr/>
        </p:nvSpPr>
        <p:spPr>
          <a:xfrm rot="16200000">
            <a:off x="1242671" y="2284678"/>
            <a:ext cx="104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Global</a:t>
            </a:r>
            <a:endParaRPr lang="en-AU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F827FB-6AD3-3F8C-C042-9072176AA21E}"/>
              </a:ext>
            </a:extLst>
          </p:cNvPr>
          <p:cNvSpPr txBox="1"/>
          <p:nvPr/>
        </p:nvSpPr>
        <p:spPr>
          <a:xfrm rot="16200000">
            <a:off x="1161201" y="4422320"/>
            <a:ext cx="127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National</a:t>
            </a:r>
            <a:endParaRPr lang="en-AU" sz="1600" b="1" dirty="0"/>
          </a:p>
        </p:txBody>
      </p:sp>
      <p:pic>
        <p:nvPicPr>
          <p:cNvPr id="2050" name="Picture 2" descr="Power plant - Free buildings icons">
            <a:extLst>
              <a:ext uri="{FF2B5EF4-FFF2-40B4-BE49-F238E27FC236}">
                <a16:creationId xmlns:a16="http://schemas.microsoft.com/office/drawing/2014/main" id="{3DA51B4F-07A1-99DA-687D-3E93E5DFE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88" y="2274320"/>
            <a:ext cx="659027" cy="65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783F787-87BF-A300-CC55-81D1BCF254EB}"/>
              </a:ext>
            </a:extLst>
          </p:cNvPr>
          <p:cNvSpPr/>
          <p:nvPr/>
        </p:nvSpPr>
        <p:spPr>
          <a:xfrm>
            <a:off x="1614649" y="3030166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Scheme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63D47CD-7821-AD4F-3498-437F165D0051}"/>
              </a:ext>
            </a:extLst>
          </p:cNvPr>
          <p:cNvSpPr/>
          <p:nvPr/>
        </p:nvSpPr>
        <p:spPr>
          <a:xfrm>
            <a:off x="1614649" y="3411254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B590827-96BE-4571-CF7D-CE1C6E94AEFA}"/>
              </a:ext>
            </a:extLst>
          </p:cNvPr>
          <p:cNvSpPr/>
          <p:nvPr/>
        </p:nvSpPr>
        <p:spPr>
          <a:xfrm>
            <a:off x="1588952" y="5123831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Scheme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30EE2E6-3181-FA21-E548-A1B7BF74CE53}"/>
              </a:ext>
            </a:extLst>
          </p:cNvPr>
          <p:cNvSpPr/>
          <p:nvPr/>
        </p:nvSpPr>
        <p:spPr>
          <a:xfrm>
            <a:off x="1588952" y="5504919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3AD34E-E121-1DCC-DC67-4612A81E440B}"/>
              </a:ext>
            </a:extLst>
          </p:cNvPr>
          <p:cNvSpPr txBox="1"/>
          <p:nvPr/>
        </p:nvSpPr>
        <p:spPr>
          <a:xfrm>
            <a:off x="2830528" y="2994932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/>
              <a:t>id.gs1.org/01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C2B0BD-79EA-A187-FE6D-4A71F147F338}"/>
              </a:ext>
            </a:extLst>
          </p:cNvPr>
          <p:cNvSpPr txBox="1"/>
          <p:nvPr/>
        </p:nvSpPr>
        <p:spPr>
          <a:xfrm>
            <a:off x="2613999" y="3434594"/>
            <a:ext cx="1912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09520123456788</a:t>
            </a:r>
            <a:endParaRPr lang="en-AU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B751DF-9471-2F47-58F6-473447BA95C2}"/>
              </a:ext>
            </a:extLst>
          </p:cNvPr>
          <p:cNvSpPr txBox="1"/>
          <p:nvPr/>
        </p:nvSpPr>
        <p:spPr>
          <a:xfrm>
            <a:off x="2480311" y="5477645"/>
            <a:ext cx="2192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QDBH0132XBS01234</a:t>
            </a:r>
            <a:endParaRPr lang="en-AU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B96850-8783-6436-2432-93C53A92AB45}"/>
              </a:ext>
            </a:extLst>
          </p:cNvPr>
          <p:cNvSpPr txBox="1"/>
          <p:nvPr/>
        </p:nvSpPr>
        <p:spPr>
          <a:xfrm>
            <a:off x="2885988" y="5128618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nlis.com.au</a:t>
            </a:r>
            <a:endParaRPr lang="en-AU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2DAC11-C917-0CD2-7CC2-FA473CC0F525}"/>
              </a:ext>
            </a:extLst>
          </p:cNvPr>
          <p:cNvSpPr txBox="1"/>
          <p:nvPr/>
        </p:nvSpPr>
        <p:spPr>
          <a:xfrm>
            <a:off x="5132326" y="5096894"/>
            <a:ext cx="1912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 err="1">
                <a:solidFill>
                  <a:srgbClr val="232221"/>
                </a:solidFill>
                <a:effectLst/>
                <a:latin typeface="SFMono-Regular"/>
              </a:rPr>
              <a:t>daf.qld.gov.au</a:t>
            </a:r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/pic</a:t>
            </a:r>
            <a:endParaRPr lang="en-AU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8E3B62-3A86-4F3B-913F-4CDAE9E17307}"/>
              </a:ext>
            </a:extLst>
          </p:cNvPr>
          <p:cNvSpPr txBox="1"/>
          <p:nvPr/>
        </p:nvSpPr>
        <p:spPr>
          <a:xfrm>
            <a:off x="5474980" y="5505503"/>
            <a:ext cx="1227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QDBH0132</a:t>
            </a:r>
            <a:endParaRPr lang="en-AU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578B6E-AA4F-7E6D-E7FA-4CA71609B019}"/>
              </a:ext>
            </a:extLst>
          </p:cNvPr>
          <p:cNvSpPr txBox="1"/>
          <p:nvPr/>
        </p:nvSpPr>
        <p:spPr>
          <a:xfrm>
            <a:off x="7547185" y="5083884"/>
            <a:ext cx="204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>
                <a:solidFill>
                  <a:srgbClr val="232221"/>
                </a:solidFill>
                <a:latin typeface="SFMono-Regular"/>
              </a:rPr>
              <a:t>a</a:t>
            </a:r>
            <a:r>
              <a:rPr lang="en-AU" sz="1400" b="0" i="0" dirty="0" err="1">
                <a:solidFill>
                  <a:srgbClr val="232221"/>
                </a:solidFill>
                <a:effectLst/>
                <a:latin typeface="SFMono-Regular"/>
              </a:rPr>
              <a:t>br.business.gov.au</a:t>
            </a:r>
            <a:endParaRPr lang="en-AU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0DEA69-9BD0-CC95-D136-A15836DB1073}"/>
              </a:ext>
            </a:extLst>
          </p:cNvPr>
          <p:cNvSpPr txBox="1"/>
          <p:nvPr/>
        </p:nvSpPr>
        <p:spPr>
          <a:xfrm>
            <a:off x="7819280" y="5518249"/>
            <a:ext cx="1502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effectLst/>
                <a:latin typeface="SFMono-Regular"/>
              </a:rPr>
              <a:t>90664869327</a:t>
            </a:r>
            <a:endParaRPr lang="en-AU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70660A-39CD-F128-4B0C-9FE7283BA949}"/>
              </a:ext>
            </a:extLst>
          </p:cNvPr>
          <p:cNvSpPr txBox="1"/>
          <p:nvPr/>
        </p:nvSpPr>
        <p:spPr>
          <a:xfrm>
            <a:off x="7832191" y="3019011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gleif.org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620054-0021-A7BF-35A0-92AF9D62EF3C}"/>
              </a:ext>
            </a:extLst>
          </p:cNvPr>
          <p:cNvSpPr txBox="1"/>
          <p:nvPr/>
        </p:nvSpPr>
        <p:spPr>
          <a:xfrm>
            <a:off x="7531100" y="3410120"/>
            <a:ext cx="2192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969500XDJDCMABO52S07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05F492-8EA9-DC28-D579-9D73A00E7FCD}"/>
              </a:ext>
            </a:extLst>
          </p:cNvPr>
          <p:cNvSpPr txBox="1"/>
          <p:nvPr/>
        </p:nvSpPr>
        <p:spPr>
          <a:xfrm>
            <a:off x="5071795" y="3434595"/>
            <a:ext cx="2060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effectLst/>
                <a:latin typeface="Darker Grotesque"/>
              </a:rPr>
              <a:t>BR2024121BHXAQT</a:t>
            </a:r>
            <a:endParaRPr lang="en-AU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EAFB6B-5717-9702-6140-4C9CAD3BC461}"/>
              </a:ext>
            </a:extLst>
          </p:cNvPr>
          <p:cNvSpPr txBox="1"/>
          <p:nvPr/>
        </p:nvSpPr>
        <p:spPr>
          <a:xfrm>
            <a:off x="5181706" y="3005246"/>
            <a:ext cx="1782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opensupplyhub.org</a:t>
            </a:r>
            <a:endParaRPr lang="en-AU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23537E-132B-7837-1900-BBCEF415AF88}"/>
              </a:ext>
            </a:extLst>
          </p:cNvPr>
          <p:cNvSpPr txBox="1"/>
          <p:nvPr/>
        </p:nvSpPr>
        <p:spPr>
          <a:xfrm>
            <a:off x="6047083" y="2441541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OSID</a:t>
            </a:r>
            <a:endParaRPr lang="en-AU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53F15C-D30B-E7E3-359B-EB5AC94EC1EE}"/>
              </a:ext>
            </a:extLst>
          </p:cNvPr>
          <p:cNvSpPr txBox="1"/>
          <p:nvPr/>
        </p:nvSpPr>
        <p:spPr>
          <a:xfrm>
            <a:off x="8600594" y="2479908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LEI</a:t>
            </a:r>
            <a:endParaRPr lang="en-AU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C58AF0-A589-8516-D90F-9709FC371647}"/>
              </a:ext>
            </a:extLst>
          </p:cNvPr>
          <p:cNvSpPr txBox="1"/>
          <p:nvPr/>
        </p:nvSpPr>
        <p:spPr>
          <a:xfrm>
            <a:off x="8627257" y="4552817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ABN</a:t>
            </a:r>
            <a:endParaRPr lang="en-AU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EC1371-FF5D-7889-6DF6-9DF6769E0948}"/>
              </a:ext>
            </a:extLst>
          </p:cNvPr>
          <p:cNvSpPr txBox="1"/>
          <p:nvPr/>
        </p:nvSpPr>
        <p:spPr>
          <a:xfrm>
            <a:off x="6201705" y="4540434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PIC</a:t>
            </a:r>
            <a:endParaRPr lang="en-AU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DDA4CE-FEF6-A318-0D10-4028C10220CF}"/>
              </a:ext>
            </a:extLst>
          </p:cNvPr>
          <p:cNvSpPr txBox="1"/>
          <p:nvPr/>
        </p:nvSpPr>
        <p:spPr>
          <a:xfrm>
            <a:off x="3701683" y="4540434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NLIS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379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1048">
            <a:extLst>
              <a:ext uri="{FF2B5EF4-FFF2-40B4-BE49-F238E27FC236}">
                <a16:creationId xmlns:a16="http://schemas.microsoft.com/office/drawing/2014/main" id="{F7E901FB-09C8-6EFD-50EF-93B7D721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38" y="2259579"/>
            <a:ext cx="551086" cy="504886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CF4A300B-B325-50A0-CCEC-D28BFF27E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58" y="2292835"/>
            <a:ext cx="549336" cy="503282"/>
          </a:xfrm>
          <a:prstGeom prst="rect">
            <a:avLst/>
          </a:prstGeom>
        </p:spPr>
      </p:pic>
      <p:pic>
        <p:nvPicPr>
          <p:cNvPr id="38" name="Picture 37" descr="A close-up of a bar code&#10;&#10;Description automatically generated">
            <a:extLst>
              <a:ext uri="{FF2B5EF4-FFF2-40B4-BE49-F238E27FC236}">
                <a16:creationId xmlns:a16="http://schemas.microsoft.com/office/drawing/2014/main" id="{5C803707-D70C-4341-BFB5-FF3E6E53D4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6203" y="2841372"/>
            <a:ext cx="507894" cy="284367"/>
          </a:xfrm>
          <a:prstGeom prst="rect">
            <a:avLst/>
          </a:prstGeom>
        </p:spPr>
      </p:pic>
      <p:pic>
        <p:nvPicPr>
          <p:cNvPr id="1026" name="Picture 2" descr="Rfid - Free security icons">
            <a:extLst>
              <a:ext uri="{FF2B5EF4-FFF2-40B4-BE49-F238E27FC236}">
                <a16:creationId xmlns:a16="http://schemas.microsoft.com/office/drawing/2014/main" id="{DB7111E2-699E-72A7-67B7-168BD135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51" y="2806564"/>
            <a:ext cx="310433" cy="31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ata Matrix - Wikipedia">
            <a:extLst>
              <a:ext uri="{FF2B5EF4-FFF2-40B4-BE49-F238E27FC236}">
                <a16:creationId xmlns:a16="http://schemas.microsoft.com/office/drawing/2014/main" id="{38C06495-C166-B9DE-07DD-411EB852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2615" y="2793162"/>
            <a:ext cx="327165" cy="3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8B4E9FDD-C40E-A470-630F-F02FD511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64" y="2462417"/>
            <a:ext cx="649529" cy="64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Vector Icons free download in SVG, PNG Format">
            <a:extLst>
              <a:ext uri="{FF2B5EF4-FFF2-40B4-BE49-F238E27FC236}">
                <a16:creationId xmlns:a16="http://schemas.microsoft.com/office/drawing/2014/main" id="{59C97AA2-C7F7-A9DC-5A10-7C7AC275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97" y="2470690"/>
            <a:ext cx="659647" cy="65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F762DB-337D-ACC1-3E1A-4308451FCF85}"/>
              </a:ext>
            </a:extLst>
          </p:cNvPr>
          <p:cNvCxnSpPr>
            <a:cxnSpLocks/>
            <a:stCxn id="98" idx="0"/>
            <a:endCxn id="1028" idx="2"/>
          </p:cNvCxnSpPr>
          <p:nvPr/>
        </p:nvCxnSpPr>
        <p:spPr>
          <a:xfrm flipH="1" flipV="1">
            <a:off x="3501321" y="3130337"/>
            <a:ext cx="6755" cy="37862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6EE6C0-401E-DE2C-53B2-AEB3AD6B7DF3}"/>
              </a:ext>
            </a:extLst>
          </p:cNvPr>
          <p:cNvCxnSpPr>
            <a:cxnSpLocks/>
            <a:stCxn id="103" idx="0"/>
            <a:endCxn id="22" idx="2"/>
          </p:cNvCxnSpPr>
          <p:nvPr/>
        </p:nvCxnSpPr>
        <p:spPr>
          <a:xfrm flipV="1">
            <a:off x="5384504" y="3111946"/>
            <a:ext cx="12425" cy="388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C3B68D-71E5-E088-F97D-11CBEC8C5CA4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1622869" y="3139056"/>
            <a:ext cx="7869" cy="3699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1A499F-743B-4E10-823C-E37346D42359}"/>
              </a:ext>
            </a:extLst>
          </p:cNvPr>
          <p:cNvCxnSpPr>
            <a:cxnSpLocks/>
            <a:stCxn id="77" idx="2"/>
            <a:endCxn id="105" idx="0"/>
          </p:cNvCxnSpPr>
          <p:nvPr/>
        </p:nvCxnSpPr>
        <p:spPr>
          <a:xfrm>
            <a:off x="7318738" y="3139056"/>
            <a:ext cx="5964" cy="3534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FE37C93C-47DC-AB0A-0393-46C3B666F1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528" y="2311949"/>
            <a:ext cx="536184" cy="447981"/>
          </a:xfrm>
          <a:prstGeom prst="rect">
            <a:avLst/>
          </a:prstGeom>
        </p:spPr>
      </p:pic>
      <p:sp>
        <p:nvSpPr>
          <p:cNvPr id="96" name="Pentagon 95">
            <a:extLst>
              <a:ext uri="{FF2B5EF4-FFF2-40B4-BE49-F238E27FC236}">
                <a16:creationId xmlns:a16="http://schemas.microsoft.com/office/drawing/2014/main" id="{0D3C2442-4B0F-5358-1943-8E314ACAE530}"/>
              </a:ext>
            </a:extLst>
          </p:cNvPr>
          <p:cNvSpPr/>
          <p:nvPr/>
        </p:nvSpPr>
        <p:spPr>
          <a:xfrm>
            <a:off x="1098854" y="3508957"/>
            <a:ext cx="1386933" cy="64633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98" name="Chevron 97">
            <a:extLst>
              <a:ext uri="{FF2B5EF4-FFF2-40B4-BE49-F238E27FC236}">
                <a16:creationId xmlns:a16="http://schemas.microsoft.com/office/drawing/2014/main" id="{F715396F-0E24-3561-7CBD-29EF91CB1FC1}"/>
              </a:ext>
            </a:extLst>
          </p:cNvPr>
          <p:cNvSpPr/>
          <p:nvPr/>
        </p:nvSpPr>
        <p:spPr>
          <a:xfrm>
            <a:off x="2912593" y="3508962"/>
            <a:ext cx="1520787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C4204-A4E4-9302-AF13-CE33DD363A43}"/>
              </a:ext>
            </a:extLst>
          </p:cNvPr>
          <p:cNvSpPr txBox="1"/>
          <p:nvPr/>
        </p:nvSpPr>
        <p:spPr>
          <a:xfrm>
            <a:off x="3019421" y="3514055"/>
            <a:ext cx="129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Construct resolver URL from the ID</a:t>
            </a:r>
          </a:p>
        </p:txBody>
      </p:sp>
      <p:sp>
        <p:nvSpPr>
          <p:cNvPr id="103" name="Chevron 102">
            <a:extLst>
              <a:ext uri="{FF2B5EF4-FFF2-40B4-BE49-F238E27FC236}">
                <a16:creationId xmlns:a16="http://schemas.microsoft.com/office/drawing/2014/main" id="{6024683E-4DC2-FC7B-844F-2B3D7A4EC1B3}"/>
              </a:ext>
            </a:extLst>
          </p:cNvPr>
          <p:cNvSpPr/>
          <p:nvPr/>
        </p:nvSpPr>
        <p:spPr>
          <a:xfrm>
            <a:off x="4757457" y="3500744"/>
            <a:ext cx="158391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B04208-96E3-E163-DB4E-8CF923216D32}"/>
              </a:ext>
            </a:extLst>
          </p:cNvPr>
          <p:cNvSpPr txBox="1"/>
          <p:nvPr/>
        </p:nvSpPr>
        <p:spPr>
          <a:xfrm>
            <a:off x="4950020" y="3493907"/>
            <a:ext cx="1231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IDR URL returns context aware link-set</a:t>
            </a:r>
          </a:p>
        </p:txBody>
      </p:sp>
      <p:pic>
        <p:nvPicPr>
          <p:cNvPr id="1030" name="Picture 6" descr="Network Graph Icons - Free SVG &amp; PNG Network Graph Images - Noun Project">
            <a:extLst>
              <a:ext uri="{FF2B5EF4-FFF2-40B4-BE49-F238E27FC236}">
                <a16:creationId xmlns:a16="http://schemas.microsoft.com/office/drawing/2014/main" id="{6EC36F3B-7DAB-87BE-D91F-1257090C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19" y="2373757"/>
            <a:ext cx="758251" cy="7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11C5AD7-09AE-6693-3561-162B44A013F8}"/>
              </a:ext>
            </a:extLst>
          </p:cNvPr>
          <p:cNvCxnSpPr>
            <a:cxnSpLocks/>
            <a:stCxn id="111" idx="0"/>
            <a:endCxn id="1030" idx="2"/>
          </p:cNvCxnSpPr>
          <p:nvPr/>
        </p:nvCxnSpPr>
        <p:spPr>
          <a:xfrm flipH="1" flipV="1">
            <a:off x="9316645" y="3132008"/>
            <a:ext cx="7832" cy="36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ounded Rectangular Callout 1026">
            <a:extLst>
              <a:ext uri="{FF2B5EF4-FFF2-40B4-BE49-F238E27FC236}">
                <a16:creationId xmlns:a16="http://schemas.microsoft.com/office/drawing/2014/main" id="{7CF04949-FF14-D089-762A-EEA354E563FA}"/>
              </a:ext>
            </a:extLst>
          </p:cNvPr>
          <p:cNvSpPr/>
          <p:nvPr/>
        </p:nvSpPr>
        <p:spPr>
          <a:xfrm>
            <a:off x="2721428" y="1644517"/>
            <a:ext cx="1820530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00" b="1" dirty="0">
                <a:solidFill>
                  <a:sysClr val="windowText" lastClr="000000"/>
                </a:solidFill>
              </a:rPr>
              <a:t>Optionally</a:t>
            </a:r>
            <a:r>
              <a:rPr lang="en-AU" sz="1000" dirty="0">
                <a:solidFill>
                  <a:sysClr val="windowText" lastClr="000000"/>
                </a:solidFill>
              </a:rPr>
              <a:t> use your local copy of the UN trust list register for trusted issuers &amp; IDR templates.  </a:t>
            </a:r>
          </a:p>
        </p:txBody>
      </p:sp>
      <p:sp>
        <p:nvSpPr>
          <p:cNvPr id="1029" name="Rounded Rectangular Callout 1028">
            <a:extLst>
              <a:ext uri="{FF2B5EF4-FFF2-40B4-BE49-F238E27FC236}">
                <a16:creationId xmlns:a16="http://schemas.microsoft.com/office/drawing/2014/main" id="{5BD995B2-BDE7-1B28-2CDE-CB9D48C8C607}"/>
              </a:ext>
            </a:extLst>
          </p:cNvPr>
          <p:cNvSpPr/>
          <p:nvPr/>
        </p:nvSpPr>
        <p:spPr>
          <a:xfrm>
            <a:off x="1012877" y="1646504"/>
            <a:ext cx="1517584" cy="520473"/>
          </a:xfrm>
          <a:prstGeom prst="wedgeRoundRectCallout">
            <a:avLst>
              <a:gd name="adj1" fmla="val -5262"/>
              <a:gd name="adj2" fmla="val 904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Start here </a:t>
            </a:r>
            <a:r>
              <a:rPr lang="en-AU" sz="1000" dirty="0">
                <a:solidFill>
                  <a:schemeClr val="tx1"/>
                </a:solidFill>
              </a:rPr>
              <a:t>with a barcode, 2-D code or RFID on product or asset. </a:t>
            </a:r>
          </a:p>
        </p:txBody>
      </p:sp>
      <p:sp>
        <p:nvSpPr>
          <p:cNvPr id="1031" name="Rounded Rectangular Callout 1030">
            <a:extLst>
              <a:ext uri="{FF2B5EF4-FFF2-40B4-BE49-F238E27FC236}">
                <a16:creationId xmlns:a16="http://schemas.microsoft.com/office/drawing/2014/main" id="{CC6B5FCB-54C5-3783-9FA0-C57178A91862}"/>
              </a:ext>
            </a:extLst>
          </p:cNvPr>
          <p:cNvSpPr/>
          <p:nvPr/>
        </p:nvSpPr>
        <p:spPr>
          <a:xfrm>
            <a:off x="4705272" y="1646776"/>
            <a:ext cx="1738021" cy="520473"/>
          </a:xfrm>
          <a:prstGeom prst="wedgeRoundRectCallout">
            <a:avLst>
              <a:gd name="adj1" fmla="val -15841"/>
              <a:gd name="adj2" fmla="val 917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ysClr val="windowText" lastClr="000000"/>
                </a:solidFill>
              </a:rPr>
              <a:t>Or start here </a:t>
            </a:r>
            <a:r>
              <a:rPr lang="en-AU" sz="1000" dirty="0">
                <a:solidFill>
                  <a:sysClr val="windowText" lastClr="000000"/>
                </a:solidFill>
              </a:rPr>
              <a:t>if QR on product or asset is already a URL to an identity resolver service</a:t>
            </a:r>
          </a:p>
        </p:txBody>
      </p:sp>
      <p:sp>
        <p:nvSpPr>
          <p:cNvPr id="1033" name="Rounded Rectangular Callout 1032">
            <a:extLst>
              <a:ext uri="{FF2B5EF4-FFF2-40B4-BE49-F238E27FC236}">
                <a16:creationId xmlns:a16="http://schemas.microsoft.com/office/drawing/2014/main" id="{2ADB3BC7-EB94-A239-78D1-CA541D423F49}"/>
              </a:ext>
            </a:extLst>
          </p:cNvPr>
          <p:cNvSpPr/>
          <p:nvPr/>
        </p:nvSpPr>
        <p:spPr>
          <a:xfrm>
            <a:off x="6632248" y="1644517"/>
            <a:ext cx="1583915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ysClr val="windowText" lastClr="000000"/>
                </a:solidFill>
              </a:rPr>
              <a:t>Or start here </a:t>
            </a:r>
            <a:r>
              <a:rPr lang="en-AU" sz="1000" dirty="0">
                <a:solidFill>
                  <a:sysClr val="windowText" lastClr="000000"/>
                </a:solidFill>
              </a:rPr>
              <a:t>if you already have a direct link to a UNTP credential</a:t>
            </a:r>
          </a:p>
        </p:txBody>
      </p:sp>
      <p:sp>
        <p:nvSpPr>
          <p:cNvPr id="1034" name="Rounded Rectangular Callout 1033">
            <a:extLst>
              <a:ext uri="{FF2B5EF4-FFF2-40B4-BE49-F238E27FC236}">
                <a16:creationId xmlns:a16="http://schemas.microsoft.com/office/drawing/2014/main" id="{AF49BF6D-D871-93D4-E9F3-2A47A8D0C594}"/>
              </a:ext>
            </a:extLst>
          </p:cNvPr>
          <p:cNvSpPr/>
          <p:nvPr/>
        </p:nvSpPr>
        <p:spPr>
          <a:xfrm>
            <a:off x="8374885" y="1644517"/>
            <a:ext cx="2020866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00" b="0" i="0" dirty="0">
                <a:solidFill>
                  <a:srgbClr val="1D1C1D"/>
                </a:solidFill>
                <a:effectLst/>
                <a:latin typeface="Slack-Lato"/>
              </a:rPr>
              <a:t>The </a:t>
            </a:r>
            <a:r>
              <a:rPr lang="en-AU" sz="1000" b="1" i="0" dirty="0">
                <a:solidFill>
                  <a:srgbClr val="1D1C1D"/>
                </a:solidFill>
                <a:effectLst/>
                <a:latin typeface="Slack-Lato"/>
              </a:rPr>
              <a:t>ultimate purpose </a:t>
            </a:r>
            <a:r>
              <a:rPr lang="en-AU" sz="1000" b="0" i="0" dirty="0">
                <a:solidFill>
                  <a:srgbClr val="1D1C1D"/>
                </a:solidFill>
                <a:effectLst/>
                <a:latin typeface="Slack-Lato"/>
              </a:rPr>
              <a:t>is to discover and verify sustainability claims and disclosures from the value chain.</a:t>
            </a:r>
            <a:endParaRPr lang="en-AU" sz="1000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19740C1-39BE-7AF8-11DA-7B069E1B3F91}"/>
              </a:ext>
            </a:extLst>
          </p:cNvPr>
          <p:cNvSpPr txBox="1"/>
          <p:nvPr/>
        </p:nvSpPr>
        <p:spPr>
          <a:xfrm>
            <a:off x="1170981" y="3211063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5D8B782-B9CC-02CC-F9FC-7AF1FBC46D57}"/>
              </a:ext>
            </a:extLst>
          </p:cNvPr>
          <p:cNvSpPr txBox="1"/>
          <p:nvPr/>
        </p:nvSpPr>
        <p:spPr>
          <a:xfrm>
            <a:off x="2697739" y="3153420"/>
            <a:ext cx="84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local copy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735F5B0-A324-3D0B-7D3D-C2B7FBB3A341}"/>
              </a:ext>
            </a:extLst>
          </p:cNvPr>
          <p:cNvSpPr txBox="1"/>
          <p:nvPr/>
        </p:nvSpPr>
        <p:spPr>
          <a:xfrm>
            <a:off x="4917669" y="3191372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23159B15-6F0D-5DA6-AC95-FAC75C053660}"/>
              </a:ext>
            </a:extLst>
          </p:cNvPr>
          <p:cNvSpPr txBox="1"/>
          <p:nvPr/>
        </p:nvSpPr>
        <p:spPr>
          <a:xfrm>
            <a:off x="6800790" y="3181149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C1730B4-E110-5A65-3C51-890A2F261CCD}"/>
              </a:ext>
            </a:extLst>
          </p:cNvPr>
          <p:cNvSpPr txBox="1"/>
          <p:nvPr/>
        </p:nvSpPr>
        <p:spPr>
          <a:xfrm>
            <a:off x="8743374" y="3170244"/>
            <a:ext cx="544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Verify</a:t>
            </a:r>
          </a:p>
        </p:txBody>
      </p:sp>
      <p:sp>
        <p:nvSpPr>
          <p:cNvPr id="1054" name="Right Brace 1053">
            <a:extLst>
              <a:ext uri="{FF2B5EF4-FFF2-40B4-BE49-F238E27FC236}">
                <a16:creationId xmlns:a16="http://schemas.microsoft.com/office/drawing/2014/main" id="{BB79AD2C-E6AB-1ACE-9D9D-05BE752DBF6D}"/>
              </a:ext>
            </a:extLst>
          </p:cNvPr>
          <p:cNvSpPr/>
          <p:nvPr/>
        </p:nvSpPr>
        <p:spPr>
          <a:xfrm rot="16200000">
            <a:off x="2355890" y="33121"/>
            <a:ext cx="202481" cy="2748029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5" name="Right Brace 1054">
            <a:extLst>
              <a:ext uri="{FF2B5EF4-FFF2-40B4-BE49-F238E27FC236}">
                <a16:creationId xmlns:a16="http://schemas.microsoft.com/office/drawing/2014/main" id="{027D465E-FDE9-BE23-3C0D-EBB2AEC450A0}"/>
              </a:ext>
            </a:extLst>
          </p:cNvPr>
          <p:cNvSpPr/>
          <p:nvPr/>
        </p:nvSpPr>
        <p:spPr>
          <a:xfrm rot="16200000">
            <a:off x="5445270" y="-85234"/>
            <a:ext cx="202481" cy="2977206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6" name="Right Brace 1055">
            <a:extLst>
              <a:ext uri="{FF2B5EF4-FFF2-40B4-BE49-F238E27FC236}">
                <a16:creationId xmlns:a16="http://schemas.microsoft.com/office/drawing/2014/main" id="{D44894DA-5E33-50E6-5076-09B874180D49}"/>
              </a:ext>
            </a:extLst>
          </p:cNvPr>
          <p:cNvSpPr/>
          <p:nvPr/>
        </p:nvSpPr>
        <p:spPr>
          <a:xfrm rot="16200000">
            <a:off x="8685242" y="-122236"/>
            <a:ext cx="207247" cy="3053978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1684432B-0BC9-83EA-15E7-A0A18D5B9A5C}"/>
              </a:ext>
            </a:extLst>
          </p:cNvPr>
          <p:cNvSpPr txBox="1"/>
          <p:nvPr/>
        </p:nvSpPr>
        <p:spPr>
          <a:xfrm>
            <a:off x="2053664" y="974676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B71124A-E934-2733-A2BA-322DE7A598F0}"/>
              </a:ext>
            </a:extLst>
          </p:cNvPr>
          <p:cNvSpPr txBox="1"/>
          <p:nvPr/>
        </p:nvSpPr>
        <p:spPr>
          <a:xfrm>
            <a:off x="5078444" y="960205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Resolve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15747AD-5C39-E918-A1D6-91F3A91CE6DF}"/>
              </a:ext>
            </a:extLst>
          </p:cNvPr>
          <p:cNvSpPr txBox="1"/>
          <p:nvPr/>
        </p:nvSpPr>
        <p:spPr>
          <a:xfrm>
            <a:off x="8315607" y="965564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Verify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C29033D8-D890-7D07-E5AA-AB0AB3753B5F}"/>
              </a:ext>
            </a:extLst>
          </p:cNvPr>
          <p:cNvSpPr txBox="1"/>
          <p:nvPr/>
        </p:nvSpPr>
        <p:spPr>
          <a:xfrm>
            <a:off x="2508448" y="350895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ID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C0099A20-696D-D635-D434-6A0A97BB7D4E}"/>
              </a:ext>
            </a:extLst>
          </p:cNvPr>
          <p:cNvSpPr txBox="1"/>
          <p:nvPr/>
        </p:nvSpPr>
        <p:spPr>
          <a:xfrm>
            <a:off x="4365568" y="351621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URL</a:t>
            </a:r>
          </a:p>
        </p:txBody>
      </p:sp>
      <p:pic>
        <p:nvPicPr>
          <p:cNvPr id="1089" name="Picture 6" descr="Digital Certificate Icon Vector Images (over 8,400)">
            <a:extLst>
              <a:ext uri="{FF2B5EF4-FFF2-40B4-BE49-F238E27FC236}">
                <a16:creationId xmlns:a16="http://schemas.microsoft.com/office/drawing/2014/main" id="{0D4A9388-7049-5132-8B1F-2841A46D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13" y="3808690"/>
            <a:ext cx="436519" cy="4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" descr="Digital Certificate Icon Vector Images (over 8,400)">
            <a:extLst>
              <a:ext uri="{FF2B5EF4-FFF2-40B4-BE49-F238E27FC236}">
                <a16:creationId xmlns:a16="http://schemas.microsoft.com/office/drawing/2014/main" id="{CEEC97B3-0629-7CD0-70E1-2C2689CBC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/>
          <a:stretch/>
        </p:blipFill>
        <p:spPr bwMode="auto">
          <a:xfrm>
            <a:off x="8490714" y="3775864"/>
            <a:ext cx="325543" cy="3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10" descr="Barcode - Free miscellaneous icons">
            <a:extLst>
              <a:ext uri="{FF2B5EF4-FFF2-40B4-BE49-F238E27FC236}">
                <a16:creationId xmlns:a16="http://schemas.microsoft.com/office/drawing/2014/main" id="{35904C1F-BFB7-4A74-1254-D943B3EB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33" y="3775864"/>
            <a:ext cx="435021" cy="43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12" descr="Url - Free web icons">
            <a:extLst>
              <a:ext uri="{FF2B5EF4-FFF2-40B4-BE49-F238E27FC236}">
                <a16:creationId xmlns:a16="http://schemas.microsoft.com/office/drawing/2014/main" id="{4F9535DD-3A88-2B7A-DCAD-1C306FB0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43" y="3785611"/>
            <a:ext cx="388085" cy="38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hevron 104">
            <a:extLst>
              <a:ext uri="{FF2B5EF4-FFF2-40B4-BE49-F238E27FC236}">
                <a16:creationId xmlns:a16="http://schemas.microsoft.com/office/drawing/2014/main" id="{E6FC23DD-705B-AB43-F983-2B5DAE2CF7D6}"/>
              </a:ext>
            </a:extLst>
          </p:cNvPr>
          <p:cNvSpPr/>
          <p:nvPr/>
        </p:nvSpPr>
        <p:spPr>
          <a:xfrm>
            <a:off x="6697655" y="3492526"/>
            <a:ext cx="158391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B9BCE7-B483-63FE-19F2-0EFC2D467432}"/>
              </a:ext>
            </a:extLst>
          </p:cNvPr>
          <p:cNvSpPr txBox="1"/>
          <p:nvPr/>
        </p:nvSpPr>
        <p:spPr>
          <a:xfrm>
            <a:off x="6866171" y="3504967"/>
            <a:ext cx="127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Follow links to find &amp; </a:t>
            </a:r>
            <a:r>
              <a:rPr lang="en-AU" sz="1200" b="1" dirty="0">
                <a:solidFill>
                  <a:schemeClr val="tx1"/>
                </a:solidFill>
              </a:rPr>
              <a:t>verify UNTP credentials</a:t>
            </a:r>
          </a:p>
        </p:txBody>
      </p:sp>
      <p:sp>
        <p:nvSpPr>
          <p:cNvPr id="111" name="Chevron 110">
            <a:extLst>
              <a:ext uri="{FF2B5EF4-FFF2-40B4-BE49-F238E27FC236}">
                <a16:creationId xmlns:a16="http://schemas.microsoft.com/office/drawing/2014/main" id="{6A6C0A58-AB99-DB70-3C5D-79B791B05CAE}"/>
              </a:ext>
            </a:extLst>
          </p:cNvPr>
          <p:cNvSpPr/>
          <p:nvPr/>
        </p:nvSpPr>
        <p:spPr>
          <a:xfrm>
            <a:off x="8662920" y="3494166"/>
            <a:ext cx="165293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55A41F6-D0A6-B32A-15A1-E3E44ED18A31}"/>
              </a:ext>
            </a:extLst>
          </p:cNvPr>
          <p:cNvSpPr txBox="1"/>
          <p:nvPr/>
        </p:nvSpPr>
        <p:spPr>
          <a:xfrm>
            <a:off x="8843030" y="3508957"/>
            <a:ext cx="1384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M</a:t>
            </a:r>
            <a:r>
              <a:rPr lang="en-AU" sz="1200" b="1" dirty="0">
                <a:solidFill>
                  <a:schemeClr val="tx1"/>
                </a:solidFill>
              </a:rPr>
              <a:t>aintain supply chain graph with verified data </a:t>
            </a:r>
          </a:p>
        </p:txBody>
      </p:sp>
      <p:sp>
        <p:nvSpPr>
          <p:cNvPr id="127" name="U-turn Arrow 126">
            <a:extLst>
              <a:ext uri="{FF2B5EF4-FFF2-40B4-BE49-F238E27FC236}">
                <a16:creationId xmlns:a16="http://schemas.microsoft.com/office/drawing/2014/main" id="{1A0C1F79-5787-DC67-ADCF-077FCEB3E6C9}"/>
              </a:ext>
            </a:extLst>
          </p:cNvPr>
          <p:cNvSpPr/>
          <p:nvPr/>
        </p:nvSpPr>
        <p:spPr>
          <a:xfrm rot="10800000">
            <a:off x="2545750" y="4241555"/>
            <a:ext cx="5944963" cy="785859"/>
          </a:xfrm>
          <a:prstGeom prst="uturnArrow">
            <a:avLst>
              <a:gd name="adj1" fmla="val 24717"/>
              <a:gd name="adj2" fmla="val 19631"/>
              <a:gd name="adj3" fmla="val 21778"/>
              <a:gd name="adj4" fmla="val 27642"/>
              <a:gd name="adj5" fmla="val 10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95BC52E-0484-BC2D-7BA3-2D1BB374DFA4}"/>
              </a:ext>
            </a:extLst>
          </p:cNvPr>
          <p:cNvSpPr txBox="1"/>
          <p:nvPr/>
        </p:nvSpPr>
        <p:spPr>
          <a:xfrm>
            <a:off x="4057908" y="4800033"/>
            <a:ext cx="2907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Discover more identifiers in credentials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9ECB8432-7F56-BB51-E149-4B0A08F23C0F}"/>
              </a:ext>
            </a:extLst>
          </p:cNvPr>
          <p:cNvSpPr txBox="1"/>
          <p:nvPr/>
        </p:nvSpPr>
        <p:spPr>
          <a:xfrm>
            <a:off x="8111543" y="3548011"/>
            <a:ext cx="83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DPP, DIA,..</a:t>
            </a:r>
          </a:p>
        </p:txBody>
      </p:sp>
      <p:pic>
        <p:nvPicPr>
          <p:cNvPr id="1093" name="Picture 14" descr="Multiple Paths Icons - Free SVG &amp; PNG Multiple Paths Images - Noun Project">
            <a:extLst>
              <a:ext uri="{FF2B5EF4-FFF2-40B4-BE49-F238E27FC236}">
                <a16:creationId xmlns:a16="http://schemas.microsoft.com/office/drawing/2014/main" id="{1FA4FED4-FD9D-CD1F-AF09-3A43BF87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52" y="3782555"/>
            <a:ext cx="399401" cy="39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FD0B9867-5473-528B-0E8F-2B8595BE0C75}"/>
              </a:ext>
            </a:extLst>
          </p:cNvPr>
          <p:cNvSpPr txBox="1"/>
          <p:nvPr/>
        </p:nvSpPr>
        <p:spPr>
          <a:xfrm>
            <a:off x="6178116" y="3520356"/>
            <a:ext cx="74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Link-set</a:t>
            </a:r>
          </a:p>
        </p:txBody>
      </p:sp>
      <p:pic>
        <p:nvPicPr>
          <p:cNvPr id="1095" name="Picture 6" descr="Digital Certificate Icon Vector Images (over 8,400)">
            <a:extLst>
              <a:ext uri="{FF2B5EF4-FFF2-40B4-BE49-F238E27FC236}">
                <a16:creationId xmlns:a16="http://schemas.microsoft.com/office/drawing/2014/main" id="{0E1914FB-648C-3F51-28BF-0FD5D319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41" y="2324351"/>
            <a:ext cx="564543" cy="55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>
            <a:extLst>
              <a:ext uri="{FF2B5EF4-FFF2-40B4-BE49-F238E27FC236}">
                <a16:creationId xmlns:a16="http://schemas.microsoft.com/office/drawing/2014/main" id="{E7BE559F-1685-60CB-39EE-3373AA84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78" y="2468936"/>
            <a:ext cx="670120" cy="6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TextBox 1098">
            <a:extLst>
              <a:ext uri="{FF2B5EF4-FFF2-40B4-BE49-F238E27FC236}">
                <a16:creationId xmlns:a16="http://schemas.microsoft.com/office/drawing/2014/main" id="{D09B6703-6CA7-F650-6D77-3D1D3D7D3387}"/>
              </a:ext>
            </a:extLst>
          </p:cNvPr>
          <p:cNvSpPr txBox="1"/>
          <p:nvPr/>
        </p:nvSpPr>
        <p:spPr>
          <a:xfrm>
            <a:off x="3672986" y="4382295"/>
            <a:ext cx="3417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Confirm that identity anchor issuer is on trust list</a:t>
            </a:r>
          </a:p>
        </p:txBody>
      </p: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318DDE37-3545-46DE-8FF4-716EA51FA79C}"/>
              </a:ext>
            </a:extLst>
          </p:cNvPr>
          <p:cNvCxnSpPr>
            <a:cxnSpLocks/>
            <a:stCxn id="98" idx="2"/>
            <a:endCxn id="105" idx="2"/>
          </p:cNvCxnSpPr>
          <p:nvPr/>
        </p:nvCxnSpPr>
        <p:spPr>
          <a:xfrm rot="5400000" flipH="1" flipV="1">
            <a:off x="5408171" y="2252074"/>
            <a:ext cx="16436" cy="3816626"/>
          </a:xfrm>
          <a:prstGeom prst="bentConnector3">
            <a:avLst>
              <a:gd name="adj1" fmla="val -2797347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5E6FFED9-D747-721C-3C22-DFE375250BC2}"/>
              </a:ext>
            </a:extLst>
          </p:cNvPr>
          <p:cNvSpPr txBox="1"/>
          <p:nvPr/>
        </p:nvSpPr>
        <p:spPr>
          <a:xfrm>
            <a:off x="1029710" y="3496271"/>
            <a:ext cx="1386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Scan and parse data carrier to get entity ID as URI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B40468B-033F-C5E0-E914-EA2B36F524B9}"/>
              </a:ext>
            </a:extLst>
          </p:cNvPr>
          <p:cNvSpPr/>
          <p:nvPr/>
        </p:nvSpPr>
        <p:spPr>
          <a:xfrm>
            <a:off x="1030912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23FFB3-0801-82F9-8D65-B43591AC3270}"/>
              </a:ext>
            </a:extLst>
          </p:cNvPr>
          <p:cNvSpPr/>
          <p:nvPr/>
        </p:nvSpPr>
        <p:spPr>
          <a:xfrm>
            <a:off x="2896510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F67F39-7722-B5C7-54C0-A3F609A1394C}"/>
              </a:ext>
            </a:extLst>
          </p:cNvPr>
          <p:cNvSpPr/>
          <p:nvPr/>
        </p:nvSpPr>
        <p:spPr>
          <a:xfrm>
            <a:off x="4802079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65D2A0-02AF-FE00-D396-E52364BB554D}"/>
              </a:ext>
            </a:extLst>
          </p:cNvPr>
          <p:cNvSpPr/>
          <p:nvPr/>
        </p:nvSpPr>
        <p:spPr>
          <a:xfrm>
            <a:off x="6707648" y="408517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1644E6-AB3E-3F80-050D-0A865A061483}"/>
              </a:ext>
            </a:extLst>
          </p:cNvPr>
          <p:cNvSpPr/>
          <p:nvPr/>
        </p:nvSpPr>
        <p:spPr>
          <a:xfrm>
            <a:off x="8613217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62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333F2-ACF0-9634-404E-5A8A6F25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A close-up of a bar code&#10;&#10;Description automatically generated">
            <a:extLst>
              <a:ext uri="{FF2B5EF4-FFF2-40B4-BE49-F238E27FC236}">
                <a16:creationId xmlns:a16="http://schemas.microsoft.com/office/drawing/2014/main" id="{1133E366-1D62-44AA-A29D-CB787F41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7950" y="1602677"/>
            <a:ext cx="885796" cy="495952"/>
          </a:xfrm>
          <a:prstGeom prst="rect">
            <a:avLst/>
          </a:prstGeom>
        </p:spPr>
      </p:pic>
      <p:pic>
        <p:nvPicPr>
          <p:cNvPr id="6" name="Picture 2" descr="Rfid - Free security icons">
            <a:extLst>
              <a:ext uri="{FF2B5EF4-FFF2-40B4-BE49-F238E27FC236}">
                <a16:creationId xmlns:a16="http://schemas.microsoft.com/office/drawing/2014/main" id="{A8CD9455-71A4-779F-A3AE-9AB1591DD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52" y="1643931"/>
            <a:ext cx="493942" cy="4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 Matrix - Wikipedia">
            <a:extLst>
              <a:ext uri="{FF2B5EF4-FFF2-40B4-BE49-F238E27FC236}">
                <a16:creationId xmlns:a16="http://schemas.microsoft.com/office/drawing/2014/main" id="{5AB96A60-1011-09F8-52FB-57EA368C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40777" y="3617177"/>
            <a:ext cx="570594" cy="5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Json file - Free ui icons">
            <a:extLst>
              <a:ext uri="{FF2B5EF4-FFF2-40B4-BE49-F238E27FC236}">
                <a16:creationId xmlns:a16="http://schemas.microsoft.com/office/drawing/2014/main" id="{3CED7404-4D2A-B0D6-3321-84BE181E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85" y="1602425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Json file - Free ui icons">
            <a:extLst>
              <a:ext uri="{FF2B5EF4-FFF2-40B4-BE49-F238E27FC236}">
                <a16:creationId xmlns:a16="http://schemas.microsoft.com/office/drawing/2014/main" id="{1D855EB8-4FE3-046A-66C1-2FBC687DF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32" y="3532392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Qr code - Free technology icons">
            <a:extLst>
              <a:ext uri="{FF2B5EF4-FFF2-40B4-BE49-F238E27FC236}">
                <a16:creationId xmlns:a16="http://schemas.microsoft.com/office/drawing/2014/main" id="{59077D42-3FAC-0F85-CC1D-E213E5DE0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43" y="3601651"/>
            <a:ext cx="578654" cy="5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53562B-FD15-C27C-1D42-833A4C0C3EA7}"/>
              </a:ext>
            </a:extLst>
          </p:cNvPr>
          <p:cNvSpPr txBox="1"/>
          <p:nvPr/>
        </p:nvSpPr>
        <p:spPr>
          <a:xfrm>
            <a:off x="1600930" y="2685096"/>
            <a:ext cx="50488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b="1" dirty="0"/>
              <a:t>{URI scheme}:{Identifier scheme}:{identifier value}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59953-2CCE-3BD0-9B53-920479E16789}"/>
              </a:ext>
            </a:extLst>
          </p:cNvPr>
          <p:cNvCxnSpPr>
            <a:cxnSpLocks/>
          </p:cNvCxnSpPr>
          <p:nvPr/>
        </p:nvCxnSpPr>
        <p:spPr>
          <a:xfrm flipV="1">
            <a:off x="5100743" y="2141224"/>
            <a:ext cx="277922" cy="46325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85D1D1-8964-2376-13D6-29C18A3B413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898894" y="2201842"/>
            <a:ext cx="35889" cy="4316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3A1ECA-76EA-B04A-DC4E-83FBEB9FB368}"/>
              </a:ext>
            </a:extLst>
          </p:cNvPr>
          <p:cNvCxnSpPr>
            <a:cxnSpLocks/>
          </p:cNvCxnSpPr>
          <p:nvPr/>
        </p:nvCxnSpPr>
        <p:spPr>
          <a:xfrm flipH="1" flipV="1">
            <a:off x="2630431" y="2184741"/>
            <a:ext cx="201535" cy="39849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2DB062-31CE-A976-AE18-27044353E5F1}"/>
              </a:ext>
            </a:extLst>
          </p:cNvPr>
          <p:cNvCxnSpPr>
            <a:cxnSpLocks/>
          </p:cNvCxnSpPr>
          <p:nvPr/>
        </p:nvCxnSpPr>
        <p:spPr>
          <a:xfrm>
            <a:off x="5131978" y="3156291"/>
            <a:ext cx="144585" cy="37924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6E544F-AB20-284D-40F3-566BF6F7135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926074" y="3135041"/>
            <a:ext cx="31890" cy="4821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7F137-2331-734F-8DF0-ED48E631DA49}"/>
              </a:ext>
            </a:extLst>
          </p:cNvPr>
          <p:cNvCxnSpPr>
            <a:cxnSpLocks/>
          </p:cNvCxnSpPr>
          <p:nvPr/>
        </p:nvCxnSpPr>
        <p:spPr>
          <a:xfrm flipH="1">
            <a:off x="2595357" y="3121970"/>
            <a:ext cx="276573" cy="40590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02C567-3F7B-681E-124C-C6B5127F076A}"/>
              </a:ext>
            </a:extLst>
          </p:cNvPr>
          <p:cNvSpPr txBox="1"/>
          <p:nvPr/>
        </p:nvSpPr>
        <p:spPr>
          <a:xfrm>
            <a:off x="2746116" y="223065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693E18-EBE7-B88A-BD45-9A1763BF965E}"/>
              </a:ext>
            </a:extLst>
          </p:cNvPr>
          <p:cNvSpPr txBox="1"/>
          <p:nvPr/>
        </p:nvSpPr>
        <p:spPr>
          <a:xfrm>
            <a:off x="3928289" y="223449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39195C-EA4F-EEEE-D2AD-590E1CB9A05E}"/>
              </a:ext>
            </a:extLst>
          </p:cNvPr>
          <p:cNvSpPr txBox="1"/>
          <p:nvPr/>
        </p:nvSpPr>
        <p:spPr>
          <a:xfrm>
            <a:off x="5259018" y="226401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82767-2BF7-7DE2-D902-461D8BEE51EA}"/>
              </a:ext>
            </a:extLst>
          </p:cNvPr>
          <p:cNvSpPr txBox="1"/>
          <p:nvPr/>
        </p:nvSpPr>
        <p:spPr>
          <a:xfrm>
            <a:off x="5219435" y="323271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4E3F97-61EA-B543-C89C-E9CF5F1CB7DD}"/>
              </a:ext>
            </a:extLst>
          </p:cNvPr>
          <p:cNvSpPr txBox="1"/>
          <p:nvPr/>
        </p:nvSpPr>
        <p:spPr>
          <a:xfrm>
            <a:off x="3942019" y="3298195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61C420-E05C-FA9B-89C7-A0ACCC34ECA7}"/>
              </a:ext>
            </a:extLst>
          </p:cNvPr>
          <p:cNvSpPr txBox="1"/>
          <p:nvPr/>
        </p:nvSpPr>
        <p:spPr>
          <a:xfrm>
            <a:off x="2741640" y="329551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082127-F173-3BB9-B334-389C7604837A}"/>
              </a:ext>
            </a:extLst>
          </p:cNvPr>
          <p:cNvSpPr txBox="1"/>
          <p:nvPr/>
        </p:nvSpPr>
        <p:spPr>
          <a:xfrm>
            <a:off x="5057532" y="140317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ID barcode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CB636-0291-7AE2-9BB0-2CD3B1031136}"/>
              </a:ext>
            </a:extLst>
          </p:cNvPr>
          <p:cNvSpPr txBox="1"/>
          <p:nvPr/>
        </p:nvSpPr>
        <p:spPr>
          <a:xfrm>
            <a:off x="3430555" y="1392188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DPP property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39960-E12A-9F8D-3E63-5579D64EE2A9}"/>
              </a:ext>
            </a:extLst>
          </p:cNvPr>
          <p:cNvSpPr txBox="1"/>
          <p:nvPr/>
        </p:nvSpPr>
        <p:spPr>
          <a:xfrm>
            <a:off x="2204652" y="1402615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RFID Tag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4C08D-90AF-527F-9AC2-50932B07D9CC}"/>
              </a:ext>
            </a:extLst>
          </p:cNvPr>
          <p:cNvSpPr txBox="1"/>
          <p:nvPr/>
        </p:nvSpPr>
        <p:spPr>
          <a:xfrm>
            <a:off x="5045192" y="419582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QR code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38EBCB-041A-050C-831D-964341348FC9}"/>
              </a:ext>
            </a:extLst>
          </p:cNvPr>
          <p:cNvSpPr txBox="1"/>
          <p:nvPr/>
        </p:nvSpPr>
        <p:spPr>
          <a:xfrm>
            <a:off x="3562726" y="416440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2D matrix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008F2-576F-1966-B513-DF9756BD3257}"/>
              </a:ext>
            </a:extLst>
          </p:cNvPr>
          <p:cNvSpPr txBox="1"/>
          <p:nvPr/>
        </p:nvSpPr>
        <p:spPr>
          <a:xfrm>
            <a:off x="2087589" y="4135746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DCC property</a:t>
            </a:r>
          </a:p>
        </p:txBody>
      </p:sp>
    </p:spTree>
    <p:extLst>
      <p:ext uri="{BB962C8B-B14F-4D97-AF65-F5344CB8AC3E}">
        <p14:creationId xmlns:p14="http://schemas.microsoft.com/office/powerpoint/2010/main" val="281586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F6426-CBE2-9E15-75E9-C5816700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7D93A-2DB7-CF71-C27A-3AC32C7C5BA0}"/>
              </a:ext>
            </a:extLst>
          </p:cNvPr>
          <p:cNvSpPr txBox="1"/>
          <p:nvPr/>
        </p:nvSpPr>
        <p:spPr>
          <a:xfrm>
            <a:off x="4043724" y="2783741"/>
            <a:ext cx="36179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Architecture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175680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EEA59-62B3-CAE1-F30D-C8FDA6DF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nector 2">
            <a:extLst>
              <a:ext uri="{FF2B5EF4-FFF2-40B4-BE49-F238E27FC236}">
                <a16:creationId xmlns:a16="http://schemas.microsoft.com/office/drawing/2014/main" id="{757C1D22-5955-E590-82B2-09764AF450C0}"/>
              </a:ext>
            </a:extLst>
          </p:cNvPr>
          <p:cNvSpPr/>
          <p:nvPr/>
        </p:nvSpPr>
        <p:spPr>
          <a:xfrm>
            <a:off x="7398603" y="847156"/>
            <a:ext cx="252438" cy="22273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EF3D6674-AD0C-99F4-C124-E2A74A373889}"/>
              </a:ext>
            </a:extLst>
          </p:cNvPr>
          <p:cNvSpPr/>
          <p:nvPr/>
        </p:nvSpPr>
        <p:spPr>
          <a:xfrm>
            <a:off x="47061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Read identifier string with custom device </a:t>
            </a:r>
          </a:p>
        </p:txBody>
      </p:sp>
      <p:pic>
        <p:nvPicPr>
          <p:cNvPr id="11" name="Picture 10" descr="A close-up of a bar code&#10;&#10;Description automatically generated">
            <a:extLst>
              <a:ext uri="{FF2B5EF4-FFF2-40B4-BE49-F238E27FC236}">
                <a16:creationId xmlns:a16="http://schemas.microsoft.com/office/drawing/2014/main" id="{B1E94A6C-E0CD-BC16-2FE9-71506197B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6367" y="632292"/>
            <a:ext cx="692611" cy="505648"/>
          </a:xfrm>
          <a:prstGeom prst="rect">
            <a:avLst/>
          </a:prstGeom>
        </p:spPr>
      </p:pic>
      <p:pic>
        <p:nvPicPr>
          <p:cNvPr id="12" name="Picture 2" descr="Data Matrix - Wikipedia">
            <a:extLst>
              <a:ext uri="{FF2B5EF4-FFF2-40B4-BE49-F238E27FC236}">
                <a16:creationId xmlns:a16="http://schemas.microsoft.com/office/drawing/2014/main" id="{52B096AF-2CC5-F400-EA38-6345E2B6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7948" y="655118"/>
            <a:ext cx="453590" cy="45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fid - Free security icons">
            <a:extLst>
              <a:ext uri="{FF2B5EF4-FFF2-40B4-BE49-F238E27FC236}">
                <a16:creationId xmlns:a16="http://schemas.microsoft.com/office/drawing/2014/main" id="{43CD6A34-30B0-BE07-0C42-F60D60A7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74" y="679695"/>
            <a:ext cx="450174" cy="48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Json file - Free ui icons">
            <a:extLst>
              <a:ext uri="{FF2B5EF4-FFF2-40B4-BE49-F238E27FC236}">
                <a16:creationId xmlns:a16="http://schemas.microsoft.com/office/drawing/2014/main" id="{99AA5609-CFCF-47E1-A510-01D77A27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54" y="585407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F850E72E-B3E2-EA9E-002D-62976140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76" y="585407"/>
            <a:ext cx="599416" cy="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F6CFE2C8-DF15-76E7-8D72-162EC04FD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403" y="613231"/>
            <a:ext cx="599416" cy="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8CF348-FFAC-2586-6E9A-B301D7613BF1}"/>
              </a:ext>
            </a:extLst>
          </p:cNvPr>
          <p:cNvSpPr txBox="1"/>
          <p:nvPr/>
        </p:nvSpPr>
        <p:spPr>
          <a:xfrm>
            <a:off x="597123" y="286918"/>
            <a:ext cx="956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An RFID Tag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676F2-07CB-4DFD-3600-BAB6E45D0556}"/>
              </a:ext>
            </a:extLst>
          </p:cNvPr>
          <p:cNvSpPr txBox="1"/>
          <p:nvPr/>
        </p:nvSpPr>
        <p:spPr>
          <a:xfrm>
            <a:off x="2166092" y="194586"/>
            <a:ext cx="1177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A printed 1D or </a:t>
            </a:r>
          </a:p>
          <a:p>
            <a:pPr algn="ctr"/>
            <a:r>
              <a:rPr lang="en-AU" sz="1200" dirty="0"/>
              <a:t>2D barcode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31067-EE7F-6500-D576-94906B90D247}"/>
              </a:ext>
            </a:extLst>
          </p:cNvPr>
          <p:cNvSpPr txBox="1"/>
          <p:nvPr/>
        </p:nvSpPr>
        <p:spPr>
          <a:xfrm>
            <a:off x="3611644" y="188082"/>
            <a:ext cx="146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machine-readable document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446A4-4F9F-2917-929F-62518F6EB723}"/>
              </a:ext>
            </a:extLst>
          </p:cNvPr>
          <p:cNvSpPr txBox="1"/>
          <p:nvPr/>
        </p:nvSpPr>
        <p:spPr>
          <a:xfrm>
            <a:off x="5207288" y="194586"/>
            <a:ext cx="146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QR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A7513-A7C2-2087-0B92-A0E288F3182D}"/>
              </a:ext>
            </a:extLst>
          </p:cNvPr>
          <p:cNvSpPr txBox="1"/>
          <p:nvPr/>
        </p:nvSpPr>
        <p:spPr>
          <a:xfrm>
            <a:off x="9781814" y="187328"/>
            <a:ext cx="146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machine-readable document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40582-2555-3AD9-8D9A-D997A4360FDB}"/>
              </a:ext>
            </a:extLst>
          </p:cNvPr>
          <p:cNvSpPr txBox="1"/>
          <p:nvPr/>
        </p:nvSpPr>
        <p:spPr>
          <a:xfrm>
            <a:off x="8186170" y="218645"/>
            <a:ext cx="146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QR Code</a:t>
            </a:r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F76F394C-C94E-C687-533A-260E19B96FF9}"/>
              </a:ext>
            </a:extLst>
          </p:cNvPr>
          <p:cNvSpPr/>
          <p:nvPr/>
        </p:nvSpPr>
        <p:spPr>
          <a:xfrm>
            <a:off x="205345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Read identifier string with custom app 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CEF648E8-DA20-361C-467F-45943AB0F101}"/>
              </a:ext>
            </a:extLst>
          </p:cNvPr>
          <p:cNvSpPr/>
          <p:nvPr/>
        </p:nvSpPr>
        <p:spPr>
          <a:xfrm>
            <a:off x="3698041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Parse identifier string with custom code</a:t>
            </a:r>
          </a:p>
        </p:txBody>
      </p:sp>
      <p:sp>
        <p:nvSpPr>
          <p:cNvPr id="29" name="Alternative Process 28">
            <a:extLst>
              <a:ext uri="{FF2B5EF4-FFF2-40B4-BE49-F238E27FC236}">
                <a16:creationId xmlns:a16="http://schemas.microsoft.com/office/drawing/2014/main" id="{3F266A04-6BF8-141F-833E-479A748E21A1}"/>
              </a:ext>
            </a:extLst>
          </p:cNvPr>
          <p:cNvSpPr/>
          <p:nvPr/>
        </p:nvSpPr>
        <p:spPr>
          <a:xfrm>
            <a:off x="5342625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Scan with camera</a:t>
            </a:r>
          </a:p>
        </p:txBody>
      </p:sp>
      <p:sp>
        <p:nvSpPr>
          <p:cNvPr id="30" name="Alternative Process 29">
            <a:extLst>
              <a:ext uri="{FF2B5EF4-FFF2-40B4-BE49-F238E27FC236}">
                <a16:creationId xmlns:a16="http://schemas.microsoft.com/office/drawing/2014/main" id="{13A4DA91-2E96-97D8-AFD6-79D3DE8D96B5}"/>
              </a:ext>
            </a:extLst>
          </p:cNvPr>
          <p:cNvSpPr/>
          <p:nvPr/>
        </p:nvSpPr>
        <p:spPr>
          <a:xfrm>
            <a:off x="832526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Scan with camera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24A3B29C-390D-9D32-18AE-1F4410658797}"/>
              </a:ext>
            </a:extLst>
          </p:cNvPr>
          <p:cNvSpPr/>
          <p:nvPr/>
        </p:nvSpPr>
        <p:spPr>
          <a:xfrm>
            <a:off x="10018221" y="1473725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Parse DID with any wallet app..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4D7F41-5A1D-5481-BEE0-6C7A8578C63E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4109222" y="-1923869"/>
            <a:ext cx="421840" cy="64093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1">
            <a:extLst>
              <a:ext uri="{FF2B5EF4-FFF2-40B4-BE49-F238E27FC236}">
                <a16:creationId xmlns:a16="http://schemas.microsoft.com/office/drawing/2014/main" id="{CD0AE4FE-6F59-CE61-A378-03B3B9AE423C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 rot="5400000">
            <a:off x="4900642" y="-1132449"/>
            <a:ext cx="421840" cy="48265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1">
            <a:extLst>
              <a:ext uri="{FF2B5EF4-FFF2-40B4-BE49-F238E27FC236}">
                <a16:creationId xmlns:a16="http://schemas.microsoft.com/office/drawing/2014/main" id="{9C16241F-9DF9-85B2-33FE-CDDD492B4365}"/>
              </a:ext>
            </a:extLst>
          </p:cNvPr>
          <p:cNvCxnSpPr>
            <a:cxnSpLocks/>
            <a:stCxn id="3" idx="4"/>
            <a:endCxn id="28" idx="0"/>
          </p:cNvCxnSpPr>
          <p:nvPr/>
        </p:nvCxnSpPr>
        <p:spPr>
          <a:xfrm rot="5400000">
            <a:off x="5722934" y="-310157"/>
            <a:ext cx="421840" cy="31819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1">
            <a:extLst>
              <a:ext uri="{FF2B5EF4-FFF2-40B4-BE49-F238E27FC236}">
                <a16:creationId xmlns:a16="http://schemas.microsoft.com/office/drawing/2014/main" id="{E94131A7-9E7D-C2E9-4D37-B3670663D44C}"/>
              </a:ext>
            </a:extLst>
          </p:cNvPr>
          <p:cNvCxnSpPr>
            <a:cxnSpLocks/>
            <a:stCxn id="3" idx="4"/>
            <a:endCxn id="29" idx="0"/>
          </p:cNvCxnSpPr>
          <p:nvPr/>
        </p:nvCxnSpPr>
        <p:spPr>
          <a:xfrm rot="5400000">
            <a:off x="6545226" y="512135"/>
            <a:ext cx="421840" cy="15373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1">
            <a:extLst>
              <a:ext uri="{FF2B5EF4-FFF2-40B4-BE49-F238E27FC236}">
                <a16:creationId xmlns:a16="http://schemas.microsoft.com/office/drawing/2014/main" id="{DAE19539-DE87-A1D3-8114-064A98BE0623}"/>
              </a:ext>
            </a:extLst>
          </p:cNvPr>
          <p:cNvCxnSpPr>
            <a:cxnSpLocks/>
            <a:stCxn id="3" idx="4"/>
            <a:endCxn id="30" idx="0"/>
          </p:cNvCxnSpPr>
          <p:nvPr/>
        </p:nvCxnSpPr>
        <p:spPr>
          <a:xfrm rot="16200000" flipH="1">
            <a:off x="8036546" y="558166"/>
            <a:ext cx="421840" cy="14452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5CB91EC7-47FC-5EB2-AC34-8202D68256EC}"/>
              </a:ext>
            </a:extLst>
          </p:cNvPr>
          <p:cNvCxnSpPr>
            <a:cxnSpLocks/>
            <a:stCxn id="3" idx="4"/>
            <a:endCxn id="31" idx="0"/>
          </p:cNvCxnSpPr>
          <p:nvPr/>
        </p:nvCxnSpPr>
        <p:spPr>
          <a:xfrm rot="16200000" flipH="1">
            <a:off x="8892026" y="-297314"/>
            <a:ext cx="403834" cy="31382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" descr="Json file - Free ui icons">
            <a:extLst>
              <a:ext uri="{FF2B5EF4-FFF2-40B4-BE49-F238E27FC236}">
                <a16:creationId xmlns:a16="http://schemas.microsoft.com/office/drawing/2014/main" id="{441BC4EF-9355-AC9A-E62C-D5BE4094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4" y="656251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lternative Process 87">
            <a:extLst>
              <a:ext uri="{FF2B5EF4-FFF2-40B4-BE49-F238E27FC236}">
                <a16:creationId xmlns:a16="http://schemas.microsoft.com/office/drawing/2014/main" id="{035EC255-D324-5F53-71D7-E06A4A973CE0}"/>
              </a:ext>
            </a:extLst>
          </p:cNvPr>
          <p:cNvSpPr/>
          <p:nvPr/>
        </p:nvSpPr>
        <p:spPr>
          <a:xfrm>
            <a:off x="6499741" y="2407579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Call Resolver URL</a:t>
            </a:r>
          </a:p>
        </p:txBody>
      </p:sp>
      <p:sp>
        <p:nvSpPr>
          <p:cNvPr id="89" name="Alternative Process 88">
            <a:extLst>
              <a:ext uri="{FF2B5EF4-FFF2-40B4-BE49-F238E27FC236}">
                <a16:creationId xmlns:a16="http://schemas.microsoft.com/office/drawing/2014/main" id="{8AF45AF6-F010-DC94-A896-04971253CD01}"/>
              </a:ext>
            </a:extLst>
          </p:cNvPr>
          <p:cNvSpPr/>
          <p:nvPr/>
        </p:nvSpPr>
        <p:spPr>
          <a:xfrm>
            <a:off x="1528934" y="2357950"/>
            <a:ext cx="2367927" cy="533702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Derive link resolver URL either with prior knowledge of ID scheme or using UN scheme register templates</a:t>
            </a:r>
          </a:p>
        </p:txBody>
      </p:sp>
      <p:cxnSp>
        <p:nvCxnSpPr>
          <p:cNvPr id="90" name="Straight Arrow Connector 31">
            <a:extLst>
              <a:ext uri="{FF2B5EF4-FFF2-40B4-BE49-F238E27FC236}">
                <a16:creationId xmlns:a16="http://schemas.microsoft.com/office/drawing/2014/main" id="{B9785669-E766-B225-4DDB-0BAF06590801}"/>
              </a:ext>
            </a:extLst>
          </p:cNvPr>
          <p:cNvCxnSpPr>
            <a:cxnSpLocks/>
            <a:stCxn id="28" idx="2"/>
            <a:endCxn id="89" idx="0"/>
          </p:cNvCxnSpPr>
          <p:nvPr/>
        </p:nvCxnSpPr>
        <p:spPr>
          <a:xfrm rot="5400000">
            <a:off x="3297780" y="1312844"/>
            <a:ext cx="460225" cy="16299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1">
            <a:extLst>
              <a:ext uri="{FF2B5EF4-FFF2-40B4-BE49-F238E27FC236}">
                <a16:creationId xmlns:a16="http://schemas.microsoft.com/office/drawing/2014/main" id="{F97E7C01-0915-B5CD-9584-F6DACA4EA4FD}"/>
              </a:ext>
            </a:extLst>
          </p:cNvPr>
          <p:cNvCxnSpPr>
            <a:cxnSpLocks/>
            <a:stCxn id="9" idx="2"/>
            <a:endCxn id="89" idx="0"/>
          </p:cNvCxnSpPr>
          <p:nvPr/>
        </p:nvCxnSpPr>
        <p:spPr>
          <a:xfrm rot="16200000" flipH="1">
            <a:off x="1684067" y="1329118"/>
            <a:ext cx="460225" cy="1597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1">
            <a:extLst>
              <a:ext uri="{FF2B5EF4-FFF2-40B4-BE49-F238E27FC236}">
                <a16:creationId xmlns:a16="http://schemas.microsoft.com/office/drawing/2014/main" id="{E2DA7A8C-A977-37DA-A047-FCB6B69CA49E}"/>
              </a:ext>
            </a:extLst>
          </p:cNvPr>
          <p:cNvCxnSpPr>
            <a:cxnSpLocks/>
            <a:stCxn id="27" idx="2"/>
            <a:endCxn id="89" idx="0"/>
          </p:cNvCxnSpPr>
          <p:nvPr/>
        </p:nvCxnSpPr>
        <p:spPr>
          <a:xfrm>
            <a:off x="2698301" y="1897725"/>
            <a:ext cx="14597" cy="460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31">
            <a:extLst>
              <a:ext uri="{FF2B5EF4-FFF2-40B4-BE49-F238E27FC236}">
                <a16:creationId xmlns:a16="http://schemas.microsoft.com/office/drawing/2014/main" id="{46D051F7-F132-FE35-58BC-31094B0C6ADD}"/>
              </a:ext>
            </a:extLst>
          </p:cNvPr>
          <p:cNvCxnSpPr>
            <a:cxnSpLocks/>
            <a:stCxn id="89" idx="3"/>
            <a:endCxn id="1078" idx="1"/>
          </p:cNvCxnSpPr>
          <p:nvPr/>
        </p:nvCxnSpPr>
        <p:spPr>
          <a:xfrm flipV="1">
            <a:off x="3896861" y="2606482"/>
            <a:ext cx="504882" cy="18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31">
            <a:extLst>
              <a:ext uri="{FF2B5EF4-FFF2-40B4-BE49-F238E27FC236}">
                <a16:creationId xmlns:a16="http://schemas.microsoft.com/office/drawing/2014/main" id="{7EDB1A02-C418-1159-5D36-447307C55569}"/>
              </a:ext>
            </a:extLst>
          </p:cNvPr>
          <p:cNvCxnSpPr>
            <a:cxnSpLocks/>
            <a:stCxn id="29" idx="2"/>
            <a:endCxn id="88" idx="0"/>
          </p:cNvCxnSpPr>
          <p:nvPr/>
        </p:nvCxnSpPr>
        <p:spPr>
          <a:xfrm rot="16200000" flipH="1">
            <a:off x="6311100" y="1574094"/>
            <a:ext cx="509854" cy="11571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1">
            <a:extLst>
              <a:ext uri="{FF2B5EF4-FFF2-40B4-BE49-F238E27FC236}">
                <a16:creationId xmlns:a16="http://schemas.microsoft.com/office/drawing/2014/main" id="{E250C1A6-E792-56A1-9059-B599BCB8FF89}"/>
              </a:ext>
            </a:extLst>
          </p:cNvPr>
          <p:cNvCxnSpPr>
            <a:cxnSpLocks/>
            <a:stCxn id="30" idx="2"/>
            <a:endCxn id="88" idx="0"/>
          </p:cNvCxnSpPr>
          <p:nvPr/>
        </p:nvCxnSpPr>
        <p:spPr>
          <a:xfrm rot="5400000">
            <a:off x="7802421" y="1239889"/>
            <a:ext cx="509854" cy="18255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lternative Process 113">
            <a:extLst>
              <a:ext uri="{FF2B5EF4-FFF2-40B4-BE49-F238E27FC236}">
                <a16:creationId xmlns:a16="http://schemas.microsoft.com/office/drawing/2014/main" id="{4F7495E5-9CC7-5A5B-00EC-ABE1A58FF910}"/>
              </a:ext>
            </a:extLst>
          </p:cNvPr>
          <p:cNvSpPr/>
          <p:nvPr/>
        </p:nvSpPr>
        <p:spPr>
          <a:xfrm>
            <a:off x="6168995" y="3786581"/>
            <a:ext cx="1951180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Get and Verify UNTP Credential. Parse issuer ID and subject ID</a:t>
            </a:r>
          </a:p>
        </p:txBody>
      </p:sp>
      <p:sp>
        <p:nvSpPr>
          <p:cNvPr id="127" name="Alternative Process 126">
            <a:extLst>
              <a:ext uri="{FF2B5EF4-FFF2-40B4-BE49-F238E27FC236}">
                <a16:creationId xmlns:a16="http://schemas.microsoft.com/office/drawing/2014/main" id="{82332F1D-82AD-D0F7-0B5C-78E4CA084E30}"/>
              </a:ext>
            </a:extLst>
          </p:cNvPr>
          <p:cNvSpPr/>
          <p:nvPr/>
        </p:nvSpPr>
        <p:spPr>
          <a:xfrm>
            <a:off x="9799352" y="2369301"/>
            <a:ext cx="1727425" cy="4777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Lookup resolver URL from DID document service endpoint</a:t>
            </a:r>
          </a:p>
        </p:txBody>
      </p:sp>
      <p:cxnSp>
        <p:nvCxnSpPr>
          <p:cNvPr id="1024" name="Straight Arrow Connector 31">
            <a:extLst>
              <a:ext uri="{FF2B5EF4-FFF2-40B4-BE49-F238E27FC236}">
                <a16:creationId xmlns:a16="http://schemas.microsoft.com/office/drawing/2014/main" id="{47E85D47-8B00-A66E-9FE7-69B96370B2C4}"/>
              </a:ext>
            </a:extLst>
          </p:cNvPr>
          <p:cNvCxnSpPr>
            <a:cxnSpLocks/>
            <a:stCxn id="127" idx="1"/>
            <a:endCxn id="1086" idx="3"/>
          </p:cNvCxnSpPr>
          <p:nvPr/>
        </p:nvCxnSpPr>
        <p:spPr>
          <a:xfrm flipH="1" flipV="1">
            <a:off x="9380504" y="2606482"/>
            <a:ext cx="418848" cy="17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31">
            <a:extLst>
              <a:ext uri="{FF2B5EF4-FFF2-40B4-BE49-F238E27FC236}">
                <a16:creationId xmlns:a16="http://schemas.microsoft.com/office/drawing/2014/main" id="{F92127F8-7551-3538-50FE-F6F5BCE0EC14}"/>
              </a:ext>
            </a:extLst>
          </p:cNvPr>
          <p:cNvCxnSpPr>
            <a:cxnSpLocks/>
            <a:stCxn id="31" idx="2"/>
            <a:endCxn id="127" idx="0"/>
          </p:cNvCxnSpPr>
          <p:nvPr/>
        </p:nvCxnSpPr>
        <p:spPr>
          <a:xfrm>
            <a:off x="10663065" y="1879719"/>
            <a:ext cx="0" cy="4895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Decision 1063">
            <a:extLst>
              <a:ext uri="{FF2B5EF4-FFF2-40B4-BE49-F238E27FC236}">
                <a16:creationId xmlns:a16="http://schemas.microsoft.com/office/drawing/2014/main" id="{E9598D15-6274-429C-CEEE-D188D9FCA0E3}"/>
              </a:ext>
            </a:extLst>
          </p:cNvPr>
          <p:cNvSpPr/>
          <p:nvPr/>
        </p:nvSpPr>
        <p:spPr>
          <a:xfrm>
            <a:off x="6196313" y="3048060"/>
            <a:ext cx="1896544" cy="51726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Returns </a:t>
            </a:r>
            <a:r>
              <a:rPr lang="en-AU" sz="1000" dirty="0" err="1">
                <a:solidFill>
                  <a:schemeClr val="tx1"/>
                </a:solidFill>
              </a:rPr>
              <a:t>lnkset</a:t>
            </a:r>
            <a:r>
              <a:rPr lang="en-AU" sz="1000" dirty="0">
                <a:solidFill>
                  <a:schemeClr val="tx1"/>
                </a:solidFill>
              </a:rPr>
              <a:t> with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UNTP link types?</a:t>
            </a:r>
          </a:p>
        </p:txBody>
      </p:sp>
      <p:cxnSp>
        <p:nvCxnSpPr>
          <p:cNvPr id="1066" name="Straight Arrow Connector 31">
            <a:extLst>
              <a:ext uri="{FF2B5EF4-FFF2-40B4-BE49-F238E27FC236}">
                <a16:creationId xmlns:a16="http://schemas.microsoft.com/office/drawing/2014/main" id="{EF87FD32-239F-70D3-998A-876B5499F77D}"/>
              </a:ext>
            </a:extLst>
          </p:cNvPr>
          <p:cNvCxnSpPr>
            <a:cxnSpLocks/>
            <a:stCxn id="88" idx="2"/>
            <a:endCxn id="1064" idx="0"/>
          </p:cNvCxnSpPr>
          <p:nvPr/>
        </p:nvCxnSpPr>
        <p:spPr>
          <a:xfrm>
            <a:off x="7144585" y="2813573"/>
            <a:ext cx="0" cy="2344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Decision 1077">
            <a:extLst>
              <a:ext uri="{FF2B5EF4-FFF2-40B4-BE49-F238E27FC236}">
                <a16:creationId xmlns:a16="http://schemas.microsoft.com/office/drawing/2014/main" id="{35B61F3E-8AA1-46E1-B8C6-4B4870139EF7}"/>
              </a:ext>
            </a:extLst>
          </p:cNvPr>
          <p:cNvSpPr/>
          <p:nvPr/>
        </p:nvSpPr>
        <p:spPr>
          <a:xfrm>
            <a:off x="4401743" y="2323769"/>
            <a:ext cx="1593116" cy="5654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ID resolvable?</a:t>
            </a:r>
          </a:p>
        </p:txBody>
      </p:sp>
      <p:cxnSp>
        <p:nvCxnSpPr>
          <p:cNvPr id="1081" name="Straight Arrow Connector 31">
            <a:extLst>
              <a:ext uri="{FF2B5EF4-FFF2-40B4-BE49-F238E27FC236}">
                <a16:creationId xmlns:a16="http://schemas.microsoft.com/office/drawing/2014/main" id="{494166BB-F0ED-6DC9-E3F0-743B35376E7A}"/>
              </a:ext>
            </a:extLst>
          </p:cNvPr>
          <p:cNvCxnSpPr>
            <a:cxnSpLocks/>
            <a:stCxn id="1078" idx="3"/>
            <a:endCxn id="88" idx="1"/>
          </p:cNvCxnSpPr>
          <p:nvPr/>
        </p:nvCxnSpPr>
        <p:spPr>
          <a:xfrm>
            <a:off x="5994859" y="2606482"/>
            <a:ext cx="504882" cy="4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Decision 1085">
            <a:extLst>
              <a:ext uri="{FF2B5EF4-FFF2-40B4-BE49-F238E27FC236}">
                <a16:creationId xmlns:a16="http://schemas.microsoft.com/office/drawing/2014/main" id="{B1AC2772-AD0E-1F32-5657-936B71CA7AF6}"/>
              </a:ext>
            </a:extLst>
          </p:cNvPr>
          <p:cNvSpPr/>
          <p:nvPr/>
        </p:nvSpPr>
        <p:spPr>
          <a:xfrm>
            <a:off x="8142674" y="2323769"/>
            <a:ext cx="1237830" cy="5654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Resolver Service found?</a:t>
            </a:r>
          </a:p>
        </p:txBody>
      </p:sp>
      <p:cxnSp>
        <p:nvCxnSpPr>
          <p:cNvPr id="1089" name="Straight Arrow Connector 31">
            <a:extLst>
              <a:ext uri="{FF2B5EF4-FFF2-40B4-BE49-F238E27FC236}">
                <a16:creationId xmlns:a16="http://schemas.microsoft.com/office/drawing/2014/main" id="{E209B9C6-A447-B545-CC4F-AC0CDB33258C}"/>
              </a:ext>
            </a:extLst>
          </p:cNvPr>
          <p:cNvCxnSpPr>
            <a:cxnSpLocks/>
            <a:stCxn id="1086" idx="1"/>
            <a:endCxn id="88" idx="3"/>
          </p:cNvCxnSpPr>
          <p:nvPr/>
        </p:nvCxnSpPr>
        <p:spPr>
          <a:xfrm flipH="1">
            <a:off x="7789429" y="2606482"/>
            <a:ext cx="353245" cy="4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Connector 1092">
            <a:extLst>
              <a:ext uri="{FF2B5EF4-FFF2-40B4-BE49-F238E27FC236}">
                <a16:creationId xmlns:a16="http://schemas.microsoft.com/office/drawing/2014/main" id="{FCF0C4AC-9776-12C8-C411-96872F56EAA4}"/>
              </a:ext>
            </a:extLst>
          </p:cNvPr>
          <p:cNvSpPr/>
          <p:nvPr/>
        </p:nvSpPr>
        <p:spPr>
          <a:xfrm>
            <a:off x="7030137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8" name="Straight Arrow Connector 31">
            <a:extLst>
              <a:ext uri="{FF2B5EF4-FFF2-40B4-BE49-F238E27FC236}">
                <a16:creationId xmlns:a16="http://schemas.microsoft.com/office/drawing/2014/main" id="{2805671A-36E2-480B-AB58-C0E53A9B255D}"/>
              </a:ext>
            </a:extLst>
          </p:cNvPr>
          <p:cNvCxnSpPr>
            <a:cxnSpLocks/>
            <a:stCxn id="1078" idx="2"/>
            <a:endCxn id="1179" idx="0"/>
          </p:cNvCxnSpPr>
          <p:nvPr/>
        </p:nvCxnSpPr>
        <p:spPr>
          <a:xfrm rot="5400000">
            <a:off x="1299443" y="2353907"/>
            <a:ext cx="3363570" cy="4434146"/>
          </a:xfrm>
          <a:prstGeom prst="bentConnector3">
            <a:avLst>
              <a:gd name="adj1" fmla="val 670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Arrow Connector 31">
            <a:extLst>
              <a:ext uri="{FF2B5EF4-FFF2-40B4-BE49-F238E27FC236}">
                <a16:creationId xmlns:a16="http://schemas.microsoft.com/office/drawing/2014/main" id="{3513A8A6-0CC1-F511-BAE3-03F6AE624FDF}"/>
              </a:ext>
            </a:extLst>
          </p:cNvPr>
          <p:cNvCxnSpPr>
            <a:cxnSpLocks/>
            <a:stCxn id="1086" idx="2"/>
            <a:endCxn id="1177" idx="0"/>
          </p:cNvCxnSpPr>
          <p:nvPr/>
        </p:nvCxnSpPr>
        <p:spPr>
          <a:xfrm rot="16200000" flipH="1">
            <a:off x="8630532" y="3020251"/>
            <a:ext cx="3363570" cy="3101457"/>
          </a:xfrm>
          <a:prstGeom prst="bentConnector3">
            <a:avLst>
              <a:gd name="adj1" fmla="val 771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31">
            <a:extLst>
              <a:ext uri="{FF2B5EF4-FFF2-40B4-BE49-F238E27FC236}">
                <a16:creationId xmlns:a16="http://schemas.microsoft.com/office/drawing/2014/main" id="{FDA9B55F-16AD-4448-EA91-5CD64E975439}"/>
              </a:ext>
            </a:extLst>
          </p:cNvPr>
          <p:cNvCxnSpPr>
            <a:cxnSpLocks/>
            <a:stCxn id="1064" idx="1"/>
            <a:endCxn id="1182" idx="0"/>
          </p:cNvCxnSpPr>
          <p:nvPr/>
        </p:nvCxnSpPr>
        <p:spPr>
          <a:xfrm rot="10800000" flipV="1">
            <a:off x="1389381" y="3306693"/>
            <a:ext cx="4806933" cy="294607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Alternative Process 1109">
            <a:extLst>
              <a:ext uri="{FF2B5EF4-FFF2-40B4-BE49-F238E27FC236}">
                <a16:creationId xmlns:a16="http://schemas.microsoft.com/office/drawing/2014/main" id="{521223D1-8497-39F5-D3B7-B65D6B0AEE69}"/>
              </a:ext>
            </a:extLst>
          </p:cNvPr>
          <p:cNvSpPr/>
          <p:nvPr/>
        </p:nvSpPr>
        <p:spPr>
          <a:xfrm>
            <a:off x="9515759" y="3666946"/>
            <a:ext cx="1593115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Verify issuer workflow</a:t>
            </a:r>
          </a:p>
        </p:txBody>
      </p:sp>
      <p:cxnSp>
        <p:nvCxnSpPr>
          <p:cNvPr id="1165" name="Straight Arrow Connector 31">
            <a:extLst>
              <a:ext uri="{FF2B5EF4-FFF2-40B4-BE49-F238E27FC236}">
                <a16:creationId xmlns:a16="http://schemas.microsoft.com/office/drawing/2014/main" id="{88470737-7891-5D1F-546A-78F8518D2A0C}"/>
              </a:ext>
            </a:extLst>
          </p:cNvPr>
          <p:cNvCxnSpPr>
            <a:cxnSpLocks/>
            <a:stCxn id="1064" idx="2"/>
            <a:endCxn id="114" idx="0"/>
          </p:cNvCxnSpPr>
          <p:nvPr/>
        </p:nvCxnSpPr>
        <p:spPr>
          <a:xfrm>
            <a:off x="7144585" y="3565328"/>
            <a:ext cx="0" cy="221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Arrow Connector 31">
            <a:extLst>
              <a:ext uri="{FF2B5EF4-FFF2-40B4-BE49-F238E27FC236}">
                <a16:creationId xmlns:a16="http://schemas.microsoft.com/office/drawing/2014/main" id="{979775C9-A822-23E8-2F8D-42587C98FF97}"/>
              </a:ext>
            </a:extLst>
          </p:cNvPr>
          <p:cNvCxnSpPr>
            <a:cxnSpLocks/>
            <a:stCxn id="114" idx="2"/>
            <a:endCxn id="1236" idx="0"/>
          </p:cNvCxnSpPr>
          <p:nvPr/>
        </p:nvCxnSpPr>
        <p:spPr>
          <a:xfrm>
            <a:off x="7144585" y="4192575"/>
            <a:ext cx="3380" cy="221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Connector 1176">
            <a:extLst>
              <a:ext uri="{FF2B5EF4-FFF2-40B4-BE49-F238E27FC236}">
                <a16:creationId xmlns:a16="http://schemas.microsoft.com/office/drawing/2014/main" id="{37CA6CA8-727F-D445-D04C-260CED4B57B2}"/>
              </a:ext>
            </a:extLst>
          </p:cNvPr>
          <p:cNvSpPr/>
          <p:nvPr/>
        </p:nvSpPr>
        <p:spPr>
          <a:xfrm>
            <a:off x="11736827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9" name="Connector 1178">
            <a:extLst>
              <a:ext uri="{FF2B5EF4-FFF2-40B4-BE49-F238E27FC236}">
                <a16:creationId xmlns:a16="http://schemas.microsoft.com/office/drawing/2014/main" id="{132A4138-928B-34EF-DB38-5C693E098734}"/>
              </a:ext>
            </a:extLst>
          </p:cNvPr>
          <p:cNvSpPr/>
          <p:nvPr/>
        </p:nvSpPr>
        <p:spPr>
          <a:xfrm>
            <a:off x="637936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2" name="Connector 1181">
            <a:extLst>
              <a:ext uri="{FF2B5EF4-FFF2-40B4-BE49-F238E27FC236}">
                <a16:creationId xmlns:a16="http://schemas.microsoft.com/office/drawing/2014/main" id="{7F8C93A2-C66F-6B7B-9AF5-64C09377A5A2}"/>
              </a:ext>
            </a:extLst>
          </p:cNvPr>
          <p:cNvSpPr/>
          <p:nvPr/>
        </p:nvSpPr>
        <p:spPr>
          <a:xfrm>
            <a:off x="1263161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6" name="Decision 1235">
            <a:extLst>
              <a:ext uri="{FF2B5EF4-FFF2-40B4-BE49-F238E27FC236}">
                <a16:creationId xmlns:a16="http://schemas.microsoft.com/office/drawing/2014/main" id="{2F197D94-6BD1-5478-9F61-1506CC25770D}"/>
              </a:ext>
            </a:extLst>
          </p:cNvPr>
          <p:cNvSpPr/>
          <p:nvPr/>
        </p:nvSpPr>
        <p:spPr>
          <a:xfrm>
            <a:off x="6199693" y="4413828"/>
            <a:ext cx="1896544" cy="64226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Credential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subject ID matches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 resolved ID?</a:t>
            </a:r>
          </a:p>
        </p:txBody>
      </p:sp>
      <p:cxnSp>
        <p:nvCxnSpPr>
          <p:cNvPr id="1246" name="Straight Arrow Connector 31">
            <a:extLst>
              <a:ext uri="{FF2B5EF4-FFF2-40B4-BE49-F238E27FC236}">
                <a16:creationId xmlns:a16="http://schemas.microsoft.com/office/drawing/2014/main" id="{FD08F997-8D24-551C-6432-EDC39A98ACBD}"/>
              </a:ext>
            </a:extLst>
          </p:cNvPr>
          <p:cNvCxnSpPr>
            <a:cxnSpLocks/>
            <a:stCxn id="1236" idx="2"/>
            <a:endCxn id="1093" idx="0"/>
          </p:cNvCxnSpPr>
          <p:nvPr/>
        </p:nvCxnSpPr>
        <p:spPr>
          <a:xfrm>
            <a:off x="7147965" y="5056094"/>
            <a:ext cx="8391" cy="1196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traight Arrow Connector 31">
            <a:extLst>
              <a:ext uri="{FF2B5EF4-FFF2-40B4-BE49-F238E27FC236}">
                <a16:creationId xmlns:a16="http://schemas.microsoft.com/office/drawing/2014/main" id="{3960B9F0-0C19-CC4A-6D1C-55C939CDDA64}"/>
              </a:ext>
            </a:extLst>
          </p:cNvPr>
          <p:cNvCxnSpPr>
            <a:cxnSpLocks/>
            <a:stCxn id="1236" idx="3"/>
            <a:endCxn id="1110" idx="1"/>
          </p:cNvCxnSpPr>
          <p:nvPr/>
        </p:nvCxnSpPr>
        <p:spPr>
          <a:xfrm flipV="1">
            <a:off x="8096237" y="3869943"/>
            <a:ext cx="1419522" cy="8650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6" name="Alternative Process 1255">
            <a:extLst>
              <a:ext uri="{FF2B5EF4-FFF2-40B4-BE49-F238E27FC236}">
                <a16:creationId xmlns:a16="http://schemas.microsoft.com/office/drawing/2014/main" id="{19FC867F-D800-B74F-25A9-26D86619B310}"/>
              </a:ext>
            </a:extLst>
          </p:cNvPr>
          <p:cNvSpPr/>
          <p:nvPr/>
        </p:nvSpPr>
        <p:spPr>
          <a:xfrm>
            <a:off x="2245221" y="3699684"/>
            <a:ext cx="1593115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Verify member workflow</a:t>
            </a:r>
          </a:p>
        </p:txBody>
      </p:sp>
      <p:cxnSp>
        <p:nvCxnSpPr>
          <p:cNvPr id="1257" name="Straight Arrow Connector 31">
            <a:extLst>
              <a:ext uri="{FF2B5EF4-FFF2-40B4-BE49-F238E27FC236}">
                <a16:creationId xmlns:a16="http://schemas.microsoft.com/office/drawing/2014/main" id="{450A47CF-0A61-A316-B74C-B63290505DB6}"/>
              </a:ext>
            </a:extLst>
          </p:cNvPr>
          <p:cNvCxnSpPr>
            <a:cxnSpLocks/>
            <a:stCxn id="1236" idx="1"/>
            <a:endCxn id="1256" idx="3"/>
          </p:cNvCxnSpPr>
          <p:nvPr/>
        </p:nvCxnSpPr>
        <p:spPr>
          <a:xfrm rot="10800000">
            <a:off x="3838337" y="3902681"/>
            <a:ext cx="2361357" cy="8322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TextBox 1267">
            <a:extLst>
              <a:ext uri="{FF2B5EF4-FFF2-40B4-BE49-F238E27FC236}">
                <a16:creationId xmlns:a16="http://schemas.microsoft.com/office/drawing/2014/main" id="{CF95BA54-D9B9-3322-F530-34CC2189B785}"/>
              </a:ext>
            </a:extLst>
          </p:cNvPr>
          <p:cNvSpPr txBox="1"/>
          <p:nvPr/>
        </p:nvSpPr>
        <p:spPr>
          <a:xfrm>
            <a:off x="8505343" y="361207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Yes, ID is a DID</a:t>
            </a:r>
          </a:p>
        </p:txBody>
      </p:sp>
      <p:sp>
        <p:nvSpPr>
          <p:cNvPr id="1269" name="TextBox 1268">
            <a:extLst>
              <a:ext uri="{FF2B5EF4-FFF2-40B4-BE49-F238E27FC236}">
                <a16:creationId xmlns:a16="http://schemas.microsoft.com/office/drawing/2014/main" id="{8121304F-7862-A924-051C-3ED11063A9D2}"/>
              </a:ext>
            </a:extLst>
          </p:cNvPr>
          <p:cNvSpPr txBox="1"/>
          <p:nvPr/>
        </p:nvSpPr>
        <p:spPr>
          <a:xfrm>
            <a:off x="3934665" y="3669238"/>
            <a:ext cx="1549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Yes, ID is a known scheme</a:t>
            </a:r>
          </a:p>
        </p:txBody>
      </p:sp>
      <p:sp>
        <p:nvSpPr>
          <p:cNvPr id="1270" name="Decision 1269">
            <a:extLst>
              <a:ext uri="{FF2B5EF4-FFF2-40B4-BE49-F238E27FC236}">
                <a16:creationId xmlns:a16="http://schemas.microsoft.com/office/drawing/2014/main" id="{025E9C1D-2415-4BE5-EFD2-49921EAD8DBD}"/>
              </a:ext>
            </a:extLst>
          </p:cNvPr>
          <p:cNvSpPr/>
          <p:nvPr/>
        </p:nvSpPr>
        <p:spPr>
          <a:xfrm>
            <a:off x="2105556" y="4382547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subject ID = Issuer ID? </a:t>
            </a:r>
          </a:p>
        </p:txBody>
      </p:sp>
      <p:sp>
        <p:nvSpPr>
          <p:cNvPr id="1271" name="Decision 1270">
            <a:extLst>
              <a:ext uri="{FF2B5EF4-FFF2-40B4-BE49-F238E27FC236}">
                <a16:creationId xmlns:a16="http://schemas.microsoft.com/office/drawing/2014/main" id="{B3F9A59F-6BC3-51F3-AE13-A771E2382A32}"/>
              </a:ext>
            </a:extLst>
          </p:cNvPr>
          <p:cNvSpPr/>
          <p:nvPr/>
        </p:nvSpPr>
        <p:spPr>
          <a:xfrm>
            <a:off x="3218862" y="4906929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issuer ID = scheme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owner ID? </a:t>
            </a:r>
          </a:p>
        </p:txBody>
      </p:sp>
      <p:sp>
        <p:nvSpPr>
          <p:cNvPr id="1272" name="Decision 1271">
            <a:extLst>
              <a:ext uri="{FF2B5EF4-FFF2-40B4-BE49-F238E27FC236}">
                <a16:creationId xmlns:a16="http://schemas.microsoft.com/office/drawing/2014/main" id="{7333E93B-1A52-9A58-E841-86308A0EA272}"/>
              </a:ext>
            </a:extLst>
          </p:cNvPr>
          <p:cNvSpPr/>
          <p:nvPr/>
        </p:nvSpPr>
        <p:spPr>
          <a:xfrm>
            <a:off x="9347753" y="4369076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subject ID = Issuer ID? </a:t>
            </a:r>
          </a:p>
        </p:txBody>
      </p:sp>
      <p:sp>
        <p:nvSpPr>
          <p:cNvPr id="1273" name="Decision 1272">
            <a:extLst>
              <a:ext uri="{FF2B5EF4-FFF2-40B4-BE49-F238E27FC236}">
                <a16:creationId xmlns:a16="http://schemas.microsoft.com/office/drawing/2014/main" id="{9EBD84F7-E29A-3F48-5A79-A67C675EE459}"/>
              </a:ext>
            </a:extLst>
          </p:cNvPr>
          <p:cNvSpPr/>
          <p:nvPr/>
        </p:nvSpPr>
        <p:spPr>
          <a:xfrm>
            <a:off x="8245104" y="5000550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issuer ID =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trusted context?</a:t>
            </a:r>
          </a:p>
        </p:txBody>
      </p:sp>
      <p:sp>
        <p:nvSpPr>
          <p:cNvPr id="1274" name="Connector 1273">
            <a:extLst>
              <a:ext uri="{FF2B5EF4-FFF2-40B4-BE49-F238E27FC236}">
                <a16:creationId xmlns:a16="http://schemas.microsoft.com/office/drawing/2014/main" id="{72C623A2-B0E3-5B97-26B5-440B61796E0F}"/>
              </a:ext>
            </a:extLst>
          </p:cNvPr>
          <p:cNvSpPr/>
          <p:nvPr/>
        </p:nvSpPr>
        <p:spPr>
          <a:xfrm>
            <a:off x="11174932" y="6252765"/>
            <a:ext cx="252437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75" name="Straight Arrow Connector 31">
            <a:extLst>
              <a:ext uri="{FF2B5EF4-FFF2-40B4-BE49-F238E27FC236}">
                <a16:creationId xmlns:a16="http://schemas.microsoft.com/office/drawing/2014/main" id="{E79A4867-0E51-375F-271A-5DAD29C6FC57}"/>
              </a:ext>
            </a:extLst>
          </p:cNvPr>
          <p:cNvCxnSpPr>
            <a:cxnSpLocks/>
            <a:stCxn id="1256" idx="2"/>
            <a:endCxn id="1270" idx="0"/>
          </p:cNvCxnSpPr>
          <p:nvPr/>
        </p:nvCxnSpPr>
        <p:spPr>
          <a:xfrm>
            <a:off x="3041779" y="4105678"/>
            <a:ext cx="12049" cy="2768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Arrow Connector 31">
            <a:extLst>
              <a:ext uri="{FF2B5EF4-FFF2-40B4-BE49-F238E27FC236}">
                <a16:creationId xmlns:a16="http://schemas.microsoft.com/office/drawing/2014/main" id="{142AADD9-0A7F-92AB-8F3D-2F89DD8A0891}"/>
              </a:ext>
            </a:extLst>
          </p:cNvPr>
          <p:cNvCxnSpPr>
            <a:cxnSpLocks/>
            <a:stCxn id="1270" idx="3"/>
            <a:endCxn id="1271" idx="0"/>
          </p:cNvCxnSpPr>
          <p:nvPr/>
        </p:nvCxnSpPr>
        <p:spPr>
          <a:xfrm>
            <a:off x="4002100" y="4616091"/>
            <a:ext cx="165034" cy="29083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Connector 1284">
            <a:extLst>
              <a:ext uri="{FF2B5EF4-FFF2-40B4-BE49-F238E27FC236}">
                <a16:creationId xmlns:a16="http://schemas.microsoft.com/office/drawing/2014/main" id="{6E824F3E-C8C6-434B-957D-012EAEF08FF2}"/>
              </a:ext>
            </a:extLst>
          </p:cNvPr>
          <p:cNvSpPr/>
          <p:nvPr/>
        </p:nvSpPr>
        <p:spPr>
          <a:xfrm>
            <a:off x="6296766" y="6252765"/>
            <a:ext cx="252438" cy="222735"/>
          </a:xfrm>
          <a:prstGeom prst="flowChartConnector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6" name="Connector 1285">
            <a:extLst>
              <a:ext uri="{FF2B5EF4-FFF2-40B4-BE49-F238E27FC236}">
                <a16:creationId xmlns:a16="http://schemas.microsoft.com/office/drawing/2014/main" id="{22F83AB8-35C2-36C2-FB1B-5B8DC50FFE59}"/>
              </a:ext>
            </a:extLst>
          </p:cNvPr>
          <p:cNvSpPr/>
          <p:nvPr/>
        </p:nvSpPr>
        <p:spPr>
          <a:xfrm>
            <a:off x="1902892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88" name="Straight Arrow Connector 31">
            <a:extLst>
              <a:ext uri="{FF2B5EF4-FFF2-40B4-BE49-F238E27FC236}">
                <a16:creationId xmlns:a16="http://schemas.microsoft.com/office/drawing/2014/main" id="{4CAEA59A-DCB1-4C51-D8EC-09D2690BCECA}"/>
              </a:ext>
            </a:extLst>
          </p:cNvPr>
          <p:cNvCxnSpPr>
            <a:cxnSpLocks/>
            <a:stCxn id="1270" idx="1"/>
            <a:endCxn id="1286" idx="0"/>
          </p:cNvCxnSpPr>
          <p:nvPr/>
        </p:nvCxnSpPr>
        <p:spPr>
          <a:xfrm rot="10800000" flipV="1">
            <a:off x="2029112" y="4616091"/>
            <a:ext cx="76445" cy="16366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" name="Connector 1290">
            <a:extLst>
              <a:ext uri="{FF2B5EF4-FFF2-40B4-BE49-F238E27FC236}">
                <a16:creationId xmlns:a16="http://schemas.microsoft.com/office/drawing/2014/main" id="{11CDD8AC-ECBD-B213-B6BE-1B0EC68BAEF9}"/>
              </a:ext>
            </a:extLst>
          </p:cNvPr>
          <p:cNvSpPr/>
          <p:nvPr/>
        </p:nvSpPr>
        <p:spPr>
          <a:xfrm>
            <a:off x="2693338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92" name="Straight Arrow Connector 31">
            <a:extLst>
              <a:ext uri="{FF2B5EF4-FFF2-40B4-BE49-F238E27FC236}">
                <a16:creationId xmlns:a16="http://schemas.microsoft.com/office/drawing/2014/main" id="{248AFEA7-C77B-0C10-9FB5-F329B9DD3A23}"/>
              </a:ext>
            </a:extLst>
          </p:cNvPr>
          <p:cNvCxnSpPr>
            <a:cxnSpLocks/>
            <a:stCxn id="1271" idx="1"/>
            <a:endCxn id="1291" idx="0"/>
          </p:cNvCxnSpPr>
          <p:nvPr/>
        </p:nvCxnSpPr>
        <p:spPr>
          <a:xfrm rot="10800000" flipV="1">
            <a:off x="2819558" y="5140473"/>
            <a:ext cx="399305" cy="111229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Arrow Connector 31">
            <a:extLst>
              <a:ext uri="{FF2B5EF4-FFF2-40B4-BE49-F238E27FC236}">
                <a16:creationId xmlns:a16="http://schemas.microsoft.com/office/drawing/2014/main" id="{6245C81C-9339-6FE3-4659-F9BC0AE7C5CF}"/>
              </a:ext>
            </a:extLst>
          </p:cNvPr>
          <p:cNvCxnSpPr>
            <a:cxnSpLocks/>
            <a:stCxn id="1271" idx="3"/>
            <a:endCxn id="1285" idx="0"/>
          </p:cNvCxnSpPr>
          <p:nvPr/>
        </p:nvCxnSpPr>
        <p:spPr>
          <a:xfrm>
            <a:off x="5115406" y="5140473"/>
            <a:ext cx="1307579" cy="111229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Arrow Connector 31">
            <a:extLst>
              <a:ext uri="{FF2B5EF4-FFF2-40B4-BE49-F238E27FC236}">
                <a16:creationId xmlns:a16="http://schemas.microsoft.com/office/drawing/2014/main" id="{349E65A6-CA93-9553-B4AC-28F719A1E490}"/>
              </a:ext>
            </a:extLst>
          </p:cNvPr>
          <p:cNvCxnSpPr>
            <a:cxnSpLocks/>
            <a:stCxn id="1110" idx="2"/>
            <a:endCxn id="1272" idx="0"/>
          </p:cNvCxnSpPr>
          <p:nvPr/>
        </p:nvCxnSpPr>
        <p:spPr>
          <a:xfrm flipH="1">
            <a:off x="10296025" y="4072940"/>
            <a:ext cx="16292" cy="296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Arrow Connector 31">
            <a:extLst>
              <a:ext uri="{FF2B5EF4-FFF2-40B4-BE49-F238E27FC236}">
                <a16:creationId xmlns:a16="http://schemas.microsoft.com/office/drawing/2014/main" id="{1A185FA4-F1CB-2E2A-02AD-CEC54A3CDAF9}"/>
              </a:ext>
            </a:extLst>
          </p:cNvPr>
          <p:cNvCxnSpPr>
            <a:cxnSpLocks/>
            <a:stCxn id="1272" idx="1"/>
            <a:endCxn id="1273" idx="0"/>
          </p:cNvCxnSpPr>
          <p:nvPr/>
        </p:nvCxnSpPr>
        <p:spPr>
          <a:xfrm rot="10800000" flipV="1">
            <a:off x="9193377" y="4602620"/>
            <a:ext cx="154377" cy="39793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31">
            <a:extLst>
              <a:ext uri="{FF2B5EF4-FFF2-40B4-BE49-F238E27FC236}">
                <a16:creationId xmlns:a16="http://schemas.microsoft.com/office/drawing/2014/main" id="{DCD7AC3B-9A84-5BCA-1E04-6C9A2D649FE5}"/>
              </a:ext>
            </a:extLst>
          </p:cNvPr>
          <p:cNvCxnSpPr>
            <a:cxnSpLocks/>
            <a:stCxn id="1272" idx="3"/>
            <a:endCxn id="1274" idx="0"/>
          </p:cNvCxnSpPr>
          <p:nvPr/>
        </p:nvCxnSpPr>
        <p:spPr>
          <a:xfrm>
            <a:off x="11244297" y="4602620"/>
            <a:ext cx="56854" cy="16501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Connector 1317">
            <a:extLst>
              <a:ext uri="{FF2B5EF4-FFF2-40B4-BE49-F238E27FC236}">
                <a16:creationId xmlns:a16="http://schemas.microsoft.com/office/drawing/2014/main" id="{1544AD14-7D58-1729-B355-6CB9BEAF14B8}"/>
              </a:ext>
            </a:extLst>
          </p:cNvPr>
          <p:cNvSpPr/>
          <p:nvPr/>
        </p:nvSpPr>
        <p:spPr>
          <a:xfrm>
            <a:off x="7647660" y="6252765"/>
            <a:ext cx="252437" cy="219041"/>
          </a:xfrm>
          <a:prstGeom prst="flowChartConnector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19" name="Straight Arrow Connector 31">
            <a:extLst>
              <a:ext uri="{FF2B5EF4-FFF2-40B4-BE49-F238E27FC236}">
                <a16:creationId xmlns:a16="http://schemas.microsoft.com/office/drawing/2014/main" id="{ED1A4D7D-50BC-E6E1-EA6F-18A347876EE8}"/>
              </a:ext>
            </a:extLst>
          </p:cNvPr>
          <p:cNvCxnSpPr>
            <a:cxnSpLocks/>
            <a:stCxn id="1273" idx="1"/>
            <a:endCxn id="1318" idx="0"/>
          </p:cNvCxnSpPr>
          <p:nvPr/>
        </p:nvCxnSpPr>
        <p:spPr>
          <a:xfrm rot="10800000" flipV="1">
            <a:off x="7773880" y="5234093"/>
            <a:ext cx="471225" cy="101867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Connector 1321">
            <a:extLst>
              <a:ext uri="{FF2B5EF4-FFF2-40B4-BE49-F238E27FC236}">
                <a16:creationId xmlns:a16="http://schemas.microsoft.com/office/drawing/2014/main" id="{826E60AB-7ED7-943C-4DD0-46510547303C}"/>
              </a:ext>
            </a:extLst>
          </p:cNvPr>
          <p:cNvSpPr/>
          <p:nvPr/>
        </p:nvSpPr>
        <p:spPr>
          <a:xfrm flipH="1">
            <a:off x="9073793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23" name="Straight Arrow Connector 31">
            <a:extLst>
              <a:ext uri="{FF2B5EF4-FFF2-40B4-BE49-F238E27FC236}">
                <a16:creationId xmlns:a16="http://schemas.microsoft.com/office/drawing/2014/main" id="{862C103A-6EB7-0643-2BAD-F681FB84F256}"/>
              </a:ext>
            </a:extLst>
          </p:cNvPr>
          <p:cNvCxnSpPr>
            <a:cxnSpLocks/>
            <a:stCxn id="1273" idx="2"/>
            <a:endCxn id="1322" idx="0"/>
          </p:cNvCxnSpPr>
          <p:nvPr/>
        </p:nvCxnSpPr>
        <p:spPr>
          <a:xfrm>
            <a:off x="9193376" y="5467638"/>
            <a:ext cx="6636" cy="7851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4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0D3A1EC-DB36-F26B-37A2-FC1857B4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F4B4A10-0212-E28C-649C-9674688125F7}"/>
              </a:ext>
            </a:extLst>
          </p:cNvPr>
          <p:cNvSpPr txBox="1"/>
          <p:nvPr/>
        </p:nvSpPr>
        <p:spPr>
          <a:xfrm>
            <a:off x="2490978" y="1260415"/>
            <a:ext cx="281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Data 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5CB72-838E-BD56-6E98-A5157640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1682" y="1206901"/>
            <a:ext cx="780141" cy="65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E9D43-09B1-0B79-7B2B-8C3096656F12}"/>
              </a:ext>
            </a:extLst>
          </p:cNvPr>
          <p:cNvGrpSpPr/>
          <p:nvPr/>
        </p:nvGrpSpPr>
        <p:grpSpPr>
          <a:xfrm>
            <a:off x="5426863" y="1932129"/>
            <a:ext cx="845063" cy="651862"/>
            <a:chOff x="4701042" y="2148149"/>
            <a:chExt cx="845063" cy="651862"/>
          </a:xfrm>
        </p:grpSpPr>
        <p:pic>
          <p:nvPicPr>
            <p:cNvPr id="38" name="Picture 3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3CAC1A8D-6EA3-8D94-CAD4-04EECF37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471" y="2293112"/>
              <a:ext cx="511779" cy="288210"/>
            </a:xfrm>
            <a:prstGeom prst="rect">
              <a:avLst/>
            </a:prstGeom>
          </p:spPr>
        </p:pic>
        <p:pic>
          <p:nvPicPr>
            <p:cNvPr id="10" name="Picture 4" descr="Cell phone - Free technology icons">
              <a:extLst>
                <a:ext uri="{FF2B5EF4-FFF2-40B4-BE49-F238E27FC236}">
                  <a16:creationId xmlns:a16="http://schemas.microsoft.com/office/drawing/2014/main" id="{576808D6-C735-497A-9FC4-E6686AB8F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042" y="2148149"/>
              <a:ext cx="845063" cy="651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6" descr="Black server icon - Free black server icons">
            <a:extLst>
              <a:ext uri="{FF2B5EF4-FFF2-40B4-BE49-F238E27FC236}">
                <a16:creationId xmlns:a16="http://schemas.microsoft.com/office/drawing/2014/main" id="{C0EDDE15-E6F2-7A65-116A-FD7EDE4FC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1926" y="1339659"/>
            <a:ext cx="517324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4141BBE-A55C-B169-40E0-529B9EB6264B}"/>
              </a:ext>
            </a:extLst>
          </p:cNvPr>
          <p:cNvSpPr txBox="1"/>
          <p:nvPr/>
        </p:nvSpPr>
        <p:spPr>
          <a:xfrm>
            <a:off x="4555189" y="793762"/>
            <a:ext cx="11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Human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052845-02EE-A888-5D98-0724E3A00434}"/>
              </a:ext>
            </a:extLst>
          </p:cNvPr>
          <p:cNvSpPr txBox="1"/>
          <p:nvPr/>
        </p:nvSpPr>
        <p:spPr>
          <a:xfrm>
            <a:off x="5426863" y="799693"/>
            <a:ext cx="171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- OR - Machine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CDD8786-9523-E419-FB70-A0D326B30DE8}"/>
              </a:ext>
            </a:extLst>
          </p:cNvPr>
          <p:cNvGrpSpPr/>
          <p:nvPr/>
        </p:nvGrpSpPr>
        <p:grpSpPr>
          <a:xfrm>
            <a:off x="1587394" y="1910819"/>
            <a:ext cx="3538527" cy="4216587"/>
            <a:chOff x="1888336" y="2258060"/>
            <a:chExt cx="3538527" cy="4216587"/>
          </a:xfrm>
        </p:grpSpPr>
        <p:pic>
          <p:nvPicPr>
            <p:cNvPr id="37" name="Picture 20" descr="T-shirt - Free fashion icons">
              <a:extLst>
                <a:ext uri="{FF2B5EF4-FFF2-40B4-BE49-F238E27FC236}">
                  <a16:creationId xmlns:a16="http://schemas.microsoft.com/office/drawing/2014/main" id="{7A0AE44E-7F0A-F58D-A478-6BFCFCEC6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00115" y="4140112"/>
              <a:ext cx="1446053" cy="1171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DEC10F9C-B48D-29E6-31D2-8B60E317C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8922" y="4195208"/>
              <a:ext cx="437218" cy="24622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00CB25-B838-9B14-7ADD-8F060F6AC381}"/>
                </a:ext>
              </a:extLst>
            </p:cNvPr>
            <p:cNvSpPr txBox="1"/>
            <p:nvPr/>
          </p:nvSpPr>
          <p:spPr>
            <a:xfrm>
              <a:off x="1888336" y="5177857"/>
              <a:ext cx="250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Identified product</a:t>
              </a:r>
            </a:p>
            <a:p>
              <a:pPr algn="ctr"/>
              <a:r>
                <a:rPr lang="en-AU" sz="1600" dirty="0"/>
                <a:t>Billions of these</a:t>
              </a:r>
            </a:p>
          </p:txBody>
        </p: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4927F2D2-4894-E703-C87E-17A9A4AECF3C}"/>
                </a:ext>
              </a:extLst>
            </p:cNvPr>
            <p:cNvCxnSpPr>
              <a:cxnSpLocks/>
              <a:stCxn id="10" idx="1"/>
              <a:endCxn id="40" idx="0"/>
            </p:cNvCxnSpPr>
            <p:nvPr/>
          </p:nvCxnSpPr>
          <p:spPr>
            <a:xfrm rot="10800000" flipV="1">
              <a:off x="3417531" y="2258060"/>
              <a:ext cx="2009332" cy="1937148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5A37A3-53E7-9F2D-89F7-826382E0C90F}"/>
                </a:ext>
              </a:extLst>
            </p:cNvPr>
            <p:cNvSpPr txBox="1"/>
            <p:nvPr/>
          </p:nvSpPr>
          <p:spPr>
            <a:xfrm>
              <a:off x="2453362" y="3090123"/>
              <a:ext cx="142810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Scan product</a:t>
              </a:r>
            </a:p>
            <a:p>
              <a:pPr algn="ctr"/>
              <a:r>
                <a:rPr lang="en-AU" sz="1400" i="1" dirty="0"/>
                <a:t>Or find the Id in a document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CF339F7-94CD-9221-7FB6-15D9783F1850}"/>
                </a:ext>
              </a:extLst>
            </p:cNvPr>
            <p:cNvSpPr/>
            <p:nvPr/>
          </p:nvSpPr>
          <p:spPr>
            <a:xfrm>
              <a:off x="2474955" y="5969960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816505-8D1B-DE80-C1F1-8EE705DB91AF}"/>
                </a:ext>
              </a:extLst>
            </p:cNvPr>
            <p:cNvSpPr txBox="1"/>
            <p:nvPr/>
          </p:nvSpPr>
          <p:spPr>
            <a:xfrm>
              <a:off x="3011892" y="5951427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D</a:t>
              </a:r>
              <a:r>
                <a:rPr lang="en-AU" dirty="0"/>
                <a:t>iscover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A5596D4-ACC0-7384-6200-928F2F41C73B}"/>
              </a:ext>
            </a:extLst>
          </p:cNvPr>
          <p:cNvGrpSpPr/>
          <p:nvPr/>
        </p:nvGrpSpPr>
        <p:grpSpPr>
          <a:xfrm>
            <a:off x="3841060" y="1910818"/>
            <a:ext cx="3731666" cy="4190725"/>
            <a:chOff x="4142002" y="2258059"/>
            <a:chExt cx="3731666" cy="4190725"/>
          </a:xfrm>
        </p:grpSpPr>
        <p:pic>
          <p:nvPicPr>
            <p:cNvPr id="46" name="Picture 2" descr="Database link filled - User Interface &amp; Gesture Icons">
              <a:extLst>
                <a:ext uri="{FF2B5EF4-FFF2-40B4-BE49-F238E27FC236}">
                  <a16:creationId xmlns:a16="http://schemas.microsoft.com/office/drawing/2014/main" id="{13258F70-3411-925A-4F39-DF2E8E5FC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965" y="4140112"/>
              <a:ext cx="1026131" cy="86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F2786B-EBA6-5482-2BA3-F52EDEC5BFF4}"/>
                </a:ext>
              </a:extLst>
            </p:cNvPr>
            <p:cNvSpPr txBox="1"/>
            <p:nvPr/>
          </p:nvSpPr>
          <p:spPr>
            <a:xfrm>
              <a:off x="4955372" y="5133461"/>
              <a:ext cx="250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Identity Register</a:t>
              </a:r>
            </a:p>
            <a:p>
              <a:pPr algn="ctr"/>
              <a:r>
                <a:rPr lang="en-AU" sz="1600" dirty="0"/>
                <a:t>One of these per ID scheme</a:t>
              </a:r>
            </a:p>
          </p:txBody>
        </p: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8B5E72B3-E5F9-6120-D03B-281C5B3770FB}"/>
                </a:ext>
              </a:extLst>
            </p:cNvPr>
            <p:cNvCxnSpPr>
              <a:cxnSpLocks/>
              <a:stCxn id="10" idx="1"/>
              <a:endCxn id="46" idx="1"/>
            </p:cNvCxnSpPr>
            <p:nvPr/>
          </p:nvCxnSpPr>
          <p:spPr>
            <a:xfrm rot="10800000" flipH="1" flipV="1">
              <a:off x="5426863" y="2258059"/>
              <a:ext cx="223102" cy="2314033"/>
            </a:xfrm>
            <a:prstGeom prst="curvedConnector3">
              <a:avLst>
                <a:gd name="adj1" fmla="val -102464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2754E656-1E66-A19C-3D4C-2C1021190CDA}"/>
                </a:ext>
              </a:extLst>
            </p:cNvPr>
            <p:cNvCxnSpPr>
              <a:cxnSpLocks/>
              <a:stCxn id="46" idx="3"/>
              <a:endCxn id="10" idx="3"/>
            </p:cNvCxnSpPr>
            <p:nvPr/>
          </p:nvCxnSpPr>
          <p:spPr>
            <a:xfrm flipH="1" flipV="1">
              <a:off x="6271926" y="2258060"/>
              <a:ext cx="404170" cy="2314033"/>
            </a:xfrm>
            <a:prstGeom prst="curvedConnector3">
              <a:avLst>
                <a:gd name="adj1" fmla="val -5656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1FBF5D-61A5-E2AA-2116-B96CD1684899}"/>
                </a:ext>
              </a:extLst>
            </p:cNvPr>
            <p:cNvSpPr txBox="1"/>
            <p:nvPr/>
          </p:nvSpPr>
          <p:spPr>
            <a:xfrm>
              <a:off x="4142002" y="3099223"/>
              <a:ext cx="18743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Resolve id -&gt; URL</a:t>
              </a:r>
            </a:p>
            <a:p>
              <a:pPr algn="ctr"/>
              <a:r>
                <a:rPr lang="en-AU" sz="1200" i="1" dirty="0"/>
                <a:t>Using ISO 18975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110D3E-6BE8-0A5D-9E8F-F121E9E65559}"/>
                </a:ext>
              </a:extLst>
            </p:cNvPr>
            <p:cNvSpPr txBox="1"/>
            <p:nvPr/>
          </p:nvSpPr>
          <p:spPr>
            <a:xfrm>
              <a:off x="6103492" y="3099223"/>
              <a:ext cx="1770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Return Link List</a:t>
              </a:r>
            </a:p>
            <a:p>
              <a:pPr algn="ctr"/>
              <a:r>
                <a:rPr lang="en-AU" sz="1200" i="1" dirty="0" err="1"/>
                <a:t>linktype:DPP</a:t>
              </a:r>
              <a:endParaRPr lang="en-AU" sz="1200" i="1" dirty="0"/>
            </a:p>
            <a:p>
              <a:pPr algn="ctr"/>
              <a:r>
                <a:rPr lang="en-AU" sz="1200" i="1" dirty="0" err="1"/>
                <a:t>linktype:PCDS</a:t>
              </a:r>
              <a:endParaRPr lang="en-AU" sz="1200" i="1" dirty="0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8E4E9048-A384-DF4C-5C46-288D7F03E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166" y="3651553"/>
              <a:ext cx="487466" cy="44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6994CD2-BB1D-F680-5237-0537D0609A06}"/>
                </a:ext>
              </a:extLst>
            </p:cNvPr>
            <p:cNvSpPr/>
            <p:nvPr/>
          </p:nvSpPr>
          <p:spPr>
            <a:xfrm>
              <a:off x="5368462" y="5925564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4B6997-6B9D-C9E6-E585-F5875E65CD21}"/>
                </a:ext>
              </a:extLst>
            </p:cNvPr>
            <p:cNvSpPr txBox="1"/>
            <p:nvPr/>
          </p:nvSpPr>
          <p:spPr>
            <a:xfrm>
              <a:off x="5858813" y="5925564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R</a:t>
              </a:r>
              <a:r>
                <a:rPr lang="en-AU" dirty="0"/>
                <a:t>esolve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F097A46-0D03-4D00-7B52-E374DE616069}"/>
              </a:ext>
            </a:extLst>
          </p:cNvPr>
          <p:cNvGrpSpPr/>
          <p:nvPr/>
        </p:nvGrpSpPr>
        <p:grpSpPr>
          <a:xfrm>
            <a:off x="5970984" y="1889678"/>
            <a:ext cx="4924282" cy="4164314"/>
            <a:chOff x="6271926" y="2236919"/>
            <a:chExt cx="4924282" cy="41643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49F620-530D-7356-DE31-409A0D3E7E62}"/>
                </a:ext>
              </a:extLst>
            </p:cNvPr>
            <p:cNvSpPr txBox="1"/>
            <p:nvPr/>
          </p:nvSpPr>
          <p:spPr>
            <a:xfrm>
              <a:off x="8569534" y="5075933"/>
              <a:ext cx="2626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Manufacturer or Brand</a:t>
              </a:r>
            </a:p>
            <a:p>
              <a:pPr algn="ctr"/>
              <a:r>
                <a:rPr lang="en-AU" sz="1600" dirty="0"/>
                <a:t>Thousands of these</a:t>
              </a:r>
            </a:p>
          </p:txBody>
        </p:sp>
        <p:pic>
          <p:nvPicPr>
            <p:cNvPr id="49" name="Picture 2" descr="Database link filled - User Interface &amp; Gesture Icons">
              <a:extLst>
                <a:ext uri="{FF2B5EF4-FFF2-40B4-BE49-F238E27FC236}">
                  <a16:creationId xmlns:a16="http://schemas.microsoft.com/office/drawing/2014/main" id="{F68FDC97-DD35-47C1-F43C-DC0AB5A50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8555" y="4174713"/>
              <a:ext cx="1026131" cy="86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2897CA04-1E0E-18AA-F92C-2434E2EBD39C}"/>
                </a:ext>
              </a:extLst>
            </p:cNvPr>
            <p:cNvCxnSpPr>
              <a:cxnSpLocks/>
              <a:stCxn id="10" idx="3"/>
              <a:endCxn id="49" idx="0"/>
            </p:cNvCxnSpPr>
            <p:nvPr/>
          </p:nvCxnSpPr>
          <p:spPr>
            <a:xfrm>
              <a:off x="6271926" y="2258060"/>
              <a:ext cx="3539695" cy="1916653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9CF9BF-87CC-EDD2-B4A1-88FDE0963032}"/>
                </a:ext>
              </a:extLst>
            </p:cNvPr>
            <p:cNvSpPr txBox="1"/>
            <p:nvPr/>
          </p:nvSpPr>
          <p:spPr>
            <a:xfrm>
              <a:off x="8325421" y="3170105"/>
              <a:ext cx="2497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Get DPP &amp; verify it</a:t>
              </a:r>
            </a:p>
            <a:p>
              <a:pPr algn="ctr"/>
              <a:r>
                <a:rPr lang="en-AU" sz="1200" i="1" dirty="0"/>
                <a:t>Using W3C Verifiable Credentials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68F284FB-17A6-8A22-2936-2E0519E9B4BC}"/>
                </a:ext>
              </a:extLst>
            </p:cNvPr>
            <p:cNvSpPr/>
            <p:nvPr/>
          </p:nvSpPr>
          <p:spPr>
            <a:xfrm>
              <a:off x="8325421" y="2236919"/>
              <a:ext cx="1385486" cy="754172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Product Passport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(DPP)</a:t>
              </a:r>
            </a:p>
          </p:txBody>
        </p:sp>
        <p:pic>
          <p:nvPicPr>
            <p:cNvPr id="7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D3E1DBC-EA8E-F481-148F-6750B83D5F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463594" y="2805054"/>
              <a:ext cx="430671" cy="3673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4F9F95B-F9D6-36DF-1701-DF667315BFFF}"/>
                </a:ext>
              </a:extLst>
            </p:cNvPr>
            <p:cNvSpPr/>
            <p:nvPr/>
          </p:nvSpPr>
          <p:spPr>
            <a:xfrm>
              <a:off x="8830091" y="5925564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EFCAE6F-70EB-ED39-17D6-7816EF63946E}"/>
                </a:ext>
              </a:extLst>
            </p:cNvPr>
            <p:cNvSpPr txBox="1"/>
            <p:nvPr/>
          </p:nvSpPr>
          <p:spPr>
            <a:xfrm>
              <a:off x="9374137" y="5878013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V</a:t>
              </a:r>
              <a:r>
                <a:rPr lang="en-AU" dirty="0"/>
                <a:t>erify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6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0" name="Group 4149">
            <a:extLst>
              <a:ext uri="{FF2B5EF4-FFF2-40B4-BE49-F238E27FC236}">
                <a16:creationId xmlns:a16="http://schemas.microsoft.com/office/drawing/2014/main" id="{8C181193-4C03-CF51-F680-4F6E26ECDC54}"/>
              </a:ext>
            </a:extLst>
          </p:cNvPr>
          <p:cNvGrpSpPr/>
          <p:nvPr/>
        </p:nvGrpSpPr>
        <p:grpSpPr>
          <a:xfrm>
            <a:off x="1274139" y="1424264"/>
            <a:ext cx="9643722" cy="4222595"/>
            <a:chOff x="841398" y="1411309"/>
            <a:chExt cx="9643722" cy="5014556"/>
          </a:xfrm>
        </p:grpSpPr>
        <p:sp>
          <p:nvSpPr>
            <p:cNvPr id="4147" name="Rectangle 4146">
              <a:extLst>
                <a:ext uri="{FF2B5EF4-FFF2-40B4-BE49-F238E27FC236}">
                  <a16:creationId xmlns:a16="http://schemas.microsoft.com/office/drawing/2014/main" id="{F50B45AD-FDC7-7ED1-97EC-AA054B8E4F84}"/>
                </a:ext>
              </a:extLst>
            </p:cNvPr>
            <p:cNvSpPr/>
            <p:nvPr/>
          </p:nvSpPr>
          <p:spPr>
            <a:xfrm>
              <a:off x="1171303" y="4032746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6" name="Rectangle 4115">
              <a:extLst>
                <a:ext uri="{FF2B5EF4-FFF2-40B4-BE49-F238E27FC236}">
                  <a16:creationId xmlns:a16="http://schemas.microsoft.com/office/drawing/2014/main" id="{3629C6BC-40E8-1C22-B2AD-26443EC5B3A8}"/>
                </a:ext>
              </a:extLst>
            </p:cNvPr>
            <p:cNvSpPr/>
            <p:nvPr/>
          </p:nvSpPr>
          <p:spPr>
            <a:xfrm>
              <a:off x="1724297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7" name="Rectangle 4116">
              <a:extLst>
                <a:ext uri="{FF2B5EF4-FFF2-40B4-BE49-F238E27FC236}">
                  <a16:creationId xmlns:a16="http://schemas.microsoft.com/office/drawing/2014/main" id="{56FB49F3-4E5D-0C50-915D-1C03E321434E}"/>
                </a:ext>
              </a:extLst>
            </p:cNvPr>
            <p:cNvSpPr/>
            <p:nvPr/>
          </p:nvSpPr>
          <p:spPr>
            <a:xfrm>
              <a:off x="3418716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8" name="Rectangle 4117">
              <a:extLst>
                <a:ext uri="{FF2B5EF4-FFF2-40B4-BE49-F238E27FC236}">
                  <a16:creationId xmlns:a16="http://schemas.microsoft.com/office/drawing/2014/main" id="{0773677C-868A-F07D-49F0-7B1E14DFAA3A}"/>
                </a:ext>
              </a:extLst>
            </p:cNvPr>
            <p:cNvSpPr/>
            <p:nvPr/>
          </p:nvSpPr>
          <p:spPr>
            <a:xfrm>
              <a:off x="511313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9" name="Rectangle 4118">
              <a:extLst>
                <a:ext uri="{FF2B5EF4-FFF2-40B4-BE49-F238E27FC236}">
                  <a16:creationId xmlns:a16="http://schemas.microsoft.com/office/drawing/2014/main" id="{1B5CC6A9-991D-1848-9972-3C2543D7EB1C}"/>
                </a:ext>
              </a:extLst>
            </p:cNvPr>
            <p:cNvSpPr/>
            <p:nvPr/>
          </p:nvSpPr>
          <p:spPr>
            <a:xfrm>
              <a:off x="680755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0" name="Rectangle 4119">
              <a:extLst>
                <a:ext uri="{FF2B5EF4-FFF2-40B4-BE49-F238E27FC236}">
                  <a16:creationId xmlns:a16="http://schemas.microsoft.com/office/drawing/2014/main" id="{1CFD02C9-96F3-E09A-546D-A1708CAEA0AF}"/>
                </a:ext>
              </a:extLst>
            </p:cNvPr>
            <p:cNvSpPr/>
            <p:nvPr/>
          </p:nvSpPr>
          <p:spPr>
            <a:xfrm>
              <a:off x="8501974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2BA84F-2F09-C36F-9C6B-5A50255F0889}"/>
                </a:ext>
              </a:extLst>
            </p:cNvPr>
            <p:cNvSpPr/>
            <p:nvPr/>
          </p:nvSpPr>
          <p:spPr>
            <a:xfrm>
              <a:off x="190498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PCDS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C8E43C-D22A-8243-B6E9-15D92F9777B1}"/>
                </a:ext>
              </a:extLst>
            </p:cNvPr>
            <p:cNvSpPr/>
            <p:nvPr/>
          </p:nvSpPr>
          <p:spPr>
            <a:xfrm>
              <a:off x="354835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ISO 14000-x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8B4FD7-617F-F23E-6817-300B1C22D4D0}"/>
                </a:ext>
              </a:extLst>
            </p:cNvPr>
            <p:cNvSpPr/>
            <p:nvPr/>
          </p:nvSpPr>
          <p:spPr>
            <a:xfrm>
              <a:off x="521948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Fair trade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1939BF-82AB-3DB6-99BE-2CB9A9E5CA39}"/>
                </a:ext>
              </a:extLst>
            </p:cNvPr>
            <p:cNvSpPr/>
            <p:nvPr/>
          </p:nvSpPr>
          <p:spPr>
            <a:xfrm>
              <a:off x="6933772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IRMA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0666F5-51FA-02F4-C89D-7B089E3912DE}"/>
                </a:ext>
              </a:extLst>
            </p:cNvPr>
            <p:cNvSpPr/>
            <p:nvPr/>
          </p:nvSpPr>
          <p:spPr>
            <a:xfrm>
              <a:off x="858077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100’s more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078B3D-CDD3-BC8D-C8B3-FF1B141A5BD3}"/>
                </a:ext>
              </a:extLst>
            </p:cNvPr>
            <p:cNvSpPr/>
            <p:nvPr/>
          </p:nvSpPr>
          <p:spPr>
            <a:xfrm>
              <a:off x="3675924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CAE3AF-16DE-7696-8D44-3E4A0A4F05BC}"/>
                </a:ext>
              </a:extLst>
            </p:cNvPr>
            <p:cNvSpPr/>
            <p:nvPr/>
          </p:nvSpPr>
          <p:spPr>
            <a:xfrm>
              <a:off x="3675924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CF8AC0-5E20-BA80-32DB-27A13644562A}"/>
                </a:ext>
              </a:extLst>
            </p:cNvPr>
            <p:cNvSpPr/>
            <p:nvPr/>
          </p:nvSpPr>
          <p:spPr>
            <a:xfrm>
              <a:off x="3675924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EE85AA-55D8-3AB3-ED53-22A25CD687CB}"/>
                </a:ext>
              </a:extLst>
            </p:cNvPr>
            <p:cNvSpPr/>
            <p:nvPr/>
          </p:nvSpPr>
          <p:spPr>
            <a:xfrm>
              <a:off x="3675924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34CC81-1B52-27C0-E764-1947EA5CE93F}"/>
                </a:ext>
              </a:extLst>
            </p:cNvPr>
            <p:cNvSpPr/>
            <p:nvPr/>
          </p:nvSpPr>
          <p:spPr>
            <a:xfrm>
              <a:off x="2013787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E31C52-FACA-ABBC-DA90-483D70A12865}"/>
                </a:ext>
              </a:extLst>
            </p:cNvPr>
            <p:cNvSpPr/>
            <p:nvPr/>
          </p:nvSpPr>
          <p:spPr>
            <a:xfrm>
              <a:off x="2013787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050AE61-27F3-66CA-0695-F9FE8DEDC365}"/>
                </a:ext>
              </a:extLst>
            </p:cNvPr>
            <p:cNvSpPr/>
            <p:nvPr/>
          </p:nvSpPr>
          <p:spPr>
            <a:xfrm>
              <a:off x="2013787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2EFA25-AE32-4B24-EC1B-237A1B1A05C9}"/>
                </a:ext>
              </a:extLst>
            </p:cNvPr>
            <p:cNvSpPr/>
            <p:nvPr/>
          </p:nvSpPr>
          <p:spPr>
            <a:xfrm>
              <a:off x="2013787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1B5524-57AF-9ECE-778C-BE56B0EF4C76}"/>
                </a:ext>
              </a:extLst>
            </p:cNvPr>
            <p:cNvSpPr/>
            <p:nvPr/>
          </p:nvSpPr>
          <p:spPr>
            <a:xfrm>
              <a:off x="5372824" y="495493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DA1CD4D-070F-4AAD-BB00-B4C2113D0766}"/>
                </a:ext>
              </a:extLst>
            </p:cNvPr>
            <p:cNvSpPr/>
            <p:nvPr/>
          </p:nvSpPr>
          <p:spPr>
            <a:xfrm>
              <a:off x="5372824" y="472661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C797085-370F-94BD-8965-FE2CB4934669}"/>
                </a:ext>
              </a:extLst>
            </p:cNvPr>
            <p:cNvSpPr/>
            <p:nvPr/>
          </p:nvSpPr>
          <p:spPr>
            <a:xfrm>
              <a:off x="5372824" y="449829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69A91E-37E5-58E5-AB28-437054EE5D34}"/>
                </a:ext>
              </a:extLst>
            </p:cNvPr>
            <p:cNvSpPr/>
            <p:nvPr/>
          </p:nvSpPr>
          <p:spPr>
            <a:xfrm>
              <a:off x="5372824" y="5183251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D0B3700-F7AE-0B63-18B0-4D362998B19E}"/>
                </a:ext>
              </a:extLst>
            </p:cNvPr>
            <p:cNvSpPr/>
            <p:nvPr/>
          </p:nvSpPr>
          <p:spPr>
            <a:xfrm>
              <a:off x="7069724" y="495213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362312B-9D3B-1338-F3E7-6E7B5AB9F494}"/>
                </a:ext>
              </a:extLst>
            </p:cNvPr>
            <p:cNvSpPr/>
            <p:nvPr/>
          </p:nvSpPr>
          <p:spPr>
            <a:xfrm>
              <a:off x="7069724" y="472382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1B5FC9-FA1D-88D1-B4EC-D3BB2948EDE3}"/>
                </a:ext>
              </a:extLst>
            </p:cNvPr>
            <p:cNvSpPr/>
            <p:nvPr/>
          </p:nvSpPr>
          <p:spPr>
            <a:xfrm>
              <a:off x="7069724" y="4495503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DBE01FA-1237-1166-9AA7-4B3391A2D162}"/>
                </a:ext>
              </a:extLst>
            </p:cNvPr>
            <p:cNvSpPr/>
            <p:nvPr/>
          </p:nvSpPr>
          <p:spPr>
            <a:xfrm>
              <a:off x="7069724" y="518045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14753F2-3004-E669-B882-AFB8CA9D9892}"/>
                </a:ext>
              </a:extLst>
            </p:cNvPr>
            <p:cNvSpPr/>
            <p:nvPr/>
          </p:nvSpPr>
          <p:spPr>
            <a:xfrm>
              <a:off x="8752741" y="494934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98E2867-966D-1718-C949-AA68825332BA}"/>
                </a:ext>
              </a:extLst>
            </p:cNvPr>
            <p:cNvSpPr/>
            <p:nvPr/>
          </p:nvSpPr>
          <p:spPr>
            <a:xfrm>
              <a:off x="8752741" y="4721025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45B8B6-AB08-0E66-ECF1-663CB69F421E}"/>
                </a:ext>
              </a:extLst>
            </p:cNvPr>
            <p:cNvSpPr/>
            <p:nvPr/>
          </p:nvSpPr>
          <p:spPr>
            <a:xfrm>
              <a:off x="8752741" y="449270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096" name="Oval 4095">
              <a:extLst>
                <a:ext uri="{FF2B5EF4-FFF2-40B4-BE49-F238E27FC236}">
                  <a16:creationId xmlns:a16="http://schemas.microsoft.com/office/drawing/2014/main" id="{438CEFB1-8D25-4FED-7208-F56C1F4113A2}"/>
                </a:ext>
              </a:extLst>
            </p:cNvPr>
            <p:cNvSpPr/>
            <p:nvPr/>
          </p:nvSpPr>
          <p:spPr>
            <a:xfrm>
              <a:off x="8752741" y="517766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139" name="TextBox 4138">
              <a:extLst>
                <a:ext uri="{FF2B5EF4-FFF2-40B4-BE49-F238E27FC236}">
                  <a16:creationId xmlns:a16="http://schemas.microsoft.com/office/drawing/2014/main" id="{FFCA73C3-A6AE-7C1E-B239-05A5FE55018D}"/>
                </a:ext>
              </a:extLst>
            </p:cNvPr>
            <p:cNvSpPr txBox="1"/>
            <p:nvPr/>
          </p:nvSpPr>
          <p:spPr>
            <a:xfrm>
              <a:off x="8647323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44" name="TextBox 4143">
              <a:extLst>
                <a:ext uri="{FF2B5EF4-FFF2-40B4-BE49-F238E27FC236}">
                  <a16:creationId xmlns:a16="http://schemas.microsoft.com/office/drawing/2014/main" id="{90369C02-56DE-4A82-C456-DB96EC63339C}"/>
                </a:ext>
              </a:extLst>
            </p:cNvPr>
            <p:cNvSpPr txBox="1"/>
            <p:nvPr/>
          </p:nvSpPr>
          <p:spPr>
            <a:xfrm>
              <a:off x="4953667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15" name="Rectangle 4114">
              <a:extLst>
                <a:ext uri="{FF2B5EF4-FFF2-40B4-BE49-F238E27FC236}">
                  <a16:creationId xmlns:a16="http://schemas.microsoft.com/office/drawing/2014/main" id="{45BEEAC3-6F3E-1C15-3764-3840F7246E93}"/>
                </a:ext>
              </a:extLst>
            </p:cNvPr>
            <p:cNvSpPr/>
            <p:nvPr/>
          </p:nvSpPr>
          <p:spPr>
            <a:xfrm>
              <a:off x="1188720" y="1411312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635F61-898B-12E6-7217-C891E9B8265D}"/>
                </a:ext>
              </a:extLst>
            </p:cNvPr>
            <p:cNvSpPr/>
            <p:nvPr/>
          </p:nvSpPr>
          <p:spPr>
            <a:xfrm>
              <a:off x="4226148" y="1666819"/>
              <a:ext cx="3210972" cy="726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UNTP Sustainability </a:t>
              </a:r>
              <a:r>
                <a:rPr kumimoji="0" lang="en-AU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Catalog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33317A2-009C-01BD-90C2-A06AE9F077E1}"/>
                </a:ext>
              </a:extLst>
            </p:cNvPr>
            <p:cNvSpPr/>
            <p:nvPr/>
          </p:nvSpPr>
          <p:spPr>
            <a:xfrm>
              <a:off x="1610796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IFRS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946233-1CC3-1D69-092F-CD5451D745A8}"/>
                </a:ext>
              </a:extLst>
            </p:cNvPr>
            <p:cNvSpPr/>
            <p:nvPr/>
          </p:nvSpPr>
          <p:spPr>
            <a:xfrm>
              <a:off x="3310641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7C810B-66F9-2655-0448-652E7AC46047}"/>
                </a:ext>
              </a:extLst>
            </p:cNvPr>
            <p:cNvSpPr/>
            <p:nvPr/>
          </p:nvSpPr>
          <p:spPr>
            <a:xfrm>
              <a:off x="4988148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ESRS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39FD04-96D7-289D-961F-9EB3B74E5222}"/>
                </a:ext>
              </a:extLst>
            </p:cNvPr>
            <p:cNvSpPr/>
            <p:nvPr/>
          </p:nvSpPr>
          <p:spPr>
            <a:xfrm>
              <a:off x="6665655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UNEP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9DCBA9C-FC7B-9C37-8E8F-C879A07F0FF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2290735" y="2030263"/>
              <a:ext cx="1935413" cy="56380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DCE03B-7A44-32CA-2281-82C1DF5A4679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 flipH="1">
              <a:off x="3990580" y="2287256"/>
              <a:ext cx="705804" cy="30681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F35028-02A6-BCFB-D011-3B4DA8928943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 flipH="1">
              <a:off x="5668087" y="2393706"/>
              <a:ext cx="163547" cy="20036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09713B-DDBA-9388-9D3B-7906668DB1B6}"/>
                </a:ext>
              </a:extLst>
            </p:cNvPr>
            <p:cNvCxnSpPr>
              <a:cxnSpLocks/>
              <a:stCxn id="3" idx="5"/>
              <a:endCxn id="7" idx="0"/>
            </p:cNvCxnSpPr>
            <p:nvPr/>
          </p:nvCxnSpPr>
          <p:spPr>
            <a:xfrm>
              <a:off x="6966884" y="2287256"/>
              <a:ext cx="378710" cy="27885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9B48AF-38DA-DF9E-FD2A-DC040FE80C6B}"/>
                </a:ext>
              </a:extLst>
            </p:cNvPr>
            <p:cNvSpPr/>
            <p:nvPr/>
          </p:nvSpPr>
          <p:spPr>
            <a:xfrm>
              <a:off x="8343162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B50B60-F396-42A9-07FA-550F433C1BD7}"/>
                </a:ext>
              </a:extLst>
            </p:cNvPr>
            <p:cNvCxnSpPr>
              <a:cxnSpLocks/>
              <a:stCxn id="3" idx="6"/>
              <a:endCxn id="30" idx="0"/>
            </p:cNvCxnSpPr>
            <p:nvPr/>
          </p:nvCxnSpPr>
          <p:spPr>
            <a:xfrm>
              <a:off x="7437120" y="2030263"/>
              <a:ext cx="1585981" cy="53584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Oval 4097">
              <a:extLst>
                <a:ext uri="{FF2B5EF4-FFF2-40B4-BE49-F238E27FC236}">
                  <a16:creationId xmlns:a16="http://schemas.microsoft.com/office/drawing/2014/main" id="{37F2DA8E-DA64-4DD5-A95D-7919DFAA08F7}"/>
                </a:ext>
              </a:extLst>
            </p:cNvPr>
            <p:cNvSpPr/>
            <p:nvPr/>
          </p:nvSpPr>
          <p:spPr>
            <a:xfrm>
              <a:off x="8539118" y="3462604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099" name="Oval 4098">
              <a:extLst>
                <a:ext uri="{FF2B5EF4-FFF2-40B4-BE49-F238E27FC236}">
                  <a16:creationId xmlns:a16="http://schemas.microsoft.com/office/drawing/2014/main" id="{EC808F1F-41D8-A137-B361-D03318AA48F4}"/>
                </a:ext>
              </a:extLst>
            </p:cNvPr>
            <p:cNvSpPr/>
            <p:nvPr/>
          </p:nvSpPr>
          <p:spPr>
            <a:xfrm>
              <a:off x="8539118" y="32342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0" name="Oval 4099">
              <a:extLst>
                <a:ext uri="{FF2B5EF4-FFF2-40B4-BE49-F238E27FC236}">
                  <a16:creationId xmlns:a16="http://schemas.microsoft.com/office/drawing/2014/main" id="{45E7A517-95C4-4036-A7EA-E5F6D30BA382}"/>
                </a:ext>
              </a:extLst>
            </p:cNvPr>
            <p:cNvSpPr/>
            <p:nvPr/>
          </p:nvSpPr>
          <p:spPr>
            <a:xfrm>
              <a:off x="8539118" y="300596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2" name="Oval 4101">
              <a:extLst>
                <a:ext uri="{FF2B5EF4-FFF2-40B4-BE49-F238E27FC236}">
                  <a16:creationId xmlns:a16="http://schemas.microsoft.com/office/drawing/2014/main" id="{DCBFB6B1-8392-5817-0211-9693E7A88906}"/>
                </a:ext>
              </a:extLst>
            </p:cNvPr>
            <p:cNvSpPr/>
            <p:nvPr/>
          </p:nvSpPr>
          <p:spPr>
            <a:xfrm>
              <a:off x="6862071" y="345186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3" name="Oval 4102">
              <a:extLst>
                <a:ext uri="{FF2B5EF4-FFF2-40B4-BE49-F238E27FC236}">
                  <a16:creationId xmlns:a16="http://schemas.microsoft.com/office/drawing/2014/main" id="{09788ADB-A2E3-D204-38B2-5CCB91A2D25B}"/>
                </a:ext>
              </a:extLst>
            </p:cNvPr>
            <p:cNvSpPr/>
            <p:nvPr/>
          </p:nvSpPr>
          <p:spPr>
            <a:xfrm>
              <a:off x="6862071" y="322355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4" name="Oval 4103">
              <a:extLst>
                <a:ext uri="{FF2B5EF4-FFF2-40B4-BE49-F238E27FC236}">
                  <a16:creationId xmlns:a16="http://schemas.microsoft.com/office/drawing/2014/main" id="{45F469A7-03C0-3A45-E346-E62F923B65B8}"/>
                </a:ext>
              </a:extLst>
            </p:cNvPr>
            <p:cNvSpPr/>
            <p:nvPr/>
          </p:nvSpPr>
          <p:spPr>
            <a:xfrm>
              <a:off x="6862071" y="2995232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5" name="Oval 4104">
              <a:extLst>
                <a:ext uri="{FF2B5EF4-FFF2-40B4-BE49-F238E27FC236}">
                  <a16:creationId xmlns:a16="http://schemas.microsoft.com/office/drawing/2014/main" id="{7CD5AAB8-BE94-EBE7-3939-DFE195EF2DF1}"/>
                </a:ext>
              </a:extLst>
            </p:cNvPr>
            <p:cNvSpPr/>
            <p:nvPr/>
          </p:nvSpPr>
          <p:spPr>
            <a:xfrm>
              <a:off x="5185024" y="345324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6" name="Oval 4105">
              <a:extLst>
                <a:ext uri="{FF2B5EF4-FFF2-40B4-BE49-F238E27FC236}">
                  <a16:creationId xmlns:a16="http://schemas.microsoft.com/office/drawing/2014/main" id="{0A673D2B-52FB-CB9E-AC2D-A113F73B4617}"/>
                </a:ext>
              </a:extLst>
            </p:cNvPr>
            <p:cNvSpPr/>
            <p:nvPr/>
          </p:nvSpPr>
          <p:spPr>
            <a:xfrm>
              <a:off x="5185024" y="322492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7" name="Oval 4106">
              <a:extLst>
                <a:ext uri="{FF2B5EF4-FFF2-40B4-BE49-F238E27FC236}">
                  <a16:creationId xmlns:a16="http://schemas.microsoft.com/office/drawing/2014/main" id="{46B5089E-F6A9-10E4-384B-5713E931DDBA}"/>
                </a:ext>
              </a:extLst>
            </p:cNvPr>
            <p:cNvSpPr/>
            <p:nvPr/>
          </p:nvSpPr>
          <p:spPr>
            <a:xfrm>
              <a:off x="5185024" y="299660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8" name="Oval 4107">
              <a:extLst>
                <a:ext uri="{FF2B5EF4-FFF2-40B4-BE49-F238E27FC236}">
                  <a16:creationId xmlns:a16="http://schemas.microsoft.com/office/drawing/2014/main" id="{8DD9580A-5876-5DFC-BC22-75CCC6C91AB9}"/>
                </a:ext>
              </a:extLst>
            </p:cNvPr>
            <p:cNvSpPr/>
            <p:nvPr/>
          </p:nvSpPr>
          <p:spPr>
            <a:xfrm>
              <a:off x="3507977" y="3454623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9" name="Oval 4108">
              <a:extLst>
                <a:ext uri="{FF2B5EF4-FFF2-40B4-BE49-F238E27FC236}">
                  <a16:creationId xmlns:a16="http://schemas.microsoft.com/office/drawing/2014/main" id="{33E93760-CA95-EA89-E7C9-365726C5469E}"/>
                </a:ext>
              </a:extLst>
            </p:cNvPr>
            <p:cNvSpPr/>
            <p:nvPr/>
          </p:nvSpPr>
          <p:spPr>
            <a:xfrm>
              <a:off x="3507977" y="322630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CD56ED15-6B25-FCF1-5EC0-D09229239AC5}"/>
                </a:ext>
              </a:extLst>
            </p:cNvPr>
            <p:cNvSpPr/>
            <p:nvPr/>
          </p:nvSpPr>
          <p:spPr>
            <a:xfrm>
              <a:off x="3507977" y="29979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11" name="Oval 4110">
              <a:extLst>
                <a:ext uri="{FF2B5EF4-FFF2-40B4-BE49-F238E27FC236}">
                  <a16:creationId xmlns:a16="http://schemas.microsoft.com/office/drawing/2014/main" id="{53E43C0D-5835-E167-2D0D-56D1704B2A2F}"/>
                </a:ext>
              </a:extLst>
            </p:cNvPr>
            <p:cNvSpPr/>
            <p:nvPr/>
          </p:nvSpPr>
          <p:spPr>
            <a:xfrm>
              <a:off x="1830930" y="346811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12" name="Oval 4111">
              <a:extLst>
                <a:ext uri="{FF2B5EF4-FFF2-40B4-BE49-F238E27FC236}">
                  <a16:creationId xmlns:a16="http://schemas.microsoft.com/office/drawing/2014/main" id="{05104E7D-EAA8-A574-4ED0-A09A6BFC6426}"/>
                </a:ext>
              </a:extLst>
            </p:cNvPr>
            <p:cNvSpPr/>
            <p:nvPr/>
          </p:nvSpPr>
          <p:spPr>
            <a:xfrm>
              <a:off x="1830930" y="323979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AA718A10-1193-6216-9423-79A267EE3553}"/>
                </a:ext>
              </a:extLst>
            </p:cNvPr>
            <p:cNvSpPr/>
            <p:nvPr/>
          </p:nvSpPr>
          <p:spPr>
            <a:xfrm>
              <a:off x="1830930" y="301148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cxnSp>
          <p:nvCxnSpPr>
            <p:cNvPr id="4097" name="Straight Arrow Connector 4096">
              <a:extLst>
                <a:ext uri="{FF2B5EF4-FFF2-40B4-BE49-F238E27FC236}">
                  <a16:creationId xmlns:a16="http://schemas.microsoft.com/office/drawing/2014/main" id="{4CD8FF6E-B525-A247-B4BA-5D10DCDB7C1B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7821944" y="3681037"/>
              <a:ext cx="1338381" cy="81167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5" name="TextBox 4134">
              <a:extLst>
                <a:ext uri="{FF2B5EF4-FFF2-40B4-BE49-F238E27FC236}">
                  <a16:creationId xmlns:a16="http://schemas.microsoft.com/office/drawing/2014/main" id="{CB757392-4EE9-15A8-C92B-EECFA2CA35DE}"/>
                </a:ext>
              </a:extLst>
            </p:cNvPr>
            <p:cNvSpPr txBox="1"/>
            <p:nvPr/>
          </p:nvSpPr>
          <p:spPr>
            <a:xfrm>
              <a:off x="1275419" y="1446715"/>
              <a:ext cx="1888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UN</a:t>
              </a:r>
            </a:p>
          </p:txBody>
        </p:sp>
        <p:sp>
          <p:nvSpPr>
            <p:cNvPr id="4136" name="TextBox 4135">
              <a:extLst>
                <a:ext uri="{FF2B5EF4-FFF2-40B4-BE49-F238E27FC236}">
                  <a16:creationId xmlns:a16="http://schemas.microsoft.com/office/drawing/2014/main" id="{2D05E801-4234-E00E-F424-A30F8266098E}"/>
                </a:ext>
              </a:extLst>
            </p:cNvPr>
            <p:cNvSpPr txBox="1"/>
            <p:nvPr/>
          </p:nvSpPr>
          <p:spPr>
            <a:xfrm>
              <a:off x="1259141" y="6024914"/>
              <a:ext cx="3925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each standards authority</a:t>
              </a:r>
            </a:p>
          </p:txBody>
        </p:sp>
        <p:sp>
          <p:nvSpPr>
            <p:cNvPr id="4137" name="TextBox 4136">
              <a:extLst>
                <a:ext uri="{FF2B5EF4-FFF2-40B4-BE49-F238E27FC236}">
                  <a16:creationId xmlns:a16="http://schemas.microsoft.com/office/drawing/2014/main" id="{30E1EE05-0186-E8B8-FE5A-639776D07A62}"/>
                </a:ext>
              </a:extLst>
            </p:cNvPr>
            <p:cNvSpPr txBox="1"/>
            <p:nvPr/>
          </p:nvSpPr>
          <p:spPr>
            <a:xfrm rot="1133072">
              <a:off x="7887748" y="1991878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38" name="TextBox 4137">
              <a:extLst>
                <a:ext uri="{FF2B5EF4-FFF2-40B4-BE49-F238E27FC236}">
                  <a16:creationId xmlns:a16="http://schemas.microsoft.com/office/drawing/2014/main" id="{AA07B036-F41F-12F5-62E3-8BE6BF716909}"/>
                </a:ext>
              </a:extLst>
            </p:cNvPr>
            <p:cNvSpPr txBox="1"/>
            <p:nvPr/>
          </p:nvSpPr>
          <p:spPr>
            <a:xfrm rot="20612881">
              <a:off x="2839470" y="1938096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cxnSp>
          <p:nvCxnSpPr>
            <p:cNvPr id="4140" name="Straight Arrow Connector 4139">
              <a:extLst>
                <a:ext uri="{FF2B5EF4-FFF2-40B4-BE49-F238E27FC236}">
                  <a16:creationId xmlns:a16="http://schemas.microsoft.com/office/drawing/2014/main" id="{51AA4974-D661-608E-1260-FC196FD0A3BE}"/>
                </a:ext>
              </a:extLst>
            </p:cNvPr>
            <p:cNvCxnSpPr>
              <a:cxnSpLocks/>
              <a:stCxn id="54" idx="2"/>
              <a:endCxn id="4108" idx="6"/>
            </p:cNvCxnSpPr>
            <p:nvPr/>
          </p:nvCxnSpPr>
          <p:spPr>
            <a:xfrm flipH="1" flipV="1">
              <a:off x="4402879" y="3568782"/>
              <a:ext cx="969945" cy="127199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8" name="Rectangle 4147">
              <a:extLst>
                <a:ext uri="{FF2B5EF4-FFF2-40B4-BE49-F238E27FC236}">
                  <a16:creationId xmlns:a16="http://schemas.microsoft.com/office/drawing/2014/main" id="{54F653D1-0664-1302-BC5E-D0A86F52C001}"/>
                </a:ext>
              </a:extLst>
            </p:cNvPr>
            <p:cNvSpPr/>
            <p:nvPr/>
          </p:nvSpPr>
          <p:spPr>
            <a:xfrm rot="16200000">
              <a:off x="-175581" y="2435337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Coarse grained</a:t>
              </a:r>
            </a:p>
          </p:txBody>
        </p:sp>
        <p:sp>
          <p:nvSpPr>
            <p:cNvPr id="4149" name="Rectangle 4148">
              <a:extLst>
                <a:ext uri="{FF2B5EF4-FFF2-40B4-BE49-F238E27FC236}">
                  <a16:creationId xmlns:a16="http://schemas.microsoft.com/office/drawing/2014/main" id="{F9DD0C58-ED9F-6B4C-8DE3-6D40C0A03252}"/>
                </a:ext>
              </a:extLst>
            </p:cNvPr>
            <p:cNvSpPr/>
            <p:nvPr/>
          </p:nvSpPr>
          <p:spPr>
            <a:xfrm rot="16200000">
              <a:off x="-182630" y="5056774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grained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1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322E3-37CB-C79E-4122-55BD02B3F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75325D-24A9-4FDE-5209-9938A25D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38" y="756503"/>
            <a:ext cx="621840" cy="55328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1B2F93A-FC31-F7BE-BCA8-42F607C014FE}"/>
              </a:ext>
            </a:extLst>
          </p:cNvPr>
          <p:cNvSpPr/>
          <p:nvPr/>
        </p:nvSpPr>
        <p:spPr>
          <a:xfrm>
            <a:off x="4902998" y="1799269"/>
            <a:ext cx="2073271" cy="2472381"/>
          </a:xfrm>
          <a:prstGeom prst="roundRect">
            <a:avLst>
              <a:gd name="adj" fmla="val 8555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Conformity Scheme Vocabulary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E1B9A-9678-204B-9B76-04EF8034F2B5}"/>
              </a:ext>
            </a:extLst>
          </p:cNvPr>
          <p:cNvSpPr/>
          <p:nvPr/>
        </p:nvSpPr>
        <p:spPr>
          <a:xfrm>
            <a:off x="5131388" y="3559007"/>
            <a:ext cx="1603420" cy="472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Criteria ID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DF2B39-C8E0-3890-141F-8B51811DE453}"/>
              </a:ext>
            </a:extLst>
          </p:cNvPr>
          <p:cNvSpPr/>
          <p:nvPr/>
        </p:nvSpPr>
        <p:spPr>
          <a:xfrm>
            <a:off x="1776507" y="1798909"/>
            <a:ext cx="1841679" cy="2472742"/>
          </a:xfrm>
          <a:prstGeom prst="roundRect">
            <a:avLst>
              <a:gd name="adj" fmla="val 814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Product Passport</a:t>
            </a:r>
          </a:p>
          <a:p>
            <a:pPr algn="ctr"/>
            <a:r>
              <a:rPr lang="en-AU" b="1" dirty="0"/>
              <a:t>or Facility Record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B4E39B2-D9C1-D71A-A121-7DCFA1728941}"/>
              </a:ext>
            </a:extLst>
          </p:cNvPr>
          <p:cNvSpPr/>
          <p:nvPr/>
        </p:nvSpPr>
        <p:spPr>
          <a:xfrm>
            <a:off x="1998664" y="3548865"/>
            <a:ext cx="1374821" cy="479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Claims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8BF7AE-7BA1-F492-CC8A-93C2FD928CAD}"/>
              </a:ext>
            </a:extLst>
          </p:cNvPr>
          <p:cNvSpPr/>
          <p:nvPr/>
        </p:nvSpPr>
        <p:spPr>
          <a:xfrm>
            <a:off x="1998663" y="2571269"/>
            <a:ext cx="1374821" cy="639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Product or facility ID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047F98D-DEBD-0B6D-FFC4-F053DEB96E91}"/>
              </a:ext>
            </a:extLst>
          </p:cNvPr>
          <p:cNvSpPr/>
          <p:nvPr/>
        </p:nvSpPr>
        <p:spPr>
          <a:xfrm>
            <a:off x="5131388" y="2564976"/>
            <a:ext cx="1603420" cy="6477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Scheme ID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833AEB0-4F7A-BE21-6A65-D8E0A5C0BA14}"/>
              </a:ext>
            </a:extLst>
          </p:cNvPr>
          <p:cNvSpPr/>
          <p:nvPr/>
        </p:nvSpPr>
        <p:spPr>
          <a:xfrm>
            <a:off x="8278601" y="1798909"/>
            <a:ext cx="1841679" cy="2472742"/>
          </a:xfrm>
          <a:prstGeom prst="roundRect">
            <a:avLst>
              <a:gd name="adj" fmla="val 814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Conformity Credential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39C7E5-7262-7731-2B30-2A8C5C5B6317}"/>
              </a:ext>
            </a:extLst>
          </p:cNvPr>
          <p:cNvSpPr/>
          <p:nvPr/>
        </p:nvSpPr>
        <p:spPr>
          <a:xfrm>
            <a:off x="8500757" y="3548864"/>
            <a:ext cx="1374821" cy="479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Assessments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A27AB0-A169-1702-8E66-444C2F2821FA}"/>
              </a:ext>
            </a:extLst>
          </p:cNvPr>
          <p:cNvSpPr/>
          <p:nvPr/>
        </p:nvSpPr>
        <p:spPr>
          <a:xfrm>
            <a:off x="8500758" y="2571268"/>
            <a:ext cx="1374821" cy="6398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Product or facility ID</a:t>
            </a:r>
          </a:p>
        </p:txBody>
      </p:sp>
      <p:pic>
        <p:nvPicPr>
          <p:cNvPr id="22" name="Picture 6" descr="Factory Icon in Material Design">
            <a:extLst>
              <a:ext uri="{FF2B5EF4-FFF2-40B4-BE49-F238E27FC236}">
                <a16:creationId xmlns:a16="http://schemas.microsoft.com/office/drawing/2014/main" id="{B47E26FF-34F0-AAFF-F67A-DF9CF2B8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5853" y="614052"/>
            <a:ext cx="740440" cy="6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udit Icon - Free PNG &amp; SVG 2077580 - Noun Project">
            <a:extLst>
              <a:ext uri="{FF2B5EF4-FFF2-40B4-BE49-F238E27FC236}">
                <a16:creationId xmlns:a16="http://schemas.microsoft.com/office/drawing/2014/main" id="{BE775366-8962-78A5-E66F-650CCB28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124" y="749271"/>
            <a:ext cx="587179" cy="58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CFE12C-2097-F514-09AD-8ECFA389408B}"/>
              </a:ext>
            </a:extLst>
          </p:cNvPr>
          <p:cNvCxnSpPr>
            <a:stCxn id="22" idx="2"/>
            <a:endCxn id="14" idx="0"/>
          </p:cNvCxnSpPr>
          <p:nvPr/>
        </p:nvCxnSpPr>
        <p:spPr>
          <a:xfrm>
            <a:off x="2686073" y="1230106"/>
            <a:ext cx="11274" cy="5688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B29052-37DC-523B-1BC2-399E12F0985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939634" y="1309783"/>
            <a:ext cx="3124" cy="489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8CAA13-B010-B9CB-72BC-312F463608B7}"/>
              </a:ext>
            </a:extLst>
          </p:cNvPr>
          <p:cNvCxnSpPr>
            <a:cxnSpLocks/>
            <a:stCxn id="1026" idx="2"/>
            <a:endCxn id="19" idx="0"/>
          </p:cNvCxnSpPr>
          <p:nvPr/>
        </p:nvCxnSpPr>
        <p:spPr>
          <a:xfrm flipH="1">
            <a:off x="9199441" y="1336450"/>
            <a:ext cx="11273" cy="4624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06869B-CBF5-3AC9-1D36-C784A50D15D7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6734808" y="3788692"/>
            <a:ext cx="1765949" cy="64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0">
            <a:extLst>
              <a:ext uri="{FF2B5EF4-FFF2-40B4-BE49-F238E27FC236}">
                <a16:creationId xmlns:a16="http://schemas.microsoft.com/office/drawing/2014/main" id="{C6C64FAA-11F0-5015-ED0E-EDD13B48820B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3373485" y="3788693"/>
            <a:ext cx="1757903" cy="6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Arrow Connector 4121">
            <a:extLst>
              <a:ext uri="{FF2B5EF4-FFF2-40B4-BE49-F238E27FC236}">
                <a16:creationId xmlns:a16="http://schemas.microsoft.com/office/drawing/2014/main" id="{50B00E2E-736C-DAE2-D2A4-CD957A4D9F3B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2686074" y="3211126"/>
            <a:ext cx="1" cy="33773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8C9CEEE8-F222-9077-7C2F-6C84F4791A13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5933098" y="3212687"/>
            <a:ext cx="0" cy="34632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8" name="Straight Arrow Connector 4127">
            <a:extLst>
              <a:ext uri="{FF2B5EF4-FFF2-40B4-BE49-F238E27FC236}">
                <a16:creationId xmlns:a16="http://schemas.microsoft.com/office/drawing/2014/main" id="{0D86325F-675E-B428-D262-91A90AF38B92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9188168" y="3211124"/>
            <a:ext cx="1" cy="33774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1" name="TextBox 4130">
            <a:extLst>
              <a:ext uri="{FF2B5EF4-FFF2-40B4-BE49-F238E27FC236}">
                <a16:creationId xmlns:a16="http://schemas.microsoft.com/office/drawing/2014/main" id="{5E746003-005E-936A-2EAA-CA628C463AE5}"/>
              </a:ext>
            </a:extLst>
          </p:cNvPr>
          <p:cNvSpPr txBox="1"/>
          <p:nvPr/>
        </p:nvSpPr>
        <p:spPr>
          <a:xfrm>
            <a:off x="2664563" y="317953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32" name="TextBox 4131">
            <a:extLst>
              <a:ext uri="{FF2B5EF4-FFF2-40B4-BE49-F238E27FC236}">
                <a16:creationId xmlns:a16="http://schemas.microsoft.com/office/drawing/2014/main" id="{64337945-72CB-4B73-7345-B80F1B74F8C8}"/>
              </a:ext>
            </a:extLst>
          </p:cNvPr>
          <p:cNvSpPr txBox="1"/>
          <p:nvPr/>
        </p:nvSpPr>
        <p:spPr>
          <a:xfrm>
            <a:off x="5936359" y="320186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33" name="TextBox 4132">
            <a:extLst>
              <a:ext uri="{FF2B5EF4-FFF2-40B4-BE49-F238E27FC236}">
                <a16:creationId xmlns:a16="http://schemas.microsoft.com/office/drawing/2014/main" id="{3893C3B8-B0AE-47BB-3391-7D44C1FE6685}"/>
              </a:ext>
            </a:extLst>
          </p:cNvPr>
          <p:cNvSpPr txBox="1"/>
          <p:nvPr/>
        </p:nvSpPr>
        <p:spPr>
          <a:xfrm>
            <a:off x="9232224" y="321112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41" name="TextBox 4140">
            <a:extLst>
              <a:ext uri="{FF2B5EF4-FFF2-40B4-BE49-F238E27FC236}">
                <a16:creationId xmlns:a16="http://schemas.microsoft.com/office/drawing/2014/main" id="{BBE22C36-51E6-EAF3-9EA1-7D200C451E29}"/>
              </a:ext>
            </a:extLst>
          </p:cNvPr>
          <p:cNvSpPr txBox="1"/>
          <p:nvPr/>
        </p:nvSpPr>
        <p:spPr>
          <a:xfrm>
            <a:off x="3630882" y="3263905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/>
              <a:t>unambiguously </a:t>
            </a:r>
          </a:p>
          <a:p>
            <a:pPr algn="ctr"/>
            <a:r>
              <a:rPr lang="en-AU" sz="1400" dirty="0"/>
              <a:t>references</a:t>
            </a:r>
          </a:p>
        </p:txBody>
      </p:sp>
      <p:sp>
        <p:nvSpPr>
          <p:cNvPr id="4142" name="TextBox 4141">
            <a:extLst>
              <a:ext uri="{FF2B5EF4-FFF2-40B4-BE49-F238E27FC236}">
                <a16:creationId xmlns:a16="http://schemas.microsoft.com/office/drawing/2014/main" id="{3BF9E0B8-22E6-E9B3-1C56-76778F8F2D1D}"/>
              </a:ext>
            </a:extLst>
          </p:cNvPr>
          <p:cNvSpPr txBox="1"/>
          <p:nvPr/>
        </p:nvSpPr>
        <p:spPr>
          <a:xfrm>
            <a:off x="5475758" y="388618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4143" name="TextBox 4142">
            <a:extLst>
              <a:ext uri="{FF2B5EF4-FFF2-40B4-BE49-F238E27FC236}">
                <a16:creationId xmlns:a16="http://schemas.microsoft.com/office/drawing/2014/main" id="{A9016474-2D31-07C0-3B3A-36A34F787341}"/>
              </a:ext>
            </a:extLst>
          </p:cNvPr>
          <p:cNvSpPr txBox="1"/>
          <p:nvPr/>
        </p:nvSpPr>
        <p:spPr>
          <a:xfrm>
            <a:off x="8738812" y="369307"/>
            <a:ext cx="812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Auditor</a:t>
            </a:r>
          </a:p>
        </p:txBody>
      </p:sp>
      <p:sp>
        <p:nvSpPr>
          <p:cNvPr id="4145" name="TextBox 4144">
            <a:extLst>
              <a:ext uri="{FF2B5EF4-FFF2-40B4-BE49-F238E27FC236}">
                <a16:creationId xmlns:a16="http://schemas.microsoft.com/office/drawing/2014/main" id="{BF4B7C8D-1EB3-A210-45EE-9BC869D50368}"/>
              </a:ext>
            </a:extLst>
          </p:cNvPr>
          <p:cNvSpPr txBox="1"/>
          <p:nvPr/>
        </p:nvSpPr>
        <p:spPr>
          <a:xfrm>
            <a:off x="2279744" y="274432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Business</a:t>
            </a:r>
          </a:p>
        </p:txBody>
      </p:sp>
      <p:sp>
        <p:nvSpPr>
          <p:cNvPr id="4146" name="TextBox 4145">
            <a:extLst>
              <a:ext uri="{FF2B5EF4-FFF2-40B4-BE49-F238E27FC236}">
                <a16:creationId xmlns:a16="http://schemas.microsoft.com/office/drawing/2014/main" id="{8BC4F323-6382-120C-41EF-D103CCB3C650}"/>
              </a:ext>
            </a:extLst>
          </p:cNvPr>
          <p:cNvSpPr txBox="1"/>
          <p:nvPr/>
        </p:nvSpPr>
        <p:spPr>
          <a:xfrm>
            <a:off x="2720623" y="132833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issues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AF5AF3B8-8BF0-88A0-086E-406CF0224340}"/>
              </a:ext>
            </a:extLst>
          </p:cNvPr>
          <p:cNvSpPr txBox="1"/>
          <p:nvPr/>
        </p:nvSpPr>
        <p:spPr>
          <a:xfrm>
            <a:off x="9232224" y="137786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issues</a:t>
            </a:r>
          </a:p>
        </p:txBody>
      </p:sp>
      <p:sp>
        <p:nvSpPr>
          <p:cNvPr id="4152" name="TextBox 4151">
            <a:extLst>
              <a:ext uri="{FF2B5EF4-FFF2-40B4-BE49-F238E27FC236}">
                <a16:creationId xmlns:a16="http://schemas.microsoft.com/office/drawing/2014/main" id="{66B2D8F3-6B91-3EE2-D155-1BFCD61E43F7}"/>
              </a:ext>
            </a:extLst>
          </p:cNvPr>
          <p:cNvSpPr txBox="1"/>
          <p:nvPr/>
        </p:nvSpPr>
        <p:spPr>
          <a:xfrm>
            <a:off x="5942535" y="1374883"/>
            <a:ext cx="759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governs</a:t>
            </a:r>
          </a:p>
        </p:txBody>
      </p:sp>
      <p:sp>
        <p:nvSpPr>
          <p:cNvPr id="4153" name="TextBox 4152">
            <a:extLst>
              <a:ext uri="{FF2B5EF4-FFF2-40B4-BE49-F238E27FC236}">
                <a16:creationId xmlns:a16="http://schemas.microsoft.com/office/drawing/2014/main" id="{4D6A08E9-F3B2-AADB-0E5D-7C04C3E85805}"/>
              </a:ext>
            </a:extLst>
          </p:cNvPr>
          <p:cNvSpPr txBox="1"/>
          <p:nvPr/>
        </p:nvSpPr>
        <p:spPr>
          <a:xfrm>
            <a:off x="6957732" y="3250304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/>
              <a:t>unambiguously </a:t>
            </a:r>
          </a:p>
          <a:p>
            <a:pPr algn="ctr"/>
            <a:r>
              <a:rPr lang="en-AU" sz="1400" dirty="0"/>
              <a:t>references</a:t>
            </a:r>
          </a:p>
        </p:txBody>
      </p:sp>
      <p:sp>
        <p:nvSpPr>
          <p:cNvPr id="1028" name="Rounded Rectangle 1027">
            <a:extLst>
              <a:ext uri="{FF2B5EF4-FFF2-40B4-BE49-F238E27FC236}">
                <a16:creationId xmlns:a16="http://schemas.microsoft.com/office/drawing/2014/main" id="{D79E1443-CA9D-E39D-AA10-137C4ACA2BDE}"/>
              </a:ext>
            </a:extLst>
          </p:cNvPr>
          <p:cNvSpPr/>
          <p:nvPr/>
        </p:nvSpPr>
        <p:spPr>
          <a:xfrm>
            <a:off x="1998663" y="5055757"/>
            <a:ext cx="7827850" cy="1256216"/>
          </a:xfrm>
          <a:prstGeom prst="roundRect">
            <a:avLst>
              <a:gd name="adj" fmla="val 85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UNTP Sustainability Vocabulary </a:t>
            </a:r>
            <a:r>
              <a:rPr lang="en-AU" b="1" dirty="0" err="1">
                <a:solidFill>
                  <a:schemeClr val="tx1"/>
                </a:solidFill>
              </a:rPr>
              <a:t>Catalog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A946AC1E-584F-7B9F-84FD-FC861D932675}"/>
              </a:ext>
            </a:extLst>
          </p:cNvPr>
          <p:cNvSpPr/>
          <p:nvPr/>
        </p:nvSpPr>
        <p:spPr>
          <a:xfrm>
            <a:off x="4891566" y="5277743"/>
            <a:ext cx="2096133" cy="651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Conformity Scheme Register</a:t>
            </a:r>
          </a:p>
        </p:txBody>
      </p:sp>
      <p:sp>
        <p:nvSpPr>
          <p:cNvPr id="1030" name="Rounded Rectangle 1029">
            <a:extLst>
              <a:ext uri="{FF2B5EF4-FFF2-40B4-BE49-F238E27FC236}">
                <a16:creationId xmlns:a16="http://schemas.microsoft.com/office/drawing/2014/main" id="{9B1F0982-729F-F358-611F-E209876A13E2}"/>
              </a:ext>
            </a:extLst>
          </p:cNvPr>
          <p:cNvSpPr/>
          <p:nvPr/>
        </p:nvSpPr>
        <p:spPr>
          <a:xfrm>
            <a:off x="7455337" y="5268856"/>
            <a:ext cx="2096133" cy="6740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Conformity Vocabulary Schema</a:t>
            </a:r>
          </a:p>
        </p:txBody>
      </p:sp>
      <p:sp>
        <p:nvSpPr>
          <p:cNvPr id="1031" name="Rounded Rectangle 1030">
            <a:extLst>
              <a:ext uri="{FF2B5EF4-FFF2-40B4-BE49-F238E27FC236}">
                <a16:creationId xmlns:a16="http://schemas.microsoft.com/office/drawing/2014/main" id="{E4C2D52B-73F1-990E-5E06-37167431BB81}"/>
              </a:ext>
            </a:extLst>
          </p:cNvPr>
          <p:cNvSpPr/>
          <p:nvPr/>
        </p:nvSpPr>
        <p:spPr>
          <a:xfrm>
            <a:off x="2365487" y="5254784"/>
            <a:ext cx="2096132" cy="6740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Conformity Topic Classification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B6445652-BD86-F0AA-7630-4C798B7E60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47008" y="3807154"/>
            <a:ext cx="997206" cy="1926198"/>
          </a:xfrm>
          <a:prstGeom prst="bentConnector3">
            <a:avLst>
              <a:gd name="adj1" fmla="val 6160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201890B-8B82-9838-D1B0-1BC92D9FA8D5}"/>
              </a:ext>
            </a:extLst>
          </p:cNvPr>
          <p:cNvCxnSpPr>
            <a:cxnSpLocks/>
          </p:cNvCxnSpPr>
          <p:nvPr/>
        </p:nvCxnSpPr>
        <p:spPr>
          <a:xfrm rot="5400000">
            <a:off x="3826211" y="3814276"/>
            <a:ext cx="983134" cy="1897882"/>
          </a:xfrm>
          <a:prstGeom prst="bentConnector3">
            <a:avLst>
              <a:gd name="adj1" fmla="val 41759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4D798704-C8B6-200F-DBD4-50C16B27503A}"/>
              </a:ext>
            </a:extLst>
          </p:cNvPr>
          <p:cNvSpPr txBox="1"/>
          <p:nvPr/>
        </p:nvSpPr>
        <p:spPr>
          <a:xfrm>
            <a:off x="6470345" y="4388259"/>
            <a:ext cx="2150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Schema for vocabularies 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B5820A35-E1F1-F0B4-E592-ADDD6BA48581}"/>
              </a:ext>
            </a:extLst>
          </p:cNvPr>
          <p:cNvSpPr txBox="1"/>
          <p:nvPr/>
        </p:nvSpPr>
        <p:spPr>
          <a:xfrm>
            <a:off x="2730348" y="4417342"/>
            <a:ext cx="262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Standard classification of criteria</a:t>
            </a:r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FA15A6D4-D8FE-2205-3D14-43DA428D5E50}"/>
              </a:ext>
            </a:extLst>
          </p:cNvPr>
          <p:cNvCxnSpPr>
            <a:cxnSpLocks/>
            <a:stCxn id="1029" idx="0"/>
            <a:endCxn id="11" idx="2"/>
          </p:cNvCxnSpPr>
          <p:nvPr/>
        </p:nvCxnSpPr>
        <p:spPr>
          <a:xfrm flipV="1">
            <a:off x="5939633" y="4271650"/>
            <a:ext cx="1" cy="10060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7FFBC20-4D1E-F1D0-9DB0-48E1DFDFE260}"/>
              </a:ext>
            </a:extLst>
          </p:cNvPr>
          <p:cNvSpPr txBox="1"/>
          <p:nvPr/>
        </p:nvSpPr>
        <p:spPr>
          <a:xfrm>
            <a:off x="5914323" y="4770252"/>
            <a:ext cx="180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/>
              <a:t>Catalog</a:t>
            </a:r>
            <a:r>
              <a:rPr lang="en-AU" sz="1400" dirty="0"/>
              <a:t> of schemes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4E5D2A7C-5468-5F04-457D-5F6F4B1636BF}"/>
              </a:ext>
            </a:extLst>
          </p:cNvPr>
          <p:cNvCxnSpPr>
            <a:cxnSpLocks/>
            <a:stCxn id="22" idx="1"/>
            <a:endCxn id="1028" idx="1"/>
          </p:cNvCxnSpPr>
          <p:nvPr/>
        </p:nvCxnSpPr>
        <p:spPr>
          <a:xfrm rot="10800000" flipV="1">
            <a:off x="1998663" y="922079"/>
            <a:ext cx="317190" cy="4761786"/>
          </a:xfrm>
          <a:prstGeom prst="bentConnector3">
            <a:avLst>
              <a:gd name="adj1" fmla="val 27789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5C7ABBDE-6186-0F11-8E4D-3E196AA6C98E}"/>
              </a:ext>
            </a:extLst>
          </p:cNvPr>
          <p:cNvSpPr txBox="1"/>
          <p:nvPr/>
        </p:nvSpPr>
        <p:spPr>
          <a:xfrm>
            <a:off x="759355" y="5425066"/>
            <a:ext cx="117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Uses to inform claims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258CB109-4606-4C58-DCBA-158E893E9391}"/>
              </a:ext>
            </a:extLst>
          </p:cNvPr>
          <p:cNvSpPr txBox="1"/>
          <p:nvPr/>
        </p:nvSpPr>
        <p:spPr>
          <a:xfrm>
            <a:off x="9918293" y="5667207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Uses to inform assessments</a:t>
            </a:r>
          </a:p>
        </p:txBody>
      </p:sp>
      <p:cxnSp>
        <p:nvCxnSpPr>
          <p:cNvPr id="1068" name="Straight Arrow Connector 1061">
            <a:extLst>
              <a:ext uri="{FF2B5EF4-FFF2-40B4-BE49-F238E27FC236}">
                <a16:creationId xmlns:a16="http://schemas.microsoft.com/office/drawing/2014/main" id="{BBEF5525-3C8D-1960-3729-300417FDBBFA}"/>
              </a:ext>
            </a:extLst>
          </p:cNvPr>
          <p:cNvCxnSpPr>
            <a:cxnSpLocks/>
            <a:stCxn id="1026" idx="3"/>
            <a:endCxn id="1028" idx="3"/>
          </p:cNvCxnSpPr>
          <p:nvPr/>
        </p:nvCxnSpPr>
        <p:spPr>
          <a:xfrm>
            <a:off x="9504303" y="1042861"/>
            <a:ext cx="322210" cy="4641004"/>
          </a:xfrm>
          <a:prstGeom prst="bentConnector3">
            <a:avLst>
              <a:gd name="adj1" fmla="val 32182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27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28D18-689B-D6C2-6C78-D0E7D2356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6831AA60-CBB5-BFBF-413D-88FC6D96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02" y="3098264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5196C79-A937-CF0B-156F-74265130E6FE}"/>
              </a:ext>
            </a:extLst>
          </p:cNvPr>
          <p:cNvSpPr/>
          <p:nvPr/>
        </p:nvSpPr>
        <p:spPr>
          <a:xfrm>
            <a:off x="3716775" y="2637785"/>
            <a:ext cx="2590801" cy="3286336"/>
          </a:xfrm>
          <a:prstGeom prst="roundRect">
            <a:avLst>
              <a:gd name="adj" fmla="val 89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B44E4F-2875-D105-7741-E5B827C7DC10}"/>
              </a:ext>
            </a:extLst>
          </p:cNvPr>
          <p:cNvSpPr/>
          <p:nvPr/>
        </p:nvSpPr>
        <p:spPr>
          <a:xfrm>
            <a:off x="4157505" y="3404105"/>
            <a:ext cx="1781910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Scheme/version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611DB2-21E7-C095-9051-26E40EB59D28}"/>
              </a:ext>
            </a:extLst>
          </p:cNvPr>
          <p:cNvSpPr/>
          <p:nvPr/>
        </p:nvSpPr>
        <p:spPr>
          <a:xfrm>
            <a:off x="4157505" y="4328318"/>
            <a:ext cx="1781910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Criterion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45067E-8909-FD7B-32E5-8D6D77980371}"/>
              </a:ext>
            </a:extLst>
          </p:cNvPr>
          <p:cNvCxnSpPr>
            <a:cxnSpLocks/>
          </p:cNvCxnSpPr>
          <p:nvPr/>
        </p:nvCxnSpPr>
        <p:spPr>
          <a:xfrm>
            <a:off x="5043521" y="3859798"/>
            <a:ext cx="0" cy="4685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2FB78E-155C-5AD0-35B2-D609CF11C5B2}"/>
              </a:ext>
            </a:extLst>
          </p:cNvPr>
          <p:cNvCxnSpPr>
            <a:cxnSpLocks/>
          </p:cNvCxnSpPr>
          <p:nvPr/>
        </p:nvCxnSpPr>
        <p:spPr>
          <a:xfrm flipH="1">
            <a:off x="5048460" y="3872245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FFA162-CBBC-EA25-B0F1-E56C69E008DD}"/>
              </a:ext>
            </a:extLst>
          </p:cNvPr>
          <p:cNvCxnSpPr>
            <a:cxnSpLocks/>
          </p:cNvCxnSpPr>
          <p:nvPr/>
        </p:nvCxnSpPr>
        <p:spPr>
          <a:xfrm>
            <a:off x="4896061" y="3872245"/>
            <a:ext cx="152399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8FCB5F-135A-BF64-1DA0-A1C31005FBFA}"/>
              </a:ext>
            </a:extLst>
          </p:cNvPr>
          <p:cNvCxnSpPr>
            <a:cxnSpLocks/>
          </p:cNvCxnSpPr>
          <p:nvPr/>
        </p:nvCxnSpPr>
        <p:spPr>
          <a:xfrm flipH="1" flipV="1">
            <a:off x="5048460" y="4172819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569E7A-88B4-A820-54D6-97B950467AA4}"/>
              </a:ext>
            </a:extLst>
          </p:cNvPr>
          <p:cNvCxnSpPr>
            <a:cxnSpLocks/>
          </p:cNvCxnSpPr>
          <p:nvPr/>
        </p:nvCxnSpPr>
        <p:spPr>
          <a:xfrm flipV="1">
            <a:off x="4922454" y="4185093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>
            <a:extLst>
              <a:ext uri="{FF2B5EF4-FFF2-40B4-BE49-F238E27FC236}">
                <a16:creationId xmlns:a16="http://schemas.microsoft.com/office/drawing/2014/main" id="{B5D6AE93-3F78-06E2-2058-238E4E45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25" y="3525658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F4F3FB1B-7EDE-EAC9-A2A1-8DF83B1D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1" y="3953052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11572BEE-47DD-18BF-9DEC-47CD7702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1" y="4409065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47C3788-F62F-21FD-9C23-B50A2EEC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01" y="4845555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C94A7A18-DB59-83D5-8687-539E58CE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471" y="3921855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D31F25D-4744-BF5A-FF34-69B4523D1229}"/>
              </a:ext>
            </a:extLst>
          </p:cNvPr>
          <p:cNvSpPr txBox="1"/>
          <p:nvPr/>
        </p:nvSpPr>
        <p:spPr>
          <a:xfrm>
            <a:off x="413263" y="2388391"/>
            <a:ext cx="3183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sz="2000" b="1" dirty="0">
                <a:solidFill>
                  <a:srgbClr val="2C3E50"/>
                </a:solidFill>
              </a:rPr>
              <a:t>Scheme document library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1F8D9AE-B549-8C66-4F79-DC4FAB716762}"/>
              </a:ext>
            </a:extLst>
          </p:cNvPr>
          <p:cNvSpPr/>
          <p:nvPr/>
        </p:nvSpPr>
        <p:spPr>
          <a:xfrm>
            <a:off x="2373187" y="4236992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2B8166-7319-C2B0-289D-8503B2058C70}"/>
              </a:ext>
            </a:extLst>
          </p:cNvPr>
          <p:cNvSpPr txBox="1"/>
          <p:nvPr/>
        </p:nvSpPr>
        <p:spPr>
          <a:xfrm>
            <a:off x="2105704" y="3549212"/>
            <a:ext cx="1425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Extract criteria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E7AADC-1619-63FF-5327-551A10E88210}"/>
              </a:ext>
            </a:extLst>
          </p:cNvPr>
          <p:cNvSpPr txBox="1"/>
          <p:nvPr/>
        </p:nvSpPr>
        <p:spPr>
          <a:xfrm>
            <a:off x="3450258" y="2671144"/>
            <a:ext cx="3183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chemeClr val="bg1"/>
                </a:solidFill>
              </a:rPr>
              <a:t>Scheme &amp; Criteria Management System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82349BD-F312-A969-9571-C69C22293BE5}"/>
              </a:ext>
            </a:extLst>
          </p:cNvPr>
          <p:cNvSpPr/>
          <p:nvPr/>
        </p:nvSpPr>
        <p:spPr>
          <a:xfrm>
            <a:off x="6754874" y="3596862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019263-B590-5988-6187-86A8C571F2CB}"/>
              </a:ext>
            </a:extLst>
          </p:cNvPr>
          <p:cNvCxnSpPr/>
          <p:nvPr/>
        </p:nvCxnSpPr>
        <p:spPr>
          <a:xfrm>
            <a:off x="5047139" y="4785162"/>
            <a:ext cx="0" cy="4685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50B4CC-A50A-FA66-6058-BBD7E9847C5A}"/>
              </a:ext>
            </a:extLst>
          </p:cNvPr>
          <p:cNvCxnSpPr>
            <a:cxnSpLocks/>
          </p:cNvCxnSpPr>
          <p:nvPr/>
        </p:nvCxnSpPr>
        <p:spPr>
          <a:xfrm flipH="1">
            <a:off x="5047139" y="478516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C902BB-1CEE-520A-0C66-832C074F2C60}"/>
              </a:ext>
            </a:extLst>
          </p:cNvPr>
          <p:cNvCxnSpPr>
            <a:cxnSpLocks/>
          </p:cNvCxnSpPr>
          <p:nvPr/>
        </p:nvCxnSpPr>
        <p:spPr>
          <a:xfrm flipH="1">
            <a:off x="5047139" y="478516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FA2C16-6C6A-9EB3-C608-3D72BED90588}"/>
              </a:ext>
            </a:extLst>
          </p:cNvPr>
          <p:cNvCxnSpPr>
            <a:cxnSpLocks/>
          </p:cNvCxnSpPr>
          <p:nvPr/>
        </p:nvCxnSpPr>
        <p:spPr>
          <a:xfrm flipH="1">
            <a:off x="5047139" y="478516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8EC9B7-BF7E-13A3-DCD6-05DE0C6B84D4}"/>
              </a:ext>
            </a:extLst>
          </p:cNvPr>
          <p:cNvCxnSpPr>
            <a:cxnSpLocks/>
          </p:cNvCxnSpPr>
          <p:nvPr/>
        </p:nvCxnSpPr>
        <p:spPr>
          <a:xfrm>
            <a:off x="4894740" y="4785162"/>
            <a:ext cx="152399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DF2015-F9D8-AABB-E827-7B1BD296CAE0}"/>
              </a:ext>
            </a:extLst>
          </p:cNvPr>
          <p:cNvCxnSpPr>
            <a:cxnSpLocks/>
          </p:cNvCxnSpPr>
          <p:nvPr/>
        </p:nvCxnSpPr>
        <p:spPr>
          <a:xfrm flipH="1" flipV="1">
            <a:off x="5047139" y="5061189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762B9E-A890-832F-909C-4DF4EE34FE0A}"/>
              </a:ext>
            </a:extLst>
          </p:cNvPr>
          <p:cNvCxnSpPr>
            <a:cxnSpLocks/>
          </p:cNvCxnSpPr>
          <p:nvPr/>
        </p:nvCxnSpPr>
        <p:spPr>
          <a:xfrm flipV="1">
            <a:off x="4921133" y="5055052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E109F0-D0A6-3E3A-3502-AB418ADCEA20}"/>
              </a:ext>
            </a:extLst>
          </p:cNvPr>
          <p:cNvSpPr/>
          <p:nvPr/>
        </p:nvSpPr>
        <p:spPr>
          <a:xfrm>
            <a:off x="4157505" y="5230019"/>
            <a:ext cx="1781910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69BB70-8F9B-6C2A-A9A6-4A9AB9FF02D2}"/>
              </a:ext>
            </a:extLst>
          </p:cNvPr>
          <p:cNvSpPr txBox="1"/>
          <p:nvPr/>
        </p:nvSpPr>
        <p:spPr>
          <a:xfrm>
            <a:off x="5176806" y="3802781"/>
            <a:ext cx="565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CE66E4-3941-FE3A-B77F-3678BA510277}"/>
              </a:ext>
            </a:extLst>
          </p:cNvPr>
          <p:cNvSpPr txBox="1"/>
          <p:nvPr/>
        </p:nvSpPr>
        <p:spPr>
          <a:xfrm>
            <a:off x="4386036" y="4106004"/>
            <a:ext cx="555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A435E8-0D6B-BCA1-8344-A0A15C0C7E10}"/>
              </a:ext>
            </a:extLst>
          </p:cNvPr>
          <p:cNvSpPr txBox="1"/>
          <p:nvPr/>
        </p:nvSpPr>
        <p:spPr>
          <a:xfrm>
            <a:off x="5084697" y="4735166"/>
            <a:ext cx="657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01BD0A-EC00-0446-B2D5-A644B2E5BDD5}"/>
              </a:ext>
            </a:extLst>
          </p:cNvPr>
          <p:cNvSpPr txBox="1"/>
          <p:nvPr/>
        </p:nvSpPr>
        <p:spPr>
          <a:xfrm>
            <a:off x="4356984" y="5012100"/>
            <a:ext cx="5816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84DA3BA-3F4C-074A-5958-2369E7314A53}"/>
              </a:ext>
            </a:extLst>
          </p:cNvPr>
          <p:cNvSpPr/>
          <p:nvPr/>
        </p:nvSpPr>
        <p:spPr>
          <a:xfrm>
            <a:off x="9083989" y="3584001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C710B0-2E55-B9EF-92DE-3A30EBC49FC5}"/>
              </a:ext>
            </a:extLst>
          </p:cNvPr>
          <p:cNvSpPr txBox="1"/>
          <p:nvPr/>
        </p:nvSpPr>
        <p:spPr>
          <a:xfrm>
            <a:off x="6352724" y="2911684"/>
            <a:ext cx="17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Extract to template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802552-E3D2-FE7A-A86F-53F1C1CA6405}"/>
              </a:ext>
            </a:extLst>
          </p:cNvPr>
          <p:cNvSpPr txBox="1"/>
          <p:nvPr/>
        </p:nvSpPr>
        <p:spPr>
          <a:xfrm>
            <a:off x="8813667" y="2924042"/>
            <a:ext cx="163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Add context &amp; publish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8AB264E-93CA-2993-18FD-37E49D87C832}"/>
              </a:ext>
            </a:extLst>
          </p:cNvPr>
          <p:cNvSpPr/>
          <p:nvPr/>
        </p:nvSpPr>
        <p:spPr>
          <a:xfrm>
            <a:off x="6776560" y="4992217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4" name="Picture 2" descr="Json file - Free ui icons">
            <a:extLst>
              <a:ext uri="{FF2B5EF4-FFF2-40B4-BE49-F238E27FC236}">
                <a16:creationId xmlns:a16="http://schemas.microsoft.com/office/drawing/2014/main" id="{DBE985A3-EF69-66A3-2554-4E3196D6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106" y="4733962"/>
            <a:ext cx="910687" cy="9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ML file with code symbol - Free interface icons">
            <a:extLst>
              <a:ext uri="{FF2B5EF4-FFF2-40B4-BE49-F238E27FC236}">
                <a16:creationId xmlns:a16="http://schemas.microsoft.com/office/drawing/2014/main" id="{69AB05C8-3416-4414-DE1C-8CEACF8F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747" y="4710759"/>
            <a:ext cx="858934" cy="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Arrow 55">
            <a:extLst>
              <a:ext uri="{FF2B5EF4-FFF2-40B4-BE49-F238E27FC236}">
                <a16:creationId xmlns:a16="http://schemas.microsoft.com/office/drawing/2014/main" id="{297205F7-6743-2F4A-32E3-D7EFE1B7D78E}"/>
              </a:ext>
            </a:extLst>
          </p:cNvPr>
          <p:cNvSpPr/>
          <p:nvPr/>
        </p:nvSpPr>
        <p:spPr>
          <a:xfrm>
            <a:off x="9093791" y="500399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E21374-278D-D23D-9F7A-1A56B7903248}"/>
              </a:ext>
            </a:extLst>
          </p:cNvPr>
          <p:cNvSpPr txBox="1"/>
          <p:nvPr/>
        </p:nvSpPr>
        <p:spPr>
          <a:xfrm>
            <a:off x="6505899" y="4312969"/>
            <a:ext cx="452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Automated publish of UNTP standard SVC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BD757B-9458-92A2-312A-5A7BD5CB4F80}"/>
              </a:ext>
            </a:extLst>
          </p:cNvPr>
          <p:cNvSpPr txBox="1"/>
          <p:nvPr/>
        </p:nvSpPr>
        <p:spPr>
          <a:xfrm>
            <a:off x="6389382" y="2342107"/>
            <a:ext cx="479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b="1" dirty="0">
                <a:solidFill>
                  <a:srgbClr val="2C3E50"/>
                </a:solidFill>
              </a:rPr>
              <a:t>Digitally referenceable document library </a:t>
            </a:r>
          </a:p>
        </p:txBody>
      </p:sp>
      <p:pic>
        <p:nvPicPr>
          <p:cNvPr id="59" name="Picture 6">
            <a:extLst>
              <a:ext uri="{FF2B5EF4-FFF2-40B4-BE49-F238E27FC236}">
                <a16:creationId xmlns:a16="http://schemas.microsoft.com/office/drawing/2014/main" id="{8B39B06B-FA88-C9A6-BB75-5E923BFB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886" y="3096526"/>
            <a:ext cx="738104" cy="8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Microsoft Word icon SVG Vector &amp; PNG Free Download | UXWing">
            <a:extLst>
              <a:ext uri="{FF2B5EF4-FFF2-40B4-BE49-F238E27FC236}">
                <a16:creationId xmlns:a16="http://schemas.microsoft.com/office/drawing/2014/main" id="{995073FE-2376-F1C1-3B11-55C4289D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43" y="3096526"/>
            <a:ext cx="858934" cy="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icrosoft Word icon SVG Vector &amp; PNG Free Download | UXWing">
            <a:extLst>
              <a:ext uri="{FF2B5EF4-FFF2-40B4-BE49-F238E27FC236}">
                <a16:creationId xmlns:a16="http://schemas.microsoft.com/office/drawing/2014/main" id="{A70EEBD5-0723-93B3-F9E4-1877217B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732" y="3327598"/>
            <a:ext cx="858934" cy="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id="{6DCC5D0D-370B-1CB2-ABB7-6FB8AB73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648" y="3327598"/>
            <a:ext cx="738104" cy="8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56BE420-25CA-AD8C-7A45-C452109AF7C2}"/>
              </a:ext>
            </a:extLst>
          </p:cNvPr>
          <p:cNvSpPr txBox="1"/>
          <p:nvPr/>
        </p:nvSpPr>
        <p:spPr>
          <a:xfrm>
            <a:off x="6280723" y="5389594"/>
            <a:ext cx="17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Machine readable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72735D-4250-5A08-45F6-A2616952006D}"/>
              </a:ext>
            </a:extLst>
          </p:cNvPr>
          <p:cNvSpPr txBox="1"/>
          <p:nvPr/>
        </p:nvSpPr>
        <p:spPr>
          <a:xfrm>
            <a:off x="8741666" y="5401952"/>
            <a:ext cx="163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Human readable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3F868-398E-6D0A-4FE8-43A305AA5312}"/>
              </a:ext>
            </a:extLst>
          </p:cNvPr>
          <p:cNvSpPr txBox="1"/>
          <p:nvPr/>
        </p:nvSpPr>
        <p:spPr>
          <a:xfrm>
            <a:off x="2081460" y="4733962"/>
            <a:ext cx="1425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Classify criteria</a:t>
            </a:r>
          </a:p>
        </p:txBody>
      </p:sp>
    </p:spTree>
    <p:extLst>
      <p:ext uri="{BB962C8B-B14F-4D97-AF65-F5344CB8AC3E}">
        <p14:creationId xmlns:p14="http://schemas.microsoft.com/office/powerpoint/2010/main" val="3916025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6C8B-F691-D47B-8B57-CE512C14F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7BEB5A-05C0-7CF0-D8E8-4573627D804D}"/>
              </a:ext>
            </a:extLst>
          </p:cNvPr>
          <p:cNvSpPr/>
          <p:nvPr/>
        </p:nvSpPr>
        <p:spPr>
          <a:xfrm>
            <a:off x="578324" y="3066882"/>
            <a:ext cx="2612892" cy="3286336"/>
          </a:xfrm>
          <a:prstGeom prst="roundRect">
            <a:avLst>
              <a:gd name="adj" fmla="val 89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3F53A6-A941-BA16-AFD6-E90F4DD4FE3D}"/>
              </a:ext>
            </a:extLst>
          </p:cNvPr>
          <p:cNvSpPr/>
          <p:nvPr/>
        </p:nvSpPr>
        <p:spPr>
          <a:xfrm>
            <a:off x="1019054" y="3833202"/>
            <a:ext cx="1797104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Scheme/version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553CCA7-46FC-9E26-28CA-A6DDD6D62320}"/>
              </a:ext>
            </a:extLst>
          </p:cNvPr>
          <p:cNvSpPr/>
          <p:nvPr/>
        </p:nvSpPr>
        <p:spPr>
          <a:xfrm>
            <a:off x="1019054" y="4757415"/>
            <a:ext cx="1797104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Criterion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F55BA4-D6C2-79BC-AB59-01FEF148904F}"/>
              </a:ext>
            </a:extLst>
          </p:cNvPr>
          <p:cNvCxnSpPr>
            <a:cxnSpLocks/>
          </p:cNvCxnSpPr>
          <p:nvPr/>
        </p:nvCxnSpPr>
        <p:spPr>
          <a:xfrm>
            <a:off x="1905070" y="4288895"/>
            <a:ext cx="0" cy="4685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82EE3E-B6C2-AD99-500D-A346A7AAE701}"/>
              </a:ext>
            </a:extLst>
          </p:cNvPr>
          <p:cNvCxnSpPr>
            <a:cxnSpLocks/>
          </p:cNvCxnSpPr>
          <p:nvPr/>
        </p:nvCxnSpPr>
        <p:spPr>
          <a:xfrm flipH="1">
            <a:off x="1910009" y="430134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DC531F-8BFA-93FE-A624-32CB604C8937}"/>
              </a:ext>
            </a:extLst>
          </p:cNvPr>
          <p:cNvCxnSpPr>
            <a:cxnSpLocks/>
          </p:cNvCxnSpPr>
          <p:nvPr/>
        </p:nvCxnSpPr>
        <p:spPr>
          <a:xfrm>
            <a:off x="1757610" y="4301342"/>
            <a:ext cx="152399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27D144-6DDE-1C81-72EA-ABF7C326294F}"/>
              </a:ext>
            </a:extLst>
          </p:cNvPr>
          <p:cNvCxnSpPr>
            <a:cxnSpLocks/>
          </p:cNvCxnSpPr>
          <p:nvPr/>
        </p:nvCxnSpPr>
        <p:spPr>
          <a:xfrm flipH="1" flipV="1">
            <a:off x="1910009" y="4601916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8815DB-7F2C-BC99-3798-4B7442DA88F0}"/>
              </a:ext>
            </a:extLst>
          </p:cNvPr>
          <p:cNvCxnSpPr>
            <a:cxnSpLocks/>
          </p:cNvCxnSpPr>
          <p:nvPr/>
        </p:nvCxnSpPr>
        <p:spPr>
          <a:xfrm flipV="1">
            <a:off x="1784003" y="4614190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80E806-7846-2A2D-56F0-28EFABD3651E}"/>
              </a:ext>
            </a:extLst>
          </p:cNvPr>
          <p:cNvSpPr txBox="1"/>
          <p:nvPr/>
        </p:nvSpPr>
        <p:spPr>
          <a:xfrm>
            <a:off x="567106" y="3099472"/>
            <a:ext cx="2612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chemeClr val="bg1"/>
                </a:solidFill>
              </a:rPr>
              <a:t>Scheme &amp; Criteria Management System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4CAB2-192C-A160-C16F-D8258B793538}"/>
              </a:ext>
            </a:extLst>
          </p:cNvPr>
          <p:cNvCxnSpPr>
            <a:cxnSpLocks/>
          </p:cNvCxnSpPr>
          <p:nvPr/>
        </p:nvCxnSpPr>
        <p:spPr>
          <a:xfrm>
            <a:off x="1908688" y="5214259"/>
            <a:ext cx="0" cy="4685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BF5E19-2FF2-E400-6798-41AB3792E2F7}"/>
              </a:ext>
            </a:extLst>
          </p:cNvPr>
          <p:cNvCxnSpPr>
            <a:cxnSpLocks/>
          </p:cNvCxnSpPr>
          <p:nvPr/>
        </p:nvCxnSpPr>
        <p:spPr>
          <a:xfrm flipH="1">
            <a:off x="1908688" y="5214259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FF8653-A155-5C6E-BC31-E6563EE9A5D9}"/>
              </a:ext>
            </a:extLst>
          </p:cNvPr>
          <p:cNvCxnSpPr>
            <a:cxnSpLocks/>
          </p:cNvCxnSpPr>
          <p:nvPr/>
        </p:nvCxnSpPr>
        <p:spPr>
          <a:xfrm flipH="1">
            <a:off x="1908688" y="5214259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D2DEAC-74A6-6BA6-E3BF-D45389B4CEB7}"/>
              </a:ext>
            </a:extLst>
          </p:cNvPr>
          <p:cNvCxnSpPr>
            <a:cxnSpLocks/>
          </p:cNvCxnSpPr>
          <p:nvPr/>
        </p:nvCxnSpPr>
        <p:spPr>
          <a:xfrm flipH="1">
            <a:off x="1908688" y="5214259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89F988-44AC-465A-B5CC-73BB9E239D92}"/>
              </a:ext>
            </a:extLst>
          </p:cNvPr>
          <p:cNvCxnSpPr>
            <a:cxnSpLocks/>
          </p:cNvCxnSpPr>
          <p:nvPr/>
        </p:nvCxnSpPr>
        <p:spPr>
          <a:xfrm>
            <a:off x="1756289" y="5214259"/>
            <a:ext cx="152399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09B187-E5F0-5CB4-C3A8-8507703BB7E2}"/>
              </a:ext>
            </a:extLst>
          </p:cNvPr>
          <p:cNvCxnSpPr>
            <a:cxnSpLocks/>
          </p:cNvCxnSpPr>
          <p:nvPr/>
        </p:nvCxnSpPr>
        <p:spPr>
          <a:xfrm flipH="1" flipV="1">
            <a:off x="1908688" y="5490286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0B9B5B-0676-7778-F960-17A450E52A8E}"/>
              </a:ext>
            </a:extLst>
          </p:cNvPr>
          <p:cNvCxnSpPr>
            <a:cxnSpLocks/>
          </p:cNvCxnSpPr>
          <p:nvPr/>
        </p:nvCxnSpPr>
        <p:spPr>
          <a:xfrm flipV="1">
            <a:off x="1782682" y="5484149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82B9091-1B2E-F979-4FCE-320FAC69AEC6}"/>
              </a:ext>
            </a:extLst>
          </p:cNvPr>
          <p:cNvSpPr/>
          <p:nvPr/>
        </p:nvSpPr>
        <p:spPr>
          <a:xfrm>
            <a:off x="1019054" y="5659116"/>
            <a:ext cx="1797104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11F9AF-C2D8-DAD7-A841-87CCC6ACC0B8}"/>
              </a:ext>
            </a:extLst>
          </p:cNvPr>
          <p:cNvSpPr txBox="1"/>
          <p:nvPr/>
        </p:nvSpPr>
        <p:spPr>
          <a:xfrm>
            <a:off x="2038355" y="4231878"/>
            <a:ext cx="570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73E99B-F794-C6A1-9334-FBA2E9C5D503}"/>
              </a:ext>
            </a:extLst>
          </p:cNvPr>
          <p:cNvSpPr txBox="1"/>
          <p:nvPr/>
        </p:nvSpPr>
        <p:spPr>
          <a:xfrm>
            <a:off x="1247585" y="4535101"/>
            <a:ext cx="560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D77061-9E7B-A97A-2570-8FD57CA2C04B}"/>
              </a:ext>
            </a:extLst>
          </p:cNvPr>
          <p:cNvSpPr txBox="1"/>
          <p:nvPr/>
        </p:nvSpPr>
        <p:spPr>
          <a:xfrm>
            <a:off x="1946245" y="5164263"/>
            <a:ext cx="663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C4CFCA-4E55-E08E-A33C-48C7F33E622A}"/>
              </a:ext>
            </a:extLst>
          </p:cNvPr>
          <p:cNvSpPr txBox="1"/>
          <p:nvPr/>
        </p:nvSpPr>
        <p:spPr>
          <a:xfrm>
            <a:off x="1218533" y="5441197"/>
            <a:ext cx="5865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062E9C75-174C-725D-5E3A-2AA6EDB49292}"/>
              </a:ext>
            </a:extLst>
          </p:cNvPr>
          <p:cNvSpPr/>
          <p:nvPr/>
        </p:nvSpPr>
        <p:spPr>
          <a:xfrm>
            <a:off x="3728726" y="4846999"/>
            <a:ext cx="5664564" cy="1526223"/>
          </a:xfrm>
          <a:prstGeom prst="roundRect">
            <a:avLst>
              <a:gd name="adj" fmla="val 89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8704B2-5CB4-607F-4560-2FEE2D51E4DF}"/>
              </a:ext>
            </a:extLst>
          </p:cNvPr>
          <p:cNvSpPr txBox="1"/>
          <p:nvPr/>
        </p:nvSpPr>
        <p:spPr>
          <a:xfrm>
            <a:off x="4499623" y="5895777"/>
            <a:ext cx="38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chemeClr val="bg1"/>
                </a:solidFill>
              </a:rPr>
              <a:t>Assessment tools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49F5E5FB-AF88-85F5-0E18-506F047CBF7A}"/>
              </a:ext>
            </a:extLst>
          </p:cNvPr>
          <p:cNvSpPr/>
          <p:nvPr/>
        </p:nvSpPr>
        <p:spPr>
          <a:xfrm>
            <a:off x="3896422" y="5048687"/>
            <a:ext cx="1206402" cy="760065"/>
          </a:xfrm>
          <a:prstGeom prst="roundRect">
            <a:avLst>
              <a:gd name="adj" fmla="val 890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600" b="1" dirty="0">
                <a:solidFill>
                  <a:schemeClr val="accent1">
                    <a:lumMod val="75000"/>
                  </a:schemeClr>
                </a:solidFill>
              </a:rPr>
              <a:t>Facility private data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7C0275A-9AD6-2D53-720D-A4FA73A32337}"/>
              </a:ext>
            </a:extLst>
          </p:cNvPr>
          <p:cNvSpPr/>
          <p:nvPr/>
        </p:nvSpPr>
        <p:spPr>
          <a:xfrm>
            <a:off x="7934044" y="5005321"/>
            <a:ext cx="1206402" cy="760065"/>
          </a:xfrm>
          <a:prstGeom prst="roundRect">
            <a:avLst>
              <a:gd name="adj" fmla="val 890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600" b="1" dirty="0">
                <a:solidFill>
                  <a:schemeClr val="accent1">
                    <a:lumMod val="75000"/>
                  </a:schemeClr>
                </a:solidFill>
              </a:rPr>
              <a:t>Auditable evidence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98988702-49E0-786A-6C73-A89577806791}"/>
              </a:ext>
            </a:extLst>
          </p:cNvPr>
          <p:cNvSpPr/>
          <p:nvPr/>
        </p:nvSpPr>
        <p:spPr>
          <a:xfrm>
            <a:off x="5892310" y="5028033"/>
            <a:ext cx="1206402" cy="760065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600" b="1" dirty="0">
                <a:solidFill>
                  <a:schemeClr val="accent1">
                    <a:lumMod val="75000"/>
                  </a:schemeClr>
                </a:solidFill>
              </a:rPr>
              <a:t>Assessment co-pilot</a:t>
            </a:r>
          </a:p>
        </p:txBody>
      </p:sp>
      <p:pic>
        <p:nvPicPr>
          <p:cNvPr id="74" name="Picture 6" descr="Auditor - Free user icons">
            <a:extLst>
              <a:ext uri="{FF2B5EF4-FFF2-40B4-BE49-F238E27FC236}">
                <a16:creationId xmlns:a16="http://schemas.microsoft.com/office/drawing/2014/main" id="{422B2DAE-4339-6B68-793E-6823F653B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71" y="3295101"/>
            <a:ext cx="807655" cy="80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Audit Checklist Icons - Free SVG &amp; PNG Audit Checklist Images - Noun Project">
            <a:extLst>
              <a:ext uri="{FF2B5EF4-FFF2-40B4-BE49-F238E27FC236}">
                <a16:creationId xmlns:a16="http://schemas.microsoft.com/office/drawing/2014/main" id="{7D3FD423-E810-E996-CC96-D5ED2A71E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23" y="3420686"/>
            <a:ext cx="741225" cy="74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Big Business Icons - Free SVG &amp; PNG Big Business Images - Noun Project">
            <a:extLst>
              <a:ext uri="{FF2B5EF4-FFF2-40B4-BE49-F238E27FC236}">
                <a16:creationId xmlns:a16="http://schemas.microsoft.com/office/drawing/2014/main" id="{A84FAB36-CD61-0B0C-342E-58CCA7520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325" y="3238994"/>
            <a:ext cx="1060609" cy="10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 descr="Free Factory SVG, PNG Icon, Symbol. Download Image.">
            <a:extLst>
              <a:ext uri="{FF2B5EF4-FFF2-40B4-BE49-F238E27FC236}">
                <a16:creationId xmlns:a16="http://schemas.microsoft.com/office/drawing/2014/main" id="{2B145ED9-9F4D-9684-B961-D3D6A505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88" y="3222653"/>
            <a:ext cx="986236" cy="98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7AE6D53A-73DD-75F3-6A90-A44B6ADBDF57}"/>
              </a:ext>
            </a:extLst>
          </p:cNvPr>
          <p:cNvSpPr txBox="1"/>
          <p:nvPr/>
        </p:nvSpPr>
        <p:spPr>
          <a:xfrm>
            <a:off x="6335024" y="2776756"/>
            <a:ext cx="1789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Audit subject (facility / product)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8A85CC-0461-8711-C0F4-90F6C118ABDA}"/>
              </a:ext>
            </a:extLst>
          </p:cNvPr>
          <p:cNvSpPr txBox="1"/>
          <p:nvPr/>
        </p:nvSpPr>
        <p:spPr>
          <a:xfrm>
            <a:off x="10277065" y="2788817"/>
            <a:ext cx="1103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Verifier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E7FE24-1659-68CB-755B-5F2EF5BEF5CC}"/>
              </a:ext>
            </a:extLst>
          </p:cNvPr>
          <p:cNvSpPr txBox="1"/>
          <p:nvPr/>
        </p:nvSpPr>
        <p:spPr>
          <a:xfrm>
            <a:off x="4920382" y="2764650"/>
            <a:ext cx="136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i="1" dirty="0"/>
              <a:t>Efficient </a:t>
            </a:r>
          </a:p>
          <a:p>
            <a:pPr algn="ctr"/>
            <a:r>
              <a:rPr lang="en-AU" sz="1600" dirty="0"/>
              <a:t>Auditor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45F76F-20E1-B626-DB9F-D12329A514BA}"/>
              </a:ext>
            </a:extLst>
          </p:cNvPr>
          <p:cNvSpPr txBox="1"/>
          <p:nvPr/>
        </p:nvSpPr>
        <p:spPr>
          <a:xfrm>
            <a:off x="3484591" y="2776756"/>
            <a:ext cx="136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Tailored checklist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48D5E4-9E67-7A62-86E6-5EF4997C386C}"/>
              </a:ext>
            </a:extLst>
          </p:cNvPr>
          <p:cNvSpPr txBox="1"/>
          <p:nvPr/>
        </p:nvSpPr>
        <p:spPr>
          <a:xfrm>
            <a:off x="7897275" y="2810044"/>
            <a:ext cx="2145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UNTP DCC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F4CD1886-CACF-2320-2C4C-24EB6BC9EB6B}"/>
              </a:ext>
            </a:extLst>
          </p:cNvPr>
          <p:cNvSpPr/>
          <p:nvPr/>
        </p:nvSpPr>
        <p:spPr>
          <a:xfrm>
            <a:off x="3319075" y="3618124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AC9A12E1-2B8A-A292-EFEA-D99D80365DE3}"/>
              </a:ext>
            </a:extLst>
          </p:cNvPr>
          <p:cNvSpPr/>
          <p:nvPr/>
        </p:nvSpPr>
        <p:spPr>
          <a:xfrm>
            <a:off x="4704353" y="3630785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2BD39D0A-C967-5F8B-9784-28DBA9555424}"/>
              </a:ext>
            </a:extLst>
          </p:cNvPr>
          <p:cNvSpPr/>
          <p:nvPr/>
        </p:nvSpPr>
        <p:spPr>
          <a:xfrm>
            <a:off x="6089631" y="3643446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F1CBB728-9C43-8DC8-9FF7-09EC3B71BC2B}"/>
              </a:ext>
            </a:extLst>
          </p:cNvPr>
          <p:cNvSpPr/>
          <p:nvPr/>
        </p:nvSpPr>
        <p:spPr>
          <a:xfrm>
            <a:off x="7897275" y="3576977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0615EC57-0C64-AB8D-5DF4-6B4F40CAE5A0}"/>
              </a:ext>
            </a:extLst>
          </p:cNvPr>
          <p:cNvSpPr/>
          <p:nvPr/>
        </p:nvSpPr>
        <p:spPr>
          <a:xfrm>
            <a:off x="9627684" y="3594635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89208251-3A4E-C2E9-32D8-A32B0E5F7030}"/>
              </a:ext>
            </a:extLst>
          </p:cNvPr>
          <p:cNvSpPr/>
          <p:nvPr/>
        </p:nvSpPr>
        <p:spPr>
          <a:xfrm>
            <a:off x="5249637" y="5245828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8DCEE716-33C2-2C7E-DFCF-94C1714F97FF}"/>
              </a:ext>
            </a:extLst>
          </p:cNvPr>
          <p:cNvSpPr/>
          <p:nvPr/>
        </p:nvSpPr>
        <p:spPr>
          <a:xfrm>
            <a:off x="7246804" y="5245828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97112C7B-9F12-F552-14E3-FFE49CB23822}"/>
              </a:ext>
            </a:extLst>
          </p:cNvPr>
          <p:cNvSpPr/>
          <p:nvPr/>
        </p:nvSpPr>
        <p:spPr>
          <a:xfrm rot="5400000">
            <a:off x="8509928" y="4377128"/>
            <a:ext cx="37595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B0B2D2F1-2130-4A42-66D9-6002031CDB0B}"/>
              </a:ext>
            </a:extLst>
          </p:cNvPr>
          <p:cNvSpPr/>
          <p:nvPr/>
        </p:nvSpPr>
        <p:spPr>
          <a:xfrm rot="5400000">
            <a:off x="5376882" y="4241856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87552E-D746-40EF-2FF5-1DCAC255B934}"/>
              </a:ext>
            </a:extLst>
          </p:cNvPr>
          <p:cNvSpPr txBox="1"/>
          <p:nvPr/>
        </p:nvSpPr>
        <p:spPr>
          <a:xfrm>
            <a:off x="8746286" y="4421439"/>
            <a:ext cx="126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Secure link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7AD4BA-91D4-03E5-9C3B-7059E2873547}"/>
              </a:ext>
            </a:extLst>
          </p:cNvPr>
          <p:cNvSpPr txBox="1"/>
          <p:nvPr/>
        </p:nvSpPr>
        <p:spPr>
          <a:xfrm>
            <a:off x="5580898" y="4247242"/>
            <a:ext cx="9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uses</a:t>
            </a:r>
          </a:p>
        </p:txBody>
      </p:sp>
      <p:pic>
        <p:nvPicPr>
          <p:cNvPr id="97" name="Picture 2" descr="Locked padlock - Free security icons">
            <a:extLst>
              <a:ext uri="{FF2B5EF4-FFF2-40B4-BE49-F238E27FC236}">
                <a16:creationId xmlns:a16="http://schemas.microsoft.com/office/drawing/2014/main" id="{11B670F8-B72B-253B-97C7-0BE9D69F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88" y="5682779"/>
            <a:ext cx="468120" cy="4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9907EF07-77B4-C2D8-3385-40D0944E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506" y="5561128"/>
            <a:ext cx="439164" cy="50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CF90750-9FFA-FB4F-65C5-A755E6E07503}"/>
              </a:ext>
            </a:extLst>
          </p:cNvPr>
          <p:cNvGrpSpPr/>
          <p:nvPr/>
        </p:nvGrpSpPr>
        <p:grpSpPr>
          <a:xfrm>
            <a:off x="8455591" y="3149914"/>
            <a:ext cx="1064290" cy="1197906"/>
            <a:chOff x="7551611" y="408570"/>
            <a:chExt cx="1841679" cy="2472742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16715939-E71E-DDAC-D957-75A4325D7DED}"/>
                </a:ext>
              </a:extLst>
            </p:cNvPr>
            <p:cNvSpPr/>
            <p:nvPr/>
          </p:nvSpPr>
          <p:spPr>
            <a:xfrm>
              <a:off x="7551611" y="408570"/>
              <a:ext cx="1841679" cy="2472742"/>
            </a:xfrm>
            <a:prstGeom prst="roundRect">
              <a:avLst>
                <a:gd name="adj" fmla="val 8149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000" b="1" dirty="0"/>
                <a:t>Conformity Credential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150C1EE4-1661-7C68-6EF7-2478B32F3E55}"/>
                </a:ext>
              </a:extLst>
            </p:cNvPr>
            <p:cNvSpPr/>
            <p:nvPr/>
          </p:nvSpPr>
          <p:spPr>
            <a:xfrm>
              <a:off x="7773767" y="2158525"/>
              <a:ext cx="1374821" cy="4796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000" b="1" dirty="0">
                  <a:solidFill>
                    <a:schemeClr val="accent4">
                      <a:lumMod val="50000"/>
                    </a:schemeClr>
                  </a:solidFill>
                </a:rPr>
                <a:t>Assessments</a:t>
              </a: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2261DCB7-CEA8-7D72-C4B4-D17C8A4A2F84}"/>
                </a:ext>
              </a:extLst>
            </p:cNvPr>
            <p:cNvSpPr/>
            <p:nvPr/>
          </p:nvSpPr>
          <p:spPr>
            <a:xfrm>
              <a:off x="7773768" y="1180929"/>
              <a:ext cx="1374821" cy="6398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000" b="1" dirty="0">
                  <a:solidFill>
                    <a:schemeClr val="accent4">
                      <a:lumMod val="50000"/>
                    </a:schemeClr>
                  </a:solidFill>
                </a:rPr>
                <a:t>Product or facility ID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C539346-0856-2C58-2DBE-41EFC5C32D5E}"/>
                </a:ext>
              </a:extLst>
            </p:cNvPr>
            <p:cNvCxnSpPr>
              <a:cxnSpLocks/>
              <a:stCxn id="101" idx="2"/>
              <a:endCxn id="100" idx="0"/>
            </p:cNvCxnSpPr>
            <p:nvPr/>
          </p:nvCxnSpPr>
          <p:spPr>
            <a:xfrm flipH="1">
              <a:off x="8461178" y="1820785"/>
              <a:ext cx="1" cy="33774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DAD38F1-1A7F-136B-407D-D0EAEAD122F6}"/>
                </a:ext>
              </a:extLst>
            </p:cNvPr>
            <p:cNvSpPr txBox="1"/>
            <p:nvPr/>
          </p:nvSpPr>
          <p:spPr>
            <a:xfrm>
              <a:off x="8505235" y="1820784"/>
              <a:ext cx="731925" cy="397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>
                  <a:solidFill>
                    <a:schemeClr val="bg1"/>
                  </a:solidFill>
                </a:rPr>
                <a:t>includes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77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1A10-5CA1-CD0C-89BE-3CC89ADC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ounded Rectangle 4122">
            <a:extLst>
              <a:ext uri="{FF2B5EF4-FFF2-40B4-BE49-F238E27FC236}">
                <a16:creationId xmlns:a16="http://schemas.microsoft.com/office/drawing/2014/main" id="{41DA85C8-41E1-C495-854B-0757AF2227DE}"/>
              </a:ext>
            </a:extLst>
          </p:cNvPr>
          <p:cNvSpPr/>
          <p:nvPr/>
        </p:nvSpPr>
        <p:spPr>
          <a:xfrm>
            <a:off x="2974834" y="4463409"/>
            <a:ext cx="6287121" cy="1691759"/>
          </a:xfrm>
          <a:prstGeom prst="roundRect">
            <a:avLst>
              <a:gd name="adj" fmla="val 95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UNDERSTAND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17" name="Rounded Rectangle 4116">
            <a:extLst>
              <a:ext uri="{FF2B5EF4-FFF2-40B4-BE49-F238E27FC236}">
                <a16:creationId xmlns:a16="http://schemas.microsoft.com/office/drawing/2014/main" id="{8DE2D0E0-06B9-9401-1B62-C3DC2E43416D}"/>
              </a:ext>
            </a:extLst>
          </p:cNvPr>
          <p:cNvSpPr/>
          <p:nvPr/>
        </p:nvSpPr>
        <p:spPr>
          <a:xfrm>
            <a:off x="800866" y="709907"/>
            <a:ext cx="1918564" cy="5450280"/>
          </a:xfrm>
          <a:prstGeom prst="roundRect">
            <a:avLst>
              <a:gd name="adj" fmla="val 85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SECURE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22" name="Rounded Rectangle 4121">
            <a:extLst>
              <a:ext uri="{FF2B5EF4-FFF2-40B4-BE49-F238E27FC236}">
                <a16:creationId xmlns:a16="http://schemas.microsoft.com/office/drawing/2014/main" id="{94DA19C2-A4A8-7A5D-7CD8-63822E8D15B1}"/>
              </a:ext>
            </a:extLst>
          </p:cNvPr>
          <p:cNvSpPr/>
          <p:nvPr/>
        </p:nvSpPr>
        <p:spPr>
          <a:xfrm>
            <a:off x="2930038" y="2477335"/>
            <a:ext cx="6331916" cy="1830571"/>
          </a:xfrm>
          <a:prstGeom prst="roundRect">
            <a:avLst>
              <a:gd name="adj" fmla="val 9582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sz="1400" dirty="0">
                <a:solidFill>
                  <a:schemeClr val="tx1"/>
                </a:solidFill>
              </a:rPr>
              <a:t>the </a:t>
            </a:r>
            <a:r>
              <a:rPr lang="en-AU" sz="2000" b="1" dirty="0">
                <a:solidFill>
                  <a:schemeClr val="tx1"/>
                </a:solidFill>
              </a:rPr>
              <a:t>DATA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169" name="Rounded Rectangle 4168">
            <a:extLst>
              <a:ext uri="{FF2B5EF4-FFF2-40B4-BE49-F238E27FC236}">
                <a16:creationId xmlns:a16="http://schemas.microsoft.com/office/drawing/2014/main" id="{1B553E8A-F456-4C58-0A6B-EBFE00DB16C2}"/>
              </a:ext>
            </a:extLst>
          </p:cNvPr>
          <p:cNvSpPr/>
          <p:nvPr/>
        </p:nvSpPr>
        <p:spPr>
          <a:xfrm>
            <a:off x="2930041" y="698130"/>
            <a:ext cx="6331917" cy="1582765"/>
          </a:xfrm>
          <a:prstGeom prst="roundRect">
            <a:avLst>
              <a:gd name="adj" fmla="val 95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FIND </a:t>
            </a:r>
            <a:r>
              <a:rPr lang="en-AU" sz="16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EBBA96-233D-5070-D853-C571E00B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411" y="1088169"/>
            <a:ext cx="852231" cy="810114"/>
          </a:xfrm>
          <a:prstGeom prst="rect">
            <a:avLst/>
          </a:prstGeom>
        </p:spPr>
      </p:pic>
      <p:pic>
        <p:nvPicPr>
          <p:cNvPr id="26" name="Picture 25" descr="A close-up of a bar code&#10;&#10;Description automatically generated">
            <a:extLst>
              <a:ext uri="{FF2B5EF4-FFF2-40B4-BE49-F238E27FC236}">
                <a16:creationId xmlns:a16="http://schemas.microsoft.com/office/drawing/2014/main" id="{12396BC2-11B8-6ADE-49F5-7DD42C1C4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23965">
            <a:off x="6143062" y="1404385"/>
            <a:ext cx="516001" cy="306566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FA6E57EE-762E-779D-A867-DADE060C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1613" y="858780"/>
            <a:ext cx="450966" cy="3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ell phone - Free technology icons">
            <a:extLst>
              <a:ext uri="{FF2B5EF4-FFF2-40B4-BE49-F238E27FC236}">
                <a16:creationId xmlns:a16="http://schemas.microsoft.com/office/drawing/2014/main" id="{F6764040-F1EE-D2FE-4B57-93691884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3880" y="865976"/>
            <a:ext cx="420939" cy="3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Black server icon - Free black server icons">
            <a:extLst>
              <a:ext uri="{FF2B5EF4-FFF2-40B4-BE49-F238E27FC236}">
                <a16:creationId xmlns:a16="http://schemas.microsoft.com/office/drawing/2014/main" id="{445C60C1-5FC0-8C15-1723-92598B43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7698" y="1559355"/>
            <a:ext cx="347121" cy="37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90616FE-A666-6300-0CC1-CE80B304F68F}"/>
              </a:ext>
            </a:extLst>
          </p:cNvPr>
          <p:cNvSpPr txBox="1"/>
          <p:nvPr/>
        </p:nvSpPr>
        <p:spPr>
          <a:xfrm>
            <a:off x="8149873" y="1183044"/>
            <a:ext cx="931237" cy="24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/>
              <a:t>Humans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887A2A-7AF0-47BC-FCFC-3ACDFED2AFD3}"/>
              </a:ext>
            </a:extLst>
          </p:cNvPr>
          <p:cNvSpPr txBox="1"/>
          <p:nvPr/>
        </p:nvSpPr>
        <p:spPr>
          <a:xfrm>
            <a:off x="8044991" y="1937142"/>
            <a:ext cx="107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/>
              <a:t>Machines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3EBAFD-BF40-8D7E-CA4C-49A320007AF6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rot="10800000">
            <a:off x="6658725" y="1544130"/>
            <a:ext cx="1488974" cy="201172"/>
          </a:xfrm>
          <a:prstGeom prst="bentConnector3">
            <a:avLst>
              <a:gd name="adj1" fmla="val 2444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02C282-9D46-2BAA-52BF-37489A4F3E65}"/>
              </a:ext>
            </a:extLst>
          </p:cNvPr>
          <p:cNvSpPr txBox="1"/>
          <p:nvPr/>
        </p:nvSpPr>
        <p:spPr>
          <a:xfrm>
            <a:off x="6789724" y="920440"/>
            <a:ext cx="11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Scan barcode on the box or the document</a:t>
            </a:r>
          </a:p>
        </p:txBody>
      </p:sp>
      <p:sp>
        <p:nvSpPr>
          <p:cNvPr id="4223" name="Rounded Rectangle 4222">
            <a:extLst>
              <a:ext uri="{FF2B5EF4-FFF2-40B4-BE49-F238E27FC236}">
                <a16:creationId xmlns:a16="http://schemas.microsoft.com/office/drawing/2014/main" id="{A999BA24-15F5-3630-A52D-B1AADC9DBA2D}"/>
              </a:ext>
            </a:extLst>
          </p:cNvPr>
          <p:cNvSpPr/>
          <p:nvPr/>
        </p:nvSpPr>
        <p:spPr>
          <a:xfrm>
            <a:off x="7691260" y="3027335"/>
            <a:ext cx="1271972" cy="800645"/>
          </a:xfrm>
          <a:prstGeom prst="roundRect">
            <a:avLst>
              <a:gd name="adj" fmla="val 4449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Conformity Credential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(DCC)</a:t>
            </a:r>
          </a:p>
        </p:txBody>
      </p:sp>
      <p:pic>
        <p:nvPicPr>
          <p:cNvPr id="45" name="Picture 6" descr="Digital Certificate Icon Vector Images (over 8,400)">
            <a:extLst>
              <a:ext uri="{FF2B5EF4-FFF2-40B4-BE49-F238E27FC236}">
                <a16:creationId xmlns:a16="http://schemas.microsoft.com/office/drawing/2014/main" id="{EFFF1FCE-955D-6DF5-7AE4-771980DFE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84376" y="3608246"/>
            <a:ext cx="415937" cy="36933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1" name="Rounded Rectangle 4200">
            <a:extLst>
              <a:ext uri="{FF2B5EF4-FFF2-40B4-BE49-F238E27FC236}">
                <a16:creationId xmlns:a16="http://schemas.microsoft.com/office/drawing/2014/main" id="{6C010715-65F7-2F86-9CF9-CCF3E0DE8239}"/>
              </a:ext>
            </a:extLst>
          </p:cNvPr>
          <p:cNvSpPr/>
          <p:nvPr/>
        </p:nvSpPr>
        <p:spPr>
          <a:xfrm>
            <a:off x="4640594" y="3034720"/>
            <a:ext cx="1247805" cy="80220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Product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(DPP)</a:t>
            </a:r>
          </a:p>
        </p:txBody>
      </p:sp>
      <p:pic>
        <p:nvPicPr>
          <p:cNvPr id="4222" name="Picture 6" descr="Digital Certificate Icon Vector Images (over 8,400)">
            <a:extLst>
              <a:ext uri="{FF2B5EF4-FFF2-40B4-BE49-F238E27FC236}">
                <a16:creationId xmlns:a16="http://schemas.microsoft.com/office/drawing/2014/main" id="{762B7425-C44D-02D0-B0C0-629C3147F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10497" y="3618031"/>
            <a:ext cx="434224" cy="3907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2" name="Rounded Rectangle 4181">
            <a:extLst>
              <a:ext uri="{FF2B5EF4-FFF2-40B4-BE49-F238E27FC236}">
                <a16:creationId xmlns:a16="http://schemas.microsoft.com/office/drawing/2014/main" id="{EA6D3281-FA4E-2D3E-FE1B-79CF2F73BA24}"/>
              </a:ext>
            </a:extLst>
          </p:cNvPr>
          <p:cNvSpPr/>
          <p:nvPr/>
        </p:nvSpPr>
        <p:spPr>
          <a:xfrm>
            <a:off x="3115261" y="3048583"/>
            <a:ext cx="1247805" cy="792805"/>
          </a:xfrm>
          <a:prstGeom prst="roundRect">
            <a:avLst>
              <a:gd name="adj" fmla="val 444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Traceability Event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(DTE)</a:t>
            </a:r>
          </a:p>
        </p:txBody>
      </p:sp>
      <p:pic>
        <p:nvPicPr>
          <p:cNvPr id="4190" name="Picture 6" descr="Digital Certificate Icon Vector Images (over 8,400)">
            <a:extLst>
              <a:ext uri="{FF2B5EF4-FFF2-40B4-BE49-F238E27FC236}">
                <a16:creationId xmlns:a16="http://schemas.microsoft.com/office/drawing/2014/main" id="{E5160C19-4333-CA93-4059-1A9799220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70855" y="3608375"/>
            <a:ext cx="415937" cy="410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0" name="Rounded Rectangle 4149">
            <a:extLst>
              <a:ext uri="{FF2B5EF4-FFF2-40B4-BE49-F238E27FC236}">
                <a16:creationId xmlns:a16="http://schemas.microsoft.com/office/drawing/2014/main" id="{44554D8F-62F8-278C-5158-95CC3D8510B0}"/>
              </a:ext>
            </a:extLst>
          </p:cNvPr>
          <p:cNvSpPr/>
          <p:nvPr/>
        </p:nvSpPr>
        <p:spPr>
          <a:xfrm>
            <a:off x="1091753" y="2810897"/>
            <a:ext cx="1385818" cy="783072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Identity Anchor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(DIA)</a:t>
            </a:r>
          </a:p>
        </p:txBody>
      </p:sp>
      <p:cxnSp>
        <p:nvCxnSpPr>
          <p:cNvPr id="4178" name="Straight Arrow Connector 1078">
            <a:extLst>
              <a:ext uri="{FF2B5EF4-FFF2-40B4-BE49-F238E27FC236}">
                <a16:creationId xmlns:a16="http://schemas.microsoft.com/office/drawing/2014/main" id="{444D8802-AFAC-8900-5F24-F1822CBAFF45}"/>
              </a:ext>
            </a:extLst>
          </p:cNvPr>
          <p:cNvCxnSpPr>
            <a:cxnSpLocks/>
            <a:stCxn id="26" idx="1"/>
            <a:endCxn id="18" idx="3"/>
          </p:cNvCxnSpPr>
          <p:nvPr/>
        </p:nvCxnSpPr>
        <p:spPr>
          <a:xfrm flipH="1" flipV="1">
            <a:off x="5249819" y="1563867"/>
            <a:ext cx="893581" cy="73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9" name="Straight Arrow Connector 1078">
            <a:extLst>
              <a:ext uri="{FF2B5EF4-FFF2-40B4-BE49-F238E27FC236}">
                <a16:creationId xmlns:a16="http://schemas.microsoft.com/office/drawing/2014/main" id="{D7020BB0-61AB-70B2-8FAE-AB994936F454}"/>
              </a:ext>
            </a:extLst>
          </p:cNvPr>
          <p:cNvCxnSpPr>
            <a:cxnSpLocks/>
            <a:stCxn id="18" idx="2"/>
            <a:endCxn id="4223" idx="0"/>
          </p:cNvCxnSpPr>
          <p:nvPr/>
        </p:nvCxnSpPr>
        <p:spPr>
          <a:xfrm rot="16200000" flipH="1">
            <a:off x="5927275" y="627364"/>
            <a:ext cx="1056880" cy="3743060"/>
          </a:xfrm>
          <a:prstGeom prst="bentConnector3">
            <a:avLst>
              <a:gd name="adj1" fmla="val 7134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5" name="TextBox 4244">
            <a:extLst>
              <a:ext uri="{FF2B5EF4-FFF2-40B4-BE49-F238E27FC236}">
                <a16:creationId xmlns:a16="http://schemas.microsoft.com/office/drawing/2014/main" id="{CE5B1F6F-EA52-A6FB-ED4D-A31554F3146F}"/>
              </a:ext>
            </a:extLst>
          </p:cNvPr>
          <p:cNvSpPr txBox="1"/>
          <p:nvPr/>
        </p:nvSpPr>
        <p:spPr>
          <a:xfrm>
            <a:off x="3041500" y="3947008"/>
            <a:ext cx="1017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Traceability</a:t>
            </a:r>
          </a:p>
        </p:txBody>
      </p:sp>
      <p:sp>
        <p:nvSpPr>
          <p:cNvPr id="4246" name="TextBox 4245">
            <a:extLst>
              <a:ext uri="{FF2B5EF4-FFF2-40B4-BE49-F238E27FC236}">
                <a16:creationId xmlns:a16="http://schemas.microsoft.com/office/drawing/2014/main" id="{297B0CDF-F2CC-7ED3-87CD-82328F75622E}"/>
              </a:ext>
            </a:extLst>
          </p:cNvPr>
          <p:cNvSpPr txBox="1"/>
          <p:nvPr/>
        </p:nvSpPr>
        <p:spPr>
          <a:xfrm>
            <a:off x="5472632" y="3947008"/>
            <a:ext cx="1144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Transparency</a:t>
            </a:r>
          </a:p>
        </p:txBody>
      </p:sp>
      <p:sp>
        <p:nvSpPr>
          <p:cNvPr id="4247" name="TextBox 4246">
            <a:extLst>
              <a:ext uri="{FF2B5EF4-FFF2-40B4-BE49-F238E27FC236}">
                <a16:creationId xmlns:a16="http://schemas.microsoft.com/office/drawing/2014/main" id="{EEEAD204-3631-CD34-3388-CB2D93F6707A}"/>
              </a:ext>
            </a:extLst>
          </p:cNvPr>
          <p:cNvSpPr txBox="1"/>
          <p:nvPr/>
        </p:nvSpPr>
        <p:spPr>
          <a:xfrm>
            <a:off x="8399668" y="3917651"/>
            <a:ext cx="542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Trust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30CC5D2-456E-AA01-69ED-7C7C302BB76A}"/>
              </a:ext>
            </a:extLst>
          </p:cNvPr>
          <p:cNvSpPr/>
          <p:nvPr/>
        </p:nvSpPr>
        <p:spPr>
          <a:xfrm>
            <a:off x="3918552" y="1157278"/>
            <a:ext cx="1331268" cy="813177"/>
          </a:xfrm>
          <a:prstGeom prst="roundRect">
            <a:avLst>
              <a:gd name="adj" fmla="val 444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Identity Resolver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(IDR)</a:t>
            </a:r>
          </a:p>
        </p:txBody>
      </p:sp>
      <p:pic>
        <p:nvPicPr>
          <p:cNvPr id="4149" name="Picture 2" descr="Database link filled - User Interface &amp; Gesture Icons">
            <a:extLst>
              <a:ext uri="{FF2B5EF4-FFF2-40B4-BE49-F238E27FC236}">
                <a16:creationId xmlns:a16="http://schemas.microsoft.com/office/drawing/2014/main" id="{FFFCF0C5-2236-C334-4724-4CD6B7098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08" y="1725103"/>
            <a:ext cx="512598" cy="45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35">
            <a:extLst>
              <a:ext uri="{FF2B5EF4-FFF2-40B4-BE49-F238E27FC236}">
                <a16:creationId xmlns:a16="http://schemas.microsoft.com/office/drawing/2014/main" id="{486B649C-0FCF-C8A9-B75E-6A701A58DD25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rot="10800000" flipV="1">
            <a:off x="6658725" y="1037254"/>
            <a:ext cx="1415156" cy="506875"/>
          </a:xfrm>
          <a:prstGeom prst="bentConnector3">
            <a:avLst>
              <a:gd name="adj1" fmla="val 2058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TextBox 4103">
            <a:extLst>
              <a:ext uri="{FF2B5EF4-FFF2-40B4-BE49-F238E27FC236}">
                <a16:creationId xmlns:a16="http://schemas.microsoft.com/office/drawing/2014/main" id="{4ABBC24C-3A84-0E8D-D14A-E2C11D8971B2}"/>
              </a:ext>
            </a:extLst>
          </p:cNvPr>
          <p:cNvSpPr txBox="1"/>
          <p:nvPr/>
        </p:nvSpPr>
        <p:spPr>
          <a:xfrm>
            <a:off x="5314638" y="1094976"/>
            <a:ext cx="66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Get list of links</a:t>
            </a:r>
          </a:p>
        </p:txBody>
      </p:sp>
      <p:cxnSp>
        <p:nvCxnSpPr>
          <p:cNvPr id="4109" name="Straight Arrow Connector 1078">
            <a:extLst>
              <a:ext uri="{FF2B5EF4-FFF2-40B4-BE49-F238E27FC236}">
                <a16:creationId xmlns:a16="http://schemas.microsoft.com/office/drawing/2014/main" id="{251C9866-A990-4D19-8164-816D10CFF087}"/>
              </a:ext>
            </a:extLst>
          </p:cNvPr>
          <p:cNvCxnSpPr>
            <a:cxnSpLocks/>
            <a:stCxn id="18" idx="2"/>
            <a:endCxn id="4201" idx="0"/>
          </p:cNvCxnSpPr>
          <p:nvPr/>
        </p:nvCxnSpPr>
        <p:spPr>
          <a:xfrm rot="16200000" flipH="1">
            <a:off x="4392209" y="2162431"/>
            <a:ext cx="1064265" cy="680311"/>
          </a:xfrm>
          <a:prstGeom prst="bentConnector3">
            <a:avLst>
              <a:gd name="adj1" fmla="val 7120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1078">
            <a:extLst>
              <a:ext uri="{FF2B5EF4-FFF2-40B4-BE49-F238E27FC236}">
                <a16:creationId xmlns:a16="http://schemas.microsoft.com/office/drawing/2014/main" id="{7C22889F-AC4A-6D7E-5602-8354F9E26FD0}"/>
              </a:ext>
            </a:extLst>
          </p:cNvPr>
          <p:cNvCxnSpPr>
            <a:cxnSpLocks/>
          </p:cNvCxnSpPr>
          <p:nvPr/>
        </p:nvCxnSpPr>
        <p:spPr>
          <a:xfrm rot="5400000">
            <a:off x="3761615" y="2220939"/>
            <a:ext cx="1078128" cy="577161"/>
          </a:xfrm>
          <a:prstGeom prst="bentConnector3">
            <a:avLst>
              <a:gd name="adj1" fmla="val 7092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TextBox 4114">
            <a:extLst>
              <a:ext uri="{FF2B5EF4-FFF2-40B4-BE49-F238E27FC236}">
                <a16:creationId xmlns:a16="http://schemas.microsoft.com/office/drawing/2014/main" id="{AF67D0D9-61BB-5EC9-BD5B-F00E3CB8F928}"/>
              </a:ext>
            </a:extLst>
          </p:cNvPr>
          <p:cNvSpPr txBox="1"/>
          <p:nvPr/>
        </p:nvSpPr>
        <p:spPr>
          <a:xfrm>
            <a:off x="8554669" y="1531268"/>
            <a:ext cx="52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/>
              <a:t>Or</a:t>
            </a:r>
          </a:p>
        </p:txBody>
      </p:sp>
      <p:sp>
        <p:nvSpPr>
          <p:cNvPr id="4119" name="Rounded Rectangle 4118">
            <a:extLst>
              <a:ext uri="{FF2B5EF4-FFF2-40B4-BE49-F238E27FC236}">
                <a16:creationId xmlns:a16="http://schemas.microsoft.com/office/drawing/2014/main" id="{8D80A42E-C888-7C86-8C29-4CB9EFA56319}"/>
              </a:ext>
            </a:extLst>
          </p:cNvPr>
          <p:cNvSpPr/>
          <p:nvPr/>
        </p:nvSpPr>
        <p:spPr>
          <a:xfrm>
            <a:off x="1077336" y="4484695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Verifiable Credentials Profile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(VCP)</a:t>
            </a:r>
          </a:p>
        </p:txBody>
      </p:sp>
      <p:sp>
        <p:nvSpPr>
          <p:cNvPr id="4120" name="Rounded Rectangle 4119">
            <a:extLst>
              <a:ext uri="{FF2B5EF4-FFF2-40B4-BE49-F238E27FC236}">
                <a16:creationId xmlns:a16="http://schemas.microsoft.com/office/drawing/2014/main" id="{360CE89B-75EC-0023-8582-E29C57103206}"/>
              </a:ext>
            </a:extLst>
          </p:cNvPr>
          <p:cNvSpPr/>
          <p:nvPr/>
        </p:nvSpPr>
        <p:spPr>
          <a:xfrm>
            <a:off x="1053708" y="1201395"/>
            <a:ext cx="1385818" cy="813176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Decentralised Access Control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(DAC)</a:t>
            </a:r>
          </a:p>
        </p:txBody>
      </p:sp>
      <p:sp>
        <p:nvSpPr>
          <p:cNvPr id="4145" name="Rounded Rectangle 4144">
            <a:extLst>
              <a:ext uri="{FF2B5EF4-FFF2-40B4-BE49-F238E27FC236}">
                <a16:creationId xmlns:a16="http://schemas.microsoft.com/office/drawing/2014/main" id="{651CB156-FFAC-A9D7-DCF4-B94B8AA36A8A}"/>
              </a:ext>
            </a:extLst>
          </p:cNvPr>
          <p:cNvSpPr/>
          <p:nvPr/>
        </p:nvSpPr>
        <p:spPr>
          <a:xfrm>
            <a:off x="9491673" y="677070"/>
            <a:ext cx="1918564" cy="5432284"/>
          </a:xfrm>
          <a:prstGeom prst="roundRect">
            <a:avLst>
              <a:gd name="adj" fmla="val 85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VALUE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57" name="Rounded Rectangle 4256">
            <a:extLst>
              <a:ext uri="{FF2B5EF4-FFF2-40B4-BE49-F238E27FC236}">
                <a16:creationId xmlns:a16="http://schemas.microsoft.com/office/drawing/2014/main" id="{797B2BC5-4810-29C1-1E07-28A94FDB1519}"/>
              </a:ext>
            </a:extLst>
          </p:cNvPr>
          <p:cNvSpPr/>
          <p:nvPr/>
        </p:nvSpPr>
        <p:spPr>
          <a:xfrm>
            <a:off x="7583156" y="4860857"/>
            <a:ext cx="1331268" cy="813177"/>
          </a:xfrm>
          <a:prstGeom prst="roundRect">
            <a:avLst>
              <a:gd name="adj" fmla="val 444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Sustainability Vocabulary Catalogue</a:t>
            </a:r>
          </a:p>
          <a:p>
            <a:pPr algn="ctr"/>
            <a:r>
              <a:rPr lang="en-AU" sz="1200" b="1" dirty="0">
                <a:solidFill>
                  <a:schemeClr val="tx1"/>
                </a:solidFill>
              </a:rPr>
              <a:t>(SVC)</a:t>
            </a:r>
          </a:p>
        </p:txBody>
      </p:sp>
      <p:sp>
        <p:nvSpPr>
          <p:cNvPr id="4260" name="Rounded Rectangle 4259">
            <a:extLst>
              <a:ext uri="{FF2B5EF4-FFF2-40B4-BE49-F238E27FC236}">
                <a16:creationId xmlns:a16="http://schemas.microsoft.com/office/drawing/2014/main" id="{86837B46-A1A6-3C1D-B835-E092A82D074C}"/>
              </a:ext>
            </a:extLst>
          </p:cNvPr>
          <p:cNvSpPr/>
          <p:nvPr/>
        </p:nvSpPr>
        <p:spPr>
          <a:xfrm>
            <a:off x="9784588" y="2750524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Community Activation Program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(CAP)</a:t>
            </a:r>
          </a:p>
        </p:txBody>
      </p:sp>
      <p:sp>
        <p:nvSpPr>
          <p:cNvPr id="4261" name="Rounded Rectangle 4260">
            <a:extLst>
              <a:ext uri="{FF2B5EF4-FFF2-40B4-BE49-F238E27FC236}">
                <a16:creationId xmlns:a16="http://schemas.microsoft.com/office/drawing/2014/main" id="{1432A303-173D-18D8-21E6-E7743FE3177A}"/>
              </a:ext>
            </a:extLst>
          </p:cNvPr>
          <p:cNvSpPr/>
          <p:nvPr/>
        </p:nvSpPr>
        <p:spPr>
          <a:xfrm>
            <a:off x="9758046" y="1145072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Business Case Template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(BCT)</a:t>
            </a:r>
          </a:p>
        </p:txBody>
      </p:sp>
      <p:sp>
        <p:nvSpPr>
          <p:cNvPr id="4262" name="Rounded Rectangle 4261">
            <a:extLst>
              <a:ext uri="{FF2B5EF4-FFF2-40B4-BE49-F238E27FC236}">
                <a16:creationId xmlns:a16="http://schemas.microsoft.com/office/drawing/2014/main" id="{4399C146-D219-A09E-C042-B068756663B7}"/>
              </a:ext>
            </a:extLst>
          </p:cNvPr>
          <p:cNvSpPr/>
          <p:nvPr/>
        </p:nvSpPr>
        <p:spPr>
          <a:xfrm>
            <a:off x="9784589" y="4432983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Value Assessment Framework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(VAF)</a:t>
            </a:r>
          </a:p>
        </p:txBody>
      </p:sp>
      <p:pic>
        <p:nvPicPr>
          <p:cNvPr id="4269" name="Picture 4268">
            <a:extLst>
              <a:ext uri="{FF2B5EF4-FFF2-40B4-BE49-F238E27FC236}">
                <a16:creationId xmlns:a16="http://schemas.microsoft.com/office/drawing/2014/main" id="{BE677DDB-7FC3-4428-28D5-B7360576F3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8628661" y="5422201"/>
            <a:ext cx="428887" cy="439672"/>
          </a:xfrm>
          <a:prstGeom prst="rect">
            <a:avLst/>
          </a:prstGeom>
        </p:spPr>
      </p:pic>
      <p:sp>
        <p:nvSpPr>
          <p:cNvPr id="4270" name="Oval 4269">
            <a:extLst>
              <a:ext uri="{FF2B5EF4-FFF2-40B4-BE49-F238E27FC236}">
                <a16:creationId xmlns:a16="http://schemas.microsoft.com/office/drawing/2014/main" id="{FB6D24EE-60B8-4CB0-70D8-C5B3BE893CA3}"/>
              </a:ext>
            </a:extLst>
          </p:cNvPr>
          <p:cNvSpPr/>
          <p:nvPr/>
        </p:nvSpPr>
        <p:spPr>
          <a:xfrm>
            <a:off x="5710680" y="4835509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IFRS/GRI etc</a:t>
            </a:r>
          </a:p>
        </p:txBody>
      </p:sp>
      <p:sp>
        <p:nvSpPr>
          <p:cNvPr id="4271" name="Oval 4270">
            <a:extLst>
              <a:ext uri="{FF2B5EF4-FFF2-40B4-BE49-F238E27FC236}">
                <a16:creationId xmlns:a16="http://schemas.microsoft.com/office/drawing/2014/main" id="{D464BC19-2BC7-6A39-4259-E84B8F667FF8}"/>
              </a:ext>
            </a:extLst>
          </p:cNvPr>
          <p:cNvSpPr/>
          <p:nvPr/>
        </p:nvSpPr>
        <p:spPr>
          <a:xfrm>
            <a:off x="5710680" y="5101096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ISO/IEC etc</a:t>
            </a:r>
          </a:p>
        </p:txBody>
      </p:sp>
      <p:sp>
        <p:nvSpPr>
          <p:cNvPr id="4273" name="Oval 4272">
            <a:extLst>
              <a:ext uri="{FF2B5EF4-FFF2-40B4-BE49-F238E27FC236}">
                <a16:creationId xmlns:a16="http://schemas.microsoft.com/office/drawing/2014/main" id="{CAD7825F-F22B-D57C-4902-A751B56419EA}"/>
              </a:ext>
            </a:extLst>
          </p:cNvPr>
          <p:cNvSpPr/>
          <p:nvPr/>
        </p:nvSpPr>
        <p:spPr>
          <a:xfrm>
            <a:off x="5710680" y="5373407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UNEP/FAO etc</a:t>
            </a:r>
          </a:p>
        </p:txBody>
      </p:sp>
      <p:cxnSp>
        <p:nvCxnSpPr>
          <p:cNvPr id="4275" name="Straight Arrow Connector 1078">
            <a:extLst>
              <a:ext uri="{FF2B5EF4-FFF2-40B4-BE49-F238E27FC236}">
                <a16:creationId xmlns:a16="http://schemas.microsoft.com/office/drawing/2014/main" id="{F91C8384-2920-0715-09C0-091BBF8CECF8}"/>
              </a:ext>
            </a:extLst>
          </p:cNvPr>
          <p:cNvCxnSpPr>
            <a:cxnSpLocks/>
            <a:stCxn id="4257" idx="1"/>
            <a:endCxn id="4270" idx="6"/>
          </p:cNvCxnSpPr>
          <p:nvPr/>
        </p:nvCxnSpPr>
        <p:spPr>
          <a:xfrm rot="10800000">
            <a:off x="6718283" y="4954092"/>
            <a:ext cx="864874" cy="313354"/>
          </a:xfrm>
          <a:prstGeom prst="bentConnector3">
            <a:avLst>
              <a:gd name="adj1" fmla="val 6260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8" name="Straight Arrow Connector 1078">
            <a:extLst>
              <a:ext uri="{FF2B5EF4-FFF2-40B4-BE49-F238E27FC236}">
                <a16:creationId xmlns:a16="http://schemas.microsoft.com/office/drawing/2014/main" id="{25732DEA-439C-02AD-5DEE-A7ED50209FF9}"/>
              </a:ext>
            </a:extLst>
          </p:cNvPr>
          <p:cNvCxnSpPr>
            <a:cxnSpLocks/>
            <a:stCxn id="4257" idx="1"/>
            <a:endCxn id="4271" idx="6"/>
          </p:cNvCxnSpPr>
          <p:nvPr/>
        </p:nvCxnSpPr>
        <p:spPr>
          <a:xfrm rot="10800000">
            <a:off x="6718283" y="5219680"/>
            <a:ext cx="864874" cy="47767"/>
          </a:xfrm>
          <a:prstGeom prst="bentConnector3">
            <a:avLst>
              <a:gd name="adj1" fmla="val 6260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9" name="Straight Arrow Connector 1078">
            <a:extLst>
              <a:ext uri="{FF2B5EF4-FFF2-40B4-BE49-F238E27FC236}">
                <a16:creationId xmlns:a16="http://schemas.microsoft.com/office/drawing/2014/main" id="{10436A19-2198-F2ED-A808-1E80DB6E10AF}"/>
              </a:ext>
            </a:extLst>
          </p:cNvPr>
          <p:cNvCxnSpPr>
            <a:cxnSpLocks/>
            <a:stCxn id="4257" idx="1"/>
            <a:endCxn id="4273" idx="6"/>
          </p:cNvCxnSpPr>
          <p:nvPr/>
        </p:nvCxnSpPr>
        <p:spPr>
          <a:xfrm rot="10800000" flipV="1">
            <a:off x="6718283" y="5267446"/>
            <a:ext cx="864874" cy="224544"/>
          </a:xfrm>
          <a:prstGeom prst="bentConnector3">
            <a:avLst>
              <a:gd name="adj1" fmla="val 6145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6" name="TextBox 4285">
            <a:extLst>
              <a:ext uri="{FF2B5EF4-FFF2-40B4-BE49-F238E27FC236}">
                <a16:creationId xmlns:a16="http://schemas.microsoft.com/office/drawing/2014/main" id="{FE7B02A5-F93B-356E-2677-AD5D8CF8A9B2}"/>
              </a:ext>
            </a:extLst>
          </p:cNvPr>
          <p:cNvSpPr txBox="1"/>
          <p:nvPr/>
        </p:nvSpPr>
        <p:spPr>
          <a:xfrm>
            <a:off x="6979111" y="5001280"/>
            <a:ext cx="80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catalogs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270D6-0F0C-3732-C6B6-E3315DA8279B}"/>
              </a:ext>
            </a:extLst>
          </p:cNvPr>
          <p:cNvSpPr txBox="1"/>
          <p:nvPr/>
        </p:nvSpPr>
        <p:spPr>
          <a:xfrm>
            <a:off x="5596224" y="5870944"/>
            <a:ext cx="157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Global references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264AE5-DB29-0761-0BF4-190DA865E1CC}"/>
              </a:ext>
            </a:extLst>
          </p:cNvPr>
          <p:cNvSpPr txBox="1"/>
          <p:nvPr/>
        </p:nvSpPr>
        <p:spPr>
          <a:xfrm>
            <a:off x="3385947" y="5875889"/>
            <a:ext cx="191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1000’s Sectoral/local rules</a:t>
            </a:r>
          </a:p>
        </p:txBody>
      </p:sp>
      <p:cxnSp>
        <p:nvCxnSpPr>
          <p:cNvPr id="59" name="Straight Arrow Connector 1078">
            <a:extLst>
              <a:ext uri="{FF2B5EF4-FFF2-40B4-BE49-F238E27FC236}">
                <a16:creationId xmlns:a16="http://schemas.microsoft.com/office/drawing/2014/main" id="{3CE840E2-AA78-91FD-DEFC-32AEAA6F654B}"/>
              </a:ext>
            </a:extLst>
          </p:cNvPr>
          <p:cNvCxnSpPr>
            <a:cxnSpLocks/>
            <a:stCxn id="56" idx="3"/>
            <a:endCxn id="4273" idx="2"/>
          </p:cNvCxnSpPr>
          <p:nvPr/>
        </p:nvCxnSpPr>
        <p:spPr>
          <a:xfrm>
            <a:off x="4740117" y="5373657"/>
            <a:ext cx="970563" cy="118333"/>
          </a:xfrm>
          <a:prstGeom prst="bentConnector3">
            <a:avLst>
              <a:gd name="adj1" fmla="val 683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078">
            <a:extLst>
              <a:ext uri="{FF2B5EF4-FFF2-40B4-BE49-F238E27FC236}">
                <a16:creationId xmlns:a16="http://schemas.microsoft.com/office/drawing/2014/main" id="{1CD8C14E-AA37-7EA9-F562-90DCBF5BBA9F}"/>
              </a:ext>
            </a:extLst>
          </p:cNvPr>
          <p:cNvCxnSpPr>
            <a:cxnSpLocks/>
            <a:stCxn id="56" idx="3"/>
            <a:endCxn id="4271" idx="2"/>
          </p:cNvCxnSpPr>
          <p:nvPr/>
        </p:nvCxnSpPr>
        <p:spPr>
          <a:xfrm flipV="1">
            <a:off x="4740117" y="5219679"/>
            <a:ext cx="970563" cy="153978"/>
          </a:xfrm>
          <a:prstGeom prst="bentConnector3">
            <a:avLst>
              <a:gd name="adj1" fmla="val 683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1078">
            <a:extLst>
              <a:ext uri="{FF2B5EF4-FFF2-40B4-BE49-F238E27FC236}">
                <a16:creationId xmlns:a16="http://schemas.microsoft.com/office/drawing/2014/main" id="{7186BCCD-3335-9059-AE26-A2169DA28FDD}"/>
              </a:ext>
            </a:extLst>
          </p:cNvPr>
          <p:cNvCxnSpPr>
            <a:cxnSpLocks/>
            <a:stCxn id="56" idx="3"/>
            <a:endCxn id="4270" idx="2"/>
          </p:cNvCxnSpPr>
          <p:nvPr/>
        </p:nvCxnSpPr>
        <p:spPr>
          <a:xfrm flipV="1">
            <a:off x="4740117" y="4954092"/>
            <a:ext cx="970563" cy="419565"/>
          </a:xfrm>
          <a:prstGeom prst="bentConnector3">
            <a:avLst>
              <a:gd name="adj1" fmla="val 6633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9" name="Group 4198">
            <a:extLst>
              <a:ext uri="{FF2B5EF4-FFF2-40B4-BE49-F238E27FC236}">
                <a16:creationId xmlns:a16="http://schemas.microsoft.com/office/drawing/2014/main" id="{038FDC8F-F034-DC7E-F0EC-052A95F5F4ED}"/>
              </a:ext>
            </a:extLst>
          </p:cNvPr>
          <p:cNvGrpSpPr/>
          <p:nvPr/>
        </p:nvGrpSpPr>
        <p:grpSpPr>
          <a:xfrm>
            <a:off x="3480094" y="4908272"/>
            <a:ext cx="1508804" cy="1043177"/>
            <a:chOff x="7911098" y="5247630"/>
            <a:chExt cx="1546746" cy="109835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5BC64D4-0AF4-F1DE-E41E-0C61988696AC}"/>
                </a:ext>
              </a:extLst>
            </p:cNvPr>
            <p:cNvSpPr/>
            <p:nvPr/>
          </p:nvSpPr>
          <p:spPr>
            <a:xfrm>
              <a:off x="7911098" y="5247630"/>
              <a:ext cx="1291709" cy="979997"/>
            </a:xfrm>
            <a:prstGeom prst="roundRect">
              <a:avLst>
                <a:gd name="adj" fmla="val 444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77F386-8955-2520-FA08-8D79AB25051A}"/>
                </a:ext>
              </a:extLst>
            </p:cNvPr>
            <p:cNvSpPr/>
            <p:nvPr/>
          </p:nvSpPr>
          <p:spPr>
            <a:xfrm>
              <a:off x="8466183" y="5777562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TSM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C0E39E-B573-8650-DB90-E9BE90CE55E5}"/>
                </a:ext>
              </a:extLst>
            </p:cNvPr>
            <p:cNvSpPr/>
            <p:nvPr/>
          </p:nvSpPr>
          <p:spPr>
            <a:xfrm>
              <a:off x="8184351" y="5619549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ABNT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20EE593-D6EA-5024-B83B-1862C897F49F}"/>
                </a:ext>
              </a:extLst>
            </p:cNvPr>
            <p:cNvSpPr/>
            <p:nvPr/>
          </p:nvSpPr>
          <p:spPr>
            <a:xfrm>
              <a:off x="7932600" y="5491382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MLA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2BAF0A7-66D1-0D93-18ED-A59918C97BA1}"/>
                </a:ext>
              </a:extLst>
            </p:cNvPr>
            <p:cNvSpPr/>
            <p:nvPr/>
          </p:nvSpPr>
          <p:spPr>
            <a:xfrm>
              <a:off x="8066776" y="5349529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RBA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8302D9-AB30-104A-EC3F-95A81428C1A4}"/>
                </a:ext>
              </a:extLst>
            </p:cNvPr>
            <p:cNvSpPr/>
            <p:nvPr/>
          </p:nvSpPr>
          <p:spPr>
            <a:xfrm>
              <a:off x="8535478" y="5628506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IRMA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FD3961-5D96-F173-F998-0EFDC8F9AAC1}"/>
                </a:ext>
              </a:extLst>
            </p:cNvPr>
            <p:cNvSpPr/>
            <p:nvPr/>
          </p:nvSpPr>
          <p:spPr>
            <a:xfrm>
              <a:off x="8449725" y="5478276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ASRO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9884512-A850-EA6D-41E3-85B46744E247}"/>
                </a:ext>
              </a:extLst>
            </p:cNvPr>
            <p:cNvSpPr/>
            <p:nvPr/>
          </p:nvSpPr>
          <p:spPr>
            <a:xfrm>
              <a:off x="8492474" y="530095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ASC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BAB94D1-C083-FF16-EEC2-727EBB55D584}"/>
                </a:ext>
              </a:extLst>
            </p:cNvPr>
            <p:cNvSpPr/>
            <p:nvPr/>
          </p:nvSpPr>
          <p:spPr>
            <a:xfrm>
              <a:off x="8124002" y="593306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NGER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0BA9CF-98EC-0071-760E-84B6D647D3D2}"/>
                </a:ext>
              </a:extLst>
            </p:cNvPr>
            <p:cNvSpPr/>
            <p:nvPr/>
          </p:nvSpPr>
          <p:spPr>
            <a:xfrm>
              <a:off x="8039461" y="5780700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VCS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BD274C2-3152-947A-53E3-FA7A94F8966C}"/>
                </a:ext>
              </a:extLst>
            </p:cNvPr>
            <p:cNvSpPr/>
            <p:nvPr/>
          </p:nvSpPr>
          <p:spPr>
            <a:xfrm>
              <a:off x="8570278" y="594089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Etc..</a:t>
              </a:r>
            </a:p>
          </p:txBody>
        </p:sp>
        <p:pic>
          <p:nvPicPr>
            <p:cNvPr id="4274" name="Picture 4273">
              <a:extLst>
                <a:ext uri="{FF2B5EF4-FFF2-40B4-BE49-F238E27FC236}">
                  <a16:creationId xmlns:a16="http://schemas.microsoft.com/office/drawing/2014/main" id="{FD400CAA-86ED-4CEB-824A-071ADAF4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76383" y="5985947"/>
              <a:ext cx="381461" cy="360033"/>
            </a:xfrm>
            <a:prstGeom prst="rect">
              <a:avLst/>
            </a:prstGeom>
          </p:spPr>
        </p:pic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CF1BA136-5327-0F16-473C-E5BEF4EA8BDF}"/>
              </a:ext>
            </a:extLst>
          </p:cNvPr>
          <p:cNvSpPr txBox="1"/>
          <p:nvPr/>
        </p:nvSpPr>
        <p:spPr>
          <a:xfrm>
            <a:off x="4733523" y="5096533"/>
            <a:ext cx="71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maps to</a:t>
            </a:r>
          </a:p>
        </p:txBody>
      </p:sp>
      <p:sp>
        <p:nvSpPr>
          <p:cNvPr id="4125" name="Oval 4124">
            <a:extLst>
              <a:ext uri="{FF2B5EF4-FFF2-40B4-BE49-F238E27FC236}">
                <a16:creationId xmlns:a16="http://schemas.microsoft.com/office/drawing/2014/main" id="{5E9B98A6-D962-F05B-D4F4-BB64380BDFB6}"/>
              </a:ext>
            </a:extLst>
          </p:cNvPr>
          <p:cNvSpPr/>
          <p:nvPr/>
        </p:nvSpPr>
        <p:spPr>
          <a:xfrm>
            <a:off x="5718719" y="5630388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ESRS/SEC etc</a:t>
            </a:r>
          </a:p>
        </p:txBody>
      </p:sp>
      <p:cxnSp>
        <p:nvCxnSpPr>
          <p:cNvPr id="4132" name="Straight Arrow Connector 1078">
            <a:extLst>
              <a:ext uri="{FF2B5EF4-FFF2-40B4-BE49-F238E27FC236}">
                <a16:creationId xmlns:a16="http://schemas.microsoft.com/office/drawing/2014/main" id="{7D486F31-9942-7056-A5DA-96EBE9B4A8F4}"/>
              </a:ext>
            </a:extLst>
          </p:cNvPr>
          <p:cNvCxnSpPr>
            <a:cxnSpLocks/>
            <a:stCxn id="4257" idx="1"/>
            <a:endCxn id="4125" idx="6"/>
          </p:cNvCxnSpPr>
          <p:nvPr/>
        </p:nvCxnSpPr>
        <p:spPr>
          <a:xfrm rot="10800000" flipV="1">
            <a:off x="6726321" y="5267445"/>
            <a:ext cx="856835" cy="481525"/>
          </a:xfrm>
          <a:prstGeom prst="bentConnector3">
            <a:avLst>
              <a:gd name="adj1" fmla="val 6272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1078">
            <a:extLst>
              <a:ext uri="{FF2B5EF4-FFF2-40B4-BE49-F238E27FC236}">
                <a16:creationId xmlns:a16="http://schemas.microsoft.com/office/drawing/2014/main" id="{593C8AED-575C-851F-947D-8A3FB2CFE461}"/>
              </a:ext>
            </a:extLst>
          </p:cNvPr>
          <p:cNvCxnSpPr>
            <a:cxnSpLocks/>
            <a:stCxn id="56" idx="3"/>
            <a:endCxn id="4125" idx="2"/>
          </p:cNvCxnSpPr>
          <p:nvPr/>
        </p:nvCxnSpPr>
        <p:spPr>
          <a:xfrm>
            <a:off x="4740117" y="5373657"/>
            <a:ext cx="978602" cy="375314"/>
          </a:xfrm>
          <a:prstGeom prst="bentConnector3">
            <a:avLst>
              <a:gd name="adj1" fmla="val 67217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3339547-0E9F-C3F4-B62A-7465F49F4739}"/>
              </a:ext>
            </a:extLst>
          </p:cNvPr>
          <p:cNvSpPr txBox="1"/>
          <p:nvPr/>
        </p:nvSpPr>
        <p:spPr>
          <a:xfrm>
            <a:off x="5799990" y="2484720"/>
            <a:ext cx="12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Get the data</a:t>
            </a:r>
          </a:p>
        </p:txBody>
      </p:sp>
      <p:sp>
        <p:nvSpPr>
          <p:cNvPr id="4184" name="TextBox 4183">
            <a:extLst>
              <a:ext uri="{FF2B5EF4-FFF2-40B4-BE49-F238E27FC236}">
                <a16:creationId xmlns:a16="http://schemas.microsoft.com/office/drawing/2014/main" id="{4CD7A884-B9C2-2D3A-0423-68DEACC5B958}"/>
              </a:ext>
            </a:extLst>
          </p:cNvPr>
          <p:cNvSpPr txBox="1"/>
          <p:nvPr/>
        </p:nvSpPr>
        <p:spPr>
          <a:xfrm>
            <a:off x="942989" y="2060057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Prove authority to access sensitive data, no matter where it is located.</a:t>
            </a:r>
          </a:p>
        </p:txBody>
      </p:sp>
      <p:sp>
        <p:nvSpPr>
          <p:cNvPr id="4185" name="TextBox 4184">
            <a:extLst>
              <a:ext uri="{FF2B5EF4-FFF2-40B4-BE49-F238E27FC236}">
                <a16:creationId xmlns:a16="http://schemas.microsoft.com/office/drawing/2014/main" id="{E0E026B9-3121-638C-3F33-BCD8B7F778AD}"/>
              </a:ext>
            </a:extLst>
          </p:cNvPr>
          <p:cNvSpPr txBox="1"/>
          <p:nvPr/>
        </p:nvSpPr>
        <p:spPr>
          <a:xfrm>
            <a:off x="878236" y="3673664"/>
            <a:ext cx="1708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Get proof of identity and role from a trust authority and use it anywhere</a:t>
            </a:r>
          </a:p>
        </p:txBody>
      </p:sp>
      <p:sp>
        <p:nvSpPr>
          <p:cNvPr id="4186" name="TextBox 4185">
            <a:extLst>
              <a:ext uri="{FF2B5EF4-FFF2-40B4-BE49-F238E27FC236}">
                <a16:creationId xmlns:a16="http://schemas.microsoft.com/office/drawing/2014/main" id="{11721863-B5A6-04FF-DDC2-4C722CE5F2EE}"/>
              </a:ext>
            </a:extLst>
          </p:cNvPr>
          <p:cNvSpPr txBox="1"/>
          <p:nvPr/>
        </p:nvSpPr>
        <p:spPr>
          <a:xfrm>
            <a:off x="871343" y="5385392"/>
            <a:ext cx="17472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Make all credentials tamper-proof, verifiable, revokable &amp; interoperable</a:t>
            </a:r>
          </a:p>
        </p:txBody>
      </p:sp>
      <p:sp>
        <p:nvSpPr>
          <p:cNvPr id="4187" name="TextBox 4186">
            <a:extLst>
              <a:ext uri="{FF2B5EF4-FFF2-40B4-BE49-F238E27FC236}">
                <a16:creationId xmlns:a16="http://schemas.microsoft.com/office/drawing/2014/main" id="{181EC5DE-22D5-22A0-74F5-BBDAE14DD73E}"/>
              </a:ext>
            </a:extLst>
          </p:cNvPr>
          <p:cNvSpPr txBox="1"/>
          <p:nvPr/>
        </p:nvSpPr>
        <p:spPr>
          <a:xfrm>
            <a:off x="9667558" y="2038074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Individual organisation business case for UNTP implementation</a:t>
            </a:r>
          </a:p>
        </p:txBody>
      </p:sp>
      <p:sp>
        <p:nvSpPr>
          <p:cNvPr id="4188" name="TextBox 4187">
            <a:extLst>
              <a:ext uri="{FF2B5EF4-FFF2-40B4-BE49-F238E27FC236}">
                <a16:creationId xmlns:a16="http://schemas.microsoft.com/office/drawing/2014/main" id="{4FF7365F-F1DF-EAC1-9D7B-9E09F3D74DE7}"/>
              </a:ext>
            </a:extLst>
          </p:cNvPr>
          <p:cNvSpPr txBox="1"/>
          <p:nvPr/>
        </p:nvSpPr>
        <p:spPr>
          <a:xfrm>
            <a:off x="9667558" y="3596688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A community level business case for collective action.</a:t>
            </a:r>
          </a:p>
        </p:txBody>
      </p:sp>
      <p:sp>
        <p:nvSpPr>
          <p:cNvPr id="4189" name="TextBox 4188">
            <a:extLst>
              <a:ext uri="{FF2B5EF4-FFF2-40B4-BE49-F238E27FC236}">
                <a16:creationId xmlns:a16="http://schemas.microsoft.com/office/drawing/2014/main" id="{5771BA83-19A2-700D-DB54-B852C0A97D5D}"/>
              </a:ext>
            </a:extLst>
          </p:cNvPr>
          <p:cNvSpPr txBox="1"/>
          <p:nvPr/>
        </p:nvSpPr>
        <p:spPr>
          <a:xfrm>
            <a:off x="9667558" y="5350751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Ongoing post-implementation reporting to track value.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2E47CE-FE04-A3D6-6438-61DF4B175C65}"/>
              </a:ext>
            </a:extLst>
          </p:cNvPr>
          <p:cNvSpPr/>
          <p:nvPr/>
        </p:nvSpPr>
        <p:spPr>
          <a:xfrm>
            <a:off x="6165928" y="3033105"/>
            <a:ext cx="1247804" cy="80220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Facility Record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(DFR)</a:t>
            </a:r>
          </a:p>
        </p:txBody>
      </p:sp>
      <p:cxnSp>
        <p:nvCxnSpPr>
          <p:cNvPr id="15" name="Straight Arrow Connector 1078">
            <a:extLst>
              <a:ext uri="{FF2B5EF4-FFF2-40B4-BE49-F238E27FC236}">
                <a16:creationId xmlns:a16="http://schemas.microsoft.com/office/drawing/2014/main" id="{D767DC95-C575-5909-C6B3-BA7DF8B0053D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 rot="16200000" flipH="1">
            <a:off x="5155683" y="1398958"/>
            <a:ext cx="1062650" cy="2205645"/>
          </a:xfrm>
          <a:prstGeom prst="bentConnector3">
            <a:avLst>
              <a:gd name="adj1" fmla="val 7123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Digital Certificate Icon Vector Images (over 8,400)">
            <a:extLst>
              <a:ext uri="{FF2B5EF4-FFF2-40B4-BE49-F238E27FC236}">
                <a16:creationId xmlns:a16="http://schemas.microsoft.com/office/drawing/2014/main" id="{1D6FCE22-E3D6-DF8E-6CE9-E6ECF21D0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93975" y="3675327"/>
            <a:ext cx="434224" cy="3907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05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5FE1CB3-AA96-EAF4-9C6E-927B50DA7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669" y="5725361"/>
            <a:ext cx="70067" cy="7006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379188" y="2788276"/>
            <a:ext cx="0" cy="11566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4E460F-C6D1-FE9D-5B40-F9BF0DE9A942}"/>
              </a:ext>
            </a:extLst>
          </p:cNvPr>
          <p:cNvCxnSpPr>
            <a:cxnSpLocks/>
          </p:cNvCxnSpPr>
          <p:nvPr/>
        </p:nvCxnSpPr>
        <p:spPr>
          <a:xfrm>
            <a:off x="1286885" y="5169334"/>
            <a:ext cx="0" cy="11566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hemical Plant 2 icon - Free vector (SVG) - Free PNG - Copyicon.com">
            <a:extLst>
              <a:ext uri="{FF2B5EF4-FFF2-40B4-BE49-F238E27FC236}">
                <a16:creationId xmlns:a16="http://schemas.microsoft.com/office/drawing/2014/main" id="{B96CFD4D-4B47-A91F-5124-E9EBC2E22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83" y="2024581"/>
            <a:ext cx="768659" cy="63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30C38C-D863-16ED-28C2-327AD3801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636" y="4409442"/>
            <a:ext cx="992362" cy="825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09A5D-279D-8DD5-99AB-68A253397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679" y="1793834"/>
            <a:ext cx="992362" cy="825654"/>
          </a:xfrm>
          <a:prstGeom prst="rect">
            <a:avLst/>
          </a:prstGeom>
        </p:spPr>
      </p:pic>
      <p:pic>
        <p:nvPicPr>
          <p:cNvPr id="33" name="Picture 6" descr="Digital Certificate Icon Vector Images (over 8,400)">
            <a:extLst>
              <a:ext uri="{FF2B5EF4-FFF2-40B4-BE49-F238E27FC236}">
                <a16:creationId xmlns:a16="http://schemas.microsoft.com/office/drawing/2014/main" id="{E3541DEB-D0A9-DB53-81B3-5D3BF9FF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5" y="5318971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Digital Certificate Icon Vector Images (over 8,400)">
            <a:extLst>
              <a:ext uri="{FF2B5EF4-FFF2-40B4-BE49-F238E27FC236}">
                <a16:creationId xmlns:a16="http://schemas.microsoft.com/office/drawing/2014/main" id="{E97FA27A-6F53-3D79-6247-4AC7E7FC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6" y="5912403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07" y="271293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gital Certificate Icon Vector Images (over 8,400)">
            <a:extLst>
              <a:ext uri="{FF2B5EF4-FFF2-40B4-BE49-F238E27FC236}">
                <a16:creationId xmlns:a16="http://schemas.microsoft.com/office/drawing/2014/main" id="{AEB27442-D2B4-B9C6-8721-622A0C60D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3" y="3365578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4640D4-D590-F131-B7ED-1E484B12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98" y="1956274"/>
            <a:ext cx="621840" cy="553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0100D9-C345-0486-31B5-E7D2046722C7}"/>
              </a:ext>
            </a:extLst>
          </p:cNvPr>
          <p:cNvSpPr txBox="1"/>
          <p:nvPr/>
        </p:nvSpPr>
        <p:spPr>
          <a:xfrm>
            <a:off x="816683" y="1589706"/>
            <a:ext cx="945171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FBE94-07A6-1503-10CD-AD07A1DB3708}"/>
              </a:ext>
            </a:extLst>
          </p:cNvPr>
          <p:cNvSpPr txBox="1"/>
          <p:nvPr/>
        </p:nvSpPr>
        <p:spPr>
          <a:xfrm>
            <a:off x="2176762" y="1588601"/>
            <a:ext cx="1247714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Lithium Mine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B9C4F-B6A6-4377-869D-D5776410C187}"/>
              </a:ext>
            </a:extLst>
          </p:cNvPr>
          <p:cNvSpPr txBox="1"/>
          <p:nvPr/>
        </p:nvSpPr>
        <p:spPr>
          <a:xfrm>
            <a:off x="2147730" y="4268878"/>
            <a:ext cx="1229096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Copper Mine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85D4CD-0A29-204A-EA4C-5E834BC13184}"/>
              </a:ext>
            </a:extLst>
          </p:cNvPr>
          <p:cNvSpPr txBox="1"/>
          <p:nvPr/>
        </p:nvSpPr>
        <p:spPr>
          <a:xfrm>
            <a:off x="5563859" y="1555382"/>
            <a:ext cx="922346" cy="50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Battery Maker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EDB9E-3DFA-2623-F171-1871225C0CDC}"/>
              </a:ext>
            </a:extLst>
          </p:cNvPr>
          <p:cNvSpPr txBox="1"/>
          <p:nvPr/>
        </p:nvSpPr>
        <p:spPr>
          <a:xfrm>
            <a:off x="4190710" y="1552152"/>
            <a:ext cx="1033483" cy="503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Processing</a:t>
            </a:r>
          </a:p>
          <a:p>
            <a:pPr algn="ctr"/>
            <a:r>
              <a:rPr lang="en-AU" sz="1600" dirty="0"/>
              <a:t>Plant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444B11-2777-078A-4631-FB809367BCDF}"/>
              </a:ext>
            </a:extLst>
          </p:cNvPr>
          <p:cNvSpPr txBox="1"/>
          <p:nvPr/>
        </p:nvSpPr>
        <p:spPr>
          <a:xfrm>
            <a:off x="7020339" y="1590285"/>
            <a:ext cx="1556858" cy="50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Car Manufacturer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EBD47-8CC6-20F6-5EE9-CD4620F48B38}"/>
              </a:ext>
            </a:extLst>
          </p:cNvPr>
          <p:cNvSpPr txBox="1"/>
          <p:nvPr/>
        </p:nvSpPr>
        <p:spPr>
          <a:xfrm>
            <a:off x="10457429" y="1738356"/>
            <a:ext cx="852268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Recycler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4C3B06-760F-EE91-3242-E91E8D2338F8}"/>
              </a:ext>
            </a:extLst>
          </p:cNvPr>
          <p:cNvSpPr txBox="1"/>
          <p:nvPr/>
        </p:nvSpPr>
        <p:spPr>
          <a:xfrm>
            <a:off x="8768863" y="3777133"/>
            <a:ext cx="1039813" cy="318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Authority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08DF483-9D0F-9FE4-CD8A-9DBF48219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9802" y="714486"/>
            <a:ext cx="482301" cy="429126"/>
          </a:xfrm>
          <a:prstGeom prst="rect">
            <a:avLst/>
          </a:prstGeom>
        </p:spPr>
      </p:pic>
      <p:sp>
        <p:nvSpPr>
          <p:cNvPr id="64" name="Freeform 63">
            <a:extLst>
              <a:ext uri="{FF2B5EF4-FFF2-40B4-BE49-F238E27FC236}">
                <a16:creationId xmlns:a16="http://schemas.microsoft.com/office/drawing/2014/main" id="{0DF59090-1010-EE4F-C4E5-BCDE82CAD91F}"/>
              </a:ext>
            </a:extLst>
          </p:cNvPr>
          <p:cNvSpPr/>
          <p:nvPr/>
        </p:nvSpPr>
        <p:spPr>
          <a:xfrm flipV="1">
            <a:off x="7880280" y="645056"/>
            <a:ext cx="1524094" cy="39423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328A6E-C4AB-4233-64E6-05A266627384}"/>
              </a:ext>
            </a:extLst>
          </p:cNvPr>
          <p:cNvSpPr txBox="1"/>
          <p:nvPr/>
        </p:nvSpPr>
        <p:spPr>
          <a:xfrm>
            <a:off x="7843316" y="298026"/>
            <a:ext cx="1458903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Sell new vehicle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E67148B9-6D26-3C58-3DE0-5F7521DBFC51}"/>
              </a:ext>
            </a:extLst>
          </p:cNvPr>
          <p:cNvSpPr/>
          <p:nvPr/>
        </p:nvSpPr>
        <p:spPr>
          <a:xfrm flipV="1">
            <a:off x="4313433" y="660417"/>
            <a:ext cx="1503256" cy="40240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6ABB82EC-AC1D-F951-AA9D-7A9982966982}"/>
              </a:ext>
            </a:extLst>
          </p:cNvPr>
          <p:cNvSpPr/>
          <p:nvPr/>
        </p:nvSpPr>
        <p:spPr>
          <a:xfrm flipH="1" flipV="1">
            <a:off x="1159965" y="719295"/>
            <a:ext cx="1251342" cy="31836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447E23-DCD9-7108-7DA2-C8E2EFB73B34}"/>
              </a:ext>
            </a:extLst>
          </p:cNvPr>
          <p:cNvSpPr txBox="1"/>
          <p:nvPr/>
        </p:nvSpPr>
        <p:spPr>
          <a:xfrm>
            <a:off x="4439951" y="321142"/>
            <a:ext cx="131018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metals</a:t>
            </a: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9BC94751-6BF0-189B-9BE7-2737243714B7}"/>
              </a:ext>
            </a:extLst>
          </p:cNvPr>
          <p:cNvSpPr/>
          <p:nvPr/>
        </p:nvSpPr>
        <p:spPr>
          <a:xfrm flipV="1">
            <a:off x="2816075" y="719295"/>
            <a:ext cx="1251343" cy="32325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8079A5F-20FA-C795-C935-F18A96BEEF1A}"/>
              </a:ext>
            </a:extLst>
          </p:cNvPr>
          <p:cNvSpPr txBox="1"/>
          <p:nvPr/>
        </p:nvSpPr>
        <p:spPr>
          <a:xfrm>
            <a:off x="1119307" y="359502"/>
            <a:ext cx="1123594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Compliance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37027-DD64-32FA-823F-1EF9F5E4F5D4}"/>
              </a:ext>
            </a:extLst>
          </p:cNvPr>
          <p:cNvSpPr txBox="1"/>
          <p:nvPr/>
        </p:nvSpPr>
        <p:spPr>
          <a:xfrm>
            <a:off x="7985520" y="5606459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materials</a:t>
            </a:r>
          </a:p>
        </p:txBody>
      </p:sp>
      <p:pic>
        <p:nvPicPr>
          <p:cNvPr id="140" name="Picture 2" descr="Auditor - Free professions and jobs icons">
            <a:extLst>
              <a:ext uri="{FF2B5EF4-FFF2-40B4-BE49-F238E27FC236}">
                <a16:creationId xmlns:a16="http://schemas.microsoft.com/office/drawing/2014/main" id="{223C4777-0FEF-C8CF-EDEB-D8877D4F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06" y="2077508"/>
            <a:ext cx="557882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839459" y="2666951"/>
            <a:ext cx="0" cy="13447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4555782" y="2634886"/>
            <a:ext cx="0" cy="28586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2820434" y="5170832"/>
            <a:ext cx="18669" cy="1122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 flipH="1">
            <a:off x="6142866" y="2634886"/>
            <a:ext cx="11389" cy="27984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538062" y="2776389"/>
            <a:ext cx="0" cy="25598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10793397" y="2839596"/>
            <a:ext cx="0" cy="22012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  <a:endCxn id="1030" idx="2"/>
          </p:cNvCxnSpPr>
          <p:nvPr/>
        </p:nvCxnSpPr>
        <p:spPr>
          <a:xfrm>
            <a:off x="9282400" y="2709418"/>
            <a:ext cx="8384" cy="97975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21" y="3681763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822683" y="3689041"/>
            <a:ext cx="762069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14" y="3221792"/>
            <a:ext cx="515629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10864390" y="3260317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57" y="4201672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6157651" y="4243483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Product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01" y="3520005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6210504" y="3619184"/>
            <a:ext cx="716830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080" y="3048969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305" y="4245437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8089865" y="4281563"/>
            <a:ext cx="668196" cy="23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EU DPP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57" y="2905163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6203679" y="2866654"/>
            <a:ext cx="922346" cy="55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Manuf-acturing</a:t>
            </a:r>
            <a:r>
              <a:rPr lang="en-AU" sz="1200" dirty="0"/>
              <a:t> Event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41" y="2839596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4730220" y="2887672"/>
            <a:ext cx="1168493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04" y="4123000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4686285" y="4201823"/>
            <a:ext cx="979548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Product Passport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1365169" y="2722114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45" y="2710140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933714" y="2776389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55" y="3368764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931201" y="3426002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Mineral Passport</a:t>
            </a:r>
          </a:p>
        </p:txBody>
      </p:sp>
      <p:pic>
        <p:nvPicPr>
          <p:cNvPr id="12" name="Picture 6" descr="Factory Icon in Material Design">
            <a:extLst>
              <a:ext uri="{FF2B5EF4-FFF2-40B4-BE49-F238E27FC236}">
                <a16:creationId xmlns:a16="http://schemas.microsoft.com/office/drawing/2014/main" id="{D8B9AF63-CA0C-E562-B843-299D92CF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92" y="1986120"/>
            <a:ext cx="779757" cy="6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Car manufacturing - Free industry icons">
            <a:extLst>
              <a:ext uri="{FF2B5EF4-FFF2-40B4-BE49-F238E27FC236}">
                <a16:creationId xmlns:a16="http://schemas.microsoft.com/office/drawing/2014/main" id="{22BFEEBD-27FB-53DC-D9FD-06DC8A111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66" y="2130468"/>
            <a:ext cx="661038" cy="5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igital Certificate Icon Vector Images (over 8,400)">
            <a:extLst>
              <a:ext uri="{FF2B5EF4-FFF2-40B4-BE49-F238E27FC236}">
                <a16:creationId xmlns:a16="http://schemas.microsoft.com/office/drawing/2014/main" id="{BD3ADBC5-9A66-F452-EBBE-F2F22D4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70" y="5898340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7AFE8-E587-A4BB-DEBF-E54225682622}"/>
              </a:ext>
            </a:extLst>
          </p:cNvPr>
          <p:cNvSpPr txBox="1"/>
          <p:nvPr/>
        </p:nvSpPr>
        <p:spPr>
          <a:xfrm>
            <a:off x="2882679" y="5838380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Mineral Passport</a:t>
            </a:r>
          </a:p>
        </p:txBody>
      </p:sp>
      <p:pic>
        <p:nvPicPr>
          <p:cNvPr id="19" name="Picture 6" descr="Digital Certificate Icon Vector Images (over 8,400)">
            <a:extLst>
              <a:ext uri="{FF2B5EF4-FFF2-40B4-BE49-F238E27FC236}">
                <a16:creationId xmlns:a16="http://schemas.microsoft.com/office/drawing/2014/main" id="{E29028D5-9E96-AFD8-9852-5CF412F5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71" y="5251326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31991E-BACF-53C1-F52A-616CC27DC9F5}"/>
              </a:ext>
            </a:extLst>
          </p:cNvPr>
          <p:cNvSpPr txBox="1"/>
          <p:nvPr/>
        </p:nvSpPr>
        <p:spPr>
          <a:xfrm>
            <a:off x="2870437" y="5326678"/>
            <a:ext cx="745853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D2FFEF3-5CB1-B81C-D78E-72D2520A2E10}"/>
              </a:ext>
            </a:extLst>
          </p:cNvPr>
          <p:cNvSpPr/>
          <p:nvPr/>
        </p:nvSpPr>
        <p:spPr>
          <a:xfrm flipV="1">
            <a:off x="6126904" y="624721"/>
            <a:ext cx="1503256" cy="43995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6A49B-B87A-DA3B-2EF0-5C5460B622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3519" y="702605"/>
            <a:ext cx="417615" cy="452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B4AADA-BF5A-19C3-B474-DB27A1EED7C4}"/>
              </a:ext>
            </a:extLst>
          </p:cNvPr>
          <p:cNvSpPr txBox="1"/>
          <p:nvPr/>
        </p:nvSpPr>
        <p:spPr>
          <a:xfrm>
            <a:off x="1423155" y="3406330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Mining permit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E7DB6C-2BCF-435D-E301-8C038DC51B5C}"/>
              </a:ext>
            </a:extLst>
          </p:cNvPr>
          <p:cNvSpPr txBox="1"/>
          <p:nvPr/>
        </p:nvSpPr>
        <p:spPr>
          <a:xfrm>
            <a:off x="1358143" y="5276659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CED9B3-7C15-58A7-F5EC-6982E0117647}"/>
              </a:ext>
            </a:extLst>
          </p:cNvPr>
          <p:cNvSpPr txBox="1"/>
          <p:nvPr/>
        </p:nvSpPr>
        <p:spPr>
          <a:xfrm>
            <a:off x="1377913" y="5912403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Mining permit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17CD0CF-C292-BC75-304C-B1569DA7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66" y="4525218"/>
            <a:ext cx="621840" cy="5532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B02A83-7747-04CB-04BB-5CB4E7EDC69C}"/>
              </a:ext>
            </a:extLst>
          </p:cNvPr>
          <p:cNvSpPr txBox="1"/>
          <p:nvPr/>
        </p:nvSpPr>
        <p:spPr>
          <a:xfrm>
            <a:off x="2949739" y="342630"/>
            <a:ext cx="840166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Ship ore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BA063F3-96A3-E3CF-5385-AD7CE0CFAE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7083" y="752455"/>
            <a:ext cx="547735" cy="487346"/>
          </a:xfrm>
          <a:prstGeom prst="rect">
            <a:avLst/>
          </a:prstGeom>
        </p:spPr>
      </p:pic>
      <p:pic>
        <p:nvPicPr>
          <p:cNvPr id="7" name="Picture 6" descr="Digital Certificate Icon Vector Images (over 8,400)">
            <a:extLst>
              <a:ext uri="{FF2B5EF4-FFF2-40B4-BE49-F238E27FC236}">
                <a16:creationId xmlns:a16="http://schemas.microsoft.com/office/drawing/2014/main" id="{3C3F446A-1C56-6519-30A6-3D82A0C2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45" y="3458340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08583-CD07-74FD-564B-98CF4E5BB115}"/>
              </a:ext>
            </a:extLst>
          </p:cNvPr>
          <p:cNvSpPr txBox="1"/>
          <p:nvPr/>
        </p:nvSpPr>
        <p:spPr>
          <a:xfrm>
            <a:off x="4722915" y="3550313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7" name="Picture 6" descr="Digital Certificate Icon Vector Images (over 8,400)">
            <a:extLst>
              <a:ext uri="{FF2B5EF4-FFF2-40B4-BE49-F238E27FC236}">
                <a16:creationId xmlns:a16="http://schemas.microsoft.com/office/drawing/2014/main" id="{C4B4C917-D609-3321-5B08-05F693A8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65" y="483978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11359A5-D494-356B-D2BE-BACEC92090E2}"/>
              </a:ext>
            </a:extLst>
          </p:cNvPr>
          <p:cNvSpPr txBox="1"/>
          <p:nvPr/>
        </p:nvSpPr>
        <p:spPr>
          <a:xfrm>
            <a:off x="4704039" y="4947287"/>
            <a:ext cx="655193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pic>
        <p:nvPicPr>
          <p:cNvPr id="46" name="Picture 6" descr="Digital Certificate Icon Vector Images (over 8,400)">
            <a:extLst>
              <a:ext uri="{FF2B5EF4-FFF2-40B4-BE49-F238E27FC236}">
                <a16:creationId xmlns:a16="http://schemas.microsoft.com/office/drawing/2014/main" id="{67DD1FA7-97F4-8C2D-3814-BEC63D20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12" y="4842702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162E52E-51A6-BE8A-328E-30371BEC0A7C}"/>
              </a:ext>
            </a:extLst>
          </p:cNvPr>
          <p:cNvSpPr txBox="1"/>
          <p:nvPr/>
        </p:nvSpPr>
        <p:spPr>
          <a:xfrm>
            <a:off x="6262586" y="4950209"/>
            <a:ext cx="655193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DCD55-8CF0-2A2B-7BB1-1EB9329291CA}"/>
              </a:ext>
            </a:extLst>
          </p:cNvPr>
          <p:cNvSpPr txBox="1"/>
          <p:nvPr/>
        </p:nvSpPr>
        <p:spPr>
          <a:xfrm>
            <a:off x="6125167" y="327004"/>
            <a:ext cx="1593783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batteries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A53C9D-ADB8-D9BC-0CA0-6F6E0B221BC2}"/>
              </a:ext>
            </a:extLst>
          </p:cNvPr>
          <p:cNvSpPr txBox="1"/>
          <p:nvPr/>
        </p:nvSpPr>
        <p:spPr>
          <a:xfrm>
            <a:off x="811683" y="4272662"/>
            <a:ext cx="945171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14CC2-DEAE-6CD9-41AA-9132AA53B24A}"/>
              </a:ext>
            </a:extLst>
          </p:cNvPr>
          <p:cNvSpPr/>
          <p:nvPr/>
        </p:nvSpPr>
        <p:spPr>
          <a:xfrm>
            <a:off x="684415" y="1350241"/>
            <a:ext cx="3074070" cy="2644167"/>
          </a:xfrm>
          <a:prstGeom prst="roundRect">
            <a:avLst>
              <a:gd name="adj" fmla="val 9393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076C8E2-D8C1-FA3D-504E-84EDBDA9F197}"/>
              </a:ext>
            </a:extLst>
          </p:cNvPr>
          <p:cNvSpPr/>
          <p:nvPr/>
        </p:nvSpPr>
        <p:spPr>
          <a:xfrm>
            <a:off x="681213" y="4144858"/>
            <a:ext cx="3074070" cy="2535172"/>
          </a:xfrm>
          <a:prstGeom prst="roundRect">
            <a:avLst>
              <a:gd name="adj" fmla="val 1087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BB94D-14C8-FA62-6BF6-2A1CD0871A3B}"/>
              </a:ext>
            </a:extLst>
          </p:cNvPr>
          <p:cNvSpPr txBox="1"/>
          <p:nvPr/>
        </p:nvSpPr>
        <p:spPr>
          <a:xfrm>
            <a:off x="298338" y="4112532"/>
            <a:ext cx="836815" cy="8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/>
              <a:t>🇨🇦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CDBB-DCF4-1A66-F7AB-95D887C3220A}"/>
              </a:ext>
            </a:extLst>
          </p:cNvPr>
          <p:cNvSpPr txBox="1"/>
          <p:nvPr/>
        </p:nvSpPr>
        <p:spPr>
          <a:xfrm>
            <a:off x="275573" y="1545034"/>
            <a:ext cx="836815" cy="8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/>
              <a:t>🇦🇺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9F1E855-EB05-563D-DE74-2457A67362EB}"/>
              </a:ext>
            </a:extLst>
          </p:cNvPr>
          <p:cNvSpPr/>
          <p:nvPr/>
        </p:nvSpPr>
        <p:spPr>
          <a:xfrm>
            <a:off x="3964945" y="1350241"/>
            <a:ext cx="2959589" cy="4114773"/>
          </a:xfrm>
          <a:prstGeom prst="roundRect">
            <a:avLst>
              <a:gd name="adj" fmla="val 999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471BB5-0C67-4B7C-1566-300EE36C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64" y="5090305"/>
            <a:ext cx="596053" cy="5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D09B7F-1FC5-EC82-56EC-133902950E8B}"/>
              </a:ext>
            </a:extLst>
          </p:cNvPr>
          <p:cNvSpPr/>
          <p:nvPr/>
        </p:nvSpPr>
        <p:spPr>
          <a:xfrm>
            <a:off x="7079249" y="1350241"/>
            <a:ext cx="2898851" cy="4107610"/>
          </a:xfrm>
          <a:prstGeom prst="roundRect">
            <a:avLst>
              <a:gd name="adj" fmla="val 958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European Union Waved Flag Icon | Waved Flags Iconpack | Wikipedia Authors">
            <a:extLst>
              <a:ext uri="{FF2B5EF4-FFF2-40B4-BE49-F238E27FC236}">
                <a16:creationId xmlns:a16="http://schemas.microsoft.com/office/drawing/2014/main" id="{CC808EE1-6E1C-EC2E-57DA-4DB6358B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43" y="5225088"/>
            <a:ext cx="561279" cy="49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689528E-ECA4-5915-8B19-F3F4CE020EC6}"/>
              </a:ext>
            </a:extLst>
          </p:cNvPr>
          <p:cNvSpPr txBox="1"/>
          <p:nvPr/>
        </p:nvSpPr>
        <p:spPr>
          <a:xfrm>
            <a:off x="7864649" y="2976134"/>
            <a:ext cx="922346" cy="55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Manuf-acturing</a:t>
            </a:r>
            <a:r>
              <a:rPr lang="en-AU" sz="1200" dirty="0"/>
              <a:t> Event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7CB30B-6878-9111-EDE0-E2DE8BFC77BB}"/>
              </a:ext>
            </a:extLst>
          </p:cNvPr>
          <p:cNvSpPr txBox="1"/>
          <p:nvPr/>
        </p:nvSpPr>
        <p:spPr>
          <a:xfrm>
            <a:off x="8669885" y="1689492"/>
            <a:ext cx="1002578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Consumer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A90A109-119E-3C99-5955-010DA07C3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946" y="697091"/>
            <a:ext cx="482301" cy="429126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6DE1FF-07AA-C504-9BC4-41FF24205D42}"/>
              </a:ext>
            </a:extLst>
          </p:cNvPr>
          <p:cNvSpPr/>
          <p:nvPr/>
        </p:nvSpPr>
        <p:spPr>
          <a:xfrm>
            <a:off x="10158978" y="1350241"/>
            <a:ext cx="1517717" cy="4089949"/>
          </a:xfrm>
          <a:prstGeom prst="round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5" name="Picture 6" descr="Digital Certificate Icon Vector Images (over 8,400)">
            <a:extLst>
              <a:ext uri="{FF2B5EF4-FFF2-40B4-BE49-F238E27FC236}">
                <a16:creationId xmlns:a16="http://schemas.microsoft.com/office/drawing/2014/main" id="{AE55B9FB-243B-C792-CE18-54D7E997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23" y="4538618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Digital Certificate Icon Vector Images (over 8,400)">
            <a:extLst>
              <a:ext uri="{FF2B5EF4-FFF2-40B4-BE49-F238E27FC236}">
                <a16:creationId xmlns:a16="http://schemas.microsoft.com/office/drawing/2014/main" id="{2397F261-5218-4A5F-1373-1532DB20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23" y="3812947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8C168F7-4102-FFFB-1BB1-9FBB00051D05}"/>
              </a:ext>
            </a:extLst>
          </p:cNvPr>
          <p:cNvSpPr txBox="1"/>
          <p:nvPr/>
        </p:nvSpPr>
        <p:spPr>
          <a:xfrm>
            <a:off x="10825408" y="3946412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10889902" y="4595038"/>
            <a:ext cx="72024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Material passport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7693B8-E46E-293F-7C70-4AF02C9FA0C5}"/>
              </a:ext>
            </a:extLst>
          </p:cNvPr>
          <p:cNvCxnSpPr>
            <a:cxnSpLocks/>
          </p:cNvCxnSpPr>
          <p:nvPr/>
        </p:nvCxnSpPr>
        <p:spPr>
          <a:xfrm>
            <a:off x="9286656" y="4739223"/>
            <a:ext cx="7727" cy="6162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68" y="4880911"/>
            <a:ext cx="515629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Freeform 102">
            <a:extLst>
              <a:ext uri="{FF2B5EF4-FFF2-40B4-BE49-F238E27FC236}">
                <a16:creationId xmlns:a16="http://schemas.microsoft.com/office/drawing/2014/main" id="{60F0A57C-01B8-5164-3383-F2C8A98920FF}"/>
              </a:ext>
            </a:extLst>
          </p:cNvPr>
          <p:cNvSpPr/>
          <p:nvPr/>
        </p:nvSpPr>
        <p:spPr>
          <a:xfrm flipV="1">
            <a:off x="9615255" y="629662"/>
            <a:ext cx="1524094" cy="39423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44B261-ADD7-DFAB-CF0F-110F001F1E82}"/>
              </a:ext>
            </a:extLst>
          </p:cNvPr>
          <p:cNvSpPr txBox="1"/>
          <p:nvPr/>
        </p:nvSpPr>
        <p:spPr>
          <a:xfrm>
            <a:off x="9737351" y="318045"/>
            <a:ext cx="1519660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Sell used battery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A46071EA-2AED-B74B-26F2-E4B3B2A18412}"/>
              </a:ext>
            </a:extLst>
          </p:cNvPr>
          <p:cNvSpPr/>
          <p:nvPr/>
        </p:nvSpPr>
        <p:spPr>
          <a:xfrm rot="10800000" flipV="1">
            <a:off x="6066477" y="5503895"/>
            <a:ext cx="4107569" cy="467251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95046B41-6298-6AE8-1459-4AF534619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490" y="5421930"/>
            <a:ext cx="482301" cy="42912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4B5AE1F-93C3-17DA-1917-09E51BF20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498" y="2914588"/>
            <a:ext cx="870571" cy="77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39C3BE-C83F-BD6D-FDC1-A4168736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88" y="3174931"/>
            <a:ext cx="301649" cy="26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cycle symbol - Free arrows icons">
            <a:extLst>
              <a:ext uri="{FF2B5EF4-FFF2-40B4-BE49-F238E27FC236}">
                <a16:creationId xmlns:a16="http://schemas.microsoft.com/office/drawing/2014/main" id="{687C9556-439B-B194-862E-8FD8CBE3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918" y="2102567"/>
            <a:ext cx="686343" cy="61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2761A3A8-EE25-63F9-9307-B89DC22297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8406" y="699500"/>
            <a:ext cx="417615" cy="45288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C3B011B-B732-B665-EBFD-49A465D2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660" y="4098070"/>
            <a:ext cx="621840" cy="553280"/>
          </a:xfrm>
          <a:prstGeom prst="rect">
            <a:avLst/>
          </a:prstGeom>
        </p:spPr>
      </p:pic>
      <p:sp>
        <p:nvSpPr>
          <p:cNvPr id="115" name="Freeform 114">
            <a:extLst>
              <a:ext uri="{FF2B5EF4-FFF2-40B4-BE49-F238E27FC236}">
                <a16:creationId xmlns:a16="http://schemas.microsoft.com/office/drawing/2014/main" id="{E961162B-A0C2-A56C-20AE-3E3E6AE5DDDB}"/>
              </a:ext>
            </a:extLst>
          </p:cNvPr>
          <p:cNvSpPr/>
          <p:nvPr/>
        </p:nvSpPr>
        <p:spPr>
          <a:xfrm rot="7704541">
            <a:off x="7691925" y="3897812"/>
            <a:ext cx="1422637" cy="18737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53648A3C-EB94-50EB-027E-8AEA6761BD89}"/>
              </a:ext>
            </a:extLst>
          </p:cNvPr>
          <p:cNvSpPr/>
          <p:nvPr/>
        </p:nvSpPr>
        <p:spPr>
          <a:xfrm>
            <a:off x="1421817" y="2556065"/>
            <a:ext cx="5887302" cy="1899105"/>
          </a:xfrm>
          <a:custGeom>
            <a:avLst/>
            <a:gdLst>
              <a:gd name="connsiteX0" fmla="*/ 6082748 w 6082748"/>
              <a:gd name="connsiteY0" fmla="*/ 58081 h 2205291"/>
              <a:gd name="connsiteX1" fmla="*/ 5883965 w 6082748"/>
              <a:gd name="connsiteY1" fmla="*/ 190603 h 2205291"/>
              <a:gd name="connsiteX2" fmla="*/ 5526156 w 6082748"/>
              <a:gd name="connsiteY2" fmla="*/ 1635090 h 2205291"/>
              <a:gd name="connsiteX3" fmla="*/ 4863548 w 6082748"/>
              <a:gd name="connsiteY3" fmla="*/ 2204933 h 2205291"/>
              <a:gd name="connsiteX4" fmla="*/ 4333461 w 6082748"/>
              <a:gd name="connsiteY4" fmla="*/ 1568829 h 2205291"/>
              <a:gd name="connsiteX5" fmla="*/ 4558748 w 6082748"/>
              <a:gd name="connsiteY5" fmla="*/ 879716 h 2205291"/>
              <a:gd name="connsiteX6" fmla="*/ 3790122 w 6082748"/>
              <a:gd name="connsiteY6" fmla="*/ 1595333 h 2205291"/>
              <a:gd name="connsiteX7" fmla="*/ 3286539 w 6082748"/>
              <a:gd name="connsiteY7" fmla="*/ 2072412 h 2205291"/>
              <a:gd name="connsiteX8" fmla="*/ 2743200 w 6082748"/>
              <a:gd name="connsiteY8" fmla="*/ 1449560 h 2205291"/>
              <a:gd name="connsiteX9" fmla="*/ 3021496 w 6082748"/>
              <a:gd name="connsiteY9" fmla="*/ 760447 h 2205291"/>
              <a:gd name="connsiteX10" fmla="*/ 1550504 w 6082748"/>
              <a:gd name="connsiteY10" fmla="*/ 1211020 h 2205291"/>
              <a:gd name="connsiteX11" fmla="*/ 0 w 6082748"/>
              <a:gd name="connsiteY11" fmla="*/ 813455 h 220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2748" h="2205291">
                <a:moveTo>
                  <a:pt x="6082748" y="58081"/>
                </a:moveTo>
                <a:cubicBezTo>
                  <a:pt x="6029739" y="-7076"/>
                  <a:pt x="5976730" y="-72232"/>
                  <a:pt x="5883965" y="190603"/>
                </a:cubicBezTo>
                <a:cubicBezTo>
                  <a:pt x="5791200" y="453438"/>
                  <a:pt x="5696225" y="1299368"/>
                  <a:pt x="5526156" y="1635090"/>
                </a:cubicBezTo>
                <a:cubicBezTo>
                  <a:pt x="5356086" y="1970812"/>
                  <a:pt x="5062331" y="2215977"/>
                  <a:pt x="4863548" y="2204933"/>
                </a:cubicBezTo>
                <a:cubicBezTo>
                  <a:pt x="4664765" y="2193889"/>
                  <a:pt x="4384261" y="1789699"/>
                  <a:pt x="4333461" y="1568829"/>
                </a:cubicBezTo>
                <a:cubicBezTo>
                  <a:pt x="4282661" y="1347960"/>
                  <a:pt x="4649304" y="875299"/>
                  <a:pt x="4558748" y="879716"/>
                </a:cubicBezTo>
                <a:cubicBezTo>
                  <a:pt x="4468192" y="884133"/>
                  <a:pt x="3790122" y="1595333"/>
                  <a:pt x="3790122" y="1595333"/>
                </a:cubicBezTo>
                <a:cubicBezTo>
                  <a:pt x="3578087" y="1794116"/>
                  <a:pt x="3461026" y="2096707"/>
                  <a:pt x="3286539" y="2072412"/>
                </a:cubicBezTo>
                <a:cubicBezTo>
                  <a:pt x="3112052" y="2048117"/>
                  <a:pt x="2787374" y="1668221"/>
                  <a:pt x="2743200" y="1449560"/>
                </a:cubicBezTo>
                <a:cubicBezTo>
                  <a:pt x="2699026" y="1230899"/>
                  <a:pt x="3220279" y="800204"/>
                  <a:pt x="3021496" y="760447"/>
                </a:cubicBezTo>
                <a:cubicBezTo>
                  <a:pt x="2822713" y="720690"/>
                  <a:pt x="2054087" y="1202185"/>
                  <a:pt x="1550504" y="1211020"/>
                </a:cubicBezTo>
                <a:cubicBezTo>
                  <a:pt x="1046921" y="1219855"/>
                  <a:pt x="523460" y="1016655"/>
                  <a:pt x="0" y="813455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AC0D9D8D-9754-11B6-71EE-06208A826CE9}"/>
              </a:ext>
            </a:extLst>
          </p:cNvPr>
          <p:cNvSpPr/>
          <p:nvPr/>
        </p:nvSpPr>
        <p:spPr>
          <a:xfrm>
            <a:off x="1357685" y="3220973"/>
            <a:ext cx="2937238" cy="2641260"/>
          </a:xfrm>
          <a:custGeom>
            <a:avLst/>
            <a:gdLst>
              <a:gd name="connsiteX0" fmla="*/ 3034748 w 3034748"/>
              <a:gd name="connsiteY0" fmla="*/ 54599 h 3067102"/>
              <a:gd name="connsiteX1" fmla="*/ 2716696 w 3034748"/>
              <a:gd name="connsiteY1" fmla="*/ 279886 h 3067102"/>
              <a:gd name="connsiteX2" fmla="*/ 2027583 w 3034748"/>
              <a:gd name="connsiteY2" fmla="*/ 2227956 h 3067102"/>
              <a:gd name="connsiteX3" fmla="*/ 1417983 w 3034748"/>
              <a:gd name="connsiteY3" fmla="*/ 3062843 h 3067102"/>
              <a:gd name="connsiteX4" fmla="*/ 0 w 3034748"/>
              <a:gd name="connsiteY4" fmla="*/ 2492999 h 306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748" h="3067102">
                <a:moveTo>
                  <a:pt x="3034748" y="54599"/>
                </a:moveTo>
                <a:cubicBezTo>
                  <a:pt x="2959652" y="-13871"/>
                  <a:pt x="2884557" y="-82340"/>
                  <a:pt x="2716696" y="279886"/>
                </a:cubicBezTo>
                <a:cubicBezTo>
                  <a:pt x="2548835" y="642112"/>
                  <a:pt x="2244035" y="1764130"/>
                  <a:pt x="2027583" y="2227956"/>
                </a:cubicBezTo>
                <a:cubicBezTo>
                  <a:pt x="1811131" y="2691782"/>
                  <a:pt x="1755913" y="3018669"/>
                  <a:pt x="1417983" y="3062843"/>
                </a:cubicBezTo>
                <a:cubicBezTo>
                  <a:pt x="1080052" y="3107017"/>
                  <a:pt x="540026" y="2800008"/>
                  <a:pt x="0" y="2492999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7DCE43E-7159-9BF1-1F7A-1F5BDB5800E1}"/>
              </a:ext>
            </a:extLst>
          </p:cNvPr>
          <p:cNvSpPr txBox="1"/>
          <p:nvPr/>
        </p:nvSpPr>
        <p:spPr>
          <a:xfrm>
            <a:off x="9349923" y="4881268"/>
            <a:ext cx="791324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CBAM tariff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4E27503D-BA2E-2D18-7B5D-2677B945E61C}"/>
              </a:ext>
            </a:extLst>
          </p:cNvPr>
          <p:cNvSpPr/>
          <p:nvPr/>
        </p:nvSpPr>
        <p:spPr>
          <a:xfrm rot="10800000">
            <a:off x="4439952" y="6090258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37179E-7BA0-6658-BF1D-F719E4BCEC2C}"/>
              </a:ext>
            </a:extLst>
          </p:cNvPr>
          <p:cNvSpPr txBox="1"/>
          <p:nvPr/>
        </p:nvSpPr>
        <p:spPr>
          <a:xfrm>
            <a:off x="4492000" y="6209687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1"/>
                </a:solidFill>
              </a:rPr>
              <a:t>B2B due diligence</a:t>
            </a:r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4E8B2C74-E0C8-80E8-E1A4-1411B2C867EC}"/>
              </a:ext>
            </a:extLst>
          </p:cNvPr>
          <p:cNvSpPr/>
          <p:nvPr/>
        </p:nvSpPr>
        <p:spPr>
          <a:xfrm rot="10800000">
            <a:off x="10041790" y="6097537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8399C58-14E4-EFE1-5A60-38E2EBF7A85C}"/>
              </a:ext>
            </a:extLst>
          </p:cNvPr>
          <p:cNvSpPr txBox="1"/>
          <p:nvPr/>
        </p:nvSpPr>
        <p:spPr>
          <a:xfrm>
            <a:off x="10068846" y="6209687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Consumer choice</a:t>
            </a:r>
          </a:p>
        </p:txBody>
      </p:sp>
      <p:pic>
        <p:nvPicPr>
          <p:cNvPr id="127" name="Picture 6" descr="Digital Certificate Icon Vector Images (over 8,400)">
            <a:extLst>
              <a:ext uri="{FF2B5EF4-FFF2-40B4-BE49-F238E27FC236}">
                <a16:creationId xmlns:a16="http://schemas.microsoft.com/office/drawing/2014/main" id="{C7F35DEE-2BF9-D484-6098-32599AAB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5" y="4867553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0852817-E09D-504B-12A7-42D24299A783}"/>
              </a:ext>
            </a:extLst>
          </p:cNvPr>
          <p:cNvSpPr txBox="1"/>
          <p:nvPr/>
        </p:nvSpPr>
        <p:spPr>
          <a:xfrm>
            <a:off x="7903502" y="4951946"/>
            <a:ext cx="79274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Battery passport</a:t>
            </a: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8D0C0E1-EDB9-4D44-ADBC-AFA69883E004}"/>
              </a:ext>
            </a:extLst>
          </p:cNvPr>
          <p:cNvSpPr/>
          <p:nvPr/>
        </p:nvSpPr>
        <p:spPr>
          <a:xfrm rot="10800000">
            <a:off x="7928735" y="4823744"/>
            <a:ext cx="1036327" cy="10897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7635BA3E-6460-04D6-F2FA-F2075E4ADEE3}"/>
              </a:ext>
            </a:extLst>
          </p:cNvPr>
          <p:cNvSpPr/>
          <p:nvPr/>
        </p:nvSpPr>
        <p:spPr>
          <a:xfrm>
            <a:off x="6283010" y="3415347"/>
            <a:ext cx="1244158" cy="1803179"/>
          </a:xfrm>
          <a:custGeom>
            <a:avLst/>
            <a:gdLst>
              <a:gd name="connsiteX0" fmla="*/ 1285461 w 1285461"/>
              <a:gd name="connsiteY0" fmla="*/ 2093900 h 2093900"/>
              <a:gd name="connsiteX1" fmla="*/ 1139687 w 1285461"/>
              <a:gd name="connsiteY1" fmla="*/ 1881865 h 2093900"/>
              <a:gd name="connsiteX2" fmla="*/ 1020417 w 1285461"/>
              <a:gd name="connsiteY2" fmla="*/ 887952 h 2093900"/>
              <a:gd name="connsiteX3" fmla="*/ 1232452 w 1285461"/>
              <a:gd name="connsiteY3" fmla="*/ 56 h 2093900"/>
              <a:gd name="connsiteX4" fmla="*/ 728870 w 1285461"/>
              <a:gd name="connsiteY4" fmla="*/ 927708 h 2093900"/>
              <a:gd name="connsiteX5" fmla="*/ 0 w 1285461"/>
              <a:gd name="connsiteY5" fmla="*/ 1391534 h 20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5461" h="2093900">
                <a:moveTo>
                  <a:pt x="1285461" y="2093900"/>
                </a:moveTo>
                <a:cubicBezTo>
                  <a:pt x="1234661" y="2088378"/>
                  <a:pt x="1183861" y="2082856"/>
                  <a:pt x="1139687" y="1881865"/>
                </a:cubicBezTo>
                <a:cubicBezTo>
                  <a:pt x="1095513" y="1680874"/>
                  <a:pt x="1004956" y="1201587"/>
                  <a:pt x="1020417" y="887952"/>
                </a:cubicBezTo>
                <a:cubicBezTo>
                  <a:pt x="1035878" y="574317"/>
                  <a:pt x="1281043" y="-6570"/>
                  <a:pt x="1232452" y="56"/>
                </a:cubicBezTo>
                <a:cubicBezTo>
                  <a:pt x="1183861" y="6682"/>
                  <a:pt x="934279" y="695795"/>
                  <a:pt x="728870" y="927708"/>
                </a:cubicBezTo>
                <a:cubicBezTo>
                  <a:pt x="523461" y="1159621"/>
                  <a:pt x="261730" y="1275577"/>
                  <a:pt x="0" y="1391534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ECAC822-8E56-2567-7B2F-7C86D3B576E6}"/>
              </a:ext>
            </a:extLst>
          </p:cNvPr>
          <p:cNvSpPr/>
          <p:nvPr/>
        </p:nvSpPr>
        <p:spPr>
          <a:xfrm rot="10800000">
            <a:off x="7346291" y="6130801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24132A-85BA-0453-AEE0-609EDB856F6C}"/>
              </a:ext>
            </a:extLst>
          </p:cNvPr>
          <p:cNvSpPr txBox="1"/>
          <p:nvPr/>
        </p:nvSpPr>
        <p:spPr>
          <a:xfrm>
            <a:off x="7407120" y="6221853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75000"/>
                  </a:schemeClr>
                </a:solidFill>
              </a:rPr>
              <a:t>G2B assessment</a:t>
            </a:r>
          </a:p>
        </p:txBody>
      </p:sp>
      <p:pic>
        <p:nvPicPr>
          <p:cNvPr id="1036" name="Picture 12" descr="compliance&quot; Icon - Download for free – Iconduck">
            <a:extLst>
              <a:ext uri="{FF2B5EF4-FFF2-40B4-BE49-F238E27FC236}">
                <a16:creationId xmlns:a16="http://schemas.microsoft.com/office/drawing/2014/main" id="{8F9B53D5-9F6B-B1CB-D5BA-E05A7774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15" y="826161"/>
            <a:ext cx="278552" cy="2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igital Certificate Icon Vector Images (over 8,400)">
            <a:extLst>
              <a:ext uri="{FF2B5EF4-FFF2-40B4-BE49-F238E27FC236}">
                <a16:creationId xmlns:a16="http://schemas.microsoft.com/office/drawing/2014/main" id="{C2D95CE0-DACF-DB4F-8EE3-6AF8F609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97" y="2025941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gital Certificate Icon Vector Images (over 8,400)">
            <a:extLst>
              <a:ext uri="{FF2B5EF4-FFF2-40B4-BE49-F238E27FC236}">
                <a16:creationId xmlns:a16="http://schemas.microsoft.com/office/drawing/2014/main" id="{6C3EF78A-B1EC-16F8-B290-A6C86603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63" y="2177198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igital Certificate Icon Vector Images (over 8,400)">
            <a:extLst>
              <a:ext uri="{FF2B5EF4-FFF2-40B4-BE49-F238E27FC236}">
                <a16:creationId xmlns:a16="http://schemas.microsoft.com/office/drawing/2014/main" id="{47BD6A40-45D8-A3BD-21F6-E0C4756A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30" y="2069606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Digital Certificate Icon Vector Images (over 8,400)">
            <a:extLst>
              <a:ext uri="{FF2B5EF4-FFF2-40B4-BE49-F238E27FC236}">
                <a16:creationId xmlns:a16="http://schemas.microsoft.com/office/drawing/2014/main" id="{DB706E21-EE1E-3888-4DED-4DF754D8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12" y="2207397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Digital Certificate Icon Vector Images (over 8,400)">
            <a:extLst>
              <a:ext uri="{FF2B5EF4-FFF2-40B4-BE49-F238E27FC236}">
                <a16:creationId xmlns:a16="http://schemas.microsoft.com/office/drawing/2014/main" id="{05312565-7182-85B5-D71E-AB406A39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992" y="2196613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Digital Certificate Icon Vector Images (over 8,400)">
            <a:extLst>
              <a:ext uri="{FF2B5EF4-FFF2-40B4-BE49-F238E27FC236}">
                <a16:creationId xmlns:a16="http://schemas.microsoft.com/office/drawing/2014/main" id="{671D331D-3E2C-6020-8C36-0A00059C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21" y="4640503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Digital Certificate Icon Vector Images (over 8,400)">
            <a:extLst>
              <a:ext uri="{FF2B5EF4-FFF2-40B4-BE49-F238E27FC236}">
                <a16:creationId xmlns:a16="http://schemas.microsoft.com/office/drawing/2014/main" id="{AF1841E9-0979-3108-B6DB-F03623CF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06" y="4650125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Digital Certificate Icon Vector Images (over 8,400)">
            <a:extLst>
              <a:ext uri="{FF2B5EF4-FFF2-40B4-BE49-F238E27FC236}">
                <a16:creationId xmlns:a16="http://schemas.microsoft.com/office/drawing/2014/main" id="{E4C200DA-9039-EF2B-62F8-2F516BE5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59" y="2009591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A992CD3-B717-E2A4-5772-424852B15E44}"/>
              </a:ext>
            </a:extLst>
          </p:cNvPr>
          <p:cNvSpPr txBox="1"/>
          <p:nvPr/>
        </p:nvSpPr>
        <p:spPr>
          <a:xfrm>
            <a:off x="11287345" y="221594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35B6AB-5970-3588-EC04-75D46CD8DBC4}"/>
              </a:ext>
            </a:extLst>
          </p:cNvPr>
          <p:cNvSpPr txBox="1"/>
          <p:nvPr/>
        </p:nvSpPr>
        <p:spPr>
          <a:xfrm>
            <a:off x="8238247" y="220690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2DDF1D-88DE-6DD2-A28A-41EC0451C713}"/>
              </a:ext>
            </a:extLst>
          </p:cNvPr>
          <p:cNvSpPr txBox="1"/>
          <p:nvPr/>
        </p:nvSpPr>
        <p:spPr>
          <a:xfrm>
            <a:off x="6597681" y="20663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A50E768-D695-84E5-11DF-C402707447F0}"/>
              </a:ext>
            </a:extLst>
          </p:cNvPr>
          <p:cNvSpPr txBox="1"/>
          <p:nvPr/>
        </p:nvSpPr>
        <p:spPr>
          <a:xfrm>
            <a:off x="5170609" y="218335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487A5F-BDAD-D5C2-BCAD-D7C3B2A49394}"/>
              </a:ext>
            </a:extLst>
          </p:cNvPr>
          <p:cNvSpPr txBox="1"/>
          <p:nvPr/>
        </p:nvSpPr>
        <p:spPr>
          <a:xfrm>
            <a:off x="3343688" y="20547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A08906-B973-D268-2B4B-743C3258840D}"/>
              </a:ext>
            </a:extLst>
          </p:cNvPr>
          <p:cNvSpPr txBox="1"/>
          <p:nvPr/>
        </p:nvSpPr>
        <p:spPr>
          <a:xfrm>
            <a:off x="1897321" y="192314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376B0E-7CBB-6B43-4EEE-0C43AC6F0C82}"/>
              </a:ext>
            </a:extLst>
          </p:cNvPr>
          <p:cNvSpPr txBox="1"/>
          <p:nvPr/>
        </p:nvSpPr>
        <p:spPr>
          <a:xfrm>
            <a:off x="1826967" y="462848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7AD9C3-3ADE-BE1B-8C1F-9878820FBA45}"/>
              </a:ext>
            </a:extLst>
          </p:cNvPr>
          <p:cNvSpPr txBox="1"/>
          <p:nvPr/>
        </p:nvSpPr>
        <p:spPr>
          <a:xfrm>
            <a:off x="3276050" y="463258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44165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C0ABA-842E-EA25-2FB6-7AB7E1D04BDC}"/>
              </a:ext>
            </a:extLst>
          </p:cNvPr>
          <p:cNvGrpSpPr/>
          <p:nvPr/>
        </p:nvGrpSpPr>
        <p:grpSpPr>
          <a:xfrm>
            <a:off x="454010" y="568650"/>
            <a:ext cx="9931608" cy="2652274"/>
            <a:chOff x="454010" y="568650"/>
            <a:chExt cx="9931608" cy="26522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122" y="2578440"/>
              <a:ext cx="642484" cy="6424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70A0ED-D6B5-2D50-9FF0-A517AE5C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8207" y="2495422"/>
              <a:ext cx="725502" cy="725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FE1CB3-AA96-EAF4-9C6E-927B50DA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773" y="2578440"/>
              <a:ext cx="642484" cy="6424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454010" y="2087094"/>
              <a:ext cx="1086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State Gov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1553518" y="2076228"/>
              <a:ext cx="13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Cotton Farm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969964" y="2103825"/>
              <a:ext cx="1230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Cotton Mill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410873" y="1988713"/>
              <a:ext cx="10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Garment </a:t>
              </a:r>
              <a:r>
                <a:rPr lang="en-AU" dirty="0" err="1"/>
                <a:t>Mfg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384114" y="1986591"/>
              <a:ext cx="79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Fabric Maker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799227" y="1872782"/>
              <a:ext cx="10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Retail Brand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7924376" y="1965487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Authority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9058908" y="2097235"/>
              <a:ext cx="132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 Importer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9469" y="1150944"/>
              <a:ext cx="600856" cy="600856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247340" y="1159766"/>
              <a:ext cx="2428406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75654" y="79946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Clothes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5067556" y="1248328"/>
              <a:ext cx="986493" cy="684042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FEF841-BEFA-F347-C18C-0DAA3DB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2075" y="1372577"/>
              <a:ext cx="431479" cy="52590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605D7D-67CD-3B3D-CA38-A8865F1B5EDE}"/>
                </a:ext>
              </a:extLst>
            </p:cNvPr>
            <p:cNvSpPr txBox="1"/>
            <p:nvPr/>
          </p:nvSpPr>
          <p:spPr>
            <a:xfrm>
              <a:off x="5135197" y="630948"/>
              <a:ext cx="104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Ship Fabric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6D7727E-B4B8-5A74-9B8E-335FA1F5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3005" y="1380399"/>
              <a:ext cx="569086" cy="50237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3738027" y="568650"/>
              <a:ext cx="1091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Thread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2315900" y="1214981"/>
              <a:ext cx="1048317" cy="646333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C328FDD-A009-6CEE-48B3-D26A736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8784" y="1290767"/>
              <a:ext cx="538246" cy="52590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2403313" y="599257"/>
              <a:ext cx="852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Cotton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4DD31-6723-D36B-E132-0306A75AC63E}"/>
              </a:ext>
            </a:extLst>
          </p:cNvPr>
          <p:cNvGrpSpPr/>
          <p:nvPr/>
        </p:nvGrpSpPr>
        <p:grpSpPr>
          <a:xfrm>
            <a:off x="738359" y="3344574"/>
            <a:ext cx="11360793" cy="2319816"/>
            <a:chOff x="738359" y="3344574"/>
            <a:chExt cx="11360793" cy="231981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10475602" y="5295058"/>
              <a:ext cx="1178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 Verifier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720" y="4395765"/>
              <a:ext cx="893719" cy="89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DC1CC5-4978-1712-3661-8E59D2B7D984}"/>
                </a:ext>
              </a:extLst>
            </p:cNvPr>
            <p:cNvSpPr txBox="1"/>
            <p:nvPr/>
          </p:nvSpPr>
          <p:spPr>
            <a:xfrm>
              <a:off x="10236743" y="3344574"/>
              <a:ext cx="1862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Verify product passport and linked credentials</a:t>
              </a: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9D193AA-5636-C14D-CE8D-77CFD6AA7D8F}"/>
                </a:ext>
              </a:extLst>
            </p:cNvPr>
            <p:cNvSpPr/>
            <p:nvPr/>
          </p:nvSpPr>
          <p:spPr>
            <a:xfrm>
              <a:off x="738359" y="3941807"/>
              <a:ext cx="9797143" cy="1605542"/>
            </a:xfrm>
            <a:custGeom>
              <a:avLst/>
              <a:gdLst>
                <a:gd name="connsiteX0" fmla="*/ 9797143 w 9797143"/>
                <a:gd name="connsiteY0" fmla="*/ 952364 h 1605542"/>
                <a:gd name="connsiteX1" fmla="*/ 8334103 w 9797143"/>
                <a:gd name="connsiteY1" fmla="*/ 952364 h 1605542"/>
                <a:gd name="connsiteX2" fmla="*/ 6335486 w 9797143"/>
                <a:gd name="connsiteY2" fmla="*/ 1605507 h 1605542"/>
                <a:gd name="connsiteX3" fmla="*/ 5708469 w 9797143"/>
                <a:gd name="connsiteY3" fmla="*/ 978489 h 1605542"/>
                <a:gd name="connsiteX4" fmla="*/ 6126480 w 9797143"/>
                <a:gd name="connsiteY4" fmla="*/ 220844 h 1605542"/>
                <a:gd name="connsiteX5" fmla="*/ 5212080 w 9797143"/>
                <a:gd name="connsiteY5" fmla="*/ 90215 h 1605542"/>
                <a:gd name="connsiteX6" fmla="*/ 3944983 w 9797143"/>
                <a:gd name="connsiteY6" fmla="*/ 1448752 h 1605542"/>
                <a:gd name="connsiteX7" fmla="*/ 3304903 w 9797143"/>
                <a:gd name="connsiteY7" fmla="*/ 1043804 h 1605542"/>
                <a:gd name="connsiteX8" fmla="*/ 3631475 w 9797143"/>
                <a:gd name="connsiteY8" fmla="*/ 808672 h 1605542"/>
                <a:gd name="connsiteX9" fmla="*/ 3004457 w 9797143"/>
                <a:gd name="connsiteY9" fmla="*/ 508227 h 1605542"/>
                <a:gd name="connsiteX10" fmla="*/ 1515292 w 9797143"/>
                <a:gd name="connsiteY10" fmla="*/ 991552 h 1605542"/>
                <a:gd name="connsiteX11" fmla="*/ 600892 w 9797143"/>
                <a:gd name="connsiteY11" fmla="*/ 1056867 h 1605542"/>
                <a:gd name="connsiteX12" fmla="*/ 0 w 9797143"/>
                <a:gd name="connsiteY12" fmla="*/ 482101 h 1605542"/>
                <a:gd name="connsiteX13" fmla="*/ 0 w 9797143"/>
                <a:gd name="connsiteY13" fmla="*/ 482101 h 16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7143" h="1605542">
                  <a:moveTo>
                    <a:pt x="9797143" y="952364"/>
                  </a:moveTo>
                  <a:cubicBezTo>
                    <a:pt x="9354094" y="897935"/>
                    <a:pt x="8911046" y="843507"/>
                    <a:pt x="8334103" y="952364"/>
                  </a:cubicBezTo>
                  <a:cubicBezTo>
                    <a:pt x="7757160" y="1061221"/>
                    <a:pt x="6773092" y="1601153"/>
                    <a:pt x="6335486" y="1605507"/>
                  </a:cubicBezTo>
                  <a:cubicBezTo>
                    <a:pt x="5897880" y="1609861"/>
                    <a:pt x="5743303" y="1209266"/>
                    <a:pt x="5708469" y="978489"/>
                  </a:cubicBezTo>
                  <a:cubicBezTo>
                    <a:pt x="5673635" y="747712"/>
                    <a:pt x="6209211" y="368890"/>
                    <a:pt x="6126480" y="220844"/>
                  </a:cubicBezTo>
                  <a:cubicBezTo>
                    <a:pt x="6043749" y="72798"/>
                    <a:pt x="5575663" y="-114436"/>
                    <a:pt x="5212080" y="90215"/>
                  </a:cubicBezTo>
                  <a:cubicBezTo>
                    <a:pt x="4848497" y="294866"/>
                    <a:pt x="4262846" y="1289821"/>
                    <a:pt x="3944983" y="1448752"/>
                  </a:cubicBezTo>
                  <a:cubicBezTo>
                    <a:pt x="3627120" y="1607683"/>
                    <a:pt x="3357154" y="1150484"/>
                    <a:pt x="3304903" y="1043804"/>
                  </a:cubicBezTo>
                  <a:cubicBezTo>
                    <a:pt x="3252652" y="937124"/>
                    <a:pt x="3681549" y="897935"/>
                    <a:pt x="3631475" y="808672"/>
                  </a:cubicBezTo>
                  <a:cubicBezTo>
                    <a:pt x="3581401" y="719409"/>
                    <a:pt x="3357154" y="477747"/>
                    <a:pt x="3004457" y="508227"/>
                  </a:cubicBezTo>
                  <a:cubicBezTo>
                    <a:pt x="2651760" y="538707"/>
                    <a:pt x="1915886" y="900112"/>
                    <a:pt x="1515292" y="991552"/>
                  </a:cubicBezTo>
                  <a:cubicBezTo>
                    <a:pt x="1114698" y="1082992"/>
                    <a:pt x="853441" y="1141775"/>
                    <a:pt x="600892" y="1056867"/>
                  </a:cubicBezTo>
                  <a:cubicBezTo>
                    <a:pt x="348343" y="971959"/>
                    <a:pt x="0" y="482101"/>
                    <a:pt x="0" y="482101"/>
                  </a:cubicBezTo>
                  <a:lnTo>
                    <a:pt x="0" y="482101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012764" y="3637822"/>
            <a:ext cx="0" cy="20566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22275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3432752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4642746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>
            <a:off x="5852740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06273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827272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</p:cNvCxnSpPr>
          <p:nvPr/>
        </p:nvCxnSpPr>
        <p:spPr>
          <a:xfrm>
            <a:off x="948272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2569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224164" y="4411907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4121597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8444904" y="4138886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eCert</a:t>
            </a:r>
            <a:r>
              <a:rPr lang="en-AU" sz="1200" dirty="0"/>
              <a:t> Credential</a:t>
            </a:r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07" y="5019251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8483091" y="5024981"/>
            <a:ext cx="95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 credential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3" y="4970869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5960058" y="51302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Shirt</a:t>
            </a:r>
            <a:br>
              <a:rPr lang="en-AU" sz="1200" dirty="0"/>
            </a:br>
            <a:r>
              <a:rPr lang="en-AU" sz="1200" dirty="0"/>
              <a:t>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27" y="4340055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5923700" y="4560654"/>
            <a:ext cx="74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1" y="3652316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077C47C-31F5-6C49-EC87-A00A810F5AB9}"/>
              </a:ext>
            </a:extLst>
          </p:cNvPr>
          <p:cNvSpPr txBox="1"/>
          <p:nvPr/>
        </p:nvSpPr>
        <p:spPr>
          <a:xfrm>
            <a:off x="7206640" y="3685407"/>
            <a:ext cx="11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900972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7247340" y="5072012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Brand</a:t>
            </a:r>
            <a:br>
              <a:rPr lang="en-AU" sz="1200" dirty="0"/>
            </a:br>
            <a:r>
              <a:rPr lang="en-AU" sz="1200" dirty="0"/>
              <a:t>Passport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66" y="3705983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5902279" y="3872073"/>
            <a:ext cx="72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Manufacturing Event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2" y="395802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3548271" y="395918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9" y="475928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3529166" y="4787498"/>
            <a:ext cx="1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Thread Passport</a:t>
            </a:r>
          </a:p>
        </p:txBody>
      </p:sp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3741291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969947" y="370380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Country of Origin</a:t>
            </a:r>
          </a:p>
          <a:p>
            <a:r>
              <a:rPr lang="en-AU" sz="1200" dirty="0"/>
              <a:t>(Cotton)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58" y="370143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377707" y="370259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35" y="450269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358602" y="45309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Cotton Bale</a:t>
            </a:r>
            <a:br>
              <a:rPr lang="en-AU" sz="1200" dirty="0"/>
            </a:br>
            <a:r>
              <a:rPr lang="en-AU" sz="1200" dirty="0"/>
              <a:t>Passport</a:t>
            </a:r>
          </a:p>
        </p:txBody>
      </p:sp>
      <p:pic>
        <p:nvPicPr>
          <p:cNvPr id="15" name="Picture 6" descr="Digital Certificate Icon Vector Images (over 8,400)">
            <a:extLst>
              <a:ext uri="{FF2B5EF4-FFF2-40B4-BE49-F238E27FC236}">
                <a16:creationId xmlns:a16="http://schemas.microsoft.com/office/drawing/2014/main" id="{BD3ADBC5-9A66-F452-EBBE-F2F22D4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14" y="4976146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7AFE8-E587-A4BB-DEBF-E54225682622}"/>
              </a:ext>
            </a:extLst>
          </p:cNvPr>
          <p:cNvSpPr txBox="1"/>
          <p:nvPr/>
        </p:nvSpPr>
        <p:spPr>
          <a:xfrm>
            <a:off x="4734369" y="5225121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Fabric Passport</a:t>
            </a:r>
          </a:p>
        </p:txBody>
      </p:sp>
      <p:pic>
        <p:nvPicPr>
          <p:cNvPr id="19" name="Picture 6" descr="Digital Certificate Icon Vector Images (over 8,400)">
            <a:extLst>
              <a:ext uri="{FF2B5EF4-FFF2-40B4-BE49-F238E27FC236}">
                <a16:creationId xmlns:a16="http://schemas.microsoft.com/office/drawing/2014/main" id="{E29028D5-9E96-AFD8-9852-5CF412F5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60" y="37161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31991E-BACF-53C1-F52A-616CC27DC9F5}"/>
              </a:ext>
            </a:extLst>
          </p:cNvPr>
          <p:cNvSpPr txBox="1"/>
          <p:nvPr/>
        </p:nvSpPr>
        <p:spPr>
          <a:xfrm>
            <a:off x="4694409" y="3717281"/>
            <a:ext cx="77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Transformation Event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D2FFEF3-5CB1-B81C-D78E-72D2520A2E10}"/>
              </a:ext>
            </a:extLst>
          </p:cNvPr>
          <p:cNvSpPr/>
          <p:nvPr/>
        </p:nvSpPr>
        <p:spPr>
          <a:xfrm flipV="1">
            <a:off x="6114550" y="1219621"/>
            <a:ext cx="986493" cy="68404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6A49B-B87A-DA3B-2EF0-5C5460B62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272" y="1401216"/>
            <a:ext cx="431479" cy="525905"/>
          </a:xfrm>
          <a:prstGeom prst="rect">
            <a:avLst/>
          </a:prstGeom>
        </p:spPr>
      </p:pic>
      <p:pic>
        <p:nvPicPr>
          <p:cNvPr id="13" name="Picture 14" descr="Bale Icons - Free SVG &amp; PNG Bale Images - Noun Project">
            <a:extLst>
              <a:ext uri="{FF2B5EF4-FFF2-40B4-BE49-F238E27FC236}">
                <a16:creationId xmlns:a16="http://schemas.microsoft.com/office/drawing/2014/main" id="{C61FD95E-061B-C766-1355-30D9E21B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79" y="2359538"/>
            <a:ext cx="1129357" cy="112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Bobbin Icons - Free SVG &amp; PNG Bobbin Images - Noun Project">
            <a:extLst>
              <a:ext uri="{FF2B5EF4-FFF2-40B4-BE49-F238E27FC236}">
                <a16:creationId xmlns:a16="http://schemas.microsoft.com/office/drawing/2014/main" id="{28A501F0-2CD9-AEF8-A399-ED6709CA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89" y="2570217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Fabric Icon - Free PNG &amp; SVG 168232 - Noun Project">
            <a:extLst>
              <a:ext uri="{FF2B5EF4-FFF2-40B4-BE49-F238E27FC236}">
                <a16:creationId xmlns:a16="http://schemas.microsoft.com/office/drawing/2014/main" id="{D5B5D716-9A7A-174A-95DE-D0BA7BDD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44" y="2494979"/>
            <a:ext cx="845889" cy="84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T-shirt - Free fashion icons">
            <a:extLst>
              <a:ext uri="{FF2B5EF4-FFF2-40B4-BE49-F238E27FC236}">
                <a16:creationId xmlns:a16="http://schemas.microsoft.com/office/drawing/2014/main" id="{E7B6BA8E-04B2-A676-8641-DEF0B68B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6668" y="2610218"/>
            <a:ext cx="818781" cy="81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 descr="Dress outline">
            <a:extLst>
              <a:ext uri="{FF2B5EF4-FFF2-40B4-BE49-F238E27FC236}">
                <a16:creationId xmlns:a16="http://schemas.microsoft.com/office/drawing/2014/main" id="{50E047B8-A2CA-ED67-F37C-A7C44DC37F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66980" y="2543153"/>
            <a:ext cx="914400" cy="9144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89C8EBD6-03D5-46F7-8FB9-D844806B3319}"/>
              </a:ext>
            </a:extLst>
          </p:cNvPr>
          <p:cNvSpPr/>
          <p:nvPr/>
        </p:nvSpPr>
        <p:spPr>
          <a:xfrm flipV="1">
            <a:off x="3675168" y="1219202"/>
            <a:ext cx="1048317" cy="692447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23A5F8-8F15-88BE-1489-400D3395AF01}"/>
              </a:ext>
            </a:extLst>
          </p:cNvPr>
          <p:cNvSpPr txBox="1"/>
          <p:nvPr/>
        </p:nvSpPr>
        <p:spPr>
          <a:xfrm>
            <a:off x="6348569" y="659108"/>
            <a:ext cx="104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Ship Clothes</a:t>
            </a:r>
          </a:p>
        </p:txBody>
      </p:sp>
    </p:spTree>
    <p:extLst>
      <p:ext uri="{BB962C8B-B14F-4D97-AF65-F5344CB8AC3E}">
        <p14:creationId xmlns:p14="http://schemas.microsoft.com/office/powerpoint/2010/main" val="77074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C0ABA-842E-EA25-2FB6-7AB7E1D04BDC}"/>
              </a:ext>
            </a:extLst>
          </p:cNvPr>
          <p:cNvGrpSpPr/>
          <p:nvPr/>
        </p:nvGrpSpPr>
        <p:grpSpPr>
          <a:xfrm>
            <a:off x="454010" y="799460"/>
            <a:ext cx="9938020" cy="2491826"/>
            <a:chOff x="454010" y="799460"/>
            <a:chExt cx="9938020" cy="24918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8942DB-3030-C998-6014-EFDDCAE5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3553" y="2456426"/>
              <a:ext cx="764498" cy="76449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122" y="2578440"/>
              <a:ext cx="642484" cy="64248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EF8DFE-5F30-ADC2-2EAC-26CB0E51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2998" y="2456426"/>
              <a:ext cx="764498" cy="7644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59ABAA-A43B-342F-DADB-4C36118AE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3616" y="2438961"/>
              <a:ext cx="642484" cy="64248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E1847D-BDB4-CEDE-DC6F-A9F0B2FA0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3384" y="2565784"/>
              <a:ext cx="725502" cy="72550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FAA1A03-06A2-256A-FB61-71E11C78C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90323" y="2495421"/>
              <a:ext cx="725503" cy="7255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70A0ED-D6B5-2D50-9FF0-A517AE5C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88207" y="2495422"/>
              <a:ext cx="725502" cy="725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FE1CB3-AA96-EAF4-9C6E-927B50DA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0773" y="2578440"/>
              <a:ext cx="642484" cy="6424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454010" y="2087094"/>
              <a:ext cx="1086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State Gov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1672448" y="2087094"/>
              <a:ext cx="122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Cattle farm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890886" y="2087094"/>
              <a:ext cx="118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Grain farm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374434" y="2118995"/>
              <a:ext cx="891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Feedlot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318621" y="2146021"/>
              <a:ext cx="978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Saleyard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546200" y="2087094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Processor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7851359" y="2097235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Authority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9058908" y="2097235"/>
              <a:ext cx="1333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EU Importer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EAF07B6-B7E5-C152-888D-B989D6830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29994" y="1323781"/>
              <a:ext cx="482774" cy="48277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79469" y="1150944"/>
              <a:ext cx="600856" cy="600856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247340" y="1159766"/>
              <a:ext cx="2428406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75654" y="799460"/>
              <a:ext cx="1777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beef product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5840091" y="1204053"/>
              <a:ext cx="1301999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C26CC83-59DA-725C-F65F-0F940721F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74032" y="1236293"/>
              <a:ext cx="566847" cy="69089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FEF841-BEFA-F347-C18C-0DAA3DB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99847" y="1349835"/>
              <a:ext cx="431479" cy="52590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605D7D-67CD-3B3D-CA38-A8865F1B5EDE}"/>
                </a:ext>
              </a:extLst>
            </p:cNvPr>
            <p:cNvSpPr txBox="1"/>
            <p:nvPr/>
          </p:nvSpPr>
          <p:spPr>
            <a:xfrm>
              <a:off x="5636931" y="833183"/>
              <a:ext cx="168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fatter herd</a:t>
              </a: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ABB82EC-AC1D-F951-AA9D-7A9982966982}"/>
                </a:ext>
              </a:extLst>
            </p:cNvPr>
            <p:cNvSpPr/>
            <p:nvPr/>
          </p:nvSpPr>
          <p:spPr>
            <a:xfrm flipV="1">
              <a:off x="3415332" y="1285580"/>
              <a:ext cx="2134311" cy="606611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6D7727E-B4B8-5A74-9B8E-335FA1F5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36114" y="1366510"/>
              <a:ext cx="569086" cy="50237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3510514" y="1050158"/>
              <a:ext cx="15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grain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2315900" y="905920"/>
              <a:ext cx="3357490" cy="880817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C299ED7-26AD-CD1D-8B62-EE7B8E870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13171" y="1085149"/>
              <a:ext cx="534802" cy="52254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C328FDD-A009-6CEE-48B3-D26A736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94507" y="1042132"/>
              <a:ext cx="538246" cy="52590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1823188" y="851701"/>
              <a:ext cx="138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herd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4DD31-6723-D36B-E132-0306A75AC63E}"/>
              </a:ext>
            </a:extLst>
          </p:cNvPr>
          <p:cNvGrpSpPr/>
          <p:nvPr/>
        </p:nvGrpSpPr>
        <p:grpSpPr>
          <a:xfrm>
            <a:off x="738359" y="3344574"/>
            <a:ext cx="11360793" cy="2319816"/>
            <a:chOff x="738359" y="3344574"/>
            <a:chExt cx="11360793" cy="231981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10475602" y="5295058"/>
              <a:ext cx="1184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EU Verifier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720" y="4395765"/>
              <a:ext cx="893719" cy="89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DC1CC5-4978-1712-3661-8E59D2B7D984}"/>
                </a:ext>
              </a:extLst>
            </p:cNvPr>
            <p:cNvSpPr txBox="1"/>
            <p:nvPr/>
          </p:nvSpPr>
          <p:spPr>
            <a:xfrm>
              <a:off x="10236743" y="3344574"/>
              <a:ext cx="1862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Verify product passport and linked credentials</a:t>
              </a: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9D193AA-5636-C14D-CE8D-77CFD6AA7D8F}"/>
                </a:ext>
              </a:extLst>
            </p:cNvPr>
            <p:cNvSpPr/>
            <p:nvPr/>
          </p:nvSpPr>
          <p:spPr>
            <a:xfrm>
              <a:off x="738359" y="3941807"/>
              <a:ext cx="9797143" cy="1605542"/>
            </a:xfrm>
            <a:custGeom>
              <a:avLst/>
              <a:gdLst>
                <a:gd name="connsiteX0" fmla="*/ 9797143 w 9797143"/>
                <a:gd name="connsiteY0" fmla="*/ 952364 h 1605542"/>
                <a:gd name="connsiteX1" fmla="*/ 8334103 w 9797143"/>
                <a:gd name="connsiteY1" fmla="*/ 952364 h 1605542"/>
                <a:gd name="connsiteX2" fmla="*/ 6335486 w 9797143"/>
                <a:gd name="connsiteY2" fmla="*/ 1605507 h 1605542"/>
                <a:gd name="connsiteX3" fmla="*/ 5708469 w 9797143"/>
                <a:gd name="connsiteY3" fmla="*/ 978489 h 1605542"/>
                <a:gd name="connsiteX4" fmla="*/ 6126480 w 9797143"/>
                <a:gd name="connsiteY4" fmla="*/ 220844 h 1605542"/>
                <a:gd name="connsiteX5" fmla="*/ 5212080 w 9797143"/>
                <a:gd name="connsiteY5" fmla="*/ 90215 h 1605542"/>
                <a:gd name="connsiteX6" fmla="*/ 3944983 w 9797143"/>
                <a:gd name="connsiteY6" fmla="*/ 1448752 h 1605542"/>
                <a:gd name="connsiteX7" fmla="*/ 3304903 w 9797143"/>
                <a:gd name="connsiteY7" fmla="*/ 1043804 h 1605542"/>
                <a:gd name="connsiteX8" fmla="*/ 3631475 w 9797143"/>
                <a:gd name="connsiteY8" fmla="*/ 808672 h 1605542"/>
                <a:gd name="connsiteX9" fmla="*/ 3004457 w 9797143"/>
                <a:gd name="connsiteY9" fmla="*/ 508227 h 1605542"/>
                <a:gd name="connsiteX10" fmla="*/ 1515292 w 9797143"/>
                <a:gd name="connsiteY10" fmla="*/ 991552 h 1605542"/>
                <a:gd name="connsiteX11" fmla="*/ 600892 w 9797143"/>
                <a:gd name="connsiteY11" fmla="*/ 1056867 h 1605542"/>
                <a:gd name="connsiteX12" fmla="*/ 0 w 9797143"/>
                <a:gd name="connsiteY12" fmla="*/ 482101 h 1605542"/>
                <a:gd name="connsiteX13" fmla="*/ 0 w 9797143"/>
                <a:gd name="connsiteY13" fmla="*/ 482101 h 16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7143" h="1605542">
                  <a:moveTo>
                    <a:pt x="9797143" y="952364"/>
                  </a:moveTo>
                  <a:cubicBezTo>
                    <a:pt x="9354094" y="897935"/>
                    <a:pt x="8911046" y="843507"/>
                    <a:pt x="8334103" y="952364"/>
                  </a:cubicBezTo>
                  <a:cubicBezTo>
                    <a:pt x="7757160" y="1061221"/>
                    <a:pt x="6773092" y="1601153"/>
                    <a:pt x="6335486" y="1605507"/>
                  </a:cubicBezTo>
                  <a:cubicBezTo>
                    <a:pt x="5897880" y="1609861"/>
                    <a:pt x="5743303" y="1209266"/>
                    <a:pt x="5708469" y="978489"/>
                  </a:cubicBezTo>
                  <a:cubicBezTo>
                    <a:pt x="5673635" y="747712"/>
                    <a:pt x="6209211" y="368890"/>
                    <a:pt x="6126480" y="220844"/>
                  </a:cubicBezTo>
                  <a:cubicBezTo>
                    <a:pt x="6043749" y="72798"/>
                    <a:pt x="5575663" y="-114436"/>
                    <a:pt x="5212080" y="90215"/>
                  </a:cubicBezTo>
                  <a:cubicBezTo>
                    <a:pt x="4848497" y="294866"/>
                    <a:pt x="4262846" y="1289821"/>
                    <a:pt x="3944983" y="1448752"/>
                  </a:cubicBezTo>
                  <a:cubicBezTo>
                    <a:pt x="3627120" y="1607683"/>
                    <a:pt x="3357154" y="1150484"/>
                    <a:pt x="3304903" y="1043804"/>
                  </a:cubicBezTo>
                  <a:cubicBezTo>
                    <a:pt x="3252652" y="937124"/>
                    <a:pt x="3681549" y="897935"/>
                    <a:pt x="3631475" y="808672"/>
                  </a:cubicBezTo>
                  <a:cubicBezTo>
                    <a:pt x="3581401" y="719409"/>
                    <a:pt x="3357154" y="477747"/>
                    <a:pt x="3004457" y="508227"/>
                  </a:cubicBezTo>
                  <a:cubicBezTo>
                    <a:pt x="2651760" y="538707"/>
                    <a:pt x="1915886" y="900112"/>
                    <a:pt x="1515292" y="991552"/>
                  </a:cubicBezTo>
                  <a:cubicBezTo>
                    <a:pt x="1114698" y="1082992"/>
                    <a:pt x="853441" y="1141775"/>
                    <a:pt x="600892" y="1056867"/>
                  </a:cubicBezTo>
                  <a:cubicBezTo>
                    <a:pt x="348343" y="971959"/>
                    <a:pt x="0" y="482101"/>
                    <a:pt x="0" y="482101"/>
                  </a:cubicBezTo>
                  <a:lnTo>
                    <a:pt x="0" y="482101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012764" y="3637822"/>
            <a:ext cx="0" cy="20566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22275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3432752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4642746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>
            <a:off x="5852740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06273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827272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</p:cNvCxnSpPr>
          <p:nvPr/>
        </p:nvCxnSpPr>
        <p:spPr>
          <a:xfrm>
            <a:off x="948272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2569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224164" y="4411907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4121597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8444904" y="4138886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eCert</a:t>
            </a:r>
            <a:r>
              <a:rPr lang="en-AU" sz="1200" dirty="0"/>
              <a:t> Credential</a:t>
            </a:r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07" y="5019251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8483091" y="5024981"/>
            <a:ext cx="95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 credential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3" y="4970869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5960058" y="51302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Livestock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27" y="4340055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5936882" y="4470103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1" y="3652316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077C47C-31F5-6C49-EC87-A00A810F5AB9}"/>
              </a:ext>
            </a:extLst>
          </p:cNvPr>
          <p:cNvSpPr txBox="1"/>
          <p:nvPr/>
        </p:nvSpPr>
        <p:spPr>
          <a:xfrm>
            <a:off x="7206640" y="3685407"/>
            <a:ext cx="11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900972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7247340" y="5072012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Product Passport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66" y="3705983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5972610" y="3815648"/>
            <a:ext cx="72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Feeding Event</a:t>
            </a:r>
          </a:p>
        </p:txBody>
      </p:sp>
      <p:pic>
        <p:nvPicPr>
          <p:cNvPr id="103" name="Picture 6" descr="Digital Certificate Icon Vector Images (over 8,400)">
            <a:extLst>
              <a:ext uri="{FF2B5EF4-FFF2-40B4-BE49-F238E27FC236}">
                <a16:creationId xmlns:a16="http://schemas.microsoft.com/office/drawing/2014/main" id="{CD85BE5D-5882-DDD4-DC7E-2874E0C6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2" y="4465355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190915B-1B28-409B-B727-00E4F50FE8A8}"/>
              </a:ext>
            </a:extLst>
          </p:cNvPr>
          <p:cNvSpPr txBox="1"/>
          <p:nvPr/>
        </p:nvSpPr>
        <p:spPr>
          <a:xfrm>
            <a:off x="1037067" y="445324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Deforestation Credential</a:t>
            </a:r>
          </a:p>
          <a:p>
            <a:r>
              <a:rPr lang="en-AU" sz="1200" dirty="0"/>
              <a:t>(grain farm)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2" y="395802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3548271" y="395918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9" y="475928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3529166" y="4787498"/>
            <a:ext cx="1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Grain Passport</a:t>
            </a:r>
          </a:p>
        </p:txBody>
      </p:sp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3741291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969947" y="370380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Deforestation Credential</a:t>
            </a:r>
          </a:p>
          <a:p>
            <a:r>
              <a:rPr lang="en-AU" sz="1200" dirty="0"/>
              <a:t>(cattle farm)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58" y="370143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377707" y="3702594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Movement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35" y="450269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358602" y="45309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Livestock Passport</a:t>
            </a:r>
          </a:p>
        </p:txBody>
      </p:sp>
    </p:spTree>
    <p:extLst>
      <p:ext uri="{BB962C8B-B14F-4D97-AF65-F5344CB8AC3E}">
        <p14:creationId xmlns:p14="http://schemas.microsoft.com/office/powerpoint/2010/main" val="290584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9707A-DEDB-CCE3-2F2B-830A64AA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E6ECEE-3D75-1958-934E-F9813817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04" y="235860"/>
            <a:ext cx="986589" cy="903878"/>
          </a:xfrm>
          <a:prstGeom prst="rect">
            <a:avLst/>
          </a:prstGeom>
        </p:spPr>
      </p:pic>
      <p:pic>
        <p:nvPicPr>
          <p:cNvPr id="13" name="Picture 12" descr="A close-up of a bar code&#10;&#10;Description automatically generated">
            <a:extLst>
              <a:ext uri="{FF2B5EF4-FFF2-40B4-BE49-F238E27FC236}">
                <a16:creationId xmlns:a16="http://schemas.microsoft.com/office/drawing/2014/main" id="{FAF6A6F7-B39F-65FD-26D0-C25EDB2823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7446">
            <a:off x="5980006" y="552099"/>
            <a:ext cx="496572" cy="33213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2E8A86C-B154-09A5-BEE1-9355D77D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9158" y="437960"/>
            <a:ext cx="543316" cy="3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ell phone - Free technology icons">
            <a:extLst>
              <a:ext uri="{FF2B5EF4-FFF2-40B4-BE49-F238E27FC236}">
                <a16:creationId xmlns:a16="http://schemas.microsoft.com/office/drawing/2014/main" id="{79F2FA01-9CDF-95F9-C99E-E545E9E4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2552" y="468426"/>
            <a:ext cx="507140" cy="4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lack server icon - Free black server icons">
            <a:extLst>
              <a:ext uri="{FF2B5EF4-FFF2-40B4-BE49-F238E27FC236}">
                <a16:creationId xmlns:a16="http://schemas.microsoft.com/office/drawing/2014/main" id="{9E8958CA-1B99-1F55-E07B-DC79B9D3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5929" y="436863"/>
            <a:ext cx="550574" cy="5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6FD506-DFF5-3C2A-4C12-0A040C440B83}"/>
              </a:ext>
            </a:extLst>
          </p:cNvPr>
          <p:cNvSpPr txBox="1"/>
          <p:nvPr/>
        </p:nvSpPr>
        <p:spPr>
          <a:xfrm>
            <a:off x="1953898" y="440008"/>
            <a:ext cx="1121938" cy="36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Humans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010DFE-9E21-3998-4E3B-8A167AABCA15}"/>
              </a:ext>
            </a:extLst>
          </p:cNvPr>
          <p:cNvSpPr txBox="1"/>
          <p:nvPr/>
        </p:nvSpPr>
        <p:spPr>
          <a:xfrm>
            <a:off x="8749723" y="461984"/>
            <a:ext cx="1523208" cy="36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Machines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3347F-3AD1-0AC5-CF06-056630896BF5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3969692" y="687799"/>
            <a:ext cx="1588112" cy="129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2CB6F1-C346-8570-C70E-55391602D404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6544393" y="687799"/>
            <a:ext cx="1641536" cy="12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40D567-8975-DA5C-FD92-AE839595869B}"/>
              </a:ext>
            </a:extLst>
          </p:cNvPr>
          <p:cNvSpPr txBox="1"/>
          <p:nvPr/>
        </p:nvSpPr>
        <p:spPr>
          <a:xfrm>
            <a:off x="3939190" y="334662"/>
            <a:ext cx="1654710" cy="3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Scan barcode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8BAD5C-988C-9D25-A348-7BC155CE3602}"/>
              </a:ext>
            </a:extLst>
          </p:cNvPr>
          <p:cNvSpPr txBox="1"/>
          <p:nvPr/>
        </p:nvSpPr>
        <p:spPr>
          <a:xfrm>
            <a:off x="6644164" y="344296"/>
            <a:ext cx="1654710" cy="3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Scan barcode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162758-49D1-C8FB-496E-07BCC6053FF1}"/>
              </a:ext>
            </a:extLst>
          </p:cNvPr>
          <p:cNvCxnSpPr>
            <a:cxnSpLocks/>
            <a:stCxn id="12" idx="2"/>
            <a:endCxn id="1026" idx="3"/>
          </p:cNvCxnSpPr>
          <p:nvPr/>
        </p:nvCxnSpPr>
        <p:spPr>
          <a:xfrm rot="5400000">
            <a:off x="5653108" y="852575"/>
            <a:ext cx="110828" cy="6851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7008EA-7B6F-9DEB-0440-6C86E8780DB1}"/>
              </a:ext>
            </a:extLst>
          </p:cNvPr>
          <p:cNvSpPr txBox="1"/>
          <p:nvPr/>
        </p:nvSpPr>
        <p:spPr>
          <a:xfrm>
            <a:off x="2999314" y="1079745"/>
            <a:ext cx="17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Identity resolver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97379C-1CAB-881C-9430-4E553F804B36}"/>
              </a:ext>
            </a:extLst>
          </p:cNvPr>
          <p:cNvCxnSpPr>
            <a:cxnSpLocks/>
            <a:stCxn id="1026" idx="2"/>
            <a:endCxn id="4117" idx="0"/>
          </p:cNvCxnSpPr>
          <p:nvPr/>
        </p:nvCxnSpPr>
        <p:spPr>
          <a:xfrm>
            <a:off x="5024218" y="1592292"/>
            <a:ext cx="4508" cy="4946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41B344-8DEC-81B1-9D88-9C3F972B59B0}"/>
              </a:ext>
            </a:extLst>
          </p:cNvPr>
          <p:cNvCxnSpPr>
            <a:cxnSpLocks/>
            <a:stCxn id="4111" idx="1"/>
            <a:endCxn id="4" idx="3"/>
          </p:cNvCxnSpPr>
          <p:nvPr/>
        </p:nvCxnSpPr>
        <p:spPr>
          <a:xfrm flipH="1" flipV="1">
            <a:off x="2836480" y="3449622"/>
            <a:ext cx="915892" cy="13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00A2AB-E269-81AD-F64A-C8178FAF45D5}"/>
              </a:ext>
            </a:extLst>
          </p:cNvPr>
          <p:cNvSpPr txBox="1"/>
          <p:nvPr/>
        </p:nvSpPr>
        <p:spPr>
          <a:xfrm>
            <a:off x="2861207" y="3502218"/>
            <a:ext cx="1023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1E918B-50EA-6C30-DB88-3C780546355F}"/>
              </a:ext>
            </a:extLst>
          </p:cNvPr>
          <p:cNvGrpSpPr/>
          <p:nvPr/>
        </p:nvGrpSpPr>
        <p:grpSpPr>
          <a:xfrm>
            <a:off x="7297899" y="2152351"/>
            <a:ext cx="2735099" cy="2728504"/>
            <a:chOff x="4431881" y="2013998"/>
            <a:chExt cx="3420036" cy="4269810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D3034E3-DAE7-09D7-F880-17F7CDAD7FE7}"/>
                </a:ext>
              </a:extLst>
            </p:cNvPr>
            <p:cNvSpPr/>
            <p:nvPr/>
          </p:nvSpPr>
          <p:spPr>
            <a:xfrm>
              <a:off x="4431881" y="2013998"/>
              <a:ext cx="3420036" cy="4269810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7E3DD59-3846-ACCB-A9C0-528F5401087D}"/>
                </a:ext>
              </a:extLst>
            </p:cNvPr>
            <p:cNvSpPr/>
            <p:nvPr/>
          </p:nvSpPr>
          <p:spPr>
            <a:xfrm>
              <a:off x="4937432" y="3550868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Conformity Attestation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69C5B1-85FD-A98D-ACB2-E24BCED196A9}"/>
                </a:ext>
              </a:extLst>
            </p:cNvPr>
            <p:cNvSpPr/>
            <p:nvPr/>
          </p:nvSpPr>
          <p:spPr>
            <a:xfrm>
              <a:off x="5275407" y="3961618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Assessment Body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8B7F61A-8441-0FA9-B237-B2BE5ECB274C}"/>
                </a:ext>
              </a:extLst>
            </p:cNvPr>
            <p:cNvSpPr/>
            <p:nvPr/>
          </p:nvSpPr>
          <p:spPr>
            <a:xfrm>
              <a:off x="5285599" y="266749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Accreditation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FB9C3C7-631E-D6B5-429C-28B07195FCB9}"/>
                </a:ext>
              </a:extLst>
            </p:cNvPr>
            <p:cNvSpPr/>
            <p:nvPr/>
          </p:nvSpPr>
          <p:spPr>
            <a:xfrm>
              <a:off x="5285598" y="3107054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Scheme or Regulation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AF5AA9-D304-1DE8-15CA-640E5456B8A6}"/>
                </a:ext>
              </a:extLst>
            </p:cNvPr>
            <p:cNvSpPr txBox="1"/>
            <p:nvPr/>
          </p:nvSpPr>
          <p:spPr>
            <a:xfrm>
              <a:off x="4478497" y="2076335"/>
              <a:ext cx="3326802" cy="47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Conformity Credential</a:t>
              </a:r>
            </a:p>
          </p:txBody>
        </p: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93012DCF-E2B8-8218-5CAF-CFC0EAF62473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 flipV="1">
              <a:off x="5089048" y="2832272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7061E9AB-F4A4-4B4D-592D-A79C2C81B875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 flipV="1">
              <a:off x="5089046" y="3271829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FAC0FB3B-9252-67F6-2AAB-D2EA55B13E56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rot="10800000">
              <a:off x="5074270" y="3798853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F2B3D792-A91A-1825-82E3-5D84B5F50269}"/>
                </a:ext>
              </a:extLst>
            </p:cNvPr>
            <p:cNvCxnSpPr>
              <a:cxnSpLocks/>
              <a:stCxn id="4099" idx="1"/>
            </p:cNvCxnSpPr>
            <p:nvPr/>
          </p:nvCxnSpPr>
          <p:spPr>
            <a:xfrm rot="10800000">
              <a:off x="5074270" y="4816549"/>
              <a:ext cx="225953" cy="1098885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6" name="Elbow Connector 4095">
              <a:extLst>
                <a:ext uri="{FF2B5EF4-FFF2-40B4-BE49-F238E27FC236}">
                  <a16:creationId xmlns:a16="http://schemas.microsoft.com/office/drawing/2014/main" id="{CA8B0A37-5EBA-0BC1-5021-30791A3BF6B9}"/>
                </a:ext>
              </a:extLst>
            </p:cNvPr>
            <p:cNvCxnSpPr>
              <a:cxnSpLocks/>
              <a:stCxn id="4101" idx="1"/>
            </p:cNvCxnSpPr>
            <p:nvPr/>
          </p:nvCxnSpPr>
          <p:spPr>
            <a:xfrm rot="10800000">
              <a:off x="5103470" y="4782444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Elbow Connector 4096">
              <a:extLst>
                <a:ext uri="{FF2B5EF4-FFF2-40B4-BE49-F238E27FC236}">
                  <a16:creationId xmlns:a16="http://schemas.microsoft.com/office/drawing/2014/main" id="{DB503136-64F9-F789-ABF7-D8399303AF84}"/>
                </a:ext>
              </a:extLst>
            </p:cNvPr>
            <p:cNvCxnSpPr>
              <a:cxnSpLocks/>
              <a:stCxn id="4103" idx="1"/>
              <a:endCxn id="55" idx="1"/>
            </p:cNvCxnSpPr>
            <p:nvPr/>
          </p:nvCxnSpPr>
          <p:spPr>
            <a:xfrm rot="10800000">
              <a:off x="4937433" y="3715642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Rounded Rectangle 4097">
              <a:extLst>
                <a:ext uri="{FF2B5EF4-FFF2-40B4-BE49-F238E27FC236}">
                  <a16:creationId xmlns:a16="http://schemas.microsoft.com/office/drawing/2014/main" id="{96C62040-C148-A0E1-9A90-767A9667F8A1}"/>
                </a:ext>
              </a:extLst>
            </p:cNvPr>
            <p:cNvSpPr/>
            <p:nvPr/>
          </p:nvSpPr>
          <p:spPr>
            <a:xfrm>
              <a:off x="5369226" y="581094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99" name="Rounded Rectangle 4098">
              <a:extLst>
                <a:ext uri="{FF2B5EF4-FFF2-40B4-BE49-F238E27FC236}">
                  <a16:creationId xmlns:a16="http://schemas.microsoft.com/office/drawing/2014/main" id="{54305549-6B1D-E27A-5012-373AE17CB22F}"/>
                </a:ext>
              </a:extLst>
            </p:cNvPr>
            <p:cNvSpPr/>
            <p:nvPr/>
          </p:nvSpPr>
          <p:spPr>
            <a:xfrm>
              <a:off x="5300222" y="575065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Assessed values</a:t>
              </a:r>
            </a:p>
          </p:txBody>
        </p:sp>
        <p:sp>
          <p:nvSpPr>
            <p:cNvPr id="4100" name="Rounded Rectangle 4099">
              <a:extLst>
                <a:ext uri="{FF2B5EF4-FFF2-40B4-BE49-F238E27FC236}">
                  <a16:creationId xmlns:a16="http://schemas.microsoft.com/office/drawing/2014/main" id="{02A9541B-CF46-DADC-4551-79F5EEB88B06}"/>
                </a:ext>
              </a:extLst>
            </p:cNvPr>
            <p:cNvSpPr/>
            <p:nvPr/>
          </p:nvSpPr>
          <p:spPr>
            <a:xfrm>
              <a:off x="5367520" y="4938044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1" name="Rounded Rectangle 4100">
              <a:extLst>
                <a:ext uri="{FF2B5EF4-FFF2-40B4-BE49-F238E27FC236}">
                  <a16:creationId xmlns:a16="http://schemas.microsoft.com/office/drawing/2014/main" id="{17865E74-FE0E-C2B7-5EED-217C46C68A57}"/>
                </a:ext>
              </a:extLst>
            </p:cNvPr>
            <p:cNvSpPr/>
            <p:nvPr/>
          </p:nvSpPr>
          <p:spPr>
            <a:xfrm>
              <a:off x="5304604" y="486760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Products / Facilities</a:t>
              </a:r>
            </a:p>
          </p:txBody>
        </p:sp>
        <p:sp>
          <p:nvSpPr>
            <p:cNvPr id="4102" name="Rounded Rectangle 4101">
              <a:extLst>
                <a:ext uri="{FF2B5EF4-FFF2-40B4-BE49-F238E27FC236}">
                  <a16:creationId xmlns:a16="http://schemas.microsoft.com/office/drawing/2014/main" id="{EA0839A4-76A5-526F-FC9E-C4540D5290B6}"/>
                </a:ext>
              </a:extLst>
            </p:cNvPr>
            <p:cNvSpPr/>
            <p:nvPr/>
          </p:nvSpPr>
          <p:spPr>
            <a:xfrm>
              <a:off x="5025615" y="4471722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3" name="Rounded Rectangle 4102">
              <a:extLst>
                <a:ext uri="{FF2B5EF4-FFF2-40B4-BE49-F238E27FC236}">
                  <a16:creationId xmlns:a16="http://schemas.microsoft.com/office/drawing/2014/main" id="{C1B9CFFC-5163-84E5-DBB6-BF663750824D}"/>
                </a:ext>
              </a:extLst>
            </p:cNvPr>
            <p:cNvSpPr/>
            <p:nvPr/>
          </p:nvSpPr>
          <p:spPr>
            <a:xfrm>
              <a:off x="4964426" y="4405799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Conformity Assessment</a:t>
              </a:r>
            </a:p>
          </p:txBody>
        </p:sp>
        <p:cxnSp>
          <p:nvCxnSpPr>
            <p:cNvPr id="4104" name="Elbow Connector 4103">
              <a:extLst>
                <a:ext uri="{FF2B5EF4-FFF2-40B4-BE49-F238E27FC236}">
                  <a16:creationId xmlns:a16="http://schemas.microsoft.com/office/drawing/2014/main" id="{5B656719-89C8-5051-47D3-93E4766DD443}"/>
                </a:ext>
              </a:extLst>
            </p:cNvPr>
            <p:cNvCxnSpPr>
              <a:cxnSpLocks/>
              <a:stCxn id="58" idx="3"/>
              <a:endCxn id="4106" idx="3"/>
            </p:cNvCxnSpPr>
            <p:nvPr/>
          </p:nvCxnSpPr>
          <p:spPr>
            <a:xfrm>
              <a:off x="7266246" y="3271829"/>
              <a:ext cx="19925" cy="2206611"/>
            </a:xfrm>
            <a:prstGeom prst="bentConnector3">
              <a:avLst>
                <a:gd name="adj1" fmla="val 124730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5" name="Rounded Rectangle 4104">
              <a:extLst>
                <a:ext uri="{FF2B5EF4-FFF2-40B4-BE49-F238E27FC236}">
                  <a16:creationId xmlns:a16="http://schemas.microsoft.com/office/drawing/2014/main" id="{B842F967-9DE0-FE99-5EFE-E9F3311FBA2C}"/>
                </a:ext>
              </a:extLst>
            </p:cNvPr>
            <p:cNvSpPr/>
            <p:nvPr/>
          </p:nvSpPr>
          <p:spPr>
            <a:xfrm>
              <a:off x="5370656" y="538411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6" name="Rounded Rectangle 4105">
              <a:extLst>
                <a:ext uri="{FF2B5EF4-FFF2-40B4-BE49-F238E27FC236}">
                  <a16:creationId xmlns:a16="http://schemas.microsoft.com/office/drawing/2014/main" id="{85E3ECFC-FB65-EDC1-7CEB-AC43FCC230EF}"/>
                </a:ext>
              </a:extLst>
            </p:cNvPr>
            <p:cNvSpPr/>
            <p:nvPr/>
          </p:nvSpPr>
          <p:spPr>
            <a:xfrm>
              <a:off x="5307740" y="5313666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Criteria / Metrics</a:t>
              </a:r>
            </a:p>
          </p:txBody>
        </p:sp>
        <p:cxnSp>
          <p:nvCxnSpPr>
            <p:cNvPr id="4107" name="Elbow Connector 4106">
              <a:extLst>
                <a:ext uri="{FF2B5EF4-FFF2-40B4-BE49-F238E27FC236}">
                  <a16:creationId xmlns:a16="http://schemas.microsoft.com/office/drawing/2014/main" id="{A81C1AD0-2E9A-92AA-8866-97A395EA4F75}"/>
                </a:ext>
              </a:extLst>
            </p:cNvPr>
            <p:cNvCxnSpPr>
              <a:cxnSpLocks/>
              <a:stCxn id="4106" idx="1"/>
            </p:cNvCxnSpPr>
            <p:nvPr/>
          </p:nvCxnSpPr>
          <p:spPr>
            <a:xfrm rot="10800000">
              <a:off x="5092280" y="4756362"/>
              <a:ext cx="215460" cy="72207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6" descr="Digital Certificate Icon Vector Images (over 8,400)">
            <a:extLst>
              <a:ext uri="{FF2B5EF4-FFF2-40B4-BE49-F238E27FC236}">
                <a16:creationId xmlns:a16="http://schemas.microsoft.com/office/drawing/2014/main" id="{7DBA0489-6030-FBF4-D226-F47465C89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62688" y="4619710"/>
            <a:ext cx="377128" cy="3419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76EAA4-BF95-192D-DF91-6086C3BA8509}"/>
              </a:ext>
            </a:extLst>
          </p:cNvPr>
          <p:cNvCxnSpPr>
            <a:cxnSpLocks/>
          </p:cNvCxnSpPr>
          <p:nvPr/>
        </p:nvCxnSpPr>
        <p:spPr>
          <a:xfrm>
            <a:off x="6374331" y="3488514"/>
            <a:ext cx="921123" cy="17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C2396F8-9091-4E30-52DD-D402AA29229B}"/>
              </a:ext>
            </a:extLst>
          </p:cNvPr>
          <p:cNvSpPr txBox="1"/>
          <p:nvPr/>
        </p:nvSpPr>
        <p:spPr>
          <a:xfrm>
            <a:off x="6368328" y="3519898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6E27AA2E-1F65-1C08-8E08-AD3E67FC85A4}"/>
              </a:ext>
            </a:extLst>
          </p:cNvPr>
          <p:cNvGrpSpPr/>
          <p:nvPr/>
        </p:nvGrpSpPr>
        <p:grpSpPr>
          <a:xfrm>
            <a:off x="3752372" y="2073187"/>
            <a:ext cx="2796027" cy="2905698"/>
            <a:chOff x="4145910" y="2023079"/>
            <a:chExt cx="3329772" cy="4321874"/>
          </a:xfrm>
        </p:grpSpPr>
        <p:sp>
          <p:nvSpPr>
            <p:cNvPr id="4111" name="Rounded Rectangle 4110">
              <a:extLst>
                <a:ext uri="{FF2B5EF4-FFF2-40B4-BE49-F238E27FC236}">
                  <a16:creationId xmlns:a16="http://schemas.microsoft.com/office/drawing/2014/main" id="{4E80E102-C3FC-7914-E88F-CB738E3904A4}"/>
                </a:ext>
              </a:extLst>
            </p:cNvPr>
            <p:cNvSpPr/>
            <p:nvPr/>
          </p:nvSpPr>
          <p:spPr>
            <a:xfrm>
              <a:off x="4145910" y="2023079"/>
              <a:ext cx="3096417" cy="4135160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112" name="Rounded Rectangle 4111">
              <a:extLst>
                <a:ext uri="{FF2B5EF4-FFF2-40B4-BE49-F238E27FC236}">
                  <a16:creationId xmlns:a16="http://schemas.microsoft.com/office/drawing/2014/main" id="{A52673CE-557B-B2B5-A9E9-D5B87B22E7FC}"/>
                </a:ext>
              </a:extLst>
            </p:cNvPr>
            <p:cNvSpPr/>
            <p:nvPr/>
          </p:nvSpPr>
          <p:spPr>
            <a:xfrm>
              <a:off x="4529551" y="3425298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Product Information</a:t>
              </a:r>
            </a:p>
          </p:txBody>
        </p:sp>
        <p:sp>
          <p:nvSpPr>
            <p:cNvPr id="4113" name="Rounded Rectangle 4112">
              <a:extLst>
                <a:ext uri="{FF2B5EF4-FFF2-40B4-BE49-F238E27FC236}">
                  <a16:creationId xmlns:a16="http://schemas.microsoft.com/office/drawing/2014/main" id="{5D43C488-1A1D-0D14-35E2-3C24DAE9751D}"/>
                </a:ext>
              </a:extLst>
            </p:cNvPr>
            <p:cNvSpPr/>
            <p:nvPr/>
          </p:nvSpPr>
          <p:spPr>
            <a:xfrm>
              <a:off x="4867526" y="3836048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Provenance Data</a:t>
              </a:r>
            </a:p>
          </p:txBody>
        </p:sp>
        <p:sp>
          <p:nvSpPr>
            <p:cNvPr id="4114" name="Rounded Rectangle 4113">
              <a:extLst>
                <a:ext uri="{FF2B5EF4-FFF2-40B4-BE49-F238E27FC236}">
                  <a16:creationId xmlns:a16="http://schemas.microsoft.com/office/drawing/2014/main" id="{C4FEED49-AC9F-655A-3CE0-CE54FBF95B63}"/>
                </a:ext>
              </a:extLst>
            </p:cNvPr>
            <p:cNvSpPr/>
            <p:nvPr/>
          </p:nvSpPr>
          <p:spPr>
            <a:xfrm>
              <a:off x="4541959" y="5212873"/>
              <a:ext cx="2328813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Item/Batch Data</a:t>
              </a:r>
            </a:p>
          </p:txBody>
        </p:sp>
        <p:sp>
          <p:nvSpPr>
            <p:cNvPr id="4115" name="Rounded Rectangle 4114">
              <a:extLst>
                <a:ext uri="{FF2B5EF4-FFF2-40B4-BE49-F238E27FC236}">
                  <a16:creationId xmlns:a16="http://schemas.microsoft.com/office/drawing/2014/main" id="{6500B5DC-9987-7397-DA24-0EA361A36250}"/>
                </a:ext>
              </a:extLst>
            </p:cNvPr>
            <p:cNvSpPr/>
            <p:nvPr/>
          </p:nvSpPr>
          <p:spPr>
            <a:xfrm>
              <a:off x="4877718" y="254192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Organisation</a:t>
              </a:r>
            </a:p>
          </p:txBody>
        </p:sp>
        <p:sp>
          <p:nvSpPr>
            <p:cNvPr id="4116" name="Rounded Rectangle 4115">
              <a:extLst>
                <a:ext uri="{FF2B5EF4-FFF2-40B4-BE49-F238E27FC236}">
                  <a16:creationId xmlns:a16="http://schemas.microsoft.com/office/drawing/2014/main" id="{C7422CC1-C690-C986-DC05-6F3F5ACBD053}"/>
                </a:ext>
              </a:extLst>
            </p:cNvPr>
            <p:cNvSpPr/>
            <p:nvPr/>
          </p:nvSpPr>
          <p:spPr>
            <a:xfrm>
              <a:off x="4877717" y="2981484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Facility Data</a:t>
              </a:r>
            </a:p>
          </p:txBody>
        </p:sp>
        <p:sp>
          <p:nvSpPr>
            <p:cNvPr id="4117" name="TextBox 4116">
              <a:extLst>
                <a:ext uri="{FF2B5EF4-FFF2-40B4-BE49-F238E27FC236}">
                  <a16:creationId xmlns:a16="http://schemas.microsoft.com/office/drawing/2014/main" id="{F4F419E7-2538-10BC-E21E-BA4F27EB7AC2}"/>
                </a:ext>
              </a:extLst>
            </p:cNvPr>
            <p:cNvSpPr txBox="1"/>
            <p:nvPr/>
          </p:nvSpPr>
          <p:spPr>
            <a:xfrm>
              <a:off x="4527381" y="2043493"/>
              <a:ext cx="2277062" cy="463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Product Passport</a:t>
              </a:r>
            </a:p>
          </p:txBody>
        </p:sp>
        <p:cxnSp>
          <p:nvCxnSpPr>
            <p:cNvPr id="4118" name="Elbow Connector 4117">
              <a:extLst>
                <a:ext uri="{FF2B5EF4-FFF2-40B4-BE49-F238E27FC236}">
                  <a16:creationId xmlns:a16="http://schemas.microsoft.com/office/drawing/2014/main" id="{6B289167-42C6-68F9-5DBD-E04AF084B444}"/>
                </a:ext>
              </a:extLst>
            </p:cNvPr>
            <p:cNvCxnSpPr>
              <a:cxnSpLocks/>
              <a:stCxn id="4115" idx="1"/>
            </p:cNvCxnSpPr>
            <p:nvPr/>
          </p:nvCxnSpPr>
          <p:spPr>
            <a:xfrm rot="10800000" flipV="1">
              <a:off x="4681167" y="2706702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9" name="Elbow Connector 4118">
              <a:extLst>
                <a:ext uri="{FF2B5EF4-FFF2-40B4-BE49-F238E27FC236}">
                  <a16:creationId xmlns:a16="http://schemas.microsoft.com/office/drawing/2014/main" id="{CAABBF7E-7316-950B-77E4-E908B991E572}"/>
                </a:ext>
              </a:extLst>
            </p:cNvPr>
            <p:cNvCxnSpPr>
              <a:cxnSpLocks/>
              <a:stCxn id="4116" idx="1"/>
            </p:cNvCxnSpPr>
            <p:nvPr/>
          </p:nvCxnSpPr>
          <p:spPr>
            <a:xfrm rot="10800000" flipV="1">
              <a:off x="4681165" y="3146259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0" name="Elbow Connector 4119">
              <a:extLst>
                <a:ext uri="{FF2B5EF4-FFF2-40B4-BE49-F238E27FC236}">
                  <a16:creationId xmlns:a16="http://schemas.microsoft.com/office/drawing/2014/main" id="{C98D3292-D1A5-BB56-C360-CFFD566243C7}"/>
                </a:ext>
              </a:extLst>
            </p:cNvPr>
            <p:cNvCxnSpPr>
              <a:cxnSpLocks/>
              <a:stCxn id="4113" idx="1"/>
            </p:cNvCxnSpPr>
            <p:nvPr/>
          </p:nvCxnSpPr>
          <p:spPr>
            <a:xfrm rot="10800000">
              <a:off x="4666389" y="3673283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2" name="Elbow Connector 4121">
              <a:extLst>
                <a:ext uri="{FF2B5EF4-FFF2-40B4-BE49-F238E27FC236}">
                  <a16:creationId xmlns:a16="http://schemas.microsoft.com/office/drawing/2014/main" id="{0FE66317-CB49-F3FD-9A5C-3A317161AA38}"/>
                </a:ext>
              </a:extLst>
            </p:cNvPr>
            <p:cNvCxnSpPr>
              <a:cxnSpLocks/>
              <a:stCxn id="4114" idx="1"/>
              <a:endCxn id="4112" idx="1"/>
            </p:cNvCxnSpPr>
            <p:nvPr/>
          </p:nvCxnSpPr>
          <p:spPr>
            <a:xfrm rot="10800000">
              <a:off x="4529551" y="3590072"/>
              <a:ext cx="12408" cy="1787576"/>
            </a:xfrm>
            <a:prstGeom prst="bentConnector3">
              <a:avLst>
                <a:gd name="adj1" fmla="val 222486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3" name="Elbow Connector 4122">
              <a:extLst>
                <a:ext uri="{FF2B5EF4-FFF2-40B4-BE49-F238E27FC236}">
                  <a16:creationId xmlns:a16="http://schemas.microsoft.com/office/drawing/2014/main" id="{0DB7BA1E-EE8F-81D7-149A-2E40F439D79F}"/>
                </a:ext>
              </a:extLst>
            </p:cNvPr>
            <p:cNvCxnSpPr>
              <a:cxnSpLocks/>
              <a:stCxn id="4127" idx="1"/>
            </p:cNvCxnSpPr>
            <p:nvPr/>
          </p:nvCxnSpPr>
          <p:spPr>
            <a:xfrm rot="10800000">
              <a:off x="4690808" y="5460318"/>
              <a:ext cx="201534" cy="32954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4" name="Elbow Connector 4123">
              <a:extLst>
                <a:ext uri="{FF2B5EF4-FFF2-40B4-BE49-F238E27FC236}">
                  <a16:creationId xmlns:a16="http://schemas.microsoft.com/office/drawing/2014/main" id="{E6C13AF8-9C1E-C7C8-40A0-CB0CC5D8F54B}"/>
                </a:ext>
              </a:extLst>
            </p:cNvPr>
            <p:cNvCxnSpPr>
              <a:cxnSpLocks/>
              <a:stCxn id="4129" idx="1"/>
            </p:cNvCxnSpPr>
            <p:nvPr/>
          </p:nvCxnSpPr>
          <p:spPr>
            <a:xfrm rot="10800000">
              <a:off x="4695589" y="4656874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5" name="Elbow Connector 4124">
              <a:extLst>
                <a:ext uri="{FF2B5EF4-FFF2-40B4-BE49-F238E27FC236}">
                  <a16:creationId xmlns:a16="http://schemas.microsoft.com/office/drawing/2014/main" id="{22C9C525-9C84-C39B-AEA3-478738D696C0}"/>
                </a:ext>
              </a:extLst>
            </p:cNvPr>
            <p:cNvCxnSpPr>
              <a:cxnSpLocks/>
              <a:stCxn id="4131" idx="1"/>
              <a:endCxn id="4112" idx="1"/>
            </p:cNvCxnSpPr>
            <p:nvPr/>
          </p:nvCxnSpPr>
          <p:spPr>
            <a:xfrm rot="10800000">
              <a:off x="4529552" y="3590072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6" name="Rounded Rectangle 4125">
              <a:extLst>
                <a:ext uri="{FF2B5EF4-FFF2-40B4-BE49-F238E27FC236}">
                  <a16:creationId xmlns:a16="http://schemas.microsoft.com/office/drawing/2014/main" id="{8BA8E407-6050-DBE4-A64B-402A9D85D096}"/>
                </a:ext>
              </a:extLst>
            </p:cNvPr>
            <p:cNvSpPr/>
            <p:nvPr/>
          </p:nvSpPr>
          <p:spPr>
            <a:xfrm>
              <a:off x="4961345" y="568537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27" name="Rounded Rectangle 4126">
              <a:extLst>
                <a:ext uri="{FF2B5EF4-FFF2-40B4-BE49-F238E27FC236}">
                  <a16:creationId xmlns:a16="http://schemas.microsoft.com/office/drawing/2014/main" id="{8C63B01D-2CE4-5DCF-9905-C93E92F7E1E7}"/>
                </a:ext>
              </a:extLst>
            </p:cNvPr>
            <p:cNvSpPr/>
            <p:nvPr/>
          </p:nvSpPr>
          <p:spPr>
            <a:xfrm>
              <a:off x="4892341" y="562508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Traceability Events</a:t>
              </a:r>
            </a:p>
          </p:txBody>
        </p:sp>
        <p:sp>
          <p:nvSpPr>
            <p:cNvPr id="4128" name="Rounded Rectangle 4127">
              <a:extLst>
                <a:ext uri="{FF2B5EF4-FFF2-40B4-BE49-F238E27FC236}">
                  <a16:creationId xmlns:a16="http://schemas.microsoft.com/office/drawing/2014/main" id="{C30B277C-CEE3-A098-8DF8-9697D44BB2FF}"/>
                </a:ext>
              </a:extLst>
            </p:cNvPr>
            <p:cNvSpPr/>
            <p:nvPr/>
          </p:nvSpPr>
          <p:spPr>
            <a:xfrm>
              <a:off x="4959639" y="4812474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29" name="Rounded Rectangle 4128">
              <a:extLst>
                <a:ext uri="{FF2B5EF4-FFF2-40B4-BE49-F238E27FC236}">
                  <a16:creationId xmlns:a16="http://schemas.microsoft.com/office/drawing/2014/main" id="{B5DAA343-D4EA-07D0-1444-BB8ED816E5A5}"/>
                </a:ext>
              </a:extLst>
            </p:cNvPr>
            <p:cNvSpPr/>
            <p:nvPr/>
          </p:nvSpPr>
          <p:spPr>
            <a:xfrm>
              <a:off x="4896723" y="474203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ESG Metric Value</a:t>
              </a:r>
            </a:p>
          </p:txBody>
        </p:sp>
        <p:sp>
          <p:nvSpPr>
            <p:cNvPr id="4130" name="Rounded Rectangle 4129">
              <a:extLst>
                <a:ext uri="{FF2B5EF4-FFF2-40B4-BE49-F238E27FC236}">
                  <a16:creationId xmlns:a16="http://schemas.microsoft.com/office/drawing/2014/main" id="{AD8EE3DA-6A19-8A89-9E04-C44F8B666F60}"/>
                </a:ext>
              </a:extLst>
            </p:cNvPr>
            <p:cNvSpPr/>
            <p:nvPr/>
          </p:nvSpPr>
          <p:spPr>
            <a:xfrm>
              <a:off x="4617734" y="4346152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31" name="Rounded Rectangle 4130">
              <a:extLst>
                <a:ext uri="{FF2B5EF4-FFF2-40B4-BE49-F238E27FC236}">
                  <a16:creationId xmlns:a16="http://schemas.microsoft.com/office/drawing/2014/main" id="{7A6FE743-E35E-A84D-9D8C-3958C451C52E}"/>
                </a:ext>
              </a:extLst>
            </p:cNvPr>
            <p:cNvSpPr/>
            <p:nvPr/>
          </p:nvSpPr>
          <p:spPr>
            <a:xfrm>
              <a:off x="4556545" y="4280229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Sustainability Claims</a:t>
              </a:r>
            </a:p>
          </p:txBody>
        </p:sp>
        <p:cxnSp>
          <p:nvCxnSpPr>
            <p:cNvPr id="4132" name="Elbow Connector 4131">
              <a:extLst>
                <a:ext uri="{FF2B5EF4-FFF2-40B4-BE49-F238E27FC236}">
                  <a16:creationId xmlns:a16="http://schemas.microsoft.com/office/drawing/2014/main" id="{B6BB40D4-404B-FBE3-FA15-9FEC7F0805B6}"/>
                </a:ext>
              </a:extLst>
            </p:cNvPr>
            <p:cNvCxnSpPr>
              <a:cxnSpLocks/>
            </p:cNvCxnSpPr>
            <p:nvPr/>
          </p:nvCxnSpPr>
          <p:spPr>
            <a:xfrm>
              <a:off x="6865055" y="3182491"/>
              <a:ext cx="66906" cy="1240606"/>
            </a:xfrm>
            <a:prstGeom prst="bentConnector3">
              <a:avLst>
                <a:gd name="adj1" fmla="val 382031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483CB63A-1E47-970A-5003-BF2D81EA3E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55167" y="5823987"/>
              <a:ext cx="520515" cy="5209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47" name="Group 4146">
            <a:extLst>
              <a:ext uri="{FF2B5EF4-FFF2-40B4-BE49-F238E27FC236}">
                <a16:creationId xmlns:a16="http://schemas.microsoft.com/office/drawing/2014/main" id="{BB2BB261-CD09-2A91-B9C0-338C70C691F2}"/>
              </a:ext>
            </a:extLst>
          </p:cNvPr>
          <p:cNvGrpSpPr/>
          <p:nvPr/>
        </p:nvGrpSpPr>
        <p:grpSpPr>
          <a:xfrm>
            <a:off x="450904" y="2115977"/>
            <a:ext cx="2520508" cy="2742865"/>
            <a:chOff x="525268" y="3703486"/>
            <a:chExt cx="2520508" cy="274286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EA7C013-47B1-65E6-96E3-38F782DC2C44}"/>
                </a:ext>
              </a:extLst>
            </p:cNvPr>
            <p:cNvSpPr/>
            <p:nvPr/>
          </p:nvSpPr>
          <p:spPr>
            <a:xfrm>
              <a:off x="525268" y="3703486"/>
              <a:ext cx="2385576" cy="2667289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2D9A6A6-2935-6088-A5EC-71508F96DB95}"/>
                </a:ext>
              </a:extLst>
            </p:cNvPr>
            <p:cNvSpPr/>
            <p:nvPr/>
          </p:nvSpPr>
          <p:spPr>
            <a:xfrm>
              <a:off x="708878" y="6105615"/>
              <a:ext cx="1376469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Party ID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FF35D5-9A08-64E7-CDA9-0C07DB7D65FE}"/>
                </a:ext>
              </a:extLst>
            </p:cNvPr>
            <p:cNvSpPr/>
            <p:nvPr/>
          </p:nvSpPr>
          <p:spPr>
            <a:xfrm>
              <a:off x="700602" y="5560030"/>
              <a:ext cx="1386707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Product ID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F75F46D-E874-FD2C-5506-18E4E645516C}"/>
                </a:ext>
              </a:extLst>
            </p:cNvPr>
            <p:cNvSpPr/>
            <p:nvPr/>
          </p:nvSpPr>
          <p:spPr>
            <a:xfrm>
              <a:off x="708878" y="5832823"/>
              <a:ext cx="1386707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Location ID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F153C3-BA63-F5CC-A983-D352F957320C}"/>
                </a:ext>
              </a:extLst>
            </p:cNvPr>
            <p:cNvSpPr txBox="1"/>
            <p:nvPr/>
          </p:nvSpPr>
          <p:spPr>
            <a:xfrm>
              <a:off x="580823" y="3739860"/>
              <a:ext cx="2274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Traceability Event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21146EC1-5425-0D3B-438C-BEA76E3A19A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095585" y="5444396"/>
              <a:ext cx="344920" cy="48920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E6B980FD-FD3B-D56F-9835-C353A061AC2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087310" y="5458440"/>
              <a:ext cx="236891" cy="20237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1" name="Rounded Rectangle 4120">
              <a:extLst>
                <a:ext uri="{FF2B5EF4-FFF2-40B4-BE49-F238E27FC236}">
                  <a16:creationId xmlns:a16="http://schemas.microsoft.com/office/drawing/2014/main" id="{EDB6F271-6196-C12F-FF14-BD64CC0AE4F2}"/>
                </a:ext>
              </a:extLst>
            </p:cNvPr>
            <p:cNvSpPr/>
            <p:nvPr/>
          </p:nvSpPr>
          <p:spPr>
            <a:xfrm>
              <a:off x="660732" y="4379745"/>
              <a:ext cx="2094188" cy="1109052"/>
            </a:xfrm>
            <a:prstGeom prst="roundRect">
              <a:avLst>
                <a:gd name="adj" fmla="val 38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000" b="1" dirty="0">
                  <a:solidFill>
                    <a:schemeClr val="accent6">
                      <a:lumMod val="50000"/>
                    </a:schemeClr>
                  </a:solidFill>
                </a:rPr>
                <a:t>Event types</a:t>
              </a:r>
            </a:p>
          </p:txBody>
        </p:sp>
        <p:pic>
          <p:nvPicPr>
            <p:cNvPr id="413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1A462A6A-CA58-4198-13F4-82B01C65A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703711" y="6189227"/>
              <a:ext cx="342065" cy="25712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37" name="Elbow Connector 4136">
              <a:extLst>
                <a:ext uri="{FF2B5EF4-FFF2-40B4-BE49-F238E27FC236}">
                  <a16:creationId xmlns:a16="http://schemas.microsoft.com/office/drawing/2014/main" id="{509CDF23-EA23-95E8-27F6-C437D10FC22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085347" y="5458440"/>
              <a:ext cx="486041" cy="747954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A2DBA1A3-A1A7-F11D-67FD-E067945892C6}"/>
                </a:ext>
              </a:extLst>
            </p:cNvPr>
            <p:cNvGrpSpPr/>
            <p:nvPr/>
          </p:nvGrpSpPr>
          <p:grpSpPr>
            <a:xfrm rot="16200000">
              <a:off x="1259758" y="4020698"/>
              <a:ext cx="896136" cy="1958255"/>
              <a:chOff x="8525706" y="2443522"/>
              <a:chExt cx="2721457" cy="1703697"/>
            </a:xfrm>
          </p:grpSpPr>
          <p:sp>
            <p:nvSpPr>
              <p:cNvPr id="4142" name="Rounded Rectangle 4141">
                <a:extLst>
                  <a:ext uri="{FF2B5EF4-FFF2-40B4-BE49-F238E27FC236}">
                    <a16:creationId xmlns:a16="http://schemas.microsoft.com/office/drawing/2014/main" id="{D35E9359-A0FF-3DBE-B881-A45490E321FB}"/>
                  </a:ext>
                </a:extLst>
              </p:cNvPr>
              <p:cNvSpPr/>
              <p:nvPr/>
            </p:nvSpPr>
            <p:spPr>
              <a:xfrm rot="5400000">
                <a:off x="9036478" y="3056640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ransformation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(manufacture,..)</a:t>
                </a:r>
              </a:p>
            </p:txBody>
          </p:sp>
          <p:sp>
            <p:nvSpPr>
              <p:cNvPr id="4143" name="Rounded Rectangle 4142">
                <a:extLst>
                  <a:ext uri="{FF2B5EF4-FFF2-40B4-BE49-F238E27FC236}">
                    <a16:creationId xmlns:a16="http://schemas.microsoft.com/office/drawing/2014/main" id="{89DE4D12-A504-2D8D-B7AA-B80EB4078988}"/>
                  </a:ext>
                </a:extLst>
              </p:cNvPr>
              <p:cNvSpPr/>
              <p:nvPr/>
            </p:nvSpPr>
            <p:spPr>
              <a:xfrm rot="5400000">
                <a:off x="9598276" y="3060129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(sell, ship, transfer,..)</a:t>
                </a:r>
              </a:p>
            </p:txBody>
          </p:sp>
          <p:sp>
            <p:nvSpPr>
              <p:cNvPr id="4144" name="Rounded Rectangle 4143">
                <a:extLst>
                  <a:ext uri="{FF2B5EF4-FFF2-40B4-BE49-F238E27FC236}">
                    <a16:creationId xmlns:a16="http://schemas.microsoft.com/office/drawing/2014/main" id="{642CED2C-A430-43FA-2434-BB3FF86E6E90}"/>
                  </a:ext>
                </a:extLst>
              </p:cNvPr>
              <p:cNvSpPr/>
              <p:nvPr/>
            </p:nvSpPr>
            <p:spPr>
              <a:xfrm rot="5400000">
                <a:off x="10160073" y="3056347"/>
                <a:ext cx="1699915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Object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(inspect, test, ..)</a:t>
                </a:r>
              </a:p>
            </p:txBody>
          </p:sp>
          <p:sp>
            <p:nvSpPr>
              <p:cNvPr id="4145" name="Rounded Rectangle 4144">
                <a:extLst>
                  <a:ext uri="{FF2B5EF4-FFF2-40B4-BE49-F238E27FC236}">
                    <a16:creationId xmlns:a16="http://schemas.microsoft.com/office/drawing/2014/main" id="{DB47C20B-A212-BE22-3176-12245BD254B4}"/>
                  </a:ext>
                </a:extLst>
              </p:cNvPr>
              <p:cNvSpPr/>
              <p:nvPr/>
            </p:nvSpPr>
            <p:spPr>
              <a:xfrm rot="5400000">
                <a:off x="8474680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Aggregation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(consolidate, ..)</a:t>
                </a:r>
              </a:p>
            </p:txBody>
          </p:sp>
          <p:sp>
            <p:nvSpPr>
              <p:cNvPr id="4146" name="Rounded Rectangle 4145">
                <a:extLst>
                  <a:ext uri="{FF2B5EF4-FFF2-40B4-BE49-F238E27FC236}">
                    <a16:creationId xmlns:a16="http://schemas.microsoft.com/office/drawing/2014/main" id="{C7454596-2D88-5F3F-9621-AC5031768C14}"/>
                  </a:ext>
                </a:extLst>
              </p:cNvPr>
              <p:cNvSpPr/>
              <p:nvPr/>
            </p:nvSpPr>
            <p:spPr>
              <a:xfrm rot="5400000">
                <a:off x="7912882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Association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(assemble, package,..)</a:t>
                </a:r>
              </a:p>
            </p:txBody>
          </p:sp>
        </p:grpSp>
        <p:cxnSp>
          <p:nvCxnSpPr>
            <p:cNvPr id="4139" name="Elbow Connector 4138">
              <a:extLst>
                <a:ext uri="{FF2B5EF4-FFF2-40B4-BE49-F238E27FC236}">
                  <a16:creationId xmlns:a16="http://schemas.microsoft.com/office/drawing/2014/main" id="{B837ECD1-8C37-A636-5090-DABEC7DFAF64}"/>
                </a:ext>
              </a:extLst>
            </p:cNvPr>
            <p:cNvCxnSpPr>
              <a:cxnSpLocks/>
              <a:endCxn id="4140" idx="3"/>
            </p:cNvCxnSpPr>
            <p:nvPr/>
          </p:nvCxnSpPr>
          <p:spPr>
            <a:xfrm rot="16200000" flipV="1">
              <a:off x="2080922" y="4151740"/>
              <a:ext cx="230773" cy="225237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0" name="Rounded Rectangle 4139">
              <a:extLst>
                <a:ext uri="{FF2B5EF4-FFF2-40B4-BE49-F238E27FC236}">
                  <a16:creationId xmlns:a16="http://schemas.microsoft.com/office/drawing/2014/main" id="{566A8151-D68F-B153-DA17-3BDE5765BE8E}"/>
                </a:ext>
              </a:extLst>
            </p:cNvPr>
            <p:cNvSpPr/>
            <p:nvPr/>
          </p:nvSpPr>
          <p:spPr>
            <a:xfrm>
              <a:off x="799199" y="4055927"/>
              <a:ext cx="1284491" cy="186091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0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  <p:sp>
          <p:nvSpPr>
            <p:cNvPr id="4141" name="Rounded Rectangle 4140">
              <a:extLst>
                <a:ext uri="{FF2B5EF4-FFF2-40B4-BE49-F238E27FC236}">
                  <a16:creationId xmlns:a16="http://schemas.microsoft.com/office/drawing/2014/main" id="{EA180761-803E-4AD1-4687-0B4F3FEE0775}"/>
                </a:ext>
              </a:extLst>
            </p:cNvPr>
            <p:cNvSpPr/>
            <p:nvPr/>
          </p:nvSpPr>
          <p:spPr>
            <a:xfrm>
              <a:off x="725616" y="4104841"/>
              <a:ext cx="1284491" cy="186091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</p:grpSp>
      <p:pic>
        <p:nvPicPr>
          <p:cNvPr id="1026" name="Picture 2" descr="Database link filled - User Interface &amp; Gesture Icons">
            <a:extLst>
              <a:ext uri="{FF2B5EF4-FFF2-40B4-BE49-F238E27FC236}">
                <a16:creationId xmlns:a16="http://schemas.microsoft.com/office/drawing/2014/main" id="{562F2B6C-D647-A537-8AE8-F44B9EC7D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492" y="908840"/>
            <a:ext cx="683452" cy="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4109C70-2EF6-EFC7-51C3-003497BB9847}"/>
              </a:ext>
            </a:extLst>
          </p:cNvPr>
          <p:cNvSpPr/>
          <p:nvPr/>
        </p:nvSpPr>
        <p:spPr>
          <a:xfrm>
            <a:off x="5444789" y="5248425"/>
            <a:ext cx="1867627" cy="1372456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A61433F7-4826-0324-28E6-1D7718FDEED8}"/>
              </a:ext>
            </a:extLst>
          </p:cNvPr>
          <p:cNvSpPr txBox="1"/>
          <p:nvPr/>
        </p:nvSpPr>
        <p:spPr>
          <a:xfrm>
            <a:off x="5457231" y="5215506"/>
            <a:ext cx="1867627" cy="234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pic>
        <p:nvPicPr>
          <p:cNvPr id="1031" name="Picture 6" descr="Digital Certificate Icon Vector Images (over 8,400)">
            <a:extLst>
              <a:ext uri="{FF2B5EF4-FFF2-40B4-BE49-F238E27FC236}">
                <a16:creationId xmlns:a16="http://schemas.microsoft.com/office/drawing/2014/main" id="{935D1CCC-0D7E-A68C-660C-88211838A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71299" y="6309131"/>
            <a:ext cx="437079" cy="34840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55BFCE5-0D3A-5D9D-88D1-601944E09A05}"/>
              </a:ext>
            </a:extLst>
          </p:cNvPr>
          <p:cNvSpPr/>
          <p:nvPr/>
        </p:nvSpPr>
        <p:spPr>
          <a:xfrm>
            <a:off x="6071939" y="5924076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Name</a:t>
            </a:r>
          </a:p>
        </p:txBody>
      </p:sp>
      <p:sp>
        <p:nvSpPr>
          <p:cNvPr id="4149" name="Rounded Rectangle 4148">
            <a:extLst>
              <a:ext uri="{FF2B5EF4-FFF2-40B4-BE49-F238E27FC236}">
                <a16:creationId xmlns:a16="http://schemas.microsoft.com/office/drawing/2014/main" id="{AB8BD292-4C9F-464C-844A-F55A5F5DFD89}"/>
              </a:ext>
            </a:extLst>
          </p:cNvPr>
          <p:cNvSpPr/>
          <p:nvPr/>
        </p:nvSpPr>
        <p:spPr>
          <a:xfrm>
            <a:off x="5696701" y="5504056"/>
            <a:ext cx="1464196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Trust Registrar ID</a:t>
            </a:r>
          </a:p>
        </p:txBody>
      </p:sp>
      <p:sp>
        <p:nvSpPr>
          <p:cNvPr id="4150" name="Rounded Rectangle 4149">
            <a:extLst>
              <a:ext uri="{FF2B5EF4-FFF2-40B4-BE49-F238E27FC236}">
                <a16:creationId xmlns:a16="http://schemas.microsoft.com/office/drawing/2014/main" id="{F574237F-DFEA-2F11-A2E4-2929261B2D11}"/>
              </a:ext>
            </a:extLst>
          </p:cNvPr>
          <p:cNvSpPr/>
          <p:nvPr/>
        </p:nvSpPr>
        <p:spPr>
          <a:xfrm>
            <a:off x="5873167" y="5715556"/>
            <a:ext cx="1287729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ID</a:t>
            </a:r>
          </a:p>
        </p:txBody>
      </p:sp>
      <p:cxnSp>
        <p:nvCxnSpPr>
          <p:cNvPr id="4153" name="Elbow Connector 4152">
            <a:extLst>
              <a:ext uri="{FF2B5EF4-FFF2-40B4-BE49-F238E27FC236}">
                <a16:creationId xmlns:a16="http://schemas.microsoft.com/office/drawing/2014/main" id="{F9A81524-A683-298B-1E1F-FACE4C78B985}"/>
              </a:ext>
            </a:extLst>
          </p:cNvPr>
          <p:cNvCxnSpPr>
            <a:cxnSpLocks/>
            <a:stCxn id="4150" idx="1"/>
            <a:endCxn id="4149" idx="1"/>
          </p:cNvCxnSpPr>
          <p:nvPr/>
        </p:nvCxnSpPr>
        <p:spPr>
          <a:xfrm rot="10800000">
            <a:off x="5696701" y="5592282"/>
            <a:ext cx="176466" cy="211500"/>
          </a:xfrm>
          <a:prstGeom prst="bentConnector3">
            <a:avLst>
              <a:gd name="adj1" fmla="val 6761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ounded Rectangle 1033">
            <a:extLst>
              <a:ext uri="{FF2B5EF4-FFF2-40B4-BE49-F238E27FC236}">
                <a16:creationId xmlns:a16="http://schemas.microsoft.com/office/drawing/2014/main" id="{B59BA3E3-2DB9-BC3C-D2C8-7EBE1ECC576E}"/>
              </a:ext>
            </a:extLst>
          </p:cNvPr>
          <p:cNvSpPr/>
          <p:nvPr/>
        </p:nvSpPr>
        <p:spPr>
          <a:xfrm>
            <a:off x="6071939" y="6143546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Linked DIDs</a:t>
            </a:r>
          </a:p>
        </p:txBody>
      </p: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A6CE7C3D-3CB2-B9EA-BD22-0CE429C40A6B}"/>
              </a:ext>
            </a:extLst>
          </p:cNvPr>
          <p:cNvSpPr/>
          <p:nvPr/>
        </p:nvSpPr>
        <p:spPr>
          <a:xfrm>
            <a:off x="6080714" y="6364183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Scope</a:t>
            </a:r>
          </a:p>
        </p:txBody>
      </p:sp>
      <p:cxnSp>
        <p:nvCxnSpPr>
          <p:cNvPr id="1063" name="Elbow Connector 1062">
            <a:extLst>
              <a:ext uri="{FF2B5EF4-FFF2-40B4-BE49-F238E27FC236}">
                <a16:creationId xmlns:a16="http://schemas.microsoft.com/office/drawing/2014/main" id="{F7FD2C86-2B72-041C-29EC-DA61B7D7C0C6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5995795" y="5800802"/>
            <a:ext cx="76144" cy="211500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Elbow Connector 1066">
            <a:extLst>
              <a:ext uri="{FF2B5EF4-FFF2-40B4-BE49-F238E27FC236}">
                <a16:creationId xmlns:a16="http://schemas.microsoft.com/office/drawing/2014/main" id="{EB04E147-8CED-5AD6-223B-00D671ADB334}"/>
              </a:ext>
            </a:extLst>
          </p:cNvPr>
          <p:cNvCxnSpPr>
            <a:cxnSpLocks/>
            <a:stCxn id="1034" idx="1"/>
          </p:cNvCxnSpPr>
          <p:nvPr/>
        </p:nvCxnSpPr>
        <p:spPr>
          <a:xfrm rot="10800000">
            <a:off x="5995795" y="5880139"/>
            <a:ext cx="76144" cy="35163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Elbow Connector 1068">
            <a:extLst>
              <a:ext uri="{FF2B5EF4-FFF2-40B4-BE49-F238E27FC236}">
                <a16:creationId xmlns:a16="http://schemas.microsoft.com/office/drawing/2014/main" id="{2FC18881-E42C-839B-9301-E2A9E0A944D3}"/>
              </a:ext>
            </a:extLst>
          </p:cNvPr>
          <p:cNvCxnSpPr>
            <a:cxnSpLocks/>
            <a:stCxn id="1040" idx="1"/>
          </p:cNvCxnSpPr>
          <p:nvPr/>
        </p:nvCxnSpPr>
        <p:spPr>
          <a:xfrm rot="10800000">
            <a:off x="5995796" y="5880138"/>
            <a:ext cx="84919" cy="572270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4CD4D084-7524-75B1-C5BD-2CDC7CBD54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2720" y="5566183"/>
            <a:ext cx="779812" cy="766010"/>
          </a:xfrm>
          <a:prstGeom prst="rect">
            <a:avLst/>
          </a:prstGeom>
        </p:spPr>
      </p:pic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908045B3-6643-8FC5-1FC8-8B7DFDFA2A0C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7715429" y="4463325"/>
            <a:ext cx="532490" cy="136755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0B32A92E-85CE-23CB-C0C4-8F1DDA4055A7}"/>
              </a:ext>
            </a:extLst>
          </p:cNvPr>
          <p:cNvSpPr txBox="1"/>
          <p:nvPr/>
        </p:nvSpPr>
        <p:spPr>
          <a:xfrm>
            <a:off x="7351765" y="5416971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accreditation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82EFA00F-C47D-FBC7-9009-EBCAADCFBD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15542" y="4762594"/>
            <a:ext cx="518744" cy="76463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D9D306D0-CBE2-2FE2-4FB6-ABAA301369A3}"/>
              </a:ext>
            </a:extLst>
          </p:cNvPr>
          <p:cNvSpPr txBox="1"/>
          <p:nvPr/>
        </p:nvSpPr>
        <p:spPr>
          <a:xfrm>
            <a:off x="4078687" y="5428061"/>
            <a:ext cx="141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identity</a:t>
            </a:r>
          </a:p>
        </p:txBody>
      </p:sp>
      <p:cxnSp>
        <p:nvCxnSpPr>
          <p:cNvPr id="1087" name="Straight Arrow Connector 1078">
            <a:extLst>
              <a:ext uri="{FF2B5EF4-FFF2-40B4-BE49-F238E27FC236}">
                <a16:creationId xmlns:a16="http://schemas.microsoft.com/office/drawing/2014/main" id="{991D66D5-E8EF-4895-AD85-6979F16BF54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893764" y="3533194"/>
            <a:ext cx="1291517" cy="379166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3" name="TextBox 4162">
            <a:extLst>
              <a:ext uri="{FF2B5EF4-FFF2-40B4-BE49-F238E27FC236}">
                <a16:creationId xmlns:a16="http://schemas.microsoft.com/office/drawing/2014/main" id="{F7CA1416-1D8E-6EA8-C438-7D3EA7EA3468}"/>
              </a:ext>
            </a:extLst>
          </p:cNvPr>
          <p:cNvSpPr txBox="1"/>
          <p:nvPr/>
        </p:nvSpPr>
        <p:spPr>
          <a:xfrm>
            <a:off x="3793659" y="6058472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ownership</a:t>
            </a:r>
          </a:p>
        </p:txBody>
      </p:sp>
      <p:sp>
        <p:nvSpPr>
          <p:cNvPr id="4164" name="Rounded Rectangle 4163">
            <a:extLst>
              <a:ext uri="{FF2B5EF4-FFF2-40B4-BE49-F238E27FC236}">
                <a16:creationId xmlns:a16="http://schemas.microsoft.com/office/drawing/2014/main" id="{C41FDBEA-D54D-6ED3-6D45-CF7FE7FD1400}"/>
              </a:ext>
            </a:extLst>
          </p:cNvPr>
          <p:cNvSpPr/>
          <p:nvPr/>
        </p:nvSpPr>
        <p:spPr>
          <a:xfrm>
            <a:off x="234160" y="128956"/>
            <a:ext cx="11560254" cy="1771462"/>
          </a:xfrm>
          <a:prstGeom prst="roundRect">
            <a:avLst>
              <a:gd name="adj" fmla="val 9582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5" name="Rounded Rectangle 4164">
            <a:extLst>
              <a:ext uri="{FF2B5EF4-FFF2-40B4-BE49-F238E27FC236}">
                <a16:creationId xmlns:a16="http://schemas.microsoft.com/office/drawing/2014/main" id="{081CA015-43B7-88E8-8165-AF0AF685F966}"/>
              </a:ext>
            </a:extLst>
          </p:cNvPr>
          <p:cNvSpPr/>
          <p:nvPr/>
        </p:nvSpPr>
        <p:spPr>
          <a:xfrm>
            <a:off x="234160" y="1997805"/>
            <a:ext cx="11560254" cy="3018224"/>
          </a:xfrm>
          <a:prstGeom prst="roundRect">
            <a:avLst>
              <a:gd name="adj" fmla="val 85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6" name="Rounded Rectangle 4165">
            <a:extLst>
              <a:ext uri="{FF2B5EF4-FFF2-40B4-BE49-F238E27FC236}">
                <a16:creationId xmlns:a16="http://schemas.microsoft.com/office/drawing/2014/main" id="{9DA4CA4C-26AA-DB8A-83CF-CD3C7A2E497C}"/>
              </a:ext>
            </a:extLst>
          </p:cNvPr>
          <p:cNvSpPr/>
          <p:nvPr/>
        </p:nvSpPr>
        <p:spPr>
          <a:xfrm>
            <a:off x="234160" y="5112019"/>
            <a:ext cx="11560254" cy="1613547"/>
          </a:xfrm>
          <a:prstGeom prst="roundRect">
            <a:avLst>
              <a:gd name="adj" fmla="val 85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7" name="TextBox 4166">
            <a:extLst>
              <a:ext uri="{FF2B5EF4-FFF2-40B4-BE49-F238E27FC236}">
                <a16:creationId xmlns:a16="http://schemas.microsoft.com/office/drawing/2014/main" id="{8C5B0472-AF2C-7594-ED0F-ADCDDC7F5D0D}"/>
              </a:ext>
            </a:extLst>
          </p:cNvPr>
          <p:cNvSpPr txBox="1"/>
          <p:nvPr/>
        </p:nvSpPr>
        <p:spPr>
          <a:xfrm>
            <a:off x="8848061" y="6327569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Trusted Authority</a:t>
            </a:r>
          </a:p>
        </p:txBody>
      </p:sp>
      <p:cxnSp>
        <p:nvCxnSpPr>
          <p:cNvPr id="4168" name="Straight Arrow Connector 4167">
            <a:extLst>
              <a:ext uri="{FF2B5EF4-FFF2-40B4-BE49-F238E27FC236}">
                <a16:creationId xmlns:a16="http://schemas.microsoft.com/office/drawing/2014/main" id="{67FC58CB-A0D6-6A3C-8CA7-51E49E9EAE71}"/>
              </a:ext>
            </a:extLst>
          </p:cNvPr>
          <p:cNvCxnSpPr>
            <a:cxnSpLocks/>
          </p:cNvCxnSpPr>
          <p:nvPr/>
        </p:nvCxnSpPr>
        <p:spPr>
          <a:xfrm flipH="1">
            <a:off x="7351765" y="6074783"/>
            <a:ext cx="18892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3" name="TextBox 4172">
            <a:extLst>
              <a:ext uri="{FF2B5EF4-FFF2-40B4-BE49-F238E27FC236}">
                <a16:creationId xmlns:a16="http://schemas.microsoft.com/office/drawing/2014/main" id="{37F4B574-AC22-9F66-C007-29D19877A887}"/>
              </a:ext>
            </a:extLst>
          </p:cNvPr>
          <p:cNvSpPr txBox="1"/>
          <p:nvPr/>
        </p:nvSpPr>
        <p:spPr>
          <a:xfrm>
            <a:off x="7790725" y="6032444"/>
            <a:ext cx="77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sp>
        <p:nvSpPr>
          <p:cNvPr id="4174" name="TextBox 4173">
            <a:extLst>
              <a:ext uri="{FF2B5EF4-FFF2-40B4-BE49-F238E27FC236}">
                <a16:creationId xmlns:a16="http://schemas.microsoft.com/office/drawing/2014/main" id="{A59742DB-9655-4268-8CFA-358AACB22631}"/>
              </a:ext>
            </a:extLst>
          </p:cNvPr>
          <p:cNvSpPr txBox="1"/>
          <p:nvPr/>
        </p:nvSpPr>
        <p:spPr>
          <a:xfrm rot="5400000">
            <a:off x="10317362" y="509686"/>
            <a:ext cx="1651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Discoverable &amp; resolvable identifiers</a:t>
            </a:r>
          </a:p>
        </p:txBody>
      </p:sp>
      <p:sp>
        <p:nvSpPr>
          <p:cNvPr id="4175" name="TextBox 4174">
            <a:extLst>
              <a:ext uri="{FF2B5EF4-FFF2-40B4-BE49-F238E27FC236}">
                <a16:creationId xmlns:a16="http://schemas.microsoft.com/office/drawing/2014/main" id="{262B0EB4-F779-AC8D-AFE0-380F6A2B2D75}"/>
              </a:ext>
            </a:extLst>
          </p:cNvPr>
          <p:cNvSpPr txBox="1"/>
          <p:nvPr/>
        </p:nvSpPr>
        <p:spPr>
          <a:xfrm rot="5400000">
            <a:off x="9928694" y="2951065"/>
            <a:ext cx="2487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Link to verifiable product traceability &amp; transparency data</a:t>
            </a:r>
          </a:p>
        </p:txBody>
      </p:sp>
      <p:sp>
        <p:nvSpPr>
          <p:cNvPr id="4176" name="TextBox 4175">
            <a:extLst>
              <a:ext uri="{FF2B5EF4-FFF2-40B4-BE49-F238E27FC236}">
                <a16:creationId xmlns:a16="http://schemas.microsoft.com/office/drawing/2014/main" id="{169A0A7F-C563-8950-061F-84126EEDE0CE}"/>
              </a:ext>
            </a:extLst>
          </p:cNvPr>
          <p:cNvSpPr txBox="1"/>
          <p:nvPr/>
        </p:nvSpPr>
        <p:spPr>
          <a:xfrm rot="5400000">
            <a:off x="10511269" y="5491348"/>
            <a:ext cx="1499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Backed by strong governance</a:t>
            </a:r>
          </a:p>
        </p:txBody>
      </p:sp>
      <p:cxnSp>
        <p:nvCxnSpPr>
          <p:cNvPr id="4195" name="Straight Arrow Connector 1078">
            <a:extLst>
              <a:ext uri="{FF2B5EF4-FFF2-40B4-BE49-F238E27FC236}">
                <a16:creationId xmlns:a16="http://schemas.microsoft.com/office/drawing/2014/main" id="{0D8D74B5-F4E6-4168-7E9A-690969635F63}"/>
              </a:ext>
            </a:extLst>
          </p:cNvPr>
          <p:cNvCxnSpPr>
            <a:cxnSpLocks/>
            <a:stCxn id="1026" idx="2"/>
            <a:endCxn id="8" idx="0"/>
          </p:cNvCxnSpPr>
          <p:nvPr/>
        </p:nvCxnSpPr>
        <p:spPr>
          <a:xfrm rot="5400000">
            <a:off x="3053927" y="182059"/>
            <a:ext cx="560059" cy="3380524"/>
          </a:xfrm>
          <a:prstGeom prst="bentConnector3">
            <a:avLst>
              <a:gd name="adj1" fmla="val 2118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1" name="Straight Arrow Connector 1078">
            <a:extLst>
              <a:ext uri="{FF2B5EF4-FFF2-40B4-BE49-F238E27FC236}">
                <a16:creationId xmlns:a16="http://schemas.microsoft.com/office/drawing/2014/main" id="{CC0A192F-E840-0854-6102-25A877928CC3}"/>
              </a:ext>
            </a:extLst>
          </p:cNvPr>
          <p:cNvCxnSpPr>
            <a:cxnSpLocks/>
            <a:stCxn id="1026" idx="2"/>
            <a:endCxn id="59" idx="0"/>
          </p:cNvCxnSpPr>
          <p:nvPr/>
        </p:nvCxnSpPr>
        <p:spPr>
          <a:xfrm rot="16200000" flipH="1">
            <a:off x="6544886" y="71624"/>
            <a:ext cx="599894" cy="3641230"/>
          </a:xfrm>
          <a:prstGeom prst="bentConnector3">
            <a:avLst>
              <a:gd name="adj1" fmla="val 1861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5" name="TextBox 4214">
            <a:extLst>
              <a:ext uri="{FF2B5EF4-FFF2-40B4-BE49-F238E27FC236}">
                <a16:creationId xmlns:a16="http://schemas.microsoft.com/office/drawing/2014/main" id="{432139D8-766E-BB6A-C501-8DE00A1596E0}"/>
              </a:ext>
            </a:extLst>
          </p:cNvPr>
          <p:cNvSpPr txBox="1"/>
          <p:nvPr/>
        </p:nvSpPr>
        <p:spPr>
          <a:xfrm>
            <a:off x="7857492" y="1413234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sp>
        <p:nvSpPr>
          <p:cNvPr id="4216" name="TextBox 4215">
            <a:extLst>
              <a:ext uri="{FF2B5EF4-FFF2-40B4-BE49-F238E27FC236}">
                <a16:creationId xmlns:a16="http://schemas.microsoft.com/office/drawing/2014/main" id="{FF3647EE-B7F8-0346-8557-D217974965BD}"/>
              </a:ext>
            </a:extLst>
          </p:cNvPr>
          <p:cNvSpPr txBox="1"/>
          <p:nvPr/>
        </p:nvSpPr>
        <p:spPr>
          <a:xfrm>
            <a:off x="1660270" y="1361459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06622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AF95D6-13BA-7080-53EE-E0CEB3E83F0E}"/>
              </a:ext>
            </a:extLst>
          </p:cNvPr>
          <p:cNvSpPr txBox="1"/>
          <p:nvPr/>
        </p:nvSpPr>
        <p:spPr>
          <a:xfrm>
            <a:off x="641157" y="378092"/>
            <a:ext cx="8567282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UNTP - implementation for individual actors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B86C5C0-7432-DC8A-34D5-8630A06AED05}"/>
              </a:ext>
            </a:extLst>
          </p:cNvPr>
          <p:cNvGrpSpPr/>
          <p:nvPr/>
        </p:nvGrpSpPr>
        <p:grpSpPr>
          <a:xfrm>
            <a:off x="922377" y="2829787"/>
            <a:ext cx="2732953" cy="1402182"/>
            <a:chOff x="922377" y="2829787"/>
            <a:chExt cx="2732953" cy="14021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D69298-B2B5-23BE-6465-55A01AA34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6954" y="3245380"/>
              <a:ext cx="986589" cy="986589"/>
            </a:xfrm>
            <a:prstGeom prst="rect">
              <a:avLst/>
            </a:prstGeom>
          </p:spPr>
        </p:pic>
        <p:pic>
          <p:nvPicPr>
            <p:cNvPr id="8" name="Picture 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9EFCB655-39ED-47F4-2954-1977EF48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7446">
              <a:off x="1791247" y="3588300"/>
              <a:ext cx="496572" cy="362528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2A40F2F-2509-D407-5259-48CDA27BA8E6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 flipV="1">
              <a:off x="2272283" y="3669126"/>
              <a:ext cx="1383047" cy="139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1033A9-CE2B-F705-D05C-1DDE17D40C23}"/>
                </a:ext>
              </a:extLst>
            </p:cNvPr>
            <p:cNvSpPr txBox="1"/>
            <p:nvPr/>
          </p:nvSpPr>
          <p:spPr>
            <a:xfrm>
              <a:off x="922377" y="2829787"/>
              <a:ext cx="17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Shipped product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729E06-D951-734A-15BC-5BAE481F9DAC}"/>
                </a:ext>
              </a:extLst>
            </p:cNvPr>
            <p:cNvSpPr txBox="1"/>
            <p:nvPr/>
          </p:nvSpPr>
          <p:spPr>
            <a:xfrm>
              <a:off x="2514125" y="3687380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054869-C785-9D5F-FF91-308CD9404C8B}"/>
              </a:ext>
            </a:extLst>
          </p:cNvPr>
          <p:cNvGrpSpPr/>
          <p:nvPr/>
        </p:nvGrpSpPr>
        <p:grpSpPr>
          <a:xfrm>
            <a:off x="3655330" y="2981679"/>
            <a:ext cx="3183336" cy="1374623"/>
            <a:chOff x="3655330" y="2981679"/>
            <a:chExt cx="3183336" cy="1374623"/>
          </a:xfrm>
        </p:grpSpPr>
        <p:pic>
          <p:nvPicPr>
            <p:cNvPr id="14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EB87E1E-171D-39DB-8794-047725C24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5330" y="2981950"/>
              <a:ext cx="1233140" cy="137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134D6-97B1-2C8A-EF1E-743B77BC09B8}"/>
                </a:ext>
              </a:extLst>
            </p:cNvPr>
            <p:cNvSpPr txBox="1"/>
            <p:nvPr/>
          </p:nvSpPr>
          <p:spPr>
            <a:xfrm>
              <a:off x="4696536" y="2981679"/>
              <a:ext cx="21421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u="sng" dirty="0"/>
                <a:t>DPP</a:t>
              </a:r>
            </a:p>
            <a:p>
              <a:r>
                <a:rPr lang="en-AU" sz="1400" dirty="0"/>
                <a:t>Digital Product Passport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638861-C093-0BD6-BF79-A62BEE5CB897}"/>
              </a:ext>
            </a:extLst>
          </p:cNvPr>
          <p:cNvGrpSpPr/>
          <p:nvPr/>
        </p:nvGrpSpPr>
        <p:grpSpPr>
          <a:xfrm>
            <a:off x="3475240" y="2422663"/>
            <a:ext cx="822556" cy="2471285"/>
            <a:chOff x="3475240" y="2422663"/>
            <a:chExt cx="822556" cy="247128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9B46B9-C989-4247-A294-D17BFC8E6FC8}"/>
                </a:ext>
              </a:extLst>
            </p:cNvPr>
            <p:cNvCxnSpPr>
              <a:cxnSpLocks/>
              <a:stCxn id="14" idx="0"/>
              <a:endCxn id="63" idx="2"/>
            </p:cNvCxnSpPr>
            <p:nvPr/>
          </p:nvCxnSpPr>
          <p:spPr>
            <a:xfrm flipV="1">
              <a:off x="4271900" y="2422663"/>
              <a:ext cx="366" cy="5592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E09BF7-363F-F693-6D4C-EE692FDD104B}"/>
                </a:ext>
              </a:extLst>
            </p:cNvPr>
            <p:cNvCxnSpPr>
              <a:cxnSpLocks/>
              <a:stCxn id="14" idx="2"/>
              <a:endCxn id="39" idx="0"/>
            </p:cNvCxnSpPr>
            <p:nvPr/>
          </p:nvCxnSpPr>
          <p:spPr>
            <a:xfrm flipH="1">
              <a:off x="4260748" y="4356302"/>
              <a:ext cx="11152" cy="5376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15B7B-FEB2-0C52-FEA8-FA42CE6BDA42}"/>
                </a:ext>
              </a:extLst>
            </p:cNvPr>
            <p:cNvSpPr txBox="1"/>
            <p:nvPr/>
          </p:nvSpPr>
          <p:spPr>
            <a:xfrm>
              <a:off x="3475240" y="4342957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612F4B-0F15-BEC8-0E83-5CEC6929238A}"/>
                </a:ext>
              </a:extLst>
            </p:cNvPr>
            <p:cNvSpPr txBox="1"/>
            <p:nvPr/>
          </p:nvSpPr>
          <p:spPr>
            <a:xfrm>
              <a:off x="3479046" y="2568976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21DA849-1591-5725-D7BB-BB4302FA5B48}"/>
              </a:ext>
            </a:extLst>
          </p:cNvPr>
          <p:cNvGrpSpPr/>
          <p:nvPr/>
        </p:nvGrpSpPr>
        <p:grpSpPr>
          <a:xfrm>
            <a:off x="6864619" y="1137277"/>
            <a:ext cx="4174959" cy="5451413"/>
            <a:chOff x="6864619" y="1137277"/>
            <a:chExt cx="4174959" cy="545141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FEFE87-C436-2D98-8CAD-8ECFED827C6B}"/>
                </a:ext>
              </a:extLst>
            </p:cNvPr>
            <p:cNvSpPr/>
            <p:nvPr/>
          </p:nvSpPr>
          <p:spPr>
            <a:xfrm>
              <a:off x="6864619" y="1137277"/>
              <a:ext cx="4174959" cy="5451413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830BA3-C501-43CD-D8B2-3DA166E6C4BD}"/>
                </a:ext>
              </a:extLst>
            </p:cNvPr>
            <p:cNvSpPr txBox="1"/>
            <p:nvPr/>
          </p:nvSpPr>
          <p:spPr>
            <a:xfrm>
              <a:off x="7082049" y="5906812"/>
              <a:ext cx="3683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Rich and confidential data remains private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63E1C2-AD29-B479-4BD4-E9F425D786E2}"/>
              </a:ext>
            </a:extLst>
          </p:cNvPr>
          <p:cNvGrpSpPr/>
          <p:nvPr/>
        </p:nvGrpSpPr>
        <p:grpSpPr>
          <a:xfrm>
            <a:off x="2968125" y="1112459"/>
            <a:ext cx="3735883" cy="5476231"/>
            <a:chOff x="2968125" y="1112459"/>
            <a:chExt cx="3735883" cy="5476231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72624AC-DF9E-E433-D230-21DA4CB183F0}"/>
                </a:ext>
              </a:extLst>
            </p:cNvPr>
            <p:cNvSpPr/>
            <p:nvPr/>
          </p:nvSpPr>
          <p:spPr>
            <a:xfrm>
              <a:off x="2968125" y="1112459"/>
              <a:ext cx="3735883" cy="5476231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A98FBB-EF06-0BA3-496E-343B579AD2B7}"/>
                </a:ext>
              </a:extLst>
            </p:cNvPr>
            <p:cNvSpPr txBox="1"/>
            <p:nvPr/>
          </p:nvSpPr>
          <p:spPr>
            <a:xfrm>
              <a:off x="3151809" y="5906943"/>
              <a:ext cx="3412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Simple passports, certificates &amp; events as </a:t>
              </a:r>
              <a:r>
                <a:rPr lang="en-AU" b="1" dirty="0">
                  <a:solidFill>
                    <a:schemeClr val="accent1">
                      <a:lumMod val="75000"/>
                    </a:schemeClr>
                  </a:solidFill>
                </a:rPr>
                <a:t>verifiable credentials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B1E7353-5E27-F3A5-0795-34DA12DE5F2A}"/>
              </a:ext>
            </a:extLst>
          </p:cNvPr>
          <p:cNvGrpSpPr/>
          <p:nvPr/>
        </p:nvGrpSpPr>
        <p:grpSpPr>
          <a:xfrm>
            <a:off x="641157" y="1107693"/>
            <a:ext cx="2193324" cy="5480997"/>
            <a:chOff x="641157" y="1107693"/>
            <a:chExt cx="2193324" cy="5480997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29A9989-19FD-EE9E-1934-D36BACCE8478}"/>
                </a:ext>
              </a:extLst>
            </p:cNvPr>
            <p:cNvSpPr/>
            <p:nvPr/>
          </p:nvSpPr>
          <p:spPr>
            <a:xfrm>
              <a:off x="641157" y="1107693"/>
              <a:ext cx="2193324" cy="5480997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771920-8FA4-4CF5-52CD-ACB4608BCE98}"/>
                </a:ext>
              </a:extLst>
            </p:cNvPr>
            <p:cNvSpPr txBox="1"/>
            <p:nvPr/>
          </p:nvSpPr>
          <p:spPr>
            <a:xfrm>
              <a:off x="720637" y="5871954"/>
              <a:ext cx="203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Discoverable if you have the product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2D72945-CF14-783C-85B0-119B7A502F29}"/>
              </a:ext>
            </a:extLst>
          </p:cNvPr>
          <p:cNvGrpSpPr/>
          <p:nvPr/>
        </p:nvGrpSpPr>
        <p:grpSpPr>
          <a:xfrm>
            <a:off x="3663115" y="1214107"/>
            <a:ext cx="7104419" cy="1872907"/>
            <a:chOff x="3663115" y="1214107"/>
            <a:chExt cx="7104419" cy="1872907"/>
          </a:xfrm>
        </p:grpSpPr>
        <p:pic>
          <p:nvPicPr>
            <p:cNvPr id="2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BF13B4C9-BD76-6BC9-44EF-815BEC205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115" y="1465773"/>
              <a:ext cx="672840" cy="749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D8BE060-838B-F90D-024F-17E0638D7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8175" y="1251508"/>
              <a:ext cx="910979" cy="1078384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9D7CAFA-FB71-B478-9652-ACFA1276268A}"/>
                </a:ext>
              </a:extLst>
            </p:cNvPr>
            <p:cNvCxnSpPr>
              <a:cxnSpLocks/>
              <a:stCxn id="4" idx="1"/>
              <a:endCxn id="31" idx="2"/>
            </p:cNvCxnSpPr>
            <p:nvPr/>
          </p:nvCxnSpPr>
          <p:spPr>
            <a:xfrm flipV="1">
              <a:off x="7763664" y="2329892"/>
              <a:ext cx="1" cy="7571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9F72E1-E36F-D26E-FB54-6924C9F08F41}"/>
                </a:ext>
              </a:extLst>
            </p:cNvPr>
            <p:cNvSpPr txBox="1"/>
            <p:nvPr/>
          </p:nvSpPr>
          <p:spPr>
            <a:xfrm>
              <a:off x="8400564" y="1470281"/>
              <a:ext cx="2364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/>
                <a:t>CAB</a:t>
              </a:r>
            </a:p>
            <a:p>
              <a:r>
                <a:rPr lang="en-AU" sz="1400" dirty="0"/>
                <a:t>Conformity Assessment Body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A54F38-FEEC-0E6F-EDB0-7B3207D0D5F0}"/>
                </a:ext>
              </a:extLst>
            </p:cNvPr>
            <p:cNvSpPr txBox="1"/>
            <p:nvPr/>
          </p:nvSpPr>
          <p:spPr>
            <a:xfrm>
              <a:off x="7808521" y="2393664"/>
              <a:ext cx="2959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Submit detailed conformity data / evidence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8740FC-F223-07CF-5678-6819E75F3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0445" y="2011475"/>
              <a:ext cx="26129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D7C163-8156-8EAE-69D5-6764FC2377DE}"/>
                </a:ext>
              </a:extLst>
            </p:cNvPr>
            <p:cNvSpPr txBox="1"/>
            <p:nvPr/>
          </p:nvSpPr>
          <p:spPr>
            <a:xfrm>
              <a:off x="4525969" y="1214107"/>
              <a:ext cx="195827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/>
                <a:t>DPCC</a:t>
              </a:r>
            </a:p>
            <a:p>
              <a:r>
                <a:rPr lang="en-AU" sz="1400" dirty="0"/>
                <a:t>Digital Product Conformity Credential</a:t>
              </a:r>
            </a:p>
          </p:txBody>
        </p:sp>
        <p:pic>
          <p:nvPicPr>
            <p:cNvPr id="6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473D3893-21FA-85F5-D297-7F576092A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846" y="1672774"/>
              <a:ext cx="672840" cy="749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7E8756-189E-A436-B8D5-15AE7526019C}"/>
                </a:ext>
              </a:extLst>
            </p:cNvPr>
            <p:cNvSpPr txBox="1"/>
            <p:nvPr/>
          </p:nvSpPr>
          <p:spPr>
            <a:xfrm>
              <a:off x="5797841" y="2002607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Issues</a:t>
              </a:r>
            </a:p>
          </p:txBody>
        </p:sp>
      </p:grpSp>
      <p:cxnSp>
        <p:nvCxnSpPr>
          <p:cNvPr id="41" name="Straight Arrow Connector 46">
            <a:extLst>
              <a:ext uri="{FF2B5EF4-FFF2-40B4-BE49-F238E27FC236}">
                <a16:creationId xmlns:a16="http://schemas.microsoft.com/office/drawing/2014/main" id="{8124BC5A-2E52-CED8-C81E-FB6DC2253ACF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 rot="5400000">
            <a:off x="5659332" y="3164560"/>
            <a:ext cx="1042169" cy="316649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" descr="Digital Certificate Icon Vector Images (over 8,400)">
            <a:extLst>
              <a:ext uri="{FF2B5EF4-FFF2-40B4-BE49-F238E27FC236}">
                <a16:creationId xmlns:a16="http://schemas.microsoft.com/office/drawing/2014/main" id="{53CE1BD3-B758-EAA3-F166-3F94CD8E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56" y="5112805"/>
            <a:ext cx="672840" cy="7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Digital Certificate Icon Vector Images (over 8,400)">
            <a:extLst>
              <a:ext uri="{FF2B5EF4-FFF2-40B4-BE49-F238E27FC236}">
                <a16:creationId xmlns:a16="http://schemas.microsoft.com/office/drawing/2014/main" id="{AF361B51-480C-1F58-D4BF-E351CA5C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28" y="4893948"/>
            <a:ext cx="672840" cy="7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BC08D7-BCBB-4FD0-1E9C-C38CD8421DB7}"/>
              </a:ext>
            </a:extLst>
          </p:cNvPr>
          <p:cNvSpPr txBox="1"/>
          <p:nvPr/>
        </p:nvSpPr>
        <p:spPr>
          <a:xfrm>
            <a:off x="4607539" y="4635531"/>
            <a:ext cx="218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DTE</a:t>
            </a:r>
          </a:p>
          <a:p>
            <a:r>
              <a:rPr lang="en-AU" sz="1400" dirty="0"/>
              <a:t>Digital Traceability Events</a:t>
            </a:r>
          </a:p>
        </p:txBody>
      </p:sp>
      <p:pic>
        <p:nvPicPr>
          <p:cNvPr id="43" name="Picture 4" descr="Truck Icon Free Png, Transparent Png , Transparent Png Image - PNGitem">
            <a:extLst>
              <a:ext uri="{FF2B5EF4-FFF2-40B4-BE49-F238E27FC236}">
                <a16:creationId xmlns:a16="http://schemas.microsoft.com/office/drawing/2014/main" id="{A7060D31-AF53-09C3-2C4F-B876EBC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4981" y="5069887"/>
            <a:ext cx="917978" cy="6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AD02595-266F-403D-5630-7BB914735088}"/>
              </a:ext>
            </a:extLst>
          </p:cNvPr>
          <p:cNvSpPr txBox="1"/>
          <p:nvPr/>
        </p:nvSpPr>
        <p:spPr>
          <a:xfrm>
            <a:off x="8469071" y="3279506"/>
            <a:ext cx="257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Detailed business document (</a:t>
            </a:r>
            <a:r>
              <a:rPr lang="en-AU" dirty="0" err="1"/>
              <a:t>eg</a:t>
            </a:r>
            <a:r>
              <a:rPr lang="en-AU" dirty="0"/>
              <a:t> Invoice)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1E5D71-172D-F0B4-CDBE-425F44800AF1}"/>
              </a:ext>
            </a:extLst>
          </p:cNvPr>
          <p:cNvSpPr txBox="1"/>
          <p:nvPr/>
        </p:nvSpPr>
        <p:spPr>
          <a:xfrm>
            <a:off x="5741728" y="5246283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51A5B2A-D3D4-970A-915B-6A92237BB5E8}"/>
              </a:ext>
            </a:extLst>
          </p:cNvPr>
          <p:cNvSpPr/>
          <p:nvPr/>
        </p:nvSpPr>
        <p:spPr>
          <a:xfrm>
            <a:off x="7150839" y="3087014"/>
            <a:ext cx="1225649" cy="1139710"/>
          </a:xfrm>
          <a:prstGeom prst="ca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E2E208-5A2E-65CF-6DF9-64C6DB7CBD62}"/>
              </a:ext>
            </a:extLst>
          </p:cNvPr>
          <p:cNvCxnSpPr>
            <a:cxnSpLocks/>
            <a:stCxn id="4" idx="2"/>
            <a:endCxn id="14" idx="3"/>
          </p:cNvCxnSpPr>
          <p:nvPr/>
        </p:nvCxnSpPr>
        <p:spPr>
          <a:xfrm flipH="1">
            <a:off x="4888470" y="3656869"/>
            <a:ext cx="2262369" cy="12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E7F678D-A9E6-A42B-45D9-2291DE531B1C}"/>
              </a:ext>
            </a:extLst>
          </p:cNvPr>
          <p:cNvSpPr txBox="1"/>
          <p:nvPr/>
        </p:nvSpPr>
        <p:spPr>
          <a:xfrm>
            <a:off x="5707762" y="3656869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CF22D9B-BCEB-5AC7-3D8E-B1F347DA8E4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9044" y="3259402"/>
            <a:ext cx="496840" cy="49684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2120068-33B6-24C1-4743-8FBB2E3E2A22}"/>
              </a:ext>
            </a:extLst>
          </p:cNvPr>
          <p:cNvSpPr txBox="1"/>
          <p:nvPr/>
        </p:nvSpPr>
        <p:spPr>
          <a:xfrm>
            <a:off x="7281869" y="3783896"/>
            <a:ext cx="10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Business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CEB5AA-986B-1036-014B-BDE5ECA53C3D}"/>
              </a:ext>
            </a:extLst>
          </p:cNvPr>
          <p:cNvGrpSpPr/>
          <p:nvPr/>
        </p:nvGrpSpPr>
        <p:grpSpPr>
          <a:xfrm>
            <a:off x="1152422" y="1653207"/>
            <a:ext cx="1036781" cy="3842386"/>
            <a:chOff x="1152422" y="1653207"/>
            <a:chExt cx="1036781" cy="3842386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B25B15EC-1931-3BC8-6C64-EA9CEB997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422" y="1659131"/>
              <a:ext cx="543316" cy="422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ell phone - Free technology icons">
              <a:extLst>
                <a:ext uri="{FF2B5EF4-FFF2-40B4-BE49-F238E27FC236}">
                  <a16:creationId xmlns:a16="http://schemas.microsoft.com/office/drawing/2014/main" id="{12F7ACB6-9A55-0917-DC94-48BD6463A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063" y="1653207"/>
              <a:ext cx="507140" cy="507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Black server icon - Free black server icons">
              <a:extLst>
                <a:ext uri="{FF2B5EF4-FFF2-40B4-BE49-F238E27FC236}">
                  <a16:creationId xmlns:a16="http://schemas.microsoft.com/office/drawing/2014/main" id="{832F5BCE-E5BC-C32C-C6CD-8C3E839BE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364" y="4945019"/>
              <a:ext cx="550574" cy="550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A28E49-6FCB-238B-EF84-FB165154D0D5}"/>
                </a:ext>
              </a:extLst>
            </p:cNvPr>
            <p:cNvCxnSpPr>
              <a:cxnSpLocks/>
              <a:stCxn id="5124" idx="2"/>
            </p:cNvCxnSpPr>
            <p:nvPr/>
          </p:nvCxnSpPr>
          <p:spPr>
            <a:xfrm>
              <a:off x="1935633" y="2160347"/>
              <a:ext cx="2181" cy="669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C5A7EF-5B4F-7EE3-2D10-E1CDD46A3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948" y="4214589"/>
              <a:ext cx="0" cy="6746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65BEEC-C977-6DCE-0D95-D95FFDFBD925}"/>
                </a:ext>
              </a:extLst>
            </p:cNvPr>
            <p:cNvSpPr txBox="1"/>
            <p:nvPr/>
          </p:nvSpPr>
          <p:spPr>
            <a:xfrm>
              <a:off x="1372480" y="2349002"/>
              <a:ext cx="60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scan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868EF2-13B4-9E92-69C9-609CF4A626E6}"/>
                </a:ext>
              </a:extLst>
            </p:cNvPr>
            <p:cNvSpPr txBox="1"/>
            <p:nvPr/>
          </p:nvSpPr>
          <p:spPr>
            <a:xfrm>
              <a:off x="1278078" y="4463850"/>
              <a:ext cx="60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scan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4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AE4A8A-741F-E0CF-3809-62E00996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916D6-D3F8-255E-2551-C602FA89F825}"/>
              </a:ext>
            </a:extLst>
          </p:cNvPr>
          <p:cNvSpPr txBox="1"/>
          <p:nvPr/>
        </p:nvSpPr>
        <p:spPr>
          <a:xfrm>
            <a:off x="2758934" y="2239731"/>
            <a:ext cx="65026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VCP, DPP, DCC, DTE, DFR, </a:t>
            </a:r>
          </a:p>
          <a:p>
            <a:r>
              <a:rPr lang="en-AU" sz="4800" dirty="0">
                <a:solidFill>
                  <a:schemeClr val="bg1"/>
                </a:solidFill>
              </a:rPr>
              <a:t>IDR, DIA, DAC, SVC Pages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229357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119228</TotalTime>
  <Words>3833</Words>
  <Application>Microsoft Macintosh PowerPoint</Application>
  <PresentationFormat>Widescreen</PresentationFormat>
  <Paragraphs>830</Paragraphs>
  <Slides>25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Darker Grotesque</vt:lpstr>
      <vt:lpstr>SFMono-Regular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CAREC meeting</dc:title>
  <dc:creator>Ian Watt</dc:creator>
  <cp:lastModifiedBy>Steve Capell</cp:lastModifiedBy>
  <cp:revision>304</cp:revision>
  <cp:lastPrinted>2024-02-01T04:18:00Z</cp:lastPrinted>
  <dcterms:created xsi:type="dcterms:W3CDTF">2019-08-14T01:25:40Z</dcterms:created>
  <dcterms:modified xsi:type="dcterms:W3CDTF">2025-04-03T22:41:23Z</dcterms:modified>
</cp:coreProperties>
</file>