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7"/>
  </p:notesMasterIdLst>
  <p:sldIdLst>
    <p:sldId id="406" r:id="rId2"/>
    <p:sldId id="395" r:id="rId3"/>
    <p:sldId id="275" r:id="rId4"/>
    <p:sldId id="272" r:id="rId5"/>
    <p:sldId id="39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406"/>
            <p14:sldId id="395"/>
            <p14:sldId id="275"/>
            <p14:sldId id="272"/>
            <p14:sldId id="396"/>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9" autoAdjust="0"/>
    <p:restoredTop sz="88313" autoAdjust="0"/>
  </p:normalViewPr>
  <p:slideViewPr>
    <p:cSldViewPr snapToGrid="0">
      <p:cViewPr varScale="1">
        <p:scale>
          <a:sx n="110" d="100"/>
          <a:sy n="110" d="100"/>
        </p:scale>
        <p:origin x="984" y="184"/>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1BB64-804C-4A74-CBD0-3CD26C5C6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D5E1E-0263-6890-9D3F-3886C374AA5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F639496-2514-FCE8-E25B-8295288BF147}"/>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FE4DCE37-6B5F-4830-EC1F-2E7C2C160BAB}"/>
              </a:ext>
            </a:extLst>
          </p:cNvPr>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121082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Despite consumer appetite for more sustainable products, there is little evidence of significant unit price uplift. Total combined value may be between 0% and 5% of sales. It will be critical to minimise costs associated with DPP implementation and 3</a:t>
            </a:r>
            <a:r>
              <a:rPr lang="en-AU" baseline="30000" dirty="0"/>
              <a:t>rd</a:t>
            </a:r>
            <a:r>
              <a:rPr lang="en-AU" dirty="0"/>
              <a:t> party certification so that there is margin left to improve sustainable practices.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8F856F99-1514-4F4B-89CD-D1870C008194}" type="slidenum">
              <a:rPr lang="en-US" smtClean="0"/>
              <a:t>2</a:t>
            </a:fld>
            <a:endParaRPr lang="en-US"/>
          </a:p>
        </p:txBody>
      </p:sp>
    </p:spTree>
    <p:extLst>
      <p:ext uri="{BB962C8B-B14F-4D97-AF65-F5344CB8AC3E}">
        <p14:creationId xmlns:p14="http://schemas.microsoft.com/office/powerpoint/2010/main" val="4185483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Few jurisdictions (so far) are planning to mandate DPPs.  We hope others will follow the EU example.  However, many jurisdictions are mandating corporate level sustainability disclosures to help drive their net zero commitments.  Most corporates are using industry averages to account for their scope 3 (supplier) footprint.  But without product level data, how will brands have the information to select supply to meet their corporate obligations? Will the market punish forms that don’t improve? Supplier DPPs provide the data. Just as payments, when coded to a GL account roll up to corporate financial statements, so DPPs when coded to IFRS categories, will roll up to corporate sustainability disclosures.  </a:t>
            </a:r>
          </a:p>
          <a:p>
            <a:endParaRPr lang="en-AU" dirty="0"/>
          </a:p>
        </p:txBody>
      </p:sp>
      <p:sp>
        <p:nvSpPr>
          <p:cNvPr id="4" name="Slide Number Placeholder 3"/>
          <p:cNvSpPr>
            <a:spLocks noGrp="1"/>
          </p:cNvSpPr>
          <p:nvPr>
            <p:ph type="sldNum" sz="quarter" idx="5"/>
          </p:nvPr>
        </p:nvSpPr>
        <p:spPr/>
        <p:txBody>
          <a:bodyPr/>
          <a:lstStyle/>
          <a:p>
            <a:fld id="{8F856F99-1514-4F4B-89CD-D1870C008194}" type="slidenum">
              <a:rPr lang="en-US" smtClean="0"/>
              <a:t>3</a:t>
            </a:fld>
            <a:endParaRPr lang="en-US"/>
          </a:p>
        </p:txBody>
      </p:sp>
    </p:spTree>
    <p:extLst>
      <p:ext uri="{BB962C8B-B14F-4D97-AF65-F5344CB8AC3E}">
        <p14:creationId xmlns:p14="http://schemas.microsoft.com/office/powerpoint/2010/main" val="391203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Startup costs may stall action even for positive 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On challenge is that early movers may face higher costs as they blaze the path for their industry. In some cases, startup costs are easily justified by future value streams.  In other cases, future value may be too low to justify capital investments. </a:t>
            </a:r>
          </a:p>
          <a:p>
            <a:endParaRPr lang="en-AU" dirty="0"/>
          </a:p>
        </p:txBody>
      </p:sp>
      <p:sp>
        <p:nvSpPr>
          <p:cNvPr id="4" name="Slide Number Placeholder 3"/>
          <p:cNvSpPr>
            <a:spLocks noGrp="1"/>
          </p:cNvSpPr>
          <p:nvPr>
            <p:ph type="sldNum" sz="quarter" idx="5"/>
          </p:nvPr>
        </p:nvSpPr>
        <p:spPr/>
        <p:txBody>
          <a:bodyPr/>
          <a:lstStyle/>
          <a:p>
            <a:fld id="{8F856F99-1514-4F4B-89CD-D1870C008194}" type="slidenum">
              <a:rPr lang="en-US" smtClean="0"/>
              <a:t>4</a:t>
            </a:fld>
            <a:endParaRPr lang="en-US"/>
          </a:p>
        </p:txBody>
      </p:sp>
    </p:spTree>
    <p:extLst>
      <p:ext uri="{BB962C8B-B14F-4D97-AF65-F5344CB8AC3E}">
        <p14:creationId xmlns:p14="http://schemas.microsoft.com/office/powerpoint/2010/main" val="1684983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When UNTP implementation is planned at community level and led by industry / member associations then a collection of motivated stakeholders with aligned incentives can come together to create a value flywheel that helps with up-front costs and ongoing value. This is the purpose of the UNTP Community Activation Program (CAP)</a:t>
            </a:r>
          </a:p>
          <a:p>
            <a:endParaRPr lang="en-AU" dirty="0"/>
          </a:p>
        </p:txBody>
      </p:sp>
      <p:sp>
        <p:nvSpPr>
          <p:cNvPr id="4" name="Slide Number Placeholder 3"/>
          <p:cNvSpPr>
            <a:spLocks noGrp="1"/>
          </p:cNvSpPr>
          <p:nvPr>
            <p:ph type="sldNum" sz="quarter" idx="5"/>
          </p:nvPr>
        </p:nvSpPr>
        <p:spPr/>
        <p:txBody>
          <a:bodyPr/>
          <a:lstStyle/>
          <a:p>
            <a:fld id="{8F856F99-1514-4F4B-89CD-D1870C008194}" type="slidenum">
              <a:rPr lang="en-US" smtClean="0"/>
              <a:t>5</a:t>
            </a:fld>
            <a:endParaRPr lang="en-US"/>
          </a:p>
        </p:txBody>
      </p:sp>
    </p:spTree>
    <p:extLst>
      <p:ext uri="{BB962C8B-B14F-4D97-AF65-F5344CB8AC3E}">
        <p14:creationId xmlns:p14="http://schemas.microsoft.com/office/powerpoint/2010/main" val="24770339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1/29/25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1/29/25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152C32BE-6455-29B2-46E3-2BE5E75BC1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23C92D-193C-F2EE-EB11-FA4275172D4E}"/>
              </a:ext>
            </a:extLst>
          </p:cNvPr>
          <p:cNvSpPr txBox="1"/>
          <p:nvPr/>
        </p:nvSpPr>
        <p:spPr>
          <a:xfrm>
            <a:off x="4043724" y="2783741"/>
            <a:ext cx="3664401" cy="1446550"/>
          </a:xfrm>
          <a:prstGeom prst="rect">
            <a:avLst/>
          </a:prstGeom>
          <a:noFill/>
        </p:spPr>
        <p:txBody>
          <a:bodyPr wrap="none" rtlCol="0">
            <a:spAutoFit/>
          </a:bodyPr>
          <a:lstStyle/>
          <a:p>
            <a:r>
              <a:rPr lang="en-AU" sz="4800" dirty="0">
                <a:solidFill>
                  <a:schemeClr val="bg1"/>
                </a:solidFill>
              </a:rPr>
              <a:t>Business Case</a:t>
            </a:r>
          </a:p>
          <a:p>
            <a:r>
              <a:rPr lang="en-AU" sz="4000" i="1" dirty="0">
                <a:solidFill>
                  <a:schemeClr val="bg1"/>
                </a:solidFill>
              </a:rPr>
              <a:t>Source Diagrams</a:t>
            </a:r>
          </a:p>
        </p:txBody>
      </p:sp>
    </p:spTree>
    <p:extLst>
      <p:ext uri="{BB962C8B-B14F-4D97-AF65-F5344CB8AC3E}">
        <p14:creationId xmlns:p14="http://schemas.microsoft.com/office/powerpoint/2010/main" val="139277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C58DEBF-C55F-F62E-BB71-61FE551BFFC5}"/>
              </a:ext>
            </a:extLst>
          </p:cNvPr>
          <p:cNvSpPr/>
          <p:nvPr/>
        </p:nvSpPr>
        <p:spPr>
          <a:xfrm>
            <a:off x="6460932" y="4055662"/>
            <a:ext cx="2216425" cy="1032670"/>
          </a:xfrm>
          <a:prstGeom prst="rect">
            <a:avLst/>
          </a:prstGeom>
          <a:solidFill>
            <a:srgbClr val="FF7E79"/>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dirty="0"/>
              <a:t>Sustainable practice</a:t>
            </a:r>
          </a:p>
        </p:txBody>
      </p:sp>
      <p:sp>
        <p:nvSpPr>
          <p:cNvPr id="20" name="Rectangle 19">
            <a:extLst>
              <a:ext uri="{FF2B5EF4-FFF2-40B4-BE49-F238E27FC236}">
                <a16:creationId xmlns:a16="http://schemas.microsoft.com/office/drawing/2014/main" id="{90EE8427-7A4E-1092-46C6-496EFA7CD8B1}"/>
              </a:ext>
            </a:extLst>
          </p:cNvPr>
          <p:cNvSpPr/>
          <p:nvPr/>
        </p:nvSpPr>
        <p:spPr>
          <a:xfrm>
            <a:off x="6460932" y="2920453"/>
            <a:ext cx="2216425" cy="1032670"/>
          </a:xfrm>
          <a:prstGeom prst="rect">
            <a:avLst/>
          </a:prstGeom>
          <a:solidFill>
            <a:srgbClr val="FF7E79"/>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dirty="0"/>
              <a:t>Transparency system</a:t>
            </a:r>
          </a:p>
        </p:txBody>
      </p:sp>
      <p:sp>
        <p:nvSpPr>
          <p:cNvPr id="14" name="Rectangle 13">
            <a:extLst>
              <a:ext uri="{FF2B5EF4-FFF2-40B4-BE49-F238E27FC236}">
                <a16:creationId xmlns:a16="http://schemas.microsoft.com/office/drawing/2014/main" id="{26E8AE34-1243-0DD9-8DE2-0E27BD27B94E}"/>
              </a:ext>
            </a:extLst>
          </p:cNvPr>
          <p:cNvSpPr/>
          <p:nvPr/>
        </p:nvSpPr>
        <p:spPr>
          <a:xfrm>
            <a:off x="3803795" y="2795809"/>
            <a:ext cx="2216425" cy="1108935"/>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dirty="0"/>
              <a:t>Revenue uplift</a:t>
            </a:r>
          </a:p>
        </p:txBody>
      </p:sp>
      <p:sp>
        <p:nvSpPr>
          <p:cNvPr id="34" name="Rectangle 33">
            <a:extLst>
              <a:ext uri="{FF2B5EF4-FFF2-40B4-BE49-F238E27FC236}">
                <a16:creationId xmlns:a16="http://schemas.microsoft.com/office/drawing/2014/main" id="{12AC341C-E592-043A-3394-E98CF89CDC41}"/>
              </a:ext>
            </a:extLst>
          </p:cNvPr>
          <p:cNvSpPr/>
          <p:nvPr/>
        </p:nvSpPr>
        <p:spPr>
          <a:xfrm>
            <a:off x="3795246" y="3965080"/>
            <a:ext cx="2216425" cy="115506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dirty="0"/>
              <a:t>Cost reduction</a:t>
            </a:r>
          </a:p>
        </p:txBody>
      </p:sp>
      <p:sp>
        <p:nvSpPr>
          <p:cNvPr id="15" name="Rectangle 14">
            <a:extLst>
              <a:ext uri="{FF2B5EF4-FFF2-40B4-BE49-F238E27FC236}">
                <a16:creationId xmlns:a16="http://schemas.microsoft.com/office/drawing/2014/main" id="{3700546E-76E2-D6A2-F203-31CE74AD658A}"/>
              </a:ext>
            </a:extLst>
          </p:cNvPr>
          <p:cNvSpPr/>
          <p:nvPr/>
        </p:nvSpPr>
        <p:spPr>
          <a:xfrm>
            <a:off x="3803795" y="1792033"/>
            <a:ext cx="2207876" cy="95482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dirty="0"/>
              <a:t>Corporate value</a:t>
            </a:r>
          </a:p>
        </p:txBody>
      </p:sp>
      <p:grpSp>
        <p:nvGrpSpPr>
          <p:cNvPr id="12" name="Group 11">
            <a:extLst>
              <a:ext uri="{FF2B5EF4-FFF2-40B4-BE49-F238E27FC236}">
                <a16:creationId xmlns:a16="http://schemas.microsoft.com/office/drawing/2014/main" id="{3808DE6B-A08F-9B4A-80A3-D1A9EC4E1908}"/>
              </a:ext>
            </a:extLst>
          </p:cNvPr>
          <p:cNvGrpSpPr/>
          <p:nvPr/>
        </p:nvGrpSpPr>
        <p:grpSpPr>
          <a:xfrm>
            <a:off x="85401" y="6569850"/>
            <a:ext cx="11509697" cy="246221"/>
            <a:chOff x="85401" y="6569850"/>
            <a:chExt cx="11509697" cy="246221"/>
          </a:xfrm>
        </p:grpSpPr>
        <p:pic>
          <p:nvPicPr>
            <p:cNvPr id="2" name="Picture 1">
              <a:extLst>
                <a:ext uri="{FF2B5EF4-FFF2-40B4-BE49-F238E27FC236}">
                  <a16:creationId xmlns:a16="http://schemas.microsoft.com/office/drawing/2014/main" id="{E3B388B4-585E-2914-97D9-05BE1FEAF2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401" y="6569850"/>
              <a:ext cx="738149" cy="225978"/>
            </a:xfrm>
            <a:prstGeom prst="rect">
              <a:avLst/>
            </a:prstGeom>
          </p:spPr>
        </p:pic>
        <p:sp>
          <p:nvSpPr>
            <p:cNvPr id="4" name="TextBox 3">
              <a:extLst>
                <a:ext uri="{FF2B5EF4-FFF2-40B4-BE49-F238E27FC236}">
                  <a16:creationId xmlns:a16="http://schemas.microsoft.com/office/drawing/2014/main" id="{07AB7C65-69ED-AF3C-AD99-C09EA5632DD6}"/>
                </a:ext>
              </a:extLst>
            </p:cNvPr>
            <p:cNvSpPr txBox="1"/>
            <p:nvPr/>
          </p:nvSpPr>
          <p:spPr>
            <a:xfrm>
              <a:off x="1064786" y="6569850"/>
              <a:ext cx="10530312" cy="246221"/>
            </a:xfrm>
            <a:prstGeom prst="rect">
              <a:avLst/>
            </a:prstGeom>
            <a:noFill/>
          </p:spPr>
          <p:txBody>
            <a:bodyPr wrap="square" rtlCol="0">
              <a:spAutoFit/>
            </a:bodyPr>
            <a:lstStyle/>
            <a:p>
              <a:r>
                <a:rPr lang="en-US" sz="1000" dirty="0">
                  <a:solidFill>
                    <a:schemeClr val="tx1">
                      <a:lumMod val="50000"/>
                      <a:lumOff val="50000"/>
                    </a:schemeClr>
                  </a:solidFill>
                  <a:effectLst/>
                  <a:latin typeface="Roboto" pitchFamily="2" charset="0"/>
                  <a:ea typeface="Roboto" pitchFamily="2" charset="0"/>
                </a:rPr>
                <a:t>Sustainable and Digital Trade Facilitation Week  </a:t>
              </a:r>
              <a:r>
                <a:rPr lang="en-US" sz="1000" dirty="0">
                  <a:solidFill>
                    <a:srgbClr val="109FDB"/>
                  </a:solidFill>
                  <a:effectLst/>
                  <a:latin typeface="Roboto" pitchFamily="2" charset="0"/>
                  <a:ea typeface="Roboto" pitchFamily="2" charset="0"/>
                </a:rPr>
                <a:t>I</a:t>
              </a:r>
              <a:r>
                <a:rPr lang="en-US" sz="1000" dirty="0">
                  <a:solidFill>
                    <a:schemeClr val="tx1">
                      <a:lumMod val="50000"/>
                      <a:lumOff val="50000"/>
                    </a:schemeClr>
                  </a:solidFill>
                  <a:effectLst/>
                  <a:latin typeface="Roboto" pitchFamily="2" charset="0"/>
                  <a:ea typeface="Roboto" pitchFamily="2" charset="0"/>
                </a:rPr>
                <a:t>  8-12 July 2024  </a:t>
              </a:r>
              <a:r>
                <a:rPr lang="en-US" sz="1000" dirty="0">
                  <a:solidFill>
                    <a:srgbClr val="109FDB"/>
                  </a:solidFill>
                  <a:effectLst/>
                  <a:latin typeface="Roboto" pitchFamily="2" charset="0"/>
                  <a:ea typeface="Roboto" pitchFamily="2" charset="0"/>
                </a:rPr>
                <a:t>I</a:t>
              </a:r>
              <a:r>
                <a:rPr lang="en-US" sz="1000" dirty="0">
                  <a:solidFill>
                    <a:schemeClr val="tx1">
                      <a:lumMod val="50000"/>
                      <a:lumOff val="50000"/>
                    </a:schemeClr>
                  </a:solidFill>
                  <a:effectLst/>
                  <a:latin typeface="Roboto" pitchFamily="2" charset="0"/>
                  <a:ea typeface="Roboto" pitchFamily="2" charset="0"/>
                </a:rPr>
                <a:t>  Geneva</a:t>
              </a:r>
              <a:endParaRPr lang="en-GB" sz="1000" dirty="0">
                <a:solidFill>
                  <a:schemeClr val="tx1">
                    <a:lumMod val="50000"/>
                    <a:lumOff val="50000"/>
                  </a:schemeClr>
                </a:solidFill>
                <a:latin typeface="Roboto" pitchFamily="2" charset="0"/>
                <a:ea typeface="Roboto" pitchFamily="2" charset="0"/>
              </a:endParaRPr>
            </a:p>
          </p:txBody>
        </p:sp>
      </p:grpSp>
      <p:sp>
        <p:nvSpPr>
          <p:cNvPr id="17" name="Rectangle 16">
            <a:extLst>
              <a:ext uri="{FF2B5EF4-FFF2-40B4-BE49-F238E27FC236}">
                <a16:creationId xmlns:a16="http://schemas.microsoft.com/office/drawing/2014/main" id="{C0428B8D-D0D5-39C3-B892-2FF2A15B83D6}"/>
              </a:ext>
            </a:extLst>
          </p:cNvPr>
          <p:cNvSpPr/>
          <p:nvPr/>
        </p:nvSpPr>
        <p:spPr>
          <a:xfrm>
            <a:off x="6574048" y="4388664"/>
            <a:ext cx="2003896" cy="26626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Process improvement</a:t>
            </a:r>
          </a:p>
        </p:txBody>
      </p:sp>
      <p:sp>
        <p:nvSpPr>
          <p:cNvPr id="18" name="Rectangle 17">
            <a:extLst>
              <a:ext uri="{FF2B5EF4-FFF2-40B4-BE49-F238E27FC236}">
                <a16:creationId xmlns:a16="http://schemas.microsoft.com/office/drawing/2014/main" id="{943772B2-9E9D-7A2D-9370-5EE8DD5F1D4C}"/>
              </a:ext>
            </a:extLst>
          </p:cNvPr>
          <p:cNvSpPr/>
          <p:nvPr/>
        </p:nvSpPr>
        <p:spPr>
          <a:xfrm>
            <a:off x="6574048" y="4724495"/>
            <a:ext cx="2003896" cy="26626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Certification Fees </a:t>
            </a:r>
          </a:p>
        </p:txBody>
      </p:sp>
      <p:sp>
        <p:nvSpPr>
          <p:cNvPr id="19" name="Rectangle 18">
            <a:extLst>
              <a:ext uri="{FF2B5EF4-FFF2-40B4-BE49-F238E27FC236}">
                <a16:creationId xmlns:a16="http://schemas.microsoft.com/office/drawing/2014/main" id="{D01FDD50-771B-6A08-C151-41032AFA6D97}"/>
              </a:ext>
            </a:extLst>
          </p:cNvPr>
          <p:cNvSpPr/>
          <p:nvPr/>
        </p:nvSpPr>
        <p:spPr>
          <a:xfrm>
            <a:off x="6588484" y="3284899"/>
            <a:ext cx="1968885" cy="2424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Capital</a:t>
            </a:r>
          </a:p>
        </p:txBody>
      </p:sp>
      <p:sp>
        <p:nvSpPr>
          <p:cNvPr id="24" name="TextBox 23">
            <a:extLst>
              <a:ext uri="{FF2B5EF4-FFF2-40B4-BE49-F238E27FC236}">
                <a16:creationId xmlns:a16="http://schemas.microsoft.com/office/drawing/2014/main" id="{D160DCA7-FECA-EDA8-63F3-0E0D7D2B2858}"/>
              </a:ext>
            </a:extLst>
          </p:cNvPr>
          <p:cNvSpPr txBox="1"/>
          <p:nvPr/>
        </p:nvSpPr>
        <p:spPr>
          <a:xfrm>
            <a:off x="3803795" y="1256322"/>
            <a:ext cx="2095722" cy="461665"/>
          </a:xfrm>
          <a:prstGeom prst="rect">
            <a:avLst/>
          </a:prstGeom>
          <a:noFill/>
        </p:spPr>
        <p:txBody>
          <a:bodyPr wrap="square" rtlCol="0">
            <a:spAutoFit/>
          </a:bodyPr>
          <a:lstStyle/>
          <a:p>
            <a:pPr algn="ctr"/>
            <a:r>
              <a:rPr lang="en-AU" sz="2400" b="1" dirty="0"/>
              <a:t>Benefits</a:t>
            </a:r>
          </a:p>
        </p:txBody>
      </p:sp>
      <p:sp>
        <p:nvSpPr>
          <p:cNvPr id="25" name="TextBox 24">
            <a:extLst>
              <a:ext uri="{FF2B5EF4-FFF2-40B4-BE49-F238E27FC236}">
                <a16:creationId xmlns:a16="http://schemas.microsoft.com/office/drawing/2014/main" id="{0370E05B-E794-043B-3693-B9073AF77AFA}"/>
              </a:ext>
            </a:extLst>
          </p:cNvPr>
          <p:cNvSpPr txBox="1"/>
          <p:nvPr/>
        </p:nvSpPr>
        <p:spPr>
          <a:xfrm>
            <a:off x="6473127" y="2487011"/>
            <a:ext cx="2095722" cy="461665"/>
          </a:xfrm>
          <a:prstGeom prst="rect">
            <a:avLst/>
          </a:prstGeom>
          <a:noFill/>
        </p:spPr>
        <p:txBody>
          <a:bodyPr wrap="square" rtlCol="0">
            <a:spAutoFit/>
          </a:bodyPr>
          <a:lstStyle/>
          <a:p>
            <a:pPr algn="ctr"/>
            <a:r>
              <a:rPr lang="en-AU" sz="2400" b="1" dirty="0"/>
              <a:t>Costs</a:t>
            </a:r>
          </a:p>
        </p:txBody>
      </p:sp>
      <p:sp>
        <p:nvSpPr>
          <p:cNvPr id="29" name="Right Brace 28">
            <a:extLst>
              <a:ext uri="{FF2B5EF4-FFF2-40B4-BE49-F238E27FC236}">
                <a16:creationId xmlns:a16="http://schemas.microsoft.com/office/drawing/2014/main" id="{B92250EE-4B02-A789-CF97-70ABE97C8C58}"/>
              </a:ext>
            </a:extLst>
          </p:cNvPr>
          <p:cNvSpPr/>
          <p:nvPr/>
        </p:nvSpPr>
        <p:spPr>
          <a:xfrm>
            <a:off x="6475054" y="1792033"/>
            <a:ext cx="278295" cy="1032670"/>
          </a:xfrm>
          <a:prstGeom prst="rightBrace">
            <a:avLst>
              <a:gd name="adj1" fmla="val 44047"/>
              <a:gd name="adj2" fmla="val 2527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30" name="TextBox 29">
            <a:extLst>
              <a:ext uri="{FF2B5EF4-FFF2-40B4-BE49-F238E27FC236}">
                <a16:creationId xmlns:a16="http://schemas.microsoft.com/office/drawing/2014/main" id="{739652C3-BB00-7AC7-78F1-04A1C64F952B}"/>
              </a:ext>
            </a:extLst>
          </p:cNvPr>
          <p:cNvSpPr txBox="1"/>
          <p:nvPr/>
        </p:nvSpPr>
        <p:spPr>
          <a:xfrm>
            <a:off x="6245613" y="1777972"/>
            <a:ext cx="2095722" cy="461665"/>
          </a:xfrm>
          <a:prstGeom prst="rect">
            <a:avLst/>
          </a:prstGeom>
          <a:noFill/>
        </p:spPr>
        <p:txBody>
          <a:bodyPr wrap="square" rtlCol="0">
            <a:spAutoFit/>
          </a:bodyPr>
          <a:lstStyle/>
          <a:p>
            <a:pPr algn="ctr"/>
            <a:r>
              <a:rPr lang="en-AU" sz="2400" b="1" dirty="0"/>
              <a:t>Value</a:t>
            </a:r>
          </a:p>
        </p:txBody>
      </p:sp>
      <p:sp>
        <p:nvSpPr>
          <p:cNvPr id="3" name="Rectangle 2">
            <a:extLst>
              <a:ext uri="{FF2B5EF4-FFF2-40B4-BE49-F238E27FC236}">
                <a16:creationId xmlns:a16="http://schemas.microsoft.com/office/drawing/2014/main" id="{98C89EF9-203D-B785-25A9-FDB61979CEBF}"/>
              </a:ext>
            </a:extLst>
          </p:cNvPr>
          <p:cNvSpPr/>
          <p:nvPr/>
        </p:nvSpPr>
        <p:spPr>
          <a:xfrm>
            <a:off x="3946138" y="3128547"/>
            <a:ext cx="1981262" cy="201331"/>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Market Access</a:t>
            </a:r>
          </a:p>
        </p:txBody>
      </p:sp>
      <p:sp>
        <p:nvSpPr>
          <p:cNvPr id="6" name="Rectangle 5">
            <a:extLst>
              <a:ext uri="{FF2B5EF4-FFF2-40B4-BE49-F238E27FC236}">
                <a16:creationId xmlns:a16="http://schemas.microsoft.com/office/drawing/2014/main" id="{33F000F8-D7E1-F380-FFED-32065417EE75}"/>
              </a:ext>
            </a:extLst>
          </p:cNvPr>
          <p:cNvSpPr/>
          <p:nvPr/>
        </p:nvSpPr>
        <p:spPr>
          <a:xfrm>
            <a:off x="3938403" y="3627040"/>
            <a:ext cx="2040064" cy="22399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Unit price uplift</a:t>
            </a:r>
          </a:p>
        </p:txBody>
      </p:sp>
      <p:sp>
        <p:nvSpPr>
          <p:cNvPr id="10" name="Rectangle 9">
            <a:extLst>
              <a:ext uri="{FF2B5EF4-FFF2-40B4-BE49-F238E27FC236}">
                <a16:creationId xmlns:a16="http://schemas.microsoft.com/office/drawing/2014/main" id="{85BAC89B-04D7-6CAF-55C8-42C77B0D7D1D}"/>
              </a:ext>
            </a:extLst>
          </p:cNvPr>
          <p:cNvSpPr/>
          <p:nvPr/>
        </p:nvSpPr>
        <p:spPr>
          <a:xfrm>
            <a:off x="3899077" y="4291387"/>
            <a:ext cx="2040064" cy="203053"/>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Compliance costs</a:t>
            </a:r>
          </a:p>
        </p:txBody>
      </p:sp>
      <p:sp>
        <p:nvSpPr>
          <p:cNvPr id="13" name="Rectangle 12">
            <a:extLst>
              <a:ext uri="{FF2B5EF4-FFF2-40B4-BE49-F238E27FC236}">
                <a16:creationId xmlns:a16="http://schemas.microsoft.com/office/drawing/2014/main" id="{6872229C-F0BE-9872-82B5-C2636701E4B1}"/>
              </a:ext>
            </a:extLst>
          </p:cNvPr>
          <p:cNvSpPr/>
          <p:nvPr/>
        </p:nvSpPr>
        <p:spPr>
          <a:xfrm>
            <a:off x="3891975" y="4540352"/>
            <a:ext cx="1988291" cy="22446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Finance costs</a:t>
            </a:r>
          </a:p>
        </p:txBody>
      </p:sp>
      <p:sp>
        <p:nvSpPr>
          <p:cNvPr id="16" name="Rectangle 15">
            <a:extLst>
              <a:ext uri="{FF2B5EF4-FFF2-40B4-BE49-F238E27FC236}">
                <a16:creationId xmlns:a16="http://schemas.microsoft.com/office/drawing/2014/main" id="{5E949B34-5D19-CBFD-25E9-D3C21CD1EF05}"/>
              </a:ext>
            </a:extLst>
          </p:cNvPr>
          <p:cNvSpPr/>
          <p:nvPr/>
        </p:nvSpPr>
        <p:spPr>
          <a:xfrm>
            <a:off x="3895902" y="2397657"/>
            <a:ext cx="2025209" cy="255607"/>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Improved Disclosures</a:t>
            </a:r>
          </a:p>
        </p:txBody>
      </p:sp>
      <p:sp>
        <p:nvSpPr>
          <p:cNvPr id="21" name="Rectangle 20">
            <a:extLst>
              <a:ext uri="{FF2B5EF4-FFF2-40B4-BE49-F238E27FC236}">
                <a16:creationId xmlns:a16="http://schemas.microsoft.com/office/drawing/2014/main" id="{F637FB76-373B-3756-F261-07CF2BC61B43}"/>
              </a:ext>
            </a:extLst>
          </p:cNvPr>
          <p:cNvSpPr/>
          <p:nvPr/>
        </p:nvSpPr>
        <p:spPr>
          <a:xfrm>
            <a:off x="3901484" y="2121249"/>
            <a:ext cx="2025210" cy="239267"/>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Brand reputation</a:t>
            </a:r>
          </a:p>
        </p:txBody>
      </p:sp>
      <p:sp>
        <p:nvSpPr>
          <p:cNvPr id="32" name="Rectangle 31">
            <a:extLst>
              <a:ext uri="{FF2B5EF4-FFF2-40B4-BE49-F238E27FC236}">
                <a16:creationId xmlns:a16="http://schemas.microsoft.com/office/drawing/2014/main" id="{AB955BF1-EC19-6634-7AAF-EB6809FC204D}"/>
              </a:ext>
            </a:extLst>
          </p:cNvPr>
          <p:cNvSpPr/>
          <p:nvPr/>
        </p:nvSpPr>
        <p:spPr>
          <a:xfrm>
            <a:off x="3938403" y="3377842"/>
            <a:ext cx="1988997" cy="208456"/>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Anti-counterfeiting</a:t>
            </a:r>
          </a:p>
        </p:txBody>
      </p:sp>
      <p:sp>
        <p:nvSpPr>
          <p:cNvPr id="36" name="Rectangle 35">
            <a:extLst>
              <a:ext uri="{FF2B5EF4-FFF2-40B4-BE49-F238E27FC236}">
                <a16:creationId xmlns:a16="http://schemas.microsoft.com/office/drawing/2014/main" id="{6DDD6EF1-B5F8-7EAA-018F-2809C33F22F4}"/>
              </a:ext>
            </a:extLst>
          </p:cNvPr>
          <p:cNvSpPr/>
          <p:nvPr/>
        </p:nvSpPr>
        <p:spPr>
          <a:xfrm>
            <a:off x="3891975" y="4796278"/>
            <a:ext cx="2040064" cy="22399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Digitalisation</a:t>
            </a:r>
          </a:p>
        </p:txBody>
      </p:sp>
      <p:sp>
        <p:nvSpPr>
          <p:cNvPr id="37" name="Rectangle 36">
            <a:extLst>
              <a:ext uri="{FF2B5EF4-FFF2-40B4-BE49-F238E27FC236}">
                <a16:creationId xmlns:a16="http://schemas.microsoft.com/office/drawing/2014/main" id="{F586151F-81DE-8745-6FC0-2670E219C549}"/>
              </a:ext>
            </a:extLst>
          </p:cNvPr>
          <p:cNvSpPr/>
          <p:nvPr/>
        </p:nvSpPr>
        <p:spPr>
          <a:xfrm>
            <a:off x="6584701" y="3585116"/>
            <a:ext cx="1968885" cy="2424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600" dirty="0"/>
              <a:t>Operational</a:t>
            </a:r>
          </a:p>
        </p:txBody>
      </p:sp>
    </p:spTree>
    <p:extLst>
      <p:ext uri="{BB962C8B-B14F-4D97-AF65-F5344CB8AC3E}">
        <p14:creationId xmlns:p14="http://schemas.microsoft.com/office/powerpoint/2010/main" val="345459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423EDA5A-EF60-2982-74C9-761B7B6FA97B}"/>
              </a:ext>
            </a:extLst>
          </p:cNvPr>
          <p:cNvGrpSpPr/>
          <p:nvPr/>
        </p:nvGrpSpPr>
        <p:grpSpPr>
          <a:xfrm>
            <a:off x="1505887" y="2055768"/>
            <a:ext cx="8946101" cy="3411968"/>
            <a:chOff x="1327577" y="2541988"/>
            <a:chExt cx="10186573" cy="4719702"/>
          </a:xfrm>
        </p:grpSpPr>
        <p:sp>
          <p:nvSpPr>
            <p:cNvPr id="59" name="TextBox 58">
              <a:extLst>
                <a:ext uri="{FF2B5EF4-FFF2-40B4-BE49-F238E27FC236}">
                  <a16:creationId xmlns:a16="http://schemas.microsoft.com/office/drawing/2014/main" id="{B662F1CE-7A09-2919-F466-73A7D2D63F8C}"/>
                </a:ext>
              </a:extLst>
            </p:cNvPr>
            <p:cNvSpPr txBox="1"/>
            <p:nvPr/>
          </p:nvSpPr>
          <p:spPr>
            <a:xfrm>
              <a:off x="1327577" y="3972212"/>
              <a:ext cx="1263475" cy="647319"/>
            </a:xfrm>
            <a:prstGeom prst="rect">
              <a:avLst/>
            </a:prstGeom>
            <a:noFill/>
          </p:spPr>
          <p:txBody>
            <a:bodyPr wrap="square" rtlCol="0">
              <a:spAutoFit/>
            </a:bodyPr>
            <a:lstStyle/>
            <a:p>
              <a:r>
                <a:rPr lang="en-AU" sz="2800" b="1" dirty="0"/>
                <a:t>UNTP</a:t>
              </a:r>
            </a:p>
          </p:txBody>
        </p:sp>
        <p:pic>
          <p:nvPicPr>
            <p:cNvPr id="60" name="Picture 59">
              <a:extLst>
                <a:ext uri="{FF2B5EF4-FFF2-40B4-BE49-F238E27FC236}">
                  <a16:creationId xmlns:a16="http://schemas.microsoft.com/office/drawing/2014/main" id="{491288CB-65D5-893C-018C-9F679F7CA2C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22869" y="2730344"/>
              <a:ext cx="1117564" cy="1134147"/>
            </a:xfrm>
            <a:prstGeom prst="rect">
              <a:avLst/>
            </a:prstGeom>
          </p:spPr>
        </p:pic>
        <p:grpSp>
          <p:nvGrpSpPr>
            <p:cNvPr id="67" name="Group 66">
              <a:extLst>
                <a:ext uri="{FF2B5EF4-FFF2-40B4-BE49-F238E27FC236}">
                  <a16:creationId xmlns:a16="http://schemas.microsoft.com/office/drawing/2014/main" id="{AF26156A-FA79-7B23-3AD5-0C65ADD45062}"/>
                </a:ext>
              </a:extLst>
            </p:cNvPr>
            <p:cNvGrpSpPr/>
            <p:nvPr/>
          </p:nvGrpSpPr>
          <p:grpSpPr>
            <a:xfrm>
              <a:off x="2819610" y="2663421"/>
              <a:ext cx="3216762" cy="3737649"/>
              <a:chOff x="2226098" y="2228384"/>
              <a:chExt cx="3540154" cy="4304230"/>
            </a:xfrm>
          </p:grpSpPr>
          <p:sp>
            <p:nvSpPr>
              <p:cNvPr id="37" name="Rounded Rectangle 36">
                <a:extLst>
                  <a:ext uri="{FF2B5EF4-FFF2-40B4-BE49-F238E27FC236}">
                    <a16:creationId xmlns:a16="http://schemas.microsoft.com/office/drawing/2014/main" id="{C5005C33-C10A-A6F9-2B0F-1BA90EE231E5}"/>
                  </a:ext>
                </a:extLst>
              </p:cNvPr>
              <p:cNvSpPr/>
              <p:nvPr/>
            </p:nvSpPr>
            <p:spPr>
              <a:xfrm>
                <a:off x="2356867" y="2228384"/>
                <a:ext cx="3096418" cy="4037834"/>
              </a:xfrm>
              <a:prstGeom prst="roundRect">
                <a:avLst>
                  <a:gd name="adj" fmla="val 4449"/>
                </a:avLst>
              </a:prstGeom>
              <a:solidFill>
                <a:schemeClr val="accent6">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a:p>
            </p:txBody>
          </p:sp>
          <p:sp>
            <p:nvSpPr>
              <p:cNvPr id="38" name="Rounded Rectangle 37">
                <a:extLst>
                  <a:ext uri="{FF2B5EF4-FFF2-40B4-BE49-F238E27FC236}">
                    <a16:creationId xmlns:a16="http://schemas.microsoft.com/office/drawing/2014/main" id="{74812033-1AF2-8D4B-0FED-0F0B4EDF59E4}"/>
                  </a:ext>
                </a:extLst>
              </p:cNvPr>
              <p:cNvSpPr/>
              <p:nvPr/>
            </p:nvSpPr>
            <p:spPr>
              <a:xfrm>
                <a:off x="2740508" y="3533278"/>
                <a:ext cx="2328814"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Product Information</a:t>
                </a:r>
              </a:p>
            </p:txBody>
          </p:sp>
          <p:sp>
            <p:nvSpPr>
              <p:cNvPr id="39" name="Rounded Rectangle 38">
                <a:extLst>
                  <a:ext uri="{FF2B5EF4-FFF2-40B4-BE49-F238E27FC236}">
                    <a16:creationId xmlns:a16="http://schemas.microsoft.com/office/drawing/2014/main" id="{D68C3879-498C-A639-4F95-F7602E92B70F}"/>
                  </a:ext>
                </a:extLst>
              </p:cNvPr>
              <p:cNvSpPr/>
              <p:nvPr/>
            </p:nvSpPr>
            <p:spPr>
              <a:xfrm>
                <a:off x="3078483" y="3944028"/>
                <a:ext cx="1990839"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Provenance Data</a:t>
                </a:r>
              </a:p>
            </p:txBody>
          </p:sp>
          <p:sp>
            <p:nvSpPr>
              <p:cNvPr id="40" name="Rounded Rectangle 39">
                <a:extLst>
                  <a:ext uri="{FF2B5EF4-FFF2-40B4-BE49-F238E27FC236}">
                    <a16:creationId xmlns:a16="http://schemas.microsoft.com/office/drawing/2014/main" id="{E988290B-17A5-6203-117E-D01EFF4019B9}"/>
                  </a:ext>
                </a:extLst>
              </p:cNvPr>
              <p:cNvSpPr/>
              <p:nvPr/>
            </p:nvSpPr>
            <p:spPr>
              <a:xfrm>
                <a:off x="2752916" y="5320853"/>
                <a:ext cx="2328813"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Item/Batch Data</a:t>
                </a:r>
              </a:p>
            </p:txBody>
          </p:sp>
          <p:sp>
            <p:nvSpPr>
              <p:cNvPr id="41" name="Rounded Rectangle 40">
                <a:extLst>
                  <a:ext uri="{FF2B5EF4-FFF2-40B4-BE49-F238E27FC236}">
                    <a16:creationId xmlns:a16="http://schemas.microsoft.com/office/drawing/2014/main" id="{822B734C-9141-6E0D-8F03-7A7AF93AEE67}"/>
                  </a:ext>
                </a:extLst>
              </p:cNvPr>
              <p:cNvSpPr/>
              <p:nvPr/>
            </p:nvSpPr>
            <p:spPr>
              <a:xfrm>
                <a:off x="3088675" y="2649908"/>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Organisation</a:t>
                </a:r>
              </a:p>
            </p:txBody>
          </p:sp>
          <p:sp>
            <p:nvSpPr>
              <p:cNvPr id="42" name="Rounded Rectangle 41">
                <a:extLst>
                  <a:ext uri="{FF2B5EF4-FFF2-40B4-BE49-F238E27FC236}">
                    <a16:creationId xmlns:a16="http://schemas.microsoft.com/office/drawing/2014/main" id="{B11D10E1-37F5-9504-7984-52B5CBFEECE6}"/>
                  </a:ext>
                </a:extLst>
              </p:cNvPr>
              <p:cNvSpPr/>
              <p:nvPr/>
            </p:nvSpPr>
            <p:spPr>
              <a:xfrm>
                <a:off x="3088674" y="3089464"/>
                <a:ext cx="1980648"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Facility Data</a:t>
                </a:r>
              </a:p>
            </p:txBody>
          </p:sp>
          <p:sp>
            <p:nvSpPr>
              <p:cNvPr id="43" name="TextBox 42">
                <a:extLst>
                  <a:ext uri="{FF2B5EF4-FFF2-40B4-BE49-F238E27FC236}">
                    <a16:creationId xmlns:a16="http://schemas.microsoft.com/office/drawing/2014/main" id="{410C80A7-A14C-EB2B-2614-ED5A6592077A}"/>
                  </a:ext>
                </a:extLst>
              </p:cNvPr>
              <p:cNvSpPr txBox="1"/>
              <p:nvPr/>
            </p:nvSpPr>
            <p:spPr>
              <a:xfrm>
                <a:off x="2402549" y="2254736"/>
                <a:ext cx="3059187" cy="482346"/>
              </a:xfrm>
              <a:prstGeom prst="rect">
                <a:avLst/>
              </a:prstGeom>
              <a:noFill/>
            </p:spPr>
            <p:txBody>
              <a:bodyPr wrap="none" rtlCol="0">
                <a:spAutoFit/>
              </a:bodyPr>
              <a:lstStyle/>
              <a:p>
                <a:pPr algn="ctr"/>
                <a:r>
                  <a:rPr lang="en-AU" sz="1600" b="1" dirty="0">
                    <a:solidFill>
                      <a:schemeClr val="bg1"/>
                    </a:solidFill>
                  </a:rPr>
                  <a:t>UN Digital Product Passport</a:t>
                </a:r>
              </a:p>
            </p:txBody>
          </p:sp>
          <p:cxnSp>
            <p:nvCxnSpPr>
              <p:cNvPr id="44" name="Elbow Connector 43">
                <a:extLst>
                  <a:ext uri="{FF2B5EF4-FFF2-40B4-BE49-F238E27FC236}">
                    <a16:creationId xmlns:a16="http://schemas.microsoft.com/office/drawing/2014/main" id="{45E9A9E0-DE1A-4B9A-EA83-D3A48502C27B}"/>
                  </a:ext>
                </a:extLst>
              </p:cNvPr>
              <p:cNvCxnSpPr>
                <a:cxnSpLocks/>
                <a:stCxn id="41" idx="1"/>
              </p:cNvCxnSpPr>
              <p:nvPr/>
            </p:nvCxnSpPr>
            <p:spPr>
              <a:xfrm rot="10800000" flipV="1">
                <a:off x="2892124" y="2814682"/>
                <a:ext cx="196552" cy="718593"/>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FFC57443-6D35-C555-9824-153E18D70A0D}"/>
                  </a:ext>
                </a:extLst>
              </p:cNvPr>
              <p:cNvCxnSpPr>
                <a:cxnSpLocks/>
                <a:stCxn id="42" idx="1"/>
              </p:cNvCxnSpPr>
              <p:nvPr/>
            </p:nvCxnSpPr>
            <p:spPr>
              <a:xfrm rot="10800000" flipV="1">
                <a:off x="2892122" y="3254239"/>
                <a:ext cx="196552" cy="329549"/>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Elbow Connector 45">
                <a:extLst>
                  <a:ext uri="{FF2B5EF4-FFF2-40B4-BE49-F238E27FC236}">
                    <a16:creationId xmlns:a16="http://schemas.microsoft.com/office/drawing/2014/main" id="{663960D1-5492-FAD5-B18F-798971ED762F}"/>
                  </a:ext>
                </a:extLst>
              </p:cNvPr>
              <p:cNvCxnSpPr>
                <a:cxnSpLocks/>
                <a:stCxn id="39" idx="1"/>
              </p:cNvCxnSpPr>
              <p:nvPr/>
            </p:nvCxnSpPr>
            <p:spPr>
              <a:xfrm rot="10800000">
                <a:off x="2877346" y="3781263"/>
                <a:ext cx="201136" cy="327540"/>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59E3781-69D8-6B5A-EE41-4E97E4BEF291}"/>
                  </a:ext>
                </a:extLst>
              </p:cNvPr>
              <p:cNvCxnSpPr>
                <a:cxnSpLocks/>
                <a:stCxn id="40" idx="1"/>
                <a:endCxn id="38" idx="1"/>
              </p:cNvCxnSpPr>
              <p:nvPr/>
            </p:nvCxnSpPr>
            <p:spPr>
              <a:xfrm rot="10800000">
                <a:off x="2740508" y="3698052"/>
                <a:ext cx="12408" cy="1787576"/>
              </a:xfrm>
              <a:prstGeom prst="bentConnector3">
                <a:avLst>
                  <a:gd name="adj1" fmla="val 2224865"/>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C04658D-9154-4E37-7E39-230987DC6807}"/>
                  </a:ext>
                </a:extLst>
              </p:cNvPr>
              <p:cNvCxnSpPr>
                <a:cxnSpLocks/>
                <a:stCxn id="52" idx="1"/>
              </p:cNvCxnSpPr>
              <p:nvPr/>
            </p:nvCxnSpPr>
            <p:spPr>
              <a:xfrm rot="10800000">
                <a:off x="2901765" y="5568298"/>
                <a:ext cx="201534" cy="329546"/>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FF2B5EF4-FFF2-40B4-BE49-F238E27FC236}">
                    <a16:creationId xmlns:a16="http://schemas.microsoft.com/office/drawing/2014/main" id="{1CBF2244-CE5D-143A-3D16-890E63E28232}"/>
                  </a:ext>
                </a:extLst>
              </p:cNvPr>
              <p:cNvCxnSpPr>
                <a:cxnSpLocks/>
                <a:stCxn id="54" idx="1"/>
              </p:cNvCxnSpPr>
              <p:nvPr/>
            </p:nvCxnSpPr>
            <p:spPr>
              <a:xfrm rot="10800000">
                <a:off x="2906546" y="4764854"/>
                <a:ext cx="201135" cy="249931"/>
              </a:xfrm>
              <a:prstGeom prst="bentConnector2">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B1280742-C153-5E5B-0C74-E52DAC3971CE}"/>
                  </a:ext>
                </a:extLst>
              </p:cNvPr>
              <p:cNvCxnSpPr>
                <a:cxnSpLocks/>
                <a:stCxn id="56" idx="1"/>
                <a:endCxn id="38" idx="1"/>
              </p:cNvCxnSpPr>
              <p:nvPr/>
            </p:nvCxnSpPr>
            <p:spPr>
              <a:xfrm rot="10800000">
                <a:off x="2740509" y="3698052"/>
                <a:ext cx="26994" cy="854932"/>
              </a:xfrm>
              <a:prstGeom prst="bentConnector3">
                <a:avLst>
                  <a:gd name="adj1" fmla="val 1072559"/>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25194C1D-D122-C633-112B-4E45B8F9D39E}"/>
                  </a:ext>
                </a:extLst>
              </p:cNvPr>
              <p:cNvSpPr/>
              <p:nvPr/>
            </p:nvSpPr>
            <p:spPr>
              <a:xfrm>
                <a:off x="3172302" y="579335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100" i="1" dirty="0">
                  <a:solidFill>
                    <a:schemeClr val="accent6">
                      <a:lumMod val="50000"/>
                    </a:schemeClr>
                  </a:solidFill>
                </a:endParaRPr>
              </a:p>
            </p:txBody>
          </p:sp>
          <p:sp>
            <p:nvSpPr>
              <p:cNvPr id="52" name="Rounded Rectangle 51">
                <a:extLst>
                  <a:ext uri="{FF2B5EF4-FFF2-40B4-BE49-F238E27FC236}">
                    <a16:creationId xmlns:a16="http://schemas.microsoft.com/office/drawing/2014/main" id="{22ACE55A-24EF-2E66-8820-E5A71CF985AF}"/>
                  </a:ext>
                </a:extLst>
              </p:cNvPr>
              <p:cNvSpPr/>
              <p:nvPr/>
            </p:nvSpPr>
            <p:spPr>
              <a:xfrm>
                <a:off x="3103298" y="5733069"/>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Traceability Events</a:t>
                </a:r>
              </a:p>
            </p:txBody>
          </p:sp>
          <p:sp>
            <p:nvSpPr>
              <p:cNvPr id="53" name="Rounded Rectangle 52">
                <a:extLst>
                  <a:ext uri="{FF2B5EF4-FFF2-40B4-BE49-F238E27FC236}">
                    <a16:creationId xmlns:a16="http://schemas.microsoft.com/office/drawing/2014/main" id="{4FE51ECE-97C2-3D40-8520-1475EE697252}"/>
                  </a:ext>
                </a:extLst>
              </p:cNvPr>
              <p:cNvSpPr/>
              <p:nvPr/>
            </p:nvSpPr>
            <p:spPr>
              <a:xfrm>
                <a:off x="3170596" y="4920454"/>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100" i="1" dirty="0">
                  <a:solidFill>
                    <a:schemeClr val="accent6">
                      <a:lumMod val="50000"/>
                    </a:schemeClr>
                  </a:solidFill>
                </a:endParaRPr>
              </a:p>
            </p:txBody>
          </p:sp>
          <p:sp>
            <p:nvSpPr>
              <p:cNvPr id="54" name="Rounded Rectangle 53">
                <a:extLst>
                  <a:ext uri="{FF2B5EF4-FFF2-40B4-BE49-F238E27FC236}">
                    <a16:creationId xmlns:a16="http://schemas.microsoft.com/office/drawing/2014/main" id="{F9AA0686-27D1-60F9-A146-02AF175D5E51}"/>
                  </a:ext>
                </a:extLst>
              </p:cNvPr>
              <p:cNvSpPr/>
              <p:nvPr/>
            </p:nvSpPr>
            <p:spPr>
              <a:xfrm>
                <a:off x="3107680" y="4850010"/>
                <a:ext cx="1978431"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ESG Metric Value</a:t>
                </a:r>
              </a:p>
            </p:txBody>
          </p:sp>
          <p:sp>
            <p:nvSpPr>
              <p:cNvPr id="55" name="Rounded Rectangle 54">
                <a:extLst>
                  <a:ext uri="{FF2B5EF4-FFF2-40B4-BE49-F238E27FC236}">
                    <a16:creationId xmlns:a16="http://schemas.microsoft.com/office/drawing/2014/main" id="{C1FEDE34-D3C0-9C23-CAFF-FB07410E3668}"/>
                  </a:ext>
                </a:extLst>
              </p:cNvPr>
              <p:cNvSpPr/>
              <p:nvPr/>
            </p:nvSpPr>
            <p:spPr>
              <a:xfrm>
                <a:off x="2828691" y="4454132"/>
                <a:ext cx="2314227" cy="329548"/>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AU" sz="1100" i="1" dirty="0">
                  <a:solidFill>
                    <a:schemeClr val="accent6">
                      <a:lumMod val="50000"/>
                    </a:schemeClr>
                  </a:solidFill>
                </a:endParaRPr>
              </a:p>
            </p:txBody>
          </p:sp>
          <p:sp>
            <p:nvSpPr>
              <p:cNvPr id="56" name="Rounded Rectangle 55">
                <a:extLst>
                  <a:ext uri="{FF2B5EF4-FFF2-40B4-BE49-F238E27FC236}">
                    <a16:creationId xmlns:a16="http://schemas.microsoft.com/office/drawing/2014/main" id="{42AC99D1-0393-D08D-5291-BD8D090EAC9E}"/>
                  </a:ext>
                </a:extLst>
              </p:cNvPr>
              <p:cNvSpPr/>
              <p:nvPr/>
            </p:nvSpPr>
            <p:spPr>
              <a:xfrm>
                <a:off x="2767502" y="4388209"/>
                <a:ext cx="2314227" cy="329549"/>
              </a:xfrm>
              <a:prstGeom prst="roundRect">
                <a:avLst>
                  <a:gd name="adj" fmla="val 7046"/>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AU" sz="1200" dirty="0">
                    <a:solidFill>
                      <a:schemeClr val="accent6">
                        <a:lumMod val="50000"/>
                      </a:schemeClr>
                    </a:solidFill>
                  </a:rPr>
                  <a:t>Sustainability Claims</a:t>
                </a:r>
              </a:p>
            </p:txBody>
          </p:sp>
          <p:cxnSp>
            <p:nvCxnSpPr>
              <p:cNvPr id="57" name="Elbow Connector 56">
                <a:extLst>
                  <a:ext uri="{FF2B5EF4-FFF2-40B4-BE49-F238E27FC236}">
                    <a16:creationId xmlns:a16="http://schemas.microsoft.com/office/drawing/2014/main" id="{A3F581B0-657C-72DB-E896-C3B7FB96DD57}"/>
                  </a:ext>
                </a:extLst>
              </p:cNvPr>
              <p:cNvCxnSpPr>
                <a:cxnSpLocks/>
              </p:cNvCxnSpPr>
              <p:nvPr/>
            </p:nvCxnSpPr>
            <p:spPr>
              <a:xfrm>
                <a:off x="5076012" y="3290471"/>
                <a:ext cx="66906" cy="1240606"/>
              </a:xfrm>
              <a:prstGeom prst="bentConnector3">
                <a:avLst>
                  <a:gd name="adj1" fmla="val 382031"/>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58" name="Picture 6" descr="Digital Certificate Icon Vector Images (over 8,400)">
                <a:extLst>
                  <a:ext uri="{FF2B5EF4-FFF2-40B4-BE49-F238E27FC236}">
                    <a16:creationId xmlns:a16="http://schemas.microsoft.com/office/drawing/2014/main" id="{1992973C-9206-7D56-855B-675791F2E929}"/>
                  </a:ext>
                </a:extLst>
              </p:cNvPr>
              <p:cNvPicPr>
                <a:picLocks noChangeAspect="1" noChangeArrowheads="1"/>
              </p:cNvPicPr>
              <p:nvPr/>
            </p:nvPicPr>
            <p:blipFill rotWithShape="1">
              <a:blip r:embed="rId4" cstate="print">
                <a:duotone>
                  <a:schemeClr val="accent6">
                    <a:shade val="45000"/>
                    <a:satMod val="135000"/>
                  </a:schemeClr>
                  <a:prstClr val="white"/>
                </a:duotone>
                <a:extLst>
                  <a:ext uri="{28A0092B-C50C-407E-A947-70E740481C1C}">
                    <a14:useLocalDpi xmlns:a14="http://schemas.microsoft.com/office/drawing/2010/main"/>
                  </a:ext>
                </a:extLst>
              </a:blip>
              <a:srcRect/>
              <a:stretch/>
            </p:blipFill>
            <p:spPr bwMode="auto">
              <a:xfrm>
                <a:off x="5166124" y="5931967"/>
                <a:ext cx="600128" cy="600647"/>
              </a:xfrm>
              <a:prstGeom prst="ellipse">
                <a:avLst/>
              </a:prstGeom>
              <a:noFill/>
              <a:extLst>
                <a:ext uri="{909E8E84-426E-40DD-AFC4-6F175D3DCCD1}">
                  <a14:hiddenFill xmlns:a14="http://schemas.microsoft.com/office/drawing/2010/main">
                    <a:solidFill>
                      <a:srgbClr val="FFFFFF"/>
                    </a:solidFill>
                  </a14:hiddenFill>
                </a:ext>
              </a:extLst>
            </p:spPr>
          </p:pic>
          <p:sp>
            <p:nvSpPr>
              <p:cNvPr id="61" name="Rounded Rectangular Callout 60">
                <a:extLst>
                  <a:ext uri="{FF2B5EF4-FFF2-40B4-BE49-F238E27FC236}">
                    <a16:creationId xmlns:a16="http://schemas.microsoft.com/office/drawing/2014/main" id="{EC13F3C3-2111-93FE-A660-90DA4713DCDA}"/>
                  </a:ext>
                </a:extLst>
              </p:cNvPr>
              <p:cNvSpPr/>
              <p:nvPr/>
            </p:nvSpPr>
            <p:spPr>
              <a:xfrm>
                <a:off x="2226098" y="4372743"/>
                <a:ext cx="3428895" cy="854933"/>
              </a:xfrm>
              <a:prstGeom prst="wedgeRoundRectCallout">
                <a:avLst>
                  <a:gd name="adj1" fmla="val 80373"/>
                  <a:gd name="adj2" fmla="val 28918"/>
                  <a:gd name="adj3" fmla="val 1666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grpSp>
        <p:sp>
          <p:nvSpPr>
            <p:cNvPr id="64" name="TextBox 63">
              <a:extLst>
                <a:ext uri="{FF2B5EF4-FFF2-40B4-BE49-F238E27FC236}">
                  <a16:creationId xmlns:a16="http://schemas.microsoft.com/office/drawing/2014/main" id="{82256A63-598A-189D-2E57-487B39EC4620}"/>
                </a:ext>
              </a:extLst>
            </p:cNvPr>
            <p:cNvSpPr txBox="1"/>
            <p:nvPr/>
          </p:nvSpPr>
          <p:spPr>
            <a:xfrm>
              <a:off x="5848081" y="5204175"/>
              <a:ext cx="1384867" cy="647319"/>
            </a:xfrm>
            <a:prstGeom prst="rect">
              <a:avLst/>
            </a:prstGeom>
            <a:noFill/>
          </p:spPr>
          <p:txBody>
            <a:bodyPr wrap="square" rtlCol="0">
              <a:spAutoFit/>
            </a:bodyPr>
            <a:lstStyle/>
            <a:p>
              <a:r>
                <a:rPr lang="en-AU" sz="1400" dirty="0"/>
                <a:t>IFRS /AASB topic mapped</a:t>
              </a:r>
              <a:endParaRPr lang="en-AU" sz="1100" dirty="0"/>
            </a:p>
          </p:txBody>
        </p:sp>
        <p:grpSp>
          <p:nvGrpSpPr>
            <p:cNvPr id="31" name="Group 30">
              <a:extLst>
                <a:ext uri="{FF2B5EF4-FFF2-40B4-BE49-F238E27FC236}">
                  <a16:creationId xmlns:a16="http://schemas.microsoft.com/office/drawing/2014/main" id="{B020F5E3-E6CB-2606-C947-2CA2B9DE8BDA}"/>
                </a:ext>
              </a:extLst>
            </p:cNvPr>
            <p:cNvGrpSpPr/>
            <p:nvPr/>
          </p:nvGrpSpPr>
          <p:grpSpPr>
            <a:xfrm>
              <a:off x="6021794" y="3675254"/>
              <a:ext cx="4518419" cy="3167147"/>
              <a:chOff x="7376090" y="2698467"/>
              <a:chExt cx="2644400" cy="1971669"/>
            </a:xfrm>
          </p:grpSpPr>
          <p:cxnSp>
            <p:nvCxnSpPr>
              <p:cNvPr id="32" name="Straight Connector 31">
                <a:extLst>
                  <a:ext uri="{FF2B5EF4-FFF2-40B4-BE49-F238E27FC236}">
                    <a16:creationId xmlns:a16="http://schemas.microsoft.com/office/drawing/2014/main" id="{7A9891DF-164F-B0CC-11F4-52B62651E1EC}"/>
                  </a:ext>
                </a:extLst>
              </p:cNvPr>
              <p:cNvCxnSpPr/>
              <p:nvPr/>
            </p:nvCxnSpPr>
            <p:spPr>
              <a:xfrm>
                <a:off x="8310009" y="2698467"/>
                <a:ext cx="0" cy="1291072"/>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788A3B5-2508-E42F-F021-A0B45C984047}"/>
                  </a:ext>
                </a:extLst>
              </p:cNvPr>
              <p:cNvCxnSpPr>
                <a:cxnSpLocks/>
              </p:cNvCxnSpPr>
              <p:nvPr/>
            </p:nvCxnSpPr>
            <p:spPr>
              <a:xfrm flipH="1">
                <a:off x="8336670" y="3998953"/>
                <a:ext cx="168382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4BA87D2-9CD5-FCE5-7F97-7D2DCD6776DA}"/>
                  </a:ext>
                </a:extLst>
              </p:cNvPr>
              <p:cNvSpPr txBox="1"/>
              <p:nvPr/>
            </p:nvSpPr>
            <p:spPr>
              <a:xfrm rot="16200000">
                <a:off x="7482726" y="3293353"/>
                <a:ext cx="1254030" cy="216517"/>
              </a:xfrm>
              <a:prstGeom prst="rect">
                <a:avLst/>
              </a:prstGeom>
              <a:noFill/>
            </p:spPr>
            <p:txBody>
              <a:bodyPr wrap="none" rtlCol="0">
                <a:spAutoFit/>
              </a:bodyPr>
              <a:lstStyle/>
              <a:p>
                <a:r>
                  <a:rPr lang="en-AU" sz="1600" dirty="0"/>
                  <a:t>ESG Performance</a:t>
                </a:r>
              </a:p>
            </p:txBody>
          </p:sp>
          <p:sp>
            <p:nvSpPr>
              <p:cNvPr id="35" name="TextBox 34">
                <a:extLst>
                  <a:ext uri="{FF2B5EF4-FFF2-40B4-BE49-F238E27FC236}">
                    <a16:creationId xmlns:a16="http://schemas.microsoft.com/office/drawing/2014/main" id="{B8B61153-906D-D33F-5BE1-3AC5030A10FA}"/>
                  </a:ext>
                </a:extLst>
              </p:cNvPr>
              <p:cNvSpPr txBox="1"/>
              <p:nvPr/>
            </p:nvSpPr>
            <p:spPr>
              <a:xfrm>
                <a:off x="8831809" y="3998953"/>
                <a:ext cx="381572" cy="260752"/>
              </a:xfrm>
              <a:prstGeom prst="rect">
                <a:avLst/>
              </a:prstGeom>
              <a:noFill/>
            </p:spPr>
            <p:txBody>
              <a:bodyPr wrap="none" rtlCol="0">
                <a:spAutoFit/>
              </a:bodyPr>
              <a:lstStyle/>
              <a:p>
                <a:r>
                  <a:rPr lang="en-AU" sz="1600" dirty="0"/>
                  <a:t>Time</a:t>
                </a:r>
              </a:p>
            </p:txBody>
          </p:sp>
          <p:sp>
            <p:nvSpPr>
              <p:cNvPr id="36" name="Freeform 35">
                <a:extLst>
                  <a:ext uri="{FF2B5EF4-FFF2-40B4-BE49-F238E27FC236}">
                    <a16:creationId xmlns:a16="http://schemas.microsoft.com/office/drawing/2014/main" id="{8111E081-EA46-1CFA-EDFB-0D4CFD79690E}"/>
                  </a:ext>
                </a:extLst>
              </p:cNvPr>
              <p:cNvSpPr/>
              <p:nvPr/>
            </p:nvSpPr>
            <p:spPr>
              <a:xfrm flipV="1">
                <a:off x="8426987" y="3065334"/>
                <a:ext cx="1585731" cy="750753"/>
              </a:xfrm>
              <a:custGeom>
                <a:avLst/>
                <a:gdLst>
                  <a:gd name="connsiteX0" fmla="*/ 0 w 1585731"/>
                  <a:gd name="connsiteY0" fmla="*/ 6562 h 805215"/>
                  <a:gd name="connsiteX1" fmla="*/ 300942 w 1585731"/>
                  <a:gd name="connsiteY1" fmla="*/ 41286 h 805215"/>
                  <a:gd name="connsiteX2" fmla="*/ 613458 w 1585731"/>
                  <a:gd name="connsiteY2" fmla="*/ 319079 h 805215"/>
                  <a:gd name="connsiteX3" fmla="*/ 810228 w 1585731"/>
                  <a:gd name="connsiteY3" fmla="*/ 353803 h 805215"/>
                  <a:gd name="connsiteX4" fmla="*/ 1041721 w 1585731"/>
                  <a:gd name="connsiteY4" fmla="*/ 434825 h 805215"/>
                  <a:gd name="connsiteX5" fmla="*/ 1226916 w 1585731"/>
                  <a:gd name="connsiteY5" fmla="*/ 712618 h 805215"/>
                  <a:gd name="connsiteX6" fmla="*/ 1585731 w 1585731"/>
                  <a:gd name="connsiteY6" fmla="*/ 805215 h 80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5731" h="805215">
                    <a:moveTo>
                      <a:pt x="0" y="6562"/>
                    </a:moveTo>
                    <a:cubicBezTo>
                      <a:pt x="99349" y="-2119"/>
                      <a:pt x="198699" y="-10800"/>
                      <a:pt x="300942" y="41286"/>
                    </a:cubicBezTo>
                    <a:cubicBezTo>
                      <a:pt x="403185" y="93372"/>
                      <a:pt x="528577" y="266993"/>
                      <a:pt x="613458" y="319079"/>
                    </a:cubicBezTo>
                    <a:cubicBezTo>
                      <a:pt x="698339" y="371165"/>
                      <a:pt x="738851" y="334512"/>
                      <a:pt x="810228" y="353803"/>
                    </a:cubicBezTo>
                    <a:cubicBezTo>
                      <a:pt x="881605" y="373094"/>
                      <a:pt x="972273" y="375023"/>
                      <a:pt x="1041721" y="434825"/>
                    </a:cubicBezTo>
                    <a:cubicBezTo>
                      <a:pt x="1111169" y="494628"/>
                      <a:pt x="1136248" y="650886"/>
                      <a:pt x="1226916" y="712618"/>
                    </a:cubicBezTo>
                    <a:cubicBezTo>
                      <a:pt x="1317584" y="774350"/>
                      <a:pt x="1451657" y="789782"/>
                      <a:pt x="1585731" y="805215"/>
                    </a:cubicBez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600"/>
              </a:p>
            </p:txBody>
          </p:sp>
          <p:cxnSp>
            <p:nvCxnSpPr>
              <p:cNvPr id="72" name="Straight Connector 71">
                <a:extLst>
                  <a:ext uri="{FF2B5EF4-FFF2-40B4-BE49-F238E27FC236}">
                    <a16:creationId xmlns:a16="http://schemas.microsoft.com/office/drawing/2014/main" id="{062B7050-2911-2853-AA61-65A4A9D0D091}"/>
                  </a:ext>
                </a:extLst>
              </p:cNvPr>
              <p:cNvCxnSpPr>
                <a:cxnSpLocks/>
              </p:cNvCxnSpPr>
              <p:nvPr/>
            </p:nvCxnSpPr>
            <p:spPr>
              <a:xfrm flipH="1">
                <a:off x="7376090" y="4670136"/>
                <a:ext cx="84191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A93D241C-B33E-C6BF-7329-13EBCE6F7EA5}"/>
                </a:ext>
              </a:extLst>
            </p:cNvPr>
            <p:cNvSpPr txBox="1"/>
            <p:nvPr/>
          </p:nvSpPr>
          <p:spPr>
            <a:xfrm>
              <a:off x="7127108" y="2541988"/>
              <a:ext cx="4387042" cy="456931"/>
            </a:xfrm>
            <a:prstGeom prst="rect">
              <a:avLst/>
            </a:prstGeom>
            <a:noFill/>
          </p:spPr>
          <p:txBody>
            <a:bodyPr wrap="square" rtlCol="0">
              <a:spAutoFit/>
            </a:bodyPr>
            <a:lstStyle/>
            <a:p>
              <a:r>
                <a:rPr lang="en-AU" b="1" dirty="0"/>
                <a:t>Corporate Sustainability disclosures</a:t>
              </a:r>
            </a:p>
          </p:txBody>
        </p:sp>
        <p:pic>
          <p:nvPicPr>
            <p:cNvPr id="65" name="Picture 64" descr="IFRS - IFRS Sustainability products and services">
              <a:extLst>
                <a:ext uri="{FF2B5EF4-FFF2-40B4-BE49-F238E27FC236}">
                  <a16:creationId xmlns:a16="http://schemas.microsoft.com/office/drawing/2014/main" id="{5BB82AA3-BF13-8B9F-723E-7D5A8D2BD803}"/>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663113" y="2996903"/>
              <a:ext cx="2290867" cy="700420"/>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70A8F354-5926-26D2-BFB5-3D17BF9651B1}"/>
                </a:ext>
              </a:extLst>
            </p:cNvPr>
            <p:cNvSpPr txBox="1"/>
            <p:nvPr/>
          </p:nvSpPr>
          <p:spPr>
            <a:xfrm>
              <a:off x="6055907" y="6835949"/>
              <a:ext cx="1384868" cy="425741"/>
            </a:xfrm>
            <a:prstGeom prst="rect">
              <a:avLst/>
            </a:prstGeom>
            <a:noFill/>
          </p:spPr>
          <p:txBody>
            <a:bodyPr wrap="square" rtlCol="0">
              <a:spAutoFit/>
            </a:bodyPr>
            <a:lstStyle/>
            <a:p>
              <a:r>
                <a:rPr lang="en-AU" sz="1400" dirty="0"/>
                <a:t>Rolls up to</a:t>
              </a:r>
              <a:endParaRPr lang="en-AU" sz="1100" dirty="0"/>
            </a:p>
          </p:txBody>
        </p:sp>
      </p:grpSp>
      <p:sp>
        <p:nvSpPr>
          <p:cNvPr id="70" name="TextBox 69">
            <a:extLst>
              <a:ext uri="{FF2B5EF4-FFF2-40B4-BE49-F238E27FC236}">
                <a16:creationId xmlns:a16="http://schemas.microsoft.com/office/drawing/2014/main" id="{C7EC324D-2BD0-B97A-E506-6122998A45D9}"/>
              </a:ext>
            </a:extLst>
          </p:cNvPr>
          <p:cNvSpPr txBox="1"/>
          <p:nvPr/>
        </p:nvSpPr>
        <p:spPr>
          <a:xfrm>
            <a:off x="2664118" y="4917221"/>
            <a:ext cx="2734146" cy="369332"/>
          </a:xfrm>
          <a:prstGeom prst="rect">
            <a:avLst/>
          </a:prstGeom>
          <a:noFill/>
        </p:spPr>
        <p:txBody>
          <a:bodyPr wrap="none" rtlCol="0">
            <a:spAutoFit/>
          </a:bodyPr>
          <a:lstStyle/>
          <a:p>
            <a:r>
              <a:rPr lang="en-AU" b="1" dirty="0"/>
              <a:t>Product level transparency</a:t>
            </a:r>
          </a:p>
        </p:txBody>
      </p:sp>
      <p:sp>
        <p:nvSpPr>
          <p:cNvPr id="71" name="TextBox 70">
            <a:extLst>
              <a:ext uri="{FF2B5EF4-FFF2-40B4-BE49-F238E27FC236}">
                <a16:creationId xmlns:a16="http://schemas.microsoft.com/office/drawing/2014/main" id="{8ACF1D79-0671-E198-A74F-5F10E08C6286}"/>
              </a:ext>
            </a:extLst>
          </p:cNvPr>
          <p:cNvSpPr txBox="1"/>
          <p:nvPr/>
        </p:nvSpPr>
        <p:spPr>
          <a:xfrm>
            <a:off x="7069912" y="4859730"/>
            <a:ext cx="3187219" cy="369332"/>
          </a:xfrm>
          <a:prstGeom prst="rect">
            <a:avLst/>
          </a:prstGeom>
          <a:noFill/>
        </p:spPr>
        <p:txBody>
          <a:bodyPr wrap="none" rtlCol="0">
            <a:spAutoFit/>
          </a:bodyPr>
          <a:lstStyle/>
          <a:p>
            <a:r>
              <a:rPr lang="en-AU" b="1" dirty="0"/>
              <a:t>Organisation level transparency</a:t>
            </a:r>
          </a:p>
        </p:txBody>
      </p:sp>
    </p:spTree>
    <p:extLst>
      <p:ext uri="{BB962C8B-B14F-4D97-AF65-F5344CB8AC3E}">
        <p14:creationId xmlns:p14="http://schemas.microsoft.com/office/powerpoint/2010/main" val="178400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itle 4">
            <a:extLst>
              <a:ext uri="{FF2B5EF4-FFF2-40B4-BE49-F238E27FC236}">
                <a16:creationId xmlns:a16="http://schemas.microsoft.com/office/drawing/2014/main" id="{14C19EEB-AD29-B7CA-EDA1-A9B4E746F5A8}"/>
              </a:ext>
            </a:extLst>
          </p:cNvPr>
          <p:cNvSpPr txBox="1">
            <a:spLocks/>
          </p:cNvSpPr>
          <p:nvPr/>
        </p:nvSpPr>
        <p:spPr>
          <a:xfrm>
            <a:off x="1064785" y="757307"/>
            <a:ext cx="10530313" cy="1241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000" dirty="0">
              <a:latin typeface="Arial" panose="020B0604020202020204" pitchFamily="34" charset="0"/>
              <a:cs typeface="Arial" panose="020B0604020202020204" pitchFamily="34" charset="0"/>
            </a:endParaRPr>
          </a:p>
        </p:txBody>
      </p:sp>
      <p:grpSp>
        <p:nvGrpSpPr>
          <p:cNvPr id="61" name="Group 60">
            <a:extLst>
              <a:ext uri="{FF2B5EF4-FFF2-40B4-BE49-F238E27FC236}">
                <a16:creationId xmlns:a16="http://schemas.microsoft.com/office/drawing/2014/main" id="{220E7FDC-0415-71E6-04B7-98141B20B7DA}"/>
              </a:ext>
            </a:extLst>
          </p:cNvPr>
          <p:cNvGrpSpPr/>
          <p:nvPr/>
        </p:nvGrpSpPr>
        <p:grpSpPr>
          <a:xfrm>
            <a:off x="713819" y="1378164"/>
            <a:ext cx="10881279" cy="4037093"/>
            <a:chOff x="643699" y="2058520"/>
            <a:chExt cx="11302365" cy="4037093"/>
          </a:xfrm>
        </p:grpSpPr>
        <p:sp>
          <p:nvSpPr>
            <p:cNvPr id="37" name="Rectangle 36">
              <a:extLst>
                <a:ext uri="{FF2B5EF4-FFF2-40B4-BE49-F238E27FC236}">
                  <a16:creationId xmlns:a16="http://schemas.microsoft.com/office/drawing/2014/main" id="{F7684CF3-3D1D-4CDD-9036-92EEF0854FC7}"/>
                </a:ext>
              </a:extLst>
            </p:cNvPr>
            <p:cNvSpPr/>
            <p:nvPr/>
          </p:nvSpPr>
          <p:spPr>
            <a:xfrm>
              <a:off x="2421906" y="2427853"/>
              <a:ext cx="1412240" cy="366776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F53B9836-744F-ED0F-2A02-F93A84F044EE}"/>
                </a:ext>
              </a:extLst>
            </p:cNvPr>
            <p:cNvSpPr/>
            <p:nvPr/>
          </p:nvSpPr>
          <p:spPr>
            <a:xfrm>
              <a:off x="4057666" y="2427853"/>
              <a:ext cx="1778000" cy="366776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Rectangle 38">
              <a:extLst>
                <a:ext uri="{FF2B5EF4-FFF2-40B4-BE49-F238E27FC236}">
                  <a16:creationId xmlns:a16="http://schemas.microsoft.com/office/drawing/2014/main" id="{BFDFCF86-C0CD-3AA7-7A53-7C418B8B2549}"/>
                </a:ext>
              </a:extLst>
            </p:cNvPr>
            <p:cNvSpPr/>
            <p:nvPr/>
          </p:nvSpPr>
          <p:spPr>
            <a:xfrm>
              <a:off x="6096000" y="2397074"/>
              <a:ext cx="2864632" cy="366776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a:extLst>
                <a:ext uri="{FF2B5EF4-FFF2-40B4-BE49-F238E27FC236}">
                  <a16:creationId xmlns:a16="http://schemas.microsoft.com/office/drawing/2014/main" id="{8CABBEE4-508C-70AF-7558-82B37ED254E2}"/>
                </a:ext>
              </a:extLst>
            </p:cNvPr>
            <p:cNvSpPr/>
            <p:nvPr/>
          </p:nvSpPr>
          <p:spPr>
            <a:xfrm>
              <a:off x="1334786" y="2427853"/>
              <a:ext cx="883432" cy="366776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1" name="Straight Connector 40">
              <a:extLst>
                <a:ext uri="{FF2B5EF4-FFF2-40B4-BE49-F238E27FC236}">
                  <a16:creationId xmlns:a16="http://schemas.microsoft.com/office/drawing/2014/main" id="{C00ED8A5-6717-9D6A-FA96-3A541B048236}"/>
                </a:ext>
              </a:extLst>
            </p:cNvPr>
            <p:cNvCxnSpPr>
              <a:cxnSpLocks/>
            </p:cNvCxnSpPr>
            <p:nvPr/>
          </p:nvCxnSpPr>
          <p:spPr>
            <a:xfrm flipV="1">
              <a:off x="1192546" y="2427853"/>
              <a:ext cx="0" cy="318008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D2B22ED-71D4-BBA4-2AA0-69D220288810}"/>
                </a:ext>
              </a:extLst>
            </p:cNvPr>
            <p:cNvCxnSpPr>
              <a:cxnSpLocks/>
            </p:cNvCxnSpPr>
            <p:nvPr/>
          </p:nvCxnSpPr>
          <p:spPr>
            <a:xfrm>
              <a:off x="1192546" y="5607933"/>
              <a:ext cx="7934960"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Freeform 42">
              <a:extLst>
                <a:ext uri="{FF2B5EF4-FFF2-40B4-BE49-F238E27FC236}">
                  <a16:creationId xmlns:a16="http://schemas.microsoft.com/office/drawing/2014/main" id="{C60DEFA6-E14C-2E8E-B73E-03E267E82794}"/>
                </a:ext>
              </a:extLst>
            </p:cNvPr>
            <p:cNvSpPr/>
            <p:nvPr/>
          </p:nvSpPr>
          <p:spPr>
            <a:xfrm>
              <a:off x="1227970" y="3536831"/>
              <a:ext cx="7748981" cy="1979662"/>
            </a:xfrm>
            <a:custGeom>
              <a:avLst/>
              <a:gdLst>
                <a:gd name="connsiteX0" fmla="*/ 0 w 8788400"/>
                <a:gd name="connsiteY0" fmla="*/ 1979662 h 1979662"/>
                <a:gd name="connsiteX1" fmla="*/ 254000 w 8788400"/>
                <a:gd name="connsiteY1" fmla="*/ 821422 h 1979662"/>
                <a:gd name="connsiteX2" fmla="*/ 1066800 w 8788400"/>
                <a:gd name="connsiteY2" fmla="*/ 18782 h 1979662"/>
                <a:gd name="connsiteX3" fmla="*/ 2143760 w 8788400"/>
                <a:gd name="connsiteY3" fmla="*/ 323582 h 1979662"/>
                <a:gd name="connsiteX4" fmla="*/ 2956560 w 8788400"/>
                <a:gd name="connsiteY4" fmla="*/ 1095742 h 1979662"/>
                <a:gd name="connsiteX5" fmla="*/ 4074160 w 8788400"/>
                <a:gd name="connsiteY5" fmla="*/ 1461502 h 1979662"/>
                <a:gd name="connsiteX6" fmla="*/ 6410960 w 8788400"/>
                <a:gd name="connsiteY6" fmla="*/ 1573262 h 1979662"/>
                <a:gd name="connsiteX7" fmla="*/ 8788400 w 8788400"/>
                <a:gd name="connsiteY7" fmla="*/ 1451342 h 1979662"/>
                <a:gd name="connsiteX8" fmla="*/ 8788400 w 8788400"/>
                <a:gd name="connsiteY8" fmla="*/ 1451342 h 1979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8400" h="1979662">
                  <a:moveTo>
                    <a:pt x="0" y="1979662"/>
                  </a:moveTo>
                  <a:cubicBezTo>
                    <a:pt x="38100" y="1563948"/>
                    <a:pt x="76200" y="1148235"/>
                    <a:pt x="254000" y="821422"/>
                  </a:cubicBezTo>
                  <a:cubicBezTo>
                    <a:pt x="431800" y="494609"/>
                    <a:pt x="751840" y="101755"/>
                    <a:pt x="1066800" y="18782"/>
                  </a:cubicBezTo>
                  <a:cubicBezTo>
                    <a:pt x="1381760" y="-64191"/>
                    <a:pt x="1828800" y="144089"/>
                    <a:pt x="2143760" y="323582"/>
                  </a:cubicBezTo>
                  <a:cubicBezTo>
                    <a:pt x="2458720" y="503075"/>
                    <a:pt x="2634827" y="906089"/>
                    <a:pt x="2956560" y="1095742"/>
                  </a:cubicBezTo>
                  <a:cubicBezTo>
                    <a:pt x="3278293" y="1285395"/>
                    <a:pt x="3498427" y="1381915"/>
                    <a:pt x="4074160" y="1461502"/>
                  </a:cubicBezTo>
                  <a:cubicBezTo>
                    <a:pt x="4649893" y="1541089"/>
                    <a:pt x="5625253" y="1574955"/>
                    <a:pt x="6410960" y="1573262"/>
                  </a:cubicBezTo>
                  <a:cubicBezTo>
                    <a:pt x="7196667" y="1571569"/>
                    <a:pt x="8788400" y="1451342"/>
                    <a:pt x="8788400" y="1451342"/>
                  </a:cubicBezTo>
                  <a:lnTo>
                    <a:pt x="8788400" y="1451342"/>
                  </a:lnTo>
                </a:path>
              </a:pathLst>
            </a:custGeom>
            <a:no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Freeform 43">
              <a:extLst>
                <a:ext uri="{FF2B5EF4-FFF2-40B4-BE49-F238E27FC236}">
                  <a16:creationId xmlns:a16="http://schemas.microsoft.com/office/drawing/2014/main" id="{55357567-002D-E985-7449-7C1F887DBCD2}"/>
                </a:ext>
              </a:extLst>
            </p:cNvPr>
            <p:cNvSpPr/>
            <p:nvPr/>
          </p:nvSpPr>
          <p:spPr>
            <a:xfrm>
              <a:off x="1245682" y="3621653"/>
              <a:ext cx="7678136" cy="1935480"/>
            </a:xfrm>
            <a:custGeom>
              <a:avLst/>
              <a:gdLst>
                <a:gd name="connsiteX0" fmla="*/ 0 w 8829040"/>
                <a:gd name="connsiteY0" fmla="*/ 2032000 h 2032000"/>
                <a:gd name="connsiteX1" fmla="*/ 1605280 w 8829040"/>
                <a:gd name="connsiteY1" fmla="*/ 2001520 h 2032000"/>
                <a:gd name="connsiteX2" fmla="*/ 3718560 w 8829040"/>
                <a:gd name="connsiteY2" fmla="*/ 1859280 h 2032000"/>
                <a:gd name="connsiteX3" fmla="*/ 5252720 w 8829040"/>
                <a:gd name="connsiteY3" fmla="*/ 1595120 h 2032000"/>
                <a:gd name="connsiteX4" fmla="*/ 6858000 w 8829040"/>
                <a:gd name="connsiteY4" fmla="*/ 944880 h 2032000"/>
                <a:gd name="connsiteX5" fmla="*/ 7884160 w 8829040"/>
                <a:gd name="connsiteY5" fmla="*/ 193040 h 2032000"/>
                <a:gd name="connsiteX6" fmla="*/ 8829040 w 8829040"/>
                <a:gd name="connsiteY6"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29040" h="2032000">
                  <a:moveTo>
                    <a:pt x="0" y="2032000"/>
                  </a:moveTo>
                  <a:cubicBezTo>
                    <a:pt x="492760" y="2031153"/>
                    <a:pt x="985520" y="2030307"/>
                    <a:pt x="1605280" y="2001520"/>
                  </a:cubicBezTo>
                  <a:cubicBezTo>
                    <a:pt x="2225040" y="1972733"/>
                    <a:pt x="3110653" y="1927013"/>
                    <a:pt x="3718560" y="1859280"/>
                  </a:cubicBezTo>
                  <a:cubicBezTo>
                    <a:pt x="4326467" y="1791547"/>
                    <a:pt x="4729480" y="1747520"/>
                    <a:pt x="5252720" y="1595120"/>
                  </a:cubicBezTo>
                  <a:cubicBezTo>
                    <a:pt x="5775960" y="1442720"/>
                    <a:pt x="6419427" y="1178560"/>
                    <a:pt x="6858000" y="944880"/>
                  </a:cubicBezTo>
                  <a:cubicBezTo>
                    <a:pt x="7296573" y="711200"/>
                    <a:pt x="7555653" y="350520"/>
                    <a:pt x="7884160" y="193040"/>
                  </a:cubicBezTo>
                  <a:cubicBezTo>
                    <a:pt x="8212667" y="35560"/>
                    <a:pt x="8520853" y="17780"/>
                    <a:pt x="8829040" y="0"/>
                  </a:cubicBezTo>
                </a:path>
              </a:pathLst>
            </a:custGeom>
            <a:noFill/>
            <a:ln w="5715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TextBox 44">
              <a:extLst>
                <a:ext uri="{FF2B5EF4-FFF2-40B4-BE49-F238E27FC236}">
                  <a16:creationId xmlns:a16="http://schemas.microsoft.com/office/drawing/2014/main" id="{33B8A7C1-9B75-3A51-C787-F068017134F3}"/>
                </a:ext>
              </a:extLst>
            </p:cNvPr>
            <p:cNvSpPr txBox="1"/>
            <p:nvPr/>
          </p:nvSpPr>
          <p:spPr>
            <a:xfrm>
              <a:off x="643699" y="2058520"/>
              <a:ext cx="1144544" cy="338554"/>
            </a:xfrm>
            <a:prstGeom prst="rect">
              <a:avLst/>
            </a:prstGeom>
            <a:noFill/>
          </p:spPr>
          <p:txBody>
            <a:bodyPr wrap="none" rtlCol="0">
              <a:spAutoFit/>
            </a:bodyPr>
            <a:lstStyle/>
            <a:p>
              <a:r>
                <a:rPr lang="en-AU" sz="1600" dirty="0"/>
                <a:t>Monthly $$</a:t>
              </a:r>
            </a:p>
          </p:txBody>
        </p:sp>
        <p:sp>
          <p:nvSpPr>
            <p:cNvPr id="46" name="TextBox 45">
              <a:extLst>
                <a:ext uri="{FF2B5EF4-FFF2-40B4-BE49-F238E27FC236}">
                  <a16:creationId xmlns:a16="http://schemas.microsoft.com/office/drawing/2014/main" id="{370FDB18-9DC6-B651-8B44-BECD105F30E1}"/>
                </a:ext>
              </a:extLst>
            </p:cNvPr>
            <p:cNvSpPr txBox="1"/>
            <p:nvPr/>
          </p:nvSpPr>
          <p:spPr>
            <a:xfrm>
              <a:off x="7445849" y="5613257"/>
              <a:ext cx="1477969" cy="338554"/>
            </a:xfrm>
            <a:prstGeom prst="rect">
              <a:avLst/>
            </a:prstGeom>
            <a:noFill/>
          </p:spPr>
          <p:txBody>
            <a:bodyPr wrap="none" rtlCol="0">
              <a:spAutoFit/>
            </a:bodyPr>
            <a:lstStyle/>
            <a:p>
              <a:r>
                <a:rPr lang="en-AU" sz="1600" dirty="0"/>
                <a:t>Time in months</a:t>
              </a:r>
            </a:p>
          </p:txBody>
        </p:sp>
        <p:sp>
          <p:nvSpPr>
            <p:cNvPr id="47" name="TextBox 46">
              <a:extLst>
                <a:ext uri="{FF2B5EF4-FFF2-40B4-BE49-F238E27FC236}">
                  <a16:creationId xmlns:a16="http://schemas.microsoft.com/office/drawing/2014/main" id="{FCC2FC4E-360B-5FC2-7056-90018CE5BE1A}"/>
                </a:ext>
              </a:extLst>
            </p:cNvPr>
            <p:cNvSpPr txBox="1"/>
            <p:nvPr/>
          </p:nvSpPr>
          <p:spPr>
            <a:xfrm>
              <a:off x="1279489" y="2454543"/>
              <a:ext cx="994026" cy="523220"/>
            </a:xfrm>
            <a:prstGeom prst="rect">
              <a:avLst/>
            </a:prstGeom>
            <a:noFill/>
          </p:spPr>
          <p:txBody>
            <a:bodyPr wrap="square" rtlCol="0">
              <a:spAutoFit/>
            </a:bodyPr>
            <a:lstStyle/>
            <a:p>
              <a:pPr algn="ctr"/>
              <a:r>
                <a:rPr lang="en-AU" sz="1400" dirty="0"/>
                <a:t>Discovery phase</a:t>
              </a:r>
            </a:p>
          </p:txBody>
        </p:sp>
        <p:sp>
          <p:nvSpPr>
            <p:cNvPr id="48" name="TextBox 47">
              <a:extLst>
                <a:ext uri="{FF2B5EF4-FFF2-40B4-BE49-F238E27FC236}">
                  <a16:creationId xmlns:a16="http://schemas.microsoft.com/office/drawing/2014/main" id="{158883EE-2D20-6D63-D84E-DF1B466E426D}"/>
                </a:ext>
              </a:extLst>
            </p:cNvPr>
            <p:cNvSpPr txBox="1"/>
            <p:nvPr/>
          </p:nvSpPr>
          <p:spPr>
            <a:xfrm>
              <a:off x="2664097" y="2459038"/>
              <a:ext cx="843936" cy="523220"/>
            </a:xfrm>
            <a:prstGeom prst="rect">
              <a:avLst/>
            </a:prstGeom>
            <a:noFill/>
          </p:spPr>
          <p:txBody>
            <a:bodyPr wrap="square" rtlCol="0">
              <a:spAutoFit/>
            </a:bodyPr>
            <a:lstStyle/>
            <a:p>
              <a:pPr algn="ctr"/>
              <a:r>
                <a:rPr lang="en-AU" sz="1400" dirty="0"/>
                <a:t>Alpha phase</a:t>
              </a:r>
            </a:p>
          </p:txBody>
        </p:sp>
        <p:sp>
          <p:nvSpPr>
            <p:cNvPr id="49" name="TextBox 48">
              <a:extLst>
                <a:ext uri="{FF2B5EF4-FFF2-40B4-BE49-F238E27FC236}">
                  <a16:creationId xmlns:a16="http://schemas.microsoft.com/office/drawing/2014/main" id="{242667A3-1F66-9AFC-69A8-983138F2AD31}"/>
                </a:ext>
              </a:extLst>
            </p:cNvPr>
            <p:cNvSpPr txBox="1"/>
            <p:nvPr/>
          </p:nvSpPr>
          <p:spPr>
            <a:xfrm>
              <a:off x="4610354" y="2469942"/>
              <a:ext cx="672624" cy="523220"/>
            </a:xfrm>
            <a:prstGeom prst="rect">
              <a:avLst/>
            </a:prstGeom>
            <a:noFill/>
          </p:spPr>
          <p:txBody>
            <a:bodyPr wrap="square" rtlCol="0">
              <a:spAutoFit/>
            </a:bodyPr>
            <a:lstStyle/>
            <a:p>
              <a:pPr algn="ctr"/>
              <a:r>
                <a:rPr lang="en-AU" sz="1400" dirty="0"/>
                <a:t>Beta phase</a:t>
              </a:r>
            </a:p>
          </p:txBody>
        </p:sp>
        <p:sp>
          <p:nvSpPr>
            <p:cNvPr id="50" name="TextBox 49">
              <a:extLst>
                <a:ext uri="{FF2B5EF4-FFF2-40B4-BE49-F238E27FC236}">
                  <a16:creationId xmlns:a16="http://schemas.microsoft.com/office/drawing/2014/main" id="{03DA59F5-A0BE-E956-791E-E9953203D2E2}"/>
                </a:ext>
              </a:extLst>
            </p:cNvPr>
            <p:cNvSpPr txBox="1"/>
            <p:nvPr/>
          </p:nvSpPr>
          <p:spPr>
            <a:xfrm>
              <a:off x="7129635" y="2468453"/>
              <a:ext cx="797361" cy="523220"/>
            </a:xfrm>
            <a:prstGeom prst="rect">
              <a:avLst/>
            </a:prstGeom>
            <a:noFill/>
          </p:spPr>
          <p:txBody>
            <a:bodyPr wrap="square" rtlCol="0">
              <a:spAutoFit/>
            </a:bodyPr>
            <a:lstStyle/>
            <a:p>
              <a:pPr algn="ctr"/>
              <a:r>
                <a:rPr lang="en-AU" sz="1400" dirty="0"/>
                <a:t>Live phase</a:t>
              </a:r>
            </a:p>
          </p:txBody>
        </p:sp>
        <p:sp>
          <p:nvSpPr>
            <p:cNvPr id="51" name="TextBox 50">
              <a:extLst>
                <a:ext uri="{FF2B5EF4-FFF2-40B4-BE49-F238E27FC236}">
                  <a16:creationId xmlns:a16="http://schemas.microsoft.com/office/drawing/2014/main" id="{F7860408-74F1-3985-8418-6F0103683E97}"/>
                </a:ext>
              </a:extLst>
            </p:cNvPr>
            <p:cNvSpPr txBox="1"/>
            <p:nvPr/>
          </p:nvSpPr>
          <p:spPr>
            <a:xfrm>
              <a:off x="2230754" y="5569393"/>
              <a:ext cx="288862" cy="338554"/>
            </a:xfrm>
            <a:prstGeom prst="rect">
              <a:avLst/>
            </a:prstGeom>
            <a:noFill/>
          </p:spPr>
          <p:txBody>
            <a:bodyPr wrap="none" rtlCol="0">
              <a:spAutoFit/>
            </a:bodyPr>
            <a:lstStyle/>
            <a:p>
              <a:r>
                <a:rPr lang="en-AU" sz="1600" dirty="0"/>
                <a:t>4</a:t>
              </a:r>
            </a:p>
          </p:txBody>
        </p:sp>
        <p:sp>
          <p:nvSpPr>
            <p:cNvPr id="52" name="TextBox 51">
              <a:extLst>
                <a:ext uri="{FF2B5EF4-FFF2-40B4-BE49-F238E27FC236}">
                  <a16:creationId xmlns:a16="http://schemas.microsoft.com/office/drawing/2014/main" id="{538F2D71-70D7-E852-05E1-78350F239F19}"/>
                </a:ext>
              </a:extLst>
            </p:cNvPr>
            <p:cNvSpPr txBox="1"/>
            <p:nvPr/>
          </p:nvSpPr>
          <p:spPr>
            <a:xfrm>
              <a:off x="3801868" y="5601315"/>
              <a:ext cx="393056" cy="338554"/>
            </a:xfrm>
            <a:prstGeom prst="rect">
              <a:avLst/>
            </a:prstGeom>
            <a:noFill/>
          </p:spPr>
          <p:txBody>
            <a:bodyPr wrap="none" rtlCol="0">
              <a:spAutoFit/>
            </a:bodyPr>
            <a:lstStyle/>
            <a:p>
              <a:r>
                <a:rPr lang="en-AU" sz="1600" dirty="0"/>
                <a:t>12</a:t>
              </a:r>
            </a:p>
          </p:txBody>
        </p:sp>
        <p:sp>
          <p:nvSpPr>
            <p:cNvPr id="53" name="TextBox 52">
              <a:extLst>
                <a:ext uri="{FF2B5EF4-FFF2-40B4-BE49-F238E27FC236}">
                  <a16:creationId xmlns:a16="http://schemas.microsoft.com/office/drawing/2014/main" id="{489B8C27-17F9-DB33-86AE-17ECF3515CA3}"/>
                </a:ext>
              </a:extLst>
            </p:cNvPr>
            <p:cNvSpPr txBox="1"/>
            <p:nvPr/>
          </p:nvSpPr>
          <p:spPr>
            <a:xfrm>
              <a:off x="5763722" y="5592385"/>
              <a:ext cx="393056" cy="338554"/>
            </a:xfrm>
            <a:prstGeom prst="rect">
              <a:avLst/>
            </a:prstGeom>
            <a:noFill/>
          </p:spPr>
          <p:txBody>
            <a:bodyPr wrap="none" rtlCol="0">
              <a:spAutoFit/>
            </a:bodyPr>
            <a:lstStyle/>
            <a:p>
              <a:r>
                <a:rPr lang="en-AU" sz="1600" dirty="0"/>
                <a:t>24</a:t>
              </a:r>
            </a:p>
          </p:txBody>
        </p:sp>
        <p:sp>
          <p:nvSpPr>
            <p:cNvPr id="54" name="Freeform 53">
              <a:extLst>
                <a:ext uri="{FF2B5EF4-FFF2-40B4-BE49-F238E27FC236}">
                  <a16:creationId xmlns:a16="http://schemas.microsoft.com/office/drawing/2014/main" id="{5BEF632F-C842-F73C-229A-9CED9F920DDB}"/>
                </a:ext>
              </a:extLst>
            </p:cNvPr>
            <p:cNvSpPr/>
            <p:nvPr/>
          </p:nvSpPr>
          <p:spPr>
            <a:xfrm>
              <a:off x="1303305" y="3678573"/>
              <a:ext cx="4129664" cy="1843442"/>
            </a:xfrm>
            <a:custGeom>
              <a:avLst/>
              <a:gdLst>
                <a:gd name="connsiteX0" fmla="*/ 27417 w 4129664"/>
                <a:gd name="connsiteY0" fmla="*/ 1778992 h 1843442"/>
                <a:gd name="connsiteX1" fmla="*/ 161529 w 4129664"/>
                <a:gd name="connsiteY1" fmla="*/ 986512 h 1843442"/>
                <a:gd name="connsiteX2" fmla="*/ 624825 w 4129664"/>
                <a:gd name="connsiteY2" fmla="*/ 181840 h 1843442"/>
                <a:gd name="connsiteX3" fmla="*/ 1161273 w 4129664"/>
                <a:gd name="connsiteY3" fmla="*/ 11152 h 1843442"/>
                <a:gd name="connsiteX4" fmla="*/ 1868409 w 4129664"/>
                <a:gd name="connsiteY4" fmla="*/ 389104 h 1843442"/>
                <a:gd name="connsiteX5" fmla="*/ 2282937 w 4129664"/>
                <a:gd name="connsiteY5" fmla="*/ 913360 h 1843442"/>
                <a:gd name="connsiteX6" fmla="*/ 2892537 w 4129664"/>
                <a:gd name="connsiteY6" fmla="*/ 1303504 h 1843442"/>
                <a:gd name="connsiteX7" fmla="*/ 3709401 w 4129664"/>
                <a:gd name="connsiteY7" fmla="*/ 1462000 h 1843442"/>
                <a:gd name="connsiteX8" fmla="*/ 4111737 w 4129664"/>
                <a:gd name="connsiteY8" fmla="*/ 1486384 h 1843442"/>
                <a:gd name="connsiteX9" fmla="*/ 3148569 w 4129664"/>
                <a:gd name="connsiteY9" fmla="*/ 1632688 h 1843442"/>
                <a:gd name="connsiteX10" fmla="*/ 1685529 w 4129664"/>
                <a:gd name="connsiteY10" fmla="*/ 1742416 h 1843442"/>
                <a:gd name="connsiteX11" fmla="*/ 649209 w 4129664"/>
                <a:gd name="connsiteY11" fmla="*/ 1791184 h 1843442"/>
                <a:gd name="connsiteX12" fmla="*/ 27417 w 4129664"/>
                <a:gd name="connsiteY12" fmla="*/ 1778992 h 184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29664" h="1843442">
                  <a:moveTo>
                    <a:pt x="27417" y="1778992"/>
                  </a:moveTo>
                  <a:cubicBezTo>
                    <a:pt x="-53863" y="1644880"/>
                    <a:pt x="61961" y="1252704"/>
                    <a:pt x="161529" y="986512"/>
                  </a:cubicBezTo>
                  <a:cubicBezTo>
                    <a:pt x="261097" y="720320"/>
                    <a:pt x="458201" y="344400"/>
                    <a:pt x="624825" y="181840"/>
                  </a:cubicBezTo>
                  <a:cubicBezTo>
                    <a:pt x="791449" y="19280"/>
                    <a:pt x="954009" y="-23392"/>
                    <a:pt x="1161273" y="11152"/>
                  </a:cubicBezTo>
                  <a:cubicBezTo>
                    <a:pt x="1368537" y="45696"/>
                    <a:pt x="1681465" y="238736"/>
                    <a:pt x="1868409" y="389104"/>
                  </a:cubicBezTo>
                  <a:cubicBezTo>
                    <a:pt x="2055353" y="539472"/>
                    <a:pt x="2112249" y="760960"/>
                    <a:pt x="2282937" y="913360"/>
                  </a:cubicBezTo>
                  <a:cubicBezTo>
                    <a:pt x="2453625" y="1065760"/>
                    <a:pt x="2654793" y="1212064"/>
                    <a:pt x="2892537" y="1303504"/>
                  </a:cubicBezTo>
                  <a:cubicBezTo>
                    <a:pt x="3130281" y="1394944"/>
                    <a:pt x="3506201" y="1431520"/>
                    <a:pt x="3709401" y="1462000"/>
                  </a:cubicBezTo>
                  <a:cubicBezTo>
                    <a:pt x="3912601" y="1492480"/>
                    <a:pt x="4205209" y="1457936"/>
                    <a:pt x="4111737" y="1486384"/>
                  </a:cubicBezTo>
                  <a:cubicBezTo>
                    <a:pt x="4018265" y="1514832"/>
                    <a:pt x="3552937" y="1590016"/>
                    <a:pt x="3148569" y="1632688"/>
                  </a:cubicBezTo>
                  <a:cubicBezTo>
                    <a:pt x="2744201" y="1675360"/>
                    <a:pt x="2102089" y="1716000"/>
                    <a:pt x="1685529" y="1742416"/>
                  </a:cubicBezTo>
                  <a:cubicBezTo>
                    <a:pt x="1268969" y="1768832"/>
                    <a:pt x="921497" y="1785088"/>
                    <a:pt x="649209" y="1791184"/>
                  </a:cubicBezTo>
                  <a:cubicBezTo>
                    <a:pt x="376921" y="1797280"/>
                    <a:pt x="108697" y="1913104"/>
                    <a:pt x="27417" y="1778992"/>
                  </a:cubicBezTo>
                  <a:close/>
                </a:path>
              </a:pathLst>
            </a:cu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ular Callout 54">
              <a:extLst>
                <a:ext uri="{FF2B5EF4-FFF2-40B4-BE49-F238E27FC236}">
                  <a16:creationId xmlns:a16="http://schemas.microsoft.com/office/drawing/2014/main" id="{FDE35F6B-46E1-B816-874C-B9B433745259}"/>
                </a:ext>
              </a:extLst>
            </p:cNvPr>
            <p:cNvSpPr/>
            <p:nvPr/>
          </p:nvSpPr>
          <p:spPr>
            <a:xfrm>
              <a:off x="9180639" y="2210429"/>
              <a:ext cx="2744931" cy="1807464"/>
            </a:xfrm>
            <a:prstGeom prst="wedgeRectCallout">
              <a:avLst>
                <a:gd name="adj1" fmla="val -57102"/>
                <a:gd name="adj2" fmla="val 29820"/>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400" dirty="0">
                  <a:solidFill>
                    <a:schemeClr val="tx1"/>
                  </a:solidFill>
                </a:rPr>
                <a:t>Benefits scale up as volume of sustainable product trade increases.  Benefits include:</a:t>
              </a:r>
            </a:p>
            <a:p>
              <a:pPr marL="285750" indent="-285750">
                <a:buFont typeface="Arial" panose="020B0604020202020204" pitchFamily="34" charset="0"/>
                <a:buChar char="•"/>
              </a:pPr>
              <a:r>
                <a:rPr lang="en-AU" sz="1400" dirty="0">
                  <a:solidFill>
                    <a:schemeClr val="tx1"/>
                  </a:solidFill>
                </a:rPr>
                <a:t>Preferential trade finance</a:t>
              </a:r>
            </a:p>
            <a:p>
              <a:pPr marL="285750" indent="-285750">
                <a:buFont typeface="Arial" panose="020B0604020202020204" pitchFamily="34" charset="0"/>
                <a:buChar char="•"/>
              </a:pPr>
              <a:r>
                <a:rPr lang="en-AU" sz="1400" dirty="0">
                  <a:solidFill>
                    <a:schemeClr val="tx1"/>
                  </a:solidFill>
                </a:rPr>
                <a:t>Unit price uplift</a:t>
              </a:r>
            </a:p>
            <a:p>
              <a:pPr marL="285750" indent="-285750">
                <a:buFont typeface="Arial" panose="020B0604020202020204" pitchFamily="34" charset="0"/>
                <a:buChar char="•"/>
              </a:pPr>
              <a:r>
                <a:rPr lang="en-AU" sz="1400" dirty="0">
                  <a:solidFill>
                    <a:schemeClr val="tx1"/>
                  </a:solidFill>
                </a:rPr>
                <a:t>Market access uplift</a:t>
              </a:r>
            </a:p>
            <a:p>
              <a:pPr marL="285750" indent="-285750">
                <a:buFont typeface="Arial" panose="020B0604020202020204" pitchFamily="34" charset="0"/>
                <a:buChar char="•"/>
              </a:pPr>
              <a:r>
                <a:rPr lang="en-AU" sz="1400" dirty="0">
                  <a:solidFill>
                    <a:schemeClr val="tx1"/>
                  </a:solidFill>
                </a:rPr>
                <a:t>Entity capital value uplift</a:t>
              </a:r>
            </a:p>
            <a:p>
              <a:endParaRPr lang="en-AU" sz="1400" dirty="0">
                <a:solidFill>
                  <a:schemeClr val="tx1"/>
                </a:solidFill>
              </a:endParaRPr>
            </a:p>
            <a:p>
              <a:endParaRPr lang="en-AU" sz="1400" dirty="0">
                <a:solidFill>
                  <a:schemeClr val="tx1"/>
                </a:solidFill>
              </a:endParaRPr>
            </a:p>
          </p:txBody>
        </p:sp>
        <p:sp>
          <p:nvSpPr>
            <p:cNvPr id="56" name="Rectangular Callout 55">
              <a:extLst>
                <a:ext uri="{FF2B5EF4-FFF2-40B4-BE49-F238E27FC236}">
                  <a16:creationId xmlns:a16="http://schemas.microsoft.com/office/drawing/2014/main" id="{19118BD0-9948-3F30-6C34-49D131CBA291}"/>
                </a:ext>
              </a:extLst>
            </p:cNvPr>
            <p:cNvSpPr/>
            <p:nvPr/>
          </p:nvSpPr>
          <p:spPr>
            <a:xfrm>
              <a:off x="9201133" y="4198569"/>
              <a:ext cx="2744931" cy="1807464"/>
            </a:xfrm>
            <a:prstGeom prst="wedgeRectCallout">
              <a:avLst>
                <a:gd name="adj1" fmla="val -57631"/>
                <a:gd name="adj2" fmla="val -3232"/>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AU" sz="1400" dirty="0">
                  <a:solidFill>
                    <a:schemeClr val="tx1"/>
                  </a:solidFill>
                </a:rPr>
                <a:t>Costs face an initial investment hump then drop to steady level. Costs include:</a:t>
              </a:r>
            </a:p>
            <a:p>
              <a:pPr marL="285750" indent="-285750">
                <a:buFont typeface="Arial" panose="020B0604020202020204" pitchFamily="34" charset="0"/>
                <a:buChar char="•"/>
              </a:pPr>
              <a:r>
                <a:rPr lang="en-AU" sz="1400" dirty="0">
                  <a:solidFill>
                    <a:schemeClr val="tx1"/>
                  </a:solidFill>
                </a:rPr>
                <a:t>Sustainable practices</a:t>
              </a:r>
            </a:p>
            <a:p>
              <a:pPr marL="285750" indent="-285750">
                <a:buFont typeface="Arial" panose="020B0604020202020204" pitchFamily="34" charset="0"/>
                <a:buChar char="•"/>
              </a:pPr>
              <a:r>
                <a:rPr lang="en-AU" sz="1400" dirty="0">
                  <a:solidFill>
                    <a:schemeClr val="tx1"/>
                  </a:solidFill>
                </a:rPr>
                <a:t>Third party certification</a:t>
              </a:r>
            </a:p>
            <a:p>
              <a:pPr marL="285750" indent="-285750">
                <a:buFont typeface="Arial" panose="020B0604020202020204" pitchFamily="34" charset="0"/>
                <a:buChar char="•"/>
              </a:pPr>
              <a:r>
                <a:rPr lang="en-AU" sz="1400" dirty="0">
                  <a:solidFill>
                    <a:schemeClr val="tx1"/>
                  </a:solidFill>
                </a:rPr>
                <a:t>IT system integration</a:t>
              </a:r>
            </a:p>
            <a:p>
              <a:pPr marL="285750" indent="-285750">
                <a:buFont typeface="Arial" panose="020B0604020202020204" pitchFamily="34" charset="0"/>
                <a:buChar char="•"/>
              </a:pPr>
              <a:r>
                <a:rPr lang="en-AU" sz="1400" dirty="0">
                  <a:solidFill>
                    <a:schemeClr val="tx1"/>
                  </a:solidFill>
                </a:rPr>
                <a:t>Consulting services</a:t>
              </a:r>
            </a:p>
            <a:p>
              <a:endParaRPr lang="en-AU" sz="1400" dirty="0">
                <a:solidFill>
                  <a:schemeClr val="tx1"/>
                </a:solidFill>
              </a:endParaRPr>
            </a:p>
          </p:txBody>
        </p:sp>
        <p:sp>
          <p:nvSpPr>
            <p:cNvPr id="57" name="Title 1">
              <a:extLst>
                <a:ext uri="{FF2B5EF4-FFF2-40B4-BE49-F238E27FC236}">
                  <a16:creationId xmlns:a16="http://schemas.microsoft.com/office/drawing/2014/main" id="{C9286128-B8D7-AD43-5FED-89D33DB4FA02}"/>
                </a:ext>
              </a:extLst>
            </p:cNvPr>
            <p:cNvSpPr txBox="1">
              <a:spLocks/>
            </p:cNvSpPr>
            <p:nvPr/>
          </p:nvSpPr>
          <p:spPr>
            <a:xfrm>
              <a:off x="1946431" y="4423677"/>
              <a:ext cx="1412240" cy="5909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ea typeface="+mn-ea"/>
                  <a:cs typeface="+mn-cs"/>
                </a:rPr>
                <a:t>Up-front investment</a:t>
              </a:r>
            </a:p>
          </p:txBody>
        </p:sp>
        <p:sp>
          <p:nvSpPr>
            <p:cNvPr id="58" name="Title 1">
              <a:extLst>
                <a:ext uri="{FF2B5EF4-FFF2-40B4-BE49-F238E27FC236}">
                  <a16:creationId xmlns:a16="http://schemas.microsoft.com/office/drawing/2014/main" id="{66CDD6B5-05E7-38C9-BDFA-6CDB8DC38556}"/>
                </a:ext>
              </a:extLst>
            </p:cNvPr>
            <p:cNvSpPr txBox="1">
              <a:spLocks/>
            </p:cNvSpPr>
            <p:nvPr/>
          </p:nvSpPr>
          <p:spPr>
            <a:xfrm>
              <a:off x="7511578" y="4333092"/>
              <a:ext cx="1412240" cy="5909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ea typeface="+mn-ea"/>
                  <a:cs typeface="+mn-cs"/>
                </a:rPr>
                <a:t>Self-funded flywheel</a:t>
              </a:r>
            </a:p>
          </p:txBody>
        </p:sp>
        <p:cxnSp>
          <p:nvCxnSpPr>
            <p:cNvPr id="59" name="Straight Connector 58">
              <a:extLst>
                <a:ext uri="{FF2B5EF4-FFF2-40B4-BE49-F238E27FC236}">
                  <a16:creationId xmlns:a16="http://schemas.microsoft.com/office/drawing/2014/main" id="{27B46FE6-8F74-37DA-63B2-C6151CBF8223}"/>
                </a:ext>
              </a:extLst>
            </p:cNvPr>
            <p:cNvCxnSpPr>
              <a:cxnSpLocks/>
            </p:cNvCxnSpPr>
            <p:nvPr/>
          </p:nvCxnSpPr>
          <p:spPr>
            <a:xfrm>
              <a:off x="5973487" y="4017893"/>
              <a:ext cx="0" cy="90613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Title 1">
              <a:extLst>
                <a:ext uri="{FF2B5EF4-FFF2-40B4-BE49-F238E27FC236}">
                  <a16:creationId xmlns:a16="http://schemas.microsoft.com/office/drawing/2014/main" id="{C539CCDB-38B5-A532-EEC0-ADE4023F524A}"/>
                </a:ext>
              </a:extLst>
            </p:cNvPr>
            <p:cNvSpPr txBox="1">
              <a:spLocks/>
            </p:cNvSpPr>
            <p:nvPr/>
          </p:nvSpPr>
          <p:spPr>
            <a:xfrm>
              <a:off x="5328624" y="3625461"/>
              <a:ext cx="1412240" cy="341632"/>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ea typeface="+mn-ea"/>
                  <a:cs typeface="+mn-cs"/>
                </a:rPr>
                <a:t>Break-even</a:t>
              </a:r>
            </a:p>
          </p:txBody>
        </p:sp>
      </p:grpSp>
    </p:spTree>
    <p:extLst>
      <p:ext uri="{BB962C8B-B14F-4D97-AF65-F5344CB8AC3E}">
        <p14:creationId xmlns:p14="http://schemas.microsoft.com/office/powerpoint/2010/main" val="89127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4">
            <a:extLst>
              <a:ext uri="{FF2B5EF4-FFF2-40B4-BE49-F238E27FC236}">
                <a16:creationId xmlns:a16="http://schemas.microsoft.com/office/drawing/2014/main" id="{C041C9D3-1A2A-55FD-458B-4FEB27B22131}"/>
              </a:ext>
            </a:extLst>
          </p:cNvPr>
          <p:cNvSpPr txBox="1">
            <a:spLocks/>
          </p:cNvSpPr>
          <p:nvPr/>
        </p:nvSpPr>
        <p:spPr>
          <a:xfrm>
            <a:off x="1064785" y="914476"/>
            <a:ext cx="10530313" cy="12417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20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FB8A38B8-A5FE-482D-FA3D-3FE7610AB396}"/>
              </a:ext>
            </a:extLst>
          </p:cNvPr>
          <p:cNvSpPr/>
          <p:nvPr/>
        </p:nvSpPr>
        <p:spPr>
          <a:xfrm>
            <a:off x="1140018" y="2930617"/>
            <a:ext cx="3493269" cy="10530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en-US" b="1" dirty="0">
                <a:solidFill>
                  <a:schemeClr val="accent4"/>
                </a:solidFill>
              </a:rPr>
              <a:t>         </a:t>
            </a:r>
            <a:r>
              <a:rPr lang="en-US" b="1" dirty="0">
                <a:solidFill>
                  <a:schemeClr val="tx2"/>
                </a:solidFill>
              </a:rPr>
              <a:t>Development banks</a:t>
            </a:r>
            <a:endParaRPr lang="en-US" b="1" dirty="0">
              <a:solidFill>
                <a:schemeClr val="accent4"/>
              </a:solidFill>
            </a:endParaRPr>
          </a:p>
          <a:p>
            <a:r>
              <a:rPr lang="en-GB" sz="1200" dirty="0">
                <a:solidFill>
                  <a:srgbClr val="222222"/>
                </a:solidFill>
                <a:latin typeface="Arial" panose="020B0604020202020204" pitchFamily="34" charset="0"/>
              </a:rPr>
              <a:t>B</a:t>
            </a:r>
            <a:r>
              <a:rPr lang="en-GB" sz="1200" b="0" i="0" dirty="0">
                <a:solidFill>
                  <a:srgbClr val="222222"/>
                </a:solidFill>
                <a:effectLst/>
                <a:latin typeface="Arial" panose="020B0604020202020204" pitchFamily="34" charset="0"/>
              </a:rPr>
              <a:t>ring innovative financial products and grant funding to assist the suppliers achieve sustainability targets </a:t>
            </a:r>
            <a:endParaRPr lang="en-US" sz="1200" b="1" dirty="0">
              <a:solidFill>
                <a:schemeClr val="accent4"/>
              </a:solidFill>
            </a:endParaRPr>
          </a:p>
        </p:txBody>
      </p:sp>
      <p:sp>
        <p:nvSpPr>
          <p:cNvPr id="6" name="Rectangle 5">
            <a:extLst>
              <a:ext uri="{FF2B5EF4-FFF2-40B4-BE49-F238E27FC236}">
                <a16:creationId xmlns:a16="http://schemas.microsoft.com/office/drawing/2014/main" id="{87F09E24-D22A-D1EF-9DAF-89D5502E25AC}"/>
              </a:ext>
            </a:extLst>
          </p:cNvPr>
          <p:cNvSpPr/>
          <p:nvPr/>
        </p:nvSpPr>
        <p:spPr>
          <a:xfrm>
            <a:off x="7469939" y="1133095"/>
            <a:ext cx="3538496" cy="8788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2"/>
                </a:solidFill>
              </a:rPr>
              <a:t>Industry Associations</a:t>
            </a:r>
            <a:endParaRPr lang="en-US" b="1" dirty="0">
              <a:solidFill>
                <a:schemeClr val="accent4"/>
              </a:solidFill>
            </a:endParaRPr>
          </a:p>
          <a:p>
            <a:r>
              <a:rPr lang="en-GB" sz="1200" dirty="0">
                <a:solidFill>
                  <a:srgbClr val="222222"/>
                </a:solidFill>
                <a:latin typeface="Arial" panose="020B0604020202020204" pitchFamily="34" charset="0"/>
              </a:rPr>
              <a:t>B</a:t>
            </a:r>
            <a:r>
              <a:rPr lang="en-GB" sz="1200" b="0" i="0" dirty="0">
                <a:solidFill>
                  <a:srgbClr val="222222"/>
                </a:solidFill>
                <a:effectLst/>
                <a:latin typeface="Arial" panose="020B0604020202020204" pitchFamily="34" charset="0"/>
              </a:rPr>
              <a:t>ring their members that want sustainability data from their suppliers </a:t>
            </a:r>
            <a:endParaRPr lang="en-US" sz="1200" dirty="0">
              <a:solidFill>
                <a:schemeClr val="tx1"/>
              </a:solidFill>
            </a:endParaRPr>
          </a:p>
        </p:txBody>
      </p:sp>
      <p:sp>
        <p:nvSpPr>
          <p:cNvPr id="10" name="Rectangle 9">
            <a:extLst>
              <a:ext uri="{FF2B5EF4-FFF2-40B4-BE49-F238E27FC236}">
                <a16:creationId xmlns:a16="http://schemas.microsoft.com/office/drawing/2014/main" id="{F0517A9F-4BBB-C872-B0EC-3AB62568F7E4}"/>
              </a:ext>
            </a:extLst>
          </p:cNvPr>
          <p:cNvSpPr/>
          <p:nvPr/>
        </p:nvSpPr>
        <p:spPr>
          <a:xfrm>
            <a:off x="1064785" y="4443189"/>
            <a:ext cx="3568503" cy="7850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en-US" b="1" dirty="0">
                <a:solidFill>
                  <a:schemeClr val="tx2"/>
                </a:solidFill>
              </a:rPr>
              <a:t>Trust marks (e.g. WWF, etc.)</a:t>
            </a:r>
            <a:endParaRPr lang="en-US" b="1" dirty="0">
              <a:solidFill>
                <a:schemeClr val="accent4"/>
              </a:solidFill>
            </a:endParaRPr>
          </a:p>
          <a:p>
            <a:r>
              <a:rPr lang="en-GB" sz="1200" dirty="0">
                <a:solidFill>
                  <a:srgbClr val="222222"/>
                </a:solidFill>
                <a:latin typeface="Arial" panose="020B0604020202020204" pitchFamily="34" charset="0"/>
              </a:rPr>
              <a:t>B</a:t>
            </a:r>
            <a:r>
              <a:rPr lang="en-GB" sz="1200" b="0" i="0" dirty="0">
                <a:solidFill>
                  <a:srgbClr val="222222"/>
                </a:solidFill>
                <a:effectLst/>
                <a:latin typeface="Arial" panose="020B0604020202020204" pitchFamily="34" charset="0"/>
              </a:rPr>
              <a:t>ring endorsement and expertise to the sustainability targets that underpin the funding</a:t>
            </a:r>
            <a:endParaRPr lang="en-US" sz="1200" dirty="0">
              <a:solidFill>
                <a:schemeClr val="accent4"/>
              </a:solidFill>
            </a:endParaRPr>
          </a:p>
        </p:txBody>
      </p:sp>
      <p:sp>
        <p:nvSpPr>
          <p:cNvPr id="13" name="Rectangle 12">
            <a:extLst>
              <a:ext uri="{FF2B5EF4-FFF2-40B4-BE49-F238E27FC236}">
                <a16:creationId xmlns:a16="http://schemas.microsoft.com/office/drawing/2014/main" id="{C984B922-AD16-A6CA-9EF0-986157C03545}"/>
              </a:ext>
            </a:extLst>
          </p:cNvPr>
          <p:cNvSpPr/>
          <p:nvPr/>
        </p:nvSpPr>
        <p:spPr>
          <a:xfrm>
            <a:off x="1328110" y="1217810"/>
            <a:ext cx="3324713" cy="15679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lang="en-US" b="1" dirty="0">
                <a:solidFill>
                  <a:schemeClr val="tx2"/>
                </a:solidFill>
              </a:rPr>
              <a:t>United Nations</a:t>
            </a:r>
            <a:endParaRPr lang="en-US" b="1" dirty="0">
              <a:solidFill>
                <a:schemeClr val="accent4"/>
              </a:solidFill>
            </a:endParaRPr>
          </a:p>
          <a:p>
            <a:r>
              <a:rPr lang="en-GB" sz="1200" dirty="0">
                <a:solidFill>
                  <a:srgbClr val="222222"/>
                </a:solidFill>
                <a:latin typeface="Arial" panose="020B0604020202020204" pitchFamily="34" charset="0"/>
              </a:rPr>
              <a:t>B</a:t>
            </a:r>
            <a:r>
              <a:rPr lang="en-GB" sz="1200" b="0" i="0" dirty="0">
                <a:solidFill>
                  <a:srgbClr val="222222"/>
                </a:solidFill>
                <a:effectLst/>
                <a:latin typeface="Arial" panose="020B0604020202020204" pitchFamily="34" charset="0"/>
              </a:rPr>
              <a:t>rings a trusted forum / governance, access to nations and governments via our regional commissions, the UNTP standards and implementer platforms </a:t>
            </a:r>
            <a:endParaRPr lang="en-US" sz="1200" dirty="0">
              <a:solidFill>
                <a:schemeClr val="tx1"/>
              </a:solidFill>
            </a:endParaRPr>
          </a:p>
        </p:txBody>
      </p:sp>
      <p:grpSp>
        <p:nvGrpSpPr>
          <p:cNvPr id="14" name="Group 13">
            <a:extLst>
              <a:ext uri="{FF2B5EF4-FFF2-40B4-BE49-F238E27FC236}">
                <a16:creationId xmlns:a16="http://schemas.microsoft.com/office/drawing/2014/main" id="{D2B7E194-2C58-30FA-0DCE-BD1D7D587B16}"/>
              </a:ext>
            </a:extLst>
          </p:cNvPr>
          <p:cNvGrpSpPr/>
          <p:nvPr/>
        </p:nvGrpSpPr>
        <p:grpSpPr>
          <a:xfrm>
            <a:off x="4818878" y="2028456"/>
            <a:ext cx="2395731" cy="2313041"/>
            <a:chOff x="4542413" y="2301684"/>
            <a:chExt cx="3240000" cy="3291092"/>
          </a:xfrm>
        </p:grpSpPr>
        <p:pic>
          <p:nvPicPr>
            <p:cNvPr id="16" name="Picture 15" descr="A map of the world with different types of clothes&#10;&#10;Description automatically generated">
              <a:extLst>
                <a:ext uri="{FF2B5EF4-FFF2-40B4-BE49-F238E27FC236}">
                  <a16:creationId xmlns:a16="http://schemas.microsoft.com/office/drawing/2014/main" id="{41A2FE3E-FBAB-4212-8421-2484BDA9CEBF}"/>
                </a:ext>
              </a:extLst>
            </p:cNvPr>
            <p:cNvPicPr>
              <a:picLocks noChangeAspect="1"/>
            </p:cNvPicPr>
            <p:nvPr/>
          </p:nvPicPr>
          <p:blipFill rotWithShape="1">
            <a:blip r:embed="rId3"/>
            <a:srcRect t="3437" b="-1"/>
            <a:stretch/>
          </p:blipFill>
          <p:spPr>
            <a:xfrm>
              <a:off x="5119008" y="3334579"/>
              <a:ext cx="2053685" cy="1144295"/>
            </a:xfrm>
            <a:prstGeom prst="rect">
              <a:avLst/>
            </a:prstGeom>
          </p:spPr>
        </p:pic>
        <p:grpSp>
          <p:nvGrpSpPr>
            <p:cNvPr id="15" name="Group 14">
              <a:extLst>
                <a:ext uri="{FF2B5EF4-FFF2-40B4-BE49-F238E27FC236}">
                  <a16:creationId xmlns:a16="http://schemas.microsoft.com/office/drawing/2014/main" id="{AFF13B26-E17E-9B12-D6EF-84CDC14D55CC}"/>
                </a:ext>
              </a:extLst>
            </p:cNvPr>
            <p:cNvGrpSpPr/>
            <p:nvPr/>
          </p:nvGrpSpPr>
          <p:grpSpPr>
            <a:xfrm>
              <a:off x="4542413" y="2301684"/>
              <a:ext cx="3240000" cy="3291092"/>
              <a:chOff x="5566410" y="3000718"/>
              <a:chExt cx="3240000" cy="3291092"/>
            </a:xfrm>
          </p:grpSpPr>
          <p:sp>
            <p:nvSpPr>
              <p:cNvPr id="17" name="Doughnut 16">
                <a:extLst>
                  <a:ext uri="{FF2B5EF4-FFF2-40B4-BE49-F238E27FC236}">
                    <a16:creationId xmlns:a16="http://schemas.microsoft.com/office/drawing/2014/main" id="{85090AB9-E931-670E-5254-EDC6F8A11693}"/>
                  </a:ext>
                </a:extLst>
              </p:cNvPr>
              <p:cNvSpPr/>
              <p:nvPr/>
            </p:nvSpPr>
            <p:spPr>
              <a:xfrm>
                <a:off x="5566410" y="3006090"/>
                <a:ext cx="3240000" cy="3240000"/>
              </a:xfrm>
              <a:prstGeom prst="donut">
                <a:avLst>
                  <a:gd name="adj" fmla="val 16495"/>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hevron 17">
                <a:extLst>
                  <a:ext uri="{FF2B5EF4-FFF2-40B4-BE49-F238E27FC236}">
                    <a16:creationId xmlns:a16="http://schemas.microsoft.com/office/drawing/2014/main" id="{26FD5346-D9F2-8924-8989-63566DF5EA94}"/>
                  </a:ext>
                </a:extLst>
              </p:cNvPr>
              <p:cNvSpPr/>
              <p:nvPr/>
            </p:nvSpPr>
            <p:spPr>
              <a:xfrm>
                <a:off x="7024485" y="3000718"/>
                <a:ext cx="323850" cy="593028"/>
              </a:xfrm>
              <a:prstGeom prst="chevron">
                <a:avLst>
                  <a:gd name="adj" fmla="val 76471"/>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hevron 18">
                <a:extLst>
                  <a:ext uri="{FF2B5EF4-FFF2-40B4-BE49-F238E27FC236}">
                    <a16:creationId xmlns:a16="http://schemas.microsoft.com/office/drawing/2014/main" id="{83CD18A0-DB59-3927-4D7E-B3DB41B892CA}"/>
                  </a:ext>
                </a:extLst>
              </p:cNvPr>
              <p:cNvSpPr/>
              <p:nvPr/>
            </p:nvSpPr>
            <p:spPr>
              <a:xfrm rot="10800000">
                <a:off x="7024485" y="5698782"/>
                <a:ext cx="323850" cy="593028"/>
              </a:xfrm>
              <a:prstGeom prst="chevron">
                <a:avLst>
                  <a:gd name="adj" fmla="val 76471"/>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hevron 19">
                <a:extLst>
                  <a:ext uri="{FF2B5EF4-FFF2-40B4-BE49-F238E27FC236}">
                    <a16:creationId xmlns:a16="http://schemas.microsoft.com/office/drawing/2014/main" id="{2F0CFEC4-3A36-ECC3-106E-60C7D4FA8848}"/>
                  </a:ext>
                </a:extLst>
              </p:cNvPr>
              <p:cNvSpPr/>
              <p:nvPr/>
            </p:nvSpPr>
            <p:spPr>
              <a:xfrm rot="5400000">
                <a:off x="8347971" y="4553201"/>
                <a:ext cx="323850" cy="593028"/>
              </a:xfrm>
              <a:prstGeom prst="chevron">
                <a:avLst>
                  <a:gd name="adj" fmla="val 76471"/>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a:extLst>
                  <a:ext uri="{FF2B5EF4-FFF2-40B4-BE49-F238E27FC236}">
                    <a16:creationId xmlns:a16="http://schemas.microsoft.com/office/drawing/2014/main" id="{4D4A19FF-32F6-D712-94AE-C6714C0D96D0}"/>
                  </a:ext>
                </a:extLst>
              </p:cNvPr>
              <p:cNvSpPr/>
              <p:nvPr/>
            </p:nvSpPr>
            <p:spPr>
              <a:xfrm rot="16200000">
                <a:off x="5707654" y="4309247"/>
                <a:ext cx="323850" cy="593028"/>
              </a:xfrm>
              <a:prstGeom prst="chevron">
                <a:avLst>
                  <a:gd name="adj" fmla="val 76471"/>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22" name="Rectangle 21">
            <a:extLst>
              <a:ext uri="{FF2B5EF4-FFF2-40B4-BE49-F238E27FC236}">
                <a16:creationId xmlns:a16="http://schemas.microsoft.com/office/drawing/2014/main" id="{95D760D3-A819-CF07-B568-039FE1E8FCBC}"/>
              </a:ext>
            </a:extLst>
          </p:cNvPr>
          <p:cNvSpPr/>
          <p:nvPr/>
        </p:nvSpPr>
        <p:spPr>
          <a:xfrm>
            <a:off x="7469939" y="2290038"/>
            <a:ext cx="4121060" cy="15679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2"/>
                </a:solidFill>
              </a:rPr>
              <a:t>Supply chain actors</a:t>
            </a:r>
            <a:endParaRPr lang="en-US" sz="1200" b="1" dirty="0">
              <a:solidFill>
                <a:schemeClr val="tx1"/>
              </a:solidFill>
            </a:endParaRPr>
          </a:p>
          <a:p>
            <a:r>
              <a:rPr lang="en-US" sz="1200" b="1" dirty="0">
                <a:solidFill>
                  <a:srgbClr val="222222"/>
                </a:solidFill>
                <a:latin typeface="Arial" panose="020B0604020202020204" pitchFamily="34" charset="0"/>
              </a:rPr>
              <a:t>Brands: </a:t>
            </a:r>
            <a:r>
              <a:rPr lang="en-US" sz="1200" dirty="0">
                <a:solidFill>
                  <a:srgbClr val="222222"/>
                </a:solidFill>
                <a:latin typeface="Arial" panose="020B0604020202020204" pitchFamily="34" charset="0"/>
              </a:rPr>
              <a:t>Bring their suppliers and IT solution providers to implement traceability at scale and liaise with Development Banks to set up supply chain finance programs.</a:t>
            </a:r>
          </a:p>
          <a:p>
            <a:r>
              <a:rPr lang="en-US" sz="1200" b="1" dirty="0">
                <a:solidFill>
                  <a:srgbClr val="222222"/>
                </a:solidFill>
                <a:latin typeface="Arial" panose="020B0604020202020204" pitchFamily="34" charset="0"/>
              </a:rPr>
              <a:t>Suppliers: </a:t>
            </a:r>
            <a:r>
              <a:rPr lang="en-US" sz="1200" dirty="0">
                <a:solidFill>
                  <a:srgbClr val="222222"/>
                </a:solidFill>
                <a:latin typeface="Arial" panose="020B0604020202020204" pitchFamily="34" charset="0"/>
              </a:rPr>
              <a:t>receive supply chain finance, implement traceability at scale, bring visibility to their N-tier suppliers to also implement</a:t>
            </a:r>
          </a:p>
        </p:txBody>
      </p:sp>
      <p:sp>
        <p:nvSpPr>
          <p:cNvPr id="23" name="Rectangle 22">
            <a:extLst>
              <a:ext uri="{FF2B5EF4-FFF2-40B4-BE49-F238E27FC236}">
                <a16:creationId xmlns:a16="http://schemas.microsoft.com/office/drawing/2014/main" id="{30D3326A-478E-96D2-2367-E959371ADE5B}"/>
              </a:ext>
            </a:extLst>
          </p:cNvPr>
          <p:cNvSpPr/>
          <p:nvPr/>
        </p:nvSpPr>
        <p:spPr>
          <a:xfrm>
            <a:off x="7469939" y="4238287"/>
            <a:ext cx="4121057" cy="11277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solidFill>
                  <a:schemeClr val="tx2"/>
                </a:solidFill>
              </a:rPr>
              <a:t>IT Solution Providers</a:t>
            </a:r>
            <a:endParaRPr lang="en-US" sz="1200" b="1" dirty="0">
              <a:solidFill>
                <a:schemeClr val="tx1"/>
              </a:solidFill>
            </a:endParaRPr>
          </a:p>
          <a:p>
            <a:r>
              <a:rPr lang="en-US" sz="1200" dirty="0">
                <a:solidFill>
                  <a:srgbClr val="222222"/>
                </a:solidFill>
                <a:latin typeface="Arial" panose="020B0604020202020204" pitchFamily="34" charset="0"/>
              </a:rPr>
              <a:t>Conform to interoperability protocol, allowing themselves to exchange and receive data with other platforms, thus ensuring their long-term survival</a:t>
            </a:r>
          </a:p>
        </p:txBody>
      </p:sp>
      <p:cxnSp>
        <p:nvCxnSpPr>
          <p:cNvPr id="24" name="Straight Connector 23">
            <a:extLst>
              <a:ext uri="{FF2B5EF4-FFF2-40B4-BE49-F238E27FC236}">
                <a16:creationId xmlns:a16="http://schemas.microsoft.com/office/drawing/2014/main" id="{46CB6A3E-AB0B-5EF6-8D04-CD59D7C528D6}"/>
              </a:ext>
            </a:extLst>
          </p:cNvPr>
          <p:cNvCxnSpPr>
            <a:cxnSpLocks/>
            <a:stCxn id="21" idx="0"/>
          </p:cNvCxnSpPr>
          <p:nvPr/>
        </p:nvCxnSpPr>
        <p:spPr>
          <a:xfrm flipH="1">
            <a:off x="4651703" y="3243538"/>
            <a:ext cx="17209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B3F9905-9E72-6847-882D-623B2705205D}"/>
              </a:ext>
            </a:extLst>
          </p:cNvPr>
          <p:cNvCxnSpPr>
            <a:cxnSpLocks/>
          </p:cNvCxnSpPr>
          <p:nvPr/>
        </p:nvCxnSpPr>
        <p:spPr>
          <a:xfrm flipH="1">
            <a:off x="7239294" y="3256222"/>
            <a:ext cx="172096"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268A4B0-025E-D71A-719F-231B6859362A}"/>
              </a:ext>
            </a:extLst>
          </p:cNvPr>
          <p:cNvCxnSpPr>
            <a:cxnSpLocks/>
          </p:cNvCxnSpPr>
          <p:nvPr/>
        </p:nvCxnSpPr>
        <p:spPr>
          <a:xfrm flipV="1">
            <a:off x="5262298" y="1578116"/>
            <a:ext cx="0" cy="7029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C2BDD1-BE40-31ED-B23C-67888028922B}"/>
              </a:ext>
            </a:extLst>
          </p:cNvPr>
          <p:cNvCxnSpPr>
            <a:cxnSpLocks/>
          </p:cNvCxnSpPr>
          <p:nvPr/>
        </p:nvCxnSpPr>
        <p:spPr>
          <a:xfrm flipV="1">
            <a:off x="6779031" y="1578116"/>
            <a:ext cx="0" cy="7029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B6481F-71F3-1343-98B0-A2245AC80E52}"/>
              </a:ext>
            </a:extLst>
          </p:cNvPr>
          <p:cNvCxnSpPr>
            <a:cxnSpLocks/>
          </p:cNvCxnSpPr>
          <p:nvPr/>
        </p:nvCxnSpPr>
        <p:spPr>
          <a:xfrm flipV="1">
            <a:off x="6776110" y="4049992"/>
            <a:ext cx="0" cy="7029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AF074C5-C5C7-0C84-B6A1-9A7493ACCFFB}"/>
              </a:ext>
            </a:extLst>
          </p:cNvPr>
          <p:cNvCxnSpPr>
            <a:cxnSpLocks/>
          </p:cNvCxnSpPr>
          <p:nvPr/>
        </p:nvCxnSpPr>
        <p:spPr>
          <a:xfrm flipV="1">
            <a:off x="5261081" y="4054475"/>
            <a:ext cx="0" cy="702938"/>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76F9B3-3B3A-BCD9-9A33-E60B61F3B9F4}"/>
              </a:ext>
            </a:extLst>
          </p:cNvPr>
          <p:cNvCxnSpPr/>
          <p:nvPr/>
        </p:nvCxnSpPr>
        <p:spPr>
          <a:xfrm>
            <a:off x="4651703" y="4752930"/>
            <a:ext cx="60937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42B7AA8-B66A-1E07-9D4E-1881B71322E5}"/>
              </a:ext>
            </a:extLst>
          </p:cNvPr>
          <p:cNvCxnSpPr/>
          <p:nvPr/>
        </p:nvCxnSpPr>
        <p:spPr>
          <a:xfrm>
            <a:off x="6765817" y="4752930"/>
            <a:ext cx="60937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9D13391-6C13-1242-4D72-6054C1F68896}"/>
              </a:ext>
            </a:extLst>
          </p:cNvPr>
          <p:cNvCxnSpPr/>
          <p:nvPr/>
        </p:nvCxnSpPr>
        <p:spPr>
          <a:xfrm>
            <a:off x="6765817" y="1589002"/>
            <a:ext cx="60937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9A70C5-EDE7-816C-F05A-BC961222C678}"/>
              </a:ext>
            </a:extLst>
          </p:cNvPr>
          <p:cNvCxnSpPr/>
          <p:nvPr/>
        </p:nvCxnSpPr>
        <p:spPr>
          <a:xfrm>
            <a:off x="4662589" y="1569792"/>
            <a:ext cx="60937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8925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115059</TotalTime>
  <Words>697</Words>
  <Application>Microsoft Macintosh PowerPoint</Application>
  <PresentationFormat>Widescreen</PresentationFormat>
  <Paragraphs>90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295</cp:revision>
  <cp:lastPrinted>2024-02-01T04:18:00Z</cp:lastPrinted>
  <dcterms:created xsi:type="dcterms:W3CDTF">2019-08-14T01:25:40Z</dcterms:created>
  <dcterms:modified xsi:type="dcterms:W3CDTF">2025-01-28T23:44:22Z</dcterms:modified>
</cp:coreProperties>
</file>