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5"/>
  </p:notesMasterIdLst>
  <p:sldIdLst>
    <p:sldId id="410" r:id="rId2"/>
    <p:sldId id="404" r:id="rId3"/>
    <p:sldId id="302"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410"/>
            <p14:sldId id="404"/>
            <p14:sldId id="302"/>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69" autoAdjust="0"/>
    <p:restoredTop sz="88313" autoAdjust="0"/>
  </p:normalViewPr>
  <p:slideViewPr>
    <p:cSldViewPr snapToGrid="0">
      <p:cViewPr varScale="1">
        <p:scale>
          <a:sx n="110" d="100"/>
          <a:sy n="110" d="100"/>
        </p:scale>
        <p:origin x="984" y="184"/>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8/10/relationships/authors" Target="authors.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88A47-B0BF-D61F-6A01-79D8CEF338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73085-D8DE-F5FC-F35A-362F44F612A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5347735-FBAE-C199-DB47-BA0CE174A467}"/>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3873ADF0-59FB-BA2C-F0DF-FF14715808E2}"/>
              </a:ext>
            </a:extLst>
          </p:cNvPr>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114001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F6CAF-5E3A-C45A-5B76-3BB3B4B2B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C4EC3C-E07C-5138-9B52-AB1DF1B80C1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CE8CFB67-045B-7957-FD8C-63D3CF17FA5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Every industry needs supply from other sectors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UNTP provides a cross-industry re-usable “core”.  Industry can create non-breaking extensions that suit their needs whilst maintaining </a:t>
            </a:r>
            <a:r>
              <a:rPr kumimoji="0" lang="en-AU" sz="1200" b="1" i="0" u="sng" strike="noStrike" kern="1200" cap="none" spc="0" normalizeH="0" baseline="0" noProof="0" dirty="0">
                <a:ln>
                  <a:noFill/>
                </a:ln>
                <a:solidFill>
                  <a:prstClr val="black"/>
                </a:solidFill>
                <a:effectLst/>
                <a:uLnTx/>
                <a:uFillTx/>
                <a:latin typeface="Calibri" panose="020F0502020204030204"/>
                <a:ea typeface="+mn-ea"/>
                <a:cs typeface="+mn-cs"/>
              </a:rPr>
              <a:t>cross-industry interoperability</a:t>
            </a:r>
            <a:r>
              <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200" b="1"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a:p>
            <a:endParaRPr lang="en-AU" dirty="0"/>
          </a:p>
        </p:txBody>
      </p:sp>
      <p:sp>
        <p:nvSpPr>
          <p:cNvPr id="4" name="Slide Number Placeholder 3">
            <a:extLst>
              <a:ext uri="{FF2B5EF4-FFF2-40B4-BE49-F238E27FC236}">
                <a16:creationId xmlns:a16="http://schemas.microsoft.com/office/drawing/2014/main" id="{45243AB5-9F5D-B979-0D3F-627781057D01}"/>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9734552-1ECE-3F4E-885C-0196F83BD32B}"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789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AF1E-E9EE-2E19-FCA8-C6A7A6B68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FA8873-F69E-9452-4703-BA73679E9A4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9891F0FA-4755-A756-FF86-EC2E3879F0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accent1">
                    <a:lumMod val="50000"/>
                  </a:schemeClr>
                </a:solidFill>
              </a:rPr>
              <a:t>Demo – Australian Agricultural Traceability Protocol (AATP)</a:t>
            </a:r>
          </a:p>
          <a:p>
            <a:r>
              <a:rPr lang="en-AU" dirty="0"/>
              <a:t>The more observant of you may have noticed that this presentation didn’t address the complexity of standards question nor the confidentiality vs transparency question.  Not because we don’t have answers but because I want to keep these short.  Lookout for the next ones that will have more details on how rec 49 solves these challenges.</a:t>
            </a:r>
          </a:p>
        </p:txBody>
      </p:sp>
      <p:sp>
        <p:nvSpPr>
          <p:cNvPr id="4" name="Slide Number Placeholder 3">
            <a:extLst>
              <a:ext uri="{FF2B5EF4-FFF2-40B4-BE49-F238E27FC236}">
                <a16:creationId xmlns:a16="http://schemas.microsoft.com/office/drawing/2014/main" id="{CC79DBDA-C132-6C22-7D18-0326050A84AA}"/>
              </a:ext>
            </a:extLst>
          </p:cNvPr>
          <p:cNvSpPr>
            <a:spLocks noGrp="1"/>
          </p:cNvSpPr>
          <p:nvPr>
            <p:ph type="sldNum" sz="quarter" idx="5"/>
          </p:nvPr>
        </p:nvSpPr>
        <p:spPr/>
        <p:txBody>
          <a:bodyPr/>
          <a:lstStyle/>
          <a:p>
            <a:fld id="{89734552-1ECE-3F4E-885C-0196F83BD32B}" type="slidenum">
              <a:rPr lang="en-AU" smtClean="0"/>
              <a:t>3</a:t>
            </a:fld>
            <a:endParaRPr lang="en-AU"/>
          </a:p>
        </p:txBody>
      </p:sp>
    </p:spTree>
    <p:extLst>
      <p:ext uri="{BB962C8B-B14F-4D97-AF65-F5344CB8AC3E}">
        <p14:creationId xmlns:p14="http://schemas.microsoft.com/office/powerpoint/2010/main" val="37199533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1/29/25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1/29/25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4.png"/><Relationship Id="rId21"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3.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5.jpeg"/><Relationship Id="rId24" Type="http://schemas.openxmlformats.org/officeDocument/2006/relationships/image" Target="../media/image28.jpeg"/><Relationship Id="rId5" Type="http://schemas.openxmlformats.org/officeDocument/2006/relationships/image" Target="../media/image10.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5.png"/><Relationship Id="rId19" Type="http://schemas.openxmlformats.org/officeDocument/2006/relationships/image" Target="../media/image23.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8.jpeg"/><Relationship Id="rId22" Type="http://schemas.openxmlformats.org/officeDocument/2006/relationships/image" Target="../media/image26.png"/><Relationship Id="rId2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C7EAAD08-C7F0-9FA8-A24E-5C406336AC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725EF7-CFFB-6549-C147-EEAF9A06501E}"/>
              </a:ext>
            </a:extLst>
          </p:cNvPr>
          <p:cNvSpPr txBox="1"/>
          <p:nvPr/>
        </p:nvSpPr>
        <p:spPr>
          <a:xfrm>
            <a:off x="3590506" y="2553926"/>
            <a:ext cx="5010987" cy="1446550"/>
          </a:xfrm>
          <a:prstGeom prst="rect">
            <a:avLst/>
          </a:prstGeom>
          <a:noFill/>
        </p:spPr>
        <p:txBody>
          <a:bodyPr wrap="none" rtlCol="0">
            <a:spAutoFit/>
          </a:bodyPr>
          <a:lstStyle/>
          <a:p>
            <a:pPr algn="ctr"/>
            <a:r>
              <a:rPr lang="en-AU" sz="4800" dirty="0">
                <a:solidFill>
                  <a:schemeClr val="bg1"/>
                </a:solidFill>
              </a:rPr>
              <a:t>Extensions Register</a:t>
            </a:r>
          </a:p>
          <a:p>
            <a:pPr algn="ctr"/>
            <a:r>
              <a:rPr lang="en-AU" sz="4000" i="1" dirty="0">
                <a:solidFill>
                  <a:schemeClr val="bg1"/>
                </a:solidFill>
              </a:rPr>
              <a:t>Source Diagrams</a:t>
            </a:r>
          </a:p>
        </p:txBody>
      </p:sp>
    </p:spTree>
    <p:extLst>
      <p:ext uri="{BB962C8B-B14F-4D97-AF65-F5344CB8AC3E}">
        <p14:creationId xmlns:p14="http://schemas.microsoft.com/office/powerpoint/2010/main" val="425749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ACEDB-F67B-E109-3CB1-37108EBEB0E1}"/>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AB99436D-3F86-6941-B801-19C33C283DC7}"/>
              </a:ext>
            </a:extLst>
          </p:cNvPr>
          <p:cNvSpPr/>
          <p:nvPr/>
        </p:nvSpPr>
        <p:spPr>
          <a:xfrm>
            <a:off x="1062183" y="2026081"/>
            <a:ext cx="1776185" cy="314626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90E8039B-5F58-4B81-644C-893B526F03BC}"/>
              </a:ext>
            </a:extLst>
          </p:cNvPr>
          <p:cNvPicPr>
            <a:picLocks noChangeAspect="1"/>
          </p:cNvPicPr>
          <p:nvPr/>
        </p:nvPicPr>
        <p:blipFill>
          <a:blip r:embed="rId3"/>
          <a:stretch>
            <a:fillRect/>
          </a:stretch>
        </p:blipFill>
        <p:spPr>
          <a:xfrm>
            <a:off x="8766728" y="3788261"/>
            <a:ext cx="1025306" cy="775974"/>
          </a:xfrm>
          <a:prstGeom prst="rect">
            <a:avLst/>
          </a:prstGeom>
        </p:spPr>
      </p:pic>
      <p:sp>
        <p:nvSpPr>
          <p:cNvPr id="29" name="Rounded Rectangle 28">
            <a:extLst>
              <a:ext uri="{FF2B5EF4-FFF2-40B4-BE49-F238E27FC236}">
                <a16:creationId xmlns:a16="http://schemas.microsoft.com/office/drawing/2014/main" id="{692EA039-66F8-721E-C549-A63BB00CE833}"/>
              </a:ext>
            </a:extLst>
          </p:cNvPr>
          <p:cNvSpPr/>
          <p:nvPr/>
        </p:nvSpPr>
        <p:spPr>
          <a:xfrm>
            <a:off x="782771" y="1419666"/>
            <a:ext cx="2345112"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rPr>
              <a:t>UN Governance</a:t>
            </a:r>
          </a:p>
        </p:txBody>
      </p:sp>
      <p:sp>
        <p:nvSpPr>
          <p:cNvPr id="30" name="Rounded Rectangle 29">
            <a:extLst>
              <a:ext uri="{FF2B5EF4-FFF2-40B4-BE49-F238E27FC236}">
                <a16:creationId xmlns:a16="http://schemas.microsoft.com/office/drawing/2014/main" id="{2FEC2B64-8011-87CC-E633-881C24478CBF}"/>
              </a:ext>
            </a:extLst>
          </p:cNvPr>
          <p:cNvSpPr/>
          <p:nvPr/>
        </p:nvSpPr>
        <p:spPr>
          <a:xfrm>
            <a:off x="5086312" y="1410804"/>
            <a:ext cx="2564053"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rPr>
              <a:t>Industry or National Governance</a:t>
            </a:r>
          </a:p>
        </p:txBody>
      </p:sp>
      <p:sp>
        <p:nvSpPr>
          <p:cNvPr id="2" name="Rounded Rectangle 1">
            <a:extLst>
              <a:ext uri="{FF2B5EF4-FFF2-40B4-BE49-F238E27FC236}">
                <a16:creationId xmlns:a16="http://schemas.microsoft.com/office/drawing/2014/main" id="{BC921ACA-03C6-A9AE-6790-246E159CDEFB}"/>
              </a:ext>
            </a:extLst>
          </p:cNvPr>
          <p:cNvSpPr/>
          <p:nvPr/>
        </p:nvSpPr>
        <p:spPr>
          <a:xfrm>
            <a:off x="3282457" y="1430484"/>
            <a:ext cx="1629341" cy="4018668"/>
          </a:xfrm>
          <a:prstGeom prst="roundRect">
            <a:avLst>
              <a:gd name="adj" fmla="val 7503"/>
            </a:avLst>
          </a:prstGeom>
          <a:noFill/>
          <a:ln>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0" bIns="0"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prstClr val="black"/>
                </a:solidFill>
                <a:effectLst/>
                <a:uLnTx/>
                <a:uFillTx/>
                <a:latin typeface="Calibri" panose="020F0502020204030204"/>
                <a:ea typeface="+mn-ea"/>
                <a:cs typeface="+mn-cs"/>
              </a:rPr>
              <a:t>UNTP Extension Methodology</a:t>
            </a:r>
          </a:p>
        </p:txBody>
      </p:sp>
      <p:sp>
        <p:nvSpPr>
          <p:cNvPr id="17" name="Right Arrow 16">
            <a:extLst>
              <a:ext uri="{FF2B5EF4-FFF2-40B4-BE49-F238E27FC236}">
                <a16:creationId xmlns:a16="http://schemas.microsoft.com/office/drawing/2014/main" id="{FCDFA32A-05DB-CF29-C009-560532D453A6}"/>
              </a:ext>
            </a:extLst>
          </p:cNvPr>
          <p:cNvSpPr/>
          <p:nvPr/>
        </p:nvSpPr>
        <p:spPr>
          <a:xfrm rot="819467">
            <a:off x="3430402" y="4425396"/>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sp>
        <p:nvSpPr>
          <p:cNvPr id="4" name="Right Arrow 3">
            <a:extLst>
              <a:ext uri="{FF2B5EF4-FFF2-40B4-BE49-F238E27FC236}">
                <a16:creationId xmlns:a16="http://schemas.microsoft.com/office/drawing/2014/main" id="{AF99CF13-EBF2-D9B7-C44C-07CB9BAB0182}"/>
              </a:ext>
            </a:extLst>
          </p:cNvPr>
          <p:cNvSpPr/>
          <p:nvPr/>
        </p:nvSpPr>
        <p:spPr>
          <a:xfrm rot="20472989">
            <a:off x="3407547" y="2283034"/>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sp>
        <p:nvSpPr>
          <p:cNvPr id="9" name="Right Arrow 8">
            <a:extLst>
              <a:ext uri="{FF2B5EF4-FFF2-40B4-BE49-F238E27FC236}">
                <a16:creationId xmlns:a16="http://schemas.microsoft.com/office/drawing/2014/main" id="{CAE42E8A-CDB6-5B65-C79C-8461F2506E48}"/>
              </a:ext>
            </a:extLst>
          </p:cNvPr>
          <p:cNvSpPr/>
          <p:nvPr/>
        </p:nvSpPr>
        <p:spPr>
          <a:xfrm>
            <a:off x="3457874" y="2971932"/>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pic>
        <p:nvPicPr>
          <p:cNvPr id="12" name="Picture 11">
            <a:extLst>
              <a:ext uri="{FF2B5EF4-FFF2-40B4-BE49-F238E27FC236}">
                <a16:creationId xmlns:a16="http://schemas.microsoft.com/office/drawing/2014/main" id="{5FA316B9-1871-087C-882E-4BE02B08CE00}"/>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948193" y="2836940"/>
            <a:ext cx="587010" cy="702256"/>
          </a:xfrm>
          <a:prstGeom prst="rect">
            <a:avLst/>
          </a:prstGeom>
        </p:spPr>
      </p:pic>
      <p:sp>
        <p:nvSpPr>
          <p:cNvPr id="33" name="Left Arrow 32">
            <a:extLst>
              <a:ext uri="{FF2B5EF4-FFF2-40B4-BE49-F238E27FC236}">
                <a16:creationId xmlns:a16="http://schemas.microsoft.com/office/drawing/2014/main" id="{342C3AEA-0461-E488-FF17-AD9251586A48}"/>
              </a:ext>
            </a:extLst>
          </p:cNvPr>
          <p:cNvSpPr/>
          <p:nvPr/>
        </p:nvSpPr>
        <p:spPr>
          <a:xfrm rot="20969904">
            <a:off x="7785477" y="1968954"/>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 name="TextBox 33">
            <a:extLst>
              <a:ext uri="{FF2B5EF4-FFF2-40B4-BE49-F238E27FC236}">
                <a16:creationId xmlns:a16="http://schemas.microsoft.com/office/drawing/2014/main" id="{68AE2455-748C-12D3-F2AF-F5FD7EEABDBF}"/>
              </a:ext>
            </a:extLst>
          </p:cNvPr>
          <p:cNvSpPr txBox="1"/>
          <p:nvPr/>
        </p:nvSpPr>
        <p:spPr>
          <a:xfrm rot="20969904">
            <a:off x="7747303" y="2008515"/>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pic>
        <p:nvPicPr>
          <p:cNvPr id="36" name="Picture 6" descr="Digital Certificate Icon Vector Images (over 8,400)">
            <a:extLst>
              <a:ext uri="{FF2B5EF4-FFF2-40B4-BE49-F238E27FC236}">
                <a16:creationId xmlns:a16="http://schemas.microsoft.com/office/drawing/2014/main" id="{3827B6FE-E05E-6E6B-9D32-3C91106E3BDC}"/>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54785" y="3615572"/>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Digital Certificate Icon Vector Images (over 8,400)">
            <a:extLst>
              <a:ext uri="{FF2B5EF4-FFF2-40B4-BE49-F238E27FC236}">
                <a16:creationId xmlns:a16="http://schemas.microsoft.com/office/drawing/2014/main" id="{40ABE1B5-F410-32FD-1089-5C6979B76247}"/>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10085" y="2530364"/>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Digital Certificate Icon Vector Images (over 8,400)">
            <a:extLst>
              <a:ext uri="{FF2B5EF4-FFF2-40B4-BE49-F238E27FC236}">
                <a16:creationId xmlns:a16="http://schemas.microsoft.com/office/drawing/2014/main" id="{72163AB4-9435-D63F-B3ED-077F50846AD9}"/>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10085" y="1410804"/>
            <a:ext cx="652417" cy="68998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a:extLst>
              <a:ext uri="{FF2B5EF4-FFF2-40B4-BE49-F238E27FC236}">
                <a16:creationId xmlns:a16="http://schemas.microsoft.com/office/drawing/2014/main" id="{74915668-3FBF-EBEF-6CFF-81D3FD1C5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54700" y="1586261"/>
            <a:ext cx="598626" cy="64616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3871EB39-FBB2-2B54-882F-5DF2DCB53092}"/>
              </a:ext>
            </a:extLst>
          </p:cNvPr>
          <p:cNvSpPr txBox="1"/>
          <p:nvPr/>
        </p:nvSpPr>
        <p:spPr>
          <a:xfrm>
            <a:off x="1319926" y="3439818"/>
            <a:ext cx="1263476"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black"/>
                </a:solidFill>
                <a:effectLst/>
                <a:uLnTx/>
                <a:uFillTx/>
                <a:latin typeface="Calibri" panose="020F0502020204030204"/>
                <a:ea typeface="+mn-ea"/>
                <a:cs typeface="+mn-cs"/>
              </a:rPr>
              <a:t>UNTP</a:t>
            </a:r>
          </a:p>
        </p:txBody>
      </p:sp>
      <p:pic>
        <p:nvPicPr>
          <p:cNvPr id="41" name="Picture 40">
            <a:extLst>
              <a:ext uri="{FF2B5EF4-FFF2-40B4-BE49-F238E27FC236}">
                <a16:creationId xmlns:a16="http://schemas.microsoft.com/office/drawing/2014/main" id="{0AFC391A-2C91-EE00-3186-407B3AAAC4E2}"/>
              </a:ext>
            </a:extLst>
          </p:cNvPr>
          <p:cNvPicPr>
            <a:picLocks noChangeAspect="1"/>
          </p:cNvPicPr>
          <p:nvPr/>
        </p:nvPicPr>
        <p:blipFill>
          <a:blip r:embed="rId7"/>
          <a:stretch>
            <a:fillRect/>
          </a:stretch>
        </p:blipFill>
        <p:spPr>
          <a:xfrm>
            <a:off x="1407011" y="2303583"/>
            <a:ext cx="1117563" cy="933723"/>
          </a:xfrm>
          <a:prstGeom prst="rect">
            <a:avLst/>
          </a:prstGeom>
        </p:spPr>
      </p:pic>
      <p:sp>
        <p:nvSpPr>
          <p:cNvPr id="42" name="TextBox 41">
            <a:extLst>
              <a:ext uri="{FF2B5EF4-FFF2-40B4-BE49-F238E27FC236}">
                <a16:creationId xmlns:a16="http://schemas.microsoft.com/office/drawing/2014/main" id="{36F0F757-ED92-0EAD-D8B0-2996289E6402}"/>
              </a:ext>
            </a:extLst>
          </p:cNvPr>
          <p:cNvSpPr txBox="1"/>
          <p:nvPr/>
        </p:nvSpPr>
        <p:spPr>
          <a:xfrm>
            <a:off x="10373271" y="1404773"/>
            <a:ext cx="1012098"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Textile DPP</a:t>
            </a:r>
          </a:p>
        </p:txBody>
      </p:sp>
      <p:sp>
        <p:nvSpPr>
          <p:cNvPr id="43" name="TextBox 42">
            <a:extLst>
              <a:ext uri="{FF2B5EF4-FFF2-40B4-BE49-F238E27FC236}">
                <a16:creationId xmlns:a16="http://schemas.microsoft.com/office/drawing/2014/main" id="{A8AC2D41-AE5F-E9B0-387F-23DAFC4E348F}"/>
              </a:ext>
            </a:extLst>
          </p:cNvPr>
          <p:cNvSpPr txBox="1"/>
          <p:nvPr/>
        </p:nvSpPr>
        <p:spPr>
          <a:xfrm>
            <a:off x="10320277" y="2501797"/>
            <a:ext cx="113497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Agriculture DPP</a:t>
            </a:r>
          </a:p>
        </p:txBody>
      </p:sp>
      <p:sp>
        <p:nvSpPr>
          <p:cNvPr id="44" name="TextBox 43">
            <a:extLst>
              <a:ext uri="{FF2B5EF4-FFF2-40B4-BE49-F238E27FC236}">
                <a16:creationId xmlns:a16="http://schemas.microsoft.com/office/drawing/2014/main" id="{880DCB44-BC2A-1233-80A7-0E741A46E356}"/>
              </a:ext>
            </a:extLst>
          </p:cNvPr>
          <p:cNvSpPr txBox="1"/>
          <p:nvPr/>
        </p:nvSpPr>
        <p:spPr>
          <a:xfrm>
            <a:off x="10354022" y="3668177"/>
            <a:ext cx="1511211"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Raw materials DPP</a:t>
            </a:r>
          </a:p>
        </p:txBody>
      </p:sp>
      <p:sp>
        <p:nvSpPr>
          <p:cNvPr id="45" name="Up-down Arrow 44">
            <a:extLst>
              <a:ext uri="{FF2B5EF4-FFF2-40B4-BE49-F238E27FC236}">
                <a16:creationId xmlns:a16="http://schemas.microsoft.com/office/drawing/2014/main" id="{4249209F-93ED-69FF-7087-100F095A15AD}"/>
              </a:ext>
            </a:extLst>
          </p:cNvPr>
          <p:cNvSpPr/>
          <p:nvPr/>
        </p:nvSpPr>
        <p:spPr>
          <a:xfrm>
            <a:off x="9951622" y="2074410"/>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TextBox 45">
            <a:extLst>
              <a:ext uri="{FF2B5EF4-FFF2-40B4-BE49-F238E27FC236}">
                <a16:creationId xmlns:a16="http://schemas.microsoft.com/office/drawing/2014/main" id="{C3A33F86-8FB6-B21B-7205-026973919AA0}"/>
              </a:ext>
            </a:extLst>
          </p:cNvPr>
          <p:cNvSpPr txBox="1"/>
          <p:nvPr/>
        </p:nvSpPr>
        <p:spPr>
          <a:xfrm>
            <a:off x="10320277" y="2150609"/>
            <a:ext cx="1087049" cy="28639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a:ln>
                  <a:noFill/>
                </a:ln>
                <a:solidFill>
                  <a:prstClr val="black"/>
                </a:solidFill>
                <a:effectLst/>
                <a:uLnTx/>
                <a:uFillTx/>
                <a:latin typeface="Calibri" panose="020F0502020204030204"/>
                <a:ea typeface="+mn-ea"/>
                <a:cs typeface="+mn-cs"/>
              </a:rPr>
              <a:t>Interoperable</a:t>
            </a:r>
          </a:p>
        </p:txBody>
      </p:sp>
      <p:sp>
        <p:nvSpPr>
          <p:cNvPr id="48" name="TextBox 47">
            <a:extLst>
              <a:ext uri="{FF2B5EF4-FFF2-40B4-BE49-F238E27FC236}">
                <a16:creationId xmlns:a16="http://schemas.microsoft.com/office/drawing/2014/main" id="{87ACBF80-047C-633B-8EC3-489889DBB00F}"/>
              </a:ext>
            </a:extLst>
          </p:cNvPr>
          <p:cNvSpPr txBox="1"/>
          <p:nvPr/>
        </p:nvSpPr>
        <p:spPr>
          <a:xfrm>
            <a:off x="10292142" y="3267760"/>
            <a:ext cx="1134974"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a:ln>
                  <a:noFill/>
                </a:ln>
                <a:solidFill>
                  <a:prstClr val="black"/>
                </a:solidFill>
                <a:effectLst/>
                <a:uLnTx/>
                <a:uFillTx/>
                <a:latin typeface="Calibri" panose="020F0502020204030204"/>
                <a:ea typeface="+mn-ea"/>
                <a:cs typeface="+mn-cs"/>
              </a:rPr>
              <a:t>Interoperable</a:t>
            </a:r>
          </a:p>
        </p:txBody>
      </p:sp>
      <p:grpSp>
        <p:nvGrpSpPr>
          <p:cNvPr id="8" name="Group 7">
            <a:extLst>
              <a:ext uri="{FF2B5EF4-FFF2-40B4-BE49-F238E27FC236}">
                <a16:creationId xmlns:a16="http://schemas.microsoft.com/office/drawing/2014/main" id="{4EDF27EE-6B24-23E9-89F5-031FF7F70993}"/>
              </a:ext>
            </a:extLst>
          </p:cNvPr>
          <p:cNvGrpSpPr/>
          <p:nvPr/>
        </p:nvGrpSpPr>
        <p:grpSpPr>
          <a:xfrm>
            <a:off x="5329321" y="2026081"/>
            <a:ext cx="2014556" cy="3146269"/>
            <a:chOff x="5132552" y="2825261"/>
            <a:chExt cx="2014556" cy="3565117"/>
          </a:xfrm>
        </p:grpSpPr>
        <p:sp>
          <p:nvSpPr>
            <p:cNvPr id="10" name="Rounded Rectangle 9">
              <a:extLst>
                <a:ext uri="{FF2B5EF4-FFF2-40B4-BE49-F238E27FC236}">
                  <a16:creationId xmlns:a16="http://schemas.microsoft.com/office/drawing/2014/main" id="{6D7EF9FE-1EF3-7968-3FFF-34BD448B43B2}"/>
                </a:ext>
              </a:extLst>
            </p:cNvPr>
            <p:cNvSpPr/>
            <p:nvPr/>
          </p:nvSpPr>
          <p:spPr>
            <a:xfrm>
              <a:off x="5132555" y="2825261"/>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Textiles Transparency Protocol</a:t>
              </a:r>
            </a:p>
          </p:txBody>
        </p:sp>
        <p:sp>
          <p:nvSpPr>
            <p:cNvPr id="13" name="Rounded Rectangle 12">
              <a:extLst>
                <a:ext uri="{FF2B5EF4-FFF2-40B4-BE49-F238E27FC236}">
                  <a16:creationId xmlns:a16="http://schemas.microsoft.com/office/drawing/2014/main" id="{B1CF701F-8DB6-52CC-534E-A100324AD3B1}"/>
                </a:ext>
              </a:extLst>
            </p:cNvPr>
            <p:cNvSpPr/>
            <p:nvPr/>
          </p:nvSpPr>
          <p:spPr>
            <a:xfrm>
              <a:off x="5132552" y="3742249"/>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Agricultural Transparency Protocol</a:t>
              </a:r>
            </a:p>
          </p:txBody>
        </p:sp>
        <p:sp>
          <p:nvSpPr>
            <p:cNvPr id="5" name="Rounded Rectangle 4">
              <a:extLst>
                <a:ext uri="{FF2B5EF4-FFF2-40B4-BE49-F238E27FC236}">
                  <a16:creationId xmlns:a16="http://schemas.microsoft.com/office/drawing/2014/main" id="{5E52BCDE-D425-9BEF-F05E-2F61984686A6}"/>
                </a:ext>
              </a:extLst>
            </p:cNvPr>
            <p:cNvSpPr/>
            <p:nvPr/>
          </p:nvSpPr>
          <p:spPr>
            <a:xfrm>
              <a:off x="5132553" y="4697145"/>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Critical Raw Materials Transparency Protocol</a:t>
              </a:r>
            </a:p>
          </p:txBody>
        </p:sp>
        <p:sp>
          <p:nvSpPr>
            <p:cNvPr id="7" name="Rounded Rectangle 6">
              <a:extLst>
                <a:ext uri="{FF2B5EF4-FFF2-40B4-BE49-F238E27FC236}">
                  <a16:creationId xmlns:a16="http://schemas.microsoft.com/office/drawing/2014/main" id="{5443CF82-FAFF-AFAB-93C5-DACC5D3C682B}"/>
                </a:ext>
              </a:extLst>
            </p:cNvPr>
            <p:cNvSpPr/>
            <p:nvPr/>
          </p:nvSpPr>
          <p:spPr>
            <a:xfrm>
              <a:off x="5132552" y="5609579"/>
              <a:ext cx="2014553" cy="780799"/>
            </a:xfrm>
            <a:prstGeom prst="roundRect">
              <a:avLst>
                <a:gd name="adj" fmla="val 7503"/>
              </a:avLst>
            </a:prstGeom>
            <a:solidFill>
              <a:schemeClr val="accent1">
                <a:lumMod val="40000"/>
                <a:lumOff val="6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National Transparency Protocol (Country X)</a:t>
              </a:r>
            </a:p>
          </p:txBody>
        </p:sp>
      </p:grpSp>
      <p:sp>
        <p:nvSpPr>
          <p:cNvPr id="16" name="Right Arrow 15">
            <a:extLst>
              <a:ext uri="{FF2B5EF4-FFF2-40B4-BE49-F238E27FC236}">
                <a16:creationId xmlns:a16="http://schemas.microsoft.com/office/drawing/2014/main" id="{2EE8ED1C-AD31-8397-A3EE-0A1130D7A934}"/>
              </a:ext>
            </a:extLst>
          </p:cNvPr>
          <p:cNvSpPr/>
          <p:nvPr/>
        </p:nvSpPr>
        <p:spPr>
          <a:xfrm>
            <a:off x="3434339" y="3697705"/>
            <a:ext cx="1325575" cy="614761"/>
          </a:xfrm>
          <a:prstGeom prst="rightArrow">
            <a:avLst>
              <a:gd name="adj1" fmla="val 48757"/>
              <a:gd name="adj2" fmla="val 500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extends</a:t>
            </a:r>
          </a:p>
        </p:txBody>
      </p:sp>
      <p:sp>
        <p:nvSpPr>
          <p:cNvPr id="19" name="Up-down Arrow 18">
            <a:extLst>
              <a:ext uri="{FF2B5EF4-FFF2-40B4-BE49-F238E27FC236}">
                <a16:creationId xmlns:a16="http://schemas.microsoft.com/office/drawing/2014/main" id="{642B2173-DD2B-7C6C-3E94-A9E292DE4ED1}"/>
              </a:ext>
            </a:extLst>
          </p:cNvPr>
          <p:cNvSpPr/>
          <p:nvPr/>
        </p:nvSpPr>
        <p:spPr>
          <a:xfrm>
            <a:off x="9950820" y="3185854"/>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6" descr="Digital Certificate Icon Vector Images (over 8,400)">
            <a:extLst>
              <a:ext uri="{FF2B5EF4-FFF2-40B4-BE49-F238E27FC236}">
                <a16:creationId xmlns:a16="http://schemas.microsoft.com/office/drawing/2014/main" id="{C7B57388-BECA-09A9-06AF-4EF2EB27EC3B}"/>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889805" y="4700780"/>
            <a:ext cx="652417" cy="689987"/>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BFBD67C-6AC7-37C6-BC87-A824CDFEFBB7}"/>
              </a:ext>
            </a:extLst>
          </p:cNvPr>
          <p:cNvSpPr txBox="1"/>
          <p:nvPr/>
        </p:nvSpPr>
        <p:spPr>
          <a:xfrm>
            <a:off x="10410127" y="4724446"/>
            <a:ext cx="112728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Country 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solidFill>
                  <a:prstClr val="black"/>
                </a:solidFill>
                <a:effectLst/>
                <a:uLnTx/>
                <a:uFillTx/>
                <a:latin typeface="Calibri" panose="020F0502020204030204"/>
                <a:ea typeface="+mn-ea"/>
                <a:cs typeface="+mn-cs"/>
              </a:rPr>
              <a:t>DPP</a:t>
            </a:r>
          </a:p>
        </p:txBody>
      </p:sp>
      <p:sp>
        <p:nvSpPr>
          <p:cNvPr id="25" name="Left Arrow 24">
            <a:extLst>
              <a:ext uri="{FF2B5EF4-FFF2-40B4-BE49-F238E27FC236}">
                <a16:creationId xmlns:a16="http://schemas.microsoft.com/office/drawing/2014/main" id="{2C0EF0A1-C5E8-7FCF-9CEC-C24DDD7D839E}"/>
              </a:ext>
            </a:extLst>
          </p:cNvPr>
          <p:cNvSpPr/>
          <p:nvPr/>
        </p:nvSpPr>
        <p:spPr>
          <a:xfrm>
            <a:off x="7785477" y="2987977"/>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TextBox 25">
            <a:extLst>
              <a:ext uri="{FF2B5EF4-FFF2-40B4-BE49-F238E27FC236}">
                <a16:creationId xmlns:a16="http://schemas.microsoft.com/office/drawing/2014/main" id="{E26F7C6A-9047-F5E4-C090-1C92BD975EAC}"/>
              </a:ext>
            </a:extLst>
          </p:cNvPr>
          <p:cNvSpPr txBox="1"/>
          <p:nvPr/>
        </p:nvSpPr>
        <p:spPr>
          <a:xfrm>
            <a:off x="7747303" y="3027538"/>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sp>
        <p:nvSpPr>
          <p:cNvPr id="27" name="Left Arrow 26">
            <a:extLst>
              <a:ext uri="{FF2B5EF4-FFF2-40B4-BE49-F238E27FC236}">
                <a16:creationId xmlns:a16="http://schemas.microsoft.com/office/drawing/2014/main" id="{D86DCEC8-E8AE-827E-5373-72EF78D056C8}"/>
              </a:ext>
            </a:extLst>
          </p:cNvPr>
          <p:cNvSpPr/>
          <p:nvPr/>
        </p:nvSpPr>
        <p:spPr>
          <a:xfrm>
            <a:off x="7785477" y="3936662"/>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81E32D92-9A32-45BB-C882-CD37839D9547}"/>
              </a:ext>
            </a:extLst>
          </p:cNvPr>
          <p:cNvSpPr txBox="1"/>
          <p:nvPr/>
        </p:nvSpPr>
        <p:spPr>
          <a:xfrm>
            <a:off x="7747303" y="3976223"/>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sp>
        <p:nvSpPr>
          <p:cNvPr id="31" name="Left Arrow 30">
            <a:extLst>
              <a:ext uri="{FF2B5EF4-FFF2-40B4-BE49-F238E27FC236}">
                <a16:creationId xmlns:a16="http://schemas.microsoft.com/office/drawing/2014/main" id="{48EF678D-FA74-63F7-E4E2-1414A37B7B8C}"/>
              </a:ext>
            </a:extLst>
          </p:cNvPr>
          <p:cNvSpPr/>
          <p:nvPr/>
        </p:nvSpPr>
        <p:spPr>
          <a:xfrm rot="822253">
            <a:off x="7806404" y="4767112"/>
            <a:ext cx="970928" cy="416752"/>
          </a:xfrm>
          <a:prstGeom prst="left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DDDD9F71-9BCA-D1BF-41CF-39B298937391}"/>
              </a:ext>
            </a:extLst>
          </p:cNvPr>
          <p:cNvSpPr txBox="1"/>
          <p:nvPr/>
        </p:nvSpPr>
        <p:spPr>
          <a:xfrm rot="822253">
            <a:off x="7768230" y="4806673"/>
            <a:ext cx="1091163"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prstClr val="black"/>
                </a:solidFill>
                <a:effectLst/>
                <a:uLnTx/>
                <a:uFillTx/>
                <a:latin typeface="Calibri" panose="020F0502020204030204"/>
                <a:ea typeface="+mn-ea"/>
                <a:cs typeface="+mn-cs"/>
              </a:rPr>
              <a:t>Implement</a:t>
            </a:r>
          </a:p>
        </p:txBody>
      </p:sp>
      <p:sp>
        <p:nvSpPr>
          <p:cNvPr id="35" name="Up-down Arrow 34">
            <a:extLst>
              <a:ext uri="{FF2B5EF4-FFF2-40B4-BE49-F238E27FC236}">
                <a16:creationId xmlns:a16="http://schemas.microsoft.com/office/drawing/2014/main" id="{3CC22EB0-57F6-A6D6-636B-300C57E6E900}"/>
              </a:ext>
            </a:extLst>
          </p:cNvPr>
          <p:cNvSpPr/>
          <p:nvPr/>
        </p:nvSpPr>
        <p:spPr>
          <a:xfrm>
            <a:off x="9997602" y="4263278"/>
            <a:ext cx="347500" cy="438793"/>
          </a:xfrm>
          <a:prstGeom prst="upDownArrow">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World map - Free web icons">
            <a:extLst>
              <a:ext uri="{FF2B5EF4-FFF2-40B4-BE49-F238E27FC236}">
                <a16:creationId xmlns:a16="http://schemas.microsoft.com/office/drawing/2014/main" id="{1A0A1975-3210-3F50-1EE9-A12B439FB7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68466" y="4732776"/>
            <a:ext cx="584860" cy="584860"/>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F65BA569-BD6E-0BD6-FD57-26CC22427C91}"/>
              </a:ext>
            </a:extLst>
          </p:cNvPr>
          <p:cNvSpPr txBox="1"/>
          <p:nvPr/>
        </p:nvSpPr>
        <p:spPr>
          <a:xfrm>
            <a:off x="10373271" y="4347527"/>
            <a:ext cx="1134974" cy="2769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200" b="0" i="1" u="none" strike="noStrike" kern="1200" cap="none" spc="0" normalizeH="0" baseline="0" noProof="0" dirty="0">
                <a:ln>
                  <a:noFill/>
                </a:ln>
                <a:solidFill>
                  <a:prstClr val="black"/>
                </a:solidFill>
                <a:effectLst/>
                <a:uLnTx/>
                <a:uFillTx/>
                <a:latin typeface="Calibri" panose="020F0502020204030204"/>
                <a:ea typeface="+mn-ea"/>
                <a:cs typeface="+mn-cs"/>
              </a:rPr>
              <a:t>Interoperable</a:t>
            </a:r>
          </a:p>
        </p:txBody>
      </p:sp>
    </p:spTree>
    <p:extLst>
      <p:ext uri="{BB962C8B-B14F-4D97-AF65-F5344CB8AC3E}">
        <p14:creationId xmlns:p14="http://schemas.microsoft.com/office/powerpoint/2010/main" val="88391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D4AF9-E73B-05B3-701D-599C465A5853}"/>
            </a:ext>
          </a:extLst>
        </p:cNvPr>
        <p:cNvGrpSpPr/>
        <p:nvPr/>
      </p:nvGrpSpPr>
      <p:grpSpPr>
        <a:xfrm>
          <a:off x="0" y="0"/>
          <a:ext cx="0" cy="0"/>
          <a:chOff x="0" y="0"/>
          <a:chExt cx="0" cy="0"/>
        </a:xfrm>
      </p:grpSpPr>
      <p:grpSp>
        <p:nvGrpSpPr>
          <p:cNvPr id="109" name="Group 108">
            <a:extLst>
              <a:ext uri="{FF2B5EF4-FFF2-40B4-BE49-F238E27FC236}">
                <a16:creationId xmlns:a16="http://schemas.microsoft.com/office/drawing/2014/main" id="{5446EAA4-19FA-077B-F61F-9C7CF9A3CF75}"/>
              </a:ext>
            </a:extLst>
          </p:cNvPr>
          <p:cNvGrpSpPr/>
          <p:nvPr/>
        </p:nvGrpSpPr>
        <p:grpSpPr>
          <a:xfrm>
            <a:off x="565847" y="1153634"/>
            <a:ext cx="11060306" cy="5018843"/>
            <a:chOff x="641157" y="1443001"/>
            <a:chExt cx="10268873" cy="4266553"/>
          </a:xfrm>
        </p:grpSpPr>
        <p:pic>
          <p:nvPicPr>
            <p:cNvPr id="4" name="Picture 3">
              <a:extLst>
                <a:ext uri="{FF2B5EF4-FFF2-40B4-BE49-F238E27FC236}">
                  <a16:creationId xmlns:a16="http://schemas.microsoft.com/office/drawing/2014/main" id="{D0AA1453-4DAA-B943-EE8A-E5E41004B7D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072817" y="2634807"/>
              <a:ext cx="545006" cy="596993"/>
            </a:xfrm>
            <a:prstGeom prst="rect">
              <a:avLst/>
            </a:prstGeom>
          </p:spPr>
        </p:pic>
        <p:pic>
          <p:nvPicPr>
            <p:cNvPr id="5" name="Picture 4">
              <a:extLst>
                <a:ext uri="{FF2B5EF4-FFF2-40B4-BE49-F238E27FC236}">
                  <a16:creationId xmlns:a16="http://schemas.microsoft.com/office/drawing/2014/main" id="{483707A1-CC90-E8B8-5A3D-49D748393D07}"/>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1247692" y="2730087"/>
              <a:ext cx="458022" cy="501712"/>
            </a:xfrm>
            <a:prstGeom prst="rect">
              <a:avLst/>
            </a:prstGeom>
          </p:spPr>
        </p:pic>
        <p:pic>
          <p:nvPicPr>
            <p:cNvPr id="7" name="Picture 6">
              <a:extLst>
                <a:ext uri="{FF2B5EF4-FFF2-40B4-BE49-F238E27FC236}">
                  <a16:creationId xmlns:a16="http://schemas.microsoft.com/office/drawing/2014/main" id="{22A4CC98-D749-EED5-2C38-80FEFF9D6BB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984925" y="2634807"/>
              <a:ext cx="545006" cy="596993"/>
            </a:xfrm>
            <a:prstGeom prst="rect">
              <a:avLst/>
            </a:prstGeom>
          </p:spPr>
        </p:pic>
        <p:pic>
          <p:nvPicPr>
            <p:cNvPr id="8" name="Picture 7">
              <a:extLst>
                <a:ext uri="{FF2B5EF4-FFF2-40B4-BE49-F238E27FC236}">
                  <a16:creationId xmlns:a16="http://schemas.microsoft.com/office/drawing/2014/main" id="{3A613723-DAEB-E8BC-C838-75E93F4E61B4}"/>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696310" y="2621168"/>
              <a:ext cx="458022" cy="501712"/>
            </a:xfrm>
            <a:prstGeom prst="rect">
              <a:avLst/>
            </a:prstGeom>
          </p:spPr>
        </p:pic>
        <p:pic>
          <p:nvPicPr>
            <p:cNvPr id="9" name="Picture 8">
              <a:extLst>
                <a:ext uri="{FF2B5EF4-FFF2-40B4-BE49-F238E27FC236}">
                  <a16:creationId xmlns:a16="http://schemas.microsoft.com/office/drawing/2014/main" id="{03F37BAB-D242-82B8-1825-4FAC11BDB1DB}"/>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840672" y="2720204"/>
              <a:ext cx="517206" cy="566541"/>
            </a:xfrm>
            <a:prstGeom prst="rect">
              <a:avLst/>
            </a:prstGeom>
          </p:spPr>
        </p:pic>
        <p:pic>
          <p:nvPicPr>
            <p:cNvPr id="10" name="Picture 9">
              <a:extLst>
                <a:ext uri="{FF2B5EF4-FFF2-40B4-BE49-F238E27FC236}">
                  <a16:creationId xmlns:a16="http://schemas.microsoft.com/office/drawing/2014/main" id="{8695F470-669F-8DD5-528D-C3143644B457}"/>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606466" y="2665258"/>
              <a:ext cx="517206" cy="566542"/>
            </a:xfrm>
            <a:prstGeom prst="rect">
              <a:avLst/>
            </a:prstGeom>
          </p:spPr>
        </p:pic>
        <p:pic>
          <p:nvPicPr>
            <p:cNvPr id="11" name="Picture 10">
              <a:extLst>
                <a:ext uri="{FF2B5EF4-FFF2-40B4-BE49-F238E27FC236}">
                  <a16:creationId xmlns:a16="http://schemas.microsoft.com/office/drawing/2014/main" id="{46C947C0-42D5-C600-F553-672C33D51D3C}"/>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7202713" y="2767420"/>
              <a:ext cx="517206" cy="566541"/>
            </a:xfrm>
            <a:prstGeom prst="rect">
              <a:avLst/>
            </a:prstGeom>
          </p:spPr>
        </p:pic>
        <p:pic>
          <p:nvPicPr>
            <p:cNvPr id="12" name="Picture 11">
              <a:extLst>
                <a:ext uri="{FF2B5EF4-FFF2-40B4-BE49-F238E27FC236}">
                  <a16:creationId xmlns:a16="http://schemas.microsoft.com/office/drawing/2014/main" id="{0EEE6D7E-D61C-C337-9445-3C3BF148F853}"/>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6490775" y="2730087"/>
              <a:ext cx="458022" cy="501712"/>
            </a:xfrm>
            <a:prstGeom prst="rect">
              <a:avLst/>
            </a:prstGeom>
          </p:spPr>
        </p:pic>
        <p:sp>
          <p:nvSpPr>
            <p:cNvPr id="13" name="TextBox 12">
              <a:extLst>
                <a:ext uri="{FF2B5EF4-FFF2-40B4-BE49-F238E27FC236}">
                  <a16:creationId xmlns:a16="http://schemas.microsoft.com/office/drawing/2014/main" id="{BE17E4D8-4176-3619-A878-812B7099BC0B}"/>
                </a:ext>
              </a:extLst>
            </p:cNvPr>
            <p:cNvSpPr txBox="1"/>
            <p:nvPr/>
          </p:nvSpPr>
          <p:spPr>
            <a:xfrm>
              <a:off x="1089350" y="2346397"/>
              <a:ext cx="753097" cy="222396"/>
            </a:xfrm>
            <a:prstGeom prst="rect">
              <a:avLst/>
            </a:prstGeom>
            <a:noFill/>
          </p:spPr>
          <p:txBody>
            <a:bodyPr wrap="square" rtlCol="0">
              <a:spAutoFit/>
            </a:bodyPr>
            <a:lstStyle/>
            <a:p>
              <a:r>
                <a:rPr lang="en-AU" sz="1100" dirty="0"/>
                <a:t>Certifier</a:t>
              </a:r>
            </a:p>
          </p:txBody>
        </p:sp>
        <p:sp>
          <p:nvSpPr>
            <p:cNvPr id="14" name="TextBox 13">
              <a:extLst>
                <a:ext uri="{FF2B5EF4-FFF2-40B4-BE49-F238E27FC236}">
                  <a16:creationId xmlns:a16="http://schemas.microsoft.com/office/drawing/2014/main" id="{63FF3D34-CBED-DB46-8999-CD68BB6EC3E7}"/>
                </a:ext>
              </a:extLst>
            </p:cNvPr>
            <p:cNvSpPr txBox="1"/>
            <p:nvPr/>
          </p:nvSpPr>
          <p:spPr>
            <a:xfrm>
              <a:off x="1957966" y="2346397"/>
              <a:ext cx="768260" cy="222396"/>
            </a:xfrm>
            <a:prstGeom prst="rect">
              <a:avLst/>
            </a:prstGeom>
            <a:noFill/>
          </p:spPr>
          <p:txBody>
            <a:bodyPr wrap="none" rtlCol="0">
              <a:spAutoFit/>
            </a:bodyPr>
            <a:lstStyle/>
            <a:p>
              <a:r>
                <a:rPr lang="en-AU" sz="1100" dirty="0"/>
                <a:t>Cattle farm</a:t>
              </a:r>
            </a:p>
          </p:txBody>
        </p:sp>
        <p:sp>
          <p:nvSpPr>
            <p:cNvPr id="15" name="TextBox 14">
              <a:extLst>
                <a:ext uri="{FF2B5EF4-FFF2-40B4-BE49-F238E27FC236}">
                  <a16:creationId xmlns:a16="http://schemas.microsoft.com/office/drawing/2014/main" id="{B6D95964-C071-ED70-1702-6A53AF07E289}"/>
                </a:ext>
              </a:extLst>
            </p:cNvPr>
            <p:cNvSpPr txBox="1"/>
            <p:nvPr/>
          </p:nvSpPr>
          <p:spPr>
            <a:xfrm>
              <a:off x="2826583" y="2346397"/>
              <a:ext cx="744448" cy="222396"/>
            </a:xfrm>
            <a:prstGeom prst="rect">
              <a:avLst/>
            </a:prstGeom>
            <a:noFill/>
          </p:spPr>
          <p:txBody>
            <a:bodyPr wrap="none" rtlCol="0">
              <a:spAutoFit/>
            </a:bodyPr>
            <a:lstStyle/>
            <a:p>
              <a:r>
                <a:rPr lang="en-AU" sz="1100" dirty="0"/>
                <a:t>Grain farm</a:t>
              </a:r>
            </a:p>
          </p:txBody>
        </p:sp>
        <p:sp>
          <p:nvSpPr>
            <p:cNvPr id="16" name="TextBox 15">
              <a:extLst>
                <a:ext uri="{FF2B5EF4-FFF2-40B4-BE49-F238E27FC236}">
                  <a16:creationId xmlns:a16="http://schemas.microsoft.com/office/drawing/2014/main" id="{3F422955-A315-07A2-4EB0-47E21BC6C8A1}"/>
                </a:ext>
              </a:extLst>
            </p:cNvPr>
            <p:cNvSpPr txBox="1"/>
            <p:nvPr/>
          </p:nvSpPr>
          <p:spPr>
            <a:xfrm>
              <a:off x="4597088" y="2371309"/>
              <a:ext cx="571804" cy="222396"/>
            </a:xfrm>
            <a:prstGeom prst="rect">
              <a:avLst/>
            </a:prstGeom>
            <a:noFill/>
          </p:spPr>
          <p:txBody>
            <a:bodyPr wrap="none" rtlCol="0">
              <a:spAutoFit/>
            </a:bodyPr>
            <a:lstStyle/>
            <a:p>
              <a:r>
                <a:rPr lang="en-AU" sz="1100" dirty="0"/>
                <a:t>Feedlot</a:t>
              </a:r>
            </a:p>
          </p:txBody>
        </p:sp>
        <p:sp>
          <p:nvSpPr>
            <p:cNvPr id="17" name="TextBox 16">
              <a:extLst>
                <a:ext uri="{FF2B5EF4-FFF2-40B4-BE49-F238E27FC236}">
                  <a16:creationId xmlns:a16="http://schemas.microsoft.com/office/drawing/2014/main" id="{562295E9-FBE7-3EC6-1792-54F80F49DB2F}"/>
                </a:ext>
              </a:extLst>
            </p:cNvPr>
            <p:cNvSpPr txBox="1"/>
            <p:nvPr/>
          </p:nvSpPr>
          <p:spPr>
            <a:xfrm>
              <a:off x="3844406" y="2392413"/>
              <a:ext cx="625383" cy="222396"/>
            </a:xfrm>
            <a:prstGeom prst="rect">
              <a:avLst/>
            </a:prstGeom>
            <a:noFill/>
          </p:spPr>
          <p:txBody>
            <a:bodyPr wrap="none" rtlCol="0">
              <a:spAutoFit/>
            </a:bodyPr>
            <a:lstStyle/>
            <a:p>
              <a:r>
                <a:rPr lang="en-AU" sz="1100" dirty="0"/>
                <a:t>Saleyard</a:t>
              </a:r>
            </a:p>
          </p:txBody>
        </p:sp>
        <p:sp>
          <p:nvSpPr>
            <p:cNvPr id="18" name="TextBox 17">
              <a:extLst>
                <a:ext uri="{FF2B5EF4-FFF2-40B4-BE49-F238E27FC236}">
                  <a16:creationId xmlns:a16="http://schemas.microsoft.com/office/drawing/2014/main" id="{416B817B-CB1D-B36B-5B4F-BDB3659F1EC8}"/>
                </a:ext>
              </a:extLst>
            </p:cNvPr>
            <p:cNvSpPr txBox="1"/>
            <p:nvPr/>
          </p:nvSpPr>
          <p:spPr>
            <a:xfrm>
              <a:off x="5432432" y="2346397"/>
              <a:ext cx="689380" cy="222396"/>
            </a:xfrm>
            <a:prstGeom prst="rect">
              <a:avLst/>
            </a:prstGeom>
            <a:noFill/>
          </p:spPr>
          <p:txBody>
            <a:bodyPr wrap="none" rtlCol="0">
              <a:spAutoFit/>
            </a:bodyPr>
            <a:lstStyle/>
            <a:p>
              <a:r>
                <a:rPr lang="en-AU" sz="1100"/>
                <a:t>Processor</a:t>
              </a:r>
            </a:p>
          </p:txBody>
        </p:sp>
        <p:sp>
          <p:nvSpPr>
            <p:cNvPr id="19" name="TextBox 18">
              <a:extLst>
                <a:ext uri="{FF2B5EF4-FFF2-40B4-BE49-F238E27FC236}">
                  <a16:creationId xmlns:a16="http://schemas.microsoft.com/office/drawing/2014/main" id="{17157515-805E-2AD2-ADDD-A3EFC914A67F}"/>
                </a:ext>
              </a:extLst>
            </p:cNvPr>
            <p:cNvSpPr txBox="1"/>
            <p:nvPr/>
          </p:nvSpPr>
          <p:spPr>
            <a:xfrm>
              <a:off x="6453494" y="2346397"/>
              <a:ext cx="446788" cy="222396"/>
            </a:xfrm>
            <a:prstGeom prst="rect">
              <a:avLst/>
            </a:prstGeom>
            <a:noFill/>
          </p:spPr>
          <p:txBody>
            <a:bodyPr wrap="none" rtlCol="0">
              <a:spAutoFit/>
            </a:bodyPr>
            <a:lstStyle/>
            <a:p>
              <a:r>
                <a:rPr lang="en-AU" sz="1100"/>
                <a:t>DAFF</a:t>
              </a:r>
            </a:p>
          </p:txBody>
        </p:sp>
        <p:sp>
          <p:nvSpPr>
            <p:cNvPr id="20" name="TextBox 19">
              <a:extLst>
                <a:ext uri="{FF2B5EF4-FFF2-40B4-BE49-F238E27FC236}">
                  <a16:creationId xmlns:a16="http://schemas.microsoft.com/office/drawing/2014/main" id="{D4C8CE54-3C2D-05CB-E88F-E4EA6DF7DDCE}"/>
                </a:ext>
              </a:extLst>
            </p:cNvPr>
            <p:cNvSpPr txBox="1"/>
            <p:nvPr/>
          </p:nvSpPr>
          <p:spPr>
            <a:xfrm>
              <a:off x="7012108" y="2357256"/>
              <a:ext cx="823326" cy="222396"/>
            </a:xfrm>
            <a:prstGeom prst="rect">
              <a:avLst/>
            </a:prstGeom>
            <a:noFill/>
          </p:spPr>
          <p:txBody>
            <a:bodyPr wrap="none" rtlCol="0">
              <a:spAutoFit/>
            </a:bodyPr>
            <a:lstStyle/>
            <a:p>
              <a:r>
                <a:rPr lang="en-AU" sz="1100"/>
                <a:t>EU Importer</a:t>
              </a:r>
            </a:p>
          </p:txBody>
        </p:sp>
        <p:cxnSp>
          <p:nvCxnSpPr>
            <p:cNvPr id="21" name="Straight Connector 20">
              <a:extLst>
                <a:ext uri="{FF2B5EF4-FFF2-40B4-BE49-F238E27FC236}">
                  <a16:creationId xmlns:a16="http://schemas.microsoft.com/office/drawing/2014/main" id="{26E70060-6749-0A7B-1EF7-E177FE7C6776}"/>
                </a:ext>
              </a:extLst>
            </p:cNvPr>
            <p:cNvCxnSpPr>
              <a:cxnSpLocks/>
            </p:cNvCxnSpPr>
            <p:nvPr/>
          </p:nvCxnSpPr>
          <p:spPr>
            <a:xfrm>
              <a:off x="1487682" y="3965376"/>
              <a:ext cx="0" cy="1606018"/>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064034-8179-7192-84F9-044949900D50}"/>
                </a:ext>
              </a:extLst>
            </p:cNvPr>
            <p:cNvCxnSpPr>
              <a:cxnSpLocks/>
            </p:cNvCxnSpPr>
            <p:nvPr/>
          </p:nvCxnSpPr>
          <p:spPr>
            <a:xfrm>
              <a:off x="2350279"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8887E5-DBC2-C47F-EBBD-06170440D53F}"/>
                </a:ext>
              </a:extLst>
            </p:cNvPr>
            <p:cNvCxnSpPr>
              <a:cxnSpLocks/>
            </p:cNvCxnSpPr>
            <p:nvPr/>
          </p:nvCxnSpPr>
          <p:spPr>
            <a:xfrm>
              <a:off x="3212876"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D5A890-5C6E-933F-78DC-553435BD0E75}"/>
                </a:ext>
              </a:extLst>
            </p:cNvPr>
            <p:cNvCxnSpPr>
              <a:cxnSpLocks/>
            </p:cNvCxnSpPr>
            <p:nvPr/>
          </p:nvCxnSpPr>
          <p:spPr>
            <a:xfrm>
              <a:off x="4075473"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CAA29C-7449-261C-1B2A-985EB72AB1DC}"/>
                </a:ext>
              </a:extLst>
            </p:cNvPr>
            <p:cNvCxnSpPr>
              <a:cxnSpLocks/>
            </p:cNvCxnSpPr>
            <p:nvPr/>
          </p:nvCxnSpPr>
          <p:spPr>
            <a:xfrm>
              <a:off x="4938069"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0D16AD4-93FA-6DBE-C393-B149C29BFB59}"/>
                </a:ext>
              </a:extLst>
            </p:cNvPr>
            <p:cNvCxnSpPr>
              <a:cxnSpLocks/>
            </p:cNvCxnSpPr>
            <p:nvPr/>
          </p:nvCxnSpPr>
          <p:spPr>
            <a:xfrm>
              <a:off x="5800666"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5A22817-185B-0441-D74D-3D58F4E0FC4F}"/>
                </a:ext>
              </a:extLst>
            </p:cNvPr>
            <p:cNvCxnSpPr>
              <a:cxnSpLocks/>
            </p:cNvCxnSpPr>
            <p:nvPr/>
          </p:nvCxnSpPr>
          <p:spPr>
            <a:xfrm>
              <a:off x="6663262"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A15A56-E044-EFAB-AD26-C7C23B52585B}"/>
                </a:ext>
              </a:extLst>
            </p:cNvPr>
            <p:cNvCxnSpPr>
              <a:cxnSpLocks/>
            </p:cNvCxnSpPr>
            <p:nvPr/>
          </p:nvCxnSpPr>
          <p:spPr>
            <a:xfrm>
              <a:off x="7525861" y="3940476"/>
              <a:ext cx="0" cy="1630917"/>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893ECCC6-3E2B-8239-2711-9C35C859740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6347640" y="1875003"/>
              <a:ext cx="344166" cy="376996"/>
            </a:xfrm>
            <a:prstGeom prst="rect">
              <a:avLst/>
            </a:prstGeom>
          </p:spPr>
        </p:pic>
        <p:pic>
          <p:nvPicPr>
            <p:cNvPr id="30" name="Picture 29">
              <a:extLst>
                <a:ext uri="{FF2B5EF4-FFF2-40B4-BE49-F238E27FC236}">
                  <a16:creationId xmlns:a16="http://schemas.microsoft.com/office/drawing/2014/main" id="{A0424862-B14F-AC9A-330D-6999A4E13D60}"/>
                </a:ext>
              </a:extLst>
            </p:cNvPr>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a:xfrm>
              <a:off x="6810647" y="1740036"/>
              <a:ext cx="428346" cy="469205"/>
            </a:xfrm>
            <a:prstGeom prst="rect">
              <a:avLst/>
            </a:prstGeom>
          </p:spPr>
        </p:pic>
        <p:sp>
          <p:nvSpPr>
            <p:cNvPr id="32" name="Freeform 31">
              <a:extLst>
                <a:ext uri="{FF2B5EF4-FFF2-40B4-BE49-F238E27FC236}">
                  <a16:creationId xmlns:a16="http://schemas.microsoft.com/office/drawing/2014/main" id="{55FF4BD6-D843-ED40-CA3F-06B0CDE6D1FA}"/>
                </a:ext>
              </a:extLst>
            </p:cNvPr>
            <p:cNvSpPr/>
            <p:nvPr/>
          </p:nvSpPr>
          <p:spPr>
            <a:xfrm flipV="1">
              <a:off x="5932270" y="1746925"/>
              <a:ext cx="1731195" cy="41067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33" name="TextBox 32">
              <a:extLst>
                <a:ext uri="{FF2B5EF4-FFF2-40B4-BE49-F238E27FC236}">
                  <a16:creationId xmlns:a16="http://schemas.microsoft.com/office/drawing/2014/main" id="{C3F9344F-E593-FA04-C405-8180F36263A3}"/>
                </a:ext>
              </a:extLst>
            </p:cNvPr>
            <p:cNvSpPr txBox="1"/>
            <p:nvPr/>
          </p:nvSpPr>
          <p:spPr>
            <a:xfrm>
              <a:off x="6237612" y="1465564"/>
              <a:ext cx="1073361" cy="222396"/>
            </a:xfrm>
            <a:prstGeom prst="rect">
              <a:avLst/>
            </a:prstGeom>
            <a:noFill/>
          </p:spPr>
          <p:txBody>
            <a:bodyPr wrap="none" rtlCol="0">
              <a:spAutoFit/>
            </a:bodyPr>
            <a:lstStyle/>
            <a:p>
              <a:r>
                <a:rPr lang="en-AU" sz="1100"/>
                <a:t>Sell beef product</a:t>
              </a:r>
            </a:p>
          </p:txBody>
        </p:sp>
        <p:pic>
          <p:nvPicPr>
            <p:cNvPr id="34" name="Picture 6" descr="Digital Certificate Icon Vector Images (over 8,400)">
              <a:extLst>
                <a:ext uri="{FF2B5EF4-FFF2-40B4-BE49-F238E27FC236}">
                  <a16:creationId xmlns:a16="http://schemas.microsoft.com/office/drawing/2014/main" id="{C4C55CF9-FCC4-B5E5-1D13-B9AE9AD4632A}"/>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16495" y="4515953"/>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3E712457-0DC8-03E4-478B-955ACCBCB41E}"/>
                </a:ext>
              </a:extLst>
            </p:cNvPr>
            <p:cNvSpPr txBox="1"/>
            <p:nvPr/>
          </p:nvSpPr>
          <p:spPr>
            <a:xfrm>
              <a:off x="5946702" y="4693748"/>
              <a:ext cx="774707" cy="196232"/>
            </a:xfrm>
            <a:prstGeom prst="rect">
              <a:avLst/>
            </a:prstGeom>
            <a:noFill/>
          </p:spPr>
          <p:txBody>
            <a:bodyPr wrap="square" rtlCol="0">
              <a:spAutoFit/>
            </a:bodyPr>
            <a:lstStyle/>
            <a:p>
              <a:r>
                <a:rPr lang="en-AU" sz="900" dirty="0"/>
                <a:t>Sale Event</a:t>
              </a:r>
            </a:p>
          </p:txBody>
        </p:sp>
        <p:sp>
          <p:nvSpPr>
            <p:cNvPr id="36" name="Freeform 35">
              <a:extLst>
                <a:ext uri="{FF2B5EF4-FFF2-40B4-BE49-F238E27FC236}">
                  <a16:creationId xmlns:a16="http://schemas.microsoft.com/office/drawing/2014/main" id="{E37DA55C-BF74-BB71-012E-DC444367459A}"/>
                </a:ext>
              </a:extLst>
            </p:cNvPr>
            <p:cNvSpPr/>
            <p:nvPr/>
          </p:nvSpPr>
          <p:spPr>
            <a:xfrm flipV="1">
              <a:off x="4929052" y="1781508"/>
              <a:ext cx="928187" cy="41067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37" name="Picture 36">
              <a:extLst>
                <a:ext uri="{FF2B5EF4-FFF2-40B4-BE49-F238E27FC236}">
                  <a16:creationId xmlns:a16="http://schemas.microsoft.com/office/drawing/2014/main" id="{1111366C-3B1A-3D21-D9DD-CB08BF76947F}"/>
                </a:ext>
              </a:extLst>
            </p:cNvPr>
            <p:cNvPicPr>
              <a:picLocks noChangeAspect="1"/>
            </p:cNvPicPr>
            <p:nvPr/>
          </p:nvPicPr>
          <p:blipFill>
            <a:blip r:embed="rId12" cstate="print">
              <a:extLst>
                <a:ext uri="{28A0092B-C50C-407E-A947-70E740481C1C}">
                  <a14:useLocalDpi xmlns:a14="http://schemas.microsoft.com/office/drawing/2010/main"/>
                </a:ext>
              </a:extLst>
            </a:blip>
            <a:stretch>
              <a:fillRect/>
            </a:stretch>
          </p:blipFill>
          <p:spPr>
            <a:xfrm>
              <a:off x="5095827" y="1806684"/>
              <a:ext cx="404101" cy="539518"/>
            </a:xfrm>
            <a:prstGeom prst="rect">
              <a:avLst/>
            </a:prstGeom>
          </p:spPr>
        </p:pic>
        <p:pic>
          <p:nvPicPr>
            <p:cNvPr id="38" name="Picture 37">
              <a:extLst>
                <a:ext uri="{FF2B5EF4-FFF2-40B4-BE49-F238E27FC236}">
                  <a16:creationId xmlns:a16="http://schemas.microsoft.com/office/drawing/2014/main" id="{9067FEA1-1DFA-FD45-9C99-336336038C8B}"/>
                </a:ext>
              </a:extLst>
            </p:cNvPr>
            <p:cNvPicPr>
              <a:picLocks noChangeAspect="1"/>
            </p:cNvPicPr>
            <p:nvPr/>
          </p:nvPicPr>
          <p:blipFill>
            <a:blip r:embed="rId13" cstate="print">
              <a:extLst>
                <a:ext uri="{28A0092B-C50C-407E-A947-70E740481C1C}">
                  <a14:useLocalDpi xmlns:a14="http://schemas.microsoft.com/office/drawing/2010/main"/>
                </a:ext>
              </a:extLst>
            </a:blip>
            <a:stretch>
              <a:fillRect/>
            </a:stretch>
          </p:blipFill>
          <p:spPr>
            <a:xfrm>
              <a:off x="5399388" y="1895349"/>
              <a:ext cx="307598" cy="410676"/>
            </a:xfrm>
            <a:prstGeom prst="rect">
              <a:avLst/>
            </a:prstGeom>
          </p:spPr>
        </p:pic>
        <p:sp>
          <p:nvSpPr>
            <p:cNvPr id="39" name="TextBox 38">
              <a:extLst>
                <a:ext uri="{FF2B5EF4-FFF2-40B4-BE49-F238E27FC236}">
                  <a16:creationId xmlns:a16="http://schemas.microsoft.com/office/drawing/2014/main" id="{1892135B-FE62-0165-B38A-AB1BAC2E836B}"/>
                </a:ext>
              </a:extLst>
            </p:cNvPr>
            <p:cNvSpPr txBox="1"/>
            <p:nvPr/>
          </p:nvSpPr>
          <p:spPr>
            <a:xfrm>
              <a:off x="4784220" y="1491898"/>
              <a:ext cx="1200711" cy="222396"/>
            </a:xfrm>
            <a:prstGeom prst="rect">
              <a:avLst/>
            </a:prstGeom>
            <a:noFill/>
          </p:spPr>
          <p:txBody>
            <a:bodyPr wrap="square" rtlCol="0">
              <a:spAutoFit/>
            </a:bodyPr>
            <a:lstStyle/>
            <a:p>
              <a:r>
                <a:rPr lang="en-AU" sz="1100" dirty="0"/>
                <a:t>Sell fatter herd</a:t>
              </a:r>
            </a:p>
          </p:txBody>
        </p:sp>
        <p:pic>
          <p:nvPicPr>
            <p:cNvPr id="40" name="Picture 6" descr="Digital Certificate Icon Vector Images (over 8,400)">
              <a:extLst>
                <a:ext uri="{FF2B5EF4-FFF2-40B4-BE49-F238E27FC236}">
                  <a16:creationId xmlns:a16="http://schemas.microsoft.com/office/drawing/2014/main" id="{42A6E9DD-4D79-34A6-704B-70294424B6BD}"/>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61749" y="5105961"/>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A4D242EE-3AA5-8D4E-F209-DE26CFE1D5F9}"/>
                </a:ext>
              </a:extLst>
            </p:cNvPr>
            <p:cNvSpPr txBox="1"/>
            <p:nvPr/>
          </p:nvSpPr>
          <p:spPr>
            <a:xfrm>
              <a:off x="5014575" y="5130772"/>
              <a:ext cx="774707" cy="313972"/>
            </a:xfrm>
            <a:prstGeom prst="rect">
              <a:avLst/>
            </a:prstGeom>
            <a:noFill/>
          </p:spPr>
          <p:txBody>
            <a:bodyPr wrap="square" rtlCol="0">
              <a:spAutoFit/>
            </a:bodyPr>
            <a:lstStyle/>
            <a:p>
              <a:r>
                <a:rPr lang="en-AU" sz="900"/>
                <a:t>Livestock Passport</a:t>
              </a:r>
            </a:p>
          </p:txBody>
        </p:sp>
        <p:pic>
          <p:nvPicPr>
            <p:cNvPr id="42" name="Picture 6" descr="Digital Certificate Icon Vector Images (over 8,400)">
              <a:extLst>
                <a:ext uri="{FF2B5EF4-FFF2-40B4-BE49-F238E27FC236}">
                  <a16:creationId xmlns:a16="http://schemas.microsoft.com/office/drawing/2014/main" id="{1CDE5071-FA52-D3A1-4863-FB2C0DFD6857}"/>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61749" y="4557861"/>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E830102C-7858-14FD-076A-319B629BA23A}"/>
                </a:ext>
              </a:extLst>
            </p:cNvPr>
            <p:cNvSpPr txBox="1"/>
            <p:nvPr/>
          </p:nvSpPr>
          <p:spPr>
            <a:xfrm>
              <a:off x="4998053" y="4615300"/>
              <a:ext cx="774707" cy="196232"/>
            </a:xfrm>
            <a:prstGeom prst="rect">
              <a:avLst/>
            </a:prstGeom>
            <a:noFill/>
          </p:spPr>
          <p:txBody>
            <a:bodyPr wrap="square" rtlCol="0">
              <a:spAutoFit/>
            </a:bodyPr>
            <a:lstStyle/>
            <a:p>
              <a:r>
                <a:rPr lang="en-AU" sz="900" dirty="0"/>
                <a:t>Sale Event</a:t>
              </a:r>
            </a:p>
          </p:txBody>
        </p:sp>
        <p:pic>
          <p:nvPicPr>
            <p:cNvPr id="44" name="Picture 6" descr="Digital Certificate Icon Vector Images (over 8,400)">
              <a:extLst>
                <a:ext uri="{FF2B5EF4-FFF2-40B4-BE49-F238E27FC236}">
                  <a16:creationId xmlns:a16="http://schemas.microsoft.com/office/drawing/2014/main" id="{64FCDF7C-4521-917F-1E3B-50492092F6B3}"/>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26725" y="3977557"/>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3D55A71A-0F96-39A3-04D9-EF8D13DABAAC}"/>
                </a:ext>
              </a:extLst>
            </p:cNvPr>
            <p:cNvSpPr txBox="1"/>
            <p:nvPr/>
          </p:nvSpPr>
          <p:spPr>
            <a:xfrm>
              <a:off x="5903626" y="4003397"/>
              <a:ext cx="832376" cy="313972"/>
            </a:xfrm>
            <a:prstGeom prst="rect">
              <a:avLst/>
            </a:prstGeom>
            <a:noFill/>
          </p:spPr>
          <p:txBody>
            <a:bodyPr wrap="square" rtlCol="0">
              <a:spAutoFit/>
            </a:bodyPr>
            <a:lstStyle/>
            <a:p>
              <a:r>
                <a:rPr lang="en-AU" sz="900" dirty="0"/>
                <a:t>Processing Event</a:t>
              </a:r>
            </a:p>
          </p:txBody>
        </p:sp>
        <p:pic>
          <p:nvPicPr>
            <p:cNvPr id="46" name="Picture 6" descr="Digital Certificate Icon Vector Images (over 8,400)">
              <a:extLst>
                <a:ext uri="{FF2B5EF4-FFF2-40B4-BE49-F238E27FC236}">
                  <a16:creationId xmlns:a16="http://schemas.microsoft.com/office/drawing/2014/main" id="{18B2BBAB-57AB-F4BF-C678-A1AA04916BEB}"/>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5616866" y="5064916"/>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FCD45431-318B-A8A4-A55F-FC69553962E6}"/>
                </a:ext>
              </a:extLst>
            </p:cNvPr>
            <p:cNvSpPr txBox="1"/>
            <p:nvPr/>
          </p:nvSpPr>
          <p:spPr>
            <a:xfrm>
              <a:off x="5932641" y="5086191"/>
              <a:ext cx="774707" cy="313972"/>
            </a:xfrm>
            <a:prstGeom prst="rect">
              <a:avLst/>
            </a:prstGeom>
            <a:noFill/>
          </p:spPr>
          <p:txBody>
            <a:bodyPr wrap="square" rtlCol="0">
              <a:spAutoFit/>
            </a:bodyPr>
            <a:lstStyle/>
            <a:p>
              <a:r>
                <a:rPr lang="en-AU" sz="900"/>
                <a:t>Product Passport</a:t>
              </a:r>
            </a:p>
          </p:txBody>
        </p:sp>
        <p:pic>
          <p:nvPicPr>
            <p:cNvPr id="48" name="Picture 6" descr="Digital Certificate Icon Vector Images (over 8,400)">
              <a:extLst>
                <a:ext uri="{FF2B5EF4-FFF2-40B4-BE49-F238E27FC236}">
                  <a16:creationId xmlns:a16="http://schemas.microsoft.com/office/drawing/2014/main" id="{CCD5CA04-FF0B-6FFE-8AC6-A4EBAFD57926}"/>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4671608" y="401860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a:extLst>
                <a:ext uri="{FF2B5EF4-FFF2-40B4-BE49-F238E27FC236}">
                  <a16:creationId xmlns:a16="http://schemas.microsoft.com/office/drawing/2014/main" id="{A3B656EE-B3E4-8B2B-631D-E3F99F364C6D}"/>
                </a:ext>
              </a:extLst>
            </p:cNvPr>
            <p:cNvSpPr txBox="1"/>
            <p:nvPr/>
          </p:nvSpPr>
          <p:spPr>
            <a:xfrm>
              <a:off x="5023524" y="4104239"/>
              <a:ext cx="514161" cy="313972"/>
            </a:xfrm>
            <a:prstGeom prst="rect">
              <a:avLst/>
            </a:prstGeom>
            <a:noFill/>
          </p:spPr>
          <p:txBody>
            <a:bodyPr wrap="square" rtlCol="0">
              <a:spAutoFit/>
            </a:bodyPr>
            <a:lstStyle/>
            <a:p>
              <a:r>
                <a:rPr lang="en-AU" sz="900" dirty="0"/>
                <a:t>Feeding Event</a:t>
              </a:r>
            </a:p>
          </p:txBody>
        </p:sp>
        <p:pic>
          <p:nvPicPr>
            <p:cNvPr id="50" name="Picture 6" descr="Digital Certificate Icon Vector Images (over 8,400)">
              <a:extLst>
                <a:ext uri="{FF2B5EF4-FFF2-40B4-BE49-F238E27FC236}">
                  <a16:creationId xmlns:a16="http://schemas.microsoft.com/office/drawing/2014/main" id="{100FD1CA-A102-2DEA-20C9-2A29BDEA9DAC}"/>
                </a:ext>
              </a:extLst>
            </p:cNvPr>
            <p:cNvPicPr>
              <a:picLocks noChangeAspect="1" noChangeArrowheads="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189730" y="4425649"/>
              <a:ext cx="368733" cy="45015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5982451-6D9A-118D-3D7B-EDA169C036D2}"/>
                </a:ext>
              </a:extLst>
            </p:cNvPr>
            <p:cNvSpPr txBox="1"/>
            <p:nvPr/>
          </p:nvSpPr>
          <p:spPr>
            <a:xfrm>
              <a:off x="1442732" y="4425650"/>
              <a:ext cx="774707" cy="431711"/>
            </a:xfrm>
            <a:prstGeom prst="rect">
              <a:avLst/>
            </a:prstGeom>
            <a:noFill/>
          </p:spPr>
          <p:txBody>
            <a:bodyPr wrap="square" rtlCol="0">
              <a:spAutoFit/>
            </a:bodyPr>
            <a:lstStyle/>
            <a:p>
              <a:r>
                <a:rPr lang="en-AU" sz="900" dirty="0"/>
                <a:t>Deforestation Credential</a:t>
              </a:r>
            </a:p>
            <a:p>
              <a:r>
                <a:rPr lang="en-AU" sz="900" dirty="0"/>
                <a:t>(grain farm)</a:t>
              </a:r>
            </a:p>
          </p:txBody>
        </p:sp>
        <p:sp>
          <p:nvSpPr>
            <p:cNvPr id="52" name="Freeform 51">
              <a:extLst>
                <a:ext uri="{FF2B5EF4-FFF2-40B4-BE49-F238E27FC236}">
                  <a16:creationId xmlns:a16="http://schemas.microsoft.com/office/drawing/2014/main" id="{51B8C358-9BD9-4204-5CCC-81B887589A33}"/>
                </a:ext>
              </a:extLst>
            </p:cNvPr>
            <p:cNvSpPr/>
            <p:nvPr/>
          </p:nvSpPr>
          <p:spPr>
            <a:xfrm flipV="1">
              <a:off x="3200457" y="1845172"/>
              <a:ext cx="1521536" cy="473699"/>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53" name="Picture 52">
              <a:extLst>
                <a:ext uri="{FF2B5EF4-FFF2-40B4-BE49-F238E27FC236}">
                  <a16:creationId xmlns:a16="http://schemas.microsoft.com/office/drawing/2014/main" id="{41570EBE-6B2B-2AE0-5121-F0CD2506108C}"/>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3500430" y="1908370"/>
              <a:ext cx="405698" cy="392304"/>
            </a:xfrm>
            <a:prstGeom prst="rect">
              <a:avLst/>
            </a:prstGeom>
          </p:spPr>
        </p:pic>
        <p:sp>
          <p:nvSpPr>
            <p:cNvPr id="54" name="TextBox 53">
              <a:extLst>
                <a:ext uri="{FF2B5EF4-FFF2-40B4-BE49-F238E27FC236}">
                  <a16:creationId xmlns:a16="http://schemas.microsoft.com/office/drawing/2014/main" id="{3804BA01-5D23-EA3F-A7FB-1AAD40742213}"/>
                </a:ext>
              </a:extLst>
            </p:cNvPr>
            <p:cNvSpPr txBox="1"/>
            <p:nvPr/>
          </p:nvSpPr>
          <p:spPr>
            <a:xfrm>
              <a:off x="3268311" y="1661332"/>
              <a:ext cx="1129033" cy="222396"/>
            </a:xfrm>
            <a:prstGeom prst="rect">
              <a:avLst/>
            </a:prstGeom>
            <a:noFill/>
          </p:spPr>
          <p:txBody>
            <a:bodyPr wrap="square" rtlCol="0">
              <a:spAutoFit/>
            </a:bodyPr>
            <a:lstStyle/>
            <a:p>
              <a:r>
                <a:rPr lang="en-AU" sz="1100" dirty="0"/>
                <a:t>Sell grain</a:t>
              </a:r>
            </a:p>
          </p:txBody>
        </p:sp>
        <p:pic>
          <p:nvPicPr>
            <p:cNvPr id="55" name="Picture 6" descr="Digital Certificate Icon Vector Images (over 8,400)">
              <a:extLst>
                <a:ext uri="{FF2B5EF4-FFF2-40B4-BE49-F238E27FC236}">
                  <a16:creationId xmlns:a16="http://schemas.microsoft.com/office/drawing/2014/main" id="{D4118C45-4AD8-E724-78D2-1179FBF63E60}"/>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3002337" y="421542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60C562B7-09C0-F60B-2519-38ACDB4C3861}"/>
                </a:ext>
              </a:extLst>
            </p:cNvPr>
            <p:cNvSpPr txBox="1"/>
            <p:nvPr/>
          </p:nvSpPr>
          <p:spPr>
            <a:xfrm>
              <a:off x="3295228" y="4216326"/>
              <a:ext cx="774707" cy="196232"/>
            </a:xfrm>
            <a:prstGeom prst="rect">
              <a:avLst/>
            </a:prstGeom>
            <a:noFill/>
          </p:spPr>
          <p:txBody>
            <a:bodyPr wrap="square" rtlCol="0">
              <a:spAutoFit/>
            </a:bodyPr>
            <a:lstStyle/>
            <a:p>
              <a:r>
                <a:rPr lang="en-AU" sz="900" dirty="0"/>
                <a:t>Sale Event</a:t>
              </a:r>
            </a:p>
          </p:txBody>
        </p:sp>
        <p:pic>
          <p:nvPicPr>
            <p:cNvPr id="57" name="Picture 6" descr="Digital Certificate Icon Vector Images (over 8,400)">
              <a:extLst>
                <a:ext uri="{FF2B5EF4-FFF2-40B4-BE49-F238E27FC236}">
                  <a16:creationId xmlns:a16="http://schemas.microsoft.com/office/drawing/2014/main" id="{92EDAB22-4C0E-7B57-950E-B4F0F93DADD5}"/>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983999" y="4841117"/>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9CF9A371-7358-B784-3485-475D6E6EAA3A}"/>
                </a:ext>
              </a:extLst>
            </p:cNvPr>
            <p:cNvSpPr txBox="1"/>
            <p:nvPr/>
          </p:nvSpPr>
          <p:spPr>
            <a:xfrm>
              <a:off x="3281608" y="4863152"/>
              <a:ext cx="721496" cy="313972"/>
            </a:xfrm>
            <a:prstGeom prst="rect">
              <a:avLst/>
            </a:prstGeom>
            <a:noFill/>
          </p:spPr>
          <p:txBody>
            <a:bodyPr wrap="square" rtlCol="0">
              <a:spAutoFit/>
            </a:bodyPr>
            <a:lstStyle/>
            <a:p>
              <a:r>
                <a:rPr lang="en-AU" sz="900" dirty="0"/>
                <a:t>Grain Passport</a:t>
              </a:r>
            </a:p>
          </p:txBody>
        </p:sp>
        <p:pic>
          <p:nvPicPr>
            <p:cNvPr id="59" name="Picture 6" descr="Digital Certificate Icon Vector Images (over 8,400)">
              <a:extLst>
                <a:ext uri="{FF2B5EF4-FFF2-40B4-BE49-F238E27FC236}">
                  <a16:creationId xmlns:a16="http://schemas.microsoft.com/office/drawing/2014/main" id="{C660CA2C-0A06-306B-7BC3-3F793642E276}"/>
                </a:ext>
              </a:extLst>
            </p:cNvPr>
            <p:cNvPicPr>
              <a:picLocks noChangeAspect="1" noChangeArrowheads="1"/>
            </p:cNvPicPr>
            <p:nvPr/>
          </p:nvPicPr>
          <p:blipFill>
            <a:blip r:embed="rId14" cstate="print">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213691" y="3869494"/>
              <a:ext cx="368733" cy="450159"/>
            </a:xfrm>
            <a:prstGeom prst="rect">
              <a:avLst/>
            </a:prstGeom>
            <a:noFill/>
            <a:extLst>
              <a:ext uri="{909E8E84-426E-40DD-AFC4-6F175D3DCCD1}">
                <a14:hiddenFill xmlns:a14="http://schemas.microsoft.com/office/drawing/2010/main">
                  <a:solidFill>
                    <a:srgbClr val="FFFFFF"/>
                  </a:solidFill>
                </a14:hiddenFill>
              </a:ext>
            </a:extLst>
          </p:spPr>
        </p:pic>
        <p:sp>
          <p:nvSpPr>
            <p:cNvPr id="60" name="TextBox 59">
              <a:extLst>
                <a:ext uri="{FF2B5EF4-FFF2-40B4-BE49-F238E27FC236}">
                  <a16:creationId xmlns:a16="http://schemas.microsoft.com/office/drawing/2014/main" id="{7FF460B0-C4BC-4C87-7FCC-43FF99B1A4C7}"/>
                </a:ext>
              </a:extLst>
            </p:cNvPr>
            <p:cNvSpPr txBox="1"/>
            <p:nvPr/>
          </p:nvSpPr>
          <p:spPr>
            <a:xfrm>
              <a:off x="1466693" y="3869495"/>
              <a:ext cx="774707" cy="431711"/>
            </a:xfrm>
            <a:prstGeom prst="rect">
              <a:avLst/>
            </a:prstGeom>
            <a:noFill/>
          </p:spPr>
          <p:txBody>
            <a:bodyPr wrap="square" rtlCol="0">
              <a:spAutoFit/>
            </a:bodyPr>
            <a:lstStyle/>
            <a:p>
              <a:r>
                <a:rPr lang="en-AU" sz="900" dirty="0"/>
                <a:t>Deforestation Credential</a:t>
              </a:r>
            </a:p>
            <a:p>
              <a:r>
                <a:rPr lang="en-AU" sz="900" dirty="0"/>
                <a:t>(cattle farm)</a:t>
              </a:r>
            </a:p>
          </p:txBody>
        </p:sp>
        <p:sp>
          <p:nvSpPr>
            <p:cNvPr id="61" name="Freeform 60">
              <a:extLst>
                <a:ext uri="{FF2B5EF4-FFF2-40B4-BE49-F238E27FC236}">
                  <a16:creationId xmlns:a16="http://schemas.microsoft.com/office/drawing/2014/main" id="{038A3BFB-3B6B-20D2-787A-6503982369D1}"/>
                </a:ext>
              </a:extLst>
            </p:cNvPr>
            <p:cNvSpPr/>
            <p:nvPr/>
          </p:nvSpPr>
          <p:spPr>
            <a:xfrm flipV="1">
              <a:off x="2416679" y="1548698"/>
              <a:ext cx="2393533" cy="687826"/>
            </a:xfrm>
            <a:custGeom>
              <a:avLst/>
              <a:gdLst>
                <a:gd name="connsiteX0" fmla="*/ 0 w 2428406"/>
                <a:gd name="connsiteY0" fmla="*/ 0 h 599621"/>
                <a:gd name="connsiteX1" fmla="*/ 1124262 w 2428406"/>
                <a:gd name="connsiteY1" fmla="*/ 599606 h 599621"/>
                <a:gd name="connsiteX2" fmla="*/ 2428406 w 2428406"/>
                <a:gd name="connsiteY2" fmla="*/ 14990 h 599621"/>
              </a:gdLst>
              <a:ahLst/>
              <a:cxnLst>
                <a:cxn ang="0">
                  <a:pos x="connsiteX0" y="connsiteY0"/>
                </a:cxn>
                <a:cxn ang="0">
                  <a:pos x="connsiteX1" y="connsiteY1"/>
                </a:cxn>
                <a:cxn ang="0">
                  <a:pos x="connsiteX2" y="connsiteY2"/>
                </a:cxn>
              </a:cxnLst>
              <a:rect l="l" t="t" r="r" b="b"/>
              <a:pathLst>
                <a:path w="2428406" h="599621">
                  <a:moveTo>
                    <a:pt x="0" y="0"/>
                  </a:moveTo>
                  <a:cubicBezTo>
                    <a:pt x="359764" y="298554"/>
                    <a:pt x="719528" y="597108"/>
                    <a:pt x="1124262" y="599606"/>
                  </a:cubicBezTo>
                  <a:cubicBezTo>
                    <a:pt x="1528996" y="602104"/>
                    <a:pt x="1978701" y="308547"/>
                    <a:pt x="2428406" y="14990"/>
                  </a:cubicBezTo>
                </a:path>
              </a:pathLst>
            </a:custGeom>
            <a:noFill/>
            <a:ln w="1905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pic>
          <p:nvPicPr>
            <p:cNvPr id="62" name="Picture 61">
              <a:extLst>
                <a:ext uri="{FF2B5EF4-FFF2-40B4-BE49-F238E27FC236}">
                  <a16:creationId xmlns:a16="http://schemas.microsoft.com/office/drawing/2014/main" id="{579F64C5-AE55-C0F8-1A5A-693CCDC3CE45}"/>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2272155" y="1688657"/>
              <a:ext cx="381257" cy="408049"/>
            </a:xfrm>
            <a:prstGeom prst="rect">
              <a:avLst/>
            </a:prstGeom>
          </p:spPr>
        </p:pic>
        <p:pic>
          <p:nvPicPr>
            <p:cNvPr id="63" name="Picture 62">
              <a:extLst>
                <a:ext uri="{FF2B5EF4-FFF2-40B4-BE49-F238E27FC236}">
                  <a16:creationId xmlns:a16="http://schemas.microsoft.com/office/drawing/2014/main" id="{57CA23CD-3F9F-A78A-4A37-BCD372CC9E74}"/>
                </a:ext>
              </a:extLst>
            </p:cNvPr>
            <p:cNvPicPr>
              <a:picLocks noChangeAspect="1"/>
            </p:cNvPicPr>
            <p:nvPr/>
          </p:nvPicPr>
          <p:blipFill>
            <a:blip r:embed="rId17" cstate="print">
              <a:extLst>
                <a:ext uri="{28A0092B-C50C-407E-A947-70E740481C1C}">
                  <a14:useLocalDpi xmlns:a14="http://schemas.microsoft.com/office/drawing/2010/main"/>
                </a:ext>
              </a:extLst>
            </a:blip>
            <a:stretch>
              <a:fillRect/>
            </a:stretch>
          </p:blipFill>
          <p:spPr>
            <a:xfrm>
              <a:off x="2829164" y="1655065"/>
              <a:ext cx="383712" cy="410676"/>
            </a:xfrm>
            <a:prstGeom prst="rect">
              <a:avLst/>
            </a:prstGeom>
          </p:spPr>
        </p:pic>
        <p:sp>
          <p:nvSpPr>
            <p:cNvPr id="64" name="TextBox 63">
              <a:extLst>
                <a:ext uri="{FF2B5EF4-FFF2-40B4-BE49-F238E27FC236}">
                  <a16:creationId xmlns:a16="http://schemas.microsoft.com/office/drawing/2014/main" id="{AA17A2E1-A22A-D897-4EF6-4561E8AAB002}"/>
                </a:ext>
              </a:extLst>
            </p:cNvPr>
            <p:cNvSpPr txBox="1"/>
            <p:nvPr/>
          </p:nvSpPr>
          <p:spPr>
            <a:xfrm>
              <a:off x="2065428" y="1506359"/>
              <a:ext cx="634313" cy="222396"/>
            </a:xfrm>
            <a:prstGeom prst="rect">
              <a:avLst/>
            </a:prstGeom>
            <a:noFill/>
          </p:spPr>
          <p:txBody>
            <a:bodyPr wrap="none" rtlCol="0">
              <a:spAutoFit/>
            </a:bodyPr>
            <a:lstStyle/>
            <a:p>
              <a:r>
                <a:rPr lang="en-AU" sz="1100" dirty="0"/>
                <a:t>Sell herd</a:t>
              </a:r>
            </a:p>
          </p:txBody>
        </p:sp>
        <p:pic>
          <p:nvPicPr>
            <p:cNvPr id="65" name="Picture 6" descr="Digital Certificate Icon Vector Images (over 8,400)">
              <a:extLst>
                <a:ext uri="{FF2B5EF4-FFF2-40B4-BE49-F238E27FC236}">
                  <a16:creationId xmlns:a16="http://schemas.microsoft.com/office/drawing/2014/main" id="{DDF0154E-B37B-3E62-1941-EDA20C3C29AC}"/>
                </a:ext>
              </a:extLst>
            </p:cNvPr>
            <p:cNvPicPr>
              <a:picLocks noChangeAspect="1" noChangeArrowheads="1"/>
            </p:cNvPicPr>
            <p:nvPr/>
          </p:nvPicPr>
          <p:blipFill>
            <a:blip r:embed="rId11" cstate="print">
              <a:duotone>
                <a:schemeClr val="accent5">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67849" y="4015052"/>
              <a:ext cx="409973" cy="500505"/>
            </a:xfrm>
            <a:prstGeom prst="rect">
              <a:avLst/>
            </a:prstGeom>
            <a:noFill/>
            <a:extLst>
              <a:ext uri="{909E8E84-426E-40DD-AFC4-6F175D3DCCD1}">
                <a14:hiddenFill xmlns:a14="http://schemas.microsoft.com/office/drawing/2010/main">
                  <a:solidFill>
                    <a:srgbClr val="FFFFFF"/>
                  </a:solidFill>
                </a14:hiddenFill>
              </a:ext>
            </a:extLst>
          </p:spPr>
        </p:pic>
        <p:sp>
          <p:nvSpPr>
            <p:cNvPr id="66" name="TextBox 65">
              <a:extLst>
                <a:ext uri="{FF2B5EF4-FFF2-40B4-BE49-F238E27FC236}">
                  <a16:creationId xmlns:a16="http://schemas.microsoft.com/office/drawing/2014/main" id="{C30F2EE7-9A69-0864-C0B0-10F826834A83}"/>
                </a:ext>
              </a:extLst>
            </p:cNvPr>
            <p:cNvSpPr txBox="1"/>
            <p:nvPr/>
          </p:nvSpPr>
          <p:spPr>
            <a:xfrm>
              <a:off x="2460741" y="4015956"/>
              <a:ext cx="774707" cy="313972"/>
            </a:xfrm>
            <a:prstGeom prst="rect">
              <a:avLst/>
            </a:prstGeom>
            <a:noFill/>
          </p:spPr>
          <p:txBody>
            <a:bodyPr wrap="square" rtlCol="0">
              <a:spAutoFit/>
            </a:bodyPr>
            <a:lstStyle/>
            <a:p>
              <a:r>
                <a:rPr lang="en-AU" sz="900" dirty="0"/>
                <a:t>Movement Event</a:t>
              </a:r>
            </a:p>
          </p:txBody>
        </p:sp>
        <p:pic>
          <p:nvPicPr>
            <p:cNvPr id="67" name="Picture 6" descr="Digital Certificate Icon Vector Images (over 8,400)">
              <a:extLst>
                <a:ext uri="{FF2B5EF4-FFF2-40B4-BE49-F238E27FC236}">
                  <a16:creationId xmlns:a16="http://schemas.microsoft.com/office/drawing/2014/main" id="{3DDD4FE9-A9A7-3713-6603-5402AE3C7D35}"/>
                </a:ext>
              </a:extLst>
            </p:cNvPr>
            <p:cNvPicPr>
              <a:picLocks noChangeAspect="1" noChangeArrowheads="1"/>
            </p:cNvPicPr>
            <p:nvPr/>
          </p:nvPicPr>
          <p:blipFill>
            <a:blip r:embed="rId11" cstate="print">
              <a:duotone>
                <a:schemeClr val="accent6">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2149511" y="4640748"/>
              <a:ext cx="409972" cy="500505"/>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a:extLst>
                <a:ext uri="{FF2B5EF4-FFF2-40B4-BE49-F238E27FC236}">
                  <a16:creationId xmlns:a16="http://schemas.microsoft.com/office/drawing/2014/main" id="{A67B829D-2F6D-C450-89BD-9A79C00E6ED8}"/>
                </a:ext>
              </a:extLst>
            </p:cNvPr>
            <p:cNvSpPr txBox="1"/>
            <p:nvPr/>
          </p:nvSpPr>
          <p:spPr>
            <a:xfrm>
              <a:off x="2447121" y="4662782"/>
              <a:ext cx="774707" cy="313972"/>
            </a:xfrm>
            <a:prstGeom prst="rect">
              <a:avLst/>
            </a:prstGeom>
            <a:noFill/>
          </p:spPr>
          <p:txBody>
            <a:bodyPr wrap="square" rtlCol="0">
              <a:spAutoFit/>
            </a:bodyPr>
            <a:lstStyle/>
            <a:p>
              <a:r>
                <a:rPr lang="en-AU" sz="900"/>
                <a:t>Livestock Passport</a:t>
              </a:r>
            </a:p>
          </p:txBody>
        </p:sp>
        <p:pic>
          <p:nvPicPr>
            <p:cNvPr id="69" name="Picture 68" descr="A red and white piece of meat&#10;&#10;Description automatically generated">
              <a:extLst>
                <a:ext uri="{FF2B5EF4-FFF2-40B4-BE49-F238E27FC236}">
                  <a16:creationId xmlns:a16="http://schemas.microsoft.com/office/drawing/2014/main" id="{F32298F1-ECBA-E160-FF42-43FC31D0095F}"/>
                </a:ext>
              </a:extLst>
            </p:cNvPr>
            <p:cNvPicPr>
              <a:picLocks noChangeAspect="1"/>
            </p:cNvPicPr>
            <p:nvPr/>
          </p:nvPicPr>
          <p:blipFill>
            <a:blip r:embed="rId18" cstate="print">
              <a:extLst>
                <a:ext uri="{28A0092B-C50C-407E-A947-70E740481C1C}">
                  <a14:useLocalDpi xmlns:a14="http://schemas.microsoft.com/office/drawing/2010/main"/>
                </a:ext>
              </a:extLst>
            </a:blip>
            <a:stretch>
              <a:fillRect/>
            </a:stretch>
          </p:blipFill>
          <p:spPr>
            <a:xfrm>
              <a:off x="5754170" y="3268880"/>
              <a:ext cx="458023" cy="459081"/>
            </a:xfrm>
            <a:prstGeom prst="rect">
              <a:avLst/>
            </a:prstGeom>
          </p:spPr>
        </p:pic>
        <p:pic>
          <p:nvPicPr>
            <p:cNvPr id="70" name="Picture 69" descr="A white cow on a blue circle&#10;&#10;Description automatically generated">
              <a:extLst>
                <a:ext uri="{FF2B5EF4-FFF2-40B4-BE49-F238E27FC236}">
                  <a16:creationId xmlns:a16="http://schemas.microsoft.com/office/drawing/2014/main" id="{24DC2AEE-FE82-1436-A312-DE251C546B79}"/>
                </a:ext>
              </a:extLst>
            </p:cNvPr>
            <p:cNvPicPr>
              <a:picLocks noChangeAspect="1"/>
            </p:cNvPicPr>
            <p:nvPr/>
          </p:nvPicPr>
          <p:blipFill>
            <a:blip r:embed="rId19" cstate="print">
              <a:extLst>
                <a:ext uri="{28A0092B-C50C-407E-A947-70E740481C1C}">
                  <a14:useLocalDpi xmlns:a14="http://schemas.microsoft.com/office/drawing/2010/main"/>
                </a:ext>
              </a:extLst>
            </a:blip>
            <a:stretch>
              <a:fillRect/>
            </a:stretch>
          </p:blipFill>
          <p:spPr>
            <a:xfrm>
              <a:off x="4434003" y="3232982"/>
              <a:ext cx="551997" cy="553272"/>
            </a:xfrm>
            <a:prstGeom prst="rect">
              <a:avLst/>
            </a:prstGeom>
          </p:spPr>
        </p:pic>
        <p:pic>
          <p:nvPicPr>
            <p:cNvPr id="71" name="Picture 70" descr="A wheat ears on a black background&#10;&#10;Description automatically generated">
              <a:extLst>
                <a:ext uri="{FF2B5EF4-FFF2-40B4-BE49-F238E27FC236}">
                  <a16:creationId xmlns:a16="http://schemas.microsoft.com/office/drawing/2014/main" id="{4B201345-F100-C932-888B-9A70C67D8AA5}"/>
                </a:ext>
              </a:extLst>
            </p:cNvPr>
            <p:cNvPicPr>
              <a:picLocks noChangeAspect="1"/>
            </p:cNvPicPr>
            <p:nvPr/>
          </p:nvPicPr>
          <p:blipFill>
            <a:blip r:embed="rId20" cstate="print">
              <a:extLst>
                <a:ext uri="{28A0092B-C50C-407E-A947-70E740481C1C}">
                  <a14:useLocalDpi xmlns:a14="http://schemas.microsoft.com/office/drawing/2010/main"/>
                </a:ext>
              </a:extLst>
            </a:blip>
            <a:stretch>
              <a:fillRect/>
            </a:stretch>
          </p:blipFill>
          <p:spPr>
            <a:xfrm>
              <a:off x="3021020" y="3248933"/>
              <a:ext cx="551998" cy="553273"/>
            </a:xfrm>
            <a:prstGeom prst="rect">
              <a:avLst/>
            </a:prstGeom>
          </p:spPr>
        </p:pic>
        <p:pic>
          <p:nvPicPr>
            <p:cNvPr id="72" name="Picture 71" descr="A cow in a circle&#10;&#10;Description automatically generated">
              <a:extLst>
                <a:ext uri="{FF2B5EF4-FFF2-40B4-BE49-F238E27FC236}">
                  <a16:creationId xmlns:a16="http://schemas.microsoft.com/office/drawing/2014/main" id="{83279860-FB8B-DE18-CDD4-898734877159}"/>
                </a:ext>
              </a:extLst>
            </p:cNvPr>
            <p:cNvPicPr>
              <a:picLocks noChangeAspect="1"/>
            </p:cNvPicPr>
            <p:nvPr/>
          </p:nvPicPr>
          <p:blipFill>
            <a:blip r:embed="rId21" cstate="print">
              <a:extLst>
                <a:ext uri="{28A0092B-C50C-407E-A947-70E740481C1C}">
                  <a14:useLocalDpi xmlns:a14="http://schemas.microsoft.com/office/drawing/2010/main"/>
                </a:ext>
              </a:extLst>
            </a:blip>
            <a:stretch>
              <a:fillRect/>
            </a:stretch>
          </p:blipFill>
          <p:spPr>
            <a:xfrm>
              <a:off x="1954510" y="3242189"/>
              <a:ext cx="464547" cy="465621"/>
            </a:xfrm>
            <a:prstGeom prst="rect">
              <a:avLst/>
            </a:prstGeom>
          </p:spPr>
        </p:pic>
        <p:sp>
          <p:nvSpPr>
            <p:cNvPr id="73" name="TextBox 72">
              <a:extLst>
                <a:ext uri="{FF2B5EF4-FFF2-40B4-BE49-F238E27FC236}">
                  <a16:creationId xmlns:a16="http://schemas.microsoft.com/office/drawing/2014/main" id="{52296B21-0B34-F81C-FFF7-27CBD5F3979D}"/>
                </a:ext>
              </a:extLst>
            </p:cNvPr>
            <p:cNvSpPr txBox="1"/>
            <p:nvPr/>
          </p:nvSpPr>
          <p:spPr>
            <a:xfrm>
              <a:off x="2217440" y="3263399"/>
              <a:ext cx="955594" cy="366300"/>
            </a:xfrm>
            <a:prstGeom prst="rect">
              <a:avLst/>
            </a:prstGeom>
            <a:noFill/>
          </p:spPr>
          <p:txBody>
            <a:bodyPr wrap="square" rtlCol="0">
              <a:spAutoFit/>
            </a:bodyPr>
            <a:lstStyle/>
            <a:p>
              <a:pPr algn="ctr"/>
              <a:r>
                <a:rPr lang="en-AU" sz="1100" b="1" dirty="0"/>
                <a:t>Wagyu Wonder</a:t>
              </a:r>
            </a:p>
          </p:txBody>
        </p:sp>
        <p:sp>
          <p:nvSpPr>
            <p:cNvPr id="74" name="TextBox 73">
              <a:extLst>
                <a:ext uri="{FF2B5EF4-FFF2-40B4-BE49-F238E27FC236}">
                  <a16:creationId xmlns:a16="http://schemas.microsoft.com/office/drawing/2014/main" id="{8D05E430-D186-F6DD-F356-22B6B65F6A16}"/>
                </a:ext>
              </a:extLst>
            </p:cNvPr>
            <p:cNvSpPr txBox="1"/>
            <p:nvPr/>
          </p:nvSpPr>
          <p:spPr>
            <a:xfrm>
              <a:off x="3483294" y="3296127"/>
              <a:ext cx="703348" cy="366300"/>
            </a:xfrm>
            <a:prstGeom prst="rect">
              <a:avLst/>
            </a:prstGeom>
            <a:noFill/>
          </p:spPr>
          <p:txBody>
            <a:bodyPr wrap="square" rtlCol="0">
              <a:spAutoFit/>
            </a:bodyPr>
            <a:lstStyle/>
            <a:p>
              <a:r>
                <a:rPr lang="en-AU" sz="1100" b="1" dirty="0"/>
                <a:t>Golden Grains</a:t>
              </a:r>
            </a:p>
          </p:txBody>
        </p:sp>
        <p:sp>
          <p:nvSpPr>
            <p:cNvPr id="75" name="TextBox 74">
              <a:extLst>
                <a:ext uri="{FF2B5EF4-FFF2-40B4-BE49-F238E27FC236}">
                  <a16:creationId xmlns:a16="http://schemas.microsoft.com/office/drawing/2014/main" id="{E8174FD8-4BAB-77C2-475B-AC8B2EC22669}"/>
                </a:ext>
              </a:extLst>
            </p:cNvPr>
            <p:cNvSpPr txBox="1"/>
            <p:nvPr/>
          </p:nvSpPr>
          <p:spPr>
            <a:xfrm>
              <a:off x="4930482" y="3295241"/>
              <a:ext cx="787548" cy="366300"/>
            </a:xfrm>
            <a:prstGeom prst="rect">
              <a:avLst/>
            </a:prstGeom>
            <a:noFill/>
          </p:spPr>
          <p:txBody>
            <a:bodyPr wrap="square" rtlCol="0">
              <a:spAutoFit/>
            </a:bodyPr>
            <a:lstStyle/>
            <a:p>
              <a:r>
                <a:rPr lang="en-AU" sz="1100" b="1" dirty="0"/>
                <a:t>Fabulous Feeders</a:t>
              </a:r>
            </a:p>
          </p:txBody>
        </p:sp>
        <p:sp>
          <p:nvSpPr>
            <p:cNvPr id="76" name="TextBox 75">
              <a:extLst>
                <a:ext uri="{FF2B5EF4-FFF2-40B4-BE49-F238E27FC236}">
                  <a16:creationId xmlns:a16="http://schemas.microsoft.com/office/drawing/2014/main" id="{3DC2954B-4816-1416-D049-13759FC03EAC}"/>
                </a:ext>
              </a:extLst>
            </p:cNvPr>
            <p:cNvSpPr txBox="1"/>
            <p:nvPr/>
          </p:nvSpPr>
          <p:spPr>
            <a:xfrm>
              <a:off x="6194245" y="3274798"/>
              <a:ext cx="863091" cy="366300"/>
            </a:xfrm>
            <a:prstGeom prst="rect">
              <a:avLst/>
            </a:prstGeom>
            <a:noFill/>
          </p:spPr>
          <p:txBody>
            <a:bodyPr wrap="square" rtlCol="0">
              <a:spAutoFit/>
            </a:bodyPr>
            <a:lstStyle/>
            <a:p>
              <a:r>
                <a:rPr lang="en-AU" sz="1100" b="1" dirty="0"/>
                <a:t>Pete’s Meats</a:t>
              </a:r>
            </a:p>
          </p:txBody>
        </p:sp>
        <p:pic>
          <p:nvPicPr>
            <p:cNvPr id="82" name="Picture 10" descr="Bringing CERES TAGs to life with Cibo Labs data science">
              <a:extLst>
                <a:ext uri="{FF2B5EF4-FFF2-40B4-BE49-F238E27FC236}">
                  <a16:creationId xmlns:a16="http://schemas.microsoft.com/office/drawing/2014/main" id="{92F3B3AD-DD14-1FBB-0C1C-DE90AF9E1BC3}"/>
                </a:ext>
              </a:extLst>
            </p:cNvPr>
            <p:cNvPicPr>
              <a:picLocks noChangeAspect="1" noChangeArrowheads="1"/>
            </p:cNvPicPr>
            <p:nvPr/>
          </p:nvPicPr>
          <p:blipFill>
            <a:blip r:embed="rId22" cstate="print">
              <a:extLst>
                <a:ext uri="{28A0092B-C50C-407E-A947-70E740481C1C}">
                  <a14:useLocalDpi xmlns:a14="http://schemas.microsoft.com/office/drawing/2010/main"/>
                </a:ext>
              </a:extLst>
            </a:blip>
            <a:srcRect/>
            <a:stretch>
              <a:fillRect/>
            </a:stretch>
          </p:blipFill>
          <p:spPr bwMode="auto">
            <a:xfrm>
              <a:off x="641157" y="3290797"/>
              <a:ext cx="1260762" cy="488480"/>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D7096E7A-D929-601F-8B40-FBA794C1B4F8}"/>
                </a:ext>
              </a:extLst>
            </p:cNvPr>
            <p:cNvSpPr txBox="1"/>
            <p:nvPr/>
          </p:nvSpPr>
          <p:spPr>
            <a:xfrm>
              <a:off x="8483427" y="5447911"/>
              <a:ext cx="476493" cy="261643"/>
            </a:xfrm>
            <a:prstGeom prst="rect">
              <a:avLst/>
            </a:prstGeom>
            <a:noFill/>
          </p:spPr>
          <p:txBody>
            <a:bodyPr wrap="none" rtlCol="0">
              <a:spAutoFit/>
            </a:bodyPr>
            <a:lstStyle/>
            <a:p>
              <a:r>
                <a:rPr lang="en-AU" sz="1400" b="1" dirty="0"/>
                <a:t>You!</a:t>
              </a:r>
            </a:p>
          </p:txBody>
        </p:sp>
        <p:pic>
          <p:nvPicPr>
            <p:cNvPr id="84" name="Picture 2" descr="Auditor - Free professions and jobs icons">
              <a:extLst>
                <a:ext uri="{FF2B5EF4-FFF2-40B4-BE49-F238E27FC236}">
                  <a16:creationId xmlns:a16="http://schemas.microsoft.com/office/drawing/2014/main" id="{8F0A388C-A34F-FE6E-D906-214D17009640}"/>
                </a:ext>
              </a:extLst>
            </p:cNvPr>
            <p:cNvPicPr>
              <a:picLocks noChangeAspect="1" noChangeArrowheads="1"/>
            </p:cNvPicPr>
            <p:nvPr/>
          </p:nvPicPr>
          <p:blipFill>
            <a:blip r:embed="rId23" cstate="print">
              <a:extLst>
                <a:ext uri="{28A0092B-C50C-407E-A947-70E740481C1C}">
                  <a14:useLocalDpi xmlns:a14="http://schemas.microsoft.com/office/drawing/2010/main"/>
                </a:ext>
              </a:extLst>
            </a:blip>
            <a:srcRect/>
            <a:stretch>
              <a:fillRect/>
            </a:stretch>
          </p:blipFill>
          <p:spPr bwMode="auto">
            <a:xfrm>
              <a:off x="8435708" y="4673852"/>
              <a:ext cx="637127" cy="697901"/>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84">
              <a:extLst>
                <a:ext uri="{FF2B5EF4-FFF2-40B4-BE49-F238E27FC236}">
                  <a16:creationId xmlns:a16="http://schemas.microsoft.com/office/drawing/2014/main" id="{561F34EF-1145-C207-729D-895225E2FB23}"/>
                </a:ext>
              </a:extLst>
            </p:cNvPr>
            <p:cNvSpPr txBox="1"/>
            <p:nvPr/>
          </p:nvSpPr>
          <p:spPr>
            <a:xfrm>
              <a:off x="8177950" y="4174904"/>
              <a:ext cx="1181980" cy="366300"/>
            </a:xfrm>
            <a:prstGeom prst="rect">
              <a:avLst/>
            </a:prstGeom>
            <a:noFill/>
          </p:spPr>
          <p:txBody>
            <a:bodyPr wrap="square" rtlCol="0">
              <a:spAutoFit/>
            </a:bodyPr>
            <a:lstStyle/>
            <a:p>
              <a:r>
                <a:rPr lang="en-AU" sz="1100" dirty="0"/>
                <a:t>And follow the linked data trail</a:t>
              </a:r>
            </a:p>
          </p:txBody>
        </p:sp>
        <p:sp>
          <p:nvSpPr>
            <p:cNvPr id="86" name="Freeform 85">
              <a:extLst>
                <a:ext uri="{FF2B5EF4-FFF2-40B4-BE49-F238E27FC236}">
                  <a16:creationId xmlns:a16="http://schemas.microsoft.com/office/drawing/2014/main" id="{83322F26-3A8F-5A71-0EC2-0A7997389365}"/>
                </a:ext>
              </a:extLst>
            </p:cNvPr>
            <p:cNvSpPr/>
            <p:nvPr/>
          </p:nvSpPr>
          <p:spPr>
            <a:xfrm>
              <a:off x="7489496" y="4674080"/>
              <a:ext cx="875838" cy="394148"/>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grpSp>
          <p:nvGrpSpPr>
            <p:cNvPr id="87" name="Group 86">
              <a:extLst>
                <a:ext uri="{FF2B5EF4-FFF2-40B4-BE49-F238E27FC236}">
                  <a16:creationId xmlns:a16="http://schemas.microsoft.com/office/drawing/2014/main" id="{425C97EA-3A6B-AF70-6BAD-C39A82303009}"/>
                </a:ext>
              </a:extLst>
            </p:cNvPr>
            <p:cNvGrpSpPr/>
            <p:nvPr/>
          </p:nvGrpSpPr>
          <p:grpSpPr>
            <a:xfrm>
              <a:off x="6486146" y="4724824"/>
              <a:ext cx="997357" cy="680032"/>
              <a:chOff x="986379" y="3390900"/>
              <a:chExt cx="8229600" cy="5719412"/>
            </a:xfrm>
          </p:grpSpPr>
          <p:pic>
            <p:nvPicPr>
              <p:cNvPr id="88" name="Picture 2" descr="Meat Packaging Cost">
                <a:extLst>
                  <a:ext uri="{FF2B5EF4-FFF2-40B4-BE49-F238E27FC236}">
                    <a16:creationId xmlns:a16="http://schemas.microsoft.com/office/drawing/2014/main" id="{CD73EFEE-5780-FAEE-A3D4-F86038B1926F}"/>
                  </a:ext>
                </a:extLst>
              </p:cNvPr>
              <p:cNvPicPr>
                <a:picLocks noChangeAspect="1" noChangeArrowheads="1"/>
              </p:cNvPicPr>
              <p:nvPr/>
            </p:nvPicPr>
            <p:blipFill>
              <a:blip r:embed="rId24" cstate="print">
                <a:extLst>
                  <a:ext uri="{28A0092B-C50C-407E-A947-70E740481C1C}">
                    <a14:useLocalDpi xmlns:a14="http://schemas.microsoft.com/office/drawing/2010/main"/>
                  </a:ext>
                </a:extLst>
              </a:blip>
              <a:srcRect/>
              <a:stretch>
                <a:fillRect/>
              </a:stretch>
            </p:blipFill>
            <p:spPr bwMode="auto">
              <a:xfrm>
                <a:off x="986379" y="3390900"/>
                <a:ext cx="8229600" cy="5719412"/>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88" descr="A close-up of a bar code&#10;&#10;Description automatically generated">
                <a:extLst>
                  <a:ext uri="{FF2B5EF4-FFF2-40B4-BE49-F238E27FC236}">
                    <a16:creationId xmlns:a16="http://schemas.microsoft.com/office/drawing/2014/main" id="{4FDBD977-75F7-F0BE-D0D5-28DAEF8263BC}"/>
                  </a:ext>
                </a:extLst>
              </p:cNvPr>
              <p:cNvPicPr>
                <a:picLocks noChangeAspect="1"/>
              </p:cNvPicPr>
              <p:nvPr/>
            </p:nvPicPr>
            <p:blipFill>
              <a:blip r:embed="rId25" cstate="print">
                <a:extLst>
                  <a:ext uri="{28A0092B-C50C-407E-A947-70E740481C1C}">
                    <a14:useLocalDpi xmlns:a14="http://schemas.microsoft.com/office/drawing/2010/main"/>
                  </a:ext>
                </a:extLst>
              </a:blip>
              <a:stretch>
                <a:fillRect/>
              </a:stretch>
            </p:blipFill>
            <p:spPr>
              <a:xfrm>
                <a:off x="6298525" y="6804888"/>
                <a:ext cx="1820618" cy="1397765"/>
              </a:xfrm>
              <a:prstGeom prst="rect">
                <a:avLst/>
              </a:prstGeom>
            </p:spPr>
          </p:pic>
        </p:grpSp>
        <p:sp>
          <p:nvSpPr>
            <p:cNvPr id="91" name="TextBox 90">
              <a:extLst>
                <a:ext uri="{FF2B5EF4-FFF2-40B4-BE49-F238E27FC236}">
                  <a16:creationId xmlns:a16="http://schemas.microsoft.com/office/drawing/2014/main" id="{9E351C75-B696-3691-5456-AD25BAE73601}"/>
                </a:ext>
              </a:extLst>
            </p:cNvPr>
            <p:cNvSpPr txBox="1"/>
            <p:nvPr/>
          </p:nvSpPr>
          <p:spPr>
            <a:xfrm>
              <a:off x="9663098" y="1614120"/>
              <a:ext cx="1182484" cy="654107"/>
            </a:xfrm>
            <a:prstGeom prst="rect">
              <a:avLst/>
            </a:prstGeom>
            <a:noFill/>
          </p:spPr>
          <p:txBody>
            <a:bodyPr wrap="square" rtlCol="0">
              <a:spAutoFit/>
            </a:bodyPr>
            <a:lstStyle/>
            <a:p>
              <a:r>
                <a:rPr lang="en-AU" sz="1100" b="1" dirty="0">
                  <a:solidFill>
                    <a:srgbClr val="FF0000"/>
                  </a:solidFill>
                </a:rPr>
                <a:t>Take out your phones and scan this to get the sample app.</a:t>
              </a:r>
            </a:p>
          </p:txBody>
        </p:sp>
        <p:pic>
          <p:nvPicPr>
            <p:cNvPr id="93" name="Picture 92" descr="A qr code on a white background&#10;&#10;Description automatically generated">
              <a:extLst>
                <a:ext uri="{FF2B5EF4-FFF2-40B4-BE49-F238E27FC236}">
                  <a16:creationId xmlns:a16="http://schemas.microsoft.com/office/drawing/2014/main" id="{34B28457-F1FB-3013-1E94-3D9714A6D171}"/>
                </a:ext>
              </a:extLst>
            </p:cNvPr>
            <p:cNvPicPr>
              <a:picLocks noChangeAspect="1"/>
            </p:cNvPicPr>
            <p:nvPr/>
          </p:nvPicPr>
          <p:blipFill>
            <a:blip r:embed="rId26">
              <a:extLst>
                <a:ext uri="{28A0092B-C50C-407E-A947-70E740481C1C}">
                  <a14:useLocalDpi xmlns:a14="http://schemas.microsoft.com/office/drawing/2010/main"/>
                </a:ext>
              </a:extLst>
            </a:blip>
            <a:stretch>
              <a:fillRect/>
            </a:stretch>
          </p:blipFill>
          <p:spPr>
            <a:xfrm>
              <a:off x="8299045" y="1443001"/>
              <a:ext cx="1112556" cy="1112556"/>
            </a:xfrm>
            <a:prstGeom prst="rect">
              <a:avLst/>
            </a:prstGeom>
          </p:spPr>
        </p:pic>
        <p:sp>
          <p:nvSpPr>
            <p:cNvPr id="94" name="TextBox 93">
              <a:extLst>
                <a:ext uri="{FF2B5EF4-FFF2-40B4-BE49-F238E27FC236}">
                  <a16:creationId xmlns:a16="http://schemas.microsoft.com/office/drawing/2014/main" id="{F0935AA0-FD42-98CD-96D2-680CC075D648}"/>
                </a:ext>
              </a:extLst>
            </p:cNvPr>
            <p:cNvSpPr txBox="1"/>
            <p:nvPr/>
          </p:nvSpPr>
          <p:spPr>
            <a:xfrm>
              <a:off x="9727546" y="3246124"/>
              <a:ext cx="1182484" cy="510204"/>
            </a:xfrm>
            <a:prstGeom prst="rect">
              <a:avLst/>
            </a:prstGeom>
            <a:noFill/>
          </p:spPr>
          <p:txBody>
            <a:bodyPr wrap="square" rtlCol="0">
              <a:spAutoFit/>
            </a:bodyPr>
            <a:lstStyle/>
            <a:p>
              <a:r>
                <a:rPr lang="en-AU" sz="1100" b="1" dirty="0">
                  <a:solidFill>
                    <a:srgbClr val="FF0000"/>
                  </a:solidFill>
                </a:rPr>
                <a:t>Then scan the barcode on the meat product</a:t>
              </a:r>
            </a:p>
          </p:txBody>
        </p:sp>
        <p:sp>
          <p:nvSpPr>
            <p:cNvPr id="95" name="Freeform 94">
              <a:extLst>
                <a:ext uri="{FF2B5EF4-FFF2-40B4-BE49-F238E27FC236}">
                  <a16:creationId xmlns:a16="http://schemas.microsoft.com/office/drawing/2014/main" id="{C7CB8557-74B0-9030-1EE3-46679EF6B8D1}"/>
                </a:ext>
              </a:extLst>
            </p:cNvPr>
            <p:cNvSpPr/>
            <p:nvPr/>
          </p:nvSpPr>
          <p:spPr>
            <a:xfrm>
              <a:off x="5846046" y="5016168"/>
              <a:ext cx="672180" cy="177816"/>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6" name="Freeform 95">
              <a:extLst>
                <a:ext uri="{FF2B5EF4-FFF2-40B4-BE49-F238E27FC236}">
                  <a16:creationId xmlns:a16="http://schemas.microsoft.com/office/drawing/2014/main" id="{63D49F31-394C-3A75-686D-8D08DE52B93E}"/>
                </a:ext>
              </a:extLst>
            </p:cNvPr>
            <p:cNvSpPr/>
            <p:nvPr/>
          </p:nvSpPr>
          <p:spPr>
            <a:xfrm rot="3667340" flipV="1">
              <a:off x="5235460" y="4550417"/>
              <a:ext cx="820680" cy="665782"/>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7" name="Freeform 96">
              <a:extLst>
                <a:ext uri="{FF2B5EF4-FFF2-40B4-BE49-F238E27FC236}">
                  <a16:creationId xmlns:a16="http://schemas.microsoft.com/office/drawing/2014/main" id="{E3F16EDE-2A6D-E104-1D39-BF20B8E7D1B0}"/>
                </a:ext>
              </a:extLst>
            </p:cNvPr>
            <p:cNvSpPr/>
            <p:nvPr/>
          </p:nvSpPr>
          <p:spPr>
            <a:xfrm rot="20701123">
              <a:off x="4856144" y="4287348"/>
              <a:ext cx="966517" cy="825577"/>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8" name="Freeform 97">
              <a:extLst>
                <a:ext uri="{FF2B5EF4-FFF2-40B4-BE49-F238E27FC236}">
                  <a16:creationId xmlns:a16="http://schemas.microsoft.com/office/drawing/2014/main" id="{55CCB8FF-23D8-7AB0-AA05-3099258E2D40}"/>
                </a:ext>
              </a:extLst>
            </p:cNvPr>
            <p:cNvSpPr/>
            <p:nvPr/>
          </p:nvSpPr>
          <p:spPr>
            <a:xfrm rot="2548453">
              <a:off x="2553478" y="4179072"/>
              <a:ext cx="2267302" cy="922958"/>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99" name="Freeform 98">
              <a:extLst>
                <a:ext uri="{FF2B5EF4-FFF2-40B4-BE49-F238E27FC236}">
                  <a16:creationId xmlns:a16="http://schemas.microsoft.com/office/drawing/2014/main" id="{0E3C5D9A-8A73-CC2E-C2AA-9A0C8F9FAC5A}"/>
                </a:ext>
              </a:extLst>
            </p:cNvPr>
            <p:cNvSpPr/>
            <p:nvPr/>
          </p:nvSpPr>
          <p:spPr>
            <a:xfrm rot="7618661" flipH="1" flipV="1">
              <a:off x="1981263" y="4379945"/>
              <a:ext cx="328038" cy="396415"/>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100" name="Freeform 99">
              <a:extLst>
                <a:ext uri="{FF2B5EF4-FFF2-40B4-BE49-F238E27FC236}">
                  <a16:creationId xmlns:a16="http://schemas.microsoft.com/office/drawing/2014/main" id="{353B2CBC-7092-9038-6A51-8E4659B1B891}"/>
                </a:ext>
              </a:extLst>
            </p:cNvPr>
            <p:cNvSpPr/>
            <p:nvPr/>
          </p:nvSpPr>
          <p:spPr>
            <a:xfrm rot="1761864" flipV="1">
              <a:off x="1232729" y="4557116"/>
              <a:ext cx="1055000" cy="330046"/>
            </a:xfrm>
            <a:custGeom>
              <a:avLst/>
              <a:gdLst>
                <a:gd name="connsiteX0" fmla="*/ 1979271 w 1979271"/>
                <a:gd name="connsiteY0" fmla="*/ 88050 h 504739"/>
                <a:gd name="connsiteX1" fmla="*/ 1226916 w 1979271"/>
                <a:gd name="connsiteY1" fmla="*/ 30177 h 504739"/>
                <a:gd name="connsiteX2" fmla="*/ 0 w 1979271"/>
                <a:gd name="connsiteY2" fmla="*/ 504739 h 504739"/>
              </a:gdLst>
              <a:ahLst/>
              <a:cxnLst>
                <a:cxn ang="0">
                  <a:pos x="connsiteX0" y="connsiteY0"/>
                </a:cxn>
                <a:cxn ang="0">
                  <a:pos x="connsiteX1" y="connsiteY1"/>
                </a:cxn>
                <a:cxn ang="0">
                  <a:pos x="connsiteX2" y="connsiteY2"/>
                </a:cxn>
              </a:cxnLst>
              <a:rect l="l" t="t" r="r" b="b"/>
              <a:pathLst>
                <a:path w="1979271" h="504739">
                  <a:moveTo>
                    <a:pt x="1979271" y="88050"/>
                  </a:moveTo>
                  <a:cubicBezTo>
                    <a:pt x="1768032" y="24389"/>
                    <a:pt x="1556794" y="-39271"/>
                    <a:pt x="1226916" y="30177"/>
                  </a:cubicBezTo>
                  <a:cubicBezTo>
                    <a:pt x="897038" y="99625"/>
                    <a:pt x="448519" y="302182"/>
                    <a:pt x="0" y="504739"/>
                  </a:cubicBezTo>
                </a:path>
              </a:pathLst>
            </a:custGeom>
            <a:noFill/>
            <a:ln w="38100">
              <a:solidFill>
                <a:schemeClr val="accent1"/>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a:p>
          </p:txBody>
        </p:sp>
        <p:sp>
          <p:nvSpPr>
            <p:cNvPr id="101" name="Oval 100">
              <a:extLst>
                <a:ext uri="{FF2B5EF4-FFF2-40B4-BE49-F238E27FC236}">
                  <a16:creationId xmlns:a16="http://schemas.microsoft.com/office/drawing/2014/main" id="{37FD26CA-F31B-0EA5-9589-C6958A0AE57D}"/>
                </a:ext>
              </a:extLst>
            </p:cNvPr>
            <p:cNvSpPr/>
            <p:nvPr/>
          </p:nvSpPr>
          <p:spPr>
            <a:xfrm>
              <a:off x="7853284" y="4578152"/>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1</a:t>
              </a:r>
            </a:p>
          </p:txBody>
        </p:sp>
        <p:sp>
          <p:nvSpPr>
            <p:cNvPr id="102" name="Oval 101">
              <a:extLst>
                <a:ext uri="{FF2B5EF4-FFF2-40B4-BE49-F238E27FC236}">
                  <a16:creationId xmlns:a16="http://schemas.microsoft.com/office/drawing/2014/main" id="{AE1746A4-E8A7-3A66-004A-32A9B8437C03}"/>
                </a:ext>
              </a:extLst>
            </p:cNvPr>
            <p:cNvSpPr/>
            <p:nvPr/>
          </p:nvSpPr>
          <p:spPr>
            <a:xfrm>
              <a:off x="6128168" y="4859222"/>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2</a:t>
              </a:r>
            </a:p>
          </p:txBody>
        </p:sp>
        <p:sp>
          <p:nvSpPr>
            <p:cNvPr id="103" name="Oval 102">
              <a:extLst>
                <a:ext uri="{FF2B5EF4-FFF2-40B4-BE49-F238E27FC236}">
                  <a16:creationId xmlns:a16="http://schemas.microsoft.com/office/drawing/2014/main" id="{0D15C385-A132-50B1-5FCE-B95045A6F4DB}"/>
                </a:ext>
              </a:extLst>
            </p:cNvPr>
            <p:cNvSpPr/>
            <p:nvPr/>
          </p:nvSpPr>
          <p:spPr>
            <a:xfrm>
              <a:off x="5296316" y="4881788"/>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3</a:t>
              </a:r>
            </a:p>
          </p:txBody>
        </p:sp>
        <p:sp>
          <p:nvSpPr>
            <p:cNvPr id="104" name="Oval 103">
              <a:extLst>
                <a:ext uri="{FF2B5EF4-FFF2-40B4-BE49-F238E27FC236}">
                  <a16:creationId xmlns:a16="http://schemas.microsoft.com/office/drawing/2014/main" id="{AB75FBA3-A64A-E331-A077-FECB7F35B7EB}"/>
                </a:ext>
              </a:extLst>
            </p:cNvPr>
            <p:cNvSpPr/>
            <p:nvPr/>
          </p:nvSpPr>
          <p:spPr>
            <a:xfrm>
              <a:off x="5142822" y="4397970"/>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4</a:t>
              </a:r>
            </a:p>
          </p:txBody>
        </p:sp>
        <p:sp>
          <p:nvSpPr>
            <p:cNvPr id="105" name="Oval 104">
              <a:extLst>
                <a:ext uri="{FF2B5EF4-FFF2-40B4-BE49-F238E27FC236}">
                  <a16:creationId xmlns:a16="http://schemas.microsoft.com/office/drawing/2014/main" id="{F55F3CB4-0288-B431-DC65-FBD8BED120E6}"/>
                </a:ext>
              </a:extLst>
            </p:cNvPr>
            <p:cNvSpPr/>
            <p:nvPr/>
          </p:nvSpPr>
          <p:spPr>
            <a:xfrm>
              <a:off x="4077013" y="4484174"/>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5</a:t>
              </a:r>
            </a:p>
          </p:txBody>
        </p:sp>
        <p:sp>
          <p:nvSpPr>
            <p:cNvPr id="106" name="Oval 105">
              <a:extLst>
                <a:ext uri="{FF2B5EF4-FFF2-40B4-BE49-F238E27FC236}">
                  <a16:creationId xmlns:a16="http://schemas.microsoft.com/office/drawing/2014/main" id="{814845F3-30E6-1206-2B77-B82CD036FE0E}"/>
                </a:ext>
              </a:extLst>
            </p:cNvPr>
            <p:cNvSpPr/>
            <p:nvPr/>
          </p:nvSpPr>
          <p:spPr>
            <a:xfrm>
              <a:off x="1935709" y="4248173"/>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6</a:t>
              </a:r>
            </a:p>
          </p:txBody>
        </p:sp>
        <p:sp>
          <p:nvSpPr>
            <p:cNvPr id="107" name="Oval 106">
              <a:extLst>
                <a:ext uri="{FF2B5EF4-FFF2-40B4-BE49-F238E27FC236}">
                  <a16:creationId xmlns:a16="http://schemas.microsoft.com/office/drawing/2014/main" id="{9118F41D-4D83-A349-B63F-71ADF87A3199}"/>
                </a:ext>
              </a:extLst>
            </p:cNvPr>
            <p:cNvSpPr/>
            <p:nvPr/>
          </p:nvSpPr>
          <p:spPr>
            <a:xfrm>
              <a:off x="1748913" y="4941788"/>
              <a:ext cx="293372" cy="28203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t>7</a:t>
              </a:r>
            </a:p>
          </p:txBody>
        </p:sp>
        <p:pic>
          <p:nvPicPr>
            <p:cNvPr id="108" name="Picture 107" descr="A close-up of a bar code&#10;&#10;Description automatically generated">
              <a:extLst>
                <a:ext uri="{FF2B5EF4-FFF2-40B4-BE49-F238E27FC236}">
                  <a16:creationId xmlns:a16="http://schemas.microsoft.com/office/drawing/2014/main" id="{E3F4147B-643C-F1EB-231F-33BDB999D1AE}"/>
                </a:ext>
              </a:extLst>
            </p:cNvPr>
            <p:cNvPicPr>
              <a:picLocks noChangeAspect="1"/>
            </p:cNvPicPr>
            <p:nvPr/>
          </p:nvPicPr>
          <p:blipFill>
            <a:blip r:embed="rId27">
              <a:extLst>
                <a:ext uri="{28A0092B-C50C-407E-A947-70E740481C1C}">
                  <a14:useLocalDpi xmlns:a14="http://schemas.microsoft.com/office/drawing/2010/main"/>
                </a:ext>
              </a:extLst>
            </a:blip>
            <a:stretch>
              <a:fillRect/>
            </a:stretch>
          </p:blipFill>
          <p:spPr>
            <a:xfrm>
              <a:off x="7973835" y="2946329"/>
              <a:ext cx="1499795" cy="1151456"/>
            </a:xfrm>
            <a:prstGeom prst="rect">
              <a:avLst/>
            </a:prstGeom>
          </p:spPr>
        </p:pic>
      </p:grpSp>
    </p:spTree>
    <p:extLst>
      <p:ext uri="{BB962C8B-B14F-4D97-AF65-F5344CB8AC3E}">
        <p14:creationId xmlns:p14="http://schemas.microsoft.com/office/powerpoint/2010/main" val="19161747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115059</TotalTime>
  <Words>329</Words>
  <Application>Microsoft Macintosh PowerPoint</Application>
  <PresentationFormat>Widescreen</PresentationFormat>
  <Paragraphs>79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Arial Black</vt:lpstr>
      <vt:lpstr>Calibri</vt:lpstr>
      <vt:lpstr>Calibri Light</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295</cp:revision>
  <cp:lastPrinted>2024-02-01T04:18:00Z</cp:lastPrinted>
  <dcterms:created xsi:type="dcterms:W3CDTF">2019-08-14T01:25:40Z</dcterms:created>
  <dcterms:modified xsi:type="dcterms:W3CDTF">2025-01-28T23:48:03Z</dcterms:modified>
</cp:coreProperties>
</file>