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6"/>
  </p:notesMasterIdLst>
  <p:sldIdLst>
    <p:sldId id="410" r:id="rId2"/>
    <p:sldId id="404" r:id="rId3"/>
    <p:sldId id="411" r:id="rId4"/>
    <p:sldId id="30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410"/>
            <p14:sldId id="404"/>
            <p14:sldId id="411"/>
            <p14:sldId id="302"/>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9" autoAdjust="0"/>
    <p:restoredTop sz="88340" autoAdjust="0"/>
  </p:normalViewPr>
  <p:slideViewPr>
    <p:cSldViewPr snapToGrid="0">
      <p:cViewPr varScale="1">
        <p:scale>
          <a:sx n="111" d="100"/>
          <a:sy n="111" d="100"/>
        </p:scale>
        <p:origin x="984" y="208"/>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2/28/25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88A47-B0BF-D61F-6A01-79D8CEF338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73085-D8DE-F5FC-F35A-362F44F612A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5347735-FBAE-C199-DB47-BA0CE174A467}"/>
              </a:ext>
            </a:extLst>
          </p:cNvPr>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3873ADF0-59FB-BA2C-F0DF-FF14715808E2}"/>
              </a:ext>
            </a:extLst>
          </p:cNvPr>
          <p:cNvSpPr>
            <a:spLocks noGrp="1"/>
          </p:cNvSpPr>
          <p:nvPr>
            <p:ph type="sldNum" sz="quarter" idx="5"/>
          </p:nvPr>
        </p:nvSpPr>
        <p:spPr/>
        <p:txBody>
          <a:bodyPr/>
          <a:lstStyle/>
          <a:p>
            <a:fld id="{89734552-1ECE-3F4E-885C-0196F83BD32B}" type="slidenum">
              <a:rPr lang="en-AU" smtClean="0"/>
              <a:t>1</a:t>
            </a:fld>
            <a:endParaRPr lang="en-AU"/>
          </a:p>
        </p:txBody>
      </p:sp>
    </p:spTree>
    <p:extLst>
      <p:ext uri="{BB962C8B-B14F-4D97-AF65-F5344CB8AC3E}">
        <p14:creationId xmlns:p14="http://schemas.microsoft.com/office/powerpoint/2010/main" val="11400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F6CAF-5E3A-C45A-5B76-3BB3B4B2B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C4EC3C-E07C-5138-9B52-AB1DF1B80C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E8CFB67-045B-7957-FD8C-63D3CF17FA5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Every industry needs supply from other sectors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UNTP provides a cross-industry re-usable “core”.  Industry can create non-breaking extensions that suit their needs whilst maintaining </a:t>
            </a:r>
            <a:r>
              <a:rPr kumimoji="0" lang="en-AU" sz="1200" b="1" i="0" u="sng" strike="noStrike" kern="1200" cap="none" spc="0" normalizeH="0" baseline="0" noProof="0" dirty="0">
                <a:ln>
                  <a:noFill/>
                </a:ln>
                <a:solidFill>
                  <a:prstClr val="black"/>
                </a:solidFill>
                <a:effectLst/>
                <a:uLnTx/>
                <a:uFillTx/>
                <a:latin typeface="Calibri" panose="020F0502020204030204"/>
                <a:ea typeface="+mn-ea"/>
                <a:cs typeface="+mn-cs"/>
              </a:rPr>
              <a:t>cross-industry interoperability</a:t>
            </a: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a:p>
            <a:endParaRPr lang="en-AU" dirty="0"/>
          </a:p>
        </p:txBody>
      </p:sp>
      <p:sp>
        <p:nvSpPr>
          <p:cNvPr id="4" name="Slide Number Placeholder 3">
            <a:extLst>
              <a:ext uri="{FF2B5EF4-FFF2-40B4-BE49-F238E27FC236}">
                <a16:creationId xmlns:a16="http://schemas.microsoft.com/office/drawing/2014/main" id="{45243AB5-9F5D-B979-0D3F-627781057D0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734552-1ECE-3F4E-885C-0196F83BD32B}"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78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26489-18D3-1401-53F2-88A53FDECA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C2D84-6DB5-B5A3-EE0B-FDC55033FB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A07039F-8FB7-690E-F52E-76918A5B6C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Every industry needs supply from other sectors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UNTP provides a cross-industry re-usable “core”.  Industry can create non-breaking extensions that suit their needs whilst maintaining </a:t>
            </a:r>
            <a:r>
              <a:rPr kumimoji="0" lang="en-AU" sz="1200" b="1" i="0" u="sng" strike="noStrike" kern="1200" cap="none" spc="0" normalizeH="0" baseline="0" noProof="0" dirty="0">
                <a:ln>
                  <a:noFill/>
                </a:ln>
                <a:solidFill>
                  <a:prstClr val="black"/>
                </a:solidFill>
                <a:effectLst/>
                <a:uLnTx/>
                <a:uFillTx/>
                <a:latin typeface="Calibri" panose="020F0502020204030204"/>
                <a:ea typeface="+mn-ea"/>
                <a:cs typeface="+mn-cs"/>
              </a:rPr>
              <a:t>cross-industry interoperability</a:t>
            </a: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a:p>
            <a:endParaRPr lang="en-AU" dirty="0"/>
          </a:p>
        </p:txBody>
      </p:sp>
      <p:sp>
        <p:nvSpPr>
          <p:cNvPr id="4" name="Slide Number Placeholder 3">
            <a:extLst>
              <a:ext uri="{FF2B5EF4-FFF2-40B4-BE49-F238E27FC236}">
                <a16:creationId xmlns:a16="http://schemas.microsoft.com/office/drawing/2014/main" id="{8895F48A-0C2B-F500-CDA3-5CEA4163674D}"/>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734552-1ECE-3F4E-885C-0196F83BD32B}"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31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AF1E-E9EE-2E19-FCA8-C6A7A6B68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FA8873-F69E-9452-4703-BA73679E9A4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891F0FA-4755-A756-FF86-EC2E3879F0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accent1">
                    <a:lumMod val="50000"/>
                  </a:schemeClr>
                </a:solidFill>
              </a:rPr>
              <a:t>Demo – Australian Agricultural Traceability Protocol (AATP)</a:t>
            </a:r>
          </a:p>
          <a:p>
            <a:r>
              <a:rPr lang="en-AU" dirty="0"/>
              <a:t>The more observant of you may have noticed that this presentation didn’t address the complexity of standards question nor the confidentiality vs transparency question.  Not because we don’t have answers but because I want to keep these short.  Lookout for the next ones that will have more details on how rec 49 solves these challenges.</a:t>
            </a:r>
          </a:p>
        </p:txBody>
      </p:sp>
      <p:sp>
        <p:nvSpPr>
          <p:cNvPr id="4" name="Slide Number Placeholder 3">
            <a:extLst>
              <a:ext uri="{FF2B5EF4-FFF2-40B4-BE49-F238E27FC236}">
                <a16:creationId xmlns:a16="http://schemas.microsoft.com/office/drawing/2014/main" id="{CC79DBDA-C132-6C22-7D18-0326050A84AA}"/>
              </a:ext>
            </a:extLst>
          </p:cNvPr>
          <p:cNvSpPr>
            <a:spLocks noGrp="1"/>
          </p:cNvSpPr>
          <p:nvPr>
            <p:ph type="sldNum" sz="quarter" idx="5"/>
          </p:nvPr>
        </p:nvSpPr>
        <p:spPr/>
        <p:txBody>
          <a:bodyPr/>
          <a:lstStyle/>
          <a:p>
            <a:fld id="{89734552-1ECE-3F4E-885C-0196F83BD32B}" type="slidenum">
              <a:rPr lang="en-AU" smtClean="0"/>
              <a:t>4</a:t>
            </a:fld>
            <a:endParaRPr lang="en-AU"/>
          </a:p>
        </p:txBody>
      </p:sp>
    </p:spTree>
    <p:extLst>
      <p:ext uri="{BB962C8B-B14F-4D97-AF65-F5344CB8AC3E}">
        <p14:creationId xmlns:p14="http://schemas.microsoft.com/office/powerpoint/2010/main" val="3719953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2/28/25</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2/28/25</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2/28/25</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2/28/25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2/28/25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2/28/25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2/28/25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4.png"/><Relationship Id="rId21"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5.jpeg"/><Relationship Id="rId24" Type="http://schemas.openxmlformats.org/officeDocument/2006/relationships/image" Target="../media/image28.jpeg"/><Relationship Id="rId5" Type="http://schemas.openxmlformats.org/officeDocument/2006/relationships/image" Target="../media/image10.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5.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8.jpeg"/><Relationship Id="rId22" Type="http://schemas.openxmlformats.org/officeDocument/2006/relationships/image" Target="../media/image26.png"/><Relationship Id="rId2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C7EAAD08-C7F0-9FA8-A24E-5C406336AC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725EF7-CFFB-6549-C147-EEAF9A06501E}"/>
              </a:ext>
            </a:extLst>
          </p:cNvPr>
          <p:cNvSpPr txBox="1"/>
          <p:nvPr/>
        </p:nvSpPr>
        <p:spPr>
          <a:xfrm>
            <a:off x="3590506" y="2553926"/>
            <a:ext cx="5010987" cy="1446550"/>
          </a:xfrm>
          <a:prstGeom prst="rect">
            <a:avLst/>
          </a:prstGeom>
          <a:noFill/>
        </p:spPr>
        <p:txBody>
          <a:bodyPr wrap="none" rtlCol="0">
            <a:spAutoFit/>
          </a:bodyPr>
          <a:lstStyle/>
          <a:p>
            <a:pPr algn="ctr"/>
            <a:r>
              <a:rPr lang="en-AU" sz="4800" dirty="0">
                <a:solidFill>
                  <a:schemeClr val="bg1"/>
                </a:solidFill>
              </a:rPr>
              <a:t>Extensions Register</a:t>
            </a:r>
          </a:p>
          <a:p>
            <a:pPr algn="ctr"/>
            <a:r>
              <a:rPr lang="en-AU" sz="4000" i="1" dirty="0">
                <a:solidFill>
                  <a:schemeClr val="bg1"/>
                </a:solidFill>
              </a:rPr>
              <a:t>Source Diagrams</a:t>
            </a:r>
          </a:p>
        </p:txBody>
      </p:sp>
    </p:spTree>
    <p:extLst>
      <p:ext uri="{BB962C8B-B14F-4D97-AF65-F5344CB8AC3E}">
        <p14:creationId xmlns:p14="http://schemas.microsoft.com/office/powerpoint/2010/main" val="425749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ACEDB-F67B-E109-3CB1-37108EBEB0E1}"/>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AB99436D-3F86-6941-B801-19C33C283DC7}"/>
              </a:ext>
            </a:extLst>
          </p:cNvPr>
          <p:cNvSpPr/>
          <p:nvPr/>
        </p:nvSpPr>
        <p:spPr>
          <a:xfrm>
            <a:off x="1062183" y="2026081"/>
            <a:ext cx="1776185" cy="314626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90E8039B-5F58-4B81-644C-893B526F03BC}"/>
              </a:ext>
            </a:extLst>
          </p:cNvPr>
          <p:cNvPicPr>
            <a:picLocks noChangeAspect="1"/>
          </p:cNvPicPr>
          <p:nvPr/>
        </p:nvPicPr>
        <p:blipFill>
          <a:blip r:embed="rId3"/>
          <a:stretch>
            <a:fillRect/>
          </a:stretch>
        </p:blipFill>
        <p:spPr>
          <a:xfrm>
            <a:off x="8766728" y="3788261"/>
            <a:ext cx="1025306" cy="775974"/>
          </a:xfrm>
          <a:prstGeom prst="rect">
            <a:avLst/>
          </a:prstGeom>
        </p:spPr>
      </p:pic>
      <p:sp>
        <p:nvSpPr>
          <p:cNvPr id="29" name="Rounded Rectangle 28">
            <a:extLst>
              <a:ext uri="{FF2B5EF4-FFF2-40B4-BE49-F238E27FC236}">
                <a16:creationId xmlns:a16="http://schemas.microsoft.com/office/drawing/2014/main" id="{692EA039-66F8-721E-C549-A63BB00CE833}"/>
              </a:ext>
            </a:extLst>
          </p:cNvPr>
          <p:cNvSpPr/>
          <p:nvPr/>
        </p:nvSpPr>
        <p:spPr>
          <a:xfrm>
            <a:off x="782771" y="1419666"/>
            <a:ext cx="2345112"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prstClr val="black"/>
                </a:solidFill>
                <a:effectLst/>
                <a:uLnTx/>
                <a:uFillTx/>
                <a:latin typeface="Calibri" panose="020F0502020204030204"/>
                <a:ea typeface="+mn-ea"/>
                <a:cs typeface="+mn-cs"/>
              </a:rPr>
              <a:t>UN Governance</a:t>
            </a:r>
          </a:p>
        </p:txBody>
      </p:sp>
      <p:sp>
        <p:nvSpPr>
          <p:cNvPr id="30" name="Rounded Rectangle 29">
            <a:extLst>
              <a:ext uri="{FF2B5EF4-FFF2-40B4-BE49-F238E27FC236}">
                <a16:creationId xmlns:a16="http://schemas.microsoft.com/office/drawing/2014/main" id="{2FEC2B64-8011-87CC-E633-881C24478CBF}"/>
              </a:ext>
            </a:extLst>
          </p:cNvPr>
          <p:cNvSpPr/>
          <p:nvPr/>
        </p:nvSpPr>
        <p:spPr>
          <a:xfrm>
            <a:off x="5086312" y="1410804"/>
            <a:ext cx="2564053"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prstClr val="black"/>
                </a:solidFill>
                <a:effectLst/>
                <a:uLnTx/>
                <a:uFillTx/>
                <a:latin typeface="Calibri" panose="020F0502020204030204"/>
                <a:ea typeface="+mn-ea"/>
                <a:cs typeface="+mn-cs"/>
              </a:rPr>
              <a:t>Industry or National Governance</a:t>
            </a:r>
          </a:p>
        </p:txBody>
      </p:sp>
      <p:sp>
        <p:nvSpPr>
          <p:cNvPr id="2" name="Rounded Rectangle 1">
            <a:extLst>
              <a:ext uri="{FF2B5EF4-FFF2-40B4-BE49-F238E27FC236}">
                <a16:creationId xmlns:a16="http://schemas.microsoft.com/office/drawing/2014/main" id="{BC921ACA-03C6-A9AE-6790-246E159CDEFB}"/>
              </a:ext>
            </a:extLst>
          </p:cNvPr>
          <p:cNvSpPr/>
          <p:nvPr/>
        </p:nvSpPr>
        <p:spPr>
          <a:xfrm>
            <a:off x="3282457" y="1430484"/>
            <a:ext cx="1629341"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prstClr val="black"/>
                </a:solidFill>
                <a:effectLst/>
                <a:uLnTx/>
                <a:uFillTx/>
                <a:latin typeface="Calibri" panose="020F0502020204030204"/>
                <a:ea typeface="+mn-ea"/>
                <a:cs typeface="+mn-cs"/>
              </a:rPr>
              <a:t>UNTP Extension Methodology</a:t>
            </a:r>
          </a:p>
        </p:txBody>
      </p:sp>
      <p:sp>
        <p:nvSpPr>
          <p:cNvPr id="17" name="Right Arrow 16">
            <a:extLst>
              <a:ext uri="{FF2B5EF4-FFF2-40B4-BE49-F238E27FC236}">
                <a16:creationId xmlns:a16="http://schemas.microsoft.com/office/drawing/2014/main" id="{FCDFA32A-05DB-CF29-C009-560532D453A6}"/>
              </a:ext>
            </a:extLst>
          </p:cNvPr>
          <p:cNvSpPr/>
          <p:nvPr/>
        </p:nvSpPr>
        <p:spPr>
          <a:xfrm rot="819467">
            <a:off x="3430402" y="4425396"/>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extends</a:t>
            </a:r>
          </a:p>
        </p:txBody>
      </p:sp>
      <p:sp>
        <p:nvSpPr>
          <p:cNvPr id="4" name="Right Arrow 3">
            <a:extLst>
              <a:ext uri="{FF2B5EF4-FFF2-40B4-BE49-F238E27FC236}">
                <a16:creationId xmlns:a16="http://schemas.microsoft.com/office/drawing/2014/main" id="{AF99CF13-EBF2-D9B7-C44C-07CB9BAB0182}"/>
              </a:ext>
            </a:extLst>
          </p:cNvPr>
          <p:cNvSpPr/>
          <p:nvPr/>
        </p:nvSpPr>
        <p:spPr>
          <a:xfrm rot="20472989">
            <a:off x="3407547" y="2283034"/>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extends</a:t>
            </a:r>
          </a:p>
        </p:txBody>
      </p:sp>
      <p:sp>
        <p:nvSpPr>
          <p:cNvPr id="9" name="Right Arrow 8">
            <a:extLst>
              <a:ext uri="{FF2B5EF4-FFF2-40B4-BE49-F238E27FC236}">
                <a16:creationId xmlns:a16="http://schemas.microsoft.com/office/drawing/2014/main" id="{CAE42E8A-CDB6-5B65-C79C-8461F2506E48}"/>
              </a:ext>
            </a:extLst>
          </p:cNvPr>
          <p:cNvSpPr/>
          <p:nvPr/>
        </p:nvSpPr>
        <p:spPr>
          <a:xfrm>
            <a:off x="3457874" y="2971932"/>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extends</a:t>
            </a:r>
          </a:p>
        </p:txBody>
      </p:sp>
      <p:pic>
        <p:nvPicPr>
          <p:cNvPr id="12" name="Picture 11">
            <a:extLst>
              <a:ext uri="{FF2B5EF4-FFF2-40B4-BE49-F238E27FC236}">
                <a16:creationId xmlns:a16="http://schemas.microsoft.com/office/drawing/2014/main" id="{5FA316B9-1871-087C-882E-4BE02B08CE0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948193" y="2836940"/>
            <a:ext cx="587010" cy="702256"/>
          </a:xfrm>
          <a:prstGeom prst="rect">
            <a:avLst/>
          </a:prstGeom>
        </p:spPr>
      </p:pic>
      <p:sp>
        <p:nvSpPr>
          <p:cNvPr id="33" name="Left Arrow 32">
            <a:extLst>
              <a:ext uri="{FF2B5EF4-FFF2-40B4-BE49-F238E27FC236}">
                <a16:creationId xmlns:a16="http://schemas.microsoft.com/office/drawing/2014/main" id="{342C3AEA-0461-E488-FF17-AD9251586A48}"/>
              </a:ext>
            </a:extLst>
          </p:cNvPr>
          <p:cNvSpPr/>
          <p:nvPr/>
        </p:nvSpPr>
        <p:spPr>
          <a:xfrm rot="20969904">
            <a:off x="7785477" y="1968954"/>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68AE2455-748C-12D3-F2AF-F5FD7EEABDBF}"/>
              </a:ext>
            </a:extLst>
          </p:cNvPr>
          <p:cNvSpPr txBox="1"/>
          <p:nvPr/>
        </p:nvSpPr>
        <p:spPr>
          <a:xfrm rot="20969904">
            <a:off x="7747303" y="2008515"/>
            <a:ext cx="109116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Implement</a:t>
            </a:r>
          </a:p>
        </p:txBody>
      </p:sp>
      <p:pic>
        <p:nvPicPr>
          <p:cNvPr id="36" name="Picture 6" descr="Digital Certificate Icon Vector Images (over 8,400)">
            <a:extLst>
              <a:ext uri="{FF2B5EF4-FFF2-40B4-BE49-F238E27FC236}">
                <a16:creationId xmlns:a16="http://schemas.microsoft.com/office/drawing/2014/main" id="{3827B6FE-E05E-6E6B-9D32-3C91106E3BDC}"/>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54785" y="3615572"/>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Digital Certificate Icon Vector Images (over 8,400)">
            <a:extLst>
              <a:ext uri="{FF2B5EF4-FFF2-40B4-BE49-F238E27FC236}">
                <a16:creationId xmlns:a16="http://schemas.microsoft.com/office/drawing/2014/main" id="{40ABE1B5-F410-32FD-1089-5C6979B76247}"/>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10085" y="2530364"/>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Digital Certificate Icon Vector Images (over 8,400)">
            <a:extLst>
              <a:ext uri="{FF2B5EF4-FFF2-40B4-BE49-F238E27FC236}">
                <a16:creationId xmlns:a16="http://schemas.microsoft.com/office/drawing/2014/main" id="{72163AB4-9435-D63F-B3ED-077F50846AD9}"/>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10085" y="1410804"/>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74915668-3FBF-EBEF-6CFF-81D3FD1C5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4700" y="1586261"/>
            <a:ext cx="598626" cy="64616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3871EB39-FBB2-2B54-882F-5DF2DCB53092}"/>
              </a:ext>
            </a:extLst>
          </p:cNvPr>
          <p:cNvSpPr txBox="1"/>
          <p:nvPr/>
        </p:nvSpPr>
        <p:spPr>
          <a:xfrm>
            <a:off x="1319926" y="3439818"/>
            <a:ext cx="126347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black"/>
                </a:solidFill>
                <a:effectLst/>
                <a:uLnTx/>
                <a:uFillTx/>
                <a:latin typeface="Calibri" panose="020F0502020204030204"/>
                <a:ea typeface="+mn-ea"/>
                <a:cs typeface="+mn-cs"/>
              </a:rPr>
              <a:t>UNTP</a:t>
            </a:r>
          </a:p>
        </p:txBody>
      </p:sp>
      <p:pic>
        <p:nvPicPr>
          <p:cNvPr id="41" name="Picture 40">
            <a:extLst>
              <a:ext uri="{FF2B5EF4-FFF2-40B4-BE49-F238E27FC236}">
                <a16:creationId xmlns:a16="http://schemas.microsoft.com/office/drawing/2014/main" id="{0AFC391A-2C91-EE00-3186-407B3AAAC4E2}"/>
              </a:ext>
            </a:extLst>
          </p:cNvPr>
          <p:cNvPicPr>
            <a:picLocks noChangeAspect="1"/>
          </p:cNvPicPr>
          <p:nvPr/>
        </p:nvPicPr>
        <p:blipFill>
          <a:blip r:embed="rId7"/>
          <a:stretch>
            <a:fillRect/>
          </a:stretch>
        </p:blipFill>
        <p:spPr>
          <a:xfrm>
            <a:off x="1407011" y="2303583"/>
            <a:ext cx="1117563" cy="933723"/>
          </a:xfrm>
          <a:prstGeom prst="rect">
            <a:avLst/>
          </a:prstGeom>
        </p:spPr>
      </p:pic>
      <p:sp>
        <p:nvSpPr>
          <p:cNvPr id="42" name="TextBox 41">
            <a:extLst>
              <a:ext uri="{FF2B5EF4-FFF2-40B4-BE49-F238E27FC236}">
                <a16:creationId xmlns:a16="http://schemas.microsoft.com/office/drawing/2014/main" id="{36F0F757-ED92-0EAD-D8B0-2996289E6402}"/>
              </a:ext>
            </a:extLst>
          </p:cNvPr>
          <p:cNvSpPr txBox="1"/>
          <p:nvPr/>
        </p:nvSpPr>
        <p:spPr>
          <a:xfrm>
            <a:off x="10373271" y="1404773"/>
            <a:ext cx="101209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Textile DPP</a:t>
            </a:r>
          </a:p>
        </p:txBody>
      </p:sp>
      <p:sp>
        <p:nvSpPr>
          <p:cNvPr id="43" name="TextBox 42">
            <a:extLst>
              <a:ext uri="{FF2B5EF4-FFF2-40B4-BE49-F238E27FC236}">
                <a16:creationId xmlns:a16="http://schemas.microsoft.com/office/drawing/2014/main" id="{A8AC2D41-AE5F-E9B0-387F-23DAFC4E348F}"/>
              </a:ext>
            </a:extLst>
          </p:cNvPr>
          <p:cNvSpPr txBox="1"/>
          <p:nvPr/>
        </p:nvSpPr>
        <p:spPr>
          <a:xfrm>
            <a:off x="10320277" y="2501797"/>
            <a:ext cx="113497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Agriculture DPP</a:t>
            </a:r>
          </a:p>
        </p:txBody>
      </p:sp>
      <p:sp>
        <p:nvSpPr>
          <p:cNvPr id="44" name="TextBox 43">
            <a:extLst>
              <a:ext uri="{FF2B5EF4-FFF2-40B4-BE49-F238E27FC236}">
                <a16:creationId xmlns:a16="http://schemas.microsoft.com/office/drawing/2014/main" id="{880DCB44-BC2A-1233-80A7-0E741A46E356}"/>
              </a:ext>
            </a:extLst>
          </p:cNvPr>
          <p:cNvSpPr txBox="1"/>
          <p:nvPr/>
        </p:nvSpPr>
        <p:spPr>
          <a:xfrm>
            <a:off x="10354022" y="3668177"/>
            <a:ext cx="1511211"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Raw materials DPP</a:t>
            </a:r>
          </a:p>
        </p:txBody>
      </p:sp>
      <p:sp>
        <p:nvSpPr>
          <p:cNvPr id="45" name="Up-down Arrow 44">
            <a:extLst>
              <a:ext uri="{FF2B5EF4-FFF2-40B4-BE49-F238E27FC236}">
                <a16:creationId xmlns:a16="http://schemas.microsoft.com/office/drawing/2014/main" id="{4249209F-93ED-69FF-7087-100F095A15AD}"/>
              </a:ext>
            </a:extLst>
          </p:cNvPr>
          <p:cNvSpPr/>
          <p:nvPr/>
        </p:nvSpPr>
        <p:spPr>
          <a:xfrm>
            <a:off x="9951622" y="2074410"/>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C3A33F86-8FB6-B21B-7205-026973919AA0}"/>
              </a:ext>
            </a:extLst>
          </p:cNvPr>
          <p:cNvSpPr txBox="1"/>
          <p:nvPr/>
        </p:nvSpPr>
        <p:spPr>
          <a:xfrm>
            <a:off x="10320277" y="2150609"/>
            <a:ext cx="1087049" cy="2863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a:ln>
                  <a:noFill/>
                </a:ln>
                <a:solidFill>
                  <a:prstClr val="black"/>
                </a:solidFill>
                <a:effectLst/>
                <a:uLnTx/>
                <a:uFillTx/>
                <a:latin typeface="Calibri" panose="020F0502020204030204"/>
                <a:ea typeface="+mn-ea"/>
                <a:cs typeface="+mn-cs"/>
              </a:rPr>
              <a:t>Interoperable</a:t>
            </a:r>
          </a:p>
        </p:txBody>
      </p:sp>
      <p:sp>
        <p:nvSpPr>
          <p:cNvPr id="48" name="TextBox 47">
            <a:extLst>
              <a:ext uri="{FF2B5EF4-FFF2-40B4-BE49-F238E27FC236}">
                <a16:creationId xmlns:a16="http://schemas.microsoft.com/office/drawing/2014/main" id="{87ACBF80-047C-633B-8EC3-489889DBB00F}"/>
              </a:ext>
            </a:extLst>
          </p:cNvPr>
          <p:cNvSpPr txBox="1"/>
          <p:nvPr/>
        </p:nvSpPr>
        <p:spPr>
          <a:xfrm>
            <a:off x="10292142" y="3267760"/>
            <a:ext cx="1134974"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a:ln>
                  <a:noFill/>
                </a:ln>
                <a:solidFill>
                  <a:prstClr val="black"/>
                </a:solidFill>
                <a:effectLst/>
                <a:uLnTx/>
                <a:uFillTx/>
                <a:latin typeface="Calibri" panose="020F0502020204030204"/>
                <a:ea typeface="+mn-ea"/>
                <a:cs typeface="+mn-cs"/>
              </a:rPr>
              <a:t>Interoperable</a:t>
            </a:r>
          </a:p>
        </p:txBody>
      </p:sp>
      <p:grpSp>
        <p:nvGrpSpPr>
          <p:cNvPr id="8" name="Group 7">
            <a:extLst>
              <a:ext uri="{FF2B5EF4-FFF2-40B4-BE49-F238E27FC236}">
                <a16:creationId xmlns:a16="http://schemas.microsoft.com/office/drawing/2014/main" id="{4EDF27EE-6B24-23E9-89F5-031FF7F70993}"/>
              </a:ext>
            </a:extLst>
          </p:cNvPr>
          <p:cNvGrpSpPr/>
          <p:nvPr/>
        </p:nvGrpSpPr>
        <p:grpSpPr>
          <a:xfrm>
            <a:off x="5329321" y="2026081"/>
            <a:ext cx="2014556" cy="3146269"/>
            <a:chOff x="5132552" y="2825261"/>
            <a:chExt cx="2014556" cy="3565117"/>
          </a:xfrm>
        </p:grpSpPr>
        <p:sp>
          <p:nvSpPr>
            <p:cNvPr id="10" name="Rounded Rectangle 9">
              <a:extLst>
                <a:ext uri="{FF2B5EF4-FFF2-40B4-BE49-F238E27FC236}">
                  <a16:creationId xmlns:a16="http://schemas.microsoft.com/office/drawing/2014/main" id="{6D7EF9FE-1EF3-7968-3FFF-34BD448B43B2}"/>
                </a:ext>
              </a:extLst>
            </p:cNvPr>
            <p:cNvSpPr/>
            <p:nvPr/>
          </p:nvSpPr>
          <p:spPr>
            <a:xfrm>
              <a:off x="5132555" y="2825261"/>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Textiles Transparency Protocol</a:t>
              </a:r>
            </a:p>
          </p:txBody>
        </p:sp>
        <p:sp>
          <p:nvSpPr>
            <p:cNvPr id="13" name="Rounded Rectangle 12">
              <a:extLst>
                <a:ext uri="{FF2B5EF4-FFF2-40B4-BE49-F238E27FC236}">
                  <a16:creationId xmlns:a16="http://schemas.microsoft.com/office/drawing/2014/main" id="{B1CF701F-8DB6-52CC-534E-A100324AD3B1}"/>
                </a:ext>
              </a:extLst>
            </p:cNvPr>
            <p:cNvSpPr/>
            <p:nvPr/>
          </p:nvSpPr>
          <p:spPr>
            <a:xfrm>
              <a:off x="5132552" y="3742249"/>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Agricultural Transparency Protocol</a:t>
              </a:r>
            </a:p>
          </p:txBody>
        </p:sp>
        <p:sp>
          <p:nvSpPr>
            <p:cNvPr id="5" name="Rounded Rectangle 4">
              <a:extLst>
                <a:ext uri="{FF2B5EF4-FFF2-40B4-BE49-F238E27FC236}">
                  <a16:creationId xmlns:a16="http://schemas.microsoft.com/office/drawing/2014/main" id="{5E52BCDE-D425-9BEF-F05E-2F61984686A6}"/>
                </a:ext>
              </a:extLst>
            </p:cNvPr>
            <p:cNvSpPr/>
            <p:nvPr/>
          </p:nvSpPr>
          <p:spPr>
            <a:xfrm>
              <a:off x="5132553" y="4697145"/>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Critical Raw Materials Transparency Protocol</a:t>
              </a:r>
            </a:p>
          </p:txBody>
        </p:sp>
        <p:sp>
          <p:nvSpPr>
            <p:cNvPr id="7" name="Rounded Rectangle 6">
              <a:extLst>
                <a:ext uri="{FF2B5EF4-FFF2-40B4-BE49-F238E27FC236}">
                  <a16:creationId xmlns:a16="http://schemas.microsoft.com/office/drawing/2014/main" id="{5443CF82-FAFF-AFAB-93C5-DACC5D3C682B}"/>
                </a:ext>
              </a:extLst>
            </p:cNvPr>
            <p:cNvSpPr/>
            <p:nvPr/>
          </p:nvSpPr>
          <p:spPr>
            <a:xfrm>
              <a:off x="5132552" y="5609579"/>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National Transparency Protocol (Country X)</a:t>
              </a:r>
            </a:p>
          </p:txBody>
        </p:sp>
      </p:grpSp>
      <p:sp>
        <p:nvSpPr>
          <p:cNvPr id="16" name="Right Arrow 15">
            <a:extLst>
              <a:ext uri="{FF2B5EF4-FFF2-40B4-BE49-F238E27FC236}">
                <a16:creationId xmlns:a16="http://schemas.microsoft.com/office/drawing/2014/main" id="{2EE8ED1C-AD31-8397-A3EE-0A1130D7A934}"/>
              </a:ext>
            </a:extLst>
          </p:cNvPr>
          <p:cNvSpPr/>
          <p:nvPr/>
        </p:nvSpPr>
        <p:spPr>
          <a:xfrm>
            <a:off x="3434339" y="3697705"/>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extends</a:t>
            </a:r>
          </a:p>
        </p:txBody>
      </p:sp>
      <p:sp>
        <p:nvSpPr>
          <p:cNvPr id="19" name="Up-down Arrow 18">
            <a:extLst>
              <a:ext uri="{FF2B5EF4-FFF2-40B4-BE49-F238E27FC236}">
                <a16:creationId xmlns:a16="http://schemas.microsoft.com/office/drawing/2014/main" id="{642B2173-DD2B-7C6C-3E94-A9E292DE4ED1}"/>
              </a:ext>
            </a:extLst>
          </p:cNvPr>
          <p:cNvSpPr/>
          <p:nvPr/>
        </p:nvSpPr>
        <p:spPr>
          <a:xfrm>
            <a:off x="9950820" y="3185854"/>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6" descr="Digital Certificate Icon Vector Images (over 8,400)">
            <a:extLst>
              <a:ext uri="{FF2B5EF4-FFF2-40B4-BE49-F238E27FC236}">
                <a16:creationId xmlns:a16="http://schemas.microsoft.com/office/drawing/2014/main" id="{C7B57388-BECA-09A9-06AF-4EF2EB27EC3B}"/>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89805" y="4700780"/>
            <a:ext cx="652417" cy="68998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BFBD67C-6AC7-37C6-BC87-A824CDFEFBB7}"/>
              </a:ext>
            </a:extLst>
          </p:cNvPr>
          <p:cNvSpPr txBox="1"/>
          <p:nvPr/>
        </p:nvSpPr>
        <p:spPr>
          <a:xfrm>
            <a:off x="10410127" y="4724446"/>
            <a:ext cx="112728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Country 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DPP</a:t>
            </a:r>
          </a:p>
        </p:txBody>
      </p:sp>
      <p:sp>
        <p:nvSpPr>
          <p:cNvPr id="25" name="Left Arrow 24">
            <a:extLst>
              <a:ext uri="{FF2B5EF4-FFF2-40B4-BE49-F238E27FC236}">
                <a16:creationId xmlns:a16="http://schemas.microsoft.com/office/drawing/2014/main" id="{2C0EF0A1-C5E8-7FCF-9CEC-C24DDD7D839E}"/>
              </a:ext>
            </a:extLst>
          </p:cNvPr>
          <p:cNvSpPr/>
          <p:nvPr/>
        </p:nvSpPr>
        <p:spPr>
          <a:xfrm>
            <a:off x="7785477" y="2987977"/>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E26F7C6A-9047-F5E4-C090-1C92BD975EAC}"/>
              </a:ext>
            </a:extLst>
          </p:cNvPr>
          <p:cNvSpPr txBox="1"/>
          <p:nvPr/>
        </p:nvSpPr>
        <p:spPr>
          <a:xfrm>
            <a:off x="7747303" y="3027538"/>
            <a:ext cx="109116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Implement</a:t>
            </a:r>
          </a:p>
        </p:txBody>
      </p:sp>
      <p:sp>
        <p:nvSpPr>
          <p:cNvPr id="27" name="Left Arrow 26">
            <a:extLst>
              <a:ext uri="{FF2B5EF4-FFF2-40B4-BE49-F238E27FC236}">
                <a16:creationId xmlns:a16="http://schemas.microsoft.com/office/drawing/2014/main" id="{D86DCEC8-E8AE-827E-5373-72EF78D056C8}"/>
              </a:ext>
            </a:extLst>
          </p:cNvPr>
          <p:cNvSpPr/>
          <p:nvPr/>
        </p:nvSpPr>
        <p:spPr>
          <a:xfrm>
            <a:off x="7785477" y="3936662"/>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81E32D92-9A32-45BB-C882-CD37839D9547}"/>
              </a:ext>
            </a:extLst>
          </p:cNvPr>
          <p:cNvSpPr txBox="1"/>
          <p:nvPr/>
        </p:nvSpPr>
        <p:spPr>
          <a:xfrm>
            <a:off x="7747303" y="3976223"/>
            <a:ext cx="109116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Implement</a:t>
            </a:r>
          </a:p>
        </p:txBody>
      </p:sp>
      <p:sp>
        <p:nvSpPr>
          <p:cNvPr id="31" name="Left Arrow 30">
            <a:extLst>
              <a:ext uri="{FF2B5EF4-FFF2-40B4-BE49-F238E27FC236}">
                <a16:creationId xmlns:a16="http://schemas.microsoft.com/office/drawing/2014/main" id="{48EF678D-FA74-63F7-E4E2-1414A37B7B8C}"/>
              </a:ext>
            </a:extLst>
          </p:cNvPr>
          <p:cNvSpPr/>
          <p:nvPr/>
        </p:nvSpPr>
        <p:spPr>
          <a:xfrm rot="822253">
            <a:off x="7806404" y="4767112"/>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DDDD9F71-9BCA-D1BF-41CF-39B298937391}"/>
              </a:ext>
            </a:extLst>
          </p:cNvPr>
          <p:cNvSpPr txBox="1"/>
          <p:nvPr/>
        </p:nvSpPr>
        <p:spPr>
          <a:xfrm rot="822253">
            <a:off x="7768230" y="4806673"/>
            <a:ext cx="109116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Implement</a:t>
            </a:r>
          </a:p>
        </p:txBody>
      </p:sp>
      <p:sp>
        <p:nvSpPr>
          <p:cNvPr id="35" name="Up-down Arrow 34">
            <a:extLst>
              <a:ext uri="{FF2B5EF4-FFF2-40B4-BE49-F238E27FC236}">
                <a16:creationId xmlns:a16="http://schemas.microsoft.com/office/drawing/2014/main" id="{3CC22EB0-57F6-A6D6-636B-300C57E6E900}"/>
              </a:ext>
            </a:extLst>
          </p:cNvPr>
          <p:cNvSpPr/>
          <p:nvPr/>
        </p:nvSpPr>
        <p:spPr>
          <a:xfrm>
            <a:off x="9997602" y="4263278"/>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World map - Free web icons">
            <a:extLst>
              <a:ext uri="{FF2B5EF4-FFF2-40B4-BE49-F238E27FC236}">
                <a16:creationId xmlns:a16="http://schemas.microsoft.com/office/drawing/2014/main" id="{1A0A1975-3210-3F50-1EE9-A12B439FB7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8466" y="4732776"/>
            <a:ext cx="584860" cy="58486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65BA569-BD6E-0BD6-FD57-26CC22427C91}"/>
              </a:ext>
            </a:extLst>
          </p:cNvPr>
          <p:cNvSpPr txBox="1"/>
          <p:nvPr/>
        </p:nvSpPr>
        <p:spPr>
          <a:xfrm>
            <a:off x="10373271" y="4347527"/>
            <a:ext cx="1134974"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a:ln>
                  <a:noFill/>
                </a:ln>
                <a:solidFill>
                  <a:prstClr val="black"/>
                </a:solidFill>
                <a:effectLst/>
                <a:uLnTx/>
                <a:uFillTx/>
                <a:latin typeface="Calibri" panose="020F0502020204030204"/>
                <a:ea typeface="+mn-ea"/>
                <a:cs typeface="+mn-cs"/>
              </a:rPr>
              <a:t>Interoperable</a:t>
            </a:r>
          </a:p>
        </p:txBody>
      </p:sp>
    </p:spTree>
    <p:extLst>
      <p:ext uri="{BB962C8B-B14F-4D97-AF65-F5344CB8AC3E}">
        <p14:creationId xmlns:p14="http://schemas.microsoft.com/office/powerpoint/2010/main" val="88391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8A66E-86D7-D581-9CA2-C9E7B49CD228}"/>
            </a:ext>
          </a:extLst>
        </p:cNvPr>
        <p:cNvGrpSpPr/>
        <p:nvPr/>
      </p:nvGrpSpPr>
      <p:grpSpPr>
        <a:xfrm>
          <a:off x="0" y="0"/>
          <a:ext cx="0" cy="0"/>
          <a:chOff x="0" y="0"/>
          <a:chExt cx="0" cy="0"/>
        </a:xfrm>
      </p:grpSpPr>
    </p:spTree>
    <p:extLst>
      <p:ext uri="{BB962C8B-B14F-4D97-AF65-F5344CB8AC3E}">
        <p14:creationId xmlns:p14="http://schemas.microsoft.com/office/powerpoint/2010/main" val="219918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AF9-E73B-05B3-701D-599C465A5853}"/>
            </a:ext>
          </a:extLst>
        </p:cNvPr>
        <p:cNvGrpSpPr/>
        <p:nvPr/>
      </p:nvGrpSpPr>
      <p:grpSpPr>
        <a:xfrm>
          <a:off x="0" y="0"/>
          <a:ext cx="0" cy="0"/>
          <a:chOff x="0" y="0"/>
          <a:chExt cx="0" cy="0"/>
        </a:xfrm>
      </p:grpSpPr>
      <p:grpSp>
        <p:nvGrpSpPr>
          <p:cNvPr id="109" name="Group 108">
            <a:extLst>
              <a:ext uri="{FF2B5EF4-FFF2-40B4-BE49-F238E27FC236}">
                <a16:creationId xmlns:a16="http://schemas.microsoft.com/office/drawing/2014/main" id="{5446EAA4-19FA-077B-F61F-9C7CF9A3CF75}"/>
              </a:ext>
            </a:extLst>
          </p:cNvPr>
          <p:cNvGrpSpPr/>
          <p:nvPr/>
        </p:nvGrpSpPr>
        <p:grpSpPr>
          <a:xfrm>
            <a:off x="565847" y="1153634"/>
            <a:ext cx="11060306" cy="5018843"/>
            <a:chOff x="641157" y="1443001"/>
            <a:chExt cx="10268873" cy="4266553"/>
          </a:xfrm>
        </p:grpSpPr>
        <p:pic>
          <p:nvPicPr>
            <p:cNvPr id="4" name="Picture 3">
              <a:extLst>
                <a:ext uri="{FF2B5EF4-FFF2-40B4-BE49-F238E27FC236}">
                  <a16:creationId xmlns:a16="http://schemas.microsoft.com/office/drawing/2014/main" id="{D0AA1453-4DAA-B943-EE8A-E5E41004B7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072817" y="2634807"/>
              <a:ext cx="545006" cy="596993"/>
            </a:xfrm>
            <a:prstGeom prst="rect">
              <a:avLst/>
            </a:prstGeom>
          </p:spPr>
        </p:pic>
        <p:pic>
          <p:nvPicPr>
            <p:cNvPr id="5" name="Picture 4">
              <a:extLst>
                <a:ext uri="{FF2B5EF4-FFF2-40B4-BE49-F238E27FC236}">
                  <a16:creationId xmlns:a16="http://schemas.microsoft.com/office/drawing/2014/main" id="{483707A1-CC90-E8B8-5A3D-49D748393D0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47692" y="2730087"/>
              <a:ext cx="458022" cy="501712"/>
            </a:xfrm>
            <a:prstGeom prst="rect">
              <a:avLst/>
            </a:prstGeom>
          </p:spPr>
        </p:pic>
        <p:pic>
          <p:nvPicPr>
            <p:cNvPr id="7" name="Picture 6">
              <a:extLst>
                <a:ext uri="{FF2B5EF4-FFF2-40B4-BE49-F238E27FC236}">
                  <a16:creationId xmlns:a16="http://schemas.microsoft.com/office/drawing/2014/main" id="{22A4CC98-D749-EED5-2C38-80FEFF9D6BB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84925" y="2634807"/>
              <a:ext cx="545006" cy="596993"/>
            </a:xfrm>
            <a:prstGeom prst="rect">
              <a:avLst/>
            </a:prstGeom>
          </p:spPr>
        </p:pic>
        <p:pic>
          <p:nvPicPr>
            <p:cNvPr id="8" name="Picture 7">
              <a:extLst>
                <a:ext uri="{FF2B5EF4-FFF2-40B4-BE49-F238E27FC236}">
                  <a16:creationId xmlns:a16="http://schemas.microsoft.com/office/drawing/2014/main" id="{3A613723-DAEB-E8BC-C838-75E93F4E61B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696310" y="2621168"/>
              <a:ext cx="458022" cy="501712"/>
            </a:xfrm>
            <a:prstGeom prst="rect">
              <a:avLst/>
            </a:prstGeom>
          </p:spPr>
        </p:pic>
        <p:pic>
          <p:nvPicPr>
            <p:cNvPr id="9" name="Picture 8">
              <a:extLst>
                <a:ext uri="{FF2B5EF4-FFF2-40B4-BE49-F238E27FC236}">
                  <a16:creationId xmlns:a16="http://schemas.microsoft.com/office/drawing/2014/main" id="{03F37BAB-D242-82B8-1825-4FAC11BDB1D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840672" y="2720204"/>
              <a:ext cx="517206" cy="566541"/>
            </a:xfrm>
            <a:prstGeom prst="rect">
              <a:avLst/>
            </a:prstGeom>
          </p:spPr>
        </p:pic>
        <p:pic>
          <p:nvPicPr>
            <p:cNvPr id="10" name="Picture 9">
              <a:extLst>
                <a:ext uri="{FF2B5EF4-FFF2-40B4-BE49-F238E27FC236}">
                  <a16:creationId xmlns:a16="http://schemas.microsoft.com/office/drawing/2014/main" id="{8695F470-669F-8DD5-528D-C3143644B457}"/>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606466" y="2665258"/>
              <a:ext cx="517206" cy="566542"/>
            </a:xfrm>
            <a:prstGeom prst="rect">
              <a:avLst/>
            </a:prstGeom>
          </p:spPr>
        </p:pic>
        <p:pic>
          <p:nvPicPr>
            <p:cNvPr id="11" name="Picture 10">
              <a:extLst>
                <a:ext uri="{FF2B5EF4-FFF2-40B4-BE49-F238E27FC236}">
                  <a16:creationId xmlns:a16="http://schemas.microsoft.com/office/drawing/2014/main" id="{46C947C0-42D5-C600-F553-672C33D51D3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202713" y="2767420"/>
              <a:ext cx="517206" cy="566541"/>
            </a:xfrm>
            <a:prstGeom prst="rect">
              <a:avLst/>
            </a:prstGeom>
          </p:spPr>
        </p:pic>
        <p:pic>
          <p:nvPicPr>
            <p:cNvPr id="12" name="Picture 11">
              <a:extLst>
                <a:ext uri="{FF2B5EF4-FFF2-40B4-BE49-F238E27FC236}">
                  <a16:creationId xmlns:a16="http://schemas.microsoft.com/office/drawing/2014/main" id="{0EEE6D7E-D61C-C337-9445-3C3BF148F85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90775" y="2730087"/>
              <a:ext cx="458022" cy="501712"/>
            </a:xfrm>
            <a:prstGeom prst="rect">
              <a:avLst/>
            </a:prstGeom>
          </p:spPr>
        </p:pic>
        <p:sp>
          <p:nvSpPr>
            <p:cNvPr id="13" name="TextBox 12">
              <a:extLst>
                <a:ext uri="{FF2B5EF4-FFF2-40B4-BE49-F238E27FC236}">
                  <a16:creationId xmlns:a16="http://schemas.microsoft.com/office/drawing/2014/main" id="{BE17E4D8-4176-3619-A878-812B7099BC0B}"/>
                </a:ext>
              </a:extLst>
            </p:cNvPr>
            <p:cNvSpPr txBox="1"/>
            <p:nvPr/>
          </p:nvSpPr>
          <p:spPr>
            <a:xfrm>
              <a:off x="1089350" y="2346397"/>
              <a:ext cx="753097" cy="222396"/>
            </a:xfrm>
            <a:prstGeom prst="rect">
              <a:avLst/>
            </a:prstGeom>
            <a:noFill/>
          </p:spPr>
          <p:txBody>
            <a:bodyPr wrap="square" rtlCol="0">
              <a:spAutoFit/>
            </a:bodyPr>
            <a:lstStyle/>
            <a:p>
              <a:r>
                <a:rPr lang="en-AU" sz="1100" dirty="0"/>
                <a:t>Certifier</a:t>
              </a:r>
            </a:p>
          </p:txBody>
        </p:sp>
        <p:sp>
          <p:nvSpPr>
            <p:cNvPr id="14" name="TextBox 13">
              <a:extLst>
                <a:ext uri="{FF2B5EF4-FFF2-40B4-BE49-F238E27FC236}">
                  <a16:creationId xmlns:a16="http://schemas.microsoft.com/office/drawing/2014/main" id="{63FF3D34-CBED-DB46-8999-CD68BB6EC3E7}"/>
                </a:ext>
              </a:extLst>
            </p:cNvPr>
            <p:cNvSpPr txBox="1"/>
            <p:nvPr/>
          </p:nvSpPr>
          <p:spPr>
            <a:xfrm>
              <a:off x="1957966" y="2346397"/>
              <a:ext cx="768260" cy="222396"/>
            </a:xfrm>
            <a:prstGeom prst="rect">
              <a:avLst/>
            </a:prstGeom>
            <a:noFill/>
          </p:spPr>
          <p:txBody>
            <a:bodyPr wrap="none" rtlCol="0">
              <a:spAutoFit/>
            </a:bodyPr>
            <a:lstStyle/>
            <a:p>
              <a:r>
                <a:rPr lang="en-AU" sz="1100" dirty="0"/>
                <a:t>Cattle farm</a:t>
              </a:r>
            </a:p>
          </p:txBody>
        </p:sp>
        <p:sp>
          <p:nvSpPr>
            <p:cNvPr id="15" name="TextBox 14">
              <a:extLst>
                <a:ext uri="{FF2B5EF4-FFF2-40B4-BE49-F238E27FC236}">
                  <a16:creationId xmlns:a16="http://schemas.microsoft.com/office/drawing/2014/main" id="{B6D95964-C071-ED70-1702-6A53AF07E289}"/>
                </a:ext>
              </a:extLst>
            </p:cNvPr>
            <p:cNvSpPr txBox="1"/>
            <p:nvPr/>
          </p:nvSpPr>
          <p:spPr>
            <a:xfrm>
              <a:off x="2826583" y="2346397"/>
              <a:ext cx="744448" cy="222396"/>
            </a:xfrm>
            <a:prstGeom prst="rect">
              <a:avLst/>
            </a:prstGeom>
            <a:noFill/>
          </p:spPr>
          <p:txBody>
            <a:bodyPr wrap="none" rtlCol="0">
              <a:spAutoFit/>
            </a:bodyPr>
            <a:lstStyle/>
            <a:p>
              <a:r>
                <a:rPr lang="en-AU" sz="1100" dirty="0"/>
                <a:t>Grain farm</a:t>
              </a:r>
            </a:p>
          </p:txBody>
        </p:sp>
        <p:sp>
          <p:nvSpPr>
            <p:cNvPr id="16" name="TextBox 15">
              <a:extLst>
                <a:ext uri="{FF2B5EF4-FFF2-40B4-BE49-F238E27FC236}">
                  <a16:creationId xmlns:a16="http://schemas.microsoft.com/office/drawing/2014/main" id="{3F422955-A315-07A2-4EB0-47E21BC6C8A1}"/>
                </a:ext>
              </a:extLst>
            </p:cNvPr>
            <p:cNvSpPr txBox="1"/>
            <p:nvPr/>
          </p:nvSpPr>
          <p:spPr>
            <a:xfrm>
              <a:off x="4597088" y="2371309"/>
              <a:ext cx="571804" cy="222396"/>
            </a:xfrm>
            <a:prstGeom prst="rect">
              <a:avLst/>
            </a:prstGeom>
            <a:noFill/>
          </p:spPr>
          <p:txBody>
            <a:bodyPr wrap="none" rtlCol="0">
              <a:spAutoFit/>
            </a:bodyPr>
            <a:lstStyle/>
            <a:p>
              <a:r>
                <a:rPr lang="en-AU" sz="1100" dirty="0"/>
                <a:t>Feedlot</a:t>
              </a:r>
            </a:p>
          </p:txBody>
        </p:sp>
        <p:sp>
          <p:nvSpPr>
            <p:cNvPr id="17" name="TextBox 16">
              <a:extLst>
                <a:ext uri="{FF2B5EF4-FFF2-40B4-BE49-F238E27FC236}">
                  <a16:creationId xmlns:a16="http://schemas.microsoft.com/office/drawing/2014/main" id="{562295E9-FBE7-3EC6-1792-54F80F49DB2F}"/>
                </a:ext>
              </a:extLst>
            </p:cNvPr>
            <p:cNvSpPr txBox="1"/>
            <p:nvPr/>
          </p:nvSpPr>
          <p:spPr>
            <a:xfrm>
              <a:off x="3844406" y="2392413"/>
              <a:ext cx="625383" cy="222396"/>
            </a:xfrm>
            <a:prstGeom prst="rect">
              <a:avLst/>
            </a:prstGeom>
            <a:noFill/>
          </p:spPr>
          <p:txBody>
            <a:bodyPr wrap="none" rtlCol="0">
              <a:spAutoFit/>
            </a:bodyPr>
            <a:lstStyle/>
            <a:p>
              <a:r>
                <a:rPr lang="en-AU" sz="1100" dirty="0"/>
                <a:t>Saleyard</a:t>
              </a:r>
            </a:p>
          </p:txBody>
        </p:sp>
        <p:sp>
          <p:nvSpPr>
            <p:cNvPr id="18" name="TextBox 17">
              <a:extLst>
                <a:ext uri="{FF2B5EF4-FFF2-40B4-BE49-F238E27FC236}">
                  <a16:creationId xmlns:a16="http://schemas.microsoft.com/office/drawing/2014/main" id="{416B817B-CB1D-B36B-5B4F-BDB3659F1EC8}"/>
                </a:ext>
              </a:extLst>
            </p:cNvPr>
            <p:cNvSpPr txBox="1"/>
            <p:nvPr/>
          </p:nvSpPr>
          <p:spPr>
            <a:xfrm>
              <a:off x="5432432" y="2346397"/>
              <a:ext cx="689380" cy="222396"/>
            </a:xfrm>
            <a:prstGeom prst="rect">
              <a:avLst/>
            </a:prstGeom>
            <a:noFill/>
          </p:spPr>
          <p:txBody>
            <a:bodyPr wrap="none" rtlCol="0">
              <a:spAutoFit/>
            </a:bodyPr>
            <a:lstStyle/>
            <a:p>
              <a:r>
                <a:rPr lang="en-AU" sz="1100"/>
                <a:t>Processor</a:t>
              </a:r>
            </a:p>
          </p:txBody>
        </p:sp>
        <p:sp>
          <p:nvSpPr>
            <p:cNvPr id="19" name="TextBox 18">
              <a:extLst>
                <a:ext uri="{FF2B5EF4-FFF2-40B4-BE49-F238E27FC236}">
                  <a16:creationId xmlns:a16="http://schemas.microsoft.com/office/drawing/2014/main" id="{17157515-805E-2AD2-ADDD-A3EFC914A67F}"/>
                </a:ext>
              </a:extLst>
            </p:cNvPr>
            <p:cNvSpPr txBox="1"/>
            <p:nvPr/>
          </p:nvSpPr>
          <p:spPr>
            <a:xfrm>
              <a:off x="6453494" y="2346397"/>
              <a:ext cx="446788" cy="222396"/>
            </a:xfrm>
            <a:prstGeom prst="rect">
              <a:avLst/>
            </a:prstGeom>
            <a:noFill/>
          </p:spPr>
          <p:txBody>
            <a:bodyPr wrap="none" rtlCol="0">
              <a:spAutoFit/>
            </a:bodyPr>
            <a:lstStyle/>
            <a:p>
              <a:r>
                <a:rPr lang="en-AU" sz="1100"/>
                <a:t>DAFF</a:t>
              </a:r>
            </a:p>
          </p:txBody>
        </p:sp>
        <p:sp>
          <p:nvSpPr>
            <p:cNvPr id="20" name="TextBox 19">
              <a:extLst>
                <a:ext uri="{FF2B5EF4-FFF2-40B4-BE49-F238E27FC236}">
                  <a16:creationId xmlns:a16="http://schemas.microsoft.com/office/drawing/2014/main" id="{D4C8CE54-3C2D-05CB-E88F-E4EA6DF7DDCE}"/>
                </a:ext>
              </a:extLst>
            </p:cNvPr>
            <p:cNvSpPr txBox="1"/>
            <p:nvPr/>
          </p:nvSpPr>
          <p:spPr>
            <a:xfrm>
              <a:off x="7012108" y="2357256"/>
              <a:ext cx="823326" cy="222396"/>
            </a:xfrm>
            <a:prstGeom prst="rect">
              <a:avLst/>
            </a:prstGeom>
            <a:noFill/>
          </p:spPr>
          <p:txBody>
            <a:bodyPr wrap="none" rtlCol="0">
              <a:spAutoFit/>
            </a:bodyPr>
            <a:lstStyle/>
            <a:p>
              <a:r>
                <a:rPr lang="en-AU" sz="1100"/>
                <a:t>EU Importer</a:t>
              </a:r>
            </a:p>
          </p:txBody>
        </p:sp>
        <p:cxnSp>
          <p:nvCxnSpPr>
            <p:cNvPr id="21" name="Straight Connector 20">
              <a:extLst>
                <a:ext uri="{FF2B5EF4-FFF2-40B4-BE49-F238E27FC236}">
                  <a16:creationId xmlns:a16="http://schemas.microsoft.com/office/drawing/2014/main" id="{26E70060-6749-0A7B-1EF7-E177FE7C6776}"/>
                </a:ext>
              </a:extLst>
            </p:cNvPr>
            <p:cNvCxnSpPr>
              <a:cxnSpLocks/>
            </p:cNvCxnSpPr>
            <p:nvPr/>
          </p:nvCxnSpPr>
          <p:spPr>
            <a:xfrm>
              <a:off x="1487682" y="3965376"/>
              <a:ext cx="0" cy="160601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64034-8179-7192-84F9-044949900D50}"/>
                </a:ext>
              </a:extLst>
            </p:cNvPr>
            <p:cNvCxnSpPr>
              <a:cxnSpLocks/>
            </p:cNvCxnSpPr>
            <p:nvPr/>
          </p:nvCxnSpPr>
          <p:spPr>
            <a:xfrm>
              <a:off x="2350279"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8887E5-DBC2-C47F-EBBD-06170440D53F}"/>
                </a:ext>
              </a:extLst>
            </p:cNvPr>
            <p:cNvCxnSpPr>
              <a:cxnSpLocks/>
            </p:cNvCxnSpPr>
            <p:nvPr/>
          </p:nvCxnSpPr>
          <p:spPr>
            <a:xfrm>
              <a:off x="3212876"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D5A890-5C6E-933F-78DC-553435BD0E75}"/>
                </a:ext>
              </a:extLst>
            </p:cNvPr>
            <p:cNvCxnSpPr>
              <a:cxnSpLocks/>
            </p:cNvCxnSpPr>
            <p:nvPr/>
          </p:nvCxnSpPr>
          <p:spPr>
            <a:xfrm>
              <a:off x="4075473"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CAA29C-7449-261C-1B2A-985EB72AB1DC}"/>
                </a:ext>
              </a:extLst>
            </p:cNvPr>
            <p:cNvCxnSpPr>
              <a:cxnSpLocks/>
            </p:cNvCxnSpPr>
            <p:nvPr/>
          </p:nvCxnSpPr>
          <p:spPr>
            <a:xfrm>
              <a:off x="4938069"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D16AD4-93FA-6DBE-C393-B149C29BFB59}"/>
                </a:ext>
              </a:extLst>
            </p:cNvPr>
            <p:cNvCxnSpPr>
              <a:cxnSpLocks/>
            </p:cNvCxnSpPr>
            <p:nvPr/>
          </p:nvCxnSpPr>
          <p:spPr>
            <a:xfrm>
              <a:off x="5800666"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A22817-185B-0441-D74D-3D58F4E0FC4F}"/>
                </a:ext>
              </a:extLst>
            </p:cNvPr>
            <p:cNvCxnSpPr>
              <a:cxnSpLocks/>
            </p:cNvCxnSpPr>
            <p:nvPr/>
          </p:nvCxnSpPr>
          <p:spPr>
            <a:xfrm>
              <a:off x="6663262"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A15A56-E044-EFAB-AD26-C7C23B52585B}"/>
                </a:ext>
              </a:extLst>
            </p:cNvPr>
            <p:cNvCxnSpPr>
              <a:cxnSpLocks/>
            </p:cNvCxnSpPr>
            <p:nvPr/>
          </p:nvCxnSpPr>
          <p:spPr>
            <a:xfrm>
              <a:off x="7525861"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893ECCC6-3E2B-8239-2711-9C35C859740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347640" y="1875003"/>
              <a:ext cx="344166" cy="376996"/>
            </a:xfrm>
            <a:prstGeom prst="rect">
              <a:avLst/>
            </a:prstGeom>
          </p:spPr>
        </p:pic>
        <p:pic>
          <p:nvPicPr>
            <p:cNvPr id="30" name="Picture 29">
              <a:extLst>
                <a:ext uri="{FF2B5EF4-FFF2-40B4-BE49-F238E27FC236}">
                  <a16:creationId xmlns:a16="http://schemas.microsoft.com/office/drawing/2014/main" id="{A0424862-B14F-AC9A-330D-6999A4E13D60}"/>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810647" y="1740036"/>
              <a:ext cx="428346" cy="469205"/>
            </a:xfrm>
            <a:prstGeom prst="rect">
              <a:avLst/>
            </a:prstGeom>
          </p:spPr>
        </p:pic>
        <p:sp>
          <p:nvSpPr>
            <p:cNvPr id="32" name="Freeform 31">
              <a:extLst>
                <a:ext uri="{FF2B5EF4-FFF2-40B4-BE49-F238E27FC236}">
                  <a16:creationId xmlns:a16="http://schemas.microsoft.com/office/drawing/2014/main" id="{55FF4BD6-D843-ED40-CA3F-06B0CDE6D1FA}"/>
                </a:ext>
              </a:extLst>
            </p:cNvPr>
            <p:cNvSpPr/>
            <p:nvPr/>
          </p:nvSpPr>
          <p:spPr>
            <a:xfrm flipV="1">
              <a:off x="5932270" y="1746925"/>
              <a:ext cx="1731195" cy="41067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33" name="TextBox 32">
              <a:extLst>
                <a:ext uri="{FF2B5EF4-FFF2-40B4-BE49-F238E27FC236}">
                  <a16:creationId xmlns:a16="http://schemas.microsoft.com/office/drawing/2014/main" id="{C3F9344F-E593-FA04-C405-8180F36263A3}"/>
                </a:ext>
              </a:extLst>
            </p:cNvPr>
            <p:cNvSpPr txBox="1"/>
            <p:nvPr/>
          </p:nvSpPr>
          <p:spPr>
            <a:xfrm>
              <a:off x="6237612" y="1465564"/>
              <a:ext cx="1073361" cy="222396"/>
            </a:xfrm>
            <a:prstGeom prst="rect">
              <a:avLst/>
            </a:prstGeom>
            <a:noFill/>
          </p:spPr>
          <p:txBody>
            <a:bodyPr wrap="none" rtlCol="0">
              <a:spAutoFit/>
            </a:bodyPr>
            <a:lstStyle/>
            <a:p>
              <a:r>
                <a:rPr lang="en-AU" sz="1100"/>
                <a:t>Sell beef product</a:t>
              </a:r>
            </a:p>
          </p:txBody>
        </p:sp>
        <p:pic>
          <p:nvPicPr>
            <p:cNvPr id="34" name="Picture 6" descr="Digital Certificate Icon Vector Images (over 8,400)">
              <a:extLst>
                <a:ext uri="{FF2B5EF4-FFF2-40B4-BE49-F238E27FC236}">
                  <a16:creationId xmlns:a16="http://schemas.microsoft.com/office/drawing/2014/main" id="{C4C55CF9-FCC4-B5E5-1D13-B9AE9AD4632A}"/>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16495" y="4515953"/>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E712457-0DC8-03E4-478B-955ACCBCB41E}"/>
                </a:ext>
              </a:extLst>
            </p:cNvPr>
            <p:cNvSpPr txBox="1"/>
            <p:nvPr/>
          </p:nvSpPr>
          <p:spPr>
            <a:xfrm>
              <a:off x="5946702" y="4693748"/>
              <a:ext cx="774707" cy="196232"/>
            </a:xfrm>
            <a:prstGeom prst="rect">
              <a:avLst/>
            </a:prstGeom>
            <a:noFill/>
          </p:spPr>
          <p:txBody>
            <a:bodyPr wrap="square" rtlCol="0">
              <a:spAutoFit/>
            </a:bodyPr>
            <a:lstStyle/>
            <a:p>
              <a:r>
                <a:rPr lang="en-AU" sz="900" dirty="0"/>
                <a:t>Sale Event</a:t>
              </a:r>
            </a:p>
          </p:txBody>
        </p:sp>
        <p:sp>
          <p:nvSpPr>
            <p:cNvPr id="36" name="Freeform 35">
              <a:extLst>
                <a:ext uri="{FF2B5EF4-FFF2-40B4-BE49-F238E27FC236}">
                  <a16:creationId xmlns:a16="http://schemas.microsoft.com/office/drawing/2014/main" id="{E37DA55C-BF74-BB71-012E-DC444367459A}"/>
                </a:ext>
              </a:extLst>
            </p:cNvPr>
            <p:cNvSpPr/>
            <p:nvPr/>
          </p:nvSpPr>
          <p:spPr>
            <a:xfrm flipV="1">
              <a:off x="4929052" y="1781508"/>
              <a:ext cx="928187" cy="41067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37" name="Picture 36">
              <a:extLst>
                <a:ext uri="{FF2B5EF4-FFF2-40B4-BE49-F238E27FC236}">
                  <a16:creationId xmlns:a16="http://schemas.microsoft.com/office/drawing/2014/main" id="{1111366C-3B1A-3D21-D9DD-CB08BF76947F}"/>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095827" y="1806684"/>
              <a:ext cx="404101" cy="539518"/>
            </a:xfrm>
            <a:prstGeom prst="rect">
              <a:avLst/>
            </a:prstGeom>
          </p:spPr>
        </p:pic>
        <p:pic>
          <p:nvPicPr>
            <p:cNvPr id="38" name="Picture 37">
              <a:extLst>
                <a:ext uri="{FF2B5EF4-FFF2-40B4-BE49-F238E27FC236}">
                  <a16:creationId xmlns:a16="http://schemas.microsoft.com/office/drawing/2014/main" id="{9067FEA1-1DFA-FD45-9C99-336336038C8B}"/>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399388" y="1895349"/>
              <a:ext cx="307598" cy="410676"/>
            </a:xfrm>
            <a:prstGeom prst="rect">
              <a:avLst/>
            </a:prstGeom>
          </p:spPr>
        </p:pic>
        <p:sp>
          <p:nvSpPr>
            <p:cNvPr id="39" name="TextBox 38">
              <a:extLst>
                <a:ext uri="{FF2B5EF4-FFF2-40B4-BE49-F238E27FC236}">
                  <a16:creationId xmlns:a16="http://schemas.microsoft.com/office/drawing/2014/main" id="{1892135B-FE62-0165-B38A-AB1BAC2E836B}"/>
                </a:ext>
              </a:extLst>
            </p:cNvPr>
            <p:cNvSpPr txBox="1"/>
            <p:nvPr/>
          </p:nvSpPr>
          <p:spPr>
            <a:xfrm>
              <a:off x="4784220" y="1491898"/>
              <a:ext cx="1200711" cy="222396"/>
            </a:xfrm>
            <a:prstGeom prst="rect">
              <a:avLst/>
            </a:prstGeom>
            <a:noFill/>
          </p:spPr>
          <p:txBody>
            <a:bodyPr wrap="square" rtlCol="0">
              <a:spAutoFit/>
            </a:bodyPr>
            <a:lstStyle/>
            <a:p>
              <a:r>
                <a:rPr lang="en-AU" sz="1100" dirty="0"/>
                <a:t>Sell fatter herd</a:t>
              </a:r>
            </a:p>
          </p:txBody>
        </p:sp>
        <p:pic>
          <p:nvPicPr>
            <p:cNvPr id="40" name="Picture 6" descr="Digital Certificate Icon Vector Images (over 8,400)">
              <a:extLst>
                <a:ext uri="{FF2B5EF4-FFF2-40B4-BE49-F238E27FC236}">
                  <a16:creationId xmlns:a16="http://schemas.microsoft.com/office/drawing/2014/main" id="{42A6E9DD-4D79-34A6-704B-70294424B6BD}"/>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61749" y="5105961"/>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4D242EE-3AA5-8D4E-F209-DE26CFE1D5F9}"/>
                </a:ext>
              </a:extLst>
            </p:cNvPr>
            <p:cNvSpPr txBox="1"/>
            <p:nvPr/>
          </p:nvSpPr>
          <p:spPr>
            <a:xfrm>
              <a:off x="5014575" y="5130772"/>
              <a:ext cx="774707" cy="313972"/>
            </a:xfrm>
            <a:prstGeom prst="rect">
              <a:avLst/>
            </a:prstGeom>
            <a:noFill/>
          </p:spPr>
          <p:txBody>
            <a:bodyPr wrap="square" rtlCol="0">
              <a:spAutoFit/>
            </a:bodyPr>
            <a:lstStyle/>
            <a:p>
              <a:r>
                <a:rPr lang="en-AU" sz="900"/>
                <a:t>Livestock Passport</a:t>
              </a:r>
            </a:p>
          </p:txBody>
        </p:sp>
        <p:pic>
          <p:nvPicPr>
            <p:cNvPr id="42" name="Picture 6" descr="Digital Certificate Icon Vector Images (over 8,400)">
              <a:extLst>
                <a:ext uri="{FF2B5EF4-FFF2-40B4-BE49-F238E27FC236}">
                  <a16:creationId xmlns:a16="http://schemas.microsoft.com/office/drawing/2014/main" id="{1CDE5071-FA52-D3A1-4863-FB2C0DFD6857}"/>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61749" y="4557861"/>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E830102C-7858-14FD-076A-319B629BA23A}"/>
                </a:ext>
              </a:extLst>
            </p:cNvPr>
            <p:cNvSpPr txBox="1"/>
            <p:nvPr/>
          </p:nvSpPr>
          <p:spPr>
            <a:xfrm>
              <a:off x="4998053" y="4615300"/>
              <a:ext cx="774707" cy="196232"/>
            </a:xfrm>
            <a:prstGeom prst="rect">
              <a:avLst/>
            </a:prstGeom>
            <a:noFill/>
          </p:spPr>
          <p:txBody>
            <a:bodyPr wrap="square" rtlCol="0">
              <a:spAutoFit/>
            </a:bodyPr>
            <a:lstStyle/>
            <a:p>
              <a:r>
                <a:rPr lang="en-AU" sz="900" dirty="0"/>
                <a:t>Sale Event</a:t>
              </a:r>
            </a:p>
          </p:txBody>
        </p:sp>
        <p:pic>
          <p:nvPicPr>
            <p:cNvPr id="44" name="Picture 6" descr="Digital Certificate Icon Vector Images (over 8,400)">
              <a:extLst>
                <a:ext uri="{FF2B5EF4-FFF2-40B4-BE49-F238E27FC236}">
                  <a16:creationId xmlns:a16="http://schemas.microsoft.com/office/drawing/2014/main" id="{64FCDF7C-4521-917F-1E3B-50492092F6B3}"/>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26725" y="3977557"/>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3D55A71A-0F96-39A3-04D9-EF8D13DABAAC}"/>
                </a:ext>
              </a:extLst>
            </p:cNvPr>
            <p:cNvSpPr txBox="1"/>
            <p:nvPr/>
          </p:nvSpPr>
          <p:spPr>
            <a:xfrm>
              <a:off x="5903626" y="4003397"/>
              <a:ext cx="832376" cy="313972"/>
            </a:xfrm>
            <a:prstGeom prst="rect">
              <a:avLst/>
            </a:prstGeom>
            <a:noFill/>
          </p:spPr>
          <p:txBody>
            <a:bodyPr wrap="square" rtlCol="0">
              <a:spAutoFit/>
            </a:bodyPr>
            <a:lstStyle/>
            <a:p>
              <a:r>
                <a:rPr lang="en-AU" sz="900" dirty="0"/>
                <a:t>Processing Event</a:t>
              </a:r>
            </a:p>
          </p:txBody>
        </p:sp>
        <p:pic>
          <p:nvPicPr>
            <p:cNvPr id="46" name="Picture 6" descr="Digital Certificate Icon Vector Images (over 8,400)">
              <a:extLst>
                <a:ext uri="{FF2B5EF4-FFF2-40B4-BE49-F238E27FC236}">
                  <a16:creationId xmlns:a16="http://schemas.microsoft.com/office/drawing/2014/main" id="{18B2BBAB-57AB-F4BF-C678-A1AA04916BEB}"/>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16866" y="5064916"/>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FCD45431-318B-A8A4-A55F-FC69553962E6}"/>
                </a:ext>
              </a:extLst>
            </p:cNvPr>
            <p:cNvSpPr txBox="1"/>
            <p:nvPr/>
          </p:nvSpPr>
          <p:spPr>
            <a:xfrm>
              <a:off x="5932641" y="5086191"/>
              <a:ext cx="774707" cy="313972"/>
            </a:xfrm>
            <a:prstGeom prst="rect">
              <a:avLst/>
            </a:prstGeom>
            <a:noFill/>
          </p:spPr>
          <p:txBody>
            <a:bodyPr wrap="square" rtlCol="0">
              <a:spAutoFit/>
            </a:bodyPr>
            <a:lstStyle/>
            <a:p>
              <a:r>
                <a:rPr lang="en-AU" sz="900"/>
                <a:t>Product Passport</a:t>
              </a:r>
            </a:p>
          </p:txBody>
        </p:sp>
        <p:pic>
          <p:nvPicPr>
            <p:cNvPr id="48" name="Picture 6" descr="Digital Certificate Icon Vector Images (over 8,400)">
              <a:extLst>
                <a:ext uri="{FF2B5EF4-FFF2-40B4-BE49-F238E27FC236}">
                  <a16:creationId xmlns:a16="http://schemas.microsoft.com/office/drawing/2014/main" id="{CCD5CA04-FF0B-6FFE-8AC6-A4EBAFD57926}"/>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71608" y="401860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A3B656EE-B3E4-8B2B-631D-E3F99F364C6D}"/>
                </a:ext>
              </a:extLst>
            </p:cNvPr>
            <p:cNvSpPr txBox="1"/>
            <p:nvPr/>
          </p:nvSpPr>
          <p:spPr>
            <a:xfrm>
              <a:off x="5023524" y="4104239"/>
              <a:ext cx="514161" cy="313972"/>
            </a:xfrm>
            <a:prstGeom prst="rect">
              <a:avLst/>
            </a:prstGeom>
            <a:noFill/>
          </p:spPr>
          <p:txBody>
            <a:bodyPr wrap="square" rtlCol="0">
              <a:spAutoFit/>
            </a:bodyPr>
            <a:lstStyle/>
            <a:p>
              <a:r>
                <a:rPr lang="en-AU" sz="900" dirty="0"/>
                <a:t>Feeding Event</a:t>
              </a:r>
            </a:p>
          </p:txBody>
        </p:sp>
        <p:pic>
          <p:nvPicPr>
            <p:cNvPr id="50" name="Picture 6" descr="Digital Certificate Icon Vector Images (over 8,400)">
              <a:extLst>
                <a:ext uri="{FF2B5EF4-FFF2-40B4-BE49-F238E27FC236}">
                  <a16:creationId xmlns:a16="http://schemas.microsoft.com/office/drawing/2014/main" id="{100FD1CA-A102-2DEA-20C9-2A29BDEA9DAC}"/>
                </a:ext>
              </a:extLst>
            </p:cNvPr>
            <p:cNvPicPr>
              <a:picLocks noChangeAspect="1" noChangeArrowheads="1"/>
            </p:cNvPicPr>
            <p:nvPr/>
          </p:nvPicPr>
          <p:blipFill>
            <a:blip r:embed="rId14"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89730" y="4425649"/>
              <a:ext cx="368733" cy="45015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5982451-6D9A-118D-3D7B-EDA169C036D2}"/>
                </a:ext>
              </a:extLst>
            </p:cNvPr>
            <p:cNvSpPr txBox="1"/>
            <p:nvPr/>
          </p:nvSpPr>
          <p:spPr>
            <a:xfrm>
              <a:off x="1442732" y="4425650"/>
              <a:ext cx="774707" cy="431711"/>
            </a:xfrm>
            <a:prstGeom prst="rect">
              <a:avLst/>
            </a:prstGeom>
            <a:noFill/>
          </p:spPr>
          <p:txBody>
            <a:bodyPr wrap="square" rtlCol="0">
              <a:spAutoFit/>
            </a:bodyPr>
            <a:lstStyle/>
            <a:p>
              <a:r>
                <a:rPr lang="en-AU" sz="900" dirty="0"/>
                <a:t>Deforestation Credential</a:t>
              </a:r>
            </a:p>
            <a:p>
              <a:r>
                <a:rPr lang="en-AU" sz="900" dirty="0"/>
                <a:t>(grain farm)</a:t>
              </a:r>
            </a:p>
          </p:txBody>
        </p:sp>
        <p:sp>
          <p:nvSpPr>
            <p:cNvPr id="52" name="Freeform 51">
              <a:extLst>
                <a:ext uri="{FF2B5EF4-FFF2-40B4-BE49-F238E27FC236}">
                  <a16:creationId xmlns:a16="http://schemas.microsoft.com/office/drawing/2014/main" id="{51B8C358-9BD9-4204-5CCC-81B887589A33}"/>
                </a:ext>
              </a:extLst>
            </p:cNvPr>
            <p:cNvSpPr/>
            <p:nvPr/>
          </p:nvSpPr>
          <p:spPr>
            <a:xfrm flipV="1">
              <a:off x="3200457" y="1845172"/>
              <a:ext cx="1521536" cy="473699"/>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53" name="Picture 52">
              <a:extLst>
                <a:ext uri="{FF2B5EF4-FFF2-40B4-BE49-F238E27FC236}">
                  <a16:creationId xmlns:a16="http://schemas.microsoft.com/office/drawing/2014/main" id="{41570EBE-6B2B-2AE0-5121-F0CD2506108C}"/>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500430" y="1908370"/>
              <a:ext cx="405698" cy="392304"/>
            </a:xfrm>
            <a:prstGeom prst="rect">
              <a:avLst/>
            </a:prstGeom>
          </p:spPr>
        </p:pic>
        <p:sp>
          <p:nvSpPr>
            <p:cNvPr id="54" name="TextBox 53">
              <a:extLst>
                <a:ext uri="{FF2B5EF4-FFF2-40B4-BE49-F238E27FC236}">
                  <a16:creationId xmlns:a16="http://schemas.microsoft.com/office/drawing/2014/main" id="{3804BA01-5D23-EA3F-A7FB-1AAD40742213}"/>
                </a:ext>
              </a:extLst>
            </p:cNvPr>
            <p:cNvSpPr txBox="1"/>
            <p:nvPr/>
          </p:nvSpPr>
          <p:spPr>
            <a:xfrm>
              <a:off x="3268311" y="1661332"/>
              <a:ext cx="1129033" cy="222396"/>
            </a:xfrm>
            <a:prstGeom prst="rect">
              <a:avLst/>
            </a:prstGeom>
            <a:noFill/>
          </p:spPr>
          <p:txBody>
            <a:bodyPr wrap="square" rtlCol="0">
              <a:spAutoFit/>
            </a:bodyPr>
            <a:lstStyle/>
            <a:p>
              <a:r>
                <a:rPr lang="en-AU" sz="1100" dirty="0"/>
                <a:t>Sell grain</a:t>
              </a:r>
            </a:p>
          </p:txBody>
        </p:sp>
        <p:pic>
          <p:nvPicPr>
            <p:cNvPr id="55" name="Picture 6" descr="Digital Certificate Icon Vector Images (over 8,400)">
              <a:extLst>
                <a:ext uri="{FF2B5EF4-FFF2-40B4-BE49-F238E27FC236}">
                  <a16:creationId xmlns:a16="http://schemas.microsoft.com/office/drawing/2014/main" id="{D4118C45-4AD8-E724-78D2-1179FBF63E60}"/>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2337" y="421542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60C562B7-09C0-F60B-2519-38ACDB4C3861}"/>
                </a:ext>
              </a:extLst>
            </p:cNvPr>
            <p:cNvSpPr txBox="1"/>
            <p:nvPr/>
          </p:nvSpPr>
          <p:spPr>
            <a:xfrm>
              <a:off x="3295228" y="4216326"/>
              <a:ext cx="774707" cy="196232"/>
            </a:xfrm>
            <a:prstGeom prst="rect">
              <a:avLst/>
            </a:prstGeom>
            <a:noFill/>
          </p:spPr>
          <p:txBody>
            <a:bodyPr wrap="square" rtlCol="0">
              <a:spAutoFit/>
            </a:bodyPr>
            <a:lstStyle/>
            <a:p>
              <a:r>
                <a:rPr lang="en-AU" sz="900" dirty="0"/>
                <a:t>Sale Event</a:t>
              </a:r>
            </a:p>
          </p:txBody>
        </p:sp>
        <p:pic>
          <p:nvPicPr>
            <p:cNvPr id="57" name="Picture 6" descr="Digital Certificate Icon Vector Images (over 8,400)">
              <a:extLst>
                <a:ext uri="{FF2B5EF4-FFF2-40B4-BE49-F238E27FC236}">
                  <a16:creationId xmlns:a16="http://schemas.microsoft.com/office/drawing/2014/main" id="{92EDAB22-4C0E-7B57-950E-B4F0F93DADD5}"/>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983999" y="4841117"/>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9CF9A371-7358-B784-3485-475D6E6EAA3A}"/>
                </a:ext>
              </a:extLst>
            </p:cNvPr>
            <p:cNvSpPr txBox="1"/>
            <p:nvPr/>
          </p:nvSpPr>
          <p:spPr>
            <a:xfrm>
              <a:off x="3281608" y="4863152"/>
              <a:ext cx="721496" cy="313972"/>
            </a:xfrm>
            <a:prstGeom prst="rect">
              <a:avLst/>
            </a:prstGeom>
            <a:noFill/>
          </p:spPr>
          <p:txBody>
            <a:bodyPr wrap="square" rtlCol="0">
              <a:spAutoFit/>
            </a:bodyPr>
            <a:lstStyle/>
            <a:p>
              <a:r>
                <a:rPr lang="en-AU" sz="900" dirty="0"/>
                <a:t>Grain Passport</a:t>
              </a:r>
            </a:p>
          </p:txBody>
        </p:sp>
        <p:pic>
          <p:nvPicPr>
            <p:cNvPr id="59" name="Picture 6" descr="Digital Certificate Icon Vector Images (over 8,400)">
              <a:extLst>
                <a:ext uri="{FF2B5EF4-FFF2-40B4-BE49-F238E27FC236}">
                  <a16:creationId xmlns:a16="http://schemas.microsoft.com/office/drawing/2014/main" id="{C660CA2C-0A06-306B-7BC3-3F793642E276}"/>
                </a:ext>
              </a:extLst>
            </p:cNvPr>
            <p:cNvPicPr>
              <a:picLocks noChangeAspect="1" noChangeArrowheads="1"/>
            </p:cNvPicPr>
            <p:nvPr/>
          </p:nvPicPr>
          <p:blipFill>
            <a:blip r:embed="rId14"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213691" y="3869494"/>
              <a:ext cx="368733" cy="450159"/>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7FF460B0-C4BC-4C87-7FCC-43FF99B1A4C7}"/>
                </a:ext>
              </a:extLst>
            </p:cNvPr>
            <p:cNvSpPr txBox="1"/>
            <p:nvPr/>
          </p:nvSpPr>
          <p:spPr>
            <a:xfrm>
              <a:off x="1466693" y="3869495"/>
              <a:ext cx="774707" cy="431711"/>
            </a:xfrm>
            <a:prstGeom prst="rect">
              <a:avLst/>
            </a:prstGeom>
            <a:noFill/>
          </p:spPr>
          <p:txBody>
            <a:bodyPr wrap="square" rtlCol="0">
              <a:spAutoFit/>
            </a:bodyPr>
            <a:lstStyle/>
            <a:p>
              <a:r>
                <a:rPr lang="en-AU" sz="900" dirty="0"/>
                <a:t>Deforestation Credential</a:t>
              </a:r>
            </a:p>
            <a:p>
              <a:r>
                <a:rPr lang="en-AU" sz="900" dirty="0"/>
                <a:t>(cattle farm)</a:t>
              </a:r>
            </a:p>
          </p:txBody>
        </p:sp>
        <p:sp>
          <p:nvSpPr>
            <p:cNvPr id="61" name="Freeform 60">
              <a:extLst>
                <a:ext uri="{FF2B5EF4-FFF2-40B4-BE49-F238E27FC236}">
                  <a16:creationId xmlns:a16="http://schemas.microsoft.com/office/drawing/2014/main" id="{038A3BFB-3B6B-20D2-787A-6503982369D1}"/>
                </a:ext>
              </a:extLst>
            </p:cNvPr>
            <p:cNvSpPr/>
            <p:nvPr/>
          </p:nvSpPr>
          <p:spPr>
            <a:xfrm flipV="1">
              <a:off x="2416679" y="1548698"/>
              <a:ext cx="2393533" cy="68782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62" name="Picture 61">
              <a:extLst>
                <a:ext uri="{FF2B5EF4-FFF2-40B4-BE49-F238E27FC236}">
                  <a16:creationId xmlns:a16="http://schemas.microsoft.com/office/drawing/2014/main" id="{579F64C5-AE55-C0F8-1A5A-693CCDC3CE45}"/>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2272155" y="1688657"/>
              <a:ext cx="381257" cy="408049"/>
            </a:xfrm>
            <a:prstGeom prst="rect">
              <a:avLst/>
            </a:prstGeom>
          </p:spPr>
        </p:pic>
        <p:pic>
          <p:nvPicPr>
            <p:cNvPr id="63" name="Picture 62">
              <a:extLst>
                <a:ext uri="{FF2B5EF4-FFF2-40B4-BE49-F238E27FC236}">
                  <a16:creationId xmlns:a16="http://schemas.microsoft.com/office/drawing/2014/main" id="{57CA23CD-3F9F-A78A-4A37-BCD372CC9E74}"/>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2829164" y="1655065"/>
              <a:ext cx="383712" cy="410676"/>
            </a:xfrm>
            <a:prstGeom prst="rect">
              <a:avLst/>
            </a:prstGeom>
          </p:spPr>
        </p:pic>
        <p:sp>
          <p:nvSpPr>
            <p:cNvPr id="64" name="TextBox 63">
              <a:extLst>
                <a:ext uri="{FF2B5EF4-FFF2-40B4-BE49-F238E27FC236}">
                  <a16:creationId xmlns:a16="http://schemas.microsoft.com/office/drawing/2014/main" id="{AA17A2E1-A22A-D897-4EF6-4561E8AAB002}"/>
                </a:ext>
              </a:extLst>
            </p:cNvPr>
            <p:cNvSpPr txBox="1"/>
            <p:nvPr/>
          </p:nvSpPr>
          <p:spPr>
            <a:xfrm>
              <a:off x="2065428" y="1506359"/>
              <a:ext cx="634313" cy="222396"/>
            </a:xfrm>
            <a:prstGeom prst="rect">
              <a:avLst/>
            </a:prstGeom>
            <a:noFill/>
          </p:spPr>
          <p:txBody>
            <a:bodyPr wrap="none" rtlCol="0">
              <a:spAutoFit/>
            </a:bodyPr>
            <a:lstStyle/>
            <a:p>
              <a:r>
                <a:rPr lang="en-AU" sz="1100" dirty="0"/>
                <a:t>Sell herd</a:t>
              </a:r>
            </a:p>
          </p:txBody>
        </p:sp>
        <p:pic>
          <p:nvPicPr>
            <p:cNvPr id="65" name="Picture 6" descr="Digital Certificate Icon Vector Images (over 8,400)">
              <a:extLst>
                <a:ext uri="{FF2B5EF4-FFF2-40B4-BE49-F238E27FC236}">
                  <a16:creationId xmlns:a16="http://schemas.microsoft.com/office/drawing/2014/main" id="{DDF0154E-B37B-3E62-1941-EDA20C3C29AC}"/>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67849" y="401505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C30F2EE7-9A69-0864-C0B0-10F826834A83}"/>
                </a:ext>
              </a:extLst>
            </p:cNvPr>
            <p:cNvSpPr txBox="1"/>
            <p:nvPr/>
          </p:nvSpPr>
          <p:spPr>
            <a:xfrm>
              <a:off x="2460741" y="4015956"/>
              <a:ext cx="774707" cy="313972"/>
            </a:xfrm>
            <a:prstGeom prst="rect">
              <a:avLst/>
            </a:prstGeom>
            <a:noFill/>
          </p:spPr>
          <p:txBody>
            <a:bodyPr wrap="square" rtlCol="0">
              <a:spAutoFit/>
            </a:bodyPr>
            <a:lstStyle/>
            <a:p>
              <a:r>
                <a:rPr lang="en-AU" sz="900" dirty="0"/>
                <a:t>Movement Event</a:t>
              </a:r>
            </a:p>
          </p:txBody>
        </p:sp>
        <p:pic>
          <p:nvPicPr>
            <p:cNvPr id="67" name="Picture 6" descr="Digital Certificate Icon Vector Images (over 8,400)">
              <a:extLst>
                <a:ext uri="{FF2B5EF4-FFF2-40B4-BE49-F238E27FC236}">
                  <a16:creationId xmlns:a16="http://schemas.microsoft.com/office/drawing/2014/main" id="{3DDD4FE9-A9A7-3713-6603-5402AE3C7D35}"/>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49511" y="4640748"/>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A67B829D-2F6D-C450-89BD-9A79C00E6ED8}"/>
                </a:ext>
              </a:extLst>
            </p:cNvPr>
            <p:cNvSpPr txBox="1"/>
            <p:nvPr/>
          </p:nvSpPr>
          <p:spPr>
            <a:xfrm>
              <a:off x="2447121" y="4662782"/>
              <a:ext cx="774707" cy="313972"/>
            </a:xfrm>
            <a:prstGeom prst="rect">
              <a:avLst/>
            </a:prstGeom>
            <a:noFill/>
          </p:spPr>
          <p:txBody>
            <a:bodyPr wrap="square" rtlCol="0">
              <a:spAutoFit/>
            </a:bodyPr>
            <a:lstStyle/>
            <a:p>
              <a:r>
                <a:rPr lang="en-AU" sz="900"/>
                <a:t>Livestock Passport</a:t>
              </a:r>
            </a:p>
          </p:txBody>
        </p:sp>
        <p:pic>
          <p:nvPicPr>
            <p:cNvPr id="69" name="Picture 68" descr="A red and white piece of meat&#10;&#10;Description automatically generated">
              <a:extLst>
                <a:ext uri="{FF2B5EF4-FFF2-40B4-BE49-F238E27FC236}">
                  <a16:creationId xmlns:a16="http://schemas.microsoft.com/office/drawing/2014/main" id="{F32298F1-ECBA-E160-FF42-43FC31D0095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54170" y="3268880"/>
              <a:ext cx="458023" cy="459081"/>
            </a:xfrm>
            <a:prstGeom prst="rect">
              <a:avLst/>
            </a:prstGeom>
          </p:spPr>
        </p:pic>
        <p:pic>
          <p:nvPicPr>
            <p:cNvPr id="70" name="Picture 69" descr="A white cow on a blue circle&#10;&#10;Description automatically generated">
              <a:extLst>
                <a:ext uri="{FF2B5EF4-FFF2-40B4-BE49-F238E27FC236}">
                  <a16:creationId xmlns:a16="http://schemas.microsoft.com/office/drawing/2014/main" id="{24DC2AEE-FE82-1436-A312-DE251C546B79}"/>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4434003" y="3232982"/>
              <a:ext cx="551997" cy="553272"/>
            </a:xfrm>
            <a:prstGeom prst="rect">
              <a:avLst/>
            </a:prstGeom>
          </p:spPr>
        </p:pic>
        <p:pic>
          <p:nvPicPr>
            <p:cNvPr id="71" name="Picture 70" descr="A wheat ears on a black background&#10;&#10;Description automatically generated">
              <a:extLst>
                <a:ext uri="{FF2B5EF4-FFF2-40B4-BE49-F238E27FC236}">
                  <a16:creationId xmlns:a16="http://schemas.microsoft.com/office/drawing/2014/main" id="{4B201345-F100-C932-888B-9A70C67D8AA5}"/>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021020" y="3248933"/>
              <a:ext cx="551998" cy="553273"/>
            </a:xfrm>
            <a:prstGeom prst="rect">
              <a:avLst/>
            </a:prstGeom>
          </p:spPr>
        </p:pic>
        <p:pic>
          <p:nvPicPr>
            <p:cNvPr id="72" name="Picture 71" descr="A cow in a circle&#10;&#10;Description automatically generated">
              <a:extLst>
                <a:ext uri="{FF2B5EF4-FFF2-40B4-BE49-F238E27FC236}">
                  <a16:creationId xmlns:a16="http://schemas.microsoft.com/office/drawing/2014/main" id="{83279860-FB8B-DE18-CDD4-898734877159}"/>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1954510" y="3242189"/>
              <a:ext cx="464547" cy="465621"/>
            </a:xfrm>
            <a:prstGeom prst="rect">
              <a:avLst/>
            </a:prstGeom>
          </p:spPr>
        </p:pic>
        <p:sp>
          <p:nvSpPr>
            <p:cNvPr id="73" name="TextBox 72">
              <a:extLst>
                <a:ext uri="{FF2B5EF4-FFF2-40B4-BE49-F238E27FC236}">
                  <a16:creationId xmlns:a16="http://schemas.microsoft.com/office/drawing/2014/main" id="{52296B21-0B34-F81C-FFF7-27CBD5F3979D}"/>
                </a:ext>
              </a:extLst>
            </p:cNvPr>
            <p:cNvSpPr txBox="1"/>
            <p:nvPr/>
          </p:nvSpPr>
          <p:spPr>
            <a:xfrm>
              <a:off x="2217440" y="3263399"/>
              <a:ext cx="955594" cy="366300"/>
            </a:xfrm>
            <a:prstGeom prst="rect">
              <a:avLst/>
            </a:prstGeom>
            <a:noFill/>
          </p:spPr>
          <p:txBody>
            <a:bodyPr wrap="square" rtlCol="0">
              <a:spAutoFit/>
            </a:bodyPr>
            <a:lstStyle/>
            <a:p>
              <a:pPr algn="ctr"/>
              <a:r>
                <a:rPr lang="en-AU" sz="1100" b="1" dirty="0"/>
                <a:t>Wagyu Wonder</a:t>
              </a:r>
            </a:p>
          </p:txBody>
        </p:sp>
        <p:sp>
          <p:nvSpPr>
            <p:cNvPr id="74" name="TextBox 73">
              <a:extLst>
                <a:ext uri="{FF2B5EF4-FFF2-40B4-BE49-F238E27FC236}">
                  <a16:creationId xmlns:a16="http://schemas.microsoft.com/office/drawing/2014/main" id="{8D05E430-D186-F6DD-F356-22B6B65F6A16}"/>
                </a:ext>
              </a:extLst>
            </p:cNvPr>
            <p:cNvSpPr txBox="1"/>
            <p:nvPr/>
          </p:nvSpPr>
          <p:spPr>
            <a:xfrm>
              <a:off x="3483294" y="3296127"/>
              <a:ext cx="703348" cy="366300"/>
            </a:xfrm>
            <a:prstGeom prst="rect">
              <a:avLst/>
            </a:prstGeom>
            <a:noFill/>
          </p:spPr>
          <p:txBody>
            <a:bodyPr wrap="square" rtlCol="0">
              <a:spAutoFit/>
            </a:bodyPr>
            <a:lstStyle/>
            <a:p>
              <a:r>
                <a:rPr lang="en-AU" sz="1100" b="1" dirty="0"/>
                <a:t>Golden Grains</a:t>
              </a:r>
            </a:p>
          </p:txBody>
        </p:sp>
        <p:sp>
          <p:nvSpPr>
            <p:cNvPr id="75" name="TextBox 74">
              <a:extLst>
                <a:ext uri="{FF2B5EF4-FFF2-40B4-BE49-F238E27FC236}">
                  <a16:creationId xmlns:a16="http://schemas.microsoft.com/office/drawing/2014/main" id="{E8174FD8-4BAB-77C2-475B-AC8B2EC22669}"/>
                </a:ext>
              </a:extLst>
            </p:cNvPr>
            <p:cNvSpPr txBox="1"/>
            <p:nvPr/>
          </p:nvSpPr>
          <p:spPr>
            <a:xfrm>
              <a:off x="4930482" y="3295241"/>
              <a:ext cx="787548" cy="366300"/>
            </a:xfrm>
            <a:prstGeom prst="rect">
              <a:avLst/>
            </a:prstGeom>
            <a:noFill/>
          </p:spPr>
          <p:txBody>
            <a:bodyPr wrap="square" rtlCol="0">
              <a:spAutoFit/>
            </a:bodyPr>
            <a:lstStyle/>
            <a:p>
              <a:r>
                <a:rPr lang="en-AU" sz="1100" b="1" dirty="0"/>
                <a:t>Fabulous Feeders</a:t>
              </a:r>
            </a:p>
          </p:txBody>
        </p:sp>
        <p:sp>
          <p:nvSpPr>
            <p:cNvPr id="76" name="TextBox 75">
              <a:extLst>
                <a:ext uri="{FF2B5EF4-FFF2-40B4-BE49-F238E27FC236}">
                  <a16:creationId xmlns:a16="http://schemas.microsoft.com/office/drawing/2014/main" id="{3DC2954B-4816-1416-D049-13759FC03EAC}"/>
                </a:ext>
              </a:extLst>
            </p:cNvPr>
            <p:cNvSpPr txBox="1"/>
            <p:nvPr/>
          </p:nvSpPr>
          <p:spPr>
            <a:xfrm>
              <a:off x="6194245" y="3274798"/>
              <a:ext cx="863091" cy="366300"/>
            </a:xfrm>
            <a:prstGeom prst="rect">
              <a:avLst/>
            </a:prstGeom>
            <a:noFill/>
          </p:spPr>
          <p:txBody>
            <a:bodyPr wrap="square" rtlCol="0">
              <a:spAutoFit/>
            </a:bodyPr>
            <a:lstStyle/>
            <a:p>
              <a:r>
                <a:rPr lang="en-AU" sz="1100" b="1" dirty="0"/>
                <a:t>Pete’s Meats</a:t>
              </a:r>
            </a:p>
          </p:txBody>
        </p:sp>
        <p:pic>
          <p:nvPicPr>
            <p:cNvPr id="82" name="Picture 10" descr="Bringing CERES TAGs to life with Cibo Labs data science">
              <a:extLst>
                <a:ext uri="{FF2B5EF4-FFF2-40B4-BE49-F238E27FC236}">
                  <a16:creationId xmlns:a16="http://schemas.microsoft.com/office/drawing/2014/main" id="{92F3B3AD-DD14-1FBB-0C1C-DE90AF9E1BC3}"/>
                </a:ext>
              </a:extLst>
            </p:cNvP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641157" y="3290797"/>
              <a:ext cx="1260762" cy="48848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D7096E7A-D929-601F-8B40-FBA794C1B4F8}"/>
                </a:ext>
              </a:extLst>
            </p:cNvPr>
            <p:cNvSpPr txBox="1"/>
            <p:nvPr/>
          </p:nvSpPr>
          <p:spPr>
            <a:xfrm>
              <a:off x="8483427" y="5447911"/>
              <a:ext cx="476493" cy="261643"/>
            </a:xfrm>
            <a:prstGeom prst="rect">
              <a:avLst/>
            </a:prstGeom>
            <a:noFill/>
          </p:spPr>
          <p:txBody>
            <a:bodyPr wrap="none" rtlCol="0">
              <a:spAutoFit/>
            </a:bodyPr>
            <a:lstStyle/>
            <a:p>
              <a:r>
                <a:rPr lang="en-AU" sz="1400" b="1" dirty="0"/>
                <a:t>You!</a:t>
              </a:r>
            </a:p>
          </p:txBody>
        </p:sp>
        <p:pic>
          <p:nvPicPr>
            <p:cNvPr id="84" name="Picture 2" descr="Auditor - Free professions and jobs icons">
              <a:extLst>
                <a:ext uri="{FF2B5EF4-FFF2-40B4-BE49-F238E27FC236}">
                  <a16:creationId xmlns:a16="http://schemas.microsoft.com/office/drawing/2014/main" id="{8F0A388C-A34F-FE6E-D906-214D17009640}"/>
                </a:ext>
              </a:extLst>
            </p:cNvPr>
            <p:cNvPicPr>
              <a:picLocks noChangeAspect="1" noChangeArrowheads="1"/>
            </p:cNvPicPr>
            <p:nvPr/>
          </p:nvPicPr>
          <p:blipFill>
            <a:blip r:embed="rId23" cstate="print">
              <a:extLst>
                <a:ext uri="{28A0092B-C50C-407E-A947-70E740481C1C}">
                  <a14:useLocalDpi xmlns:a14="http://schemas.microsoft.com/office/drawing/2010/main"/>
                </a:ext>
              </a:extLst>
            </a:blip>
            <a:srcRect/>
            <a:stretch>
              <a:fillRect/>
            </a:stretch>
          </p:blipFill>
          <p:spPr bwMode="auto">
            <a:xfrm>
              <a:off x="8435708" y="4673852"/>
              <a:ext cx="637127" cy="69790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561F34EF-1145-C207-729D-895225E2FB23}"/>
                </a:ext>
              </a:extLst>
            </p:cNvPr>
            <p:cNvSpPr txBox="1"/>
            <p:nvPr/>
          </p:nvSpPr>
          <p:spPr>
            <a:xfrm>
              <a:off x="8177950" y="4174904"/>
              <a:ext cx="1181980" cy="366300"/>
            </a:xfrm>
            <a:prstGeom prst="rect">
              <a:avLst/>
            </a:prstGeom>
            <a:noFill/>
          </p:spPr>
          <p:txBody>
            <a:bodyPr wrap="square" rtlCol="0">
              <a:spAutoFit/>
            </a:bodyPr>
            <a:lstStyle/>
            <a:p>
              <a:r>
                <a:rPr lang="en-AU" sz="1100" dirty="0"/>
                <a:t>And follow the linked data trail</a:t>
              </a:r>
            </a:p>
          </p:txBody>
        </p:sp>
        <p:sp>
          <p:nvSpPr>
            <p:cNvPr id="86" name="Freeform 85">
              <a:extLst>
                <a:ext uri="{FF2B5EF4-FFF2-40B4-BE49-F238E27FC236}">
                  <a16:creationId xmlns:a16="http://schemas.microsoft.com/office/drawing/2014/main" id="{83322F26-3A8F-5A71-0EC2-0A7997389365}"/>
                </a:ext>
              </a:extLst>
            </p:cNvPr>
            <p:cNvSpPr/>
            <p:nvPr/>
          </p:nvSpPr>
          <p:spPr>
            <a:xfrm>
              <a:off x="7489496" y="4674080"/>
              <a:ext cx="875838" cy="394148"/>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grpSp>
          <p:nvGrpSpPr>
            <p:cNvPr id="87" name="Group 86">
              <a:extLst>
                <a:ext uri="{FF2B5EF4-FFF2-40B4-BE49-F238E27FC236}">
                  <a16:creationId xmlns:a16="http://schemas.microsoft.com/office/drawing/2014/main" id="{425C97EA-3A6B-AF70-6BAD-C39A82303009}"/>
                </a:ext>
              </a:extLst>
            </p:cNvPr>
            <p:cNvGrpSpPr/>
            <p:nvPr/>
          </p:nvGrpSpPr>
          <p:grpSpPr>
            <a:xfrm>
              <a:off x="6486146" y="4724824"/>
              <a:ext cx="997357" cy="680032"/>
              <a:chOff x="986379" y="3390900"/>
              <a:chExt cx="8229600" cy="5719412"/>
            </a:xfrm>
          </p:grpSpPr>
          <p:pic>
            <p:nvPicPr>
              <p:cNvPr id="88" name="Picture 2" descr="Meat Packaging Cost">
                <a:extLst>
                  <a:ext uri="{FF2B5EF4-FFF2-40B4-BE49-F238E27FC236}">
                    <a16:creationId xmlns:a16="http://schemas.microsoft.com/office/drawing/2014/main" id="{CD73EFEE-5780-FAEE-A3D4-F86038B1926F}"/>
                  </a:ext>
                </a:extLst>
              </p:cNvPr>
              <p:cNvPicPr>
                <a:picLocks noChangeAspect="1" noChangeArrowheads="1"/>
              </p:cNvPicPr>
              <p:nvPr/>
            </p:nvPicPr>
            <p:blipFill>
              <a:blip r:embed="rId24" cstate="print">
                <a:extLst>
                  <a:ext uri="{28A0092B-C50C-407E-A947-70E740481C1C}">
                    <a14:useLocalDpi xmlns:a14="http://schemas.microsoft.com/office/drawing/2010/main"/>
                  </a:ext>
                </a:extLst>
              </a:blip>
              <a:srcRect/>
              <a:stretch>
                <a:fillRect/>
              </a:stretch>
            </p:blipFill>
            <p:spPr bwMode="auto">
              <a:xfrm>
                <a:off x="986379" y="3390900"/>
                <a:ext cx="8229600" cy="571941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descr="A close-up of a bar code&#10;&#10;Description automatically generated">
                <a:extLst>
                  <a:ext uri="{FF2B5EF4-FFF2-40B4-BE49-F238E27FC236}">
                    <a16:creationId xmlns:a16="http://schemas.microsoft.com/office/drawing/2014/main" id="{4FDBD977-75F7-F0BE-D0D5-28DAEF8263BC}"/>
                  </a:ext>
                </a:extLst>
              </p:cNvPr>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6298525" y="6804888"/>
                <a:ext cx="1820618" cy="1397765"/>
              </a:xfrm>
              <a:prstGeom prst="rect">
                <a:avLst/>
              </a:prstGeom>
            </p:spPr>
          </p:pic>
        </p:grpSp>
        <p:sp>
          <p:nvSpPr>
            <p:cNvPr id="91" name="TextBox 90">
              <a:extLst>
                <a:ext uri="{FF2B5EF4-FFF2-40B4-BE49-F238E27FC236}">
                  <a16:creationId xmlns:a16="http://schemas.microsoft.com/office/drawing/2014/main" id="{9E351C75-B696-3691-5456-AD25BAE73601}"/>
                </a:ext>
              </a:extLst>
            </p:cNvPr>
            <p:cNvSpPr txBox="1"/>
            <p:nvPr/>
          </p:nvSpPr>
          <p:spPr>
            <a:xfrm>
              <a:off x="9663098" y="1614120"/>
              <a:ext cx="1182484" cy="654107"/>
            </a:xfrm>
            <a:prstGeom prst="rect">
              <a:avLst/>
            </a:prstGeom>
            <a:noFill/>
          </p:spPr>
          <p:txBody>
            <a:bodyPr wrap="square" rtlCol="0">
              <a:spAutoFit/>
            </a:bodyPr>
            <a:lstStyle/>
            <a:p>
              <a:r>
                <a:rPr lang="en-AU" sz="1100" b="1" dirty="0">
                  <a:solidFill>
                    <a:srgbClr val="FF0000"/>
                  </a:solidFill>
                </a:rPr>
                <a:t>Take out your phones and scan this to get the sample app.</a:t>
              </a:r>
            </a:p>
          </p:txBody>
        </p:sp>
        <p:pic>
          <p:nvPicPr>
            <p:cNvPr id="93" name="Picture 92" descr="A qr code on a white background&#10;&#10;Description automatically generated">
              <a:extLst>
                <a:ext uri="{FF2B5EF4-FFF2-40B4-BE49-F238E27FC236}">
                  <a16:creationId xmlns:a16="http://schemas.microsoft.com/office/drawing/2014/main" id="{34B28457-F1FB-3013-1E94-3D9714A6D171}"/>
                </a:ext>
              </a:extLst>
            </p:cNvPr>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8299045" y="1443001"/>
              <a:ext cx="1112556" cy="1112556"/>
            </a:xfrm>
            <a:prstGeom prst="rect">
              <a:avLst/>
            </a:prstGeom>
          </p:spPr>
        </p:pic>
        <p:sp>
          <p:nvSpPr>
            <p:cNvPr id="94" name="TextBox 93">
              <a:extLst>
                <a:ext uri="{FF2B5EF4-FFF2-40B4-BE49-F238E27FC236}">
                  <a16:creationId xmlns:a16="http://schemas.microsoft.com/office/drawing/2014/main" id="{F0935AA0-FD42-98CD-96D2-680CC075D648}"/>
                </a:ext>
              </a:extLst>
            </p:cNvPr>
            <p:cNvSpPr txBox="1"/>
            <p:nvPr/>
          </p:nvSpPr>
          <p:spPr>
            <a:xfrm>
              <a:off x="9727546" y="3246124"/>
              <a:ext cx="1182484" cy="510204"/>
            </a:xfrm>
            <a:prstGeom prst="rect">
              <a:avLst/>
            </a:prstGeom>
            <a:noFill/>
          </p:spPr>
          <p:txBody>
            <a:bodyPr wrap="square" rtlCol="0">
              <a:spAutoFit/>
            </a:bodyPr>
            <a:lstStyle/>
            <a:p>
              <a:r>
                <a:rPr lang="en-AU" sz="1100" b="1" dirty="0">
                  <a:solidFill>
                    <a:srgbClr val="FF0000"/>
                  </a:solidFill>
                </a:rPr>
                <a:t>Then scan the barcode on the meat product</a:t>
              </a:r>
            </a:p>
          </p:txBody>
        </p:sp>
        <p:sp>
          <p:nvSpPr>
            <p:cNvPr id="95" name="Freeform 94">
              <a:extLst>
                <a:ext uri="{FF2B5EF4-FFF2-40B4-BE49-F238E27FC236}">
                  <a16:creationId xmlns:a16="http://schemas.microsoft.com/office/drawing/2014/main" id="{C7CB8557-74B0-9030-1EE3-46679EF6B8D1}"/>
                </a:ext>
              </a:extLst>
            </p:cNvPr>
            <p:cNvSpPr/>
            <p:nvPr/>
          </p:nvSpPr>
          <p:spPr>
            <a:xfrm>
              <a:off x="5846046" y="5016168"/>
              <a:ext cx="672180" cy="177816"/>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6" name="Freeform 95">
              <a:extLst>
                <a:ext uri="{FF2B5EF4-FFF2-40B4-BE49-F238E27FC236}">
                  <a16:creationId xmlns:a16="http://schemas.microsoft.com/office/drawing/2014/main" id="{63D49F31-394C-3A75-686D-8D08DE52B93E}"/>
                </a:ext>
              </a:extLst>
            </p:cNvPr>
            <p:cNvSpPr/>
            <p:nvPr/>
          </p:nvSpPr>
          <p:spPr>
            <a:xfrm rot="3667340" flipV="1">
              <a:off x="5235460" y="4550417"/>
              <a:ext cx="820680" cy="665782"/>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7" name="Freeform 96">
              <a:extLst>
                <a:ext uri="{FF2B5EF4-FFF2-40B4-BE49-F238E27FC236}">
                  <a16:creationId xmlns:a16="http://schemas.microsoft.com/office/drawing/2014/main" id="{E3F16EDE-2A6D-E104-1D39-BF20B8E7D1B0}"/>
                </a:ext>
              </a:extLst>
            </p:cNvPr>
            <p:cNvSpPr/>
            <p:nvPr/>
          </p:nvSpPr>
          <p:spPr>
            <a:xfrm rot="20701123">
              <a:off x="4856144" y="4287348"/>
              <a:ext cx="966517" cy="825577"/>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8" name="Freeform 97">
              <a:extLst>
                <a:ext uri="{FF2B5EF4-FFF2-40B4-BE49-F238E27FC236}">
                  <a16:creationId xmlns:a16="http://schemas.microsoft.com/office/drawing/2014/main" id="{55CCB8FF-23D8-7AB0-AA05-3099258E2D40}"/>
                </a:ext>
              </a:extLst>
            </p:cNvPr>
            <p:cNvSpPr/>
            <p:nvPr/>
          </p:nvSpPr>
          <p:spPr>
            <a:xfrm rot="2548453">
              <a:off x="2553478" y="4179072"/>
              <a:ext cx="2267302" cy="922958"/>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9" name="Freeform 98">
              <a:extLst>
                <a:ext uri="{FF2B5EF4-FFF2-40B4-BE49-F238E27FC236}">
                  <a16:creationId xmlns:a16="http://schemas.microsoft.com/office/drawing/2014/main" id="{0E3C5D9A-8A73-CC2E-C2AA-9A0C8F9FAC5A}"/>
                </a:ext>
              </a:extLst>
            </p:cNvPr>
            <p:cNvSpPr/>
            <p:nvPr/>
          </p:nvSpPr>
          <p:spPr>
            <a:xfrm rot="7618661" flipH="1" flipV="1">
              <a:off x="1981263" y="4379945"/>
              <a:ext cx="328038" cy="396415"/>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100" name="Freeform 99">
              <a:extLst>
                <a:ext uri="{FF2B5EF4-FFF2-40B4-BE49-F238E27FC236}">
                  <a16:creationId xmlns:a16="http://schemas.microsoft.com/office/drawing/2014/main" id="{353B2CBC-7092-9038-6A51-8E4659B1B891}"/>
                </a:ext>
              </a:extLst>
            </p:cNvPr>
            <p:cNvSpPr/>
            <p:nvPr/>
          </p:nvSpPr>
          <p:spPr>
            <a:xfrm rot="1761864" flipV="1">
              <a:off x="1232729" y="4557116"/>
              <a:ext cx="1055000" cy="330046"/>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101" name="Oval 100">
              <a:extLst>
                <a:ext uri="{FF2B5EF4-FFF2-40B4-BE49-F238E27FC236}">
                  <a16:creationId xmlns:a16="http://schemas.microsoft.com/office/drawing/2014/main" id="{37FD26CA-F31B-0EA5-9589-C6958A0AE57D}"/>
                </a:ext>
              </a:extLst>
            </p:cNvPr>
            <p:cNvSpPr/>
            <p:nvPr/>
          </p:nvSpPr>
          <p:spPr>
            <a:xfrm>
              <a:off x="7853284" y="4578152"/>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1</a:t>
              </a:r>
            </a:p>
          </p:txBody>
        </p:sp>
        <p:sp>
          <p:nvSpPr>
            <p:cNvPr id="102" name="Oval 101">
              <a:extLst>
                <a:ext uri="{FF2B5EF4-FFF2-40B4-BE49-F238E27FC236}">
                  <a16:creationId xmlns:a16="http://schemas.microsoft.com/office/drawing/2014/main" id="{AE1746A4-E8A7-3A66-004A-32A9B8437C03}"/>
                </a:ext>
              </a:extLst>
            </p:cNvPr>
            <p:cNvSpPr/>
            <p:nvPr/>
          </p:nvSpPr>
          <p:spPr>
            <a:xfrm>
              <a:off x="6128168" y="4859222"/>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2</a:t>
              </a:r>
            </a:p>
          </p:txBody>
        </p:sp>
        <p:sp>
          <p:nvSpPr>
            <p:cNvPr id="103" name="Oval 102">
              <a:extLst>
                <a:ext uri="{FF2B5EF4-FFF2-40B4-BE49-F238E27FC236}">
                  <a16:creationId xmlns:a16="http://schemas.microsoft.com/office/drawing/2014/main" id="{0D15C385-A132-50B1-5FCE-B95045A6F4DB}"/>
                </a:ext>
              </a:extLst>
            </p:cNvPr>
            <p:cNvSpPr/>
            <p:nvPr/>
          </p:nvSpPr>
          <p:spPr>
            <a:xfrm>
              <a:off x="5296316" y="4881788"/>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3</a:t>
              </a:r>
            </a:p>
          </p:txBody>
        </p:sp>
        <p:sp>
          <p:nvSpPr>
            <p:cNvPr id="104" name="Oval 103">
              <a:extLst>
                <a:ext uri="{FF2B5EF4-FFF2-40B4-BE49-F238E27FC236}">
                  <a16:creationId xmlns:a16="http://schemas.microsoft.com/office/drawing/2014/main" id="{AB75FBA3-A64A-E331-A077-FECB7F35B7EB}"/>
                </a:ext>
              </a:extLst>
            </p:cNvPr>
            <p:cNvSpPr/>
            <p:nvPr/>
          </p:nvSpPr>
          <p:spPr>
            <a:xfrm>
              <a:off x="5142822" y="4397970"/>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4</a:t>
              </a:r>
            </a:p>
          </p:txBody>
        </p:sp>
        <p:sp>
          <p:nvSpPr>
            <p:cNvPr id="105" name="Oval 104">
              <a:extLst>
                <a:ext uri="{FF2B5EF4-FFF2-40B4-BE49-F238E27FC236}">
                  <a16:creationId xmlns:a16="http://schemas.microsoft.com/office/drawing/2014/main" id="{F55F3CB4-0288-B431-DC65-FBD8BED120E6}"/>
                </a:ext>
              </a:extLst>
            </p:cNvPr>
            <p:cNvSpPr/>
            <p:nvPr/>
          </p:nvSpPr>
          <p:spPr>
            <a:xfrm>
              <a:off x="4077013" y="4484174"/>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5</a:t>
              </a:r>
            </a:p>
          </p:txBody>
        </p:sp>
        <p:sp>
          <p:nvSpPr>
            <p:cNvPr id="106" name="Oval 105">
              <a:extLst>
                <a:ext uri="{FF2B5EF4-FFF2-40B4-BE49-F238E27FC236}">
                  <a16:creationId xmlns:a16="http://schemas.microsoft.com/office/drawing/2014/main" id="{814845F3-30E6-1206-2B77-B82CD036FE0E}"/>
                </a:ext>
              </a:extLst>
            </p:cNvPr>
            <p:cNvSpPr/>
            <p:nvPr/>
          </p:nvSpPr>
          <p:spPr>
            <a:xfrm>
              <a:off x="1935709" y="4248173"/>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6</a:t>
              </a:r>
            </a:p>
          </p:txBody>
        </p:sp>
        <p:sp>
          <p:nvSpPr>
            <p:cNvPr id="107" name="Oval 106">
              <a:extLst>
                <a:ext uri="{FF2B5EF4-FFF2-40B4-BE49-F238E27FC236}">
                  <a16:creationId xmlns:a16="http://schemas.microsoft.com/office/drawing/2014/main" id="{9118F41D-4D83-A349-B63F-71ADF87A3199}"/>
                </a:ext>
              </a:extLst>
            </p:cNvPr>
            <p:cNvSpPr/>
            <p:nvPr/>
          </p:nvSpPr>
          <p:spPr>
            <a:xfrm>
              <a:off x="1748913" y="4941788"/>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7</a:t>
              </a:r>
            </a:p>
          </p:txBody>
        </p:sp>
        <p:pic>
          <p:nvPicPr>
            <p:cNvPr id="108" name="Picture 107" descr="A close-up of a bar code&#10;&#10;Description automatically generated">
              <a:extLst>
                <a:ext uri="{FF2B5EF4-FFF2-40B4-BE49-F238E27FC236}">
                  <a16:creationId xmlns:a16="http://schemas.microsoft.com/office/drawing/2014/main" id="{E3F4147B-643C-F1EB-231F-33BDB999D1AE}"/>
                </a:ext>
              </a:extLst>
            </p:cNvPr>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7973835" y="2946329"/>
              <a:ext cx="1499795" cy="1151456"/>
            </a:xfrm>
            <a:prstGeom prst="rect">
              <a:avLst/>
            </a:prstGeom>
          </p:spPr>
        </p:pic>
      </p:grpSp>
    </p:spTree>
    <p:extLst>
      <p:ext uri="{BB962C8B-B14F-4D97-AF65-F5344CB8AC3E}">
        <p14:creationId xmlns:p14="http://schemas.microsoft.com/office/powerpoint/2010/main" val="19161747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115060</TotalTime>
  <Words>359</Words>
  <Application>Microsoft Macintosh PowerPoint</Application>
  <PresentationFormat>Widescreen</PresentationFormat>
  <Paragraphs>82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296</cp:revision>
  <cp:lastPrinted>2024-02-01T04:18:00Z</cp:lastPrinted>
  <dcterms:created xsi:type="dcterms:W3CDTF">2019-08-14T01:25:40Z</dcterms:created>
  <dcterms:modified xsi:type="dcterms:W3CDTF">2025-02-28T05:12:47Z</dcterms:modified>
</cp:coreProperties>
</file>